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67" r:id="rId3"/>
    <p:sldId id="257" r:id="rId4"/>
    <p:sldId id="268" r:id="rId5"/>
    <p:sldId id="265" r:id="rId6"/>
    <p:sldId id="264" r:id="rId7"/>
    <p:sldId id="262" r:id="rId8"/>
    <p:sldId id="260" r:id="rId9"/>
    <p:sldId id="258" r:id="rId10"/>
    <p:sldId id="261" r:id="rId11"/>
    <p:sldId id="263" r:id="rId12"/>
    <p:sldId id="259" r:id="rId13"/>
    <p:sldId id="315" r:id="rId14"/>
    <p:sldId id="266" r:id="rId15"/>
    <p:sldId id="269" r:id="rId16"/>
    <p:sldId id="270" r:id="rId17"/>
    <p:sldId id="317" r:id="rId18"/>
    <p:sldId id="271" r:id="rId19"/>
    <p:sldId id="272" r:id="rId20"/>
    <p:sldId id="273" r:id="rId21"/>
    <p:sldId id="276" r:id="rId22"/>
    <p:sldId id="277" r:id="rId23"/>
    <p:sldId id="321" r:id="rId24"/>
    <p:sldId id="278" r:id="rId25"/>
    <p:sldId id="281" r:id="rId26"/>
    <p:sldId id="282" r:id="rId27"/>
    <p:sldId id="289" r:id="rId28"/>
    <p:sldId id="292" r:id="rId29"/>
    <p:sldId id="293" r:id="rId30"/>
    <p:sldId id="290" r:id="rId31"/>
    <p:sldId id="291" r:id="rId32"/>
    <p:sldId id="294" r:id="rId33"/>
    <p:sldId id="280" r:id="rId34"/>
    <p:sldId id="322" r:id="rId35"/>
    <p:sldId id="283" r:id="rId36"/>
    <p:sldId id="286" r:id="rId37"/>
    <p:sldId id="287" r:id="rId38"/>
    <p:sldId id="297" r:id="rId39"/>
    <p:sldId id="288" r:id="rId40"/>
    <p:sldId id="284" r:id="rId41"/>
    <p:sldId id="285" r:id="rId42"/>
    <p:sldId id="296" r:id="rId43"/>
    <p:sldId id="295" r:id="rId44"/>
    <p:sldId id="300" r:id="rId45"/>
    <p:sldId id="298" r:id="rId46"/>
    <p:sldId id="299" r:id="rId47"/>
    <p:sldId id="336" r:id="rId48"/>
    <p:sldId id="337" r:id="rId49"/>
    <p:sldId id="338" r:id="rId50"/>
    <p:sldId id="339" r:id="rId51"/>
    <p:sldId id="340" r:id="rId52"/>
    <p:sldId id="341" r:id="rId53"/>
    <p:sldId id="342" r:id="rId54"/>
    <p:sldId id="343" r:id="rId55"/>
    <p:sldId id="351" r:id="rId56"/>
    <p:sldId id="352" r:id="rId57"/>
    <p:sldId id="353" r:id="rId58"/>
    <p:sldId id="354" r:id="rId59"/>
    <p:sldId id="344" r:id="rId60"/>
    <p:sldId id="345" r:id="rId61"/>
    <p:sldId id="346" r:id="rId62"/>
    <p:sldId id="347" r:id="rId63"/>
    <p:sldId id="348" r:id="rId64"/>
    <p:sldId id="349" r:id="rId65"/>
    <p:sldId id="324" r:id="rId66"/>
    <p:sldId id="306" r:id="rId67"/>
    <p:sldId id="307" r:id="rId68"/>
    <p:sldId id="334" r:id="rId69"/>
    <p:sldId id="305" r:id="rId70"/>
    <p:sldId id="301" r:id="rId71"/>
    <p:sldId id="302" r:id="rId72"/>
    <p:sldId id="303" r:id="rId73"/>
    <p:sldId id="304" r:id="rId74"/>
    <p:sldId id="309" r:id="rId75"/>
    <p:sldId id="310" r:id="rId76"/>
    <p:sldId id="311" r:id="rId77"/>
    <p:sldId id="312" r:id="rId78"/>
    <p:sldId id="313" r:id="rId79"/>
    <p:sldId id="314" r:id="rId80"/>
    <p:sldId id="325" r:id="rId81"/>
    <p:sldId id="326" r:id="rId82"/>
    <p:sldId id="327" r:id="rId83"/>
    <p:sldId id="329" r:id="rId84"/>
    <p:sldId id="328" r:id="rId85"/>
    <p:sldId id="355" r:id="rId86"/>
    <p:sldId id="356" r:id="rId87"/>
    <p:sldId id="357" r:id="rId88"/>
    <p:sldId id="358" r:id="rId89"/>
    <p:sldId id="366" r:id="rId90"/>
    <p:sldId id="365" r:id="rId91"/>
    <p:sldId id="370" r:id="rId92"/>
    <p:sldId id="373" r:id="rId93"/>
    <p:sldId id="359" r:id="rId94"/>
    <p:sldId id="360" r:id="rId95"/>
    <p:sldId id="361" r:id="rId96"/>
    <p:sldId id="362" r:id="rId97"/>
    <p:sldId id="363" r:id="rId98"/>
    <p:sldId id="367" r:id="rId99"/>
    <p:sldId id="368" r:id="rId100"/>
    <p:sldId id="369" r:id="rId101"/>
    <p:sldId id="364" r:id="rId102"/>
    <p:sldId id="374" r:id="rId103"/>
    <p:sldId id="371" r:id="rId104"/>
    <p:sldId id="372" r:id="rId105"/>
    <p:sldId id="375" r:id="rId106"/>
    <p:sldId id="376" r:id="rId107"/>
    <p:sldId id="377" r:id="rId108"/>
    <p:sldId id="378" r:id="rId109"/>
    <p:sldId id="332" r:id="rId110"/>
    <p:sldId id="330" r:id="rId111"/>
    <p:sldId id="333" r:id="rId112"/>
    <p:sldId id="335" r:id="rId113"/>
    <p:sldId id="319" r:id="rId114"/>
    <p:sldId id="275" r:id="rId115"/>
    <p:sldId id="274" r:id="rId116"/>
    <p:sldId id="308" r:id="rId117"/>
  </p:sldIdLst>
  <p:sldSz cx="9144000" cy="6858000" type="screen4x3"/>
  <p:notesSz cx="6858000" cy="9144000"/>
  <p:embeddedFontLst>
    <p:embeddedFont>
      <p:font typeface="B Sina" panose="00000700000000000000" pitchFamily="2" charset="-78"/>
      <p:bold r:id="rId118"/>
    </p:embeddedFont>
    <p:embeddedFont>
      <p:font typeface="B Mitra" panose="00000400000000000000" pitchFamily="2" charset="-78"/>
      <p:regular r:id="rId119"/>
      <p:bold r:id="rId120"/>
    </p:embeddedFont>
    <p:embeddedFont>
      <p:font typeface="Wingdings 2" panose="05020102010507070707" pitchFamily="18" charset="2"/>
      <p:regular r:id="rId121"/>
    </p:embeddedFont>
    <p:embeddedFont>
      <p:font typeface="Lucida Sans" panose="020B0602030504090204" pitchFamily="34" charset="0"/>
      <p:bold r:id="rId122"/>
      <p:italic r:id="rId123"/>
      <p:boldItalic r:id="rId124"/>
    </p:embeddedFont>
    <p:embeddedFont>
      <p:font typeface="Wingdings 3" panose="05040102010807070707" pitchFamily="18" charset="2"/>
      <p:regular r:id="rId125"/>
    </p:embeddedFont>
    <p:embeddedFont>
      <p:font typeface="Book Antiqua" panose="02040602050305030304" pitchFamily="18" charset="0"/>
      <p:regular r:id="rId126"/>
      <p:bold r:id="rId127"/>
      <p:italic r:id="rId128"/>
      <p:boldItalic r:id="rId129"/>
    </p:embeddedFont>
    <p:embeddedFont>
      <p:font typeface="Tahoma" panose="020B0604030504040204" pitchFamily="34" charset="0"/>
      <p:regular r:id="rId130"/>
      <p:bold r:id="rId131"/>
    </p:embeddedFont>
    <p:embeddedFont>
      <p:font typeface="B Kamran" panose="00000400000000000000" pitchFamily="2" charset="-78"/>
      <p:regular r:id="rId132"/>
      <p:bold r:id="rId133"/>
    </p:embeddedFont>
    <p:embeddedFont>
      <p:font typeface="B Badr" panose="00000400000000000000" pitchFamily="2" charset="-78"/>
      <p:regular r:id="rId134"/>
      <p:bold r:id="rId135"/>
    </p:embeddedFont>
    <p:embeddedFont>
      <p:font typeface="B Koodak" panose="00000700000000000000" pitchFamily="2" charset="-78"/>
      <p:bold r:id="rId1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192"/>
    <a:srgbClr val="7C7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6.fntdata"/><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1.fntdata"/><Relationship Id="rId134" Type="http://schemas.openxmlformats.org/officeDocument/2006/relationships/font" Target="fonts/font17.fntdata"/><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7.fntdata"/><Relationship Id="rId129" Type="http://schemas.openxmlformats.org/officeDocument/2006/relationships/font" Target="fonts/font12.fntdata"/><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5.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2.fntdata"/><Relationship Id="rId12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5.fntdata"/><Relationship Id="rId130" Type="http://schemas.openxmlformats.org/officeDocument/2006/relationships/font" Target="fonts/font13.fntdata"/><Relationship Id="rId13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3.fntdata"/><Relationship Id="rId12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4.fntdata"/><Relationship Id="rId136"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9.fntdata"/></Relationships>
</file>

<file path=ppt/diagrams/_rels/data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slide" Target="../slides/slide110.xml"/></Relationships>
</file>

<file path=ppt/diagrams/_rels/data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5.xml"/><Relationship Id="rId1" Type="http://schemas.openxmlformats.org/officeDocument/2006/relationships/slide" Target="../slides/slide24.xml"/><Relationship Id="rId4" Type="http://schemas.openxmlformats.org/officeDocument/2006/relationships/slide" Target="../slides/slide33.xml"/></Relationships>
</file>

<file path=ppt/diagrams/_rels/data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6.xml"/><Relationship Id="rId1" Type="http://schemas.openxmlformats.org/officeDocument/2006/relationships/slide" Target="../slides/slide35.xml"/><Relationship Id="rId6" Type="http://schemas.openxmlformats.org/officeDocument/2006/relationships/slide" Target="../slides/slide44.xml"/><Relationship Id="rId5" Type="http://schemas.openxmlformats.org/officeDocument/2006/relationships/slide" Target="../slides/slide45.xml"/><Relationship Id="rId4"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59.xml"/><Relationship Id="rId1" Type="http://schemas.openxmlformats.org/officeDocument/2006/relationships/slide" Target="../slides/slide50.xml"/></Relationships>
</file>

<file path=ppt/diagrams/_rels/data6.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slide" Target="../slides/slide69.xml"/><Relationship Id="rId1" Type="http://schemas.openxmlformats.org/officeDocument/2006/relationships/slide" Target="../slides/slide66.xml"/><Relationship Id="rId5" Type="http://schemas.openxmlformats.org/officeDocument/2006/relationships/slide" Target="../slides/slide70.xml"/><Relationship Id="rId4" Type="http://schemas.openxmlformats.org/officeDocument/2006/relationships/slide" Target="../slides/slide79.xml"/></Relationships>
</file>

<file path=ppt/diagrams/_rels/data7.xml.rels><?xml version="1.0" encoding="UTF-8" standalone="yes"?>
<Relationships xmlns="http://schemas.openxmlformats.org/package/2006/relationships"><Relationship Id="rId1" Type="http://schemas.openxmlformats.org/officeDocument/2006/relationships/slide" Target="../slides/slide84.xml"/></Relationships>
</file>

<file path=ppt/diagrams/_rels/data8.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slide" Target="../slides/slide89.xml"/><Relationship Id="rId1" Type="http://schemas.openxmlformats.org/officeDocument/2006/relationships/slide" Target="../slides/slide91.xml"/><Relationship Id="rId6" Type="http://schemas.openxmlformats.org/officeDocument/2006/relationships/slide" Target="../slides/slide100.xml"/><Relationship Id="rId5" Type="http://schemas.openxmlformats.org/officeDocument/2006/relationships/slide" Target="../slides/slide98.xml"/><Relationship Id="rId4" Type="http://schemas.openxmlformats.org/officeDocument/2006/relationships/slide" Target="../slides/slide93.xml"/></Relationships>
</file>

<file path=ppt/diagrams/_rels/data9.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slide" Target="../slides/slide103.xml"/><Relationship Id="rId1" Type="http://schemas.openxmlformats.org/officeDocument/2006/relationships/slide" Target="../slides/slide101.xml"/><Relationship Id="rId5" Type="http://schemas.openxmlformats.org/officeDocument/2006/relationships/slide" Target="../slides/slide108.xml"/><Relationship Id="rId4" Type="http://schemas.openxmlformats.org/officeDocument/2006/relationships/slide" Target="../slides/slide10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D56BB-F209-4DDF-9098-6D767A1924B3}" type="doc">
      <dgm:prSet loTypeId="urn:microsoft.com/office/officeart/2005/8/layout/radial3" loCatId="cycle" qsTypeId="urn:microsoft.com/office/officeart/2005/8/quickstyle/3d1" qsCatId="3D" csTypeId="urn:microsoft.com/office/officeart/2005/8/colors/accent1_2" csCatId="accent1" phldr="1"/>
      <dgm:spPr/>
      <dgm:t>
        <a:bodyPr/>
        <a:lstStyle/>
        <a:p>
          <a:endParaRPr lang="en-US"/>
        </a:p>
      </dgm:t>
    </dgm:pt>
    <dgm:pt modelId="{66BF6DEC-CCA6-4492-B704-6EE25BF5A96C}">
      <dgm:prSet phldrT="[Text]"/>
      <dgm:spPr/>
      <dgm:t>
        <a:bodyPr/>
        <a:lstStyle/>
        <a:p>
          <a:r>
            <a:rPr lang="fa-IR" dirty="0" smtClean="0">
              <a:effectLst>
                <a:outerShdw blurRad="38100" dist="38100" dir="2700000" algn="tl">
                  <a:srgbClr val="000000">
                    <a:alpha val="43137"/>
                  </a:srgbClr>
                </a:outerShdw>
              </a:effectLst>
              <a:cs typeface="B Koodak" pitchFamily="2" charset="-78"/>
            </a:rPr>
            <a:t>صنعت اسلامی</a:t>
          </a:r>
          <a:endParaRPr lang="en-US" dirty="0">
            <a:effectLst>
              <a:outerShdw blurRad="38100" dist="38100" dir="2700000" algn="tl">
                <a:srgbClr val="000000">
                  <a:alpha val="43137"/>
                </a:srgbClr>
              </a:outerShdw>
            </a:effectLst>
            <a:cs typeface="B Koodak" pitchFamily="2" charset="-78"/>
          </a:endParaRPr>
        </a:p>
      </dgm:t>
    </dgm:pt>
    <dgm:pt modelId="{1C93423D-D525-44E3-A483-594EFC7705A2}" type="parTrans" cxnId="{F9BF2EB8-26DD-4FEB-BD5C-17DDF0A05B31}">
      <dgm:prSet/>
      <dgm:spPr/>
      <dgm:t>
        <a:bodyPr/>
        <a:lstStyle/>
        <a:p>
          <a:endParaRPr lang="en-US"/>
        </a:p>
      </dgm:t>
    </dgm:pt>
    <dgm:pt modelId="{72107ED5-ABCB-46A8-8B00-2ABAE4E4FFFD}" type="sibTrans" cxnId="{F9BF2EB8-26DD-4FEB-BD5C-17DDF0A05B31}">
      <dgm:prSet/>
      <dgm:spPr/>
      <dgm:t>
        <a:bodyPr/>
        <a:lstStyle/>
        <a:p>
          <a:endParaRPr lang="en-US"/>
        </a:p>
      </dgm:t>
    </dgm:pt>
    <dgm:pt modelId="{9625057C-D9D0-4C77-8B28-FA5A4912BD19}">
      <dgm:prSet phldrT="[Text]" custT="1"/>
      <dgm:spPr/>
      <dgm:t>
        <a:bodyPr/>
        <a:lstStyle/>
        <a:p>
          <a:r>
            <a:rPr lang="fa-IR" sz="1600" dirty="0" smtClean="0">
              <a:cs typeface="B Koodak" pitchFamily="2" charset="-78"/>
            </a:rPr>
            <a:t>حفظ کرامت انسان</a:t>
          </a:r>
          <a:endParaRPr lang="en-US" sz="1600" dirty="0">
            <a:cs typeface="B Koodak" pitchFamily="2" charset="-78"/>
          </a:endParaRPr>
        </a:p>
      </dgm:t>
    </dgm:pt>
    <dgm:pt modelId="{C125F585-2F36-467B-8397-CF5201034283}" type="parTrans" cxnId="{A512FFE1-A38E-49BB-903F-B7C5E3FA6ED4}">
      <dgm:prSet/>
      <dgm:spPr/>
      <dgm:t>
        <a:bodyPr/>
        <a:lstStyle/>
        <a:p>
          <a:endParaRPr lang="en-US"/>
        </a:p>
      </dgm:t>
    </dgm:pt>
    <dgm:pt modelId="{580983F7-072D-44F1-8468-460288D43B81}" type="sibTrans" cxnId="{A512FFE1-A38E-49BB-903F-B7C5E3FA6ED4}">
      <dgm:prSet/>
      <dgm:spPr/>
      <dgm:t>
        <a:bodyPr/>
        <a:lstStyle/>
        <a:p>
          <a:endParaRPr lang="en-US"/>
        </a:p>
      </dgm:t>
    </dgm:pt>
    <dgm:pt modelId="{36AC1E2A-D87A-4484-B5AF-E05D4D49E517}">
      <dgm:prSet phldrT="[Text]"/>
      <dgm:spPr/>
      <dgm:t>
        <a:bodyPr/>
        <a:lstStyle/>
        <a:p>
          <a:r>
            <a:rPr lang="fa-IR" dirty="0" smtClean="0">
              <a:cs typeface="B Koodak" pitchFamily="2" charset="-78"/>
            </a:rPr>
            <a:t>با هدف به دست آوردن فضل الهی</a:t>
          </a:r>
          <a:endParaRPr lang="en-US" dirty="0">
            <a:cs typeface="B Koodak" pitchFamily="2" charset="-78"/>
          </a:endParaRPr>
        </a:p>
      </dgm:t>
    </dgm:pt>
    <dgm:pt modelId="{F9CC7B92-982A-4477-AFFC-261CB9C807F5}" type="parTrans" cxnId="{1E83D901-985A-4028-8692-880FC6785AC6}">
      <dgm:prSet/>
      <dgm:spPr/>
      <dgm:t>
        <a:bodyPr/>
        <a:lstStyle/>
        <a:p>
          <a:endParaRPr lang="en-US"/>
        </a:p>
      </dgm:t>
    </dgm:pt>
    <dgm:pt modelId="{92DA2084-4948-4304-B3F6-E72F49FE717A}" type="sibTrans" cxnId="{1E83D901-985A-4028-8692-880FC6785AC6}">
      <dgm:prSet/>
      <dgm:spPr/>
      <dgm:t>
        <a:bodyPr/>
        <a:lstStyle/>
        <a:p>
          <a:endParaRPr lang="en-US"/>
        </a:p>
      </dgm:t>
    </dgm:pt>
    <dgm:pt modelId="{A44F0736-3A5F-498F-B71C-25B929E97555}">
      <dgm:prSet phldrT="[Text]" custT="1"/>
      <dgm:spPr/>
      <dgm:t>
        <a:bodyPr/>
        <a:lstStyle/>
        <a:p>
          <a:r>
            <a:rPr lang="fa-IR" sz="1600" dirty="0" smtClean="0">
              <a:cs typeface="B Koodak" pitchFamily="2" charset="-78"/>
            </a:rPr>
            <a:t>حفظ حقوق سایر آفریده ها</a:t>
          </a:r>
          <a:endParaRPr lang="en-US" sz="1600" dirty="0">
            <a:cs typeface="B Koodak" pitchFamily="2" charset="-78"/>
          </a:endParaRPr>
        </a:p>
      </dgm:t>
    </dgm:pt>
    <dgm:pt modelId="{1AD108ED-F5CC-4101-BC55-A76D79F28940}" type="parTrans" cxnId="{BE54537A-AB09-4DFD-95B0-8013A4949FA4}">
      <dgm:prSet/>
      <dgm:spPr/>
      <dgm:t>
        <a:bodyPr/>
        <a:lstStyle/>
        <a:p>
          <a:endParaRPr lang="en-US"/>
        </a:p>
      </dgm:t>
    </dgm:pt>
    <dgm:pt modelId="{3CEB63F7-9C39-442C-ACAC-7D818425117B}" type="sibTrans" cxnId="{BE54537A-AB09-4DFD-95B0-8013A4949FA4}">
      <dgm:prSet/>
      <dgm:spPr/>
      <dgm:t>
        <a:bodyPr/>
        <a:lstStyle/>
        <a:p>
          <a:endParaRPr lang="en-US"/>
        </a:p>
      </dgm:t>
    </dgm:pt>
    <dgm:pt modelId="{C9E6ED5F-1F01-49F7-BC51-78CA8A5CC377}">
      <dgm:prSet phldrT="[Text]"/>
      <dgm:spPr/>
      <dgm:t>
        <a:bodyPr/>
        <a:lstStyle/>
        <a:p>
          <a:r>
            <a:rPr lang="fa-IR" dirty="0" smtClean="0">
              <a:cs typeface="B Koodak" pitchFamily="2" charset="-78"/>
            </a:rPr>
            <a:t>احترام به آفریننده عالم و قوانین و اهداف او</a:t>
          </a:r>
          <a:endParaRPr lang="en-US" dirty="0">
            <a:cs typeface="B Koodak" pitchFamily="2" charset="-78"/>
          </a:endParaRPr>
        </a:p>
      </dgm:t>
    </dgm:pt>
    <dgm:pt modelId="{04CC407D-1EBE-4254-B42A-552238B98621}" type="parTrans" cxnId="{361414E6-87FA-407B-B46D-39CCFBDD9D6F}">
      <dgm:prSet/>
      <dgm:spPr/>
      <dgm:t>
        <a:bodyPr/>
        <a:lstStyle/>
        <a:p>
          <a:endParaRPr lang="en-US"/>
        </a:p>
      </dgm:t>
    </dgm:pt>
    <dgm:pt modelId="{387D409B-9F94-442D-BB18-9E0B2ED3E094}" type="sibTrans" cxnId="{361414E6-87FA-407B-B46D-39CCFBDD9D6F}">
      <dgm:prSet/>
      <dgm:spPr/>
      <dgm:t>
        <a:bodyPr/>
        <a:lstStyle/>
        <a:p>
          <a:endParaRPr lang="en-US"/>
        </a:p>
      </dgm:t>
    </dgm:pt>
    <dgm:pt modelId="{A870827D-A9BC-4C27-B66B-E65CFD8D9582}" type="pres">
      <dgm:prSet presAssocID="{2BAD56BB-F209-4DDF-9098-6D767A1924B3}" presName="composite" presStyleCnt="0">
        <dgm:presLayoutVars>
          <dgm:chMax val="1"/>
          <dgm:dir/>
          <dgm:resizeHandles val="exact"/>
        </dgm:presLayoutVars>
      </dgm:prSet>
      <dgm:spPr/>
      <dgm:t>
        <a:bodyPr/>
        <a:lstStyle/>
        <a:p>
          <a:endParaRPr lang="en-US"/>
        </a:p>
      </dgm:t>
    </dgm:pt>
    <dgm:pt modelId="{96114D97-62A1-4F36-A33B-239758E2B5DA}" type="pres">
      <dgm:prSet presAssocID="{2BAD56BB-F209-4DDF-9098-6D767A1924B3}" presName="radial" presStyleCnt="0">
        <dgm:presLayoutVars>
          <dgm:animLvl val="ctr"/>
        </dgm:presLayoutVars>
      </dgm:prSet>
      <dgm:spPr/>
    </dgm:pt>
    <dgm:pt modelId="{8DB122B8-AD5A-440A-B261-140C8C3C4625}" type="pres">
      <dgm:prSet presAssocID="{66BF6DEC-CCA6-4492-B704-6EE25BF5A96C}" presName="centerShape" presStyleLbl="vennNode1" presStyleIdx="0" presStyleCnt="5"/>
      <dgm:spPr/>
      <dgm:t>
        <a:bodyPr/>
        <a:lstStyle/>
        <a:p>
          <a:endParaRPr lang="en-US"/>
        </a:p>
      </dgm:t>
    </dgm:pt>
    <dgm:pt modelId="{351214F2-6869-46D7-975C-4FB3137B4DA2}" type="pres">
      <dgm:prSet presAssocID="{9625057C-D9D0-4C77-8B28-FA5A4912BD19}" presName="node" presStyleLbl="vennNode1" presStyleIdx="1" presStyleCnt="5">
        <dgm:presLayoutVars>
          <dgm:bulletEnabled val="1"/>
        </dgm:presLayoutVars>
      </dgm:prSet>
      <dgm:spPr/>
      <dgm:t>
        <a:bodyPr/>
        <a:lstStyle/>
        <a:p>
          <a:endParaRPr lang="en-US"/>
        </a:p>
      </dgm:t>
    </dgm:pt>
    <dgm:pt modelId="{557339C6-56EE-450C-9CB1-6DA2984FB86F}" type="pres">
      <dgm:prSet presAssocID="{36AC1E2A-D87A-4484-B5AF-E05D4D49E517}" presName="node" presStyleLbl="vennNode1" presStyleIdx="2" presStyleCnt="5" custScaleX="160456">
        <dgm:presLayoutVars>
          <dgm:bulletEnabled val="1"/>
        </dgm:presLayoutVars>
      </dgm:prSet>
      <dgm:spPr/>
      <dgm:t>
        <a:bodyPr/>
        <a:lstStyle/>
        <a:p>
          <a:endParaRPr lang="en-US"/>
        </a:p>
      </dgm:t>
    </dgm:pt>
    <dgm:pt modelId="{F3A20CE8-4A0C-4B60-BC0D-FC48EEDBB0B5}" type="pres">
      <dgm:prSet presAssocID="{A44F0736-3A5F-498F-B71C-25B929E97555}" presName="node" presStyleLbl="vennNode1" presStyleIdx="3" presStyleCnt="5" custScaleX="131292">
        <dgm:presLayoutVars>
          <dgm:bulletEnabled val="1"/>
        </dgm:presLayoutVars>
      </dgm:prSet>
      <dgm:spPr/>
      <dgm:t>
        <a:bodyPr/>
        <a:lstStyle/>
        <a:p>
          <a:endParaRPr lang="en-US"/>
        </a:p>
      </dgm:t>
    </dgm:pt>
    <dgm:pt modelId="{A661EC12-FEAD-471B-A1D8-FA65DE4EF46A}" type="pres">
      <dgm:prSet presAssocID="{C9E6ED5F-1F01-49F7-BC51-78CA8A5CC377}" presName="node" presStyleLbl="vennNode1" presStyleIdx="4" presStyleCnt="5" custScaleX="174551">
        <dgm:presLayoutVars>
          <dgm:bulletEnabled val="1"/>
        </dgm:presLayoutVars>
      </dgm:prSet>
      <dgm:spPr/>
      <dgm:t>
        <a:bodyPr/>
        <a:lstStyle/>
        <a:p>
          <a:endParaRPr lang="en-US"/>
        </a:p>
      </dgm:t>
    </dgm:pt>
  </dgm:ptLst>
  <dgm:cxnLst>
    <dgm:cxn modelId="{EA872F46-7870-4D44-99F6-FB17C9303BDF}" type="presOf" srcId="{C9E6ED5F-1F01-49F7-BC51-78CA8A5CC377}" destId="{A661EC12-FEAD-471B-A1D8-FA65DE4EF46A}" srcOrd="0" destOrd="0" presId="urn:microsoft.com/office/officeart/2005/8/layout/radial3"/>
    <dgm:cxn modelId="{A512FFE1-A38E-49BB-903F-B7C5E3FA6ED4}" srcId="{66BF6DEC-CCA6-4492-B704-6EE25BF5A96C}" destId="{9625057C-D9D0-4C77-8B28-FA5A4912BD19}" srcOrd="0" destOrd="0" parTransId="{C125F585-2F36-467B-8397-CF5201034283}" sibTransId="{580983F7-072D-44F1-8468-460288D43B81}"/>
    <dgm:cxn modelId="{AB2F5D6E-73A6-458A-B83B-8BECCE3FD696}" type="presOf" srcId="{36AC1E2A-D87A-4484-B5AF-E05D4D49E517}" destId="{557339C6-56EE-450C-9CB1-6DA2984FB86F}" srcOrd="0" destOrd="0" presId="urn:microsoft.com/office/officeart/2005/8/layout/radial3"/>
    <dgm:cxn modelId="{1E83D901-985A-4028-8692-880FC6785AC6}" srcId="{66BF6DEC-CCA6-4492-B704-6EE25BF5A96C}" destId="{36AC1E2A-D87A-4484-B5AF-E05D4D49E517}" srcOrd="1" destOrd="0" parTransId="{F9CC7B92-982A-4477-AFFC-261CB9C807F5}" sibTransId="{92DA2084-4948-4304-B3F6-E72F49FE717A}"/>
    <dgm:cxn modelId="{862DB493-1C63-4186-A86A-832562827162}" type="presOf" srcId="{A44F0736-3A5F-498F-B71C-25B929E97555}" destId="{F3A20CE8-4A0C-4B60-BC0D-FC48EEDBB0B5}" srcOrd="0" destOrd="0" presId="urn:microsoft.com/office/officeart/2005/8/layout/radial3"/>
    <dgm:cxn modelId="{BABFD576-62EB-4514-89A7-8C8942A43952}" type="presOf" srcId="{66BF6DEC-CCA6-4492-B704-6EE25BF5A96C}" destId="{8DB122B8-AD5A-440A-B261-140C8C3C4625}" srcOrd="0" destOrd="0" presId="urn:microsoft.com/office/officeart/2005/8/layout/radial3"/>
    <dgm:cxn modelId="{BE54537A-AB09-4DFD-95B0-8013A4949FA4}" srcId="{66BF6DEC-CCA6-4492-B704-6EE25BF5A96C}" destId="{A44F0736-3A5F-498F-B71C-25B929E97555}" srcOrd="2" destOrd="0" parTransId="{1AD108ED-F5CC-4101-BC55-A76D79F28940}" sibTransId="{3CEB63F7-9C39-442C-ACAC-7D818425117B}"/>
    <dgm:cxn modelId="{CB24CD1C-3817-4746-9C6C-282A0F817A59}" type="presOf" srcId="{9625057C-D9D0-4C77-8B28-FA5A4912BD19}" destId="{351214F2-6869-46D7-975C-4FB3137B4DA2}" srcOrd="0" destOrd="0" presId="urn:microsoft.com/office/officeart/2005/8/layout/radial3"/>
    <dgm:cxn modelId="{6F8493C2-123E-4F4A-806E-F9403178D8B2}" type="presOf" srcId="{2BAD56BB-F209-4DDF-9098-6D767A1924B3}" destId="{A870827D-A9BC-4C27-B66B-E65CFD8D9582}" srcOrd="0" destOrd="0" presId="urn:microsoft.com/office/officeart/2005/8/layout/radial3"/>
    <dgm:cxn modelId="{F9BF2EB8-26DD-4FEB-BD5C-17DDF0A05B31}" srcId="{2BAD56BB-F209-4DDF-9098-6D767A1924B3}" destId="{66BF6DEC-CCA6-4492-B704-6EE25BF5A96C}" srcOrd="0" destOrd="0" parTransId="{1C93423D-D525-44E3-A483-594EFC7705A2}" sibTransId="{72107ED5-ABCB-46A8-8B00-2ABAE4E4FFFD}"/>
    <dgm:cxn modelId="{361414E6-87FA-407B-B46D-39CCFBDD9D6F}" srcId="{66BF6DEC-CCA6-4492-B704-6EE25BF5A96C}" destId="{C9E6ED5F-1F01-49F7-BC51-78CA8A5CC377}" srcOrd="3" destOrd="0" parTransId="{04CC407D-1EBE-4254-B42A-552238B98621}" sibTransId="{387D409B-9F94-442D-BB18-9E0B2ED3E094}"/>
    <dgm:cxn modelId="{9C0B3D4F-B9C4-4B0A-998C-DCD48BCB19C4}" type="presParOf" srcId="{A870827D-A9BC-4C27-B66B-E65CFD8D9582}" destId="{96114D97-62A1-4F36-A33B-239758E2B5DA}" srcOrd="0" destOrd="0" presId="urn:microsoft.com/office/officeart/2005/8/layout/radial3"/>
    <dgm:cxn modelId="{5A26D6D8-28FF-44D1-985F-531A6313A86C}" type="presParOf" srcId="{96114D97-62A1-4F36-A33B-239758E2B5DA}" destId="{8DB122B8-AD5A-440A-B261-140C8C3C4625}" srcOrd="0" destOrd="0" presId="urn:microsoft.com/office/officeart/2005/8/layout/radial3"/>
    <dgm:cxn modelId="{B882D9EA-F2B5-4811-9969-6C06A5A5FF92}" type="presParOf" srcId="{96114D97-62A1-4F36-A33B-239758E2B5DA}" destId="{351214F2-6869-46D7-975C-4FB3137B4DA2}" srcOrd="1" destOrd="0" presId="urn:microsoft.com/office/officeart/2005/8/layout/radial3"/>
    <dgm:cxn modelId="{0FA7CFAA-EAFF-4B99-8717-F362DB4DB564}" type="presParOf" srcId="{96114D97-62A1-4F36-A33B-239758E2B5DA}" destId="{557339C6-56EE-450C-9CB1-6DA2984FB86F}" srcOrd="2" destOrd="0" presId="urn:microsoft.com/office/officeart/2005/8/layout/radial3"/>
    <dgm:cxn modelId="{EE91C6C9-988D-4AA4-9802-284E1BE04261}" type="presParOf" srcId="{96114D97-62A1-4F36-A33B-239758E2B5DA}" destId="{F3A20CE8-4A0C-4B60-BC0D-FC48EEDBB0B5}" srcOrd="3" destOrd="0" presId="urn:microsoft.com/office/officeart/2005/8/layout/radial3"/>
    <dgm:cxn modelId="{9F718220-57C9-4F6A-AD39-FABCD5A85A81}" type="presParOf" srcId="{96114D97-62A1-4F36-A33B-239758E2B5DA}" destId="{A661EC12-FEAD-471B-A1D8-FA65DE4EF46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30F2C3-3C12-4A29-8F5E-C2C9631257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EE45A7E-0206-4F0C-A84C-23C58464242E}">
      <dgm:prSet phldrT="[Text]"/>
      <dgm:spPr/>
      <dgm:t>
        <a:bodyPr/>
        <a:lstStyle/>
        <a:p>
          <a:pPr marR="0" algn="r" rtl="1" eaLnBrk="1" fontAlgn="auto" latinLnBrk="0" hangingPunct="1">
            <a:buClrTx/>
            <a:buSzTx/>
            <a:buFontTx/>
            <a:tabLst/>
            <a:defRPr/>
          </a:pPr>
          <a:r>
            <a:rPr lang="fa-IR" dirty="0" smtClean="0">
              <a:cs typeface="B Koodak" pitchFamily="2" charset="-78"/>
            </a:rPr>
            <a:t>عدم دست اندازی و بطش جبارانه در تمتع از طبیعت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a:t>
          </a:r>
          <a:endParaRPr lang="en-US" dirty="0">
            <a:cs typeface="B Koodak" pitchFamily="2" charset="-78"/>
          </a:endParaRPr>
        </a:p>
      </dgm:t>
    </dgm:pt>
    <dgm:pt modelId="{208E8C8E-1AA7-42BB-A460-0469FD33CCFC}" type="parTrans" cxnId="{95C49471-ED96-4307-A0AF-F45D1A9875A9}">
      <dgm:prSet/>
      <dgm:spPr/>
      <dgm:t>
        <a:bodyPr/>
        <a:lstStyle/>
        <a:p>
          <a:endParaRPr lang="en-US"/>
        </a:p>
      </dgm:t>
    </dgm:pt>
    <dgm:pt modelId="{D156A5A9-AD02-4409-AF21-4BC2BF1B88F4}" type="sibTrans" cxnId="{95C49471-ED96-4307-A0AF-F45D1A9875A9}">
      <dgm:prSet/>
      <dgm:spPr/>
      <dgm:t>
        <a:bodyPr/>
        <a:lstStyle/>
        <a:p>
          <a:endParaRPr lang="en-US"/>
        </a:p>
      </dgm:t>
    </dgm:pt>
    <dgm:pt modelId="{521B23C8-BCA9-4F20-952A-3516A22EBEBF}">
      <dgm:prSet phldrT="[Text]"/>
      <dgm:spPr/>
      <dgm:t>
        <a:bodyPr/>
        <a:lstStyle/>
        <a:p>
          <a:pPr algn="r" rtl="1"/>
          <a:r>
            <a:rPr lang="fa-IR" dirty="0" smtClean="0">
              <a:cs typeface="B Koodak" pitchFamily="2" charset="-78"/>
            </a:rPr>
            <a:t>فروش فناوری به اهل استفاده صالحانه از آن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a:t>
          </a:r>
          <a:endParaRPr lang="en-US" dirty="0">
            <a:cs typeface="B Koodak" pitchFamily="2" charset="-78"/>
          </a:endParaRPr>
        </a:p>
      </dgm:t>
    </dgm:pt>
    <dgm:pt modelId="{94F79009-182D-45B5-BB9D-8C65EF5C3A17}" type="parTrans" cxnId="{6C3B35D4-A282-4F84-B04E-47164F369475}">
      <dgm:prSet/>
      <dgm:spPr/>
      <dgm:t>
        <a:bodyPr/>
        <a:lstStyle/>
        <a:p>
          <a:endParaRPr lang="en-US"/>
        </a:p>
      </dgm:t>
    </dgm:pt>
    <dgm:pt modelId="{3B0F1379-F298-4461-A19B-520DA00D399F}" type="sibTrans" cxnId="{6C3B35D4-A282-4F84-B04E-47164F369475}">
      <dgm:prSet/>
      <dgm:spPr/>
      <dgm:t>
        <a:bodyPr/>
        <a:lstStyle/>
        <a:p>
          <a:endParaRPr lang="en-US"/>
        </a:p>
      </dgm:t>
    </dgm:pt>
    <dgm:pt modelId="{4AB99987-60FC-48E4-A56F-A15B442EFDDC}" type="pres">
      <dgm:prSet presAssocID="{0530F2C3-3C12-4A29-8F5E-C2C963125747}" presName="linear" presStyleCnt="0">
        <dgm:presLayoutVars>
          <dgm:dir/>
          <dgm:animLvl val="lvl"/>
          <dgm:resizeHandles val="exact"/>
        </dgm:presLayoutVars>
      </dgm:prSet>
      <dgm:spPr/>
      <dgm:t>
        <a:bodyPr/>
        <a:lstStyle/>
        <a:p>
          <a:endParaRPr lang="en-US"/>
        </a:p>
      </dgm:t>
    </dgm:pt>
    <dgm:pt modelId="{9C50A448-652B-4506-8FD1-7FA3B8EA1201}" type="pres">
      <dgm:prSet presAssocID="{8EE45A7E-0206-4F0C-A84C-23C58464242E}" presName="parentLin" presStyleCnt="0"/>
      <dgm:spPr/>
    </dgm:pt>
    <dgm:pt modelId="{A49DCF44-02AB-4698-9F8B-51527970A72A}" type="pres">
      <dgm:prSet presAssocID="{8EE45A7E-0206-4F0C-A84C-23C58464242E}" presName="parentLeftMargin" presStyleLbl="node1" presStyleIdx="0" presStyleCnt="2"/>
      <dgm:spPr/>
      <dgm:t>
        <a:bodyPr/>
        <a:lstStyle/>
        <a:p>
          <a:endParaRPr lang="en-US"/>
        </a:p>
      </dgm:t>
    </dgm:pt>
    <dgm:pt modelId="{C2BAC1A8-235D-4EC4-8B53-045C003D8F18}" type="pres">
      <dgm:prSet presAssocID="{8EE45A7E-0206-4F0C-A84C-23C58464242E}" presName="parentText" presStyleLbl="node1" presStyleIdx="0" presStyleCnt="2">
        <dgm:presLayoutVars>
          <dgm:chMax val="0"/>
          <dgm:bulletEnabled val="1"/>
        </dgm:presLayoutVars>
      </dgm:prSet>
      <dgm:spPr/>
      <dgm:t>
        <a:bodyPr/>
        <a:lstStyle/>
        <a:p>
          <a:endParaRPr lang="en-US"/>
        </a:p>
      </dgm:t>
    </dgm:pt>
    <dgm:pt modelId="{499FB622-043C-474A-BF1B-D21D9B12ED71}" type="pres">
      <dgm:prSet presAssocID="{8EE45A7E-0206-4F0C-A84C-23C58464242E}" presName="negativeSpace" presStyleCnt="0"/>
      <dgm:spPr/>
    </dgm:pt>
    <dgm:pt modelId="{4B2FFB6F-CFDC-4E94-A5FF-D88E45A43782}" type="pres">
      <dgm:prSet presAssocID="{8EE45A7E-0206-4F0C-A84C-23C58464242E}" presName="childText" presStyleLbl="conFgAcc1" presStyleIdx="0" presStyleCnt="2">
        <dgm:presLayoutVars>
          <dgm:bulletEnabled val="1"/>
        </dgm:presLayoutVars>
      </dgm:prSet>
      <dgm:spPr/>
    </dgm:pt>
    <dgm:pt modelId="{6CD2F645-495E-4399-A29B-7DFE081C993C}" type="pres">
      <dgm:prSet presAssocID="{D156A5A9-AD02-4409-AF21-4BC2BF1B88F4}" presName="spaceBetweenRectangles" presStyleCnt="0"/>
      <dgm:spPr/>
    </dgm:pt>
    <dgm:pt modelId="{09667CA0-FD12-45D9-A344-9615772CABEA}" type="pres">
      <dgm:prSet presAssocID="{521B23C8-BCA9-4F20-952A-3516A22EBEBF}" presName="parentLin" presStyleCnt="0"/>
      <dgm:spPr/>
    </dgm:pt>
    <dgm:pt modelId="{78BAB803-AD46-4B8E-8772-1DA440E0C4FB}" type="pres">
      <dgm:prSet presAssocID="{521B23C8-BCA9-4F20-952A-3516A22EBEBF}" presName="parentLeftMargin" presStyleLbl="node1" presStyleIdx="0" presStyleCnt="2"/>
      <dgm:spPr/>
      <dgm:t>
        <a:bodyPr/>
        <a:lstStyle/>
        <a:p>
          <a:endParaRPr lang="en-US"/>
        </a:p>
      </dgm:t>
    </dgm:pt>
    <dgm:pt modelId="{25E67196-6BD0-42B8-9CA9-2F8804CCB50B}" type="pres">
      <dgm:prSet presAssocID="{521B23C8-BCA9-4F20-952A-3516A22EBEBF}" presName="parentText" presStyleLbl="node1" presStyleIdx="1" presStyleCnt="2">
        <dgm:presLayoutVars>
          <dgm:chMax val="0"/>
          <dgm:bulletEnabled val="1"/>
        </dgm:presLayoutVars>
      </dgm:prSet>
      <dgm:spPr/>
      <dgm:t>
        <a:bodyPr/>
        <a:lstStyle/>
        <a:p>
          <a:endParaRPr lang="en-US"/>
        </a:p>
      </dgm:t>
    </dgm:pt>
    <dgm:pt modelId="{D3D8142C-34A1-45BD-92B3-3F7834DA8F08}" type="pres">
      <dgm:prSet presAssocID="{521B23C8-BCA9-4F20-952A-3516A22EBEBF}" presName="negativeSpace" presStyleCnt="0"/>
      <dgm:spPr/>
    </dgm:pt>
    <dgm:pt modelId="{7A036F38-C56C-469C-96C4-8E53CFC47D01}" type="pres">
      <dgm:prSet presAssocID="{521B23C8-BCA9-4F20-952A-3516A22EBEBF}" presName="childText" presStyleLbl="conFgAcc1" presStyleIdx="1" presStyleCnt="2">
        <dgm:presLayoutVars>
          <dgm:bulletEnabled val="1"/>
        </dgm:presLayoutVars>
      </dgm:prSet>
      <dgm:spPr/>
    </dgm:pt>
  </dgm:ptLst>
  <dgm:cxnLst>
    <dgm:cxn modelId="{FCD0F5AA-4F84-4302-B1ED-078C1CA472E0}" type="presOf" srcId="{8EE45A7E-0206-4F0C-A84C-23C58464242E}" destId="{A49DCF44-02AB-4698-9F8B-51527970A72A}" srcOrd="0" destOrd="0" presId="urn:microsoft.com/office/officeart/2005/8/layout/list1"/>
    <dgm:cxn modelId="{D2F4CBFB-4F8E-43B4-ADE6-1F47801BD760}" type="presOf" srcId="{8EE45A7E-0206-4F0C-A84C-23C58464242E}" destId="{C2BAC1A8-235D-4EC4-8B53-045C003D8F18}" srcOrd="1" destOrd="0" presId="urn:microsoft.com/office/officeart/2005/8/layout/list1"/>
    <dgm:cxn modelId="{9FDDBE7E-38D7-4109-925E-7DEF95892415}" type="presOf" srcId="{521B23C8-BCA9-4F20-952A-3516A22EBEBF}" destId="{78BAB803-AD46-4B8E-8772-1DA440E0C4FB}" srcOrd="0" destOrd="0" presId="urn:microsoft.com/office/officeart/2005/8/layout/list1"/>
    <dgm:cxn modelId="{95C49471-ED96-4307-A0AF-F45D1A9875A9}" srcId="{0530F2C3-3C12-4A29-8F5E-C2C963125747}" destId="{8EE45A7E-0206-4F0C-A84C-23C58464242E}" srcOrd="0" destOrd="0" parTransId="{208E8C8E-1AA7-42BB-A460-0469FD33CCFC}" sibTransId="{D156A5A9-AD02-4409-AF21-4BC2BF1B88F4}"/>
    <dgm:cxn modelId="{FABF7FB9-83C1-4D02-AD20-E6FFC896FEE3}" type="presOf" srcId="{0530F2C3-3C12-4A29-8F5E-C2C963125747}" destId="{4AB99987-60FC-48E4-A56F-A15B442EFDDC}" srcOrd="0" destOrd="0" presId="urn:microsoft.com/office/officeart/2005/8/layout/list1"/>
    <dgm:cxn modelId="{6C3B35D4-A282-4F84-B04E-47164F369475}" srcId="{0530F2C3-3C12-4A29-8F5E-C2C963125747}" destId="{521B23C8-BCA9-4F20-952A-3516A22EBEBF}" srcOrd="1" destOrd="0" parTransId="{94F79009-182D-45B5-BB9D-8C65EF5C3A17}" sibTransId="{3B0F1379-F298-4461-A19B-520DA00D399F}"/>
    <dgm:cxn modelId="{6A682927-2BAD-4508-BBC7-ED9A0C7CE5EF}" type="presOf" srcId="{521B23C8-BCA9-4F20-952A-3516A22EBEBF}" destId="{25E67196-6BD0-42B8-9CA9-2F8804CCB50B}" srcOrd="1" destOrd="0" presId="urn:microsoft.com/office/officeart/2005/8/layout/list1"/>
    <dgm:cxn modelId="{8D6DF545-B355-46EF-ADC1-4D75B8B47EC7}" type="presParOf" srcId="{4AB99987-60FC-48E4-A56F-A15B442EFDDC}" destId="{9C50A448-652B-4506-8FD1-7FA3B8EA1201}" srcOrd="0" destOrd="0" presId="urn:microsoft.com/office/officeart/2005/8/layout/list1"/>
    <dgm:cxn modelId="{6EA23A98-BAB8-4E37-AE00-0A51ACC141DF}" type="presParOf" srcId="{9C50A448-652B-4506-8FD1-7FA3B8EA1201}" destId="{A49DCF44-02AB-4698-9F8B-51527970A72A}" srcOrd="0" destOrd="0" presId="urn:microsoft.com/office/officeart/2005/8/layout/list1"/>
    <dgm:cxn modelId="{511A87DB-BBEB-4E65-A6C7-63B7CA0F9110}" type="presParOf" srcId="{9C50A448-652B-4506-8FD1-7FA3B8EA1201}" destId="{C2BAC1A8-235D-4EC4-8B53-045C003D8F18}" srcOrd="1" destOrd="0" presId="urn:microsoft.com/office/officeart/2005/8/layout/list1"/>
    <dgm:cxn modelId="{F8424367-E69C-4470-8A2D-D0D0447471D6}" type="presParOf" srcId="{4AB99987-60FC-48E4-A56F-A15B442EFDDC}" destId="{499FB622-043C-474A-BF1B-D21D9B12ED71}" srcOrd="1" destOrd="0" presId="urn:microsoft.com/office/officeart/2005/8/layout/list1"/>
    <dgm:cxn modelId="{CD17B517-F80A-4AB7-B19F-73199C51668D}" type="presParOf" srcId="{4AB99987-60FC-48E4-A56F-A15B442EFDDC}" destId="{4B2FFB6F-CFDC-4E94-A5FF-D88E45A43782}" srcOrd="2" destOrd="0" presId="urn:microsoft.com/office/officeart/2005/8/layout/list1"/>
    <dgm:cxn modelId="{2A19EF79-D95C-4637-AF38-49C4FFA3F760}" type="presParOf" srcId="{4AB99987-60FC-48E4-A56F-A15B442EFDDC}" destId="{6CD2F645-495E-4399-A29B-7DFE081C993C}" srcOrd="3" destOrd="0" presId="urn:microsoft.com/office/officeart/2005/8/layout/list1"/>
    <dgm:cxn modelId="{CD928E39-C34A-4FAC-BBE3-EA795D1D61EA}" type="presParOf" srcId="{4AB99987-60FC-48E4-A56F-A15B442EFDDC}" destId="{09667CA0-FD12-45D9-A344-9615772CABEA}" srcOrd="4" destOrd="0" presId="urn:microsoft.com/office/officeart/2005/8/layout/list1"/>
    <dgm:cxn modelId="{6A6F4848-5A52-4A34-BAE9-399118C829DE}" type="presParOf" srcId="{09667CA0-FD12-45D9-A344-9615772CABEA}" destId="{78BAB803-AD46-4B8E-8772-1DA440E0C4FB}" srcOrd="0" destOrd="0" presId="urn:microsoft.com/office/officeart/2005/8/layout/list1"/>
    <dgm:cxn modelId="{62F43DE0-144E-490B-8945-72C26D64AAAD}" type="presParOf" srcId="{09667CA0-FD12-45D9-A344-9615772CABEA}" destId="{25E67196-6BD0-42B8-9CA9-2F8804CCB50B}" srcOrd="1" destOrd="0" presId="urn:microsoft.com/office/officeart/2005/8/layout/list1"/>
    <dgm:cxn modelId="{070EEFD4-E4E4-4D63-B91D-07C061188146}" type="presParOf" srcId="{4AB99987-60FC-48E4-A56F-A15B442EFDDC}" destId="{D3D8142C-34A1-45BD-92B3-3F7834DA8F08}" srcOrd="5" destOrd="0" presId="urn:microsoft.com/office/officeart/2005/8/layout/list1"/>
    <dgm:cxn modelId="{BEBB7B1A-CBE0-45F3-9687-6DEBEBC3787E}" type="presParOf" srcId="{4AB99987-60FC-48E4-A56F-A15B442EFDDC}" destId="{7A036F38-C56C-469C-96C4-8E53CFC47D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10FD8-721B-48AE-8039-CBE0C11DF80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9F6A25B-21D1-456A-A4D3-0A1EC2C989C3}">
      <dgm:prSet/>
      <dgm:spPr/>
      <dgm:t>
        <a:bodyPr/>
        <a:lstStyle/>
        <a:p>
          <a:pPr rtl="1"/>
          <a:r>
            <a:rPr lang="fa-IR" dirty="0" smtClean="0">
              <a:cs typeface="B Koodak" pitchFamily="2" charset="-78"/>
            </a:rPr>
            <a:t>1.پیشگیری از افتادن در دام تقلید از صنعت ویرانگر غربی</a:t>
          </a:r>
          <a:endParaRPr lang="en-US" dirty="0">
            <a:cs typeface="B Koodak" pitchFamily="2" charset="-78"/>
          </a:endParaRPr>
        </a:p>
      </dgm:t>
    </dgm:pt>
    <dgm:pt modelId="{7E434D5A-CC17-49EE-8236-66B0E91ECCE8}" type="parTrans" cxnId="{400AC646-3026-4286-B610-F54940B71C0E}">
      <dgm:prSet/>
      <dgm:spPr/>
      <dgm:t>
        <a:bodyPr/>
        <a:lstStyle/>
        <a:p>
          <a:endParaRPr lang="en-US"/>
        </a:p>
      </dgm:t>
    </dgm:pt>
    <dgm:pt modelId="{8C6C74CD-8000-466B-A427-05B6F11DF23A}" type="sibTrans" cxnId="{400AC646-3026-4286-B610-F54940B71C0E}">
      <dgm:prSet/>
      <dgm:spPr/>
      <dgm:t>
        <a:bodyPr/>
        <a:lstStyle/>
        <a:p>
          <a:endParaRPr lang="en-US"/>
        </a:p>
      </dgm:t>
    </dgm:pt>
    <dgm:pt modelId="{A634C471-C38E-4F67-8307-241B1F61C764}">
      <dgm:prSet/>
      <dgm:spPr/>
      <dgm:t>
        <a:bodyPr/>
        <a:lstStyle/>
        <a:p>
          <a:pPr rtl="1"/>
          <a:r>
            <a:rPr lang="fa-IR" dirty="0" smtClean="0">
              <a:cs typeface="B Koodak" pitchFamily="2" charset="-78"/>
            </a:rPr>
            <a:t>2.ضرورت در نظرگرفتن پیوست فرهنگی برای پروژه های صنایع به فرمان رهبر عزیز انقلاب</a:t>
          </a:r>
          <a:endParaRPr lang="en-US" dirty="0">
            <a:cs typeface="B Koodak" pitchFamily="2" charset="-78"/>
          </a:endParaRPr>
        </a:p>
      </dgm:t>
    </dgm:pt>
    <dgm:pt modelId="{7F50BD82-8C1F-4358-96D7-3AE641EB41DD}" type="parTrans" cxnId="{BA3BA350-7DF5-4FAE-AB5B-3187D7E1B9BE}">
      <dgm:prSet/>
      <dgm:spPr/>
      <dgm:t>
        <a:bodyPr/>
        <a:lstStyle/>
        <a:p>
          <a:endParaRPr lang="en-US"/>
        </a:p>
      </dgm:t>
    </dgm:pt>
    <dgm:pt modelId="{B6689E41-427C-4D60-840F-686C9036767B}" type="sibTrans" cxnId="{BA3BA350-7DF5-4FAE-AB5B-3187D7E1B9BE}">
      <dgm:prSet/>
      <dgm:spPr/>
      <dgm:t>
        <a:bodyPr/>
        <a:lstStyle/>
        <a:p>
          <a:endParaRPr lang="en-US"/>
        </a:p>
      </dgm:t>
    </dgm:pt>
    <dgm:pt modelId="{9CE32D0F-7ACE-417E-AA37-EB5DFDB0C2AC}">
      <dgm:prSet/>
      <dgm:spPr/>
      <dgm:t>
        <a:bodyPr/>
        <a:lstStyle/>
        <a:p>
          <a:pPr rtl="1"/>
          <a:r>
            <a:rPr lang="fa-IR" dirty="0" smtClean="0">
              <a:cs typeface="B Koodak" pitchFamily="2" charset="-78"/>
            </a:rPr>
            <a:t>3.تخریب روزافزون محیط زیست در کشور</a:t>
          </a:r>
          <a:endParaRPr lang="en-US" dirty="0">
            <a:cs typeface="B Koodak" pitchFamily="2" charset="-78"/>
          </a:endParaRPr>
        </a:p>
      </dgm:t>
    </dgm:pt>
    <dgm:pt modelId="{5B562266-567D-43AD-AF03-A0DC8959A94A}" type="parTrans" cxnId="{DF102319-9479-4A4D-AC1E-8572CC53AB17}">
      <dgm:prSet/>
      <dgm:spPr/>
      <dgm:t>
        <a:bodyPr/>
        <a:lstStyle/>
        <a:p>
          <a:endParaRPr lang="en-US"/>
        </a:p>
      </dgm:t>
    </dgm:pt>
    <dgm:pt modelId="{5188FA4B-226F-401A-8ACD-87A1D7BA87E2}" type="sibTrans" cxnId="{DF102319-9479-4A4D-AC1E-8572CC53AB17}">
      <dgm:prSet/>
      <dgm:spPr/>
      <dgm:t>
        <a:bodyPr/>
        <a:lstStyle/>
        <a:p>
          <a:endParaRPr lang="en-US"/>
        </a:p>
      </dgm:t>
    </dgm:pt>
    <dgm:pt modelId="{971FF2BB-A545-4EF4-8482-03CA4473011F}">
      <dgm:prSet/>
      <dgm:spPr/>
      <dgm:t>
        <a:bodyPr/>
        <a:lstStyle/>
        <a:p>
          <a:pPr rtl="1"/>
          <a:r>
            <a:rPr lang="fa-IR" dirty="0" smtClean="0">
              <a:cs typeface="B Koodak" pitchFamily="2" charset="-78"/>
            </a:rPr>
            <a:t>4.فاصله گرفتن صنایع کشور از نگاه دینی و قرآنی به صنعت</a:t>
          </a:r>
          <a:endParaRPr lang="en-US" dirty="0">
            <a:cs typeface="B Koodak" pitchFamily="2" charset="-78"/>
          </a:endParaRPr>
        </a:p>
      </dgm:t>
    </dgm:pt>
    <dgm:pt modelId="{6D1E3A7B-3C7F-49FC-9DFE-4A6AEFA8F494}" type="parTrans" cxnId="{56CE018B-2096-49AC-8C60-1B0D88D4CAE4}">
      <dgm:prSet/>
      <dgm:spPr/>
      <dgm:t>
        <a:bodyPr/>
        <a:lstStyle/>
        <a:p>
          <a:endParaRPr lang="en-US"/>
        </a:p>
      </dgm:t>
    </dgm:pt>
    <dgm:pt modelId="{6B2A1D3A-C9CB-4020-B400-62DAAE077868}" type="sibTrans" cxnId="{56CE018B-2096-49AC-8C60-1B0D88D4CAE4}">
      <dgm:prSet/>
      <dgm:spPr/>
      <dgm:t>
        <a:bodyPr/>
        <a:lstStyle/>
        <a:p>
          <a:endParaRPr lang="en-US"/>
        </a:p>
      </dgm:t>
    </dgm:pt>
    <dgm:pt modelId="{475BE49C-BD78-4F9C-81D3-BDB5B8181E67}" type="pres">
      <dgm:prSet presAssocID="{0CD10FD8-721B-48AE-8039-CBE0C11DF80F}" presName="linear" presStyleCnt="0">
        <dgm:presLayoutVars>
          <dgm:animLvl val="lvl"/>
          <dgm:resizeHandles val="exact"/>
        </dgm:presLayoutVars>
      </dgm:prSet>
      <dgm:spPr/>
      <dgm:t>
        <a:bodyPr/>
        <a:lstStyle/>
        <a:p>
          <a:endParaRPr lang="en-US"/>
        </a:p>
      </dgm:t>
    </dgm:pt>
    <dgm:pt modelId="{FE62AFAC-8FBC-445F-9CF3-C8205A13307D}" type="pres">
      <dgm:prSet presAssocID="{49F6A25B-21D1-456A-A4D3-0A1EC2C989C3}" presName="parentText" presStyleLbl="node1" presStyleIdx="0" presStyleCnt="4">
        <dgm:presLayoutVars>
          <dgm:chMax val="0"/>
          <dgm:bulletEnabled val="1"/>
        </dgm:presLayoutVars>
      </dgm:prSet>
      <dgm:spPr/>
      <dgm:t>
        <a:bodyPr/>
        <a:lstStyle/>
        <a:p>
          <a:endParaRPr lang="en-US"/>
        </a:p>
      </dgm:t>
    </dgm:pt>
    <dgm:pt modelId="{570B9559-66E5-4282-93D5-641FAA337D17}" type="pres">
      <dgm:prSet presAssocID="{8C6C74CD-8000-466B-A427-05B6F11DF23A}" presName="spacer" presStyleCnt="0"/>
      <dgm:spPr/>
    </dgm:pt>
    <dgm:pt modelId="{2FFB2F0D-C902-4FC6-897B-CFD493217DE9}" type="pres">
      <dgm:prSet presAssocID="{A634C471-C38E-4F67-8307-241B1F61C764}" presName="parentText" presStyleLbl="node1" presStyleIdx="1" presStyleCnt="4">
        <dgm:presLayoutVars>
          <dgm:chMax val="0"/>
          <dgm:bulletEnabled val="1"/>
        </dgm:presLayoutVars>
      </dgm:prSet>
      <dgm:spPr/>
      <dgm:t>
        <a:bodyPr/>
        <a:lstStyle/>
        <a:p>
          <a:endParaRPr lang="en-US"/>
        </a:p>
      </dgm:t>
    </dgm:pt>
    <dgm:pt modelId="{01ECED1F-BC15-4EDA-8439-71EEE123172D}" type="pres">
      <dgm:prSet presAssocID="{B6689E41-427C-4D60-840F-686C9036767B}" presName="spacer" presStyleCnt="0"/>
      <dgm:spPr/>
    </dgm:pt>
    <dgm:pt modelId="{B4F349D3-3E2A-4308-8089-2E3CBE3EC614}" type="pres">
      <dgm:prSet presAssocID="{9CE32D0F-7ACE-417E-AA37-EB5DFDB0C2AC}" presName="parentText" presStyleLbl="node1" presStyleIdx="2" presStyleCnt="4">
        <dgm:presLayoutVars>
          <dgm:chMax val="0"/>
          <dgm:bulletEnabled val="1"/>
        </dgm:presLayoutVars>
      </dgm:prSet>
      <dgm:spPr/>
      <dgm:t>
        <a:bodyPr/>
        <a:lstStyle/>
        <a:p>
          <a:endParaRPr lang="en-US"/>
        </a:p>
      </dgm:t>
    </dgm:pt>
    <dgm:pt modelId="{8428F0FB-B2B3-4CD5-9712-5C319B946471}" type="pres">
      <dgm:prSet presAssocID="{5188FA4B-226F-401A-8ACD-87A1D7BA87E2}" presName="spacer" presStyleCnt="0"/>
      <dgm:spPr/>
    </dgm:pt>
    <dgm:pt modelId="{21B174F4-135E-4C72-9491-664A31CE2E06}" type="pres">
      <dgm:prSet presAssocID="{971FF2BB-A545-4EF4-8482-03CA4473011F}" presName="parentText" presStyleLbl="node1" presStyleIdx="3" presStyleCnt="4">
        <dgm:presLayoutVars>
          <dgm:chMax val="0"/>
          <dgm:bulletEnabled val="1"/>
        </dgm:presLayoutVars>
      </dgm:prSet>
      <dgm:spPr/>
      <dgm:t>
        <a:bodyPr/>
        <a:lstStyle/>
        <a:p>
          <a:endParaRPr lang="en-US"/>
        </a:p>
      </dgm:t>
    </dgm:pt>
  </dgm:ptLst>
  <dgm:cxnLst>
    <dgm:cxn modelId="{3E395A15-00A8-43A7-9F7C-5E0AC741AC9E}" type="presOf" srcId="{49F6A25B-21D1-456A-A4D3-0A1EC2C989C3}" destId="{FE62AFAC-8FBC-445F-9CF3-C8205A13307D}" srcOrd="0" destOrd="0" presId="urn:microsoft.com/office/officeart/2005/8/layout/vList2"/>
    <dgm:cxn modelId="{BA3BA350-7DF5-4FAE-AB5B-3187D7E1B9BE}" srcId="{0CD10FD8-721B-48AE-8039-CBE0C11DF80F}" destId="{A634C471-C38E-4F67-8307-241B1F61C764}" srcOrd="1" destOrd="0" parTransId="{7F50BD82-8C1F-4358-96D7-3AE641EB41DD}" sibTransId="{B6689E41-427C-4D60-840F-686C9036767B}"/>
    <dgm:cxn modelId="{C5400969-1522-4C74-91EB-E062D900B320}" type="presOf" srcId="{0CD10FD8-721B-48AE-8039-CBE0C11DF80F}" destId="{475BE49C-BD78-4F9C-81D3-BDB5B8181E67}" srcOrd="0" destOrd="0" presId="urn:microsoft.com/office/officeart/2005/8/layout/vList2"/>
    <dgm:cxn modelId="{56CE018B-2096-49AC-8C60-1B0D88D4CAE4}" srcId="{0CD10FD8-721B-48AE-8039-CBE0C11DF80F}" destId="{971FF2BB-A545-4EF4-8482-03CA4473011F}" srcOrd="3" destOrd="0" parTransId="{6D1E3A7B-3C7F-49FC-9DFE-4A6AEFA8F494}" sibTransId="{6B2A1D3A-C9CB-4020-B400-62DAAE077868}"/>
    <dgm:cxn modelId="{400AC646-3026-4286-B610-F54940B71C0E}" srcId="{0CD10FD8-721B-48AE-8039-CBE0C11DF80F}" destId="{49F6A25B-21D1-456A-A4D3-0A1EC2C989C3}" srcOrd="0" destOrd="0" parTransId="{7E434D5A-CC17-49EE-8236-66B0E91ECCE8}" sibTransId="{8C6C74CD-8000-466B-A427-05B6F11DF23A}"/>
    <dgm:cxn modelId="{03BB84A4-5C83-4429-8FDB-5BC22A5DEB52}" type="presOf" srcId="{A634C471-C38E-4F67-8307-241B1F61C764}" destId="{2FFB2F0D-C902-4FC6-897B-CFD493217DE9}" srcOrd="0" destOrd="0" presId="urn:microsoft.com/office/officeart/2005/8/layout/vList2"/>
    <dgm:cxn modelId="{56883AC7-3ECE-48E0-B61A-0A893178C4A8}" type="presOf" srcId="{9CE32D0F-7ACE-417E-AA37-EB5DFDB0C2AC}" destId="{B4F349D3-3E2A-4308-8089-2E3CBE3EC614}" srcOrd="0" destOrd="0" presId="urn:microsoft.com/office/officeart/2005/8/layout/vList2"/>
    <dgm:cxn modelId="{07FCA434-572A-4C2F-A6AE-A7639263182F}" type="presOf" srcId="{971FF2BB-A545-4EF4-8482-03CA4473011F}" destId="{21B174F4-135E-4C72-9491-664A31CE2E06}" srcOrd="0" destOrd="0" presId="urn:microsoft.com/office/officeart/2005/8/layout/vList2"/>
    <dgm:cxn modelId="{DF102319-9479-4A4D-AC1E-8572CC53AB17}" srcId="{0CD10FD8-721B-48AE-8039-CBE0C11DF80F}" destId="{9CE32D0F-7ACE-417E-AA37-EB5DFDB0C2AC}" srcOrd="2" destOrd="0" parTransId="{5B562266-567D-43AD-AF03-A0DC8959A94A}" sibTransId="{5188FA4B-226F-401A-8ACD-87A1D7BA87E2}"/>
    <dgm:cxn modelId="{50E17CA4-0DDE-4158-AD13-DDBC4E7FA012}" type="presParOf" srcId="{475BE49C-BD78-4F9C-81D3-BDB5B8181E67}" destId="{FE62AFAC-8FBC-445F-9CF3-C8205A13307D}" srcOrd="0" destOrd="0" presId="urn:microsoft.com/office/officeart/2005/8/layout/vList2"/>
    <dgm:cxn modelId="{A7C27580-0C16-4E30-BC5E-66B16A67C455}" type="presParOf" srcId="{475BE49C-BD78-4F9C-81D3-BDB5B8181E67}" destId="{570B9559-66E5-4282-93D5-641FAA337D17}" srcOrd="1" destOrd="0" presId="urn:microsoft.com/office/officeart/2005/8/layout/vList2"/>
    <dgm:cxn modelId="{F2B0EB1C-A2BC-401C-8C3D-42E0B501B17D}" type="presParOf" srcId="{475BE49C-BD78-4F9C-81D3-BDB5B8181E67}" destId="{2FFB2F0D-C902-4FC6-897B-CFD493217DE9}" srcOrd="2" destOrd="0" presId="urn:microsoft.com/office/officeart/2005/8/layout/vList2"/>
    <dgm:cxn modelId="{76BF4B04-F970-4534-9E38-BE4882094641}" type="presParOf" srcId="{475BE49C-BD78-4F9C-81D3-BDB5B8181E67}" destId="{01ECED1F-BC15-4EDA-8439-71EEE123172D}" srcOrd="3" destOrd="0" presId="urn:microsoft.com/office/officeart/2005/8/layout/vList2"/>
    <dgm:cxn modelId="{9F08C1C8-2C63-47F7-A0A8-5ECAD23FE89C}" type="presParOf" srcId="{475BE49C-BD78-4F9C-81D3-BDB5B8181E67}" destId="{B4F349D3-3E2A-4308-8089-2E3CBE3EC614}" srcOrd="4" destOrd="0" presId="urn:microsoft.com/office/officeart/2005/8/layout/vList2"/>
    <dgm:cxn modelId="{C1CB6C98-A806-491D-9E41-A53B8D7D51F4}" type="presParOf" srcId="{475BE49C-BD78-4F9C-81D3-BDB5B8181E67}" destId="{8428F0FB-B2B3-4CD5-9712-5C319B946471}" srcOrd="5" destOrd="0" presId="urn:microsoft.com/office/officeart/2005/8/layout/vList2"/>
    <dgm:cxn modelId="{FB11C9B9-389D-4CD3-BDC8-5328F97FAA4F}" type="presParOf" srcId="{475BE49C-BD78-4F9C-81D3-BDB5B8181E67}" destId="{21B174F4-135E-4C72-9491-664A31CE2E0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5BF1D-0AF5-48F5-89B4-5071B22218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4A5299-8A55-441F-ACCF-D1D950C5B1E8}">
      <dgm:prSet phldrT="[Text]"/>
      <dgm:spPr/>
      <dgm:t>
        <a:bodyPr/>
        <a:lstStyle/>
        <a:p>
          <a:pPr algn="r" rtl="1"/>
          <a:r>
            <a:rPr lang="fa-IR" dirty="0" smtClean="0">
              <a:cs typeface="B Koodak" pitchFamily="2" charset="-78"/>
            </a:rPr>
            <a:t>سطح یک- نفع رساندن به انسان (</a:t>
          </a:r>
          <a:r>
            <a:rPr lang="fa-IR" dirty="0" smtClean="0">
              <a:cs typeface="B Koodak" pitchFamily="2" charset="-78"/>
              <a:hlinkClick xmlns:r="http://schemas.openxmlformats.org/officeDocument/2006/relationships" r:id="rId1" action="ppaction://hlinksldjump"/>
            </a:rPr>
            <a:t>توضیح علامه طباطبایی</a:t>
          </a:r>
          <a:r>
            <a:rPr lang="fa-IR" dirty="0" smtClean="0">
              <a:cs typeface="B Koodak" pitchFamily="2" charset="-78"/>
            </a:rPr>
            <a:t> و </a:t>
          </a:r>
          <a:r>
            <a:rPr lang="fa-IR" dirty="0" smtClean="0">
              <a:cs typeface="B Koodak" pitchFamily="2" charset="-78"/>
              <a:hlinkClick xmlns:r="http://schemas.openxmlformats.org/officeDocument/2006/relationships" r:id="rId2" action="ppaction://hlinksldjump"/>
            </a:rPr>
            <a:t>آیات شریفه</a:t>
          </a:r>
          <a:r>
            <a:rPr lang="fa-IR" dirty="0" smtClean="0">
              <a:cs typeface="B Koodak" pitchFamily="2" charset="-78"/>
            </a:rPr>
            <a:t>)</a:t>
          </a:r>
        </a:p>
      </dgm:t>
    </dgm:pt>
    <dgm:pt modelId="{E2E9121B-872A-408A-B940-28B4D56D8419}" type="parTrans" cxnId="{8C14AC1E-88EF-4A9C-B31F-D1E7BA40842D}">
      <dgm:prSet/>
      <dgm:spPr/>
      <dgm:t>
        <a:bodyPr/>
        <a:lstStyle/>
        <a:p>
          <a:endParaRPr lang="en-US"/>
        </a:p>
      </dgm:t>
    </dgm:pt>
    <dgm:pt modelId="{AAA15282-59E5-471E-84D3-60D9A64789E7}" type="sibTrans" cxnId="{8C14AC1E-88EF-4A9C-B31F-D1E7BA40842D}">
      <dgm:prSet/>
      <dgm:spPr/>
      <dgm:t>
        <a:bodyPr/>
        <a:lstStyle/>
        <a:p>
          <a:endParaRPr lang="en-US"/>
        </a:p>
      </dgm:t>
    </dgm:pt>
    <dgm:pt modelId="{0451C93E-D5B8-4C80-98B2-EEC5BFCB3444}">
      <dgm:prSet phldrT="[Text]"/>
      <dgm:spPr/>
      <dgm:t>
        <a:bodyPr/>
        <a:lstStyle/>
        <a:p>
          <a:pPr algn="r"/>
          <a:r>
            <a:rPr lang="fa-IR" dirty="0" smtClean="0">
              <a:cs typeface="B Koodak" pitchFamily="2" charset="-78"/>
            </a:rPr>
            <a:t>سطح دو-تذکر پیاپی به انسان نسبت به وظایف و حقایق (</a:t>
          </a:r>
          <a:r>
            <a:rPr lang="fa-IR" dirty="0" smtClean="0">
              <a:cs typeface="B Koodak" pitchFamily="2" charset="-78"/>
              <a:hlinkClick xmlns:r="http://schemas.openxmlformats.org/officeDocument/2006/relationships" r:id="rId3" action="ppaction://hlinksldjump"/>
            </a:rPr>
            <a:t>توضیح و آیه ی شریفه</a:t>
          </a:r>
          <a:r>
            <a:rPr lang="fa-IR" dirty="0" smtClean="0">
              <a:cs typeface="B Koodak" pitchFamily="2" charset="-78"/>
            </a:rPr>
            <a:t>)</a:t>
          </a:r>
          <a:endParaRPr lang="en-US" dirty="0">
            <a:cs typeface="B Koodak" pitchFamily="2" charset="-78"/>
          </a:endParaRPr>
        </a:p>
      </dgm:t>
    </dgm:pt>
    <dgm:pt modelId="{9FDEA913-6C26-4FE0-87CB-DBA82C70A919}" type="parTrans" cxnId="{37FCE6D9-3C79-4005-82F0-BCE0A982DCE9}">
      <dgm:prSet/>
      <dgm:spPr/>
      <dgm:t>
        <a:bodyPr/>
        <a:lstStyle/>
        <a:p>
          <a:endParaRPr lang="en-US"/>
        </a:p>
      </dgm:t>
    </dgm:pt>
    <dgm:pt modelId="{CBED5999-F867-4B6E-89A9-76EA130A2650}" type="sibTrans" cxnId="{37FCE6D9-3C79-4005-82F0-BCE0A982DCE9}">
      <dgm:prSet/>
      <dgm:spPr/>
      <dgm:t>
        <a:bodyPr/>
        <a:lstStyle/>
        <a:p>
          <a:endParaRPr lang="en-US"/>
        </a:p>
      </dgm:t>
    </dgm:pt>
    <dgm:pt modelId="{314D683C-67AD-4593-95A3-90AAC60465D2}">
      <dgm:prSet phldrT="[Text]"/>
      <dgm:spPr/>
      <dgm:t>
        <a:bodyPr/>
        <a:lstStyle/>
        <a:p>
          <a:pPr algn="r" rtl="1"/>
          <a:r>
            <a:rPr lang="fa-IR" dirty="0" smtClean="0">
              <a:cs typeface="B Koodak" pitchFamily="2" charset="-78"/>
            </a:rPr>
            <a:t>سطح سه- دستیابی به فضل الهی (</a:t>
          </a:r>
          <a:r>
            <a:rPr lang="fa-IR" dirty="0" smtClean="0">
              <a:cs typeface="B Koodak" pitchFamily="2" charset="-78"/>
              <a:hlinkClick xmlns:r="http://schemas.openxmlformats.org/officeDocument/2006/relationships" r:id="rId4" action="ppaction://hlinksldjump"/>
            </a:rPr>
            <a:t>آیات شریفه</a:t>
          </a:r>
          <a:r>
            <a:rPr lang="fa-IR" dirty="0" smtClean="0">
              <a:cs typeface="B Koodak" pitchFamily="2" charset="-78"/>
            </a:rPr>
            <a:t>)</a:t>
          </a:r>
          <a:endParaRPr lang="en-US" dirty="0">
            <a:cs typeface="B Koodak" pitchFamily="2" charset="-78"/>
          </a:endParaRPr>
        </a:p>
      </dgm:t>
    </dgm:pt>
    <dgm:pt modelId="{3651C400-557F-4D70-8D60-C7867B9D9549}" type="parTrans" cxnId="{20712268-477E-46AC-AE77-4C0A6C70C3CA}">
      <dgm:prSet/>
      <dgm:spPr/>
      <dgm:t>
        <a:bodyPr/>
        <a:lstStyle/>
        <a:p>
          <a:endParaRPr lang="en-US"/>
        </a:p>
      </dgm:t>
    </dgm:pt>
    <dgm:pt modelId="{ADA183D4-56DC-40C8-B7D0-88206C4BF9E0}" type="sibTrans" cxnId="{20712268-477E-46AC-AE77-4C0A6C70C3CA}">
      <dgm:prSet/>
      <dgm:spPr/>
      <dgm:t>
        <a:bodyPr/>
        <a:lstStyle/>
        <a:p>
          <a:endParaRPr lang="en-US"/>
        </a:p>
      </dgm:t>
    </dgm:pt>
    <dgm:pt modelId="{0F1CA7FC-FA2B-4BE5-A884-5569E3D6E675}" type="pres">
      <dgm:prSet presAssocID="{5A45BF1D-0AF5-48F5-89B4-5071B22218AB}" presName="linear" presStyleCnt="0">
        <dgm:presLayoutVars>
          <dgm:dir/>
          <dgm:animLvl val="lvl"/>
          <dgm:resizeHandles val="exact"/>
        </dgm:presLayoutVars>
      </dgm:prSet>
      <dgm:spPr/>
      <dgm:t>
        <a:bodyPr/>
        <a:lstStyle/>
        <a:p>
          <a:endParaRPr lang="en-US"/>
        </a:p>
      </dgm:t>
    </dgm:pt>
    <dgm:pt modelId="{5C1B32A3-6BB2-4BC7-A6CB-E3B7C4D35B0B}" type="pres">
      <dgm:prSet presAssocID="{FF4A5299-8A55-441F-ACCF-D1D950C5B1E8}" presName="parentLin" presStyleCnt="0"/>
      <dgm:spPr/>
    </dgm:pt>
    <dgm:pt modelId="{824BDEE2-4901-4AC0-B73D-A308654AD0DB}" type="pres">
      <dgm:prSet presAssocID="{FF4A5299-8A55-441F-ACCF-D1D950C5B1E8}" presName="parentLeftMargin" presStyleLbl="node1" presStyleIdx="0" presStyleCnt="3"/>
      <dgm:spPr/>
      <dgm:t>
        <a:bodyPr/>
        <a:lstStyle/>
        <a:p>
          <a:endParaRPr lang="en-US"/>
        </a:p>
      </dgm:t>
    </dgm:pt>
    <dgm:pt modelId="{EC42A21E-C417-43F4-94DE-CDE0B93BFF48}" type="pres">
      <dgm:prSet presAssocID="{FF4A5299-8A55-441F-ACCF-D1D950C5B1E8}" presName="parentText" presStyleLbl="node1" presStyleIdx="0" presStyleCnt="3">
        <dgm:presLayoutVars>
          <dgm:chMax val="0"/>
          <dgm:bulletEnabled val="1"/>
        </dgm:presLayoutVars>
      </dgm:prSet>
      <dgm:spPr/>
      <dgm:t>
        <a:bodyPr/>
        <a:lstStyle/>
        <a:p>
          <a:endParaRPr lang="en-US"/>
        </a:p>
      </dgm:t>
    </dgm:pt>
    <dgm:pt modelId="{FAF5E932-6F48-4C7F-A13B-676044610851}" type="pres">
      <dgm:prSet presAssocID="{FF4A5299-8A55-441F-ACCF-D1D950C5B1E8}" presName="negativeSpace" presStyleCnt="0"/>
      <dgm:spPr/>
    </dgm:pt>
    <dgm:pt modelId="{BEB42171-6433-4D96-9141-373050238C93}" type="pres">
      <dgm:prSet presAssocID="{FF4A5299-8A55-441F-ACCF-D1D950C5B1E8}" presName="childText" presStyleLbl="conFgAcc1" presStyleIdx="0" presStyleCnt="3">
        <dgm:presLayoutVars>
          <dgm:bulletEnabled val="1"/>
        </dgm:presLayoutVars>
      </dgm:prSet>
      <dgm:spPr/>
    </dgm:pt>
    <dgm:pt modelId="{3D2100B4-B4FE-4621-9B46-ADC43A937DDD}" type="pres">
      <dgm:prSet presAssocID="{AAA15282-59E5-471E-84D3-60D9A64789E7}" presName="spaceBetweenRectangles" presStyleCnt="0"/>
      <dgm:spPr/>
    </dgm:pt>
    <dgm:pt modelId="{29A90773-430C-49F7-8BF3-D293B8583BB1}" type="pres">
      <dgm:prSet presAssocID="{0451C93E-D5B8-4C80-98B2-EEC5BFCB3444}" presName="parentLin" presStyleCnt="0"/>
      <dgm:spPr/>
    </dgm:pt>
    <dgm:pt modelId="{D667C4F6-4778-4773-A3BF-A6C8986FBB1B}" type="pres">
      <dgm:prSet presAssocID="{0451C93E-D5B8-4C80-98B2-EEC5BFCB3444}" presName="parentLeftMargin" presStyleLbl="node1" presStyleIdx="0" presStyleCnt="3"/>
      <dgm:spPr/>
      <dgm:t>
        <a:bodyPr/>
        <a:lstStyle/>
        <a:p>
          <a:endParaRPr lang="en-US"/>
        </a:p>
      </dgm:t>
    </dgm:pt>
    <dgm:pt modelId="{8131E254-11A4-401F-8F5E-7DF3FBA8D150}" type="pres">
      <dgm:prSet presAssocID="{0451C93E-D5B8-4C80-98B2-EEC5BFCB3444}" presName="parentText" presStyleLbl="node1" presStyleIdx="1" presStyleCnt="3">
        <dgm:presLayoutVars>
          <dgm:chMax val="0"/>
          <dgm:bulletEnabled val="1"/>
        </dgm:presLayoutVars>
      </dgm:prSet>
      <dgm:spPr/>
      <dgm:t>
        <a:bodyPr/>
        <a:lstStyle/>
        <a:p>
          <a:endParaRPr lang="en-US"/>
        </a:p>
      </dgm:t>
    </dgm:pt>
    <dgm:pt modelId="{CCE0D23E-1981-4E73-BADD-B67EE30E537E}" type="pres">
      <dgm:prSet presAssocID="{0451C93E-D5B8-4C80-98B2-EEC5BFCB3444}" presName="negativeSpace" presStyleCnt="0"/>
      <dgm:spPr/>
    </dgm:pt>
    <dgm:pt modelId="{7D08F468-8D35-463F-9802-DE37A486F52C}" type="pres">
      <dgm:prSet presAssocID="{0451C93E-D5B8-4C80-98B2-EEC5BFCB3444}" presName="childText" presStyleLbl="conFgAcc1" presStyleIdx="1" presStyleCnt="3">
        <dgm:presLayoutVars>
          <dgm:bulletEnabled val="1"/>
        </dgm:presLayoutVars>
      </dgm:prSet>
      <dgm:spPr/>
    </dgm:pt>
    <dgm:pt modelId="{C02146EB-3852-4880-B428-74FE46D94B3D}" type="pres">
      <dgm:prSet presAssocID="{CBED5999-F867-4B6E-89A9-76EA130A2650}" presName="spaceBetweenRectangles" presStyleCnt="0"/>
      <dgm:spPr/>
    </dgm:pt>
    <dgm:pt modelId="{C8C70789-A1C8-434C-85C7-64DB0931AB37}" type="pres">
      <dgm:prSet presAssocID="{314D683C-67AD-4593-95A3-90AAC60465D2}" presName="parentLin" presStyleCnt="0"/>
      <dgm:spPr/>
    </dgm:pt>
    <dgm:pt modelId="{6178EF95-F847-4FDF-9F84-B23A59AAB289}" type="pres">
      <dgm:prSet presAssocID="{314D683C-67AD-4593-95A3-90AAC60465D2}" presName="parentLeftMargin" presStyleLbl="node1" presStyleIdx="1" presStyleCnt="3"/>
      <dgm:spPr/>
      <dgm:t>
        <a:bodyPr/>
        <a:lstStyle/>
        <a:p>
          <a:endParaRPr lang="en-US"/>
        </a:p>
      </dgm:t>
    </dgm:pt>
    <dgm:pt modelId="{A9AD38F7-DE98-43D1-AE25-96C4D28F205B}" type="pres">
      <dgm:prSet presAssocID="{314D683C-67AD-4593-95A3-90AAC60465D2}" presName="parentText" presStyleLbl="node1" presStyleIdx="2" presStyleCnt="3">
        <dgm:presLayoutVars>
          <dgm:chMax val="0"/>
          <dgm:bulletEnabled val="1"/>
        </dgm:presLayoutVars>
      </dgm:prSet>
      <dgm:spPr/>
      <dgm:t>
        <a:bodyPr/>
        <a:lstStyle/>
        <a:p>
          <a:endParaRPr lang="en-US"/>
        </a:p>
      </dgm:t>
    </dgm:pt>
    <dgm:pt modelId="{07587823-F8DC-454D-98AD-F9C7F767EA3C}" type="pres">
      <dgm:prSet presAssocID="{314D683C-67AD-4593-95A3-90AAC60465D2}" presName="negativeSpace" presStyleCnt="0"/>
      <dgm:spPr/>
    </dgm:pt>
    <dgm:pt modelId="{57A4A170-9523-4FBA-8795-7EBBCDE354B5}" type="pres">
      <dgm:prSet presAssocID="{314D683C-67AD-4593-95A3-90AAC60465D2}" presName="childText" presStyleLbl="conFgAcc1" presStyleIdx="2" presStyleCnt="3">
        <dgm:presLayoutVars>
          <dgm:bulletEnabled val="1"/>
        </dgm:presLayoutVars>
      </dgm:prSet>
      <dgm:spPr/>
    </dgm:pt>
  </dgm:ptLst>
  <dgm:cxnLst>
    <dgm:cxn modelId="{E00AD7FD-4A45-422D-B766-056C2AFFF25D}" type="presOf" srcId="{FF4A5299-8A55-441F-ACCF-D1D950C5B1E8}" destId="{EC42A21E-C417-43F4-94DE-CDE0B93BFF48}" srcOrd="1" destOrd="0" presId="urn:microsoft.com/office/officeart/2005/8/layout/list1"/>
    <dgm:cxn modelId="{0E86B1ED-0640-41F3-9286-BCD80BF27792}" type="presOf" srcId="{FF4A5299-8A55-441F-ACCF-D1D950C5B1E8}" destId="{824BDEE2-4901-4AC0-B73D-A308654AD0DB}" srcOrd="0" destOrd="0" presId="urn:microsoft.com/office/officeart/2005/8/layout/list1"/>
    <dgm:cxn modelId="{20712268-477E-46AC-AE77-4C0A6C70C3CA}" srcId="{5A45BF1D-0AF5-48F5-89B4-5071B22218AB}" destId="{314D683C-67AD-4593-95A3-90AAC60465D2}" srcOrd="2" destOrd="0" parTransId="{3651C400-557F-4D70-8D60-C7867B9D9549}" sibTransId="{ADA183D4-56DC-40C8-B7D0-88206C4BF9E0}"/>
    <dgm:cxn modelId="{8C14AC1E-88EF-4A9C-B31F-D1E7BA40842D}" srcId="{5A45BF1D-0AF5-48F5-89B4-5071B22218AB}" destId="{FF4A5299-8A55-441F-ACCF-D1D950C5B1E8}" srcOrd="0" destOrd="0" parTransId="{E2E9121B-872A-408A-B940-28B4D56D8419}" sibTransId="{AAA15282-59E5-471E-84D3-60D9A64789E7}"/>
    <dgm:cxn modelId="{37FCE6D9-3C79-4005-82F0-BCE0A982DCE9}" srcId="{5A45BF1D-0AF5-48F5-89B4-5071B22218AB}" destId="{0451C93E-D5B8-4C80-98B2-EEC5BFCB3444}" srcOrd="1" destOrd="0" parTransId="{9FDEA913-6C26-4FE0-87CB-DBA82C70A919}" sibTransId="{CBED5999-F867-4B6E-89A9-76EA130A2650}"/>
    <dgm:cxn modelId="{9C12649C-E466-42B1-9EFD-799C90920E35}" type="presOf" srcId="{314D683C-67AD-4593-95A3-90AAC60465D2}" destId="{A9AD38F7-DE98-43D1-AE25-96C4D28F205B}" srcOrd="1" destOrd="0" presId="urn:microsoft.com/office/officeart/2005/8/layout/list1"/>
    <dgm:cxn modelId="{710D06FA-6555-43A2-9693-F6382694E6D3}" type="presOf" srcId="{0451C93E-D5B8-4C80-98B2-EEC5BFCB3444}" destId="{8131E254-11A4-401F-8F5E-7DF3FBA8D150}" srcOrd="1" destOrd="0" presId="urn:microsoft.com/office/officeart/2005/8/layout/list1"/>
    <dgm:cxn modelId="{59077C12-ED1E-4C1A-A306-C68B25F50B00}" type="presOf" srcId="{314D683C-67AD-4593-95A3-90AAC60465D2}" destId="{6178EF95-F847-4FDF-9F84-B23A59AAB289}" srcOrd="0" destOrd="0" presId="urn:microsoft.com/office/officeart/2005/8/layout/list1"/>
    <dgm:cxn modelId="{E565E775-E9DD-40B0-BB51-B7BAEFD9E188}" type="presOf" srcId="{0451C93E-D5B8-4C80-98B2-EEC5BFCB3444}" destId="{D667C4F6-4778-4773-A3BF-A6C8986FBB1B}" srcOrd="0" destOrd="0" presId="urn:microsoft.com/office/officeart/2005/8/layout/list1"/>
    <dgm:cxn modelId="{02C33318-23BB-4ADE-8F92-5F977128D265}" type="presOf" srcId="{5A45BF1D-0AF5-48F5-89B4-5071B22218AB}" destId="{0F1CA7FC-FA2B-4BE5-A884-5569E3D6E675}" srcOrd="0" destOrd="0" presId="urn:microsoft.com/office/officeart/2005/8/layout/list1"/>
    <dgm:cxn modelId="{6332A3BE-280A-4A32-B606-21191D5FC957}" type="presParOf" srcId="{0F1CA7FC-FA2B-4BE5-A884-5569E3D6E675}" destId="{5C1B32A3-6BB2-4BC7-A6CB-E3B7C4D35B0B}" srcOrd="0" destOrd="0" presId="urn:microsoft.com/office/officeart/2005/8/layout/list1"/>
    <dgm:cxn modelId="{F29181E5-ED26-4EBA-993C-3745B5C87D08}" type="presParOf" srcId="{5C1B32A3-6BB2-4BC7-A6CB-E3B7C4D35B0B}" destId="{824BDEE2-4901-4AC0-B73D-A308654AD0DB}" srcOrd="0" destOrd="0" presId="urn:microsoft.com/office/officeart/2005/8/layout/list1"/>
    <dgm:cxn modelId="{9C8BF576-4663-4A0F-B8FB-70C223973788}" type="presParOf" srcId="{5C1B32A3-6BB2-4BC7-A6CB-E3B7C4D35B0B}" destId="{EC42A21E-C417-43F4-94DE-CDE0B93BFF48}" srcOrd="1" destOrd="0" presId="urn:microsoft.com/office/officeart/2005/8/layout/list1"/>
    <dgm:cxn modelId="{38542431-A209-427C-B4C6-A1100AA7D91B}" type="presParOf" srcId="{0F1CA7FC-FA2B-4BE5-A884-5569E3D6E675}" destId="{FAF5E932-6F48-4C7F-A13B-676044610851}" srcOrd="1" destOrd="0" presId="urn:microsoft.com/office/officeart/2005/8/layout/list1"/>
    <dgm:cxn modelId="{3605AB2C-87A0-4C1F-B2F4-1F2D0387A873}" type="presParOf" srcId="{0F1CA7FC-FA2B-4BE5-A884-5569E3D6E675}" destId="{BEB42171-6433-4D96-9141-373050238C93}" srcOrd="2" destOrd="0" presId="urn:microsoft.com/office/officeart/2005/8/layout/list1"/>
    <dgm:cxn modelId="{63337E0E-D092-4B61-96DA-21F6C1563F32}" type="presParOf" srcId="{0F1CA7FC-FA2B-4BE5-A884-5569E3D6E675}" destId="{3D2100B4-B4FE-4621-9B46-ADC43A937DDD}" srcOrd="3" destOrd="0" presId="urn:microsoft.com/office/officeart/2005/8/layout/list1"/>
    <dgm:cxn modelId="{48413E32-C7FD-4E8C-8165-0DE8EFF8E597}" type="presParOf" srcId="{0F1CA7FC-FA2B-4BE5-A884-5569E3D6E675}" destId="{29A90773-430C-49F7-8BF3-D293B8583BB1}" srcOrd="4" destOrd="0" presId="urn:microsoft.com/office/officeart/2005/8/layout/list1"/>
    <dgm:cxn modelId="{0C9D11C4-B86E-4653-8471-B8A2B1E03403}" type="presParOf" srcId="{29A90773-430C-49F7-8BF3-D293B8583BB1}" destId="{D667C4F6-4778-4773-A3BF-A6C8986FBB1B}" srcOrd="0" destOrd="0" presId="urn:microsoft.com/office/officeart/2005/8/layout/list1"/>
    <dgm:cxn modelId="{B82854FE-1F6F-416D-A27F-8102E270AD77}" type="presParOf" srcId="{29A90773-430C-49F7-8BF3-D293B8583BB1}" destId="{8131E254-11A4-401F-8F5E-7DF3FBA8D150}" srcOrd="1" destOrd="0" presId="urn:microsoft.com/office/officeart/2005/8/layout/list1"/>
    <dgm:cxn modelId="{B26108B2-5997-4CA0-9785-46DA75FEB9A7}" type="presParOf" srcId="{0F1CA7FC-FA2B-4BE5-A884-5569E3D6E675}" destId="{CCE0D23E-1981-4E73-BADD-B67EE30E537E}" srcOrd="5" destOrd="0" presId="urn:microsoft.com/office/officeart/2005/8/layout/list1"/>
    <dgm:cxn modelId="{81E1FF4B-E12A-476A-B697-E79981BE9437}" type="presParOf" srcId="{0F1CA7FC-FA2B-4BE5-A884-5569E3D6E675}" destId="{7D08F468-8D35-463F-9802-DE37A486F52C}" srcOrd="6" destOrd="0" presId="urn:microsoft.com/office/officeart/2005/8/layout/list1"/>
    <dgm:cxn modelId="{BDF0DA4A-D804-45DB-B0BA-5817DF798329}" type="presParOf" srcId="{0F1CA7FC-FA2B-4BE5-A884-5569E3D6E675}" destId="{C02146EB-3852-4880-B428-74FE46D94B3D}" srcOrd="7" destOrd="0" presId="urn:microsoft.com/office/officeart/2005/8/layout/list1"/>
    <dgm:cxn modelId="{87D34714-0D45-4D1D-AF23-E15289734411}" type="presParOf" srcId="{0F1CA7FC-FA2B-4BE5-A884-5569E3D6E675}" destId="{C8C70789-A1C8-434C-85C7-64DB0931AB37}" srcOrd="8" destOrd="0" presId="urn:microsoft.com/office/officeart/2005/8/layout/list1"/>
    <dgm:cxn modelId="{A65D33BE-8AAE-4AFB-A21E-D6574941D0A2}" type="presParOf" srcId="{C8C70789-A1C8-434C-85C7-64DB0931AB37}" destId="{6178EF95-F847-4FDF-9F84-B23A59AAB289}" srcOrd="0" destOrd="0" presId="urn:microsoft.com/office/officeart/2005/8/layout/list1"/>
    <dgm:cxn modelId="{AEB99958-F562-4CB4-B5CE-E79B3FAA4BB0}" type="presParOf" srcId="{C8C70789-A1C8-434C-85C7-64DB0931AB37}" destId="{A9AD38F7-DE98-43D1-AE25-96C4D28F205B}" srcOrd="1" destOrd="0" presId="urn:microsoft.com/office/officeart/2005/8/layout/list1"/>
    <dgm:cxn modelId="{8FD11475-EA16-4E5E-B36B-E0F376E7C2E8}" type="presParOf" srcId="{0F1CA7FC-FA2B-4BE5-A884-5569E3D6E675}" destId="{07587823-F8DC-454D-98AD-F9C7F767EA3C}" srcOrd="9" destOrd="0" presId="urn:microsoft.com/office/officeart/2005/8/layout/list1"/>
    <dgm:cxn modelId="{FF2BBB6A-11D4-4BCC-9956-06D65447FAAD}" type="presParOf" srcId="{0F1CA7FC-FA2B-4BE5-A884-5569E3D6E675}" destId="{57A4A170-9523-4FBA-8795-7EBBCDE354B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E0E9A-A630-4963-83D6-638DACCD36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61ED15-86D7-4501-87A2-685347572041}">
      <dgm:prSet/>
      <dgm:spPr/>
      <dgm:t>
        <a:bodyPr/>
        <a:lstStyle/>
        <a:p>
          <a:pPr algn="r" rtl="1"/>
          <a:r>
            <a:rPr lang="fa-IR" dirty="0" smtClean="0">
              <a:cs typeface="B Koodak" pitchFamily="2" charset="-78"/>
            </a:rPr>
            <a:t>رقابت با خدای متعال در خلقت و نو آوری (</a:t>
          </a:r>
          <a:r>
            <a:rPr lang="fa-IR" dirty="0" smtClean="0">
              <a:cs typeface="B Koodak" pitchFamily="2" charset="-78"/>
              <a:hlinkClick xmlns:r="http://schemas.openxmlformats.org/officeDocument/2006/relationships" r:id="rId1" action="ppaction://hlinksldjump"/>
            </a:rPr>
            <a:t>توضیح و آیه ی شریفه</a:t>
          </a:r>
          <a:r>
            <a:rPr lang="fa-IR" dirty="0" smtClean="0">
              <a:cs typeface="B Koodak" pitchFamily="2" charset="-78"/>
            </a:rPr>
            <a:t>)</a:t>
          </a:r>
          <a:r>
            <a:rPr lang="en-US" dirty="0" smtClean="0"/>
            <a:t>	</a:t>
          </a:r>
          <a:endParaRPr lang="en-US" dirty="0"/>
        </a:p>
      </dgm:t>
    </dgm:pt>
    <dgm:pt modelId="{FEAF0DA6-3D3C-4AD9-A75A-166918515FC6}" type="parTrans" cxnId="{98CC8FF3-AC3F-4B8A-A8D4-F7840923FA9D}">
      <dgm:prSet/>
      <dgm:spPr/>
      <dgm:t>
        <a:bodyPr/>
        <a:lstStyle/>
        <a:p>
          <a:endParaRPr lang="en-US"/>
        </a:p>
      </dgm:t>
    </dgm:pt>
    <dgm:pt modelId="{2A5AAAE9-5C83-4139-9E03-7B3DB39045EE}" type="sibTrans" cxnId="{98CC8FF3-AC3F-4B8A-A8D4-F7840923FA9D}">
      <dgm:prSet/>
      <dgm:spPr/>
      <dgm:t>
        <a:bodyPr/>
        <a:lstStyle/>
        <a:p>
          <a:endParaRPr lang="en-US"/>
        </a:p>
      </dgm:t>
    </dgm:pt>
    <dgm:pt modelId="{E143703A-2843-4C8F-9160-855A1274FA5A}">
      <dgm:prSet/>
      <dgm:spPr/>
      <dgm:t>
        <a:bodyPr/>
        <a:lstStyle/>
        <a:p>
          <a:pPr algn="r" rtl="1"/>
          <a:r>
            <a:rPr lang="fa-IR" dirty="0" smtClean="0">
              <a:cs typeface="B Koodak" pitchFamily="2" charset="-78"/>
            </a:rPr>
            <a:t>رفع کننده همه ی نیازها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a:t>
          </a:r>
          <a:endParaRPr lang="en-US" dirty="0">
            <a:cs typeface="B Koodak" pitchFamily="2" charset="-78"/>
          </a:endParaRPr>
        </a:p>
      </dgm:t>
    </dgm:pt>
    <dgm:pt modelId="{90A9B0C2-B24A-49E1-8983-BE406E6E2A3A}" type="parTrans" cxnId="{B0BEFDDC-941C-45E3-8D8A-8B6E452B57B1}">
      <dgm:prSet/>
      <dgm:spPr/>
      <dgm:t>
        <a:bodyPr/>
        <a:lstStyle/>
        <a:p>
          <a:endParaRPr lang="en-US"/>
        </a:p>
      </dgm:t>
    </dgm:pt>
    <dgm:pt modelId="{58F18763-5E2D-40FA-8349-BE1C1256A684}" type="sibTrans" cxnId="{B0BEFDDC-941C-45E3-8D8A-8B6E452B57B1}">
      <dgm:prSet/>
      <dgm:spPr/>
      <dgm:t>
        <a:bodyPr/>
        <a:lstStyle/>
        <a:p>
          <a:endParaRPr lang="en-US"/>
        </a:p>
      </dgm:t>
    </dgm:pt>
    <dgm:pt modelId="{DC7C17D6-D6EF-44BD-8DB6-6179BA08B302}">
      <dgm:prSet/>
      <dgm:spPr/>
      <dgm:t>
        <a:bodyPr/>
        <a:lstStyle/>
        <a:p>
          <a:pPr algn="r" rtl="1"/>
          <a:r>
            <a:rPr lang="fa-IR" u="none" dirty="0" smtClean="0">
              <a:solidFill>
                <a:schemeClr val="tx1"/>
              </a:solidFill>
              <a:cs typeface="B Koodak" pitchFamily="2" charset="-78"/>
            </a:rPr>
            <a:t>پیشگیری از جرم و جنایت </a:t>
          </a:r>
          <a:r>
            <a:rPr lang="ar-SA" u="none" dirty="0" smtClean="0">
              <a:solidFill>
                <a:schemeClr val="tx1"/>
              </a:solidFill>
              <a:cs typeface="B Koodak" pitchFamily="2" charset="-78"/>
            </a:rPr>
            <a:t>و برپایی امنیت</a:t>
          </a:r>
          <a:r>
            <a:rPr lang="fa-IR" u="none" dirty="0" smtClean="0">
              <a:solidFill>
                <a:schemeClr val="tx1"/>
              </a:solidFill>
              <a:cs typeface="B Koodak" pitchFamily="2" charset="-78"/>
            </a:rPr>
            <a:t> (</a:t>
          </a:r>
          <a:r>
            <a:rPr lang="fa-IR" u="none" dirty="0" smtClean="0">
              <a:solidFill>
                <a:schemeClr val="tx1"/>
              </a:solidFill>
              <a:cs typeface="B Koodak" pitchFamily="2" charset="-78"/>
              <a:hlinkClick xmlns:r="http://schemas.openxmlformats.org/officeDocument/2006/relationships" r:id="rId3" action="ppaction://hlinksldjump"/>
            </a:rPr>
            <a:t>توضیح</a:t>
          </a:r>
          <a:r>
            <a:rPr lang="fa-IR" u="none" dirty="0" smtClean="0">
              <a:solidFill>
                <a:schemeClr val="tx1"/>
              </a:solidFill>
              <a:cs typeface="B Koodak" pitchFamily="2" charset="-78"/>
            </a:rPr>
            <a:t>)</a:t>
          </a:r>
          <a:endParaRPr lang="en-US" u="none" dirty="0">
            <a:solidFill>
              <a:schemeClr val="tx1"/>
            </a:solidFill>
            <a:cs typeface="B Koodak" pitchFamily="2" charset="-78"/>
          </a:endParaRPr>
        </a:p>
      </dgm:t>
    </dgm:pt>
    <dgm:pt modelId="{59987192-4351-4C6C-A6F6-CD71831125AB}" type="parTrans" cxnId="{902960AA-9B92-4855-94E8-1D73BD1C3493}">
      <dgm:prSet/>
      <dgm:spPr/>
      <dgm:t>
        <a:bodyPr/>
        <a:lstStyle/>
        <a:p>
          <a:endParaRPr lang="en-US"/>
        </a:p>
      </dgm:t>
    </dgm:pt>
    <dgm:pt modelId="{83FFABFC-08CF-4C64-82A5-887FDBD36DF9}" type="sibTrans" cxnId="{902960AA-9B92-4855-94E8-1D73BD1C3493}">
      <dgm:prSet/>
      <dgm:spPr/>
      <dgm:t>
        <a:bodyPr/>
        <a:lstStyle/>
        <a:p>
          <a:endParaRPr lang="en-US"/>
        </a:p>
      </dgm:t>
    </dgm:pt>
    <dgm:pt modelId="{C999DA14-390D-4E5F-8A80-EDC6903B1BD6}">
      <dgm:prSet/>
      <dgm:spPr/>
      <dgm:t>
        <a:bodyPr/>
        <a:lstStyle/>
        <a:p>
          <a:pPr algn="r" rtl="1"/>
          <a:r>
            <a:rPr lang="fa-IR" dirty="0" smtClean="0">
              <a:cs typeface="B Koodak" pitchFamily="2" charset="-78"/>
            </a:rPr>
            <a:t>آسایش جسم و اتراف (</a:t>
          </a:r>
          <a:r>
            <a:rPr lang="fa-IR" dirty="0" smtClean="0">
              <a:cs typeface="B Koodak" pitchFamily="2" charset="-78"/>
              <a:hlinkClick xmlns:r="http://schemas.openxmlformats.org/officeDocument/2006/relationships" r:id="rId4" action="ppaction://hlinksldjump"/>
            </a:rPr>
            <a:t>توضیح و آیات شریفه</a:t>
          </a:r>
          <a:r>
            <a:rPr lang="fa-IR" dirty="0" smtClean="0">
              <a:cs typeface="B Koodak" pitchFamily="2" charset="-78"/>
            </a:rPr>
            <a:t>)</a:t>
          </a:r>
          <a:endParaRPr lang="en-US" dirty="0">
            <a:cs typeface="B Koodak" pitchFamily="2" charset="-78"/>
          </a:endParaRPr>
        </a:p>
      </dgm:t>
    </dgm:pt>
    <dgm:pt modelId="{CE2F0671-5845-48D5-AA4C-BF61D49911E8}" type="parTrans" cxnId="{8C6695AA-74CE-4205-B364-B4B74FD6FF68}">
      <dgm:prSet/>
      <dgm:spPr/>
      <dgm:t>
        <a:bodyPr/>
        <a:lstStyle/>
        <a:p>
          <a:endParaRPr lang="en-US"/>
        </a:p>
      </dgm:t>
    </dgm:pt>
    <dgm:pt modelId="{E1EF39FA-EA4D-46FB-9C41-CAE71EF66644}" type="sibTrans" cxnId="{8C6695AA-74CE-4205-B364-B4B74FD6FF68}">
      <dgm:prSet/>
      <dgm:spPr/>
      <dgm:t>
        <a:bodyPr/>
        <a:lstStyle/>
        <a:p>
          <a:endParaRPr lang="en-US"/>
        </a:p>
      </dgm:t>
    </dgm:pt>
    <dgm:pt modelId="{5BE62E2E-8FF9-46EA-97D6-90064986FF3A}">
      <dgm:prSet/>
      <dgm:spPr/>
      <dgm:t>
        <a:bodyPr/>
        <a:lstStyle/>
        <a:p>
          <a:pPr algn="r" rtl="1"/>
          <a:r>
            <a:rPr lang="fa-IR" dirty="0" smtClean="0">
              <a:solidFill>
                <a:schemeClr val="tx1"/>
              </a:solidFill>
              <a:cs typeface="B Koodak" pitchFamily="2" charset="-78"/>
            </a:rPr>
            <a:t>تلاش برای جاودانگی و مبارزه با مرگ </a:t>
          </a:r>
          <a:r>
            <a:rPr lang="fa-IR" dirty="0" smtClean="0">
              <a:cs typeface="B Koodak" pitchFamily="2" charset="-78"/>
            </a:rPr>
            <a:t>(</a:t>
          </a:r>
          <a:r>
            <a:rPr lang="fa-IR" dirty="0" smtClean="0">
              <a:cs typeface="B Koodak" pitchFamily="2" charset="-78"/>
              <a:hlinkClick xmlns:r="http://schemas.openxmlformats.org/officeDocument/2006/relationships" r:id="rId5" action="ppaction://hlinksldjump"/>
            </a:rPr>
            <a:t>توضیح و آیه ی شریفه</a:t>
          </a:r>
          <a:r>
            <a:rPr lang="fa-IR" dirty="0" smtClean="0">
              <a:cs typeface="B Koodak" pitchFamily="2" charset="-78"/>
            </a:rPr>
            <a:t>)</a:t>
          </a:r>
          <a:endParaRPr lang="en-US" dirty="0">
            <a:cs typeface="B Koodak" pitchFamily="2" charset="-78"/>
          </a:endParaRPr>
        </a:p>
      </dgm:t>
    </dgm:pt>
    <dgm:pt modelId="{1B273447-B7F8-41D2-8BBA-D2CCB4F395E3}" type="parTrans" cxnId="{C58B09EE-AD0B-48D3-B253-5D20F0EEF072}">
      <dgm:prSet/>
      <dgm:spPr/>
    </dgm:pt>
    <dgm:pt modelId="{01DE9287-DBC4-4270-8299-1010A3530756}" type="sibTrans" cxnId="{C58B09EE-AD0B-48D3-B253-5D20F0EEF072}">
      <dgm:prSet/>
      <dgm:spPr/>
    </dgm:pt>
    <dgm:pt modelId="{F9BF2364-245A-48B0-B664-5040653BB685}">
      <dgm:prSet/>
      <dgm:spPr/>
      <dgm:t>
        <a:bodyPr/>
        <a:lstStyle/>
        <a:p>
          <a:pPr algn="r" rtl="1"/>
          <a:r>
            <a:rPr lang="fa-IR" dirty="0" smtClean="0">
              <a:cs typeface="B Koodak" pitchFamily="2" charset="-78"/>
            </a:rPr>
            <a:t>نوآوری، ابتکار و خلاقیت محض عبث و بدون هدف (</a:t>
          </a:r>
          <a:r>
            <a:rPr lang="fa-IR" dirty="0" smtClean="0">
              <a:cs typeface="B Koodak" pitchFamily="2" charset="-78"/>
              <a:hlinkClick xmlns:r="http://schemas.openxmlformats.org/officeDocument/2006/relationships" r:id="rId6" action="ppaction://hlinksldjump"/>
            </a:rPr>
            <a:t>توضیح و آیه ی شریفه</a:t>
          </a:r>
          <a:r>
            <a:rPr lang="fa-IR" dirty="0" smtClean="0">
              <a:cs typeface="B Koodak" pitchFamily="2" charset="-78"/>
            </a:rPr>
            <a:t>) </a:t>
          </a:r>
          <a:endParaRPr lang="en-US" dirty="0">
            <a:cs typeface="B Koodak" pitchFamily="2" charset="-78"/>
          </a:endParaRPr>
        </a:p>
      </dgm:t>
    </dgm:pt>
    <dgm:pt modelId="{47D560DE-A540-43D1-A8E4-8C6F868809E2}" type="parTrans" cxnId="{67C45760-8248-4C62-A0B4-77306C3BA754}">
      <dgm:prSet/>
      <dgm:spPr/>
    </dgm:pt>
    <dgm:pt modelId="{7D1CCAA5-C231-45C0-80A9-24377036BEC3}" type="sibTrans" cxnId="{67C45760-8248-4C62-A0B4-77306C3BA754}">
      <dgm:prSet/>
      <dgm:spPr/>
    </dgm:pt>
    <dgm:pt modelId="{50AFCC5C-1683-405A-8F69-1983E25E374C}" type="pres">
      <dgm:prSet presAssocID="{A13E0E9A-A630-4963-83D6-638DACCD3636}" presName="linear" presStyleCnt="0">
        <dgm:presLayoutVars>
          <dgm:dir/>
          <dgm:animLvl val="lvl"/>
          <dgm:resizeHandles val="exact"/>
        </dgm:presLayoutVars>
      </dgm:prSet>
      <dgm:spPr/>
      <dgm:t>
        <a:bodyPr/>
        <a:lstStyle/>
        <a:p>
          <a:endParaRPr lang="en-US"/>
        </a:p>
      </dgm:t>
    </dgm:pt>
    <dgm:pt modelId="{BC25234B-ACDE-49B8-B1B4-9201DF77C327}" type="pres">
      <dgm:prSet presAssocID="{3661ED15-86D7-4501-87A2-685347572041}" presName="parentLin" presStyleCnt="0"/>
      <dgm:spPr/>
    </dgm:pt>
    <dgm:pt modelId="{32D64CEA-3AD3-4614-BF76-BE972F56C816}" type="pres">
      <dgm:prSet presAssocID="{3661ED15-86D7-4501-87A2-685347572041}" presName="parentLeftMargin" presStyleLbl="node1" presStyleIdx="0" presStyleCnt="6"/>
      <dgm:spPr/>
      <dgm:t>
        <a:bodyPr/>
        <a:lstStyle/>
        <a:p>
          <a:endParaRPr lang="en-US"/>
        </a:p>
      </dgm:t>
    </dgm:pt>
    <dgm:pt modelId="{1A421E84-5184-4DCA-B1A4-9383A9B8D5C8}" type="pres">
      <dgm:prSet presAssocID="{3661ED15-86D7-4501-87A2-685347572041}" presName="parentText" presStyleLbl="node1" presStyleIdx="0" presStyleCnt="6">
        <dgm:presLayoutVars>
          <dgm:chMax val="0"/>
          <dgm:bulletEnabled val="1"/>
        </dgm:presLayoutVars>
      </dgm:prSet>
      <dgm:spPr/>
      <dgm:t>
        <a:bodyPr/>
        <a:lstStyle/>
        <a:p>
          <a:endParaRPr lang="en-US"/>
        </a:p>
      </dgm:t>
    </dgm:pt>
    <dgm:pt modelId="{F1319586-5A44-4F13-BA1D-2CE208710EA1}" type="pres">
      <dgm:prSet presAssocID="{3661ED15-86D7-4501-87A2-685347572041}" presName="negativeSpace" presStyleCnt="0"/>
      <dgm:spPr/>
    </dgm:pt>
    <dgm:pt modelId="{A67358D0-8527-407F-B906-C36BF4456F11}" type="pres">
      <dgm:prSet presAssocID="{3661ED15-86D7-4501-87A2-685347572041}" presName="childText" presStyleLbl="conFgAcc1" presStyleIdx="0" presStyleCnt="6">
        <dgm:presLayoutVars>
          <dgm:bulletEnabled val="1"/>
        </dgm:presLayoutVars>
      </dgm:prSet>
      <dgm:spPr/>
      <dgm:t>
        <a:bodyPr/>
        <a:lstStyle/>
        <a:p>
          <a:endParaRPr lang="en-US"/>
        </a:p>
      </dgm:t>
    </dgm:pt>
    <dgm:pt modelId="{1096B581-BDE7-4E74-9364-1CDBBD62D1C2}" type="pres">
      <dgm:prSet presAssocID="{2A5AAAE9-5C83-4139-9E03-7B3DB39045EE}" presName="spaceBetweenRectangles" presStyleCnt="0"/>
      <dgm:spPr/>
    </dgm:pt>
    <dgm:pt modelId="{86C5EA99-F47F-4B2F-BCFE-61BD4B54A778}" type="pres">
      <dgm:prSet presAssocID="{E143703A-2843-4C8F-9160-855A1274FA5A}" presName="parentLin" presStyleCnt="0"/>
      <dgm:spPr/>
    </dgm:pt>
    <dgm:pt modelId="{52A9BD98-DBD8-425B-99A3-AE601E22205C}" type="pres">
      <dgm:prSet presAssocID="{E143703A-2843-4C8F-9160-855A1274FA5A}" presName="parentLeftMargin" presStyleLbl="node1" presStyleIdx="0" presStyleCnt="6"/>
      <dgm:spPr/>
      <dgm:t>
        <a:bodyPr/>
        <a:lstStyle/>
        <a:p>
          <a:endParaRPr lang="en-US"/>
        </a:p>
      </dgm:t>
    </dgm:pt>
    <dgm:pt modelId="{A9C24755-A46B-4300-BA4A-04613F78BCEE}" type="pres">
      <dgm:prSet presAssocID="{E143703A-2843-4C8F-9160-855A1274FA5A}" presName="parentText" presStyleLbl="node1" presStyleIdx="1" presStyleCnt="6">
        <dgm:presLayoutVars>
          <dgm:chMax val="0"/>
          <dgm:bulletEnabled val="1"/>
        </dgm:presLayoutVars>
      </dgm:prSet>
      <dgm:spPr/>
      <dgm:t>
        <a:bodyPr/>
        <a:lstStyle/>
        <a:p>
          <a:endParaRPr lang="en-US"/>
        </a:p>
      </dgm:t>
    </dgm:pt>
    <dgm:pt modelId="{357C2E47-ACEA-4F5C-B133-A7FD4A373788}" type="pres">
      <dgm:prSet presAssocID="{E143703A-2843-4C8F-9160-855A1274FA5A}" presName="negativeSpace" presStyleCnt="0"/>
      <dgm:spPr/>
    </dgm:pt>
    <dgm:pt modelId="{FDFA87BF-CB1C-44BC-92CD-53F73A393E85}" type="pres">
      <dgm:prSet presAssocID="{E143703A-2843-4C8F-9160-855A1274FA5A}" presName="childText" presStyleLbl="conFgAcc1" presStyleIdx="1" presStyleCnt="6">
        <dgm:presLayoutVars>
          <dgm:bulletEnabled val="1"/>
        </dgm:presLayoutVars>
      </dgm:prSet>
      <dgm:spPr/>
    </dgm:pt>
    <dgm:pt modelId="{75EF9F83-6CBA-4647-8CAD-0189BDE78AE4}" type="pres">
      <dgm:prSet presAssocID="{58F18763-5E2D-40FA-8349-BE1C1256A684}" presName="spaceBetweenRectangles" presStyleCnt="0"/>
      <dgm:spPr/>
    </dgm:pt>
    <dgm:pt modelId="{D79876D3-5F25-46B8-8CCB-2C11B5738AE9}" type="pres">
      <dgm:prSet presAssocID="{DC7C17D6-D6EF-44BD-8DB6-6179BA08B302}" presName="parentLin" presStyleCnt="0"/>
      <dgm:spPr/>
    </dgm:pt>
    <dgm:pt modelId="{F1C3321F-D867-4009-8CCC-49912BD2D816}" type="pres">
      <dgm:prSet presAssocID="{DC7C17D6-D6EF-44BD-8DB6-6179BA08B302}" presName="parentLeftMargin" presStyleLbl="node1" presStyleIdx="1" presStyleCnt="6"/>
      <dgm:spPr/>
      <dgm:t>
        <a:bodyPr/>
        <a:lstStyle/>
        <a:p>
          <a:endParaRPr lang="en-US"/>
        </a:p>
      </dgm:t>
    </dgm:pt>
    <dgm:pt modelId="{9499B96A-E60A-478A-B21F-66F0A8351FAE}" type="pres">
      <dgm:prSet presAssocID="{DC7C17D6-D6EF-44BD-8DB6-6179BA08B302}" presName="parentText" presStyleLbl="node1" presStyleIdx="2" presStyleCnt="6">
        <dgm:presLayoutVars>
          <dgm:chMax val="0"/>
          <dgm:bulletEnabled val="1"/>
        </dgm:presLayoutVars>
      </dgm:prSet>
      <dgm:spPr/>
      <dgm:t>
        <a:bodyPr/>
        <a:lstStyle/>
        <a:p>
          <a:endParaRPr lang="en-US"/>
        </a:p>
      </dgm:t>
    </dgm:pt>
    <dgm:pt modelId="{208E505E-A370-4783-A82B-28F5B6DD3263}" type="pres">
      <dgm:prSet presAssocID="{DC7C17D6-D6EF-44BD-8DB6-6179BA08B302}" presName="negativeSpace" presStyleCnt="0"/>
      <dgm:spPr/>
    </dgm:pt>
    <dgm:pt modelId="{F8C75BAD-8E13-4F38-826B-A1382C3950B4}" type="pres">
      <dgm:prSet presAssocID="{DC7C17D6-D6EF-44BD-8DB6-6179BA08B302}" presName="childText" presStyleLbl="conFgAcc1" presStyleIdx="2" presStyleCnt="6">
        <dgm:presLayoutVars>
          <dgm:bulletEnabled val="1"/>
        </dgm:presLayoutVars>
      </dgm:prSet>
      <dgm:spPr/>
      <dgm:t>
        <a:bodyPr/>
        <a:lstStyle/>
        <a:p>
          <a:endParaRPr lang="en-US"/>
        </a:p>
      </dgm:t>
    </dgm:pt>
    <dgm:pt modelId="{5D33632F-EF05-4A48-9597-2C39F74D43F5}" type="pres">
      <dgm:prSet presAssocID="{83FFABFC-08CF-4C64-82A5-887FDBD36DF9}" presName="spaceBetweenRectangles" presStyleCnt="0"/>
      <dgm:spPr/>
    </dgm:pt>
    <dgm:pt modelId="{03ABEB7A-367A-4CA1-BED7-CAC0E1BD4F25}" type="pres">
      <dgm:prSet presAssocID="{C999DA14-390D-4E5F-8A80-EDC6903B1BD6}" presName="parentLin" presStyleCnt="0"/>
      <dgm:spPr/>
    </dgm:pt>
    <dgm:pt modelId="{64D3CB5A-53C0-4485-9473-C819B2AD43D9}" type="pres">
      <dgm:prSet presAssocID="{C999DA14-390D-4E5F-8A80-EDC6903B1BD6}" presName="parentLeftMargin" presStyleLbl="node1" presStyleIdx="2" presStyleCnt="6"/>
      <dgm:spPr/>
      <dgm:t>
        <a:bodyPr/>
        <a:lstStyle/>
        <a:p>
          <a:endParaRPr lang="en-US"/>
        </a:p>
      </dgm:t>
    </dgm:pt>
    <dgm:pt modelId="{7A961F3A-D5D7-4D00-A237-E9CE1BCD03EC}" type="pres">
      <dgm:prSet presAssocID="{C999DA14-390D-4E5F-8A80-EDC6903B1BD6}" presName="parentText" presStyleLbl="node1" presStyleIdx="3" presStyleCnt="6">
        <dgm:presLayoutVars>
          <dgm:chMax val="0"/>
          <dgm:bulletEnabled val="1"/>
        </dgm:presLayoutVars>
      </dgm:prSet>
      <dgm:spPr/>
      <dgm:t>
        <a:bodyPr/>
        <a:lstStyle/>
        <a:p>
          <a:endParaRPr lang="en-US"/>
        </a:p>
      </dgm:t>
    </dgm:pt>
    <dgm:pt modelId="{1C4DA3BD-04DB-42E5-9AB9-57796038BD69}" type="pres">
      <dgm:prSet presAssocID="{C999DA14-390D-4E5F-8A80-EDC6903B1BD6}" presName="negativeSpace" presStyleCnt="0"/>
      <dgm:spPr/>
    </dgm:pt>
    <dgm:pt modelId="{B163B2AF-0E71-43C8-A49F-1715E6B40DCD}" type="pres">
      <dgm:prSet presAssocID="{C999DA14-390D-4E5F-8A80-EDC6903B1BD6}" presName="childText" presStyleLbl="conFgAcc1" presStyleIdx="3" presStyleCnt="6">
        <dgm:presLayoutVars>
          <dgm:bulletEnabled val="1"/>
        </dgm:presLayoutVars>
      </dgm:prSet>
      <dgm:spPr/>
    </dgm:pt>
    <dgm:pt modelId="{48496F95-149B-4E4F-8CCD-D9EDEF3E5B3E}" type="pres">
      <dgm:prSet presAssocID="{E1EF39FA-EA4D-46FB-9C41-CAE71EF66644}" presName="spaceBetweenRectangles" presStyleCnt="0"/>
      <dgm:spPr/>
    </dgm:pt>
    <dgm:pt modelId="{79A2826A-3587-41C6-A3C5-CCDAB8811531}" type="pres">
      <dgm:prSet presAssocID="{F9BF2364-245A-48B0-B664-5040653BB685}" presName="parentLin" presStyleCnt="0"/>
      <dgm:spPr/>
    </dgm:pt>
    <dgm:pt modelId="{BC8D8B18-DF41-4F33-9AFC-B880C0568834}" type="pres">
      <dgm:prSet presAssocID="{F9BF2364-245A-48B0-B664-5040653BB685}" presName="parentLeftMargin" presStyleLbl="node1" presStyleIdx="3" presStyleCnt="6"/>
      <dgm:spPr/>
      <dgm:t>
        <a:bodyPr/>
        <a:lstStyle/>
        <a:p>
          <a:endParaRPr lang="en-US"/>
        </a:p>
      </dgm:t>
    </dgm:pt>
    <dgm:pt modelId="{1D81A519-C0B5-46E2-ADCF-4B683F240044}" type="pres">
      <dgm:prSet presAssocID="{F9BF2364-245A-48B0-B664-5040653BB685}" presName="parentText" presStyleLbl="node1" presStyleIdx="4" presStyleCnt="6">
        <dgm:presLayoutVars>
          <dgm:chMax val="0"/>
          <dgm:bulletEnabled val="1"/>
        </dgm:presLayoutVars>
      </dgm:prSet>
      <dgm:spPr/>
      <dgm:t>
        <a:bodyPr/>
        <a:lstStyle/>
        <a:p>
          <a:endParaRPr lang="en-US"/>
        </a:p>
      </dgm:t>
    </dgm:pt>
    <dgm:pt modelId="{FEAD0E90-8366-45E4-B317-CA3F575F8DFA}" type="pres">
      <dgm:prSet presAssocID="{F9BF2364-245A-48B0-B664-5040653BB685}" presName="negativeSpace" presStyleCnt="0"/>
      <dgm:spPr/>
    </dgm:pt>
    <dgm:pt modelId="{D9962EA9-A5EE-4136-9D0B-EC414FB49AE4}" type="pres">
      <dgm:prSet presAssocID="{F9BF2364-245A-48B0-B664-5040653BB685}" presName="childText" presStyleLbl="conFgAcc1" presStyleIdx="4" presStyleCnt="6">
        <dgm:presLayoutVars>
          <dgm:bulletEnabled val="1"/>
        </dgm:presLayoutVars>
      </dgm:prSet>
      <dgm:spPr/>
    </dgm:pt>
    <dgm:pt modelId="{261046C8-E6D8-4539-A06E-EAF92D90E5B5}" type="pres">
      <dgm:prSet presAssocID="{7D1CCAA5-C231-45C0-80A9-24377036BEC3}" presName="spaceBetweenRectangles" presStyleCnt="0"/>
      <dgm:spPr/>
    </dgm:pt>
    <dgm:pt modelId="{635353E1-9BBD-4BF2-9EFF-6D833802111D}" type="pres">
      <dgm:prSet presAssocID="{5BE62E2E-8FF9-46EA-97D6-90064986FF3A}" presName="parentLin" presStyleCnt="0"/>
      <dgm:spPr/>
    </dgm:pt>
    <dgm:pt modelId="{7155C5DC-50B7-4809-A8D4-447F729E77F8}" type="pres">
      <dgm:prSet presAssocID="{5BE62E2E-8FF9-46EA-97D6-90064986FF3A}" presName="parentLeftMargin" presStyleLbl="node1" presStyleIdx="4" presStyleCnt="6"/>
      <dgm:spPr/>
      <dgm:t>
        <a:bodyPr/>
        <a:lstStyle/>
        <a:p>
          <a:endParaRPr lang="en-US"/>
        </a:p>
      </dgm:t>
    </dgm:pt>
    <dgm:pt modelId="{2A1369E9-E623-455D-8834-3A91A6A736AC}" type="pres">
      <dgm:prSet presAssocID="{5BE62E2E-8FF9-46EA-97D6-90064986FF3A}" presName="parentText" presStyleLbl="node1" presStyleIdx="5" presStyleCnt="6">
        <dgm:presLayoutVars>
          <dgm:chMax val="0"/>
          <dgm:bulletEnabled val="1"/>
        </dgm:presLayoutVars>
      </dgm:prSet>
      <dgm:spPr/>
      <dgm:t>
        <a:bodyPr/>
        <a:lstStyle/>
        <a:p>
          <a:endParaRPr lang="en-US"/>
        </a:p>
      </dgm:t>
    </dgm:pt>
    <dgm:pt modelId="{1FF34AED-023E-40F3-8F4D-3DABB81D29F5}" type="pres">
      <dgm:prSet presAssocID="{5BE62E2E-8FF9-46EA-97D6-90064986FF3A}" presName="negativeSpace" presStyleCnt="0"/>
      <dgm:spPr/>
    </dgm:pt>
    <dgm:pt modelId="{B9A7CE0B-2A4B-4A70-BF84-8A6BED66FFEE}" type="pres">
      <dgm:prSet presAssocID="{5BE62E2E-8FF9-46EA-97D6-90064986FF3A}" presName="childText" presStyleLbl="conFgAcc1" presStyleIdx="5" presStyleCnt="6">
        <dgm:presLayoutVars>
          <dgm:bulletEnabled val="1"/>
        </dgm:presLayoutVars>
      </dgm:prSet>
      <dgm:spPr/>
    </dgm:pt>
  </dgm:ptLst>
  <dgm:cxnLst>
    <dgm:cxn modelId="{5758F6EE-BD6F-4388-8E28-5881AA2E6D48}" type="presOf" srcId="{C999DA14-390D-4E5F-8A80-EDC6903B1BD6}" destId="{64D3CB5A-53C0-4485-9473-C819B2AD43D9}" srcOrd="0" destOrd="0" presId="urn:microsoft.com/office/officeart/2005/8/layout/list1"/>
    <dgm:cxn modelId="{B0BEFDDC-941C-45E3-8D8A-8B6E452B57B1}" srcId="{A13E0E9A-A630-4963-83D6-638DACCD3636}" destId="{E143703A-2843-4C8F-9160-855A1274FA5A}" srcOrd="1" destOrd="0" parTransId="{90A9B0C2-B24A-49E1-8983-BE406E6E2A3A}" sibTransId="{58F18763-5E2D-40FA-8349-BE1C1256A684}"/>
    <dgm:cxn modelId="{D3F7F619-C871-4836-966F-6929F47E0A4A}" type="presOf" srcId="{DC7C17D6-D6EF-44BD-8DB6-6179BA08B302}" destId="{9499B96A-E60A-478A-B21F-66F0A8351FAE}" srcOrd="1" destOrd="0" presId="urn:microsoft.com/office/officeart/2005/8/layout/list1"/>
    <dgm:cxn modelId="{99004AF1-04AD-41E8-BBFC-BABD9FC3191E}" type="presOf" srcId="{C999DA14-390D-4E5F-8A80-EDC6903B1BD6}" destId="{7A961F3A-D5D7-4D00-A237-E9CE1BCD03EC}" srcOrd="1" destOrd="0" presId="urn:microsoft.com/office/officeart/2005/8/layout/list1"/>
    <dgm:cxn modelId="{4CF7DD3C-9BB2-4FD1-B767-9D1FCCD5B49C}" type="presOf" srcId="{5BE62E2E-8FF9-46EA-97D6-90064986FF3A}" destId="{7155C5DC-50B7-4809-A8D4-447F729E77F8}" srcOrd="0" destOrd="0" presId="urn:microsoft.com/office/officeart/2005/8/layout/list1"/>
    <dgm:cxn modelId="{78F59078-D31F-4BA7-9002-958E01E8CB1B}" type="presOf" srcId="{3661ED15-86D7-4501-87A2-685347572041}" destId="{32D64CEA-3AD3-4614-BF76-BE972F56C816}" srcOrd="0" destOrd="0" presId="urn:microsoft.com/office/officeart/2005/8/layout/list1"/>
    <dgm:cxn modelId="{8C6695AA-74CE-4205-B364-B4B74FD6FF68}" srcId="{A13E0E9A-A630-4963-83D6-638DACCD3636}" destId="{C999DA14-390D-4E5F-8A80-EDC6903B1BD6}" srcOrd="3" destOrd="0" parTransId="{CE2F0671-5845-48D5-AA4C-BF61D49911E8}" sibTransId="{E1EF39FA-EA4D-46FB-9C41-CAE71EF66644}"/>
    <dgm:cxn modelId="{93CA2BC7-232F-4AEE-B0EB-D3E02E6CD485}" type="presOf" srcId="{E143703A-2843-4C8F-9160-855A1274FA5A}" destId="{52A9BD98-DBD8-425B-99A3-AE601E22205C}" srcOrd="0" destOrd="0" presId="urn:microsoft.com/office/officeart/2005/8/layout/list1"/>
    <dgm:cxn modelId="{67C45760-8248-4C62-A0B4-77306C3BA754}" srcId="{A13E0E9A-A630-4963-83D6-638DACCD3636}" destId="{F9BF2364-245A-48B0-B664-5040653BB685}" srcOrd="4" destOrd="0" parTransId="{47D560DE-A540-43D1-A8E4-8C6F868809E2}" sibTransId="{7D1CCAA5-C231-45C0-80A9-24377036BEC3}"/>
    <dgm:cxn modelId="{A5C71455-67C2-46CD-B16B-984FF685CE59}" type="presOf" srcId="{DC7C17D6-D6EF-44BD-8DB6-6179BA08B302}" destId="{F1C3321F-D867-4009-8CCC-49912BD2D816}" srcOrd="0" destOrd="0" presId="urn:microsoft.com/office/officeart/2005/8/layout/list1"/>
    <dgm:cxn modelId="{43CC16CB-C38B-42D4-90F3-069A9BB0AAA3}" type="presOf" srcId="{F9BF2364-245A-48B0-B664-5040653BB685}" destId="{BC8D8B18-DF41-4F33-9AFC-B880C0568834}" srcOrd="0" destOrd="0" presId="urn:microsoft.com/office/officeart/2005/8/layout/list1"/>
    <dgm:cxn modelId="{C58B09EE-AD0B-48D3-B253-5D20F0EEF072}" srcId="{A13E0E9A-A630-4963-83D6-638DACCD3636}" destId="{5BE62E2E-8FF9-46EA-97D6-90064986FF3A}" srcOrd="5" destOrd="0" parTransId="{1B273447-B7F8-41D2-8BBA-D2CCB4F395E3}" sibTransId="{01DE9287-DBC4-4270-8299-1010A3530756}"/>
    <dgm:cxn modelId="{0D37D533-564F-4E2D-A03D-729EA9F220AA}" type="presOf" srcId="{E143703A-2843-4C8F-9160-855A1274FA5A}" destId="{A9C24755-A46B-4300-BA4A-04613F78BCEE}" srcOrd="1" destOrd="0" presId="urn:microsoft.com/office/officeart/2005/8/layout/list1"/>
    <dgm:cxn modelId="{E86C23F1-6D94-4F79-9612-9F4BE35F9723}" type="presOf" srcId="{A13E0E9A-A630-4963-83D6-638DACCD3636}" destId="{50AFCC5C-1683-405A-8F69-1983E25E374C}" srcOrd="0" destOrd="0" presId="urn:microsoft.com/office/officeart/2005/8/layout/list1"/>
    <dgm:cxn modelId="{98CC8FF3-AC3F-4B8A-A8D4-F7840923FA9D}" srcId="{A13E0E9A-A630-4963-83D6-638DACCD3636}" destId="{3661ED15-86D7-4501-87A2-685347572041}" srcOrd="0" destOrd="0" parTransId="{FEAF0DA6-3D3C-4AD9-A75A-166918515FC6}" sibTransId="{2A5AAAE9-5C83-4139-9E03-7B3DB39045EE}"/>
    <dgm:cxn modelId="{A37E265E-86B1-4578-B363-150F567C9452}" type="presOf" srcId="{F9BF2364-245A-48B0-B664-5040653BB685}" destId="{1D81A519-C0B5-46E2-ADCF-4B683F240044}" srcOrd="1" destOrd="0" presId="urn:microsoft.com/office/officeart/2005/8/layout/list1"/>
    <dgm:cxn modelId="{98863D92-E4B5-4C5D-9D22-30FBF839C379}" type="presOf" srcId="{5BE62E2E-8FF9-46EA-97D6-90064986FF3A}" destId="{2A1369E9-E623-455D-8834-3A91A6A736AC}" srcOrd="1" destOrd="0" presId="urn:microsoft.com/office/officeart/2005/8/layout/list1"/>
    <dgm:cxn modelId="{3F331AB4-8FF6-4BAB-BDAA-27A2A42D737F}" type="presOf" srcId="{3661ED15-86D7-4501-87A2-685347572041}" destId="{1A421E84-5184-4DCA-B1A4-9383A9B8D5C8}" srcOrd="1" destOrd="0" presId="urn:microsoft.com/office/officeart/2005/8/layout/list1"/>
    <dgm:cxn modelId="{902960AA-9B92-4855-94E8-1D73BD1C3493}" srcId="{A13E0E9A-A630-4963-83D6-638DACCD3636}" destId="{DC7C17D6-D6EF-44BD-8DB6-6179BA08B302}" srcOrd="2" destOrd="0" parTransId="{59987192-4351-4C6C-A6F6-CD71831125AB}" sibTransId="{83FFABFC-08CF-4C64-82A5-887FDBD36DF9}"/>
    <dgm:cxn modelId="{47618956-DFFA-4303-AE79-33FD88919545}" type="presParOf" srcId="{50AFCC5C-1683-405A-8F69-1983E25E374C}" destId="{BC25234B-ACDE-49B8-B1B4-9201DF77C327}" srcOrd="0" destOrd="0" presId="urn:microsoft.com/office/officeart/2005/8/layout/list1"/>
    <dgm:cxn modelId="{0BA0A6D6-F047-45C4-ADE2-F9C4208D295B}" type="presParOf" srcId="{BC25234B-ACDE-49B8-B1B4-9201DF77C327}" destId="{32D64CEA-3AD3-4614-BF76-BE972F56C816}" srcOrd="0" destOrd="0" presId="urn:microsoft.com/office/officeart/2005/8/layout/list1"/>
    <dgm:cxn modelId="{D94ECBEC-90E2-4C27-A5CB-E52A90DBC679}" type="presParOf" srcId="{BC25234B-ACDE-49B8-B1B4-9201DF77C327}" destId="{1A421E84-5184-4DCA-B1A4-9383A9B8D5C8}" srcOrd="1" destOrd="0" presId="urn:microsoft.com/office/officeart/2005/8/layout/list1"/>
    <dgm:cxn modelId="{C991A46B-C29C-450C-9F8A-575F101A16B3}" type="presParOf" srcId="{50AFCC5C-1683-405A-8F69-1983E25E374C}" destId="{F1319586-5A44-4F13-BA1D-2CE208710EA1}" srcOrd="1" destOrd="0" presId="urn:microsoft.com/office/officeart/2005/8/layout/list1"/>
    <dgm:cxn modelId="{885DE8D5-8CB7-478F-9406-22F25282F3FF}" type="presParOf" srcId="{50AFCC5C-1683-405A-8F69-1983E25E374C}" destId="{A67358D0-8527-407F-B906-C36BF4456F11}" srcOrd="2" destOrd="0" presId="urn:microsoft.com/office/officeart/2005/8/layout/list1"/>
    <dgm:cxn modelId="{85130C37-DA63-4612-BDB4-5E192F2619AE}" type="presParOf" srcId="{50AFCC5C-1683-405A-8F69-1983E25E374C}" destId="{1096B581-BDE7-4E74-9364-1CDBBD62D1C2}" srcOrd="3" destOrd="0" presId="urn:microsoft.com/office/officeart/2005/8/layout/list1"/>
    <dgm:cxn modelId="{D4FC855B-C511-48AD-B83D-49AE5996F4CC}" type="presParOf" srcId="{50AFCC5C-1683-405A-8F69-1983E25E374C}" destId="{86C5EA99-F47F-4B2F-BCFE-61BD4B54A778}" srcOrd="4" destOrd="0" presId="urn:microsoft.com/office/officeart/2005/8/layout/list1"/>
    <dgm:cxn modelId="{DB5F2007-2D1D-4C8D-AA30-A2C2E5FF1B00}" type="presParOf" srcId="{86C5EA99-F47F-4B2F-BCFE-61BD4B54A778}" destId="{52A9BD98-DBD8-425B-99A3-AE601E22205C}" srcOrd="0" destOrd="0" presId="urn:microsoft.com/office/officeart/2005/8/layout/list1"/>
    <dgm:cxn modelId="{B8ABCBFB-E733-4092-835C-FE033DAF6537}" type="presParOf" srcId="{86C5EA99-F47F-4B2F-BCFE-61BD4B54A778}" destId="{A9C24755-A46B-4300-BA4A-04613F78BCEE}" srcOrd="1" destOrd="0" presId="urn:microsoft.com/office/officeart/2005/8/layout/list1"/>
    <dgm:cxn modelId="{2C97D464-4A18-4218-86DC-B18E89600A81}" type="presParOf" srcId="{50AFCC5C-1683-405A-8F69-1983E25E374C}" destId="{357C2E47-ACEA-4F5C-B133-A7FD4A373788}" srcOrd="5" destOrd="0" presId="urn:microsoft.com/office/officeart/2005/8/layout/list1"/>
    <dgm:cxn modelId="{CE984F71-EDFC-4B7A-B20B-FD3A26499435}" type="presParOf" srcId="{50AFCC5C-1683-405A-8F69-1983E25E374C}" destId="{FDFA87BF-CB1C-44BC-92CD-53F73A393E85}" srcOrd="6" destOrd="0" presId="urn:microsoft.com/office/officeart/2005/8/layout/list1"/>
    <dgm:cxn modelId="{F9F62645-3186-42FB-81C6-4E788D0BA3AC}" type="presParOf" srcId="{50AFCC5C-1683-405A-8F69-1983E25E374C}" destId="{75EF9F83-6CBA-4647-8CAD-0189BDE78AE4}" srcOrd="7" destOrd="0" presId="urn:microsoft.com/office/officeart/2005/8/layout/list1"/>
    <dgm:cxn modelId="{AA533E57-96D5-4F97-94C6-185EB85DC276}" type="presParOf" srcId="{50AFCC5C-1683-405A-8F69-1983E25E374C}" destId="{D79876D3-5F25-46B8-8CCB-2C11B5738AE9}" srcOrd="8" destOrd="0" presId="urn:microsoft.com/office/officeart/2005/8/layout/list1"/>
    <dgm:cxn modelId="{518F6BFC-B500-45B6-9C0A-99C3FB7E81B8}" type="presParOf" srcId="{D79876D3-5F25-46B8-8CCB-2C11B5738AE9}" destId="{F1C3321F-D867-4009-8CCC-49912BD2D816}" srcOrd="0" destOrd="0" presId="urn:microsoft.com/office/officeart/2005/8/layout/list1"/>
    <dgm:cxn modelId="{261EAB9E-1627-4C9C-887E-A9B1AD76E801}" type="presParOf" srcId="{D79876D3-5F25-46B8-8CCB-2C11B5738AE9}" destId="{9499B96A-E60A-478A-B21F-66F0A8351FAE}" srcOrd="1" destOrd="0" presId="urn:microsoft.com/office/officeart/2005/8/layout/list1"/>
    <dgm:cxn modelId="{880D654B-B7F8-4D2B-A6E7-1925AD37CADC}" type="presParOf" srcId="{50AFCC5C-1683-405A-8F69-1983E25E374C}" destId="{208E505E-A370-4783-A82B-28F5B6DD3263}" srcOrd="9" destOrd="0" presId="urn:microsoft.com/office/officeart/2005/8/layout/list1"/>
    <dgm:cxn modelId="{E0F7DB43-AB97-4638-9A28-E2B296EC805A}" type="presParOf" srcId="{50AFCC5C-1683-405A-8F69-1983E25E374C}" destId="{F8C75BAD-8E13-4F38-826B-A1382C3950B4}" srcOrd="10" destOrd="0" presId="urn:microsoft.com/office/officeart/2005/8/layout/list1"/>
    <dgm:cxn modelId="{9BCA5ABA-2E95-4C99-9E4B-75682ACE8AF1}" type="presParOf" srcId="{50AFCC5C-1683-405A-8F69-1983E25E374C}" destId="{5D33632F-EF05-4A48-9597-2C39F74D43F5}" srcOrd="11" destOrd="0" presId="urn:microsoft.com/office/officeart/2005/8/layout/list1"/>
    <dgm:cxn modelId="{F5E2ED9A-0E5E-42FC-AC94-12ED56CB0D1D}" type="presParOf" srcId="{50AFCC5C-1683-405A-8F69-1983E25E374C}" destId="{03ABEB7A-367A-4CA1-BED7-CAC0E1BD4F25}" srcOrd="12" destOrd="0" presId="urn:microsoft.com/office/officeart/2005/8/layout/list1"/>
    <dgm:cxn modelId="{EA91DC71-FFBB-45AE-857A-2AC93C93209F}" type="presParOf" srcId="{03ABEB7A-367A-4CA1-BED7-CAC0E1BD4F25}" destId="{64D3CB5A-53C0-4485-9473-C819B2AD43D9}" srcOrd="0" destOrd="0" presId="urn:microsoft.com/office/officeart/2005/8/layout/list1"/>
    <dgm:cxn modelId="{C5688D19-BD53-4513-9C3E-EB821DAE5BEB}" type="presParOf" srcId="{03ABEB7A-367A-4CA1-BED7-CAC0E1BD4F25}" destId="{7A961F3A-D5D7-4D00-A237-E9CE1BCD03EC}" srcOrd="1" destOrd="0" presId="urn:microsoft.com/office/officeart/2005/8/layout/list1"/>
    <dgm:cxn modelId="{F2F90F49-5189-4B47-922A-A898896CBEF8}" type="presParOf" srcId="{50AFCC5C-1683-405A-8F69-1983E25E374C}" destId="{1C4DA3BD-04DB-42E5-9AB9-57796038BD69}" srcOrd="13" destOrd="0" presId="urn:microsoft.com/office/officeart/2005/8/layout/list1"/>
    <dgm:cxn modelId="{8D667463-BCA9-4D52-97F7-1016913AF567}" type="presParOf" srcId="{50AFCC5C-1683-405A-8F69-1983E25E374C}" destId="{B163B2AF-0E71-43C8-A49F-1715E6B40DCD}" srcOrd="14" destOrd="0" presId="urn:microsoft.com/office/officeart/2005/8/layout/list1"/>
    <dgm:cxn modelId="{08C77C5E-B454-47C1-8FF6-CE14823F46B7}" type="presParOf" srcId="{50AFCC5C-1683-405A-8F69-1983E25E374C}" destId="{48496F95-149B-4E4F-8CCD-D9EDEF3E5B3E}" srcOrd="15" destOrd="0" presId="urn:microsoft.com/office/officeart/2005/8/layout/list1"/>
    <dgm:cxn modelId="{F4201305-84B5-4F02-816E-A8B342C80117}" type="presParOf" srcId="{50AFCC5C-1683-405A-8F69-1983E25E374C}" destId="{79A2826A-3587-41C6-A3C5-CCDAB8811531}" srcOrd="16" destOrd="0" presId="urn:microsoft.com/office/officeart/2005/8/layout/list1"/>
    <dgm:cxn modelId="{5B17A440-53D6-468D-9F59-7E03799F6832}" type="presParOf" srcId="{79A2826A-3587-41C6-A3C5-CCDAB8811531}" destId="{BC8D8B18-DF41-4F33-9AFC-B880C0568834}" srcOrd="0" destOrd="0" presId="urn:microsoft.com/office/officeart/2005/8/layout/list1"/>
    <dgm:cxn modelId="{5034C0C0-9A95-4057-B03E-6D6EB258FE1F}" type="presParOf" srcId="{79A2826A-3587-41C6-A3C5-CCDAB8811531}" destId="{1D81A519-C0B5-46E2-ADCF-4B683F240044}" srcOrd="1" destOrd="0" presId="urn:microsoft.com/office/officeart/2005/8/layout/list1"/>
    <dgm:cxn modelId="{60B2A99A-30EC-4C92-A53D-D757A13C4C23}" type="presParOf" srcId="{50AFCC5C-1683-405A-8F69-1983E25E374C}" destId="{FEAD0E90-8366-45E4-B317-CA3F575F8DFA}" srcOrd="17" destOrd="0" presId="urn:microsoft.com/office/officeart/2005/8/layout/list1"/>
    <dgm:cxn modelId="{9566DA14-8F95-4E6C-90E6-A2544AD8BE55}" type="presParOf" srcId="{50AFCC5C-1683-405A-8F69-1983E25E374C}" destId="{D9962EA9-A5EE-4136-9D0B-EC414FB49AE4}" srcOrd="18" destOrd="0" presId="urn:microsoft.com/office/officeart/2005/8/layout/list1"/>
    <dgm:cxn modelId="{A4B3A2C5-1851-418A-98B4-C088227366AC}" type="presParOf" srcId="{50AFCC5C-1683-405A-8F69-1983E25E374C}" destId="{261046C8-E6D8-4539-A06E-EAF92D90E5B5}" srcOrd="19" destOrd="0" presId="urn:microsoft.com/office/officeart/2005/8/layout/list1"/>
    <dgm:cxn modelId="{20B49610-5000-4C80-B8DD-218CC6CC25E0}" type="presParOf" srcId="{50AFCC5C-1683-405A-8F69-1983E25E374C}" destId="{635353E1-9BBD-4BF2-9EFF-6D833802111D}" srcOrd="20" destOrd="0" presId="urn:microsoft.com/office/officeart/2005/8/layout/list1"/>
    <dgm:cxn modelId="{548B2EE6-1B56-495A-BEFE-A25C8A839BC9}" type="presParOf" srcId="{635353E1-9BBD-4BF2-9EFF-6D833802111D}" destId="{7155C5DC-50B7-4809-A8D4-447F729E77F8}" srcOrd="0" destOrd="0" presId="urn:microsoft.com/office/officeart/2005/8/layout/list1"/>
    <dgm:cxn modelId="{49E77F7D-924D-476B-9C17-BD08CFAEB32F}" type="presParOf" srcId="{635353E1-9BBD-4BF2-9EFF-6D833802111D}" destId="{2A1369E9-E623-455D-8834-3A91A6A736AC}" srcOrd="1" destOrd="0" presId="urn:microsoft.com/office/officeart/2005/8/layout/list1"/>
    <dgm:cxn modelId="{06B34136-FC26-4AAF-8DBF-35E84CA5534F}" type="presParOf" srcId="{50AFCC5C-1683-405A-8F69-1983E25E374C}" destId="{1FF34AED-023E-40F3-8F4D-3DABB81D29F5}" srcOrd="21" destOrd="0" presId="urn:microsoft.com/office/officeart/2005/8/layout/list1"/>
    <dgm:cxn modelId="{71856805-9697-4561-96B4-7506E592B4FF}" type="presParOf" srcId="{50AFCC5C-1683-405A-8F69-1983E25E374C}" destId="{B9A7CE0B-2A4B-4A70-BF84-8A6BED66FFE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5552DD-994C-419D-B513-CB4E04FBDE4F}"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14A2E0D0-8318-41C3-910D-ADF66C5D5A98}">
      <dgm:prSet phldrT="[Text]"/>
      <dgm:spPr/>
      <dgm:t>
        <a:bodyPr/>
        <a:lstStyle/>
        <a:p>
          <a:pPr algn="r" rtl="1"/>
          <a:r>
            <a:rPr lang="fa-IR" dirty="0" smtClean="0">
              <a:cs typeface="B Koodak" pitchFamily="2" charset="-78"/>
            </a:rPr>
            <a:t>رعایت حقوق خدای متعال و رعایت حدود الهی در صنایع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a:t>
          </a:r>
          <a:endParaRPr lang="en-US" dirty="0">
            <a:cs typeface="B Koodak" pitchFamily="2" charset="-78"/>
          </a:endParaRPr>
        </a:p>
      </dgm:t>
    </dgm:pt>
    <dgm:pt modelId="{0EC672AC-A0CA-4567-A95B-93EE375F2FA9}" type="parTrans" cxnId="{8F05B311-8C81-4B06-B0A5-52D876C87B8B}">
      <dgm:prSet/>
      <dgm:spPr/>
      <dgm:t>
        <a:bodyPr/>
        <a:lstStyle/>
        <a:p>
          <a:endParaRPr lang="en-US"/>
        </a:p>
      </dgm:t>
    </dgm:pt>
    <dgm:pt modelId="{7907FB80-91CF-4E25-8BA2-25501DE5038C}" type="sibTrans" cxnId="{8F05B311-8C81-4B06-B0A5-52D876C87B8B}">
      <dgm:prSet/>
      <dgm:spPr/>
      <dgm:t>
        <a:bodyPr/>
        <a:lstStyle/>
        <a:p>
          <a:endParaRPr lang="en-US"/>
        </a:p>
      </dgm:t>
    </dgm:pt>
    <dgm:pt modelId="{0B02D9A2-311D-429C-B768-C30349814CC7}">
      <dgm:prSet phldrT="[Text]"/>
      <dgm:spPr/>
      <dgm:t>
        <a:bodyPr/>
        <a:lstStyle/>
        <a:p>
          <a:pPr algn="r" rtl="1"/>
          <a:r>
            <a:rPr lang="fa-IR" dirty="0" smtClean="0">
              <a:cs typeface="B Koodak" pitchFamily="2" charset="-78"/>
            </a:rPr>
            <a:t>رعایت حقوق و کرامت انسان و پرهیز از توهین  و ذلیل نمودن او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a:t>
          </a:r>
          <a:endParaRPr lang="en-US" dirty="0">
            <a:cs typeface="B Koodak" pitchFamily="2" charset="-78"/>
          </a:endParaRPr>
        </a:p>
      </dgm:t>
    </dgm:pt>
    <dgm:pt modelId="{54F0F438-CD14-40C5-99FD-6473ED8A11D7}" type="parTrans" cxnId="{DEA65D41-5068-4CB6-96DA-2A4EE7A2414D}">
      <dgm:prSet/>
      <dgm:spPr/>
      <dgm:t>
        <a:bodyPr/>
        <a:lstStyle/>
        <a:p>
          <a:endParaRPr lang="en-US"/>
        </a:p>
      </dgm:t>
    </dgm:pt>
    <dgm:pt modelId="{8FB64142-497C-40B1-97E6-D1E38702F8A2}" type="sibTrans" cxnId="{DEA65D41-5068-4CB6-96DA-2A4EE7A2414D}">
      <dgm:prSet/>
      <dgm:spPr/>
      <dgm:t>
        <a:bodyPr/>
        <a:lstStyle/>
        <a:p>
          <a:endParaRPr lang="en-US"/>
        </a:p>
      </dgm:t>
    </dgm:pt>
    <dgm:pt modelId="{10E82A32-51FE-4BF2-9B7D-0A334C1BDE5C}">
      <dgm:prSet/>
      <dgm:spPr/>
      <dgm:t>
        <a:bodyPr/>
        <a:lstStyle/>
        <a:p>
          <a:pPr algn="r" rtl="1"/>
          <a:r>
            <a:rPr lang="fa-IR" dirty="0" smtClean="0">
              <a:cs typeface="B Koodak" pitchFamily="2" charset="-78"/>
            </a:rPr>
            <a:t>رعایت حقوق حیوانات و مخلوقات الهی (</a:t>
          </a:r>
          <a:r>
            <a:rPr lang="fa-IR" dirty="0" smtClean="0">
              <a:cs typeface="B Koodak" pitchFamily="2" charset="-78"/>
              <a:hlinkClick xmlns:r="http://schemas.openxmlformats.org/officeDocument/2006/relationships" r:id="rId3" action="ppaction://hlinksldjump"/>
            </a:rPr>
            <a:t>توضیح</a:t>
          </a:r>
          <a:r>
            <a:rPr lang="fa-IR" dirty="0" smtClean="0">
              <a:cs typeface="B Koodak" pitchFamily="2" charset="-78"/>
            </a:rPr>
            <a:t>)</a:t>
          </a:r>
          <a:endParaRPr lang="en-US" dirty="0">
            <a:cs typeface="B Koodak" pitchFamily="2" charset="-78"/>
          </a:endParaRPr>
        </a:p>
      </dgm:t>
    </dgm:pt>
    <dgm:pt modelId="{23E5768D-F9E8-46C4-817C-0EB7E8160805}" type="parTrans" cxnId="{23CFEA97-35F0-4D44-81DA-4F387798322B}">
      <dgm:prSet/>
      <dgm:spPr/>
      <dgm:t>
        <a:bodyPr/>
        <a:lstStyle/>
        <a:p>
          <a:endParaRPr lang="en-US"/>
        </a:p>
      </dgm:t>
    </dgm:pt>
    <dgm:pt modelId="{B657B382-5905-422E-90EA-145F168B8D7A}" type="sibTrans" cxnId="{23CFEA97-35F0-4D44-81DA-4F387798322B}">
      <dgm:prSet/>
      <dgm:spPr/>
      <dgm:t>
        <a:bodyPr/>
        <a:lstStyle/>
        <a:p>
          <a:endParaRPr lang="en-US"/>
        </a:p>
      </dgm:t>
    </dgm:pt>
    <dgm:pt modelId="{4CCEB4C4-6F4B-40FF-9105-50008B86A2A7}" type="pres">
      <dgm:prSet presAssocID="{135552DD-994C-419D-B513-CB4E04FBDE4F}" presName="linear" presStyleCnt="0">
        <dgm:presLayoutVars>
          <dgm:dir/>
          <dgm:animLvl val="lvl"/>
          <dgm:resizeHandles val="exact"/>
        </dgm:presLayoutVars>
      </dgm:prSet>
      <dgm:spPr/>
      <dgm:t>
        <a:bodyPr/>
        <a:lstStyle/>
        <a:p>
          <a:endParaRPr lang="en-US"/>
        </a:p>
      </dgm:t>
    </dgm:pt>
    <dgm:pt modelId="{3D372691-0CC5-41F5-BF19-5B32FF29EEAA}" type="pres">
      <dgm:prSet presAssocID="{14A2E0D0-8318-41C3-910D-ADF66C5D5A98}" presName="parentLin" presStyleCnt="0"/>
      <dgm:spPr/>
    </dgm:pt>
    <dgm:pt modelId="{0409A128-694B-4204-A7F4-F6C33B6A6B40}" type="pres">
      <dgm:prSet presAssocID="{14A2E0D0-8318-41C3-910D-ADF66C5D5A98}" presName="parentLeftMargin" presStyleLbl="node1" presStyleIdx="0" presStyleCnt="3"/>
      <dgm:spPr/>
      <dgm:t>
        <a:bodyPr/>
        <a:lstStyle/>
        <a:p>
          <a:endParaRPr lang="en-US"/>
        </a:p>
      </dgm:t>
    </dgm:pt>
    <dgm:pt modelId="{7669B2EF-FB09-4588-AE69-015DCAFB85ED}" type="pres">
      <dgm:prSet presAssocID="{14A2E0D0-8318-41C3-910D-ADF66C5D5A98}" presName="parentText" presStyleLbl="node1" presStyleIdx="0" presStyleCnt="3">
        <dgm:presLayoutVars>
          <dgm:chMax val="0"/>
          <dgm:bulletEnabled val="1"/>
        </dgm:presLayoutVars>
      </dgm:prSet>
      <dgm:spPr/>
      <dgm:t>
        <a:bodyPr/>
        <a:lstStyle/>
        <a:p>
          <a:endParaRPr lang="en-US"/>
        </a:p>
      </dgm:t>
    </dgm:pt>
    <dgm:pt modelId="{422F1F9F-33FE-48FF-8D09-1BF038488BCD}" type="pres">
      <dgm:prSet presAssocID="{14A2E0D0-8318-41C3-910D-ADF66C5D5A98}" presName="negativeSpace" presStyleCnt="0"/>
      <dgm:spPr/>
    </dgm:pt>
    <dgm:pt modelId="{CE3838CE-CAC7-4321-B409-406C6692623A}" type="pres">
      <dgm:prSet presAssocID="{14A2E0D0-8318-41C3-910D-ADF66C5D5A98}" presName="childText" presStyleLbl="conFgAcc1" presStyleIdx="0" presStyleCnt="3">
        <dgm:presLayoutVars>
          <dgm:bulletEnabled val="1"/>
        </dgm:presLayoutVars>
      </dgm:prSet>
      <dgm:spPr/>
    </dgm:pt>
    <dgm:pt modelId="{9E1290F7-B43E-4EA7-BC39-D18FDBB2DF94}" type="pres">
      <dgm:prSet presAssocID="{7907FB80-91CF-4E25-8BA2-25501DE5038C}" presName="spaceBetweenRectangles" presStyleCnt="0"/>
      <dgm:spPr/>
    </dgm:pt>
    <dgm:pt modelId="{41A39263-B9FC-4C77-8F49-08CE6259A3A9}" type="pres">
      <dgm:prSet presAssocID="{0B02D9A2-311D-429C-B768-C30349814CC7}" presName="parentLin" presStyleCnt="0"/>
      <dgm:spPr/>
    </dgm:pt>
    <dgm:pt modelId="{59030903-8543-4736-8C41-8B7BA0C944E0}" type="pres">
      <dgm:prSet presAssocID="{0B02D9A2-311D-429C-B768-C30349814CC7}" presName="parentLeftMargin" presStyleLbl="node1" presStyleIdx="0" presStyleCnt="3"/>
      <dgm:spPr/>
      <dgm:t>
        <a:bodyPr/>
        <a:lstStyle/>
        <a:p>
          <a:endParaRPr lang="en-US"/>
        </a:p>
      </dgm:t>
    </dgm:pt>
    <dgm:pt modelId="{83C8441A-5599-45DF-9CC5-A6D1C699E9BB}" type="pres">
      <dgm:prSet presAssocID="{0B02D9A2-311D-429C-B768-C30349814CC7}" presName="parentText" presStyleLbl="node1" presStyleIdx="1" presStyleCnt="3">
        <dgm:presLayoutVars>
          <dgm:chMax val="0"/>
          <dgm:bulletEnabled val="1"/>
        </dgm:presLayoutVars>
      </dgm:prSet>
      <dgm:spPr/>
      <dgm:t>
        <a:bodyPr/>
        <a:lstStyle/>
        <a:p>
          <a:endParaRPr lang="en-US"/>
        </a:p>
      </dgm:t>
    </dgm:pt>
    <dgm:pt modelId="{B8A413C3-D60E-4863-AFD6-EDD85C31866D}" type="pres">
      <dgm:prSet presAssocID="{0B02D9A2-311D-429C-B768-C30349814CC7}" presName="negativeSpace" presStyleCnt="0"/>
      <dgm:spPr/>
    </dgm:pt>
    <dgm:pt modelId="{E0C5FEC0-F079-423D-8C1B-BE25897FC5D8}" type="pres">
      <dgm:prSet presAssocID="{0B02D9A2-311D-429C-B768-C30349814CC7}" presName="childText" presStyleLbl="conFgAcc1" presStyleIdx="1" presStyleCnt="3">
        <dgm:presLayoutVars>
          <dgm:bulletEnabled val="1"/>
        </dgm:presLayoutVars>
      </dgm:prSet>
      <dgm:spPr/>
    </dgm:pt>
    <dgm:pt modelId="{4CBC65A8-CF4C-4B61-A7E9-324B65A1935A}" type="pres">
      <dgm:prSet presAssocID="{8FB64142-497C-40B1-97E6-D1E38702F8A2}" presName="spaceBetweenRectangles" presStyleCnt="0"/>
      <dgm:spPr/>
    </dgm:pt>
    <dgm:pt modelId="{53F26CC7-1C19-4179-96D3-6E46A32B2CD0}" type="pres">
      <dgm:prSet presAssocID="{10E82A32-51FE-4BF2-9B7D-0A334C1BDE5C}" presName="parentLin" presStyleCnt="0"/>
      <dgm:spPr/>
    </dgm:pt>
    <dgm:pt modelId="{C6727337-695D-4777-87BE-5718193A680D}" type="pres">
      <dgm:prSet presAssocID="{10E82A32-51FE-4BF2-9B7D-0A334C1BDE5C}" presName="parentLeftMargin" presStyleLbl="node1" presStyleIdx="1" presStyleCnt="3"/>
      <dgm:spPr/>
      <dgm:t>
        <a:bodyPr/>
        <a:lstStyle/>
        <a:p>
          <a:endParaRPr lang="en-US"/>
        </a:p>
      </dgm:t>
    </dgm:pt>
    <dgm:pt modelId="{4AD4F09F-4BD1-48B7-95FB-6F47F25AC84C}" type="pres">
      <dgm:prSet presAssocID="{10E82A32-51FE-4BF2-9B7D-0A334C1BDE5C}" presName="parentText" presStyleLbl="node1" presStyleIdx="2" presStyleCnt="3">
        <dgm:presLayoutVars>
          <dgm:chMax val="0"/>
          <dgm:bulletEnabled val="1"/>
        </dgm:presLayoutVars>
      </dgm:prSet>
      <dgm:spPr/>
      <dgm:t>
        <a:bodyPr/>
        <a:lstStyle/>
        <a:p>
          <a:endParaRPr lang="en-US"/>
        </a:p>
      </dgm:t>
    </dgm:pt>
    <dgm:pt modelId="{3EDCB5F1-5BAE-4816-8305-D9D20E9CF094}" type="pres">
      <dgm:prSet presAssocID="{10E82A32-51FE-4BF2-9B7D-0A334C1BDE5C}" presName="negativeSpace" presStyleCnt="0"/>
      <dgm:spPr/>
    </dgm:pt>
    <dgm:pt modelId="{29C02A94-9AC3-4BEA-9B80-90214D316435}" type="pres">
      <dgm:prSet presAssocID="{10E82A32-51FE-4BF2-9B7D-0A334C1BDE5C}" presName="childText" presStyleLbl="conFgAcc1" presStyleIdx="2" presStyleCnt="3">
        <dgm:presLayoutVars>
          <dgm:bulletEnabled val="1"/>
        </dgm:presLayoutVars>
      </dgm:prSet>
      <dgm:spPr/>
    </dgm:pt>
  </dgm:ptLst>
  <dgm:cxnLst>
    <dgm:cxn modelId="{23CFEA97-35F0-4D44-81DA-4F387798322B}" srcId="{135552DD-994C-419D-B513-CB4E04FBDE4F}" destId="{10E82A32-51FE-4BF2-9B7D-0A334C1BDE5C}" srcOrd="2" destOrd="0" parTransId="{23E5768D-F9E8-46C4-817C-0EB7E8160805}" sibTransId="{B657B382-5905-422E-90EA-145F168B8D7A}"/>
    <dgm:cxn modelId="{F96BB7F3-859F-4D8A-945F-BE467AC3AAD5}" type="presOf" srcId="{10E82A32-51FE-4BF2-9B7D-0A334C1BDE5C}" destId="{4AD4F09F-4BD1-48B7-95FB-6F47F25AC84C}" srcOrd="1" destOrd="0" presId="urn:microsoft.com/office/officeart/2005/8/layout/list1"/>
    <dgm:cxn modelId="{B08F7369-74F7-4D48-9B14-822E4F4C2111}" type="presOf" srcId="{135552DD-994C-419D-B513-CB4E04FBDE4F}" destId="{4CCEB4C4-6F4B-40FF-9105-50008B86A2A7}" srcOrd="0" destOrd="0" presId="urn:microsoft.com/office/officeart/2005/8/layout/list1"/>
    <dgm:cxn modelId="{BA74714D-992F-47FF-8EF5-A6E31FDA2039}" type="presOf" srcId="{0B02D9A2-311D-429C-B768-C30349814CC7}" destId="{59030903-8543-4736-8C41-8B7BA0C944E0}" srcOrd="0" destOrd="0" presId="urn:microsoft.com/office/officeart/2005/8/layout/list1"/>
    <dgm:cxn modelId="{C12B0501-9C47-4DC2-AAA2-90445F163E7F}" type="presOf" srcId="{14A2E0D0-8318-41C3-910D-ADF66C5D5A98}" destId="{7669B2EF-FB09-4588-AE69-015DCAFB85ED}" srcOrd="1" destOrd="0" presId="urn:microsoft.com/office/officeart/2005/8/layout/list1"/>
    <dgm:cxn modelId="{80898A36-D2F1-405A-AC48-0CCE93F896D4}" type="presOf" srcId="{0B02D9A2-311D-429C-B768-C30349814CC7}" destId="{83C8441A-5599-45DF-9CC5-A6D1C699E9BB}" srcOrd="1" destOrd="0" presId="urn:microsoft.com/office/officeart/2005/8/layout/list1"/>
    <dgm:cxn modelId="{DEA65D41-5068-4CB6-96DA-2A4EE7A2414D}" srcId="{135552DD-994C-419D-B513-CB4E04FBDE4F}" destId="{0B02D9A2-311D-429C-B768-C30349814CC7}" srcOrd="1" destOrd="0" parTransId="{54F0F438-CD14-40C5-99FD-6473ED8A11D7}" sibTransId="{8FB64142-497C-40B1-97E6-D1E38702F8A2}"/>
    <dgm:cxn modelId="{FCAF29E5-3867-4005-BA91-8BA26CB3B213}" type="presOf" srcId="{10E82A32-51FE-4BF2-9B7D-0A334C1BDE5C}" destId="{C6727337-695D-4777-87BE-5718193A680D}" srcOrd="0" destOrd="0" presId="urn:microsoft.com/office/officeart/2005/8/layout/list1"/>
    <dgm:cxn modelId="{8F05B311-8C81-4B06-B0A5-52D876C87B8B}" srcId="{135552DD-994C-419D-B513-CB4E04FBDE4F}" destId="{14A2E0D0-8318-41C3-910D-ADF66C5D5A98}" srcOrd="0" destOrd="0" parTransId="{0EC672AC-A0CA-4567-A95B-93EE375F2FA9}" sibTransId="{7907FB80-91CF-4E25-8BA2-25501DE5038C}"/>
    <dgm:cxn modelId="{3A91BE71-79F4-4C87-92DB-6E6A139C64D3}" type="presOf" srcId="{14A2E0D0-8318-41C3-910D-ADF66C5D5A98}" destId="{0409A128-694B-4204-A7F4-F6C33B6A6B40}" srcOrd="0" destOrd="0" presId="urn:microsoft.com/office/officeart/2005/8/layout/list1"/>
    <dgm:cxn modelId="{4D86766C-3150-4A96-88A7-19AA725CB3D3}" type="presParOf" srcId="{4CCEB4C4-6F4B-40FF-9105-50008B86A2A7}" destId="{3D372691-0CC5-41F5-BF19-5B32FF29EEAA}" srcOrd="0" destOrd="0" presId="urn:microsoft.com/office/officeart/2005/8/layout/list1"/>
    <dgm:cxn modelId="{8D7DEA25-FFF5-4422-8B2F-A8A450A10E73}" type="presParOf" srcId="{3D372691-0CC5-41F5-BF19-5B32FF29EEAA}" destId="{0409A128-694B-4204-A7F4-F6C33B6A6B40}" srcOrd="0" destOrd="0" presId="urn:microsoft.com/office/officeart/2005/8/layout/list1"/>
    <dgm:cxn modelId="{0F9BEBC5-BFB6-4109-AB9B-9A6293F19313}" type="presParOf" srcId="{3D372691-0CC5-41F5-BF19-5B32FF29EEAA}" destId="{7669B2EF-FB09-4588-AE69-015DCAFB85ED}" srcOrd="1" destOrd="0" presId="urn:microsoft.com/office/officeart/2005/8/layout/list1"/>
    <dgm:cxn modelId="{3AED16D7-A889-4498-8022-6A285EA40713}" type="presParOf" srcId="{4CCEB4C4-6F4B-40FF-9105-50008B86A2A7}" destId="{422F1F9F-33FE-48FF-8D09-1BF038488BCD}" srcOrd="1" destOrd="0" presId="urn:microsoft.com/office/officeart/2005/8/layout/list1"/>
    <dgm:cxn modelId="{DCBF785D-65F1-4049-A946-8B628954BB14}" type="presParOf" srcId="{4CCEB4C4-6F4B-40FF-9105-50008B86A2A7}" destId="{CE3838CE-CAC7-4321-B409-406C6692623A}" srcOrd="2" destOrd="0" presId="urn:microsoft.com/office/officeart/2005/8/layout/list1"/>
    <dgm:cxn modelId="{9D21943D-F435-4C12-B794-83D86B9F7A18}" type="presParOf" srcId="{4CCEB4C4-6F4B-40FF-9105-50008B86A2A7}" destId="{9E1290F7-B43E-4EA7-BC39-D18FDBB2DF94}" srcOrd="3" destOrd="0" presId="urn:microsoft.com/office/officeart/2005/8/layout/list1"/>
    <dgm:cxn modelId="{07C170BF-6FE3-4E9D-9165-EFA9DB132F06}" type="presParOf" srcId="{4CCEB4C4-6F4B-40FF-9105-50008B86A2A7}" destId="{41A39263-B9FC-4C77-8F49-08CE6259A3A9}" srcOrd="4" destOrd="0" presId="urn:microsoft.com/office/officeart/2005/8/layout/list1"/>
    <dgm:cxn modelId="{3A83B51C-E32D-4F61-AF90-8E2C6844B37C}" type="presParOf" srcId="{41A39263-B9FC-4C77-8F49-08CE6259A3A9}" destId="{59030903-8543-4736-8C41-8B7BA0C944E0}" srcOrd="0" destOrd="0" presId="urn:microsoft.com/office/officeart/2005/8/layout/list1"/>
    <dgm:cxn modelId="{640D5915-A6E0-4512-B005-79FED229C3B8}" type="presParOf" srcId="{41A39263-B9FC-4C77-8F49-08CE6259A3A9}" destId="{83C8441A-5599-45DF-9CC5-A6D1C699E9BB}" srcOrd="1" destOrd="0" presId="urn:microsoft.com/office/officeart/2005/8/layout/list1"/>
    <dgm:cxn modelId="{21B1DDEF-9A07-41A6-9BCE-2773B0C4EF20}" type="presParOf" srcId="{4CCEB4C4-6F4B-40FF-9105-50008B86A2A7}" destId="{B8A413C3-D60E-4863-AFD6-EDD85C31866D}" srcOrd="5" destOrd="0" presId="urn:microsoft.com/office/officeart/2005/8/layout/list1"/>
    <dgm:cxn modelId="{8F7FD6B8-DE4D-4302-B39C-5124998B5341}" type="presParOf" srcId="{4CCEB4C4-6F4B-40FF-9105-50008B86A2A7}" destId="{E0C5FEC0-F079-423D-8C1B-BE25897FC5D8}" srcOrd="6" destOrd="0" presId="urn:microsoft.com/office/officeart/2005/8/layout/list1"/>
    <dgm:cxn modelId="{7956B290-F330-4DCC-9770-D42AC27177C8}" type="presParOf" srcId="{4CCEB4C4-6F4B-40FF-9105-50008B86A2A7}" destId="{4CBC65A8-CF4C-4B61-A7E9-324B65A1935A}" srcOrd="7" destOrd="0" presId="urn:microsoft.com/office/officeart/2005/8/layout/list1"/>
    <dgm:cxn modelId="{E98F7831-850B-4EF0-AA34-0E80802C4514}" type="presParOf" srcId="{4CCEB4C4-6F4B-40FF-9105-50008B86A2A7}" destId="{53F26CC7-1C19-4179-96D3-6E46A32B2CD0}" srcOrd="8" destOrd="0" presId="urn:microsoft.com/office/officeart/2005/8/layout/list1"/>
    <dgm:cxn modelId="{1CA4D564-C76E-4114-A192-4987708CFB27}" type="presParOf" srcId="{53F26CC7-1C19-4179-96D3-6E46A32B2CD0}" destId="{C6727337-695D-4777-87BE-5718193A680D}" srcOrd="0" destOrd="0" presId="urn:microsoft.com/office/officeart/2005/8/layout/list1"/>
    <dgm:cxn modelId="{1FBB702B-3106-4F3B-A416-6D207742B01E}" type="presParOf" srcId="{53F26CC7-1C19-4179-96D3-6E46A32B2CD0}" destId="{4AD4F09F-4BD1-48B7-95FB-6F47F25AC84C}" srcOrd="1" destOrd="0" presId="urn:microsoft.com/office/officeart/2005/8/layout/list1"/>
    <dgm:cxn modelId="{FECCD5FB-292E-4803-BB80-68A44D8EE581}" type="presParOf" srcId="{4CCEB4C4-6F4B-40FF-9105-50008B86A2A7}" destId="{3EDCB5F1-5BAE-4816-8305-D9D20E9CF094}" srcOrd="9" destOrd="0" presId="urn:microsoft.com/office/officeart/2005/8/layout/list1"/>
    <dgm:cxn modelId="{7BD386CD-3D4F-4F94-9EE1-9DD98F803DBD}" type="presParOf" srcId="{4CCEB4C4-6F4B-40FF-9105-50008B86A2A7}" destId="{29C02A94-9AC3-4BEA-9B80-90214D3164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454303-F764-4545-B352-040753A322D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490A24EC-F761-4422-A00E-7906CE9A3E55}">
      <dgm:prSet/>
      <dgm:spPr/>
      <dgm:t>
        <a:bodyPr/>
        <a:lstStyle/>
        <a:p>
          <a:pPr algn="r" rtl="1"/>
          <a:r>
            <a:rPr lang="fa-IR" dirty="0" smtClean="0">
              <a:cs typeface="B Koodak" pitchFamily="2" charset="-78"/>
            </a:rPr>
            <a:t>معلم و ملهم دانستن خدای متعال و شکر او برای وحی و تعلیم صنعت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  </a:t>
          </a:r>
          <a:endParaRPr lang="en-US" dirty="0">
            <a:cs typeface="B Koodak" pitchFamily="2" charset="-78"/>
          </a:endParaRPr>
        </a:p>
      </dgm:t>
    </dgm:pt>
    <dgm:pt modelId="{E7580671-891B-4B89-8797-90B67063DDB2}" type="parTrans" cxnId="{AC6F3027-5245-4578-8221-66F4E9B49AF8}">
      <dgm:prSet/>
      <dgm:spPr/>
      <dgm:t>
        <a:bodyPr/>
        <a:lstStyle/>
        <a:p>
          <a:endParaRPr lang="en-US"/>
        </a:p>
      </dgm:t>
    </dgm:pt>
    <dgm:pt modelId="{34779935-EB6A-4EC6-B837-91E4E095520B}" type="sibTrans" cxnId="{AC6F3027-5245-4578-8221-66F4E9B49AF8}">
      <dgm:prSet/>
      <dgm:spPr/>
      <dgm:t>
        <a:bodyPr/>
        <a:lstStyle/>
        <a:p>
          <a:endParaRPr lang="en-US"/>
        </a:p>
      </dgm:t>
    </dgm:pt>
    <dgm:pt modelId="{708FE0F5-7D31-4C12-B492-EA5BA1A8056A}">
      <dgm:prSet/>
      <dgm:spPr/>
      <dgm:t>
        <a:bodyPr/>
        <a:lstStyle/>
        <a:p>
          <a:pPr algn="r" rtl="1"/>
          <a:r>
            <a:rPr lang="fa-IR" dirty="0" smtClean="0">
              <a:cs typeface="B Koodak" pitchFamily="2" charset="-78"/>
            </a:rPr>
            <a:t>اعتقاد به بسط ید خداوند و قویتر بودن سنت های الهی از ابزارهای بشری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a:t>
          </a:r>
          <a:endParaRPr lang="en-US" dirty="0">
            <a:cs typeface="B Koodak" pitchFamily="2" charset="-78"/>
          </a:endParaRPr>
        </a:p>
      </dgm:t>
    </dgm:pt>
    <dgm:pt modelId="{D2DFAEB0-0285-4D81-B726-C35C9BC069BF}" type="parTrans" cxnId="{6830E9FA-CB43-4C3E-84A7-89CAF63D6064}">
      <dgm:prSet/>
      <dgm:spPr/>
      <dgm:t>
        <a:bodyPr/>
        <a:lstStyle/>
        <a:p>
          <a:endParaRPr lang="en-US"/>
        </a:p>
      </dgm:t>
    </dgm:pt>
    <dgm:pt modelId="{F507E679-D496-478E-A6E4-3DDD7617221F}" type="sibTrans" cxnId="{6830E9FA-CB43-4C3E-84A7-89CAF63D6064}">
      <dgm:prSet/>
      <dgm:spPr/>
      <dgm:t>
        <a:bodyPr/>
        <a:lstStyle/>
        <a:p>
          <a:endParaRPr lang="en-US"/>
        </a:p>
      </dgm:t>
    </dgm:pt>
    <dgm:pt modelId="{4E2475F3-7127-4CCE-A6B5-676B86CF44C1}">
      <dgm:prSet/>
      <dgm:spPr/>
      <dgm:t>
        <a:bodyPr/>
        <a:lstStyle/>
        <a:p>
          <a:pPr algn="r" rtl="1"/>
          <a:r>
            <a:rPr lang="fa-IR" dirty="0" smtClean="0">
              <a:cs typeface="B Koodak" pitchFamily="2" charset="-78"/>
            </a:rPr>
            <a:t>پرهیز از جاودانگی طلبی با صنایع و مخلوقات جدید (توضیح در اهداف انحرافی)</a:t>
          </a:r>
          <a:endParaRPr lang="en-US" dirty="0">
            <a:cs typeface="B Koodak" pitchFamily="2" charset="-78"/>
          </a:endParaRPr>
        </a:p>
      </dgm:t>
    </dgm:pt>
    <dgm:pt modelId="{EC191415-D9E5-47ED-AD45-BC4724F4DE32}" type="parTrans" cxnId="{A77A1532-E62F-41D0-9C54-6D35FBF7B252}">
      <dgm:prSet/>
      <dgm:spPr/>
      <dgm:t>
        <a:bodyPr/>
        <a:lstStyle/>
        <a:p>
          <a:endParaRPr lang="en-US"/>
        </a:p>
      </dgm:t>
    </dgm:pt>
    <dgm:pt modelId="{5B75D2E0-0BE3-4661-B1E5-FB623270EF40}" type="sibTrans" cxnId="{A77A1532-E62F-41D0-9C54-6D35FBF7B252}">
      <dgm:prSet/>
      <dgm:spPr/>
      <dgm:t>
        <a:bodyPr/>
        <a:lstStyle/>
        <a:p>
          <a:endParaRPr lang="en-US"/>
        </a:p>
      </dgm:t>
    </dgm:pt>
    <dgm:pt modelId="{BA18888C-F910-4581-A3A3-C49986C82023}">
      <dgm:prSet/>
      <dgm:spPr/>
      <dgm:t>
        <a:bodyPr/>
        <a:lstStyle/>
        <a:p>
          <a:pPr algn="r"/>
          <a:r>
            <a:rPr lang="fa-IR" dirty="0" smtClean="0">
              <a:cs typeface="B Koodak" pitchFamily="2" charset="-78"/>
            </a:rPr>
            <a:t> نگاه به آفریتش الهی به عنوان یک صنع حکیمانه و برتر (</a:t>
          </a:r>
          <a:r>
            <a:rPr lang="fa-IR" dirty="0" smtClean="0">
              <a:cs typeface="B Koodak" pitchFamily="2" charset="-78"/>
              <a:hlinkClick xmlns:r="http://schemas.openxmlformats.org/officeDocument/2006/relationships" r:id="rId3" action="ppaction://hlinksldjump"/>
            </a:rPr>
            <a:t>توضیح</a:t>
          </a:r>
          <a:r>
            <a:rPr lang="fa-IR" dirty="0" smtClean="0">
              <a:cs typeface="B Koodak" pitchFamily="2" charset="-78"/>
            </a:rPr>
            <a:t>)</a:t>
          </a:r>
          <a:endParaRPr lang="en-US" dirty="0"/>
        </a:p>
      </dgm:t>
    </dgm:pt>
    <dgm:pt modelId="{D30366AB-FB32-4702-87B6-ADA103D186CC}" type="parTrans" cxnId="{B51A486D-3DD1-473B-BB03-560FD8051CC1}">
      <dgm:prSet/>
      <dgm:spPr/>
      <dgm:t>
        <a:bodyPr/>
        <a:lstStyle/>
        <a:p>
          <a:endParaRPr lang="en-US"/>
        </a:p>
      </dgm:t>
    </dgm:pt>
    <dgm:pt modelId="{71DFCB99-091F-4CCF-A406-F686FE2BF798}" type="sibTrans" cxnId="{B51A486D-3DD1-473B-BB03-560FD8051CC1}">
      <dgm:prSet/>
      <dgm:spPr/>
      <dgm:t>
        <a:bodyPr/>
        <a:lstStyle/>
        <a:p>
          <a:endParaRPr lang="en-US"/>
        </a:p>
      </dgm:t>
    </dgm:pt>
    <dgm:pt modelId="{79D18316-E3D3-4E32-B3C2-97EE2984E5E4}">
      <dgm:prSet/>
      <dgm:spPr/>
      <dgm:t>
        <a:bodyPr/>
        <a:lstStyle/>
        <a:p>
          <a:pPr algn="r" rtl="1"/>
          <a:r>
            <a:rPr lang="fa-IR" dirty="0" smtClean="0">
              <a:cs typeface="B Koodak" pitchFamily="2" charset="-78"/>
            </a:rPr>
            <a:t>توجه به نیازهای انسان در منظومه آفرینش و طراحی هدفمند با اهداف الهی (</a:t>
          </a:r>
          <a:r>
            <a:rPr lang="fa-IR" dirty="0" smtClean="0">
              <a:cs typeface="B Koodak" pitchFamily="2" charset="-78"/>
              <a:hlinkClick xmlns:r="http://schemas.openxmlformats.org/officeDocument/2006/relationships" r:id="rId4" action="ppaction://hlinksldjump"/>
            </a:rPr>
            <a:t>توضیح</a:t>
          </a:r>
          <a:r>
            <a:rPr lang="fa-IR" dirty="0" smtClean="0">
              <a:cs typeface="B Koodak" pitchFamily="2" charset="-78"/>
            </a:rPr>
            <a:t>)</a:t>
          </a:r>
          <a:endParaRPr lang="en-US" dirty="0"/>
        </a:p>
      </dgm:t>
    </dgm:pt>
    <dgm:pt modelId="{B7724ADE-A457-4033-9AD6-AD2586541C2D}" type="parTrans" cxnId="{559FCBB0-0349-4335-A9B8-38776CAB3903}">
      <dgm:prSet/>
      <dgm:spPr/>
      <dgm:t>
        <a:bodyPr/>
        <a:lstStyle/>
        <a:p>
          <a:endParaRPr lang="en-US"/>
        </a:p>
      </dgm:t>
    </dgm:pt>
    <dgm:pt modelId="{F021335B-FB22-4F18-925F-A3D75AC97CFF}" type="sibTrans" cxnId="{559FCBB0-0349-4335-A9B8-38776CAB3903}">
      <dgm:prSet/>
      <dgm:spPr/>
      <dgm:t>
        <a:bodyPr/>
        <a:lstStyle/>
        <a:p>
          <a:endParaRPr lang="en-US"/>
        </a:p>
      </dgm:t>
    </dgm:pt>
    <dgm:pt modelId="{7BDC4493-F9DA-4DAD-9215-2C42017D174F}">
      <dgm:prSet/>
      <dgm:spPr/>
      <dgm:t>
        <a:bodyPr/>
        <a:lstStyle/>
        <a:p>
          <a:pPr algn="r" rtl="1"/>
          <a:r>
            <a:rPr lang="fa-IR" dirty="0" smtClean="0">
              <a:cs typeface="B Koodak" pitchFamily="2" charset="-78"/>
            </a:rPr>
            <a:t>تطبیق الهامات ذهنی بر قرآن برای دچار نشدن به عمل به وحی شیطان(</a:t>
          </a:r>
          <a:r>
            <a:rPr lang="fa-IR" dirty="0" smtClean="0">
              <a:cs typeface="B Koodak" pitchFamily="2" charset="-78"/>
              <a:hlinkClick xmlns:r="http://schemas.openxmlformats.org/officeDocument/2006/relationships" r:id="rId5" action="ppaction://hlinksldjump"/>
            </a:rPr>
            <a:t>توضیح</a:t>
          </a:r>
          <a:r>
            <a:rPr lang="fa-IR" dirty="0" smtClean="0">
              <a:cs typeface="B Koodak" pitchFamily="2" charset="-78"/>
            </a:rPr>
            <a:t>)</a:t>
          </a:r>
          <a:endParaRPr lang="en-US" dirty="0">
            <a:cs typeface="B Koodak" pitchFamily="2" charset="-78"/>
          </a:endParaRPr>
        </a:p>
      </dgm:t>
    </dgm:pt>
    <dgm:pt modelId="{01A7758B-DC7D-4025-AB39-ACC42C0EDB38}" type="parTrans" cxnId="{640787DD-5A8A-4390-A02B-53F3810A407F}">
      <dgm:prSet/>
      <dgm:spPr/>
      <dgm:t>
        <a:bodyPr/>
        <a:lstStyle/>
        <a:p>
          <a:endParaRPr lang="en-US"/>
        </a:p>
      </dgm:t>
    </dgm:pt>
    <dgm:pt modelId="{F4256F58-AC11-4CAC-BAC3-D9567C91E43E}" type="sibTrans" cxnId="{640787DD-5A8A-4390-A02B-53F3810A407F}">
      <dgm:prSet/>
      <dgm:spPr/>
      <dgm:t>
        <a:bodyPr/>
        <a:lstStyle/>
        <a:p>
          <a:endParaRPr lang="en-US"/>
        </a:p>
      </dgm:t>
    </dgm:pt>
    <dgm:pt modelId="{6F46E437-4709-4E30-B339-39D428EF0065}" type="pres">
      <dgm:prSet presAssocID="{1A454303-F764-4545-B352-040753A322DD}" presName="linear" presStyleCnt="0">
        <dgm:presLayoutVars>
          <dgm:dir/>
          <dgm:animLvl val="lvl"/>
          <dgm:resizeHandles val="exact"/>
        </dgm:presLayoutVars>
      </dgm:prSet>
      <dgm:spPr/>
      <dgm:t>
        <a:bodyPr/>
        <a:lstStyle/>
        <a:p>
          <a:endParaRPr lang="en-US"/>
        </a:p>
      </dgm:t>
    </dgm:pt>
    <dgm:pt modelId="{7D8DA18A-BA75-4C9D-8191-60B5D6A309AE}" type="pres">
      <dgm:prSet presAssocID="{708FE0F5-7D31-4C12-B492-EA5BA1A8056A}" presName="parentLin" presStyleCnt="0"/>
      <dgm:spPr/>
    </dgm:pt>
    <dgm:pt modelId="{0C85B7AA-3999-45D9-82D9-E20138ECDFE9}" type="pres">
      <dgm:prSet presAssocID="{708FE0F5-7D31-4C12-B492-EA5BA1A8056A}" presName="parentLeftMargin" presStyleLbl="node1" presStyleIdx="0" presStyleCnt="6"/>
      <dgm:spPr/>
      <dgm:t>
        <a:bodyPr/>
        <a:lstStyle/>
        <a:p>
          <a:endParaRPr lang="en-US"/>
        </a:p>
      </dgm:t>
    </dgm:pt>
    <dgm:pt modelId="{26C79249-97E2-4A1F-97A0-6324C0726807}" type="pres">
      <dgm:prSet presAssocID="{708FE0F5-7D31-4C12-B492-EA5BA1A8056A}" presName="parentText" presStyleLbl="node1" presStyleIdx="0" presStyleCnt="6">
        <dgm:presLayoutVars>
          <dgm:chMax val="0"/>
          <dgm:bulletEnabled val="1"/>
        </dgm:presLayoutVars>
      </dgm:prSet>
      <dgm:spPr/>
      <dgm:t>
        <a:bodyPr/>
        <a:lstStyle/>
        <a:p>
          <a:endParaRPr lang="en-US"/>
        </a:p>
      </dgm:t>
    </dgm:pt>
    <dgm:pt modelId="{B98E6A9D-D085-4A8F-A70D-75D81FE47912}" type="pres">
      <dgm:prSet presAssocID="{708FE0F5-7D31-4C12-B492-EA5BA1A8056A}" presName="negativeSpace" presStyleCnt="0"/>
      <dgm:spPr/>
    </dgm:pt>
    <dgm:pt modelId="{394BEE65-E1A7-43B0-83F1-BE373914DE7D}" type="pres">
      <dgm:prSet presAssocID="{708FE0F5-7D31-4C12-B492-EA5BA1A8056A}" presName="childText" presStyleLbl="conFgAcc1" presStyleIdx="0" presStyleCnt="6">
        <dgm:presLayoutVars>
          <dgm:bulletEnabled val="1"/>
        </dgm:presLayoutVars>
      </dgm:prSet>
      <dgm:spPr/>
    </dgm:pt>
    <dgm:pt modelId="{FA9C54D4-EE66-4560-8084-2465C7E87F90}" type="pres">
      <dgm:prSet presAssocID="{F507E679-D496-478E-A6E4-3DDD7617221F}" presName="spaceBetweenRectangles" presStyleCnt="0"/>
      <dgm:spPr/>
    </dgm:pt>
    <dgm:pt modelId="{D55BEC19-90CA-4E0B-9CA4-C8327377E9B5}" type="pres">
      <dgm:prSet presAssocID="{490A24EC-F761-4422-A00E-7906CE9A3E55}" presName="parentLin" presStyleCnt="0"/>
      <dgm:spPr/>
    </dgm:pt>
    <dgm:pt modelId="{73A1E2AF-E6E6-46E5-AABB-6399A1D02A11}" type="pres">
      <dgm:prSet presAssocID="{490A24EC-F761-4422-A00E-7906CE9A3E55}" presName="parentLeftMargin" presStyleLbl="node1" presStyleIdx="0" presStyleCnt="6"/>
      <dgm:spPr/>
      <dgm:t>
        <a:bodyPr/>
        <a:lstStyle/>
        <a:p>
          <a:endParaRPr lang="en-US"/>
        </a:p>
      </dgm:t>
    </dgm:pt>
    <dgm:pt modelId="{003A9CEA-7140-489C-A928-A2660C76510D}" type="pres">
      <dgm:prSet presAssocID="{490A24EC-F761-4422-A00E-7906CE9A3E55}" presName="parentText" presStyleLbl="node1" presStyleIdx="1" presStyleCnt="6">
        <dgm:presLayoutVars>
          <dgm:chMax val="0"/>
          <dgm:bulletEnabled val="1"/>
        </dgm:presLayoutVars>
      </dgm:prSet>
      <dgm:spPr/>
      <dgm:t>
        <a:bodyPr/>
        <a:lstStyle/>
        <a:p>
          <a:endParaRPr lang="en-US"/>
        </a:p>
      </dgm:t>
    </dgm:pt>
    <dgm:pt modelId="{92434C9B-5972-4B3D-9D78-62FC4BB519F8}" type="pres">
      <dgm:prSet presAssocID="{490A24EC-F761-4422-A00E-7906CE9A3E55}" presName="negativeSpace" presStyleCnt="0"/>
      <dgm:spPr/>
    </dgm:pt>
    <dgm:pt modelId="{EFB47044-DA95-4E47-9266-5182BC5343AC}" type="pres">
      <dgm:prSet presAssocID="{490A24EC-F761-4422-A00E-7906CE9A3E55}" presName="childText" presStyleLbl="conFgAcc1" presStyleIdx="1" presStyleCnt="6">
        <dgm:presLayoutVars>
          <dgm:bulletEnabled val="1"/>
        </dgm:presLayoutVars>
      </dgm:prSet>
      <dgm:spPr/>
    </dgm:pt>
    <dgm:pt modelId="{8FD5630A-B192-4FF8-A908-1C48AEA0ED4F}" type="pres">
      <dgm:prSet presAssocID="{34779935-EB6A-4EC6-B837-91E4E095520B}" presName="spaceBetweenRectangles" presStyleCnt="0"/>
      <dgm:spPr/>
    </dgm:pt>
    <dgm:pt modelId="{BA467710-566C-4305-B630-4E0F94FAEF7D}" type="pres">
      <dgm:prSet presAssocID="{4E2475F3-7127-4CCE-A6B5-676B86CF44C1}" presName="parentLin" presStyleCnt="0"/>
      <dgm:spPr/>
    </dgm:pt>
    <dgm:pt modelId="{C4A2566F-A93D-475F-89B2-4A3B6D7B2F09}" type="pres">
      <dgm:prSet presAssocID="{4E2475F3-7127-4CCE-A6B5-676B86CF44C1}" presName="parentLeftMargin" presStyleLbl="node1" presStyleIdx="1" presStyleCnt="6"/>
      <dgm:spPr/>
      <dgm:t>
        <a:bodyPr/>
        <a:lstStyle/>
        <a:p>
          <a:endParaRPr lang="en-US"/>
        </a:p>
      </dgm:t>
    </dgm:pt>
    <dgm:pt modelId="{1DA174C6-AA0A-41B1-9DCE-E037FFDFDA5E}" type="pres">
      <dgm:prSet presAssocID="{4E2475F3-7127-4CCE-A6B5-676B86CF44C1}" presName="parentText" presStyleLbl="node1" presStyleIdx="2" presStyleCnt="6">
        <dgm:presLayoutVars>
          <dgm:chMax val="0"/>
          <dgm:bulletEnabled val="1"/>
        </dgm:presLayoutVars>
      </dgm:prSet>
      <dgm:spPr/>
      <dgm:t>
        <a:bodyPr/>
        <a:lstStyle/>
        <a:p>
          <a:endParaRPr lang="en-US"/>
        </a:p>
      </dgm:t>
    </dgm:pt>
    <dgm:pt modelId="{7A002482-5B21-4D11-A20E-1B91A2F86538}" type="pres">
      <dgm:prSet presAssocID="{4E2475F3-7127-4CCE-A6B5-676B86CF44C1}" presName="negativeSpace" presStyleCnt="0"/>
      <dgm:spPr/>
    </dgm:pt>
    <dgm:pt modelId="{E1CC300D-0517-45CA-892A-E611CF685428}" type="pres">
      <dgm:prSet presAssocID="{4E2475F3-7127-4CCE-A6B5-676B86CF44C1}" presName="childText" presStyleLbl="conFgAcc1" presStyleIdx="2" presStyleCnt="6">
        <dgm:presLayoutVars>
          <dgm:bulletEnabled val="1"/>
        </dgm:presLayoutVars>
      </dgm:prSet>
      <dgm:spPr/>
    </dgm:pt>
    <dgm:pt modelId="{990534F6-BC3B-46E1-A43A-DA1C53B4FBA1}" type="pres">
      <dgm:prSet presAssocID="{5B75D2E0-0BE3-4661-B1E5-FB623270EF40}" presName="spaceBetweenRectangles" presStyleCnt="0"/>
      <dgm:spPr/>
    </dgm:pt>
    <dgm:pt modelId="{D27B79FF-B36B-4CD8-BDD4-00A00F301F36}" type="pres">
      <dgm:prSet presAssocID="{BA18888C-F910-4581-A3A3-C49986C82023}" presName="parentLin" presStyleCnt="0"/>
      <dgm:spPr/>
    </dgm:pt>
    <dgm:pt modelId="{BD200623-42AA-471D-98A9-C7D6B614FAD6}" type="pres">
      <dgm:prSet presAssocID="{BA18888C-F910-4581-A3A3-C49986C82023}" presName="parentLeftMargin" presStyleLbl="node1" presStyleIdx="2" presStyleCnt="6"/>
      <dgm:spPr/>
      <dgm:t>
        <a:bodyPr/>
        <a:lstStyle/>
        <a:p>
          <a:endParaRPr lang="en-US"/>
        </a:p>
      </dgm:t>
    </dgm:pt>
    <dgm:pt modelId="{7DB9CE0F-7675-4FBF-B354-75C3D4849FD9}" type="pres">
      <dgm:prSet presAssocID="{BA18888C-F910-4581-A3A3-C49986C82023}" presName="parentText" presStyleLbl="node1" presStyleIdx="3" presStyleCnt="6">
        <dgm:presLayoutVars>
          <dgm:chMax val="0"/>
          <dgm:bulletEnabled val="1"/>
        </dgm:presLayoutVars>
      </dgm:prSet>
      <dgm:spPr/>
      <dgm:t>
        <a:bodyPr/>
        <a:lstStyle/>
        <a:p>
          <a:endParaRPr lang="en-US"/>
        </a:p>
      </dgm:t>
    </dgm:pt>
    <dgm:pt modelId="{B08408BA-B1C8-41F2-A174-723DDA3CE3A1}" type="pres">
      <dgm:prSet presAssocID="{BA18888C-F910-4581-A3A3-C49986C82023}" presName="negativeSpace" presStyleCnt="0"/>
      <dgm:spPr/>
    </dgm:pt>
    <dgm:pt modelId="{0BC119B0-6E49-43EA-8B0B-F90310F59DB1}" type="pres">
      <dgm:prSet presAssocID="{BA18888C-F910-4581-A3A3-C49986C82023}" presName="childText" presStyleLbl="conFgAcc1" presStyleIdx="3" presStyleCnt="6">
        <dgm:presLayoutVars>
          <dgm:bulletEnabled val="1"/>
        </dgm:presLayoutVars>
      </dgm:prSet>
      <dgm:spPr/>
    </dgm:pt>
    <dgm:pt modelId="{C7B17964-D549-46BE-9C18-E81CAA849A44}" type="pres">
      <dgm:prSet presAssocID="{71DFCB99-091F-4CCF-A406-F686FE2BF798}" presName="spaceBetweenRectangles" presStyleCnt="0"/>
      <dgm:spPr/>
    </dgm:pt>
    <dgm:pt modelId="{3B32E940-0F8F-4979-81BA-E2039B681513}" type="pres">
      <dgm:prSet presAssocID="{79D18316-E3D3-4E32-B3C2-97EE2984E5E4}" presName="parentLin" presStyleCnt="0"/>
      <dgm:spPr/>
    </dgm:pt>
    <dgm:pt modelId="{FCA79B92-246D-4106-9E7F-CCB803F1ED0E}" type="pres">
      <dgm:prSet presAssocID="{79D18316-E3D3-4E32-B3C2-97EE2984E5E4}" presName="parentLeftMargin" presStyleLbl="node1" presStyleIdx="3" presStyleCnt="6"/>
      <dgm:spPr/>
      <dgm:t>
        <a:bodyPr/>
        <a:lstStyle/>
        <a:p>
          <a:endParaRPr lang="en-US"/>
        </a:p>
      </dgm:t>
    </dgm:pt>
    <dgm:pt modelId="{3EB9E5AF-78A2-4DF1-B1F1-59CCDB0570B4}" type="pres">
      <dgm:prSet presAssocID="{79D18316-E3D3-4E32-B3C2-97EE2984E5E4}" presName="parentText" presStyleLbl="node1" presStyleIdx="4" presStyleCnt="6">
        <dgm:presLayoutVars>
          <dgm:chMax val="0"/>
          <dgm:bulletEnabled val="1"/>
        </dgm:presLayoutVars>
      </dgm:prSet>
      <dgm:spPr/>
      <dgm:t>
        <a:bodyPr/>
        <a:lstStyle/>
        <a:p>
          <a:endParaRPr lang="en-US"/>
        </a:p>
      </dgm:t>
    </dgm:pt>
    <dgm:pt modelId="{C7342F32-F1AA-4771-86BC-BEF9678AFC0A}" type="pres">
      <dgm:prSet presAssocID="{79D18316-E3D3-4E32-B3C2-97EE2984E5E4}" presName="negativeSpace" presStyleCnt="0"/>
      <dgm:spPr/>
    </dgm:pt>
    <dgm:pt modelId="{EDFB4994-0EAA-4C4F-A30C-C5DC08931B26}" type="pres">
      <dgm:prSet presAssocID="{79D18316-E3D3-4E32-B3C2-97EE2984E5E4}" presName="childText" presStyleLbl="conFgAcc1" presStyleIdx="4" presStyleCnt="6">
        <dgm:presLayoutVars>
          <dgm:bulletEnabled val="1"/>
        </dgm:presLayoutVars>
      </dgm:prSet>
      <dgm:spPr/>
    </dgm:pt>
    <dgm:pt modelId="{8141170B-9311-4B5A-A5F0-FE5BE3E0B085}" type="pres">
      <dgm:prSet presAssocID="{F021335B-FB22-4F18-925F-A3D75AC97CFF}" presName="spaceBetweenRectangles" presStyleCnt="0"/>
      <dgm:spPr/>
    </dgm:pt>
    <dgm:pt modelId="{0FD305B8-A643-477B-A537-BDCF48069AB8}" type="pres">
      <dgm:prSet presAssocID="{7BDC4493-F9DA-4DAD-9215-2C42017D174F}" presName="parentLin" presStyleCnt="0"/>
      <dgm:spPr/>
    </dgm:pt>
    <dgm:pt modelId="{6149A1ED-C04E-417C-A9E4-C0EC6EC1ACF2}" type="pres">
      <dgm:prSet presAssocID="{7BDC4493-F9DA-4DAD-9215-2C42017D174F}" presName="parentLeftMargin" presStyleLbl="node1" presStyleIdx="4" presStyleCnt="6"/>
      <dgm:spPr/>
      <dgm:t>
        <a:bodyPr/>
        <a:lstStyle/>
        <a:p>
          <a:endParaRPr lang="en-US"/>
        </a:p>
      </dgm:t>
    </dgm:pt>
    <dgm:pt modelId="{80369B6C-C532-472C-A9A0-3A85104B40F1}" type="pres">
      <dgm:prSet presAssocID="{7BDC4493-F9DA-4DAD-9215-2C42017D174F}" presName="parentText" presStyleLbl="node1" presStyleIdx="5" presStyleCnt="6">
        <dgm:presLayoutVars>
          <dgm:chMax val="0"/>
          <dgm:bulletEnabled val="1"/>
        </dgm:presLayoutVars>
      </dgm:prSet>
      <dgm:spPr/>
      <dgm:t>
        <a:bodyPr/>
        <a:lstStyle/>
        <a:p>
          <a:endParaRPr lang="en-US"/>
        </a:p>
      </dgm:t>
    </dgm:pt>
    <dgm:pt modelId="{8959F925-9013-4001-BF31-3FF4DF67CBF6}" type="pres">
      <dgm:prSet presAssocID="{7BDC4493-F9DA-4DAD-9215-2C42017D174F}" presName="negativeSpace" presStyleCnt="0"/>
      <dgm:spPr/>
    </dgm:pt>
    <dgm:pt modelId="{CC8D3D40-4F7C-447A-A550-A539A1CC5C32}" type="pres">
      <dgm:prSet presAssocID="{7BDC4493-F9DA-4DAD-9215-2C42017D174F}" presName="childText" presStyleLbl="conFgAcc1" presStyleIdx="5" presStyleCnt="6">
        <dgm:presLayoutVars>
          <dgm:bulletEnabled val="1"/>
        </dgm:presLayoutVars>
      </dgm:prSet>
      <dgm:spPr/>
    </dgm:pt>
  </dgm:ptLst>
  <dgm:cxnLst>
    <dgm:cxn modelId="{327CE474-4757-48CC-BABD-795941119F4A}" type="presOf" srcId="{490A24EC-F761-4422-A00E-7906CE9A3E55}" destId="{73A1E2AF-E6E6-46E5-AABB-6399A1D02A11}" srcOrd="0" destOrd="0" presId="urn:microsoft.com/office/officeart/2005/8/layout/list1"/>
    <dgm:cxn modelId="{F788F035-F2AE-48EE-AB4E-F1888170BF8C}" type="presOf" srcId="{7BDC4493-F9DA-4DAD-9215-2C42017D174F}" destId="{80369B6C-C532-472C-A9A0-3A85104B40F1}" srcOrd="1" destOrd="0" presId="urn:microsoft.com/office/officeart/2005/8/layout/list1"/>
    <dgm:cxn modelId="{286FCA1D-D782-40B0-9414-21CF26CBBD7E}" type="presOf" srcId="{79D18316-E3D3-4E32-B3C2-97EE2984E5E4}" destId="{FCA79B92-246D-4106-9E7F-CCB803F1ED0E}" srcOrd="0" destOrd="0" presId="urn:microsoft.com/office/officeart/2005/8/layout/list1"/>
    <dgm:cxn modelId="{6830E9FA-CB43-4C3E-84A7-89CAF63D6064}" srcId="{1A454303-F764-4545-B352-040753A322DD}" destId="{708FE0F5-7D31-4C12-B492-EA5BA1A8056A}" srcOrd="0" destOrd="0" parTransId="{D2DFAEB0-0285-4D81-B726-C35C9BC069BF}" sibTransId="{F507E679-D496-478E-A6E4-3DDD7617221F}"/>
    <dgm:cxn modelId="{334CFC14-A259-4C0F-B19A-F5377C999710}" type="presOf" srcId="{708FE0F5-7D31-4C12-B492-EA5BA1A8056A}" destId="{26C79249-97E2-4A1F-97A0-6324C0726807}" srcOrd="1" destOrd="0" presId="urn:microsoft.com/office/officeart/2005/8/layout/list1"/>
    <dgm:cxn modelId="{16697154-010D-4675-8AC2-8F68FB388733}" type="presOf" srcId="{BA18888C-F910-4581-A3A3-C49986C82023}" destId="{7DB9CE0F-7675-4FBF-B354-75C3D4849FD9}" srcOrd="1" destOrd="0" presId="urn:microsoft.com/office/officeart/2005/8/layout/list1"/>
    <dgm:cxn modelId="{9AF0B389-F9EA-48AB-A100-465665FFD6FB}" type="presOf" srcId="{490A24EC-F761-4422-A00E-7906CE9A3E55}" destId="{003A9CEA-7140-489C-A928-A2660C76510D}" srcOrd="1" destOrd="0" presId="urn:microsoft.com/office/officeart/2005/8/layout/list1"/>
    <dgm:cxn modelId="{B51A486D-3DD1-473B-BB03-560FD8051CC1}" srcId="{1A454303-F764-4545-B352-040753A322DD}" destId="{BA18888C-F910-4581-A3A3-C49986C82023}" srcOrd="3" destOrd="0" parTransId="{D30366AB-FB32-4702-87B6-ADA103D186CC}" sibTransId="{71DFCB99-091F-4CCF-A406-F686FE2BF798}"/>
    <dgm:cxn modelId="{640787DD-5A8A-4390-A02B-53F3810A407F}" srcId="{1A454303-F764-4545-B352-040753A322DD}" destId="{7BDC4493-F9DA-4DAD-9215-2C42017D174F}" srcOrd="5" destOrd="0" parTransId="{01A7758B-DC7D-4025-AB39-ACC42C0EDB38}" sibTransId="{F4256F58-AC11-4CAC-BAC3-D9567C91E43E}"/>
    <dgm:cxn modelId="{D827E92D-1D8B-4CBA-9A2D-0033F074F648}" type="presOf" srcId="{708FE0F5-7D31-4C12-B492-EA5BA1A8056A}" destId="{0C85B7AA-3999-45D9-82D9-E20138ECDFE9}" srcOrd="0" destOrd="0" presId="urn:microsoft.com/office/officeart/2005/8/layout/list1"/>
    <dgm:cxn modelId="{559FCBB0-0349-4335-A9B8-38776CAB3903}" srcId="{1A454303-F764-4545-B352-040753A322DD}" destId="{79D18316-E3D3-4E32-B3C2-97EE2984E5E4}" srcOrd="4" destOrd="0" parTransId="{B7724ADE-A457-4033-9AD6-AD2586541C2D}" sibTransId="{F021335B-FB22-4F18-925F-A3D75AC97CFF}"/>
    <dgm:cxn modelId="{A77A1532-E62F-41D0-9C54-6D35FBF7B252}" srcId="{1A454303-F764-4545-B352-040753A322DD}" destId="{4E2475F3-7127-4CCE-A6B5-676B86CF44C1}" srcOrd="2" destOrd="0" parTransId="{EC191415-D9E5-47ED-AD45-BC4724F4DE32}" sibTransId="{5B75D2E0-0BE3-4661-B1E5-FB623270EF40}"/>
    <dgm:cxn modelId="{DFC3828D-C5F2-465B-ABC0-380EB8F71516}" type="presOf" srcId="{4E2475F3-7127-4CCE-A6B5-676B86CF44C1}" destId="{1DA174C6-AA0A-41B1-9DCE-E037FFDFDA5E}" srcOrd="1" destOrd="0" presId="urn:microsoft.com/office/officeart/2005/8/layout/list1"/>
    <dgm:cxn modelId="{BEC2A787-940E-45B9-B6AD-8DED4AC13290}" type="presOf" srcId="{7BDC4493-F9DA-4DAD-9215-2C42017D174F}" destId="{6149A1ED-C04E-417C-A9E4-C0EC6EC1ACF2}" srcOrd="0" destOrd="0" presId="urn:microsoft.com/office/officeart/2005/8/layout/list1"/>
    <dgm:cxn modelId="{3E71948B-3521-4B73-B86B-F1C5E12EF893}" type="presOf" srcId="{4E2475F3-7127-4CCE-A6B5-676B86CF44C1}" destId="{C4A2566F-A93D-475F-89B2-4A3B6D7B2F09}" srcOrd="0" destOrd="0" presId="urn:microsoft.com/office/officeart/2005/8/layout/list1"/>
    <dgm:cxn modelId="{1B9EBF2E-9A93-47DA-85CB-EED38B432589}" type="presOf" srcId="{79D18316-E3D3-4E32-B3C2-97EE2984E5E4}" destId="{3EB9E5AF-78A2-4DF1-B1F1-59CCDB0570B4}" srcOrd="1" destOrd="0" presId="urn:microsoft.com/office/officeart/2005/8/layout/list1"/>
    <dgm:cxn modelId="{88ED8BBF-0D3C-4816-8755-D2AE1556C896}" type="presOf" srcId="{1A454303-F764-4545-B352-040753A322DD}" destId="{6F46E437-4709-4E30-B339-39D428EF0065}" srcOrd="0" destOrd="0" presId="urn:microsoft.com/office/officeart/2005/8/layout/list1"/>
    <dgm:cxn modelId="{AC6F3027-5245-4578-8221-66F4E9B49AF8}" srcId="{1A454303-F764-4545-B352-040753A322DD}" destId="{490A24EC-F761-4422-A00E-7906CE9A3E55}" srcOrd="1" destOrd="0" parTransId="{E7580671-891B-4B89-8797-90B67063DDB2}" sibTransId="{34779935-EB6A-4EC6-B837-91E4E095520B}"/>
    <dgm:cxn modelId="{3A6BA92A-D623-411C-BF4C-89E1D896C4CA}" type="presOf" srcId="{BA18888C-F910-4581-A3A3-C49986C82023}" destId="{BD200623-42AA-471D-98A9-C7D6B614FAD6}" srcOrd="0" destOrd="0" presId="urn:microsoft.com/office/officeart/2005/8/layout/list1"/>
    <dgm:cxn modelId="{713633FB-4EF8-4B6F-A566-621C1436089A}" type="presParOf" srcId="{6F46E437-4709-4E30-B339-39D428EF0065}" destId="{7D8DA18A-BA75-4C9D-8191-60B5D6A309AE}" srcOrd="0" destOrd="0" presId="urn:microsoft.com/office/officeart/2005/8/layout/list1"/>
    <dgm:cxn modelId="{1EAEEEE6-8F54-464C-B030-861A6033DFA5}" type="presParOf" srcId="{7D8DA18A-BA75-4C9D-8191-60B5D6A309AE}" destId="{0C85B7AA-3999-45D9-82D9-E20138ECDFE9}" srcOrd="0" destOrd="0" presId="urn:microsoft.com/office/officeart/2005/8/layout/list1"/>
    <dgm:cxn modelId="{E081A17B-27A1-41A8-95D3-79DA5A967AC9}" type="presParOf" srcId="{7D8DA18A-BA75-4C9D-8191-60B5D6A309AE}" destId="{26C79249-97E2-4A1F-97A0-6324C0726807}" srcOrd="1" destOrd="0" presId="urn:microsoft.com/office/officeart/2005/8/layout/list1"/>
    <dgm:cxn modelId="{F65D7544-85F3-4372-8B57-3271A16671E2}" type="presParOf" srcId="{6F46E437-4709-4E30-B339-39D428EF0065}" destId="{B98E6A9D-D085-4A8F-A70D-75D81FE47912}" srcOrd="1" destOrd="0" presId="urn:microsoft.com/office/officeart/2005/8/layout/list1"/>
    <dgm:cxn modelId="{38DBC22D-4504-48BE-9467-76AE5447995F}" type="presParOf" srcId="{6F46E437-4709-4E30-B339-39D428EF0065}" destId="{394BEE65-E1A7-43B0-83F1-BE373914DE7D}" srcOrd="2" destOrd="0" presId="urn:microsoft.com/office/officeart/2005/8/layout/list1"/>
    <dgm:cxn modelId="{C6EBA536-D5FC-42E6-9471-43DD1188DC51}" type="presParOf" srcId="{6F46E437-4709-4E30-B339-39D428EF0065}" destId="{FA9C54D4-EE66-4560-8084-2465C7E87F90}" srcOrd="3" destOrd="0" presId="urn:microsoft.com/office/officeart/2005/8/layout/list1"/>
    <dgm:cxn modelId="{DE3B8CA9-6852-4502-9BDF-098154716A7B}" type="presParOf" srcId="{6F46E437-4709-4E30-B339-39D428EF0065}" destId="{D55BEC19-90CA-4E0B-9CA4-C8327377E9B5}" srcOrd="4" destOrd="0" presId="urn:microsoft.com/office/officeart/2005/8/layout/list1"/>
    <dgm:cxn modelId="{211B04CF-2161-452B-8422-963526A1095A}" type="presParOf" srcId="{D55BEC19-90CA-4E0B-9CA4-C8327377E9B5}" destId="{73A1E2AF-E6E6-46E5-AABB-6399A1D02A11}" srcOrd="0" destOrd="0" presId="urn:microsoft.com/office/officeart/2005/8/layout/list1"/>
    <dgm:cxn modelId="{DEE03EF2-2DBC-48F2-AD20-17B0EAD46249}" type="presParOf" srcId="{D55BEC19-90CA-4E0B-9CA4-C8327377E9B5}" destId="{003A9CEA-7140-489C-A928-A2660C76510D}" srcOrd="1" destOrd="0" presId="urn:microsoft.com/office/officeart/2005/8/layout/list1"/>
    <dgm:cxn modelId="{51B6EDCA-A8AA-4C0C-9FF1-01EAFBF9C4F9}" type="presParOf" srcId="{6F46E437-4709-4E30-B339-39D428EF0065}" destId="{92434C9B-5972-4B3D-9D78-62FC4BB519F8}" srcOrd="5" destOrd="0" presId="urn:microsoft.com/office/officeart/2005/8/layout/list1"/>
    <dgm:cxn modelId="{7F54BBD8-4BFD-4E99-A21C-A7BF56D8880B}" type="presParOf" srcId="{6F46E437-4709-4E30-B339-39D428EF0065}" destId="{EFB47044-DA95-4E47-9266-5182BC5343AC}" srcOrd="6" destOrd="0" presId="urn:microsoft.com/office/officeart/2005/8/layout/list1"/>
    <dgm:cxn modelId="{58F9AB49-3E1D-4027-99C0-6B56709EBEC1}" type="presParOf" srcId="{6F46E437-4709-4E30-B339-39D428EF0065}" destId="{8FD5630A-B192-4FF8-A908-1C48AEA0ED4F}" srcOrd="7" destOrd="0" presId="urn:microsoft.com/office/officeart/2005/8/layout/list1"/>
    <dgm:cxn modelId="{12E9F84F-E2A7-40DC-913B-E02E9D32C253}" type="presParOf" srcId="{6F46E437-4709-4E30-B339-39D428EF0065}" destId="{BA467710-566C-4305-B630-4E0F94FAEF7D}" srcOrd="8" destOrd="0" presId="urn:microsoft.com/office/officeart/2005/8/layout/list1"/>
    <dgm:cxn modelId="{3983C48E-1DE9-4EFB-A3B9-7181CC39F516}" type="presParOf" srcId="{BA467710-566C-4305-B630-4E0F94FAEF7D}" destId="{C4A2566F-A93D-475F-89B2-4A3B6D7B2F09}" srcOrd="0" destOrd="0" presId="urn:microsoft.com/office/officeart/2005/8/layout/list1"/>
    <dgm:cxn modelId="{95072382-68D9-445E-A611-A35FBCA68542}" type="presParOf" srcId="{BA467710-566C-4305-B630-4E0F94FAEF7D}" destId="{1DA174C6-AA0A-41B1-9DCE-E037FFDFDA5E}" srcOrd="1" destOrd="0" presId="urn:microsoft.com/office/officeart/2005/8/layout/list1"/>
    <dgm:cxn modelId="{728A5D8B-3175-4F99-A46B-CCBBCE076A59}" type="presParOf" srcId="{6F46E437-4709-4E30-B339-39D428EF0065}" destId="{7A002482-5B21-4D11-A20E-1B91A2F86538}" srcOrd="9" destOrd="0" presId="urn:microsoft.com/office/officeart/2005/8/layout/list1"/>
    <dgm:cxn modelId="{7D95D585-97EB-4289-9202-D12DF3CC92D8}" type="presParOf" srcId="{6F46E437-4709-4E30-B339-39D428EF0065}" destId="{E1CC300D-0517-45CA-892A-E611CF685428}" srcOrd="10" destOrd="0" presId="urn:microsoft.com/office/officeart/2005/8/layout/list1"/>
    <dgm:cxn modelId="{F6B4042D-999E-487F-BB74-D60CB871E907}" type="presParOf" srcId="{6F46E437-4709-4E30-B339-39D428EF0065}" destId="{990534F6-BC3B-46E1-A43A-DA1C53B4FBA1}" srcOrd="11" destOrd="0" presId="urn:microsoft.com/office/officeart/2005/8/layout/list1"/>
    <dgm:cxn modelId="{478EA955-98FC-465F-935C-DE1300EB6127}" type="presParOf" srcId="{6F46E437-4709-4E30-B339-39D428EF0065}" destId="{D27B79FF-B36B-4CD8-BDD4-00A00F301F36}" srcOrd="12" destOrd="0" presId="urn:microsoft.com/office/officeart/2005/8/layout/list1"/>
    <dgm:cxn modelId="{64A2020D-2BA8-46C0-A06E-C750BEA805BF}" type="presParOf" srcId="{D27B79FF-B36B-4CD8-BDD4-00A00F301F36}" destId="{BD200623-42AA-471D-98A9-C7D6B614FAD6}" srcOrd="0" destOrd="0" presId="urn:microsoft.com/office/officeart/2005/8/layout/list1"/>
    <dgm:cxn modelId="{D0BD2004-5210-455D-AA6D-FED120EB04F5}" type="presParOf" srcId="{D27B79FF-B36B-4CD8-BDD4-00A00F301F36}" destId="{7DB9CE0F-7675-4FBF-B354-75C3D4849FD9}" srcOrd="1" destOrd="0" presId="urn:microsoft.com/office/officeart/2005/8/layout/list1"/>
    <dgm:cxn modelId="{9C8BC6BB-1222-4224-BAEE-DE3391BDBFFA}" type="presParOf" srcId="{6F46E437-4709-4E30-B339-39D428EF0065}" destId="{B08408BA-B1C8-41F2-A174-723DDA3CE3A1}" srcOrd="13" destOrd="0" presId="urn:microsoft.com/office/officeart/2005/8/layout/list1"/>
    <dgm:cxn modelId="{9E7321EA-FA96-40FF-A02E-3A4D50BAA87F}" type="presParOf" srcId="{6F46E437-4709-4E30-B339-39D428EF0065}" destId="{0BC119B0-6E49-43EA-8B0B-F90310F59DB1}" srcOrd="14" destOrd="0" presId="urn:microsoft.com/office/officeart/2005/8/layout/list1"/>
    <dgm:cxn modelId="{B5BA9980-2F6C-440A-88BC-FCBF04E89FD4}" type="presParOf" srcId="{6F46E437-4709-4E30-B339-39D428EF0065}" destId="{C7B17964-D549-46BE-9C18-E81CAA849A44}" srcOrd="15" destOrd="0" presId="urn:microsoft.com/office/officeart/2005/8/layout/list1"/>
    <dgm:cxn modelId="{6A6CB361-1AC1-42BE-B2A4-59D58A110229}" type="presParOf" srcId="{6F46E437-4709-4E30-B339-39D428EF0065}" destId="{3B32E940-0F8F-4979-81BA-E2039B681513}" srcOrd="16" destOrd="0" presId="urn:microsoft.com/office/officeart/2005/8/layout/list1"/>
    <dgm:cxn modelId="{335947D3-D617-4BAA-81E8-A755ABCCA476}" type="presParOf" srcId="{3B32E940-0F8F-4979-81BA-E2039B681513}" destId="{FCA79B92-246D-4106-9E7F-CCB803F1ED0E}" srcOrd="0" destOrd="0" presId="urn:microsoft.com/office/officeart/2005/8/layout/list1"/>
    <dgm:cxn modelId="{51868E03-855D-4485-8CD6-6B1302E16807}" type="presParOf" srcId="{3B32E940-0F8F-4979-81BA-E2039B681513}" destId="{3EB9E5AF-78A2-4DF1-B1F1-59CCDB0570B4}" srcOrd="1" destOrd="0" presId="urn:microsoft.com/office/officeart/2005/8/layout/list1"/>
    <dgm:cxn modelId="{283EA7B7-BAB3-4DD4-A0B1-12B5B71BA7A9}" type="presParOf" srcId="{6F46E437-4709-4E30-B339-39D428EF0065}" destId="{C7342F32-F1AA-4771-86BC-BEF9678AFC0A}" srcOrd="17" destOrd="0" presId="urn:microsoft.com/office/officeart/2005/8/layout/list1"/>
    <dgm:cxn modelId="{F6317687-E250-4CC9-B171-419031EE902E}" type="presParOf" srcId="{6F46E437-4709-4E30-B339-39D428EF0065}" destId="{EDFB4994-0EAA-4C4F-A30C-C5DC08931B26}" srcOrd="18" destOrd="0" presId="urn:microsoft.com/office/officeart/2005/8/layout/list1"/>
    <dgm:cxn modelId="{CA701135-8A08-40E1-9FAF-AFEDABA4306A}" type="presParOf" srcId="{6F46E437-4709-4E30-B339-39D428EF0065}" destId="{8141170B-9311-4B5A-A5F0-FE5BE3E0B085}" srcOrd="19" destOrd="0" presId="urn:microsoft.com/office/officeart/2005/8/layout/list1"/>
    <dgm:cxn modelId="{E090A891-FFA4-4E91-9148-FC28A5C65044}" type="presParOf" srcId="{6F46E437-4709-4E30-B339-39D428EF0065}" destId="{0FD305B8-A643-477B-A537-BDCF48069AB8}" srcOrd="20" destOrd="0" presId="urn:microsoft.com/office/officeart/2005/8/layout/list1"/>
    <dgm:cxn modelId="{88AC6242-1EAA-45AA-A3EF-8AA7CF976ADF}" type="presParOf" srcId="{0FD305B8-A643-477B-A537-BDCF48069AB8}" destId="{6149A1ED-C04E-417C-A9E4-C0EC6EC1ACF2}" srcOrd="0" destOrd="0" presId="urn:microsoft.com/office/officeart/2005/8/layout/list1"/>
    <dgm:cxn modelId="{AA7EEFBD-3DE6-494E-AF89-B5518DAE738E}" type="presParOf" srcId="{0FD305B8-A643-477B-A537-BDCF48069AB8}" destId="{80369B6C-C532-472C-A9A0-3A85104B40F1}" srcOrd="1" destOrd="0" presId="urn:microsoft.com/office/officeart/2005/8/layout/list1"/>
    <dgm:cxn modelId="{D6A82AC8-3EAB-432E-8957-84B984B9AE20}" type="presParOf" srcId="{6F46E437-4709-4E30-B339-39D428EF0065}" destId="{8959F925-9013-4001-BF31-3FF4DF67CBF6}" srcOrd="21" destOrd="0" presId="urn:microsoft.com/office/officeart/2005/8/layout/list1"/>
    <dgm:cxn modelId="{8E184055-4586-4EEA-8C64-AE4B28340173}" type="presParOf" srcId="{6F46E437-4709-4E30-B339-39D428EF0065}" destId="{CC8D3D40-4F7C-447A-A550-A539A1CC5C3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32E431-CFC0-442C-A99A-3B0644ED158D}"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D786F346-3F7F-4EFB-A98D-E4E044867439}">
      <dgm:prSet/>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Koodak" pitchFamily="2" charset="-78"/>
            </a:rPr>
            <a:t>هدفمند بودن با اهداف الهی و عبث و بیهوده  نبودن ( توضیح در اهداف انحرافی)</a:t>
          </a:r>
          <a:endParaRPr lang="en-US" dirty="0" smtClean="0">
            <a:cs typeface="B Koodak" pitchFamily="2" charset="-78"/>
          </a:endParaRPr>
        </a:p>
      </dgm:t>
    </dgm:pt>
    <dgm:pt modelId="{AF4BC818-AB00-48BA-A768-EC8A36DEE4CB}" type="parTrans" cxnId="{CFDF4AE9-5A33-4961-9E07-16FA5BD2455A}">
      <dgm:prSet/>
      <dgm:spPr/>
      <dgm:t>
        <a:bodyPr/>
        <a:lstStyle/>
        <a:p>
          <a:endParaRPr lang="en-US"/>
        </a:p>
      </dgm:t>
    </dgm:pt>
    <dgm:pt modelId="{85E18DF4-F7C6-4ED0-863B-D5FB88BBDA28}" type="sibTrans" cxnId="{CFDF4AE9-5A33-4961-9E07-16FA5BD2455A}">
      <dgm:prSet/>
      <dgm:spPr/>
      <dgm:t>
        <a:bodyPr/>
        <a:lstStyle/>
        <a:p>
          <a:endParaRPr lang="en-US"/>
        </a:p>
      </dgm:t>
    </dgm:pt>
    <dgm:pt modelId="{1A24961C-32E4-4516-8A87-6DD5FB242D13}">
      <dgm:prSet/>
      <dgm:spPr/>
      <dgm:t>
        <a:bodyPr/>
        <a:lstStyle/>
        <a:p>
          <a:pPr algn="r" rtl="1"/>
          <a:r>
            <a:rPr lang="fa-IR" dirty="0" smtClean="0">
              <a:cs typeface="B Koodak" pitchFamily="2" charset="-78"/>
            </a:rPr>
            <a:t>تطبیق طراحی خود با  آفرینش الهی (توضیح در ضوابط بینشی)</a:t>
          </a:r>
          <a:endParaRPr lang="en-US" dirty="0">
            <a:cs typeface="B Koodak" pitchFamily="2" charset="-78"/>
          </a:endParaRPr>
        </a:p>
      </dgm:t>
    </dgm:pt>
    <dgm:pt modelId="{33375A9B-1CA5-4484-909F-E1783DBCEBD8}" type="parTrans" cxnId="{7FDEE17B-6149-4948-899A-659BE41DB290}">
      <dgm:prSet/>
      <dgm:spPr/>
      <dgm:t>
        <a:bodyPr/>
        <a:lstStyle/>
        <a:p>
          <a:endParaRPr lang="en-US"/>
        </a:p>
      </dgm:t>
    </dgm:pt>
    <dgm:pt modelId="{AB83AE60-812D-4C8D-8F3F-4D98BE5B1ED1}" type="sibTrans" cxnId="{7FDEE17B-6149-4948-899A-659BE41DB290}">
      <dgm:prSet/>
      <dgm:spPr/>
      <dgm:t>
        <a:bodyPr/>
        <a:lstStyle/>
        <a:p>
          <a:endParaRPr lang="en-US"/>
        </a:p>
      </dgm:t>
    </dgm:pt>
    <dgm:pt modelId="{21BF3BDC-6528-4D63-8DB9-6BB2089AE59B}">
      <dgm:prSet/>
      <dgm:spPr/>
      <dgm:t>
        <a:bodyPr/>
        <a:lstStyle/>
        <a:p>
          <a:pPr algn="r" rtl="1"/>
          <a:r>
            <a:rPr lang="fa-IR" dirty="0" smtClean="0">
              <a:cs typeface="B Koodak" pitchFamily="2" charset="-78"/>
            </a:rPr>
            <a:t>سعی در استفاده از ظرفیتهای آفریده های خدا برای رفع نیاز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a:t>
          </a:r>
          <a:endParaRPr lang="en-US" dirty="0">
            <a:cs typeface="B Koodak" pitchFamily="2" charset="-78"/>
          </a:endParaRPr>
        </a:p>
      </dgm:t>
    </dgm:pt>
    <dgm:pt modelId="{5A8F76A7-DB39-4E22-BA66-1F6695F29CAE}" type="parTrans" cxnId="{A765E60D-3B91-437F-9F20-7C52B5930911}">
      <dgm:prSet/>
      <dgm:spPr/>
      <dgm:t>
        <a:bodyPr/>
        <a:lstStyle/>
        <a:p>
          <a:endParaRPr lang="en-US"/>
        </a:p>
      </dgm:t>
    </dgm:pt>
    <dgm:pt modelId="{F9B042D4-D4B8-4DC1-99B1-8EBA376D44B4}" type="sibTrans" cxnId="{A765E60D-3B91-437F-9F20-7C52B5930911}">
      <dgm:prSet/>
      <dgm:spPr/>
      <dgm:t>
        <a:bodyPr/>
        <a:lstStyle/>
        <a:p>
          <a:endParaRPr lang="en-US"/>
        </a:p>
      </dgm:t>
    </dgm:pt>
    <dgm:pt modelId="{EE70AA0F-0F3F-4C14-B17B-A75C5BEBEC6F}">
      <dgm:prSet/>
      <dgm:spPr/>
      <dgm:t>
        <a:bodyPr/>
        <a:lstStyle/>
        <a:p>
          <a:pPr algn="r" rtl="1"/>
          <a:r>
            <a:rPr lang="fa-IR" dirty="0" smtClean="0">
              <a:cs typeface="B Koodak" pitchFamily="2" charset="-78"/>
            </a:rPr>
            <a:t> نیازمحوری و نه خلاقیت محوری و ابتکار محوری (توضیح در ضوابط بینشی)</a:t>
          </a:r>
          <a:endParaRPr lang="en-US" dirty="0">
            <a:cs typeface="B Koodak" pitchFamily="2" charset="-78"/>
          </a:endParaRPr>
        </a:p>
      </dgm:t>
    </dgm:pt>
    <dgm:pt modelId="{EC74D1C9-9223-4C66-A474-9F4C92CEFBEF}" type="parTrans" cxnId="{D9BBFFDD-12C6-41D9-812B-1C34E1C69B83}">
      <dgm:prSet/>
      <dgm:spPr/>
      <dgm:t>
        <a:bodyPr/>
        <a:lstStyle/>
        <a:p>
          <a:endParaRPr lang="en-US"/>
        </a:p>
      </dgm:t>
    </dgm:pt>
    <dgm:pt modelId="{96609FDA-2340-46B1-ABE1-9AECC23C5FB0}" type="sibTrans" cxnId="{D9BBFFDD-12C6-41D9-812B-1C34E1C69B83}">
      <dgm:prSet/>
      <dgm:spPr/>
      <dgm:t>
        <a:bodyPr/>
        <a:lstStyle/>
        <a:p>
          <a:endParaRPr lang="en-US"/>
        </a:p>
      </dgm:t>
    </dgm:pt>
    <dgm:pt modelId="{221827E2-FA6A-4BB2-8B06-5BC190926444}" type="pres">
      <dgm:prSet presAssocID="{B732E431-CFC0-442C-A99A-3B0644ED158D}" presName="linear" presStyleCnt="0">
        <dgm:presLayoutVars>
          <dgm:dir/>
          <dgm:animLvl val="lvl"/>
          <dgm:resizeHandles val="exact"/>
        </dgm:presLayoutVars>
      </dgm:prSet>
      <dgm:spPr/>
      <dgm:t>
        <a:bodyPr/>
        <a:lstStyle/>
        <a:p>
          <a:endParaRPr lang="en-US"/>
        </a:p>
      </dgm:t>
    </dgm:pt>
    <dgm:pt modelId="{77CD4716-79CD-422D-9BD3-67C4754DA7CD}" type="pres">
      <dgm:prSet presAssocID="{D786F346-3F7F-4EFB-A98D-E4E044867439}" presName="parentLin" presStyleCnt="0"/>
      <dgm:spPr/>
    </dgm:pt>
    <dgm:pt modelId="{B66167EC-789B-4E18-949C-B2B1A67FB386}" type="pres">
      <dgm:prSet presAssocID="{D786F346-3F7F-4EFB-A98D-E4E044867439}" presName="parentLeftMargin" presStyleLbl="node1" presStyleIdx="0" presStyleCnt="4"/>
      <dgm:spPr/>
      <dgm:t>
        <a:bodyPr/>
        <a:lstStyle/>
        <a:p>
          <a:endParaRPr lang="en-US"/>
        </a:p>
      </dgm:t>
    </dgm:pt>
    <dgm:pt modelId="{3078F9CB-4538-4741-8A2F-ED8EEFAE0B6F}" type="pres">
      <dgm:prSet presAssocID="{D786F346-3F7F-4EFB-A98D-E4E044867439}" presName="parentText" presStyleLbl="node1" presStyleIdx="0" presStyleCnt="4">
        <dgm:presLayoutVars>
          <dgm:chMax val="0"/>
          <dgm:bulletEnabled val="1"/>
        </dgm:presLayoutVars>
      </dgm:prSet>
      <dgm:spPr/>
      <dgm:t>
        <a:bodyPr/>
        <a:lstStyle/>
        <a:p>
          <a:endParaRPr lang="en-US"/>
        </a:p>
      </dgm:t>
    </dgm:pt>
    <dgm:pt modelId="{D3240E46-8890-400D-BC0F-6785F4E4C55F}" type="pres">
      <dgm:prSet presAssocID="{D786F346-3F7F-4EFB-A98D-E4E044867439}" presName="negativeSpace" presStyleCnt="0"/>
      <dgm:spPr/>
    </dgm:pt>
    <dgm:pt modelId="{313E9B3A-71A4-466D-A621-562EF453F577}" type="pres">
      <dgm:prSet presAssocID="{D786F346-3F7F-4EFB-A98D-E4E044867439}" presName="childText" presStyleLbl="conFgAcc1" presStyleIdx="0" presStyleCnt="4">
        <dgm:presLayoutVars>
          <dgm:bulletEnabled val="1"/>
        </dgm:presLayoutVars>
      </dgm:prSet>
      <dgm:spPr/>
    </dgm:pt>
    <dgm:pt modelId="{A580C580-C8A3-4E86-89B5-B7F0C6E934FF}" type="pres">
      <dgm:prSet presAssocID="{85E18DF4-F7C6-4ED0-863B-D5FB88BBDA28}" presName="spaceBetweenRectangles" presStyleCnt="0"/>
      <dgm:spPr/>
    </dgm:pt>
    <dgm:pt modelId="{CCE837D6-222F-4792-B8F1-25A1A8E0B91C}" type="pres">
      <dgm:prSet presAssocID="{EE70AA0F-0F3F-4C14-B17B-A75C5BEBEC6F}" presName="parentLin" presStyleCnt="0"/>
      <dgm:spPr/>
    </dgm:pt>
    <dgm:pt modelId="{F213FC2D-9C18-4EAE-95C1-48F051B953A1}" type="pres">
      <dgm:prSet presAssocID="{EE70AA0F-0F3F-4C14-B17B-A75C5BEBEC6F}" presName="parentLeftMargin" presStyleLbl="node1" presStyleIdx="0" presStyleCnt="4"/>
      <dgm:spPr/>
      <dgm:t>
        <a:bodyPr/>
        <a:lstStyle/>
        <a:p>
          <a:endParaRPr lang="en-US"/>
        </a:p>
      </dgm:t>
    </dgm:pt>
    <dgm:pt modelId="{E623C4A8-DC80-4090-BAAA-F0DB54C242DF}" type="pres">
      <dgm:prSet presAssocID="{EE70AA0F-0F3F-4C14-B17B-A75C5BEBEC6F}" presName="parentText" presStyleLbl="node1" presStyleIdx="1" presStyleCnt="4">
        <dgm:presLayoutVars>
          <dgm:chMax val="0"/>
          <dgm:bulletEnabled val="1"/>
        </dgm:presLayoutVars>
      </dgm:prSet>
      <dgm:spPr/>
      <dgm:t>
        <a:bodyPr/>
        <a:lstStyle/>
        <a:p>
          <a:endParaRPr lang="en-US"/>
        </a:p>
      </dgm:t>
    </dgm:pt>
    <dgm:pt modelId="{719E22D2-0878-404A-BB58-6973B15D6AA7}" type="pres">
      <dgm:prSet presAssocID="{EE70AA0F-0F3F-4C14-B17B-A75C5BEBEC6F}" presName="negativeSpace" presStyleCnt="0"/>
      <dgm:spPr/>
    </dgm:pt>
    <dgm:pt modelId="{6AE8AE9F-78F1-43C3-AB7A-C9895A99D233}" type="pres">
      <dgm:prSet presAssocID="{EE70AA0F-0F3F-4C14-B17B-A75C5BEBEC6F}" presName="childText" presStyleLbl="conFgAcc1" presStyleIdx="1" presStyleCnt="4">
        <dgm:presLayoutVars>
          <dgm:bulletEnabled val="1"/>
        </dgm:presLayoutVars>
      </dgm:prSet>
      <dgm:spPr/>
    </dgm:pt>
    <dgm:pt modelId="{55E3F917-A6C3-4211-BA82-7AE78AAA7C31}" type="pres">
      <dgm:prSet presAssocID="{96609FDA-2340-46B1-ABE1-9AECC23C5FB0}" presName="spaceBetweenRectangles" presStyleCnt="0"/>
      <dgm:spPr/>
    </dgm:pt>
    <dgm:pt modelId="{A214B3F7-4F17-49D3-A2DB-5FD92B4AE80D}" type="pres">
      <dgm:prSet presAssocID="{1A24961C-32E4-4516-8A87-6DD5FB242D13}" presName="parentLin" presStyleCnt="0"/>
      <dgm:spPr/>
    </dgm:pt>
    <dgm:pt modelId="{4A4473D0-36DA-4F29-9435-58EFAF6B0A70}" type="pres">
      <dgm:prSet presAssocID="{1A24961C-32E4-4516-8A87-6DD5FB242D13}" presName="parentLeftMargin" presStyleLbl="node1" presStyleIdx="1" presStyleCnt="4"/>
      <dgm:spPr/>
      <dgm:t>
        <a:bodyPr/>
        <a:lstStyle/>
        <a:p>
          <a:endParaRPr lang="en-US"/>
        </a:p>
      </dgm:t>
    </dgm:pt>
    <dgm:pt modelId="{8E7A0E78-E4E3-45EB-80B0-B405B534619A}" type="pres">
      <dgm:prSet presAssocID="{1A24961C-32E4-4516-8A87-6DD5FB242D13}" presName="parentText" presStyleLbl="node1" presStyleIdx="2" presStyleCnt="4">
        <dgm:presLayoutVars>
          <dgm:chMax val="0"/>
          <dgm:bulletEnabled val="1"/>
        </dgm:presLayoutVars>
      </dgm:prSet>
      <dgm:spPr/>
      <dgm:t>
        <a:bodyPr/>
        <a:lstStyle/>
        <a:p>
          <a:endParaRPr lang="en-US"/>
        </a:p>
      </dgm:t>
    </dgm:pt>
    <dgm:pt modelId="{8D30C7F0-A918-4B40-9D1B-C9A9C418EB7A}" type="pres">
      <dgm:prSet presAssocID="{1A24961C-32E4-4516-8A87-6DD5FB242D13}" presName="negativeSpace" presStyleCnt="0"/>
      <dgm:spPr/>
    </dgm:pt>
    <dgm:pt modelId="{9FBE5F04-B06F-4E07-B61D-6948EAC0166F}" type="pres">
      <dgm:prSet presAssocID="{1A24961C-32E4-4516-8A87-6DD5FB242D13}" presName="childText" presStyleLbl="conFgAcc1" presStyleIdx="2" presStyleCnt="4">
        <dgm:presLayoutVars>
          <dgm:bulletEnabled val="1"/>
        </dgm:presLayoutVars>
      </dgm:prSet>
      <dgm:spPr/>
    </dgm:pt>
    <dgm:pt modelId="{8095E97E-AB6E-4FB6-8AB5-90BED8772EC4}" type="pres">
      <dgm:prSet presAssocID="{AB83AE60-812D-4C8D-8F3F-4D98BE5B1ED1}" presName="spaceBetweenRectangles" presStyleCnt="0"/>
      <dgm:spPr/>
    </dgm:pt>
    <dgm:pt modelId="{5CE204D8-0E31-43DC-813E-BDC7563E007E}" type="pres">
      <dgm:prSet presAssocID="{21BF3BDC-6528-4D63-8DB9-6BB2089AE59B}" presName="parentLin" presStyleCnt="0"/>
      <dgm:spPr/>
    </dgm:pt>
    <dgm:pt modelId="{0EBEF53A-CBB3-43FB-A90A-F6CFE4AD429E}" type="pres">
      <dgm:prSet presAssocID="{21BF3BDC-6528-4D63-8DB9-6BB2089AE59B}" presName="parentLeftMargin" presStyleLbl="node1" presStyleIdx="2" presStyleCnt="4"/>
      <dgm:spPr/>
      <dgm:t>
        <a:bodyPr/>
        <a:lstStyle/>
        <a:p>
          <a:endParaRPr lang="en-US"/>
        </a:p>
      </dgm:t>
    </dgm:pt>
    <dgm:pt modelId="{E081C6EF-4EEF-4C4B-A748-70B80AC116F0}" type="pres">
      <dgm:prSet presAssocID="{21BF3BDC-6528-4D63-8DB9-6BB2089AE59B}" presName="parentText" presStyleLbl="node1" presStyleIdx="3" presStyleCnt="4">
        <dgm:presLayoutVars>
          <dgm:chMax val="0"/>
          <dgm:bulletEnabled val="1"/>
        </dgm:presLayoutVars>
      </dgm:prSet>
      <dgm:spPr/>
      <dgm:t>
        <a:bodyPr/>
        <a:lstStyle/>
        <a:p>
          <a:endParaRPr lang="en-US"/>
        </a:p>
      </dgm:t>
    </dgm:pt>
    <dgm:pt modelId="{A50042B2-09B9-4D45-85C1-0831B9968F1E}" type="pres">
      <dgm:prSet presAssocID="{21BF3BDC-6528-4D63-8DB9-6BB2089AE59B}" presName="negativeSpace" presStyleCnt="0"/>
      <dgm:spPr/>
    </dgm:pt>
    <dgm:pt modelId="{9BC9BC8E-2A62-4E38-B2C0-A4D0418420F1}" type="pres">
      <dgm:prSet presAssocID="{21BF3BDC-6528-4D63-8DB9-6BB2089AE59B}" presName="childText" presStyleLbl="conFgAcc1" presStyleIdx="3" presStyleCnt="4">
        <dgm:presLayoutVars>
          <dgm:bulletEnabled val="1"/>
        </dgm:presLayoutVars>
      </dgm:prSet>
      <dgm:spPr/>
    </dgm:pt>
  </dgm:ptLst>
  <dgm:cxnLst>
    <dgm:cxn modelId="{EA4EBC03-4212-4CE2-B34F-094520FB48B9}" type="presOf" srcId="{EE70AA0F-0F3F-4C14-B17B-A75C5BEBEC6F}" destId="{F213FC2D-9C18-4EAE-95C1-48F051B953A1}" srcOrd="0" destOrd="0" presId="urn:microsoft.com/office/officeart/2005/8/layout/list1"/>
    <dgm:cxn modelId="{772586AB-438F-4BCD-AF2E-300EBFDFEE0F}" type="presOf" srcId="{1A24961C-32E4-4516-8A87-6DD5FB242D13}" destId="{8E7A0E78-E4E3-45EB-80B0-B405B534619A}" srcOrd="1" destOrd="0" presId="urn:microsoft.com/office/officeart/2005/8/layout/list1"/>
    <dgm:cxn modelId="{649BD103-F39F-4830-9AAB-26E8F9CD89E0}" type="presOf" srcId="{D786F346-3F7F-4EFB-A98D-E4E044867439}" destId="{B66167EC-789B-4E18-949C-B2B1A67FB386}" srcOrd="0" destOrd="0" presId="urn:microsoft.com/office/officeart/2005/8/layout/list1"/>
    <dgm:cxn modelId="{CFDF4AE9-5A33-4961-9E07-16FA5BD2455A}" srcId="{B732E431-CFC0-442C-A99A-3B0644ED158D}" destId="{D786F346-3F7F-4EFB-A98D-E4E044867439}" srcOrd="0" destOrd="0" parTransId="{AF4BC818-AB00-48BA-A768-EC8A36DEE4CB}" sibTransId="{85E18DF4-F7C6-4ED0-863B-D5FB88BBDA28}"/>
    <dgm:cxn modelId="{A66338EC-713D-46AA-A014-68B37EFE36A7}" type="presOf" srcId="{1A24961C-32E4-4516-8A87-6DD5FB242D13}" destId="{4A4473D0-36DA-4F29-9435-58EFAF6B0A70}" srcOrd="0" destOrd="0" presId="urn:microsoft.com/office/officeart/2005/8/layout/list1"/>
    <dgm:cxn modelId="{C171C856-89EF-4296-93B3-16E6E0DA86D5}" type="presOf" srcId="{D786F346-3F7F-4EFB-A98D-E4E044867439}" destId="{3078F9CB-4538-4741-8A2F-ED8EEFAE0B6F}" srcOrd="1" destOrd="0" presId="urn:microsoft.com/office/officeart/2005/8/layout/list1"/>
    <dgm:cxn modelId="{D9BBFFDD-12C6-41D9-812B-1C34E1C69B83}" srcId="{B732E431-CFC0-442C-A99A-3B0644ED158D}" destId="{EE70AA0F-0F3F-4C14-B17B-A75C5BEBEC6F}" srcOrd="1" destOrd="0" parTransId="{EC74D1C9-9223-4C66-A474-9F4C92CEFBEF}" sibTransId="{96609FDA-2340-46B1-ABE1-9AECC23C5FB0}"/>
    <dgm:cxn modelId="{2D154123-79B8-4098-9969-B001346FB568}" type="presOf" srcId="{B732E431-CFC0-442C-A99A-3B0644ED158D}" destId="{221827E2-FA6A-4BB2-8B06-5BC190926444}" srcOrd="0" destOrd="0" presId="urn:microsoft.com/office/officeart/2005/8/layout/list1"/>
    <dgm:cxn modelId="{7FDEE17B-6149-4948-899A-659BE41DB290}" srcId="{B732E431-CFC0-442C-A99A-3B0644ED158D}" destId="{1A24961C-32E4-4516-8A87-6DD5FB242D13}" srcOrd="2" destOrd="0" parTransId="{33375A9B-1CA5-4484-909F-E1783DBCEBD8}" sibTransId="{AB83AE60-812D-4C8D-8F3F-4D98BE5B1ED1}"/>
    <dgm:cxn modelId="{60CFF264-EEBA-4A4D-BEE0-399BF3E8AF5C}" type="presOf" srcId="{EE70AA0F-0F3F-4C14-B17B-A75C5BEBEC6F}" destId="{E623C4A8-DC80-4090-BAAA-F0DB54C242DF}" srcOrd="1" destOrd="0" presId="urn:microsoft.com/office/officeart/2005/8/layout/list1"/>
    <dgm:cxn modelId="{5CDAE7E5-94A4-4A89-969E-ED21BD6D8E99}" type="presOf" srcId="{21BF3BDC-6528-4D63-8DB9-6BB2089AE59B}" destId="{0EBEF53A-CBB3-43FB-A90A-F6CFE4AD429E}" srcOrd="0" destOrd="0" presId="urn:microsoft.com/office/officeart/2005/8/layout/list1"/>
    <dgm:cxn modelId="{C304903D-D3B2-4CE1-AB28-89A2298AA39D}" type="presOf" srcId="{21BF3BDC-6528-4D63-8DB9-6BB2089AE59B}" destId="{E081C6EF-4EEF-4C4B-A748-70B80AC116F0}" srcOrd="1" destOrd="0" presId="urn:microsoft.com/office/officeart/2005/8/layout/list1"/>
    <dgm:cxn modelId="{A765E60D-3B91-437F-9F20-7C52B5930911}" srcId="{B732E431-CFC0-442C-A99A-3B0644ED158D}" destId="{21BF3BDC-6528-4D63-8DB9-6BB2089AE59B}" srcOrd="3" destOrd="0" parTransId="{5A8F76A7-DB39-4E22-BA66-1F6695F29CAE}" sibTransId="{F9B042D4-D4B8-4DC1-99B1-8EBA376D44B4}"/>
    <dgm:cxn modelId="{43BD0C84-7260-41FF-97D4-1DFB3DDF9A0D}" type="presParOf" srcId="{221827E2-FA6A-4BB2-8B06-5BC190926444}" destId="{77CD4716-79CD-422D-9BD3-67C4754DA7CD}" srcOrd="0" destOrd="0" presId="urn:microsoft.com/office/officeart/2005/8/layout/list1"/>
    <dgm:cxn modelId="{3FD605D9-9EB0-494D-ADB7-383F71207814}" type="presParOf" srcId="{77CD4716-79CD-422D-9BD3-67C4754DA7CD}" destId="{B66167EC-789B-4E18-949C-B2B1A67FB386}" srcOrd="0" destOrd="0" presId="urn:microsoft.com/office/officeart/2005/8/layout/list1"/>
    <dgm:cxn modelId="{277E4935-BF84-4133-8507-6C7E3727AA2E}" type="presParOf" srcId="{77CD4716-79CD-422D-9BD3-67C4754DA7CD}" destId="{3078F9CB-4538-4741-8A2F-ED8EEFAE0B6F}" srcOrd="1" destOrd="0" presId="urn:microsoft.com/office/officeart/2005/8/layout/list1"/>
    <dgm:cxn modelId="{4B529A5B-98CC-4EFC-83B2-D6947B019107}" type="presParOf" srcId="{221827E2-FA6A-4BB2-8B06-5BC190926444}" destId="{D3240E46-8890-400D-BC0F-6785F4E4C55F}" srcOrd="1" destOrd="0" presId="urn:microsoft.com/office/officeart/2005/8/layout/list1"/>
    <dgm:cxn modelId="{97249B7C-38C8-4252-B2D6-43FF1ECBF03B}" type="presParOf" srcId="{221827E2-FA6A-4BB2-8B06-5BC190926444}" destId="{313E9B3A-71A4-466D-A621-562EF453F577}" srcOrd="2" destOrd="0" presId="urn:microsoft.com/office/officeart/2005/8/layout/list1"/>
    <dgm:cxn modelId="{2C2DCED9-D127-4BD0-85AC-BB7FBE440A67}" type="presParOf" srcId="{221827E2-FA6A-4BB2-8B06-5BC190926444}" destId="{A580C580-C8A3-4E86-89B5-B7F0C6E934FF}" srcOrd="3" destOrd="0" presId="urn:microsoft.com/office/officeart/2005/8/layout/list1"/>
    <dgm:cxn modelId="{7868F55F-9FB8-4451-9516-36477124DBF8}" type="presParOf" srcId="{221827E2-FA6A-4BB2-8B06-5BC190926444}" destId="{CCE837D6-222F-4792-B8F1-25A1A8E0B91C}" srcOrd="4" destOrd="0" presId="urn:microsoft.com/office/officeart/2005/8/layout/list1"/>
    <dgm:cxn modelId="{6E10542E-EA7C-4F6E-8884-B5E07A629FC3}" type="presParOf" srcId="{CCE837D6-222F-4792-B8F1-25A1A8E0B91C}" destId="{F213FC2D-9C18-4EAE-95C1-48F051B953A1}" srcOrd="0" destOrd="0" presId="urn:microsoft.com/office/officeart/2005/8/layout/list1"/>
    <dgm:cxn modelId="{FD74FFC7-F276-4B88-BFBA-DF244C19E3CE}" type="presParOf" srcId="{CCE837D6-222F-4792-B8F1-25A1A8E0B91C}" destId="{E623C4A8-DC80-4090-BAAA-F0DB54C242DF}" srcOrd="1" destOrd="0" presId="urn:microsoft.com/office/officeart/2005/8/layout/list1"/>
    <dgm:cxn modelId="{4F8DD7D2-5521-4F28-9FE0-72985666711C}" type="presParOf" srcId="{221827E2-FA6A-4BB2-8B06-5BC190926444}" destId="{719E22D2-0878-404A-BB58-6973B15D6AA7}" srcOrd="5" destOrd="0" presId="urn:microsoft.com/office/officeart/2005/8/layout/list1"/>
    <dgm:cxn modelId="{C7C51B5D-F0F5-46FE-92F3-67805FEB1C41}" type="presParOf" srcId="{221827E2-FA6A-4BB2-8B06-5BC190926444}" destId="{6AE8AE9F-78F1-43C3-AB7A-C9895A99D233}" srcOrd="6" destOrd="0" presId="urn:microsoft.com/office/officeart/2005/8/layout/list1"/>
    <dgm:cxn modelId="{373FD0F2-ED59-4669-84A1-C32BA080D1CA}" type="presParOf" srcId="{221827E2-FA6A-4BB2-8B06-5BC190926444}" destId="{55E3F917-A6C3-4211-BA82-7AE78AAA7C31}" srcOrd="7" destOrd="0" presId="urn:microsoft.com/office/officeart/2005/8/layout/list1"/>
    <dgm:cxn modelId="{1B127FDA-6E50-4704-B403-C8DBD72AB8D7}" type="presParOf" srcId="{221827E2-FA6A-4BB2-8B06-5BC190926444}" destId="{A214B3F7-4F17-49D3-A2DB-5FD92B4AE80D}" srcOrd="8" destOrd="0" presId="urn:microsoft.com/office/officeart/2005/8/layout/list1"/>
    <dgm:cxn modelId="{2340A2DA-41A5-41F2-826F-152CE75013B1}" type="presParOf" srcId="{A214B3F7-4F17-49D3-A2DB-5FD92B4AE80D}" destId="{4A4473D0-36DA-4F29-9435-58EFAF6B0A70}" srcOrd="0" destOrd="0" presId="urn:microsoft.com/office/officeart/2005/8/layout/list1"/>
    <dgm:cxn modelId="{1DF32EDE-4B44-45CF-9628-821F0E8F5D26}" type="presParOf" srcId="{A214B3F7-4F17-49D3-A2DB-5FD92B4AE80D}" destId="{8E7A0E78-E4E3-45EB-80B0-B405B534619A}" srcOrd="1" destOrd="0" presId="urn:microsoft.com/office/officeart/2005/8/layout/list1"/>
    <dgm:cxn modelId="{336E1046-6CA5-430A-8184-4A6DA2DC05C8}" type="presParOf" srcId="{221827E2-FA6A-4BB2-8B06-5BC190926444}" destId="{8D30C7F0-A918-4B40-9D1B-C9A9C418EB7A}" srcOrd="9" destOrd="0" presId="urn:microsoft.com/office/officeart/2005/8/layout/list1"/>
    <dgm:cxn modelId="{D59D33B9-DFA2-4C47-AD27-471D03B99AFA}" type="presParOf" srcId="{221827E2-FA6A-4BB2-8B06-5BC190926444}" destId="{9FBE5F04-B06F-4E07-B61D-6948EAC0166F}" srcOrd="10" destOrd="0" presId="urn:microsoft.com/office/officeart/2005/8/layout/list1"/>
    <dgm:cxn modelId="{E0176533-137B-4F2B-AE58-105F845E6A53}" type="presParOf" srcId="{221827E2-FA6A-4BB2-8B06-5BC190926444}" destId="{8095E97E-AB6E-4FB6-8AB5-90BED8772EC4}" srcOrd="11" destOrd="0" presId="urn:microsoft.com/office/officeart/2005/8/layout/list1"/>
    <dgm:cxn modelId="{6AD36E17-4CAD-44A6-98E0-F972E63F3F3A}" type="presParOf" srcId="{221827E2-FA6A-4BB2-8B06-5BC190926444}" destId="{5CE204D8-0E31-43DC-813E-BDC7563E007E}" srcOrd="12" destOrd="0" presId="urn:microsoft.com/office/officeart/2005/8/layout/list1"/>
    <dgm:cxn modelId="{8C715185-BB96-4FCA-A690-462D9B211D0D}" type="presParOf" srcId="{5CE204D8-0E31-43DC-813E-BDC7563E007E}" destId="{0EBEF53A-CBB3-43FB-A90A-F6CFE4AD429E}" srcOrd="0" destOrd="0" presId="urn:microsoft.com/office/officeart/2005/8/layout/list1"/>
    <dgm:cxn modelId="{001CB0F5-8620-42F4-8000-7015C3FBF41E}" type="presParOf" srcId="{5CE204D8-0E31-43DC-813E-BDC7563E007E}" destId="{E081C6EF-4EEF-4C4B-A748-70B80AC116F0}" srcOrd="1" destOrd="0" presId="urn:microsoft.com/office/officeart/2005/8/layout/list1"/>
    <dgm:cxn modelId="{CADE9B5D-BA85-4BEB-9497-24345A438320}" type="presParOf" srcId="{221827E2-FA6A-4BB2-8B06-5BC190926444}" destId="{A50042B2-09B9-4D45-85C1-0831B9968F1E}" srcOrd="13" destOrd="0" presId="urn:microsoft.com/office/officeart/2005/8/layout/list1"/>
    <dgm:cxn modelId="{C3698A80-AA54-4240-ACAE-B2524AF01DB0}" type="presParOf" srcId="{221827E2-FA6A-4BB2-8B06-5BC190926444}" destId="{9BC9BC8E-2A62-4E38-B2C0-A4D0418420F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486F6D-6FB5-45C6-82A8-887CB889286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B6012BF4-6EE7-4F7E-915E-DA558B83DC56}">
      <dgm:prSet/>
      <dgm:spPr/>
      <dgm:t>
        <a:bodyPr/>
        <a:lstStyle/>
        <a:p>
          <a:pPr algn="r" rtl="1"/>
          <a:r>
            <a:rPr lang="fa-IR" dirty="0" smtClean="0">
              <a:cs typeface="B Koodak" pitchFamily="2" charset="-78"/>
            </a:rPr>
            <a:t>سرعت بخشی در خیرات و نه همه ی افعال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a:t>
          </a:r>
          <a:endParaRPr lang="en-US" dirty="0">
            <a:cs typeface="B Koodak" pitchFamily="2" charset="-78"/>
          </a:endParaRPr>
        </a:p>
      </dgm:t>
    </dgm:pt>
    <dgm:pt modelId="{1E9639F5-5314-4CEE-B8B0-EC385C719F96}" type="parTrans" cxnId="{FAB84F5E-8C1F-4BC8-9BEA-05FFE1320F61}">
      <dgm:prSet/>
      <dgm:spPr/>
      <dgm:t>
        <a:bodyPr/>
        <a:lstStyle/>
        <a:p>
          <a:endParaRPr lang="en-US"/>
        </a:p>
      </dgm:t>
    </dgm:pt>
    <dgm:pt modelId="{4102C46B-D8F9-4674-A7B6-ED2DCC0EA6DC}" type="sibTrans" cxnId="{FAB84F5E-8C1F-4BC8-9BEA-05FFE1320F61}">
      <dgm:prSet/>
      <dgm:spPr/>
      <dgm:t>
        <a:bodyPr/>
        <a:lstStyle/>
        <a:p>
          <a:endParaRPr lang="en-US"/>
        </a:p>
      </dgm:t>
    </dgm:pt>
    <dgm:pt modelId="{F1DA1410-DA0D-4E78-BA06-D6C5BA725C93}">
      <dgm:prSet/>
      <dgm:spPr/>
      <dgm:t>
        <a:bodyPr/>
        <a:lstStyle/>
        <a:p>
          <a:pPr algn="r" rtl="1"/>
          <a:r>
            <a:rPr lang="fa-IR" dirty="0" smtClean="0">
              <a:cs typeface="B Koodak" pitchFamily="2" charset="-78"/>
            </a:rPr>
            <a:t>پرهیز از عجله و احترام به سنت های الهی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 </a:t>
          </a:r>
          <a:endParaRPr lang="en-US" dirty="0">
            <a:cs typeface="B Koodak" pitchFamily="2" charset="-78"/>
          </a:endParaRPr>
        </a:p>
      </dgm:t>
    </dgm:pt>
    <dgm:pt modelId="{D9E441E7-0A2D-442B-BD33-84BCB3424326}" type="parTrans" cxnId="{19CEBCBD-736E-48BA-B5B5-835CE8161898}">
      <dgm:prSet/>
      <dgm:spPr/>
      <dgm:t>
        <a:bodyPr/>
        <a:lstStyle/>
        <a:p>
          <a:endParaRPr lang="en-US"/>
        </a:p>
      </dgm:t>
    </dgm:pt>
    <dgm:pt modelId="{7DBA11A7-FA61-4859-9932-15E0399A4878}" type="sibTrans" cxnId="{19CEBCBD-736E-48BA-B5B5-835CE8161898}">
      <dgm:prSet/>
      <dgm:spPr/>
      <dgm:t>
        <a:bodyPr/>
        <a:lstStyle/>
        <a:p>
          <a:endParaRPr lang="en-US"/>
        </a:p>
      </dgm:t>
    </dgm:pt>
    <dgm:pt modelId="{9C01AD7F-C7C1-42CD-A167-1C574EC904F4}">
      <dgm:prSet/>
      <dgm:spPr/>
      <dgm:t>
        <a:bodyPr/>
        <a:lstStyle/>
        <a:p>
          <a:pPr algn="r" rtl="1"/>
          <a:r>
            <a:rPr lang="fa-IR" dirty="0" smtClean="0">
              <a:cs typeface="B Koodak" pitchFamily="2" charset="-78"/>
            </a:rPr>
            <a:t>متقن و پایدار و دوراندیشانه بودن (</a:t>
          </a:r>
          <a:r>
            <a:rPr lang="fa-IR" dirty="0" smtClean="0">
              <a:cs typeface="B Koodak" pitchFamily="2" charset="-78"/>
              <a:hlinkClick xmlns:r="http://schemas.openxmlformats.org/officeDocument/2006/relationships" r:id="rId3" action="ppaction://hlinksldjump"/>
            </a:rPr>
            <a:t>توضیح</a:t>
          </a:r>
          <a:r>
            <a:rPr lang="fa-IR" dirty="0" smtClean="0">
              <a:cs typeface="B Koodak" pitchFamily="2" charset="-78"/>
            </a:rPr>
            <a:t>)</a:t>
          </a:r>
          <a:endParaRPr lang="en-US" dirty="0">
            <a:cs typeface="B Koodak" pitchFamily="2" charset="-78"/>
          </a:endParaRPr>
        </a:p>
      </dgm:t>
    </dgm:pt>
    <dgm:pt modelId="{4EE7632B-B258-4D9F-9AFB-3C5DBD7E5CB6}" type="parTrans" cxnId="{61BC2E53-BD24-42A7-9D8B-A717CC10B090}">
      <dgm:prSet/>
      <dgm:spPr/>
      <dgm:t>
        <a:bodyPr/>
        <a:lstStyle/>
        <a:p>
          <a:endParaRPr lang="en-US"/>
        </a:p>
      </dgm:t>
    </dgm:pt>
    <dgm:pt modelId="{6F25630D-6618-4ADF-A3FC-B08BB8ABD439}" type="sibTrans" cxnId="{61BC2E53-BD24-42A7-9D8B-A717CC10B090}">
      <dgm:prSet/>
      <dgm:spPr/>
      <dgm:t>
        <a:bodyPr/>
        <a:lstStyle/>
        <a:p>
          <a:endParaRPr lang="en-US"/>
        </a:p>
      </dgm:t>
    </dgm:pt>
    <dgm:pt modelId="{F1E7C014-3B19-4603-BA17-47B9570C8AE7}">
      <dgm:prSet/>
      <dgm:spPr/>
      <dgm:t>
        <a:bodyPr/>
        <a:lstStyle/>
        <a:p>
          <a:pPr algn="r" rtl="1"/>
          <a:r>
            <a:rPr lang="fa-IR" dirty="0" smtClean="0">
              <a:cs typeface="B Koodak" pitchFamily="2" charset="-78"/>
            </a:rPr>
            <a:t>سادگی در عین پاسخگو بودن برای نیاز ها (</a:t>
          </a:r>
          <a:r>
            <a:rPr lang="fa-IR" dirty="0" smtClean="0">
              <a:cs typeface="B Koodak" pitchFamily="2" charset="-78"/>
              <a:hlinkClick xmlns:r="http://schemas.openxmlformats.org/officeDocument/2006/relationships" r:id="rId4" action="ppaction://hlinksldjump"/>
            </a:rPr>
            <a:t>توضیح</a:t>
          </a:r>
          <a:r>
            <a:rPr lang="fa-IR" dirty="0" smtClean="0">
              <a:cs typeface="B Koodak" pitchFamily="2" charset="-78"/>
            </a:rPr>
            <a:t>)</a:t>
          </a:r>
          <a:endParaRPr lang="en-US" dirty="0">
            <a:cs typeface="B Koodak" pitchFamily="2" charset="-78"/>
          </a:endParaRPr>
        </a:p>
      </dgm:t>
    </dgm:pt>
    <dgm:pt modelId="{480E0227-8B0E-468A-BD73-ABB060923A40}" type="parTrans" cxnId="{011195DE-A15F-4849-B369-27E0848134BC}">
      <dgm:prSet/>
      <dgm:spPr/>
      <dgm:t>
        <a:bodyPr/>
        <a:lstStyle/>
        <a:p>
          <a:endParaRPr lang="en-US"/>
        </a:p>
      </dgm:t>
    </dgm:pt>
    <dgm:pt modelId="{99A73577-6B51-4C46-B41B-FC6592151753}" type="sibTrans" cxnId="{011195DE-A15F-4849-B369-27E0848134BC}">
      <dgm:prSet/>
      <dgm:spPr/>
      <dgm:t>
        <a:bodyPr/>
        <a:lstStyle/>
        <a:p>
          <a:endParaRPr lang="en-US"/>
        </a:p>
      </dgm:t>
    </dgm:pt>
    <dgm:pt modelId="{EF277E60-2525-468D-9BF5-43A138E0D445}">
      <dgm:prSet/>
      <dgm:spPr/>
      <dgm:t>
        <a:bodyPr/>
        <a:lstStyle/>
        <a:p>
          <a:pPr algn="r" rtl="1"/>
          <a:r>
            <a:rPr lang="fa-IR" dirty="0" smtClean="0">
              <a:cs typeface="B Koodak" pitchFamily="2" charset="-78"/>
            </a:rPr>
            <a:t>تامین آرامش روحی (طمأنینه) کاربر (</a:t>
          </a:r>
          <a:r>
            <a:rPr lang="fa-IR" dirty="0" smtClean="0">
              <a:cs typeface="B Koodak" pitchFamily="2" charset="-78"/>
              <a:hlinkClick xmlns:r="http://schemas.openxmlformats.org/officeDocument/2006/relationships" r:id="rId5" action="ppaction://hlinksldjump"/>
            </a:rPr>
            <a:t>توضیح</a:t>
          </a:r>
          <a:r>
            <a:rPr lang="fa-IR" dirty="0" smtClean="0">
              <a:cs typeface="B Koodak" pitchFamily="2" charset="-78"/>
            </a:rPr>
            <a:t>)</a:t>
          </a:r>
          <a:endParaRPr lang="en-US" dirty="0">
            <a:cs typeface="B Koodak" pitchFamily="2" charset="-78"/>
          </a:endParaRPr>
        </a:p>
      </dgm:t>
    </dgm:pt>
    <dgm:pt modelId="{40C7CB5F-843A-469A-B0FE-D68D50D41DFD}" type="parTrans" cxnId="{6E6AA1EA-B5C2-4EC8-8194-50984C474D3A}">
      <dgm:prSet/>
      <dgm:spPr/>
    </dgm:pt>
    <dgm:pt modelId="{8A91D7D4-71F7-473F-9DDC-C474E38A1375}" type="sibTrans" cxnId="{6E6AA1EA-B5C2-4EC8-8194-50984C474D3A}">
      <dgm:prSet/>
      <dgm:spPr/>
    </dgm:pt>
    <dgm:pt modelId="{506FE983-EC44-4466-873C-6B516C3F74F9}">
      <dgm:prSet/>
      <dgm:spPr/>
      <dgm:t>
        <a:bodyPr/>
        <a:lstStyle/>
        <a:p>
          <a:pPr algn="r" rtl="1"/>
          <a:r>
            <a:rPr lang="fa-IR" dirty="0" smtClean="0">
              <a:cs typeface="B Koodak" pitchFamily="2" charset="-78"/>
            </a:rPr>
            <a:t>تامین سلامت جسمی (صحت) کاربر (</a:t>
          </a:r>
          <a:r>
            <a:rPr lang="fa-IR" dirty="0" smtClean="0">
              <a:cs typeface="B Koodak" pitchFamily="2" charset="-78"/>
              <a:hlinkClick xmlns:r="http://schemas.openxmlformats.org/officeDocument/2006/relationships" r:id="rId6" action="ppaction://hlinksldjump"/>
            </a:rPr>
            <a:t>توضیح</a:t>
          </a:r>
          <a:r>
            <a:rPr lang="fa-IR" dirty="0" smtClean="0">
              <a:cs typeface="B Koodak" pitchFamily="2" charset="-78"/>
            </a:rPr>
            <a:t>) </a:t>
          </a:r>
          <a:endParaRPr lang="en-US" dirty="0">
            <a:cs typeface="B Koodak" pitchFamily="2" charset="-78"/>
          </a:endParaRPr>
        </a:p>
      </dgm:t>
    </dgm:pt>
    <dgm:pt modelId="{4502C0D9-7588-4173-B115-F7135C71639F}" type="parTrans" cxnId="{2629C0D4-C4C4-4E80-9230-2A8478B43EE1}">
      <dgm:prSet/>
      <dgm:spPr/>
    </dgm:pt>
    <dgm:pt modelId="{E2894FB0-68E5-425C-AABF-D546638EA49F}" type="sibTrans" cxnId="{2629C0D4-C4C4-4E80-9230-2A8478B43EE1}">
      <dgm:prSet/>
      <dgm:spPr/>
    </dgm:pt>
    <dgm:pt modelId="{A6958768-A926-4649-BE81-BC388C6CB586}" type="pres">
      <dgm:prSet presAssocID="{3A486F6D-6FB5-45C6-82A8-887CB8892861}" presName="linear" presStyleCnt="0">
        <dgm:presLayoutVars>
          <dgm:dir/>
          <dgm:animLvl val="lvl"/>
          <dgm:resizeHandles val="exact"/>
        </dgm:presLayoutVars>
      </dgm:prSet>
      <dgm:spPr/>
      <dgm:t>
        <a:bodyPr/>
        <a:lstStyle/>
        <a:p>
          <a:endParaRPr lang="en-US"/>
        </a:p>
      </dgm:t>
    </dgm:pt>
    <dgm:pt modelId="{5E28F3CD-77F2-426A-B77B-60CF669BE9AE}" type="pres">
      <dgm:prSet presAssocID="{9C01AD7F-C7C1-42CD-A167-1C574EC904F4}" presName="parentLin" presStyleCnt="0"/>
      <dgm:spPr/>
    </dgm:pt>
    <dgm:pt modelId="{9A84D616-886A-411E-968C-CC6FCD1E0807}" type="pres">
      <dgm:prSet presAssocID="{9C01AD7F-C7C1-42CD-A167-1C574EC904F4}" presName="parentLeftMargin" presStyleLbl="node1" presStyleIdx="0" presStyleCnt="6"/>
      <dgm:spPr/>
      <dgm:t>
        <a:bodyPr/>
        <a:lstStyle/>
        <a:p>
          <a:endParaRPr lang="en-US"/>
        </a:p>
      </dgm:t>
    </dgm:pt>
    <dgm:pt modelId="{25B8DF0F-A7AA-4242-BC27-D30067F86A6F}" type="pres">
      <dgm:prSet presAssocID="{9C01AD7F-C7C1-42CD-A167-1C574EC904F4}" presName="parentText" presStyleLbl="node1" presStyleIdx="0" presStyleCnt="6">
        <dgm:presLayoutVars>
          <dgm:chMax val="0"/>
          <dgm:bulletEnabled val="1"/>
        </dgm:presLayoutVars>
      </dgm:prSet>
      <dgm:spPr/>
      <dgm:t>
        <a:bodyPr/>
        <a:lstStyle/>
        <a:p>
          <a:endParaRPr lang="en-US"/>
        </a:p>
      </dgm:t>
    </dgm:pt>
    <dgm:pt modelId="{DB9E7948-243B-4E66-9526-85B21487ADC3}" type="pres">
      <dgm:prSet presAssocID="{9C01AD7F-C7C1-42CD-A167-1C574EC904F4}" presName="negativeSpace" presStyleCnt="0"/>
      <dgm:spPr/>
    </dgm:pt>
    <dgm:pt modelId="{569A0E44-1C59-4AE4-A155-E14ADCAAC4B6}" type="pres">
      <dgm:prSet presAssocID="{9C01AD7F-C7C1-42CD-A167-1C574EC904F4}" presName="childText" presStyleLbl="conFgAcc1" presStyleIdx="0" presStyleCnt="6">
        <dgm:presLayoutVars>
          <dgm:bulletEnabled val="1"/>
        </dgm:presLayoutVars>
      </dgm:prSet>
      <dgm:spPr/>
    </dgm:pt>
    <dgm:pt modelId="{6564F2E0-7AB1-458E-90D0-2E3441E4C02E}" type="pres">
      <dgm:prSet presAssocID="{6F25630D-6618-4ADF-A3FC-B08BB8ABD439}" presName="spaceBetweenRectangles" presStyleCnt="0"/>
      <dgm:spPr/>
    </dgm:pt>
    <dgm:pt modelId="{73D29B6B-90CD-42BD-A0E9-9C2F17704B02}" type="pres">
      <dgm:prSet presAssocID="{F1DA1410-DA0D-4E78-BA06-D6C5BA725C93}" presName="parentLin" presStyleCnt="0"/>
      <dgm:spPr/>
    </dgm:pt>
    <dgm:pt modelId="{08CE62C7-3D45-4C02-B0CF-8C64196B1A20}" type="pres">
      <dgm:prSet presAssocID="{F1DA1410-DA0D-4E78-BA06-D6C5BA725C93}" presName="parentLeftMargin" presStyleLbl="node1" presStyleIdx="0" presStyleCnt="6"/>
      <dgm:spPr/>
      <dgm:t>
        <a:bodyPr/>
        <a:lstStyle/>
        <a:p>
          <a:endParaRPr lang="en-US"/>
        </a:p>
      </dgm:t>
    </dgm:pt>
    <dgm:pt modelId="{E88384D0-E558-4040-A559-6BF05D9B2E6C}" type="pres">
      <dgm:prSet presAssocID="{F1DA1410-DA0D-4E78-BA06-D6C5BA725C93}" presName="parentText" presStyleLbl="node1" presStyleIdx="1" presStyleCnt="6">
        <dgm:presLayoutVars>
          <dgm:chMax val="0"/>
          <dgm:bulletEnabled val="1"/>
        </dgm:presLayoutVars>
      </dgm:prSet>
      <dgm:spPr/>
      <dgm:t>
        <a:bodyPr/>
        <a:lstStyle/>
        <a:p>
          <a:endParaRPr lang="en-US"/>
        </a:p>
      </dgm:t>
    </dgm:pt>
    <dgm:pt modelId="{9DF5E64C-ECEB-4EAF-9947-F409DB1FCD9B}" type="pres">
      <dgm:prSet presAssocID="{F1DA1410-DA0D-4E78-BA06-D6C5BA725C93}" presName="negativeSpace" presStyleCnt="0"/>
      <dgm:spPr/>
    </dgm:pt>
    <dgm:pt modelId="{1DDB1E76-FE5A-4EC1-9481-6F3881F02ABB}" type="pres">
      <dgm:prSet presAssocID="{F1DA1410-DA0D-4E78-BA06-D6C5BA725C93}" presName="childText" presStyleLbl="conFgAcc1" presStyleIdx="1" presStyleCnt="6">
        <dgm:presLayoutVars>
          <dgm:bulletEnabled val="1"/>
        </dgm:presLayoutVars>
      </dgm:prSet>
      <dgm:spPr/>
    </dgm:pt>
    <dgm:pt modelId="{695E92D2-F320-4DD8-A044-A9A9269D971C}" type="pres">
      <dgm:prSet presAssocID="{7DBA11A7-FA61-4859-9932-15E0399A4878}" presName="spaceBetweenRectangles" presStyleCnt="0"/>
      <dgm:spPr/>
    </dgm:pt>
    <dgm:pt modelId="{33D2A126-CACE-47DC-84D1-B40BB87E8AA3}" type="pres">
      <dgm:prSet presAssocID="{B6012BF4-6EE7-4F7E-915E-DA558B83DC56}" presName="parentLin" presStyleCnt="0"/>
      <dgm:spPr/>
    </dgm:pt>
    <dgm:pt modelId="{C89AAAAB-B064-4CEF-89A8-59B5835A6690}" type="pres">
      <dgm:prSet presAssocID="{B6012BF4-6EE7-4F7E-915E-DA558B83DC56}" presName="parentLeftMargin" presStyleLbl="node1" presStyleIdx="1" presStyleCnt="6"/>
      <dgm:spPr/>
      <dgm:t>
        <a:bodyPr/>
        <a:lstStyle/>
        <a:p>
          <a:endParaRPr lang="en-US"/>
        </a:p>
      </dgm:t>
    </dgm:pt>
    <dgm:pt modelId="{D57900EA-9A84-45E0-B6B6-F681233D0862}" type="pres">
      <dgm:prSet presAssocID="{B6012BF4-6EE7-4F7E-915E-DA558B83DC56}" presName="parentText" presStyleLbl="node1" presStyleIdx="2" presStyleCnt="6">
        <dgm:presLayoutVars>
          <dgm:chMax val="0"/>
          <dgm:bulletEnabled val="1"/>
        </dgm:presLayoutVars>
      </dgm:prSet>
      <dgm:spPr/>
      <dgm:t>
        <a:bodyPr/>
        <a:lstStyle/>
        <a:p>
          <a:endParaRPr lang="en-US"/>
        </a:p>
      </dgm:t>
    </dgm:pt>
    <dgm:pt modelId="{AE4875D2-244A-48DE-900A-7B0C7ABA1BA3}" type="pres">
      <dgm:prSet presAssocID="{B6012BF4-6EE7-4F7E-915E-DA558B83DC56}" presName="negativeSpace" presStyleCnt="0"/>
      <dgm:spPr/>
    </dgm:pt>
    <dgm:pt modelId="{57CD458B-6D4D-4FB2-87D6-CC34BE369912}" type="pres">
      <dgm:prSet presAssocID="{B6012BF4-6EE7-4F7E-915E-DA558B83DC56}" presName="childText" presStyleLbl="conFgAcc1" presStyleIdx="2" presStyleCnt="6">
        <dgm:presLayoutVars>
          <dgm:bulletEnabled val="1"/>
        </dgm:presLayoutVars>
      </dgm:prSet>
      <dgm:spPr/>
    </dgm:pt>
    <dgm:pt modelId="{7DB3ED6F-5869-4DC5-B681-19919141A358}" type="pres">
      <dgm:prSet presAssocID="{4102C46B-D8F9-4674-A7B6-ED2DCC0EA6DC}" presName="spaceBetweenRectangles" presStyleCnt="0"/>
      <dgm:spPr/>
    </dgm:pt>
    <dgm:pt modelId="{CE8425D2-8547-4CBA-986C-EF7F5E629912}" type="pres">
      <dgm:prSet presAssocID="{F1E7C014-3B19-4603-BA17-47B9570C8AE7}" presName="parentLin" presStyleCnt="0"/>
      <dgm:spPr/>
    </dgm:pt>
    <dgm:pt modelId="{39FB4A4E-D787-4A89-AE1C-5BC910209D80}" type="pres">
      <dgm:prSet presAssocID="{F1E7C014-3B19-4603-BA17-47B9570C8AE7}" presName="parentLeftMargin" presStyleLbl="node1" presStyleIdx="2" presStyleCnt="6"/>
      <dgm:spPr/>
      <dgm:t>
        <a:bodyPr/>
        <a:lstStyle/>
        <a:p>
          <a:endParaRPr lang="en-US"/>
        </a:p>
      </dgm:t>
    </dgm:pt>
    <dgm:pt modelId="{650EF567-BD9C-4DF6-BFB2-B8C2F0BCECE0}" type="pres">
      <dgm:prSet presAssocID="{F1E7C014-3B19-4603-BA17-47B9570C8AE7}" presName="parentText" presStyleLbl="node1" presStyleIdx="3" presStyleCnt="6">
        <dgm:presLayoutVars>
          <dgm:chMax val="0"/>
          <dgm:bulletEnabled val="1"/>
        </dgm:presLayoutVars>
      </dgm:prSet>
      <dgm:spPr/>
      <dgm:t>
        <a:bodyPr/>
        <a:lstStyle/>
        <a:p>
          <a:endParaRPr lang="en-US"/>
        </a:p>
      </dgm:t>
    </dgm:pt>
    <dgm:pt modelId="{4860D0D5-39A7-4253-ABD3-10CF846D99C2}" type="pres">
      <dgm:prSet presAssocID="{F1E7C014-3B19-4603-BA17-47B9570C8AE7}" presName="negativeSpace" presStyleCnt="0"/>
      <dgm:spPr/>
    </dgm:pt>
    <dgm:pt modelId="{8557F8C7-76ED-4FE2-AA45-A0CE672E52EF}" type="pres">
      <dgm:prSet presAssocID="{F1E7C014-3B19-4603-BA17-47B9570C8AE7}" presName="childText" presStyleLbl="conFgAcc1" presStyleIdx="3" presStyleCnt="6">
        <dgm:presLayoutVars>
          <dgm:bulletEnabled val="1"/>
        </dgm:presLayoutVars>
      </dgm:prSet>
      <dgm:spPr/>
    </dgm:pt>
    <dgm:pt modelId="{FEDE7121-CF48-468F-BC66-71C90BC7F005}" type="pres">
      <dgm:prSet presAssocID="{99A73577-6B51-4C46-B41B-FC6592151753}" presName="spaceBetweenRectangles" presStyleCnt="0"/>
      <dgm:spPr/>
    </dgm:pt>
    <dgm:pt modelId="{8158DB05-7096-446B-BAE4-7F7098DEEBA9}" type="pres">
      <dgm:prSet presAssocID="{EF277E60-2525-468D-9BF5-43A138E0D445}" presName="parentLin" presStyleCnt="0"/>
      <dgm:spPr/>
    </dgm:pt>
    <dgm:pt modelId="{60C73813-8130-43F1-AE74-3BEA57BD1BED}" type="pres">
      <dgm:prSet presAssocID="{EF277E60-2525-468D-9BF5-43A138E0D445}" presName="parentLeftMargin" presStyleLbl="node1" presStyleIdx="3" presStyleCnt="6"/>
      <dgm:spPr/>
      <dgm:t>
        <a:bodyPr/>
        <a:lstStyle/>
        <a:p>
          <a:endParaRPr lang="en-US"/>
        </a:p>
      </dgm:t>
    </dgm:pt>
    <dgm:pt modelId="{91F31FE7-70EA-4429-8416-52EFCC175FCE}" type="pres">
      <dgm:prSet presAssocID="{EF277E60-2525-468D-9BF5-43A138E0D445}" presName="parentText" presStyleLbl="node1" presStyleIdx="4" presStyleCnt="6">
        <dgm:presLayoutVars>
          <dgm:chMax val="0"/>
          <dgm:bulletEnabled val="1"/>
        </dgm:presLayoutVars>
      </dgm:prSet>
      <dgm:spPr/>
      <dgm:t>
        <a:bodyPr/>
        <a:lstStyle/>
        <a:p>
          <a:endParaRPr lang="en-US"/>
        </a:p>
      </dgm:t>
    </dgm:pt>
    <dgm:pt modelId="{E9513DAF-8F97-456C-AE8B-CAB89A82C8C9}" type="pres">
      <dgm:prSet presAssocID="{EF277E60-2525-468D-9BF5-43A138E0D445}" presName="negativeSpace" presStyleCnt="0"/>
      <dgm:spPr/>
    </dgm:pt>
    <dgm:pt modelId="{73568EEE-A5DD-4CF4-92BB-F1C6AC86AFC4}" type="pres">
      <dgm:prSet presAssocID="{EF277E60-2525-468D-9BF5-43A138E0D445}" presName="childText" presStyleLbl="conFgAcc1" presStyleIdx="4" presStyleCnt="6">
        <dgm:presLayoutVars>
          <dgm:bulletEnabled val="1"/>
        </dgm:presLayoutVars>
      </dgm:prSet>
      <dgm:spPr/>
    </dgm:pt>
    <dgm:pt modelId="{E7A317D7-53EC-4C20-9520-AEC90129E1E0}" type="pres">
      <dgm:prSet presAssocID="{8A91D7D4-71F7-473F-9DDC-C474E38A1375}" presName="spaceBetweenRectangles" presStyleCnt="0"/>
      <dgm:spPr/>
    </dgm:pt>
    <dgm:pt modelId="{67AC7168-FF41-4C4C-9D4D-52FC8CB773AA}" type="pres">
      <dgm:prSet presAssocID="{506FE983-EC44-4466-873C-6B516C3F74F9}" presName="parentLin" presStyleCnt="0"/>
      <dgm:spPr/>
    </dgm:pt>
    <dgm:pt modelId="{5305ECAA-7D9A-46CC-886C-634AA8BEE4E3}" type="pres">
      <dgm:prSet presAssocID="{506FE983-EC44-4466-873C-6B516C3F74F9}" presName="parentLeftMargin" presStyleLbl="node1" presStyleIdx="4" presStyleCnt="6"/>
      <dgm:spPr/>
      <dgm:t>
        <a:bodyPr/>
        <a:lstStyle/>
        <a:p>
          <a:endParaRPr lang="en-US"/>
        </a:p>
      </dgm:t>
    </dgm:pt>
    <dgm:pt modelId="{FD481A06-ECA3-4078-86CB-8C1F91177399}" type="pres">
      <dgm:prSet presAssocID="{506FE983-EC44-4466-873C-6B516C3F74F9}" presName="parentText" presStyleLbl="node1" presStyleIdx="5" presStyleCnt="6">
        <dgm:presLayoutVars>
          <dgm:chMax val="0"/>
          <dgm:bulletEnabled val="1"/>
        </dgm:presLayoutVars>
      </dgm:prSet>
      <dgm:spPr/>
      <dgm:t>
        <a:bodyPr/>
        <a:lstStyle/>
        <a:p>
          <a:endParaRPr lang="en-US"/>
        </a:p>
      </dgm:t>
    </dgm:pt>
    <dgm:pt modelId="{B0B4C905-E581-48C0-9A4E-45DAD756481F}" type="pres">
      <dgm:prSet presAssocID="{506FE983-EC44-4466-873C-6B516C3F74F9}" presName="negativeSpace" presStyleCnt="0"/>
      <dgm:spPr/>
    </dgm:pt>
    <dgm:pt modelId="{67A4D642-9A6B-466F-A565-9D956FDA15C7}" type="pres">
      <dgm:prSet presAssocID="{506FE983-EC44-4466-873C-6B516C3F74F9}" presName="childText" presStyleLbl="conFgAcc1" presStyleIdx="5" presStyleCnt="6">
        <dgm:presLayoutVars>
          <dgm:bulletEnabled val="1"/>
        </dgm:presLayoutVars>
      </dgm:prSet>
      <dgm:spPr/>
    </dgm:pt>
  </dgm:ptLst>
  <dgm:cxnLst>
    <dgm:cxn modelId="{2629C0D4-C4C4-4E80-9230-2A8478B43EE1}" srcId="{3A486F6D-6FB5-45C6-82A8-887CB8892861}" destId="{506FE983-EC44-4466-873C-6B516C3F74F9}" srcOrd="5" destOrd="0" parTransId="{4502C0D9-7588-4173-B115-F7135C71639F}" sibTransId="{E2894FB0-68E5-425C-AABF-D546638EA49F}"/>
    <dgm:cxn modelId="{6E6AA1EA-B5C2-4EC8-8194-50984C474D3A}" srcId="{3A486F6D-6FB5-45C6-82A8-887CB8892861}" destId="{EF277E60-2525-468D-9BF5-43A138E0D445}" srcOrd="4" destOrd="0" parTransId="{40C7CB5F-843A-469A-B0FE-D68D50D41DFD}" sibTransId="{8A91D7D4-71F7-473F-9DDC-C474E38A1375}"/>
    <dgm:cxn modelId="{FAB84F5E-8C1F-4BC8-9BEA-05FFE1320F61}" srcId="{3A486F6D-6FB5-45C6-82A8-887CB8892861}" destId="{B6012BF4-6EE7-4F7E-915E-DA558B83DC56}" srcOrd="2" destOrd="0" parTransId="{1E9639F5-5314-4CEE-B8B0-EC385C719F96}" sibTransId="{4102C46B-D8F9-4674-A7B6-ED2DCC0EA6DC}"/>
    <dgm:cxn modelId="{61BC2E53-BD24-42A7-9D8B-A717CC10B090}" srcId="{3A486F6D-6FB5-45C6-82A8-887CB8892861}" destId="{9C01AD7F-C7C1-42CD-A167-1C574EC904F4}" srcOrd="0" destOrd="0" parTransId="{4EE7632B-B258-4D9F-9AFB-3C5DBD7E5CB6}" sibTransId="{6F25630D-6618-4ADF-A3FC-B08BB8ABD439}"/>
    <dgm:cxn modelId="{DD9E76B7-3CFE-453B-A8E7-942AF4E6A7F2}" type="presOf" srcId="{9C01AD7F-C7C1-42CD-A167-1C574EC904F4}" destId="{9A84D616-886A-411E-968C-CC6FCD1E0807}" srcOrd="0" destOrd="0" presId="urn:microsoft.com/office/officeart/2005/8/layout/list1"/>
    <dgm:cxn modelId="{2FF70259-261D-423C-8FF8-446912AE99B2}" type="presOf" srcId="{B6012BF4-6EE7-4F7E-915E-DA558B83DC56}" destId="{D57900EA-9A84-45E0-B6B6-F681233D0862}" srcOrd="1" destOrd="0" presId="urn:microsoft.com/office/officeart/2005/8/layout/list1"/>
    <dgm:cxn modelId="{E09B3E13-B9D4-44A9-8A59-AB6465498D7B}" type="presOf" srcId="{EF277E60-2525-468D-9BF5-43A138E0D445}" destId="{91F31FE7-70EA-4429-8416-52EFCC175FCE}" srcOrd="1" destOrd="0" presId="urn:microsoft.com/office/officeart/2005/8/layout/list1"/>
    <dgm:cxn modelId="{5C3C03CB-0199-4B7C-9B4A-3DE826336D27}" type="presOf" srcId="{F1E7C014-3B19-4603-BA17-47B9570C8AE7}" destId="{39FB4A4E-D787-4A89-AE1C-5BC910209D80}" srcOrd="0" destOrd="0" presId="urn:microsoft.com/office/officeart/2005/8/layout/list1"/>
    <dgm:cxn modelId="{0B7163BC-9546-44D0-B65B-4C62C8EAF51B}" type="presOf" srcId="{3A486F6D-6FB5-45C6-82A8-887CB8892861}" destId="{A6958768-A926-4649-BE81-BC388C6CB586}" srcOrd="0" destOrd="0" presId="urn:microsoft.com/office/officeart/2005/8/layout/list1"/>
    <dgm:cxn modelId="{33422E98-F515-49E6-BC69-C0A02A08A125}" type="presOf" srcId="{F1E7C014-3B19-4603-BA17-47B9570C8AE7}" destId="{650EF567-BD9C-4DF6-BFB2-B8C2F0BCECE0}" srcOrd="1" destOrd="0" presId="urn:microsoft.com/office/officeart/2005/8/layout/list1"/>
    <dgm:cxn modelId="{BB67B3D2-AC13-4752-932C-77903B6F44C9}" type="presOf" srcId="{EF277E60-2525-468D-9BF5-43A138E0D445}" destId="{60C73813-8130-43F1-AE74-3BEA57BD1BED}" srcOrd="0" destOrd="0" presId="urn:microsoft.com/office/officeart/2005/8/layout/list1"/>
    <dgm:cxn modelId="{0D061FCA-27CC-4E6D-BB23-4C2BA77F1D2C}" type="presOf" srcId="{506FE983-EC44-4466-873C-6B516C3F74F9}" destId="{FD481A06-ECA3-4078-86CB-8C1F91177399}" srcOrd="1" destOrd="0" presId="urn:microsoft.com/office/officeart/2005/8/layout/list1"/>
    <dgm:cxn modelId="{4106A8F6-61BE-449F-8FD0-04669CA53386}" type="presOf" srcId="{F1DA1410-DA0D-4E78-BA06-D6C5BA725C93}" destId="{E88384D0-E558-4040-A559-6BF05D9B2E6C}" srcOrd="1" destOrd="0" presId="urn:microsoft.com/office/officeart/2005/8/layout/list1"/>
    <dgm:cxn modelId="{19CEBCBD-736E-48BA-B5B5-835CE8161898}" srcId="{3A486F6D-6FB5-45C6-82A8-887CB8892861}" destId="{F1DA1410-DA0D-4E78-BA06-D6C5BA725C93}" srcOrd="1" destOrd="0" parTransId="{D9E441E7-0A2D-442B-BD33-84BCB3424326}" sibTransId="{7DBA11A7-FA61-4859-9932-15E0399A4878}"/>
    <dgm:cxn modelId="{A41A5A05-E2C3-4D34-989F-18E0DAD68D56}" type="presOf" srcId="{506FE983-EC44-4466-873C-6B516C3F74F9}" destId="{5305ECAA-7D9A-46CC-886C-634AA8BEE4E3}" srcOrd="0" destOrd="0" presId="urn:microsoft.com/office/officeart/2005/8/layout/list1"/>
    <dgm:cxn modelId="{EA1C59B1-D577-44C9-97F6-0D0E72A9DBEF}" type="presOf" srcId="{B6012BF4-6EE7-4F7E-915E-DA558B83DC56}" destId="{C89AAAAB-B064-4CEF-89A8-59B5835A6690}" srcOrd="0" destOrd="0" presId="urn:microsoft.com/office/officeart/2005/8/layout/list1"/>
    <dgm:cxn modelId="{15917AB7-B8DA-4E54-BFC3-81D0D1AE1EE4}" type="presOf" srcId="{F1DA1410-DA0D-4E78-BA06-D6C5BA725C93}" destId="{08CE62C7-3D45-4C02-B0CF-8C64196B1A20}" srcOrd="0" destOrd="0" presId="urn:microsoft.com/office/officeart/2005/8/layout/list1"/>
    <dgm:cxn modelId="{E9C93C79-3A5C-4319-A103-206151A770EA}" type="presOf" srcId="{9C01AD7F-C7C1-42CD-A167-1C574EC904F4}" destId="{25B8DF0F-A7AA-4242-BC27-D30067F86A6F}" srcOrd="1" destOrd="0" presId="urn:microsoft.com/office/officeart/2005/8/layout/list1"/>
    <dgm:cxn modelId="{011195DE-A15F-4849-B369-27E0848134BC}" srcId="{3A486F6D-6FB5-45C6-82A8-887CB8892861}" destId="{F1E7C014-3B19-4603-BA17-47B9570C8AE7}" srcOrd="3" destOrd="0" parTransId="{480E0227-8B0E-468A-BD73-ABB060923A40}" sibTransId="{99A73577-6B51-4C46-B41B-FC6592151753}"/>
    <dgm:cxn modelId="{9EBC3078-F2BA-4251-801B-2DDEB2B9CB3D}" type="presParOf" srcId="{A6958768-A926-4649-BE81-BC388C6CB586}" destId="{5E28F3CD-77F2-426A-B77B-60CF669BE9AE}" srcOrd="0" destOrd="0" presId="urn:microsoft.com/office/officeart/2005/8/layout/list1"/>
    <dgm:cxn modelId="{9CADE0D0-F3B8-4463-A064-4154030220BD}" type="presParOf" srcId="{5E28F3CD-77F2-426A-B77B-60CF669BE9AE}" destId="{9A84D616-886A-411E-968C-CC6FCD1E0807}" srcOrd="0" destOrd="0" presId="urn:microsoft.com/office/officeart/2005/8/layout/list1"/>
    <dgm:cxn modelId="{84617509-68BA-4040-84AC-F566DBEF12DB}" type="presParOf" srcId="{5E28F3CD-77F2-426A-B77B-60CF669BE9AE}" destId="{25B8DF0F-A7AA-4242-BC27-D30067F86A6F}" srcOrd="1" destOrd="0" presId="urn:microsoft.com/office/officeart/2005/8/layout/list1"/>
    <dgm:cxn modelId="{210309FA-6933-4E74-AEF9-074BD346C508}" type="presParOf" srcId="{A6958768-A926-4649-BE81-BC388C6CB586}" destId="{DB9E7948-243B-4E66-9526-85B21487ADC3}" srcOrd="1" destOrd="0" presId="urn:microsoft.com/office/officeart/2005/8/layout/list1"/>
    <dgm:cxn modelId="{CD1EE390-3055-4AD9-AA64-6344CEAD7DCD}" type="presParOf" srcId="{A6958768-A926-4649-BE81-BC388C6CB586}" destId="{569A0E44-1C59-4AE4-A155-E14ADCAAC4B6}" srcOrd="2" destOrd="0" presId="urn:microsoft.com/office/officeart/2005/8/layout/list1"/>
    <dgm:cxn modelId="{5FFF5E71-A4DF-4138-A2F4-903767546676}" type="presParOf" srcId="{A6958768-A926-4649-BE81-BC388C6CB586}" destId="{6564F2E0-7AB1-458E-90D0-2E3441E4C02E}" srcOrd="3" destOrd="0" presId="urn:microsoft.com/office/officeart/2005/8/layout/list1"/>
    <dgm:cxn modelId="{D9CFDECB-DB42-437B-8958-7F3890395C66}" type="presParOf" srcId="{A6958768-A926-4649-BE81-BC388C6CB586}" destId="{73D29B6B-90CD-42BD-A0E9-9C2F17704B02}" srcOrd="4" destOrd="0" presId="urn:microsoft.com/office/officeart/2005/8/layout/list1"/>
    <dgm:cxn modelId="{7CB5ADC8-21D4-4849-8283-61FDA1CB4439}" type="presParOf" srcId="{73D29B6B-90CD-42BD-A0E9-9C2F17704B02}" destId="{08CE62C7-3D45-4C02-B0CF-8C64196B1A20}" srcOrd="0" destOrd="0" presId="urn:microsoft.com/office/officeart/2005/8/layout/list1"/>
    <dgm:cxn modelId="{D81A9003-24A0-4030-8331-4E858855AD5D}" type="presParOf" srcId="{73D29B6B-90CD-42BD-A0E9-9C2F17704B02}" destId="{E88384D0-E558-4040-A559-6BF05D9B2E6C}" srcOrd="1" destOrd="0" presId="urn:microsoft.com/office/officeart/2005/8/layout/list1"/>
    <dgm:cxn modelId="{CD7F2D80-4ACB-4CFC-9B5B-DA64510622E5}" type="presParOf" srcId="{A6958768-A926-4649-BE81-BC388C6CB586}" destId="{9DF5E64C-ECEB-4EAF-9947-F409DB1FCD9B}" srcOrd="5" destOrd="0" presId="urn:microsoft.com/office/officeart/2005/8/layout/list1"/>
    <dgm:cxn modelId="{72100300-0F4F-48AE-B6BF-AF2E210D2EB3}" type="presParOf" srcId="{A6958768-A926-4649-BE81-BC388C6CB586}" destId="{1DDB1E76-FE5A-4EC1-9481-6F3881F02ABB}" srcOrd="6" destOrd="0" presId="urn:microsoft.com/office/officeart/2005/8/layout/list1"/>
    <dgm:cxn modelId="{E9578029-7B48-4FCC-B4CC-FDEE39340761}" type="presParOf" srcId="{A6958768-A926-4649-BE81-BC388C6CB586}" destId="{695E92D2-F320-4DD8-A044-A9A9269D971C}" srcOrd="7" destOrd="0" presId="urn:microsoft.com/office/officeart/2005/8/layout/list1"/>
    <dgm:cxn modelId="{811075ED-46E0-4AFB-804E-0C07B123ECF3}" type="presParOf" srcId="{A6958768-A926-4649-BE81-BC388C6CB586}" destId="{33D2A126-CACE-47DC-84D1-B40BB87E8AA3}" srcOrd="8" destOrd="0" presId="urn:microsoft.com/office/officeart/2005/8/layout/list1"/>
    <dgm:cxn modelId="{7D1DAE63-2D6A-45B1-BA74-3DDC75EA7A98}" type="presParOf" srcId="{33D2A126-CACE-47DC-84D1-B40BB87E8AA3}" destId="{C89AAAAB-B064-4CEF-89A8-59B5835A6690}" srcOrd="0" destOrd="0" presId="urn:microsoft.com/office/officeart/2005/8/layout/list1"/>
    <dgm:cxn modelId="{5612B606-9A85-405B-8742-9935EBCEECE0}" type="presParOf" srcId="{33D2A126-CACE-47DC-84D1-B40BB87E8AA3}" destId="{D57900EA-9A84-45E0-B6B6-F681233D0862}" srcOrd="1" destOrd="0" presId="urn:microsoft.com/office/officeart/2005/8/layout/list1"/>
    <dgm:cxn modelId="{20781CF4-75BC-4706-A0CA-61C80D2247C6}" type="presParOf" srcId="{A6958768-A926-4649-BE81-BC388C6CB586}" destId="{AE4875D2-244A-48DE-900A-7B0C7ABA1BA3}" srcOrd="9" destOrd="0" presId="urn:microsoft.com/office/officeart/2005/8/layout/list1"/>
    <dgm:cxn modelId="{3C09228B-23CC-45A4-ABA3-9A0D2C7CE284}" type="presParOf" srcId="{A6958768-A926-4649-BE81-BC388C6CB586}" destId="{57CD458B-6D4D-4FB2-87D6-CC34BE369912}" srcOrd="10" destOrd="0" presId="urn:microsoft.com/office/officeart/2005/8/layout/list1"/>
    <dgm:cxn modelId="{71323D90-D545-4824-AB74-E69CF011E35C}" type="presParOf" srcId="{A6958768-A926-4649-BE81-BC388C6CB586}" destId="{7DB3ED6F-5869-4DC5-B681-19919141A358}" srcOrd="11" destOrd="0" presId="urn:microsoft.com/office/officeart/2005/8/layout/list1"/>
    <dgm:cxn modelId="{A2AD61E2-AFE9-4244-9D3B-D1E5A2E84934}" type="presParOf" srcId="{A6958768-A926-4649-BE81-BC388C6CB586}" destId="{CE8425D2-8547-4CBA-986C-EF7F5E629912}" srcOrd="12" destOrd="0" presId="urn:microsoft.com/office/officeart/2005/8/layout/list1"/>
    <dgm:cxn modelId="{B2E2ACA4-FD86-478C-9BB7-623C0A9A2382}" type="presParOf" srcId="{CE8425D2-8547-4CBA-986C-EF7F5E629912}" destId="{39FB4A4E-D787-4A89-AE1C-5BC910209D80}" srcOrd="0" destOrd="0" presId="urn:microsoft.com/office/officeart/2005/8/layout/list1"/>
    <dgm:cxn modelId="{D61F589D-19B4-4028-B12B-7618ADF2AA7B}" type="presParOf" srcId="{CE8425D2-8547-4CBA-986C-EF7F5E629912}" destId="{650EF567-BD9C-4DF6-BFB2-B8C2F0BCECE0}" srcOrd="1" destOrd="0" presId="urn:microsoft.com/office/officeart/2005/8/layout/list1"/>
    <dgm:cxn modelId="{DEE551E6-9704-41EC-BA40-7B0B45ED0C56}" type="presParOf" srcId="{A6958768-A926-4649-BE81-BC388C6CB586}" destId="{4860D0D5-39A7-4253-ABD3-10CF846D99C2}" srcOrd="13" destOrd="0" presId="urn:microsoft.com/office/officeart/2005/8/layout/list1"/>
    <dgm:cxn modelId="{498392C4-E3D3-4C9A-AA69-F56279988202}" type="presParOf" srcId="{A6958768-A926-4649-BE81-BC388C6CB586}" destId="{8557F8C7-76ED-4FE2-AA45-A0CE672E52EF}" srcOrd="14" destOrd="0" presId="urn:microsoft.com/office/officeart/2005/8/layout/list1"/>
    <dgm:cxn modelId="{DAAFA625-6203-43FE-BDFB-B98C6AE82761}" type="presParOf" srcId="{A6958768-A926-4649-BE81-BC388C6CB586}" destId="{FEDE7121-CF48-468F-BC66-71C90BC7F005}" srcOrd="15" destOrd="0" presId="urn:microsoft.com/office/officeart/2005/8/layout/list1"/>
    <dgm:cxn modelId="{CF61D687-80E8-4CB4-A158-684318B08CA6}" type="presParOf" srcId="{A6958768-A926-4649-BE81-BC388C6CB586}" destId="{8158DB05-7096-446B-BAE4-7F7098DEEBA9}" srcOrd="16" destOrd="0" presId="urn:microsoft.com/office/officeart/2005/8/layout/list1"/>
    <dgm:cxn modelId="{0A104B76-9A9F-4422-8BD6-4E4CF5C288EA}" type="presParOf" srcId="{8158DB05-7096-446B-BAE4-7F7098DEEBA9}" destId="{60C73813-8130-43F1-AE74-3BEA57BD1BED}" srcOrd="0" destOrd="0" presId="urn:microsoft.com/office/officeart/2005/8/layout/list1"/>
    <dgm:cxn modelId="{1439DFDB-3959-41E4-8EBF-03B8393352DE}" type="presParOf" srcId="{8158DB05-7096-446B-BAE4-7F7098DEEBA9}" destId="{91F31FE7-70EA-4429-8416-52EFCC175FCE}" srcOrd="1" destOrd="0" presId="urn:microsoft.com/office/officeart/2005/8/layout/list1"/>
    <dgm:cxn modelId="{05C6959E-2F87-43DE-84FD-ECC453ADC918}" type="presParOf" srcId="{A6958768-A926-4649-BE81-BC388C6CB586}" destId="{E9513DAF-8F97-456C-AE8B-CAB89A82C8C9}" srcOrd="17" destOrd="0" presId="urn:microsoft.com/office/officeart/2005/8/layout/list1"/>
    <dgm:cxn modelId="{DF2722AB-1BC7-4AD3-93A5-28BC4E33E458}" type="presParOf" srcId="{A6958768-A926-4649-BE81-BC388C6CB586}" destId="{73568EEE-A5DD-4CF4-92BB-F1C6AC86AFC4}" srcOrd="18" destOrd="0" presId="urn:microsoft.com/office/officeart/2005/8/layout/list1"/>
    <dgm:cxn modelId="{D3FB54D8-1F29-4ED9-996D-2532C9AC5062}" type="presParOf" srcId="{A6958768-A926-4649-BE81-BC388C6CB586}" destId="{E7A317D7-53EC-4C20-9520-AEC90129E1E0}" srcOrd="19" destOrd="0" presId="urn:microsoft.com/office/officeart/2005/8/layout/list1"/>
    <dgm:cxn modelId="{15A51B98-9E57-4C0E-AD95-A5BD5F40CD3B}" type="presParOf" srcId="{A6958768-A926-4649-BE81-BC388C6CB586}" destId="{67AC7168-FF41-4C4C-9D4D-52FC8CB773AA}" srcOrd="20" destOrd="0" presId="urn:microsoft.com/office/officeart/2005/8/layout/list1"/>
    <dgm:cxn modelId="{007DB4FA-10DE-40A9-AB28-3CFC58B6FAED}" type="presParOf" srcId="{67AC7168-FF41-4C4C-9D4D-52FC8CB773AA}" destId="{5305ECAA-7D9A-46CC-886C-634AA8BEE4E3}" srcOrd="0" destOrd="0" presId="urn:microsoft.com/office/officeart/2005/8/layout/list1"/>
    <dgm:cxn modelId="{40EA7907-A9E5-4182-A321-8265C8FF9C0F}" type="presParOf" srcId="{67AC7168-FF41-4C4C-9D4D-52FC8CB773AA}" destId="{FD481A06-ECA3-4078-86CB-8C1F91177399}" srcOrd="1" destOrd="0" presId="urn:microsoft.com/office/officeart/2005/8/layout/list1"/>
    <dgm:cxn modelId="{CFD083B0-6B78-463D-84C1-CAE404EFCCF1}" type="presParOf" srcId="{A6958768-A926-4649-BE81-BC388C6CB586}" destId="{B0B4C905-E581-48C0-9A4E-45DAD756481F}" srcOrd="21" destOrd="0" presId="urn:microsoft.com/office/officeart/2005/8/layout/list1"/>
    <dgm:cxn modelId="{8ACFA86E-6297-481F-B598-01A880D6FF34}" type="presParOf" srcId="{A6958768-A926-4649-BE81-BC388C6CB586}" destId="{67A4D642-9A6B-466F-A565-9D956FDA15C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486F6D-6FB5-45C6-82A8-887CB889286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8FA08D4-22DA-4FEB-8966-6815B4ED4B79}">
      <dgm:prSet/>
      <dgm:spPr/>
      <dgm:t>
        <a:bodyPr/>
        <a:lstStyle/>
        <a:p>
          <a:pPr algn="r" rtl="1"/>
          <a:r>
            <a:rPr lang="fa-IR" dirty="0" smtClean="0">
              <a:cs typeface="B Koodak" pitchFamily="2" charset="-78"/>
            </a:rPr>
            <a:t>زینت انسان بودن و زیبا بودن (</a:t>
          </a:r>
          <a:r>
            <a:rPr lang="fa-IR" dirty="0" smtClean="0">
              <a:cs typeface="B Koodak" pitchFamily="2" charset="-78"/>
              <a:hlinkClick xmlns:r="http://schemas.openxmlformats.org/officeDocument/2006/relationships" r:id="rId1" action="ppaction://hlinksldjump"/>
            </a:rPr>
            <a:t>توضیح</a:t>
          </a:r>
          <a:r>
            <a:rPr lang="fa-IR" dirty="0" smtClean="0">
              <a:cs typeface="B Koodak" pitchFamily="2" charset="-78"/>
            </a:rPr>
            <a:t>)</a:t>
          </a:r>
          <a:endParaRPr lang="en-US" dirty="0">
            <a:cs typeface="B Koodak" pitchFamily="2" charset="-78"/>
          </a:endParaRPr>
        </a:p>
      </dgm:t>
    </dgm:pt>
    <dgm:pt modelId="{02CCC58D-73D1-44C9-B73A-1367DF8C99C5}" type="parTrans" cxnId="{08A77E3A-2FD7-4C12-ABCA-3D050674FD14}">
      <dgm:prSet/>
      <dgm:spPr/>
    </dgm:pt>
    <dgm:pt modelId="{866C69C7-DFB0-48F7-97C5-075EF0E215B2}" type="sibTrans" cxnId="{08A77E3A-2FD7-4C12-ABCA-3D050674FD14}">
      <dgm:prSet/>
      <dgm:spPr/>
    </dgm:pt>
    <dgm:pt modelId="{96F5DE23-DE8B-4804-96C7-25428BAC183B}">
      <dgm:prSet/>
      <dgm:spPr/>
      <dgm:t>
        <a:bodyPr/>
        <a:lstStyle/>
        <a:p>
          <a:pPr algn="r" rtl="1"/>
          <a:r>
            <a:rPr lang="fa-IR" dirty="0" smtClean="0">
              <a:cs typeface="B Koodak" pitchFamily="2" charset="-78"/>
            </a:rPr>
            <a:t>در جهت اصلاح و صلح نه در جهت فساد و هدم (</a:t>
          </a:r>
          <a:r>
            <a:rPr lang="fa-IR" dirty="0" smtClean="0">
              <a:cs typeface="B Koodak" pitchFamily="2" charset="-78"/>
              <a:hlinkClick xmlns:r="http://schemas.openxmlformats.org/officeDocument/2006/relationships" r:id="rId2" action="ppaction://hlinksldjump"/>
            </a:rPr>
            <a:t>توضیح</a:t>
          </a:r>
          <a:r>
            <a:rPr lang="fa-IR" dirty="0" smtClean="0">
              <a:cs typeface="B Koodak" pitchFamily="2" charset="-78"/>
            </a:rPr>
            <a:t>)</a:t>
          </a:r>
          <a:endParaRPr lang="en-US" dirty="0">
            <a:cs typeface="B Koodak" pitchFamily="2" charset="-78"/>
          </a:endParaRPr>
        </a:p>
      </dgm:t>
    </dgm:pt>
    <dgm:pt modelId="{B10EE457-CEE2-4AA9-8BBF-31CFA8A0A261}" type="parTrans" cxnId="{AE79B231-3D06-4354-BE2D-F8B655D4E8B6}">
      <dgm:prSet/>
      <dgm:spPr/>
    </dgm:pt>
    <dgm:pt modelId="{B5D866AC-5EA9-4949-AE7C-817DDFEAC913}" type="sibTrans" cxnId="{AE79B231-3D06-4354-BE2D-F8B655D4E8B6}">
      <dgm:prSet/>
      <dgm:spPr/>
    </dgm:pt>
    <dgm:pt modelId="{F670D5D3-5A64-4E11-A3E5-BBEFD0EBC927}">
      <dgm:prSet/>
      <dgm:spPr/>
      <dgm:t>
        <a:bodyPr/>
        <a:lstStyle/>
        <a:p>
          <a:pPr algn="r" rtl="1"/>
          <a:r>
            <a:rPr lang="fa-IR" dirty="0" smtClean="0">
              <a:cs typeface="B Koodak" pitchFamily="2" charset="-78"/>
            </a:rPr>
            <a:t>قانعانه بودن و نه مصرف زدگی (</a:t>
          </a:r>
          <a:r>
            <a:rPr lang="fa-IR" dirty="0" smtClean="0">
              <a:cs typeface="B Koodak" pitchFamily="2" charset="-78"/>
              <a:hlinkClick xmlns:r="http://schemas.openxmlformats.org/officeDocument/2006/relationships" r:id="rId3" action="ppaction://hlinksldjump"/>
            </a:rPr>
            <a:t>توضیح</a:t>
          </a:r>
          <a:r>
            <a:rPr lang="fa-IR" dirty="0" smtClean="0">
              <a:cs typeface="B Koodak" pitchFamily="2" charset="-78"/>
            </a:rPr>
            <a:t>)</a:t>
          </a:r>
          <a:endParaRPr lang="en-US" dirty="0">
            <a:cs typeface="B Koodak" pitchFamily="2" charset="-78"/>
          </a:endParaRPr>
        </a:p>
      </dgm:t>
    </dgm:pt>
    <dgm:pt modelId="{1FA51485-3AD4-41B8-9B38-9159D369AF66}" type="parTrans" cxnId="{0833DA73-5ECA-4C4C-832F-9E9FE538FC50}">
      <dgm:prSet/>
      <dgm:spPr/>
    </dgm:pt>
    <dgm:pt modelId="{D865F37C-6916-4436-BAD5-AA1432FB2C4F}" type="sibTrans" cxnId="{0833DA73-5ECA-4C4C-832F-9E9FE538FC50}">
      <dgm:prSet/>
      <dgm:spPr/>
    </dgm:pt>
    <dgm:pt modelId="{017B8C0A-08A6-4BEF-9E41-4E0DAEA2D8B7}">
      <dgm:prSet/>
      <dgm:spPr/>
      <dgm:t>
        <a:bodyPr/>
        <a:lstStyle/>
        <a:p>
          <a:pPr algn="r" rtl="1"/>
          <a:r>
            <a:rPr lang="fa-IR" dirty="0" smtClean="0">
              <a:cs typeface="B Koodak" pitchFamily="2" charset="-78"/>
            </a:rPr>
            <a:t>کنترل پذیری و دست افزار بودن (</a:t>
          </a:r>
          <a:r>
            <a:rPr lang="fa-IR" dirty="0" smtClean="0">
              <a:cs typeface="B Koodak" pitchFamily="2" charset="-78"/>
              <a:hlinkClick xmlns:r="http://schemas.openxmlformats.org/officeDocument/2006/relationships" r:id="rId4" action="ppaction://hlinksldjump"/>
            </a:rPr>
            <a:t>توضیح</a:t>
          </a:r>
          <a:r>
            <a:rPr lang="fa-IR" dirty="0" smtClean="0">
              <a:cs typeface="B Koodak" pitchFamily="2" charset="-78"/>
            </a:rPr>
            <a:t>)</a:t>
          </a:r>
          <a:endParaRPr lang="en-US" dirty="0">
            <a:cs typeface="B Koodak" pitchFamily="2" charset="-78"/>
          </a:endParaRPr>
        </a:p>
      </dgm:t>
    </dgm:pt>
    <dgm:pt modelId="{560967E3-E069-4E22-9EDD-0CD1604D435E}" type="parTrans" cxnId="{7CB6CE90-B7BB-4D0F-B148-17EF73C489B8}">
      <dgm:prSet/>
      <dgm:spPr/>
    </dgm:pt>
    <dgm:pt modelId="{080DD220-9E3E-457E-BFF7-A4112A07DFB2}" type="sibTrans" cxnId="{7CB6CE90-B7BB-4D0F-B148-17EF73C489B8}">
      <dgm:prSet/>
      <dgm:spPr/>
    </dgm:pt>
    <dgm:pt modelId="{2647BF2B-D159-4132-AD13-DF3B48797A2A}">
      <dgm:prSet/>
      <dgm:spPr/>
      <dgm:t>
        <a:bodyPr/>
        <a:lstStyle/>
        <a:p>
          <a:pPr algn="r" rtl="1"/>
          <a:r>
            <a:rPr lang="fa-IR" dirty="0" smtClean="0">
              <a:cs typeface="B Koodak" pitchFamily="2" charset="-78"/>
            </a:rPr>
            <a:t>رجع پذیری و قابلیت بازیابی توسط سازنده (</a:t>
          </a:r>
          <a:r>
            <a:rPr lang="fa-IR" dirty="0" smtClean="0">
              <a:cs typeface="B Koodak" pitchFamily="2" charset="-78"/>
              <a:hlinkClick xmlns:r="http://schemas.openxmlformats.org/officeDocument/2006/relationships" r:id="rId5" action="ppaction://hlinksldjump"/>
            </a:rPr>
            <a:t>توضیح</a:t>
          </a:r>
          <a:r>
            <a:rPr lang="fa-IR" dirty="0" smtClean="0">
              <a:cs typeface="B Koodak" pitchFamily="2" charset="-78"/>
            </a:rPr>
            <a:t>)</a:t>
          </a:r>
          <a:endParaRPr lang="en-US" dirty="0">
            <a:cs typeface="B Koodak" pitchFamily="2" charset="-78"/>
          </a:endParaRPr>
        </a:p>
      </dgm:t>
    </dgm:pt>
    <dgm:pt modelId="{347ABA9A-88DF-4037-BE08-EDBD15A61E5D}" type="parTrans" cxnId="{AAD94F33-25CB-409C-AE87-35570F42E678}">
      <dgm:prSet/>
      <dgm:spPr/>
    </dgm:pt>
    <dgm:pt modelId="{0870E5B0-04D3-463A-AA07-18A9DDDC2D11}" type="sibTrans" cxnId="{AAD94F33-25CB-409C-AE87-35570F42E678}">
      <dgm:prSet/>
      <dgm:spPr/>
    </dgm:pt>
    <dgm:pt modelId="{A6958768-A926-4649-BE81-BC388C6CB586}" type="pres">
      <dgm:prSet presAssocID="{3A486F6D-6FB5-45C6-82A8-887CB8892861}" presName="linear" presStyleCnt="0">
        <dgm:presLayoutVars>
          <dgm:dir/>
          <dgm:animLvl val="lvl"/>
          <dgm:resizeHandles val="exact"/>
        </dgm:presLayoutVars>
      </dgm:prSet>
      <dgm:spPr/>
      <dgm:t>
        <a:bodyPr/>
        <a:lstStyle/>
        <a:p>
          <a:endParaRPr lang="en-US"/>
        </a:p>
      </dgm:t>
    </dgm:pt>
    <dgm:pt modelId="{6BA8BEAF-A27C-45CC-8C59-CF2364339FE2}" type="pres">
      <dgm:prSet presAssocID="{88FA08D4-22DA-4FEB-8966-6815B4ED4B79}" presName="parentLin" presStyleCnt="0"/>
      <dgm:spPr/>
    </dgm:pt>
    <dgm:pt modelId="{B1E50E36-E2E2-4E33-ACDA-EE923632F068}" type="pres">
      <dgm:prSet presAssocID="{88FA08D4-22DA-4FEB-8966-6815B4ED4B79}" presName="parentLeftMargin" presStyleLbl="node1" presStyleIdx="0" presStyleCnt="5"/>
      <dgm:spPr/>
      <dgm:t>
        <a:bodyPr/>
        <a:lstStyle/>
        <a:p>
          <a:endParaRPr lang="en-US"/>
        </a:p>
      </dgm:t>
    </dgm:pt>
    <dgm:pt modelId="{5CEE5FC4-AB9C-4DB4-B7B4-5A03F6717A60}" type="pres">
      <dgm:prSet presAssocID="{88FA08D4-22DA-4FEB-8966-6815B4ED4B79}" presName="parentText" presStyleLbl="node1" presStyleIdx="0" presStyleCnt="5">
        <dgm:presLayoutVars>
          <dgm:chMax val="0"/>
          <dgm:bulletEnabled val="1"/>
        </dgm:presLayoutVars>
      </dgm:prSet>
      <dgm:spPr/>
      <dgm:t>
        <a:bodyPr/>
        <a:lstStyle/>
        <a:p>
          <a:endParaRPr lang="en-US"/>
        </a:p>
      </dgm:t>
    </dgm:pt>
    <dgm:pt modelId="{5F620DDA-6BF3-40A1-AFD1-823976250773}" type="pres">
      <dgm:prSet presAssocID="{88FA08D4-22DA-4FEB-8966-6815B4ED4B79}" presName="negativeSpace" presStyleCnt="0"/>
      <dgm:spPr/>
    </dgm:pt>
    <dgm:pt modelId="{C0907269-A568-4BFA-ACAF-7191BB57DA7E}" type="pres">
      <dgm:prSet presAssocID="{88FA08D4-22DA-4FEB-8966-6815B4ED4B79}" presName="childText" presStyleLbl="conFgAcc1" presStyleIdx="0" presStyleCnt="5">
        <dgm:presLayoutVars>
          <dgm:bulletEnabled val="1"/>
        </dgm:presLayoutVars>
      </dgm:prSet>
      <dgm:spPr/>
    </dgm:pt>
    <dgm:pt modelId="{99925A48-8A74-448F-80C7-EC785CDEFF8D}" type="pres">
      <dgm:prSet presAssocID="{866C69C7-DFB0-48F7-97C5-075EF0E215B2}" presName="spaceBetweenRectangles" presStyleCnt="0"/>
      <dgm:spPr/>
    </dgm:pt>
    <dgm:pt modelId="{1AE2809E-B553-4A4F-998E-CFBE81C6AF06}" type="pres">
      <dgm:prSet presAssocID="{96F5DE23-DE8B-4804-96C7-25428BAC183B}" presName="parentLin" presStyleCnt="0"/>
      <dgm:spPr/>
    </dgm:pt>
    <dgm:pt modelId="{CFCB5E06-04C7-4142-B400-8CD78964B027}" type="pres">
      <dgm:prSet presAssocID="{96F5DE23-DE8B-4804-96C7-25428BAC183B}" presName="parentLeftMargin" presStyleLbl="node1" presStyleIdx="0" presStyleCnt="5"/>
      <dgm:spPr/>
      <dgm:t>
        <a:bodyPr/>
        <a:lstStyle/>
        <a:p>
          <a:endParaRPr lang="en-US"/>
        </a:p>
      </dgm:t>
    </dgm:pt>
    <dgm:pt modelId="{CFFC682C-FDBA-48A2-9EC8-741058776B4A}" type="pres">
      <dgm:prSet presAssocID="{96F5DE23-DE8B-4804-96C7-25428BAC183B}" presName="parentText" presStyleLbl="node1" presStyleIdx="1" presStyleCnt="5">
        <dgm:presLayoutVars>
          <dgm:chMax val="0"/>
          <dgm:bulletEnabled val="1"/>
        </dgm:presLayoutVars>
      </dgm:prSet>
      <dgm:spPr/>
      <dgm:t>
        <a:bodyPr/>
        <a:lstStyle/>
        <a:p>
          <a:endParaRPr lang="en-US"/>
        </a:p>
      </dgm:t>
    </dgm:pt>
    <dgm:pt modelId="{E4A1CAFA-E8A9-46C4-B978-B14612BF7AD8}" type="pres">
      <dgm:prSet presAssocID="{96F5DE23-DE8B-4804-96C7-25428BAC183B}" presName="negativeSpace" presStyleCnt="0"/>
      <dgm:spPr/>
    </dgm:pt>
    <dgm:pt modelId="{C349091E-FD73-4E34-A47C-E8F57E404545}" type="pres">
      <dgm:prSet presAssocID="{96F5DE23-DE8B-4804-96C7-25428BAC183B}" presName="childText" presStyleLbl="conFgAcc1" presStyleIdx="1" presStyleCnt="5">
        <dgm:presLayoutVars>
          <dgm:bulletEnabled val="1"/>
        </dgm:presLayoutVars>
      </dgm:prSet>
      <dgm:spPr/>
    </dgm:pt>
    <dgm:pt modelId="{09AAEF0D-F0A0-41A8-9192-7DCD151A06E6}" type="pres">
      <dgm:prSet presAssocID="{B5D866AC-5EA9-4949-AE7C-817DDFEAC913}" presName="spaceBetweenRectangles" presStyleCnt="0"/>
      <dgm:spPr/>
    </dgm:pt>
    <dgm:pt modelId="{CB176CC9-CDF4-4A02-B3AD-5F31EFBCA88B}" type="pres">
      <dgm:prSet presAssocID="{F670D5D3-5A64-4E11-A3E5-BBEFD0EBC927}" presName="parentLin" presStyleCnt="0"/>
      <dgm:spPr/>
    </dgm:pt>
    <dgm:pt modelId="{28A686EC-86EA-4AE4-9817-A4E283E74095}" type="pres">
      <dgm:prSet presAssocID="{F670D5D3-5A64-4E11-A3E5-BBEFD0EBC927}" presName="parentLeftMargin" presStyleLbl="node1" presStyleIdx="1" presStyleCnt="5"/>
      <dgm:spPr/>
      <dgm:t>
        <a:bodyPr/>
        <a:lstStyle/>
        <a:p>
          <a:endParaRPr lang="en-US"/>
        </a:p>
      </dgm:t>
    </dgm:pt>
    <dgm:pt modelId="{93AF9F28-D516-4930-8CBB-64A5C67D0EE4}" type="pres">
      <dgm:prSet presAssocID="{F670D5D3-5A64-4E11-A3E5-BBEFD0EBC927}" presName="parentText" presStyleLbl="node1" presStyleIdx="2" presStyleCnt="5">
        <dgm:presLayoutVars>
          <dgm:chMax val="0"/>
          <dgm:bulletEnabled val="1"/>
        </dgm:presLayoutVars>
      </dgm:prSet>
      <dgm:spPr/>
      <dgm:t>
        <a:bodyPr/>
        <a:lstStyle/>
        <a:p>
          <a:endParaRPr lang="en-US"/>
        </a:p>
      </dgm:t>
    </dgm:pt>
    <dgm:pt modelId="{585CB573-4635-4F04-8942-8EA6FD3B3E8A}" type="pres">
      <dgm:prSet presAssocID="{F670D5D3-5A64-4E11-A3E5-BBEFD0EBC927}" presName="negativeSpace" presStyleCnt="0"/>
      <dgm:spPr/>
    </dgm:pt>
    <dgm:pt modelId="{A4B5B725-E158-434B-8565-7152542FD062}" type="pres">
      <dgm:prSet presAssocID="{F670D5D3-5A64-4E11-A3E5-BBEFD0EBC927}" presName="childText" presStyleLbl="conFgAcc1" presStyleIdx="2" presStyleCnt="5">
        <dgm:presLayoutVars>
          <dgm:bulletEnabled val="1"/>
        </dgm:presLayoutVars>
      </dgm:prSet>
      <dgm:spPr/>
    </dgm:pt>
    <dgm:pt modelId="{423F36AB-CF3A-4ECD-9D6B-48E445AA06B6}" type="pres">
      <dgm:prSet presAssocID="{D865F37C-6916-4436-BAD5-AA1432FB2C4F}" presName="spaceBetweenRectangles" presStyleCnt="0"/>
      <dgm:spPr/>
    </dgm:pt>
    <dgm:pt modelId="{9CAC8DED-C5C6-48E5-A2A0-ACDEA8F4EBAA}" type="pres">
      <dgm:prSet presAssocID="{017B8C0A-08A6-4BEF-9E41-4E0DAEA2D8B7}" presName="parentLin" presStyleCnt="0"/>
      <dgm:spPr/>
    </dgm:pt>
    <dgm:pt modelId="{A1192237-52D3-4AF3-863A-5158BF3BE13F}" type="pres">
      <dgm:prSet presAssocID="{017B8C0A-08A6-4BEF-9E41-4E0DAEA2D8B7}" presName="parentLeftMargin" presStyleLbl="node1" presStyleIdx="2" presStyleCnt="5"/>
      <dgm:spPr/>
      <dgm:t>
        <a:bodyPr/>
        <a:lstStyle/>
        <a:p>
          <a:endParaRPr lang="en-US"/>
        </a:p>
      </dgm:t>
    </dgm:pt>
    <dgm:pt modelId="{D1C3B5EC-1220-456A-95DF-89EA2F24CB37}" type="pres">
      <dgm:prSet presAssocID="{017B8C0A-08A6-4BEF-9E41-4E0DAEA2D8B7}" presName="parentText" presStyleLbl="node1" presStyleIdx="3" presStyleCnt="5">
        <dgm:presLayoutVars>
          <dgm:chMax val="0"/>
          <dgm:bulletEnabled val="1"/>
        </dgm:presLayoutVars>
      </dgm:prSet>
      <dgm:spPr/>
      <dgm:t>
        <a:bodyPr/>
        <a:lstStyle/>
        <a:p>
          <a:endParaRPr lang="en-US"/>
        </a:p>
      </dgm:t>
    </dgm:pt>
    <dgm:pt modelId="{2B74F469-9A26-43EF-BDD2-EB8BC4475BE4}" type="pres">
      <dgm:prSet presAssocID="{017B8C0A-08A6-4BEF-9E41-4E0DAEA2D8B7}" presName="negativeSpace" presStyleCnt="0"/>
      <dgm:spPr/>
    </dgm:pt>
    <dgm:pt modelId="{B2440F22-FA62-4E62-8AD6-5FDFF54E3BC3}" type="pres">
      <dgm:prSet presAssocID="{017B8C0A-08A6-4BEF-9E41-4E0DAEA2D8B7}" presName="childText" presStyleLbl="conFgAcc1" presStyleIdx="3" presStyleCnt="5">
        <dgm:presLayoutVars>
          <dgm:bulletEnabled val="1"/>
        </dgm:presLayoutVars>
      </dgm:prSet>
      <dgm:spPr/>
    </dgm:pt>
    <dgm:pt modelId="{C2954C7F-A1E2-48C9-9F05-835AA21484A5}" type="pres">
      <dgm:prSet presAssocID="{080DD220-9E3E-457E-BFF7-A4112A07DFB2}" presName="spaceBetweenRectangles" presStyleCnt="0"/>
      <dgm:spPr/>
    </dgm:pt>
    <dgm:pt modelId="{3BBA8518-5FCF-4A2C-8D03-4313AA871BEF}" type="pres">
      <dgm:prSet presAssocID="{2647BF2B-D159-4132-AD13-DF3B48797A2A}" presName="parentLin" presStyleCnt="0"/>
      <dgm:spPr/>
    </dgm:pt>
    <dgm:pt modelId="{F2705814-37B4-4454-A07C-F64F37BBF9FD}" type="pres">
      <dgm:prSet presAssocID="{2647BF2B-D159-4132-AD13-DF3B48797A2A}" presName="parentLeftMargin" presStyleLbl="node1" presStyleIdx="3" presStyleCnt="5"/>
      <dgm:spPr/>
      <dgm:t>
        <a:bodyPr/>
        <a:lstStyle/>
        <a:p>
          <a:endParaRPr lang="en-US"/>
        </a:p>
      </dgm:t>
    </dgm:pt>
    <dgm:pt modelId="{AF8152E8-2EEA-4E8B-AE68-F0CA062663E4}" type="pres">
      <dgm:prSet presAssocID="{2647BF2B-D159-4132-AD13-DF3B48797A2A}" presName="parentText" presStyleLbl="node1" presStyleIdx="4" presStyleCnt="5">
        <dgm:presLayoutVars>
          <dgm:chMax val="0"/>
          <dgm:bulletEnabled val="1"/>
        </dgm:presLayoutVars>
      </dgm:prSet>
      <dgm:spPr/>
      <dgm:t>
        <a:bodyPr/>
        <a:lstStyle/>
        <a:p>
          <a:endParaRPr lang="en-US"/>
        </a:p>
      </dgm:t>
    </dgm:pt>
    <dgm:pt modelId="{FD30BAB9-FEDC-4E1B-AE44-33452A02AEBE}" type="pres">
      <dgm:prSet presAssocID="{2647BF2B-D159-4132-AD13-DF3B48797A2A}" presName="negativeSpace" presStyleCnt="0"/>
      <dgm:spPr/>
    </dgm:pt>
    <dgm:pt modelId="{E621D4A9-0411-4CBB-8EE2-FE3EAD805DA8}" type="pres">
      <dgm:prSet presAssocID="{2647BF2B-D159-4132-AD13-DF3B48797A2A}" presName="childText" presStyleLbl="conFgAcc1" presStyleIdx="4" presStyleCnt="5">
        <dgm:presLayoutVars>
          <dgm:bulletEnabled val="1"/>
        </dgm:presLayoutVars>
      </dgm:prSet>
      <dgm:spPr/>
    </dgm:pt>
  </dgm:ptLst>
  <dgm:cxnLst>
    <dgm:cxn modelId="{E7B36722-8E7E-4C63-851F-ABECD0AE450B}" type="presOf" srcId="{2647BF2B-D159-4132-AD13-DF3B48797A2A}" destId="{AF8152E8-2EEA-4E8B-AE68-F0CA062663E4}" srcOrd="1" destOrd="0" presId="urn:microsoft.com/office/officeart/2005/8/layout/list1"/>
    <dgm:cxn modelId="{9FACAF46-BBFE-4556-B61A-E8BAF5159DE7}" type="presOf" srcId="{88FA08D4-22DA-4FEB-8966-6815B4ED4B79}" destId="{5CEE5FC4-AB9C-4DB4-B7B4-5A03F6717A60}" srcOrd="1" destOrd="0" presId="urn:microsoft.com/office/officeart/2005/8/layout/list1"/>
    <dgm:cxn modelId="{4E7A2F3A-3D53-4115-893C-F3A81C4AE554}" type="presOf" srcId="{96F5DE23-DE8B-4804-96C7-25428BAC183B}" destId="{CFFC682C-FDBA-48A2-9EC8-741058776B4A}" srcOrd="1" destOrd="0" presId="urn:microsoft.com/office/officeart/2005/8/layout/list1"/>
    <dgm:cxn modelId="{2B955514-FCD5-4867-A5D4-C2620A2DD670}" type="presOf" srcId="{2647BF2B-D159-4132-AD13-DF3B48797A2A}" destId="{F2705814-37B4-4454-A07C-F64F37BBF9FD}" srcOrd="0" destOrd="0" presId="urn:microsoft.com/office/officeart/2005/8/layout/list1"/>
    <dgm:cxn modelId="{0833DA73-5ECA-4C4C-832F-9E9FE538FC50}" srcId="{3A486F6D-6FB5-45C6-82A8-887CB8892861}" destId="{F670D5D3-5A64-4E11-A3E5-BBEFD0EBC927}" srcOrd="2" destOrd="0" parTransId="{1FA51485-3AD4-41B8-9B38-9159D369AF66}" sibTransId="{D865F37C-6916-4436-BAD5-AA1432FB2C4F}"/>
    <dgm:cxn modelId="{F2AB9FE0-8369-45F9-A57E-121023B05CDC}" type="presOf" srcId="{017B8C0A-08A6-4BEF-9E41-4E0DAEA2D8B7}" destId="{A1192237-52D3-4AF3-863A-5158BF3BE13F}" srcOrd="0" destOrd="0" presId="urn:microsoft.com/office/officeart/2005/8/layout/list1"/>
    <dgm:cxn modelId="{EDC22204-E029-4272-BD1E-286C22C08AB1}" type="presOf" srcId="{F670D5D3-5A64-4E11-A3E5-BBEFD0EBC927}" destId="{28A686EC-86EA-4AE4-9817-A4E283E74095}" srcOrd="0" destOrd="0" presId="urn:microsoft.com/office/officeart/2005/8/layout/list1"/>
    <dgm:cxn modelId="{136FFC2E-259E-409F-905B-4E916DD93621}" type="presOf" srcId="{3A486F6D-6FB5-45C6-82A8-887CB8892861}" destId="{A6958768-A926-4649-BE81-BC388C6CB586}" srcOrd="0" destOrd="0" presId="urn:microsoft.com/office/officeart/2005/8/layout/list1"/>
    <dgm:cxn modelId="{37614A30-E813-42A0-93F4-C455DE096749}" type="presOf" srcId="{96F5DE23-DE8B-4804-96C7-25428BAC183B}" destId="{CFCB5E06-04C7-4142-B400-8CD78964B027}" srcOrd="0" destOrd="0" presId="urn:microsoft.com/office/officeart/2005/8/layout/list1"/>
    <dgm:cxn modelId="{EC31C51C-3143-4B93-B0F7-375048257E69}" type="presOf" srcId="{88FA08D4-22DA-4FEB-8966-6815B4ED4B79}" destId="{B1E50E36-E2E2-4E33-ACDA-EE923632F068}" srcOrd="0" destOrd="0" presId="urn:microsoft.com/office/officeart/2005/8/layout/list1"/>
    <dgm:cxn modelId="{3E51A5FE-9354-447D-A822-005EE2D1F56D}" type="presOf" srcId="{F670D5D3-5A64-4E11-A3E5-BBEFD0EBC927}" destId="{93AF9F28-D516-4930-8CBB-64A5C67D0EE4}" srcOrd="1" destOrd="0" presId="urn:microsoft.com/office/officeart/2005/8/layout/list1"/>
    <dgm:cxn modelId="{AAD94F33-25CB-409C-AE87-35570F42E678}" srcId="{3A486F6D-6FB5-45C6-82A8-887CB8892861}" destId="{2647BF2B-D159-4132-AD13-DF3B48797A2A}" srcOrd="4" destOrd="0" parTransId="{347ABA9A-88DF-4037-BE08-EDBD15A61E5D}" sibTransId="{0870E5B0-04D3-463A-AA07-18A9DDDC2D11}"/>
    <dgm:cxn modelId="{08A77E3A-2FD7-4C12-ABCA-3D050674FD14}" srcId="{3A486F6D-6FB5-45C6-82A8-887CB8892861}" destId="{88FA08D4-22DA-4FEB-8966-6815B4ED4B79}" srcOrd="0" destOrd="0" parTransId="{02CCC58D-73D1-44C9-B73A-1367DF8C99C5}" sibTransId="{866C69C7-DFB0-48F7-97C5-075EF0E215B2}"/>
    <dgm:cxn modelId="{AE79B231-3D06-4354-BE2D-F8B655D4E8B6}" srcId="{3A486F6D-6FB5-45C6-82A8-887CB8892861}" destId="{96F5DE23-DE8B-4804-96C7-25428BAC183B}" srcOrd="1" destOrd="0" parTransId="{B10EE457-CEE2-4AA9-8BBF-31CFA8A0A261}" sibTransId="{B5D866AC-5EA9-4949-AE7C-817DDFEAC913}"/>
    <dgm:cxn modelId="{7CB6CE90-B7BB-4D0F-B148-17EF73C489B8}" srcId="{3A486F6D-6FB5-45C6-82A8-887CB8892861}" destId="{017B8C0A-08A6-4BEF-9E41-4E0DAEA2D8B7}" srcOrd="3" destOrd="0" parTransId="{560967E3-E069-4E22-9EDD-0CD1604D435E}" sibTransId="{080DD220-9E3E-457E-BFF7-A4112A07DFB2}"/>
    <dgm:cxn modelId="{8D03D40F-1D11-4267-96CB-573883C4F0CD}" type="presOf" srcId="{017B8C0A-08A6-4BEF-9E41-4E0DAEA2D8B7}" destId="{D1C3B5EC-1220-456A-95DF-89EA2F24CB37}" srcOrd="1" destOrd="0" presId="urn:microsoft.com/office/officeart/2005/8/layout/list1"/>
    <dgm:cxn modelId="{E45A6C37-E98E-4A59-88F0-153FF627B237}" type="presParOf" srcId="{A6958768-A926-4649-BE81-BC388C6CB586}" destId="{6BA8BEAF-A27C-45CC-8C59-CF2364339FE2}" srcOrd="0" destOrd="0" presId="urn:microsoft.com/office/officeart/2005/8/layout/list1"/>
    <dgm:cxn modelId="{D3A73BE8-F812-4635-9472-512892C36307}" type="presParOf" srcId="{6BA8BEAF-A27C-45CC-8C59-CF2364339FE2}" destId="{B1E50E36-E2E2-4E33-ACDA-EE923632F068}" srcOrd="0" destOrd="0" presId="urn:microsoft.com/office/officeart/2005/8/layout/list1"/>
    <dgm:cxn modelId="{92946FF3-710A-4AC3-8983-C6B821587B64}" type="presParOf" srcId="{6BA8BEAF-A27C-45CC-8C59-CF2364339FE2}" destId="{5CEE5FC4-AB9C-4DB4-B7B4-5A03F6717A60}" srcOrd="1" destOrd="0" presId="urn:microsoft.com/office/officeart/2005/8/layout/list1"/>
    <dgm:cxn modelId="{CEAF422A-2854-405B-A03F-8E5D27DE0A50}" type="presParOf" srcId="{A6958768-A926-4649-BE81-BC388C6CB586}" destId="{5F620DDA-6BF3-40A1-AFD1-823976250773}" srcOrd="1" destOrd="0" presId="urn:microsoft.com/office/officeart/2005/8/layout/list1"/>
    <dgm:cxn modelId="{49DA627F-79C1-4C07-8552-923D2EB69F88}" type="presParOf" srcId="{A6958768-A926-4649-BE81-BC388C6CB586}" destId="{C0907269-A568-4BFA-ACAF-7191BB57DA7E}" srcOrd="2" destOrd="0" presId="urn:microsoft.com/office/officeart/2005/8/layout/list1"/>
    <dgm:cxn modelId="{60DDAC0D-8B56-4FEF-AEA6-9E01483F7733}" type="presParOf" srcId="{A6958768-A926-4649-BE81-BC388C6CB586}" destId="{99925A48-8A74-448F-80C7-EC785CDEFF8D}" srcOrd="3" destOrd="0" presId="urn:microsoft.com/office/officeart/2005/8/layout/list1"/>
    <dgm:cxn modelId="{2525232F-43A3-4597-98A8-BCD916FA868A}" type="presParOf" srcId="{A6958768-A926-4649-BE81-BC388C6CB586}" destId="{1AE2809E-B553-4A4F-998E-CFBE81C6AF06}" srcOrd="4" destOrd="0" presId="urn:microsoft.com/office/officeart/2005/8/layout/list1"/>
    <dgm:cxn modelId="{4C0A237E-957F-41F9-BC14-26DD673D6E42}" type="presParOf" srcId="{1AE2809E-B553-4A4F-998E-CFBE81C6AF06}" destId="{CFCB5E06-04C7-4142-B400-8CD78964B027}" srcOrd="0" destOrd="0" presId="urn:microsoft.com/office/officeart/2005/8/layout/list1"/>
    <dgm:cxn modelId="{3A331860-498E-460F-9C48-06575D7F5A4C}" type="presParOf" srcId="{1AE2809E-B553-4A4F-998E-CFBE81C6AF06}" destId="{CFFC682C-FDBA-48A2-9EC8-741058776B4A}" srcOrd="1" destOrd="0" presId="urn:microsoft.com/office/officeart/2005/8/layout/list1"/>
    <dgm:cxn modelId="{A7E0DB37-7721-4A3B-A8D6-10B98A2114B4}" type="presParOf" srcId="{A6958768-A926-4649-BE81-BC388C6CB586}" destId="{E4A1CAFA-E8A9-46C4-B978-B14612BF7AD8}" srcOrd="5" destOrd="0" presId="urn:microsoft.com/office/officeart/2005/8/layout/list1"/>
    <dgm:cxn modelId="{BD153047-DC0F-49D4-BD27-CC58A8E5C2FA}" type="presParOf" srcId="{A6958768-A926-4649-BE81-BC388C6CB586}" destId="{C349091E-FD73-4E34-A47C-E8F57E404545}" srcOrd="6" destOrd="0" presId="urn:microsoft.com/office/officeart/2005/8/layout/list1"/>
    <dgm:cxn modelId="{97B4DF1A-42C4-420C-ABD7-CDC12DE59308}" type="presParOf" srcId="{A6958768-A926-4649-BE81-BC388C6CB586}" destId="{09AAEF0D-F0A0-41A8-9192-7DCD151A06E6}" srcOrd="7" destOrd="0" presId="urn:microsoft.com/office/officeart/2005/8/layout/list1"/>
    <dgm:cxn modelId="{3DA252C0-8DDC-4838-951B-85B383510B96}" type="presParOf" srcId="{A6958768-A926-4649-BE81-BC388C6CB586}" destId="{CB176CC9-CDF4-4A02-B3AD-5F31EFBCA88B}" srcOrd="8" destOrd="0" presId="urn:microsoft.com/office/officeart/2005/8/layout/list1"/>
    <dgm:cxn modelId="{2D8701E4-D46C-40FE-85AC-E06204EC4E81}" type="presParOf" srcId="{CB176CC9-CDF4-4A02-B3AD-5F31EFBCA88B}" destId="{28A686EC-86EA-4AE4-9817-A4E283E74095}" srcOrd="0" destOrd="0" presId="urn:microsoft.com/office/officeart/2005/8/layout/list1"/>
    <dgm:cxn modelId="{944CDB3E-25A0-4F93-8B98-EF93DA219F14}" type="presParOf" srcId="{CB176CC9-CDF4-4A02-B3AD-5F31EFBCA88B}" destId="{93AF9F28-D516-4930-8CBB-64A5C67D0EE4}" srcOrd="1" destOrd="0" presId="urn:microsoft.com/office/officeart/2005/8/layout/list1"/>
    <dgm:cxn modelId="{D4877F58-3E81-458E-8D2C-8034232C2018}" type="presParOf" srcId="{A6958768-A926-4649-BE81-BC388C6CB586}" destId="{585CB573-4635-4F04-8942-8EA6FD3B3E8A}" srcOrd="9" destOrd="0" presId="urn:microsoft.com/office/officeart/2005/8/layout/list1"/>
    <dgm:cxn modelId="{372D6E67-2A74-484F-957B-709B9E1289B8}" type="presParOf" srcId="{A6958768-A926-4649-BE81-BC388C6CB586}" destId="{A4B5B725-E158-434B-8565-7152542FD062}" srcOrd="10" destOrd="0" presId="urn:microsoft.com/office/officeart/2005/8/layout/list1"/>
    <dgm:cxn modelId="{5F83D252-CC74-4D34-8F87-8487C2A4B467}" type="presParOf" srcId="{A6958768-A926-4649-BE81-BC388C6CB586}" destId="{423F36AB-CF3A-4ECD-9D6B-48E445AA06B6}" srcOrd="11" destOrd="0" presId="urn:microsoft.com/office/officeart/2005/8/layout/list1"/>
    <dgm:cxn modelId="{D5F674CC-8B70-4F0B-93E2-5A6C46141A48}" type="presParOf" srcId="{A6958768-A926-4649-BE81-BC388C6CB586}" destId="{9CAC8DED-C5C6-48E5-A2A0-ACDEA8F4EBAA}" srcOrd="12" destOrd="0" presId="urn:microsoft.com/office/officeart/2005/8/layout/list1"/>
    <dgm:cxn modelId="{31DC16D9-E919-41C5-9929-E3ADC7688CE9}" type="presParOf" srcId="{9CAC8DED-C5C6-48E5-A2A0-ACDEA8F4EBAA}" destId="{A1192237-52D3-4AF3-863A-5158BF3BE13F}" srcOrd="0" destOrd="0" presId="urn:microsoft.com/office/officeart/2005/8/layout/list1"/>
    <dgm:cxn modelId="{FEBE8C16-6F15-40A9-8E38-C74A5E6D5ECF}" type="presParOf" srcId="{9CAC8DED-C5C6-48E5-A2A0-ACDEA8F4EBAA}" destId="{D1C3B5EC-1220-456A-95DF-89EA2F24CB37}" srcOrd="1" destOrd="0" presId="urn:microsoft.com/office/officeart/2005/8/layout/list1"/>
    <dgm:cxn modelId="{22797B9C-8C15-43EC-9C58-C4888B825985}" type="presParOf" srcId="{A6958768-A926-4649-BE81-BC388C6CB586}" destId="{2B74F469-9A26-43EF-BDD2-EB8BC4475BE4}" srcOrd="13" destOrd="0" presId="urn:microsoft.com/office/officeart/2005/8/layout/list1"/>
    <dgm:cxn modelId="{7C54FF93-4C13-435E-9254-BC64B55970B9}" type="presParOf" srcId="{A6958768-A926-4649-BE81-BC388C6CB586}" destId="{B2440F22-FA62-4E62-8AD6-5FDFF54E3BC3}" srcOrd="14" destOrd="0" presId="urn:microsoft.com/office/officeart/2005/8/layout/list1"/>
    <dgm:cxn modelId="{58122754-B30C-4F15-AA0A-1DA24CC42F0E}" type="presParOf" srcId="{A6958768-A926-4649-BE81-BC388C6CB586}" destId="{C2954C7F-A1E2-48C9-9F05-835AA21484A5}" srcOrd="15" destOrd="0" presId="urn:microsoft.com/office/officeart/2005/8/layout/list1"/>
    <dgm:cxn modelId="{4F650433-2372-49F0-B106-6004A0522F90}" type="presParOf" srcId="{A6958768-A926-4649-BE81-BC388C6CB586}" destId="{3BBA8518-5FCF-4A2C-8D03-4313AA871BEF}" srcOrd="16" destOrd="0" presId="urn:microsoft.com/office/officeart/2005/8/layout/list1"/>
    <dgm:cxn modelId="{103BD2E5-F6E9-4FFD-8178-F28630704C08}" type="presParOf" srcId="{3BBA8518-5FCF-4A2C-8D03-4313AA871BEF}" destId="{F2705814-37B4-4454-A07C-F64F37BBF9FD}" srcOrd="0" destOrd="0" presId="urn:microsoft.com/office/officeart/2005/8/layout/list1"/>
    <dgm:cxn modelId="{98867EFD-42B8-4EAE-A8E9-21F44FEDB30C}" type="presParOf" srcId="{3BBA8518-5FCF-4A2C-8D03-4313AA871BEF}" destId="{AF8152E8-2EEA-4E8B-AE68-F0CA062663E4}" srcOrd="1" destOrd="0" presId="urn:microsoft.com/office/officeart/2005/8/layout/list1"/>
    <dgm:cxn modelId="{D81E0419-CC63-4F69-B01B-8A5B342B275F}" type="presParOf" srcId="{A6958768-A926-4649-BE81-BC388C6CB586}" destId="{FD30BAB9-FEDC-4E1B-AE44-33452A02AEBE}" srcOrd="17" destOrd="0" presId="urn:microsoft.com/office/officeart/2005/8/layout/list1"/>
    <dgm:cxn modelId="{7D565B0E-8E35-4C74-A83A-5CCC21E6ED01}" type="presParOf" srcId="{A6958768-A926-4649-BE81-BC388C6CB586}" destId="{E621D4A9-0411-4CBB-8EE2-FE3EAD805DA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4A2AE92-C0CF-475C-ABF0-4B09D82A0F9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4A2AE92-C0CF-475C-ABF0-4B09D82A0F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B4665B-92FF-4652-931B-8C64AC92E621}"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AE92-C0CF-475C-ABF0-4B09D82A0F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B4665B-92FF-4652-931B-8C64AC92E621}" type="datetimeFigureOut">
              <a:rPr lang="en-US" smtClean="0"/>
              <a:pPr/>
              <a:t>11/11/2016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A2AE92-C0CF-475C-ABF0-4B09D82A0F9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83.xml"/><Relationship Id="rId18" Type="http://schemas.openxmlformats.org/officeDocument/2006/relationships/slide" Target="slide115.xml"/><Relationship Id="rId3" Type="http://schemas.openxmlformats.org/officeDocument/2006/relationships/slide" Target="slide14.xml"/><Relationship Id="rId7" Type="http://schemas.openxmlformats.org/officeDocument/2006/relationships/slide" Target="slide6.xml"/><Relationship Id="rId12" Type="http://schemas.openxmlformats.org/officeDocument/2006/relationships/slide" Target="slide9.xml"/><Relationship Id="rId17" Type="http://schemas.openxmlformats.org/officeDocument/2006/relationships/slide" Target="slide109.xml"/><Relationship Id="rId2" Type="http://schemas.openxmlformats.org/officeDocument/2006/relationships/slide" Target="slide4.xm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66.xml"/><Relationship Id="rId5" Type="http://schemas.openxmlformats.org/officeDocument/2006/relationships/slide" Target="slide5.xml"/><Relationship Id="rId15" Type="http://schemas.openxmlformats.org/officeDocument/2006/relationships/slide" Target="slide85.xml"/><Relationship Id="rId10" Type="http://schemas.openxmlformats.org/officeDocument/2006/relationships/slide" Target="slide8.xml"/><Relationship Id="rId19" Type="http://schemas.openxmlformats.org/officeDocument/2006/relationships/slide" Target="slide114.xml"/><Relationship Id="rId4" Type="http://schemas.openxmlformats.org/officeDocument/2006/relationships/slide" Target="slide18.xml"/><Relationship Id="rId9" Type="http://schemas.openxmlformats.org/officeDocument/2006/relationships/slide" Target="slide3.xml"/><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solidFill>
                  <a:schemeClr val="tx1"/>
                </a:solidFill>
                <a:cs typeface="B Koodak" pitchFamily="2" charset="-78"/>
              </a:rPr>
              <a:t>منشور راهبردی صنعت اسلامی</a:t>
            </a:r>
            <a:endParaRPr lang="en-US" sz="6000" dirty="0">
              <a:solidFill>
                <a:schemeClr val="tx1"/>
              </a:solidFill>
              <a:cs typeface="B Koodak" pitchFamily="2" charset="-78"/>
            </a:endParaRPr>
          </a:p>
        </p:txBody>
      </p:sp>
      <p:sp>
        <p:nvSpPr>
          <p:cNvPr id="3" name="Subtitle 2"/>
          <p:cNvSpPr>
            <a:spLocks noGrp="1"/>
          </p:cNvSpPr>
          <p:nvPr>
            <p:ph type="subTitle" idx="1"/>
          </p:nvPr>
        </p:nvSpPr>
        <p:spPr>
          <a:xfrm>
            <a:off x="1357290" y="3786190"/>
            <a:ext cx="6400800" cy="2428892"/>
          </a:xfrm>
        </p:spPr>
        <p:txBody>
          <a:bodyPr>
            <a:normAutofit fontScale="85000" lnSpcReduction="10000"/>
          </a:bodyPr>
          <a:lstStyle/>
          <a:p>
            <a:r>
              <a:rPr lang="fa-IR" sz="3200" b="1" dirty="0" smtClean="0">
                <a:effectLst>
                  <a:outerShdw blurRad="38100" dist="38100" dir="2700000" algn="tl">
                    <a:srgbClr val="000000">
                      <a:alpha val="43137"/>
                    </a:srgbClr>
                  </a:outerShdw>
                </a:effectLst>
                <a:cs typeface="B Kamran" pitchFamily="2" charset="-78"/>
              </a:rPr>
              <a:t>نسخه پیش نویس : تابستان 92</a:t>
            </a:r>
          </a:p>
          <a:p>
            <a:endParaRPr lang="en-US" sz="3200" b="1" dirty="0" smtClean="0">
              <a:effectLst>
                <a:outerShdw blurRad="38100" dist="38100" dir="2700000" algn="tl">
                  <a:srgbClr val="000000">
                    <a:alpha val="43137"/>
                  </a:srgbClr>
                </a:outerShdw>
              </a:effectLst>
              <a:cs typeface="B Kamran" pitchFamily="2" charset="-78"/>
            </a:endParaRPr>
          </a:p>
          <a:p>
            <a:r>
              <a:rPr lang="fa-IR" sz="3200" b="1" dirty="0" smtClean="0">
                <a:effectLst>
                  <a:outerShdw blurRad="38100" dist="38100" dir="2700000" algn="tl">
                    <a:srgbClr val="000000">
                      <a:alpha val="43137"/>
                    </a:srgbClr>
                  </a:outerShdw>
                </a:effectLst>
                <a:cs typeface="B Kamran" pitchFamily="2" charset="-78"/>
              </a:rPr>
              <a:t>تهیه شده جهت نشر در سایت شبکه حمایت از مهندسی پاک بر </a:t>
            </a:r>
          </a:p>
          <a:p>
            <a:pPr rtl="1"/>
            <a:r>
              <a:rPr lang="fa-IR" sz="3200" b="1" dirty="0" smtClean="0">
                <a:effectLst>
                  <a:outerShdw blurRad="38100" dist="38100" dir="2700000" algn="tl">
                    <a:srgbClr val="000000">
                      <a:alpha val="43137"/>
                    </a:srgbClr>
                  </a:outerShdw>
                </a:effectLst>
                <a:cs typeface="B Kamran" pitchFamily="2" charset="-78"/>
              </a:rPr>
              <a:t>مدار حفظ محیط زیست و صنعت اسلامی – تهیه کننده: محسن بهرامی</a:t>
            </a:r>
          </a:p>
          <a:p>
            <a:pPr rtl="1"/>
            <a:endParaRPr lang="fa-IR" sz="3200" dirty="0" smtClean="0">
              <a:effectLst>
                <a:outerShdw blurRad="38100" dist="38100" dir="2700000" algn="tl">
                  <a:srgbClr val="000000">
                    <a:alpha val="43137"/>
                  </a:srgbClr>
                </a:outerShdw>
              </a:effectLst>
              <a:cs typeface="B Kamran" pitchFamily="2" charset="-78"/>
            </a:endParaRPr>
          </a:p>
        </p:txBody>
      </p:sp>
      <p:sp>
        <p:nvSpPr>
          <p:cNvPr id="4" name="TextBox 3"/>
          <p:cNvSpPr txBox="1"/>
          <p:nvPr/>
        </p:nvSpPr>
        <p:spPr>
          <a:xfrm>
            <a:off x="3214678" y="928670"/>
            <a:ext cx="3071834" cy="400110"/>
          </a:xfrm>
          <a:prstGeom prst="rect">
            <a:avLst/>
          </a:prstGeom>
          <a:noFill/>
        </p:spPr>
        <p:txBody>
          <a:bodyPr wrap="square" rtlCol="0">
            <a:spAutoFit/>
          </a:bodyPr>
          <a:lstStyle/>
          <a:p>
            <a:r>
              <a:rPr lang="fa-IR" sz="2000" dirty="0" smtClean="0">
                <a:effectLst>
                  <a:outerShdw blurRad="38100" dist="38100" dir="2700000" algn="tl">
                    <a:srgbClr val="000000">
                      <a:alpha val="43137"/>
                    </a:srgbClr>
                  </a:outerShdw>
                </a:effectLst>
                <a:cs typeface="B Sina" pitchFamily="2" charset="-78"/>
              </a:rPr>
              <a:t>بسم الله الرحمن الرحیم</a:t>
            </a:r>
            <a:endParaRPr lang="en-US" sz="2000" dirty="0">
              <a:effectLst>
                <a:outerShdw blurRad="38100" dist="38100" dir="2700000" algn="tl">
                  <a:srgbClr val="000000">
                    <a:alpha val="43137"/>
                  </a:srgbClr>
                </a:outerShdw>
              </a:effectLst>
              <a:cs typeface="B Sina"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ویژگی های مصنوعات صنعت اسلامی</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r>
              <a:rPr lang="fa-IR" dirty="0" smtClean="0">
                <a:solidFill>
                  <a:schemeClr val="tx1"/>
                </a:solidFill>
                <a:cs typeface="B Koodak" pitchFamily="2" charset="-78"/>
              </a:rPr>
              <a:t>ویژگیهای محصولات صنعت اسلامی 6: تامین سلامت جسمی (صحت) کاربر </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lstStyle/>
          <a:p>
            <a:pPr algn="just" rtl="1"/>
            <a:r>
              <a:rPr lang="fa-IR" dirty="0" smtClean="0">
                <a:cs typeface="B Mitra" pitchFamily="2" charset="-78"/>
              </a:rPr>
              <a:t>هیچ گاه هیچ صنعتی نباید به جسم و جان آدمی ضربه بزند و او را مورد ظلم قرار دهد. در صورتی که جسم آدمی که امانت خدای متعال در دست اوست مورد ضرر قرار گیرد قطعا در نگاه کارفرما کار و فعل صنعتی مهمتر از انسان ها تلقی شده است و این با کرامت انسان که خداوند عالم را مسخر او کرده است سازگار نیست. هیچ انسانی برای خود ضرر جسمی را نمی پسندد فلذا هیچ طراح صنعتی و هیچ کارفرمایی هم شایسته نیست این ضرر را برای برادران خود که کارگر او یا کاربر ابزار طراحی شده ی او هستند بپسندد. صحت جسم لازمه ی حرکت انسان به سوی کمال است و عموما جسم ناسالم انسان را از عبادت و رشد متعادل باز می دارد.</a:t>
            </a:r>
            <a:endParaRPr lang="en-US" dirty="0">
              <a:cs typeface="B Mitra" pitchFamily="2" charset="-7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7: </a:t>
            </a:r>
            <a:r>
              <a:rPr lang="ar-SA" dirty="0" smtClean="0">
                <a:solidFill>
                  <a:schemeClr val="tx1"/>
                </a:solidFill>
                <a:cs typeface="B Koodak" pitchFamily="2" charset="-78"/>
              </a:rPr>
              <a:t>زینت انسان بودن و زیبا بودن</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Mitra" pitchFamily="2" charset="-78"/>
              </a:rPr>
              <a:t>خداوند متعال همانگونه که خود بر عرش عظيم تکيه زده است براي انسان در مقام خلافت نيز عرشي خلق نموده است تا مايه جمال و زينت او باشد.</a:t>
            </a:r>
          </a:p>
          <a:p>
            <a:pPr algn="just" rtl="1"/>
            <a:endParaRPr lang="en-US" dirty="0" smtClean="0">
              <a:cs typeface="B Mitra" pitchFamily="2" charset="-78"/>
            </a:endParaRPr>
          </a:p>
          <a:p>
            <a:pPr algn="just" rtl="1"/>
            <a:r>
              <a:rPr lang="ar-SA" dirty="0" smtClean="0">
                <a:cs typeface="B Mitra" pitchFamily="2" charset="-78"/>
              </a:rPr>
              <a:t>وَ الْأَنْعامَ خَلَقَها لَكُمْ فيها دِفْ‏ءٌ وَ مَنافِعُ وَ مِنْها تَأْكُلُونَ (5) وَ </a:t>
            </a:r>
            <a:r>
              <a:rPr lang="ar-SA" b="1" dirty="0" smtClean="0">
                <a:solidFill>
                  <a:schemeClr val="accent2">
                    <a:lumMod val="40000"/>
                    <a:lumOff val="60000"/>
                  </a:schemeClr>
                </a:solidFill>
                <a:cs typeface="B Mitra" pitchFamily="2" charset="-78"/>
              </a:rPr>
              <a:t>لَكُمْ فيها جَمالٌ </a:t>
            </a:r>
            <a:r>
              <a:rPr lang="ar-SA" dirty="0" smtClean="0">
                <a:cs typeface="B Mitra" pitchFamily="2" charset="-78"/>
              </a:rPr>
              <a:t>حينَ تُريحُونَ وَ حينَ تَسْرَحُونَ (6) وَ تَحْمِلُ أَثْقالَكُمْ إِلى‏ بَلَدٍ لَمْ تَكُونُوا بالِغيهِ إِلاَّ بِشِقِّ الْأَنْفُسِ إِنَّ رَبَّكُمْ لَرَؤُفٌ رَحيمٌ (7) وَ الْخَيْلَ وَ الْبِغالَ وَ الْحَميرَ لِتَرْكَبُوها </a:t>
            </a:r>
            <a:r>
              <a:rPr lang="ar-SA" b="1" dirty="0" smtClean="0">
                <a:solidFill>
                  <a:schemeClr val="accent2">
                    <a:lumMod val="40000"/>
                    <a:lumOff val="60000"/>
                  </a:schemeClr>
                </a:solidFill>
                <a:cs typeface="B Mitra" pitchFamily="2" charset="-78"/>
              </a:rPr>
              <a:t>وَ زينَةً </a:t>
            </a:r>
            <a:r>
              <a:rPr lang="ar-SA" dirty="0" smtClean="0">
                <a:cs typeface="B Mitra" pitchFamily="2" charset="-78"/>
              </a:rPr>
              <a:t>وَ يَخْلُقُ ما لا تَعْلَمُونَ ( نحل8)</a:t>
            </a:r>
            <a:endParaRPr lang="en-US" dirty="0" smtClean="0">
              <a:cs typeface="B Mitra" pitchFamily="2" charset="-78"/>
            </a:endParaRPr>
          </a:p>
          <a:p>
            <a:pPr algn="just" rtl="1"/>
            <a:r>
              <a:rPr lang="ar-SA" dirty="0" smtClean="0">
                <a:cs typeface="B Mitra" pitchFamily="2" charset="-78"/>
              </a:rPr>
              <a:t>وَ الَّذي خَلَقَ الْأَزْواجَ كُلَّها وَ جَعَلَ لَكُمْ مِنَ الْفُلْكِ وَ الْأَنْعامِ ما تَرْكَبُونَ (12) لِتَسْتَوُوا عَلى‏ ظُهُورِهِ ثُمَّ تَذْكُرُوا نِعْمَةَ رَبِّكُمْ إِذَا اسْتَوَيْتُمْ عَلَيْهِ وَ تَقُولُوا سُبْحانَ الَّذي سَخَّرَ لَنا هذا وَ ما كُنَّا لَهُ مُقْرِنينَ ( الزخرف13)</a:t>
            </a:r>
            <a:endParaRPr lang="en-US" dirty="0" smtClean="0">
              <a:cs typeface="B Mitra" pitchFamily="2" charset="-78"/>
            </a:endParaRPr>
          </a:p>
          <a:p>
            <a:pPr algn="just" rtl="1"/>
            <a:r>
              <a:rPr lang="ar-SA" dirty="0" smtClean="0">
                <a:cs typeface="B Mitra" pitchFamily="2" charset="-78"/>
              </a:rPr>
              <a:t>وَ </a:t>
            </a:r>
            <a:r>
              <a:rPr lang="ar-SA" b="1" dirty="0" smtClean="0">
                <a:solidFill>
                  <a:schemeClr val="accent2">
                    <a:lumMod val="40000"/>
                    <a:lumOff val="60000"/>
                  </a:schemeClr>
                </a:solidFill>
                <a:cs typeface="B Mitra" pitchFamily="2" charset="-78"/>
              </a:rPr>
              <a:t>لَقَدْ كَرَّمْنا بَني‏ آدَمَ </a:t>
            </a:r>
            <a:r>
              <a:rPr lang="ar-SA" dirty="0" smtClean="0">
                <a:cs typeface="B Mitra" pitchFamily="2" charset="-78"/>
              </a:rPr>
              <a:t>وَ حَمَلْناهُمْ فِي الْبَرِّ وَ الْبَحْرِ وَ رَزَقْناهُمْ مِنَ الطَّيِّباتِ وَ فَضَّلْناهُمْ عَلى‏ كَثيرٍ مِمَّنْ خَلَقْنا تَفْضيلاً (إسراء 70)</a:t>
            </a:r>
            <a:endParaRPr lang="en-US" dirty="0" smtClean="0">
              <a:cs typeface="B Mitra" pitchFamily="2" charset="-78"/>
            </a:endParaRPr>
          </a:p>
          <a:p>
            <a:pPr algn="just"/>
            <a:endParaRPr lang="en-US" dirty="0">
              <a:cs typeface="B Mitra" pitchFamily="2" charset="-7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7: </a:t>
            </a:r>
            <a:r>
              <a:rPr lang="ar-SA" dirty="0" smtClean="0">
                <a:solidFill>
                  <a:schemeClr val="tx1"/>
                </a:solidFill>
                <a:cs typeface="B Koodak" pitchFamily="2" charset="-78"/>
              </a:rPr>
              <a:t>زینت انسان بودن و زیبا بودن</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Mitra" pitchFamily="2" charset="-78"/>
              </a:rPr>
              <a:t>شاید دیده باشید که عموما جوانان بیش از خودروهای اتاق بسته میل به خودروهای روباز و موتور سیکلت دارند. به نظر می رسد علت آن است که این مصنوعات بیشتر با کرامت انسان که فطرتا در وجود همه جوانان وجود دارد و هنوز گرد ذلت تکنولوژیک فرهنگ مدرن بر آن ننشسته است سازگار است. در باب کشتی هم عموما بشر بر کشتی سوار است و روی عرشه قرار می گیرد تا در عبارت کرمنا مصداق بیشتری یابد و گرنه زیردریایی هم وسیله نقلیه است ولی بشر فطرتا میلی به آن برای حمل و نقل ندارد مگر برای مشاهده ی اسرار و زیبایی های دریاها. اما این که در آخر آیه خدای متعال فرموده است که یخلق ما لا تعلمون منظور چیست جای تامل دارد. آیا مقصود هواپیماهایی است که در آخرالزمان ساخته می شوند که هم کرامت انسان را حفظ می کنند و هم از آلوده کردن و ظلم بر خلاف هواپیماهای امروزه به دورند یا مقصود حیواناتی مانند فیل و دلفین است که ظرفیت رکوب انسان را دارند؟</a:t>
            </a:r>
            <a:endParaRPr lang="en-US" dirty="0" smtClean="0">
              <a:cs typeface="B Mitra" pitchFamily="2" charset="-78"/>
            </a:endParaRPr>
          </a:p>
          <a:p>
            <a:pPr algn="just" rtl="1"/>
            <a:r>
              <a:rPr lang="fa-IR" dirty="0" smtClean="0">
                <a:cs typeface="B Mitra" pitchFamily="2" charset="-78"/>
              </a:rPr>
              <a:t>حال اگر انسان به جاي سوار شدن بر عرش خويش که مايه جمال او و زينتي براي اوست و روي آن داراي ابهت و کرامت ومنزلت خليفه اللهي است، سوار خودروهای اتاق دار شود که جمال و زينتي براي خليفه خدا ندارد بلکه مايه ذلت و خواري او در مقابل خلقت است, براستي چه کسي ضرر مي نمايد ؟ آيا جز اين است که کرامت و جمال خليفه اللهي انسان از او گرفته شده است و بر عرشي که خدا به او به عنوان نعمت و فخر عرضه کرده است پشت نموده و خوار و ذليل شده است.</a:t>
            </a:r>
            <a:endParaRPr lang="en-US" dirty="0" smtClean="0">
              <a:cs typeface="B Mitra" pitchFamily="2" charset="-7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chemeClr val="tx1"/>
                </a:solidFill>
                <a:cs typeface="B Koodak" pitchFamily="2" charset="-78"/>
              </a:rPr>
              <a:t>ویژگیهای محصولات صنعت اسلامی 9 : </a:t>
            </a:r>
            <a:r>
              <a:rPr lang="ar-SA" sz="3600" dirty="0" smtClean="0">
                <a:solidFill>
                  <a:schemeClr val="tx1"/>
                </a:solidFill>
                <a:cs typeface="B Koodak" pitchFamily="2" charset="-78"/>
              </a:rPr>
              <a:t>در جهت اصلاح و صلح نه در جهت فساد و هدم</a:t>
            </a:r>
            <a:endParaRPr lang="en-US" sz="3600" dirty="0">
              <a:solidFill>
                <a:schemeClr val="tx1"/>
              </a:solidFill>
              <a:cs typeface="B Koodak" pitchFamily="2" charset="-78"/>
            </a:endParaRPr>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pPr marL="0" indent="0" algn="just" rtl="1">
              <a:buNone/>
            </a:pPr>
            <a:r>
              <a:rPr lang="fa-IR" dirty="0" smtClean="0">
                <a:cs typeface="B Mitra" pitchFamily="2" charset="-78"/>
              </a:rPr>
              <a:t>در قرآن کریم ریشه ی هدم یکبار برای نابودی مساجد و عبادت گاه ها آمده است و از ریشه خرب دو بار برای مسجد و بیت استفاده شده است و در همه حالات مفهوم منفی دارند و خداوند با تاکید قضیه خراب کردن بیوت یهودیان را عبرت آموز دانسته و برای هدم و خرب عبادتگاه ها عذاب عظیم را یادآور می شود و خود را با تاکید قوی عزیز می نامد :</a:t>
            </a:r>
            <a:endParaRPr lang="en-US" dirty="0" smtClean="0">
              <a:cs typeface="B Mitra" pitchFamily="2" charset="-78"/>
            </a:endParaRPr>
          </a:p>
          <a:p>
            <a:pPr marL="0" indent="0" algn="just" rtl="1">
              <a:buNone/>
            </a:pPr>
            <a:r>
              <a:rPr lang="ar-SA" dirty="0" smtClean="0">
                <a:cs typeface="B Mitra" pitchFamily="2" charset="-78"/>
              </a:rPr>
              <a:t>الَّذينَ أُخْرِجُوا مِنْ دِيارِهِمْ بِغَيْرِ حَقٍّ إِلاَّ أَنْ يَقُولُوا رَبُّنَا اللَّهُ وَ لَوْ لا دَفْعُ اللَّهِ النَّاسَ بَعْضَهُمْ بِبَعْضٍ </a:t>
            </a:r>
            <a:r>
              <a:rPr lang="ar-SA" b="1" dirty="0" smtClean="0">
                <a:solidFill>
                  <a:schemeClr val="accent2">
                    <a:lumMod val="40000"/>
                    <a:lumOff val="60000"/>
                  </a:schemeClr>
                </a:solidFill>
                <a:cs typeface="B Mitra" pitchFamily="2" charset="-78"/>
              </a:rPr>
              <a:t>لَهُدِّمَتْ صَوامِعُ وَ بِيَعٌ وَ صَلَواتٌ وَ مَساجِدُ</a:t>
            </a:r>
            <a:r>
              <a:rPr lang="ar-SA" dirty="0" smtClean="0">
                <a:cs typeface="B Mitra" pitchFamily="2" charset="-78"/>
              </a:rPr>
              <a:t> يُذْكَرُ فيهَا اسْمُ اللَّهِ كَثيراً وَ لَيَنْصُرَنَّ اللَّهُ مَنْ يَنْصُرُهُ إِنَّ اللَّهَ لَقَوِيٌّ عَزيزٌ (حج40)</a:t>
            </a:r>
            <a:endParaRPr lang="en-US" dirty="0" smtClean="0">
              <a:cs typeface="B Mitra" pitchFamily="2" charset="-78"/>
            </a:endParaRPr>
          </a:p>
          <a:p>
            <a:pPr marL="0" indent="0" algn="just" rtl="1">
              <a:buNone/>
            </a:pPr>
            <a:r>
              <a:rPr lang="ar-SA" dirty="0" smtClean="0">
                <a:cs typeface="B Mitra" pitchFamily="2" charset="-78"/>
              </a:rPr>
              <a:t>وَ </a:t>
            </a:r>
            <a:r>
              <a:rPr lang="ar-SA" b="1" dirty="0" smtClean="0">
                <a:solidFill>
                  <a:schemeClr val="accent2">
                    <a:lumMod val="40000"/>
                    <a:lumOff val="60000"/>
                  </a:schemeClr>
                </a:solidFill>
                <a:cs typeface="B Mitra" pitchFamily="2" charset="-78"/>
              </a:rPr>
              <a:t>مَنْ أَظْلَمُ مِمَّنْ مَنَعَ مَساجِدَ اللَّهِ أَنْ يُذْكَرَ فيهَا اسْمُهُ وَ سَعى‏ في‏ خَرابِها </a:t>
            </a:r>
            <a:r>
              <a:rPr lang="ar-SA" dirty="0" smtClean="0">
                <a:cs typeface="B Mitra" pitchFamily="2" charset="-78"/>
              </a:rPr>
              <a:t>أُولئِكَ ما كانَ لَهُمْ أَنْ يَدْخُلُوها إِلاَّ خائِفينَ لَهُمْ فِي الدُّنْيا خِزْيٌ وَ لَهُمْ فِي الْآخِرَةِ عَذابٌ عَظيمٌ (بقرة 114 )</a:t>
            </a:r>
            <a:endParaRPr lang="en-US" dirty="0" smtClean="0">
              <a:cs typeface="B Mitra" pitchFamily="2" charset="-78"/>
            </a:endParaRPr>
          </a:p>
          <a:p>
            <a:pPr marL="0" indent="0" algn="just" rtl="1">
              <a:buNone/>
            </a:pPr>
            <a:r>
              <a:rPr lang="ar-SA" dirty="0" smtClean="0">
                <a:cs typeface="B Mitra" pitchFamily="2" charset="-78"/>
              </a:rPr>
              <a:t>هُوَ الَّذي أَخْرَجَ الَّذينَ كَفَرُوا مِنْ أَهْلِ الْكِتابِ مِنْ دِيارِهِمْ لِأَوَّلِ الْحَشْرِ ما ظَنَنْتُمْ أَنْ يَخْرُجُوا وَ ظَنُّوا أَنَّهُمْ مانِعَتُهُمْ حُصُونُهُمْ مِنَ اللَّهِ فَأَتاهُمُ اللَّهُ مِنْ حَيْثُ لَمْ يَحْتَسِبُوا وَ قَذَفَ في‏ قُلُوبِهِمُ الرُّعْبَ </a:t>
            </a:r>
            <a:r>
              <a:rPr lang="ar-SA" b="1" dirty="0" smtClean="0">
                <a:solidFill>
                  <a:schemeClr val="accent2">
                    <a:lumMod val="40000"/>
                    <a:lumOff val="60000"/>
                  </a:schemeClr>
                </a:solidFill>
                <a:cs typeface="B Mitra" pitchFamily="2" charset="-78"/>
              </a:rPr>
              <a:t>يُخْرِبُونَ بُيُوتَهُمْ بِأَيْديهِمْ وَ أَيْدِي الْمُؤْمِنينَ فَاعْتَبِرُوا يا أُولِي الْأَبْصارِ </a:t>
            </a:r>
            <a:r>
              <a:rPr lang="ar-SA" dirty="0" smtClean="0">
                <a:cs typeface="B Mitra" pitchFamily="2" charset="-78"/>
              </a:rPr>
              <a:t>(حشر2)</a:t>
            </a:r>
            <a:endParaRPr lang="fa-IR" dirty="0" smtClean="0">
              <a:cs typeface="B Mitra" pitchFamily="2" charset="-78"/>
            </a:endParaRPr>
          </a:p>
          <a:p>
            <a:pPr marL="0" indent="0" algn="just" rtl="1">
              <a:buNone/>
            </a:pPr>
            <a:endParaRPr lang="en-US" dirty="0" smtClean="0">
              <a:cs typeface="B Mitra" pitchFamily="2" charset="-78"/>
            </a:endParaRPr>
          </a:p>
          <a:p>
            <a:pPr marL="0" indent="0" algn="just" rtl="1">
              <a:buNone/>
            </a:pPr>
            <a:r>
              <a:rPr lang="fa-IR" dirty="0" smtClean="0">
                <a:cs typeface="B Mitra" pitchFamily="2" charset="-78"/>
              </a:rPr>
              <a:t>در احادیث پیامبر اکرم آمده است که حتی در مقابل کافران و دشمنان به جز به فرمان خاص خدا کسی اجازه تخریب بیت و مصنوعات غیرظالمانه را ندارد و خراب کردن بیوت و آتش زدن و روحیه ی نابودگری بسیار مذموم شمرده شده است.</a:t>
            </a:r>
            <a:endParaRPr lang="en-US" dirty="0" smtClean="0">
              <a:cs typeface="B Mitra" pitchFamily="2" charset="-7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chemeClr val="tx1"/>
                </a:solidFill>
                <a:cs typeface="B Koodak" pitchFamily="2" charset="-78"/>
              </a:rPr>
              <a:t>ویژگیهای محصولات صنعت اسلامی 9 : </a:t>
            </a:r>
            <a:r>
              <a:rPr lang="ar-SA" sz="3600" dirty="0" smtClean="0">
                <a:solidFill>
                  <a:schemeClr val="tx1"/>
                </a:solidFill>
                <a:cs typeface="B Koodak" pitchFamily="2" charset="-78"/>
              </a:rPr>
              <a:t>در جهت اصلاح و صلح نه در جهت فساد و هدم</a:t>
            </a:r>
            <a:endParaRPr lang="en-US" sz="3600" dirty="0">
              <a:solidFill>
                <a:schemeClr val="tx1"/>
              </a:solidFill>
              <a:cs typeface="B Koodak" pitchFamily="2" charset="-78"/>
            </a:endParaRPr>
          </a:p>
        </p:txBody>
      </p:sp>
      <p:sp>
        <p:nvSpPr>
          <p:cNvPr id="3" name="Content Placeholder 2"/>
          <p:cNvSpPr>
            <a:spLocks noGrp="1"/>
          </p:cNvSpPr>
          <p:nvPr>
            <p:ph idx="1"/>
          </p:nvPr>
        </p:nvSpPr>
        <p:spPr/>
        <p:txBody>
          <a:bodyPr>
            <a:normAutofit fontScale="70000" lnSpcReduction="20000"/>
          </a:bodyPr>
          <a:lstStyle/>
          <a:p>
            <a:pPr marL="0" indent="0" algn="just" rtl="1">
              <a:buNone/>
            </a:pPr>
            <a:r>
              <a:rPr lang="fa-IR" dirty="0" smtClean="0">
                <a:cs typeface="B Mitra" pitchFamily="2" charset="-78"/>
              </a:rPr>
              <a:t>آیت الله مکارم شیرازی در این باره از منتهی الآمال درباره سیره پیامبر چنین نقل می کند:</a:t>
            </a:r>
            <a:endParaRPr lang="en-US" dirty="0" smtClean="0">
              <a:cs typeface="B Mitra" pitchFamily="2" charset="-78"/>
            </a:endParaRPr>
          </a:p>
          <a:p>
            <a:pPr marL="720000" indent="0" algn="just" rtl="1">
              <a:buNone/>
            </a:pPr>
            <a:r>
              <a:rPr lang="fa-IR" dirty="0" smtClean="0">
                <a:cs typeface="B Mitra" pitchFamily="2" charset="-78"/>
              </a:rPr>
              <a:t>درختان را از بیخ نزنید مگر اینكه ناچار باشید، نخل‌ها را نسوزانید و با آب غرق نكنید، درختان میوه را ریشه كن نسازید، زراعت را آتش نزنید كه خود بدان محتاج خواهید بود و حیوانات حلال گوشت را نابود نسازید مگر به اندازه‌ای كه برای تعذیه لازم دارید. هرگز آب دشمن را با زهر آلوده نسازی .*</a:t>
            </a:r>
            <a:endParaRPr lang="en-US" dirty="0" smtClean="0">
              <a:cs typeface="B Mitra" pitchFamily="2" charset="-78"/>
            </a:endParaRPr>
          </a:p>
          <a:p>
            <a:pPr marL="0" indent="0" algn="just" rtl="1">
              <a:buNone/>
            </a:pPr>
            <a:r>
              <a:rPr lang="fa-IR" dirty="0" smtClean="0">
                <a:cs typeface="B Mitra" pitchFamily="2" charset="-78"/>
              </a:rPr>
              <a:t>در جای دیگری از همین مقاله ایشان از آیه ی زیر چنین نتیجه می گیرد:</a:t>
            </a:r>
            <a:endParaRPr lang="en-US" dirty="0" smtClean="0">
              <a:cs typeface="B Mitra" pitchFamily="2" charset="-78"/>
            </a:endParaRPr>
          </a:p>
          <a:p>
            <a:pPr marL="720000" indent="0" algn="just" rtl="1">
              <a:buNone/>
            </a:pPr>
            <a:r>
              <a:rPr lang="fa-IR" dirty="0" smtClean="0">
                <a:cs typeface="B Mitra" pitchFamily="2" charset="-78"/>
              </a:rPr>
              <a:t>در آیه‌ی 190 سوره‌ی بقره می‌خوانیم: وَ قاتِلُوا فِی سَبِیلِ اللَّهِ الَّذِینَ یُقاتِلُونَكُمْ وَ لا تَعْتَدُوا إِنَّ اللَّهَ لا یُحِبُّ الْمُعْتَدِینَ : در راه خدا با كسانی كه با شما می‌جنگند نبرد كنید و از حد تجاوز ننمایید كه خدا تجاوزكاران را دوست نمی‌دارد. در این آیه در واقع به سه نكته اشاره شده: نخست این كه جنگ باید برای خدا و در راه خدا باشد نه به خاطر جاه‌طلبی و انتقام‌جویی. دیگر اینكه جنگ در برابر متجاوز باشد، یعنی تا جنگ بر شما تحمیل نشود دست به اسلحه نبرید. سوم در میدان جنگ از حد تجاوز نكنید و اصول اخلاقی را رعایت كنید بنابراین اگر دشمن اسلحه را بر زمین بگذارد و تسلیم شود نباید به او حمله كرد، و همچنین نسبت به كسانی كه قدرت بر جنگ را ندارند مانند پیر مردان، كودكان و زنان نباید مزاحمت شود، نابود كردن باغ‌ها و مزارع و تخریب اماكن قابل استفاده، و توسل به سلاح‌های كشتار جمعی، همه از مصادیق تعدّی بر بیگناهان و انتخاب روش‌های غیر انسانی است و از نظر اسلام ممنوع است.**</a:t>
            </a:r>
          </a:p>
          <a:p>
            <a:pPr marL="0" indent="0" algn="just" rtl="1">
              <a:buNone/>
            </a:pPr>
            <a:endParaRPr lang="en-US" dirty="0" smtClean="0">
              <a:cs typeface="B Mitra" pitchFamily="2" charset="-78"/>
            </a:endParaRPr>
          </a:p>
          <a:p>
            <a:pPr marL="0" indent="0" algn="just" rtl="1">
              <a:buNone/>
            </a:pPr>
            <a:r>
              <a:rPr lang="fa-IR" dirty="0" smtClean="0">
                <a:cs typeface="B Mitra" pitchFamily="2" charset="-78"/>
              </a:rPr>
              <a:t>* نگاه کنید به مقاله جهاد و دفاع در قرآن، آيت الله مكارم شيرازي، پيام قرآن، ج10، ص351</a:t>
            </a:r>
            <a:endParaRPr lang="en-US" dirty="0" smtClean="0">
              <a:cs typeface="B Mitra" pitchFamily="2" charset="-78"/>
            </a:endParaRPr>
          </a:p>
          <a:p>
            <a:pPr marL="0" indent="0" algn="just" rtl="1">
              <a:buNone/>
            </a:pPr>
            <a:r>
              <a:rPr lang="fa-IR" dirty="0" smtClean="0">
                <a:cs typeface="B Mitra" pitchFamily="2" charset="-78"/>
              </a:rPr>
              <a:t> **همان</a:t>
            </a:r>
            <a:endParaRPr lang="en-US" dirty="0" smtClean="0">
              <a:cs typeface="B Mitra" pitchFamily="2" charset="-7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smtClean="0">
                <a:solidFill>
                  <a:schemeClr val="tx1"/>
                </a:solidFill>
                <a:cs typeface="B Koodak" pitchFamily="2" charset="-78"/>
              </a:rPr>
              <a:t>ویژگیهای محصولات صنعت اسلامی 10 : </a:t>
            </a:r>
            <a:r>
              <a:rPr lang="ar-SA" sz="4000" dirty="0" smtClean="0">
                <a:solidFill>
                  <a:schemeClr val="tx1"/>
                </a:solidFill>
                <a:cs typeface="B Koodak" pitchFamily="2" charset="-78"/>
              </a:rPr>
              <a:t>قانعانه بودن و نه مصرف زدگی </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Mitra" pitchFamily="2" charset="-78"/>
              </a:rPr>
              <a:t>استاد طاهرزاده می گوید :</a:t>
            </a:r>
            <a:endParaRPr lang="en-US" dirty="0" smtClean="0">
              <a:cs typeface="B Mitra" pitchFamily="2" charset="-78"/>
            </a:endParaRPr>
          </a:p>
          <a:p>
            <a:pPr marL="1080000" indent="0" algn="just" rtl="1">
              <a:buNone/>
            </a:pPr>
            <a:r>
              <a:rPr lang="fa-IR" dirty="0" smtClean="0">
                <a:cs typeface="B Mitra" pitchFamily="2" charset="-78"/>
              </a:rPr>
              <a:t>روحيه‌ي انبياء الهي در رابطه با داشتن زندگي ساده و رعايت قناعت در مصرف، بدان جهت بود که متوجه قوانين طبيعت الهي بودند، و مي‌دانستند اگر انساني که با اندک تلاش مي‌تواند مايحتاج طبيعي خود را به دست آورد، از مرز نياز طبيعي پا را فراتر بگذارد، نه تنها مجبور است چندين برابرِ زندگي طبيعي تلاش کند، بلکه بايد براي به دست آوردن مازاد بر نيازش به جنگ طبيعت برود و نيازهاي وَهمي خود را از حلقوم آن بيرون بکشد و براي اين کار مجبور است تکنولوژي‌هاي غول‌آسا طراحي کند، به اميد آن که بر طبيعت غلبه کند، غافل از آن که با روبه‌رو شدن با بحران محيط‌زيست از زندگي طبيعي اوليه خود نيز محروم مي‌شود.* ...  همچنان‌که فرمودند: «دَعُوا الدُّنْيَا لِأَهْلِهَا فَمَنْ أَخَذَ مِنَ الدُّنْيَا فَوْقَ مَا يَكْفِيهِ أَخَذَ حَتْفَهُ وَ هُوَ لَا يَشْعُر**» دنيا را به اهل دنيا واگذاريد، و هركس از دنيا بيش از مقدار نيازش برداشت كند، ناخودآگاه دست به نابودى خود زده است</a:t>
            </a:r>
            <a:r>
              <a:rPr lang="en-US" dirty="0" smtClean="0">
                <a:cs typeface="B Mitra" pitchFamily="2" charset="-78"/>
              </a:rPr>
              <a:t>.</a:t>
            </a:r>
            <a:r>
              <a:rPr lang="fa-IR" dirty="0" smtClean="0">
                <a:cs typeface="B Mitra" pitchFamily="2" charset="-78"/>
              </a:rPr>
              <a:t>***</a:t>
            </a:r>
          </a:p>
          <a:p>
            <a:pPr algn="just" rtl="1"/>
            <a:endParaRPr lang="en-US" dirty="0" smtClean="0">
              <a:cs typeface="B Mitra" pitchFamily="2" charset="-78"/>
            </a:endParaRPr>
          </a:p>
          <a:p>
            <a:pPr algn="just" rtl="1"/>
            <a:r>
              <a:rPr lang="fa-IR" dirty="0" smtClean="0">
                <a:cs typeface="B Mitra" pitchFamily="2" charset="-78"/>
              </a:rPr>
              <a:t>*طاهرزاده اصغر ، گزینش تکنولوژی از دریچه بینش توحیدی ص 64</a:t>
            </a:r>
            <a:endParaRPr lang="en-US" dirty="0" smtClean="0">
              <a:cs typeface="B Mitra" pitchFamily="2" charset="-78"/>
            </a:endParaRPr>
          </a:p>
          <a:p>
            <a:pPr algn="just" rtl="1"/>
            <a:r>
              <a:rPr lang="fa-IR" dirty="0" smtClean="0">
                <a:cs typeface="B Mitra" pitchFamily="2" charset="-78"/>
              </a:rPr>
              <a:t>**مجموعة ورام، ج‏1  بنياد پژوهشهاى اسلامى، 1365، ص156.</a:t>
            </a:r>
            <a:endParaRPr lang="en-US" dirty="0" smtClean="0">
              <a:cs typeface="B Mitra" pitchFamily="2" charset="-78"/>
            </a:endParaRPr>
          </a:p>
          <a:p>
            <a:pPr algn="just" rtl="1"/>
            <a:r>
              <a:rPr lang="fa-IR" dirty="0" smtClean="0">
                <a:cs typeface="B Mitra" pitchFamily="2" charset="-78"/>
              </a:rPr>
              <a:t>***طاهرزاده اصغر ، گزینش تکنولوژی از دریچه بینش توحیدی ،ص 68</a:t>
            </a:r>
            <a:endParaRPr lang="en-US" dirty="0" smtClean="0">
              <a:cs typeface="B Mitra" pitchFamily="2" charset="-78"/>
            </a:endParaRPr>
          </a:p>
          <a:p>
            <a:pPr algn="just"/>
            <a:endParaRPr lang="en-US" dirty="0">
              <a:cs typeface="B Mitra" pitchFamily="2" charset="-7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dirty="0" smtClean="0">
                <a:solidFill>
                  <a:schemeClr val="tx1"/>
                </a:solidFill>
                <a:cs typeface="B Koodak" pitchFamily="2" charset="-78"/>
              </a:rPr>
              <a:t>ویژگیهای محصولات صنعت اسلامی 10 : </a:t>
            </a:r>
            <a:r>
              <a:rPr lang="ar-SA" sz="3600" dirty="0" smtClean="0">
                <a:solidFill>
                  <a:schemeClr val="tx1"/>
                </a:solidFill>
                <a:cs typeface="B Koodak" pitchFamily="2" charset="-78"/>
              </a:rPr>
              <a:t>قانعانه بودن و نه مصرف زدگی </a:t>
            </a:r>
            <a:endParaRPr lang="en-US" dirty="0"/>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Mitra" pitchFamily="2" charset="-78"/>
              </a:rPr>
              <a:t>در جای دیگری دوباره استاد طاهرزاده می گوید :</a:t>
            </a:r>
            <a:endParaRPr lang="en-US" dirty="0" smtClean="0">
              <a:cs typeface="B Mitra" pitchFamily="2" charset="-78"/>
            </a:endParaRPr>
          </a:p>
          <a:p>
            <a:pPr algn="just" rtl="1"/>
            <a:r>
              <a:rPr lang="fa-IR" dirty="0" smtClean="0">
                <a:cs typeface="B Mitra" pitchFamily="2" charset="-78"/>
              </a:rPr>
              <a:t>به تعبير قرآن روح اهل کفر روح افتخار بر اسراف است «يَقُولُ أَهْلَكْتُ مَالًا لُّبَدًا ، سوره بلد، آيه 6.»؛ مي‌گويد من مال زيادي را از بين مي‌برم. و اين نوع مصرف‌زدگي را شاخصه رشد نشان مي‌دهند تا حيات تکنولوژي فزون‌خواه ادامه يابد، در حالي‌که شاخصه حيات ديني «قناعت» است و «سادگي»*... رسول خدا مي‌فرمايند: «اگر کسي براي غسل‌کردن بيش از يک صاع </a:t>
            </a:r>
            <a:r>
              <a:rPr lang="ar-SA" dirty="0" smtClean="0">
                <a:cs typeface="B Mitra" pitchFamily="2" charset="-78"/>
              </a:rPr>
              <a:t>- حدود سه کيلو-</a:t>
            </a:r>
            <a:r>
              <a:rPr lang="fa-IR" dirty="0" smtClean="0">
                <a:cs typeface="B Mitra" pitchFamily="2" charset="-78"/>
              </a:rPr>
              <a:t> آب مصرف کرد خلاف سنت من عمل کرده.**»؛ از اين روايت بر مي‌آيد که روح انسانِ موحد اجازه نمي‌دهد مصرف‌زدگي بر زندگي‌اش حاکم باشد، حال چه توليدش بيش از مصرفش باشد و چه نباشد. چه در منطقه‌اي زندگي کند که داراي آب فراوان باشد و چه در منطقه‌ خشک و کويري زندگي کند. مصرف زياد روح را مي‌ميراند و انسان را گرفتار مصرف‌زدگي مي‌کند، مضافاً اين‌که طبيعت ظرفيت اسراف‌کاري در هيچ‌چيزي را ندارد (يک نوزاد متولد ايالت متحده؛ 2 برابر نوزاد سوئدي، 3 برابر نوزاد ايتاليايي، 13 برابر نوزاد برزيلي، 35 برابر نوزاد هندي، 140 برابر نوزاد بنگلادشي و 280 برابر نوزادي که در چاد، روآندا، هائيتي يا نپال متولد مي‌شود، سربار محيط زيست است. (افسانه‌ي توسعه، اسوالدو دويورو، ص 90).***</a:t>
            </a:r>
            <a:endParaRPr lang="fa-IR" baseline="30000" dirty="0" smtClean="0">
              <a:cs typeface="B Mitra" pitchFamily="2" charset="-78"/>
            </a:endParaRPr>
          </a:p>
          <a:p>
            <a:pPr algn="just" rtl="1"/>
            <a:endParaRPr lang="en-US" dirty="0" smtClean="0">
              <a:cs typeface="B Mitra" pitchFamily="2" charset="-78"/>
            </a:endParaRPr>
          </a:p>
          <a:p>
            <a:pPr algn="just" rtl="1"/>
            <a:r>
              <a:rPr lang="en-US" dirty="0" smtClean="0">
                <a:cs typeface="B Mitra" pitchFamily="2" charset="-78"/>
              </a:rPr>
              <a:t> </a:t>
            </a:r>
            <a:r>
              <a:rPr lang="fa-IR" dirty="0" smtClean="0">
                <a:cs typeface="B Mitra" pitchFamily="2" charset="-78"/>
              </a:rPr>
              <a:t>*طاهرزاده اصغر ، گزینش تکنولوژی از دریچه بینش توحیدی،ص 87</a:t>
            </a:r>
            <a:endParaRPr lang="en-US" dirty="0" smtClean="0">
              <a:cs typeface="B Mitra" pitchFamily="2" charset="-78"/>
            </a:endParaRPr>
          </a:p>
          <a:p>
            <a:pPr algn="just" rtl="1"/>
            <a:r>
              <a:rPr lang="fa-IR" dirty="0" smtClean="0">
                <a:cs typeface="B Mitra" pitchFamily="2" charset="-78"/>
              </a:rPr>
              <a:t> **وسائل الشيعه، ج 1، ص 482</a:t>
            </a:r>
            <a:endParaRPr lang="en-US" dirty="0" smtClean="0">
              <a:cs typeface="B Mitra" pitchFamily="2" charset="-78"/>
            </a:endParaRPr>
          </a:p>
          <a:p>
            <a:pPr algn="just" rtl="1"/>
            <a:r>
              <a:rPr lang="en-US" dirty="0" smtClean="0">
                <a:cs typeface="B Mitra" pitchFamily="2" charset="-78"/>
              </a:rPr>
              <a:t> </a:t>
            </a:r>
            <a:r>
              <a:rPr lang="fa-IR" dirty="0" smtClean="0">
                <a:cs typeface="B Mitra" pitchFamily="2" charset="-78"/>
              </a:rPr>
              <a:t>***طاهرزاده اصغر ، گزینش تکنولوژی از دریچه بینش توحیدی ص 88</a:t>
            </a:r>
            <a:endParaRPr lang="en-US" dirty="0" smtClean="0">
              <a:cs typeface="B Mitra" pitchFamily="2" charset="-78"/>
            </a:endParaRPr>
          </a:p>
          <a:p>
            <a:pPr algn="just"/>
            <a:endParaRPr lang="en-US" dirty="0">
              <a:cs typeface="B Mitra" pitchFamily="2" charset="-7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smtClean="0">
                <a:solidFill>
                  <a:schemeClr val="tx1"/>
                </a:solidFill>
                <a:cs typeface="B Koodak" pitchFamily="2" charset="-78"/>
              </a:rPr>
              <a:t>ویژگیهای محصولات صنعت اسلامی 11 : </a:t>
            </a:r>
            <a:r>
              <a:rPr lang="ar-SA" sz="4400" dirty="0" smtClean="0">
                <a:solidFill>
                  <a:schemeClr val="tx1"/>
                </a:solidFill>
                <a:cs typeface="B Koodak" pitchFamily="2" charset="-78"/>
              </a:rPr>
              <a:t>کنترل پذیری و دست افزار بودن </a:t>
            </a:r>
            <a:endParaRPr lang="en-US" sz="4400" dirty="0" smtClean="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Mitra" pitchFamily="2" charset="-78"/>
              </a:rPr>
              <a:t>هر فناوری جدید باید به گونه ای طراحی شود که بشر از پس مهار آن برآید فلذا رفتن سراغ فن آوری هایی که کنترلشان از دست انسان خارج است کار درستی نیست.</a:t>
            </a:r>
          </a:p>
          <a:p>
            <a:pPr algn="just" rtl="1"/>
            <a:endParaRPr lang="en-US" dirty="0" smtClean="0">
              <a:cs typeface="B Mitra" pitchFamily="2" charset="-78"/>
            </a:endParaRPr>
          </a:p>
          <a:p>
            <a:pPr algn="just" rtl="1"/>
            <a:r>
              <a:rPr lang="fa-IR" dirty="0" smtClean="0">
                <a:cs typeface="B Mitra" pitchFamily="2" charset="-78"/>
              </a:rPr>
              <a:t>اصغر طاهرزاده در این باره می گوید :</a:t>
            </a:r>
            <a:endParaRPr lang="en-US" dirty="0" smtClean="0">
              <a:cs typeface="B Mitra" pitchFamily="2" charset="-78"/>
            </a:endParaRPr>
          </a:p>
          <a:p>
            <a:pPr marL="1080000" indent="0" algn="just" rtl="1">
              <a:buNone/>
            </a:pPr>
            <a:r>
              <a:rPr lang="fa-IR" dirty="0" smtClean="0">
                <a:cs typeface="B Mitra" pitchFamily="2" charset="-78"/>
              </a:rPr>
              <a:t>که تکنيک و ابزار ملت‌ها در گذشته با روح و جسم انسان‌ها هماهنگ بود، بيلي که با آن زمين را مي‌کند ادامه دست او و در کنترل او بود، و به تعبيري تکنيک قديم دست‌افزار انسان بود اما تکنيک جديد از حالت دست‌افزاري خارج شده بلکه بر انسان حکومت مي‌کند، به همين جهت ويران‌گري در آن غلبه دارد، بيل و چکش لايه‌ي اُذن را از بين نمي‌برد چون تحت کنترل انسان است، ولي دودِ ناشي از تکنيکِ جديد تحت کنترل انسان نيست. تکنيکِ دنياي مدرن از انسان بريده است، ساختاري مستقل از انسان دارد و چون نامقدس است بي‌برکت مي‌باشد.</a:t>
            </a:r>
          </a:p>
          <a:p>
            <a:pPr marL="1080000" indent="0" algn="just" rtl="1">
              <a:buNone/>
            </a:pPr>
            <a:endParaRPr lang="en-US" dirty="0" smtClean="0">
              <a:cs typeface="B Mitra" pitchFamily="2" charset="-78"/>
            </a:endParaRPr>
          </a:p>
          <a:p>
            <a:pPr algn="just" rtl="1"/>
            <a:r>
              <a:rPr lang="en-US" dirty="0" smtClean="0">
                <a:cs typeface="B Mitra" pitchFamily="2" charset="-78"/>
              </a:rPr>
              <a:t> </a:t>
            </a:r>
            <a:r>
              <a:rPr lang="fa-IR" dirty="0" smtClean="0">
                <a:cs typeface="B Mitra" pitchFamily="2" charset="-78"/>
              </a:rPr>
              <a:t>طاهرزاده اصغر ، گزینش تکنولوژی از دریچه بینش توحیدی ص 107 و 108</a:t>
            </a:r>
            <a:endParaRPr lang="en-US" dirty="0" smtClean="0">
              <a:cs typeface="B Mitra" pitchFamily="2" charset="-78"/>
            </a:endParaRPr>
          </a:p>
          <a:p>
            <a:pPr algn="just"/>
            <a:endParaRPr lang="en-US" dirty="0">
              <a:cs typeface="B Mitra" pitchFamily="2" charset="-7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dirty="0" smtClean="0">
                <a:solidFill>
                  <a:schemeClr val="tx1"/>
                </a:solidFill>
                <a:cs typeface="B Koodak" pitchFamily="2" charset="-78"/>
              </a:rPr>
              <a:t>ویژگیهای محصولات صنعت اسلامی 12 : رجع پذیری و قابلیت بازیابی توسط سازنده</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Mitra" pitchFamily="2" charset="-78"/>
              </a:rPr>
              <a:t>إِنَّهُ عَلى‏ رَجْعِهِ لَقادِرٌ (طارق 8)</a:t>
            </a:r>
          </a:p>
          <a:p>
            <a:pPr algn="just" rtl="1"/>
            <a:r>
              <a:rPr lang="fa-IR" dirty="0" smtClean="0">
                <a:cs typeface="B Mitra" pitchFamily="2" charset="-78"/>
              </a:rPr>
              <a:t>خدای متعال درباره انسان که عصیانگرترین و خونریزترین مخلوق اوست می فرماید که ما بر بازگرداندن او قادریم و به این صورت شبهه ی ملائکه را که گفتند خونریزی انسان دلیلی است که او نباید در زمین خلیفه و دارای اختیار شود را پاسخ می دهد. یعنی این انسان قابلیت خونریزی دارد ولی از آنجا که ما بر بازگرداندن او قادریم می تواند خلیفه ما و مختار از طرف ما قرار بگیرد. بسیاری از مخلوقات انسان نیز ابزارآلاتی چند کاره هستند اما اگر انسان ها بازگشت و بازیابی مصنوعات خود را لحاظ کنند و مانند قدیم که هر کس مشکلی با محصول یک صنعتگر پیدا می کرد آن را برای تعمیر به صاحبش باز می گرداند مصنوعات رجع پذیر باشند بسیاری مشکلات حل خواهد شد و سازنده چون خود را مسئول می داند و می فهمد جنس بد و مخرب بیخ ریش صاحبش است لذا در باب مصنوعاتش بیشتر می اندیشد و هر مصنوع شیطانی ای را نمی سازد. شکر خدا بحث بازیافت و تعمیر و نگهداری و خدمات پس از فروش و ضمانت تعویض نوید می دهد که به زودی بحث رجع پذیری صنایع و بازیابی توسط سازنده تثبیت شود.</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normAutofit/>
          </a:bodyPr>
          <a:lstStyle/>
          <a:p>
            <a:r>
              <a:rPr lang="fa-IR" dirty="0" smtClean="0">
                <a:solidFill>
                  <a:schemeClr val="tx1"/>
                </a:solidFill>
                <a:cs typeface="B Koodak" pitchFamily="2" charset="-78"/>
              </a:rPr>
              <a:t>ضوابط اخلاقی عملی صنعتگری اسلامی</a:t>
            </a:r>
            <a:r>
              <a:rPr lang="fa-IR" dirty="0" smtClean="0"/>
              <a:t> </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ویژگی های مصنوعات صنعت اسلامی</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عملی :</a:t>
            </a:r>
            <a:r>
              <a:rPr lang="ar-SA" dirty="0" smtClean="0">
                <a:solidFill>
                  <a:schemeClr val="tx1"/>
                </a:solidFill>
                <a:cs typeface="B Koodak" pitchFamily="2" charset="-78"/>
              </a:rPr>
              <a:t>عدم بطش جبارانه در تمتع از طبیعت</a:t>
            </a:r>
            <a:r>
              <a:rPr lang="fa-IR" dirty="0" smtClean="0">
                <a:solidFill>
                  <a:schemeClr val="tx1"/>
                </a:solidFill>
                <a:cs typeface="B Koodak" pitchFamily="2" charset="-78"/>
              </a:rPr>
              <a:t> </a:t>
            </a:r>
            <a:endParaRPr lang="en-US" dirty="0" smtClean="0">
              <a:solidFill>
                <a:schemeClr val="tx1"/>
              </a:solidFill>
              <a:cs typeface="B Koodak"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اگر از صنعت انتظار داریم کرامت انسان را حفظ کند انسان نیز باید در رفتار با مخلوقات خدای متعال کرامت خود را حفظ کند و وقتی از معادن خدا ماده معدنی استخراج می کند مانند جباران زمین محل معدن را نابود نکند و زیبایی ظاهر خلقت خدا را آسیب نزند.</a:t>
            </a:r>
            <a:endParaRPr lang="en-US" dirty="0" smtClean="0">
              <a:cs typeface="B Badr" pitchFamily="2" charset="-78"/>
            </a:endParaRPr>
          </a:p>
          <a:p>
            <a:pPr algn="just" rtl="1"/>
            <a:r>
              <a:rPr lang="fa-IR" dirty="0" smtClean="0">
                <a:cs typeface="B Badr" pitchFamily="2" charset="-78"/>
              </a:rPr>
              <a:t>استاد طاهر زاده می نویسد:</a:t>
            </a:r>
            <a:endParaRPr lang="en-US" dirty="0" smtClean="0">
              <a:cs typeface="B Badr" pitchFamily="2" charset="-78"/>
            </a:endParaRPr>
          </a:p>
          <a:p>
            <a:pPr marL="1440000" indent="0" algn="just" rtl="1">
              <a:buNone/>
            </a:pPr>
            <a:r>
              <a:rPr lang="fa-IR" sz="2400" dirty="0" smtClean="0">
                <a:cs typeface="B Badr" pitchFamily="2" charset="-78"/>
              </a:rPr>
              <a:t>يك مسلمان صاحب بصيرت، همه‌چيز را جلوه‌اي از حقايق آسماني مي‌بيند و آن‌ها را نماد مستقيم جهان معنوي مي‌شناسد و بيشتر دوست دارد با اشيايي به‌سر برد كه نماد آن جهان هستند، و نه اشيايي كه مصنوعي و ساخت اميال بشرِ بريده از آسمان است، حتي روي زمين به ملايمت گام برمي‌دارد تا در عين اُنس با طبيعت، مزاحمِ محيط پيرامون خويش نگردد. قرآن در وصف بندگان واقعي خداوند مي‌فرمايد</a:t>
            </a:r>
            <a:r>
              <a:rPr lang="en-US" sz="2400" dirty="0" smtClean="0">
                <a:cs typeface="B Badr" pitchFamily="2" charset="-78"/>
              </a:rPr>
              <a:t>: </a:t>
            </a:r>
            <a:r>
              <a:rPr lang="fa-IR" sz="2400" dirty="0" smtClean="0">
                <a:cs typeface="B Badr" pitchFamily="2" charset="-78"/>
              </a:rPr>
              <a:t>( وَ عِبَادُ الرَّحْمَنِ الَّذِينَ يَمْشُونَ عَلَى الْأَرْضِ هَوْنًا</a:t>
            </a:r>
            <a:r>
              <a:rPr lang="en-US" sz="2400" dirty="0" smtClean="0">
                <a:cs typeface="B Badr" pitchFamily="2" charset="-78"/>
              </a:rPr>
              <a:t>...</a:t>
            </a:r>
            <a:r>
              <a:rPr lang="fa-IR" sz="2400" dirty="0" smtClean="0">
                <a:cs typeface="B Badr" pitchFamily="2" charset="-78"/>
              </a:rPr>
              <a:t>) يعني؛ بندگان خداي رحمان چون بر زمين قدم مي‌زنند آرام و متواضعانه قدم مي‌زنند</a:t>
            </a:r>
            <a:r>
              <a:rPr lang="en-US" sz="2400" dirty="0" smtClean="0">
                <a:cs typeface="B Badr" pitchFamily="2" charset="-78"/>
              </a:rPr>
              <a:t>.</a:t>
            </a:r>
          </a:p>
          <a:p>
            <a:pPr algn="just" rtl="1"/>
            <a:r>
              <a:rPr lang="en-US" sz="2600" dirty="0" smtClean="0">
                <a:cs typeface="B Badr" pitchFamily="2" charset="-78"/>
              </a:rPr>
              <a:t>  </a:t>
            </a:r>
            <a:r>
              <a:rPr lang="fa-IR" sz="2600" dirty="0" smtClean="0">
                <a:cs typeface="B Badr" pitchFamily="2" charset="-78"/>
              </a:rPr>
              <a:t>طاهرزاده اصغر، فرهنگ مدرنیته و توهم ص 86</a:t>
            </a:r>
            <a:endParaRPr lang="en-US" sz="2600" dirty="0" smtClean="0">
              <a:cs typeface="B Badr" pitchFamily="2" charset="-7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عملی :</a:t>
            </a:r>
            <a:r>
              <a:rPr lang="ar-SA" dirty="0" smtClean="0">
                <a:solidFill>
                  <a:schemeClr val="tx1"/>
                </a:solidFill>
                <a:cs typeface="B Koodak" pitchFamily="2" charset="-78"/>
              </a:rPr>
              <a:t>عدم بطش جبارانه در تمتع از طبیعت</a:t>
            </a:r>
            <a:r>
              <a:rPr lang="fa-IR" dirty="0" smtClean="0">
                <a:solidFill>
                  <a:schemeClr val="tx1"/>
                </a:solidFill>
                <a:cs typeface="B Koodak" pitchFamily="2" charset="-78"/>
              </a:rPr>
              <a:t> </a:t>
            </a:r>
            <a:endParaRPr lang="en-US" dirty="0"/>
          </a:p>
        </p:txBody>
      </p:sp>
      <p:sp>
        <p:nvSpPr>
          <p:cNvPr id="3" name="Content Placeholder 2"/>
          <p:cNvSpPr>
            <a:spLocks noGrp="1"/>
          </p:cNvSpPr>
          <p:nvPr>
            <p:ph idx="1"/>
          </p:nvPr>
        </p:nvSpPr>
        <p:spPr/>
        <p:txBody>
          <a:bodyPr>
            <a:normAutofit fontScale="47500" lnSpcReduction="20000"/>
          </a:bodyPr>
          <a:lstStyle/>
          <a:p>
            <a:pPr algn="just" rtl="1">
              <a:lnSpc>
                <a:spcPct val="120000"/>
              </a:lnSpc>
            </a:pPr>
            <a:r>
              <a:rPr lang="fa-IR" sz="3800" dirty="0" smtClean="0">
                <a:cs typeface="B Badr" pitchFamily="2" charset="-78"/>
              </a:rPr>
              <a:t>وَ </a:t>
            </a:r>
            <a:r>
              <a:rPr lang="fa-IR" sz="3800" dirty="0" smtClean="0">
                <a:solidFill>
                  <a:schemeClr val="accent1">
                    <a:lumMod val="40000"/>
                    <a:lumOff val="60000"/>
                  </a:schemeClr>
                </a:solidFill>
                <a:cs typeface="B Badr" pitchFamily="2" charset="-78"/>
              </a:rPr>
              <a:t>إِذا بَطَشْتُمْ بَطَشْتُمْ جَبَّارينَ </a:t>
            </a:r>
            <a:r>
              <a:rPr lang="fa-IR" sz="3800" dirty="0" smtClean="0">
                <a:cs typeface="B Badr" pitchFamily="2" charset="-78"/>
              </a:rPr>
              <a:t>(130شعراء)</a:t>
            </a:r>
            <a:endParaRPr lang="en-US" sz="3800" dirty="0" smtClean="0">
              <a:cs typeface="B Badr" pitchFamily="2" charset="-78"/>
            </a:endParaRPr>
          </a:p>
          <a:p>
            <a:pPr algn="just" rtl="1">
              <a:lnSpc>
                <a:spcPct val="120000"/>
              </a:lnSpc>
            </a:pPr>
            <a:r>
              <a:rPr lang="fa-IR" sz="3800" dirty="0" smtClean="0">
                <a:cs typeface="B Badr" pitchFamily="2" charset="-78"/>
              </a:rPr>
              <a:t>وَ كَمْ أَهْلَكْنا قَبْلَهُمْ مِنْ قَرْنٍ </a:t>
            </a:r>
            <a:r>
              <a:rPr lang="fa-IR" sz="3800" dirty="0" smtClean="0">
                <a:solidFill>
                  <a:schemeClr val="accent1">
                    <a:lumMod val="40000"/>
                    <a:lumOff val="60000"/>
                  </a:schemeClr>
                </a:solidFill>
                <a:cs typeface="B Badr" pitchFamily="2" charset="-78"/>
              </a:rPr>
              <a:t>هُمْ أَشَدُّ مِنْهُمْ بَطْشاً </a:t>
            </a:r>
            <a:r>
              <a:rPr lang="fa-IR" sz="3800" dirty="0" smtClean="0">
                <a:cs typeface="B Badr" pitchFamily="2" charset="-78"/>
              </a:rPr>
              <a:t>فَنَقَّبُوا فِي الْبِلادِ هَلْ مِنْ مَحيصٍ (ق 36)</a:t>
            </a:r>
            <a:endParaRPr lang="en-US" sz="3800" dirty="0" smtClean="0">
              <a:cs typeface="B Badr" pitchFamily="2" charset="-78"/>
            </a:endParaRPr>
          </a:p>
          <a:p>
            <a:pPr algn="just" rtl="1">
              <a:lnSpc>
                <a:spcPct val="120000"/>
              </a:lnSpc>
            </a:pPr>
            <a:r>
              <a:rPr lang="fa-IR" sz="3800" dirty="0" smtClean="0">
                <a:cs typeface="B Badr" pitchFamily="2" charset="-78"/>
              </a:rPr>
              <a:t>أَ لَهُمْ أَرْجُلٌ يَمْشُونَ بِها </a:t>
            </a:r>
            <a:r>
              <a:rPr lang="fa-IR" sz="3800" dirty="0" smtClean="0">
                <a:solidFill>
                  <a:schemeClr val="accent1">
                    <a:lumMod val="40000"/>
                    <a:lumOff val="60000"/>
                  </a:schemeClr>
                </a:solidFill>
                <a:cs typeface="B Badr" pitchFamily="2" charset="-78"/>
              </a:rPr>
              <a:t>أَمْ لَهُمْ أَيْدٍ يَبْطِشُونَ بِها </a:t>
            </a:r>
            <a:r>
              <a:rPr lang="fa-IR" sz="3800" dirty="0" smtClean="0">
                <a:cs typeface="B Badr" pitchFamily="2" charset="-78"/>
              </a:rPr>
              <a:t>أَمْ لَهُمْ أَعْيُنٌ يُبْصِرُونَ بِها أَمْ لَهُمْ آذانٌ يَسْمَعُونَ بِها قُلِ ادْعُوا شُرَكاءَكُمْ ثُمَّ كيدُونِ فَلا تُنْظِرُونِ (أعراف 195)</a:t>
            </a:r>
          </a:p>
          <a:p>
            <a:pPr algn="just" rtl="1">
              <a:lnSpc>
                <a:spcPct val="120000"/>
              </a:lnSpc>
            </a:pPr>
            <a:endParaRPr lang="en-US" dirty="0" smtClean="0">
              <a:cs typeface="B Badr" pitchFamily="2" charset="-78"/>
            </a:endParaRPr>
          </a:p>
          <a:p>
            <a:pPr algn="just" rtl="1">
              <a:lnSpc>
                <a:spcPct val="120000"/>
              </a:lnSpc>
            </a:pPr>
            <a:r>
              <a:rPr lang="fa-IR" sz="3300" dirty="0" smtClean="0">
                <a:cs typeface="B Badr" pitchFamily="2" charset="-78"/>
              </a:rPr>
              <a:t>در بسیاری تفاسیر بطش را اخذ(گرفتن) با شدت و قدرت معنا کرده اند اما با توجه با عبارت فنقبوا فی البلاد (منظور راه خروج های زیر زمینی ای است که به عنوان گریزگاه در شهر برای کاخ های پادشاهان حفر می شد و الان هم در بسیاری قلعه های باستانی میراث تاریخی دیده می شود) که در سوره ق آمده است و عبارت اید یبطشون بها ظاهرا به فعل گرفتنی که با دست با قدرت و شدت انجام شود اطلاق می شود . در این آیه که درباره قوم عاد نازل شده است که در قدرت جسمی بصط یافته بودند و مردمانی قدرتمند بودند نیز در واقع معنايش همان دست دراز کردن براي گرفتن چيزي وگرفتن با دست با شدت و قدرت است. از ادامه آیات و آیات گذشته که همه درباره افعال مادی و صنعی قوم عاد و نعمات مادی خدا بحث می کند بر می آید که این بطش در این جا به معنای بطش در برگرفتن نعمات است چه نعمات زیرزمینی مانند  مواد معدنی و چه نعمات رزقی مانند میوه ها، پس در آيه بطشتم جبارين منظور اين است که چرا زماني که نعمتهای ما را از درخت و خلقت بر مي گيريد جبارانه برمي گيريد در صورت که در آيات متعدد آمده است که بايد شاکرانه و مانند عبد بر گيريد تا خداوند افزون نمايد و شما در مسير حقيقت هدف خود پيش رويد. هر چه شدید تر بطش کنید ترستان از عقوبت بیشتر می شود و بیشتر به فکر فرار و مجرای خروج خواهید بود و بدانید که بطش خدای متعال شدید خواهد بود. ان بطش ربک لشدید.</a:t>
            </a:r>
            <a:endParaRPr lang="en-US" sz="3300" dirty="0" smtClean="0">
              <a:cs typeface="B Badr" pitchFamily="2" charset="-78"/>
            </a:endParaRPr>
          </a:p>
          <a:p>
            <a:pPr algn="just">
              <a:lnSpc>
                <a:spcPct val="120000"/>
              </a:lnSpc>
            </a:pPr>
            <a:endParaRPr lang="en-US" dirty="0">
              <a:cs typeface="B Badr" pitchFamily="2" charset="-7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عملی صنعتگری اسلامی : </a:t>
            </a:r>
            <a:r>
              <a:rPr lang="ar-SA" dirty="0" smtClean="0">
                <a:solidFill>
                  <a:schemeClr val="tx1"/>
                </a:solidFill>
                <a:cs typeface="B Koodak" pitchFamily="2" charset="-78"/>
              </a:rPr>
              <a:t>فروش</a:t>
            </a:r>
            <a:r>
              <a:rPr lang="fa-IR" dirty="0" smtClean="0">
                <a:solidFill>
                  <a:schemeClr val="tx1"/>
                </a:solidFill>
                <a:cs typeface="B Koodak" pitchFamily="2" charset="-78"/>
              </a:rPr>
              <a:t> </a:t>
            </a:r>
            <a:r>
              <a:rPr lang="ar-SA" dirty="0" smtClean="0">
                <a:solidFill>
                  <a:schemeClr val="tx1"/>
                </a:solidFill>
                <a:cs typeface="B Koodak" pitchFamily="2" charset="-78"/>
              </a:rPr>
              <a:t>فناوری به اهل آن</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Badr" pitchFamily="2" charset="-78"/>
              </a:rPr>
              <a:t>آیت الله جوادی آملی در کتاب اسلام و محیط زیست چنین می نویسد :</a:t>
            </a:r>
            <a:endParaRPr lang="en-US" dirty="0" smtClean="0">
              <a:cs typeface="B Badr" pitchFamily="2" charset="-78"/>
            </a:endParaRPr>
          </a:p>
          <a:p>
            <a:pPr marL="1080000" indent="0" algn="just" rtl="1">
              <a:buNone/>
            </a:pPr>
            <a:r>
              <a:rPr lang="fa-IR" sz="2600" dirty="0" smtClean="0">
                <a:cs typeface="B Badr" pitchFamily="2" charset="-78"/>
              </a:rPr>
              <a:t>این یک دستور اسلامی انسانی است که اجازه نمی دهد کسی از فرصت تلخ سوزندگی و گدازندگی زمان جنگ، سو استفاده کند یا زمینه تخریب و آدم کشی را با فروش اسلحه های تهاجمی فراهم سازد یا با تبعیض و جانبداری از نژاد خاص یا صنف مخصوص یا حزب معین یا دسته ی مشخص و مانند آن، سبب برتری و افزون خواهی گروهی را بر گروه دیگر تامین نماید و در نتیجه استکبار را تقویت کند، بلکه یک انسان آزاده و رهای از بند آز و دام حرص و زنجیر زراندوزی و تله طمع ورزی موظف است به منظور پاسداری از خون انسانهای همنوع و جلوگیری از تخریب و تهاجم و ویرانی به هر دو گروه درگیر و رزمجو بفروشد،نه به یک گروه و آن هم سلاح دفاعی، نه تخریبی، لذا حضرت امام صادق علیه السلام فرمود: ((بعهما ما یکنّهما؛ الدرع و الخفین و نحو هذا)) یعنی به هر دو گروه آنچه حافظ و نگهبانشان است و کانون پاسداری و صیانت از خونریزی است مانند زره و ... بفروش. </a:t>
            </a:r>
          </a:p>
          <a:p>
            <a:pPr algn="just" rtl="1"/>
            <a:endParaRPr lang="en-US" dirty="0" smtClean="0">
              <a:cs typeface="B Badr" pitchFamily="2" charset="-78"/>
            </a:endParaRPr>
          </a:p>
          <a:p>
            <a:pPr algn="just" rtl="1"/>
            <a:r>
              <a:rPr lang="ar-SA" dirty="0" smtClean="0">
                <a:cs typeface="B Badr" pitchFamily="2" charset="-78"/>
              </a:rPr>
              <a:t>در جای جای احکام فقهی اشاره شده است که شناخت طرف مقابل</a:t>
            </a:r>
            <a:r>
              <a:rPr lang="fa-IR" dirty="0" smtClean="0">
                <a:cs typeface="B Badr" pitchFamily="2" charset="-78"/>
              </a:rPr>
              <a:t> معامله</a:t>
            </a:r>
            <a:r>
              <a:rPr lang="ar-SA" dirty="0" smtClean="0">
                <a:cs typeface="B Badr" pitchFamily="2" charset="-78"/>
              </a:rPr>
              <a:t> مسئولیت زاست و معامله با برخی افراد حرام و یا فروش برخی فناوری ها به برخی حرام است.</a:t>
            </a:r>
            <a:r>
              <a:rPr lang="fa-IR" dirty="0" smtClean="0">
                <a:cs typeface="B Badr" pitchFamily="2" charset="-78"/>
              </a:rPr>
              <a:t> لذا فروش فناوری به افراد نا اهل جایز نیست.</a:t>
            </a:r>
            <a:r>
              <a:rPr lang="en-US" dirty="0" smtClean="0">
                <a:cs typeface="B Badr" pitchFamily="2" charset="-78"/>
              </a:rPr>
              <a:t> </a:t>
            </a:r>
            <a:endParaRPr lang="fa-IR" dirty="0" smtClean="0">
              <a:cs typeface="B Badr" pitchFamily="2" charset="-78"/>
            </a:endParaRPr>
          </a:p>
          <a:p>
            <a:pPr algn="just" rtl="1"/>
            <a:endParaRPr lang="fa-IR" dirty="0" smtClean="0">
              <a:cs typeface="B Badr" pitchFamily="2" charset="-78"/>
            </a:endParaRPr>
          </a:p>
          <a:p>
            <a:pPr algn="just" rtl="1"/>
            <a:r>
              <a:rPr lang="fa-IR" sz="2300" dirty="0" smtClean="0">
                <a:cs typeface="B Badr" pitchFamily="2" charset="-78"/>
              </a:rPr>
              <a:t> جوادی آملی عبدالله، اسلام و محیط زیست ص 141</a:t>
            </a:r>
            <a:endParaRPr lang="en-US" sz="2300" dirty="0" smtClean="0">
              <a:cs typeface="B Badr" pitchFamily="2" charset="-7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normAutofit fontScale="90000"/>
          </a:bodyPr>
          <a:lstStyle/>
          <a:p>
            <a:r>
              <a:rPr lang="fa-IR" dirty="0" smtClean="0">
                <a:solidFill>
                  <a:schemeClr val="tx1"/>
                </a:solidFill>
                <a:effectLst>
                  <a:outerShdw blurRad="38100" dist="38100" dir="2700000" algn="tl">
                    <a:srgbClr val="000000">
                      <a:alpha val="43137"/>
                    </a:srgbClr>
                  </a:outerShdw>
                </a:effectLst>
                <a:cs typeface="B Koodak" pitchFamily="2" charset="-78"/>
              </a:rPr>
              <a:t>تلاش های کنونی برای حرکت به سوی صنعت اسلامی</a:t>
            </a:r>
            <a:endParaRPr lang="en-US" dirty="0">
              <a:solidFill>
                <a:schemeClr val="tx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موسسه ی فناوری های قرآنی امام صادق علیه السلام </a:t>
            </a:r>
            <a:endParaRPr lang="en-US" dirty="0">
              <a:solidFill>
                <a:schemeClr val="tx1"/>
              </a:solidFill>
            </a:endParaRPr>
          </a:p>
        </p:txBody>
      </p:sp>
      <p:sp>
        <p:nvSpPr>
          <p:cNvPr id="3" name="Content Placeholder 2"/>
          <p:cNvSpPr>
            <a:spLocks noGrp="1"/>
          </p:cNvSpPr>
          <p:nvPr>
            <p:ph idx="1"/>
          </p:nvPr>
        </p:nvSpPr>
        <p:spPr/>
        <p:txBody>
          <a:bodyPr>
            <a:noAutofit/>
          </a:bodyPr>
          <a:lstStyle/>
          <a:p>
            <a:pPr algn="just" rtl="1">
              <a:buNone/>
            </a:pPr>
            <a:r>
              <a:rPr lang="fa-IR" sz="1600" dirty="0" smtClean="0">
                <a:cs typeface="B Koodak" pitchFamily="2" charset="-78"/>
              </a:rPr>
              <a:t>موسسه ی فناوری های قرآنی امام جعفر صادق (عليه السلام) سايتي تاسيس كرده است كه خود را در اين سايت چنين معرفي كرده است:</a:t>
            </a:r>
            <a:endParaRPr lang="en-US" sz="1600" dirty="0" smtClean="0">
              <a:cs typeface="B Koodak" pitchFamily="2" charset="-78"/>
            </a:endParaRPr>
          </a:p>
          <a:p>
            <a:pPr marL="1627200" indent="0" algn="just" rtl="1">
              <a:buNone/>
            </a:pPr>
            <a:r>
              <a:rPr lang="fa-IR" sz="1600" dirty="0" smtClean="0">
                <a:cs typeface="B Koodak" pitchFamily="2" charset="-78"/>
              </a:rPr>
              <a:t> چشم انداز مؤسسه: دستیابی به فنآوری های روز دنیا و آینده با تکیه بر استفاده از قرآن کریم  </a:t>
            </a:r>
            <a:endParaRPr lang="en-US" sz="1600" dirty="0" smtClean="0">
              <a:cs typeface="B Koodak" pitchFamily="2" charset="-78"/>
            </a:endParaRPr>
          </a:p>
          <a:p>
            <a:pPr marL="1627200" indent="0" algn="just" rtl="1">
              <a:buNone/>
            </a:pPr>
            <a:r>
              <a:rPr lang="fa-IR" sz="1600" dirty="0" smtClean="0">
                <a:cs typeface="B Koodak" pitchFamily="2" charset="-78"/>
              </a:rPr>
              <a:t>اهداف مؤسسه: 1. شناسایی فنآوری های روز دنیا بر پایه قرآن و عترت 2. معرفی فنآوری های موجود در قرآن به جامعه تحقیقاتی اسلامی 3. تربیت قرآن پژوهان و تحویل آن به جامعه اسلامی 4. ارایه راههای تقابل فرهنگی با استفاده از فنآوری های قرآنی </a:t>
            </a:r>
            <a:endParaRPr lang="en-US" sz="1600" dirty="0" smtClean="0">
              <a:cs typeface="B Koodak" pitchFamily="2" charset="-78"/>
            </a:endParaRPr>
          </a:p>
          <a:p>
            <a:pPr marL="1627200" indent="0" algn="just" rtl="1">
              <a:buNone/>
            </a:pPr>
            <a:r>
              <a:rPr lang="fa-IR" sz="1600" dirty="0" smtClean="0">
                <a:cs typeface="B Koodak" pitchFamily="2" charset="-78"/>
              </a:rPr>
              <a:t>مأموریت مؤسسه:  1. شناسایی و معرفی مفاهیم فنآوریهای قرآنی 2.ارایه متدولوژی شناسایی فنآوریها از طریق مطالعه منابع قرآنی 3. تحلیل و مقایسه فنآوریهای روز دنیا به فنآوریهای استخراج شده از قرآن 4. معرفی جامعه اسلامی قرآنی با استفاده از فنآوریهای قرآنی به جهان 5.آموزش و پرورش نیروهای قرآن پژوه </a:t>
            </a:r>
            <a:endParaRPr lang="en-US" sz="1600" dirty="0" smtClean="0">
              <a:cs typeface="B Koodak" pitchFamily="2" charset="-78"/>
            </a:endParaRPr>
          </a:p>
          <a:p>
            <a:pPr marL="1627200" indent="0" algn="just" rtl="1">
              <a:buNone/>
            </a:pPr>
            <a:r>
              <a:rPr lang="fa-IR" sz="1600" dirty="0" smtClean="0">
                <a:cs typeface="B Koodak" pitchFamily="2" charset="-78"/>
              </a:rPr>
              <a:t>عناوین فعالیت ها: 1.در حوزه پژوهش الف) تعریف پروژه های قرآنی به منظور شناسایی مفاهیم اولیه فنآوری در قرآن ب) تعریف پروژه مطالعاتی در خصوص نگاه غرب به قرآن و مقایسه آن با نگاه مسلمانان 2.در حوزه آموزش الف) آموزش مفاهیم اولیه قرآنی ب) آموزش کشف فنآوری روز از دیدگاه قرآن  </a:t>
            </a:r>
            <a:endParaRPr lang="en-US" sz="1600" dirty="0" smtClean="0">
              <a:cs typeface="B Koodak" pitchFamily="2" charset="-78"/>
            </a:endParaRPr>
          </a:p>
          <a:p>
            <a:pPr algn="just"/>
            <a:r>
              <a:rPr lang="en-US" sz="1600" dirty="0" smtClean="0">
                <a:cs typeface="B Koodak" pitchFamily="2" charset="-78"/>
              </a:rPr>
              <a:t>http://www.rovzaneh.com/fa</a:t>
            </a:r>
          </a:p>
          <a:p>
            <a:pPr algn="just" rtl="1"/>
            <a:r>
              <a:rPr lang="fa-IR" sz="1600" dirty="0" smtClean="0">
                <a:cs typeface="B Koodak" pitchFamily="2" charset="-78"/>
              </a:rPr>
              <a:t>      رویت شده در مهر 91</a:t>
            </a:r>
            <a:endParaRPr lang="en-US" sz="1600" dirty="0" smtClean="0">
              <a:cs typeface="B Koodak" pitchFamily="2" charset="-78"/>
            </a:endParaRPr>
          </a:p>
          <a:p>
            <a:pPr algn="just" rtl="1"/>
            <a:r>
              <a:rPr lang="fa-IR" sz="1600" dirty="0" smtClean="0">
                <a:cs typeface="B Koodak" pitchFamily="2" charset="-78"/>
              </a:rPr>
              <a:t>اطلاعات دیگر ذکر شده درباره موسسه:</a:t>
            </a:r>
            <a:r>
              <a:rPr lang="ar-SA" sz="1600" dirty="0" smtClean="0">
                <a:cs typeface="B Koodak" pitchFamily="2" charset="-78"/>
              </a:rPr>
              <a:t>آدرس : سبزوار ، خیابان کاشفی شمالی ، جنب اداره پست ، فرهنگسرای آفتاب - کدپستی:9613835145 - صندوق پستی:333  تلفن : 9-2244006  فکس : 2244006 </a:t>
            </a:r>
            <a:endParaRPr lang="en-US" sz="1600" dirty="0" smtClean="0">
              <a:cs typeface="B Koodak" pitchFamily="2" charset="-7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تشکیل ستاد صافا</a:t>
            </a:r>
            <a:endParaRPr lang="en-US" dirty="0">
              <a:solidFill>
                <a:schemeClr val="tx1"/>
              </a:solidFill>
              <a:cs typeface="B Koodak" pitchFamily="2" charset="-78"/>
            </a:endParaRPr>
          </a:p>
        </p:txBody>
      </p:sp>
      <p:sp>
        <p:nvSpPr>
          <p:cNvPr id="3" name="Content Placeholder 2"/>
          <p:cNvSpPr>
            <a:spLocks noGrp="1"/>
          </p:cNvSpPr>
          <p:nvPr>
            <p:ph idx="1"/>
          </p:nvPr>
        </p:nvSpPr>
        <p:spPr>
          <a:xfrm>
            <a:off x="457200" y="1600200"/>
            <a:ext cx="8229600" cy="4900634"/>
          </a:xfrm>
        </p:spPr>
        <p:txBody>
          <a:bodyPr>
            <a:normAutofit fontScale="55000" lnSpcReduction="20000"/>
          </a:bodyPr>
          <a:lstStyle/>
          <a:p>
            <a:pPr marL="0" algn="just" rtl="1">
              <a:buNone/>
            </a:pPr>
            <a:r>
              <a:rPr lang="fa-IR" dirty="0" smtClean="0">
                <a:cs typeface="B Koodak" pitchFamily="2" charset="-78"/>
              </a:rPr>
              <a:t>ستادی به نام صافا (صنعت ایرانی فرهنگ اسلامی) *در وزارت صنایع حسب تاکیدات امام خامنه ای در دیدار مورخ 9 فروردین 89 و الزام ایشان به وزیر برای پیوست فرهنگی داشتن پروژه های صنعتی، در آبان ماه 89 تاسیس شده است و برای آن اهداف خوبی نیز ترسیم شده است. حجت الاسلام علی لقمان پور </a:t>
            </a:r>
            <a:r>
              <a:rPr lang="ar-SA" dirty="0" smtClean="0">
                <a:cs typeface="B Koodak" pitchFamily="2" charset="-78"/>
              </a:rPr>
              <a:t>مشاور فرهنگی وزیر صنایع و معادن و رییس ستاد صافا</a:t>
            </a:r>
            <a:r>
              <a:rPr lang="fa-IR" dirty="0" smtClean="0">
                <a:cs typeface="B Koodak" pitchFamily="2" charset="-78"/>
              </a:rPr>
              <a:t> می گوید :</a:t>
            </a:r>
          </a:p>
          <a:p>
            <a:pPr marL="547200" algn="just" rtl="1"/>
            <a:endParaRPr lang="en-US" dirty="0" smtClean="0">
              <a:cs typeface="B Koodak" pitchFamily="2" charset="-78"/>
            </a:endParaRPr>
          </a:p>
          <a:p>
            <a:pPr marL="1440000" indent="0" algn="just" rtl="1">
              <a:buNone/>
            </a:pPr>
            <a:r>
              <a:rPr lang="fa-IR" sz="2500" dirty="0" smtClean="0">
                <a:cs typeface="B Koodak" pitchFamily="2" charset="-78"/>
              </a:rPr>
              <a:t>در قالب این طرح به‌دنبال دستیابی به الگوهای اسلامی در راه‌اندازی واحدهای صنعتی در داخل و خارج از کشور هستیم و در پی آنیم که نظر استادان حوزه‌های علمیه درباره چگونگی اجرای پروژه‌های صنعتی و معدنی از منظر دینی و اسلامی را جمع‌آوری کنیم</a:t>
            </a:r>
            <a:r>
              <a:rPr lang="en-US" sz="2500" dirty="0" smtClean="0">
                <a:cs typeface="B Koodak" pitchFamily="2" charset="-78"/>
              </a:rPr>
              <a:t>. </a:t>
            </a:r>
            <a:r>
              <a:rPr lang="fa-IR" sz="2500" dirty="0" smtClean="0">
                <a:cs typeface="B Koodak" pitchFamily="2" charset="-78"/>
              </a:rPr>
              <a:t>در قالب طرح صافا می‌خواهیم رابطه دین و صنعت را تعریف کنیم و به شناختی عمیق از احکام فقهی در حوزه صنعت و معدن دست یابیم</a:t>
            </a:r>
            <a:r>
              <a:rPr lang="en-US" sz="2500" dirty="0" smtClean="0">
                <a:cs typeface="B Koodak" pitchFamily="2" charset="-78"/>
              </a:rPr>
              <a:t>. </a:t>
            </a:r>
            <a:r>
              <a:rPr lang="fa-IR" sz="2500" dirty="0" smtClean="0">
                <a:cs typeface="B Koodak" pitchFamily="2" charset="-78"/>
              </a:rPr>
              <a:t>با اجرای</a:t>
            </a:r>
            <a:r>
              <a:rPr lang="en-US" sz="2500" dirty="0" smtClean="0">
                <a:cs typeface="B Koodak" pitchFamily="2" charset="-78"/>
              </a:rPr>
              <a:t>  </a:t>
            </a:r>
            <a:r>
              <a:rPr lang="fa-IR" sz="2500" dirty="0" smtClean="0">
                <a:cs typeface="B Koodak" pitchFamily="2" charset="-78"/>
              </a:rPr>
              <a:t>طرح صافا درصددیم تا رشته‌های جدیدی را در حوزه‌های علمیه برای شناخت رابطه دین با صنعت و معدن ایجاد کنیم و پایان‌نامه‌های حوزه‌های علمیه را به این سمت و سو سوق دهیم...**</a:t>
            </a:r>
          </a:p>
          <a:p>
            <a:pPr marL="1440000" algn="just" rtl="1"/>
            <a:endParaRPr lang="en-US" dirty="0" smtClean="0">
              <a:cs typeface="B Koodak" pitchFamily="2" charset="-78"/>
            </a:endParaRPr>
          </a:p>
          <a:p>
            <a:pPr algn="just" rtl="1">
              <a:buNone/>
            </a:pPr>
            <a:r>
              <a:rPr lang="fa-IR" dirty="0" smtClean="0">
                <a:cs typeface="B Koodak" pitchFamily="2" charset="-78"/>
              </a:rPr>
              <a:t>وی همچنین در همین مصاحبه از ایجاد گرایش فقه و صنعت در دروس حوزه علمیه قم خبر داده است و می گوید : </a:t>
            </a:r>
          </a:p>
          <a:p>
            <a:pPr algn="just" rtl="1"/>
            <a:endParaRPr lang="en-US" dirty="0" smtClean="0">
              <a:cs typeface="B Koodak" pitchFamily="2" charset="-78"/>
            </a:endParaRPr>
          </a:p>
          <a:p>
            <a:pPr marL="1440000" indent="0" algn="just" rtl="1">
              <a:buNone/>
            </a:pPr>
            <a:r>
              <a:rPr lang="fa-IR" sz="2500" dirty="0" smtClean="0">
                <a:cs typeface="B Koodak" pitchFamily="2" charset="-78"/>
              </a:rPr>
              <a:t>در این مرکز با ارتباط خوبی که با حوزه علمیه قم برقرار کرده ایم به دنبال ایجاد مرکز تخصصی فقه و صنعت هستیم</a:t>
            </a:r>
            <a:r>
              <a:rPr lang="en-US" sz="2500" dirty="0" smtClean="0">
                <a:cs typeface="B Koodak" pitchFamily="2" charset="-78"/>
              </a:rPr>
              <a:t>.</a:t>
            </a:r>
            <a:r>
              <a:rPr lang="fa-IR" sz="2500" dirty="0" smtClean="0">
                <a:cs typeface="B Koodak" pitchFamily="2" charset="-78"/>
              </a:rPr>
              <a:t>***</a:t>
            </a:r>
            <a:endParaRPr lang="en-US" sz="2500" dirty="0" smtClean="0">
              <a:cs typeface="B Koodak" pitchFamily="2" charset="-78"/>
            </a:endParaRPr>
          </a:p>
          <a:p>
            <a:pPr algn="just" rtl="1">
              <a:buNone/>
            </a:pPr>
            <a:r>
              <a:rPr lang="fa-IR" dirty="0" smtClean="0">
                <a:cs typeface="B Koodak" pitchFamily="2" charset="-78"/>
              </a:rPr>
              <a:t>*سایت ستاد صافا : </a:t>
            </a:r>
            <a:endParaRPr lang="en-US" dirty="0" smtClean="0">
              <a:cs typeface="B Koodak" pitchFamily="2" charset="-78"/>
            </a:endParaRPr>
          </a:p>
          <a:p>
            <a:pPr algn="just">
              <a:buNone/>
            </a:pPr>
            <a:r>
              <a:rPr lang="en-US" dirty="0" smtClean="0"/>
              <a:t>http:// safa.mim.gov.ir</a:t>
            </a:r>
          </a:p>
          <a:p>
            <a:pPr algn="just">
              <a:buNone/>
            </a:pPr>
            <a:r>
              <a:rPr lang="fa-IR" dirty="0" smtClean="0"/>
              <a:t>**</a:t>
            </a:r>
            <a:r>
              <a:rPr lang="en-US" dirty="0" smtClean="0"/>
              <a:t>http://www.gostareshonline.com/leading-article/64804-2010-11-02-21-46-59.html  </a:t>
            </a:r>
          </a:p>
          <a:p>
            <a:pPr algn="just" rtl="1">
              <a:buNone/>
            </a:pPr>
            <a:r>
              <a:rPr lang="fa-IR" dirty="0" smtClean="0">
                <a:cs typeface="B Koodak" pitchFamily="2" charset="-78"/>
              </a:rPr>
              <a:t>      رویت شده در مهر 91</a:t>
            </a:r>
            <a:endParaRPr lang="en-US" dirty="0" smtClean="0">
              <a:cs typeface="B Koodak" pitchFamily="2" charset="-78"/>
            </a:endParaRPr>
          </a:p>
          <a:p>
            <a:pPr algn="just" rtl="1">
              <a:buNone/>
            </a:pPr>
            <a:r>
              <a:rPr lang="en-US" dirty="0" smtClean="0">
                <a:cs typeface="B Koodak" pitchFamily="2" charset="-78"/>
              </a:rPr>
              <a:t>  </a:t>
            </a:r>
            <a:r>
              <a:rPr lang="fa-IR" dirty="0" smtClean="0">
                <a:cs typeface="B Koodak" pitchFamily="2" charset="-78"/>
              </a:rPr>
              <a:t>سایت وزارت صنایع و معادن، بازدید آبان 91 :</a:t>
            </a:r>
            <a:endParaRPr lang="en-US" dirty="0" smtClean="0">
              <a:cs typeface="B Koodak" pitchFamily="2" charset="-78"/>
            </a:endParaRPr>
          </a:p>
          <a:p>
            <a:pPr algn="just">
              <a:buNone/>
            </a:pPr>
            <a:r>
              <a:rPr lang="fa-IR" dirty="0" smtClean="0"/>
              <a:t>***</a:t>
            </a:r>
            <a:r>
              <a:rPr lang="en-US" dirty="0" smtClean="0"/>
              <a:t>http://mimt.gov.ir/index.php?name=news&amp;file=article&amp;sid=44739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7715272" y="5000636"/>
            <a:ext cx="1040670" cy="523220"/>
          </a:xfrm>
          <a:prstGeom prst="rect">
            <a:avLst/>
          </a:prstGeom>
          <a:noFill/>
        </p:spPr>
        <p:txBody>
          <a:bodyPr wrap="none" rtlCol="0">
            <a:spAutoFit/>
          </a:bodyPr>
          <a:lstStyle/>
          <a:p>
            <a:r>
              <a:rPr lang="fa-IR" sz="2800" dirty="0" smtClean="0">
                <a:solidFill>
                  <a:srgbClr val="ACA192"/>
                </a:solidFill>
                <a:effectLst>
                  <a:outerShdw blurRad="38100" dist="38100" dir="2700000" algn="tl">
                    <a:srgbClr val="000000">
                      <a:alpha val="43137"/>
                    </a:srgbClr>
                  </a:outerShdw>
                </a:effectLst>
                <a:cs typeface="B Koodak" pitchFamily="2" charset="-78"/>
              </a:rPr>
              <a:t>والسلام</a:t>
            </a:r>
            <a:endParaRPr lang="en-US" sz="2800" dirty="0">
              <a:solidFill>
                <a:srgbClr val="ACA192"/>
              </a:solidFill>
              <a:effectLst>
                <a:outerShdw blurRad="38100" dist="38100" dir="2700000" algn="tl">
                  <a:srgbClr val="000000">
                    <a:alpha val="43137"/>
                  </a:srgbClr>
                </a:outerShdw>
              </a:effectLst>
              <a:cs typeface="B Koodak" pitchFamily="2" charset="-78"/>
            </a:endParaRPr>
          </a:p>
        </p:txBody>
      </p:sp>
      <p:sp>
        <p:nvSpPr>
          <p:cNvPr id="5" name="Rectangle 4"/>
          <p:cNvSpPr/>
          <p:nvPr/>
        </p:nvSpPr>
        <p:spPr>
          <a:xfrm>
            <a:off x="357158" y="4929198"/>
            <a:ext cx="1040670" cy="523220"/>
          </a:xfrm>
          <a:prstGeom prst="rect">
            <a:avLst/>
          </a:prstGeom>
        </p:spPr>
        <p:txBody>
          <a:bodyPr wrap="none">
            <a:spAutoFit/>
          </a:bodyPr>
          <a:lstStyle/>
          <a:p>
            <a:r>
              <a:rPr lang="fa-IR" sz="2800" dirty="0" smtClean="0">
                <a:solidFill>
                  <a:srgbClr val="ACA192"/>
                </a:solidFill>
                <a:effectLst>
                  <a:outerShdw blurRad="38100" dist="38100" dir="2700000" algn="tl">
                    <a:srgbClr val="000000">
                      <a:alpha val="43137"/>
                    </a:srgbClr>
                  </a:outerShdw>
                </a:effectLst>
                <a:cs typeface="B Koodak" pitchFamily="2" charset="-78"/>
              </a:rPr>
              <a:t>والسلام</a:t>
            </a:r>
            <a:endParaRPr lang="en-US" sz="2800" dirty="0">
              <a:solidFill>
                <a:srgbClr val="ACA192"/>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ضوابط اخلاقی عملی صنعتگری اسلامی</a:t>
            </a:r>
            <a:r>
              <a:rPr lang="fa-IR" dirty="0" smtClean="0"/>
              <a:t> </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fa-IR" dirty="0" smtClean="0">
                <a:solidFill>
                  <a:schemeClr val="tx1"/>
                </a:solidFill>
                <a:cs typeface="B Koodak" pitchFamily="2" charset="-78"/>
              </a:rPr>
              <a:t>ضرورت تبیین صنعت اسلامی</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ضرورت تبیین صنعت اسلامی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Koodak" pitchFamily="2" charset="-78"/>
              </a:rPr>
              <a:t>تا جایی که نگارنده حقیر مطلع است اولین شخصیت معاصری که واژه فقه صنعت را به کار برد و ضرورت آن را در عصر حاضر گوشزد نمود علامه محمد تقی جعفری بود * و بعد ها برخی از دیگر محققین نیز به ضرورت تدوین فقه صنعت اشاره کردند. از جمله حجت الاسلام عبدالحسین خسروپناه در مصاحبه با هفته نامه صبح صادق درباره تحول در حوزه و دیدگاه امام خامنه ای می گوید:</a:t>
            </a:r>
          </a:p>
          <a:p>
            <a:pPr algn="just" rtl="1"/>
            <a:endParaRPr lang="en-US" dirty="0" smtClean="0">
              <a:cs typeface="B Koodak" pitchFamily="2" charset="-78"/>
            </a:endParaRPr>
          </a:p>
          <a:p>
            <a:pPr marL="1080000" algn="just" rtl="1"/>
            <a:r>
              <a:rPr lang="fa-IR" sz="2300" dirty="0" smtClean="0">
                <a:cs typeface="B Koodak" pitchFamily="2" charset="-78"/>
              </a:rPr>
              <a:t>اكنون حوزه بيشتر در مباحث فقهي به مباحث متعارف فقهي طهارت تا ديات مي پردازد، يعني آنچه كه امروز در شرح لمعه يا در شرايع وجود دارد در حالي كه جامعه ما كه حكومت ديني تشكيل داده به شدت نيازمند به عرصه هاي ديگر فقهي است، يعني فقه توسعه، فقه صنعت، فقه تكنولوژي، فقه فرهنگ (كه در درون فقه فرهنگ بحث هاي فقه موسيقي و امثال ذلك وجود دارد)، فقه پزشكي و</a:t>
            </a:r>
            <a:r>
              <a:rPr lang="en-US" sz="2300" dirty="0" smtClean="0">
                <a:cs typeface="B Koodak" pitchFamily="2" charset="-78"/>
              </a:rPr>
              <a:t>... </a:t>
            </a:r>
            <a:r>
              <a:rPr lang="fa-IR" sz="2300" dirty="0" smtClean="0">
                <a:cs typeface="B Koodak" pitchFamily="2" charset="-78"/>
              </a:rPr>
              <a:t>نيازهاي ضروري جامعه امروز ما به شمار مي آيد. ديدگاه مقام معظم رهبري(حفظه الله) اين است كه وقتي كه حوزه مي خواهد پيرامون فقه كار پژوهشي، آموزشي و تبليغي انجام دهد بايد همه اين عرصه هاي جديد را مد نظر قرار دهد فقط بحث متعارف طهارت تا ديات را نبايد مورد توجه قرار دهد</a:t>
            </a:r>
            <a:r>
              <a:rPr lang="en-US" sz="2300" dirty="0" smtClean="0">
                <a:cs typeface="B Koodak" pitchFamily="2" charset="-78"/>
              </a:rPr>
              <a:t>.</a:t>
            </a:r>
            <a:r>
              <a:rPr lang="fa-IR" sz="2300" dirty="0" smtClean="0">
                <a:cs typeface="B Koodak" pitchFamily="2" charset="-78"/>
              </a:rPr>
              <a:t>**</a:t>
            </a:r>
          </a:p>
          <a:p>
            <a:pPr marL="1080000" algn="just" rtl="1"/>
            <a:endParaRPr lang="en-US" sz="2300" dirty="0" smtClean="0">
              <a:cs typeface="B Koodak" pitchFamily="2" charset="-78"/>
            </a:endParaRPr>
          </a:p>
          <a:p>
            <a:pPr algn="just" rtl="1"/>
            <a:r>
              <a:rPr lang="fa-IR" sz="1800" dirty="0" smtClean="0">
                <a:cs typeface="B Koodak" pitchFamily="2" charset="-78"/>
              </a:rPr>
              <a:t> *جعفری محمد تقی، ترجمه و تفسیر نهج البلاغه، ، ج 25، ص 125 و  فلسفه دین، ص 188</a:t>
            </a:r>
            <a:endParaRPr lang="en-US" sz="1800" dirty="0" smtClean="0">
              <a:cs typeface="B Koodak" pitchFamily="2" charset="-78"/>
            </a:endParaRPr>
          </a:p>
          <a:p>
            <a:pPr algn="just" rtl="1"/>
            <a:r>
              <a:rPr lang="en-US" sz="1800" dirty="0" smtClean="0">
                <a:cs typeface="B Koodak" pitchFamily="2" charset="-78"/>
              </a:rPr>
              <a:t> </a:t>
            </a:r>
            <a:r>
              <a:rPr lang="fa-IR" sz="1800" dirty="0" smtClean="0">
                <a:cs typeface="B Koodak" pitchFamily="2" charset="-78"/>
              </a:rPr>
              <a:t>**مصاحبه با حجت الاسلام عبدالحسین خسروپناه، هفته نامه صبح صادق شماره 476، سال 1389 ، ص 10</a:t>
            </a:r>
            <a:endParaRPr lang="en-US" sz="1800" dirty="0" smtClean="0">
              <a:cs typeface="B Koodak" pitchFamily="2" charset="-78"/>
            </a:endParaRPr>
          </a:p>
          <a:p>
            <a:pPr algn="just" rtl="1"/>
            <a:endParaRPr lang="en-US" dirty="0">
              <a:cs typeface="B Koodak"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ضرورت تبیین صنعت اسلامی</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Koodak" pitchFamily="2" charset="-78"/>
              </a:rPr>
              <a:t>همچنین حجت الاسلام حجت الله بیات نیز در مجله مبلغان می نویسد :</a:t>
            </a:r>
          </a:p>
          <a:p>
            <a:pPr algn="just" rtl="1"/>
            <a:endParaRPr lang="en-US" dirty="0" smtClean="0">
              <a:cs typeface="B Koodak" pitchFamily="2" charset="-78"/>
            </a:endParaRPr>
          </a:p>
          <a:p>
            <a:pPr marL="1260000" algn="just" rtl="1"/>
            <a:r>
              <a:rPr lang="fa-IR" sz="2300" dirty="0" smtClean="0">
                <a:cs typeface="B Koodak" pitchFamily="2" charset="-78"/>
              </a:rPr>
              <a:t>با توجه دقیق و همه جانبه به ارکان اعتقادی و احکام مکتب اسلام، این حقیقت اثبات می‌شود که ما در اسلام، فقهی که محدود و منحصر به بیان کیفیت و کمیت رابطه شخصی انسان با خدا، یعنی عبادات می‌باشد، نداریم؛ بلکه تمامی اعمال و شؤون حیات معقول انسانها در قلمرو فردی و اجتماعی </a:t>
            </a:r>
            <a:r>
              <a:rPr lang="en-US" sz="2300" dirty="0" smtClean="0">
                <a:cs typeface="B Koodak" pitchFamily="2" charset="-78"/>
              </a:rPr>
              <a:t>- </a:t>
            </a:r>
            <a:r>
              <a:rPr lang="fa-IR" sz="2300" dirty="0" smtClean="0">
                <a:cs typeface="B Koodak" pitchFamily="2" charset="-78"/>
              </a:rPr>
              <a:t>که یگانه عامل سعادت دنیوی و اخروی بشریت است </a:t>
            </a:r>
            <a:r>
              <a:rPr lang="en-US" sz="2300" dirty="0" smtClean="0">
                <a:cs typeface="B Koodak" pitchFamily="2" charset="-78"/>
              </a:rPr>
              <a:t>- </a:t>
            </a:r>
            <a:r>
              <a:rPr lang="fa-IR" sz="2300" dirty="0" smtClean="0">
                <a:cs typeface="B Koodak" pitchFamily="2" charset="-78"/>
              </a:rPr>
              <a:t>مشمول فقه به معنای حقیقی آن می‌باشد؛ بنابراین، فقه اسلامی شامل بخشهای زیر است</a:t>
            </a:r>
            <a:r>
              <a:rPr lang="en-US" sz="2300" dirty="0" smtClean="0">
                <a:cs typeface="B Koodak" pitchFamily="2" charset="-78"/>
              </a:rPr>
              <a:t>:</a:t>
            </a:r>
          </a:p>
          <a:p>
            <a:pPr marL="1260000" algn="just" rtl="1"/>
            <a:r>
              <a:rPr lang="fa-IR" sz="2300" dirty="0" smtClean="0">
                <a:cs typeface="B Koodak" pitchFamily="2" charset="-78"/>
              </a:rPr>
              <a:t>فقه ارتباطات بین الملل، فقه صنعت، فقه سیاست، فقه فرهنگ، فقه مدیریت، فقه جهاد و دفاع، فقه علوم، فقه اکتشافات، فقه مبارزه با ظلم و فساد، فقه تشویق و تحریک به بایستگیها، فقه مبارزه با ناشایستگیها، فقه آینده نگری، فقه تکنولوژی، فقه هنر، فقه رسانه، فقه تعلیم و تربیت، فقه اطلاع رسانی، فقه تبلیغات و فقه اطلاعات به آنچه در دنیا می‌گذرد و ...*</a:t>
            </a:r>
          </a:p>
          <a:p>
            <a:pPr marL="1260000" algn="just" rtl="1"/>
            <a:endParaRPr lang="en-US" sz="2300" dirty="0" smtClean="0">
              <a:cs typeface="B Koodak" pitchFamily="2" charset="-78"/>
            </a:endParaRPr>
          </a:p>
          <a:p>
            <a:pPr algn="just" rtl="1"/>
            <a:r>
              <a:rPr lang="en-US" sz="1900" dirty="0" smtClean="0">
                <a:cs typeface="B Koodak" pitchFamily="2" charset="-78"/>
              </a:rPr>
              <a:t>  </a:t>
            </a:r>
            <a:r>
              <a:rPr lang="fa-IR" sz="1900" dirty="0" smtClean="0">
                <a:cs typeface="B Koodak" pitchFamily="2" charset="-78"/>
              </a:rPr>
              <a:t>*مصاحبه با حجت الاسلام حجت الله بیات، مجله مبلغان شماره 100، بهمن و اسفند 86، ص 141</a:t>
            </a:r>
            <a:endParaRPr lang="en-US" sz="1900" dirty="0" smtClean="0">
              <a:cs typeface="B Koodak" pitchFamily="2" charset="-78"/>
            </a:endParaRPr>
          </a:p>
          <a:p>
            <a:pPr algn="just" rtl="1"/>
            <a:endParaRPr lang="en-US" dirty="0">
              <a:cs typeface="B Koodak"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ضرورت تبیین صنعت اسلامی</a:t>
            </a:r>
            <a:endParaRPr lang="en-US" dirty="0"/>
          </a:p>
        </p:txBody>
      </p:sp>
      <p:sp>
        <p:nvSpPr>
          <p:cNvPr id="3" name="Content Placeholder 2"/>
          <p:cNvSpPr>
            <a:spLocks noGrp="1"/>
          </p:cNvSpPr>
          <p:nvPr>
            <p:ph idx="1"/>
          </p:nvPr>
        </p:nvSpPr>
        <p:spPr/>
        <p:txBody>
          <a:bodyPr>
            <a:normAutofit fontScale="62500" lnSpcReduction="20000"/>
          </a:bodyPr>
          <a:lstStyle/>
          <a:p>
            <a:pPr algn="just" rtl="1"/>
            <a:r>
              <a:rPr lang="fa-IR" dirty="0" smtClean="0">
                <a:cs typeface="B Koodak" pitchFamily="2" charset="-78"/>
              </a:rPr>
              <a:t>در باب تخصصی شدن فقه دینی بزرگانی چون آیت الله حائری یزدی در صد سال پیش *و شهید بزرگوار مرتضی مطهری در حدود سه دهه پیش** این ضرورت را مطرح کرده اند. درباره علت و ضرورت تخصصی شدن فقه شیعه همین بس که امروزه با توجه به گسترش عرصه نویسندگی و پژوهش به قدری درباره هر یک از ابواب و موضوعات زندگی سخن های گوناگون گفته شده است که یک نفر حتی فرصت نمی کند همه آن ها را بخواند چه این که بخواهد به همه شبهات موجود در همه موضوعات پاسخ گوید و بر بحث های باز شده تحت عناوین مختلف در موضوعات گوناگون اشراف داشته باشد و بتواند با قدرت تحلیل و بررسی و تطبیق احکام دینی حکم این عناوین را استخراج کند.</a:t>
            </a:r>
          </a:p>
          <a:p>
            <a:pPr algn="just" rtl="1"/>
            <a:endParaRPr lang="en-US" dirty="0" smtClean="0">
              <a:cs typeface="B Koodak" pitchFamily="2" charset="-78"/>
            </a:endParaRPr>
          </a:p>
          <a:p>
            <a:pPr algn="just" rtl="1"/>
            <a:r>
              <a:rPr lang="fa-IR" dirty="0" smtClean="0">
                <a:cs typeface="B Koodak" pitchFamily="2" charset="-78"/>
              </a:rPr>
              <a:t>شهید مطهری در این‌باره میگوید :</a:t>
            </a:r>
          </a:p>
          <a:p>
            <a:pPr algn="just" rtl="1"/>
            <a:endParaRPr lang="en-US" dirty="0" smtClean="0">
              <a:cs typeface="B Koodak" pitchFamily="2" charset="-78"/>
            </a:endParaRPr>
          </a:p>
          <a:p>
            <a:pPr marL="1440000" algn="just" rtl="1"/>
            <a:r>
              <a:rPr lang="fa-IR" sz="2300" dirty="0" smtClean="0">
                <a:cs typeface="B Koodak" pitchFamily="2" charset="-78"/>
              </a:rPr>
              <a:t>در وضع حاضر باید علماء و فقهاء این زمان، رشته‌های تخصصی بوجود آورند و مردم هم در تقلید، تبعیض كنند همان طوری كه در رجوع به طبیب تبعیض می‌كنند.***</a:t>
            </a:r>
          </a:p>
          <a:p>
            <a:pPr marL="1440000" algn="just" rtl="1"/>
            <a:endParaRPr lang="en-US" sz="2300" dirty="0" smtClean="0">
              <a:cs typeface="B Koodak" pitchFamily="2" charset="-78"/>
            </a:endParaRPr>
          </a:p>
          <a:p>
            <a:pPr algn="just" rtl="1"/>
            <a:r>
              <a:rPr lang="en-US" sz="2300" dirty="0" smtClean="0">
                <a:cs typeface="B Koodak" pitchFamily="2" charset="-78"/>
              </a:rPr>
              <a:t>  </a:t>
            </a:r>
            <a:r>
              <a:rPr lang="fa-IR" sz="2300" dirty="0" smtClean="0">
                <a:cs typeface="B Koodak" pitchFamily="2" charset="-78"/>
              </a:rPr>
              <a:t>*زنجانی، احمد؛ الكلام یجبر الكلام، چاپ سوم، انتشارات حق بین، قم 1368، ج 1، ص 124.</a:t>
            </a:r>
            <a:endParaRPr lang="en-US" sz="2300" dirty="0" smtClean="0">
              <a:cs typeface="B Koodak" pitchFamily="2" charset="-78"/>
            </a:endParaRPr>
          </a:p>
          <a:p>
            <a:pPr algn="just" rtl="1"/>
            <a:r>
              <a:rPr lang="en-US" sz="2300" dirty="0" smtClean="0">
                <a:cs typeface="B Koodak" pitchFamily="2" charset="-78"/>
              </a:rPr>
              <a:t> </a:t>
            </a:r>
            <a:r>
              <a:rPr lang="fa-IR" sz="2300" dirty="0" smtClean="0">
                <a:cs typeface="B Koodak" pitchFamily="2" charset="-78"/>
              </a:rPr>
              <a:t>**</a:t>
            </a:r>
            <a:r>
              <a:rPr lang="en-US" sz="2300" dirty="0" smtClean="0">
                <a:cs typeface="B Koodak" pitchFamily="2" charset="-78"/>
              </a:rPr>
              <a:t> </a:t>
            </a:r>
            <a:r>
              <a:rPr lang="fa-IR" sz="2300" dirty="0" smtClean="0">
                <a:cs typeface="B Koodak" pitchFamily="2" charset="-78"/>
              </a:rPr>
              <a:t>مطهری، مرتضی؛ مجموعه آثار، چاپ ششم، صدرا، تهران،1375، ج2 ، ص 120 و مطهری، مرتضی؛ ده گفتار، چاپ پنجم، صدرا، تهران1368 ، ص 123</a:t>
            </a:r>
            <a:endParaRPr lang="en-US" sz="2300" dirty="0" smtClean="0">
              <a:cs typeface="B Koodak" pitchFamily="2" charset="-78"/>
            </a:endParaRPr>
          </a:p>
          <a:p>
            <a:pPr algn="just" rtl="1"/>
            <a:r>
              <a:rPr lang="fa-IR" sz="2300" dirty="0" smtClean="0">
                <a:cs typeface="B Koodak" pitchFamily="2" charset="-78"/>
              </a:rPr>
              <a:t>***</a:t>
            </a:r>
            <a:r>
              <a:rPr lang="en-US" sz="2300" dirty="0" smtClean="0">
                <a:cs typeface="B Koodak" pitchFamily="2" charset="-78"/>
              </a:rPr>
              <a:t>  </a:t>
            </a:r>
            <a:r>
              <a:rPr lang="fa-IR" sz="2300" dirty="0" smtClean="0">
                <a:cs typeface="B Koodak" pitchFamily="2" charset="-78"/>
              </a:rPr>
              <a:t>مطهری، مرتضی؛ ده گفتار، چاپ پنجم، صدرا، تهران1368 ، ص 125 </a:t>
            </a:r>
            <a:endParaRPr lang="en-US" sz="2300" dirty="0" smtClean="0">
              <a:cs typeface="B Koodak" pitchFamily="2" charset="-78"/>
            </a:endParaRPr>
          </a:p>
          <a:p>
            <a:pPr algn="just" rtl="1"/>
            <a:r>
              <a:rPr lang="fa-IR" dirty="0" smtClean="0">
                <a:cs typeface="B Koodak" pitchFamily="2" charset="-78"/>
              </a:rPr>
              <a:t> </a:t>
            </a:r>
            <a:endParaRPr lang="en-US" dirty="0" smtClean="0">
              <a:cs typeface="B Koodak" pitchFamily="2" charset="-78"/>
            </a:endParaRPr>
          </a:p>
          <a:p>
            <a:pPr algn="just" rtl="1"/>
            <a:endParaRPr lang="en-US" dirty="0">
              <a:cs typeface="B Koodak"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fa-IR" dirty="0" smtClean="0">
                <a:solidFill>
                  <a:schemeClr val="tx1"/>
                </a:solidFill>
                <a:cs typeface="B Koodak" pitchFamily="2" charset="-78"/>
              </a:rPr>
              <a:t>دیدگاه علمای حاضر درباره صنعت اسلامی</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دیدگاه علمای حاضر درباره صنعت اسلامی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lnSpcReduction="10000"/>
          </a:bodyPr>
          <a:lstStyle/>
          <a:p>
            <a:pPr algn="just" rtl="1"/>
            <a:r>
              <a:rPr lang="fa-IR" sz="2000" dirty="0" smtClean="0">
                <a:cs typeface="B Koodak" pitchFamily="2" charset="-78"/>
              </a:rPr>
              <a:t>آیت الله جوادی آملی درباره دیدگاه اسلام درباره صنعت مطالب نابی را از قرآن کریم استنباط نموده اند ، به عنوان مثال ایشان می گوید :</a:t>
            </a:r>
          </a:p>
          <a:p>
            <a:pPr algn="just" rtl="1"/>
            <a:endParaRPr lang="en-US" sz="2000" dirty="0" smtClean="0">
              <a:cs typeface="B Koodak" pitchFamily="2" charset="-78"/>
            </a:endParaRPr>
          </a:p>
          <a:p>
            <a:pPr marL="1440000" algn="just" rtl="1"/>
            <a:r>
              <a:rPr lang="fa-IR" sz="2000" dirty="0" smtClean="0">
                <a:cs typeface="B Koodak" pitchFamily="2" charset="-78"/>
              </a:rPr>
              <a:t>اصل فرایند صنعتی در حکومت اسلامی ممدوح و مورد ترغیب است... مهم ترين بهره درست از صنايع پيشرفته هر عصر، عبارت است از تامين نيازهاى علمى و عملى مردم آن عصر. آنچه در قرآن ياد شد، جنبه «تمثيل » دارد نه «تعيين »; يعنى در قرآن، مثال بهره ورى صحيح از صنعت بازگو شده نه آنكه استفاده درست از صنعت، منحصر در همين چند مورد (مثالهای ذکر شده از صنعت در قرآن کریم مانند کشتی و زره و ...)  باشد...استفاده از تكنولوژى در تمام امور سازنده و سودمند رواست، ولى بهره بردارى از آن در امور تخريبى، و تهاجمى، و سوزنده، و كشنده، و تباه كننده زمين، دريا، هوا، گياهان، جانوران، انسان ها، مناطق معمور، و...، هرگز روا نيست.*</a:t>
            </a:r>
          </a:p>
          <a:p>
            <a:pPr algn="just" rtl="1"/>
            <a:endParaRPr lang="en-US" sz="2000" dirty="0" smtClean="0">
              <a:cs typeface="B Koodak" pitchFamily="2" charset="-78"/>
            </a:endParaRPr>
          </a:p>
          <a:p>
            <a:pPr algn="just" rtl="1"/>
            <a:r>
              <a:rPr lang="en-US" sz="2000" dirty="0" smtClean="0">
                <a:cs typeface="B Koodak" pitchFamily="2" charset="-78"/>
              </a:rPr>
              <a:t> </a:t>
            </a:r>
            <a:r>
              <a:rPr lang="fa-IR" sz="2000" dirty="0" smtClean="0">
                <a:cs typeface="B Koodak" pitchFamily="2" charset="-78"/>
              </a:rPr>
              <a:t> *جوادی آملی ، عبدالله؛ ولایت فقیه، ولایت فقاهت و عدالت،چاپ هفتم،نشر اسراء ، قم 1387، ص 113</a:t>
            </a:r>
            <a:endParaRPr lang="en-US" sz="2000" dirty="0" smtClean="0">
              <a:cs typeface="B Koodak" pitchFamily="2" charset="-78"/>
            </a:endParaRPr>
          </a:p>
          <a:p>
            <a:pPr algn="just" rtl="1"/>
            <a:endParaRPr lang="en-US" sz="2000" dirty="0">
              <a:cs typeface="B Koodak"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دیدگاه علمای حاضر درباره صنعت اسلامی</a:t>
            </a:r>
            <a:endParaRPr lang="en-US" dirty="0"/>
          </a:p>
        </p:txBody>
      </p:sp>
      <p:sp>
        <p:nvSpPr>
          <p:cNvPr id="3" name="Content Placeholder 2"/>
          <p:cNvSpPr>
            <a:spLocks noGrp="1"/>
          </p:cNvSpPr>
          <p:nvPr>
            <p:ph idx="1"/>
          </p:nvPr>
        </p:nvSpPr>
        <p:spPr/>
        <p:txBody>
          <a:bodyPr/>
          <a:lstStyle/>
          <a:p>
            <a:pPr algn="just" rtl="1"/>
            <a:r>
              <a:rPr lang="fa-IR" dirty="0" smtClean="0">
                <a:cs typeface="B Koodak" pitchFamily="2" charset="-78"/>
              </a:rPr>
              <a:t>امام راحل عظیم الشأن نیز تفاوت صنعت اسلامی را با صنعت کنونی جهان متذکر می شوند و می فرمایند :</a:t>
            </a:r>
          </a:p>
          <a:p>
            <a:pPr algn="just" rtl="1"/>
            <a:endParaRPr lang="en-US" dirty="0" smtClean="0">
              <a:cs typeface="B Koodak" pitchFamily="2" charset="-78"/>
            </a:endParaRPr>
          </a:p>
          <a:p>
            <a:pPr marL="1440000" algn="just" rtl="1"/>
            <a:r>
              <a:rPr lang="fa-IR" sz="2000" dirty="0" smtClean="0">
                <a:cs typeface="B Koodak" pitchFamily="2" charset="-78"/>
              </a:rPr>
              <a:t>آيا صحيح‏ است كه چون آنها موشك درست مى‏كنند ما بايد تابع آنها باشيم، در حالى كه آنها با اين صنعت‏ها دنيا را تخريب مى‏كنند و ما مى‏خواهيم صنعتى داشته باشيم كه تخريبگر نباشد، بلكه مفيد و سازنده باشد </a:t>
            </a:r>
            <a:r>
              <a:rPr lang="en-US" sz="2000" dirty="0" smtClean="0">
                <a:cs typeface="B Koodak" pitchFamily="2" charset="-78"/>
              </a:rPr>
              <a:t>.</a:t>
            </a:r>
            <a:r>
              <a:rPr lang="fa-IR" sz="2000" dirty="0" smtClean="0">
                <a:cs typeface="B Koodak" pitchFamily="2" charset="-78"/>
              </a:rPr>
              <a:t>*</a:t>
            </a:r>
          </a:p>
          <a:p>
            <a:pPr marL="1440000" algn="just" rtl="1"/>
            <a:endParaRPr lang="en-US" sz="2000" dirty="0" smtClean="0">
              <a:cs typeface="B Koodak" pitchFamily="2" charset="-78"/>
            </a:endParaRPr>
          </a:p>
          <a:p>
            <a:pPr algn="just" rtl="1"/>
            <a:r>
              <a:rPr lang="en-US" dirty="0" smtClean="0">
                <a:cs typeface="B Koodak" pitchFamily="2" charset="-78"/>
              </a:rPr>
              <a:t>  </a:t>
            </a:r>
            <a:r>
              <a:rPr lang="fa-IR" dirty="0" smtClean="0">
                <a:cs typeface="B Koodak" pitchFamily="2" charset="-78"/>
              </a:rPr>
              <a:t>*موسوی خمینی روح الله، صحیفه نور جلد 18 ص 218</a:t>
            </a:r>
            <a:endParaRPr lang="en-US" dirty="0" smtClean="0">
              <a:cs typeface="B Koodak" pitchFamily="2" charset="-78"/>
            </a:endParaRPr>
          </a:p>
          <a:p>
            <a:pPr algn="just" rtl="1"/>
            <a:endParaRPr lang="en-US" dirty="0">
              <a:cs typeface="B Koodak"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tx1"/>
            </a:gs>
            <a:gs pos="35000">
              <a:schemeClr val="accent1">
                <a:lumMod val="75000"/>
              </a:schemeClr>
            </a:gs>
            <a:gs pos="53000">
              <a:schemeClr val="accent1">
                <a:lumMod val="50000"/>
              </a:schemeClr>
            </a:gs>
            <a:gs pos="100000">
              <a:schemeClr val="bg1">
                <a:lumMod val="95000"/>
                <a:lumOff val="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58246" cy="1143000"/>
          </a:xfrm>
          <a:noFill/>
        </p:spPr>
        <p:style>
          <a:lnRef idx="0">
            <a:schemeClr val="accent2"/>
          </a:lnRef>
          <a:fillRef idx="1001">
            <a:schemeClr val="lt1"/>
          </a:fillRef>
          <a:effectRef idx="3">
            <a:schemeClr val="accent2"/>
          </a:effectRef>
          <a:fontRef idx="minor">
            <a:schemeClr val="lt1"/>
          </a:fontRef>
        </p:style>
        <p:txBody>
          <a:bodyPr/>
          <a:lstStyle/>
          <a:p>
            <a:r>
              <a:rPr lang="fa-IR" dirty="0" smtClean="0">
                <a:solidFill>
                  <a:schemeClr val="tx1"/>
                </a:solidFill>
                <a:cs typeface="B Koodak" pitchFamily="2" charset="-78"/>
              </a:rPr>
              <a:t>فهرست مطالب</a:t>
            </a:r>
            <a:endParaRPr lang="en-US" dirty="0">
              <a:solidFill>
                <a:schemeClr val="tx1"/>
              </a:solidFill>
              <a:cs typeface="B Koodak" pitchFamily="2" charset="-78"/>
            </a:endParaRPr>
          </a:p>
        </p:txBody>
      </p:sp>
      <p:sp>
        <p:nvSpPr>
          <p:cNvPr id="3" name="Content Placeholder 2"/>
          <p:cNvSpPr>
            <a:spLocks noGrp="1"/>
          </p:cNvSpPr>
          <p:nvPr>
            <p:ph idx="1"/>
          </p:nvPr>
        </p:nvSpPr>
        <p:spPr>
          <a:xfrm>
            <a:off x="500034" y="1500174"/>
            <a:ext cx="8229600" cy="4786346"/>
          </a:xfrm>
        </p:spPr>
        <p:txBody>
          <a:bodyPr>
            <a:normAutofit/>
          </a:bodyPr>
          <a:lstStyle/>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1) ضرورت تبیین صنعت اسلامی  (</a:t>
            </a:r>
            <a:r>
              <a:rPr lang="fa-IR" sz="2000" b="1" dirty="0" smtClean="0">
                <a:effectLst>
                  <a:outerShdw blurRad="38100" dist="38100" dir="2700000" algn="tl">
                    <a:srgbClr val="000000">
                      <a:alpha val="43137"/>
                    </a:srgbClr>
                  </a:outerShdw>
                </a:effectLst>
                <a:cs typeface="B Mitra" pitchFamily="2" charset="-78"/>
                <a:hlinkClick r:id="rId2" action="ppaction://hlinksldjump"/>
              </a:rPr>
              <a:t>خلاصه </a:t>
            </a:r>
            <a:r>
              <a:rPr lang="fa-IR" sz="2000" b="1" dirty="0" smtClean="0">
                <a:effectLst>
                  <a:outerShdw blurRad="38100" dist="38100" dir="2700000" algn="tl">
                    <a:srgbClr val="000000">
                      <a:alpha val="43137"/>
                    </a:srgbClr>
                  </a:outerShdw>
                </a:effectLst>
                <a:cs typeface="B Mitra" pitchFamily="2" charset="-78"/>
              </a:rPr>
              <a:t>– </a:t>
            </a:r>
            <a:r>
              <a:rPr lang="fa-IR" sz="2000" b="1" dirty="0" smtClean="0">
                <a:effectLst>
                  <a:outerShdw blurRad="38100" dist="38100" dir="2700000" algn="tl">
                    <a:srgbClr val="000000">
                      <a:alpha val="43137"/>
                    </a:srgbClr>
                  </a:outerShdw>
                </a:effectLst>
                <a:cs typeface="B Mitra" pitchFamily="2" charset="-78"/>
                <a:hlinkClick r:id="rId3"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2)دیدگاه علمای حاضر درباره صنعت اسلامی (</a:t>
            </a:r>
            <a:r>
              <a:rPr lang="fa-IR" sz="2000" b="1" dirty="0" smtClean="0">
                <a:effectLst>
                  <a:outerShdw blurRad="38100" dist="38100" dir="2700000" algn="tl">
                    <a:srgbClr val="000000">
                      <a:alpha val="43137"/>
                    </a:srgbClr>
                  </a:outerShdw>
                </a:effectLst>
                <a:cs typeface="B Mitra" pitchFamily="2" charset="-78"/>
                <a:hlinkClick r:id="rId4" action="ppaction://hlinksldjump"/>
              </a:rPr>
              <a:t>پیوند</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3) هدف از صنعت از نظر اسلام (</a:t>
            </a:r>
            <a:r>
              <a:rPr lang="fa-IR" sz="2000" b="1" dirty="0" smtClean="0">
                <a:effectLst>
                  <a:outerShdw blurRad="38100" dist="38100" dir="2700000" algn="tl">
                    <a:srgbClr val="000000">
                      <a:alpha val="43137"/>
                    </a:srgbClr>
                  </a:outerShdw>
                </a:effectLst>
                <a:cs typeface="B Mitra" pitchFamily="2" charset="-78"/>
                <a:hlinkClick r:id="rId5" action="ppaction://hlinksldjump"/>
              </a:rPr>
              <a:t>خلاصه </a:t>
            </a:r>
            <a:r>
              <a:rPr lang="fa-IR" sz="2000" b="1" dirty="0" smtClean="0">
                <a:effectLst>
                  <a:outerShdw blurRad="38100" dist="38100" dir="2700000" algn="tl">
                    <a:srgbClr val="000000">
                      <a:alpha val="43137"/>
                    </a:srgbClr>
                  </a:outerShdw>
                </a:effectLst>
                <a:cs typeface="B Mitra" pitchFamily="2" charset="-78"/>
              </a:rPr>
              <a:t>– </a:t>
            </a:r>
            <a:r>
              <a:rPr lang="fa-IR" sz="2000" b="1" dirty="0" smtClean="0">
                <a:effectLst>
                  <a:outerShdw blurRad="38100" dist="38100" dir="2700000" algn="tl">
                    <a:srgbClr val="000000">
                      <a:alpha val="43137"/>
                    </a:srgbClr>
                  </a:outerShdw>
                </a:effectLst>
                <a:cs typeface="B Mitra" pitchFamily="2" charset="-78"/>
                <a:hlinkClick r:id="rId6"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4) اهداف انحرافی از صنعت (</a:t>
            </a:r>
            <a:r>
              <a:rPr lang="fa-IR" sz="2000" b="1" dirty="0" smtClean="0">
                <a:effectLst>
                  <a:outerShdw blurRad="38100" dist="38100" dir="2700000" algn="tl">
                    <a:srgbClr val="000000">
                      <a:alpha val="43137"/>
                    </a:srgbClr>
                  </a:outerShdw>
                </a:effectLst>
                <a:cs typeface="B Mitra" pitchFamily="2" charset="-78"/>
                <a:hlinkClick r:id="rId7" action="ppaction://hlinksldjump"/>
              </a:rPr>
              <a:t>خلاصه </a:t>
            </a:r>
            <a:r>
              <a:rPr lang="fa-IR" sz="2000" b="1" dirty="0" smtClean="0">
                <a:effectLst>
                  <a:outerShdw blurRad="38100" dist="38100" dir="2700000" algn="tl">
                    <a:srgbClr val="000000">
                      <a:alpha val="43137"/>
                    </a:srgbClr>
                  </a:outerShdw>
                </a:effectLst>
                <a:cs typeface="B Mitra" pitchFamily="2" charset="-78"/>
              </a:rPr>
              <a:t>- </a:t>
            </a:r>
            <a:r>
              <a:rPr lang="fa-IR" sz="2000" b="1" dirty="0" smtClean="0">
                <a:effectLst>
                  <a:outerShdw blurRad="38100" dist="38100" dir="2700000" algn="tl">
                    <a:srgbClr val="000000">
                      <a:alpha val="43137"/>
                    </a:srgbClr>
                  </a:outerShdw>
                </a:effectLst>
                <a:cs typeface="B Mitra" pitchFamily="2" charset="-78"/>
                <a:hlinkClick r:id="rId8"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5) ارکان صنعت اسلامی (</a:t>
            </a:r>
            <a:r>
              <a:rPr lang="fa-IR" sz="2000" b="1" dirty="0" smtClean="0">
                <a:effectLst>
                  <a:outerShdw blurRad="38100" dist="38100" dir="2700000" algn="tl">
                    <a:srgbClr val="000000">
                      <a:alpha val="43137"/>
                    </a:srgbClr>
                  </a:outerShdw>
                </a:effectLst>
                <a:cs typeface="B Mitra" pitchFamily="2" charset="-78"/>
                <a:hlinkClick r:id="rId9" action="ppaction://hlinksldjump"/>
              </a:rPr>
              <a:t>نمودار</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6) ضوابط اخلاق صنعتگری اسلامی</a:t>
            </a:r>
          </a:p>
          <a:p>
            <a:pPr marL="1800000" indent="0" algn="just" rtl="1">
              <a:buNone/>
            </a:pPr>
            <a:r>
              <a:rPr lang="fa-IR" sz="2000" b="1" dirty="0" smtClean="0">
                <a:effectLst>
                  <a:outerShdw blurRad="38100" dist="38100" dir="2700000" algn="tl">
                    <a:srgbClr val="000000">
                      <a:alpha val="43137"/>
                    </a:srgbClr>
                  </a:outerShdw>
                </a:effectLst>
                <a:cs typeface="B Mitra" pitchFamily="2" charset="-78"/>
              </a:rPr>
              <a:t>6-1) اخلاق بینشی (</a:t>
            </a:r>
            <a:r>
              <a:rPr lang="fa-IR" sz="2000" b="1" dirty="0" smtClean="0">
                <a:effectLst>
                  <a:outerShdw blurRad="38100" dist="38100" dir="2700000" algn="tl">
                    <a:srgbClr val="000000">
                      <a:alpha val="43137"/>
                    </a:srgbClr>
                  </a:outerShdw>
                </a:effectLst>
                <a:cs typeface="B Mitra" pitchFamily="2" charset="-78"/>
                <a:hlinkClick r:id="rId10" action="ppaction://hlinksldjump"/>
              </a:rPr>
              <a:t>خلاصه </a:t>
            </a:r>
            <a:r>
              <a:rPr lang="fa-IR" sz="2000" b="1" dirty="0" smtClean="0">
                <a:effectLst>
                  <a:outerShdw blurRad="38100" dist="38100" dir="2700000" algn="tl">
                    <a:srgbClr val="000000">
                      <a:alpha val="43137"/>
                    </a:srgbClr>
                  </a:outerShdw>
                </a:effectLst>
                <a:cs typeface="B Mitra" pitchFamily="2" charset="-78"/>
              </a:rPr>
              <a:t>– </a:t>
            </a:r>
            <a:r>
              <a:rPr lang="fa-IR" sz="2000" b="1" dirty="0" smtClean="0">
                <a:effectLst>
                  <a:outerShdw blurRad="38100" dist="38100" dir="2700000" algn="tl">
                    <a:srgbClr val="000000">
                      <a:alpha val="43137"/>
                    </a:srgbClr>
                  </a:outerShdw>
                </a:effectLst>
                <a:cs typeface="B Mitra" pitchFamily="2" charset="-78"/>
                <a:hlinkClick r:id="rId11"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marL="1800000" indent="0" algn="just" rtl="1">
              <a:buNone/>
            </a:pPr>
            <a:r>
              <a:rPr lang="fa-IR" sz="2000" b="1" dirty="0" smtClean="0">
                <a:effectLst>
                  <a:outerShdw blurRad="38100" dist="38100" dir="2700000" algn="tl">
                    <a:srgbClr val="000000">
                      <a:alpha val="43137"/>
                    </a:srgbClr>
                  </a:outerShdw>
                </a:effectLst>
                <a:cs typeface="B Mitra" pitchFamily="2" charset="-78"/>
              </a:rPr>
              <a:t>6-2) اخلاق طراحی(</a:t>
            </a:r>
            <a:r>
              <a:rPr lang="fa-IR" sz="2000" b="1" dirty="0" smtClean="0">
                <a:effectLst>
                  <a:outerShdw blurRad="38100" dist="38100" dir="2700000" algn="tl">
                    <a:srgbClr val="000000">
                      <a:alpha val="43137"/>
                    </a:srgbClr>
                  </a:outerShdw>
                </a:effectLst>
                <a:cs typeface="B Mitra" pitchFamily="2" charset="-78"/>
                <a:hlinkClick r:id="rId12" action="ppaction://hlinksldjump"/>
              </a:rPr>
              <a:t>خلاصه</a:t>
            </a:r>
            <a:r>
              <a:rPr lang="fa-IR" sz="2000" b="1" dirty="0" smtClean="0">
                <a:effectLst>
                  <a:outerShdw blurRad="38100" dist="38100" dir="2700000" algn="tl">
                    <a:srgbClr val="000000">
                      <a:alpha val="43137"/>
                    </a:srgbClr>
                  </a:outerShdw>
                </a:effectLst>
                <a:cs typeface="B Mitra" pitchFamily="2" charset="-78"/>
              </a:rPr>
              <a:t> – </a:t>
            </a:r>
            <a:r>
              <a:rPr lang="fa-IR" sz="2000" b="1" dirty="0" smtClean="0">
                <a:effectLst>
                  <a:outerShdw blurRad="38100" dist="38100" dir="2700000" algn="tl">
                    <a:srgbClr val="000000">
                      <a:alpha val="43137"/>
                    </a:srgbClr>
                  </a:outerShdw>
                </a:effectLst>
                <a:cs typeface="B Mitra" pitchFamily="2" charset="-78"/>
                <a:hlinkClick r:id="rId13"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marL="2520000" indent="0" algn="just" rtl="1">
              <a:buNone/>
            </a:pPr>
            <a:r>
              <a:rPr lang="fa-IR" sz="2000" b="1" dirty="0" smtClean="0">
                <a:effectLst>
                  <a:outerShdw blurRad="38100" dist="38100" dir="2700000" algn="tl">
                    <a:srgbClr val="000000">
                      <a:alpha val="43137"/>
                    </a:srgbClr>
                  </a:outerShdw>
                </a:effectLst>
                <a:cs typeface="B Mitra" pitchFamily="2" charset="-78"/>
              </a:rPr>
              <a:t>ویژگی های مصنوعات صنعت اسلامی (</a:t>
            </a:r>
            <a:r>
              <a:rPr lang="fa-IR" sz="2000" b="1" dirty="0" smtClean="0">
                <a:effectLst>
                  <a:outerShdw blurRad="38100" dist="38100" dir="2700000" algn="tl">
                    <a:srgbClr val="000000">
                      <a:alpha val="43137"/>
                    </a:srgbClr>
                  </a:outerShdw>
                </a:effectLst>
                <a:cs typeface="B Mitra" pitchFamily="2" charset="-78"/>
                <a:hlinkClick r:id="rId14" action="ppaction://hlinksldjump"/>
              </a:rPr>
              <a:t>خلاصه </a:t>
            </a:r>
            <a:r>
              <a:rPr lang="fa-IR" sz="2000" b="1" dirty="0" smtClean="0">
                <a:effectLst>
                  <a:outerShdw blurRad="38100" dist="38100" dir="2700000" algn="tl">
                    <a:srgbClr val="000000">
                      <a:alpha val="43137"/>
                    </a:srgbClr>
                  </a:outerShdw>
                </a:effectLst>
                <a:cs typeface="B Mitra" pitchFamily="2" charset="-78"/>
              </a:rPr>
              <a:t>– </a:t>
            </a:r>
            <a:r>
              <a:rPr lang="fa-IR" sz="2000" b="1" dirty="0" smtClean="0">
                <a:effectLst>
                  <a:outerShdw blurRad="38100" dist="38100" dir="2700000" algn="tl">
                    <a:srgbClr val="000000">
                      <a:alpha val="43137"/>
                    </a:srgbClr>
                  </a:outerShdw>
                </a:effectLst>
                <a:cs typeface="B Mitra" pitchFamily="2" charset="-78"/>
                <a:hlinkClick r:id="rId15"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marL="1800000" indent="0" algn="just" rtl="1">
              <a:buNone/>
            </a:pPr>
            <a:r>
              <a:rPr lang="fa-IR" sz="2000" b="1" dirty="0" smtClean="0">
                <a:effectLst>
                  <a:outerShdw blurRad="38100" dist="38100" dir="2700000" algn="tl">
                    <a:srgbClr val="000000">
                      <a:alpha val="43137"/>
                    </a:srgbClr>
                  </a:outerShdw>
                </a:effectLst>
                <a:cs typeface="B Mitra" pitchFamily="2" charset="-78"/>
              </a:rPr>
              <a:t>6-3) اخلاق عمل صنعتی (</a:t>
            </a:r>
            <a:r>
              <a:rPr lang="fa-IR" sz="2000" b="1" dirty="0" smtClean="0">
                <a:effectLst>
                  <a:outerShdw blurRad="38100" dist="38100" dir="2700000" algn="tl">
                    <a:srgbClr val="000000">
                      <a:alpha val="43137"/>
                    </a:srgbClr>
                  </a:outerShdw>
                </a:effectLst>
                <a:cs typeface="B Mitra" pitchFamily="2" charset="-78"/>
                <a:hlinkClick r:id="rId16" action="ppaction://hlinksldjump"/>
              </a:rPr>
              <a:t>خلاصه</a:t>
            </a:r>
            <a:r>
              <a:rPr lang="fa-IR" sz="2000" b="1" dirty="0" smtClean="0">
                <a:effectLst>
                  <a:outerShdw blurRad="38100" dist="38100" dir="2700000" algn="tl">
                    <a:srgbClr val="000000">
                      <a:alpha val="43137"/>
                    </a:srgbClr>
                  </a:outerShdw>
                </a:effectLst>
                <a:cs typeface="B Mitra" pitchFamily="2" charset="-78"/>
              </a:rPr>
              <a:t>-</a:t>
            </a:r>
            <a:r>
              <a:rPr lang="fa-IR" sz="2000" b="1" dirty="0" smtClean="0">
                <a:effectLst>
                  <a:outerShdw blurRad="38100" dist="38100" dir="2700000" algn="tl">
                    <a:srgbClr val="000000">
                      <a:alpha val="43137"/>
                    </a:srgbClr>
                  </a:outerShdw>
                </a:effectLst>
                <a:cs typeface="B Mitra" pitchFamily="2" charset="-78"/>
                <a:hlinkClick r:id="rId17" action="ppaction://hlinksldjump"/>
              </a:rPr>
              <a:t>مفصل</a:t>
            </a:r>
            <a:r>
              <a:rPr lang="fa-IR" sz="2000" b="1" dirty="0" smtClean="0">
                <a:effectLst>
                  <a:outerShdw blurRad="38100" dist="38100" dir="2700000" algn="tl">
                    <a:srgbClr val="000000">
                      <a:alpha val="43137"/>
                    </a:srgbClr>
                  </a:outerShdw>
                </a:effectLst>
                <a:cs typeface="B Mitra" pitchFamily="2" charset="-78"/>
              </a:rPr>
              <a:t>)</a:t>
            </a:r>
          </a:p>
          <a:p>
            <a:pPr algn="r" rtl="1">
              <a:buFont typeface="Arial" pitchFamily="34" charset="0"/>
              <a:buChar char="•"/>
            </a:pPr>
            <a:r>
              <a:rPr lang="fa-IR" sz="2000" b="1" dirty="0" smtClean="0">
                <a:effectLst>
                  <a:outerShdw blurRad="38100" dist="38100" dir="2700000" algn="tl">
                    <a:srgbClr val="000000">
                      <a:alpha val="43137"/>
                    </a:srgbClr>
                  </a:outerShdw>
                </a:effectLst>
                <a:cs typeface="B Mitra" pitchFamily="2" charset="-78"/>
              </a:rPr>
              <a:t>7) تلاش های کنونی برای حرکت به سوی صنعت اسلامی (</a:t>
            </a:r>
            <a:r>
              <a:rPr lang="fa-IR" sz="2000" b="1" dirty="0" smtClean="0">
                <a:effectLst>
                  <a:outerShdw blurRad="38100" dist="38100" dir="2700000" algn="tl">
                    <a:srgbClr val="000000">
                      <a:alpha val="43137"/>
                    </a:srgbClr>
                  </a:outerShdw>
                </a:effectLst>
                <a:cs typeface="B Mitra" pitchFamily="2" charset="-78"/>
                <a:hlinkClick r:id="rId18" action="ppaction://hlinksldjump"/>
              </a:rPr>
              <a:t>صافا </a:t>
            </a:r>
            <a:r>
              <a:rPr lang="fa-IR" sz="2000" b="1" dirty="0" smtClean="0">
                <a:effectLst>
                  <a:outerShdw blurRad="38100" dist="38100" dir="2700000" algn="tl">
                    <a:srgbClr val="000000">
                      <a:alpha val="43137"/>
                    </a:srgbClr>
                  </a:outerShdw>
                </a:effectLst>
                <a:cs typeface="B Mitra" pitchFamily="2" charset="-78"/>
              </a:rPr>
              <a:t>و </a:t>
            </a:r>
            <a:r>
              <a:rPr lang="fa-IR" sz="2000" b="1" dirty="0" smtClean="0">
                <a:effectLst>
                  <a:outerShdw blurRad="38100" dist="38100" dir="2700000" algn="tl">
                    <a:srgbClr val="000000">
                      <a:alpha val="43137"/>
                    </a:srgbClr>
                  </a:outerShdw>
                </a:effectLst>
                <a:cs typeface="B Mitra" pitchFamily="2" charset="-78"/>
                <a:hlinkClick r:id="rId19" action="ppaction://hlinksldjump"/>
              </a:rPr>
              <a:t>موسسه فناوری های قرآنی امام صادق</a:t>
            </a:r>
            <a:r>
              <a:rPr lang="fa-IR" sz="2000" b="1" dirty="0" smtClean="0">
                <a:effectLst>
                  <a:outerShdw blurRad="38100" dist="38100" dir="2700000" algn="tl">
                    <a:srgbClr val="000000">
                      <a:alpha val="43137"/>
                    </a:srgbClr>
                  </a:outerShdw>
                </a:effectLst>
                <a:cs typeface="B Mitra" pitchFamily="2" charset="-78"/>
              </a:rPr>
              <a:t>)</a:t>
            </a:r>
            <a:endParaRPr lang="en-US" sz="2000" b="1" dirty="0">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دیدگاه علمای حاضر درباره صنعت اسلامی</a:t>
            </a:r>
            <a:endParaRPr lang="en-US" dirty="0"/>
          </a:p>
        </p:txBody>
      </p:sp>
      <p:sp>
        <p:nvSpPr>
          <p:cNvPr id="3" name="Content Placeholder 2"/>
          <p:cNvSpPr>
            <a:spLocks noGrp="1"/>
          </p:cNvSpPr>
          <p:nvPr>
            <p:ph idx="1"/>
          </p:nvPr>
        </p:nvSpPr>
        <p:spPr/>
        <p:txBody>
          <a:bodyPr/>
          <a:lstStyle/>
          <a:p>
            <a:pPr algn="just" rtl="1"/>
            <a:r>
              <a:rPr lang="fa-IR" dirty="0" smtClean="0">
                <a:cs typeface="B Koodak" pitchFamily="2" charset="-78"/>
              </a:rPr>
              <a:t>امام خامنه ای حفظه الله در دیدار فروردین 89  با مدیران و فعالان صنعت می فرماید:</a:t>
            </a:r>
          </a:p>
          <a:p>
            <a:pPr algn="just" rtl="1"/>
            <a:endParaRPr lang="en-US" dirty="0" smtClean="0">
              <a:cs typeface="B Koodak" pitchFamily="2" charset="-78"/>
            </a:endParaRPr>
          </a:p>
          <a:p>
            <a:pPr marL="1440000" algn="just" rtl="1"/>
            <a:r>
              <a:rPr lang="fa-IR" sz="2000" dirty="0" smtClean="0">
                <a:cs typeface="B Koodak" pitchFamily="2" charset="-78"/>
              </a:rPr>
              <a:t>صنعت ميتواند يك صنعت پيشرفته باشد، در عين حال ملاحظات دينى، ملاحظات اخلاقى، ملاحظات انسانى در صنعت كاملاً رعايت بشود. ما ميخواهيم شما صنعتگران كشورمان، مديران صنعت، نماد اين حقيقت باشيد. پايبند به دين و در همان حال و به همان استناد، پايبند به پيشرفت جهشى صنعت.</a:t>
            </a:r>
          </a:p>
          <a:p>
            <a:pPr marL="1440000" algn="just" rtl="1"/>
            <a:endParaRPr lang="en-US" sz="2000" dirty="0" smtClean="0">
              <a:cs typeface="B Koodak" pitchFamily="2" charset="-78"/>
            </a:endParaRPr>
          </a:p>
          <a:p>
            <a:pPr algn="just" rtl="1"/>
            <a:r>
              <a:rPr lang="fa-IR" dirty="0" smtClean="0">
                <a:cs typeface="B Koodak" pitchFamily="2" charset="-78"/>
              </a:rPr>
              <a:t> بيانات در بازديد از توانمنديهاى صنعت خودروسازى - ۱۳۸۹/۰۱/۰۹ سایت خامنه ای دات آی آر</a:t>
            </a:r>
            <a:endParaRPr lang="en-US" dirty="0" smtClean="0">
              <a:cs typeface="B Koodak" pitchFamily="2" charset="-78"/>
            </a:endParaRPr>
          </a:p>
          <a:p>
            <a:pPr algn="just"/>
            <a:endParaRPr lang="en-US" dirty="0">
              <a:cs typeface="B Koodak"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دیدگاه علمای حاضر درباره صنعت اسلامی</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fa-IR" dirty="0" smtClean="0">
                <a:cs typeface="B Koodak" pitchFamily="2" charset="-78"/>
              </a:rPr>
              <a:t>آیت الله ناصر مکارم شیرازی حفظه الله:</a:t>
            </a:r>
          </a:p>
          <a:p>
            <a:pPr algn="just" rtl="1">
              <a:buNone/>
            </a:pPr>
            <a:endParaRPr lang="en-US" dirty="0" smtClean="0">
              <a:cs typeface="B Koodak" pitchFamily="2" charset="-78"/>
            </a:endParaRPr>
          </a:p>
          <a:p>
            <a:pPr marL="1440000" indent="0" algn="just" rtl="1">
              <a:buNone/>
            </a:pPr>
            <a:r>
              <a:rPr lang="fa-IR" sz="2300" dirty="0" smtClean="0">
                <a:cs typeface="B Koodak" pitchFamily="2" charset="-78"/>
              </a:rPr>
              <a:t>مردم جهان بايد به اين حد از رشد اجتماعى برسند كه بفهمند پيشرفت تكنولوژى الزاماً به مفهوم پيشرفت بشريّت و تأمين‏ خوشبختى انسانها نيست؛ بلكه تكنولوژى پيشرفته تنها در صورتى ضامن نيكبختى و سعادت است كه زير چتر يك سلسله اصول معنوى و انسانى استقرار يابد و الّا- همان گونه كه بارها ديده‏ايم- بلا آفرين خواهد بود و مايه ويرانگرى است.* </a:t>
            </a:r>
          </a:p>
          <a:p>
            <a:pPr marL="1440000" indent="0" algn="just" rtl="1">
              <a:buNone/>
            </a:pPr>
            <a:r>
              <a:rPr lang="fa-IR" sz="2300" dirty="0" smtClean="0">
                <a:cs typeface="B Koodak" pitchFamily="2" charset="-78"/>
              </a:rPr>
              <a:t>مردم جهان بايد دريابند صنايع اگر به صورت بتى در آيند برحجم مشكلات كنونى افزوده خواهد شد و به ابعاد ويرانى و ضايعات جنگها وسعت مى‏بخشد؛ بلكه بايد به شكل ابزارى در آيند تحت كنترل انسانهاى شايسته. </a:t>
            </a:r>
            <a:r>
              <a:rPr lang="ar-SA" sz="2300" dirty="0" smtClean="0">
                <a:cs typeface="B Koodak" pitchFamily="2" charset="-78"/>
              </a:rPr>
              <a:t>قيام يك مصلح بزرگ براى استقرار عدل و آزادى در سراسر جهان هيچ گاه سبب نمى‏شود كه جنبش صنعتى و ماشينى در شكل سالم و مفيدش بر چيده يا متوقّف شود</a:t>
            </a:r>
            <a:r>
              <a:rPr lang="en-US" sz="2300" dirty="0" smtClean="0">
                <a:cs typeface="B Koodak" pitchFamily="2" charset="-78"/>
              </a:rPr>
              <a:t>.</a:t>
            </a:r>
            <a:r>
              <a:rPr lang="fa-IR" sz="2300" dirty="0" smtClean="0">
                <a:cs typeface="B Koodak" pitchFamily="2" charset="-78"/>
              </a:rPr>
              <a:t>.. </a:t>
            </a:r>
            <a:r>
              <a:rPr lang="ar-SA" sz="2300" dirty="0" smtClean="0">
                <a:cs typeface="B Koodak" pitchFamily="2" charset="-78"/>
              </a:rPr>
              <a:t>ولى شك نيست اين جنبش صنعتى و تكامل تكنولوژى الزاماً بايد از يك صافى دقيق بگذرد تا جنبه‏هاى ناسالم و زيانبخش آن حذف گردد، و سرانجام در مسير منافع انسانها و صلح و عدالت بسيج شود؛ يك حكومت طرفدار حقّ و عدالت اين كار را حتماً خواهد كرد.</a:t>
            </a:r>
            <a:r>
              <a:rPr lang="fa-IR" sz="2300" dirty="0" smtClean="0">
                <a:cs typeface="B Koodak" pitchFamily="2" charset="-78"/>
              </a:rPr>
              <a:t>**</a:t>
            </a:r>
          </a:p>
          <a:p>
            <a:pPr marL="1440000" indent="0" algn="just" rtl="1">
              <a:buNone/>
            </a:pPr>
            <a:endParaRPr lang="en-US" sz="2300" dirty="0" smtClean="0">
              <a:cs typeface="B Koodak" pitchFamily="2" charset="-78"/>
            </a:endParaRPr>
          </a:p>
          <a:p>
            <a:pPr algn="just" rtl="1"/>
            <a:r>
              <a:rPr lang="fa-IR" dirty="0" smtClean="0">
                <a:cs typeface="B Koodak" pitchFamily="2" charset="-78"/>
              </a:rPr>
              <a:t>* مکارم شیرازی ناصر، حكومت جهانى مهدى (عج)، ص214 و  215</a:t>
            </a:r>
            <a:endParaRPr lang="en-US" dirty="0" smtClean="0">
              <a:cs typeface="B Koodak" pitchFamily="2" charset="-78"/>
            </a:endParaRPr>
          </a:p>
          <a:p>
            <a:pPr algn="just" rtl="1"/>
            <a:r>
              <a:rPr lang="en-US" dirty="0" smtClean="0">
                <a:cs typeface="B Koodak" pitchFamily="2" charset="-78"/>
              </a:rPr>
              <a:t> </a:t>
            </a:r>
            <a:r>
              <a:rPr lang="fa-IR" dirty="0" smtClean="0">
                <a:cs typeface="B Koodak" pitchFamily="2" charset="-78"/>
              </a:rPr>
              <a:t>**مکارم شیرازی ناصر، حكومت جهانى مهدى (عج)، ص243 و  244</a:t>
            </a:r>
            <a:endParaRPr lang="en-US" dirty="0" smtClean="0">
              <a:cs typeface="B Koodak" pitchFamily="2" charset="-78"/>
            </a:endParaRPr>
          </a:p>
          <a:p>
            <a:pPr algn="just" rtl="1">
              <a:buNone/>
            </a:pPr>
            <a:endParaRPr lang="en-US" dirty="0">
              <a:cs typeface="B Koodak"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دیدگاه علمای حاضر درباره صنعت اسلامی</a:t>
            </a:r>
            <a:endParaRPr lang="en-US" dirty="0"/>
          </a:p>
        </p:txBody>
      </p:sp>
      <p:sp>
        <p:nvSpPr>
          <p:cNvPr id="3" name="Content Placeholder 2"/>
          <p:cNvSpPr>
            <a:spLocks noGrp="1"/>
          </p:cNvSpPr>
          <p:nvPr>
            <p:ph idx="1"/>
          </p:nvPr>
        </p:nvSpPr>
        <p:spPr/>
        <p:txBody>
          <a:bodyPr>
            <a:normAutofit fontScale="55000" lnSpcReduction="20000"/>
          </a:bodyPr>
          <a:lstStyle/>
          <a:p>
            <a:pPr algn="just" rtl="1">
              <a:buNone/>
            </a:pPr>
            <a:r>
              <a:rPr lang="fa-IR" dirty="0" smtClean="0">
                <a:cs typeface="B Koodak" pitchFamily="2" charset="-78"/>
              </a:rPr>
              <a:t>استاد اصغر طاهرزاده درباره راه حل مشکل صنایع و فناوری های این عصر می گوید:</a:t>
            </a:r>
          </a:p>
          <a:p>
            <a:pPr algn="just" rtl="1">
              <a:buNone/>
            </a:pPr>
            <a:endParaRPr lang="en-US" dirty="0" smtClean="0">
              <a:cs typeface="B Koodak" pitchFamily="2" charset="-78"/>
            </a:endParaRPr>
          </a:p>
          <a:p>
            <a:pPr marL="1440000" indent="0" algn="just" rtl="1">
              <a:buNone/>
            </a:pPr>
            <a:r>
              <a:rPr lang="ar-SA" dirty="0" smtClean="0">
                <a:cs typeface="B Koodak" pitchFamily="2" charset="-78"/>
              </a:rPr>
              <a:t>بايد زندگي انسان‌ها نظر و نسبتي با حق و حقيقت پيدا كند تا بحران‌ها به تعادل تبديل شود و «عقلِ هدايت»، عنان عقل تكنيكي را در دست بگيرد و با علم به اعيانِ اشياء، در طبيعت تصرف كند و اصالت را به عالم غيب بدهد و عالم شهادت را تابع آن بداند وگرنه بحران‌ها همچنان ادامه خواهد يافت.</a:t>
            </a:r>
            <a:r>
              <a:rPr lang="fa-IR" dirty="0" smtClean="0">
                <a:cs typeface="B Koodak" pitchFamily="2" charset="-78"/>
              </a:rPr>
              <a:t>*</a:t>
            </a:r>
          </a:p>
          <a:p>
            <a:pPr marL="1440000" indent="0" algn="just" rtl="1">
              <a:buNone/>
            </a:pPr>
            <a:endParaRPr lang="en-US" dirty="0" smtClean="0">
              <a:cs typeface="B Koodak" pitchFamily="2" charset="-78"/>
            </a:endParaRPr>
          </a:p>
          <a:p>
            <a:pPr algn="just" rtl="1">
              <a:buNone/>
            </a:pPr>
            <a:r>
              <a:rPr lang="fa-IR" dirty="0" smtClean="0">
                <a:cs typeface="B Koodak" pitchFamily="2" charset="-78"/>
              </a:rPr>
              <a:t>ایشان در جای دیگری درباب ضرورت تصفیه تکنولوژی می گوید:</a:t>
            </a:r>
          </a:p>
          <a:p>
            <a:pPr algn="just" rtl="1">
              <a:buNone/>
            </a:pPr>
            <a:endParaRPr lang="en-US" dirty="0" smtClean="0">
              <a:cs typeface="B Koodak" pitchFamily="2" charset="-78"/>
            </a:endParaRPr>
          </a:p>
          <a:p>
            <a:pPr marL="1440000" indent="0" algn="just" rtl="1">
              <a:buNone/>
            </a:pPr>
            <a:r>
              <a:rPr lang="fa-IR" dirty="0" smtClean="0">
                <a:cs typeface="B Koodak" pitchFamily="2" charset="-78"/>
              </a:rPr>
              <a:t>بايد غفلت نکنيم که هر تکنولوژي بر اساس فرهنگ و هدفي خاص ساخته شده و در هر جا آورده شود ناخودآگاه روح خود را نيز با خود مي‌آورد ...اگر از روح حاکم بر تکنولوژي غافل شويم و بدون هيچ گزينش و کنترلي تسليم آن گرديم از اسلام و حکومت اسلامي جز پوسته‌اي بي‌روح نخواهد ماند و زحماتي که در پديدآوردن نظام اسلامي صرف شده با ناکامي همراه خواهد شد. که از وقوع آن به خدا پناه مي‌بريم.**</a:t>
            </a:r>
          </a:p>
          <a:p>
            <a:pPr marL="1440000" indent="0" algn="just" rtl="1">
              <a:buNone/>
            </a:pPr>
            <a:endParaRPr lang="en-US" dirty="0" smtClean="0">
              <a:cs typeface="B Koodak" pitchFamily="2" charset="-78"/>
            </a:endParaRPr>
          </a:p>
          <a:p>
            <a:pPr algn="just" rtl="1">
              <a:buNone/>
            </a:pPr>
            <a:r>
              <a:rPr lang="fa-IR" dirty="0" smtClean="0">
                <a:cs typeface="B Koodak" pitchFamily="2" charset="-78"/>
              </a:rPr>
              <a:t>در جای دیگری باز هم ایشان اشاره می کنند:</a:t>
            </a:r>
          </a:p>
          <a:p>
            <a:pPr algn="just" rtl="1">
              <a:buNone/>
            </a:pPr>
            <a:endParaRPr lang="en-US" dirty="0" smtClean="0">
              <a:cs typeface="B Koodak" pitchFamily="2" charset="-78"/>
            </a:endParaRPr>
          </a:p>
          <a:p>
            <a:pPr marL="1440000" indent="0" algn="just" rtl="1">
              <a:buNone/>
            </a:pPr>
            <a:r>
              <a:rPr lang="fa-IR" dirty="0" smtClean="0">
                <a:cs typeface="B Koodak" pitchFamily="2" charset="-78"/>
              </a:rPr>
              <a:t>اگر کسي تکنولوژي را امري خنثي تلقي کند به بدترين صورت تسليم آن خواهد شد.***</a:t>
            </a:r>
          </a:p>
          <a:p>
            <a:pPr marL="1440000" indent="0" algn="just" rtl="1">
              <a:buNone/>
            </a:pPr>
            <a:endParaRPr lang="en-US" dirty="0" smtClean="0">
              <a:cs typeface="B Koodak" pitchFamily="2" charset="-78"/>
            </a:endParaRPr>
          </a:p>
          <a:p>
            <a:pPr algn="just" rtl="1">
              <a:buNone/>
            </a:pPr>
            <a:r>
              <a:rPr lang="fa-IR" dirty="0" smtClean="0">
                <a:cs typeface="B Koodak" pitchFamily="2" charset="-78"/>
              </a:rPr>
              <a:t>* طاهرزاده اصغر، فرهنگ مدرنیته و توهم ص 76</a:t>
            </a:r>
            <a:endParaRPr lang="en-US" dirty="0" smtClean="0">
              <a:cs typeface="B Koodak" pitchFamily="2" charset="-78"/>
            </a:endParaRPr>
          </a:p>
          <a:p>
            <a:pPr algn="just" rtl="1">
              <a:buNone/>
            </a:pPr>
            <a:r>
              <a:rPr lang="fa-IR" dirty="0" smtClean="0">
                <a:cs typeface="B Koodak" pitchFamily="2" charset="-78"/>
              </a:rPr>
              <a:t>**طاهرزاده اصغر، گزینش تکنولوژی از دریچه بینش توحیدی ص 89 و 90</a:t>
            </a:r>
            <a:endParaRPr lang="en-US" dirty="0" smtClean="0">
              <a:cs typeface="B Koodak" pitchFamily="2" charset="-78"/>
            </a:endParaRPr>
          </a:p>
          <a:p>
            <a:pPr algn="just" rtl="1">
              <a:buNone/>
            </a:pPr>
            <a:r>
              <a:rPr lang="fa-IR" dirty="0" smtClean="0">
                <a:cs typeface="B Koodak" pitchFamily="2" charset="-78"/>
              </a:rPr>
              <a:t> ***همان ص 99</a:t>
            </a:r>
            <a:endParaRPr lang="en-US" dirty="0">
              <a:cs typeface="B Koodak"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fa-IR" dirty="0" smtClean="0">
                <a:solidFill>
                  <a:schemeClr val="tx1"/>
                </a:solidFill>
                <a:cs typeface="B Koodak" pitchFamily="2" charset="-78"/>
              </a:rPr>
              <a:t>هدف از صنعت اسلامی</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هدف از صنعت اسلامی- سطح یک: نفع انسان</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algn="just" rtl="1">
              <a:buNone/>
            </a:pPr>
            <a:r>
              <a:rPr lang="fa-IR" dirty="0" smtClean="0">
                <a:cs typeface="B Koodak" pitchFamily="2" charset="-78"/>
              </a:rPr>
              <a:t>- علامه طباطبایی در المیزان شریف در باب هدف از بکارگیری ابزارها می نویسد :</a:t>
            </a:r>
            <a:endParaRPr lang="en-US" dirty="0" smtClean="0">
              <a:cs typeface="B Koodak" pitchFamily="2" charset="-78"/>
            </a:endParaRPr>
          </a:p>
          <a:p>
            <a:pPr marL="1440000" indent="0" algn="just" rtl="1">
              <a:buNone/>
            </a:pPr>
            <a:r>
              <a:rPr lang="fa-IR" dirty="0" smtClean="0">
                <a:cs typeface="B Koodak" pitchFamily="2" charset="-78"/>
              </a:rPr>
              <a:t>انسان هر چيزى را جهت انتفاع استخدام مى كند (واجب است هر چيزى را كه در طريق كمال او مؤثر است استخدام كند).  به عبارتى ديگر، اين اذعان است كه بايد به هر طريقى كه ممكن است به نفع خود و براى بقاى حياتش از موجودات ديگر استفاده كند، و به هر سببى دست بزند، و بهمين جهت است كه از ماده اين عالم شروع كرده ، آلات و ادواتى درست مى كند، تا با آن ادوات در ماده هاى ديگر تصرف كند، كارد و چاقو و اره و تيشه مى سازد، سوزن براى خياطى ، و ظرف براى مايعات ، و نردبان براى بالا رفتن ، و ادواتى غير اينها مى سازد، كه عدد آنها از حيطه شمار بيرون است ، و از حيث تركيب و جزئيات قابل تحديد نيست ، و نيز انواع صنعت ها و فنونى براى رسيدن به هدف هائى كه در نظر دارد مى سازد.</a:t>
            </a:r>
          </a:p>
          <a:p>
            <a:pPr algn="just" rtl="1"/>
            <a:endParaRPr lang="en-US" dirty="0" smtClean="0">
              <a:cs typeface="B Koodak" pitchFamily="2" charset="-78"/>
            </a:endParaRPr>
          </a:p>
          <a:p>
            <a:pPr algn="just" rtl="1">
              <a:buNone/>
            </a:pPr>
            <a:r>
              <a:rPr lang="en-US" dirty="0" smtClean="0">
                <a:cs typeface="B Koodak" pitchFamily="2" charset="-78"/>
              </a:rPr>
              <a:t> </a:t>
            </a:r>
            <a:r>
              <a:rPr lang="fa-IR" dirty="0" smtClean="0">
                <a:cs typeface="B Koodak" pitchFamily="2" charset="-78"/>
              </a:rPr>
              <a:t> علامه طباطبایی سید محمد حسین ، ترجمه تفسير الميزان جلد 2 صفحه 175</a:t>
            </a:r>
            <a:endParaRPr lang="en-US" dirty="0" smtClean="0">
              <a:cs typeface="B Koodak" pitchFamily="2" charset="-78"/>
            </a:endParaRPr>
          </a:p>
          <a:p>
            <a:pPr algn="just" rtl="1">
              <a:buNone/>
            </a:pPr>
            <a:endParaRPr lang="en-US" dirty="0">
              <a:cs typeface="B Koodak"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هدف از صنعت اسلامی- سطح یک: نفع انسان</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Badr" pitchFamily="2" charset="-78"/>
              </a:rPr>
              <a:t>إِنَّ في‏ خَلْقِ السَّماواتِ وَ الْأَرْضِ وَ اخْتِلافِ اللَّيْلِ وَ النَّهارِ </a:t>
            </a:r>
            <a:r>
              <a:rPr lang="fa-IR" dirty="0" smtClean="0">
                <a:solidFill>
                  <a:schemeClr val="bg2">
                    <a:lumMod val="20000"/>
                    <a:lumOff val="80000"/>
                  </a:schemeClr>
                </a:solidFill>
                <a:cs typeface="B Badr" pitchFamily="2" charset="-78"/>
              </a:rPr>
              <a:t>وَ الْفُلْكِ الَّتي‏ تَجْري فِي الْبَحْرِ بِما يَنْفَعُ النَّاسَ</a:t>
            </a:r>
            <a:r>
              <a:rPr lang="fa-IR" dirty="0" smtClean="0">
                <a:solidFill>
                  <a:schemeClr val="bg2">
                    <a:lumMod val="60000"/>
                    <a:lumOff val="40000"/>
                  </a:schemeClr>
                </a:solidFill>
                <a:cs typeface="B Badr" pitchFamily="2" charset="-78"/>
              </a:rPr>
              <a:t> </a:t>
            </a:r>
            <a:r>
              <a:rPr lang="fa-IR" dirty="0" smtClean="0">
                <a:cs typeface="B Badr" pitchFamily="2" charset="-78"/>
              </a:rPr>
              <a:t>وَ ما أَنْزَلَ اللَّهُ مِنَ السَّماءِ مِنْ ماءٍ فَأَحْيا بِهِ الْأَرْضَ بَعْدَ مَوْتِها وَ بَثَّ فيها مِنْ كُلِّ دابَّةٍ وَ تَصْريفِ الرِّياحِ وَ السَّحابِ الْمُسَخَّرِ بَيْنَ السَّماءِ وَ الْأَرْضِ لَآياتٍ لِقَوْمٍ يَعْقِلُونَ (البقرة 164)</a:t>
            </a:r>
          </a:p>
          <a:p>
            <a:pPr algn="just" rtl="1"/>
            <a:endParaRPr lang="fa-IR" dirty="0" smtClean="0">
              <a:cs typeface="B Badr" pitchFamily="2" charset="-78"/>
            </a:endParaRPr>
          </a:p>
          <a:p>
            <a:pPr algn="just" rtl="1"/>
            <a:r>
              <a:rPr lang="fa-IR" dirty="0" smtClean="0">
                <a:cs typeface="B Badr" pitchFamily="2" charset="-78"/>
              </a:rPr>
              <a:t>لَقَدْ أَرْسَلْنا رُسُلَنا بِالْبَيِّناتِ وَ أَنْزَلْنا مَعَهُمُ الْكِتابَ وَ الْميزانَ لِيَقُومَ النَّاسُ بِالْقِسْطِ وَ </a:t>
            </a:r>
            <a:r>
              <a:rPr lang="fa-IR" dirty="0" smtClean="0">
                <a:solidFill>
                  <a:schemeClr val="bg2">
                    <a:lumMod val="20000"/>
                    <a:lumOff val="80000"/>
                  </a:schemeClr>
                </a:solidFill>
                <a:cs typeface="B Badr" pitchFamily="2" charset="-78"/>
              </a:rPr>
              <a:t>أَنْزَلْنَا الْحَديدَ فيهِ بَأْسٌ شَديدٌ وَ مَنافِعُ لِلنَّاسِ </a:t>
            </a:r>
            <a:r>
              <a:rPr lang="fa-IR" dirty="0" smtClean="0">
                <a:cs typeface="B Badr" pitchFamily="2" charset="-78"/>
              </a:rPr>
              <a:t>وَ لِيَعْلَمَ اللَّهُ مَنْ يَنْصُرُهُ وَ رُسُلَهُ بِالْغَيْبِ إِنَّ اللَّهَ قَوِيٌّ عَزيزٌ (الحديد 25)</a:t>
            </a:r>
            <a:endParaRPr lang="en-US" dirty="0">
              <a:cs typeface="B Bad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indent="0" algn="just" rtl="1">
              <a:lnSpc>
                <a:spcPct val="120000"/>
              </a:lnSpc>
              <a:buNone/>
            </a:pPr>
            <a:r>
              <a:rPr lang="fa-IR" dirty="0" smtClean="0">
                <a:cs typeface="B Koodak" pitchFamily="2" charset="-78"/>
              </a:rPr>
              <a:t>در سطح دیگری هدف از افعال صنعتی نیاز انسان به فعل از باب تذکر است مثلا خدای متعال در ذیل آیه ی شریفه ای درباره نزول لباس برای انسان به کاربرد تذکری لباس اشاره می کند و  با تشبیه بدیع لباس تقوی و عبارت لعلهم یتذکرون به صورت کنایی کاربرد تذکری لباس را برای تقوا بیان می دارد.</a:t>
            </a:r>
          </a:p>
          <a:p>
            <a:pPr algn="just" rtl="1"/>
            <a:endParaRPr lang="en-US" dirty="0" smtClean="0">
              <a:cs typeface="B Koodak" pitchFamily="2" charset="-78"/>
            </a:endParaRPr>
          </a:p>
          <a:p>
            <a:pPr marL="651510" indent="0" algn="just" rtl="1">
              <a:lnSpc>
                <a:spcPct val="120000"/>
              </a:lnSpc>
              <a:buNone/>
            </a:pPr>
            <a:r>
              <a:rPr lang="fa-IR" dirty="0" smtClean="0">
                <a:cs typeface="B Badr" pitchFamily="2" charset="-78"/>
              </a:rPr>
              <a:t>يا بَني‏ آدَمَ قَدْ أَنْزَلْنا عَلَيْكُمْ لِباساً يُواري سَوْآتِكُمْ وَ ريشاً وَ </a:t>
            </a:r>
            <a:r>
              <a:rPr lang="fa-IR" b="1" dirty="0" smtClean="0">
                <a:cs typeface="B Badr" pitchFamily="2" charset="-78"/>
              </a:rPr>
              <a:t>لِباسُ التَّقْوى‏</a:t>
            </a:r>
            <a:r>
              <a:rPr lang="fa-IR" dirty="0" smtClean="0">
                <a:cs typeface="B Badr" pitchFamily="2" charset="-78"/>
              </a:rPr>
              <a:t> ذلِكَ خَيْرٌ ذلِكَ مِنْ آياتِ اللَّهِ </a:t>
            </a:r>
            <a:r>
              <a:rPr lang="fa-IR" b="1" dirty="0" smtClean="0">
                <a:solidFill>
                  <a:schemeClr val="accent2">
                    <a:lumMod val="40000"/>
                    <a:lumOff val="60000"/>
                  </a:schemeClr>
                </a:solidFill>
                <a:cs typeface="B Badr" pitchFamily="2" charset="-78"/>
              </a:rPr>
              <a:t>لَعَلَّهُمْ يَذَّكَّرُونَ</a:t>
            </a:r>
            <a:r>
              <a:rPr lang="fa-IR" dirty="0" smtClean="0">
                <a:solidFill>
                  <a:schemeClr val="accent2">
                    <a:lumMod val="40000"/>
                    <a:lumOff val="60000"/>
                  </a:schemeClr>
                </a:solidFill>
                <a:cs typeface="B Badr" pitchFamily="2" charset="-78"/>
              </a:rPr>
              <a:t> </a:t>
            </a:r>
            <a:r>
              <a:rPr lang="fa-IR" dirty="0" smtClean="0">
                <a:cs typeface="B Badr" pitchFamily="2" charset="-78"/>
              </a:rPr>
              <a:t>(اعراف 26)</a:t>
            </a:r>
          </a:p>
          <a:p>
            <a:pPr algn="just" rtl="1"/>
            <a:endParaRPr lang="en-US" dirty="0" smtClean="0">
              <a:cs typeface="B Badr" pitchFamily="2" charset="-78"/>
            </a:endParaRPr>
          </a:p>
          <a:p>
            <a:pPr indent="0" algn="just" rtl="1">
              <a:lnSpc>
                <a:spcPct val="120000"/>
              </a:lnSpc>
              <a:buNone/>
            </a:pPr>
            <a:r>
              <a:rPr lang="fa-IR" dirty="0" smtClean="0">
                <a:cs typeface="B Koodak" pitchFamily="2" charset="-78"/>
              </a:rPr>
              <a:t>از این آیه ی شریفه چنین بر می آید که برخی از محصولات صنعتی کارکرد تذکری دارند و یکی از اهداف برخی صنایع تولید محصولاتی است که انسان را به برخی مفاهیم و معانی و آموزه های الهی مانند تقوا متذکر کند.</a:t>
            </a:r>
            <a:endParaRPr lang="en-US" dirty="0">
              <a:cs typeface="B Koodak"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fontScale="85000" lnSpcReduction="20000"/>
          </a:bodyPr>
          <a:lstStyle/>
          <a:p>
            <a:pPr algn="just" rtl="1">
              <a:lnSpc>
                <a:spcPct val="120000"/>
              </a:lnSpc>
            </a:pPr>
            <a:r>
              <a:rPr lang="fa-IR" sz="2600" b="1" dirty="0" smtClean="0">
                <a:cs typeface="B Badr" pitchFamily="2" charset="-78"/>
              </a:rPr>
              <a:t>وَ الَّذي خَلَقَ الْأَزْواجَ كُلَّها وَ جَعَلَ لَكُمْ مِنَ الْفُلْكِ وَ الْأَنْعامِ ما تَرْكَبُونَ (12) لِتَسْتَوُوا عَلى‏ ظُهُورِهِ ثُمَّ تَذْكُرُوا نِعْمَةَ رَبِّكُمْ إِذَا اسْتَوَيْتُمْ عَلَيْهِ وَ</a:t>
            </a:r>
            <a:r>
              <a:rPr lang="fa-IR" sz="2600" b="1" dirty="0" smtClean="0">
                <a:solidFill>
                  <a:schemeClr val="accent2">
                    <a:lumMod val="40000"/>
                    <a:lumOff val="60000"/>
                  </a:schemeClr>
                </a:solidFill>
                <a:cs typeface="B Badr" pitchFamily="2" charset="-78"/>
              </a:rPr>
              <a:t> </a:t>
            </a:r>
            <a:r>
              <a:rPr lang="fa-IR" sz="3000" b="1" dirty="0" smtClean="0">
                <a:solidFill>
                  <a:schemeClr val="accent2">
                    <a:lumMod val="40000"/>
                    <a:lumOff val="60000"/>
                  </a:schemeClr>
                </a:solidFill>
                <a:effectLst>
                  <a:outerShdw blurRad="38100" dist="38100" dir="2700000" algn="tl">
                    <a:srgbClr val="000000">
                      <a:alpha val="43137"/>
                    </a:srgbClr>
                  </a:outerShdw>
                </a:effectLst>
                <a:cs typeface="B Badr" pitchFamily="2" charset="-78"/>
              </a:rPr>
              <a:t>تَقُولُوا سُبْحانَ الَّذي سَخَّرَ لَنا هذا وَ ما كُنَّا لَهُ مُقْرِنينَ</a:t>
            </a:r>
            <a:r>
              <a:rPr lang="fa-IR" sz="2600" b="1" dirty="0" smtClean="0">
                <a:cs typeface="B Badr" pitchFamily="2" charset="-78"/>
              </a:rPr>
              <a:t> (زخرف 13)</a:t>
            </a:r>
            <a:endParaRPr lang="en-US" sz="2600" b="1" dirty="0" smtClean="0">
              <a:cs typeface="B Badr" pitchFamily="2" charset="-78"/>
            </a:endParaRPr>
          </a:p>
          <a:p>
            <a:pPr algn="r" rtl="1">
              <a:lnSpc>
                <a:spcPct val="110000"/>
              </a:lnSpc>
            </a:pPr>
            <a:r>
              <a:rPr lang="fa-IR" b="1" dirty="0" smtClean="0">
                <a:solidFill>
                  <a:schemeClr val="accent2">
                    <a:lumMod val="40000"/>
                    <a:lumOff val="60000"/>
                  </a:schemeClr>
                </a:solidFill>
                <a:cs typeface="B Badr" pitchFamily="2" charset="-78"/>
              </a:rPr>
              <a:t>تذکر حاصل از سوار شدن بر انعام (اسب و اشتر و ...) :</a:t>
            </a:r>
          </a:p>
          <a:p>
            <a:pPr algn="r" rtl="1">
              <a:lnSpc>
                <a:spcPct val="110000"/>
              </a:lnSpc>
            </a:pPr>
            <a:r>
              <a:rPr lang="fa-IR" sz="2600" b="1" dirty="0" smtClean="0">
                <a:cs typeface="B Badr" pitchFamily="2" charset="-78"/>
              </a:rPr>
              <a:t>یادآوری این نعمت که خدای متعال ابزارها و موجودات عالم را مسخّر انسان نموده است و ما را توان چنین تسخیری نیست فلذا شکر نعمت واجب است. </a:t>
            </a:r>
          </a:p>
          <a:p>
            <a:pPr algn="just" rtl="1">
              <a:lnSpc>
                <a:spcPct val="110000"/>
              </a:lnSpc>
            </a:pPr>
            <a:r>
              <a:rPr lang="fa-IR" sz="2600" b="1" dirty="0" smtClean="0">
                <a:cs typeface="B Badr" pitchFamily="2" charset="-78"/>
              </a:rPr>
              <a:t>همچنین انسان با سوارکاری یاد می گیرد که نفسی دارد که چون اسب چموش است و باید با تربیت آن بر این نفس مسلط شود تا بتواند از نفس در مسیر سیر الی الله کمک بگیرد. اما خودرو چون موجودی مطیع است و نافرمانی از آن سر نمی زند نمی تواند روح عصیان گر و اماره به سوء نفس را به انسان نشان دهد فلذا در یادآوری سرکشی های نفس و لزوم کنترل و افسارگیری نفس به انسان کمکی نمی کند. از همین باب است که اگر شما اسب را با خودرو جایگزین کردید به نفس خود ظلم کرده اید و نفس را از کلاس درس عملی ای که برایش در سوارکاری حاصل می شود محروم ساخته اید.</a:t>
            </a:r>
            <a:endParaRPr lang="en-US" sz="2600" b="1" dirty="0" smtClean="0">
              <a:cs typeface="B Badr" pitchFamily="2" charset="-78"/>
            </a:endParaRPr>
          </a:p>
          <a:p>
            <a:pPr algn="r" rtl="1">
              <a:buNone/>
            </a:pPr>
            <a:endParaRPr lang="en-US" sz="2600" b="1" dirty="0" smtClean="0">
              <a:cs typeface="B Badr" pitchFamily="2" charset="-78"/>
            </a:endParaRPr>
          </a:p>
          <a:p>
            <a:pPr algn="r" rt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fontScale="77500" lnSpcReduction="20000"/>
          </a:bodyPr>
          <a:lstStyle/>
          <a:p>
            <a:pPr algn="just" rtl="1">
              <a:lnSpc>
                <a:spcPct val="120000"/>
              </a:lnSpc>
            </a:pPr>
            <a:r>
              <a:rPr lang="ar-SA" dirty="0" smtClean="0">
                <a:cs typeface="B Badr" pitchFamily="2" charset="-78"/>
              </a:rPr>
              <a:t>وَ هُوَ الَّذي أَنْزَلَ مِنَ السَّماءِ ماءً فَأَخْرَجْنا بِهِ نَباتَ كُلِّ شَيْ‏ءٍ فَأَخْرَجْنا مِنْهُ خَضِراً نُخْرِجُ مِنْهُ حَبًّا مُتَراكِباً وَ مِنَ النَّخْلِ مِنْ طَلْعِها قِنْوانٌ دانِيَةٌ وَ جَنَّاتٍ مِنْ أَعْنابٍ وَ الزَّيْتُونَ وَ الرُّمَّانَ مُشْتَبِهاً وَ غَيْرَ مُتَشابِهٍ </a:t>
            </a:r>
            <a:r>
              <a:rPr lang="ar-SA" b="1" dirty="0" smtClean="0">
                <a:solidFill>
                  <a:schemeClr val="accent2">
                    <a:lumMod val="40000"/>
                    <a:lumOff val="60000"/>
                  </a:schemeClr>
                </a:solidFill>
                <a:effectLst>
                  <a:outerShdw blurRad="38100" dist="38100" dir="2700000" algn="tl">
                    <a:srgbClr val="000000">
                      <a:alpha val="43137"/>
                    </a:srgbClr>
                  </a:outerShdw>
                </a:effectLst>
                <a:cs typeface="B Badr" pitchFamily="2" charset="-78"/>
              </a:rPr>
              <a:t>انْظُرُوا إِلى‏ ثَمَرِهِ إِذا أَثْمَرَ وَ يَنْعِهِ إِنَّ في‏ ذلِكُمْ لَآياتٍ لِقَوْمٍ يُؤْمِنُونَ </a:t>
            </a:r>
            <a:r>
              <a:rPr lang="ar-SA" dirty="0" smtClean="0">
                <a:effectLst>
                  <a:outerShdw blurRad="38100" dist="38100" dir="2700000" algn="tl">
                    <a:srgbClr val="000000">
                      <a:alpha val="43137"/>
                    </a:srgbClr>
                  </a:outerShdw>
                </a:effectLst>
                <a:cs typeface="B Badr" pitchFamily="2" charset="-78"/>
              </a:rPr>
              <a:t>(</a:t>
            </a:r>
            <a:r>
              <a:rPr lang="fa-IR" dirty="0" smtClean="0">
                <a:effectLst>
                  <a:outerShdw blurRad="38100" dist="38100" dir="2700000" algn="tl">
                    <a:srgbClr val="000000">
                      <a:alpha val="43137"/>
                    </a:srgbClr>
                  </a:outerShdw>
                </a:effectLst>
                <a:cs typeface="B Badr" pitchFamily="2" charset="-78"/>
              </a:rPr>
              <a:t>أنعام </a:t>
            </a:r>
            <a:r>
              <a:rPr lang="ar-SA" dirty="0" smtClean="0">
                <a:effectLst>
                  <a:outerShdw blurRad="38100" dist="38100" dir="2700000" algn="tl">
                    <a:srgbClr val="000000">
                      <a:alpha val="43137"/>
                    </a:srgbClr>
                  </a:outerShdw>
                </a:effectLst>
                <a:cs typeface="B Badr" pitchFamily="2" charset="-78"/>
              </a:rPr>
              <a:t>99)</a:t>
            </a:r>
            <a:endParaRPr lang="fa-IR" dirty="0" smtClean="0">
              <a:effectLst>
                <a:outerShdw blurRad="38100" dist="38100" dir="2700000" algn="tl">
                  <a:srgbClr val="000000">
                    <a:alpha val="43137"/>
                  </a:srgbClr>
                </a:outerShdw>
              </a:effectLst>
              <a:cs typeface="B Badr" pitchFamily="2" charset="-78"/>
            </a:endParaRPr>
          </a:p>
          <a:p>
            <a:pPr algn="just" rtl="1">
              <a:lnSpc>
                <a:spcPct val="120000"/>
              </a:lnSpc>
            </a:pPr>
            <a:endParaRPr lang="fa-IR" dirty="0" smtClean="0">
              <a:effectLst>
                <a:outerShdw blurRad="38100" dist="38100" dir="2700000" algn="tl">
                  <a:srgbClr val="000000">
                    <a:alpha val="43137"/>
                  </a:srgbClr>
                </a:outerShdw>
              </a:effectLst>
              <a:cs typeface="B Badr" pitchFamily="2" charset="-78"/>
            </a:endParaRPr>
          </a:p>
          <a:p>
            <a:pPr algn="just" rtl="1">
              <a:lnSpc>
                <a:spcPct val="120000"/>
              </a:lnSpc>
            </a:pPr>
            <a:r>
              <a:rPr lang="fa-IR" dirty="0" smtClean="0">
                <a:effectLst>
                  <a:outerShdw blurRad="38100" dist="38100" dir="2700000" algn="tl">
                    <a:srgbClr val="000000">
                      <a:alpha val="43137"/>
                    </a:srgbClr>
                  </a:outerShdw>
                </a:effectLst>
                <a:cs typeface="B Badr" pitchFamily="2" charset="-78"/>
              </a:rPr>
              <a:t>آیاتی که خدای متعال در کشاورزی برای انسان مومن قرار داده است شاید هیچگاه بدون نظاره از نزدیک حاصل نشود فلذا عبارت انظروا الی ثمره اذا اثمر را خدای متعال برای تاکید بر ضرورت مشاهده و نظاره ی رشد و ثمردهی درختان آورده است.</a:t>
            </a:r>
          </a:p>
          <a:p>
            <a:pPr algn="just" rtl="1">
              <a:lnSpc>
                <a:spcPct val="120000"/>
              </a:lnSpc>
            </a:pPr>
            <a:r>
              <a:rPr lang="fa-IR" dirty="0" smtClean="0">
                <a:effectLst>
                  <a:outerShdw blurRad="38100" dist="38100" dir="2700000" algn="tl">
                    <a:srgbClr val="000000">
                      <a:alpha val="43137"/>
                    </a:srgbClr>
                  </a:outerShdw>
                </a:effectLst>
                <a:cs typeface="B Badr" pitchFamily="2" charset="-78"/>
              </a:rPr>
              <a:t>شاید تذکر ناشی از نظاره ی ثمردهی درختان یاد شجره ی طیبه ی الهی در زمین افتادن و تلاش برای استقرار نهایی این شجره و حکومت عدل الهی باشد و یا شاید همانگونه که خود خداوند در جای دیگری اشاره دارد بحث تفاوت درختان در ثمردهی با وجود ارتزاق از آب و آفتاب مساوی باشد و یا شاید ثمردهی خود انسان و ظهور اعمال صالحه و درخت ایمان از او مقصود باشد.</a:t>
            </a:r>
            <a:endParaRPr lang="en-US" dirty="0" smtClean="0">
              <a:effectLst>
                <a:outerShdw blurRad="38100" dist="38100" dir="2700000" algn="tl">
                  <a:srgbClr val="000000">
                    <a:alpha val="43137"/>
                  </a:srgbClr>
                </a:outerShdw>
              </a:effectLst>
              <a:cs typeface="B Badr" pitchFamily="2" charset="-78"/>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fontScale="62500" lnSpcReduction="20000"/>
          </a:bodyPr>
          <a:lstStyle/>
          <a:p>
            <a:pPr algn="just" rtl="1">
              <a:lnSpc>
                <a:spcPct val="120000"/>
              </a:lnSpc>
            </a:pPr>
            <a:r>
              <a:rPr lang="fa-IR" dirty="0" smtClean="0">
                <a:cs typeface="B Badr" pitchFamily="2" charset="-78"/>
              </a:rPr>
              <a:t>یک کشاورز همان گونه که اثر خالقیت خدای متعال و رویانندگی زنده از مرده را در کشاورزی می بیند به همان اندازه با نگاه به آسمان و در انتظار ابرهای زنده کننده ماندن درس "و فی السماء رزقکم و ما توعدون (ذاریات 22)" را می آموزد، اما </a:t>
            </a:r>
            <a:r>
              <a:rPr lang="ar-SA" dirty="0" smtClean="0">
                <a:cs typeface="B Badr" pitchFamily="2" charset="-78"/>
              </a:rPr>
              <a:t>متاسفانه </a:t>
            </a:r>
            <a:r>
              <a:rPr lang="fa-IR" dirty="0" smtClean="0">
                <a:cs typeface="B Badr" pitchFamily="2" charset="-78"/>
              </a:rPr>
              <a:t>شیطان </a:t>
            </a:r>
            <a:r>
              <a:rPr lang="ar-SA" dirty="0" smtClean="0">
                <a:cs typeface="B Badr" pitchFamily="2" charset="-78"/>
              </a:rPr>
              <a:t>برای دادن نگرش غیر الهی حتی به کشاورزان نیز بیکار ننشسته است و در همه ی تکنولوژی های جدید نه تنها تذکرات الهی افعال کشاورز و دامپرور نادیده گرفته شده است حتی نگاه او به آسمان هم با برنامه پیش بینی وضع هوای تلویزیون از او گرفته شده است . در کشاورزی مدرن امروز غرب، بشر مدرن نه تنها از دروس ناشی از آبیاری و هرس با دست و کاشت بذر و چیدن میوه و نظاره مراحل زیبای رسیدن آن محروم شده است بلکه از لذات فطری این افعال الهی نیز حظ و بهره ای ندارد و عموما انسان های مسخ شده ی تکنولوژیک امروز با رفتن به روستاها و نظاره ی درخت و میوه و زراعت به وجد فطری می آیند و از بوی خاک و محیط روستاها بسیار حس خوبی پیدا می کنند.  متاسفانه</a:t>
            </a:r>
            <a:r>
              <a:rPr lang="fa-IR" dirty="0" smtClean="0">
                <a:cs typeface="B Badr" pitchFamily="2" charset="-78"/>
              </a:rPr>
              <a:t> شیاطین رسانه به دست</a:t>
            </a:r>
            <a:r>
              <a:rPr lang="ar-SA" dirty="0" smtClean="0">
                <a:cs typeface="B Badr" pitchFamily="2" charset="-78"/>
              </a:rPr>
              <a:t> این روحیات فطری بشر را به سمت</a:t>
            </a:r>
            <a:r>
              <a:rPr lang="fa-IR" dirty="0" smtClean="0">
                <a:cs typeface="B Badr" pitchFamily="2" charset="-78"/>
              </a:rPr>
              <a:t> برنامه های</a:t>
            </a:r>
            <a:r>
              <a:rPr lang="ar-SA" dirty="0" smtClean="0">
                <a:cs typeface="B Badr" pitchFamily="2" charset="-78"/>
              </a:rPr>
              <a:t> ”</a:t>
            </a:r>
            <a:r>
              <a:rPr lang="fa-IR" dirty="0" smtClean="0">
                <a:cs typeface="B Badr" pitchFamily="2" charset="-78"/>
              </a:rPr>
              <a:t>نجات از جنگل*</a:t>
            </a:r>
            <a:r>
              <a:rPr lang="ar-SA" dirty="0" smtClean="0">
                <a:cs typeface="B Badr" pitchFamily="2" charset="-78"/>
              </a:rPr>
              <a:t>”</a:t>
            </a:r>
            <a:r>
              <a:rPr lang="fa-IR" dirty="0" smtClean="0">
                <a:cs typeface="B Badr" pitchFamily="2" charset="-78"/>
              </a:rPr>
              <a:t> و ”به سوی طبیعت وحشی** “</a:t>
            </a:r>
            <a:r>
              <a:rPr lang="ar-SA" dirty="0" smtClean="0">
                <a:cs typeface="B Badr" pitchFamily="2" charset="-78"/>
              </a:rPr>
              <a:t> کشانده اند تا مبادا بشر متمدن غربی حس کند که می توان در آغوش طبیعت نیز زندگی لذت بخشی داشت و همواره از طبیعت بترسد و در آن به سختی و مشکل بربخورد.</a:t>
            </a:r>
            <a:endParaRPr lang="en-US" dirty="0" smtClean="0">
              <a:cs typeface="B Badr" pitchFamily="2" charset="-78"/>
            </a:endParaRPr>
          </a:p>
          <a:p>
            <a:r>
              <a:rPr lang="en-US" dirty="0" smtClean="0"/>
              <a:t> </a:t>
            </a:r>
            <a:r>
              <a:rPr lang="fa-IR" dirty="0" smtClean="0"/>
              <a:t>*</a:t>
            </a:r>
            <a:r>
              <a:rPr lang="en-US" dirty="0" smtClean="0"/>
              <a:t>for example :Survive the Jungle: Life or Death Game : Discovery Channel Doc</a:t>
            </a:r>
            <a:endParaRPr lang="fa-IR" dirty="0" smtClean="0"/>
          </a:p>
          <a:p>
            <a:r>
              <a:rPr lang="fa-IR" dirty="0" smtClean="0"/>
              <a:t>**</a:t>
            </a:r>
            <a:r>
              <a:rPr lang="en-US" dirty="0" smtClean="0">
                <a:cs typeface="B Badr" pitchFamily="2" charset="-78"/>
              </a:rPr>
              <a:t> Into The Wild</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ارکان صنعت اسلامی</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a:bodyPr>
          <a:lstStyle/>
          <a:p>
            <a:pPr algn="just" rtl="1"/>
            <a:r>
              <a:rPr lang="ar-SA" dirty="0" smtClean="0">
                <a:cs typeface="B Badr" pitchFamily="2" charset="-78"/>
              </a:rPr>
              <a:t>كُلُوا وَ ارْعَوْا أَنْعامَكُمْ إِنَّ في‏ ذلِكَ لَآياتٍ لِأُولِي النُّهى‏ (طه54)</a:t>
            </a:r>
            <a:endParaRPr lang="en-US" dirty="0" smtClean="0">
              <a:cs typeface="B Badr" pitchFamily="2" charset="-78"/>
            </a:endParaRPr>
          </a:p>
          <a:p>
            <a:pPr algn="just" rtl="1"/>
            <a:r>
              <a:rPr lang="fa-IR" dirty="0" smtClean="0">
                <a:cs typeface="B Badr" pitchFamily="2" charset="-78"/>
              </a:rPr>
              <a:t>اين که خدای متعال مي فرمايد در زمين حيواناتتان را بچرانيد يا ميوه ها را از درختان برگيريد (وَ آتُوا حَقَّهُ يَوْمَ حَصادِهِ ( انعام 141)) نه از اين باب است که چیدن و چراندن هدف باشد بلکه بحث تعليم و تذکر انسان مطرح است وگرنه خلقت که به انسان نيازي ندارد و نظامش به وجود خودش قائم و پايدار و منظم است. </a:t>
            </a:r>
          </a:p>
          <a:p>
            <a:pPr algn="just" rtl="1"/>
            <a:r>
              <a:rPr lang="fa-IR" dirty="0" smtClean="0">
                <a:cs typeface="B Badr" pitchFamily="2" charset="-78"/>
              </a:rPr>
              <a:t>شاید تذکر ناشی از رعایه و چوپانی این باشد که سطح انسان در عالم دنیا یک سطح از حیواناتی که جز خور و خواب و شهوت کاری ندارند بالاتر است و او برای خوردن و افعال حیوانی آفریده نشده است.</a:t>
            </a:r>
            <a:endParaRPr lang="en-US" dirty="0">
              <a:cs typeface="B Bad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cs typeface="B Badr" pitchFamily="2" charset="-78"/>
              </a:rPr>
              <a:t>اگر انسانها کلاسهاي خدا در خلقت را رها کنند و یا برخی شیاطین، انسان ها را به بيگاري یا افعال انحرافی صنعتی (مانند پیچ و مهره سفت کردن و نظارت بر نشانگر های دستگاه های صنعتی در کارخانه ها و کلا افعال مرسوم به عنوان شغل در کارخانه ها) بکشانند يا با دیگر تکنيکها سعي کنند با اتوماسیون و ربات و امثالهم رزق را برگيرند کسي که ضرر مي کند خود انسان است که از تعليم در کلاسهاي درس تذکر و آموزش خليفه اللهي باز مانده است و از افعالی که نفس او را متذکر می کند محروم شده است. البته این محرومیت تنها ضرر فرهنگی و اخلاقی صنایع امروز نیست و متاسفانه بسیاری از صنایع امروزی که در خود وحی شیاطین را هم همراه دارند با خود فرهنگی شیطانی و خداستیزی را برای بشر همراه آورده اند.</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دو:تذکرو مشاهده ی آیات الهی</a:t>
            </a:r>
            <a:endParaRPr lang="en-US" dirty="0"/>
          </a:p>
        </p:txBody>
      </p:sp>
      <p:sp>
        <p:nvSpPr>
          <p:cNvPr id="3" name="Content Placeholder 2"/>
          <p:cNvSpPr>
            <a:spLocks noGrp="1"/>
          </p:cNvSpPr>
          <p:nvPr>
            <p:ph idx="1"/>
          </p:nvPr>
        </p:nvSpPr>
        <p:spPr/>
        <p:txBody>
          <a:bodyPr>
            <a:normAutofit fontScale="92500" lnSpcReduction="20000"/>
          </a:bodyPr>
          <a:lstStyle/>
          <a:p>
            <a:pPr algn="just" rtl="1">
              <a:lnSpc>
                <a:spcPct val="110000"/>
              </a:lnSpc>
            </a:pPr>
            <a:r>
              <a:rPr lang="ar-SA" dirty="0" smtClean="0">
                <a:solidFill>
                  <a:schemeClr val="accent2">
                    <a:lumMod val="40000"/>
                    <a:lumOff val="60000"/>
                  </a:schemeClr>
                </a:solidFill>
                <a:cs typeface="B Badr" pitchFamily="2" charset="-78"/>
              </a:rPr>
              <a:t>سَنُريهِمْ آياتِنا فِي الْآفاقِ وَ في‏ أَنْفُسِهِمْ حَتَّى يَتَبَيَّنَ لَهُمْ أَنَّهُ الْحَقُّ </a:t>
            </a:r>
            <a:r>
              <a:rPr lang="ar-SA" dirty="0" smtClean="0">
                <a:cs typeface="B Badr" pitchFamily="2" charset="-78"/>
              </a:rPr>
              <a:t>أَ وَ لَمْ يَكْفِ بِرَبِّكَ أَنَّهُ عَلى‏ كُلِّ شَيْ‏ءٍ شَهيدٌ (فصلت‏53)</a:t>
            </a:r>
            <a:endParaRPr lang="fa-IR" dirty="0" smtClean="0">
              <a:cs typeface="B Badr" pitchFamily="2" charset="-78"/>
            </a:endParaRPr>
          </a:p>
          <a:p>
            <a:pPr algn="just" rtl="1">
              <a:lnSpc>
                <a:spcPct val="110000"/>
              </a:lnSpc>
            </a:pPr>
            <a:r>
              <a:rPr lang="ar-SA" dirty="0" smtClean="0">
                <a:cs typeface="B Badr" pitchFamily="2" charset="-78"/>
              </a:rPr>
              <a:t>هیچ فکر کرده اید چرا در شهرهای فوق تکنولوژیک و پیشرفته آمریکا مانند بخش منهتن از نیویورک هیچگاه مانند ایران درخت و بلوار و سبزه و چمن دیده نمی شود. شکی نیست یکی از دلایل، دهن کجی به خداوند و حذف تمامی آیات الهی از دید بشر است. بعضا ساختمانهای صدها طبقه ای که ساخته می شود برای آن است که</a:t>
            </a:r>
            <a:r>
              <a:rPr lang="fa-IR" dirty="0" smtClean="0">
                <a:cs typeface="B Badr" pitchFamily="2" charset="-78"/>
              </a:rPr>
              <a:t> اصولا </a:t>
            </a:r>
            <a:r>
              <a:rPr lang="ar-SA" dirty="0" smtClean="0">
                <a:cs typeface="B Badr" pitchFamily="2" charset="-78"/>
              </a:rPr>
              <a:t>آسمان</a:t>
            </a:r>
            <a:r>
              <a:rPr lang="fa-IR" dirty="0" smtClean="0">
                <a:cs typeface="B Badr" pitchFamily="2" charset="-78"/>
              </a:rPr>
              <a:t> و ابری</a:t>
            </a:r>
            <a:r>
              <a:rPr lang="ar-SA" dirty="0" smtClean="0">
                <a:cs typeface="B Badr" pitchFamily="2" charset="-78"/>
              </a:rPr>
              <a:t> در دید بشر ساکن در این شهرها قرار نگیرد و همه ی نشانه های الهی از ذهن بشر خارج شود.</a:t>
            </a:r>
            <a:r>
              <a:rPr lang="fa-IR" dirty="0" smtClean="0">
                <a:cs typeface="B Badr" pitchFamily="2" charset="-78"/>
              </a:rPr>
              <a:t> شاید یک علت عدم تلاش دولتهای شیطانی استکباری برای رفع آلودگی هوا همین حذف آسمان صاف و زیبای پاک از دید انسان باشد.</a:t>
            </a:r>
            <a:r>
              <a:rPr lang="ar-SA" dirty="0" smtClean="0">
                <a:cs typeface="B Badr" pitchFamily="2" charset="-78"/>
              </a:rPr>
              <a:t> هرچند اگر آدمی به نفس و جسم خود بنگرد خواهد دید که حتی در بدن خود او نشانه های الهی آشکار زیادی وجود دارد. </a:t>
            </a:r>
            <a:endParaRPr lang="en-US" dirty="0">
              <a:cs typeface="B Bad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هدف از صنعت اسلامی- سطح سه:ابتغای فضل الهی و شکر</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77500" lnSpcReduction="20000"/>
          </a:bodyPr>
          <a:lstStyle/>
          <a:p>
            <a:pPr algn="just" rtl="1">
              <a:lnSpc>
                <a:spcPct val="120000"/>
              </a:lnSpc>
            </a:pPr>
            <a:r>
              <a:rPr lang="fa-IR" dirty="0" smtClean="0">
                <a:cs typeface="B Badr" pitchFamily="2" charset="-78"/>
              </a:rPr>
              <a:t>در  نگاه دیگری می توان گفت هدف از بکارگیری فن آوری و استفاده از صنایع ساخت بشر ابتغای فضل الهی و شکرگزاریست، برای مثال خدای متعال دراین باره، هدف از نعمت کشتی برای بشر را چنین ذکر می کند :</a:t>
            </a:r>
          </a:p>
          <a:p>
            <a:pPr algn="just" rtl="1">
              <a:lnSpc>
                <a:spcPct val="120000"/>
              </a:lnSpc>
            </a:pPr>
            <a:endParaRPr lang="fa-IR" dirty="0" smtClean="0">
              <a:cs typeface="B Badr" pitchFamily="2" charset="-78"/>
            </a:endParaRPr>
          </a:p>
          <a:p>
            <a:pPr algn="just" rtl="1">
              <a:lnSpc>
                <a:spcPct val="120000"/>
              </a:lnSpc>
            </a:pPr>
            <a:r>
              <a:rPr lang="fa-IR" dirty="0" smtClean="0">
                <a:cs typeface="B Badr" pitchFamily="2" charset="-78"/>
              </a:rPr>
              <a:t>وَ هُوَ الَّذي سَخَّرَ الْبَحْرَ لِتَأْكُلُوا مِنْهُ لَحْماً طَرِيًّا وَ تَسْتَخْرِجُوا مِنْهُ حِلْيَةً تَلْبَسُونَها وَ تَرَى الْفُلْكَ مَواخِرَ فيهِ </a:t>
            </a:r>
            <a:r>
              <a:rPr lang="fa-IR" dirty="0" smtClean="0">
                <a:solidFill>
                  <a:schemeClr val="accent2">
                    <a:lumMod val="40000"/>
                    <a:lumOff val="60000"/>
                  </a:schemeClr>
                </a:solidFill>
                <a:cs typeface="B Badr" pitchFamily="2" charset="-78"/>
              </a:rPr>
              <a:t>وَ </a:t>
            </a:r>
            <a:r>
              <a:rPr lang="fa-IR" b="1" dirty="0" smtClean="0">
                <a:solidFill>
                  <a:schemeClr val="accent2">
                    <a:lumMod val="40000"/>
                    <a:lumOff val="60000"/>
                  </a:schemeClr>
                </a:solidFill>
                <a:cs typeface="B Badr" pitchFamily="2" charset="-78"/>
              </a:rPr>
              <a:t>لِتَبْتَغُوا مِنْ فَضْلِهِ</a:t>
            </a:r>
            <a:r>
              <a:rPr lang="fa-IR" dirty="0" smtClean="0">
                <a:solidFill>
                  <a:schemeClr val="accent2">
                    <a:lumMod val="40000"/>
                    <a:lumOff val="60000"/>
                  </a:schemeClr>
                </a:solidFill>
                <a:cs typeface="B Badr" pitchFamily="2" charset="-78"/>
              </a:rPr>
              <a:t> وَ لَعَلَّكُمْ تَشْكُرُونَ </a:t>
            </a:r>
            <a:r>
              <a:rPr lang="fa-IR" dirty="0" smtClean="0">
                <a:cs typeface="B Badr" pitchFamily="2" charset="-78"/>
              </a:rPr>
              <a:t>(نحل 14)</a:t>
            </a:r>
          </a:p>
          <a:p>
            <a:pPr algn="just" rtl="1">
              <a:lnSpc>
                <a:spcPct val="120000"/>
              </a:lnSpc>
            </a:pPr>
            <a:endParaRPr lang="en-US" dirty="0" smtClean="0">
              <a:cs typeface="B Badr" pitchFamily="2" charset="-78"/>
            </a:endParaRPr>
          </a:p>
          <a:p>
            <a:pPr algn="just" rtl="1">
              <a:lnSpc>
                <a:spcPct val="120000"/>
              </a:lnSpc>
            </a:pPr>
            <a:r>
              <a:rPr lang="fa-IR" dirty="0" smtClean="0">
                <a:cs typeface="B Badr" pitchFamily="2" charset="-78"/>
              </a:rPr>
              <a:t>رَبُّكُمُ الَّذي يُزْجي‏ لَكُمُ الْفُلْكَ فِي الْبَحْرِ </a:t>
            </a:r>
            <a:r>
              <a:rPr lang="fa-IR" b="1" dirty="0" smtClean="0">
                <a:solidFill>
                  <a:schemeClr val="accent2">
                    <a:lumMod val="40000"/>
                    <a:lumOff val="60000"/>
                  </a:schemeClr>
                </a:solidFill>
                <a:cs typeface="B Badr" pitchFamily="2" charset="-78"/>
              </a:rPr>
              <a:t>لِتَبْتَغُوا مِنْ فَضْلِهِ</a:t>
            </a:r>
            <a:r>
              <a:rPr lang="fa-IR" dirty="0" smtClean="0">
                <a:solidFill>
                  <a:schemeClr val="accent2">
                    <a:lumMod val="40000"/>
                    <a:lumOff val="60000"/>
                  </a:schemeClr>
                </a:solidFill>
                <a:cs typeface="B Badr" pitchFamily="2" charset="-78"/>
              </a:rPr>
              <a:t> </a:t>
            </a:r>
            <a:r>
              <a:rPr lang="fa-IR" dirty="0" smtClean="0">
                <a:cs typeface="B Badr" pitchFamily="2" charset="-78"/>
              </a:rPr>
              <a:t>إِنَّهُ كانَ بِكُمْ رَحيماً (إسرا 66)</a:t>
            </a:r>
          </a:p>
          <a:p>
            <a:pPr algn="just" rtl="1">
              <a:lnSpc>
                <a:spcPct val="120000"/>
              </a:lnSpc>
            </a:pPr>
            <a:endParaRPr lang="en-US" dirty="0" smtClean="0">
              <a:cs typeface="B Badr" pitchFamily="2" charset="-78"/>
            </a:endParaRPr>
          </a:p>
          <a:p>
            <a:pPr algn="just" rtl="1">
              <a:lnSpc>
                <a:spcPct val="120000"/>
              </a:lnSpc>
            </a:pPr>
            <a:r>
              <a:rPr lang="fa-IR" dirty="0" smtClean="0">
                <a:cs typeface="B Badr" pitchFamily="2" charset="-78"/>
              </a:rPr>
              <a:t>وَ مِنْ آياتِهِ أَنْ يُرْسِلَ الرِّياحَ مُبَشِّراتٍ وَ لِيُذيقَكُمْ مِنْ رَحْمَتِهِ وَ لِتَجْرِيَ الْفُلْكُ بِأَمْرِهِ </a:t>
            </a:r>
            <a:r>
              <a:rPr lang="fa-IR" dirty="0" smtClean="0">
                <a:solidFill>
                  <a:schemeClr val="accent2">
                    <a:lumMod val="40000"/>
                    <a:lumOff val="60000"/>
                  </a:schemeClr>
                </a:solidFill>
                <a:cs typeface="B Badr" pitchFamily="2" charset="-78"/>
              </a:rPr>
              <a:t>وَ </a:t>
            </a:r>
            <a:r>
              <a:rPr lang="fa-IR" b="1" dirty="0" smtClean="0">
                <a:solidFill>
                  <a:schemeClr val="accent2">
                    <a:lumMod val="40000"/>
                    <a:lumOff val="60000"/>
                  </a:schemeClr>
                </a:solidFill>
                <a:cs typeface="B Badr" pitchFamily="2" charset="-78"/>
              </a:rPr>
              <a:t>لِتَبْتَغُوا مِنْ فَضْلِهِ</a:t>
            </a:r>
            <a:r>
              <a:rPr lang="fa-IR" dirty="0" smtClean="0">
                <a:solidFill>
                  <a:schemeClr val="accent2">
                    <a:lumMod val="40000"/>
                    <a:lumOff val="60000"/>
                  </a:schemeClr>
                </a:solidFill>
                <a:cs typeface="B Badr" pitchFamily="2" charset="-78"/>
              </a:rPr>
              <a:t> وَ لَعَلَّكُمْ تَشْكُرُونَ</a:t>
            </a:r>
            <a:r>
              <a:rPr lang="fa-IR" dirty="0" smtClean="0">
                <a:cs typeface="B Badr" pitchFamily="2" charset="-78"/>
              </a:rPr>
              <a:t> (روم 46)</a:t>
            </a:r>
            <a:endParaRPr lang="en-US" dirty="0">
              <a:cs typeface="B Bad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fa-IR" dirty="0" smtClean="0">
                <a:solidFill>
                  <a:schemeClr val="tx1"/>
                </a:solidFill>
                <a:cs typeface="B Koodak" pitchFamily="2" charset="-78"/>
              </a:rPr>
              <a:t>اهداف انحرافی از صنعت</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اهداف انحرافی از صنعت: یک: رقابت با خدای متعال در خلقت و نو آوری </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lstStyle/>
          <a:p>
            <a:pPr algn="just" rtl="1"/>
            <a:r>
              <a:rPr lang="fa-IR" dirty="0" smtClean="0">
                <a:cs typeface="B Koodak" pitchFamily="2" charset="-78"/>
              </a:rPr>
              <a:t>اگر شخصی هدف از صنعت را رقابت با خدای متعال بپندارد سخت در اشتباه است چه این که خداوند چنین افرادی را با مثل زدن موجود کوچکی مانند ذباب از حرکت در این مسیر باز داشته است :</a:t>
            </a:r>
          </a:p>
          <a:p>
            <a:pPr algn="just" rtl="1"/>
            <a:endParaRPr lang="en-US" dirty="0" smtClean="0">
              <a:cs typeface="B Koodak" pitchFamily="2" charset="-78"/>
            </a:endParaRPr>
          </a:p>
          <a:p>
            <a:pPr algn="just" rtl="1"/>
            <a:r>
              <a:rPr lang="ar-SA" dirty="0" smtClean="0">
                <a:cs typeface="B Badr" pitchFamily="2" charset="-78"/>
              </a:rPr>
              <a:t>يا أَيُّهَا النَّاسُ ضُرِبَ مَثَلٌ فَاسْتَمِعُوا لَهُ إِنَّ الَّذينَ تَدْعُونَ مِنْ دُونِ اللَّهِ </a:t>
            </a:r>
            <a:r>
              <a:rPr lang="ar-SA" dirty="0" smtClean="0">
                <a:solidFill>
                  <a:schemeClr val="accent2">
                    <a:lumMod val="40000"/>
                    <a:lumOff val="60000"/>
                  </a:schemeClr>
                </a:solidFill>
                <a:cs typeface="B Badr" pitchFamily="2" charset="-78"/>
              </a:rPr>
              <a:t>لَنْ يَخْلُقُوا ذُباباً وَ لَوِ اجْتَمَعُوا لَهُ </a:t>
            </a:r>
            <a:r>
              <a:rPr lang="ar-SA" dirty="0" smtClean="0">
                <a:cs typeface="B Badr" pitchFamily="2" charset="-78"/>
              </a:rPr>
              <a:t>وَ إِنْ يَسْلُبْهُمُ الذُّبابُ شَيْئاً لا يَسْتَنْقِذُوهُ مِنْهُ ضَعُفَ الطَّالِبُ وَ الْمَطْلُوبُ (حج 73)</a:t>
            </a:r>
            <a:endParaRPr lang="en-US" dirty="0" smtClean="0">
              <a:cs typeface="B Badr" pitchFamily="2" charset="-78"/>
            </a:endParaRPr>
          </a:p>
          <a:p>
            <a:pPr algn="just" rtl="1"/>
            <a:endParaRPr lang="en-US" dirty="0">
              <a:cs typeface="B Koodak"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اهداف انحرافی از صنعت: دو: رفع کننده همه ی نیازها </a:t>
            </a:r>
            <a:endParaRPr lang="en-US" dirty="0">
              <a:solidFill>
                <a:schemeClr val="tx1"/>
              </a:solidFill>
            </a:endParaRPr>
          </a:p>
        </p:txBody>
      </p:sp>
      <p:sp>
        <p:nvSpPr>
          <p:cNvPr id="3" name="Content Placeholder 2"/>
          <p:cNvSpPr>
            <a:spLocks noGrp="1"/>
          </p:cNvSpPr>
          <p:nvPr>
            <p:ph idx="1"/>
          </p:nvPr>
        </p:nvSpPr>
        <p:spPr/>
        <p:txBody>
          <a:bodyPr>
            <a:normAutofit fontScale="55000" lnSpcReduction="20000"/>
          </a:bodyPr>
          <a:lstStyle/>
          <a:p>
            <a:pPr indent="0" algn="just" rtl="1">
              <a:buNone/>
            </a:pPr>
            <a:r>
              <a:rPr lang="ar-SA" sz="2900" dirty="0" smtClean="0">
                <a:cs typeface="B Koodak" pitchFamily="2" charset="-78"/>
              </a:rPr>
              <a:t>اگر نگاه انسان مادی باشد هدف از صنعت صرفا مادی شود به یک پارادکس مبتلا می شود و انسان بعد از رشد تکنولوژی به پوچی می رسد</a:t>
            </a:r>
            <a:r>
              <a:rPr lang="fa-IR" sz="2900" dirty="0" smtClean="0">
                <a:cs typeface="B Koodak" pitchFamily="2" charset="-78"/>
              </a:rPr>
              <a:t>، یعنی از آنجا که عالم معنا و معنویت را در نگاه خود لحاظ نکرده است نیازهای معنوی خود را هم در معادلات زندگی خود در نظر نگرفته است بنابراین بخشی از نیازهایش پاسخ داده نمی شود و او احساس کمبود می کند. </a:t>
            </a:r>
            <a:r>
              <a:rPr lang="ar-SA" sz="2900" dirty="0" smtClean="0">
                <a:cs typeface="B Koodak" pitchFamily="2" charset="-78"/>
              </a:rPr>
              <a:t>شهید چمران در این باره می نویسد :</a:t>
            </a:r>
            <a:endParaRPr lang="fa-IR" sz="2900" dirty="0" smtClean="0">
              <a:cs typeface="B Koodak" pitchFamily="2" charset="-78"/>
            </a:endParaRPr>
          </a:p>
          <a:p>
            <a:pPr algn="just" rtl="1">
              <a:buNone/>
            </a:pPr>
            <a:endParaRPr lang="en-US" dirty="0" smtClean="0">
              <a:cs typeface="B Koodak" pitchFamily="2" charset="-78"/>
            </a:endParaRPr>
          </a:p>
          <a:p>
            <a:pPr marL="1440000" indent="0" algn="just" rtl="1">
              <a:buNone/>
            </a:pPr>
            <a:r>
              <a:rPr lang="ar-SA" dirty="0" smtClean="0">
                <a:cs typeface="B Koodak" pitchFamily="2" charset="-78"/>
              </a:rPr>
              <a:t>دينا ناراحت و نگران است و در يك سردرگمي فرو رفته، و از عاقبت تلخ خويش وحشت دارد . انسان هايي كه از رشد روحي و اخلاقي بيﺑﻬره اند؛ بزرگترين و خطرناك ترين بمب ها در دست آﻧﻬاست، كه هر لحظه ممكن است خود را و همه انسان ها را به نابودي بكشانند. ارزش انسان از بين رفته است، و مي رود كه ز ير چرخ دنده هاي ماشين خرد شود، زيرا آنچه انسان غربي به آن متصل است، ماشين ﺑﻬتر و سريع تر انجام مي دهد. اگر ارزش انسان در قدرت جسمي او باشد، مسلمًا ماشين هايي با قدرت سرسام آور مشغول كارند كه اين انسان در مقابل آنها صفر است، هواپيماهاي سريع السيري كه هزاران بار از انسان سريع تر اند . اگر ارزش انسان به حافظه و كار دماغي اوست، كامپيوترها به مراتب قوي تر و سريع ترند، حتي كامپيوترهايي ساخته شده اند كه فكر مي كنند و طرح مي دهند و شطرنج بازي مي كنند و حتي كامپيوتر ديگري را طراحي مي كنند و مي سازند، پس ارزش انسان در كجاست؟ اگر ارزش در قدرت جسمي و هوش و حافظه و فكر و دماغ باشد ، ماشين قو ي تر و سريع تر و ﺑﻬتر از انسان است، و اين انسان بايد در پاي ماشين قرباني شود، بخصوص طرح هاي جديدي كه كامپيوتر مي تواند احساس كند و از عواطف حيواني برخوردار گردد . بنابراين بشر به كجا مي رود؟ آيا مي رود كه خود را براي هميشه نابود كند؟ و يا اسير و برده ماشين ، بي اراده و بي اختيار، به سوي سرنوشتي مبهم و مجهول به پيش برود؟ راستي امتياز انسان بر ماشين چيست؟ آنچه انسان را، هر چه ضعيف باشد، بر ماشين، هر چه قوي باشد، مزيت مي بخشد، كدام است؟ به نظر ما مزيت انسان در روح و قلب او ﻧﻬفته است كه در مكتب هاي مادي جايي ندارد! </a:t>
            </a:r>
            <a:r>
              <a:rPr lang="fa-IR" dirty="0" smtClean="0">
                <a:cs typeface="B Koodak" pitchFamily="2" charset="-78"/>
              </a:rPr>
              <a:t>*</a:t>
            </a:r>
          </a:p>
          <a:p>
            <a:pPr marL="1440000" indent="0" algn="just" rtl="1">
              <a:buNone/>
            </a:pPr>
            <a:endParaRPr lang="en-US" dirty="0" smtClean="0">
              <a:cs typeface="B Koodak" pitchFamily="2" charset="-78"/>
            </a:endParaRPr>
          </a:p>
          <a:p>
            <a:pPr algn="just" rtl="1"/>
            <a:r>
              <a:rPr lang="fa-IR" dirty="0" smtClean="0">
                <a:cs typeface="B Koodak" pitchFamily="2" charset="-78"/>
              </a:rPr>
              <a:t> *چمران مصطفی ، بینش و نیایش ص 17</a:t>
            </a:r>
            <a:endParaRPr lang="en-US" dirty="0" smtClean="0">
              <a:cs typeface="B Koodak" pitchFamily="2" charset="-78"/>
            </a:endParaRPr>
          </a:p>
          <a:p>
            <a:pPr algn="just" rtl="1"/>
            <a:endParaRPr lang="en-US" dirty="0">
              <a:cs typeface="B Koodak"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دو: رفع کننده همه ی نیازها </a:t>
            </a:r>
            <a:endParaRPr lang="en-US" dirty="0"/>
          </a:p>
        </p:txBody>
      </p:sp>
      <p:sp>
        <p:nvSpPr>
          <p:cNvPr id="3" name="Content Placeholder 2"/>
          <p:cNvSpPr>
            <a:spLocks noGrp="1"/>
          </p:cNvSpPr>
          <p:nvPr>
            <p:ph idx="1"/>
          </p:nvPr>
        </p:nvSpPr>
        <p:spPr/>
        <p:txBody>
          <a:bodyPr>
            <a:normAutofit fontScale="55000" lnSpcReduction="20000"/>
          </a:bodyPr>
          <a:lstStyle/>
          <a:p>
            <a:pPr algn="just" rtl="1"/>
            <a:r>
              <a:rPr lang="fa-IR" sz="3600" dirty="0" smtClean="0">
                <a:cs typeface="B Koodak" pitchFamily="2" charset="-78"/>
              </a:rPr>
              <a:t>صنعت و فنآوری هر قدر هم پیشرفته شود نهایتا نیازهای مادی انسان را پاسخ می دهد و نیازهای روحی وا می ماند:</a:t>
            </a:r>
          </a:p>
          <a:p>
            <a:pPr algn="just" rtl="1"/>
            <a:endParaRPr lang="en-US" dirty="0" smtClean="0">
              <a:cs typeface="B Koodak" pitchFamily="2" charset="-78"/>
            </a:endParaRPr>
          </a:p>
          <a:p>
            <a:pPr marL="1440000" indent="0" algn="just" rtl="1">
              <a:buNone/>
            </a:pPr>
            <a:r>
              <a:rPr lang="ar-SA" dirty="0" smtClean="0">
                <a:cs typeface="B Koodak" pitchFamily="2" charset="-78"/>
              </a:rPr>
              <a:t>عده ای برای دست یافتن به آرامش روان، همه ی لذتهای مادی را تجربه می کنند، ولی وقتی همه اين لذتها وکامجوییها، آنها را اشباع نکرد، به مواد آرامبخشی همچون سیگار، ترياک، هروئين، حشيش، قرصهای آرامبخش، مواد شادی آور، مشروبات الکلی، وغیره پناه می برند، واگر همه اينها آنها را إشباع نکرد به سیم آخر می زنند و خودکشی می کنند، تا به گمان خود از اين جهنمی که در آن گرفتار شده اند خلاصی يابند</a:t>
            </a:r>
            <a:r>
              <a:rPr lang="en-US" dirty="0" smtClean="0">
                <a:cs typeface="B Koodak" pitchFamily="2" charset="-78"/>
              </a:rPr>
              <a:t>. </a:t>
            </a:r>
            <a:r>
              <a:rPr lang="ar-SA" dirty="0" smtClean="0">
                <a:cs typeface="B Koodak" pitchFamily="2" charset="-78"/>
              </a:rPr>
              <a:t>علت اين امر آنجاست که اين افراد از آنجا که به دين و خدا اعتقادی ندارند،</a:t>
            </a:r>
            <a:r>
              <a:rPr lang="fa-IR" dirty="0" smtClean="0">
                <a:cs typeface="B Koodak" pitchFamily="2" charset="-78"/>
              </a:rPr>
              <a:t>(ش</a:t>
            </a:r>
            <a:r>
              <a:rPr lang="ar-SA" dirty="0" smtClean="0">
                <a:cs typeface="B Koodak" pitchFamily="2" charset="-78"/>
              </a:rPr>
              <a:t>ايد هم اعتقاد دارند، ولی پايبندی ندارند</a:t>
            </a:r>
            <a:r>
              <a:rPr lang="fa-IR" dirty="0" smtClean="0">
                <a:cs typeface="B Koodak" pitchFamily="2" charset="-78"/>
              </a:rPr>
              <a:t>) </a:t>
            </a:r>
            <a:r>
              <a:rPr lang="ar-SA" dirty="0" smtClean="0">
                <a:cs typeface="B Koodak" pitchFamily="2" charset="-78"/>
              </a:rPr>
              <a:t>و به انسان وجهان با دیدی مادیگرایانه نگاه می کنند، لذا آرامش روح وخوشبختی روان را تنها در لذتهای مادی و مواد آرامبخش جستجو می کنند، ولی ازآنجا که هیچیک از اینها نمی تواند غذای روح باشد، بجای کعبه، راه ترکستان را در پیش می گیرند، و نهايتا هم به مراد خود نمی رسند</a:t>
            </a:r>
            <a:r>
              <a:rPr lang="en-US" dirty="0" smtClean="0">
                <a:cs typeface="B Koodak" pitchFamily="2" charset="-78"/>
              </a:rPr>
              <a:t>.</a:t>
            </a:r>
            <a:r>
              <a:rPr lang="ar-SA" dirty="0" smtClean="0">
                <a:cs typeface="B Koodak" pitchFamily="2" charset="-78"/>
              </a:rPr>
              <a:t>روح تشنه وگرسنه را نمی توان با ماده سیر کرد، چرا که غذای روح از جنس ماده نیست، بلکه از جنس روح است، وآن ایمان به خدا و اتصال به جنابش از کانال دينی است که آنرا برای همه بشریت فرستاده است</a:t>
            </a:r>
            <a:r>
              <a:rPr lang="en-US" dirty="0" smtClean="0">
                <a:cs typeface="B Koodak" pitchFamily="2" charset="-78"/>
              </a:rPr>
              <a:t>.</a:t>
            </a:r>
          </a:p>
          <a:p>
            <a:pPr marL="1440000" indent="0" algn="just" rtl="1">
              <a:buNone/>
            </a:pPr>
            <a:r>
              <a:rPr lang="ar-SA" dirty="0" smtClean="0">
                <a:cs typeface="B Koodak" pitchFamily="2" charset="-78"/>
              </a:rPr>
              <a:t> عده ای هم برای دست یافتن به آرامش روح وروان، به خالق روح وروان روی می آورند، و با او ارتباط برقرار می کنند، و بجای مدد جستن از مواد مخدر و مشروبات الکلی ، به او روی می آورند، ونهايتاً به مطلوب خود هم می رسند</a:t>
            </a:r>
            <a:r>
              <a:rPr lang="en-US" dirty="0" smtClean="0">
                <a:cs typeface="B Koodak" pitchFamily="2" charset="-78"/>
              </a:rPr>
              <a:t>.</a:t>
            </a:r>
            <a:r>
              <a:rPr lang="fa-IR" dirty="0" smtClean="0">
                <a:cs typeface="B Koodak" pitchFamily="2" charset="-78"/>
              </a:rPr>
              <a:t>*</a:t>
            </a:r>
          </a:p>
          <a:p>
            <a:pPr algn="just" rtl="1"/>
            <a:endParaRPr lang="en-US" dirty="0" smtClean="0">
              <a:cs typeface="B Koodak" pitchFamily="2" charset="-78"/>
            </a:endParaRPr>
          </a:p>
          <a:p>
            <a:pPr algn="just" rtl="1"/>
            <a:r>
              <a:rPr lang="fa-IR" dirty="0" smtClean="0">
                <a:cs typeface="B Koodak" pitchFamily="2" charset="-78"/>
              </a:rPr>
              <a:t> *سید احمد هاشمی ، وبلاگ شخصی :</a:t>
            </a:r>
            <a:endParaRPr lang="en-US" dirty="0" smtClean="0">
              <a:cs typeface="B Koodak" pitchFamily="2" charset="-78"/>
            </a:endParaRPr>
          </a:p>
          <a:p>
            <a:pPr algn="just"/>
            <a:r>
              <a:rPr lang="en-US" dirty="0" smtClean="0">
                <a:cs typeface="B Koodak" pitchFamily="2" charset="-78"/>
              </a:rPr>
              <a:t>http://loghman2000.blogfa.com/post-16.aspx</a:t>
            </a:r>
          </a:p>
          <a:p>
            <a:pPr algn="just" rtl="1"/>
            <a:endParaRPr lang="en-US" dirty="0">
              <a:cs typeface="B Koodak"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سه: پیشگیری از جرم و جنایت </a:t>
            </a:r>
            <a:r>
              <a:rPr lang="ar-SA" dirty="0" smtClean="0">
                <a:solidFill>
                  <a:schemeClr val="tx1"/>
                </a:solidFill>
                <a:cs typeface="B Koodak" pitchFamily="2" charset="-78"/>
              </a:rPr>
              <a:t>و برپایی امنیت</a:t>
            </a:r>
            <a:r>
              <a:rPr lang="fa-IR" dirty="0" smtClean="0">
                <a:solidFill>
                  <a:schemeClr val="tx1"/>
                </a:solidFill>
                <a:cs typeface="B Koodak" pitchFamily="2" charset="-78"/>
              </a:rPr>
              <a:t> </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Koodak" pitchFamily="2" charset="-78"/>
              </a:rPr>
              <a:t>امنیت یکی از بهترین و مطلوب ترین صفات برای محیط حیات انسانی است وخدای متعال برای یک شهر بالاترین نعمات را امنیت و نبود گرسنگی ذکر می کند:</a:t>
            </a:r>
            <a:endParaRPr lang="fa-IR" dirty="0" smtClean="0">
              <a:cs typeface="B Badr" pitchFamily="2" charset="-78"/>
            </a:endParaRPr>
          </a:p>
          <a:p>
            <a:pPr algn="just" rtl="1"/>
            <a:r>
              <a:rPr lang="fa-IR" dirty="0" smtClean="0">
                <a:cs typeface="B Badr" pitchFamily="2" charset="-78"/>
              </a:rPr>
              <a:t>وَ إِذْ قالَ إِبْراهيمُ رَبِّ </a:t>
            </a:r>
            <a:r>
              <a:rPr lang="fa-IR" dirty="0" smtClean="0">
                <a:solidFill>
                  <a:schemeClr val="accent2">
                    <a:lumMod val="40000"/>
                    <a:lumOff val="60000"/>
                  </a:schemeClr>
                </a:solidFill>
                <a:cs typeface="B Badr" pitchFamily="2" charset="-78"/>
              </a:rPr>
              <a:t>اجْعَلْ هَذَا الْبَلَدَ آمِناً </a:t>
            </a:r>
            <a:r>
              <a:rPr lang="fa-IR" dirty="0" smtClean="0">
                <a:cs typeface="B Badr" pitchFamily="2" charset="-78"/>
              </a:rPr>
              <a:t>وَ اجْنُبْني‏ وَ بَنِيَّ أَنْ نَعْبُدَ الْأَصْنامَ (إبراهيم 35)</a:t>
            </a:r>
          </a:p>
          <a:p>
            <a:pPr algn="just" rtl="1"/>
            <a:r>
              <a:rPr lang="fa-IR" dirty="0" smtClean="0">
                <a:cs typeface="B Badr" pitchFamily="2" charset="-78"/>
              </a:rPr>
              <a:t>وَ إِذْ قالَ إِبْراهيمُ رَبِّ </a:t>
            </a:r>
            <a:r>
              <a:rPr lang="fa-IR" dirty="0" smtClean="0">
                <a:solidFill>
                  <a:schemeClr val="accent2">
                    <a:lumMod val="40000"/>
                    <a:lumOff val="60000"/>
                  </a:schemeClr>
                </a:solidFill>
                <a:cs typeface="B Badr" pitchFamily="2" charset="-78"/>
              </a:rPr>
              <a:t>اجْعَلْ هذا بَلَداً آمِناً </a:t>
            </a:r>
            <a:r>
              <a:rPr lang="fa-IR" dirty="0" smtClean="0">
                <a:cs typeface="B Badr" pitchFamily="2" charset="-78"/>
              </a:rPr>
              <a:t>وَ ارْزُقْ أَهْلَهُ مِنَ الثَّمَراتِ مَنْ آمَنَ مِنْهُمْ بِاللَّهِ وَ الْيَوْمِ الْآخِرِ قالَ وَ مَنْ كَفَرَ فَأُمَتِّعُهُ قَليلاً ثُمَّ أَضْطَرُّهُ إِلى‏ عَذابِ النَّارِ وَ بِئْسَ الْمَصيرُ (البقرة 126)</a:t>
            </a:r>
          </a:p>
          <a:p>
            <a:pPr algn="just" rtl="1"/>
            <a:r>
              <a:rPr lang="fa-IR" dirty="0" smtClean="0">
                <a:cs typeface="B Badr" pitchFamily="2" charset="-78"/>
              </a:rPr>
              <a:t>وَ ضَرَبَ اللَّهُ مَثَلاً </a:t>
            </a:r>
            <a:r>
              <a:rPr lang="fa-IR" dirty="0" smtClean="0">
                <a:solidFill>
                  <a:schemeClr val="accent2">
                    <a:lumMod val="40000"/>
                    <a:lumOff val="60000"/>
                  </a:schemeClr>
                </a:solidFill>
                <a:cs typeface="B Badr" pitchFamily="2" charset="-78"/>
              </a:rPr>
              <a:t>قَرْيَةً كانَتْ آمِنَةً مُطْمَئِنَّةً </a:t>
            </a:r>
            <a:r>
              <a:rPr lang="fa-IR" dirty="0" smtClean="0">
                <a:cs typeface="B Badr" pitchFamily="2" charset="-78"/>
              </a:rPr>
              <a:t>يَأْتيها رِزْقُها رَغَداً مِنْ كُلِّ مَكانٍ فَكَفَرَتْ بِأَنْعُمِ اللَّهِ فَأَذاقَهَا اللَّهُ لِباسَ الْجُوعِ وَ الْخَوْفِ بِما كانُوا يَصْنَعُونَ (النحل 112)</a:t>
            </a:r>
          </a:p>
          <a:p>
            <a:pPr algn="just" rtl="1"/>
            <a:r>
              <a:rPr lang="fa-IR" dirty="0" smtClean="0">
                <a:cs typeface="B Badr" pitchFamily="2" charset="-78"/>
              </a:rPr>
              <a:t>فَلْيَعْبُدُوا رَبَّ هذَا الْبَيْتِ (3)الَّذي أَطْعَمَهُمْ مِنْ جُوعٍ وَ </a:t>
            </a:r>
            <a:r>
              <a:rPr lang="fa-IR" dirty="0" smtClean="0">
                <a:solidFill>
                  <a:schemeClr val="accent2">
                    <a:lumMod val="40000"/>
                    <a:lumOff val="60000"/>
                  </a:schemeClr>
                </a:solidFill>
                <a:cs typeface="B Badr" pitchFamily="2" charset="-78"/>
              </a:rPr>
              <a:t>آمَنَهُمْ مِنْ خَوْفٍ </a:t>
            </a:r>
            <a:r>
              <a:rPr lang="fa-IR" dirty="0" smtClean="0">
                <a:cs typeface="B Badr" pitchFamily="2" charset="-78"/>
              </a:rPr>
              <a:t>(قریش4)</a:t>
            </a:r>
            <a:endParaRPr lang="en-US" dirty="0">
              <a:cs typeface="B Badr"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اهداف انحرافی از صنعت: سه: پیشگیری از جرم و جنایت </a:t>
            </a:r>
            <a:r>
              <a:rPr lang="ar-SA" dirty="0" smtClean="0">
                <a:solidFill>
                  <a:schemeClr val="tx1"/>
                </a:solidFill>
                <a:cs typeface="B Koodak" pitchFamily="2" charset="-78"/>
              </a:rPr>
              <a:t>و برپایی امنیت</a:t>
            </a:r>
            <a:r>
              <a:rPr lang="fa-IR" dirty="0" smtClean="0">
                <a:solidFill>
                  <a:schemeClr val="tx1"/>
                </a:solidFill>
                <a:cs typeface="B Koodak" pitchFamily="2" charset="-78"/>
              </a:rPr>
              <a:t> </a:t>
            </a:r>
            <a:endParaRPr lang="en-US" dirty="0"/>
          </a:p>
        </p:txBody>
      </p:sp>
      <p:sp>
        <p:nvSpPr>
          <p:cNvPr id="3" name="Content Placeholder 2"/>
          <p:cNvSpPr>
            <a:spLocks noGrp="1"/>
          </p:cNvSpPr>
          <p:nvPr>
            <p:ph idx="1"/>
          </p:nvPr>
        </p:nvSpPr>
        <p:spPr/>
        <p:txBody>
          <a:bodyPr>
            <a:normAutofit fontScale="40000" lnSpcReduction="20000"/>
          </a:bodyPr>
          <a:lstStyle/>
          <a:p>
            <a:pPr algn="just" rtl="1"/>
            <a:r>
              <a:rPr lang="fa-IR" sz="3400" dirty="0" smtClean="0">
                <a:cs typeface="B Koodak" pitchFamily="2" charset="-78"/>
              </a:rPr>
              <a:t> سید احمد هاشمی در این باره می نویسد :</a:t>
            </a:r>
          </a:p>
          <a:p>
            <a:pPr algn="just" rtl="1"/>
            <a:endParaRPr lang="en-US" sz="3400" dirty="0" smtClean="0">
              <a:cs typeface="B Koodak" pitchFamily="2" charset="-78"/>
            </a:endParaRPr>
          </a:p>
          <a:p>
            <a:pPr marL="1440000" indent="0" algn="just" rtl="1">
              <a:buNone/>
            </a:pPr>
            <a:r>
              <a:rPr lang="ar-SA" dirty="0" smtClean="0">
                <a:cs typeface="B Koodak" pitchFamily="2" charset="-78"/>
              </a:rPr>
              <a:t>چرا با تکنولوژی حتی بسیار پیشرفته، نمی توان از جرم و جنایت جلوگیری کرد؟</a:t>
            </a:r>
            <a:endParaRPr lang="en-US" dirty="0" smtClean="0">
              <a:cs typeface="B Koodak" pitchFamily="2" charset="-78"/>
            </a:endParaRPr>
          </a:p>
          <a:p>
            <a:pPr marL="1440000" indent="0" algn="just" rtl="1">
              <a:buNone/>
            </a:pPr>
            <a:r>
              <a:rPr lang="ar-SA" dirty="0" smtClean="0">
                <a:cs typeface="B Koodak" pitchFamily="2" charset="-78"/>
              </a:rPr>
              <a:t> به دو دليل</a:t>
            </a:r>
            <a:r>
              <a:rPr lang="en-US" dirty="0" smtClean="0">
                <a:cs typeface="B Koodak" pitchFamily="2" charset="-78"/>
              </a:rPr>
              <a:t>: </a:t>
            </a:r>
            <a:endParaRPr lang="fa-IR" dirty="0" smtClean="0">
              <a:cs typeface="B Koodak" pitchFamily="2" charset="-78"/>
            </a:endParaRPr>
          </a:p>
          <a:p>
            <a:pPr marL="1440000" indent="0" algn="just" rtl="1">
              <a:buNone/>
            </a:pPr>
            <a:r>
              <a:rPr lang="ar-SA" dirty="0" smtClean="0">
                <a:cs typeface="B Koodak" pitchFamily="2" charset="-78"/>
              </a:rPr>
              <a:t>نخست اينکه به همان نسبت که دولتها امکانات وتواناييهای خود را در تکنولوژی کشف جرم وتبهکاری توسعه می دهند، به همان نسبت هم تبهکاران که غالباً در چارچوب باندهای تبهکاری فعاليت می کنند، تکنولوژی خنثی کردن اين اقدامات را اختراع می کنند، ونتیجه می شود</a:t>
            </a:r>
            <a:r>
              <a:rPr lang="en-US" dirty="0" smtClean="0">
                <a:cs typeface="B Koodak" pitchFamily="2" charset="-78"/>
              </a:rPr>
              <a:t>: </a:t>
            </a:r>
            <a:r>
              <a:rPr lang="ar-SA" dirty="0" smtClean="0">
                <a:cs typeface="B Koodak" pitchFamily="2" charset="-78"/>
              </a:rPr>
              <a:t>صفر صفر، لابد می دانید که بسياری ازتبهکاران از هوش ودانش فني بالايي برخوردارند، و تبهکاران کم هوشتر زير نظر آنان انجام وظيفه می کنند</a:t>
            </a:r>
            <a:r>
              <a:rPr lang="en-US" dirty="0" smtClean="0">
                <a:cs typeface="B Koodak" pitchFamily="2" charset="-78"/>
              </a:rPr>
              <a:t>.</a:t>
            </a:r>
          </a:p>
          <a:p>
            <a:pPr marL="1440000" indent="0" algn="just" rtl="1">
              <a:buNone/>
            </a:pPr>
            <a:r>
              <a:rPr lang="ar-SA" dirty="0" smtClean="0">
                <a:cs typeface="B Koodak" pitchFamily="2" charset="-78"/>
              </a:rPr>
              <a:t> دوم اينکه تکنولوژی پیشرفته، پليس، دستگاههای هشدار دهنده وغيره، بُرد محدودی دارند، بدين معنا که با اين امکانات تنها می توان افراد را در محدوده مشخصی، مثلاً در ملأ عام کنترل کرد، اما وقتی افراد با خود خلوت می کنند، واز چشم پلیس ودستگاههای هشدار دهنده دور می شوند، آیا باز هم می توان آنها را کنترل کرد، و آنها را از ارتکاب جرم باز داشت؟ امروزه اين مسئله در عالم اینترنت ونرم افزارها کاملاً مشهود است، اگر از در نشد، از پنجره وارد می شوند</a:t>
            </a:r>
            <a:r>
              <a:rPr lang="en-US" dirty="0" smtClean="0">
                <a:cs typeface="B Koodak" pitchFamily="2" charset="-78"/>
              </a:rPr>
              <a:t>.</a:t>
            </a:r>
            <a:r>
              <a:rPr lang="ar-SA" dirty="0" smtClean="0">
                <a:cs typeface="B Koodak" pitchFamily="2" charset="-78"/>
              </a:rPr>
              <a:t> بنابراين تمام امکاناتي که دولتها برای امنيت خود و مردم به کار می گيرند تنها در حکم پليس بیرونیست، در حالی که</a:t>
            </a:r>
            <a:r>
              <a:rPr lang="en-US" dirty="0" smtClean="0">
                <a:cs typeface="B Koodak" pitchFamily="2" charset="-78"/>
              </a:rPr>
              <a:t>-</a:t>
            </a:r>
            <a:r>
              <a:rPr lang="ar-SA" dirty="0" smtClean="0">
                <a:cs typeface="B Koodak" pitchFamily="2" charset="-78"/>
              </a:rPr>
              <a:t>همانطور که گفته شد</a:t>
            </a:r>
            <a:r>
              <a:rPr lang="en-US" dirty="0" smtClean="0">
                <a:cs typeface="B Koodak" pitchFamily="2" charset="-78"/>
              </a:rPr>
              <a:t>- </a:t>
            </a:r>
            <a:r>
              <a:rPr lang="ar-SA" dirty="0" smtClean="0">
                <a:cs typeface="B Koodak" pitchFamily="2" charset="-78"/>
              </a:rPr>
              <a:t>دين وايمان پليس درونيست، که در خلوت وجلوت انسان را کنترل می کند، واو را از عمل خلاف باز می دارد</a:t>
            </a:r>
            <a:r>
              <a:rPr lang="en-US" dirty="0" smtClean="0">
                <a:cs typeface="B Koodak" pitchFamily="2" charset="-78"/>
              </a:rPr>
              <a:t>. </a:t>
            </a:r>
            <a:r>
              <a:rPr lang="ar-SA" dirty="0" smtClean="0">
                <a:cs typeface="B Koodak" pitchFamily="2" charset="-78"/>
              </a:rPr>
              <a:t> به اعتقاد من اگر هزينه های گزافي که برای ايجاد امنيت وکشف جرم وجنايت در جهان صرف میشود، برای نشر ايمان و فضائل اخلاقی صرف می شد، انسانها بسيار ايمن تر و خوشبخت تر بودند، در حالی که با داشتن پیشرفته ترين تکنولوژی امنيتی واطلاعاتی، دولتی مانند امريکا با اين کبکبه ودبدبه، هنوز تنوانسته احساس امنيت وآرامش را برای شهروندان خود به ارمغان بیاورد(تازه بعد از حملات 11 سپتامبر اين احساس ناامنی بیشتر هم شده است)</a:t>
            </a:r>
            <a:r>
              <a:rPr lang="en-US" dirty="0" smtClean="0">
                <a:cs typeface="B Koodak" pitchFamily="2" charset="-78"/>
              </a:rPr>
              <a:t>.</a:t>
            </a:r>
            <a:r>
              <a:rPr lang="ar-SA" dirty="0" smtClean="0">
                <a:cs typeface="B Koodak" pitchFamily="2" charset="-78"/>
              </a:rPr>
              <a:t> در خبرها خواندم که در امريکای دویست و هشتاد ملیون نفری، دویست و هفتاد و پنج ملیون قبضه اسلحه در دست مردم است!!!واقعاً چرا</a:t>
            </a:r>
            <a:r>
              <a:rPr lang="fa-IR" dirty="0" smtClean="0">
                <a:cs typeface="B Koodak" pitchFamily="2" charset="-78"/>
              </a:rPr>
              <a:t> دویست و هفتاد و پنج </a:t>
            </a:r>
            <a:r>
              <a:rPr lang="ar-SA" dirty="0" smtClean="0">
                <a:cs typeface="B Koodak" pitchFamily="2" charset="-78"/>
              </a:rPr>
              <a:t>ملیون قبضه اسلحه؟ زيرا شهروندان احساس امنيت ندارند، شما هم اگر آنجا زندگی کنيد مجبوريد برای خود سلاح تهيه کنيد، زيرا که با داشتن اسلحه احساس امنیت بیشتری می کنيد</a:t>
            </a:r>
            <a:r>
              <a:rPr lang="en-US" dirty="0" smtClean="0">
                <a:cs typeface="B Koodak" pitchFamily="2" charset="-78"/>
              </a:rPr>
              <a:t>.</a:t>
            </a:r>
            <a:r>
              <a:rPr lang="ar-SA" dirty="0" smtClean="0">
                <a:cs typeface="B Koodak" pitchFamily="2" charset="-78"/>
              </a:rPr>
              <a:t> یاد دارم زمانی که بیل کلینتون تازه رئیس جمهور امریکا شده بود، در مراسمی در جمع طرفداران خود دعا کرده بود، که خداوند امنيت را به کشور باز گرداند، که اين خود نشان از آن دارد که بحران امنيت همه را بدنبال خود کشیده است</a:t>
            </a:r>
            <a:r>
              <a:rPr lang="en-US" dirty="0" smtClean="0">
                <a:cs typeface="B Koodak" pitchFamily="2" charset="-78"/>
              </a:rPr>
              <a:t>.</a:t>
            </a:r>
            <a:r>
              <a:rPr lang="fa-IR" dirty="0" smtClean="0">
                <a:cs typeface="B Koodak" pitchFamily="2" charset="-78"/>
              </a:rPr>
              <a:t>*</a:t>
            </a:r>
          </a:p>
          <a:p>
            <a:pPr algn="just" rtl="1"/>
            <a:endParaRPr lang="en-US" dirty="0" smtClean="0">
              <a:cs typeface="B Koodak" pitchFamily="2" charset="-78"/>
            </a:endParaRPr>
          </a:p>
          <a:p>
            <a:pPr algn="just" rtl="1"/>
            <a:r>
              <a:rPr lang="fa-IR" dirty="0" smtClean="0">
                <a:cs typeface="B Koodak" pitchFamily="2" charset="-78"/>
              </a:rPr>
              <a:t> برای پیگیری مطلب در قرآن کریم، عبارات بلد امین و بلدا آمنا و آمنهم من جوع جستجو شود.</a:t>
            </a:r>
            <a:endParaRPr lang="en-US" dirty="0" smtClean="0">
              <a:cs typeface="B Koodak" pitchFamily="2" charset="-78"/>
            </a:endParaRPr>
          </a:p>
          <a:p>
            <a:pPr algn="just" rtl="1"/>
            <a:r>
              <a:rPr lang="fa-IR" dirty="0" smtClean="0">
                <a:cs typeface="B Koodak" pitchFamily="2" charset="-78"/>
              </a:rPr>
              <a:t>*سید احمد هاشمی ، وبلاگ شخصی :</a:t>
            </a:r>
            <a:endParaRPr lang="en-US" dirty="0" smtClean="0">
              <a:cs typeface="B Koodak" pitchFamily="2" charset="-78"/>
            </a:endParaRPr>
          </a:p>
          <a:p>
            <a:pPr algn="just"/>
            <a:r>
              <a:rPr lang="en-US" dirty="0" smtClean="0">
                <a:cs typeface="B Koodak" pitchFamily="2" charset="-78"/>
              </a:rPr>
              <a:t>http://loghman2000.blogfa.com/post-16.aspx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ضرورت تبیین صنعت اسلامی</a:t>
            </a:r>
            <a:endParaRPr lang="en-US" dirty="0">
              <a:solidFill>
                <a:schemeClr val="tx1"/>
              </a:solidFill>
              <a:cs typeface="B Koodak" pitchFamily="2" charset="-78"/>
            </a:endParaRPr>
          </a:p>
        </p:txBody>
      </p:sp>
      <p:graphicFrame>
        <p:nvGraphicFramePr>
          <p:cNvPr id="5" name="Content Placeholder 4"/>
          <p:cNvGraphicFramePr>
            <a:graphicFrameLocks noGrp="1"/>
          </p:cNvGraphicFramePr>
          <p:nvPr>
            <p:ph idx="1"/>
          </p:nvPr>
        </p:nvGraphicFramePr>
        <p:xfrm>
          <a:off x="457200" y="1857364"/>
          <a:ext cx="8229600" cy="445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اهداف انحرافی از صنعت: چهار: آسایش جسم و اتراف </a:t>
            </a:r>
            <a:endParaRPr lang="en-US"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indent="0" algn="just" rtl="1">
              <a:buNone/>
            </a:pPr>
            <a:r>
              <a:rPr lang="fa-IR" dirty="0" smtClean="0">
                <a:cs typeface="B Koodak" pitchFamily="2" charset="-78"/>
              </a:rPr>
              <a:t>اگر کسی هدف از صنعت را آسایش جسمی بشر بپندارد هدف را اشتباه گرفته است چه این که خدای متعال می فرماید :</a:t>
            </a:r>
          </a:p>
          <a:p>
            <a:pPr indent="0" algn="just" rtl="1">
              <a:buNone/>
            </a:pPr>
            <a:endParaRPr lang="en-US" dirty="0" smtClean="0">
              <a:cs typeface="B Koodak" pitchFamily="2" charset="-78"/>
            </a:endParaRPr>
          </a:p>
          <a:p>
            <a:pPr indent="0" algn="just" rtl="1">
              <a:buNone/>
            </a:pPr>
            <a:r>
              <a:rPr lang="ar-SA" dirty="0" smtClean="0">
                <a:cs typeface="B Badr" pitchFamily="2" charset="-78"/>
              </a:rPr>
              <a:t>لَقَدْ </a:t>
            </a:r>
            <a:r>
              <a:rPr lang="ar-SA" dirty="0" smtClean="0">
                <a:solidFill>
                  <a:schemeClr val="accent1">
                    <a:lumMod val="40000"/>
                    <a:lumOff val="60000"/>
                  </a:schemeClr>
                </a:solidFill>
                <a:cs typeface="B Badr" pitchFamily="2" charset="-78"/>
              </a:rPr>
              <a:t>خَلَقْنَا الْإِنْسانَ في‏ كَبَدٍ </a:t>
            </a:r>
            <a:r>
              <a:rPr lang="ar-SA" dirty="0" smtClean="0">
                <a:cs typeface="B Badr" pitchFamily="2" charset="-78"/>
              </a:rPr>
              <a:t>(بلد4) </a:t>
            </a:r>
            <a:endParaRPr lang="en-US" dirty="0" smtClean="0">
              <a:cs typeface="B Badr" pitchFamily="2" charset="-78"/>
            </a:endParaRPr>
          </a:p>
          <a:p>
            <a:pPr indent="0" algn="just" rtl="1">
              <a:buNone/>
            </a:pPr>
            <a:r>
              <a:rPr lang="fa-IR" dirty="0" smtClean="0">
                <a:cs typeface="B Koodak" pitchFamily="2" charset="-78"/>
              </a:rPr>
              <a:t>هر چند این آسایش جسمی نباید با یسر اشتباه گرفته شود و خداوند برای بشر یسر را می خواهد و می فرماید :</a:t>
            </a:r>
          </a:p>
          <a:p>
            <a:pPr indent="0" algn="just" rtl="1">
              <a:buNone/>
            </a:pPr>
            <a:endParaRPr lang="en-US" dirty="0" smtClean="0">
              <a:cs typeface="B Koodak" pitchFamily="2" charset="-78"/>
            </a:endParaRPr>
          </a:p>
          <a:p>
            <a:pPr indent="0" algn="just" rtl="1">
              <a:buNone/>
            </a:pPr>
            <a:r>
              <a:rPr lang="fa-IR" dirty="0" smtClean="0">
                <a:cs typeface="B Badr" pitchFamily="2" charset="-78"/>
              </a:rPr>
              <a:t> </a:t>
            </a:r>
            <a:r>
              <a:rPr lang="ar-SA" dirty="0" smtClean="0">
                <a:cs typeface="B Badr" pitchFamily="2" charset="-78"/>
              </a:rPr>
              <a:t>يُريدُ اللَّهُ بِكُمُ الْيُسْرَ وَ لا يُريدُ بِكُمُ الْعُسْر (بقرة  185)</a:t>
            </a:r>
            <a:endParaRPr lang="en-US" dirty="0" smtClean="0">
              <a:cs typeface="B Badr" pitchFamily="2" charset="-78"/>
            </a:endParaRPr>
          </a:p>
          <a:p>
            <a:pPr indent="0" algn="just" rtl="1">
              <a:buNone/>
            </a:pPr>
            <a:r>
              <a:rPr lang="fa-IR" dirty="0" smtClean="0">
                <a:cs typeface="B Koodak" pitchFamily="2" charset="-78"/>
              </a:rPr>
              <a:t>اما در جایی که لازم باشد نقص ثمرات و کمبود امکانات رفاهی را یک نعمت سازنده و آگاهاننده ذکر می کند :</a:t>
            </a:r>
          </a:p>
          <a:p>
            <a:pPr indent="0" algn="just" rtl="1">
              <a:buNone/>
            </a:pPr>
            <a:endParaRPr lang="en-US" dirty="0" smtClean="0">
              <a:cs typeface="B Koodak" pitchFamily="2" charset="-78"/>
            </a:endParaRPr>
          </a:p>
          <a:p>
            <a:pPr indent="0" algn="just" rtl="1">
              <a:buNone/>
            </a:pPr>
            <a:r>
              <a:rPr lang="ar-SA" dirty="0" smtClean="0">
                <a:cs typeface="B Badr" pitchFamily="2" charset="-78"/>
              </a:rPr>
              <a:t>وَ </a:t>
            </a:r>
            <a:r>
              <a:rPr lang="ar-SA" dirty="0" smtClean="0">
                <a:solidFill>
                  <a:schemeClr val="accent1">
                    <a:lumMod val="40000"/>
                    <a:lumOff val="60000"/>
                  </a:schemeClr>
                </a:solidFill>
                <a:cs typeface="B Badr" pitchFamily="2" charset="-78"/>
              </a:rPr>
              <a:t>لَنَبْلُوَنَّكُمْ بِشَيْ‏ءٍ مِنَ الْخَوْفِ وَ الْجُوعِ وَ نَقْصٍ مِنَ الْأَمْوالِ وَ الْأَنْفُسِ وَ الثَّمَراتِ </a:t>
            </a:r>
            <a:r>
              <a:rPr lang="ar-SA" dirty="0" smtClean="0">
                <a:cs typeface="B Badr" pitchFamily="2" charset="-78"/>
              </a:rPr>
              <a:t>وَ بَشِّرِ الصَّابِرينَ (بقرة 155)</a:t>
            </a:r>
            <a:endParaRPr lang="en-US" dirty="0" smtClean="0">
              <a:cs typeface="B Badr" pitchFamily="2" charset="-78"/>
            </a:endParaRPr>
          </a:p>
          <a:p>
            <a:pPr indent="0" algn="just" rtl="1">
              <a:buNone/>
            </a:pPr>
            <a:r>
              <a:rPr lang="ar-SA" dirty="0" smtClean="0">
                <a:cs typeface="B Badr" pitchFamily="2" charset="-78"/>
              </a:rPr>
              <a:t>الْمُوفُونَ بِعَهْدِهِمْ إِذا عاهَدُوا وَ ال</a:t>
            </a:r>
            <a:r>
              <a:rPr lang="ar-SA" dirty="0" smtClean="0">
                <a:solidFill>
                  <a:schemeClr val="accent1">
                    <a:lumMod val="40000"/>
                    <a:lumOff val="60000"/>
                  </a:schemeClr>
                </a:solidFill>
                <a:cs typeface="B Badr" pitchFamily="2" charset="-78"/>
              </a:rPr>
              <a:t>صَّابِرينَ فِي الْبَأْساءِ وَ الضَّرَّاءِ وَ حينَ الْبَأْسِ </a:t>
            </a:r>
            <a:r>
              <a:rPr lang="ar-SA" dirty="0" smtClean="0">
                <a:cs typeface="B Badr" pitchFamily="2" charset="-78"/>
              </a:rPr>
              <a:t>أُولئِكَ الَّذينَ صَدَقُوا وَ أُولئِكَ هُمُ الْمُتَّقُونَ (بقرة 177) </a:t>
            </a:r>
            <a:endParaRPr lang="en-US" dirty="0" smtClean="0">
              <a:cs typeface="B Badr" pitchFamily="2" charset="-78"/>
            </a:endParaRPr>
          </a:p>
          <a:p>
            <a:pPr indent="0" algn="just" rtl="1">
              <a:buNone/>
            </a:pPr>
            <a:r>
              <a:rPr lang="ar-SA" dirty="0" smtClean="0">
                <a:cs typeface="B Badr" pitchFamily="2" charset="-78"/>
              </a:rPr>
              <a:t>وَ لَقَدْ أَرْسَلْنا إِلى‏ أُمَمٍ مِنْ قَبْلِكَ </a:t>
            </a:r>
            <a:r>
              <a:rPr lang="ar-SA" dirty="0" smtClean="0">
                <a:solidFill>
                  <a:schemeClr val="accent1">
                    <a:lumMod val="40000"/>
                    <a:lumOff val="60000"/>
                  </a:schemeClr>
                </a:solidFill>
                <a:cs typeface="B Badr" pitchFamily="2" charset="-78"/>
              </a:rPr>
              <a:t>فَأَخَذْناهُمْ بِالْبَأْساءِ وَ الضَّرَّاءِ </a:t>
            </a:r>
            <a:r>
              <a:rPr lang="ar-SA" dirty="0" smtClean="0">
                <a:cs typeface="B Badr" pitchFamily="2" charset="-78"/>
              </a:rPr>
              <a:t>لَعَلَّهُمْ يَتَضَرَّعُونَ (أنعام 42)</a:t>
            </a:r>
            <a:endParaRPr lang="en-US" dirty="0" smtClean="0">
              <a:cs typeface="B Badr" pitchFamily="2" charset="-78"/>
            </a:endParaRPr>
          </a:p>
          <a:p>
            <a:pPr indent="0" algn="just" rtl="1">
              <a:buNone/>
            </a:pPr>
            <a:r>
              <a:rPr lang="ar-SA" dirty="0" smtClean="0">
                <a:cs typeface="B Badr" pitchFamily="2" charset="-78"/>
              </a:rPr>
              <a:t>وَ ما أَرْسَلْنا في‏ قَرْيَةٍ مِنْ نَبِيٍّ إِلاَّ </a:t>
            </a:r>
            <a:r>
              <a:rPr lang="ar-SA" dirty="0" smtClean="0">
                <a:solidFill>
                  <a:schemeClr val="accent1">
                    <a:lumMod val="40000"/>
                    <a:lumOff val="60000"/>
                  </a:schemeClr>
                </a:solidFill>
                <a:cs typeface="B Badr" pitchFamily="2" charset="-78"/>
              </a:rPr>
              <a:t>أَخَذْنا أَهْلَها بِالْبَأْساءِ وَ الضَّرَّاءِ </a:t>
            </a:r>
            <a:r>
              <a:rPr lang="ar-SA" dirty="0" smtClean="0">
                <a:cs typeface="B Badr" pitchFamily="2" charset="-78"/>
              </a:rPr>
              <a:t>لَعَلَّهُمْ يَضَّرَّعُونَ (أعراف 94)</a:t>
            </a:r>
            <a:endParaRPr lang="en-US" dirty="0" smtClean="0">
              <a:cs typeface="B Badr" pitchFamily="2" charset="-78"/>
            </a:endParaRPr>
          </a:p>
          <a:p>
            <a:pPr algn="just" rtl="1"/>
            <a:endParaRPr lang="en-US" dirty="0">
              <a:cs typeface="B Koodak"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چهار: آسایش جسم و اتراف </a:t>
            </a:r>
            <a:endParaRPr lang="en-US" dirty="0"/>
          </a:p>
        </p:txBody>
      </p:sp>
      <p:sp>
        <p:nvSpPr>
          <p:cNvPr id="3" name="Content Placeholder 2"/>
          <p:cNvSpPr>
            <a:spLocks noGrp="1"/>
          </p:cNvSpPr>
          <p:nvPr>
            <p:ph idx="1"/>
          </p:nvPr>
        </p:nvSpPr>
        <p:spPr/>
        <p:txBody>
          <a:bodyPr>
            <a:normAutofit fontScale="85000" lnSpcReduction="20000"/>
          </a:bodyPr>
          <a:lstStyle/>
          <a:p>
            <a:pPr indent="0" algn="just" rtl="1">
              <a:buNone/>
            </a:pPr>
            <a:r>
              <a:rPr lang="fa-IR" dirty="0" smtClean="0">
                <a:cs typeface="B Koodak" pitchFamily="2" charset="-78"/>
              </a:rPr>
              <a:t>اگر آسایش جسم را هدف بگیریم آنوقت تاریخ را هم بر مبنای ابزارهای تامین کننده راحتی بشر می نویسیم، استاد طاهرزاده در این باره می گوید:</a:t>
            </a:r>
          </a:p>
          <a:p>
            <a:pPr indent="0" algn="just" rtl="1">
              <a:buNone/>
            </a:pPr>
            <a:endParaRPr lang="en-US" dirty="0" smtClean="0">
              <a:cs typeface="B Koodak" pitchFamily="2" charset="-78"/>
            </a:endParaRPr>
          </a:p>
          <a:p>
            <a:pPr marL="1440000" indent="0" algn="just" rtl="1">
              <a:buNone/>
            </a:pPr>
            <a:r>
              <a:rPr lang="ar-SA" sz="2200" dirty="0" smtClean="0">
                <a:cs typeface="B Koodak" pitchFamily="2" charset="-78"/>
              </a:rPr>
              <a:t>تاريخ را طوري تفسير کردند که تکامل بشري به معني تکامل در ابزارِ توليد تلقي شد و تاريخ تمدن به عصر سنگ و مفرغ و مس و آهن و ... تقسيم شد، گفتند عصر حجر يعني عصري که انسان ابزارش را از سنگ مي‌ساخته و انسان عصر مفرغ، از او پيشرفته‌تر است، زيرا ابزار توليدش از سنگ به مفرغ تکامل يافته. در اين تحليلِ بي‌پايه اولا: هر ملّتي هراندازه هم فرومايه باشد همين‌که ابزار توليدش پيشرفته‌تر از ملت قبلي است، کامل‌تر است، حتي اگر آن ملت قوم لوط باشد با آن‌همه رذائل اخلاقي، و هر ملّتي که ابزار توليدش مربوط به گذشته است غير کامل است، هرچند پيامبر خدا يعني حضرت آدم باشد. </a:t>
            </a:r>
            <a:r>
              <a:rPr lang="fa-IR" sz="2200" dirty="0" smtClean="0">
                <a:cs typeface="B Koodak" pitchFamily="2" charset="-78"/>
              </a:rPr>
              <a:t>*</a:t>
            </a:r>
          </a:p>
          <a:p>
            <a:pPr marL="1440000" indent="0" algn="just" rtl="1">
              <a:buNone/>
            </a:pPr>
            <a:endParaRPr lang="fa-IR" sz="2200" dirty="0" smtClean="0">
              <a:cs typeface="B Koodak" pitchFamily="2" charset="-78"/>
            </a:endParaRPr>
          </a:p>
          <a:p>
            <a:pPr marL="547200" indent="0" algn="just" rtl="1">
              <a:buNone/>
            </a:pPr>
            <a:r>
              <a:rPr lang="fa-IR" dirty="0" smtClean="0">
                <a:cs typeface="B Koodak" pitchFamily="2" charset="-78"/>
              </a:rPr>
              <a:t>درحالی که خدای متعال در قرآن کریم تاریخ را بر مبنای هدایت های پیامبران بنیانگذاری می کند و عاقبت تاریخ را نیز هدایت بیشینه و غلبه ی دین حق می داند.</a:t>
            </a:r>
          </a:p>
          <a:p>
            <a:pPr indent="0" algn="just" rtl="1">
              <a:buNone/>
            </a:pPr>
            <a:endParaRPr lang="en-US" sz="2200" dirty="0" smtClean="0">
              <a:cs typeface="B Koodak" pitchFamily="2" charset="-78"/>
            </a:endParaRPr>
          </a:p>
          <a:p>
            <a:pPr indent="0" algn="just" rtl="1">
              <a:buNone/>
            </a:pPr>
            <a:r>
              <a:rPr lang="fa-IR" sz="1700" dirty="0" smtClean="0">
                <a:cs typeface="B Koodak" pitchFamily="2" charset="-78"/>
              </a:rPr>
              <a:t> *طاهرزاده اصغر، گزینش تکنولوژی از دریچه بینش توحیدی ص 78</a:t>
            </a:r>
            <a:endParaRPr lang="en-US" sz="1700" dirty="0">
              <a:cs typeface="B Koodak"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چهار: آسایش جسم و اتراف </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cs typeface="B Badr" pitchFamily="2" charset="-78"/>
              </a:rPr>
              <a:t>خدای متعال بر مبنای حکمتش در جایی که لازم باشد نقص ثمرات و کمبود امکانات رفاهی را به عنوان یک نعمت سازنده و آگاهاننده استفاده می کند :</a:t>
            </a:r>
            <a:endParaRPr lang="en-US" dirty="0" smtClean="0">
              <a:cs typeface="B Badr" pitchFamily="2" charset="-78"/>
            </a:endParaRPr>
          </a:p>
          <a:p>
            <a:pPr algn="just" rtl="1"/>
            <a:r>
              <a:rPr lang="ar-SA" dirty="0" smtClean="0">
                <a:cs typeface="B Badr" pitchFamily="2" charset="-78"/>
              </a:rPr>
              <a:t>وَ لَنَبْلُوَنَّكُمْ بِشَيْ‏ءٍ مِنَ </a:t>
            </a:r>
            <a:r>
              <a:rPr lang="ar-SA" dirty="0" smtClean="0">
                <a:solidFill>
                  <a:schemeClr val="accent2">
                    <a:lumMod val="40000"/>
                    <a:lumOff val="60000"/>
                  </a:schemeClr>
                </a:solidFill>
                <a:cs typeface="B Badr" pitchFamily="2" charset="-78"/>
              </a:rPr>
              <a:t>الْخَوْفِ وَ الْجُوعِ وَ نَقْصٍ مِنَ الْأَمْوالِ وَ الْأَنْفُسِ وَ الثَّمَراتِ</a:t>
            </a:r>
            <a:r>
              <a:rPr lang="ar-SA" dirty="0" smtClean="0">
                <a:cs typeface="B Badr" pitchFamily="2" charset="-78"/>
              </a:rPr>
              <a:t> وَ بَشِّرِ الصَّابِرينَ (بقرة 155)</a:t>
            </a:r>
            <a:endParaRPr lang="en-US" dirty="0" smtClean="0">
              <a:cs typeface="B Badr" pitchFamily="2" charset="-78"/>
            </a:endParaRPr>
          </a:p>
          <a:p>
            <a:pPr algn="just" rtl="1"/>
            <a:r>
              <a:rPr lang="ar-SA" dirty="0" smtClean="0">
                <a:cs typeface="B Badr" pitchFamily="2" charset="-78"/>
              </a:rPr>
              <a:t>الْمُوفُونَ بِعَهْدِهِمْ إِذا عاهَدُوا وَ </a:t>
            </a:r>
            <a:r>
              <a:rPr lang="ar-SA" dirty="0" smtClean="0">
                <a:solidFill>
                  <a:schemeClr val="accent2">
                    <a:lumMod val="40000"/>
                    <a:lumOff val="60000"/>
                  </a:schemeClr>
                </a:solidFill>
                <a:cs typeface="B Badr" pitchFamily="2" charset="-78"/>
              </a:rPr>
              <a:t>الصَّابِرينَ فِي الْبَأْساءِ وَ الضَّرَّاءِ وَ حينَ الْبَأْسِ </a:t>
            </a:r>
            <a:r>
              <a:rPr lang="ar-SA" dirty="0" smtClean="0">
                <a:cs typeface="B Badr" pitchFamily="2" charset="-78"/>
              </a:rPr>
              <a:t>أُولئِكَ الَّذينَ صَدَقُوا وَ أُولئِكَ هُمُ الْمُتَّقُونَ (بقرة 177) </a:t>
            </a:r>
            <a:endParaRPr lang="en-US" dirty="0" smtClean="0">
              <a:cs typeface="B Badr" pitchFamily="2" charset="-78"/>
            </a:endParaRPr>
          </a:p>
          <a:p>
            <a:pPr algn="just" rtl="1"/>
            <a:r>
              <a:rPr lang="ar-SA" dirty="0" smtClean="0">
                <a:cs typeface="B Badr" pitchFamily="2" charset="-78"/>
              </a:rPr>
              <a:t>وَ لَقَدْ أَرْسَلْنا إِلى‏ أُمَمٍ مِنْ قَبْلِكَ </a:t>
            </a:r>
            <a:r>
              <a:rPr lang="ar-SA" dirty="0" smtClean="0">
                <a:solidFill>
                  <a:schemeClr val="accent2">
                    <a:lumMod val="40000"/>
                    <a:lumOff val="60000"/>
                  </a:schemeClr>
                </a:solidFill>
                <a:cs typeface="B Badr" pitchFamily="2" charset="-78"/>
              </a:rPr>
              <a:t>فَأَخَذْناهُمْ بِالْبَأْساءِ وَ الضَّرَّاءِ </a:t>
            </a:r>
            <a:r>
              <a:rPr lang="ar-SA" dirty="0" smtClean="0">
                <a:cs typeface="B Badr" pitchFamily="2" charset="-78"/>
              </a:rPr>
              <a:t>لَعَلَّهُمْ يَتَضَرَّعُونَ (أنعام 42)</a:t>
            </a:r>
            <a:endParaRPr lang="en-US" dirty="0" smtClean="0">
              <a:cs typeface="B Badr" pitchFamily="2" charset="-78"/>
            </a:endParaRPr>
          </a:p>
          <a:p>
            <a:pPr algn="just" rtl="1"/>
            <a:r>
              <a:rPr lang="ar-SA" dirty="0" smtClean="0">
                <a:cs typeface="B Badr" pitchFamily="2" charset="-78"/>
              </a:rPr>
              <a:t>وَ ما أَرْسَلْنا في‏ قَرْيَةٍ مِنْ نَبِيٍّ إِلاَّ </a:t>
            </a:r>
            <a:r>
              <a:rPr lang="ar-SA" dirty="0" smtClean="0">
                <a:solidFill>
                  <a:schemeClr val="accent2">
                    <a:lumMod val="40000"/>
                    <a:lumOff val="60000"/>
                  </a:schemeClr>
                </a:solidFill>
                <a:cs typeface="B Badr" pitchFamily="2" charset="-78"/>
              </a:rPr>
              <a:t>أَخَذْنا أَهْلَها بِالْبَأْساءِ وَ الضَّرَّاءِ </a:t>
            </a:r>
            <a:r>
              <a:rPr lang="ar-SA" dirty="0" smtClean="0">
                <a:cs typeface="B Badr" pitchFamily="2" charset="-78"/>
              </a:rPr>
              <a:t>لَعَلَّهُمْ يَضَّرَّعُونَ (أعراف 94)</a:t>
            </a:r>
            <a:endParaRPr lang="en-US" dirty="0">
              <a:cs typeface="B Badr"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چهار: آسایش جسم و اتراف </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در قرآن کریم خدای متعال برای آخرت که محل استراحت و آسایش است همواره از ارآئک(جمع اریکه) و سرر (جمع سریر) که به معنای تخت هستند نام می برد ولی برای دنیا هیچگاه از تخت و سریر استفاده نمی کند و حتی برای سلیمان نبی (علی نبینا و آله و علیه السلام ) در مقام پادشاهی شبه اخرالزمانی از کرسی نام می برد که به معنای صندلی است و نه اریکه و سریر....</a:t>
            </a:r>
            <a:endParaRPr lang="en-US" dirty="0" smtClean="0">
              <a:cs typeface="B Badr" pitchFamily="2" charset="-78"/>
            </a:endParaRPr>
          </a:p>
          <a:p>
            <a:pPr algn="just" rtl="1"/>
            <a:r>
              <a:rPr lang="fa-IR" dirty="0" smtClean="0">
                <a:cs typeface="B Badr" pitchFamily="2" charset="-78"/>
              </a:rPr>
              <a:t>از طرفی مومنین در دنیا دائم به فکر کار و تلاش و جمع آوری عمل صالح هستند و در انجام خیرات از هم سبقت می گیرند و امر به سبقت گرفتن شده اند و این با آسایش طلبی سازگار نیست.</a:t>
            </a:r>
            <a:endParaRPr lang="en-US" dirty="0" smtClean="0">
              <a:cs typeface="B Badr" pitchFamily="2" charset="-78"/>
            </a:endParaRPr>
          </a:p>
          <a:p>
            <a:pPr algn="just" rtl="1"/>
            <a:r>
              <a:rPr lang="ar-SA" dirty="0" smtClean="0">
                <a:cs typeface="B Badr" pitchFamily="2" charset="-78"/>
              </a:rPr>
              <a:t>فَإِذا فَرَغْتَ فَانْصَبْ (شرح 7)</a:t>
            </a:r>
            <a:endParaRPr lang="en-US" dirty="0" smtClean="0">
              <a:cs typeface="B Badr" pitchFamily="2" charset="-78"/>
            </a:endParaRPr>
          </a:p>
          <a:p>
            <a:pPr algn="just" rtl="1"/>
            <a:r>
              <a:rPr lang="ar-SA" dirty="0" smtClean="0">
                <a:cs typeface="B Badr" pitchFamily="2" charset="-78"/>
              </a:rPr>
              <a:t>وَ لِكُلٍّ وِجْهَةٌ هُوَ مُوَلِّيها فَاسْتَبِقُوا الْخَيْراتِ أَيْنَ ما تَكُونُوا يَأْتِ بِكُمُ اللَّهُ جَميعاً إِنَّ اللَّهَ عَلى‏ كُلِّ شَيْ‏ءٍ قَديرٌ (بقرة 148)</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اهداف انحرافی از صنعت: پنج: نوآوری، ابتکار و خلاقیت محض عبث و بدون هدف </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انجام عمل عبث و بي منفعت در طريق تعالي انساني به سخره گرفتن آفرينش الهي است. هر کاري که با معرفت الهی و غايت عقلاني و در چارچوب سنت های نظام احسن آفرینش انجام نشود در تعالي انسان اثري ندارد :</a:t>
            </a:r>
            <a:endParaRPr lang="en-US" dirty="0" smtClean="0">
              <a:cs typeface="B Badr" pitchFamily="2" charset="-78"/>
            </a:endParaRPr>
          </a:p>
          <a:p>
            <a:pPr algn="just" rtl="1"/>
            <a:r>
              <a:rPr lang="fa-IR" dirty="0" smtClean="0">
                <a:cs typeface="B Badr" pitchFamily="2" charset="-78"/>
              </a:rPr>
              <a:t>أَ </a:t>
            </a:r>
            <a:r>
              <a:rPr lang="fa-IR" dirty="0" smtClean="0">
                <a:solidFill>
                  <a:schemeClr val="accent2">
                    <a:lumMod val="40000"/>
                    <a:lumOff val="60000"/>
                  </a:schemeClr>
                </a:solidFill>
                <a:cs typeface="B Badr" pitchFamily="2" charset="-78"/>
              </a:rPr>
              <a:t>تَبْنُونَ بِكلِّ رِيعٍ ءَايَةً تَعْبَثُونَ </a:t>
            </a:r>
            <a:r>
              <a:rPr lang="fa-IR" dirty="0" smtClean="0">
                <a:cs typeface="B Badr" pitchFamily="2" charset="-78"/>
              </a:rPr>
              <a:t>( شعراء128)</a:t>
            </a:r>
            <a:endParaRPr lang="en-US" dirty="0" smtClean="0">
              <a:cs typeface="B Badr" pitchFamily="2" charset="-78"/>
            </a:endParaRPr>
          </a:p>
          <a:p>
            <a:pPr algn="just" rtl="1"/>
            <a:r>
              <a:rPr lang="fa-IR" dirty="0" smtClean="0">
                <a:cs typeface="B Badr" pitchFamily="2" charset="-78"/>
              </a:rPr>
              <a:t>علامه طباطبایی در باره تفسیر این آیه ی شریفه می نویسد:</a:t>
            </a:r>
            <a:endParaRPr lang="en-US" dirty="0" smtClean="0">
              <a:cs typeface="B Badr" pitchFamily="2" charset="-78"/>
            </a:endParaRPr>
          </a:p>
          <a:p>
            <a:pPr marL="1440000" indent="0" algn="just" rtl="1">
              <a:buNone/>
            </a:pPr>
            <a:r>
              <a:rPr lang="fa-IR" sz="2400" dirty="0" smtClean="0">
                <a:cs typeface="B Badr" pitchFamily="2" charset="-78"/>
              </a:rPr>
              <a:t>كلمه ((ريع )) به معناى نقطه بلندى است از زمين ، و كلمه ((آيت )) به معناى علامت و نشانه است و كلمه ((عبث )) به معناى آن كارى است كه هيچ نتيجه و غايتى بر آن مترتب نمى شود. گويا قوم هود (عليه السّلام ) در بالاى كوهها و نقاط بلند، ساختمانهايى مى ساختند، آن هم به بلندى كوه ، تا براى گردش و تفريح بدانجا روند، بدون اينكه غرض ديگرى در كار داشته باشند، بلكه صرفا به منظور فخر نمودن به ديگران و پيروى هوى و هوس ، كه در اين آيه ايشان را بر اين كارشان توبيخ مى كند. </a:t>
            </a:r>
            <a:endParaRPr lang="en-US" sz="2400" dirty="0" smtClean="0">
              <a:cs typeface="B Badr" pitchFamily="2" charset="-78"/>
            </a:endParaRPr>
          </a:p>
          <a:p>
            <a:pPr algn="just" rtl="1"/>
            <a:r>
              <a:rPr lang="en-US" dirty="0" smtClean="0">
                <a:cs typeface="B Badr" pitchFamily="2" charset="-78"/>
              </a:rPr>
              <a:t>   </a:t>
            </a:r>
            <a:r>
              <a:rPr lang="fa-IR" dirty="0" smtClean="0">
                <a:cs typeface="B Badr" pitchFamily="2" charset="-78"/>
              </a:rPr>
              <a:t>علامه طباطبایی سید محمد حسین ، ترجمه تفسير الميزان ج15 ص 419</a:t>
            </a:r>
            <a:endParaRPr lang="en-US" dirty="0" smtClean="0">
              <a:cs typeface="B Badr" pitchFamily="2" charset="-78"/>
            </a:endParaRPr>
          </a:p>
          <a:p>
            <a:pPr algn="just" rtl="1">
              <a:buNone/>
            </a:pP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شش: تلاش برای جاودانگی و مبارزه با مرگ</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Badr" pitchFamily="2" charset="-78"/>
              </a:rPr>
              <a:t>وَ </a:t>
            </a:r>
            <a:r>
              <a:rPr lang="fa-IR" dirty="0" smtClean="0">
                <a:solidFill>
                  <a:schemeClr val="accent2">
                    <a:lumMod val="40000"/>
                    <a:lumOff val="60000"/>
                  </a:schemeClr>
                </a:solidFill>
                <a:cs typeface="B Badr" pitchFamily="2" charset="-78"/>
              </a:rPr>
              <a:t>تَتَّخِذُونَ مَصانِعَ لَعَلَّكُمْ تخْلُدُونَ </a:t>
            </a:r>
            <a:r>
              <a:rPr lang="fa-IR" dirty="0" smtClean="0">
                <a:cs typeface="B Badr" pitchFamily="2" charset="-78"/>
              </a:rPr>
              <a:t>( شعراء129)</a:t>
            </a:r>
          </a:p>
          <a:p>
            <a:pPr algn="just" rtl="1"/>
            <a:r>
              <a:rPr lang="fa-IR" dirty="0" smtClean="0">
                <a:cs typeface="B Badr" pitchFamily="2" charset="-78"/>
              </a:rPr>
              <a:t>اتخاذ مصنوعاتی که انسان را به خلود و جاودانگی بکشاند امروز هم یکی از انحرافات شیطانی در موضوع صنایع است و بسیاری از وقت بشر صرف مبارزه با مرگ به عنوان یک حقیقت تلخ می گردد در حالی که برای مومنین مرگ آرزویی است که به تعبیر مولای متقیان بیش از کودک به سینه ی مادر به مرگ علاقه دارند.</a:t>
            </a:r>
            <a:endParaRPr lang="en-US" dirty="0" smtClean="0">
              <a:cs typeface="B Badr" pitchFamily="2" charset="-78"/>
            </a:endParaRPr>
          </a:p>
          <a:p>
            <a:pPr algn="just" rtl="1"/>
            <a:r>
              <a:rPr lang="fa-IR" dirty="0" smtClean="0">
                <a:cs typeface="B Badr" pitchFamily="2" charset="-78"/>
              </a:rPr>
              <a:t>علامه طباطبایی در تفسیر این آیه ی شریفه می نویسد:</a:t>
            </a:r>
            <a:endParaRPr lang="en-US" dirty="0" smtClean="0">
              <a:cs typeface="B Badr" pitchFamily="2" charset="-78"/>
            </a:endParaRPr>
          </a:p>
          <a:p>
            <a:pPr marL="1440000" algn="just" rtl="1"/>
            <a:r>
              <a:rPr lang="ar-SA" sz="2200" dirty="0" smtClean="0">
                <a:cs typeface="B Badr" pitchFamily="2" charset="-78"/>
              </a:rPr>
              <a:t>كلمه ((مصانع )) - به طورى كه گفته اند - به معناى قلعه هاى محكم و قصرهاى استوار و ساختمانهاى عالى است ، كه مفرد آن مصنع مى باشد. و اينكه فرمود: ((لعلكم تخلدون )) در مقام تعليل مطلب قبل است ، يعنى شما اين قصرها را بدين جهت مى سازيد كه اميد داريد جاودانه زنده بمانيد. و الا اگر چنين اميدى نمى داشتيد هرگز دست به چنين كارهايى نمى زديد، چون اين كارهايى كه مى كنيد و اين بناهايى كه مى سازيد طبعا سالهايى دراز باقى مى ماند، در حالى كه عمر طولانيترين افراد بشر از عمر آنها كوتاهتر است . </a:t>
            </a:r>
            <a:endParaRPr lang="en-US" sz="2200" dirty="0" smtClean="0">
              <a:cs typeface="B Badr" pitchFamily="2" charset="-78"/>
            </a:endParaRPr>
          </a:p>
          <a:p>
            <a:pPr algn="just" rtl="1"/>
            <a:r>
              <a:rPr lang="en-US" dirty="0" smtClean="0">
                <a:cs typeface="B Badr" pitchFamily="2" charset="-78"/>
              </a:rPr>
              <a:t> </a:t>
            </a:r>
            <a:r>
              <a:rPr lang="fa-IR" dirty="0" smtClean="0">
                <a:cs typeface="B Badr" pitchFamily="2" charset="-78"/>
              </a:rPr>
              <a:t>علامه طباطبایی سید محمد حسین ، ترجمه تفسير الميزان ج15 ص 419</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اهداف انحرافی از صنعت: شش: تلاش برای جاودانگی و مبارزه با مرگ</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Badr" pitchFamily="2" charset="-78"/>
              </a:rPr>
              <a:t>ممکن است هدف نه جاودان ماندن خود و زندگی طولانی تر خود با کمک این مصنوعات بلکه امید باقی ماندن نام شان به عنوان سازندگان این مصنوعات که آن هم سطحی از جاودانگی است باشد. جاودانه نشان دادن خود در قالب مصنوعات سنت رذیله ای است که از بسیاری شاهان و فرعون های پیشین یادگار مانده است و بسیاری از آثار تاریخی ای که در زمین به جا مانده است برای امید شاهان به خلود نامشان ساخته شده است غافل از این که خدای متعال نام ها را از بین برد و آثار را برای عبرت باقی گذاشت و بسیاری آثار تاریخی دقیقا مشخص نیست به وسیله چه کسی فرمان ساخته شدنش داده شده است و اگر هم مشخص باشد بشر این عصر بیشتر از باب طراحی و مهندسی و جامعه شناسی و فرهنگ آن دوره به اثر نگاه می کند تا از دید عظمت امیری که فرمان ساخته آن را صادر کرده است اما متاسفانه جهل شیطانی این وهم را بر شاهان پیشین باورانده بوده است. امروزه نه تنها در باب بناسازي بسياري اميد جاودان ماندن اسمشان را دارند بلکه از ثبت اختراعات و رکوردهای بین المللی و اسم گذاري بر فرمولها و قوانین الهی  و نسبت دادن علومي که خدا به آنها آموخته به خود در کتابهایشان نيز چنين انتظار و امیدی دارند و زهي خيال باطل .</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normAutofit fontScale="90000"/>
          </a:bodyPr>
          <a:lstStyle/>
          <a:p>
            <a:r>
              <a:rPr lang="fa-IR" sz="4400" dirty="0" smtClean="0">
                <a:solidFill>
                  <a:schemeClr val="tx1"/>
                </a:solidFill>
                <a:cs typeface="B Koodak" pitchFamily="2" charset="-78"/>
              </a:rPr>
              <a:t> رعایت حقوق اسلامی و پرهیز از  ظلم در صنعت اسلامی</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مقدمه :رعایت حدود الهی در صنعت اسلامی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Badr" pitchFamily="2" charset="-78"/>
              </a:rPr>
              <a:t>همان گونه که خدای متعال برخی مجاری را برای جریان کالا مسدود کرده است و بعضی صنایع مانند شراب سازی را هم صنایع محرمه اعلام کرده است. مثلا شما حق ندارید به کسی که شراب می سازد انگور بفروشید و ساخت شراب با این که یک صنعت است و یک صنعت مدرن هم نیست و یک صنعت تاریخی است ولی از مصادیق کسب حرام است.</a:t>
            </a:r>
            <a:endParaRPr lang="en-US" dirty="0" smtClean="0">
              <a:cs typeface="B Badr" pitchFamily="2" charset="-78"/>
            </a:endParaRPr>
          </a:p>
          <a:p>
            <a:pPr algn="just" rtl="1"/>
            <a:r>
              <a:rPr lang="fa-IR" dirty="0" smtClean="0">
                <a:cs typeface="B Badr" pitchFamily="2" charset="-78"/>
              </a:rPr>
              <a:t>این مجاری مسدود شده باید در صنایع امروز هم لحاظ شود چه این که در غرب هم بعضا به خاطر منافع سیاسی لحاظ می شود یعنی برخی تکنولوژی ها محدودیت دارد و به هر کس فروخته نمی شود. مثلا در انحصار سازمان اطلاعاتی آمریکاست، مانند تکنولوژی های جاسوسی یا مثلا سلاح های پیشرفته فوق مدرن در انحصار ارتش آمریکاست و آمریکایی ها خود به مسدودیت های مجاری جریان محصولات صنعتی واقفند و حاضرند به خاطر منافع و مقاصد شوم خود حدودی را در استفاده و فروش صنایع رعایت کنند اما حدود خداوند را در صنعت رعایت نمی کنند. بحث آلات مشترکه و مکاسب محرمه شکر خدا مفصلا در فقه شیعه بحث شده است و یقینا در معاملات صنعتی که مستلزم هر صنعتی خرید مواد اولیه و فروش محصولات است نیز باید همه ی تعهدات و شرایع استنباط شده از کتاب و سنت مراعات گردد.</a:t>
            </a:r>
            <a:endParaRPr lang="en-US" dirty="0" smtClean="0">
              <a:cs typeface="B Badr"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مقدمه : رعایت حقوق اسلامی در صنعت و پرهیز از ظلم</a:t>
            </a:r>
            <a:endParaRPr lang="en-US" dirty="0"/>
          </a:p>
        </p:txBody>
      </p:sp>
      <p:sp>
        <p:nvSpPr>
          <p:cNvPr id="3" name="Content Placeholder 2"/>
          <p:cNvSpPr>
            <a:spLocks noGrp="1"/>
          </p:cNvSpPr>
          <p:nvPr>
            <p:ph idx="1"/>
          </p:nvPr>
        </p:nvSpPr>
        <p:spPr/>
        <p:txBody>
          <a:bodyPr>
            <a:normAutofit/>
          </a:bodyPr>
          <a:lstStyle/>
          <a:p>
            <a:pPr algn="just" rtl="1"/>
            <a:r>
              <a:rPr lang="fa-IR" dirty="0" smtClean="0">
                <a:cs typeface="B Badr" pitchFamily="2" charset="-78"/>
              </a:rPr>
              <a:t>یک صنعت اسلامی نباید در هیچ یک از مراحل خود اعم از مرحله تولید، مرحله کاربری و مرحله بازیافت و انهدام مستلزم ظلم باشد. برای اسلامی بودن یک صنعت لازم است همه این مراحل عاری از هر گونه ظلم باشند. </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اهداف صنعت اسلامی</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خدای متعال</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Badr" pitchFamily="2" charset="-78"/>
              </a:rPr>
              <a:t>در باب صنعت نه تنها این صنعت باید از مجاری حدود شرع مقدس حضرت حق برای بشر تعدی نکند بلکه باید در جای جای این صنع برای اقامه حقوق الهی مانند واجبات و فرائض مجرا در نظر گرفته شود. هیچ صنعتی حق ندارد بشر را از اقامه نماز اول وقت و روزه بازدارد، همه صنایع باید به گونه ای طراحی شوند که در حین نماز و اوقات روزه به این واجبات الهی احترام بگذارند و به حریم حقوق الهی تجاوز نکنند. اگر خدای ناکرده هواپیمایی در حین برپایی نماز اول وقت از حرکت نایستد نه تنها این نایستادن ظلمش متوجه خلبان است بلکه متوجه طراح این صنعت نیز می شود و باید از طراح پرسید که چرا قطاری طراحی نکردی که در زمان اول وقت نماز برای اقامه حق الهی بایستد و به حق واجب خدای متعال احترام بگذارد و یا باید از طراح پرسید چرا در کاتالوگ و دستورالعمل قطار ننوشتی که این قطار باید در زمان نمازهای یومیه متوقف شود و یا چرا به کسی قطار را فروختی که می دانستی قطار را برای نماز اول وقت نگاه نمی دارد. </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خدای متعال</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Badr" pitchFamily="2" charset="-78"/>
              </a:rPr>
              <a:t>البته بسیاری موارد پیش می آید که این مصانع خود به امر خداوند به اوقات نماز احترام می گذارند مثلا خاطره ی زیبای زیر را از شهید آیت الله دستغیب بخوانید :</a:t>
            </a:r>
          </a:p>
          <a:p>
            <a:pPr algn="just" rtl="1"/>
            <a:endParaRPr lang="fa-IR" dirty="0" smtClean="0">
              <a:cs typeface="B Badr" pitchFamily="2" charset="-78"/>
            </a:endParaRPr>
          </a:p>
          <a:p>
            <a:pPr algn="just" rtl="1"/>
            <a:r>
              <a:rPr lang="ar-SA" dirty="0" smtClean="0">
                <a:cs typeface="B Badr" pitchFamily="2" charset="-78"/>
              </a:rPr>
              <a:t>با شهید بزرگوار آیت ا... دستغیب برای انجام عمره همسفر بودیم. هواپیما از تهران به طرف بیروت پرواز کرد.تا از آنجا عازم جده شویم. در فرودگاه بیروت چند ساعتی معطل شدیم. اذان مغرب بود که هواپیما آماده پرواز شد. شهید دستغیب خیلی سعی می کرد نماز مغرب و عشا را اول وقت بخواند، اما درهای هواپیما بسته بود و نمی شد کاری کرد. ایشان چند بار خواستند پیاده شوند که مانع شدند.  تاخیر هواپیما به حدی انجامید که اگر به جده می رسیدیم ، نماز قضا می شد.  شهید دستغیب از این که نمی توانست به نمازش برسد، خیلی ناراحت بود. ما نیز تشویش داشتیم، ولی ایشان خیلی نگران فوت وقت نماز بود. موتور هواپیما که روشن بود، یک دفعه با نقص فنی رو به رو شد. خدمه هواپیما ناگهان درب هواپیما را باز کردند تا نقص هواپیما برطرف شود. همه پیاده شدیم. شهید دستغیب از این که به نمازش می رسید ، خیلی خوش حال بود. ما هم خوشحال بودیم. خدمه می گفتند شاید چند ساعت طول بکشد تا هواپیما آماده پرواز شود. نماز را که خواندیم، خبر دادند که هواپیما آماده پرواز است، سوار شوید. من هنوز در حیرت این راز بودم که میان نماز شهید و نقص هواپیما چه سری نهفته است.</a:t>
            </a:r>
            <a:endParaRPr lang="fa-IR" dirty="0" smtClean="0">
              <a:cs typeface="B Badr" pitchFamily="2" charset="-78"/>
            </a:endParaRPr>
          </a:p>
          <a:p>
            <a:pPr algn="just" rtl="1"/>
            <a:endParaRPr lang="en-US" dirty="0" smtClean="0">
              <a:cs typeface="B Badr" pitchFamily="2" charset="-78"/>
            </a:endParaRPr>
          </a:p>
          <a:p>
            <a:pPr algn="just" rtl="1"/>
            <a:r>
              <a:rPr lang="fa-IR" dirty="0" smtClean="0">
                <a:cs typeface="B Badr" pitchFamily="2" charset="-78"/>
              </a:rPr>
              <a:t> مبتکرسرابی اسفندیار ، اشتیاق حضور </a:t>
            </a:r>
            <a:endParaRPr lang="en-US" dirty="0" smtClean="0">
              <a:cs typeface="B Badr" pitchFamily="2" charset="-78"/>
            </a:endParaRPr>
          </a:p>
          <a:p>
            <a:pPr algn="just" rtl="1"/>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Badr" pitchFamily="2" charset="-78"/>
              </a:rPr>
              <a:t>حق دیگر خدای متعال در صنعت که باید رعایت شود احترام به مخلوقات خدای متعال به عنوان مصانع و مصادر علم و حکمت و قدرت خداست، </a:t>
            </a:r>
            <a:r>
              <a:rPr lang="ar-SA" dirty="0" smtClean="0">
                <a:cs typeface="B Badr" pitchFamily="2" charset="-78"/>
              </a:rPr>
              <a:t>اگر ببينيد که کسي نقاشي استاد نقاش بزرگی مانند استاد فرشچيان را خط خطي کند ناراحت نمي شويد؟ اگر نقاشي خودتان باشد چه قدر ناراحت مي شويد ؟ آیا نقاشی حکیمانه ای که برای رضای خداوند و منطبق با حکمت و عقل الهی است شایسته ی حیات نیست؟ شما که از آسیب زدن به نقاشی یک نقاش خبره و هنرمند زبردست چون استاد فرشچیان ناراحت می شوید پس چه طور انتظار داريد که هيچ دم بر نياوريم اگر عده اي نقاشي خدا به عنوان عالم خلقت را که زينتي براي انسان ها خلق شده است خط خطي کنند</a:t>
            </a:r>
            <a:r>
              <a:rPr lang="fa-IR" dirty="0" smtClean="0">
                <a:cs typeface="B Badr" pitchFamily="2" charset="-78"/>
              </a:rPr>
              <a:t>؟ باید حقوق خالق این جهان محترم شمرده شود و همه به مخلوقات خداوند احترام بگذارند. چطور است که بعضی دم از حقوق بشر و حقوق حیوانات و کودکان می زنند اما برای خالق این جهان هیچ حقی قائل نیستند. شما اگر یک ربات طراحی و سرهم کنید و بسازید، برای خود این حق را قائلید که ربات از شما فرمان برده و کنترل از راه دورش دست شما باشد ، پس چطور برای خدایی که شما را آفریده است حق فرماندهی بر خودتان را قائل نیستید با این که خداوند نه تنها شما را سرهم کرده است بلکه فراتر از آن شما را از شیئ غیرمذکور خلق کرده است؟ </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a:xfrm>
            <a:off x="214282" y="1428736"/>
            <a:ext cx="9358378" cy="4880624"/>
          </a:xfrm>
        </p:spPr>
        <p:txBody>
          <a:bodyPr>
            <a:noAutofit/>
          </a:bodyPr>
          <a:lstStyle/>
          <a:p>
            <a:pPr indent="0" algn="just" rtl="1">
              <a:buNone/>
            </a:pPr>
            <a:r>
              <a:rPr lang="fa-IR" sz="1900" dirty="0" smtClean="0">
                <a:cs typeface="B Badr" pitchFamily="2" charset="-78"/>
              </a:rPr>
              <a:t>در باب احترام و تکریم خلقت خداوند باید گفت اگر حیوانی برای رضای خدا و به دستور قربانی می شود این قربانی کردن نباید ظالمانه و متعدیانه باشد. در قرآن کریم آیه ای آمده است که در آن گوشت حیواناتی که در اثر ضرب و شتم و یا خفگی کشته شده اند حرام اعلام شده است.</a:t>
            </a:r>
            <a:endParaRPr lang="en-US" sz="1900" dirty="0" smtClean="0">
              <a:cs typeface="B Badr" pitchFamily="2" charset="-78"/>
            </a:endParaRPr>
          </a:p>
          <a:p>
            <a:pPr indent="0" algn="just" rtl="1">
              <a:buNone/>
            </a:pPr>
            <a:r>
              <a:rPr lang="ar-SA" sz="1900" dirty="0" smtClean="0">
                <a:cs typeface="B Badr" pitchFamily="2" charset="-78"/>
              </a:rPr>
              <a:t>حُرِّمَتْ عَلَيْكُمُ الْمَيْتَةُ وَ الدَّمُ وَ لَحْمُ الْخِنْزيرِ وَ ما أُهِلَّ لِغَيْرِ اللَّهِ بِهِ وَ الْمُنْخَنِقَةُ وَ الْمَوْقُوذَةُ وَ الْمُتَرَدِّيَةُ وَ النَّطيحَةُ وَ ما أَكَلَ السَّبُعُ إِلاَّ ما ذَكَّيْتُمْ وَ ما ذُبِحَ عَلَى النُّصُبِ وَ أَنْ تَسْتَقْسِمُوا بِالْأَزْلامِ ذلِكُمْ فِسْقٌ الْيَوْمَ يَئِسَ الَّذينَ كَفَرُوا مِنْ دينِكُمْ فَلا تَخْشَوْهُمْ وَ اخْشَوْنِ الْيَوْمَ أَكْمَلْتُ لَكُمْ دينَكُمْ وَ أَتْمَمْتُ عَلَيْكُمْ نِعْمَتي‏ وَ رَضيتُ لَكُمُ الْإِسْلامَ ديناً فَمَنِ اضْطُرَّ في‏ مَخْمَصَةٍ غَيْرَ مُتَجانِفٍ لِإِثْمٍ فَإِنَّ اللَّهَ غَفُورٌ رَحيمٌ (مائدة3)</a:t>
            </a:r>
            <a:endParaRPr lang="en-US" sz="1900" dirty="0" smtClean="0">
              <a:cs typeface="B Badr" pitchFamily="2" charset="-78"/>
            </a:endParaRPr>
          </a:p>
          <a:p>
            <a:pPr indent="0" algn="just" rtl="1">
              <a:buNone/>
            </a:pPr>
            <a:r>
              <a:rPr lang="fa-IR" sz="1900" dirty="0" smtClean="0">
                <a:cs typeface="B Badr" pitchFamily="2" charset="-78"/>
              </a:rPr>
              <a:t>این آیه خود به خود به ما میفهماند که شما باید بدانید که حیوانی که می خورید چگونه کشته شده است و اگر ندانید طبعا حکمش غیر از گوشت حلال است. همچنینی آیه نشان از مسئولیت انسان در رفتار با حیوانات است.</a:t>
            </a:r>
            <a:endParaRPr lang="en-US" sz="1900" dirty="0" smtClean="0">
              <a:cs typeface="B Badr" pitchFamily="2" charset="-78"/>
            </a:endParaRPr>
          </a:p>
          <a:p>
            <a:pPr indent="0" algn="just" rtl="1">
              <a:buNone/>
            </a:pPr>
            <a:r>
              <a:rPr lang="fa-IR" sz="1900" dirty="0" smtClean="0">
                <a:cs typeface="B Badr" pitchFamily="2" charset="-78"/>
              </a:rPr>
              <a:t>علامه طباطبایی در تفسیر این آیه می نویسد:</a:t>
            </a:r>
            <a:endParaRPr lang="en-US" sz="1900" dirty="0" smtClean="0">
              <a:cs typeface="B Badr" pitchFamily="2" charset="-78"/>
            </a:endParaRPr>
          </a:p>
          <a:p>
            <a:pPr marL="1440000" indent="0" algn="just" rtl="1">
              <a:buNone/>
            </a:pPr>
            <a:r>
              <a:rPr lang="ar-SA" sz="1600" dirty="0" smtClean="0">
                <a:cs typeface="B Badr" pitchFamily="2" charset="-78"/>
              </a:rPr>
              <a:t>کلمه (منخنقه ) به معناى حیوانى است که خفه شده باشد، چه خفگى اتفاقى باشد ویا عمدى باشد و عمدى به هر نحو و هر آلتى که باشد، خواه کسى عمدا و با دست خود او را خفه کرده باشد، و یا اینکه این خفه کردن عمدى با وسیله اى چون طناب باشد ، و چه اینکه گردن حیوان را بین دو چوب قرار دهند تا خود بخود خفه شود، همچنانکه در جاهلیت به این طریق و به امثال آن حیوان را بى جان مى کردند. و (موقوذه ) حیوانى است که در اثر ضربت بمیرد آنقدر او را بزنند تا مردار شود.</a:t>
            </a:r>
            <a:endParaRPr lang="en-US" sz="1600" dirty="0" smtClean="0">
              <a:cs typeface="B Badr" pitchFamily="2" charset="-78"/>
            </a:endParaRPr>
          </a:p>
          <a:p>
            <a:pPr indent="0" algn="just" rtl="1">
              <a:buNone/>
            </a:pPr>
            <a:r>
              <a:rPr lang="fa-IR" sz="1900" dirty="0" smtClean="0">
                <a:cs typeface="B Badr" pitchFamily="2" charset="-78"/>
              </a:rPr>
              <a:t>در هر حال واضح است كه اين آيه به حقوق حيوانات و رفتار كريمانه و شايسته خليفه الله با آنان اشاره دارد.</a:t>
            </a:r>
            <a:endParaRPr lang="en-US" sz="1900" dirty="0" smtClean="0">
              <a:cs typeface="B Badr" pitchFamily="2" charset="-78"/>
            </a:endParaRPr>
          </a:p>
          <a:p>
            <a:pPr indent="0" algn="just" rtl="1">
              <a:buNone/>
            </a:pPr>
            <a:r>
              <a:rPr lang="en-US" sz="1900" dirty="0" smtClean="0">
                <a:cs typeface="B Badr" pitchFamily="2" charset="-78"/>
              </a:rPr>
              <a:t> </a:t>
            </a:r>
            <a:r>
              <a:rPr lang="fa-IR" sz="1900" dirty="0" smtClean="0">
                <a:cs typeface="B Badr" pitchFamily="2" charset="-78"/>
              </a:rPr>
              <a:t>طباطبایی سید محمد حسین، تفسیر شریف المیزان، ترجمه محمد باقر موسوی همدانی، ج 5 ص 268</a:t>
            </a:r>
            <a:endParaRPr lang="en-US" sz="1900" dirty="0" smtClean="0">
              <a:cs typeface="B Bad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p:txBody>
          <a:bodyPr/>
          <a:lstStyle/>
          <a:p>
            <a:pPr algn="just" rtl="1"/>
            <a:r>
              <a:rPr lang="fa-IR" dirty="0" smtClean="0">
                <a:cs typeface="B Badr" pitchFamily="2" charset="-78"/>
              </a:rPr>
              <a:t>هیچ صنعتی حق ندارد به مخلوقات خدای متعال ظلم و جور روا بدارد، زیرا همه مخلوقات خداوند از سر حکمت وعقلانیت خلق شده اند. صنعتی که نسل حیوانات را منقرض کند و یا با آنان رفتار غیر کریمانه و وحشیانه داشته باشد  یک صنعت ظالمانه است.</a:t>
            </a:r>
            <a:endParaRPr lang="en-US" dirty="0" smtClean="0">
              <a:cs typeface="B Badr" pitchFamily="2" charset="-78"/>
            </a:endParaRPr>
          </a:p>
          <a:p>
            <a:pPr algn="just" rtl="1"/>
            <a:r>
              <a:rPr lang="fa-IR" dirty="0" smtClean="0">
                <a:cs typeface="B Badr" pitchFamily="2" charset="-78"/>
              </a:rPr>
              <a:t>البته همواره تکریم خلقت خدای متعال معارض دارد و آن شیطان دشمن قسم خورده ی انسان است که به خداوند چنین عرض کرده است :</a:t>
            </a:r>
            <a:endParaRPr lang="en-US" dirty="0" smtClean="0">
              <a:cs typeface="B Badr" pitchFamily="2" charset="-78"/>
            </a:endParaRPr>
          </a:p>
          <a:p>
            <a:pPr algn="just" rtl="1"/>
            <a:r>
              <a:rPr lang="ar-SA" dirty="0" smtClean="0">
                <a:cs typeface="B Badr" pitchFamily="2" charset="-78"/>
              </a:rPr>
              <a:t>وَ لَأُضِلَّنَّهُمْ وَ لَأُمَنِّيَنَّهُمْ وَ لَآمُرَنَّهُمْ </a:t>
            </a:r>
            <a:r>
              <a:rPr lang="ar-SA" dirty="0" smtClean="0">
                <a:solidFill>
                  <a:schemeClr val="bg2">
                    <a:lumMod val="60000"/>
                    <a:lumOff val="40000"/>
                  </a:schemeClr>
                </a:solidFill>
                <a:cs typeface="B Badr" pitchFamily="2" charset="-78"/>
              </a:rPr>
              <a:t>فَلَيُبَتِّكُنَّ آذانَ الْأَنْعامِ </a:t>
            </a:r>
            <a:r>
              <a:rPr lang="ar-SA" dirty="0" smtClean="0">
                <a:cs typeface="B Badr" pitchFamily="2" charset="-78"/>
              </a:rPr>
              <a:t>وَ لَآمُرَنَّهُمْ </a:t>
            </a:r>
            <a:r>
              <a:rPr lang="ar-SA" dirty="0" smtClean="0">
                <a:solidFill>
                  <a:schemeClr val="bg2">
                    <a:lumMod val="60000"/>
                    <a:lumOff val="40000"/>
                  </a:schemeClr>
                </a:solidFill>
                <a:cs typeface="B Badr" pitchFamily="2" charset="-78"/>
              </a:rPr>
              <a:t>فَلَيُغَيِّرُنَّ خَلْقَ اللَّهِ </a:t>
            </a:r>
            <a:r>
              <a:rPr lang="ar-SA" dirty="0" smtClean="0">
                <a:cs typeface="B Badr" pitchFamily="2" charset="-78"/>
              </a:rPr>
              <a:t>وَ مَنْ يَتَّخِذِ الشَّيْطانَ وَلِيًّا مِنْ دُونِ اللَّهِ فَقَدْ خَسِرَ خُسْراناً مُبيناً (نساء119)</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Badr" pitchFamily="2" charset="-78"/>
              </a:rPr>
              <a:t>حقوق مخلوقات الهی و حیوانات تا حدودی ذیل حقوق خداوند مطرح شد که دلیلش آن است که ما به دلیل آنکه این مخلوقات خلقت خداوند هستند برای آنها ارزش قائلیم و گرنه گوساله سامری اگر از طلا و زینت های گرانبها هم باشد موسای کلیم آن را می سوزاند و خاکسترش را به باد می دهد. امام  خامنه ای در پیام خود به همایش حقوق محیط زیست ایران چنین می نویسند :</a:t>
            </a:r>
          </a:p>
          <a:p>
            <a:pPr algn="just" rtl="1"/>
            <a:endParaRPr lang="en-US" dirty="0" smtClean="0">
              <a:cs typeface="B Badr" pitchFamily="2" charset="-78"/>
            </a:endParaRPr>
          </a:p>
          <a:p>
            <a:pPr marL="1080000" indent="0" algn="just" rtl="1">
              <a:buNone/>
            </a:pPr>
            <a:r>
              <a:rPr lang="ar-SA" sz="2600" dirty="0" smtClean="0">
                <a:cs typeface="B Badr" pitchFamily="2" charset="-78"/>
              </a:rPr>
              <a:t>در اسلام، جامع‏ترين ديدگاه و صحيح‏ترين شيوه‏ى تعامل با طبيعت و محيط زيست بيان گرديده است. خداوند، جهان هستى و همه‏ى پديده‏ها را زيبا، متقن و موزون آفريده و ما بايد رابطه‏ى خود را با آنها تصحيح كنيم و با تصرفات نادرست خود آنرا ويران و آلوده و جامعه را با بلا و مصيبت مواجه نسازيم . نگاه اسلام به طبيعت و محيط - اعم از جاندار و بيجان - عاطفى، اخلاقى، معنوى و هدايت‏گرانه است و برخوردارى از مواهب طبيعى نيز بر پايه‏ى اصولى متين، عادلانه، حكيمانه، متوازن و سازنده استوار گرديده است. هدف متعالى اسلام برخوردار ساختن همه‏ى نسلها از نعمتهاى الهى و ايجاد جامعه‏اى سالم و بدور از فاصله‏ى طبقاتى و مستعد براى رشد و شكوفائى است و الزامات شرعى براى حفظ تعادل و توازن در استفاده از مواهب طبيعى با پرهيز از زياده‏روى و مقيّد به عدم اضرار به غير فراهم آورده است.</a:t>
            </a:r>
            <a:r>
              <a:rPr lang="fa-IR" sz="2600" dirty="0" smtClean="0">
                <a:cs typeface="B Badr" pitchFamily="2" charset="-78"/>
              </a:rPr>
              <a:t>*</a:t>
            </a:r>
          </a:p>
          <a:p>
            <a:pPr marL="1080000" indent="0" algn="just" rtl="1">
              <a:buNone/>
            </a:pPr>
            <a:endParaRPr lang="en-US" sz="2600" dirty="0" smtClean="0">
              <a:cs typeface="B Badr" pitchFamily="2" charset="-78"/>
            </a:endParaRPr>
          </a:p>
          <a:p>
            <a:pPr algn="just" rtl="1"/>
            <a:r>
              <a:rPr lang="fa-IR" sz="2300" dirty="0" smtClean="0">
                <a:cs typeface="B Badr" pitchFamily="2" charset="-78"/>
              </a:rPr>
              <a:t>*پيام امام خامنه ای به مناسبت برگزارى همايش حقوق محيط زيست ایران، بیستم خرداد هشتاد و دو، منبع سایت خامنه ای دات آی آر</a:t>
            </a:r>
            <a:endParaRPr lang="en-US" sz="2300" dirty="0" smtClean="0">
              <a:cs typeface="B Badr"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Badr" pitchFamily="2" charset="-78"/>
              </a:rPr>
              <a:t>آیت الله جوادی آملی در این باره می گوید:</a:t>
            </a:r>
          </a:p>
          <a:p>
            <a:pPr algn="just" rtl="1"/>
            <a:endParaRPr lang="en-US" dirty="0" smtClean="0">
              <a:cs typeface="B Badr" pitchFamily="2" charset="-78"/>
            </a:endParaRPr>
          </a:p>
          <a:p>
            <a:pPr marL="1080000" indent="0" algn="just" rtl="1">
              <a:buNone/>
            </a:pPr>
            <a:r>
              <a:rPr lang="ar-SA" dirty="0" smtClean="0">
                <a:cs typeface="B Badr" pitchFamily="2" charset="-78"/>
              </a:rPr>
              <a:t> زیبایی جهان آفرینش در نظام‏مند بودن آن است؛ به طوری که هر مخلوقی با هماهنگی اجزای درونی و با هدف معیّن و راه و راهنمای مشخص آفریده شد. از این‏رو، هم نظام فاعلی آن منسجم و عالمانه و هم نظام غایی آن مرتبط و حکیمانه است و هم نظام داخلی آن هماهنگ و خردمندانه تعبیه شده است. پیام قرآن حکیم در این زمینه چنین است: ﴿ربنا الذی أعطی کلّ شی‏ءٍ خلقه ثم هدی﴾؛ یعنی پروردگار ما ساختار هر مخلوق را برابر استعداد، استحقاق، ظرفیّت و هدف‏مندی او تأمین کرد؛ آن‏گاه او را در بستر مستقیم به مقصدی که مقصود در آن‏جاست، رهبری نمود. این مثلّث میمون، زیبایی هر چیزی را در رعایت اصول علمی و تجربی نظام‏های سه‏گانهٴ مزبور می‏داند و اگر آسیبی به ساختار چیزی برسد، هم او را از نیل به هدف اصیل او باز می‏دارد و هم دیگران را از فیض او محروم می‏کند. آن هجران و این حرمان زشت، چهرهٴ زیبای صحنهٴ آفرینش را مشوّه می‏کنند و هرگونه تشویه خلقت که به سلامت جامعه و امنیّت امّت آسیب رساند، وسوسهٴ ابلیس است؛ زیرا شیطان، مکر ابلیسانهٴ خود را در مطاوی امور، تدلیس و تلبیس می‏کند که یکی از آن‏ها تغییر ساختار هدف‏مند انسان یا هر موجود دیگر است: ﴿فلیغیرنّ خلق الله (نساء 119)﴾.</a:t>
            </a:r>
            <a:endParaRPr lang="en-US" dirty="0" smtClean="0">
              <a:cs typeface="B Badr"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p:txBody>
          <a:bodyPr>
            <a:normAutofit fontScale="85000" lnSpcReduction="20000"/>
          </a:bodyPr>
          <a:lstStyle/>
          <a:p>
            <a:pPr marL="1080000" indent="0" algn="just" rtl="1">
              <a:buNone/>
            </a:pPr>
            <a:r>
              <a:rPr lang="ar-SA" dirty="0" smtClean="0">
                <a:cs typeface="B Badr" pitchFamily="2" charset="-78"/>
              </a:rPr>
              <a:t> گروهی در اثر اغوای شیطان که با ارائه کژراهه‏ها و اغرا و تمویه و تسفیه، بشر فریب خورده را وادار به عصیان می‏کند، به بهانه حفظ صنعتْ سنّتِ زیبای خلقت را به بدعت تبدیل و نظام با شکوه آفرینش را به هرج و مرجِ آلایش و آلودگی دگرگون می‏نمایند. پیام قرآن کریم دربارهٴ ناسپاسان زیست محیطی و فاقدان فرهنگ صیانت محیط زیست، این است: ﴿ظهر الفساد فی البرّ و البحر بما کسبت أیدی الناس لیذیقهم بعض الذی عملوا لعلّهم یرجعون (روم 41)﴾   آنچه از دستور سپهری و فرمان آسمانی برمی‏آید، این است که تابلوی زیبای آفرینش، امانت الهی به دست بشر است. صنایع تجربی موظفند که در راستای تأمین سعادت و سلامت تمام بشر جهت‏گیری کنند؛ چنان‏که مکلّفند که حقوق طبیعی هر موجود دیگر را، اعمّ از دریا و آبزیان و هوا و پرندگان هوا و استنشاق کنندگان از آن و نیز هر پدیده طبیعی دیگر، رعایت نمایند و هرگز به هلاکت نسل و حرث رضایت ندهند.</a:t>
            </a:r>
            <a:r>
              <a:rPr lang="fa-IR" dirty="0" smtClean="0">
                <a:cs typeface="B Badr" pitchFamily="2" charset="-78"/>
              </a:rPr>
              <a:t>*</a:t>
            </a:r>
          </a:p>
          <a:p>
            <a:pPr algn="just" rtl="1"/>
            <a:endParaRPr lang="en-US" dirty="0" smtClean="0">
              <a:cs typeface="B Badr" pitchFamily="2" charset="-78"/>
            </a:endParaRPr>
          </a:p>
          <a:p>
            <a:pPr algn="just" rtl="1"/>
            <a:r>
              <a:rPr lang="fa-IR" dirty="0" smtClean="0">
                <a:cs typeface="B Badr" pitchFamily="2" charset="-78"/>
              </a:rPr>
              <a:t> *جوادی آملی عبدالله، اسلام و محیط زیست ص 21 و22</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رعایت حقوق مخلوقات الهی</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rtl="1">
              <a:buNone/>
            </a:pPr>
            <a:r>
              <a:rPr lang="fa-IR" sz="3100" dirty="0" smtClean="0">
                <a:cs typeface="B Badr" pitchFamily="2" charset="-78"/>
              </a:rPr>
              <a:t>استاد طاهر زاده در این باره می گوید :</a:t>
            </a:r>
            <a:endParaRPr lang="en-US" sz="3100" dirty="0" smtClean="0">
              <a:cs typeface="B Badr" pitchFamily="2" charset="-78"/>
            </a:endParaRPr>
          </a:p>
          <a:p>
            <a:pPr marL="1080000" indent="0" algn="just" rtl="1">
              <a:buNone/>
            </a:pPr>
            <a:r>
              <a:rPr lang="ar-SA" sz="2600" dirty="0" smtClean="0">
                <a:cs typeface="B Badr" pitchFamily="2" charset="-78"/>
              </a:rPr>
              <a:t>آموزه‌هاي ديني با تربيت انسان متعادل و رشد همه جانبه، انساني مي‌سازد که در عين رشد عقلي و علمي، ابعاد قلبي و عاطفي او نيز رشد مناسب داشته باشد، تا در عين ساختن ابزارهاي مورد نياز با ابزارهاي غول‌آسا روبه‌رو نشود و با توجه به منابع محدود طبيعت با مصرف بي‌رويه‌ي آن، طبيعت را - که بستر لطف خدا است- دچار بحران ننمايد، اساساً با توجه به رويکرد درستي که انسان ديني نسبت به طبيعت دارد هرگز در صدد ساختن ماشين‌هاي ويران‌کننده‌اي نيست که نظم طبيعت را به‌کلي ويران کند. بلکه با شناخت ظرائف روح انسان و دقائق طبيعت، طوري عمل مي‌کند که در عين جلو بردن انسان در علم و در عين استفاده از طبيعت، نه انسان‌ها يک بُعدي شوند و نه طبيعت تخريب گردد. وقتي نسبت به قدرت ماشين‌هاي غول‌آسا مغرور شديم ديگر فکر نمي‌کنيم بر سر روان انسان‌ها و نظم محيط زيست چه مي‌آيد، تصور مي‌کنيم با تکنولوژي برتر مي‌توان خسارات وارده را جبران کرد. اين مثل آن است که فکر کنيم با خراب‌کردن کليه‌ي يک شخص، مي‌توان دستگاه دياليز به او ب‌دهيم تا خسارت وارده جبران شود. غافل از آن‌که انساني که مجبور است هر روز دياليز کند ديگر از بستر زندگي طبيعي محروم شده است.</a:t>
            </a:r>
            <a:r>
              <a:rPr lang="fa-IR" sz="2600" dirty="0" smtClean="0">
                <a:cs typeface="B Badr" pitchFamily="2" charset="-78"/>
              </a:rPr>
              <a:t>*</a:t>
            </a:r>
          </a:p>
          <a:p>
            <a:pPr marL="1080000" indent="0" algn="just" rtl="1">
              <a:buNone/>
            </a:pPr>
            <a:endParaRPr lang="en-US" sz="2600" dirty="0" smtClean="0">
              <a:cs typeface="B Badr" pitchFamily="2" charset="-78"/>
            </a:endParaRPr>
          </a:p>
          <a:p>
            <a:pPr marL="0" indent="0" algn="just" rtl="1">
              <a:buNone/>
            </a:pPr>
            <a:r>
              <a:rPr lang="en-US" sz="2300" dirty="0" smtClean="0">
                <a:cs typeface="B Badr" pitchFamily="2" charset="-78"/>
              </a:rPr>
              <a:t> </a:t>
            </a:r>
            <a:r>
              <a:rPr lang="fa-IR" sz="2300" dirty="0" smtClean="0">
                <a:cs typeface="B Badr" pitchFamily="2" charset="-78"/>
              </a:rPr>
              <a:t>*طاهرزاده اصغر ، گزینش تکنولوژی از دریچه بینش توحیدی، 62 و 63</a:t>
            </a:r>
            <a:endParaRPr lang="en-US" sz="2300" dirty="0" smtClean="0">
              <a:cs typeface="B Badr" pitchFamily="2" charset="-78"/>
            </a:endParaRPr>
          </a:p>
          <a:p>
            <a:pPr marL="1080000" indent="0" algn="just" rtl="1">
              <a:buNone/>
            </a:pPr>
            <a:endParaRPr lang="en-US" dirty="0">
              <a:cs typeface="B Badr"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رعایت حقوق و کرامت انسان و پرهیز از توهین و ذلیل نمودن او</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خدای متعال سوار کردن انسان بر اسب و کشتی را کریم داشتن انسان یاد کرده است و اسب را زینت یاد کرده است :</a:t>
            </a:r>
            <a:endParaRPr lang="en-US" dirty="0" smtClean="0">
              <a:cs typeface="B Badr" pitchFamily="2" charset="-78"/>
            </a:endParaRPr>
          </a:p>
          <a:p>
            <a:pPr algn="just" rtl="1">
              <a:lnSpc>
                <a:spcPct val="110000"/>
              </a:lnSpc>
            </a:pPr>
            <a:r>
              <a:rPr lang="ar-SA" dirty="0" smtClean="0">
                <a:cs typeface="B Badr" pitchFamily="2" charset="-78"/>
              </a:rPr>
              <a:t>وَ تَحْمِلُ أَثْقالَكُمْ إِلى‏ بَلَدٍ لَمْ تَكُونُوا بالِغيهِ إِلاَّ بِشِقِّ الْأَنْفُسِ إِنَّ رَبَّكُمْ لَرَؤُفٌ رَحيمٌ (7) وَ الْخَيْلَ وَ الْبِغالَ وَ الْحَميرَ لِتَرْكَبُوها وَ زينَةً وَ يَخْلُقُ ما لا تَعْلَمُونَ ( نحل8)</a:t>
            </a:r>
            <a:endParaRPr lang="en-US" dirty="0" smtClean="0">
              <a:cs typeface="B Badr" pitchFamily="2" charset="-78"/>
            </a:endParaRPr>
          </a:p>
          <a:p>
            <a:pPr algn="just" rtl="1">
              <a:lnSpc>
                <a:spcPct val="110000"/>
              </a:lnSpc>
            </a:pPr>
            <a:r>
              <a:rPr lang="ar-SA" dirty="0" smtClean="0">
                <a:cs typeface="B Badr" pitchFamily="2" charset="-78"/>
              </a:rPr>
              <a:t>وَ الَّذي خَلَقَ الْأَزْواجَ كُلَّها وَ جَعَلَ لَكُمْ مِنَ الْفُلْكِ وَ الْأَنْعامِ ما تَرْكَبُونَ (12) لِتَسْتَوُوا عَلى‏ ظُهُورِهِ ثُمَّ تَذْكُرُوا نِعْمَةَ رَبِّكُمْ إِذَا اسْتَوَيْتُمْ عَلَيْهِ وَ تَقُولُوا سُبْحانَ الَّذي سَخَّرَ لَنا هذا وَ ما كُنَّا لَهُ مُقْرِنينَ ( زخرف13)</a:t>
            </a:r>
            <a:endParaRPr lang="en-US" dirty="0" smtClean="0">
              <a:cs typeface="B Badr" pitchFamily="2" charset="-78"/>
            </a:endParaRPr>
          </a:p>
          <a:p>
            <a:pPr algn="just" rtl="1">
              <a:lnSpc>
                <a:spcPct val="110000"/>
              </a:lnSpc>
            </a:pPr>
            <a:r>
              <a:rPr lang="ar-SA" dirty="0" smtClean="0">
                <a:cs typeface="B Badr" pitchFamily="2" charset="-78"/>
              </a:rPr>
              <a:t>وَ لَقَدْ كَرَّمْنا بَني‏ آدَمَ وَ حَمَلْناهُمْ فِي الْبَرِّ وَ الْبَحْرِ وَ رَزَقْناهُمْ مِنَ الطَّيِّباتِ وَ فَضَّلْناهُمْ عَلى‏ كَثيرٍ مِمَّنْ خَلَقْنا تَفْضيلاً (اسراء 70)</a:t>
            </a:r>
            <a:endParaRPr lang="en-US" dirty="0" smtClean="0">
              <a:cs typeface="B Badr" pitchFamily="2" charset="-78"/>
            </a:endParaRPr>
          </a:p>
          <a:p>
            <a:pPr algn="just" rtl="1">
              <a:lnSpc>
                <a:spcPct val="110000"/>
              </a:lnSpc>
            </a:pPr>
            <a:r>
              <a:rPr lang="ar-SA" dirty="0" smtClean="0">
                <a:cs typeface="B Badr" pitchFamily="2" charset="-78"/>
              </a:rPr>
              <a:t>وَ إِنَّ لَكُمْ فِي الْأَنْعامِ لَعِبْرَةً نُسْقيكُمْ مِمَّا في‏ بُطُونِها وَ لَكُمْ فيها مَنافِعُ كَثيرَةٌ وَ مِنْها تَأْكُلُونَ (21) وَ عَلَيْها وَ عَلَى الْفُلْكِ تُحْمَلُونَ (مومنون22)</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اهداف انحرافی از صنعت</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رعایت حقوق و کرامت انسان و پرهیز از توهین و ذلیل نمودن او</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آیت الله جوادی آملی در این باره می نویسد:</a:t>
            </a:r>
            <a:endParaRPr lang="en-US" dirty="0" smtClean="0">
              <a:cs typeface="B Badr" pitchFamily="2" charset="-78"/>
            </a:endParaRPr>
          </a:p>
          <a:p>
            <a:pPr algn="just" rtl="1"/>
            <a:r>
              <a:rPr lang="ar-SA" dirty="0" smtClean="0">
                <a:cs typeface="B Badr" pitchFamily="2" charset="-78"/>
              </a:rPr>
              <a:t>زیبایی انسان، گذشته از سازمان نظامواره هستی او که در هر موجود دیگری هر چند ضعیف یافت می‏شود در گرو کرامت اوست. متون مقدس آسمانی به ویژه قرآن کریم، هستی بشر را تکریم کرده و او را موجودی گرامی شمرده و دربارهٴ کرامت وی، چنین فرموده است: ﴿اسرا 70 : لقد کرّمنا بنی ادم و حملناهم فی البرّ و البحر و رزقناهم من الطیّبات و فضّلناهم علی کثیرٍ ممّن خلقنا تفضیلاً﴾   ما فرزندان آدم را بسیار گرامی داشتیم و آن‏ها را بر مرکب در دریا و خشکی سوار کردیم و از پاکیزه‏ها روزی دادیم و بر بسیاری از مخلوقات خود برتری بخشیدیم. کرامت انسان، مرهون خلافت اوست؛ زیرا جانشینِ موجود کریم از کرامت برخوردار است و چنین کرامتی که از ناحیهٴ خلافت الهی باشد، بهرهٴ غیر انسان نیست..</a:t>
            </a:r>
            <a:endParaRPr lang="en-US" dirty="0" smtClean="0">
              <a:cs typeface="B Badr" pitchFamily="2" charset="-78"/>
            </a:endParaRPr>
          </a:p>
          <a:p>
            <a:pPr algn="just" rtl="1"/>
            <a:r>
              <a:rPr lang="en-US" dirty="0" smtClean="0">
                <a:cs typeface="B Badr" pitchFamily="2" charset="-78"/>
              </a:rPr>
              <a:t> </a:t>
            </a:r>
            <a:r>
              <a:rPr lang="fa-IR" dirty="0" smtClean="0">
                <a:cs typeface="B Badr" pitchFamily="2" charset="-78"/>
              </a:rPr>
              <a:t>جوادی آملی عبدالله، اسلام و محیط زیست ص 23 و 24</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رعایت حقوق و کرامت انسان و پرهیز از توهین و ذلیل نمودن او</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Badr" pitchFamily="2" charset="-78"/>
              </a:rPr>
              <a:t>ایشان در ادامه چنین تعبیر می کنند:</a:t>
            </a:r>
          </a:p>
          <a:p>
            <a:pPr algn="just" rtl="1"/>
            <a:r>
              <a:rPr lang="ar-SA" dirty="0" smtClean="0">
                <a:cs typeface="B Badr" pitchFamily="2" charset="-78"/>
              </a:rPr>
              <a:t>کرامت انسان در پرتو خلافت اوست و «خلیفه»، کسی است که در تمام شؤون علمی و عملی خود، تابع «مستخلف عنه» باشد و برابر علم او اندیشه پیدا کند و مطابق ارادهٴ او صاحب انگیزه شود. خدای سبحان که خلعت خلافت را با آیهٴ ﴿ بقره 30: إنّی جاعل فی الأرض خلیفة﴾  بر اندام موزون انسان وارسته پوشانید، تاروپود استبرق جانشینی را، معرفت اسمای حسنای الهی و مرمّت قلمرو خلافت و آباد و آزاد سازی منطقه جانشینی از نفوذ تخریبی اهریمنان قرار داد و از جهت علمی فرمود: ﴿بقره 31: و علّم ادم الأسماء﴾ و از لحاظ عملی چنین فرمود: ﴿هود 61: هو أنشأکم من الأرض و استعمرکم فیها فاستغفروه ثمّ توبوا إلیه إنّ ربّی قریبٌ مجیبٌ﴾   خدای یگانه شما را از زمین ایجاد کرد و شما را بر آبادی زمین برگماشت پس از او طلب مغفرت کنید سپس به سوی او توبه کنید، حقیقتاً که پروردگار من نزدیک و اجابت کننده است.</a:t>
            </a:r>
            <a:endParaRPr lang="en-US" dirty="0" smtClean="0">
              <a:cs typeface="B Badr" pitchFamily="2" charset="-78"/>
            </a:endParaRPr>
          </a:p>
          <a:p>
            <a:pPr algn="just" rtl="1"/>
            <a:r>
              <a:rPr lang="fa-IR" dirty="0" smtClean="0">
                <a:cs typeface="B Badr" pitchFamily="2" charset="-78"/>
              </a:rPr>
              <a:t> جوادی آملی عبدالله، اسلام و محیط زیست ص 24 و 27 و و28</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رعایت حقوق و کرامت انسان و پرهیز از توهین و ذلیل نمودن او</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Badr" pitchFamily="2" charset="-78"/>
              </a:rPr>
              <a:t>ایشان باز در ادامه چنین بحثشان را تکمیل می فرمایند:</a:t>
            </a:r>
          </a:p>
          <a:p>
            <a:pPr algn="just" rtl="1"/>
            <a:r>
              <a:rPr lang="ar-SA" dirty="0" smtClean="0">
                <a:cs typeface="B Badr" pitchFamily="2" charset="-78"/>
              </a:rPr>
              <a:t>مهم‏ترین عنصر خلافت الهی بعد از فراگیری معارف دینی، آباد ساختن زمین و نجات آن از هر گونه تباهی و تیرگی است. مقصود از زمین، گسترهٴ زیست بشر است که از عمق دریا تا اوج سپهر وقلّهٴ آسمان را در برمی‏گیرد. بنابراین، فرهنگ زیست محیطی با مقام برین جانشینی خدا آمیخته است. آن کس که به جای پالایش هوا، آن را می‏آلاید و عوض مرمّت زمین، آن را ویران می‏کند و به جای غرس نهال، به قطع درخت می‏پردازد و به جای سالم سازی دریا و صحرا، از آلوده نمودن آن‏ها اِبایی ندارد، چنین فارغ بی‏فروغی، بی‏دریغ دروغ می‏گوید که خویشتن را خلیفهٴ خدا می‏شمرد. منظور از عمارت زمین، تأمین اصول زیست محیطی برای حیات انسانی است؛ نه خصوص زندگی گیاهی که برخی دارند و نه مخصوص حیات حیوانی که عدّه‏ای به آن بسنده نمودند، بلکه زندگی انسانی که جامع تمام مراحل نباتی و حیوانی هم خواهد بود؛ یعنی هم زمین از خطر تباهی برهد و هم زمینه از ضرر اخلاقی مصون بماند تا هم بدن از مزایای طبّ طبیعی طرفی بندد و هم روح از مواهب ویژهٴ نَفَس رحمانی، به رَوْح و ریحان نایل شود.</a:t>
            </a:r>
            <a:endParaRPr lang="en-US" dirty="0" smtClean="0">
              <a:cs typeface="B Badr" pitchFamily="2" charset="-78"/>
            </a:endParaRPr>
          </a:p>
          <a:p>
            <a:pPr algn="just" rtl="1"/>
            <a:r>
              <a:rPr lang="fa-IR" dirty="0" smtClean="0">
                <a:cs typeface="B Badr" pitchFamily="2" charset="-78"/>
              </a:rPr>
              <a:t> جوادی آملی عبدالله، اسلام و محیط زیست ص 40 و 41</a:t>
            </a:r>
            <a:endParaRPr lang="en-US" dirty="0" smtClean="0">
              <a:cs typeface="B Badr"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solidFill>
                  <a:schemeClr val="tx1"/>
                </a:solidFill>
                <a:cs typeface="B Koodak" pitchFamily="2" charset="-78"/>
              </a:rPr>
              <a:t>ارتباط اتوماسیون صنعتی با کرامت انسانی:</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Badr" pitchFamily="2" charset="-78"/>
              </a:rPr>
              <a:t>خدای متعال در عالم خلقت هیچگاه به صورت تولید انبوه به خلق نپرداخته است، هیچ دو درختی با هم یکسان نیستند، هیچ دو حیوانی با هم یکسان نیستند و هیچ دو انسانی هم شبیه هم نیستند. سوال این است که چرا؟ </a:t>
            </a:r>
            <a:endParaRPr lang="en-US" dirty="0" smtClean="0">
              <a:cs typeface="B Badr" pitchFamily="2" charset="-78"/>
            </a:endParaRPr>
          </a:p>
          <a:p>
            <a:pPr algn="just" rtl="1"/>
            <a:r>
              <a:rPr lang="fa-IR" dirty="0" smtClean="0">
                <a:cs typeface="B Badr" pitchFamily="2" charset="-78"/>
              </a:rPr>
              <a:t>جوابی که به ذهن می رسد این است که رفتار کریمانه آن است که انسان به تناسب ظرفیت و استعداد طرف مقابل فعل انجام دهد. مثلا یک استادی که برای همه شاگردان یک نسخه می پیچد کرامت برخی شاگردان را حفظ نکرده است، یا مثلا یک کارخانه ای که برای همه ی مشتریها یک مدل کالا بدون توجه به تفاوت های آنها تولید می کند نیز کرامت مشتری را حفظ نکرده است. از آنجا که انسان این کرامت را فطرتا در می یابد امروزه دیگر تولید انبوه به آن شکل سابق در حال تبدیل شدن به سفارشی سازی است. یعنی مشتری محصول خود را به تناسب نیاز و سلیقه اش سفارش می دهد و مجبور نیست تولید کیلویی را بخرد. این قضیه از احساس نیاز فطری انسان به تکریم شدن سرچشمه گرفته است و در حال رشد در صنایع است.</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tx1"/>
                </a:solidFill>
                <a:cs typeface="B Koodak" pitchFamily="2" charset="-78"/>
              </a:rPr>
              <a:t>ارتباط اتوماسیون صنعتی با کرامت انسانی:</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cs typeface="B Badr" pitchFamily="2" charset="-78"/>
              </a:rPr>
              <a:t>در تاریخ داریم که امامان معصوم هر کدام روی شمشیرهایشان به تناسب شرایط زمانی و نیاز می دادند عبارت های خاصی حک شود . همچنین روی انگشترهایشان نیز عبارات متفاوتی حک شده بود .</a:t>
            </a:r>
            <a:endParaRPr lang="en-US" dirty="0" smtClean="0">
              <a:cs typeface="B Badr" pitchFamily="2" charset="-78"/>
            </a:endParaRPr>
          </a:p>
          <a:p>
            <a:pPr algn="just" rtl="1"/>
            <a:r>
              <a:rPr lang="fa-IR" dirty="0" smtClean="0">
                <a:cs typeface="B Badr" pitchFamily="2" charset="-78"/>
              </a:rPr>
              <a:t>از طرف دیگر این که گفته می شود اگر تولید انبوه نباشد امکان تولید محصول برای همه نیست و انسان ها نمی توانند از پس نیازهای خود برآیند هم حرف باطلیست زیرا همیشه ی تاریخ در جامعه به همان نسبت فرزندان، مادران و مادربزرگهایی بوده اند که برای فرزندان خود لباس ببافند و یا برای نوه های خود فرش و گلیم ببافند. این که یک انسان و نه یک حط تولید و ربات برای انسان دیگری نیازهایش را تولید کند علاوه بر حفظ کرامت انسان، بین انسان ها محبت و مهر و دوستی ایجاد می کند.</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fa-IR" dirty="0" smtClean="0">
                <a:solidFill>
                  <a:schemeClr val="tx1"/>
                </a:solidFill>
                <a:cs typeface="B Koodak" pitchFamily="2" charset="-78"/>
              </a:rPr>
              <a:t>ضوابط اخلاقی بینشی صنعت اسلامی</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معلم صنعت دانستن خداوند متعال و شکر او</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Badr" pitchFamily="2" charset="-78"/>
              </a:rPr>
              <a:t>وَ عَلَّمْنَهُ صنْعَةَ لَبُوسٍ لَّكمْ لِتُحْصِنَكُم مِّن بَأْسِكُمْ فَهَلْ أَنتُمْ شكِرُونَ (انبیاء 80)</a:t>
            </a:r>
            <a:endParaRPr lang="en-US" dirty="0" smtClean="0">
              <a:cs typeface="B Badr" pitchFamily="2" charset="-78"/>
            </a:endParaRPr>
          </a:p>
          <a:p>
            <a:pPr algn="just" rtl="1"/>
            <a:r>
              <a:rPr lang="fa-IR" dirty="0" smtClean="0">
                <a:cs typeface="B Badr" pitchFamily="2" charset="-78"/>
              </a:rPr>
              <a:t>علامه طباطبای ذیل آیه چنین می نویسد:</a:t>
            </a:r>
          </a:p>
          <a:p>
            <a:pPr algn="just" rtl="1"/>
            <a:endParaRPr lang="en-US" dirty="0" smtClean="0">
              <a:cs typeface="B Badr" pitchFamily="2" charset="-78"/>
            </a:endParaRPr>
          </a:p>
          <a:p>
            <a:pPr marL="1440000" indent="0" algn="just" rtl="1">
              <a:buNone/>
            </a:pPr>
            <a:r>
              <a:rPr lang="fa-IR" dirty="0" smtClean="0">
                <a:cs typeface="B Badr" pitchFamily="2" charset="-78"/>
              </a:rPr>
              <a:t>ضمير در (( علمناه )) به داوود بر مى گردد، همچنانكه در جاى ديگر درباره آن جناب فرموده : ((والنا له الحديد - آهن را برايش ‍ نرم كرديم )) و معناى آيه اين است كه : ما صنعت زره سازى را به داوود تعليم داديم تا براى شما زره بسازد و شما با آن وسيله از شدت فرود آمدن اسلحه بر بدن خود جلوگيرى كنيد. جمله (( فهل انتم شاكرون )) تقرير و تحريك بر شكر است .*</a:t>
            </a:r>
          </a:p>
          <a:p>
            <a:pPr marL="1440000" indent="0" algn="just" rtl="1">
              <a:buNone/>
            </a:pPr>
            <a:endParaRPr lang="en-US" dirty="0" smtClean="0">
              <a:cs typeface="B Badr" pitchFamily="2" charset="-78"/>
            </a:endParaRPr>
          </a:p>
          <a:p>
            <a:pPr algn="just" rtl="1"/>
            <a:r>
              <a:rPr lang="fa-IR" dirty="0" smtClean="0">
                <a:cs typeface="B Badr" pitchFamily="2" charset="-78"/>
              </a:rPr>
              <a:t>واضح است که خدای متعال در این آیه بر دونکته به وضوح تاکید دارد :اول این که این صنعت را ما به حضرت داوود علی نبینا وآله و علیه السلام تعلیم دادیم و نه کس دیگر و دیگری آن که شما باید برای صنایع تعلیمی شکرگذار خدای متعال باشید زیرا این صنایع به نفع شماست و مثلا در این مورد خاص زره شما را از ضربه شمشیر همنوعانتان تا حدودی در امان نگه می دارد.</a:t>
            </a:r>
            <a:endParaRPr lang="en-US" dirty="0" smtClean="0">
              <a:cs typeface="B Badr" pitchFamily="2" charset="-78"/>
            </a:endParaRPr>
          </a:p>
          <a:p>
            <a:pPr algn="just" rtl="1"/>
            <a:r>
              <a:rPr lang="fa-IR" sz="2600" dirty="0" smtClean="0">
                <a:cs typeface="B Badr" pitchFamily="2" charset="-78"/>
              </a:rPr>
              <a:t>*</a:t>
            </a:r>
            <a:r>
              <a:rPr lang="en-US" sz="2600" dirty="0" smtClean="0">
                <a:cs typeface="B Badr" pitchFamily="2" charset="-78"/>
              </a:rPr>
              <a:t> </a:t>
            </a:r>
            <a:r>
              <a:rPr lang="fa-IR" sz="2600" dirty="0" smtClean="0">
                <a:cs typeface="B Badr" pitchFamily="2" charset="-78"/>
              </a:rPr>
              <a:t>علامه طباطبایی سید محمد حسین ، ترجمه تفسير الميزان ج 14 ص 436</a:t>
            </a:r>
            <a:endParaRPr lang="en-US" sz="2600" dirty="0" smtClean="0">
              <a:cs typeface="B Badr"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معلم صنعت دانستن خداوند متعال و شکر او</a:t>
            </a:r>
            <a:endParaRPr lang="en-US" dirty="0"/>
          </a:p>
        </p:txBody>
      </p:sp>
      <p:sp>
        <p:nvSpPr>
          <p:cNvPr id="3" name="Content Placeholder 2"/>
          <p:cNvSpPr>
            <a:spLocks noGrp="1"/>
          </p:cNvSpPr>
          <p:nvPr>
            <p:ph idx="1"/>
          </p:nvPr>
        </p:nvSpPr>
        <p:spPr/>
        <p:txBody>
          <a:bodyPr/>
          <a:lstStyle/>
          <a:p>
            <a:pPr algn="just" rtl="1"/>
            <a:r>
              <a:rPr lang="fa-IR" dirty="0" smtClean="0">
                <a:cs typeface="B Badr" pitchFamily="2" charset="-78"/>
              </a:rPr>
              <a:t>خدای متعال در آیه دیگری درباره رشد و تکامل صنایع در زمان حضرت سلیمان علی نبینا و آله و علیه السلام که آغازش در زمان پدر حضرت سلیمان ( حضرت داوود) صورت گرفته بود آل داوود را به شکرگزاری برای نعمت صنایع پیشرفته تشویق می کند.</a:t>
            </a:r>
          </a:p>
          <a:p>
            <a:pPr algn="just" rtl="1"/>
            <a:endParaRPr lang="en-US" dirty="0" smtClean="0">
              <a:cs typeface="B Badr" pitchFamily="2" charset="-78"/>
            </a:endParaRPr>
          </a:p>
          <a:p>
            <a:pPr algn="just" rtl="1"/>
            <a:r>
              <a:rPr lang="fa-IR" dirty="0" smtClean="0">
                <a:cs typeface="B Badr" pitchFamily="2" charset="-78"/>
              </a:rPr>
              <a:t>يَعْمَلُونَ لَهُ ما يَشاءُ مِنْ مَحاريبَ وَ تَماثيلَ وَ جِفانٍ كَالْجَوابِ وَ قُدُورٍ راسِياتٍ </a:t>
            </a:r>
            <a:r>
              <a:rPr lang="fa-IR" dirty="0" smtClean="0">
                <a:solidFill>
                  <a:schemeClr val="accent1">
                    <a:lumMod val="60000"/>
                    <a:lumOff val="40000"/>
                  </a:schemeClr>
                </a:solidFill>
                <a:cs typeface="B Badr" pitchFamily="2" charset="-78"/>
              </a:rPr>
              <a:t>اعْمَلُوا آلَ داوُدَ شُكْراً وَ قَليلٌ مِنْ عِبادِيَ الشَّكُورُ </a:t>
            </a:r>
            <a:r>
              <a:rPr lang="fa-IR" dirty="0" smtClean="0">
                <a:cs typeface="B Badr" pitchFamily="2" charset="-78"/>
              </a:rPr>
              <a:t>(سبأ 13)</a:t>
            </a:r>
            <a:endParaRPr lang="en-US" dirty="0" smtClean="0">
              <a:cs typeface="B Badr"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معلم صنعت دانستن خداوند متعال و شکر او</a:t>
            </a:r>
            <a:endParaRPr lang="en-US" dirty="0"/>
          </a:p>
        </p:txBody>
      </p:sp>
      <p:sp>
        <p:nvSpPr>
          <p:cNvPr id="3" name="Content Placeholder 2"/>
          <p:cNvSpPr>
            <a:spLocks noGrp="1"/>
          </p:cNvSpPr>
          <p:nvPr>
            <p:ph idx="1"/>
          </p:nvPr>
        </p:nvSpPr>
        <p:spPr/>
        <p:txBody>
          <a:bodyPr>
            <a:normAutofit/>
          </a:bodyPr>
          <a:lstStyle/>
          <a:p>
            <a:pPr algn="just" rtl="1"/>
            <a:r>
              <a:rPr lang="fa-IR" sz="2400" dirty="0" smtClean="0">
                <a:cs typeface="B Badr" pitchFamily="2" charset="-78"/>
              </a:rPr>
              <a:t>خدای متعال در قرآن کریم همه شئون مرتبط با صناعات اسلامی را از ناحیه خود ذکر می کند اعم ازساخت و وحی دستورالعمل ساخت و حرکت و سکونت. از طرفی در مورد گوساله ی طلایی سامری که یک صنعت شیطانی است خداوند از ساخت آن به مایخرج سامری تعبیر می کند و با تعابیری چون ضلالت و تسویل نفس از جاهلانه و ظالمانه بودن آن می گوید و در نهایت به موسی امر می کند که گوساله را بسوزانند و خاکسترش را هم باد بدهند تا اثری از آن نماند.</a:t>
            </a:r>
            <a:endParaRPr lang="en-US" sz="2400" dirty="0" smtClean="0">
              <a:cs typeface="B Badr" pitchFamily="2" charset="-78"/>
            </a:endParaRPr>
          </a:p>
          <a:p>
            <a:pPr algn="just" rtl="1"/>
            <a:r>
              <a:rPr lang="fa-IR" sz="2400" dirty="0" smtClean="0">
                <a:cs typeface="B Badr" pitchFamily="2" charset="-78"/>
              </a:rPr>
              <a:t>صنعتگر مسلمان باید دارای توحید افعالی باشد و خداوند را صانع کل مصنوع بداند و برای خود شانیتی در خالقیت و صانعیت قائل نباشد و همه را از جانب خدای متعال انجام دهد و به دستورالعمل خدای متعال در ساخت عمل کند. و بداند صنایع شیطانی که به الهام شیطان ساخته می شوند عاقیتی بهتر از گوساله ی طلایی سامری ندارند.</a:t>
            </a:r>
            <a:endParaRPr lang="en-US" sz="2400" dirty="0" smtClean="0">
              <a:cs typeface="B Badr" pitchFamily="2" charset="-7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اعتقاد به بسط ید خداوند و غلبه ی سنت های او</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70000" lnSpcReduction="20000"/>
          </a:bodyPr>
          <a:lstStyle/>
          <a:p>
            <a:pPr algn="just" rtl="1"/>
            <a:r>
              <a:rPr lang="fa-IR" sz="4000" dirty="0" smtClean="0">
                <a:cs typeface="B Badr" pitchFamily="2" charset="-78"/>
              </a:rPr>
              <a:t>استاد طاهرزاده در این باره معتقد است:</a:t>
            </a:r>
          </a:p>
          <a:p>
            <a:pPr algn="just" rtl="1"/>
            <a:endParaRPr lang="fa-IR" dirty="0" smtClean="0">
              <a:cs typeface="B Badr" pitchFamily="2" charset="-78"/>
            </a:endParaRPr>
          </a:p>
          <a:p>
            <a:pPr marL="1440000" indent="0" algn="just" rtl="1">
              <a:buNone/>
            </a:pPr>
            <a:r>
              <a:rPr lang="fa-IR" dirty="0" smtClean="0">
                <a:cs typeface="B Badr" pitchFamily="2" charset="-78"/>
              </a:rPr>
              <a:t>وقتي انسان از رابطه تکوين با تشريع در عالم هستي غافل شد و گمان کرد نظام الهي نسبت به هر فکر و عملي بي‌تفاوت است، بدون رعايت هيچ محدوديتي به هر اقدامي دست مي‌زند و تلاش مي‌کند هر تصوري را که در خيال خود دارد در خارج از خيال صورت عملي بدان بپوشاند، تنها مانع عملي نشدن صورت‌هاي وَهمي خود را نداشتن ابزار مناسب مي‌داند و لذا اگر توانست ابزار مناسب آن را بسازد ديگر بدون هيچ فکري دست به اقدام مي‌زند. با چنين روحيه‌اي ماشين‌هاي غول‌آسا و اسلحه‌هاي مخوف ساخته شد، تا به وسيله‌ي ماشين‌هاي غول‌آسا هر کار خواستند در تغيير نظام طبيعت انجام دهند و با اسلحه‌هاي مخوف هر ملتي را که خواستند نابود کنند. غافل از اين که در اوج رسيدن به اميال خود، با سنن الهي روبه‌رو مي‌شوند*... اين که به راحتي هر ماشيني را مي‌سازند و به عواقب زيست‌محيطي آن فکر نمي‌کنند و سعي مي‌شود هر روز با اسلحه‌هاي مخوف‌تر ملت‌ها را مرعوب کنند، به جهت غفلت آنها از حضور سنن الهي در هستي است.**</a:t>
            </a:r>
          </a:p>
          <a:p>
            <a:pPr marL="1440000" indent="0" algn="just" rtl="1">
              <a:buNone/>
            </a:pPr>
            <a:endParaRPr lang="en-US" dirty="0" smtClean="0">
              <a:cs typeface="B Badr" pitchFamily="2" charset="-78"/>
            </a:endParaRPr>
          </a:p>
          <a:p>
            <a:pPr algn="just" rtl="1"/>
            <a:r>
              <a:rPr lang="en-US" sz="2300" dirty="0" smtClean="0">
                <a:cs typeface="B Badr" pitchFamily="2" charset="-78"/>
              </a:rPr>
              <a:t> </a:t>
            </a:r>
            <a:r>
              <a:rPr lang="fa-IR" sz="2300" dirty="0" smtClean="0">
                <a:cs typeface="B Badr" pitchFamily="2" charset="-78"/>
              </a:rPr>
              <a:t>*طاهرزاده اصغر ، گزینش تکنولوژی از دریچه بینش توحیدی ص 151</a:t>
            </a:r>
            <a:endParaRPr lang="en-US" sz="2300" dirty="0" smtClean="0">
              <a:cs typeface="B Badr" pitchFamily="2" charset="-78"/>
            </a:endParaRPr>
          </a:p>
          <a:p>
            <a:pPr algn="just" rtl="1"/>
            <a:r>
              <a:rPr lang="fa-IR" sz="2300" dirty="0" smtClean="0">
                <a:cs typeface="B Badr" pitchFamily="2" charset="-78"/>
              </a:rPr>
              <a:t> **همان ص 153</a:t>
            </a:r>
            <a:endParaRPr lang="en-US" sz="2300"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dirty="0" smtClean="0">
                <a:solidFill>
                  <a:schemeClr val="tx1"/>
                </a:solidFill>
                <a:cs typeface="B Koodak" pitchFamily="2" charset="-78"/>
              </a:rPr>
              <a:t> رعایت حقوق اسلامی و پرهیز از  ظلم در صنعت اسلامی</a:t>
            </a:r>
            <a:endParaRPr lang="en-US" sz="3200"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ضوابط اخلاقی بینشی: تشخیص وحی شیطان</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lnSpcReduction="10000"/>
          </a:bodyPr>
          <a:lstStyle/>
          <a:p>
            <a:pPr algn="just" rtl="1"/>
            <a:r>
              <a:rPr lang="fa-IR" dirty="0" smtClean="0">
                <a:cs typeface="B Badr" pitchFamily="2" charset="-78"/>
              </a:rPr>
              <a:t>همانگونه که در هیچ کامپیوتری تولید ایده و ابتکار فکری صورت نمی گیرد در مغز هیچ انسانی نیز ایده ای ایجاد نمی شود بلکه ایده ها و ابتکارات و نوآوری ها همه به انسان الهام می شوند. خواه می توانند القائات و وحی شیطان باشند و یا الهامات الهی باشند. مهم آن است که ایده ها با فرقانی به نام قرآن بررسی و چک شوند تا القائات شیطان از الهامات رحمانی حضرت حق جدا شوند.</a:t>
            </a:r>
          </a:p>
          <a:p>
            <a:pPr algn="just" rtl="1"/>
            <a:endParaRPr lang="fa-IR" dirty="0" smtClean="0">
              <a:cs typeface="B Badr" pitchFamily="2" charset="-78"/>
            </a:endParaRPr>
          </a:p>
          <a:p>
            <a:pPr marL="1440000" indent="0" algn="just" rtl="1">
              <a:buNone/>
            </a:pPr>
            <a:r>
              <a:rPr lang="ar-SA" sz="2400" dirty="0" smtClean="0">
                <a:cs typeface="B Badr" pitchFamily="2" charset="-78"/>
              </a:rPr>
              <a:t>القائات شيطان در روح تکنولوژي بي‌تأثير نيست، به همين جهت انسان غرب‌زده به‌جاي ارتباط با طبيعت و تعامل با آن، براي اهداف وَهمي خود با حرص و سرعتِ هرچه بيشتر به تخريب طبيعت دامن مي‌زند.</a:t>
            </a:r>
            <a:r>
              <a:rPr lang="fa-IR" sz="2400" dirty="0" smtClean="0">
                <a:cs typeface="B Badr" pitchFamily="2" charset="-78"/>
              </a:rPr>
              <a:t>*</a:t>
            </a:r>
          </a:p>
          <a:p>
            <a:pPr marL="1440000" indent="0" algn="just" rtl="1">
              <a:buNone/>
            </a:pPr>
            <a:endParaRPr lang="en-US" sz="2400" dirty="0" smtClean="0">
              <a:cs typeface="B Badr" pitchFamily="2" charset="-78"/>
            </a:endParaRPr>
          </a:p>
          <a:p>
            <a:pPr algn="just" rtl="1"/>
            <a:r>
              <a:rPr lang="fa-IR" sz="2000" dirty="0" smtClean="0">
                <a:cs typeface="B Badr" pitchFamily="2" charset="-78"/>
              </a:rPr>
              <a:t> *طاهرزاده اصغر، گزینش تکنولوژی از دریچه بینش توحیدی ص 60</a:t>
            </a:r>
            <a:endParaRPr lang="en-US" sz="2000" dirty="0" smtClean="0">
              <a:cs typeface="B Badr" pitchFamily="2" charset="-78"/>
            </a:endParaRPr>
          </a:p>
          <a:p>
            <a:pPr algn="r" rtl="1"/>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ضوابط اخلاقی بینشی: تشخیص وحی شیطان</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Badr" pitchFamily="2" charset="-78"/>
              </a:rPr>
              <a:t>خدای متعال در قرآن کریم عبارت وحی را نه تنها برای رابطه خود با انبیاء الهی به کار می گیرد بلکه برای ارتباط شیاطین با هم نشینان انسی آنان هم تعبیر وحی را به کار می گیرد و در معنای کلی گاها الهام ذهنی را هم به وحی تعبیر می کند ( در داستان مادر حضرت موسی ) . حتی وحی به حیوانات نیز در موضوع زنبور عسل در قرآن کریم آمده است. البته این سخن به این معنا نیست که وحی تشریعی بر هر کسی نازل می شود بلکه منظور این است که الهامات شیطانی نیز همانند وحی الهی در ذهن انسان ها قابل تولید است و باید بشر غیر معصوم همواره الهامات خود را با معیار وحی تشریعی بسنجد تا بتواند سره را از ناسره و الهام الهی و ملائکه ای را  از وحی شیطانی تشخیص دهد.</a:t>
            </a:r>
          </a:p>
          <a:p>
            <a:pPr algn="just" rtl="1"/>
            <a:endParaRPr lang="en-US" dirty="0" smtClean="0"/>
          </a:p>
          <a:p>
            <a:pPr algn="just" rtl="1"/>
            <a:r>
              <a:rPr lang="ar-SA" dirty="0" smtClean="0">
                <a:cs typeface="B Badr" pitchFamily="2" charset="-78"/>
              </a:rPr>
              <a:t>وَ لا تَأْكُلُوا مِمَّا لَمْ يُذْكَرِ اسْمُ اللَّهِ عَلَيْهِ وَ إِنَّهُ لَفِسْقٌ وَ إِنَّ الشَّياطينَ لَيُوحُونَ إِلى‏ أَوْلِيائِهِمْ لِيُجادِلُوكُمْ وَ إِنْ أَطَعْتُمُوهُمْ إِنَّكُمْ لَمُشْرِكُونَ (الأنعام 121)</a:t>
            </a:r>
            <a:endParaRPr lang="en-US" dirty="0" smtClean="0">
              <a:cs typeface="B Badr" pitchFamily="2" charset="-78"/>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ضوابط اخلاقی بینشی: تشخیص وحی شیطان</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Badr" pitchFamily="2" charset="-78"/>
              </a:rPr>
              <a:t>جالب اینجاست که خدای متعال در باب طراحی و ساخت کشتی برای حضرت نوح (علی نبینا و آله و علیه السلام) با ذکر واژه ی باعیننا در کنار بوحینا به یک رابطه ی دو طرفه وحیانی -  بازخوردی اشاره می کند و به نوح پیامبر نوید می دهد که در مرحله طراحی و ساخت کشتی وحی و هدایت و رفع اشکال خدای متعال با او خواهد بود.</a:t>
            </a:r>
          </a:p>
          <a:p>
            <a:pPr algn="just" rtl="1"/>
            <a:endParaRPr lang="fa-IR" dirty="0" smtClean="0"/>
          </a:p>
          <a:p>
            <a:pPr algn="just" rtl="1"/>
            <a:r>
              <a:rPr lang="ar-SA" dirty="0" smtClean="0">
                <a:cs typeface="B Badr" pitchFamily="2" charset="-78"/>
              </a:rPr>
              <a:t>وَ اصْنَعِ الْفُلْكَ بِأَعْيُنِنا وَ وَحْيِنا (هود 37)</a:t>
            </a:r>
            <a:endParaRPr lang="fa-IR" dirty="0" smtClean="0">
              <a:cs typeface="B Badr" pitchFamily="2" charset="-78"/>
            </a:endParaRPr>
          </a:p>
          <a:p>
            <a:pPr algn="just" rtl="1"/>
            <a:endParaRPr lang="fa-IR" dirty="0" smtClean="0">
              <a:cs typeface="B Badr" pitchFamily="2" charset="-78"/>
            </a:endParaRPr>
          </a:p>
          <a:p>
            <a:pPr algn="just" rtl="1"/>
            <a:r>
              <a:rPr lang="fa-IR" dirty="0" smtClean="0">
                <a:cs typeface="B Badr" pitchFamily="2" charset="-78"/>
              </a:rPr>
              <a:t>استاد طاهرزاده در این باره چنینی می گوید:</a:t>
            </a:r>
            <a:endParaRPr lang="en-US" dirty="0" smtClean="0">
              <a:cs typeface="B Badr" pitchFamily="2" charset="-78"/>
            </a:endParaRPr>
          </a:p>
          <a:p>
            <a:pPr marL="1440000" indent="0" algn="just" rtl="1">
              <a:buNone/>
            </a:pPr>
            <a:r>
              <a:rPr lang="fa-IR" dirty="0" smtClean="0">
                <a:cs typeface="B Badr" pitchFamily="2" charset="-78"/>
              </a:rPr>
              <a:t>وقتي بنا است ما به تکنيک شکل دهيم، بايد آن شکل‌دهي به صورتي باشد که با انديشه‌ي الهي مطابق گردد تا هماهنگ با نظام الهي در خدمت ما باشد.*</a:t>
            </a:r>
            <a:endParaRPr lang="en-US" dirty="0" smtClean="0">
              <a:cs typeface="B Badr" pitchFamily="2" charset="-78"/>
            </a:endParaRPr>
          </a:p>
          <a:p>
            <a:pPr algn="just" rtl="1"/>
            <a:r>
              <a:rPr lang="en-US" sz="2200" dirty="0" smtClean="0">
                <a:cs typeface="B Badr" pitchFamily="2" charset="-78"/>
              </a:rPr>
              <a:t> </a:t>
            </a:r>
            <a:r>
              <a:rPr lang="fa-IR" sz="2200" dirty="0" smtClean="0">
                <a:cs typeface="B Badr" pitchFamily="2" charset="-78"/>
              </a:rPr>
              <a:t>طاهرزاده اصغر، گزینش تکنولوژی از دریچه بینش توحیدی ص 109</a:t>
            </a:r>
            <a:endParaRPr lang="en-US" sz="2200" dirty="0" smtClean="0">
              <a:cs typeface="B Badr" pitchFamily="2" charset="-78"/>
            </a:endParaRPr>
          </a:p>
          <a:p>
            <a:pPr algn="just" rtl="1"/>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Koodak" pitchFamily="2" charset="-78"/>
              </a:rPr>
              <a:t>ضوابط اخلاقی بینشی: تشخیص وحی شیطان</a:t>
            </a:r>
            <a:endParaRPr lang="en-US" dirty="0"/>
          </a:p>
        </p:txBody>
      </p:sp>
      <p:sp>
        <p:nvSpPr>
          <p:cNvPr id="3" name="Content Placeholder 2"/>
          <p:cNvSpPr>
            <a:spLocks noGrp="1"/>
          </p:cNvSpPr>
          <p:nvPr>
            <p:ph idx="1"/>
          </p:nvPr>
        </p:nvSpPr>
        <p:spPr>
          <a:xfrm>
            <a:off x="457200" y="1600200"/>
            <a:ext cx="8229600" cy="4972072"/>
          </a:xfrm>
        </p:spPr>
        <p:txBody>
          <a:bodyPr>
            <a:normAutofit fontScale="62500" lnSpcReduction="20000"/>
          </a:bodyPr>
          <a:lstStyle/>
          <a:p>
            <a:pPr algn="just" rtl="1"/>
            <a:r>
              <a:rPr lang="fa-IR" sz="3800" dirty="0" smtClean="0">
                <a:cs typeface="B Badr" pitchFamily="2" charset="-78"/>
              </a:rPr>
              <a:t>شهید آوینی در این باره می نویسد :</a:t>
            </a:r>
          </a:p>
          <a:p>
            <a:pPr algn="just" rtl="1"/>
            <a:endParaRPr lang="en-US" dirty="0" smtClean="0">
              <a:cs typeface="B Badr" pitchFamily="2" charset="-78"/>
            </a:endParaRPr>
          </a:p>
          <a:p>
            <a:pPr marL="1440000" indent="0" algn="just" rtl="1">
              <a:buNone/>
            </a:pPr>
            <a:r>
              <a:rPr lang="fa-IR" dirty="0" smtClean="0">
                <a:cs typeface="B Badr" pitchFamily="2" charset="-78"/>
              </a:rPr>
              <a:t>از همان ابتداي انقلاب صنعتي، ابليس پيش بيني کرده بود که انسانها به خاطر تکنولوژي پيشرفته شان، در چنان لجنزاري از عجب و خود بيني فرو مي روند که به زودي همه حس واقع بيني شان را از دست مي دهند. و اين درست همان چيزي بود که اتفاق افتاد. اين برده هاي بيچاره ی چرخها و تير و تخته ها براي تسلط بر طبيعت به خود تبريک و تهنيت گفتند. فاتحان طبيعت، واقعاً که! در حقيقت، کاري که کرده بودند صرفاً بر هم زدن توازن و تعادل طبيعت بود و طبعاً عواقبش هم دامنگيرشان مي شد. فقط به خاطر بياور که در طول يک قرن و نیم چه کارها که نکردند، آلودن آب رودخانه ها، کشتن حيوانات وحشي، تخريب جنگل ها، راندن خاک سطح زمين به سمت درياها، سوزاندن اقيانوسي از نفت، بر باد دادن معادني که يک دوره کامل زمين شناسي صرف ذخيره شان شده بود. خلاصه ضيافتي کامل از جهالت جهانيان و تبه کاران. و اسم اين را پيشرفت گذاشته بودند، پيشرفت، پيشرفت، پيشرفت! بگذار به تو بگويم که آن اختراع به مراتب زيرکانه تر، و طنزش به دفعات شيطاني تر از آن بود که محصول فکر بشر باشد. ناگزير بايد برايش مددي خارجي قايل شويم، بدون ترديد بايد رحمت ابليس در کار بوده باشد، که البته هميشه و همه جا آماده عرضه است – يعني براي کسي که حاضر به همکاري و همراهي با او باشد – و چه کسي نيست؟* </a:t>
            </a:r>
          </a:p>
          <a:p>
            <a:pPr algn="just" rtl="1"/>
            <a:endParaRPr lang="en-US" dirty="0" smtClean="0">
              <a:cs typeface="B Badr" pitchFamily="2" charset="-78"/>
            </a:endParaRPr>
          </a:p>
          <a:p>
            <a:pPr algn="just" rtl="1"/>
            <a:r>
              <a:rPr lang="fa-IR" sz="2200" dirty="0" smtClean="0">
                <a:cs typeface="B Badr" pitchFamily="2" charset="-78"/>
              </a:rPr>
              <a:t>*آوینی مرتضی ؛ مقاله آزادی قلم، نسخه اینترنتی سایت شهید آوینی : </a:t>
            </a:r>
            <a:endParaRPr lang="en-US" sz="2200" dirty="0" smtClean="0">
              <a:cs typeface="B Badr" pitchFamily="2" charset="-78"/>
            </a:endParaRPr>
          </a:p>
          <a:p>
            <a:pPr rtl="1"/>
            <a:r>
              <a:rPr lang="fa-IR" sz="2200" dirty="0" smtClean="0"/>
              <a:t>   </a:t>
            </a:r>
            <a:r>
              <a:rPr lang="en-US" sz="2200" dirty="0" smtClean="0"/>
              <a:t>http://www.aviny.com/Article/aviny/Chapters/Azadighalam.aspx</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a:t>
            </a:r>
            <a:r>
              <a:rPr lang="ar-SA" dirty="0" smtClean="0">
                <a:solidFill>
                  <a:schemeClr val="tx1"/>
                </a:solidFill>
                <a:cs typeface="B Koodak" pitchFamily="2" charset="-78"/>
              </a:rPr>
              <a:t>نگاه به خلقت به عنوان یک صنع حکیمانه و زنده </a:t>
            </a:r>
            <a:endParaRPr lang="en-US" dirty="0" smtClean="0">
              <a:solidFill>
                <a:schemeClr val="tx1"/>
              </a:solidFill>
              <a:cs typeface="B Koodak" pitchFamily="2" charset="-78"/>
            </a:endParaRPr>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Badr" pitchFamily="2" charset="-78"/>
              </a:rPr>
              <a:t>نباید روحیه علوطلبی و استعلا و استکبار نسبت به خدای متعال در زمینه صنعت افسار انسان را دست بگیرد. اگر چنین شد بشر چموش و عصیانگر به مخالفت با خدا بر می خیزد و می گوید چون خداوند خاک را آفریده و با آن به صنع پرداخته من دیگر از خاک استفاده نخواهم کرد و من از سنگ سیمان می سازم و با سیمان مصنوعات خود را می سازم و خداوند خواهد دید که مصنوعات من از او محکمتر خواهد بود. چنین بشری دیگر درک نمی کند که خاک همان سنگی است که در سالیان دراز فرسایش یافته و زیر آفتاب و باد برای بهره بردن همه موجودات زنده آماده سازی شده است. اگر بشر خاک را کنار بگذارد حیوانات و گیاهان خاک را کنار نخواهند گذاشت و چون استفاده از خاک برای خانه سازی حکیمانه تر و زیباتر و عاقلانه تر است همه ی حیوانات و گیاهان در خاک رشد خواهند کرد و خواهند بالید و بشر جاهل هم روزی همین سیمانهایی که برای خود ساخته است بر سرش خواهند ریخت و او را نابود خواهند کرد. خانه ی خاکی تخریب شدنش بسیار نرم و لطیف است و به کسی آسیب نمی زند ولی خانه سیمانی یک قاتل بالفطره برای بشری است که در آن زندگی می کند و هر لحظه ممکن است مانند سنگ های سجیل بر سر ساکنش ببارد. در حالی که کلوخ های نرم خاک توان آسیب زدن به انسان را ندارند. حال اگر بشر با سیمان خانه ساخت خدا ضرر می کند یا انسان؟ البته شکر خدا اخیرا در کتابهای معماری جدید ندای معماری با خاک دوباره سر برآورده است و برخی مهندسین معماری که بویی از حکمت و عقلانیت برده اند پذیرفته اند که خاک برای معماری بهترین انتخاب است. به عنوان مثال کتاب معماری با خاک* را ببینید.</a:t>
            </a:r>
            <a:endParaRPr lang="en-US" dirty="0" smtClean="0">
              <a:cs typeface="B Badr" pitchFamily="2" charset="-78"/>
            </a:endParaRPr>
          </a:p>
          <a:p>
            <a:pPr algn="just" rtl="1"/>
            <a:r>
              <a:rPr lang="en-US" dirty="0" smtClean="0">
                <a:cs typeface="B Badr" pitchFamily="2" charset="-78"/>
              </a:rPr>
              <a:t> </a:t>
            </a:r>
            <a:r>
              <a:rPr lang="fa-IR" dirty="0" smtClean="0">
                <a:cs typeface="B Badr" pitchFamily="2" charset="-78"/>
              </a:rPr>
              <a:t>*دوتیه، ژان، معماری با خاک یا آینده­ی سنتی هزاران ساله، ترجمه‌ی محمّد احمدی‌نژاد</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a:t>
            </a:r>
            <a:r>
              <a:rPr lang="ar-SA" dirty="0" smtClean="0">
                <a:solidFill>
                  <a:schemeClr val="tx1"/>
                </a:solidFill>
                <a:cs typeface="B Koodak" pitchFamily="2" charset="-78"/>
              </a:rPr>
              <a:t>نگاه به خلقت به عنوان یک صنع حکیمانه و زنده </a:t>
            </a:r>
            <a:endParaRPr lang="en-US" dirty="0"/>
          </a:p>
        </p:txBody>
      </p:sp>
      <p:sp>
        <p:nvSpPr>
          <p:cNvPr id="3" name="Content Placeholder 2"/>
          <p:cNvSpPr>
            <a:spLocks noGrp="1"/>
          </p:cNvSpPr>
          <p:nvPr>
            <p:ph idx="1"/>
          </p:nvPr>
        </p:nvSpPr>
        <p:spPr/>
        <p:txBody>
          <a:bodyPr>
            <a:normAutofit fontScale="55000" lnSpcReduction="20000"/>
          </a:bodyPr>
          <a:lstStyle/>
          <a:p>
            <a:pPr algn="just" rtl="1"/>
            <a:r>
              <a:rPr lang="fa-IR" dirty="0" smtClean="0">
                <a:effectLst>
                  <a:outerShdw blurRad="38100" dist="38100" dir="2700000" algn="tl">
                    <a:srgbClr val="000000">
                      <a:alpha val="43137"/>
                    </a:srgbClr>
                  </a:outerShdw>
                </a:effectLst>
                <a:cs typeface="B Badr" pitchFamily="2" charset="-78"/>
              </a:rPr>
              <a:t>استاد اصغر طاهرزاده در این باره می گوید:</a:t>
            </a:r>
          </a:p>
          <a:p>
            <a:pPr algn="just" rtl="1"/>
            <a:endParaRPr lang="en-US" dirty="0" smtClean="0">
              <a:effectLst>
                <a:outerShdw blurRad="38100" dist="38100" dir="2700000" algn="tl">
                  <a:srgbClr val="000000">
                    <a:alpha val="43137"/>
                  </a:srgbClr>
                </a:outerShdw>
              </a:effectLst>
              <a:cs typeface="B Badr" pitchFamily="2" charset="-78"/>
            </a:endParaRPr>
          </a:p>
          <a:p>
            <a:pPr algn="just" rtl="1"/>
            <a:r>
              <a:rPr lang="fa-IR" sz="2900" dirty="0" smtClean="0">
                <a:effectLst>
                  <a:outerShdw blurRad="38100" dist="38100" dir="2700000" algn="tl">
                    <a:srgbClr val="000000">
                      <a:alpha val="43137"/>
                    </a:srgbClr>
                  </a:outerShdw>
                </a:effectLst>
                <a:cs typeface="B Badr" pitchFamily="2" charset="-78"/>
              </a:rPr>
              <a:t>يك كوزه را با يك بلوك سيماني مقايسه كنيد، كوزه‌گر كوزه را چگونه ساخته است؟ اوّل با زبان فطرت خود به خاك رُس گفته است كه اي خاك! تو چه چيزها مي‌تواني بشوي؟ خاك هم با زبان تكويني خود به او مي‌گويد: من مي‌توانم براي تو كوزه بشوم و لذا اين خاك با دستان هنرمند كوزه‌گر به صورت كوزه خود را ظاهر كرد، در واقع كوزه‌گر خاك را سركوب نكرد، بلكه برعكس؛ به انكشاف كشاند، لذا خاك توانست خودش را به صورت كوزه‌اي ظريف نشان دهد و عملاً با اين نوع برخوردِ كوزه‌گر با خاك، رازي از رازهاي خاك نمايان شد و آن كوزه يكي از نقطه‌هاي اُنس شما با طبيعت قرار گرفت. حال به من بگو كه آيا تمام اين وسايل موزه‌ها كه شما با نگاه كردن به آن‌ها، به عالم آرامش منتقل مي‌شويد، اين‌ها وسايل زندگي مردم بود يا اين‌ها را براي موزه‌ها ساخته بودند؟آيا غير از اين است كه اين‌ها وسايل زندگي مردم بوده ‌است و مردم با آن‌ها زندگي مي‌كرده‌اند؟ ولي مردمي كه با طبيعت تعامل كنند از خاك، كوزه مي‌‌سازند، نه بلوك سيماني. يعني بشرِ حكيم، طبيعت را براي زندگي خود، به صورت‌هاي زيبايي كه بتواند با آن زندگي كند و از طريق آن رازگشايي ‌كند در مي‌آورد. به همين جهت مي‌بينيد اكثر مردمِ قديم، به يك معني هنرمندند، چون در تعامل با طبيعت به دنبال رازگشايي از آن بوده‌اند و ما تمام وسايل زندگي بشر قديم را به عنوان هنر در موزه‌ها مي‌گذاريم. از خود بپرسيد كه چرا اين‌قدر روي اين كوزه وقت گذاشته‌اند؟ چرا اين‌قدر روي چوب اين تخت وقت صرف كرده‌اند؟ چه چيزي از اين تكه چوب انتظار داشته‌اند؟ همة اين‌ها به جهت آن است كه مي‌دانستند اين چوب اسراري دارد كه مي‌شود آن اسرار را به انكشاف آورد، و طوري اسرار آن را ظاهر كرد كه بتوان با آن مؤانست داشت. بشرِ حكيم مي‌دانست كه زندگي يعني مؤانستي قدسي با همه پديده‌هاي اطراف خود، تا از طريق آن مؤانست و ارتباط با باطن اين پديده‌ها، عقل و قلبش به سوي عالم معني اوج بگيرد، به همين جهت از وسايل زندگي و خانه خود خسته نمي‌شدند، تا تصميم بگيرند دائم آن‌ها را تغيير دهند، و به سوي ناكجاآبادِ وَهمي همواره همه‌چيز را عوض كنند. امروزه ساختمان‌ خانه‌ها را ملاحظه بفرماييد كه چگونه فضاهاي ساختمان‌ها با فشاري كه بر روح ما مي‌آورند گويا فرياد مي‌زنند كه از ما بيرون برويد، چون آن ساختمان‌ها عامل انكشاف حقايق باطني طبيعت نيست تا محل سكني و آرامش باشد، بلكه بيشتر حاصل سركوب طبيعت است</a:t>
            </a:r>
            <a:endParaRPr lang="en-US" sz="2900" dirty="0" smtClean="0">
              <a:effectLst>
                <a:outerShdw blurRad="38100" dist="38100" dir="2700000" algn="tl">
                  <a:srgbClr val="000000">
                    <a:alpha val="43137"/>
                  </a:srgbClr>
                </a:outerShdw>
              </a:effectLst>
              <a:cs typeface="B Badr" pitchFamily="2" charset="-78"/>
            </a:endParaRPr>
          </a:p>
          <a:p>
            <a:pPr algn="just" rtl="1"/>
            <a:r>
              <a:rPr lang="en-US" sz="2900" dirty="0" smtClean="0">
                <a:effectLst>
                  <a:outerShdw blurRad="38100" dist="38100" dir="2700000" algn="tl">
                    <a:srgbClr val="000000">
                      <a:alpha val="43137"/>
                    </a:srgbClr>
                  </a:outerShdw>
                </a:effectLst>
                <a:cs typeface="B Badr" pitchFamily="2" charset="-78"/>
              </a:rPr>
              <a:t> </a:t>
            </a:r>
            <a:r>
              <a:rPr lang="fa-IR" sz="2900" dirty="0" smtClean="0">
                <a:effectLst>
                  <a:outerShdw blurRad="38100" dist="38100" dir="2700000" algn="tl">
                    <a:srgbClr val="000000">
                      <a:alpha val="43137"/>
                    </a:srgbClr>
                  </a:outerShdw>
                </a:effectLst>
                <a:cs typeface="B Badr" pitchFamily="2" charset="-78"/>
              </a:rPr>
              <a:t>طاهرزاده اصغر، فرهنگ مدرنیته و توهم ، ص 65 و 66</a:t>
            </a:r>
            <a:endParaRPr lang="en-US" sz="2900" dirty="0" smtClean="0">
              <a:effectLst>
                <a:outerShdw blurRad="38100" dist="38100" dir="2700000" algn="tl">
                  <a:srgbClr val="000000">
                    <a:alpha val="43137"/>
                  </a:srgbClr>
                </a:outerShdw>
              </a:effectLst>
              <a:cs typeface="B Badr" pitchFamily="2" charset="-7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a:t>
            </a:r>
            <a:r>
              <a:rPr lang="ar-SA" dirty="0" smtClean="0">
                <a:solidFill>
                  <a:schemeClr val="tx1"/>
                </a:solidFill>
                <a:cs typeface="B Koodak" pitchFamily="2" charset="-78"/>
              </a:rPr>
              <a:t>نگاه به خلقت به عنوان یک صنع حکیمانه و زنده </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effectLst>
                  <a:outerShdw blurRad="38100" dist="38100" dir="2700000" algn="tl">
                    <a:srgbClr val="000000">
                      <a:alpha val="43137"/>
                    </a:srgbClr>
                  </a:outerShdw>
                </a:effectLst>
                <a:cs typeface="B Badr" pitchFamily="2" charset="-78"/>
              </a:rPr>
              <a:t>استاد در جای دیگری چنینی می گوید:</a:t>
            </a:r>
          </a:p>
          <a:p>
            <a:pPr algn="just" rtl="1"/>
            <a:r>
              <a:rPr lang="ar-SA" dirty="0" smtClean="0">
                <a:effectLst>
                  <a:outerShdw blurRad="38100" dist="38100" dir="2700000" algn="tl">
                    <a:srgbClr val="000000">
                      <a:alpha val="43137"/>
                    </a:srgbClr>
                  </a:outerShdw>
                </a:effectLst>
                <a:cs typeface="B Badr" pitchFamily="2" charset="-78"/>
              </a:rPr>
              <a:t>در مقابل كوزه، بلوك سيماني را در نظر بگيريد كه حاصل سلطه بشر بر طبيعت است و نه حاصل تعامل بشر با طبيعت. اوّلين كاري كه بشر مدرن با نوع برداشت امثال فرانسيس‌بيكن از طبيعت، انجام داد اين بود كه طبيعت را ميراند. شما تفاوت خاك را با سيمان در نظر بگيريد. شما وقتي كه به خاك نگاه مي‌كنيد با وقتي كه به سيمان نگاه مي‌كنيد يك حالت نداريد، چون خاك مَحْرمِ جان ماست. ما با آن زندگي مي‌كنيم، صورت و جلوه تدبير خداي حكيم است، مي‌توانيم با آن به عنوان يك موجود زنده اُنس بگيريم و معاشقه ‌كنيم، در حالي‌كه سيمان صورت مرگ است. بشري كه همه طبيعت را مرده مي‌داند، نمي‌فهمد طبيعت را كشته است چون از اوّل آن را مرده مي‌دانست. خاك، صورت حيات است. برويد نگاه كنيد كه چگونه در كلاس‌هاي درس علوم، بشر را نسبت به فهم حيات طبيعت كور كردند. مي‌گويند خاك كه مرده است‌. حالا هر چه هم آن را حرارت مي‌دهي، تغييري در حال آن ايجاد نمي‌شود. معتقدند مرده كه مرده‌تر نمي‌شود. بعد شما مي‌بينيد طبيعتي كه خاك آن تبديل به سيمان شده، ديگر نمي‌تواند با شما ارتباط برقرار كند و زندگي در خانه‌هاي سيماني، عرصه زندگيِ همراه با آرامش را بر ما تنگ مي‌كند، بدون آن‌كه علت آن را بدانيم</a:t>
            </a:r>
            <a:r>
              <a:rPr lang="en-US" dirty="0" smtClean="0">
                <a:effectLst>
                  <a:outerShdw blurRad="38100" dist="38100" dir="2700000" algn="tl">
                    <a:srgbClr val="000000">
                      <a:alpha val="43137"/>
                    </a:srgbClr>
                  </a:outerShdw>
                </a:effectLst>
                <a:cs typeface="B Badr" pitchFamily="2" charset="-78"/>
              </a:rPr>
              <a:t>.</a:t>
            </a:r>
            <a:endParaRPr lang="fa-IR" dirty="0" smtClean="0">
              <a:effectLst>
                <a:outerShdw blurRad="38100" dist="38100" dir="2700000" algn="tl">
                  <a:srgbClr val="000000">
                    <a:alpha val="43137"/>
                  </a:srgbClr>
                </a:outerShdw>
              </a:effectLst>
              <a:cs typeface="B Badr" pitchFamily="2" charset="-78"/>
            </a:endParaRPr>
          </a:p>
          <a:p>
            <a:pPr algn="just" rtl="1"/>
            <a:endParaRPr lang="fa-IR" dirty="0" smtClean="0">
              <a:effectLst>
                <a:outerShdw blurRad="38100" dist="38100" dir="2700000" algn="tl">
                  <a:srgbClr val="000000">
                    <a:alpha val="43137"/>
                  </a:srgbClr>
                </a:outerShdw>
              </a:effectLst>
              <a:cs typeface="B Badr" pitchFamily="2" charset="-78"/>
            </a:endParaRPr>
          </a:p>
          <a:p>
            <a:pPr algn="just" rtl="1"/>
            <a:r>
              <a:rPr lang="en-US" dirty="0" smtClean="0">
                <a:effectLst>
                  <a:outerShdw blurRad="38100" dist="38100" dir="2700000" algn="tl">
                    <a:srgbClr val="000000">
                      <a:alpha val="43137"/>
                    </a:srgbClr>
                  </a:outerShdw>
                </a:effectLst>
                <a:cs typeface="B Badr" pitchFamily="2" charset="-78"/>
              </a:rPr>
              <a:t> </a:t>
            </a:r>
            <a:r>
              <a:rPr lang="fa-IR" dirty="0" smtClean="0">
                <a:effectLst>
                  <a:outerShdw blurRad="38100" dist="38100" dir="2700000" algn="tl">
                    <a:srgbClr val="000000">
                      <a:alpha val="43137"/>
                    </a:srgbClr>
                  </a:outerShdw>
                </a:effectLst>
                <a:cs typeface="B Badr" pitchFamily="2" charset="-78"/>
              </a:rPr>
              <a:t>طاهرزاده اصغر، فرهنگ مدرنیته و توهم ص 73 و 74</a:t>
            </a:r>
            <a:endParaRPr lang="en-US" dirty="0" smtClean="0">
              <a:effectLst>
                <a:outerShdw blurRad="38100" dist="38100" dir="2700000" algn="tl">
                  <a:srgbClr val="000000">
                    <a:alpha val="43137"/>
                  </a:srgbClr>
                </a:outerShdw>
              </a:effectLst>
              <a:cs typeface="B Badr" pitchFamily="2" charset="-78"/>
            </a:endParaRPr>
          </a:p>
          <a:p>
            <a:pPr algn="just" rtl="1"/>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a:t>
            </a:r>
            <a:r>
              <a:rPr lang="ar-SA" dirty="0" smtClean="0">
                <a:solidFill>
                  <a:schemeClr val="tx1"/>
                </a:solidFill>
                <a:cs typeface="B Koodak" pitchFamily="2" charset="-78"/>
              </a:rPr>
              <a:t>نگاه به خلقت به عنوان یک صنع حکیمانه و زنده </a:t>
            </a:r>
            <a:endParaRPr lang="en-US" dirty="0"/>
          </a:p>
        </p:txBody>
      </p:sp>
      <p:sp>
        <p:nvSpPr>
          <p:cNvPr id="3" name="Content Placeholder 2"/>
          <p:cNvSpPr>
            <a:spLocks noGrp="1"/>
          </p:cNvSpPr>
          <p:nvPr>
            <p:ph idx="1"/>
          </p:nvPr>
        </p:nvSpPr>
        <p:spPr/>
        <p:txBody>
          <a:bodyPr>
            <a:normAutofit fontScale="62500" lnSpcReduction="20000"/>
          </a:bodyPr>
          <a:lstStyle/>
          <a:p>
            <a:pPr algn="just" rtl="1"/>
            <a:r>
              <a:rPr lang="fa-IR" dirty="0" smtClean="0">
                <a:cs typeface="B Badr" pitchFamily="2" charset="-78"/>
              </a:rPr>
              <a:t>اگر بگوييم که خب انسان هم ذوق و شوق خلاقیت دارد و خالقیت صفت خداست و خدا صانع است و خلیفه اش هم مي خواهد عالمانه صنع نمايد. در پاسخ باید گفت حکمت خلیفه الله در جواب به این سوال که اين احسن صنع بايد چگونه باشد خواهد گفت که چون خلقت خداوند عليم و حکيم در احسن شکل است پس بايد اين صنع جدید انسان هم مانند نمونه واقعي باشد. مثلا انسان مي خواهد وسيله حمل و نقل بسازد غايت علمي اين صنعت همان ساخت احسن وسائل نقلیه و حکیمانه ترین آنهاست که همان اسب است که خداوند پيشتر از باب رحمت و نعمت و کرمش برای بشر خلق کرده است و دیگر نیازی به صنع مجددش نیست. در مواردی هم که خداوند صنعش را برای بشر در نظر گرفته خود به ولی الله و نبی زمانه وحی خواهد کرد مانند جریان کشتی نوح.</a:t>
            </a:r>
            <a:endParaRPr lang="en-US" dirty="0" smtClean="0">
              <a:cs typeface="B Badr" pitchFamily="2" charset="-78"/>
            </a:endParaRPr>
          </a:p>
          <a:p>
            <a:pPr algn="just" rtl="1"/>
            <a:r>
              <a:rPr lang="fa-IR" dirty="0" smtClean="0">
                <a:cs typeface="B Badr" pitchFamily="2" charset="-78"/>
              </a:rPr>
              <a:t>امروزه تکنولوژی پیشرفته غربی به این نتیجه رسیده است که در باب ترجیح چرخ بر پا برای حمل و نقل اشتباه کرده است و پا از نظر مصرف انرژی و عدم نیاز به زیر ساخت بشرساز مانند آسفالت و جاده گستره ی امکانی دسترسی صاحبش در کره زمین برتر از چرخ است. برای نمونه و شاهد این ادعا پروژه های بیگ داگ و پت من که در شرکت بوستون داینامیکس صنایع دفاع آمریکا در حال ساخت هستند و پروژه های دانشگاه ای پی اف ال سویس را ببینید.</a:t>
            </a:r>
            <a:endParaRPr lang="en-US" dirty="0" smtClean="0">
              <a:cs typeface="B Badr" pitchFamily="2" charset="-78"/>
            </a:endParaRPr>
          </a:p>
          <a:p>
            <a:pPr algn="just" rtl="1"/>
            <a:r>
              <a:rPr lang="fa-IR" dirty="0" smtClean="0">
                <a:cs typeface="B Badr" pitchFamily="2" charset="-78"/>
              </a:rPr>
              <a:t> البته فراموش نکنیم که انسان نمي تواند طبق صريح قرآن حتي يک پشه بسازد چه رسد به اسب ! پس بهتر است خضوع کند و علو طلبي ننمايد و میل با صنعش را در صناعت افعال و اعمال صالحه خویش به کار گیرد که همان طور که در احادیث آمده است اعمال صالح ما در دنیا معادلش در آخرت ساخت باغ ها و غرف بهشتی و نعمات بهشتی توسط فرشتگان است که صنع حقیقی انسان و تلاشش برای صنع باید معطوف به آن ها باشد.</a:t>
            </a:r>
            <a:endParaRPr lang="en-US" dirty="0" smtClean="0">
              <a:cs typeface="B Badr" pitchFamily="2" charset="-78"/>
            </a:endParaRPr>
          </a:p>
          <a:p>
            <a:r>
              <a:rPr lang="en-US" dirty="0" smtClean="0"/>
              <a:t>http://en.wikipedia.org/wiki/BigDog</a:t>
            </a:r>
          </a:p>
          <a:p>
            <a:r>
              <a:rPr lang="en-US" dirty="0" smtClean="0"/>
              <a:t>http://www.bostondynamics.com/robot_petman.html</a:t>
            </a:r>
          </a:p>
          <a:p>
            <a:r>
              <a:rPr lang="en-US" dirty="0" smtClean="0"/>
              <a:t>http://biorob.epfl.ch/</a:t>
            </a:r>
          </a:p>
          <a:p>
            <a:pPr algn="r" rtl="1"/>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بینشی :</a:t>
            </a:r>
            <a:r>
              <a:rPr lang="ar-SA" dirty="0" smtClean="0">
                <a:solidFill>
                  <a:schemeClr val="tx1"/>
                </a:solidFill>
                <a:cs typeface="B Koodak" pitchFamily="2" charset="-78"/>
              </a:rPr>
              <a:t>نگاه به خلقت به عنوان یک صنع حکیمانه و زنده </a:t>
            </a:r>
            <a:endParaRPr lang="en-US" dirty="0"/>
          </a:p>
        </p:txBody>
      </p:sp>
      <p:sp>
        <p:nvSpPr>
          <p:cNvPr id="3" name="Content Placeholder 2"/>
          <p:cNvSpPr>
            <a:spLocks noGrp="1"/>
          </p:cNvSpPr>
          <p:nvPr>
            <p:ph idx="1"/>
          </p:nvPr>
        </p:nvSpPr>
        <p:spPr/>
        <p:txBody>
          <a:bodyPr>
            <a:normAutofit fontScale="55000" lnSpcReduction="20000"/>
          </a:bodyPr>
          <a:lstStyle/>
          <a:p>
            <a:pPr algn="just" rtl="1">
              <a:lnSpc>
                <a:spcPct val="120000"/>
              </a:lnSpc>
            </a:pPr>
            <a:r>
              <a:rPr lang="fa-IR" sz="3600" dirty="0" smtClean="0">
                <a:cs typeface="B Badr" pitchFamily="2" charset="-78"/>
              </a:rPr>
              <a:t>داوود مهدی زادگان در این باره می نویسد :</a:t>
            </a:r>
            <a:endParaRPr lang="en-US" sz="3600" dirty="0" smtClean="0">
              <a:cs typeface="B Badr" pitchFamily="2" charset="-78"/>
            </a:endParaRPr>
          </a:p>
          <a:p>
            <a:pPr marL="1152000" indent="0" algn="just" rtl="1">
              <a:lnSpc>
                <a:spcPct val="120000"/>
              </a:lnSpc>
              <a:buNone/>
            </a:pPr>
            <a:r>
              <a:rPr lang="ar-SA" dirty="0" smtClean="0">
                <a:cs typeface="B Badr" pitchFamily="2" charset="-78"/>
              </a:rPr>
              <a:t>بدون شك يكي از پيش فرض هاي فلسفي تكنولوژي مدرن آن است كه از طريق كشف قوانين طبيعت مي توان تكينك مدرن را پديد آورد</a:t>
            </a:r>
            <a:r>
              <a:rPr lang="en-US" dirty="0" smtClean="0">
                <a:cs typeface="B Badr" pitchFamily="2" charset="-78"/>
              </a:rPr>
              <a:t>. </a:t>
            </a:r>
            <a:r>
              <a:rPr lang="ar-SA" dirty="0" smtClean="0">
                <a:cs typeface="B Badr" pitchFamily="2" charset="-78"/>
              </a:rPr>
              <a:t>طبيعت، تكنيك يا صنع الهي است كه از قوانين قابل محاسبه ي عقلاني تبعيت مي كند. پس كافي است با محاسبه و كشف اين قوانين، مواد طبيعي را به گونه اي ديگر شكل بدهيم</a:t>
            </a:r>
            <a:r>
              <a:rPr lang="en-US" dirty="0" smtClean="0">
                <a:cs typeface="B Badr" pitchFamily="2" charset="-78"/>
              </a:rPr>
              <a:t>. </a:t>
            </a:r>
            <a:r>
              <a:rPr lang="ar-SA" dirty="0" smtClean="0">
                <a:cs typeface="B Badr" pitchFamily="2" charset="-78"/>
              </a:rPr>
              <a:t>شكل دادن هاي اجزاي طبيعت بر مبناي قوانين خود طبيعت، تكنيك بشري است. زيرا در اين شكل دادن و صورت پردازي مواد طبيعي، عقل بشري دخالت دارد و حاصل آن تكنولوژي يا هنر و صنعت آفرينش بشري است</a:t>
            </a:r>
            <a:r>
              <a:rPr lang="en-US" dirty="0" smtClean="0">
                <a:cs typeface="B Badr" pitchFamily="2" charset="-78"/>
              </a:rPr>
              <a:t>. </a:t>
            </a:r>
            <a:r>
              <a:rPr lang="ar-SA" dirty="0" smtClean="0">
                <a:cs typeface="B Badr" pitchFamily="2" charset="-78"/>
              </a:rPr>
              <a:t>در اينجا تكنولوژي بشري تابعي از تكنيك طبيعي يا صنع الهي است</a:t>
            </a:r>
            <a:r>
              <a:rPr lang="en-US" dirty="0" smtClean="0">
                <a:cs typeface="B Badr" pitchFamily="2" charset="-78"/>
              </a:rPr>
              <a:t>. </a:t>
            </a:r>
          </a:p>
          <a:p>
            <a:pPr marL="1152000" indent="0" algn="just" rtl="1">
              <a:lnSpc>
                <a:spcPct val="120000"/>
              </a:lnSpc>
              <a:buNone/>
            </a:pPr>
            <a:r>
              <a:rPr lang="ar-SA" dirty="0" smtClean="0">
                <a:cs typeface="B Badr" pitchFamily="2" charset="-78"/>
              </a:rPr>
              <a:t>بشر هرگز قادر نيست قانون طبيعت را نفي نموده و قانوني خودبنياد يا بشري را جايگزين آن نمايد</a:t>
            </a:r>
            <a:r>
              <a:rPr lang="en-US" dirty="0" smtClean="0">
                <a:cs typeface="B Badr" pitchFamily="2" charset="-78"/>
              </a:rPr>
              <a:t>. </a:t>
            </a:r>
            <a:r>
              <a:rPr lang="ar-SA" dirty="0" smtClean="0">
                <a:cs typeface="B Badr" pitchFamily="2" charset="-78"/>
              </a:rPr>
              <a:t>نهايت توانايي عقل بشر در اين جهان آن است كه از قوانين طبيعت تبعيت نموده پديده هايي مشابه تكنيك طبيعي ابداع كند، بنابراين، تكنولوژي طبيعي نسبت به تكنولوژي مدرن يا بشري، اصالت دارد</a:t>
            </a:r>
            <a:r>
              <a:rPr lang="en-US" dirty="0" smtClean="0">
                <a:cs typeface="B Badr" pitchFamily="2" charset="-78"/>
              </a:rPr>
              <a:t>. </a:t>
            </a:r>
            <a:r>
              <a:rPr lang="ar-SA" dirty="0" smtClean="0">
                <a:cs typeface="B Badr" pitchFamily="2" charset="-78"/>
              </a:rPr>
              <a:t>تكنيك بشري فرع بر تكنيك الهي است. حال مي توان اين پرسش را طرح كرد كه كمال تكنولوژي مدرن به چيست؟ گفته شد كه كمال تكنولوژي به آن است كه فلسفه ي تكنيك در مقام بهره برداري معطوف به فلسفه ي وجودي تكنيك در مقام ثبوت يا پيدايش باشد؛ يعني بنياد مابعدالطبيعي (تكنولوژي پيرو) بايد همان بنياد فلسفي باشد كه (تكنولوژي پيشرو) بر آن بنياد پايه ريزي شده است</a:t>
            </a:r>
            <a:r>
              <a:rPr lang="en-US" dirty="0" smtClean="0">
                <a:cs typeface="B Badr" pitchFamily="2" charset="-78"/>
              </a:rPr>
              <a:t>. </a:t>
            </a:r>
            <a:r>
              <a:rPr lang="ar-SA" dirty="0" smtClean="0">
                <a:cs typeface="B Badr" pitchFamily="2" charset="-78"/>
              </a:rPr>
              <a:t>حال كه تكنيك بشري تابع و پيرو تكنيك طبيعي يا تكنيك الهي است، لاجرم كمال تكنولوژي بشري هنگامي تحقق مي يابد كه فلسفه ي وجوديش معطوف به بنياد مابعدالطبيعي تكنولوژي الهي (طبيعت) باشد</a:t>
            </a:r>
            <a:r>
              <a:rPr lang="en-US" dirty="0" smtClean="0">
                <a:cs typeface="B Badr" pitchFamily="2" charset="-78"/>
              </a:rPr>
              <a:t>. </a:t>
            </a:r>
            <a:r>
              <a:rPr lang="ar-SA" dirty="0" smtClean="0">
                <a:cs typeface="B Badr" pitchFamily="2" charset="-78"/>
              </a:rPr>
              <a:t>پس كمال مصنوعات بشري در انساني شدن نيست كه در الهي شدن است. آن گاه كه تكنيك بشري خداگونه شد، به كمال و غايت وجودي خود نزديك شده است</a:t>
            </a:r>
            <a:r>
              <a:rPr lang="en-US" dirty="0" smtClean="0">
                <a:cs typeface="B Badr" pitchFamily="2" charset="-78"/>
              </a:rPr>
              <a:t>. </a:t>
            </a:r>
          </a:p>
          <a:p>
            <a:pPr algn="just" rtl="1">
              <a:lnSpc>
                <a:spcPct val="120000"/>
              </a:lnSpc>
            </a:pPr>
            <a:r>
              <a:rPr lang="fa-IR" dirty="0" smtClean="0">
                <a:cs typeface="B Badr" pitchFamily="2" charset="-78"/>
              </a:rPr>
              <a:t> مهدیزادگان داوود، مقاله ی دين، علم و تكنولوژي ،آدرس اینترنتی مقاله :</a:t>
            </a:r>
            <a:endParaRPr lang="en-US" dirty="0" smtClean="0">
              <a:cs typeface="B Badr" pitchFamily="2" charset="-78"/>
            </a:endParaRPr>
          </a:p>
          <a:p>
            <a:r>
              <a:rPr lang="en-US" dirty="0" smtClean="0"/>
              <a:t>http://www.bashgah.net/fa/content/show/3635</a:t>
            </a:r>
          </a:p>
          <a:p>
            <a:pPr algn="just" rtl="1"/>
            <a:r>
              <a:rPr lang="fa-IR" dirty="0" smtClean="0">
                <a:cs typeface="B Badr" pitchFamily="2" charset="-78"/>
              </a:rPr>
              <a:t>رویت شده در آبان 91</a:t>
            </a:r>
            <a:endParaRPr lang="en-US" dirty="0" smtClean="0">
              <a:cs typeface="B Badr" pitchFamily="2" charset="-78"/>
            </a:endParaRP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sz="3200" dirty="0" smtClean="0">
                <a:solidFill>
                  <a:schemeClr val="tx1"/>
                </a:solidFill>
                <a:cs typeface="B Koodak" pitchFamily="2" charset="-78"/>
              </a:rPr>
              <a:t>ضوابط اخلاقی بینشی : توجه به نیازهای انسان در منظومه خلقت و طراحی هدفمند با اهداف الهی </a:t>
            </a:r>
            <a:endParaRPr lang="en-US" sz="3200" dirty="0" smtClean="0">
              <a:solidFill>
                <a:schemeClr val="tx1"/>
              </a:solidFill>
              <a:cs typeface="B Koodak" pitchFamily="2" charset="-78"/>
            </a:endParaRPr>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Badr" pitchFamily="2" charset="-78"/>
              </a:rPr>
              <a:t>باید همواره به این نکته توجه داشت که ابزارهای زیاد در خانه انسان مایه ی پیشرفته بودن یک انسان نیست و اصولا هر ابزاری در خانه انسان باید نشان از نیازی باشد و نه صرفا برای تزیین خانه و یافخر فروشی به دیگر انسانهای ابزارگرا و تکنیک پرست. متاسفانه امروزه بسیار دیده می شود که افراد در خانه ی خود بسیاری اسباب ها و وسایلی دارند که ناشی از نیازهای حقیقی نیستند و صرفا بر مبنای این که رسانه ها در دوره ای با تبلیغات فریبنده به شخص باورانده اند که بله فلان ابزار نیاز امروز توست و تو باید داشته باشی و انسان مسخ شده نیز این ابزار را تهیه کرده و احیانا چند روزی با آن در خانه خود را مشغول کرده و بعد که دیده است که نه، نیازی به آن ندارد آن را به گوشه ی انبار انداخته است. امروز برای اثاث کشی از خانه ای به خانه ای دیگر عموما دیگر یک وانت و یا نیسان کفایت نمی کند و حداقل یک کامیون ابزار و اثاث در خانه هر کس یافت می شود. به عنوان مثال در دوره ای در همین مملکت تبلیغات تلویزیونی زیادی برای فروش ابزاری به نام آتروپات صورت گرفت و بسیاری از مردم هم جاهلانه این وسیله را خریداری کردند و چند روزی از آن استفاده هم می کردند اما بعد متوجه شدند که به این وسیله نیازی ندارند. البته قصد حقیر تحقیر این ابتکار و خلاقیت سازنده ی آتروپات نیست بلکه بحث بر سر این است که اگر نیازها محور صنعت نباشند در آن صورت اگر همه مردم هم به کارهای صنعتی روی آورند باز هم برای تولید مخلوقات ذهنی انسان ها کفایت نمی کند هر انسانی ده ها ابزار خیالی به ذهنش می رسد و در ذهن خود نیز برای آنها بلافاصله نیاز می تراشد و چه بسا با گرفتن وامی بسیاری را به تولید این ابزارها بگیرد در حالی که اصولا این وسیله و ابزار جزو نیازهای صنعتی و ابزاری حقیقی بشر نبوده است.</a:t>
            </a:r>
            <a:endParaRPr lang="en-US" dirty="0">
              <a:cs typeface="B Badr"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solidFill>
                <a:cs typeface="B Koodak" pitchFamily="2" charset="-78"/>
              </a:rPr>
              <a:t>ضوابط اخلاقی بینشی صنعتگری اسلامی</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tx1"/>
                </a:solidFill>
                <a:cs typeface="B Koodak" pitchFamily="2" charset="-78"/>
              </a:rPr>
              <a:t>ضوابط اخلاقی بینشی : توجه به نیازهای انسان در منظومه خلقت و طراحی هدفمند با اهداف الهی </a:t>
            </a:r>
            <a:endParaRPr lang="en-US" sz="3200" dirty="0"/>
          </a:p>
        </p:txBody>
      </p:sp>
      <p:sp>
        <p:nvSpPr>
          <p:cNvPr id="3" name="Content Placeholder 2"/>
          <p:cNvSpPr>
            <a:spLocks noGrp="1"/>
          </p:cNvSpPr>
          <p:nvPr>
            <p:ph idx="1"/>
          </p:nvPr>
        </p:nvSpPr>
        <p:spPr/>
        <p:txBody>
          <a:bodyPr>
            <a:normAutofit fontScale="55000" lnSpcReduction="20000"/>
          </a:bodyPr>
          <a:lstStyle/>
          <a:p>
            <a:pPr algn="just" rtl="1"/>
            <a:r>
              <a:rPr lang="fa-IR" dirty="0" smtClean="0">
                <a:cs typeface="B Badr" pitchFamily="2" charset="-78"/>
              </a:rPr>
              <a:t>باید برای نیازهای صنعتی بشر شاخص ها و اصولی تعیین شود و یقینا این نیازها هیچ گاه به حدی گسترده نخواهند بود که همه ملت به بخش صنعت روی آورند. بلکه هر قدر ملت از بخش صنعت به بخش کشاورزی مهاجرت کنند از نظر اسلام مطلوب تر است و در اسلام شغل مطلوب برای بشر کشاورزی یاد شده است :</a:t>
            </a:r>
          </a:p>
          <a:p>
            <a:pPr algn="just" rtl="1"/>
            <a:endParaRPr lang="en-US" dirty="0" smtClean="0">
              <a:cs typeface="B Badr" pitchFamily="2" charset="-78"/>
            </a:endParaRPr>
          </a:p>
          <a:p>
            <a:pPr algn="just" rtl="1"/>
            <a:r>
              <a:rPr lang="fa-IR" dirty="0" smtClean="0">
                <a:cs typeface="B Badr" pitchFamily="2" charset="-78"/>
              </a:rPr>
              <a:t>خیر الاعمال </a:t>
            </a:r>
            <a:r>
              <a:rPr lang="ar-SA" dirty="0" smtClean="0">
                <a:cs typeface="B Badr" pitchFamily="2" charset="-78"/>
              </a:rPr>
              <a:t>الحرث ،ما في الأعمالِ شَي‏ءٌ أحَبَ‏إلى اللَّهِ تعالى‏ مِنَ الزِّراعَةِ، وما بَعَثَ اللَّهُ نبيّاً إلّا زَرّاعاً إلّا إدريسَ عليه السلام فإنَّهُ كانَ خَيّاطاً</a:t>
            </a:r>
            <a:r>
              <a:rPr lang="fa-IR" dirty="0" smtClean="0">
                <a:cs typeface="B Badr" pitchFamily="2" charset="-78"/>
              </a:rPr>
              <a:t>*</a:t>
            </a:r>
          </a:p>
          <a:p>
            <a:pPr algn="just" rtl="1"/>
            <a:endParaRPr lang="fa-IR" dirty="0" smtClean="0">
              <a:cs typeface="B Badr" pitchFamily="2" charset="-78"/>
            </a:endParaRPr>
          </a:p>
          <a:p>
            <a:pPr algn="just" rtl="1"/>
            <a:r>
              <a:rPr lang="fa-IR" dirty="0" smtClean="0">
                <a:cs typeface="B Badr" pitchFamily="2" charset="-78"/>
              </a:rPr>
              <a:t> ان استطعت ان لا یکون بینک و بین الله ذو نعمه فافعل **</a:t>
            </a:r>
          </a:p>
          <a:p>
            <a:pPr algn="just" rtl="1"/>
            <a:endParaRPr lang="en-US" dirty="0" smtClean="0">
              <a:cs typeface="B Badr" pitchFamily="2" charset="-78"/>
            </a:endParaRPr>
          </a:p>
          <a:p>
            <a:pPr algn="just" rtl="1"/>
            <a:r>
              <a:rPr lang="fa-IR" dirty="0" smtClean="0">
                <a:cs typeface="B Badr" pitchFamily="2" charset="-78"/>
              </a:rPr>
              <a:t>علت هم پیش تر اشاره شد که درس های متنوع و گوناگون الهی موجود در کشاورزی است که به صورت عملی به انسان می آموزد. البته مقصود از کشاورزی، کشاورزی  حکیمانه و عابدانه است نه کشاورزی های حریصانه و عجولانه و ظالمانه که متاسفانه امروزه به نام کشاورزی صنعتی و علمی مطرح است. امیر المومنین در جمله ی بالا از نهج البلاغه صرف روزی گیری از خدای متعال بدون واسطه را به فرزندش توصیه می کند که احتمالا به جنبه ی فرهنگی و ربوبی سازنده ی روزی گیری مستقیم اشاره دارد و احیانا می خواهد اثرات مخرب کارفرماها و واسطه های رزق توهین کننده را از فرزند گرامیش دور نماید.</a:t>
            </a:r>
          </a:p>
          <a:p>
            <a:pPr algn="just" rtl="1"/>
            <a:endParaRPr lang="en-US" dirty="0" smtClean="0">
              <a:cs typeface="B Badr" pitchFamily="2" charset="-78"/>
            </a:endParaRPr>
          </a:p>
          <a:p>
            <a:pPr algn="just" rtl="1"/>
            <a:r>
              <a:rPr lang="en-US" dirty="0" smtClean="0">
                <a:cs typeface="B Badr" pitchFamily="2" charset="-78"/>
              </a:rPr>
              <a:t> </a:t>
            </a:r>
            <a:r>
              <a:rPr lang="fa-IR" dirty="0" smtClean="0">
                <a:cs typeface="B Badr" pitchFamily="2" charset="-78"/>
              </a:rPr>
              <a:t>*الکافی ج5 باب فضل الزراعة ،  نسخه اینترنتی سایت آیت الله مکارم شیرازی :</a:t>
            </a:r>
            <a:endParaRPr lang="en-US" dirty="0" smtClean="0">
              <a:cs typeface="B Badr" pitchFamily="2" charset="-78"/>
            </a:endParaRPr>
          </a:p>
          <a:p>
            <a:pPr algn="just" rtl="1"/>
            <a:r>
              <a:rPr lang="en-US" dirty="0" smtClean="0">
                <a:cs typeface="B Badr" pitchFamily="2" charset="-78"/>
              </a:rPr>
              <a:t>http://makarem.ir/websites/farsi/library/book.php?bi=37&amp;itg=12&amp;s=ca</a:t>
            </a:r>
          </a:p>
          <a:p>
            <a:pPr algn="just" rtl="1"/>
            <a:r>
              <a:rPr lang="fa-IR" dirty="0" smtClean="0">
                <a:cs typeface="B Badr" pitchFamily="2" charset="-78"/>
              </a:rPr>
              <a:t> </a:t>
            </a:r>
            <a:endParaRPr lang="en-US" dirty="0" smtClean="0">
              <a:cs typeface="B Badr" pitchFamily="2" charset="-78"/>
            </a:endParaRPr>
          </a:p>
          <a:p>
            <a:pPr algn="just" rtl="1"/>
            <a:r>
              <a:rPr lang="fa-IR" dirty="0" smtClean="0">
                <a:cs typeface="B Badr" pitchFamily="2" charset="-78"/>
              </a:rPr>
              <a:t> **نهج البلاغه ، نامه 31</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tx1"/>
                </a:solidFill>
                <a:cs typeface="B Koodak" pitchFamily="2" charset="-78"/>
              </a:rPr>
              <a:t>ضوابط اخلاقی بینشی : توجه به نیازهای انسان در منظومه خلقت و طراحی هدفمند با اهداف الهی </a:t>
            </a:r>
            <a:endParaRPr lang="en-US" sz="3200" dirty="0"/>
          </a:p>
        </p:txBody>
      </p:sp>
      <p:sp>
        <p:nvSpPr>
          <p:cNvPr id="3" name="Content Placeholder 2"/>
          <p:cNvSpPr>
            <a:spLocks noGrp="1"/>
          </p:cNvSpPr>
          <p:nvPr>
            <p:ph idx="1"/>
          </p:nvPr>
        </p:nvSpPr>
        <p:spPr/>
        <p:txBody>
          <a:bodyPr>
            <a:normAutofit fontScale="55000" lnSpcReduction="20000"/>
          </a:bodyPr>
          <a:lstStyle/>
          <a:p>
            <a:pPr algn="just" rtl="1"/>
            <a:r>
              <a:rPr lang="fa-IR" dirty="0" smtClean="0">
                <a:cs typeface="B Badr" pitchFamily="2" charset="-78"/>
              </a:rPr>
              <a:t>پرهیز از ساختن بدون در نظر گرفتن نیاز و فقط ساختن برای ساختن و خلق کردن یکی از مهمترین نکاتی است که در صنعت اسلامی باید به آن توجه شود.</a:t>
            </a:r>
          </a:p>
          <a:p>
            <a:pPr algn="just" rtl="1"/>
            <a:endParaRPr lang="en-US" dirty="0" smtClean="0">
              <a:cs typeface="B Badr" pitchFamily="2" charset="-78"/>
            </a:endParaRPr>
          </a:p>
          <a:p>
            <a:pPr algn="just" rtl="1"/>
            <a:r>
              <a:rPr lang="fa-IR" dirty="0" smtClean="0">
                <a:cs typeface="B Badr" pitchFamily="2" charset="-78"/>
              </a:rPr>
              <a:t>استاد طاهر زاده می گوید:</a:t>
            </a:r>
            <a:endParaRPr lang="en-US" dirty="0" smtClean="0">
              <a:cs typeface="B Badr" pitchFamily="2" charset="-78"/>
            </a:endParaRPr>
          </a:p>
          <a:p>
            <a:pPr marL="1080000" indent="0" algn="just" rtl="1">
              <a:buNone/>
            </a:pPr>
            <a:r>
              <a:rPr lang="fa-IR" dirty="0" smtClean="0">
                <a:cs typeface="B Badr" pitchFamily="2" charset="-78"/>
              </a:rPr>
              <a:t>انسان وقتي هدف خود را شناخت از وسايل در آن حدّي که او را به اهدافش نزديک کند به خوبي استفاده مي‌کند، و ديگر موضوع بهترين يا بدترين وسيله مطرح نيست، بلکه وسيله خوب براي انسان آن وسيله‌اي است که او را در رسيدن به هدف ياري کند. در اين‌جاست که اگر وسيله‌اي او را مشغول خودش کرد تصميم مي‌گيرد از آن وسيله فاصله بگيرد، ديگر به خودِ وسيله فکر نمي‌کند به هدف فکر مي‌کند، در اين صورت اگر به ما بگويند درست است که شما براي ساختن خانه با همين نوع آجر و کاشي مي‌تواني خانه خود را بسازي، ولي آجر و کاشي بهتري هم هست، شما مي‌پرسيد بهتر براي چه؟ اگر من مي‌توانم با اين آجر و کاشي به مقصد خود برسم ديگر بهتر به چه معني است؟ آري اگر مقصد من و شما داشتن بهترين کاشي و آجر است، بايد دائماً به دنبال بهترين باشيم. ولي اگر مقصد ما ساختن خانه مناسبي است که بتوانيم در آن زندگي کنيم، ديگر بهترين معني ندارد، بهترين همان است که من بتوانم از آن به مقصد خودم که چيزي بالاتر از داشتن بهترين ابزار است، برسم. اما و صد امّا اگر خدا گم شد، بهترداشتنِ دنيا مقصد انسان مي‌شود، اَعم از بهتر داشتن خانه يا ماشين، چون خودِ بهترداشتن مقصد است، اما نه خدايي که بهترين مقصد است. </a:t>
            </a:r>
            <a:r>
              <a:rPr lang="ar-SA" dirty="0" smtClean="0">
                <a:cs typeface="B Badr" pitchFamily="2" charset="-78"/>
              </a:rPr>
              <a:t>خاستگاه فکري و فرهنگي تکنولوژي موجود ريشه در بهتر داشتن ابزارها دارد وگرنه بسياري از وسايل موجود زائد است و انسان‌ها را تنبل و زندگي‌ها را پيچيده کرده است. کمپاني‌هاي بزرگ توليد کننده وسايل زندگي متوجه چنين نقطه ضعفي در بشرِ بريده از خدا شده‌اند و لذا با انواع تغييرات وَهم‌پسند به راحتي کالاهاي خود را بر روح و روان مردم تحميل مي‌کنند و با ايجاد نيازهاي کاذب زندگي بشر را تحت سيطره انواع تکنولوژي‌ها قرار داده‌اند. راستي اگر مشکل شما با اين ظرف مرتفع مي‌شود، به من و شما چه مربوط است که مُد جديدي از اين نوع ظرف در بازار آمده است. </a:t>
            </a:r>
            <a:endParaRPr lang="fa-IR" dirty="0" smtClean="0">
              <a:cs typeface="B Badr" pitchFamily="2" charset="-78"/>
            </a:endParaRPr>
          </a:p>
          <a:p>
            <a:pPr marL="1080000" indent="0" algn="just" rtl="1">
              <a:buNone/>
            </a:pPr>
            <a:endParaRPr lang="en-US" dirty="0" smtClean="0">
              <a:cs typeface="B Badr" pitchFamily="2" charset="-78"/>
            </a:endParaRPr>
          </a:p>
          <a:p>
            <a:pPr algn="just" rtl="1"/>
            <a:r>
              <a:rPr lang="en-US" dirty="0" smtClean="0">
                <a:cs typeface="B Badr" pitchFamily="2" charset="-78"/>
              </a:rPr>
              <a:t> </a:t>
            </a:r>
            <a:r>
              <a:rPr lang="fa-IR" dirty="0" smtClean="0">
                <a:cs typeface="B Badr" pitchFamily="2" charset="-78"/>
              </a:rPr>
              <a:t>طاهرزاده اصغر، فرهنگ مدرنیته و توهم ، ص 32</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tx1"/>
                </a:solidFill>
                <a:cs typeface="B Koodak" pitchFamily="2" charset="-78"/>
              </a:rPr>
              <a:t>ضوابط اخلاقی بینشی : توجه به نیازهای انسان در منظومه خلقت و طراحی هدفمند با اهداف الهی </a:t>
            </a:r>
            <a:endParaRPr lang="en-US" sz="3200" dirty="0"/>
          </a:p>
        </p:txBody>
      </p:sp>
      <p:sp>
        <p:nvSpPr>
          <p:cNvPr id="3" name="Content Placeholder 2"/>
          <p:cNvSpPr>
            <a:spLocks noGrp="1"/>
          </p:cNvSpPr>
          <p:nvPr>
            <p:ph idx="1"/>
          </p:nvPr>
        </p:nvSpPr>
        <p:spPr/>
        <p:txBody>
          <a:bodyPr/>
          <a:lstStyle/>
          <a:p>
            <a:pPr algn="just" rtl="1"/>
            <a:r>
              <a:rPr lang="fa-IR" dirty="0" smtClean="0">
                <a:cs typeface="B Badr" pitchFamily="2" charset="-78"/>
              </a:rPr>
              <a:t>نوآوری های صنعتی و فنآوری هم باید در جهت عبودیت و رفع نیازهای انسان مسلمان و نه انسان لیبرال مترف و متکاثر باشند.</a:t>
            </a:r>
          </a:p>
          <a:p>
            <a:pPr algn="just" rtl="1"/>
            <a:r>
              <a:rPr lang="fa-IR" dirty="0" smtClean="0">
                <a:cs typeface="B Badr" pitchFamily="2" charset="-78"/>
              </a:rPr>
              <a:t>استاد سید مهدی میرباقری درباب نوآوری در تمدن اسلامی می نویسد :</a:t>
            </a:r>
          </a:p>
          <a:p>
            <a:pPr algn="just" rtl="1"/>
            <a:endParaRPr lang="en-US" dirty="0" smtClean="0">
              <a:cs typeface="B Badr" pitchFamily="2" charset="-78"/>
            </a:endParaRPr>
          </a:p>
          <a:p>
            <a:pPr marL="1044000" indent="0" algn="just" rtl="1">
              <a:buNone/>
            </a:pPr>
            <a:r>
              <a:rPr lang="fa-IR" sz="2400" dirty="0" smtClean="0">
                <a:cs typeface="B Badr" pitchFamily="2" charset="-78"/>
              </a:rPr>
              <a:t>نوآوری حتماً باید چند شاخصه داشته باشد: اولین شاخصه‌اش این است كه باید در جهت تعبد باشد؛ یعنی تعبد در آن حاكم باشد، ‌چرا که اگر نوآوری مبتنی بر تعبد نباشد به کار تمدن اسلامی نمی‌‌آید.</a:t>
            </a:r>
          </a:p>
          <a:p>
            <a:pPr marL="1044000" indent="0" algn="just" rtl="1">
              <a:buNone/>
            </a:pPr>
            <a:endParaRPr lang="fa-IR" sz="2400" dirty="0" smtClean="0">
              <a:cs typeface="B Badr" pitchFamily="2" charset="-78"/>
            </a:endParaRPr>
          </a:p>
          <a:p>
            <a:pPr algn="just" rtl="1"/>
            <a:r>
              <a:rPr lang="fa-IR" sz="2000" dirty="0" smtClean="0">
                <a:cs typeface="B Badr" pitchFamily="2" charset="-78"/>
              </a:rPr>
              <a:t>وبلاگ آثار سید مهدی میرباقری رویت شده در آبان 91 : </a:t>
            </a:r>
            <a:endParaRPr lang="en-US" sz="2000" dirty="0" smtClean="0">
              <a:cs typeface="B Badr" pitchFamily="2" charset="-78"/>
            </a:endParaRPr>
          </a:p>
          <a:p>
            <a:r>
              <a:rPr lang="en-US" sz="2000" dirty="0" smtClean="0">
                <a:cs typeface="B Badr" pitchFamily="2" charset="-78"/>
              </a:rPr>
              <a:t>http://mir7.blogfa.com/post-2.aspx</a:t>
            </a:r>
          </a:p>
          <a:p>
            <a:pPr algn="just" rtl="1"/>
            <a:endParaRPr lang="en-US" dirty="0">
              <a:cs typeface="B Badr" pitchFamily="2"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normAutofit fontScale="90000"/>
          </a:bodyPr>
          <a:lstStyle/>
          <a:p>
            <a:r>
              <a:rPr lang="fa-IR" dirty="0" smtClean="0">
                <a:solidFill>
                  <a:schemeClr val="tx1"/>
                </a:solidFill>
                <a:cs typeface="B Koodak" pitchFamily="2" charset="-78"/>
              </a:rPr>
              <a:t>ضوابط اخلاقی صنعتگر اسلامی در مرحله ی طراحی</a:t>
            </a:r>
            <a:endParaRPr lang="en-US" dirty="0">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ضوابط اخلاقی طراحی: سعی در استفاده از ظرفیتهای آفریده های خدا برای رفع نیاز</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algn="just" rtl="1"/>
            <a:r>
              <a:rPr lang="fa-IR" dirty="0" smtClean="0">
                <a:cs typeface="B Badr" pitchFamily="2" charset="-78"/>
              </a:rPr>
              <a:t>در راه خلافت در زمین فناوری و حیوانات هر دو کمک دهندگان انسان هستند. البته در حقیقت هر دوی این نعمات الهی در قرآن حکیم به عنوان یاری رسانندگان انسان ذکر شده اند اما در حال حاضر کفه بسیار به نفع فناوری سنگینتر است چه این که به نظرباید به نفع حیوانات سنگین باشد زیرا فناوری انرژی بسیاری از انسان می گیرد در حالی که حیوانات صرفا نیاز به تعلیم دارند و نیاز چندانی به تعمیر و نگهداری به اندازه ماشین ها  ندارند. </a:t>
            </a:r>
            <a:r>
              <a:rPr lang="en-US" dirty="0" smtClean="0">
                <a:cs typeface="B Badr" pitchFamily="2" charset="-78"/>
              </a:rPr>
              <a:t> </a:t>
            </a:r>
            <a:r>
              <a:rPr lang="fa-IR" dirty="0" smtClean="0">
                <a:cs typeface="B Badr" pitchFamily="2" charset="-78"/>
              </a:rPr>
              <a:t>اما بشر امروز در راه روشهای تربیت و تعلیم حیوانات بسیار عقب و کم دانش است. به امید حق تعالی ان شاء الله در این باب حرکتی در مملکت آغاز شود. در حال حاضر با بحث کشاورزی ارگانیک و مبارزه با آفت ها به کمک حشرات و دیگر مخلوقات الهی دل آدم امید می یابد که بشر در حال فهم ضرورت و مزایای حرکت به این جهت است.</a:t>
            </a:r>
            <a:endParaRPr lang="en-US" dirty="0" smtClean="0">
              <a:cs typeface="B Badr" pitchFamily="2" charset="-78"/>
            </a:endParaRPr>
          </a:p>
          <a:p>
            <a:pPr algn="just" rtl="1"/>
            <a:r>
              <a:rPr lang="fa-IR" dirty="0" smtClean="0">
                <a:cs typeface="B Badr" pitchFamily="2" charset="-78"/>
              </a:rPr>
              <a:t>ان شاء الله به زودی علوم تعلیم حیوانات در دانشگاه ها و محافل علمی رشد کند و همه ظرفیت حیوانات که در حقیقت رباتهای کامل الهی در خدمت انسان هستند و فقط نیاز به برنامه ریزی دارند در خدمت خلافت الهی انسان بر زمین قرار گیرد.</a:t>
            </a:r>
          </a:p>
          <a:p>
            <a:pPr algn="just" rtl="1"/>
            <a:endParaRPr lang="en-US" dirty="0" smtClean="0">
              <a:cs typeface="B Badr" pitchFamily="2" charset="-78"/>
            </a:endParaRPr>
          </a:p>
          <a:p>
            <a:pPr algn="just" rtl="1">
              <a:lnSpc>
                <a:spcPct val="120000"/>
              </a:lnSpc>
            </a:pPr>
            <a:r>
              <a:rPr lang="fa-IR" dirty="0" smtClean="0">
                <a:cs typeface="B Badr" pitchFamily="2" charset="-78"/>
              </a:rPr>
              <a:t>آیه ی زیر نیز نمونه ای قرآن از بحث تعلیم حیوانات است :</a:t>
            </a:r>
            <a:endParaRPr lang="en-US" dirty="0" smtClean="0">
              <a:cs typeface="B Badr" pitchFamily="2" charset="-78"/>
            </a:endParaRPr>
          </a:p>
          <a:p>
            <a:pPr algn="just" rtl="1">
              <a:lnSpc>
                <a:spcPct val="120000"/>
              </a:lnSpc>
            </a:pPr>
            <a:r>
              <a:rPr lang="ar-SA" dirty="0" smtClean="0">
                <a:cs typeface="B Badr" pitchFamily="2" charset="-78"/>
              </a:rPr>
              <a:t>يَسْئَلُونَكَ ما ذا أُحِلَّ لَهُمْ قُلْ أُحِلَّ لَكُمُ الطَّيِّباتُ وَ </a:t>
            </a:r>
            <a:r>
              <a:rPr lang="ar-SA" dirty="0" smtClean="0">
                <a:solidFill>
                  <a:schemeClr val="accent1">
                    <a:lumMod val="60000"/>
                    <a:lumOff val="40000"/>
                  </a:schemeClr>
                </a:solidFill>
                <a:effectLst>
                  <a:outerShdw blurRad="38100" dist="38100" dir="2700000" algn="tl">
                    <a:srgbClr val="000000">
                      <a:alpha val="43137"/>
                    </a:srgbClr>
                  </a:outerShdw>
                </a:effectLst>
                <a:cs typeface="B Badr" pitchFamily="2" charset="-78"/>
              </a:rPr>
              <a:t>ما عَلَّمْتُمْ مِنَ الْجَوارِحِ مُكَلِّبينَ تُعَلِّمُونَهُنَّ مِمَّا عَلَّمَكُمُ اللَّهُ</a:t>
            </a:r>
            <a:r>
              <a:rPr lang="ar-SA" dirty="0" smtClean="0">
                <a:cs typeface="B Badr" pitchFamily="2" charset="-78"/>
              </a:rPr>
              <a:t> فَكُلُوا مِمَّا أَمْسَكْنَ عَلَيْكُمْ وَ اذْكُرُوا اسْمَ اللَّهِ عَلَيْهِ وَ اتَّقُوا اللَّهَ إِنَّ اللَّهَ سَريعُ الْحِسابِ (مائدة 4) </a:t>
            </a:r>
            <a:endParaRPr lang="en-US" dirty="0" smtClean="0">
              <a:cs typeface="B Badr" pitchFamily="2" charset="-78"/>
            </a:endParaRPr>
          </a:p>
          <a:p>
            <a:pPr algn="just" rtl="1">
              <a:lnSpc>
                <a:spcPct val="120000"/>
              </a:lnSpc>
            </a:pPr>
            <a:r>
              <a:rPr lang="ar-SA" dirty="0" smtClean="0">
                <a:cs typeface="B Badr" pitchFamily="2" charset="-78"/>
              </a:rPr>
              <a:t>إِنَّا سَخَّرْنَا الْجِبالَ مَعَهُ يُسَبِّحْنَ بِالْعَشِيِّ وَ الْإِشْراقِ (18)وَ </a:t>
            </a:r>
            <a:r>
              <a:rPr lang="ar-SA" dirty="0" smtClean="0">
                <a:solidFill>
                  <a:schemeClr val="accent1">
                    <a:lumMod val="60000"/>
                    <a:lumOff val="40000"/>
                  </a:schemeClr>
                </a:solidFill>
                <a:effectLst>
                  <a:outerShdw blurRad="38100" dist="38100" dir="2700000" algn="tl">
                    <a:srgbClr val="000000">
                      <a:alpha val="43137"/>
                    </a:srgbClr>
                  </a:outerShdw>
                </a:effectLst>
                <a:cs typeface="B Badr" pitchFamily="2" charset="-78"/>
              </a:rPr>
              <a:t>الطَّيْرَ مَحْشُورَةً كُلٌّ لَهُ أَوَّابٌ </a:t>
            </a:r>
            <a:r>
              <a:rPr lang="ar-SA" dirty="0" smtClean="0">
                <a:cs typeface="B Badr" pitchFamily="2" charset="-78"/>
              </a:rPr>
              <a:t>(ص 19)</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928934"/>
            <a:ext cx="8229600" cy="1143000"/>
          </a:xfrm>
        </p:spPr>
        <p:txBody>
          <a:bodyPr>
            <a:normAutofit/>
          </a:bodyPr>
          <a:lstStyle/>
          <a:p>
            <a:r>
              <a:rPr lang="fa-IR" dirty="0" smtClean="0">
                <a:solidFill>
                  <a:schemeClr val="tx1"/>
                </a:solidFill>
                <a:cs typeface="B Koodak" pitchFamily="2" charset="-78"/>
              </a:rPr>
              <a:t>ویژگیهای مصنوعات صنعت اسلامی</a:t>
            </a:r>
            <a:endParaRPr lang="en-US" dirty="0">
              <a:solidFill>
                <a:schemeClr val="tx1"/>
              </a:solidFill>
              <a:cs typeface="B Koodak" pitchFamily="2" charset="-7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1: اتقان و استواری و دوراندیشانه بودن</a:t>
            </a:r>
            <a:endParaRPr lang="en-US" dirty="0">
              <a:solidFill>
                <a:schemeClr val="tx1"/>
              </a:solidFill>
              <a:cs typeface="B Koodak"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Badr" pitchFamily="2" charset="-78"/>
              </a:rPr>
              <a:t>اتقان و استواری و دوراندیشانه بودن همه صناعات بشری لازمه عقلانی و حکیمانه بودن آنهاست. انسان های گذشته خانه هایی می ساختند که عمر مفید آنها صدها سال بود در حالی که ساختمانهای امروز عمر مفیدشان بین بیست تا سی سال است، یعنی هر نفر در طول حیات خود چند بار باید برای ساختمان سازی اقدام کند، چرا؟</a:t>
            </a:r>
            <a:endParaRPr lang="en-US" dirty="0" smtClean="0">
              <a:cs typeface="B Badr" pitchFamily="2" charset="-78"/>
            </a:endParaRPr>
          </a:p>
          <a:p>
            <a:pPr algn="just" rtl="1"/>
            <a:r>
              <a:rPr lang="fa-IR" dirty="0" smtClean="0">
                <a:cs typeface="B Badr" pitchFamily="2" charset="-78"/>
              </a:rPr>
              <a:t>آیا خانه ها و مساکن قدیم قابل زندگی نبودند؟ چرا عمر مفید تولیدات امروز بشری بسیار کوتاهتر از عمر مفید تولیدات انسان های گذشته است؟ یکی از علل این قضیه سست و بدون تفکر و حکمت لازم بودن این مصنوعات است. علت دیگر نیز آن است که برخی انسانهای فریب خورده از مشاغل اصلی الهی خود بازمانده اند و در توهم آن اند که شغلشان ساختمان سازی است و برای زنده ماندن و رشد این صنعت باید نیاز مردم به آن را اگر چه با سست کردن ساختمان ها افزایش داد. خدای متعال درباره خلقت انسان عبارت احسن تقویم را به کار می برد و طراحی و خلقت خود را بهترین و با قوام ترین خلقت معرفی می کند.</a:t>
            </a:r>
          </a:p>
          <a:p>
            <a:pPr algn="just" rtl="1"/>
            <a:endParaRPr lang="en-US" dirty="0" smtClean="0">
              <a:cs typeface="B Badr" pitchFamily="2" charset="-78"/>
            </a:endParaRPr>
          </a:p>
          <a:p>
            <a:pPr algn="just" rtl="1"/>
            <a:r>
              <a:rPr lang="ar-SA" dirty="0" smtClean="0">
                <a:cs typeface="B Badr" pitchFamily="2" charset="-78"/>
              </a:rPr>
              <a:t>لَقَدْ خَلَقْنَا الْإِنْسانَ في‏ أَحْسَنِ تَقْويمٍ (تين 4) </a:t>
            </a:r>
            <a:endParaRPr lang="en-US"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1: اتقان و استواری و دوراندیشانه بودن</a:t>
            </a:r>
            <a:endParaRPr lang="en-US" dirty="0"/>
          </a:p>
        </p:txBody>
      </p:sp>
      <p:sp>
        <p:nvSpPr>
          <p:cNvPr id="3" name="Content Placeholder 2"/>
          <p:cNvSpPr>
            <a:spLocks noGrp="1"/>
          </p:cNvSpPr>
          <p:nvPr>
            <p:ph idx="1"/>
          </p:nvPr>
        </p:nvSpPr>
        <p:spPr/>
        <p:txBody>
          <a:bodyPr/>
          <a:lstStyle/>
          <a:p>
            <a:pPr algn="just" rtl="1"/>
            <a:r>
              <a:rPr lang="fa-IR" dirty="0" smtClean="0">
                <a:cs typeface="B Badr" pitchFamily="2" charset="-78"/>
              </a:rPr>
              <a:t>استاد طاهر زاده می گوید:</a:t>
            </a:r>
          </a:p>
          <a:p>
            <a:pPr algn="just" rtl="1"/>
            <a:endParaRPr lang="en-US" dirty="0" smtClean="0">
              <a:cs typeface="B Badr" pitchFamily="2" charset="-78"/>
            </a:endParaRPr>
          </a:p>
          <a:p>
            <a:pPr algn="just" rtl="1"/>
            <a:r>
              <a:rPr lang="fa-IR" dirty="0" smtClean="0">
                <a:cs typeface="B Badr" pitchFamily="2" charset="-78"/>
              </a:rPr>
              <a:t>روح تکنولوژي آنچنان مغرور قدرت و سرعت است که هرگز از حکمتِ لازم در رسيدن به اهداف خود استفاده نمي‌کند. انسان‌ها در آن فرهنگ به اين باور مي‌رسند که اگر آنچه خواستيم بسازيم، خراب شد دوباره و با سرعت بيشتر آن را مي‌سازيم و به همين جهت ضعف‌ کارها در خراب‌کردن و دوباره‌ساختن پنهان مي‌شود، گويا چيزها را مي‌سازند تا خراب کنند و فرصت تفکر براي درست ساختن را از دست داده‌اند. *</a:t>
            </a:r>
          </a:p>
          <a:p>
            <a:pPr algn="just" rtl="1"/>
            <a:endParaRPr lang="en-US" dirty="0" smtClean="0">
              <a:cs typeface="B Badr" pitchFamily="2" charset="-78"/>
            </a:endParaRPr>
          </a:p>
          <a:p>
            <a:pPr algn="just" rtl="1"/>
            <a:r>
              <a:rPr lang="fa-IR" sz="2000" dirty="0" smtClean="0">
                <a:cs typeface="B Badr" pitchFamily="2" charset="-78"/>
              </a:rPr>
              <a:t>* طاهرزاده اصغر ، گزینش تکنولوژی از دریچه بینش توحیدی ص 60</a:t>
            </a:r>
            <a:endParaRPr lang="en-US" sz="2000" dirty="0" smtClean="0">
              <a:cs typeface="B Badr" pitchFamily="2" charset="-78"/>
            </a:endParaRPr>
          </a:p>
          <a:p>
            <a:pPr algn="just" rtl="1"/>
            <a:endParaRPr lang="en-US" dirty="0">
              <a:cs typeface="B Badr" pitchFamily="2"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1: اتقان و استواری و دوراندیشانه بودن</a:t>
            </a:r>
            <a:endParaRPr lang="en-US" dirty="0"/>
          </a:p>
        </p:txBody>
      </p:sp>
      <p:sp>
        <p:nvSpPr>
          <p:cNvPr id="3" name="Content Placeholder 2"/>
          <p:cNvSpPr>
            <a:spLocks noGrp="1"/>
          </p:cNvSpPr>
          <p:nvPr>
            <p:ph idx="1"/>
          </p:nvPr>
        </p:nvSpPr>
        <p:spPr/>
        <p:txBody>
          <a:bodyPr>
            <a:normAutofit fontScale="70000" lnSpcReduction="20000"/>
          </a:bodyPr>
          <a:lstStyle/>
          <a:p>
            <a:pPr algn="just" rtl="1"/>
            <a:r>
              <a:rPr lang="fa-IR" sz="3400" dirty="0" smtClean="0">
                <a:cs typeface="B Badr" pitchFamily="2" charset="-78"/>
              </a:rPr>
              <a:t>آیت الله جوادی آملی در این باره می گوید :</a:t>
            </a:r>
          </a:p>
          <a:p>
            <a:pPr algn="just" rtl="1"/>
            <a:endParaRPr lang="en-US" dirty="0" smtClean="0">
              <a:cs typeface="B Badr" pitchFamily="2" charset="-78"/>
            </a:endParaRPr>
          </a:p>
          <a:p>
            <a:pPr algn="just" rtl="1"/>
            <a:r>
              <a:rPr lang="fa-IR" sz="2600" dirty="0" smtClean="0">
                <a:cs typeface="B Badr" pitchFamily="2" charset="-78"/>
              </a:rPr>
              <a:t>اسلام در تمام شؤون حیات، به دو عنصر محوری اهمیت می‏دهد و همگان، به ویژه دولت‏مردان را مسؤول تأمین آن دو رکن اساسی می‏داند: یکی استحکام عمل و دیگری هنرمندی و زیبایی آن؛ یعنی کاری که مطابق اصول علمی نباشد، چون متقن و استوار نیست مقبول نیست و کاری که در عین اتقان و استواری، هنرمندانه و زیبا نیست، مطبوع و مطلوب نخواهد بود. رسول گرامی اسلام (صلی الله علیه و آله و سلم) دربارهٴ عنصر محوری نخست چنین فرمود</a:t>
            </a:r>
            <a:r>
              <a:rPr lang="en-US" sz="2600" dirty="0" smtClean="0">
                <a:cs typeface="B Badr" pitchFamily="2" charset="-78"/>
              </a:rPr>
              <a:t>: </a:t>
            </a:r>
            <a:r>
              <a:rPr lang="fa-IR" sz="2600" dirty="0" smtClean="0">
                <a:cs typeface="B Badr" pitchFamily="2" charset="-78"/>
              </a:rPr>
              <a:t>إنّ الله یحبّ إذا عمل أحدکم عملاً أن یتقنه*. یعنی آنچه محبوب خداست، کار محکم وعمل مُتْقن است و دربارهٴ عنصر محوری دوم، چنین فرمود</a:t>
            </a:r>
            <a:r>
              <a:rPr lang="en-US" sz="2600" dirty="0" smtClean="0">
                <a:cs typeface="B Badr" pitchFamily="2" charset="-78"/>
              </a:rPr>
              <a:t>: </a:t>
            </a:r>
            <a:r>
              <a:rPr lang="fa-IR" sz="2600" dirty="0" smtClean="0">
                <a:cs typeface="B Badr" pitchFamily="2" charset="-78"/>
              </a:rPr>
              <a:t>یحب الله العامل إذا عمل أن یحسن.** یعنی آنچه محبوب خداست، کار هنرمندانه، ادیبانه و زیباست. خداوند نیز جهان را با دو اصل استحکام و زیبایی آفرید و دوست دارد که جانشین او در زمین، انسانِ وارسته‏ای باشد که معماری کارهای او فنّی و نیز زیباسازی‏های عمل او هنرمندانه باشد. رعایت دواصل یاد شده، حافظ تمام اصول معیاری زیست محیطی است؛ زیر استحکام و زیبایی، مایهٴ پالایش فضای زندگی است و فضای پالوده، پایدار خواهد بود؛ همان‏طور که محیط آلوده، زدودنی و از بین رفتنی است***</a:t>
            </a:r>
            <a:r>
              <a:rPr lang="en-US" sz="2600" dirty="0" smtClean="0">
                <a:cs typeface="B Badr" pitchFamily="2" charset="-78"/>
              </a:rPr>
              <a:t>.</a:t>
            </a:r>
            <a:endParaRPr lang="fa-IR" sz="2600" dirty="0" smtClean="0">
              <a:cs typeface="B Badr" pitchFamily="2" charset="-78"/>
            </a:endParaRPr>
          </a:p>
          <a:p>
            <a:pPr algn="just" rtl="1"/>
            <a:endParaRPr lang="en-US" dirty="0" smtClean="0">
              <a:cs typeface="B Badr" pitchFamily="2" charset="-78"/>
            </a:endParaRPr>
          </a:p>
          <a:p>
            <a:pPr algn="just" rtl="1"/>
            <a:r>
              <a:rPr lang="fa-IR" dirty="0" smtClean="0">
                <a:cs typeface="B Badr" pitchFamily="2" charset="-78"/>
              </a:rPr>
              <a:t> *نهج الفصاحه، ج 2 ص 683</a:t>
            </a:r>
            <a:endParaRPr lang="en-US" dirty="0" smtClean="0">
              <a:cs typeface="B Badr" pitchFamily="2" charset="-78"/>
            </a:endParaRPr>
          </a:p>
          <a:p>
            <a:pPr algn="just" rtl="1"/>
            <a:r>
              <a:rPr lang="fa-IR" dirty="0" smtClean="0">
                <a:cs typeface="B Badr" pitchFamily="2" charset="-78"/>
              </a:rPr>
              <a:t>** همان ص 691</a:t>
            </a:r>
            <a:endParaRPr lang="en-US" dirty="0" smtClean="0">
              <a:cs typeface="B Badr" pitchFamily="2" charset="-78"/>
            </a:endParaRPr>
          </a:p>
          <a:p>
            <a:pPr algn="just" rtl="1"/>
            <a:r>
              <a:rPr lang="fa-IR" dirty="0" smtClean="0">
                <a:cs typeface="B Badr" pitchFamily="2" charset="-78"/>
              </a:rPr>
              <a:t>***جوادی آملی عبدالله، اسلام و محیط زیست ص 259</a:t>
            </a:r>
            <a:endParaRPr lang="en-US" dirty="0" smtClean="0">
              <a:cs typeface="B Badr" pitchFamily="2" charset="-78"/>
            </a:endParaRPr>
          </a:p>
          <a:p>
            <a:pPr algn="just"/>
            <a:endParaRPr lang="en-US" dirty="0">
              <a:cs typeface="B Badr" pitchFamily="2" charset="-7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chemeClr val="tx1"/>
                </a:solidFill>
                <a:cs typeface="B Koodak" pitchFamily="2" charset="-78"/>
              </a:rPr>
              <a:t>ویژگیهای محصولات صنعت اسلامی 2: </a:t>
            </a:r>
            <a:r>
              <a:rPr lang="ar-SA" sz="3600" dirty="0" smtClean="0">
                <a:solidFill>
                  <a:schemeClr val="tx1"/>
                </a:solidFill>
                <a:cs typeface="B Koodak" pitchFamily="2" charset="-78"/>
              </a:rPr>
              <a:t>پرهیز از عجله و احترام نهادن به قوانین </a:t>
            </a:r>
            <a:r>
              <a:rPr lang="fa-IR" sz="3600" dirty="0" smtClean="0">
                <a:solidFill>
                  <a:schemeClr val="tx1"/>
                </a:solidFill>
                <a:cs typeface="B Koodak" pitchFamily="2" charset="-78"/>
              </a:rPr>
              <a:t> و سنتهای حکیمانه الهی</a:t>
            </a:r>
            <a:endParaRPr lang="en-US" sz="3600" dirty="0">
              <a:solidFill>
                <a:schemeClr val="tx1"/>
              </a:solidFill>
              <a:cs typeface="B Koodak" pitchFamily="2" charset="-78"/>
            </a:endParaRPr>
          </a:p>
        </p:txBody>
      </p:sp>
      <p:sp>
        <p:nvSpPr>
          <p:cNvPr id="3" name="Content Placeholder 2"/>
          <p:cNvSpPr>
            <a:spLocks noGrp="1"/>
          </p:cNvSpPr>
          <p:nvPr>
            <p:ph idx="1"/>
          </p:nvPr>
        </p:nvSpPr>
        <p:spPr/>
        <p:txBody>
          <a:bodyPr>
            <a:normAutofit lnSpcReduction="10000"/>
          </a:bodyPr>
          <a:lstStyle/>
          <a:p>
            <a:pPr algn="just" rtl="1"/>
            <a:r>
              <a:rPr lang="fa-IR" dirty="0" smtClean="0">
                <a:cs typeface="B Mitra" pitchFamily="2" charset="-78"/>
              </a:rPr>
              <a:t>لفظ عجله و استعجال در قرآن کریم به معنای یک مفهوم منفی به کار برده شده است و به معنی انجام فعل پیش از رسیدن زمان مناسب (تعجل) و یا درخواست فعل پیش از رسید موعد مقدر (استعجال) به کار رفته است. در صنایع کنونی در جامعه رواج عجله برای دستیابی به سود مادی بیشتر به وفور دیده می شود. مثلا دیده می شود میوه ها قبل از رسیدن به مرحله ی رسیدگی برداشت می شود و بعدا برای فریب مشتری (بازار پسندی) با کمک اتیلن و برخی گازهای دیگر پوست میوه را از سبز بودن خارج می کنند. یا مثلا با تزریق هورمون به جوجه های ماشینی ظرف مدت 45 روز چنان جوجه ها را چاق می کنند که در بسیاری موارد قوت استخوان پای جوجه ها که متناسب با وزن گوشتشان رشد نکرده است می شکند. موارد این چنینی در صنایع مدرن امروزی به وفور دیده می شود.</a:t>
            </a:r>
            <a:endParaRPr lang="en-US" dirty="0" smtClean="0">
              <a:cs typeface="B Mitra" pitchFamily="2" charset="-78"/>
            </a:endParaRPr>
          </a:p>
          <a:p>
            <a:pPr algn="just" rtl="1"/>
            <a:endParaRPr lang="en-US" dirty="0">
              <a:cs typeface="B Mitr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ضوابط اخلاقی صنعتگر اسلامی در مرحله ی طراحی</a:t>
            </a:r>
            <a:endParaRPr lang="en-US" dirty="0">
              <a:solidFill>
                <a:schemeClr val="tx1"/>
              </a:solidFill>
              <a:cs typeface="B Koodak" pitchFamily="2" charset="-78"/>
            </a:endParaRPr>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chemeClr val="tx1"/>
                </a:solidFill>
                <a:cs typeface="B Koodak" pitchFamily="2" charset="-78"/>
              </a:rPr>
              <a:t>ویژگیهای محصولات صنعت اسلامی 2: </a:t>
            </a:r>
            <a:r>
              <a:rPr lang="ar-SA" sz="3600" dirty="0" smtClean="0">
                <a:solidFill>
                  <a:schemeClr val="tx1"/>
                </a:solidFill>
                <a:cs typeface="B Koodak" pitchFamily="2" charset="-78"/>
              </a:rPr>
              <a:t>پرهیز از عجله و احترام نهادن به قوانین </a:t>
            </a:r>
            <a:r>
              <a:rPr lang="fa-IR" sz="3600" dirty="0" smtClean="0">
                <a:solidFill>
                  <a:schemeClr val="tx1"/>
                </a:solidFill>
                <a:cs typeface="B Koodak" pitchFamily="2" charset="-78"/>
              </a:rPr>
              <a:t> و سنتهای حکیمانه الهی</a:t>
            </a:r>
            <a:endParaRPr lang="en-US" sz="3600" dirty="0"/>
          </a:p>
        </p:txBody>
      </p:sp>
      <p:sp>
        <p:nvSpPr>
          <p:cNvPr id="3" name="Content Placeholder 2"/>
          <p:cNvSpPr>
            <a:spLocks noGrp="1"/>
          </p:cNvSpPr>
          <p:nvPr>
            <p:ph idx="1"/>
          </p:nvPr>
        </p:nvSpPr>
        <p:spPr/>
        <p:txBody>
          <a:bodyPr/>
          <a:lstStyle/>
          <a:p>
            <a:pPr algn="just" rtl="1"/>
            <a:r>
              <a:rPr lang="fa-IR" dirty="0" smtClean="0">
                <a:cs typeface="B Mitra" pitchFamily="2" charset="-78"/>
              </a:rPr>
              <a:t>استاد اصغر طاهرزاده می نویسد :</a:t>
            </a:r>
            <a:endParaRPr lang="en-US" dirty="0" smtClean="0">
              <a:cs typeface="B Mitra" pitchFamily="2" charset="-78"/>
            </a:endParaRPr>
          </a:p>
          <a:p>
            <a:pPr marL="1080000" indent="0" algn="just" rtl="1">
              <a:buNone/>
            </a:pPr>
            <a:r>
              <a:rPr lang="fa-IR" sz="2400" dirty="0" smtClean="0">
                <a:cs typeface="B Mitra" pitchFamily="2" charset="-78"/>
              </a:rPr>
              <a:t>وقتي سرعت به خودي خود هدف شد حکمت بي‌رنگ مي‌شود و آن چيز که بشر را آرام مي‌کند نه سرعت بيشتر است و نه داشتن دنياي بيشتر. تکنولوژي سرعت بيشتري را به بشر هديه کرد ولي به همان اندازه آرامش و وقار و حکمت را از بشر ربود. رسول خدا مي‌فرمايند: «اَلْعَجَلَةُ مِنَ الشَّيطان وَ التَّأنِي مِنَ الله عَزَّوَ جَلَّ*»؛ عجله از شيطان است و تَأنّي و آرامش از طرف خداوند است.**</a:t>
            </a:r>
            <a:endParaRPr lang="en-US" sz="2400" dirty="0" smtClean="0">
              <a:cs typeface="B Mitra" pitchFamily="2" charset="-78"/>
            </a:endParaRPr>
          </a:p>
          <a:p>
            <a:pPr algn="just" rtl="1"/>
            <a:r>
              <a:rPr lang="en-US" dirty="0" smtClean="0">
                <a:cs typeface="B Mitra" pitchFamily="2" charset="-78"/>
              </a:rPr>
              <a:t> </a:t>
            </a:r>
            <a:r>
              <a:rPr lang="fa-IR" dirty="0" smtClean="0">
                <a:cs typeface="B Mitra" pitchFamily="2" charset="-78"/>
              </a:rPr>
              <a:t>*مهجة البيضاء، ج 5 ، ص 60.</a:t>
            </a:r>
            <a:endParaRPr lang="en-US" dirty="0" smtClean="0">
              <a:cs typeface="B Mitra" pitchFamily="2" charset="-78"/>
            </a:endParaRPr>
          </a:p>
          <a:p>
            <a:pPr algn="just" rtl="1"/>
            <a:r>
              <a:rPr lang="fa-IR" dirty="0" smtClean="0">
                <a:cs typeface="B Mitra" pitchFamily="2" charset="-78"/>
              </a:rPr>
              <a:t> **طاهرزاده اصغر ، گزینش تکنولوژی از دریچه بینش توحیدی ص 60</a:t>
            </a:r>
            <a:endParaRPr lang="en-US" dirty="0" smtClean="0">
              <a:cs typeface="B Mitra" pitchFamily="2" charset="-78"/>
            </a:endParaRPr>
          </a:p>
          <a:p>
            <a:pPr algn="just" rtl="1"/>
            <a:endParaRPr lang="en-US" dirty="0">
              <a:cs typeface="B Mitra" pitchFamily="2"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3: سرعت بخشی در خیرات و نه همه افعال</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dirty="0" smtClean="0">
                <a:cs typeface="B Mitra" pitchFamily="2" charset="-78"/>
              </a:rPr>
              <a:t>در قرآن کریم عموما سرعت به معنای یک مفهوم مثبت مطرح شده است و برای بعضی از افعال خدای متعال مانند حساب و عقاب واژه سریع اضافه شده است. از طرف مومنین نیز با عباراتی نظیر سارعوا فی الخیرات و سارعوا الی مغفرة من ربکم در افعال خیر و توبه به سرعت ترغیب شده اند. اما این سرعت اولا باید در کارهای خیر باشد نه در ظلم و تخریب و افعالی که همراه با ظلمند. ثانیا باید از عجله نیز به دور باشد و کاملا حکیمانه و صبورانه باشد.</a:t>
            </a:r>
            <a:endParaRPr lang="en-US" dirty="0" smtClean="0">
              <a:cs typeface="B Mitra" pitchFamily="2" charset="-78"/>
            </a:endParaRPr>
          </a:p>
          <a:p>
            <a:pPr algn="just" rtl="1"/>
            <a:r>
              <a:rPr lang="ar-SA" dirty="0" smtClean="0">
                <a:cs typeface="B Mitra" pitchFamily="2" charset="-78"/>
              </a:rPr>
              <a:t>يُؤْمِنُونَ بِاللَّهِ وَ الْيَوْمِ الْآخِرِ وَ يَأْمُرُونَ بِالْمَعْرُوفِ وَ يَنْهَوْنَ عَنِ الْمُنْكَرِ وَ يُسارِعُونَ فِي الْخَيْراتِ وَ أُولئِكَ مِنَ الصَّالِحينَ (آل‏عمران114)</a:t>
            </a:r>
            <a:endParaRPr lang="en-US" dirty="0" smtClean="0">
              <a:cs typeface="B Mitra" pitchFamily="2" charset="-78"/>
            </a:endParaRPr>
          </a:p>
          <a:p>
            <a:pPr algn="just" rtl="1"/>
            <a:r>
              <a:rPr lang="ar-SA" dirty="0" smtClean="0">
                <a:cs typeface="B Mitra" pitchFamily="2" charset="-78"/>
              </a:rPr>
              <a:t>وَ سارِعُوا إِلى‏ مَغْفِرَةٍ مِنْ رَبِّكُمْ وَ جَنَّةٍ عَرْضُهَا السَّماواتُ وَ الْأَرْضُ أُعِدَّتْ لِلْمُتَّقينَ (آل‏عمران133)</a:t>
            </a:r>
            <a:endParaRPr lang="en-US" dirty="0" smtClean="0">
              <a:cs typeface="B Mitra" pitchFamily="2" charset="-78"/>
            </a:endParaRPr>
          </a:p>
          <a:p>
            <a:pPr algn="just" rtl="1"/>
            <a:r>
              <a:rPr lang="ar-SA" dirty="0" smtClean="0">
                <a:cs typeface="B Mitra" pitchFamily="2" charset="-78"/>
              </a:rPr>
              <a:t>فَاسْتَجَبْنا لَهُ وَ وَهَبْنا لَهُ يَحْيى‏ وَ أَصْلَحْنا لَهُ زَوْجَهُ إِنَّهُمْ كانُوا يُسارِعُونَ فِي الْخَيْراتِ وَ يَدْعُونَنا رَغَباً وَ رَهَباً وَ كانُوا لَنا خاشِعينَ (انبیاء90)</a:t>
            </a:r>
            <a:endParaRPr lang="en-US" dirty="0" smtClean="0">
              <a:cs typeface="B Mitra" pitchFamily="2" charset="-78"/>
            </a:endParaRPr>
          </a:p>
          <a:p>
            <a:pPr algn="just" rtl="1"/>
            <a:r>
              <a:rPr lang="ar-SA" dirty="0" smtClean="0">
                <a:cs typeface="B Mitra" pitchFamily="2" charset="-78"/>
              </a:rPr>
              <a:t>نُسارِعُ لَهُمْ فِي الْخَيْراتِ بَلْ لا يَشْعُرُونَ (المؤمنون56)</a:t>
            </a:r>
            <a:endParaRPr lang="en-US" dirty="0" smtClean="0">
              <a:cs typeface="B Mitra" pitchFamily="2" charset="-78"/>
            </a:endParaRPr>
          </a:p>
          <a:p>
            <a:pPr algn="just" rtl="1"/>
            <a:r>
              <a:rPr lang="ar-SA" dirty="0" smtClean="0">
                <a:cs typeface="B Mitra" pitchFamily="2" charset="-78"/>
              </a:rPr>
              <a:t>أُولئِكَ يُسارِعُونَ فِي الْخَيْراتِ وَ هُمْ لَها سابِقُونَ (المؤمنون61)</a:t>
            </a:r>
            <a:endParaRPr lang="en-US" dirty="0" smtClean="0">
              <a:cs typeface="B Mitra" pitchFamily="2" charset="-7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3: سرعت بخشی در خیرات و نه همه افعال</a:t>
            </a:r>
            <a:endParaRPr lang="en-US" dirty="0"/>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pPr marL="0" indent="0" algn="just" rtl="1">
              <a:buNone/>
            </a:pPr>
            <a:r>
              <a:rPr lang="fa-IR" dirty="0" smtClean="0">
                <a:cs typeface="B Mitra" pitchFamily="2" charset="-78"/>
              </a:rPr>
              <a:t>مطلق سرعت مطلوبیتی ندارد و مقصود از سرعت هایی که در قرآن کریم آمده است نه سرعت تکنولوژیک بلکه سرعت در اراده انجام فعل خیر است. </a:t>
            </a:r>
            <a:endParaRPr lang="en-US" dirty="0" smtClean="0">
              <a:cs typeface="B Mitra" pitchFamily="2" charset="-78"/>
            </a:endParaRPr>
          </a:p>
          <a:p>
            <a:pPr marL="0" indent="0" algn="just" rtl="1">
              <a:buNone/>
            </a:pPr>
            <a:r>
              <a:rPr lang="fa-IR" dirty="0" smtClean="0">
                <a:cs typeface="B Mitra" pitchFamily="2" charset="-78"/>
              </a:rPr>
              <a:t>شهید مطهری در باره عدم مطلوبیت مطلق سرعت می گوید:</a:t>
            </a:r>
            <a:endParaRPr lang="en-US" dirty="0" smtClean="0">
              <a:cs typeface="B Mitra" pitchFamily="2" charset="-78"/>
            </a:endParaRPr>
          </a:p>
          <a:p>
            <a:pPr marL="720000" indent="0" algn="just" rtl="1">
              <a:buNone/>
            </a:pPr>
            <a:r>
              <a:rPr lang="fa-IR" dirty="0" smtClean="0">
                <a:cs typeface="B Mitra" pitchFamily="2" charset="-78"/>
              </a:rPr>
              <a:t>يكی از چيزهائی كه از لحاظ رابطه انسان با طبيعت و از نظر ابزارسازی‏ فوق العاده پيشروی كرده است ، سرعت است </a:t>
            </a:r>
            <a:r>
              <a:rPr lang="en-US" dirty="0" smtClean="0">
                <a:cs typeface="B Mitra" pitchFamily="2" charset="-78"/>
              </a:rPr>
              <a:t>. </a:t>
            </a:r>
            <a:r>
              <a:rPr lang="fa-IR" dirty="0" smtClean="0">
                <a:cs typeface="B Mitra" pitchFamily="2" charset="-78"/>
              </a:rPr>
              <a:t>يعنی انسان در ابزار آنچنان‏ پيشرفت كرده است كه سرعت را به حد بالايی رسانده است . آيا در صد سال پيش امكان داشت كه گروهی از دانشجويان محترم در  ظرف يك دقيقه به وسيله تلفن از من دعوت بكنند از تهران و آمدن من هم‏ در ظرف يك ساعت به وسيله هواپيما صورت بگيرد ؟ نه. سرعت ، فوق‏ العاده افزايش پيدا كرده است ولی آيا اين سرعت را با مقياس آسايش‏ انسان می‏توانيم پيشرفت بدانيم ؟ يا اينكه چون سرعت يك وسيله است ،همينطوری كه سبب شده در يك قسمتهائی برای انسان آسايش بياورد سبب شده‏ است كه در قسمتهای ديگر آسايش را از انسان سلب بكند زيرا همانطوری كه‏ اين سرعت ، يك انسان با حسن نيت و يك انسانی كه مقصد خوبی در زندگی‏ دارد را زودتر به مقصد می‏رساند ، انسان پليد با مقاصد پليد را هم زودتر به مقصدش می‏رساند </a:t>
            </a:r>
            <a:r>
              <a:rPr lang="en-US" dirty="0" smtClean="0">
                <a:cs typeface="B Mitra" pitchFamily="2" charset="-78"/>
              </a:rPr>
              <a:t>. </a:t>
            </a:r>
            <a:r>
              <a:rPr lang="fa-IR" dirty="0" smtClean="0">
                <a:cs typeface="B Mitra" pitchFamily="2" charset="-78"/>
              </a:rPr>
              <a:t>يعنی درست است كه يك انسان سالم و با حسن نيت‏ دستش قويتر شده و پايش سريعتر گشته ولی يك انسان پليد هم همينطور شده‏ است . افزايش سرعت سبب شده است كه مثلا وسيله آدمكشی را هم در ظرف‏ چند ساعت از اين سر دنيا به آن سر دنيا منتقل بكنند و هزارها و بلكه‏ ميليونها آدم را يكجا بكشند . *</a:t>
            </a:r>
            <a:endParaRPr lang="en-US" dirty="0" smtClean="0">
              <a:cs typeface="B Mitra" pitchFamily="2" charset="-78"/>
            </a:endParaRPr>
          </a:p>
          <a:p>
            <a:pPr marL="0" indent="0" algn="just" rtl="1">
              <a:buNone/>
            </a:pPr>
            <a:r>
              <a:rPr lang="fa-IR" sz="2300" dirty="0" smtClean="0">
                <a:cs typeface="B Mitra" pitchFamily="2" charset="-78"/>
              </a:rPr>
              <a:t> *مطهری مرتضی، تکامل اجتماعي انسان ،ص 22 و 23</a:t>
            </a:r>
            <a:endParaRPr lang="en-US" sz="2300" dirty="0" smtClean="0">
              <a:cs typeface="B Mitra"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4: </a:t>
            </a:r>
            <a:r>
              <a:rPr lang="ar-SA" dirty="0" smtClean="0">
                <a:solidFill>
                  <a:schemeClr val="tx1"/>
                </a:solidFill>
                <a:cs typeface="B Koodak" pitchFamily="2" charset="-78"/>
              </a:rPr>
              <a:t>سادگی در عین پاسخگو بودن برای نیاز ها </a:t>
            </a:r>
            <a:endParaRPr lang="en-US" dirty="0" smtClean="0">
              <a:solidFill>
                <a:schemeClr val="tx1"/>
              </a:solidFill>
              <a:cs typeface="B Koodak" pitchFamily="2" charset="-78"/>
            </a:endParaRPr>
          </a:p>
        </p:txBody>
      </p:sp>
      <p:sp>
        <p:nvSpPr>
          <p:cNvPr id="3" name="Content Placeholder 2"/>
          <p:cNvSpPr>
            <a:spLocks noGrp="1"/>
          </p:cNvSpPr>
          <p:nvPr>
            <p:ph idx="1"/>
          </p:nvPr>
        </p:nvSpPr>
        <p:spPr/>
        <p:txBody>
          <a:bodyPr/>
          <a:lstStyle/>
          <a:p>
            <a:pPr algn="just" rtl="1"/>
            <a:r>
              <a:rPr lang="fa-IR" dirty="0" smtClean="0">
                <a:cs typeface="B Badr" pitchFamily="2" charset="-78"/>
              </a:rPr>
              <a:t>کشتی نوح پیامبر (علی نبینا و آله و علیه السلام) یک فنآوری ساده به معنای ابتدایی، بی محاسبه و کوچک نبوده است و یا مثلا قصر شیشه ای سلیمان پیامبر نیز نمی تواند یک فناوری ساده به همان معنی بوده باشد (همین الان هم هنوز کسی ادعای ساختن کشتی ای که از همه حیوانات یک جفت در آن جا شود و یا قصر شیشه ای را ندارد) پس این که فناوری سطح پایین و ابتدایی مدنظر اسلام و خدای متعال باشد و کلا فناوریهای پیچیده مردود نظام ارزشی اسلام باشد صحیح به نظر نمی رسد. اما از طرفی هم عقل انسان همواره به دنبال ساده ترین راه ها برای مسائل مختلف است به شرطی که این راه حل ها از مجرای حدود الهی خارج نباشند. </a:t>
            </a:r>
            <a:endParaRPr lang="en-US" dirty="0">
              <a:cs typeface="B Badr" pitchFamily="2" charset="-7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4: </a:t>
            </a:r>
            <a:r>
              <a:rPr lang="ar-SA" dirty="0" smtClean="0">
                <a:solidFill>
                  <a:schemeClr val="tx1"/>
                </a:solidFill>
                <a:cs typeface="B Koodak" pitchFamily="2" charset="-78"/>
              </a:rPr>
              <a:t>سادگی در عین پاسخگو بودن برای نیاز ها </a:t>
            </a:r>
            <a:endParaRPr lang="en-US" dirty="0"/>
          </a:p>
        </p:txBody>
      </p:sp>
      <p:sp>
        <p:nvSpPr>
          <p:cNvPr id="3" name="Content Placeholder 2"/>
          <p:cNvSpPr>
            <a:spLocks noGrp="1"/>
          </p:cNvSpPr>
          <p:nvPr>
            <p:ph idx="1"/>
          </p:nvPr>
        </p:nvSpPr>
        <p:spPr/>
        <p:txBody>
          <a:bodyPr>
            <a:normAutofit fontScale="77500" lnSpcReduction="20000"/>
          </a:bodyPr>
          <a:lstStyle/>
          <a:p>
            <a:pPr algn="just" rtl="1"/>
            <a:r>
              <a:rPr lang="fa-IR" dirty="0" smtClean="0">
                <a:cs typeface="B Badr" pitchFamily="2" charset="-78"/>
              </a:rPr>
              <a:t>استاد اصغر طاهرزاده در باب ساده بودن فن آوری می گوید:</a:t>
            </a:r>
          </a:p>
          <a:p>
            <a:pPr algn="just" rtl="1"/>
            <a:endParaRPr lang="en-US" dirty="0" smtClean="0">
              <a:cs typeface="B Badr" pitchFamily="2" charset="-78"/>
            </a:endParaRPr>
          </a:p>
          <a:p>
            <a:pPr algn="just" rtl="1"/>
            <a:r>
              <a:rPr lang="fa-IR" dirty="0" smtClean="0">
                <a:cs typeface="B Badr" pitchFamily="2" charset="-78"/>
              </a:rPr>
              <a:t>ابزارها هرچه ساده‌تر باشد انسان کم‌تر مشغول آن خواهد شد، و راحت‌تر به هدف خود دست مي‌يابد.* ... به ما آموخته‌اند سادگي، آسودگي آفرين و قدرت بخش‌ترين صفت است، چون انسانِ قدرتمند انساني است که در اسارت نيازهاي فراوان نباشد. توليد انبوه و مصرف زياد، هم خسارات روحي به بار مي‌آورد و هم محيط زيست را تخريب مي‌کند، با توجه به اين نکته اگر با نگاهي عالمانه به زندگي غربي بنگريم به جاي حسرت از آن زندگي، عبرت نصيب ما مي‌شود تا راهي را که آن‌ها رفتند نرويم. **</a:t>
            </a:r>
          </a:p>
          <a:p>
            <a:pPr algn="just" rtl="1"/>
            <a:r>
              <a:rPr lang="fa-IR" dirty="0" smtClean="0">
                <a:cs typeface="B Badr" pitchFamily="2" charset="-78"/>
              </a:rPr>
              <a:t>همچنین آیت الله جوادی آملی نیز معتقد است:</a:t>
            </a:r>
          </a:p>
          <a:p>
            <a:pPr algn="just" rtl="1"/>
            <a:r>
              <a:rPr lang="fa-IR" dirty="0" smtClean="0">
                <a:cs typeface="B Badr" pitchFamily="2" charset="-78"/>
              </a:rPr>
              <a:t>حیات نیکو در ساده زیستی و راحتی و آرامش روح در بی آلایشی است.***</a:t>
            </a:r>
          </a:p>
          <a:p>
            <a:pPr algn="just" rtl="1"/>
            <a:endParaRPr lang="en-US" dirty="0" smtClean="0">
              <a:cs typeface="B Badr" pitchFamily="2" charset="-78"/>
            </a:endParaRPr>
          </a:p>
          <a:p>
            <a:pPr algn="just" rtl="1"/>
            <a:r>
              <a:rPr lang="fa-IR" dirty="0" smtClean="0">
                <a:cs typeface="B Badr" pitchFamily="2" charset="-78"/>
              </a:rPr>
              <a:t> *</a:t>
            </a:r>
            <a:r>
              <a:rPr lang="fa-IR" sz="2200" dirty="0" smtClean="0">
                <a:cs typeface="B Badr" pitchFamily="2" charset="-78"/>
              </a:rPr>
              <a:t>طاهرزاده اصغر ، گزینش تکنولوژی از دریچه بینش توحیدی ص 55</a:t>
            </a:r>
            <a:endParaRPr lang="en-US" sz="2200" dirty="0" smtClean="0">
              <a:cs typeface="B Badr" pitchFamily="2" charset="-78"/>
            </a:endParaRPr>
          </a:p>
          <a:p>
            <a:pPr algn="just" rtl="1"/>
            <a:r>
              <a:rPr lang="fa-IR" sz="2200" dirty="0" smtClean="0">
                <a:cs typeface="B Badr" pitchFamily="2" charset="-78"/>
              </a:rPr>
              <a:t> **همان ص 65 و 66</a:t>
            </a:r>
          </a:p>
          <a:p>
            <a:pPr algn="just" rtl="1"/>
            <a:r>
              <a:rPr lang="fa-IR" sz="2200" dirty="0" smtClean="0">
                <a:cs typeface="B Badr" pitchFamily="2" charset="-78"/>
              </a:rPr>
              <a:t>جوادی آملی عبدالله، جامعه در قرآن، ص 278</a:t>
            </a:r>
            <a:endParaRPr lang="en-US" sz="2200" dirty="0" smtClean="0">
              <a:cs typeface="B Badr" pitchFamily="2" charset="-78"/>
            </a:endParaRPr>
          </a:p>
          <a:p>
            <a:pPr algn="just"/>
            <a:endParaRPr lang="en-US" dirty="0">
              <a:cs typeface="B Badr" pitchFamily="2" charset="-7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4: </a:t>
            </a:r>
            <a:r>
              <a:rPr lang="ar-SA" dirty="0" smtClean="0">
                <a:solidFill>
                  <a:schemeClr val="tx1"/>
                </a:solidFill>
                <a:cs typeface="B Koodak" pitchFamily="2" charset="-78"/>
              </a:rPr>
              <a:t>سادگی در عین پاسخگو بودن برای نیاز ها </a:t>
            </a:r>
            <a:endParaRPr lang="en-US" dirty="0"/>
          </a:p>
        </p:txBody>
      </p:sp>
      <p:sp>
        <p:nvSpPr>
          <p:cNvPr id="3" name="Content Placeholder 2"/>
          <p:cNvSpPr>
            <a:spLocks noGrp="1"/>
          </p:cNvSpPr>
          <p:nvPr>
            <p:ph idx="1"/>
          </p:nvPr>
        </p:nvSpPr>
        <p:spPr/>
        <p:txBody>
          <a:bodyPr>
            <a:noAutofit/>
          </a:bodyPr>
          <a:lstStyle/>
          <a:p>
            <a:pPr marL="0" indent="0" algn="just" rtl="1">
              <a:buNone/>
            </a:pPr>
            <a:r>
              <a:rPr lang="fa-IR" sz="2200" dirty="0" smtClean="0">
                <a:cs typeface="B Badr" pitchFamily="2" charset="-78"/>
              </a:rPr>
              <a:t>پیچیده کردن فنآوری به معنای شاخ و برگ های زاید و سفارشی سازی های غیر لازم بدون دلیل حکیمانه کاری غیر عاقلانه است و بشر حکیم همواره به دنبال ساده ترین راه برای حل مسائل است اما وقتی از راه حل های طبیعی فاصله بگیریم و به فکر راه حل های غیر طبیعی و تکنیکی بیافتیم آن وقت فناوریها بزرگ و پیچیده خواهند شد و با مسائل بسیاری روبرو خواهیم شد که حتی اگر برای تک تک آنها ساده ترین راه را یافته باشیم باز هم تعدد آنها برای ذهن ما پیچیده و تکلف آور خواهد بود. مثلا اگر بخواهیم به جای سوار شدن بر اسب خداساز بر موتورسیکلت الکتریکی بشرساز سوار شویم حجم زیادی از مسئله را بدون دلیل برای خود ایجاد کرده ایم که اگر بخواهیم برای این مسائل ساده ترین راه ها را هم پیدا کنیم باز هم زمان زیادی برای پاسخ گفتن و پیگیری این جواب ها از بشر گرفته خواهد شد. در دنیای امروز عموما مردم بیشتر وقت خود را به ابزارسازی و یا وررفتن با ابزارهای مختلف می گذارند و پیگیر اهدافی که خدا برای خلقت آنها در نظر گرفته است نیستند. باید پرسید چرا؟ پاسخ این است که چون در بسیاری موارد به هوای نفس خود جواب آری داده اند و برای خوش آمد نفس از پاسخی که خدای متعال در خلقت برای نیازهای آدمی قرار داده است فراری اند و دوست دارند خودشان برای نیازشان پاسخ خاص خود را داشته باشند.</a:t>
            </a:r>
            <a:endParaRPr lang="en-US" sz="2200" dirty="0" smtClean="0">
              <a:cs typeface="B Badr" pitchFamily="2" charset="-7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4: </a:t>
            </a:r>
            <a:r>
              <a:rPr lang="ar-SA" dirty="0" smtClean="0">
                <a:solidFill>
                  <a:schemeClr val="tx1"/>
                </a:solidFill>
                <a:cs typeface="B Koodak" pitchFamily="2" charset="-78"/>
              </a:rPr>
              <a:t>سادگی در عین پاسخگو بودن برای نیاز ها </a:t>
            </a:r>
            <a:endParaRPr lang="en-US" dirty="0"/>
          </a:p>
        </p:txBody>
      </p:sp>
      <p:sp>
        <p:nvSpPr>
          <p:cNvPr id="3" name="Content Placeholder 2"/>
          <p:cNvSpPr>
            <a:spLocks noGrp="1"/>
          </p:cNvSpPr>
          <p:nvPr>
            <p:ph idx="1"/>
          </p:nvPr>
        </p:nvSpPr>
        <p:spPr>
          <a:xfrm>
            <a:off x="285720" y="1714488"/>
            <a:ext cx="8572560" cy="4709160"/>
          </a:xfrm>
        </p:spPr>
        <p:txBody>
          <a:bodyPr>
            <a:noAutofit/>
          </a:bodyPr>
          <a:lstStyle/>
          <a:p>
            <a:pPr marL="0" indent="0" algn="just" rtl="1">
              <a:buNone/>
            </a:pPr>
            <a:r>
              <a:rPr lang="fa-IR" sz="1800" dirty="0" smtClean="0">
                <a:cs typeface="B Badr" pitchFamily="2" charset="-78"/>
              </a:rPr>
              <a:t>بحث دیگری که درباب پیچیدگی فن آوری مطرح است نسبت فاعلیت پنداری انسان به فعل حاصل از ابزار است. یعنی مثلا وقتی شما با بیل و کلنگ چاه حفر می کنید خود را فاعل می دانید نه بیل و کلنگ را در حالی اگر با بیل مکانیکی و دستگاه های پیشرفته امروزی چاه حفر کنید دیگر خود را فاعل نمی پندارید و بیل مکانیکی را کننده چاه فرض می کنید (هیچ کس نمی گوید فلان شخص این کانال را حفر کرده همه می گویند بیل مکانیکی حفر کرده ولی هیچکس نمی گوید بیل و کلنگ چاه کنده همه می گویند فلان شخص این چاه را کنده است و مثلا در باب پرواز های هوایی همه اذعان دارند که هواپیما مسافران را به مقصد رسانده است نه خلبان و نقش خلبان اصولا در نسبت ابزار و انسان در انجام فعل کوچکتر ار نقش انسان دیده می شود). البته ممکن است این تصور نیز بیراه نباشد که عمده تامین انرژی قضیه است و نه پیچیدگی دستگاه یعنی مثلا شما اگر با پیچیده ترین دوچرخه هم مسافرت کنید باز خودتان را فاعل می بینید زیرا نیرو و انرژی این حرکت از شما صادر شده است در حالی که در موتور سیکلت دیگر شما خود را فاعل جزء می بینید نه فاعل اصلی و غالب. در هر حال نتیجه این که هر چه انسان خود را در فعل بی نقش تر حس کند احساس مسئولیت پذیریش در مقابل فعل کمتر می شود و مسئولیت فعل را متوجه ابزار می پندارد، مثلا شاید اگر به خلبانان هواپیماهای بمب افکن گفته شود که به جای ریختن بمب بر سر مردم غیرنظامی با سلاح های ساده تمام این افراد را بکشند حاضر نشوند زیر بار چنین فعلی بروند اما فشردن یک دکمه از بالای هواپیما را بسیار راحت تر می پذیرند، در واقع به راحتی فریب پیچیدگی ابزار را می خورند و از توجه به گناه کبیره ای که از ترکیب فعل آنها با اتوماسیون موجود در ابزار وجود دارد غافل می شوند. البته جای بحث باقیست که آیا در افعال ظالمانه ای که ماشین های پیچیده ای چون هواپیماهای بمب افکن در آن حضور دارند آیا همه گناه فعل تقصیر خلبان و فشار دهنده ی دکمه رهاسازی بمب هاست یا نه کسی که این وسیله را برای طاغوت و ظالمان طراحی کرده است نیز به همان اندازه که فناوری پیچیده تر شده است در ظلم ناشی از فناوری شریک است. ؟</a:t>
            </a:r>
            <a:endParaRPr lang="en-US" sz="1800" dirty="0" smtClean="0">
              <a:cs typeface="B Badr" pitchFamily="2" charset="-7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tx1"/>
                </a:solidFill>
                <a:cs typeface="B Koodak" pitchFamily="2" charset="-78"/>
              </a:rPr>
              <a:t>ویژگیهای محصولات صنعت اسلامی 4: </a:t>
            </a:r>
            <a:r>
              <a:rPr lang="ar-SA" dirty="0" smtClean="0">
                <a:solidFill>
                  <a:schemeClr val="tx1"/>
                </a:solidFill>
                <a:cs typeface="B Koodak" pitchFamily="2" charset="-78"/>
              </a:rPr>
              <a:t>سادگی در عین پاسخگو بودن برای نیاز ها </a:t>
            </a:r>
            <a:endParaRPr lang="en-US" dirty="0"/>
          </a:p>
        </p:txBody>
      </p:sp>
      <p:sp>
        <p:nvSpPr>
          <p:cNvPr id="3" name="Content Placeholder 2"/>
          <p:cNvSpPr>
            <a:spLocks noGrp="1"/>
          </p:cNvSpPr>
          <p:nvPr>
            <p:ph idx="1"/>
          </p:nvPr>
        </p:nvSpPr>
        <p:spPr>
          <a:xfrm>
            <a:off x="457200" y="2285992"/>
            <a:ext cx="8229600" cy="4023368"/>
          </a:xfrm>
        </p:spPr>
        <p:txBody>
          <a:bodyPr/>
          <a:lstStyle/>
          <a:p>
            <a:pPr algn="just" rtl="1"/>
            <a:r>
              <a:rPr lang="fa-IR" dirty="0" smtClean="0">
                <a:cs typeface="B Badr" pitchFamily="2" charset="-78"/>
              </a:rPr>
              <a:t>شاهد قرآنی بر ساده بودن فن آوری نیز تا حدودی دستورالعمل خدای متعال به حضرت داود نبی برای ساخت زره است که فرمود :</a:t>
            </a:r>
          </a:p>
          <a:p>
            <a:pPr algn="just" rtl="1"/>
            <a:endParaRPr lang="en-US" dirty="0" smtClean="0">
              <a:cs typeface="B Badr" pitchFamily="2" charset="-78"/>
            </a:endParaRPr>
          </a:p>
          <a:p>
            <a:pPr algn="just" rtl="1"/>
            <a:r>
              <a:rPr lang="ar-SA" dirty="0" smtClean="0">
                <a:cs typeface="B Badr" pitchFamily="2" charset="-78"/>
              </a:rPr>
              <a:t>أَنِ اعْمَلْ سابِغاتٍ وَ قَدِّرْ فِي السَّرْدِ وَ اعْمَلُوا صالِحاً إِنِّي بِما تَعْمَلُونَ بَصيرٌ (سبأ 11) </a:t>
            </a:r>
            <a:endParaRPr lang="en-US" dirty="0" smtClean="0">
              <a:cs typeface="B Badr" pitchFamily="2" charset="-78"/>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ویژگیهای محصولات صنعت اسلامی 5: تامین آرامش روحی (طمأنینه) کاربر </a:t>
            </a:r>
            <a:endParaRPr lang="en-US" dirty="0">
              <a:solidFill>
                <a:schemeClr val="tx1"/>
              </a:solidFill>
            </a:endParaRPr>
          </a:p>
        </p:txBody>
      </p:sp>
      <p:sp>
        <p:nvSpPr>
          <p:cNvPr id="3" name="Content Placeholder 2"/>
          <p:cNvSpPr>
            <a:spLocks noGrp="1"/>
          </p:cNvSpPr>
          <p:nvPr>
            <p:ph idx="1"/>
          </p:nvPr>
        </p:nvSpPr>
        <p:spPr>
          <a:xfrm>
            <a:off x="457200" y="1600200"/>
            <a:ext cx="8229600" cy="4972072"/>
          </a:xfrm>
        </p:spPr>
        <p:txBody>
          <a:bodyPr>
            <a:normAutofit fontScale="62500" lnSpcReduction="20000"/>
          </a:bodyPr>
          <a:lstStyle/>
          <a:p>
            <a:pPr algn="just" rtl="1"/>
            <a:r>
              <a:rPr lang="fa-IR" dirty="0" smtClean="0">
                <a:cs typeface="B Mitra" pitchFamily="2" charset="-78"/>
              </a:rPr>
              <a:t>استاد طاهرزاده می نویسد :</a:t>
            </a:r>
            <a:endParaRPr lang="en-US" dirty="0" smtClean="0">
              <a:cs typeface="B Mitra" pitchFamily="2" charset="-78"/>
            </a:endParaRPr>
          </a:p>
          <a:p>
            <a:pPr marL="1440000" indent="0" algn="just" rtl="1">
              <a:buNone/>
            </a:pPr>
            <a:r>
              <a:rPr lang="fa-IR" dirty="0" smtClean="0">
                <a:cs typeface="B Mitra" pitchFamily="2" charset="-78"/>
              </a:rPr>
              <a:t>اگر دل انسان‌ها از فضاي تکنيکي فراري است، دست و پاي او در قبضه‌ي فرهنگي است که تکنولوژي بر او تحميل کرده است. حاصل اين کشمکش‌ها تولد انساني است که با همه تلاشي که صبح تا شام انجام مي‌دهد، از همه چيز ناراضي است، حتي از قهقهه‌هاي مستانه‌اي که مي‌زند تا از نارضايتي خود فرار کند. *</a:t>
            </a:r>
          </a:p>
          <a:p>
            <a:pPr marL="1440000" indent="0" algn="just" rtl="1">
              <a:buNone/>
            </a:pPr>
            <a:endParaRPr lang="en-US" dirty="0" smtClean="0">
              <a:cs typeface="B Mitra" pitchFamily="2" charset="-78"/>
            </a:endParaRPr>
          </a:p>
          <a:p>
            <a:pPr algn="just" rtl="1">
              <a:lnSpc>
                <a:spcPct val="120000"/>
              </a:lnSpc>
            </a:pPr>
            <a:r>
              <a:rPr lang="fa-IR" sz="3200" dirty="0" smtClean="0">
                <a:cs typeface="B Mitra" pitchFamily="2" charset="-78"/>
              </a:rPr>
              <a:t>وقتي انسان جنبه روحاني خود را فراموش كرد و خود را مادي پنداشت آنگاه شروع می کند به مقایسه ی خود با ابزارهای مادی و خود را نیز یک ابزار مادی در جهت اهداف مادی می پندارد، در این صورت چون قطعا با پیشرفت فنآوری ابزارهای مادی عظیم تر از انسان به وجود می آیند آنگاه چنین انسان مادی نگری خود را طفیلی ابزارش می پندارد. اما اگر انسان مبنا را بر کرامت انسان و وجود روحانی خود بگذارد که نکته برتری انسان بر ابزار و دنیاست آنگاه نه تنها ماشین و صنعت را نعمت خداوند برای تحقق هدف خداوند می پندارد بلکه حتی دست و پا و جسم خود را هم نعمات خدا می داند و با از دست دادن آنها در اثر مصیبت و امتحان الهی احساس کمبود نمی کند زیرا اصل وجودی خود را جنبه روحی می پندارد و تا لحظه مرگ این برگ برنده انسان بر دنیا و ماشین در وجود اوست فلذا دلیلی ندارد که برای دنیا و ماشین هویت قابل مقایسه ای با خود در نظر بگیرد.</a:t>
            </a:r>
            <a:endParaRPr lang="en-US" sz="3200" dirty="0" smtClean="0">
              <a:cs typeface="B Mitra" pitchFamily="2" charset="-78"/>
            </a:endParaRPr>
          </a:p>
          <a:p>
            <a:pPr algn="just" rtl="1"/>
            <a:endParaRPr lang="fa-IR" dirty="0" smtClean="0">
              <a:cs typeface="B Mitra" pitchFamily="2" charset="-78"/>
            </a:endParaRPr>
          </a:p>
          <a:p>
            <a:pPr algn="just" rtl="1"/>
            <a:r>
              <a:rPr lang="fa-IR" sz="2300" dirty="0" smtClean="0">
                <a:cs typeface="B Mitra" pitchFamily="2" charset="-78"/>
              </a:rPr>
              <a:t>*طاهرزاده اصغر ، گزینش تکنولوژی از دریچه بینش توحیدی ،ص 63</a:t>
            </a:r>
            <a:endParaRPr lang="en-US" sz="2300" dirty="0" smtClean="0">
              <a:cs typeface="B Mitra" pitchFamily="2" charset="-7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solidFill>
                  <a:schemeClr val="tx1"/>
                </a:solidFill>
                <a:cs typeface="B Koodak" pitchFamily="2" charset="-78"/>
              </a:rPr>
              <a:t>ویژگیهای محصولات صنعت اسلامی 5: تامین آرامش روحی (طمأنینه) کاربر </a:t>
            </a:r>
            <a:endParaRPr lang="en-US" dirty="0">
              <a:solidFill>
                <a:schemeClr val="tx1"/>
              </a:solidFill>
            </a:endParaRPr>
          </a:p>
        </p:txBody>
      </p:sp>
      <p:sp>
        <p:nvSpPr>
          <p:cNvPr id="3" name="Content Placeholder 2"/>
          <p:cNvSpPr>
            <a:spLocks noGrp="1"/>
          </p:cNvSpPr>
          <p:nvPr>
            <p:ph idx="1"/>
          </p:nvPr>
        </p:nvSpPr>
        <p:spPr>
          <a:xfrm>
            <a:off x="357158" y="1600200"/>
            <a:ext cx="8501122" cy="5043510"/>
          </a:xfrm>
        </p:spPr>
        <p:txBody>
          <a:bodyPr>
            <a:normAutofit fontScale="70000" lnSpcReduction="20000"/>
          </a:bodyPr>
          <a:lstStyle/>
          <a:p>
            <a:pPr algn="just" rtl="1"/>
            <a:r>
              <a:rPr lang="fa-IR" dirty="0" smtClean="0">
                <a:cs typeface="B Mitra" pitchFamily="2" charset="-78"/>
              </a:rPr>
              <a:t>دکتر علی شریعتی می نویسد.:</a:t>
            </a:r>
            <a:endParaRPr lang="en-US" dirty="0" smtClean="0">
              <a:cs typeface="B Mitra" pitchFamily="2" charset="-78"/>
            </a:endParaRPr>
          </a:p>
          <a:p>
            <a:pPr marL="1080000" indent="0" algn="just" rtl="1">
              <a:buNone/>
            </a:pPr>
            <a:r>
              <a:rPr lang="fa-IR" dirty="0" smtClean="0">
                <a:cs typeface="B Mitra" pitchFamily="2" charset="-78"/>
              </a:rPr>
              <a:t>در جامعه شناسي و روانشناسي کاملاً آشکار است که هر کسي در مدت عمرش به ميزاني که تماسش با يک ابزار و يا فرم کار بيشتر مي باشد کم کم شخصيت مستقل و حقيقیِ خود را فراموش مي کند و به جاي خودش آن ابزار کار را احساس مي کند</a:t>
            </a:r>
            <a:r>
              <a:rPr lang="en-US" dirty="0" smtClean="0">
                <a:cs typeface="B Mitra" pitchFamily="2" charset="-78"/>
              </a:rPr>
              <a:t>.</a:t>
            </a:r>
            <a:r>
              <a:rPr lang="fa-IR" dirty="0" smtClean="0">
                <a:cs typeface="B Mitra" pitchFamily="2" charset="-78"/>
              </a:rPr>
              <a:t> *</a:t>
            </a:r>
            <a:endParaRPr lang="en-US" dirty="0" smtClean="0">
              <a:cs typeface="B Mitra" pitchFamily="2" charset="-78"/>
            </a:endParaRPr>
          </a:p>
          <a:p>
            <a:pPr marL="1080000" indent="0" algn="just" rtl="1">
              <a:buNone/>
            </a:pPr>
            <a:r>
              <a:rPr lang="fa-IR" dirty="0" smtClean="0">
                <a:cs typeface="B Mitra" pitchFamily="2" charset="-78"/>
              </a:rPr>
              <a:t>در اين جا انسان شیٌ مي شود و خود را شیٌ حس مي کند</a:t>
            </a:r>
            <a:r>
              <a:rPr lang="en-US" dirty="0" smtClean="0">
                <a:cs typeface="B Mitra" pitchFamily="2" charset="-78"/>
              </a:rPr>
              <a:t>. </a:t>
            </a:r>
            <a:r>
              <a:rPr lang="fa-IR" dirty="0" smtClean="0">
                <a:cs typeface="B Mitra" pitchFamily="2" charset="-78"/>
              </a:rPr>
              <a:t>ماشين زدگي همين معني را مي دهد فرد جزيي از ماشين مي شود</a:t>
            </a:r>
            <a:r>
              <a:rPr lang="en-US" dirty="0" smtClean="0">
                <a:cs typeface="B Mitra" pitchFamily="2" charset="-78"/>
              </a:rPr>
              <a:t>. </a:t>
            </a:r>
            <a:r>
              <a:rPr lang="fa-IR" dirty="0" smtClean="0">
                <a:cs typeface="B Mitra" pitchFamily="2" charset="-78"/>
              </a:rPr>
              <a:t>امروز انسان در هجوم و رسوخ ماشين مسخ مي شود</a:t>
            </a:r>
            <a:r>
              <a:rPr lang="en-US" dirty="0" smtClean="0">
                <a:cs typeface="B Mitra" pitchFamily="2" charset="-78"/>
              </a:rPr>
              <a:t>. </a:t>
            </a:r>
            <a:r>
              <a:rPr lang="fa-IR" dirty="0" smtClean="0">
                <a:cs typeface="B Mitra" pitchFamily="2" charset="-78"/>
              </a:rPr>
              <a:t>فرد خود را ادامه ماشين و يکي از ابزارهاي آن مي شمارد</a:t>
            </a:r>
            <a:r>
              <a:rPr lang="en-US" dirty="0" smtClean="0">
                <a:cs typeface="B Mitra" pitchFamily="2" charset="-78"/>
              </a:rPr>
              <a:t>. </a:t>
            </a:r>
            <a:r>
              <a:rPr lang="fa-IR" dirty="0" smtClean="0">
                <a:cs typeface="B Mitra" pitchFamily="2" charset="-78"/>
              </a:rPr>
              <a:t>راننده خود را ادامه ترمز و کلاج و دنده کاميونش مي يابد.** </a:t>
            </a:r>
          </a:p>
          <a:p>
            <a:pPr marL="1080000" indent="0" algn="just" rtl="1">
              <a:buNone/>
            </a:pPr>
            <a:endParaRPr lang="en-US" dirty="0" smtClean="0">
              <a:cs typeface="B Mitra" pitchFamily="2" charset="-78"/>
            </a:endParaRPr>
          </a:p>
          <a:p>
            <a:pPr algn="just" rtl="1"/>
            <a:r>
              <a:rPr lang="fa-IR" dirty="0" smtClean="0">
                <a:cs typeface="B Mitra" pitchFamily="2" charset="-78"/>
              </a:rPr>
              <a:t>متاسفانه امروزه مردم جوامع صنعتي در عين حال که در کنار يکديگر زندگي مي کنند نسبت به يکديگر بيگانه و بي احساس اند. دکتر اسلامی ندوشن در پاسخ به علت این مسئله می نویسد :</a:t>
            </a:r>
            <a:endParaRPr lang="en-US" dirty="0" smtClean="0">
              <a:cs typeface="B Mitra" pitchFamily="2" charset="-78"/>
            </a:endParaRPr>
          </a:p>
          <a:p>
            <a:pPr marL="1080000" indent="0" algn="just" rtl="1">
              <a:buNone/>
            </a:pPr>
            <a:r>
              <a:rPr lang="fa-IR" dirty="0" smtClean="0">
                <a:cs typeface="B Mitra" pitchFamily="2" charset="-78"/>
              </a:rPr>
              <a:t>هر چه شهرها بزرگتر و پررونق تر شود فشار تنهايي محسوس تر مي گردد</a:t>
            </a:r>
            <a:r>
              <a:rPr lang="en-US" dirty="0" smtClean="0">
                <a:cs typeface="B Mitra" pitchFamily="2" charset="-78"/>
              </a:rPr>
              <a:t>... </a:t>
            </a:r>
            <a:r>
              <a:rPr lang="fa-IR" dirty="0" smtClean="0">
                <a:cs typeface="B Mitra" pitchFamily="2" charset="-78"/>
              </a:rPr>
              <a:t>علت احساس تنهايي اين است که ارتباط روحي بين افراد به حداقل تنزّل يافته است.***</a:t>
            </a:r>
          </a:p>
          <a:p>
            <a:pPr algn="just" rtl="1"/>
            <a:endParaRPr lang="en-US" dirty="0" smtClean="0">
              <a:cs typeface="B Mitra" pitchFamily="2" charset="-78"/>
            </a:endParaRPr>
          </a:p>
          <a:p>
            <a:pPr algn="just" rtl="1"/>
            <a:r>
              <a:rPr lang="fa-IR" dirty="0" smtClean="0">
                <a:cs typeface="B Mitra" pitchFamily="2" charset="-78"/>
              </a:rPr>
              <a:t> *شريعتي علي ، ويژگيهاي قرون جديد، دفتر تدوين و تنظيم مجموعه آثار تابستان 67</a:t>
            </a:r>
            <a:r>
              <a:rPr lang="en-US" dirty="0" smtClean="0">
                <a:cs typeface="B Mitra" pitchFamily="2" charset="-78"/>
              </a:rPr>
              <a:t>.</a:t>
            </a:r>
            <a:r>
              <a:rPr lang="fa-IR" dirty="0" smtClean="0">
                <a:cs typeface="B Mitra" pitchFamily="2" charset="-78"/>
              </a:rPr>
              <a:t> ، ص 364</a:t>
            </a:r>
            <a:endParaRPr lang="en-US" dirty="0" smtClean="0">
              <a:cs typeface="B Mitra" pitchFamily="2" charset="-78"/>
            </a:endParaRPr>
          </a:p>
          <a:p>
            <a:pPr algn="just" rtl="1"/>
            <a:r>
              <a:rPr lang="fa-IR" dirty="0" smtClean="0">
                <a:cs typeface="B Mitra" pitchFamily="2" charset="-78"/>
              </a:rPr>
              <a:t> **شريعتي علي ، تاريخ تمدن، ج 2 ص 238 </a:t>
            </a:r>
            <a:endParaRPr lang="en-US" dirty="0" smtClean="0">
              <a:cs typeface="B Mitra" pitchFamily="2" charset="-78"/>
            </a:endParaRPr>
          </a:p>
          <a:p>
            <a:pPr algn="just" rtl="1"/>
            <a:r>
              <a:rPr lang="fa-IR" dirty="0" smtClean="0">
                <a:cs typeface="B Mitra" pitchFamily="2" charset="-78"/>
              </a:rPr>
              <a:t> ***اسلامي ندوشن محمد علي ، گفتيم و نگفتيم،  انتشارات يزدان</a:t>
            </a:r>
            <a:r>
              <a:rPr lang="en-US" dirty="0" smtClean="0">
                <a:cs typeface="B Mitra" pitchFamily="2" charset="-78"/>
              </a:rPr>
              <a:t>.</a:t>
            </a:r>
            <a:r>
              <a:rPr lang="fa-IR" dirty="0" smtClean="0">
                <a:cs typeface="B Mitra" pitchFamily="2" charset="-78"/>
              </a:rPr>
              <a:t> ص 69</a:t>
            </a:r>
            <a:endParaRPr lang="en-US" dirty="0" smtClean="0">
              <a:cs typeface="B Mitra" pitchFamily="2" charset="-78"/>
            </a:endParaRPr>
          </a:p>
          <a:p>
            <a:pPr algn="just"/>
            <a:endParaRPr lang="en-US" dirty="0">
              <a:cs typeface="B Mitra"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1014</TotalTime>
  <Words>20927</Words>
  <Application>Microsoft Office PowerPoint</Application>
  <PresentationFormat>On-screen Show (4:3)</PresentationFormat>
  <Paragraphs>626</Paragraphs>
  <Slides>116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116</vt:i4>
      </vt:variant>
    </vt:vector>
  </HeadingPairs>
  <TitlesOfParts>
    <vt:vector size="130" baseType="lpstr">
      <vt:lpstr>B Sina</vt:lpstr>
      <vt:lpstr>B Mitra</vt:lpstr>
      <vt:lpstr>Wingdings 2</vt:lpstr>
      <vt:lpstr>Times New Roman</vt:lpstr>
      <vt:lpstr>Lucida Sans</vt:lpstr>
      <vt:lpstr>Wingdings 3</vt:lpstr>
      <vt:lpstr>Arial</vt:lpstr>
      <vt:lpstr>Book Antiqua</vt:lpstr>
      <vt:lpstr>Tahoma</vt:lpstr>
      <vt:lpstr>B Kamran</vt:lpstr>
      <vt:lpstr>B Badr</vt:lpstr>
      <vt:lpstr>Wingdings</vt:lpstr>
      <vt:lpstr>B Koodak</vt:lpstr>
      <vt:lpstr>Apex</vt:lpstr>
      <vt:lpstr>منشور راهبردی صنعت اسلامی</vt:lpstr>
      <vt:lpstr>فهرست مطالب</vt:lpstr>
      <vt:lpstr>ارکان صنعت اسلامی</vt:lpstr>
      <vt:lpstr>ضرورت تبیین صنعت اسلامی</vt:lpstr>
      <vt:lpstr>اهداف صنعت اسلامی</vt:lpstr>
      <vt:lpstr>اهداف انحرافی از صنعت</vt:lpstr>
      <vt:lpstr> رعایت حقوق اسلامی و پرهیز از  ظلم در صنعت اسلامی</vt:lpstr>
      <vt:lpstr>ضوابط اخلاقی بینشی صنعتگری اسلامی</vt:lpstr>
      <vt:lpstr>ضوابط اخلاقی صنعتگر اسلامی در مرحله ی طراحی</vt:lpstr>
      <vt:lpstr>ویژگی های مصنوعات صنعت اسلامی</vt:lpstr>
      <vt:lpstr>ویژگی های مصنوعات صنعت اسلامی</vt:lpstr>
      <vt:lpstr>ضوابط اخلاقی عملی صنعتگری اسلامی </vt:lpstr>
      <vt:lpstr>ضرورت تبیین صنعت اسلامی</vt:lpstr>
      <vt:lpstr>ضرورت تبیین صنعت اسلامی</vt:lpstr>
      <vt:lpstr>ضرورت تبیین صنعت اسلامی</vt:lpstr>
      <vt:lpstr>ضرورت تبیین صنعت اسلامی</vt:lpstr>
      <vt:lpstr>دیدگاه علمای حاضر درباره صنعت اسلامی</vt:lpstr>
      <vt:lpstr>دیدگاه علمای حاضر درباره صنعت اسلامی</vt:lpstr>
      <vt:lpstr>دیدگاه علمای حاضر درباره صنعت اسلامی</vt:lpstr>
      <vt:lpstr>دیدگاه علمای حاضر درباره صنعت اسلامی</vt:lpstr>
      <vt:lpstr>دیدگاه علمای حاضر درباره صنعت اسلامی</vt:lpstr>
      <vt:lpstr>دیدگاه علمای حاضر درباره صنعت اسلامی</vt:lpstr>
      <vt:lpstr>هدف از صنعت اسلامی</vt:lpstr>
      <vt:lpstr>هدف از صنعت اسلامی- سطح یک: نفع انسان</vt:lpstr>
      <vt:lpstr>هدف از صنعت اسلامی- سطح یک: نفع انسان</vt:lpstr>
      <vt:lpstr>هدف از صنعت اسلامی- سطح دو:تذکرو مشاهده ی آیات الهی</vt:lpstr>
      <vt:lpstr>هدف از صنعت اسلامی- سطح دو:تذکرو مشاهده ی آیات الهی</vt:lpstr>
      <vt:lpstr>هدف از صنعت اسلامی- سطح دو:تذکرو مشاهده ی آیات الهی</vt:lpstr>
      <vt:lpstr>هدف از صنعت اسلامی- سطح دو:تذکرو مشاهده ی آیات الهی</vt:lpstr>
      <vt:lpstr>هدف از صنعت اسلامی- سطح دو:تذکرو مشاهده ی آیات الهی</vt:lpstr>
      <vt:lpstr>هدف از صنعت اسلامی- سطح دو:تذکرو مشاهده ی آیات الهی</vt:lpstr>
      <vt:lpstr>هدف از صنعت اسلامی- سطح دو:تذکرو مشاهده ی آیات الهی</vt:lpstr>
      <vt:lpstr>هدف از صنعت اسلامی- سطح سه:ابتغای فضل الهی و شکر</vt:lpstr>
      <vt:lpstr>اهداف انحرافی از صنعت</vt:lpstr>
      <vt:lpstr>اهداف انحرافی از صنعت: یک: رقابت با خدای متعال در خلقت و نو آوری </vt:lpstr>
      <vt:lpstr>اهداف انحرافی از صنعت: دو: رفع کننده همه ی نیازها </vt:lpstr>
      <vt:lpstr>اهداف انحرافی از صنعت: دو: رفع کننده همه ی نیازها </vt:lpstr>
      <vt:lpstr>اهداف انحرافی از صنعت: سه: پیشگیری از جرم و جنایت و برپایی امنیت </vt:lpstr>
      <vt:lpstr>اهداف انحرافی از صنعت: سه: پیشگیری از جرم و جنایت و برپایی امنیت </vt:lpstr>
      <vt:lpstr>اهداف انحرافی از صنعت: چهار: آسایش جسم و اتراف </vt:lpstr>
      <vt:lpstr>اهداف انحرافی از صنعت: چهار: آسایش جسم و اتراف </vt:lpstr>
      <vt:lpstr>اهداف انحرافی از صنعت: چهار: آسایش جسم و اتراف </vt:lpstr>
      <vt:lpstr>اهداف انحرافی از صنعت: چهار: آسایش جسم و اتراف </vt:lpstr>
      <vt:lpstr>اهداف انحرافی از صنعت: پنج: نوآوری، ابتکار و خلاقیت محض عبث و بدون هدف </vt:lpstr>
      <vt:lpstr>اهداف انحرافی از صنعت: شش: تلاش برای جاودانگی و مبارزه با مرگ</vt:lpstr>
      <vt:lpstr>اهداف انحرافی از صنعت: شش: تلاش برای جاودانگی و مبارزه با مرگ</vt:lpstr>
      <vt:lpstr> رعایت حقوق اسلامی و پرهیز از  ظلم در صنعت اسلامی</vt:lpstr>
      <vt:lpstr>مقدمه :رعایت حدود الهی در صنعت اسلامی</vt:lpstr>
      <vt:lpstr>مقدمه : رعایت حقوق اسلامی در صنعت و پرهیز از ظلم</vt:lpstr>
      <vt:lpstr>رعایت حقوق خدای متعال</vt:lpstr>
      <vt:lpstr>رعایت حقوق خدای متعال</vt:lpstr>
      <vt:lpstr>رعایت حقوق مخلوقات الهی</vt:lpstr>
      <vt:lpstr>رعایت حقوق مخلوقات الهی</vt:lpstr>
      <vt:lpstr>رعایت حقوق مخلوقات الهی</vt:lpstr>
      <vt:lpstr>رعایت حقوق مخلوقات الهی</vt:lpstr>
      <vt:lpstr>رعایت حقوق مخلوقات الهی</vt:lpstr>
      <vt:lpstr>رعایت حقوق مخلوقات الهی</vt:lpstr>
      <vt:lpstr>رعایت حقوق مخلوقات الهی</vt:lpstr>
      <vt:lpstr>رعایت حقوق و کرامت انسان و پرهیز از توهین و ذلیل نمودن او</vt:lpstr>
      <vt:lpstr>رعایت حقوق و کرامت انسان و پرهیز از توهین و ذلیل نمودن او</vt:lpstr>
      <vt:lpstr>رعایت حقوق و کرامت انسان و پرهیز از توهین و ذلیل نمودن او</vt:lpstr>
      <vt:lpstr>رعایت حقوق و کرامت انسان و پرهیز از توهین و ذلیل نمودن او</vt:lpstr>
      <vt:lpstr>ارتباط اتوماسیون صنعتی با کرامت انسانی:</vt:lpstr>
      <vt:lpstr>ارتباط اتوماسیون صنعتی با کرامت انسانی:</vt:lpstr>
      <vt:lpstr>ضوابط اخلاقی بینشی صنعت اسلامی</vt:lpstr>
      <vt:lpstr>ضوابط اخلاقی بینشی: معلم صنعت دانستن خداوند متعال و شکر او</vt:lpstr>
      <vt:lpstr>ضوابط اخلاقی بینشی: معلم صنعت دانستن خداوند متعال و شکر او</vt:lpstr>
      <vt:lpstr>ضوابط اخلاقی بینشی: معلم صنعت دانستن خداوند متعال و شکر او</vt:lpstr>
      <vt:lpstr>ضوابط اخلاقی بینشی: اعتقاد به بسط ید خداوند و غلبه ی سنت های او</vt:lpstr>
      <vt:lpstr>ضوابط اخلاقی بینشی: تشخیص وحی شیطان</vt:lpstr>
      <vt:lpstr>ضوابط اخلاقی بینشی: تشخیص وحی شیطان</vt:lpstr>
      <vt:lpstr>ضوابط اخلاقی بینشی: تشخیص وحی شیطان</vt:lpstr>
      <vt:lpstr>ضوابط اخلاقی بینشی: تشخیص وحی شیطان</vt:lpstr>
      <vt:lpstr>ضوابط اخلاقی بینشی :نگاه به خلقت به عنوان یک صنع حکیمانه و زنده </vt:lpstr>
      <vt:lpstr>ضوابط اخلاقی بینشی :نگاه به خلقت به عنوان یک صنع حکیمانه و زنده </vt:lpstr>
      <vt:lpstr>ضوابط اخلاقی بینشی :نگاه به خلقت به عنوان یک صنع حکیمانه و زنده </vt:lpstr>
      <vt:lpstr>ضوابط اخلاقی بینشی :نگاه به خلقت به عنوان یک صنع حکیمانه و زنده </vt:lpstr>
      <vt:lpstr>ضوابط اخلاقی بینشی :نگاه به خلقت به عنوان یک صنع حکیمانه و زنده </vt:lpstr>
      <vt:lpstr>ضوابط اخلاقی بینشی : توجه به نیازهای انسان در منظومه خلقت و طراحی هدفمند با اهداف الهی </vt:lpstr>
      <vt:lpstr>ضوابط اخلاقی بینشی : توجه به نیازهای انسان در منظومه خلقت و طراحی هدفمند با اهداف الهی </vt:lpstr>
      <vt:lpstr>ضوابط اخلاقی بینشی : توجه به نیازهای انسان در منظومه خلقت و طراحی هدفمند با اهداف الهی </vt:lpstr>
      <vt:lpstr>ضوابط اخلاقی بینشی : توجه به نیازهای انسان در منظومه خلقت و طراحی هدفمند با اهداف الهی </vt:lpstr>
      <vt:lpstr>ضوابط اخلاقی صنعتگر اسلامی در مرحله ی طراحی</vt:lpstr>
      <vt:lpstr>ضوابط اخلاقی طراحی: سعی در استفاده از ظرفیتهای آفریده های خدا برای رفع نیاز</vt:lpstr>
      <vt:lpstr>ویژگیهای مصنوعات صنعت اسلامی</vt:lpstr>
      <vt:lpstr>ویژگیهای محصولات صنعت اسلامی 1: اتقان و استواری و دوراندیشانه بودن</vt:lpstr>
      <vt:lpstr>ویژگیهای محصولات صنعت اسلامی 1: اتقان و استواری و دوراندیشانه بودن</vt:lpstr>
      <vt:lpstr>ویژگیهای محصولات صنعت اسلامی 1: اتقان و استواری و دوراندیشانه بودن</vt:lpstr>
      <vt:lpstr>ویژگیهای محصولات صنعت اسلامی 2: پرهیز از عجله و احترام نهادن به قوانین  و سنتهای حکیمانه الهی</vt:lpstr>
      <vt:lpstr>ویژگیهای محصولات صنعت اسلامی 2: پرهیز از عجله و احترام نهادن به قوانین  و سنتهای حکیمانه الهی</vt:lpstr>
      <vt:lpstr>ویژگیهای محصولات صنعت اسلامی 3: سرعت بخشی در خیرات و نه همه افعال</vt:lpstr>
      <vt:lpstr>ویژگیهای محصولات صنعت اسلامی 3: سرعت بخشی در خیرات و نه همه افعال</vt:lpstr>
      <vt:lpstr>ویژگیهای محصولات صنعت اسلامی 4: سادگی در عین پاسخگو بودن برای نیاز ها </vt:lpstr>
      <vt:lpstr>ویژگیهای محصولات صنعت اسلامی 4: سادگی در عین پاسخگو بودن برای نیاز ها </vt:lpstr>
      <vt:lpstr>ویژگیهای محصولات صنعت اسلامی 4: سادگی در عین پاسخگو بودن برای نیاز ها </vt:lpstr>
      <vt:lpstr>ویژگیهای محصولات صنعت اسلامی 4: سادگی در عین پاسخگو بودن برای نیاز ها </vt:lpstr>
      <vt:lpstr>ویژگیهای محصولات صنعت اسلامی 4: سادگی در عین پاسخگو بودن برای نیاز ها </vt:lpstr>
      <vt:lpstr>ویژگیهای محصولات صنعت اسلامی 5: تامین آرامش روحی (طمأنینه) کاربر </vt:lpstr>
      <vt:lpstr>ویژگیهای محصولات صنعت اسلامی 5: تامین آرامش روحی (طمأنینه) کاربر </vt:lpstr>
      <vt:lpstr>ویژگیهای محصولات صنعت اسلامی 6: تامین سلامت جسمی (صحت) کاربر </vt:lpstr>
      <vt:lpstr>ویژگیهای محصولات صنعت اسلامی 7: زینت انسان بودن و زیبا بودن</vt:lpstr>
      <vt:lpstr>ویژگیهای محصولات صنعت اسلامی 7: زینت انسان بودن و زیبا بودن</vt:lpstr>
      <vt:lpstr>ویژگیهای محصولات صنعت اسلامی 9 : در جهت اصلاح و صلح نه در جهت فساد و هدم</vt:lpstr>
      <vt:lpstr>ویژگیهای محصولات صنعت اسلامی 9 : در جهت اصلاح و صلح نه در جهت فساد و هدم</vt:lpstr>
      <vt:lpstr>ویژگیهای محصولات صنعت اسلامی 10 : قانعانه بودن و نه مصرف زدگی </vt:lpstr>
      <vt:lpstr>ویژگیهای محصولات صنعت اسلامی 10 : قانعانه بودن و نه مصرف زدگی </vt:lpstr>
      <vt:lpstr>ویژگیهای محصولات صنعت اسلامی 11 : کنترل پذیری و دست افزار بودن </vt:lpstr>
      <vt:lpstr>ویژگیهای محصولات صنعت اسلامی 12 : رجع پذیری و قابلیت بازیابی توسط سازنده</vt:lpstr>
      <vt:lpstr>ضوابط اخلاقی عملی صنعتگری اسلامی </vt:lpstr>
      <vt:lpstr>ضوابط اخلاقی عملی :عدم بطش جبارانه در تمتع از طبیعت </vt:lpstr>
      <vt:lpstr>ضوابط اخلاقی عملی :عدم بطش جبارانه در تمتع از طبیعت </vt:lpstr>
      <vt:lpstr>ضوابط اخلاقی عملی صنعتگری اسلامی : فروش فناوری به اهل آن</vt:lpstr>
      <vt:lpstr>تلاش های کنونی برای حرکت به سوی صنعت اسلامی</vt:lpstr>
      <vt:lpstr>موسسه ی فناوری های قرآنی امام صادق علیه السلام </vt:lpstr>
      <vt:lpstr>تشکیل ستاد صافا</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منشور راهبردی صنعت اسلامی</dc:title>
  <dc:creator>Jangande Cybery</dc:creator>
  <cp:lastModifiedBy>Jangande Cybery</cp:lastModifiedBy>
  <cp:revision>109</cp:revision>
  <dcterms:created xsi:type="dcterms:W3CDTF">2013-07-28T12:16:44Z</dcterms:created>
  <dcterms:modified xsi:type="dcterms:W3CDTF">2016-11-11T11:22:41Z</dcterms:modified>
</cp:coreProperties>
</file>