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40" r:id="rId1"/>
  </p:sldMasterIdLst>
  <p:notesMasterIdLst>
    <p:notesMasterId r:id="rId48"/>
  </p:notesMasterIdLst>
  <p:handoutMasterIdLst>
    <p:handoutMasterId r:id="rId49"/>
  </p:handoutMasterIdLst>
  <p:sldIdLst>
    <p:sldId id="256" r:id="rId2"/>
    <p:sldId id="301" r:id="rId3"/>
    <p:sldId id="265" r:id="rId4"/>
    <p:sldId id="302" r:id="rId5"/>
    <p:sldId id="303" r:id="rId6"/>
    <p:sldId id="304" r:id="rId7"/>
    <p:sldId id="305" r:id="rId8"/>
    <p:sldId id="306" r:id="rId9"/>
    <p:sldId id="307" r:id="rId10"/>
    <p:sldId id="266" r:id="rId11"/>
    <p:sldId id="267" r:id="rId12"/>
    <p:sldId id="257" r:id="rId13"/>
    <p:sldId id="263" r:id="rId14"/>
    <p:sldId id="269" r:id="rId15"/>
    <p:sldId id="260" r:id="rId16"/>
    <p:sldId id="309" r:id="rId17"/>
    <p:sldId id="310"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8" r:id="rId47"/>
  </p:sldIdLst>
  <p:sldSz cx="9144000" cy="6858000" type="screen4x3"/>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9874" autoAdjust="0"/>
    <p:restoredTop sz="94660"/>
  </p:normalViewPr>
  <p:slideViewPr>
    <p:cSldViewPr>
      <p:cViewPr varScale="1">
        <p:scale>
          <a:sx n="74" d="100"/>
          <a:sy n="74" d="100"/>
        </p:scale>
        <p:origin x="-125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50C8C8-389B-4BC8-97F2-BF76C892126A}" type="doc">
      <dgm:prSet loTypeId="urn:microsoft.com/office/officeart/2005/8/layout/list1" loCatId="list" qsTypeId="urn:microsoft.com/office/officeart/2005/8/quickstyle/simple5" qsCatId="simple" csTypeId="urn:microsoft.com/office/officeart/2005/8/colors/accent4_2" csCatId="accent4" phldr="1"/>
      <dgm:spPr/>
      <dgm:t>
        <a:bodyPr/>
        <a:lstStyle/>
        <a:p>
          <a:endParaRPr lang="en-US"/>
        </a:p>
      </dgm:t>
    </dgm:pt>
    <dgm:pt modelId="{AC68AF3E-401D-4C34-BACA-C123BA65F2A1}">
      <dgm:prSet phldrT="[Text]" custT="1"/>
      <dgm:spPr/>
      <dgm:t>
        <a:bodyPr/>
        <a:lstStyle/>
        <a:p>
          <a:pPr algn="r" rtl="1"/>
          <a:r>
            <a:rPr lang="fa-IR" sz="1600" b="1" dirty="0">
              <a:solidFill>
                <a:sysClr val="windowText" lastClr="000000"/>
              </a:solidFill>
              <a:latin typeface="Tahoma" pitchFamily="34" charset="0"/>
              <a:ea typeface="Tahoma" pitchFamily="34" charset="0"/>
              <a:cs typeface="Tahoma" pitchFamily="34" charset="0"/>
            </a:rPr>
            <a:t>بازرسی محصولات همیشه لازم است.</a:t>
          </a:r>
          <a:endParaRPr lang="en-US" sz="1600" b="1" dirty="0">
            <a:solidFill>
              <a:sysClr val="windowText" lastClr="000000"/>
            </a:solidFill>
            <a:latin typeface="Tahoma" pitchFamily="34" charset="0"/>
            <a:ea typeface="Tahoma" pitchFamily="34" charset="0"/>
            <a:cs typeface="Tahoma" pitchFamily="34" charset="0"/>
          </a:endParaRPr>
        </a:p>
      </dgm:t>
    </dgm:pt>
    <dgm:pt modelId="{F7FF582B-E8D7-4254-9116-C3C2C395BC19}" type="parTrans" cxnId="{67162B32-1492-4A85-84C4-FC86C97843E8}">
      <dgm:prSet/>
      <dgm:spPr/>
      <dgm:t>
        <a:bodyPr/>
        <a:lstStyle/>
        <a:p>
          <a:pPr algn="r" rtl="1"/>
          <a:endParaRPr lang="en-US" sz="1600" b="1">
            <a:solidFill>
              <a:sysClr val="windowText" lastClr="000000"/>
            </a:solidFill>
            <a:latin typeface="Tahoma" pitchFamily="34" charset="0"/>
            <a:ea typeface="Tahoma" pitchFamily="34" charset="0"/>
            <a:cs typeface="Tahoma" pitchFamily="34" charset="0"/>
          </a:endParaRPr>
        </a:p>
      </dgm:t>
    </dgm:pt>
    <dgm:pt modelId="{438F5F69-D501-426E-BEA3-0161A91DA242}" type="sibTrans" cxnId="{67162B32-1492-4A85-84C4-FC86C97843E8}">
      <dgm:prSet/>
      <dgm:spPr/>
      <dgm:t>
        <a:bodyPr/>
        <a:lstStyle/>
        <a:p>
          <a:pPr algn="r" rtl="1"/>
          <a:endParaRPr lang="en-US" sz="1600" b="1">
            <a:solidFill>
              <a:sysClr val="windowText" lastClr="000000"/>
            </a:solidFill>
            <a:latin typeface="Tahoma" pitchFamily="34" charset="0"/>
            <a:ea typeface="Tahoma" pitchFamily="34" charset="0"/>
            <a:cs typeface="Tahoma" pitchFamily="34" charset="0"/>
          </a:endParaRPr>
        </a:p>
      </dgm:t>
    </dgm:pt>
    <dgm:pt modelId="{90D16DFD-3479-45B5-AB07-E9D37654BC5D}">
      <dgm:prSet phldrT="[Text]" custT="1"/>
      <dgm:spPr/>
      <dgm:t>
        <a:bodyPr/>
        <a:lstStyle/>
        <a:p>
          <a:pPr algn="r" rtl="1"/>
          <a:r>
            <a:rPr lang="fa-IR" sz="1600" b="1" dirty="0">
              <a:solidFill>
                <a:sysClr val="windowText" lastClr="000000"/>
              </a:solidFill>
              <a:latin typeface="Tahoma" pitchFamily="34" charset="0"/>
              <a:ea typeface="Tahoma" pitchFamily="34" charset="0"/>
              <a:cs typeface="Tahoma" pitchFamily="34" charset="0"/>
            </a:rPr>
            <a:t>افراد انسان هایی جایزالخطا هستند و لذا همیشه وجود سطحی از اشتباهات اجتناب ناپذیر است.</a:t>
          </a:r>
          <a:endParaRPr lang="en-US" sz="1600" b="1" dirty="0">
            <a:solidFill>
              <a:sysClr val="windowText" lastClr="000000"/>
            </a:solidFill>
            <a:latin typeface="Tahoma" pitchFamily="34" charset="0"/>
            <a:ea typeface="Tahoma" pitchFamily="34" charset="0"/>
            <a:cs typeface="Tahoma" pitchFamily="34" charset="0"/>
          </a:endParaRPr>
        </a:p>
      </dgm:t>
    </dgm:pt>
    <dgm:pt modelId="{57144877-6FCD-4381-A6B3-00EA0BF37B23}" type="parTrans" cxnId="{CD975832-390B-4809-A2E5-696B17D8F6EB}">
      <dgm:prSet/>
      <dgm:spPr/>
      <dgm:t>
        <a:bodyPr/>
        <a:lstStyle/>
        <a:p>
          <a:pPr algn="r" rtl="1"/>
          <a:endParaRPr lang="en-US" sz="1600" b="1">
            <a:solidFill>
              <a:sysClr val="windowText" lastClr="000000"/>
            </a:solidFill>
            <a:latin typeface="Tahoma" pitchFamily="34" charset="0"/>
            <a:ea typeface="Tahoma" pitchFamily="34" charset="0"/>
            <a:cs typeface="Tahoma" pitchFamily="34" charset="0"/>
          </a:endParaRPr>
        </a:p>
      </dgm:t>
    </dgm:pt>
    <dgm:pt modelId="{8853BFA2-F9D6-4E1C-9ACE-D00CA191C2FE}" type="sibTrans" cxnId="{CD975832-390B-4809-A2E5-696B17D8F6EB}">
      <dgm:prSet/>
      <dgm:spPr/>
      <dgm:t>
        <a:bodyPr/>
        <a:lstStyle/>
        <a:p>
          <a:pPr algn="r" rtl="1"/>
          <a:endParaRPr lang="en-US" sz="1600" b="1">
            <a:solidFill>
              <a:sysClr val="windowText" lastClr="000000"/>
            </a:solidFill>
            <a:latin typeface="Tahoma" pitchFamily="34" charset="0"/>
            <a:ea typeface="Tahoma" pitchFamily="34" charset="0"/>
            <a:cs typeface="Tahoma" pitchFamily="34" charset="0"/>
          </a:endParaRPr>
        </a:p>
      </dgm:t>
    </dgm:pt>
    <dgm:pt modelId="{399DA8A6-AE78-4235-88C0-F2541088E8EB}">
      <dgm:prSet phldrT="[Text]" custT="1"/>
      <dgm:spPr/>
      <dgm:t>
        <a:bodyPr/>
        <a:lstStyle/>
        <a:p>
          <a:pPr algn="r" rtl="1"/>
          <a:r>
            <a:rPr lang="fa-IR" sz="1600" b="1" dirty="0">
              <a:solidFill>
                <a:sysClr val="windowText" lastClr="000000"/>
              </a:solidFill>
              <a:latin typeface="Tahoma" pitchFamily="34" charset="0"/>
              <a:ea typeface="Tahoma" pitchFamily="34" charset="0"/>
              <a:cs typeface="Tahoma" pitchFamily="34" charset="0"/>
            </a:rPr>
            <a:t>هر اپراتوری در انجام کار خود، روش خود را دارد و راهی برای تغییر آن وجود ندارد.</a:t>
          </a:r>
          <a:endParaRPr lang="en-US" sz="1600" b="1" dirty="0">
            <a:solidFill>
              <a:sysClr val="windowText" lastClr="000000"/>
            </a:solidFill>
            <a:latin typeface="Tahoma" pitchFamily="34" charset="0"/>
            <a:ea typeface="Tahoma" pitchFamily="34" charset="0"/>
            <a:cs typeface="Tahoma" pitchFamily="34" charset="0"/>
          </a:endParaRPr>
        </a:p>
      </dgm:t>
    </dgm:pt>
    <dgm:pt modelId="{FC52FB79-FBFA-46A5-AB2D-DBC5DE5B8FF9}" type="parTrans" cxnId="{A022BBF7-DC3B-4CB2-9AF7-FC774081A294}">
      <dgm:prSet/>
      <dgm:spPr/>
      <dgm:t>
        <a:bodyPr/>
        <a:lstStyle/>
        <a:p>
          <a:pPr algn="r" rtl="1"/>
          <a:endParaRPr lang="en-US" sz="1600" b="1">
            <a:solidFill>
              <a:sysClr val="windowText" lastClr="000000"/>
            </a:solidFill>
            <a:latin typeface="Tahoma" pitchFamily="34" charset="0"/>
            <a:ea typeface="Tahoma" pitchFamily="34" charset="0"/>
            <a:cs typeface="Tahoma" pitchFamily="34" charset="0"/>
          </a:endParaRPr>
        </a:p>
      </dgm:t>
    </dgm:pt>
    <dgm:pt modelId="{EB9671EF-62D5-443E-8B0B-9B148530ADEB}" type="sibTrans" cxnId="{A022BBF7-DC3B-4CB2-9AF7-FC774081A294}">
      <dgm:prSet/>
      <dgm:spPr/>
      <dgm:t>
        <a:bodyPr/>
        <a:lstStyle/>
        <a:p>
          <a:pPr algn="r" rtl="1"/>
          <a:endParaRPr lang="en-US" sz="1600" b="1">
            <a:solidFill>
              <a:sysClr val="windowText" lastClr="000000"/>
            </a:solidFill>
            <a:latin typeface="Tahoma" pitchFamily="34" charset="0"/>
            <a:ea typeface="Tahoma" pitchFamily="34" charset="0"/>
            <a:cs typeface="Tahoma" pitchFamily="34" charset="0"/>
          </a:endParaRPr>
        </a:p>
      </dgm:t>
    </dgm:pt>
    <dgm:pt modelId="{CE685C41-AF9E-4559-9E41-838B69906331}">
      <dgm:prSet custT="1"/>
      <dgm:spPr/>
      <dgm:t>
        <a:bodyPr/>
        <a:lstStyle/>
        <a:p>
          <a:pPr algn="r" rtl="1"/>
          <a:r>
            <a:rPr lang="fa-IR" sz="1600" b="1" dirty="0">
              <a:solidFill>
                <a:sysClr val="windowText" lastClr="000000"/>
              </a:solidFill>
              <a:latin typeface="Tahoma" pitchFamily="34" charset="0"/>
              <a:ea typeface="Tahoma" pitchFamily="34" charset="0"/>
              <a:cs typeface="Tahoma" pitchFamily="34" charset="0"/>
            </a:rPr>
            <a:t>تغییرات در هر چیزی وجود دارد و لذا حذف این تغییرات معنایی ندارد.</a:t>
          </a:r>
          <a:endParaRPr lang="en-US" sz="1600" b="1" dirty="0">
            <a:solidFill>
              <a:sysClr val="windowText" lastClr="000000"/>
            </a:solidFill>
            <a:latin typeface="Tahoma" pitchFamily="34" charset="0"/>
            <a:ea typeface="Tahoma" pitchFamily="34" charset="0"/>
            <a:cs typeface="Tahoma" pitchFamily="34" charset="0"/>
          </a:endParaRPr>
        </a:p>
      </dgm:t>
    </dgm:pt>
    <dgm:pt modelId="{0CE3E15D-5903-42F1-948E-C32BAE2F4DB9}" type="parTrans" cxnId="{574A2B58-1DF8-428E-BA7F-963D9AD41124}">
      <dgm:prSet/>
      <dgm:spPr/>
      <dgm:t>
        <a:bodyPr/>
        <a:lstStyle/>
        <a:p>
          <a:endParaRPr lang="en-US" sz="1600" b="1">
            <a:solidFill>
              <a:sysClr val="windowText" lastClr="000000"/>
            </a:solidFill>
            <a:latin typeface="Tahoma" pitchFamily="34" charset="0"/>
            <a:ea typeface="Tahoma" pitchFamily="34" charset="0"/>
            <a:cs typeface="Tahoma" pitchFamily="34" charset="0"/>
          </a:endParaRPr>
        </a:p>
      </dgm:t>
    </dgm:pt>
    <dgm:pt modelId="{715E0590-6092-4B97-A2CD-7FA196DC7E0F}" type="sibTrans" cxnId="{574A2B58-1DF8-428E-BA7F-963D9AD41124}">
      <dgm:prSet/>
      <dgm:spPr/>
      <dgm:t>
        <a:bodyPr/>
        <a:lstStyle/>
        <a:p>
          <a:endParaRPr lang="en-US" sz="1600" b="1">
            <a:solidFill>
              <a:sysClr val="windowText" lastClr="000000"/>
            </a:solidFill>
            <a:latin typeface="Tahoma" pitchFamily="34" charset="0"/>
            <a:ea typeface="Tahoma" pitchFamily="34" charset="0"/>
            <a:cs typeface="Tahoma" pitchFamily="34" charset="0"/>
          </a:endParaRPr>
        </a:p>
      </dgm:t>
    </dgm:pt>
    <dgm:pt modelId="{3A35A710-DC3C-4D09-AA16-A226592DBEC3}" type="pres">
      <dgm:prSet presAssocID="{AA50C8C8-389B-4BC8-97F2-BF76C892126A}" presName="linear" presStyleCnt="0">
        <dgm:presLayoutVars>
          <dgm:dir/>
          <dgm:animLvl val="lvl"/>
          <dgm:resizeHandles val="exact"/>
        </dgm:presLayoutVars>
      </dgm:prSet>
      <dgm:spPr/>
      <dgm:t>
        <a:bodyPr/>
        <a:lstStyle/>
        <a:p>
          <a:endParaRPr lang="en-US"/>
        </a:p>
      </dgm:t>
    </dgm:pt>
    <dgm:pt modelId="{C5C241B4-325C-4C6C-8C0F-12626C212FBD}" type="pres">
      <dgm:prSet presAssocID="{AC68AF3E-401D-4C34-BACA-C123BA65F2A1}" presName="parentLin" presStyleCnt="0"/>
      <dgm:spPr/>
    </dgm:pt>
    <dgm:pt modelId="{BF240355-032C-4A07-99A1-D2154E7C8E24}" type="pres">
      <dgm:prSet presAssocID="{AC68AF3E-401D-4C34-BACA-C123BA65F2A1}" presName="parentLeftMargin" presStyleLbl="node1" presStyleIdx="0" presStyleCnt="4"/>
      <dgm:spPr/>
      <dgm:t>
        <a:bodyPr/>
        <a:lstStyle/>
        <a:p>
          <a:endParaRPr lang="en-US"/>
        </a:p>
      </dgm:t>
    </dgm:pt>
    <dgm:pt modelId="{2E3FC645-2873-46CF-B645-E4F524D7443C}" type="pres">
      <dgm:prSet presAssocID="{AC68AF3E-401D-4C34-BACA-C123BA65F2A1}" presName="parentText" presStyleLbl="node1" presStyleIdx="0" presStyleCnt="4" custScaleX="141497">
        <dgm:presLayoutVars>
          <dgm:chMax val="0"/>
          <dgm:bulletEnabled val="1"/>
        </dgm:presLayoutVars>
      </dgm:prSet>
      <dgm:spPr/>
      <dgm:t>
        <a:bodyPr/>
        <a:lstStyle/>
        <a:p>
          <a:endParaRPr lang="en-US"/>
        </a:p>
      </dgm:t>
    </dgm:pt>
    <dgm:pt modelId="{7A8F6D0B-CD4F-4F52-8668-42EC0452A8D6}" type="pres">
      <dgm:prSet presAssocID="{AC68AF3E-401D-4C34-BACA-C123BA65F2A1}" presName="negativeSpace" presStyleCnt="0"/>
      <dgm:spPr/>
    </dgm:pt>
    <dgm:pt modelId="{0CA23554-81FB-468D-A2D4-F4031B88A64E}" type="pres">
      <dgm:prSet presAssocID="{AC68AF3E-401D-4C34-BACA-C123BA65F2A1}" presName="childText" presStyleLbl="conFgAcc1" presStyleIdx="0" presStyleCnt="4">
        <dgm:presLayoutVars>
          <dgm:bulletEnabled val="1"/>
        </dgm:presLayoutVars>
      </dgm:prSet>
      <dgm:spPr/>
    </dgm:pt>
    <dgm:pt modelId="{1562CB6A-4D38-4AAD-BADD-A3CBC7E41BDD}" type="pres">
      <dgm:prSet presAssocID="{438F5F69-D501-426E-BEA3-0161A91DA242}" presName="spaceBetweenRectangles" presStyleCnt="0"/>
      <dgm:spPr/>
    </dgm:pt>
    <dgm:pt modelId="{724DDC4E-E206-405D-8424-903AED31BA23}" type="pres">
      <dgm:prSet presAssocID="{90D16DFD-3479-45B5-AB07-E9D37654BC5D}" presName="parentLin" presStyleCnt="0"/>
      <dgm:spPr/>
    </dgm:pt>
    <dgm:pt modelId="{2A945127-8BEA-40B7-AA33-F85B8488C4B2}" type="pres">
      <dgm:prSet presAssocID="{90D16DFD-3479-45B5-AB07-E9D37654BC5D}" presName="parentLeftMargin" presStyleLbl="node1" presStyleIdx="0" presStyleCnt="4"/>
      <dgm:spPr/>
      <dgm:t>
        <a:bodyPr/>
        <a:lstStyle/>
        <a:p>
          <a:endParaRPr lang="en-US"/>
        </a:p>
      </dgm:t>
    </dgm:pt>
    <dgm:pt modelId="{430D08C0-17B8-490E-B4FB-E8B902B7C54A}" type="pres">
      <dgm:prSet presAssocID="{90D16DFD-3479-45B5-AB07-E9D37654BC5D}" presName="parentText" presStyleLbl="node1" presStyleIdx="1" presStyleCnt="4" custScaleX="142857">
        <dgm:presLayoutVars>
          <dgm:chMax val="0"/>
          <dgm:bulletEnabled val="1"/>
        </dgm:presLayoutVars>
      </dgm:prSet>
      <dgm:spPr/>
      <dgm:t>
        <a:bodyPr/>
        <a:lstStyle/>
        <a:p>
          <a:endParaRPr lang="en-US"/>
        </a:p>
      </dgm:t>
    </dgm:pt>
    <dgm:pt modelId="{30B5FC55-9DB7-4AB2-B249-15BEBE5A8A5A}" type="pres">
      <dgm:prSet presAssocID="{90D16DFD-3479-45B5-AB07-E9D37654BC5D}" presName="negativeSpace" presStyleCnt="0"/>
      <dgm:spPr/>
    </dgm:pt>
    <dgm:pt modelId="{4BEE3CF7-39B9-4071-9726-8BD1B81CCB5B}" type="pres">
      <dgm:prSet presAssocID="{90D16DFD-3479-45B5-AB07-E9D37654BC5D}" presName="childText" presStyleLbl="conFgAcc1" presStyleIdx="1" presStyleCnt="4">
        <dgm:presLayoutVars>
          <dgm:bulletEnabled val="1"/>
        </dgm:presLayoutVars>
      </dgm:prSet>
      <dgm:spPr/>
    </dgm:pt>
    <dgm:pt modelId="{D5FB085C-3314-400E-BFEF-D057E622A0F3}" type="pres">
      <dgm:prSet presAssocID="{8853BFA2-F9D6-4E1C-9ACE-D00CA191C2FE}" presName="spaceBetweenRectangles" presStyleCnt="0"/>
      <dgm:spPr/>
    </dgm:pt>
    <dgm:pt modelId="{21852019-C024-44E3-BF1E-9F6FAE52ABA9}" type="pres">
      <dgm:prSet presAssocID="{CE685C41-AF9E-4559-9E41-838B69906331}" presName="parentLin" presStyleCnt="0"/>
      <dgm:spPr/>
    </dgm:pt>
    <dgm:pt modelId="{2E8A0161-1495-49D0-A35A-CC348A4E1219}" type="pres">
      <dgm:prSet presAssocID="{CE685C41-AF9E-4559-9E41-838B69906331}" presName="parentLeftMargin" presStyleLbl="node1" presStyleIdx="1" presStyleCnt="4"/>
      <dgm:spPr/>
      <dgm:t>
        <a:bodyPr/>
        <a:lstStyle/>
        <a:p>
          <a:endParaRPr lang="en-US"/>
        </a:p>
      </dgm:t>
    </dgm:pt>
    <dgm:pt modelId="{9F5BC6B0-6210-4281-BB6F-2589BBB51ACB}" type="pres">
      <dgm:prSet presAssocID="{CE685C41-AF9E-4559-9E41-838B69906331}" presName="parentText" presStyleLbl="node1" presStyleIdx="2" presStyleCnt="4" custScaleX="142857">
        <dgm:presLayoutVars>
          <dgm:chMax val="0"/>
          <dgm:bulletEnabled val="1"/>
        </dgm:presLayoutVars>
      </dgm:prSet>
      <dgm:spPr/>
      <dgm:t>
        <a:bodyPr/>
        <a:lstStyle/>
        <a:p>
          <a:endParaRPr lang="en-US"/>
        </a:p>
      </dgm:t>
    </dgm:pt>
    <dgm:pt modelId="{9CD63ADD-C6BE-4E96-9B91-278836B1BF26}" type="pres">
      <dgm:prSet presAssocID="{CE685C41-AF9E-4559-9E41-838B69906331}" presName="negativeSpace" presStyleCnt="0"/>
      <dgm:spPr/>
    </dgm:pt>
    <dgm:pt modelId="{27328309-C6D3-4F0F-B590-31EBAF3E7F56}" type="pres">
      <dgm:prSet presAssocID="{CE685C41-AF9E-4559-9E41-838B69906331}" presName="childText" presStyleLbl="conFgAcc1" presStyleIdx="2" presStyleCnt="4">
        <dgm:presLayoutVars>
          <dgm:bulletEnabled val="1"/>
        </dgm:presLayoutVars>
      </dgm:prSet>
      <dgm:spPr/>
    </dgm:pt>
    <dgm:pt modelId="{BDF5F08A-7016-4AC7-B976-E5DC18270080}" type="pres">
      <dgm:prSet presAssocID="{715E0590-6092-4B97-A2CD-7FA196DC7E0F}" presName="spaceBetweenRectangles" presStyleCnt="0"/>
      <dgm:spPr/>
    </dgm:pt>
    <dgm:pt modelId="{A7647CC3-2C50-477A-8C87-5FCD1274F55C}" type="pres">
      <dgm:prSet presAssocID="{399DA8A6-AE78-4235-88C0-F2541088E8EB}" presName="parentLin" presStyleCnt="0"/>
      <dgm:spPr/>
    </dgm:pt>
    <dgm:pt modelId="{4EBE065D-9AE3-463B-A09A-3434ADE93436}" type="pres">
      <dgm:prSet presAssocID="{399DA8A6-AE78-4235-88C0-F2541088E8EB}" presName="parentLeftMargin" presStyleLbl="node1" presStyleIdx="2" presStyleCnt="4"/>
      <dgm:spPr/>
      <dgm:t>
        <a:bodyPr/>
        <a:lstStyle/>
        <a:p>
          <a:endParaRPr lang="en-US"/>
        </a:p>
      </dgm:t>
    </dgm:pt>
    <dgm:pt modelId="{26C50ABC-71A3-46FB-9699-71D7BBE97B1A}" type="pres">
      <dgm:prSet presAssocID="{399DA8A6-AE78-4235-88C0-F2541088E8EB}" presName="parentText" presStyleLbl="node1" presStyleIdx="3" presStyleCnt="4" custScaleX="142857">
        <dgm:presLayoutVars>
          <dgm:chMax val="0"/>
          <dgm:bulletEnabled val="1"/>
        </dgm:presLayoutVars>
      </dgm:prSet>
      <dgm:spPr/>
      <dgm:t>
        <a:bodyPr/>
        <a:lstStyle/>
        <a:p>
          <a:endParaRPr lang="en-US"/>
        </a:p>
      </dgm:t>
    </dgm:pt>
    <dgm:pt modelId="{8DED727E-D5DF-4EBF-AE0E-1955A66BB522}" type="pres">
      <dgm:prSet presAssocID="{399DA8A6-AE78-4235-88C0-F2541088E8EB}" presName="negativeSpace" presStyleCnt="0"/>
      <dgm:spPr/>
    </dgm:pt>
    <dgm:pt modelId="{79412F63-AB90-449B-BF35-2ACE6910CD70}" type="pres">
      <dgm:prSet presAssocID="{399DA8A6-AE78-4235-88C0-F2541088E8EB}" presName="childText" presStyleLbl="conFgAcc1" presStyleIdx="3" presStyleCnt="4">
        <dgm:presLayoutVars>
          <dgm:bulletEnabled val="1"/>
        </dgm:presLayoutVars>
      </dgm:prSet>
      <dgm:spPr/>
    </dgm:pt>
  </dgm:ptLst>
  <dgm:cxnLst>
    <dgm:cxn modelId="{A022BBF7-DC3B-4CB2-9AF7-FC774081A294}" srcId="{AA50C8C8-389B-4BC8-97F2-BF76C892126A}" destId="{399DA8A6-AE78-4235-88C0-F2541088E8EB}" srcOrd="3" destOrd="0" parTransId="{FC52FB79-FBFA-46A5-AB2D-DBC5DE5B8FF9}" sibTransId="{EB9671EF-62D5-443E-8B0B-9B148530ADEB}"/>
    <dgm:cxn modelId="{AA7A99C4-20E5-4A1E-B4CA-52ABEA2C4DD3}" type="presOf" srcId="{399DA8A6-AE78-4235-88C0-F2541088E8EB}" destId="{26C50ABC-71A3-46FB-9699-71D7BBE97B1A}" srcOrd="1" destOrd="0" presId="urn:microsoft.com/office/officeart/2005/8/layout/list1"/>
    <dgm:cxn modelId="{574A2B58-1DF8-428E-BA7F-963D9AD41124}" srcId="{AA50C8C8-389B-4BC8-97F2-BF76C892126A}" destId="{CE685C41-AF9E-4559-9E41-838B69906331}" srcOrd="2" destOrd="0" parTransId="{0CE3E15D-5903-42F1-948E-C32BAE2F4DB9}" sibTransId="{715E0590-6092-4B97-A2CD-7FA196DC7E0F}"/>
    <dgm:cxn modelId="{CD96CAAA-04AE-4704-A98E-B83F3EE4514F}" type="presOf" srcId="{CE685C41-AF9E-4559-9E41-838B69906331}" destId="{2E8A0161-1495-49D0-A35A-CC348A4E1219}" srcOrd="0" destOrd="0" presId="urn:microsoft.com/office/officeart/2005/8/layout/list1"/>
    <dgm:cxn modelId="{4C538CA7-91D0-4300-9BF1-70358E2AF8D8}" type="presOf" srcId="{90D16DFD-3479-45B5-AB07-E9D37654BC5D}" destId="{2A945127-8BEA-40B7-AA33-F85B8488C4B2}" srcOrd="0" destOrd="0" presId="urn:microsoft.com/office/officeart/2005/8/layout/list1"/>
    <dgm:cxn modelId="{EF83253E-F39E-4E5D-8F51-EEAD2CB08DBD}" type="presOf" srcId="{AA50C8C8-389B-4BC8-97F2-BF76C892126A}" destId="{3A35A710-DC3C-4D09-AA16-A226592DBEC3}" srcOrd="0" destOrd="0" presId="urn:microsoft.com/office/officeart/2005/8/layout/list1"/>
    <dgm:cxn modelId="{0392DB6D-CF27-4415-8583-717804B3B47A}" type="presOf" srcId="{90D16DFD-3479-45B5-AB07-E9D37654BC5D}" destId="{430D08C0-17B8-490E-B4FB-E8B902B7C54A}" srcOrd="1" destOrd="0" presId="urn:microsoft.com/office/officeart/2005/8/layout/list1"/>
    <dgm:cxn modelId="{89E49E0B-795C-419D-8C04-DD775951815B}" type="presOf" srcId="{399DA8A6-AE78-4235-88C0-F2541088E8EB}" destId="{4EBE065D-9AE3-463B-A09A-3434ADE93436}" srcOrd="0" destOrd="0" presId="urn:microsoft.com/office/officeart/2005/8/layout/list1"/>
    <dgm:cxn modelId="{63CED01D-D2A2-4A61-9431-913DB2758988}" type="presOf" srcId="{AC68AF3E-401D-4C34-BACA-C123BA65F2A1}" destId="{BF240355-032C-4A07-99A1-D2154E7C8E24}" srcOrd="0" destOrd="0" presId="urn:microsoft.com/office/officeart/2005/8/layout/list1"/>
    <dgm:cxn modelId="{67162B32-1492-4A85-84C4-FC86C97843E8}" srcId="{AA50C8C8-389B-4BC8-97F2-BF76C892126A}" destId="{AC68AF3E-401D-4C34-BACA-C123BA65F2A1}" srcOrd="0" destOrd="0" parTransId="{F7FF582B-E8D7-4254-9116-C3C2C395BC19}" sibTransId="{438F5F69-D501-426E-BEA3-0161A91DA242}"/>
    <dgm:cxn modelId="{2ADD6660-B3BC-4F1A-A58B-2682212099B3}" type="presOf" srcId="{AC68AF3E-401D-4C34-BACA-C123BA65F2A1}" destId="{2E3FC645-2873-46CF-B645-E4F524D7443C}" srcOrd="1" destOrd="0" presId="urn:microsoft.com/office/officeart/2005/8/layout/list1"/>
    <dgm:cxn modelId="{659360B2-0891-433E-AFCA-26E50E765E3F}" type="presOf" srcId="{CE685C41-AF9E-4559-9E41-838B69906331}" destId="{9F5BC6B0-6210-4281-BB6F-2589BBB51ACB}" srcOrd="1" destOrd="0" presId="urn:microsoft.com/office/officeart/2005/8/layout/list1"/>
    <dgm:cxn modelId="{CD975832-390B-4809-A2E5-696B17D8F6EB}" srcId="{AA50C8C8-389B-4BC8-97F2-BF76C892126A}" destId="{90D16DFD-3479-45B5-AB07-E9D37654BC5D}" srcOrd="1" destOrd="0" parTransId="{57144877-6FCD-4381-A6B3-00EA0BF37B23}" sibTransId="{8853BFA2-F9D6-4E1C-9ACE-D00CA191C2FE}"/>
    <dgm:cxn modelId="{A4DB4FAA-521D-470A-9C3C-219941E4B13E}" type="presParOf" srcId="{3A35A710-DC3C-4D09-AA16-A226592DBEC3}" destId="{C5C241B4-325C-4C6C-8C0F-12626C212FBD}" srcOrd="0" destOrd="0" presId="urn:microsoft.com/office/officeart/2005/8/layout/list1"/>
    <dgm:cxn modelId="{12337DAC-F2E8-4519-86E6-BCCCD4310DAB}" type="presParOf" srcId="{C5C241B4-325C-4C6C-8C0F-12626C212FBD}" destId="{BF240355-032C-4A07-99A1-D2154E7C8E24}" srcOrd="0" destOrd="0" presId="urn:microsoft.com/office/officeart/2005/8/layout/list1"/>
    <dgm:cxn modelId="{CB5C89D9-1A15-460A-8E58-28EC6B6ADF42}" type="presParOf" srcId="{C5C241B4-325C-4C6C-8C0F-12626C212FBD}" destId="{2E3FC645-2873-46CF-B645-E4F524D7443C}" srcOrd="1" destOrd="0" presId="urn:microsoft.com/office/officeart/2005/8/layout/list1"/>
    <dgm:cxn modelId="{E2B3B733-682D-406C-9A7A-A403A37F7AEA}" type="presParOf" srcId="{3A35A710-DC3C-4D09-AA16-A226592DBEC3}" destId="{7A8F6D0B-CD4F-4F52-8668-42EC0452A8D6}" srcOrd="1" destOrd="0" presId="urn:microsoft.com/office/officeart/2005/8/layout/list1"/>
    <dgm:cxn modelId="{1F7EC4A4-21B5-43BB-ACE1-912B827DB25C}" type="presParOf" srcId="{3A35A710-DC3C-4D09-AA16-A226592DBEC3}" destId="{0CA23554-81FB-468D-A2D4-F4031B88A64E}" srcOrd="2" destOrd="0" presId="urn:microsoft.com/office/officeart/2005/8/layout/list1"/>
    <dgm:cxn modelId="{333940CA-B50A-4768-B80E-955AA7A2789F}" type="presParOf" srcId="{3A35A710-DC3C-4D09-AA16-A226592DBEC3}" destId="{1562CB6A-4D38-4AAD-BADD-A3CBC7E41BDD}" srcOrd="3" destOrd="0" presId="urn:microsoft.com/office/officeart/2005/8/layout/list1"/>
    <dgm:cxn modelId="{2958ABC6-CB4C-4B83-BD03-B0D617016636}" type="presParOf" srcId="{3A35A710-DC3C-4D09-AA16-A226592DBEC3}" destId="{724DDC4E-E206-405D-8424-903AED31BA23}" srcOrd="4" destOrd="0" presId="urn:microsoft.com/office/officeart/2005/8/layout/list1"/>
    <dgm:cxn modelId="{69407976-F398-4E7D-89FB-EC4049B41908}" type="presParOf" srcId="{724DDC4E-E206-405D-8424-903AED31BA23}" destId="{2A945127-8BEA-40B7-AA33-F85B8488C4B2}" srcOrd="0" destOrd="0" presId="urn:microsoft.com/office/officeart/2005/8/layout/list1"/>
    <dgm:cxn modelId="{92D93E52-2CF5-4468-8A75-14704BA3EADD}" type="presParOf" srcId="{724DDC4E-E206-405D-8424-903AED31BA23}" destId="{430D08C0-17B8-490E-B4FB-E8B902B7C54A}" srcOrd="1" destOrd="0" presId="urn:microsoft.com/office/officeart/2005/8/layout/list1"/>
    <dgm:cxn modelId="{ACF99306-3443-426F-9FD8-933AD9799A71}" type="presParOf" srcId="{3A35A710-DC3C-4D09-AA16-A226592DBEC3}" destId="{30B5FC55-9DB7-4AB2-B249-15BEBE5A8A5A}" srcOrd="5" destOrd="0" presId="urn:microsoft.com/office/officeart/2005/8/layout/list1"/>
    <dgm:cxn modelId="{8D315DE3-E4C7-47CC-9019-FFDB54D05E57}" type="presParOf" srcId="{3A35A710-DC3C-4D09-AA16-A226592DBEC3}" destId="{4BEE3CF7-39B9-4071-9726-8BD1B81CCB5B}" srcOrd="6" destOrd="0" presId="urn:microsoft.com/office/officeart/2005/8/layout/list1"/>
    <dgm:cxn modelId="{7D4F45A0-D3F3-4A0B-836D-FB476863A182}" type="presParOf" srcId="{3A35A710-DC3C-4D09-AA16-A226592DBEC3}" destId="{D5FB085C-3314-400E-BFEF-D057E622A0F3}" srcOrd="7" destOrd="0" presId="urn:microsoft.com/office/officeart/2005/8/layout/list1"/>
    <dgm:cxn modelId="{58F9186C-47F2-4D78-9824-B2D4BD3C96E3}" type="presParOf" srcId="{3A35A710-DC3C-4D09-AA16-A226592DBEC3}" destId="{21852019-C024-44E3-BF1E-9F6FAE52ABA9}" srcOrd="8" destOrd="0" presId="urn:microsoft.com/office/officeart/2005/8/layout/list1"/>
    <dgm:cxn modelId="{B7094744-4324-4CA2-AB92-2983F2C35DC8}" type="presParOf" srcId="{21852019-C024-44E3-BF1E-9F6FAE52ABA9}" destId="{2E8A0161-1495-49D0-A35A-CC348A4E1219}" srcOrd="0" destOrd="0" presId="urn:microsoft.com/office/officeart/2005/8/layout/list1"/>
    <dgm:cxn modelId="{E8C1D7B8-F30A-4F29-BD5F-38925B7A50E6}" type="presParOf" srcId="{21852019-C024-44E3-BF1E-9F6FAE52ABA9}" destId="{9F5BC6B0-6210-4281-BB6F-2589BBB51ACB}" srcOrd="1" destOrd="0" presId="urn:microsoft.com/office/officeart/2005/8/layout/list1"/>
    <dgm:cxn modelId="{0EC4B3D6-234F-4886-B7C0-41F1D2E8D83D}" type="presParOf" srcId="{3A35A710-DC3C-4D09-AA16-A226592DBEC3}" destId="{9CD63ADD-C6BE-4E96-9B91-278836B1BF26}" srcOrd="9" destOrd="0" presId="urn:microsoft.com/office/officeart/2005/8/layout/list1"/>
    <dgm:cxn modelId="{997923AC-C03E-4B6B-9985-49E68183E6AF}" type="presParOf" srcId="{3A35A710-DC3C-4D09-AA16-A226592DBEC3}" destId="{27328309-C6D3-4F0F-B590-31EBAF3E7F56}" srcOrd="10" destOrd="0" presId="urn:microsoft.com/office/officeart/2005/8/layout/list1"/>
    <dgm:cxn modelId="{76C785B0-D23A-454C-87AC-C7DA46E335D2}" type="presParOf" srcId="{3A35A710-DC3C-4D09-AA16-A226592DBEC3}" destId="{BDF5F08A-7016-4AC7-B976-E5DC18270080}" srcOrd="11" destOrd="0" presId="urn:microsoft.com/office/officeart/2005/8/layout/list1"/>
    <dgm:cxn modelId="{0A71F5E2-0CC0-474F-AA65-102D10633AE3}" type="presParOf" srcId="{3A35A710-DC3C-4D09-AA16-A226592DBEC3}" destId="{A7647CC3-2C50-477A-8C87-5FCD1274F55C}" srcOrd="12" destOrd="0" presId="urn:microsoft.com/office/officeart/2005/8/layout/list1"/>
    <dgm:cxn modelId="{1FD361D3-E5EE-4F4A-B52F-500DDE17CB2C}" type="presParOf" srcId="{A7647CC3-2C50-477A-8C87-5FCD1274F55C}" destId="{4EBE065D-9AE3-463B-A09A-3434ADE93436}" srcOrd="0" destOrd="0" presId="urn:microsoft.com/office/officeart/2005/8/layout/list1"/>
    <dgm:cxn modelId="{3E1939E3-E465-413E-BCA0-0F7A17E537AC}" type="presParOf" srcId="{A7647CC3-2C50-477A-8C87-5FCD1274F55C}" destId="{26C50ABC-71A3-46FB-9699-71D7BBE97B1A}" srcOrd="1" destOrd="0" presId="urn:microsoft.com/office/officeart/2005/8/layout/list1"/>
    <dgm:cxn modelId="{0BADB585-8736-485D-A63B-7D2114817587}" type="presParOf" srcId="{3A35A710-DC3C-4D09-AA16-A226592DBEC3}" destId="{8DED727E-D5DF-4EBF-AE0E-1955A66BB522}" srcOrd="13" destOrd="0" presId="urn:microsoft.com/office/officeart/2005/8/layout/list1"/>
    <dgm:cxn modelId="{9519B942-9658-4BC8-BD48-0CCA9E5C6061}" type="presParOf" srcId="{3A35A710-DC3C-4D09-AA16-A226592DBEC3}" destId="{79412F63-AB90-449B-BF35-2ACE6910CD70}" srcOrd="14"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3C26A706-7712-476E-BEEE-8BB727E54382}" type="datetimeFigureOut">
              <a:rPr lang="en-US" smtClean="0"/>
              <a:pPr/>
              <a:t>10/28/2015</a:t>
            </a:fld>
            <a:endParaRPr lang="en-US"/>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267BB309-C26C-4DF3-A9BF-C583BCA240C7}"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0638EE59-8374-48BF-A851-10729DE5BB48}" type="datetimeFigureOut">
              <a:rPr lang="en-US" smtClean="0"/>
              <a:pPr/>
              <a:t>10/28/2015</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E7DE3E77-E7CE-4BCC-9CB3-67EC02FE5C0D}"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DE3E77-E7CE-4BCC-9CB3-67EC02FE5C0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DE3E77-E7CE-4BCC-9CB3-67EC02FE5C0D}"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smtClean="0">
              <a:latin typeface="Arial" charset="0"/>
              <a:cs typeface="Arial" charset="0"/>
            </a:endParaRPr>
          </a:p>
        </p:txBody>
      </p:sp>
      <p:sp>
        <p:nvSpPr>
          <p:cNvPr id="36868" name="Slide Number Placeholder 3"/>
          <p:cNvSpPr>
            <a:spLocks noGrp="1"/>
          </p:cNvSpPr>
          <p:nvPr>
            <p:ph type="sldNum" sz="quarter" idx="5"/>
          </p:nvPr>
        </p:nvSpPr>
        <p:spPr>
          <a:noFill/>
        </p:spPr>
        <p:txBody>
          <a:bodyPr/>
          <a:lstStyle/>
          <a:p>
            <a:fld id="{70FCCC38-3DC4-4F80-8AC1-A5ED2C094DBD}" type="slidenum">
              <a:rPr lang="ar-SA"/>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cs typeface="B Titr" pitchFamily="2" charset="-78"/>
              </a:rPr>
              <a:t>هشت اصل بهبود اساسی برای پوکایوکه و  رسیدن به عیوب صفر</a:t>
            </a:r>
            <a:endParaRPr lang="en-US" dirty="0"/>
          </a:p>
        </p:txBody>
      </p:sp>
      <p:sp>
        <p:nvSpPr>
          <p:cNvPr id="4" name="Slide Number Placeholder 3"/>
          <p:cNvSpPr>
            <a:spLocks noGrp="1"/>
          </p:cNvSpPr>
          <p:nvPr>
            <p:ph type="sldNum" sz="quarter" idx="10"/>
          </p:nvPr>
        </p:nvSpPr>
        <p:spPr/>
        <p:txBody>
          <a:bodyPr/>
          <a:lstStyle/>
          <a:p>
            <a:fld id="{E7DE3E77-E7CE-4BCC-9CB3-67EC02FE5C0D}"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99D0B88-0621-41A5-8FFE-E34FBEA9DD78}" type="datetimeFigureOut">
              <a:rPr lang="fa-IR" smtClean="0"/>
              <a:pPr/>
              <a:t>1437/01/15</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AC02CCCF-868E-4A33-8D0F-2B52FBABC4D1}"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9D0B88-0621-41A5-8FFE-E34FBEA9DD78}" type="datetimeFigureOut">
              <a:rPr lang="fa-IR" smtClean="0"/>
              <a:pPr/>
              <a:t>1437/01/15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C02CCCF-868E-4A33-8D0F-2B52FBABC4D1}"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9D0B88-0621-41A5-8FFE-E34FBEA9DD78}" type="datetimeFigureOut">
              <a:rPr lang="fa-IR" smtClean="0"/>
              <a:pPr/>
              <a:t>1437/01/15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C02CCCF-868E-4A33-8D0F-2B52FBABC4D1}"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9D0B88-0621-41A5-8FFE-E34FBEA9DD78}" type="datetimeFigureOut">
              <a:rPr lang="fa-IR" smtClean="0"/>
              <a:pPr/>
              <a:t>1437/01/15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C02CCCF-868E-4A33-8D0F-2B52FBABC4D1}"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99D0B88-0621-41A5-8FFE-E34FBEA9DD78}" type="datetimeFigureOut">
              <a:rPr lang="fa-IR" smtClean="0"/>
              <a:pPr/>
              <a:t>1437/01/15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C02CCCF-868E-4A33-8D0F-2B52FBABC4D1}"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99D0B88-0621-41A5-8FFE-E34FBEA9DD78}" type="datetimeFigureOut">
              <a:rPr lang="fa-IR" smtClean="0"/>
              <a:pPr/>
              <a:t>1437/01/15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C02CCCF-868E-4A33-8D0F-2B52FBABC4D1}"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99D0B88-0621-41A5-8FFE-E34FBEA9DD78}" type="datetimeFigureOut">
              <a:rPr lang="fa-IR" smtClean="0"/>
              <a:pPr/>
              <a:t>1437/01/15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C02CCCF-868E-4A33-8D0F-2B52FBABC4D1}"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99D0B88-0621-41A5-8FFE-E34FBEA9DD78}" type="datetimeFigureOut">
              <a:rPr lang="fa-IR" smtClean="0"/>
              <a:pPr/>
              <a:t>1437/01/15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C02CCCF-868E-4A33-8D0F-2B52FBABC4D1}"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9D0B88-0621-41A5-8FFE-E34FBEA9DD78}" type="datetimeFigureOut">
              <a:rPr lang="fa-IR" smtClean="0"/>
              <a:pPr/>
              <a:t>1437/01/15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AC02CCCF-868E-4A33-8D0F-2B52FBABC4D1}"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99D0B88-0621-41A5-8FFE-E34FBEA9DD78}" type="datetimeFigureOut">
              <a:rPr lang="fa-IR" smtClean="0"/>
              <a:pPr/>
              <a:t>1437/01/15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C02CCCF-868E-4A33-8D0F-2B52FBABC4D1}"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99D0B88-0621-41A5-8FFE-E34FBEA9DD78}" type="datetimeFigureOut">
              <a:rPr lang="fa-IR" smtClean="0"/>
              <a:pPr/>
              <a:t>1437/01/15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AC02CCCF-868E-4A33-8D0F-2B52FBABC4D1}"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99D0B88-0621-41A5-8FFE-E34FBEA9DD78}" type="datetimeFigureOut">
              <a:rPr lang="fa-IR" smtClean="0"/>
              <a:pPr/>
              <a:t>1437/01/15</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C02CCCF-868E-4A33-8D0F-2B52FBABC4D1}"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8.jpeg"/><Relationship Id="rId2" Type="http://schemas.openxmlformats.org/officeDocument/2006/relationships/image" Target="../media/image39.jpeg"/><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mailto:S.EHSAN.KARIMI@GMAIL.COM" TargetMode="External"/><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14290"/>
            <a:ext cx="7851648" cy="1828800"/>
          </a:xfrm>
        </p:spPr>
        <p:txBody>
          <a:bodyPr>
            <a:normAutofit/>
          </a:bodyPr>
          <a:lstStyle/>
          <a:p>
            <a:pPr algn="ctr"/>
            <a:r>
              <a:rPr lang="ar-SA" sz="9600" dirty="0" smtClean="0">
                <a:solidFill>
                  <a:srgbClr val="C00000"/>
                </a:solidFill>
                <a:latin typeface="Algerian" pitchFamily="82" charset="0"/>
                <a:cs typeface="B Titr" pitchFamily="2" charset="-78"/>
              </a:rPr>
              <a:t>پوكا يوكه</a:t>
            </a:r>
            <a:r>
              <a:rPr lang="fa-IR" sz="8800" dirty="0" smtClean="0">
                <a:solidFill>
                  <a:srgbClr val="C00000"/>
                </a:solidFill>
                <a:latin typeface="Algerian" pitchFamily="82" charset="0"/>
              </a:rPr>
              <a:t> </a:t>
            </a:r>
            <a:endParaRPr lang="fa-IR" sz="8800" dirty="0">
              <a:solidFill>
                <a:srgbClr val="C00000"/>
              </a:solidFill>
              <a:latin typeface="Algerian" pitchFamily="82" charset="0"/>
            </a:endParaRPr>
          </a:p>
        </p:txBody>
      </p:sp>
      <p:sp>
        <p:nvSpPr>
          <p:cNvPr id="3" name="Subtitle 2"/>
          <p:cNvSpPr>
            <a:spLocks noGrp="1"/>
          </p:cNvSpPr>
          <p:nvPr>
            <p:ph type="subTitle" idx="1"/>
          </p:nvPr>
        </p:nvSpPr>
        <p:spPr>
          <a:xfrm>
            <a:off x="571472" y="2143116"/>
            <a:ext cx="7854696" cy="3929090"/>
          </a:xfrm>
        </p:spPr>
        <p:txBody>
          <a:bodyPr>
            <a:normAutofit/>
          </a:bodyPr>
          <a:lstStyle/>
          <a:p>
            <a:pPr algn="ctr"/>
            <a:r>
              <a:rPr lang="en-US" sz="9600" b="1" i="1" spc="300" dirty="0" smtClean="0">
                <a:latin typeface="Algerian" pitchFamily="82" charset="0"/>
                <a:cs typeface="Times New Roman" pitchFamily="18" charset="0"/>
              </a:rPr>
              <a:t>POKA YOKE</a:t>
            </a:r>
          </a:p>
          <a:p>
            <a:endParaRPr lang="fa-IR" spc="-150" dirty="0" smtClean="0">
              <a:solidFill>
                <a:schemeClr val="bg1">
                  <a:lumMod val="95000"/>
                  <a:lumOff val="5000"/>
                </a:schemeClr>
              </a:solidFill>
              <a:cs typeface="B Titr" pitchFamily="2" charset="-78"/>
            </a:endParaRPr>
          </a:p>
          <a:p>
            <a:endParaRPr lang="fa-IR" spc="-150" dirty="0" smtClean="0">
              <a:solidFill>
                <a:schemeClr val="bg1">
                  <a:lumMod val="95000"/>
                  <a:lumOff val="5000"/>
                </a:schemeClr>
              </a:solidFill>
              <a:latin typeface="Times New Roman" pitchFamily="18" charset="0"/>
              <a:cs typeface="Times New Roman" pitchFamily="18" charset="0"/>
            </a:endParaRPr>
          </a:p>
          <a:p>
            <a:endParaRPr lang="fa-IR" dirty="0" smtClean="0">
              <a:solidFill>
                <a:schemeClr val="bg1">
                  <a:lumMod val="95000"/>
                  <a:lumOff val="5000"/>
                </a:schemeClr>
              </a:solidFill>
              <a:cs typeface="B Titr" pitchFamily="2" charset="-78"/>
            </a:endParaRPr>
          </a:p>
        </p:txBody>
      </p:sp>
      <p:pic>
        <p:nvPicPr>
          <p:cNvPr id="6" name="Picture 5" descr="person%20question_1.jpg"/>
          <p:cNvPicPr>
            <a:picLocks noChangeAspect="1"/>
          </p:cNvPicPr>
          <p:nvPr/>
        </p:nvPicPr>
        <p:blipFill>
          <a:blip r:embed="rId3"/>
          <a:stretch>
            <a:fillRect/>
          </a:stretch>
        </p:blipFill>
        <p:spPr>
          <a:xfrm>
            <a:off x="0" y="4071942"/>
            <a:ext cx="9144000" cy="278605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851648" cy="1066800"/>
          </a:xfrm>
        </p:spPr>
        <p:txBody>
          <a:bodyPr>
            <a:normAutofit/>
          </a:bodyPr>
          <a:lstStyle/>
          <a:p>
            <a:r>
              <a:rPr lang="fa-IR" sz="4400" dirty="0" smtClean="0">
                <a:cs typeface="Aharoni" pitchFamily="2" charset="-79"/>
              </a:rPr>
              <a:t>تکنیک های عمده به منظور کنترل کیفیت</a:t>
            </a:r>
            <a:endParaRPr lang="en-US" sz="4400" dirty="0">
              <a:cs typeface="Aharoni" pitchFamily="2" charset="-79"/>
            </a:endParaRPr>
          </a:p>
        </p:txBody>
      </p:sp>
      <p:sp>
        <p:nvSpPr>
          <p:cNvPr id="4" name="Slide Number Placeholder 3"/>
          <p:cNvSpPr>
            <a:spLocks noGrp="1"/>
          </p:cNvSpPr>
          <p:nvPr>
            <p:ph type="sldNum" sz="quarter" idx="12"/>
          </p:nvPr>
        </p:nvSpPr>
        <p:spPr/>
        <p:txBody>
          <a:bodyPr/>
          <a:lstStyle/>
          <a:p>
            <a:fld id="{B46FB184-6D11-43E4-A8F3-13B91F6B75DD}" type="slidenum">
              <a:rPr lang="en-US" smtClean="0"/>
              <a:pPr/>
              <a:t>10</a:t>
            </a:fld>
            <a:endParaRPr lang="en-US" dirty="0"/>
          </a:p>
        </p:txBody>
      </p:sp>
      <p:sp>
        <p:nvSpPr>
          <p:cNvPr id="5" name="Rectangle 3"/>
          <p:cNvSpPr txBox="1">
            <a:spLocks noChangeArrowheads="1"/>
          </p:cNvSpPr>
          <p:nvPr/>
        </p:nvSpPr>
        <p:spPr>
          <a:xfrm>
            <a:off x="0" y="1600200"/>
            <a:ext cx="9067800" cy="5486400"/>
          </a:xfrm>
          <a:prstGeom prst="rect">
            <a:avLst/>
          </a:prstGeom>
        </p:spPr>
        <p:txBody>
          <a:bodyPr vert="horz" lIns="0" rIns="18288">
            <a:normAutofit/>
          </a:bodyPr>
          <a:lstStyle/>
          <a:p>
            <a:pPr marL="609600" marR="45720" lvl="0" indent="-609600" algn="just" defTabSz="914400" rtl="1" eaLnBrk="1" fontAlgn="auto" latinLnBrk="0" hangingPunct="1">
              <a:lnSpc>
                <a:spcPct val="100000"/>
              </a:lnSpc>
              <a:spcBef>
                <a:spcPct val="20000"/>
              </a:spcBef>
              <a:spcAft>
                <a:spcPts val="0"/>
              </a:spcAft>
              <a:buClr>
                <a:schemeClr val="accent3"/>
              </a:buClr>
              <a:buSzPct val="95000"/>
              <a:buFont typeface="Wingdings" pitchFamily="2" charset="2"/>
              <a:buNone/>
              <a:tabLst/>
              <a:defRPr/>
            </a:pPr>
            <a:r>
              <a:rPr kumimoji="0" lang="fa-IR" b="1" i="0" u="none" strike="noStrike" kern="1200" cap="none" spc="0" normalizeH="0" baseline="0" noProof="0" dirty="0" smtClean="0">
                <a:ln>
                  <a:noFill/>
                </a:ln>
                <a:solidFill>
                  <a:schemeClr val="bg1"/>
                </a:solidFill>
                <a:effectLst/>
                <a:uLnTx/>
                <a:uFillTx/>
                <a:latin typeface="+mn-lt"/>
                <a:ea typeface="+mn-ea"/>
                <a:cs typeface="+mn-cs"/>
              </a:rPr>
              <a:t>1. بازرسـی قضــاوتی یا استاندارد (</a:t>
            </a:r>
            <a:r>
              <a:rPr kumimoji="0" lang="en-US" b="1" i="0" u="none" strike="noStrike" kern="1200" cap="none" spc="0" normalizeH="0" baseline="0" noProof="0" dirty="0" smtClean="0">
                <a:ln>
                  <a:noFill/>
                </a:ln>
                <a:solidFill>
                  <a:schemeClr val="bg1"/>
                </a:solidFill>
                <a:effectLst/>
                <a:uLnTx/>
                <a:uFillTx/>
                <a:latin typeface="+mn-lt"/>
                <a:ea typeface="+mn-ea"/>
                <a:cs typeface="+mn-cs"/>
              </a:rPr>
              <a:t> (Judgment - inspection</a:t>
            </a:r>
            <a:endParaRPr kumimoji="0" lang="fa-IR" b="1" i="0" u="none" strike="noStrike" kern="1200" cap="none" spc="0" normalizeH="0" baseline="0" noProof="0" dirty="0" smtClean="0">
              <a:ln>
                <a:noFill/>
              </a:ln>
              <a:solidFill>
                <a:schemeClr val="bg1"/>
              </a:solidFill>
              <a:effectLst/>
              <a:uLnTx/>
              <a:uFillTx/>
              <a:latin typeface="+mn-lt"/>
              <a:ea typeface="+mn-ea"/>
              <a:cs typeface="+mn-cs"/>
            </a:endParaRPr>
          </a:p>
          <a:p>
            <a:pPr marL="609600" marR="45720" lvl="0" indent="-609600" algn="r" defTabSz="914400" rtl="1" eaLnBrk="1" fontAlgn="auto" latinLnBrk="0" hangingPunct="1">
              <a:lnSpc>
                <a:spcPct val="100000"/>
              </a:lnSpc>
              <a:spcBef>
                <a:spcPct val="20000"/>
              </a:spcBef>
              <a:spcAft>
                <a:spcPts val="0"/>
              </a:spcAft>
              <a:buClr>
                <a:schemeClr val="accent3"/>
              </a:buClr>
              <a:buSzPct val="95000"/>
              <a:buFont typeface="Wingdings" pitchFamily="2" charset="2"/>
              <a:buNone/>
              <a:tabLst/>
              <a:defRPr/>
            </a:pPr>
            <a:r>
              <a:rPr kumimoji="0" lang="fa-IR" b="1" i="0" u="none" strike="noStrike" kern="1200" cap="none" spc="0" normalizeH="0" baseline="0" noProof="0" dirty="0" smtClean="0">
                <a:ln>
                  <a:noFill/>
                </a:ln>
                <a:solidFill>
                  <a:schemeClr val="bg1"/>
                </a:solidFill>
                <a:effectLst/>
                <a:uLnTx/>
                <a:uFillTx/>
                <a:latin typeface="+mn-lt"/>
                <a:ea typeface="+mn-ea"/>
                <a:cs typeface="+mn-cs"/>
              </a:rPr>
              <a:t>بعد از اتمام عملیات، محصول معیوب از محصول سالم جدا می شود.</a:t>
            </a:r>
          </a:p>
          <a:p>
            <a:pPr marL="609600" marR="45720" lvl="0" indent="-609600" algn="r" defTabSz="914400" rtl="1" eaLnBrk="1" fontAlgn="auto" latinLnBrk="0" hangingPunct="1">
              <a:lnSpc>
                <a:spcPct val="100000"/>
              </a:lnSpc>
              <a:spcBef>
                <a:spcPct val="20000"/>
              </a:spcBef>
              <a:spcAft>
                <a:spcPts val="0"/>
              </a:spcAft>
              <a:buClr>
                <a:schemeClr val="accent3"/>
              </a:buClr>
              <a:buSzPct val="95000"/>
              <a:buFont typeface="Wingdings" pitchFamily="2" charset="2"/>
              <a:buNone/>
              <a:tabLst/>
              <a:defRPr/>
            </a:pPr>
            <a:r>
              <a:rPr kumimoji="0" lang="fa-IR" b="1" i="0" u="none" strike="noStrike" kern="1200" cap="none" spc="0" normalizeH="0" baseline="0" noProof="0" dirty="0" smtClean="0">
                <a:ln>
                  <a:noFill/>
                </a:ln>
                <a:solidFill>
                  <a:schemeClr val="bg1"/>
                </a:solidFill>
                <a:effectLst/>
                <a:uLnTx/>
                <a:uFillTx/>
                <a:latin typeface="+mn-lt"/>
                <a:ea typeface="+mn-ea"/>
                <a:cs typeface="+mn-cs"/>
              </a:rPr>
              <a:t>از تحویل محصول معیوب به مشتری جلوگیری می شود، اما نرخ خرابی در کار خانه </a:t>
            </a:r>
          </a:p>
          <a:p>
            <a:pPr marL="609600" marR="45720" lvl="0" indent="-609600" algn="just" defTabSz="914400" rtl="1" eaLnBrk="1" fontAlgn="auto" latinLnBrk="0" hangingPunct="1">
              <a:lnSpc>
                <a:spcPct val="100000"/>
              </a:lnSpc>
              <a:spcBef>
                <a:spcPct val="20000"/>
              </a:spcBef>
              <a:spcAft>
                <a:spcPts val="0"/>
              </a:spcAft>
              <a:buClr>
                <a:schemeClr val="accent3"/>
              </a:buClr>
              <a:buSzPct val="95000"/>
              <a:buFont typeface="Wingdings" pitchFamily="2" charset="2"/>
              <a:buNone/>
              <a:tabLst/>
              <a:defRPr/>
            </a:pPr>
            <a:r>
              <a:rPr kumimoji="0" lang="fa-IR" b="1" i="0" u="none" strike="noStrike" kern="1200" cap="none" spc="0" normalizeH="0" baseline="0" noProof="0" dirty="0" smtClean="0">
                <a:ln>
                  <a:noFill/>
                </a:ln>
                <a:solidFill>
                  <a:schemeClr val="bg1"/>
                </a:solidFill>
                <a:effectLst/>
                <a:uLnTx/>
                <a:uFillTx/>
                <a:latin typeface="+mn-lt"/>
                <a:ea typeface="+mn-ea"/>
                <a:cs typeface="+mn-cs"/>
              </a:rPr>
              <a:t> کاهش نمی یابد. </a:t>
            </a:r>
          </a:p>
          <a:p>
            <a:pPr marL="609600" marR="45720" lvl="0" indent="-609600" algn="just" defTabSz="914400" rtl="1" eaLnBrk="1" fontAlgn="auto" latinLnBrk="0" hangingPunct="1">
              <a:lnSpc>
                <a:spcPct val="100000"/>
              </a:lnSpc>
              <a:spcBef>
                <a:spcPct val="20000"/>
              </a:spcBef>
              <a:spcAft>
                <a:spcPts val="0"/>
              </a:spcAft>
              <a:buClr>
                <a:schemeClr val="accent3"/>
              </a:buClr>
              <a:buSzPct val="95000"/>
              <a:buFont typeface="Wingdings" pitchFamily="2" charset="2"/>
              <a:buNone/>
              <a:tabLst/>
              <a:defRPr/>
            </a:pPr>
            <a:r>
              <a:rPr kumimoji="0" lang="fa-IR" b="1" i="0" u="none" strike="noStrike" kern="1200" cap="none" spc="0" normalizeH="0" baseline="0" noProof="0" dirty="0" smtClean="0">
                <a:ln>
                  <a:noFill/>
                </a:ln>
                <a:solidFill>
                  <a:schemeClr val="bg1"/>
                </a:solidFill>
                <a:effectLst/>
                <a:uLnTx/>
                <a:uFillTx/>
                <a:latin typeface="+mn-lt"/>
                <a:ea typeface="+mn-ea"/>
                <a:cs typeface="+mn-cs"/>
              </a:rPr>
              <a:t> </a:t>
            </a:r>
          </a:p>
          <a:p>
            <a:pPr marL="609600" indent="-609600" algn="just" rtl="1"/>
            <a:r>
              <a:rPr lang="fa-IR" b="1" dirty="0" smtClean="0">
                <a:solidFill>
                  <a:schemeClr val="bg1"/>
                </a:solidFill>
              </a:rPr>
              <a:t>2. بازرسی اطـلاعاتی یا آموزنده  </a:t>
            </a:r>
            <a:r>
              <a:rPr lang="en-US" b="1" dirty="0" smtClean="0">
                <a:solidFill>
                  <a:schemeClr val="bg1"/>
                </a:solidFill>
              </a:rPr>
              <a:t>Informative – Inspection)</a:t>
            </a:r>
            <a:r>
              <a:rPr lang="fa-IR" b="1" dirty="0" smtClean="0">
                <a:solidFill>
                  <a:schemeClr val="bg1"/>
                </a:solidFill>
              </a:rPr>
              <a:t>)                      </a:t>
            </a:r>
          </a:p>
          <a:p>
            <a:pPr marL="609600" indent="-609600" algn="r" rtl="1"/>
            <a:r>
              <a:rPr lang="fa-IR" b="1" dirty="0" smtClean="0">
                <a:solidFill>
                  <a:schemeClr val="bg1"/>
                </a:solidFill>
              </a:rPr>
              <a:t>علل وقوع عیوب مورد بررسی قرار می گیرد و اطلاعات بدست آمده به فرآیندهای مرتبط باز خورد می یابد . </a:t>
            </a:r>
          </a:p>
          <a:p>
            <a:pPr marL="609600" indent="-609600" algn="just" rtl="1"/>
            <a:r>
              <a:rPr lang="fa-IR" b="1" dirty="0" smtClean="0">
                <a:solidFill>
                  <a:schemeClr val="bg1"/>
                </a:solidFill>
              </a:rPr>
              <a:t>بر این اساس می توان اقداماتی  در جهت کاهش نرخ خرابی صورت داد.</a:t>
            </a:r>
          </a:p>
          <a:p>
            <a:pPr marL="609600" indent="-609600" algn="just" rtl="1"/>
            <a:endParaRPr lang="fa-IR" b="1" dirty="0" smtClean="0">
              <a:solidFill>
                <a:schemeClr val="bg1"/>
              </a:solidFill>
            </a:endParaRPr>
          </a:p>
          <a:p>
            <a:pPr marL="609600" indent="-609600" algn="just" rtl="1"/>
            <a:r>
              <a:rPr lang="fa-IR" b="1" dirty="0" smtClean="0">
                <a:solidFill>
                  <a:schemeClr val="bg1"/>
                </a:solidFill>
              </a:rPr>
              <a:t>3 . بازرسی منشاء </a:t>
            </a:r>
            <a:r>
              <a:rPr lang="en-US" b="1" dirty="0" smtClean="0">
                <a:solidFill>
                  <a:schemeClr val="bg1"/>
                </a:solidFill>
              </a:rPr>
              <a:t>Source – Inspection)</a:t>
            </a:r>
            <a:r>
              <a:rPr lang="fa-IR" b="1" dirty="0" smtClean="0">
                <a:solidFill>
                  <a:schemeClr val="bg1"/>
                </a:solidFill>
              </a:rPr>
              <a:t>) </a:t>
            </a:r>
          </a:p>
          <a:p>
            <a:pPr marL="609600" indent="-609600" algn="just" rtl="1"/>
            <a:r>
              <a:rPr lang="fa-IR" b="1" dirty="0" smtClean="0">
                <a:solidFill>
                  <a:schemeClr val="bg1"/>
                </a:solidFill>
              </a:rPr>
              <a:t>به عیوب بعنوان نتیجه یا اثر یک اشتباه ساده نگاه می شود. </a:t>
            </a:r>
          </a:p>
          <a:p>
            <a:pPr marL="609600" indent="-609600" algn="just" rtl="1"/>
            <a:r>
              <a:rPr lang="fa-IR" b="1" dirty="0" smtClean="0">
                <a:solidFill>
                  <a:schemeClr val="bg1"/>
                </a:solidFill>
              </a:rPr>
              <a:t>از طریق یک بازرسی صد در صدی در منشاء ، اشتباه قبل از آنکه منجر به  بروز عیب گردد ، اصلاح شـــود.</a:t>
            </a:r>
          </a:p>
          <a:p>
            <a:pPr marL="609600" indent="-609600" algn="just" rtl="1"/>
            <a:endParaRPr lang="fa-IR" b="1" dirty="0" smtClean="0">
              <a:solidFill>
                <a:schemeClr val="bg1"/>
              </a:solidFill>
            </a:endParaRPr>
          </a:p>
          <a:p>
            <a:pPr marL="609600" indent="-609600" algn="just" rtl="1"/>
            <a:r>
              <a:rPr lang="fa-IR" sz="2400" b="1" dirty="0" smtClean="0">
                <a:solidFill>
                  <a:schemeClr val="bg1"/>
                </a:solidFill>
              </a:rPr>
              <a:t>در رویکرد سنتی بازرسی قضاوتی  و آموزنده به صورت گسترده استفاده می شده است.     </a:t>
            </a:r>
            <a:r>
              <a:rPr lang="fa-IR" b="1" dirty="0" smtClean="0">
                <a:solidFill>
                  <a:schemeClr val="bg1"/>
                </a:solidFill>
              </a:rPr>
              <a:t>           </a:t>
            </a:r>
          </a:p>
          <a:p>
            <a:pPr marL="609600" indent="-609600" algn="just" rtl="1"/>
            <a:endParaRPr lang="fa-IR" b="1" dirty="0" smtClean="0">
              <a:solidFill>
                <a:schemeClr val="bg1"/>
              </a:solidFill>
            </a:endParaRPr>
          </a:p>
          <a:p>
            <a:pPr marL="609600" indent="-609600" algn="just" rtl="1"/>
            <a:endParaRPr lang="fa-IR" b="1" dirty="0" smtClean="0">
              <a:solidFill>
                <a:schemeClr val="bg1"/>
              </a:solidFill>
            </a:endParaRPr>
          </a:p>
          <a:p>
            <a:pPr marL="609600" marR="45720" lvl="0" indent="-609600" algn="just" defTabSz="914400" rtl="1" eaLnBrk="1" fontAlgn="auto" latinLnBrk="0" hangingPunct="1">
              <a:lnSpc>
                <a:spcPct val="100000"/>
              </a:lnSpc>
              <a:spcBef>
                <a:spcPct val="20000"/>
              </a:spcBef>
              <a:spcAft>
                <a:spcPts val="0"/>
              </a:spcAft>
              <a:buClr>
                <a:schemeClr val="accent3"/>
              </a:buClr>
              <a:buSzPct val="95000"/>
              <a:buFont typeface="Wingdings" pitchFamily="2" charset="2"/>
              <a:buNone/>
              <a:tabLst/>
              <a:defRPr/>
            </a:pPr>
            <a:endParaRPr kumimoji="0" lang="en-US"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6" name="Picture 5" descr="136655732026091.jpg"/>
          <p:cNvPicPr>
            <a:picLocks noChangeAspect="1"/>
          </p:cNvPicPr>
          <p:nvPr/>
        </p:nvPicPr>
        <p:blipFill>
          <a:blip r:embed="rId3"/>
          <a:stretch>
            <a:fillRect/>
          </a:stretch>
        </p:blipFill>
        <p:spPr>
          <a:xfrm>
            <a:off x="0" y="1214422"/>
            <a:ext cx="2357422" cy="1928826"/>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357166"/>
            <a:ext cx="7851648" cy="838200"/>
          </a:xfrm>
        </p:spPr>
        <p:txBody>
          <a:bodyPr>
            <a:normAutofit/>
          </a:bodyPr>
          <a:lstStyle/>
          <a:p>
            <a:pPr algn="ctr"/>
            <a:r>
              <a:rPr lang="fa-IR" sz="3600" dirty="0" smtClean="0">
                <a:cs typeface="Aharoni" pitchFamily="2" charset="-79"/>
              </a:rPr>
              <a:t>استراتژی عیوب صفر برای کارخانه های تولیدی</a:t>
            </a:r>
            <a:endParaRPr lang="en-US" sz="3600" dirty="0">
              <a:cs typeface="Aharoni" pitchFamily="2" charset="-79"/>
            </a:endParaRPr>
          </a:p>
        </p:txBody>
      </p:sp>
      <p:sp>
        <p:nvSpPr>
          <p:cNvPr id="4" name="Slide Number Placeholder 3"/>
          <p:cNvSpPr>
            <a:spLocks noGrp="1"/>
          </p:cNvSpPr>
          <p:nvPr>
            <p:ph type="sldNum" sz="quarter" idx="12"/>
          </p:nvPr>
        </p:nvSpPr>
        <p:spPr/>
        <p:txBody>
          <a:bodyPr/>
          <a:lstStyle/>
          <a:p>
            <a:fld id="{B46FB184-6D11-43E4-A8F3-13B91F6B75DD}" type="slidenum">
              <a:rPr lang="en-US" smtClean="0"/>
              <a:pPr/>
              <a:t>11</a:t>
            </a:fld>
            <a:endParaRPr lang="en-US" dirty="0"/>
          </a:p>
        </p:txBody>
      </p:sp>
      <p:pic>
        <p:nvPicPr>
          <p:cNvPr id="5" name="Picture 6" descr="دیاگرام 2"/>
          <p:cNvPicPr>
            <a:picLocks noChangeAspect="1" noChangeArrowheads="1"/>
          </p:cNvPicPr>
          <p:nvPr/>
        </p:nvPicPr>
        <p:blipFill>
          <a:blip r:embed="rId2" cstate="print"/>
          <a:srcRect/>
          <a:stretch>
            <a:fillRect/>
          </a:stretch>
        </p:blipFill>
        <p:spPr bwMode="auto">
          <a:xfrm>
            <a:off x="381000" y="1600200"/>
            <a:ext cx="8382000" cy="502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7422" y="857232"/>
            <a:ext cx="5946648" cy="1295400"/>
          </a:xfrm>
        </p:spPr>
        <p:txBody>
          <a:bodyPr>
            <a:noAutofit/>
          </a:bodyPr>
          <a:lstStyle/>
          <a:p>
            <a:pPr algn="ctr"/>
            <a:r>
              <a:rPr lang="fa-IR" sz="5400" dirty="0" smtClean="0">
                <a:solidFill>
                  <a:srgbClr val="C00000"/>
                </a:solidFill>
                <a:cs typeface="B Titr" pitchFamily="2" charset="-78"/>
              </a:rPr>
              <a:t>       </a:t>
            </a:r>
            <a:r>
              <a:rPr lang="ar-SA" sz="5400" dirty="0" smtClean="0">
                <a:solidFill>
                  <a:srgbClr val="C00000"/>
                </a:solidFill>
                <a:cs typeface="B Titr" pitchFamily="2" charset="-78"/>
              </a:rPr>
              <a:t>پوكا يوكه چيست؟</a:t>
            </a:r>
            <a:r>
              <a:rPr lang="en-US" sz="5400" dirty="0" smtClean="0">
                <a:solidFill>
                  <a:srgbClr val="C00000"/>
                </a:solidFill>
                <a:cs typeface="B Titr" pitchFamily="2" charset="-78"/>
              </a:rPr>
              <a:t>    </a:t>
            </a:r>
            <a:r>
              <a:rPr lang="en-US" sz="5400" dirty="0" smtClean="0">
                <a:solidFill>
                  <a:schemeClr val="accent2">
                    <a:lumMod val="60000"/>
                    <a:lumOff val="40000"/>
                  </a:schemeClr>
                </a:solidFill>
              </a:rPr>
              <a:t/>
            </a:r>
            <a:br>
              <a:rPr lang="en-US" sz="5400" dirty="0" smtClean="0">
                <a:solidFill>
                  <a:schemeClr val="accent2">
                    <a:lumMod val="60000"/>
                    <a:lumOff val="40000"/>
                  </a:schemeClr>
                </a:solidFill>
              </a:rPr>
            </a:br>
            <a:endParaRPr lang="en-US" sz="5400" dirty="0">
              <a:solidFill>
                <a:schemeClr val="accent2">
                  <a:lumMod val="60000"/>
                  <a:lumOff val="40000"/>
                </a:schemeClr>
              </a:solidFill>
            </a:endParaRPr>
          </a:p>
        </p:txBody>
      </p:sp>
      <p:sp>
        <p:nvSpPr>
          <p:cNvPr id="3" name="Subtitle 2"/>
          <p:cNvSpPr>
            <a:spLocks noGrp="1"/>
          </p:cNvSpPr>
          <p:nvPr>
            <p:ph type="subTitle" idx="1"/>
          </p:nvPr>
        </p:nvSpPr>
        <p:spPr>
          <a:xfrm>
            <a:off x="428596" y="1857364"/>
            <a:ext cx="8235696" cy="4114800"/>
          </a:xfrm>
        </p:spPr>
        <p:txBody>
          <a:bodyPr>
            <a:noAutofit/>
          </a:bodyPr>
          <a:lstStyle/>
          <a:p>
            <a:pPr rtl="1">
              <a:buFontTx/>
              <a:buChar char="-"/>
            </a:pPr>
            <a:r>
              <a:rPr lang="ar-SA" sz="2000" b="1" i="1" dirty="0" smtClean="0">
                <a:effectLst>
                  <a:outerShdw blurRad="38100" dist="38100" dir="2700000" algn="tl">
                    <a:srgbClr val="000000">
                      <a:alpha val="43137"/>
                    </a:srgbClr>
                  </a:outerShdw>
                </a:effectLst>
              </a:rPr>
              <a:t>پوكايوكه توسط يك مهندس توليد ژاپني به نام شي جي يو شينگو </a:t>
            </a:r>
            <a:r>
              <a:rPr lang="fa-IR" sz="2000" b="1" i="1" dirty="0" smtClean="0">
                <a:effectLst>
                  <a:outerShdw blurRad="38100" dist="38100" dir="2700000" algn="tl">
                    <a:srgbClr val="000000">
                      <a:alpha val="43137"/>
                    </a:srgbClr>
                  </a:outerShdw>
                </a:effectLst>
              </a:rPr>
              <a:t>در سالهاي 1964-1961 ميلادي ابداع </a:t>
            </a:r>
            <a:r>
              <a:rPr lang="fa-IR" sz="2000" b="1" i="1" dirty="0" smtClean="0"/>
              <a:t>و</a:t>
            </a:r>
            <a:r>
              <a:rPr lang="fa-IR" sz="2000" b="1" i="1" dirty="0" smtClean="0">
                <a:effectLst>
                  <a:outerShdw blurRad="38100" dist="38100" dir="2700000" algn="tl">
                    <a:srgbClr val="000000">
                      <a:alpha val="43137"/>
                    </a:srgbClr>
                  </a:outerShdw>
                </a:effectLst>
              </a:rPr>
              <a:t>به تدريج گسترده و تكميل گرديد</a:t>
            </a:r>
            <a:r>
              <a:rPr lang="fa-IR" sz="2000" b="1" i="1" dirty="0" smtClean="0"/>
              <a:t>. </a:t>
            </a:r>
            <a:r>
              <a:rPr lang="ar-SA" sz="2000" b="1" i="1" dirty="0" smtClean="0">
                <a:effectLst>
                  <a:outerShdw blurRad="38100" dist="38100" dir="2700000" algn="tl">
                    <a:srgbClr val="000000">
                      <a:alpha val="43137"/>
                    </a:srgbClr>
                  </a:outerShdw>
                </a:effectLst>
              </a:rPr>
              <a:t>او كسي است كه</a:t>
            </a:r>
            <a:r>
              <a:rPr lang="fa-IR" sz="2000" b="1" i="1" dirty="0" smtClean="0">
                <a:effectLst>
                  <a:outerShdw blurRad="38100" dist="38100" dir="2700000" algn="tl">
                    <a:srgbClr val="000000">
                      <a:alpha val="43137"/>
                    </a:srgbClr>
                  </a:outerShdw>
                </a:effectLst>
              </a:rPr>
              <a:t> </a:t>
            </a:r>
            <a:r>
              <a:rPr lang="ar-SA" sz="2000" b="1" i="1" dirty="0" smtClean="0">
                <a:effectLst>
                  <a:outerShdw blurRad="38100" dist="38100" dir="2700000" algn="tl">
                    <a:srgbClr val="000000">
                      <a:alpha val="43137"/>
                    </a:srgbClr>
                  </a:outerShdw>
                </a:effectLst>
              </a:rPr>
              <a:t>باعث ایجاد تحولات عظيمي در بسط مفهوم كنترل كيفيت در ژاپن شد</a:t>
            </a:r>
            <a:r>
              <a:rPr lang="ar-SA" sz="2000" b="1" i="1" dirty="0" smtClean="0">
                <a:effectLst>
                  <a:outerShdw blurRad="38100" dist="38100" dir="2700000" algn="tl">
                    <a:srgbClr val="000000">
                      <a:alpha val="43137"/>
                    </a:srgbClr>
                  </a:outerShdw>
                </a:effectLst>
              </a:rPr>
              <a:t>.</a:t>
            </a:r>
            <a:r>
              <a:rPr lang="fa-IR" sz="2000" b="1" i="1" dirty="0" smtClean="0">
                <a:latin typeface="Times New Roman" pitchFamily="18" charset="0"/>
                <a:cs typeface="Times New Roman" pitchFamily="18" charset="0"/>
              </a:rPr>
              <a:t> یک مهندس تولید که در سال 1909 در شهر ساگای ژاپن بدنیا </a:t>
            </a:r>
            <a:r>
              <a:rPr lang="fa-IR" sz="2000" b="1" i="1" dirty="0" smtClean="0">
                <a:latin typeface="Times New Roman" pitchFamily="18" charset="0"/>
                <a:cs typeface="Times New Roman" pitchFamily="18" charset="0"/>
              </a:rPr>
              <a:t>آمد وی </a:t>
            </a:r>
            <a:r>
              <a:rPr lang="fa-IR" sz="2000" b="1" i="1" dirty="0" smtClean="0">
                <a:latin typeface="Times New Roman" pitchFamily="18" charset="0"/>
                <a:cs typeface="Times New Roman" pitchFamily="18" charset="0"/>
              </a:rPr>
              <a:t>را به همراه تایچی اوهنو بنیان گذار </a:t>
            </a:r>
            <a:r>
              <a:rPr lang="fa-IR" sz="2000" b="1" i="1" dirty="0" smtClean="0">
                <a:latin typeface="Times New Roman" pitchFamily="18" charset="0"/>
                <a:cs typeface="Times New Roman" pitchFamily="18" charset="0"/>
              </a:rPr>
              <a:t>سیستم</a:t>
            </a:r>
            <a:r>
              <a:rPr lang="ar-SA" sz="2000" b="1" i="1" dirty="0" smtClean="0">
                <a:latin typeface="Times New Roman" pitchFamily="18" charset="0"/>
                <a:cs typeface="Times New Roman" pitchFamily="18" charset="0"/>
              </a:rPr>
              <a:t> </a:t>
            </a:r>
            <a:r>
              <a:rPr lang="fa-IR" sz="2000" b="1" i="1" dirty="0" smtClean="0">
                <a:latin typeface="Times New Roman" pitchFamily="18" charset="0"/>
                <a:cs typeface="Times New Roman" pitchFamily="18" charset="0"/>
              </a:rPr>
              <a:t>تولید </a:t>
            </a:r>
            <a:r>
              <a:rPr lang="en-US" sz="2000" b="1" i="1" dirty="0" smtClean="0">
                <a:latin typeface="Times New Roman" pitchFamily="18" charset="0"/>
                <a:cs typeface="Times New Roman" pitchFamily="18" charset="0"/>
              </a:rPr>
              <a:t>Just-in-Time </a:t>
            </a:r>
            <a:r>
              <a:rPr lang="fa-IR" sz="2000" b="1" i="1" dirty="0" smtClean="0">
                <a:latin typeface="Times New Roman" pitchFamily="18" charset="0"/>
                <a:cs typeface="Times New Roman" pitchFamily="18" charset="0"/>
              </a:rPr>
              <a:t>  می شناسند.</a:t>
            </a:r>
          </a:p>
          <a:p>
            <a:pPr rtl="1">
              <a:buFontTx/>
              <a:buChar char="-"/>
            </a:pPr>
            <a:r>
              <a:rPr lang="fa-IR" sz="2000" b="1" i="1" dirty="0" smtClean="0">
                <a:latin typeface="Times New Roman" pitchFamily="18" charset="0"/>
                <a:cs typeface="Times New Roman" pitchFamily="18" charset="0"/>
              </a:rPr>
              <a:t>شرکت تویوتا موفقیت و توسعه در افزایش و بهبود کیفیت محصولات خود را مدیون ایشان می داند.</a:t>
            </a:r>
          </a:p>
          <a:p>
            <a:pPr rtl="1">
              <a:buFontTx/>
              <a:buChar char="-"/>
            </a:pPr>
            <a:r>
              <a:rPr lang="fa-IR" sz="2000" b="1" i="1" dirty="0" smtClean="0">
                <a:latin typeface="Times New Roman" pitchFamily="18" charset="0"/>
                <a:cs typeface="Times New Roman" pitchFamily="18" charset="0"/>
              </a:rPr>
              <a:t>سرانجام وی بعداز 50 سال تلاش مداوم در جهت </a:t>
            </a:r>
            <a:r>
              <a:rPr lang="fa-IR" sz="2000" b="1" i="1" dirty="0" smtClean="0">
                <a:latin typeface="Times New Roman" pitchFamily="18" charset="0"/>
                <a:cs typeface="Times New Roman" pitchFamily="18" charset="0"/>
              </a:rPr>
              <a:t>بهبود</a:t>
            </a:r>
            <a:r>
              <a:rPr lang="en-US" sz="2000" b="1" i="1" dirty="0" smtClean="0">
                <a:latin typeface="Times New Roman" pitchFamily="18" charset="0"/>
                <a:cs typeface="Times New Roman" pitchFamily="18" charset="0"/>
              </a:rPr>
              <a:t> </a:t>
            </a:r>
            <a:r>
              <a:rPr lang="fa-IR" sz="2000" b="1" i="1" dirty="0" smtClean="0">
                <a:latin typeface="Times New Roman" pitchFamily="18" charset="0"/>
                <a:cs typeface="Times New Roman" pitchFamily="18" charset="0"/>
              </a:rPr>
              <a:t>متدولوژی تولید و با برجاگذاشتن حدود 20 اثر از خود در سال 1990 در گذشت.</a:t>
            </a:r>
            <a:endParaRPr lang="en-US" sz="2000" b="1" i="1" dirty="0" smtClean="0">
              <a:latin typeface="Times New Roman" pitchFamily="18" charset="0"/>
              <a:cs typeface="Times New Roman" pitchFamily="18" charset="0"/>
            </a:endParaRPr>
          </a:p>
          <a:p>
            <a:pPr algn="just" rtl="1">
              <a:buFont typeface="Wingdings" pitchFamily="2" charset="2"/>
              <a:buChar char="Ø"/>
            </a:pPr>
            <a:endParaRPr lang="fa-IR" sz="1800" b="1" dirty="0" smtClean="0">
              <a:effectLst>
                <a:outerShdw blurRad="38100" dist="38100" dir="2700000" algn="tl">
                  <a:srgbClr val="000000">
                    <a:alpha val="43137"/>
                  </a:srgbClr>
                </a:outerShdw>
              </a:effectLst>
            </a:endParaRPr>
          </a:p>
          <a:p>
            <a:pPr lvl="0" algn="just" rtl="1"/>
            <a:endParaRPr lang="en-US" sz="1800" b="1" dirty="0" smtClean="0">
              <a:effectLst>
                <a:outerShdw blurRad="38100" dist="38100" dir="2700000" algn="tl">
                  <a:srgbClr val="000000">
                    <a:alpha val="43137"/>
                  </a:srgbClr>
                </a:outerShdw>
              </a:effectLst>
            </a:endParaRPr>
          </a:p>
          <a:p>
            <a:pPr lvl="0" algn="just" rtl="1">
              <a:buFont typeface="Wingdings" pitchFamily="2" charset="2"/>
              <a:buChar char="Ø"/>
            </a:pPr>
            <a:r>
              <a:rPr lang="ar-SA" sz="1800" b="1" dirty="0" smtClean="0">
                <a:effectLst>
                  <a:outerShdw blurRad="38100" dist="38100" dir="2700000" algn="tl">
                    <a:srgbClr val="000000">
                      <a:alpha val="43137"/>
                    </a:srgbClr>
                  </a:outerShdw>
                </a:effectLst>
              </a:rPr>
              <a:t>پوكا يوكه كه به</a:t>
            </a:r>
            <a:r>
              <a:rPr lang="fa-IR" sz="1800" b="1" dirty="0" smtClean="0">
                <a:effectLst>
                  <a:outerShdw blurRad="38100" dist="38100" dir="2700000" algn="tl">
                    <a:srgbClr val="000000">
                      <a:alpha val="43137"/>
                    </a:srgbClr>
                  </a:outerShdw>
                </a:effectLst>
              </a:rPr>
              <a:t> </a:t>
            </a:r>
            <a:r>
              <a:rPr lang="ar-SA" sz="1800" b="1" dirty="0" smtClean="0">
                <a:effectLst>
                  <a:outerShdw blurRad="38100" dist="38100" dir="2700000" algn="tl">
                    <a:srgbClr val="000000">
                      <a:alpha val="43137"/>
                    </a:srgbClr>
                  </a:outerShdw>
                </a:effectLst>
              </a:rPr>
              <a:t>صورت </a:t>
            </a:r>
            <a:r>
              <a:rPr lang="ar-SA" sz="1800" b="1" dirty="0" smtClean="0">
                <a:solidFill>
                  <a:srgbClr val="FFFF00"/>
                </a:solidFill>
                <a:effectLst>
                  <a:outerShdw blurRad="38100" dist="38100" dir="2700000" algn="tl">
                    <a:srgbClr val="000000">
                      <a:alpha val="43137"/>
                    </a:srgbClr>
                  </a:outerShdw>
                </a:effectLst>
              </a:rPr>
              <a:t>(</a:t>
            </a:r>
            <a:r>
              <a:rPr lang="en-US" sz="2400" b="1" dirty="0" err="1" smtClean="0">
                <a:solidFill>
                  <a:srgbClr val="FFFF00"/>
                </a:solidFill>
                <a:effectLst>
                  <a:outerShdw blurRad="38100" dist="38100" dir="2700000" algn="tl">
                    <a:srgbClr val="000000">
                      <a:alpha val="43137"/>
                    </a:srgbClr>
                  </a:outerShdw>
                </a:effectLst>
              </a:rPr>
              <a:t>Poh-Kah</a:t>
            </a:r>
            <a:r>
              <a:rPr lang="en-US" sz="2400" b="1" dirty="0" smtClean="0">
                <a:solidFill>
                  <a:srgbClr val="FFFF00"/>
                </a:solidFill>
                <a:effectLst>
                  <a:outerShdw blurRad="38100" dist="38100" dir="2700000" algn="tl">
                    <a:srgbClr val="000000">
                      <a:alpha val="43137"/>
                    </a:srgbClr>
                  </a:outerShdw>
                </a:effectLst>
              </a:rPr>
              <a:t> </a:t>
            </a:r>
            <a:r>
              <a:rPr lang="en-US" sz="2400" b="1" dirty="0" err="1" smtClean="0">
                <a:solidFill>
                  <a:srgbClr val="FFFF00"/>
                </a:solidFill>
                <a:effectLst>
                  <a:outerShdw blurRad="38100" dist="38100" dir="2700000" algn="tl">
                    <a:srgbClr val="000000">
                      <a:alpha val="43137"/>
                    </a:srgbClr>
                  </a:outerShdw>
                </a:effectLst>
              </a:rPr>
              <a:t>Yoh</a:t>
            </a:r>
            <a:r>
              <a:rPr lang="en-US" sz="2400" b="1" dirty="0" smtClean="0">
                <a:solidFill>
                  <a:srgbClr val="FFFF00"/>
                </a:solidFill>
                <a:effectLst>
                  <a:outerShdw blurRad="38100" dist="38100" dir="2700000" algn="tl">
                    <a:srgbClr val="000000">
                      <a:alpha val="43137"/>
                    </a:srgbClr>
                  </a:outerShdw>
                </a:effectLst>
              </a:rPr>
              <a:t>-Key</a:t>
            </a:r>
            <a:r>
              <a:rPr lang="ar-SA" sz="1800" b="1" dirty="0" smtClean="0">
                <a:solidFill>
                  <a:srgbClr val="FFFF00"/>
                </a:solidFill>
                <a:effectLst>
                  <a:outerShdw blurRad="38100" dist="38100" dir="2700000" algn="tl">
                    <a:srgbClr val="000000">
                      <a:alpha val="43137"/>
                    </a:srgbClr>
                  </a:outerShdw>
                </a:effectLst>
              </a:rPr>
              <a:t>) </a:t>
            </a:r>
            <a:r>
              <a:rPr lang="ar-SA" sz="1800" b="1" dirty="0" smtClean="0">
                <a:effectLst>
                  <a:outerShdw blurRad="38100" dist="38100" dir="2700000" algn="tl">
                    <a:srgbClr val="000000">
                      <a:alpha val="43137"/>
                    </a:srgbClr>
                  </a:outerShdw>
                </a:effectLst>
              </a:rPr>
              <a:t>تلفظ مي</a:t>
            </a:r>
            <a:r>
              <a:rPr lang="fa-IR" sz="1800" b="1" dirty="0" smtClean="0">
                <a:effectLst>
                  <a:outerShdw blurRad="38100" dist="38100" dir="2700000" algn="tl">
                    <a:srgbClr val="000000">
                      <a:alpha val="43137"/>
                    </a:srgbClr>
                  </a:outerShdw>
                </a:effectLst>
              </a:rPr>
              <a:t> </a:t>
            </a:r>
            <a:r>
              <a:rPr lang="ar-SA" sz="1800" b="1" dirty="0" smtClean="0">
                <a:effectLst>
                  <a:outerShdw blurRad="38100" dist="38100" dir="2700000" algn="tl">
                    <a:srgbClr val="000000">
                      <a:alpha val="43137"/>
                    </a:srgbClr>
                  </a:outerShdw>
                </a:effectLst>
              </a:rPr>
              <a:t>شود، در انگليسي به معناي پوكا( خطاهاي غير عمدي) و يوكه (پرهيز) است.نتيجه اين</a:t>
            </a:r>
            <a:r>
              <a:rPr lang="fa-IR" sz="1800" b="1" dirty="0" smtClean="0">
                <a:effectLst>
                  <a:outerShdw blurRad="38100" dist="38100" dir="2700000" algn="tl">
                    <a:srgbClr val="000000">
                      <a:alpha val="43137"/>
                    </a:srgbClr>
                  </a:outerShdw>
                </a:effectLst>
              </a:rPr>
              <a:t> </a:t>
            </a:r>
            <a:r>
              <a:rPr lang="ar-SA" sz="1800" b="1" dirty="0" smtClean="0">
                <a:effectLst>
                  <a:outerShdw blurRad="38100" dist="38100" dir="2700000" algn="tl">
                    <a:srgbClr val="000000">
                      <a:alpha val="43137"/>
                    </a:srgbClr>
                  </a:outerShdw>
                </a:effectLst>
              </a:rPr>
              <a:t>كه پوكايوكه سيستمي است كه از هدر رفتن انرژي، زمان و منابع قبل از بروز خطا در آينده، جلوگيري مي</a:t>
            </a:r>
            <a:r>
              <a:rPr lang="fa-IR" sz="1800" b="1" dirty="0" smtClean="0">
                <a:effectLst>
                  <a:outerShdw blurRad="38100" dist="38100" dir="2700000" algn="tl">
                    <a:srgbClr val="000000">
                      <a:alpha val="43137"/>
                    </a:srgbClr>
                  </a:outerShdw>
                </a:effectLst>
              </a:rPr>
              <a:t> </a:t>
            </a:r>
            <a:r>
              <a:rPr lang="ar-SA" sz="1800" b="1" dirty="0" smtClean="0">
                <a:effectLst>
                  <a:outerShdw blurRad="38100" dist="38100" dir="2700000" algn="tl">
                    <a:srgbClr val="000000">
                      <a:alpha val="43137"/>
                    </a:srgbClr>
                  </a:outerShdw>
                </a:effectLst>
              </a:rPr>
              <a:t>كند.</a:t>
            </a:r>
            <a:endParaRPr lang="en-US" sz="1800" b="1" dirty="0" smtClean="0">
              <a:effectLst>
                <a:outerShdw blurRad="38100" dist="38100" dir="2700000" algn="tl">
                  <a:srgbClr val="000000">
                    <a:alpha val="43137"/>
                  </a:srgbClr>
                </a:outerShdw>
              </a:effectLst>
            </a:endParaRPr>
          </a:p>
          <a:p>
            <a:pPr rtl="1"/>
            <a:r>
              <a:rPr lang="en-US" sz="1800" b="1" dirty="0" smtClean="0">
                <a:solidFill>
                  <a:schemeClr val="bg1"/>
                </a:solidFill>
                <a:effectLst>
                  <a:outerShdw blurRad="38100" dist="38100" dir="2700000" algn="tl">
                    <a:srgbClr val="000000">
                      <a:alpha val="43137"/>
                    </a:srgbClr>
                  </a:outerShdw>
                </a:effectLst>
              </a:rPr>
              <a:t> </a:t>
            </a:r>
          </a:p>
          <a:p>
            <a:endParaRPr lang="en-US" sz="1800" dirty="0"/>
          </a:p>
        </p:txBody>
      </p:sp>
      <p:sp>
        <p:nvSpPr>
          <p:cNvPr id="5" name="Slide Number Placeholder 4"/>
          <p:cNvSpPr>
            <a:spLocks noGrp="1"/>
          </p:cNvSpPr>
          <p:nvPr>
            <p:ph type="sldNum" sz="quarter" idx="12"/>
          </p:nvPr>
        </p:nvSpPr>
        <p:spPr/>
        <p:txBody>
          <a:bodyPr/>
          <a:lstStyle/>
          <a:p>
            <a:fld id="{B46FB184-6D11-43E4-A8F3-13B91F6B75DD}" type="slidenum">
              <a:rPr lang="en-US" smtClean="0"/>
              <a:pPr/>
              <a:t>12</a:t>
            </a:fld>
            <a:endParaRPr lang="en-US" dirty="0"/>
          </a:p>
        </p:txBody>
      </p:sp>
      <p:pic>
        <p:nvPicPr>
          <p:cNvPr id="4" name="Picture 4"/>
          <p:cNvPicPr>
            <a:picLocks noChangeArrowheads="1"/>
          </p:cNvPicPr>
          <p:nvPr/>
        </p:nvPicPr>
        <p:blipFill>
          <a:blip r:embed="rId2" cstate="print"/>
          <a:srcRect/>
          <a:stretch>
            <a:fillRect/>
          </a:stretch>
        </p:blipFill>
        <p:spPr bwMode="auto">
          <a:xfrm>
            <a:off x="0" y="0"/>
            <a:ext cx="1371600" cy="1752600"/>
          </a:xfrm>
          <a:prstGeom prst="rect">
            <a:avLst/>
          </a:prstGeom>
          <a:noFill/>
          <a:ln w="12700">
            <a:solidFill>
              <a:srgbClr val="000000"/>
            </a:solidFill>
            <a:miter lim="800000"/>
            <a:headEnd/>
            <a:tailEnd/>
          </a:ln>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851648" cy="1066800"/>
          </a:xfrm>
        </p:spPr>
        <p:txBody>
          <a:bodyPr>
            <a:normAutofit/>
          </a:bodyPr>
          <a:lstStyle/>
          <a:p>
            <a:pPr algn="ctr"/>
            <a:r>
              <a:rPr lang="fa-IR" sz="5400" dirty="0" smtClean="0">
                <a:cs typeface="Aharoni" pitchFamily="2" charset="-79"/>
              </a:rPr>
              <a:t>پوکایوکه چیست؟ادامه</a:t>
            </a:r>
            <a:endParaRPr lang="en-US" sz="5400" dirty="0">
              <a:cs typeface="Aharoni" pitchFamily="2" charset="-79"/>
            </a:endParaRPr>
          </a:p>
        </p:txBody>
      </p:sp>
      <p:sp>
        <p:nvSpPr>
          <p:cNvPr id="3" name="Subtitle 2"/>
          <p:cNvSpPr>
            <a:spLocks noGrp="1"/>
          </p:cNvSpPr>
          <p:nvPr>
            <p:ph type="subTitle" idx="1"/>
          </p:nvPr>
        </p:nvSpPr>
        <p:spPr>
          <a:xfrm>
            <a:off x="285720" y="2285992"/>
            <a:ext cx="8540496" cy="2819400"/>
          </a:xfrm>
        </p:spPr>
        <p:txBody>
          <a:bodyPr>
            <a:noAutofit/>
          </a:bodyPr>
          <a:lstStyle/>
          <a:p>
            <a:pPr lvl="0" algn="just" rtl="1">
              <a:buFont typeface="Wingdings" pitchFamily="2" charset="2"/>
              <a:buChar char="Ø"/>
            </a:pPr>
            <a:r>
              <a:rPr lang="fa-IR" sz="1800" b="1" dirty="0" smtClean="0">
                <a:effectLst>
                  <a:outerShdw blurRad="38100" dist="38100" dir="2700000" algn="tl">
                    <a:srgbClr val="000000">
                      <a:alpha val="43137"/>
                    </a:srgbClr>
                  </a:outerShdw>
                </a:effectLst>
              </a:rPr>
              <a:t>پوكايوكه يك مفهوم علمي و دانشگاهي نيست بلكه واژه اي است كه از دل كارخانه هاي صنعتي نشأت گرفته است و كم كم جاي خود را در مجامع علمي، دانشگاهي، نظامي اجتماعي و آموزشي باز كرده است.</a:t>
            </a:r>
            <a:r>
              <a:rPr lang="ar-SA" sz="1800" b="1" dirty="0" smtClean="0">
                <a:effectLst>
                  <a:outerShdw blurRad="38100" dist="38100" dir="2700000" algn="tl">
                    <a:srgbClr val="000000">
                      <a:alpha val="43137"/>
                    </a:srgbClr>
                  </a:outerShdw>
                </a:effectLst>
              </a:rPr>
              <a:t>؛ ديدگاهي كه در آن خطاهاي بالقوه انساني و تجهيزاتي ديده مي شود و در صدد از بين بردن آنها برمی آيد. </a:t>
            </a:r>
            <a:endParaRPr lang="fa-IR" sz="1800" b="1" dirty="0" smtClean="0">
              <a:effectLst>
                <a:outerShdw blurRad="38100" dist="38100" dir="2700000" algn="tl">
                  <a:srgbClr val="000000">
                    <a:alpha val="43137"/>
                  </a:srgbClr>
                </a:outerShdw>
              </a:effectLst>
            </a:endParaRPr>
          </a:p>
          <a:p>
            <a:pPr lvl="0" algn="just" rtl="1">
              <a:buFont typeface="Wingdings" pitchFamily="2" charset="2"/>
              <a:buChar char="Ø"/>
            </a:pPr>
            <a:endParaRPr lang="fa-IR" sz="1800" b="1" dirty="0" smtClean="0">
              <a:effectLst>
                <a:outerShdw blurRad="38100" dist="38100" dir="2700000" algn="tl">
                  <a:srgbClr val="000000">
                    <a:alpha val="43137"/>
                  </a:srgbClr>
                </a:outerShdw>
              </a:effectLst>
            </a:endParaRPr>
          </a:p>
          <a:p>
            <a:pPr lvl="0" algn="just" rtl="1">
              <a:buFont typeface="Wingdings" pitchFamily="2" charset="2"/>
              <a:buChar char="Ø"/>
            </a:pPr>
            <a:r>
              <a:rPr lang="ar-SA" sz="1800" b="1" dirty="0" smtClean="0">
                <a:effectLst>
                  <a:outerShdw blurRad="38100" dist="38100" dir="2700000" algn="tl">
                    <a:srgbClr val="000000">
                      <a:alpha val="43137"/>
                    </a:srgbClr>
                  </a:outerShdw>
                </a:effectLst>
              </a:rPr>
              <a:t>در اين ديدگاه، منشأ عيوب شناسايي و از ريشه حذف مي</a:t>
            </a:r>
            <a:r>
              <a:rPr lang="fa-IR" sz="1800" b="1" dirty="0" smtClean="0">
                <a:effectLst>
                  <a:outerShdw blurRad="38100" dist="38100" dir="2700000" algn="tl">
                    <a:srgbClr val="000000">
                      <a:alpha val="43137"/>
                    </a:srgbClr>
                  </a:outerShdw>
                </a:effectLst>
              </a:rPr>
              <a:t> </a:t>
            </a:r>
            <a:r>
              <a:rPr lang="ar-SA" sz="1800" b="1" dirty="0" smtClean="0">
                <a:effectLst>
                  <a:outerShdw blurRad="38100" dist="38100" dir="2700000" algn="tl">
                    <a:srgbClr val="000000">
                      <a:alpha val="43137"/>
                    </a:srgbClr>
                  </a:outerShdw>
                </a:effectLst>
              </a:rPr>
              <a:t>شود.</a:t>
            </a:r>
            <a:r>
              <a:rPr lang="fa-IR" sz="1800" b="1" dirty="0" smtClean="0">
                <a:effectLst>
                  <a:outerShdw blurRad="38100" dist="38100" dir="2700000" algn="tl">
                    <a:srgbClr val="000000">
                      <a:alpha val="43137"/>
                    </a:srgbClr>
                  </a:outerShdw>
                </a:effectLst>
              </a:rPr>
              <a:t>عیوب را به محض ایجاد شناسایی، و قبل از رفتن به مرحله بعدی فرآیند حذف می کند.</a:t>
            </a:r>
            <a:r>
              <a:rPr lang="ar-SA" sz="1800" b="1" dirty="0" smtClean="0">
                <a:effectLst>
                  <a:outerShdw blurRad="38100" dist="38100" dir="2700000" algn="tl">
                    <a:srgbClr val="000000">
                      <a:alpha val="43137"/>
                    </a:srgbClr>
                  </a:outerShdw>
                </a:effectLst>
              </a:rPr>
              <a:t> </a:t>
            </a:r>
            <a:endParaRPr lang="fa-IR" sz="1800" b="1" dirty="0" smtClean="0">
              <a:effectLst>
                <a:outerShdw blurRad="38100" dist="38100" dir="2700000" algn="tl">
                  <a:srgbClr val="000000">
                    <a:alpha val="43137"/>
                  </a:srgbClr>
                </a:outerShdw>
              </a:effectLst>
            </a:endParaRPr>
          </a:p>
          <a:p>
            <a:pPr lvl="0" algn="just" rtl="1">
              <a:buFont typeface="Wingdings" pitchFamily="2" charset="2"/>
              <a:buChar char="Ø"/>
            </a:pPr>
            <a:endParaRPr lang="fa-IR" sz="1800" b="1" dirty="0" smtClean="0">
              <a:effectLst>
                <a:outerShdw blurRad="38100" dist="38100" dir="2700000" algn="tl">
                  <a:srgbClr val="000000">
                    <a:alpha val="43137"/>
                  </a:srgbClr>
                </a:outerShdw>
              </a:effectLst>
            </a:endParaRPr>
          </a:p>
          <a:p>
            <a:pPr lvl="0" algn="just" rtl="1"/>
            <a:endParaRPr lang="fa-IR" sz="1800" b="1" dirty="0" smtClean="0">
              <a:effectLst>
                <a:outerShdw blurRad="38100" dist="38100" dir="2700000" algn="tl">
                  <a:srgbClr val="000000">
                    <a:alpha val="43137"/>
                  </a:srgbClr>
                </a:outerShdw>
              </a:effectLst>
            </a:endParaRPr>
          </a:p>
          <a:p>
            <a:pPr lvl="0" algn="just" rtl="1">
              <a:buFont typeface="Wingdings" pitchFamily="2" charset="2"/>
              <a:buChar char="Ø"/>
            </a:pPr>
            <a:r>
              <a:rPr lang="ar-SA" sz="1800" b="1" dirty="0" smtClean="0">
                <a:effectLst>
                  <a:outerShdw blurRad="38100" dist="38100" dir="2700000" algn="tl">
                    <a:srgbClr val="000000">
                      <a:alpha val="43137"/>
                    </a:srgbClr>
                  </a:outerShdw>
                </a:effectLst>
              </a:rPr>
              <a:t>پوكا يوكه روش</a:t>
            </a:r>
            <a:r>
              <a:rPr lang="fa-IR" sz="1800" b="1" dirty="0" smtClean="0">
                <a:effectLst>
                  <a:outerShdw blurRad="38100" dist="38100" dir="2700000" algn="tl">
                    <a:srgbClr val="000000">
                      <a:alpha val="43137"/>
                    </a:srgbClr>
                  </a:outerShdw>
                </a:effectLst>
              </a:rPr>
              <a:t> </a:t>
            </a:r>
            <a:r>
              <a:rPr lang="ar-SA" sz="1800" b="1" dirty="0" smtClean="0">
                <a:effectLst>
                  <a:outerShdw blurRad="38100" dist="38100" dir="2700000" algn="tl">
                    <a:srgbClr val="000000">
                      <a:alpha val="43137"/>
                    </a:srgbClr>
                  </a:outerShdw>
                </a:effectLst>
              </a:rPr>
              <a:t> ساده اي براي دستيابي به توليد بدون عيب مي</a:t>
            </a:r>
            <a:r>
              <a:rPr lang="fa-IR" sz="1800" b="1" dirty="0" smtClean="0">
                <a:effectLst>
                  <a:outerShdw blurRad="38100" dist="38100" dir="2700000" algn="tl">
                    <a:srgbClr val="000000">
                      <a:alpha val="43137"/>
                    </a:srgbClr>
                  </a:outerShdw>
                </a:effectLst>
              </a:rPr>
              <a:t> </a:t>
            </a:r>
            <a:r>
              <a:rPr lang="ar-SA" sz="1800" b="1" dirty="0" smtClean="0">
                <a:effectLst>
                  <a:outerShdw blurRad="38100" dist="38100" dir="2700000" algn="tl">
                    <a:srgbClr val="000000">
                      <a:alpha val="43137"/>
                    </a:srgbClr>
                  </a:outerShdw>
                </a:effectLst>
              </a:rPr>
              <a:t>باشد.</a:t>
            </a:r>
            <a:endParaRPr lang="fa-IR" sz="1800" b="1" dirty="0" smtClean="0">
              <a:effectLst>
                <a:outerShdw blurRad="38100" dist="38100" dir="2700000" algn="tl">
                  <a:srgbClr val="000000">
                    <a:alpha val="43137"/>
                  </a:srgbClr>
                </a:outerShdw>
              </a:effectLst>
            </a:endParaRPr>
          </a:p>
          <a:p>
            <a:pPr lvl="0" algn="just" rtl="1">
              <a:buFont typeface="Wingdings" pitchFamily="2" charset="2"/>
              <a:buChar char="Ø"/>
            </a:pPr>
            <a:endParaRPr lang="fa-IR" sz="1800" b="1" dirty="0" smtClean="0">
              <a:effectLst>
                <a:outerShdw blurRad="38100" dist="38100" dir="2700000" algn="tl">
                  <a:srgbClr val="000000">
                    <a:alpha val="43137"/>
                  </a:srgbClr>
                </a:outerShdw>
              </a:effectLst>
            </a:endParaRPr>
          </a:p>
          <a:p>
            <a:pPr lvl="0" algn="just" rtl="1">
              <a:buFont typeface="Wingdings" pitchFamily="2" charset="2"/>
              <a:buChar char="Ø"/>
            </a:pPr>
            <a:endParaRPr lang="en-US" sz="1800" b="1" dirty="0" smtClean="0">
              <a:effectLst>
                <a:outerShdw blurRad="38100" dist="38100" dir="2700000" algn="tl">
                  <a:srgbClr val="000000">
                    <a:alpha val="43137"/>
                  </a:srgbClr>
                </a:outerShdw>
              </a:effectLst>
            </a:endParaRPr>
          </a:p>
          <a:p>
            <a:pPr algn="just"/>
            <a:endParaRPr lang="en-US" sz="1800" dirty="0"/>
          </a:p>
        </p:txBody>
      </p:sp>
      <p:sp>
        <p:nvSpPr>
          <p:cNvPr id="6" name="Slide Number Placeholder 5"/>
          <p:cNvSpPr>
            <a:spLocks noGrp="1"/>
          </p:cNvSpPr>
          <p:nvPr>
            <p:ph type="sldNum" sz="quarter" idx="12"/>
          </p:nvPr>
        </p:nvSpPr>
        <p:spPr/>
        <p:txBody>
          <a:bodyPr/>
          <a:lstStyle/>
          <a:p>
            <a:fld id="{B46FB184-6D11-43E4-A8F3-13B91F6B75DD}" type="slidenum">
              <a:rPr lang="en-US" smtClean="0"/>
              <a:pPr/>
              <a:t>13</a:t>
            </a:fld>
            <a:endParaRPr lang="en-US"/>
          </a:p>
        </p:txBody>
      </p:sp>
      <p:pic>
        <p:nvPicPr>
          <p:cNvPr id="7" name="Picture 1"/>
          <p:cNvPicPr>
            <a:picLocks noChangeAspect="1" noChangeArrowheads="1"/>
          </p:cNvPicPr>
          <p:nvPr/>
        </p:nvPicPr>
        <p:blipFill>
          <a:blip r:embed="rId2" cstate="print"/>
          <a:srcRect/>
          <a:stretch>
            <a:fillRect/>
          </a:stretch>
        </p:blipFill>
        <p:spPr bwMode="auto">
          <a:xfrm>
            <a:off x="0" y="5117123"/>
            <a:ext cx="4571999" cy="174087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WQ.bmp"/>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610600" cy="1417638"/>
          </a:xfrm>
        </p:spPr>
        <p:txBody>
          <a:bodyPr wrap="square" lIns="91440" tIns="45720" rIns="91440" bIns="45720" numCol="1" anchorCtr="0" compatLnSpc="1">
            <a:prstTxWarp prst="textNoShape">
              <a:avLst/>
            </a:prstTxWarp>
          </a:bodyPr>
          <a:lstStyle/>
          <a:p>
            <a:r>
              <a:rPr lang="fa-IR" sz="5900" b="1" cap="none" dirty="0" smtClean="0">
                <a:latin typeface="Arabic Typesetting" pitchFamily="66" charset="-78"/>
                <a:cs typeface="Arabic Typesetting" pitchFamily="66" charset="-78"/>
              </a:rPr>
              <a:t>پوکايوکه</a:t>
            </a:r>
            <a:endParaRPr lang="en-US" sz="5400" cap="none" dirty="0" smtClean="0"/>
          </a:p>
        </p:txBody>
      </p:sp>
      <p:sp>
        <p:nvSpPr>
          <p:cNvPr id="1028" name="Content Placeholder 2"/>
          <p:cNvSpPr>
            <a:spLocks noGrp="1"/>
          </p:cNvSpPr>
          <p:nvPr>
            <p:ph idx="1"/>
          </p:nvPr>
        </p:nvSpPr>
        <p:spPr>
          <a:xfrm>
            <a:off x="0" y="1285860"/>
            <a:ext cx="8610600" cy="4873625"/>
          </a:xfrm>
        </p:spPr>
        <p:txBody>
          <a:bodyPr>
            <a:normAutofit/>
          </a:bodyPr>
          <a:lstStyle/>
          <a:p>
            <a:pPr>
              <a:buFont typeface="Wingdings" pitchFamily="2" charset="2"/>
              <a:buNone/>
            </a:pPr>
            <a:endParaRPr lang="fa-IR" dirty="0" smtClean="0"/>
          </a:p>
          <a:p>
            <a:pPr algn="r">
              <a:buFont typeface="Wingdings" pitchFamily="2" charset="2"/>
              <a:buNone/>
            </a:pPr>
            <a:r>
              <a:rPr lang="fa-IR" sz="2600" b="1" dirty="0" smtClean="0"/>
              <a:t>پوکایوکه دیدگاهی است که در آن خطاهای بالقوه انسانی و تجهیزاتی شناسایی شده و در صدد از بین بردن آنها باشد. در این دیدگاه، منشأ عیوب شناسایی و از ریشه حذف می شوند.</a:t>
            </a:r>
            <a:r>
              <a:rPr lang="en-US" sz="2600" b="1" dirty="0" smtClean="0"/>
              <a:t> </a:t>
            </a:r>
            <a:r>
              <a:rPr lang="fa-IR" sz="2600" b="1" dirty="0" smtClean="0"/>
              <a:t>شود.</a:t>
            </a:r>
            <a:endParaRPr lang="en-US" sz="2600" b="1" dirty="0" smtClean="0"/>
          </a:p>
          <a:p>
            <a:pPr algn="r">
              <a:buFont typeface="Wingdings" pitchFamily="2" charset="2"/>
              <a:buNone/>
            </a:pPr>
            <a:endParaRPr lang="fa-IR" sz="2600" b="1" dirty="0" smtClean="0"/>
          </a:p>
          <a:p>
            <a:pPr algn="r">
              <a:buFont typeface="Wingdings" pitchFamily="2" charset="2"/>
              <a:buNone/>
            </a:pPr>
            <a:r>
              <a:rPr lang="fa-IR" sz="2800" dirty="0" smtClean="0">
                <a:solidFill>
                  <a:srgbClr val="FF0000"/>
                </a:solidFill>
              </a:rPr>
              <a:t>نتيجه اين كه:</a:t>
            </a:r>
          </a:p>
          <a:p>
            <a:pPr algn="r">
              <a:buFont typeface="Wingdings" pitchFamily="2" charset="2"/>
              <a:buNone/>
            </a:pPr>
            <a:r>
              <a:rPr lang="fa-IR" sz="2800" b="1" dirty="0" smtClean="0">
                <a:solidFill>
                  <a:srgbClr val="FF0000"/>
                </a:solidFill>
              </a:rPr>
              <a:t>پوكايوكه سيستمي است كه از هدر رفتن انرژي، زمان و منابع قبل از بروز خطا در آينده، جلوگيري مي كند</a:t>
            </a:r>
            <a:r>
              <a:rPr lang="en-US" sz="2800" b="1" dirty="0" smtClean="0"/>
              <a:t>.</a:t>
            </a:r>
            <a:endParaRPr lang="en-US" sz="2800" dirty="0" smtClean="0"/>
          </a:p>
        </p:txBody>
      </p:sp>
      <p:sp>
        <p:nvSpPr>
          <p:cNvPr id="1029" name="Slide Number Placeholder 3"/>
          <p:cNvSpPr>
            <a:spLocks noGrp="1"/>
          </p:cNvSpPr>
          <p:nvPr>
            <p:ph type="sldNum" sz="quarter" idx="12"/>
          </p:nvPr>
        </p:nvSpPr>
        <p:spPr bwMode="auto">
          <a:noFill/>
          <a:ln>
            <a:miter lim="800000"/>
            <a:headEnd/>
            <a:tailEnd/>
          </a:ln>
        </p:spPr>
        <p:txBody>
          <a:bodyPr/>
          <a:lstStyle/>
          <a:p>
            <a:pPr>
              <a:buFontTx/>
              <a:buNone/>
            </a:pPr>
            <a:r>
              <a:rPr lang="en-US" smtClean="0"/>
              <a:t>2</a:t>
            </a:r>
            <a:endParaRPr lang="fa-IR" smtClean="0"/>
          </a:p>
        </p:txBody>
      </p:sp>
      <p:graphicFrame>
        <p:nvGraphicFramePr>
          <p:cNvPr id="1026" name="Object 1024"/>
          <p:cNvGraphicFramePr>
            <a:graphicFrameLocks noChangeAspect="1"/>
          </p:cNvGraphicFramePr>
          <p:nvPr/>
        </p:nvGraphicFramePr>
        <p:xfrm>
          <a:off x="6781800" y="0"/>
          <a:ext cx="2362200" cy="1752600"/>
        </p:xfrm>
        <a:graphic>
          <a:graphicData uri="http://schemas.openxmlformats.org/presentationml/2006/ole">
            <p:oleObj spid="_x0000_s1026" name="Clip" r:id="rId4" imgW="3855240" imgH="3468960" progId="">
              <p:embed/>
            </p:oleObj>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286A9E4E-20C9-46CB-9619-CD52E86E761E}" type="slidenum">
              <a:rPr lang="ar-SA" smtClean="0"/>
              <a:pPr/>
              <a:t>16</a:t>
            </a:fld>
            <a:endParaRPr lang="en-US" smtClean="0"/>
          </a:p>
        </p:txBody>
      </p:sp>
      <p:sp>
        <p:nvSpPr>
          <p:cNvPr id="22531" name="Rectangle 2"/>
          <p:cNvSpPr>
            <a:spLocks noGrp="1" noChangeArrowheads="1"/>
          </p:cNvSpPr>
          <p:nvPr>
            <p:ph type="title"/>
          </p:nvPr>
        </p:nvSpPr>
        <p:spPr/>
        <p:txBody>
          <a:bodyPr>
            <a:normAutofit fontScale="90000"/>
          </a:bodyPr>
          <a:lstStyle/>
          <a:p>
            <a:pPr algn="ctr" eaLnBrk="1" hangingPunct="1"/>
            <a:r>
              <a:rPr lang="fa-IR" sz="4000" b="1" dirty="0" smtClean="0">
                <a:solidFill>
                  <a:srgbClr val="0033CC"/>
                </a:solidFill>
                <a:latin typeface="Times New Roman" pitchFamily="18" charset="0"/>
                <a:cs typeface="Times New Roman" pitchFamily="18" charset="0"/>
              </a:rPr>
              <a:t>99درصد صحیح، یک درصدخطا چیست</a:t>
            </a:r>
            <a:r>
              <a:rPr lang="fa-IR" sz="4000" b="1" dirty="0" smtClean="0">
                <a:solidFill>
                  <a:srgbClr val="0033CC"/>
                </a:solidFill>
                <a:cs typeface="B Nazanin" pitchFamily="2" charset="-78"/>
              </a:rPr>
              <a:t>؟</a:t>
            </a:r>
            <a:br>
              <a:rPr lang="fa-IR" sz="4000" b="1" dirty="0" smtClean="0">
                <a:solidFill>
                  <a:srgbClr val="0033CC"/>
                </a:solidFill>
                <a:cs typeface="B Nazanin" pitchFamily="2" charset="-78"/>
              </a:rPr>
            </a:br>
            <a:r>
              <a:rPr lang="en-US" sz="4000" b="1" dirty="0" smtClean="0">
                <a:solidFill>
                  <a:srgbClr val="0033CC"/>
                </a:solidFill>
                <a:cs typeface="B Nazanin" pitchFamily="2" charset="-78"/>
              </a:rPr>
              <a:t>IS 99%GOOD ENOUGH?</a:t>
            </a:r>
          </a:p>
        </p:txBody>
      </p:sp>
      <p:sp>
        <p:nvSpPr>
          <p:cNvPr id="418819" name="Rectangle 3"/>
          <p:cNvSpPr>
            <a:spLocks noGrp="1" noChangeArrowheads="1"/>
          </p:cNvSpPr>
          <p:nvPr>
            <p:ph type="body" idx="1"/>
          </p:nvPr>
        </p:nvSpPr>
        <p:spPr>
          <a:noFill/>
          <a:ln>
            <a:solidFill>
              <a:schemeClr val="tx1"/>
            </a:solidFill>
          </a:ln>
        </p:spPr>
        <p:txBody>
          <a:bodyPr anchor="ctr"/>
          <a:lstStyle/>
          <a:p>
            <a:pPr algn="ctr" rtl="1" eaLnBrk="1" hangingPunct="1">
              <a:lnSpc>
                <a:spcPct val="90000"/>
              </a:lnSpc>
              <a:buFontTx/>
              <a:buNone/>
            </a:pPr>
            <a:r>
              <a:rPr lang="fa-IR" sz="2500" b="1" dirty="0" smtClean="0">
                <a:solidFill>
                  <a:srgbClr val="0033CC"/>
                </a:solidFill>
                <a:latin typeface="Times New Roman" pitchFamily="18" charset="0"/>
                <a:cs typeface="Times New Roman" pitchFamily="18" charset="0"/>
              </a:rPr>
              <a:t>آیا اگر 99 درصد از کارها به صورت صحیح</a:t>
            </a:r>
          </a:p>
          <a:p>
            <a:pPr algn="ctr" rtl="1" eaLnBrk="1" hangingPunct="1">
              <a:lnSpc>
                <a:spcPct val="90000"/>
              </a:lnSpc>
              <a:buFontTx/>
              <a:buNone/>
            </a:pPr>
            <a:r>
              <a:rPr lang="fa-IR" sz="2500" b="1" dirty="0" smtClean="0">
                <a:solidFill>
                  <a:srgbClr val="0033CC"/>
                </a:solidFill>
                <a:latin typeface="Times New Roman" pitchFamily="18" charset="0"/>
                <a:cs typeface="Times New Roman" pitchFamily="18" charset="0"/>
              </a:rPr>
              <a:t>انجام گیرد و فقط یک درصد خطا داشته باشیم،</a:t>
            </a:r>
          </a:p>
          <a:p>
            <a:pPr algn="ctr" rtl="1" eaLnBrk="1" hangingPunct="1">
              <a:lnSpc>
                <a:spcPct val="90000"/>
              </a:lnSpc>
              <a:buFontTx/>
              <a:buNone/>
            </a:pPr>
            <a:r>
              <a:rPr lang="fa-IR" sz="2500" b="1" dirty="0" smtClean="0">
                <a:solidFill>
                  <a:srgbClr val="0033CC"/>
                </a:solidFill>
                <a:latin typeface="Times New Roman" pitchFamily="18" charset="0"/>
                <a:cs typeface="Times New Roman" pitchFamily="18" charset="0"/>
              </a:rPr>
              <a:t>واقعاً رضایت بخش است؟</a:t>
            </a:r>
          </a:p>
          <a:p>
            <a:pPr algn="r" rtl="1" eaLnBrk="1" hangingPunct="1">
              <a:lnSpc>
                <a:spcPct val="90000"/>
              </a:lnSpc>
              <a:buFontTx/>
              <a:buNone/>
            </a:pPr>
            <a:endParaRPr lang="fa-IR" sz="2500" b="1" dirty="0" smtClean="0">
              <a:solidFill>
                <a:srgbClr val="0033CC"/>
              </a:solidFill>
              <a:latin typeface="Times New Roman" pitchFamily="18" charset="0"/>
              <a:cs typeface="Times New Roman" pitchFamily="18" charset="0"/>
            </a:endParaRPr>
          </a:p>
          <a:p>
            <a:pPr algn="r" rtl="1" eaLnBrk="1" hangingPunct="1">
              <a:lnSpc>
                <a:spcPct val="90000"/>
              </a:lnSpc>
              <a:buFontTx/>
              <a:buNone/>
            </a:pPr>
            <a:r>
              <a:rPr lang="fa-IR" sz="2500" b="1" dirty="0" smtClean="0">
                <a:solidFill>
                  <a:srgbClr val="0033CC"/>
                </a:solidFill>
                <a:latin typeface="Times New Roman" pitchFamily="18" charset="0"/>
                <a:cs typeface="Times New Roman" pitchFamily="18" charset="0"/>
              </a:rPr>
              <a:t>با وجود فقط یک درصد خطا در برخی از فعالیت ها چه می تواند رخ دهد؟</a:t>
            </a:r>
          </a:p>
          <a:p>
            <a:pPr algn="r" rtl="1" eaLnBrk="1" hangingPunct="1">
              <a:lnSpc>
                <a:spcPct val="90000"/>
              </a:lnSpc>
              <a:buFontTx/>
              <a:buChar char="-"/>
            </a:pPr>
            <a:r>
              <a:rPr lang="fa-IR" sz="2500" b="1" dirty="0" smtClean="0">
                <a:solidFill>
                  <a:srgbClr val="0033CC"/>
                </a:solidFill>
                <a:latin typeface="Times New Roman" pitchFamily="18" charset="0"/>
                <a:cs typeface="Times New Roman" pitchFamily="18" charset="0"/>
              </a:rPr>
              <a:t>درهرشبانه روز، 15 دقیقه برق، آب، و ... نخواهیم داشت.</a:t>
            </a:r>
          </a:p>
          <a:p>
            <a:pPr algn="r" rtl="1" eaLnBrk="1" hangingPunct="1">
              <a:lnSpc>
                <a:spcPct val="90000"/>
              </a:lnSpc>
              <a:buFontTx/>
              <a:buChar char="-"/>
            </a:pPr>
            <a:r>
              <a:rPr lang="fa-IR" sz="2500" b="1" dirty="0" smtClean="0">
                <a:solidFill>
                  <a:srgbClr val="0033CC"/>
                </a:solidFill>
                <a:latin typeface="Times New Roman" pitchFamily="18" charset="0"/>
                <a:cs typeface="Times New Roman" pitchFamily="18" charset="0"/>
              </a:rPr>
              <a:t>هر شخص در کار خود، هر دو ماه یکبار به حادثه ای دچار </a:t>
            </a:r>
          </a:p>
          <a:p>
            <a:pPr algn="r" rtl="1" eaLnBrk="1" hangingPunct="1">
              <a:lnSpc>
                <a:spcPct val="90000"/>
              </a:lnSpc>
              <a:buFontTx/>
              <a:buNone/>
            </a:pPr>
            <a:r>
              <a:rPr lang="fa-IR" sz="2500" b="1" dirty="0" smtClean="0">
                <a:solidFill>
                  <a:srgbClr val="0033CC"/>
                </a:solidFill>
                <a:latin typeface="Times New Roman" pitchFamily="18" charset="0"/>
                <a:cs typeface="Times New Roman" pitchFamily="18" charset="0"/>
              </a:rPr>
              <a:t>     می شود</a:t>
            </a:r>
          </a:p>
          <a:p>
            <a:pPr algn="r" rtl="1" eaLnBrk="1" hangingPunct="1">
              <a:lnSpc>
                <a:spcPct val="90000"/>
              </a:lnSpc>
              <a:buFontTx/>
              <a:buNone/>
            </a:pPr>
            <a:r>
              <a:rPr lang="fa-IR" sz="2500" b="1" dirty="0" smtClean="0">
                <a:solidFill>
                  <a:srgbClr val="0033CC"/>
                </a:solidFill>
                <a:latin typeface="Times New Roman" pitchFamily="18" charset="0"/>
                <a:cs typeface="Times New Roman" pitchFamily="18" charset="0"/>
              </a:rPr>
              <a:t>-  در هر شبانه روز، 1000 هواپیما در هنگام برخاستن، پرواز یا فرود با حادثه ای مواجه می شوند.</a:t>
            </a:r>
            <a:endParaRPr lang="en-US" sz="2500" b="1" dirty="0" smtClean="0">
              <a:solidFill>
                <a:srgbClr val="0033CC"/>
              </a:solidFill>
              <a:latin typeface="Times New Roman" pitchFamily="18" charset="0"/>
              <a:cs typeface="Times New Roman" pitchFamily="18" charset="0"/>
            </a:endParaRPr>
          </a:p>
        </p:txBody>
      </p:sp>
      <p:pic>
        <p:nvPicPr>
          <p:cNvPr id="5" name="Picture 4" descr="طیزرذ.jpg"/>
          <p:cNvPicPr>
            <a:picLocks noChangeAspect="1"/>
          </p:cNvPicPr>
          <p:nvPr/>
        </p:nvPicPr>
        <p:blipFill>
          <a:blip r:embed="rId2"/>
          <a:stretch>
            <a:fillRect/>
          </a:stretch>
        </p:blipFill>
        <p:spPr>
          <a:xfrm>
            <a:off x="428596" y="1928802"/>
            <a:ext cx="1785951" cy="1762119"/>
          </a:xfrm>
          <a:prstGeom prst="rect">
            <a:avLst/>
          </a:prstGeom>
        </p:spPr>
      </p:pic>
      <p:pic>
        <p:nvPicPr>
          <p:cNvPr id="6" name="Picture 5" descr="طیزرذ.jpg"/>
          <p:cNvPicPr>
            <a:picLocks noChangeAspect="1"/>
          </p:cNvPicPr>
          <p:nvPr/>
        </p:nvPicPr>
        <p:blipFill>
          <a:blip r:embed="rId2"/>
          <a:stretch>
            <a:fillRect/>
          </a:stretch>
        </p:blipFill>
        <p:spPr>
          <a:xfrm>
            <a:off x="7000892" y="1928802"/>
            <a:ext cx="1714513" cy="17621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8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8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8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88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88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881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881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88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2"/>
          </p:nvPr>
        </p:nvSpPr>
        <p:spPr>
          <a:noFill/>
        </p:spPr>
        <p:txBody>
          <a:bodyPr/>
          <a:lstStyle/>
          <a:p>
            <a:fld id="{3D85B59D-1F21-453F-A83A-AAB2BFD1AE54}" type="slidenum">
              <a:rPr lang="ar-SA" smtClean="0"/>
              <a:pPr/>
              <a:t>17</a:t>
            </a:fld>
            <a:endParaRPr lang="en-US" smtClean="0"/>
          </a:p>
        </p:txBody>
      </p:sp>
      <p:sp>
        <p:nvSpPr>
          <p:cNvPr id="23555" name="Rectangle 2"/>
          <p:cNvSpPr>
            <a:spLocks noGrp="1" noChangeArrowheads="1"/>
          </p:cNvSpPr>
          <p:nvPr>
            <p:ph type="title"/>
          </p:nvPr>
        </p:nvSpPr>
        <p:spPr>
          <a:xfrm>
            <a:off x="500034" y="1071546"/>
            <a:ext cx="8229600" cy="4510099"/>
          </a:xfrm>
        </p:spPr>
        <p:txBody>
          <a:bodyPr/>
          <a:lstStyle/>
          <a:p>
            <a:pPr algn="ctr" eaLnBrk="1" hangingPunct="1"/>
            <a:r>
              <a:rPr lang="fa-IR" sz="3800" b="1" dirty="0" smtClean="0">
                <a:solidFill>
                  <a:srgbClr val="0033CC"/>
                </a:solidFill>
                <a:latin typeface="Times New Roman" pitchFamily="18" charset="0"/>
                <a:cs typeface="Times New Roman" pitchFamily="18" charset="0"/>
              </a:rPr>
              <a:t>بنابراین</a:t>
            </a:r>
            <a:br>
              <a:rPr lang="fa-IR" sz="3800" b="1" dirty="0" smtClean="0">
                <a:solidFill>
                  <a:srgbClr val="0033CC"/>
                </a:solidFill>
                <a:latin typeface="Times New Roman" pitchFamily="18" charset="0"/>
                <a:cs typeface="Times New Roman" pitchFamily="18" charset="0"/>
              </a:rPr>
            </a:br>
            <a:r>
              <a:rPr lang="fa-IR" sz="3800" b="1" dirty="0" smtClean="0">
                <a:solidFill>
                  <a:srgbClr val="0033CC"/>
                </a:solidFill>
                <a:latin typeface="Times New Roman" pitchFamily="18" charset="0"/>
                <a:cs typeface="Times New Roman" pitchFamily="18" charset="0"/>
              </a:rPr>
              <a:t/>
            </a:r>
            <a:br>
              <a:rPr lang="fa-IR" sz="3800" b="1" dirty="0" smtClean="0">
                <a:solidFill>
                  <a:srgbClr val="0033CC"/>
                </a:solidFill>
                <a:latin typeface="Times New Roman" pitchFamily="18" charset="0"/>
                <a:cs typeface="Times New Roman" pitchFamily="18" charset="0"/>
              </a:rPr>
            </a:br>
            <a:r>
              <a:rPr lang="fa-IR" sz="3800" b="1" dirty="0" smtClean="0">
                <a:solidFill>
                  <a:srgbClr val="0033CC"/>
                </a:solidFill>
                <a:latin typeface="Times New Roman" pitchFamily="18" charset="0"/>
                <a:cs typeface="Times New Roman" pitchFamily="18" charset="0"/>
              </a:rPr>
              <a:t>فعالیت های متعددی وجود دارد</a:t>
            </a:r>
            <a:br>
              <a:rPr lang="fa-IR" sz="3800" b="1" dirty="0" smtClean="0">
                <a:solidFill>
                  <a:srgbClr val="0033CC"/>
                </a:solidFill>
                <a:latin typeface="Times New Roman" pitchFamily="18" charset="0"/>
                <a:cs typeface="Times New Roman" pitchFamily="18" charset="0"/>
              </a:rPr>
            </a:br>
            <a:r>
              <a:rPr lang="fa-IR" sz="3800" b="1" dirty="0" smtClean="0">
                <a:solidFill>
                  <a:srgbClr val="0033CC"/>
                </a:solidFill>
                <a:latin typeface="Times New Roman" pitchFamily="18" charset="0"/>
                <a:cs typeface="Times New Roman" pitchFamily="18" charset="0"/>
              </a:rPr>
              <a:t>که حتی یک </a:t>
            </a:r>
            <a:r>
              <a:rPr lang="fa-IR" sz="3800" b="1" dirty="0" smtClean="0">
                <a:solidFill>
                  <a:srgbClr val="FF0000"/>
                </a:solidFill>
                <a:latin typeface="Times New Roman" pitchFamily="18" charset="0"/>
                <a:cs typeface="Times New Roman" pitchFamily="18" charset="0"/>
              </a:rPr>
              <a:t>درصد خطا</a:t>
            </a:r>
            <a:r>
              <a:rPr lang="fa-IR" sz="3800" b="1" dirty="0" smtClean="0">
                <a:solidFill>
                  <a:srgbClr val="0033CC"/>
                </a:solidFill>
                <a:latin typeface="Times New Roman" pitchFamily="18" charset="0"/>
                <a:cs typeface="Times New Roman" pitchFamily="18" charset="0"/>
              </a:rPr>
              <a:t> نیز قابل پذیرش نیست</a:t>
            </a:r>
            <a:br>
              <a:rPr lang="fa-IR" sz="3800" b="1" dirty="0" smtClean="0">
                <a:solidFill>
                  <a:srgbClr val="0033CC"/>
                </a:solidFill>
                <a:latin typeface="Times New Roman" pitchFamily="18" charset="0"/>
                <a:cs typeface="Times New Roman" pitchFamily="18" charset="0"/>
              </a:rPr>
            </a:br>
            <a:r>
              <a:rPr lang="fa-IR" sz="3800" b="1" dirty="0" smtClean="0">
                <a:solidFill>
                  <a:srgbClr val="0033CC"/>
                </a:solidFill>
                <a:latin typeface="Times New Roman" pitchFamily="18" charset="0"/>
                <a:cs typeface="Times New Roman" pitchFamily="18" charset="0"/>
              </a:rPr>
              <a:t/>
            </a:r>
            <a:br>
              <a:rPr lang="fa-IR" sz="3800" b="1" dirty="0" smtClean="0">
                <a:solidFill>
                  <a:srgbClr val="0033CC"/>
                </a:solidFill>
                <a:latin typeface="Times New Roman" pitchFamily="18" charset="0"/>
                <a:cs typeface="Times New Roman" pitchFamily="18" charset="0"/>
              </a:rPr>
            </a:br>
            <a:r>
              <a:rPr lang="fa-IR" sz="3800" b="1" dirty="0" smtClean="0">
                <a:solidFill>
                  <a:srgbClr val="0033CC"/>
                </a:solidFill>
                <a:latin typeface="Times New Roman" pitchFamily="18" charset="0"/>
                <a:cs typeface="Times New Roman" pitchFamily="18" charset="0"/>
              </a:rPr>
              <a:t>حال</a:t>
            </a:r>
            <a:br>
              <a:rPr lang="fa-IR" sz="3800" b="1" dirty="0" smtClean="0">
                <a:solidFill>
                  <a:srgbClr val="0033CC"/>
                </a:solidFill>
                <a:latin typeface="Times New Roman" pitchFamily="18" charset="0"/>
                <a:cs typeface="Times New Roman" pitchFamily="18" charset="0"/>
              </a:rPr>
            </a:br>
            <a:r>
              <a:rPr lang="fa-IR" sz="3800" b="1" dirty="0" smtClean="0">
                <a:solidFill>
                  <a:srgbClr val="0033CC"/>
                </a:solidFill>
                <a:latin typeface="Times New Roman" pitchFamily="18" charset="0"/>
                <a:cs typeface="Times New Roman" pitchFamily="18" charset="0"/>
              </a:rPr>
              <a:t>به سازمان خود بیندیشید و پاسخ دهید که آیا...؟</a:t>
            </a:r>
            <a:endParaRPr lang="en-US" sz="3800" b="1" dirty="0" smtClean="0">
              <a:solidFill>
                <a:srgbClr val="0033CC"/>
              </a:solidFill>
              <a:latin typeface="Times New Roman" pitchFamily="18" charset="0"/>
              <a:cs typeface="Times New Roman" pitchFamily="18" charset="0"/>
            </a:endParaRPr>
          </a:p>
        </p:txBody>
      </p:sp>
      <p:pic>
        <p:nvPicPr>
          <p:cNvPr id="4" name="Picture 3" descr="یبلاتن.jpg"/>
          <p:cNvPicPr>
            <a:picLocks noChangeAspect="1"/>
          </p:cNvPicPr>
          <p:nvPr/>
        </p:nvPicPr>
        <p:blipFill>
          <a:blip r:embed="rId2"/>
          <a:stretch>
            <a:fillRect/>
          </a:stretch>
        </p:blipFill>
        <p:spPr>
          <a:xfrm>
            <a:off x="0" y="5572140"/>
            <a:ext cx="2928926" cy="1285860"/>
          </a:xfrm>
          <a:prstGeom prst="rect">
            <a:avLst/>
          </a:prstGeom>
        </p:spPr>
      </p:pic>
      <p:pic>
        <p:nvPicPr>
          <p:cNvPr id="5" name="Picture 4" descr="177088_184.jpg"/>
          <p:cNvPicPr>
            <a:picLocks noChangeAspect="1"/>
          </p:cNvPicPr>
          <p:nvPr/>
        </p:nvPicPr>
        <p:blipFill>
          <a:blip r:embed="rId3"/>
          <a:stretch>
            <a:fillRect/>
          </a:stretch>
        </p:blipFill>
        <p:spPr>
          <a:xfrm>
            <a:off x="6500794" y="785794"/>
            <a:ext cx="2643206" cy="1928826"/>
          </a:xfrm>
          <a:prstGeom prst="rect">
            <a:avLst/>
          </a:prstGeom>
        </p:spPr>
      </p:pic>
      <p:pic>
        <p:nvPicPr>
          <p:cNvPr id="6" name="Picture 5" descr="سصیثبلات.jpg"/>
          <p:cNvPicPr>
            <a:picLocks noChangeAspect="1"/>
          </p:cNvPicPr>
          <p:nvPr/>
        </p:nvPicPr>
        <p:blipFill>
          <a:blip r:embed="rId4"/>
          <a:stretch>
            <a:fillRect/>
          </a:stretch>
        </p:blipFill>
        <p:spPr>
          <a:xfrm>
            <a:off x="0" y="857232"/>
            <a:ext cx="2847975" cy="16097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0"/>
            <a:ext cx="7851648" cy="1295400"/>
          </a:xfrm>
        </p:spPr>
        <p:txBody>
          <a:bodyPr>
            <a:noAutofit/>
          </a:bodyPr>
          <a:lstStyle/>
          <a:p>
            <a:pPr algn="ctr" rtl="1"/>
            <a:r>
              <a:rPr lang="fa-IR" sz="4800" dirty="0" smtClean="0">
                <a:solidFill>
                  <a:srgbClr val="C00000"/>
                </a:solidFill>
                <a:cs typeface="Aharoni" pitchFamily="2" charset="-79"/>
              </a:rPr>
              <a:t>هشت اصل بهبود اساسی برای پوکایوکه ورسیدن به عیوب صفر</a:t>
            </a:r>
            <a:endParaRPr lang="en-US" sz="4800" dirty="0">
              <a:solidFill>
                <a:srgbClr val="C00000"/>
              </a:solidFill>
              <a:cs typeface="Aharoni" pitchFamily="2" charset="-79"/>
            </a:endParaRPr>
          </a:p>
        </p:txBody>
      </p:sp>
      <p:sp>
        <p:nvSpPr>
          <p:cNvPr id="4" name="Slide Number Placeholder 3"/>
          <p:cNvSpPr>
            <a:spLocks noGrp="1"/>
          </p:cNvSpPr>
          <p:nvPr>
            <p:ph type="sldNum" sz="quarter" idx="12"/>
          </p:nvPr>
        </p:nvSpPr>
        <p:spPr/>
        <p:txBody>
          <a:bodyPr/>
          <a:lstStyle/>
          <a:p>
            <a:fld id="{B46FB184-6D11-43E4-A8F3-13B91F6B75DD}" type="slidenum">
              <a:rPr lang="en-US" smtClean="0"/>
              <a:pPr/>
              <a:t>18</a:t>
            </a:fld>
            <a:endParaRPr lang="en-US"/>
          </a:p>
        </p:txBody>
      </p:sp>
      <p:pic>
        <p:nvPicPr>
          <p:cNvPr id="106499" name="Picture 3"/>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0" y="1981200"/>
            <a:ext cx="9144000" cy="4876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071678"/>
            <a:ext cx="8229600" cy="1143000"/>
          </a:xfrm>
        </p:spPr>
        <p:txBody>
          <a:bodyPr>
            <a:normAutofit fontScale="90000"/>
          </a:bodyPr>
          <a:lstStyle/>
          <a:p>
            <a:pPr algn="ctr"/>
            <a:r>
              <a:rPr lang="fa-IR" dirty="0" smtClean="0">
                <a:cs typeface="Aharoni" pitchFamily="2" charset="-79"/>
              </a:rPr>
              <a:t>ریشه یابی مشکلات با روش</a:t>
            </a:r>
            <a:r>
              <a:rPr lang="en-US" dirty="0" smtClean="0">
                <a:cs typeface="Aharoni" pitchFamily="2" charset="-79"/>
              </a:rPr>
              <a:t/>
            </a:r>
            <a:br>
              <a:rPr lang="en-US" dirty="0" smtClean="0">
                <a:cs typeface="Aharoni" pitchFamily="2" charset="-79"/>
              </a:rPr>
            </a:br>
            <a:r>
              <a:rPr lang="en-US" sz="5400" b="1" dirty="0" smtClean="0">
                <a:solidFill>
                  <a:srgbClr val="C00000"/>
                </a:solidFill>
              </a:rPr>
              <a:t>5W &amp; 1H </a:t>
            </a:r>
            <a:r>
              <a:rPr lang="en-US" sz="5400" dirty="0" smtClean="0">
                <a:solidFill>
                  <a:srgbClr val="C00000"/>
                </a:solidFill>
              </a:rPr>
              <a:t/>
            </a:r>
            <a:br>
              <a:rPr lang="en-US" sz="5400" dirty="0" smtClean="0">
                <a:solidFill>
                  <a:srgbClr val="C00000"/>
                </a:solidFill>
              </a:rPr>
            </a:br>
            <a:r>
              <a:rPr lang="fa-IR" dirty="0" smtClean="0">
                <a:cs typeface="Aharoni" pitchFamily="2" charset="-79"/>
              </a:rPr>
              <a:t> </a:t>
            </a:r>
            <a:endParaRPr lang="en-US" dirty="0">
              <a:cs typeface="Aharoni" pitchFamily="2" charset="-79"/>
            </a:endParaRPr>
          </a:p>
        </p:txBody>
      </p:sp>
      <p:sp>
        <p:nvSpPr>
          <p:cNvPr id="3" name="Content Placeholder 2"/>
          <p:cNvSpPr>
            <a:spLocks noGrp="1"/>
          </p:cNvSpPr>
          <p:nvPr>
            <p:ph idx="1"/>
          </p:nvPr>
        </p:nvSpPr>
        <p:spPr>
          <a:xfrm>
            <a:off x="571472" y="2468880"/>
            <a:ext cx="8229600" cy="4389120"/>
          </a:xfrm>
        </p:spPr>
        <p:txBody>
          <a:bodyPr>
            <a:normAutofit/>
          </a:bodyPr>
          <a:lstStyle/>
          <a:p>
            <a:pPr lvl="0" algn="r" rtl="1">
              <a:buNone/>
            </a:pPr>
            <a:endParaRPr lang="fa-IR" sz="2900" dirty="0" smtClean="0"/>
          </a:p>
          <a:p>
            <a:pPr lvl="0" algn="r" rtl="1"/>
            <a:r>
              <a:rPr lang="fa-IR" sz="2900" dirty="0" smtClean="0">
                <a:solidFill>
                  <a:srgbClr val="C00000"/>
                </a:solidFill>
              </a:rPr>
              <a:t>چه کسی ؟ </a:t>
            </a:r>
            <a:r>
              <a:rPr lang="fa-IR" sz="2900" dirty="0" smtClean="0"/>
              <a:t>( چه کسی حوادث و خطاها را تجربه کرده است ) . </a:t>
            </a:r>
            <a:endParaRPr lang="en-US" sz="2900" dirty="0" smtClean="0"/>
          </a:p>
          <a:p>
            <a:pPr lvl="0" algn="r" rtl="1"/>
            <a:r>
              <a:rPr lang="fa-IR" sz="2900" dirty="0" smtClean="0">
                <a:solidFill>
                  <a:srgbClr val="C00000"/>
                </a:solidFill>
              </a:rPr>
              <a:t>چه چیزی ؟ </a:t>
            </a:r>
            <a:r>
              <a:rPr lang="fa-IR" sz="2900" dirty="0" smtClean="0"/>
              <a:t>( مشکلات چیست ) </a:t>
            </a:r>
            <a:endParaRPr lang="en-US" sz="2900" dirty="0" smtClean="0"/>
          </a:p>
          <a:p>
            <a:pPr lvl="0" algn="r" rtl="1"/>
            <a:r>
              <a:rPr lang="fa-IR" sz="2900" dirty="0" smtClean="0">
                <a:solidFill>
                  <a:srgbClr val="C00000"/>
                </a:solidFill>
              </a:rPr>
              <a:t>کجا ؟ </a:t>
            </a:r>
            <a:r>
              <a:rPr lang="fa-IR" sz="2900" dirty="0" smtClean="0"/>
              <a:t>( ریشه مشکل کجاست ، مشکل کجا اتفاق می افتد ) .</a:t>
            </a:r>
            <a:endParaRPr lang="en-US" sz="2900" dirty="0" smtClean="0"/>
          </a:p>
          <a:p>
            <a:pPr lvl="0" algn="r" rtl="1"/>
            <a:r>
              <a:rPr lang="fa-IR" sz="2900" dirty="0" smtClean="0">
                <a:solidFill>
                  <a:srgbClr val="C00000"/>
                </a:solidFill>
              </a:rPr>
              <a:t>چه وقت ؟ </a:t>
            </a:r>
            <a:r>
              <a:rPr lang="fa-IR" sz="2900" dirty="0" smtClean="0"/>
              <a:t>( چه زمانی مشکل اتفاق می افتد  ) . </a:t>
            </a:r>
            <a:endParaRPr lang="en-US" sz="2900" dirty="0" smtClean="0"/>
          </a:p>
          <a:p>
            <a:pPr lvl="0" algn="r" rtl="1"/>
            <a:r>
              <a:rPr lang="fa-IR" sz="2900" dirty="0" smtClean="0">
                <a:solidFill>
                  <a:srgbClr val="C00000"/>
                </a:solidFill>
              </a:rPr>
              <a:t>چرا ؟ </a:t>
            </a:r>
            <a:r>
              <a:rPr lang="fa-IR" sz="2900" dirty="0" smtClean="0"/>
              <a:t>( علت روی دادن مشکل چیست ؟)</a:t>
            </a:r>
            <a:endParaRPr lang="en-US" sz="2900" dirty="0" smtClean="0"/>
          </a:p>
          <a:p>
            <a:pPr lvl="0" algn="r" rtl="1"/>
            <a:r>
              <a:rPr lang="fa-IR" sz="2900" dirty="0" smtClean="0">
                <a:solidFill>
                  <a:srgbClr val="C00000"/>
                </a:solidFill>
              </a:rPr>
              <a:t>چطور ؟</a:t>
            </a:r>
            <a:r>
              <a:rPr lang="fa-IR" sz="2900" dirty="0" smtClean="0"/>
              <a:t>( چند بار مشکل اتفاق افتاده چطور می توان مشکل را خطا ناپذیر نمود ) </a:t>
            </a:r>
            <a:endParaRPr lang="en-US" sz="29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85728"/>
            <a:ext cx="7772400" cy="1362456"/>
          </a:xfrm>
        </p:spPr>
        <p:txBody>
          <a:bodyPr/>
          <a:lstStyle/>
          <a:p>
            <a:pPr algn="ctr"/>
            <a:r>
              <a:rPr lang="fa-IR" dirty="0" smtClean="0">
                <a:solidFill>
                  <a:srgbClr val="FF0000"/>
                </a:solidFill>
                <a:cs typeface="Aharoni" pitchFamily="2" charset="-79"/>
              </a:rPr>
              <a:t>هدف از تولید چیست؟</a:t>
            </a:r>
            <a:endParaRPr lang="en-US" dirty="0">
              <a:solidFill>
                <a:srgbClr val="FF0000"/>
              </a:solidFill>
            </a:endParaRPr>
          </a:p>
        </p:txBody>
      </p:sp>
      <p:sp>
        <p:nvSpPr>
          <p:cNvPr id="3" name="Text Placeholder 2"/>
          <p:cNvSpPr>
            <a:spLocks noGrp="1"/>
          </p:cNvSpPr>
          <p:nvPr>
            <p:ph type="body" idx="1"/>
          </p:nvPr>
        </p:nvSpPr>
        <p:spPr>
          <a:xfrm>
            <a:off x="500034" y="2143116"/>
            <a:ext cx="7772400" cy="1509712"/>
          </a:xfrm>
        </p:spPr>
        <p:txBody>
          <a:bodyPr>
            <a:noAutofit/>
          </a:bodyPr>
          <a:lstStyle/>
          <a:p>
            <a:pPr algn="ctr" rtl="1"/>
            <a:r>
              <a:rPr lang="fa-IR" sz="3600" b="1" dirty="0" smtClean="0">
                <a:cs typeface="B Nazanin" pitchFamily="2" charset="-78"/>
              </a:rPr>
              <a:t> کسب سود </a:t>
            </a:r>
          </a:p>
          <a:p>
            <a:pPr algn="r" rtl="1"/>
            <a:endParaRPr lang="fa-IR" sz="3600" b="1" dirty="0" smtClean="0">
              <a:cs typeface="B Nazanin" pitchFamily="2" charset="-78"/>
            </a:endParaRPr>
          </a:p>
          <a:p>
            <a:pPr algn="ctr" rtl="1"/>
            <a:endParaRPr lang="fa-IR" sz="3600" b="1" dirty="0" smtClean="0">
              <a:cs typeface="B Nazanin" pitchFamily="2" charset="-78"/>
            </a:endParaRPr>
          </a:p>
          <a:p>
            <a:pPr algn="ctr" rtl="1"/>
            <a:r>
              <a:rPr lang="fa-IR" sz="3600" b="1" dirty="0" smtClean="0">
                <a:cs typeface="B Nazanin" pitchFamily="2" charset="-78"/>
              </a:rPr>
              <a:t> وجود مشتری رضايتمند </a:t>
            </a:r>
          </a:p>
          <a:p>
            <a:pPr algn="ctr" rtl="1"/>
            <a:r>
              <a:rPr lang="fa-IR" sz="3600" b="1" dirty="0" smtClean="0">
                <a:cs typeface="B Nazanin" pitchFamily="2" charset="-78"/>
              </a:rPr>
              <a:t> </a:t>
            </a:r>
            <a:r>
              <a:rPr lang="fa-IR" sz="2400" b="1" dirty="0" smtClean="0">
                <a:cs typeface="B Nazanin" pitchFamily="2" charset="-78"/>
              </a:rPr>
              <a:t>( در اقتصاد مبتنی بر رقابت نه انحصار )</a:t>
            </a:r>
            <a:endParaRPr lang="fa-IR" sz="3600" b="1" dirty="0" smtClean="0">
              <a:cs typeface="B Nazanin" pitchFamily="2" charset="-78"/>
            </a:endParaRPr>
          </a:p>
          <a:p>
            <a:pPr algn="ctr" rtl="1"/>
            <a:endParaRPr lang="fa-IR" sz="3600" b="1" dirty="0" smtClean="0">
              <a:cs typeface="B Nazanin" pitchFamily="2" charset="-78"/>
            </a:endParaRPr>
          </a:p>
          <a:p>
            <a:pPr algn="ctr" rtl="1"/>
            <a:r>
              <a:rPr lang="fa-IR" sz="2800" b="1" dirty="0" smtClean="0">
                <a:cs typeface="B Nazanin" pitchFamily="2" charset="-78"/>
              </a:rPr>
              <a:t>ارائه محصولات و خدمات با </a:t>
            </a:r>
            <a:r>
              <a:rPr lang="fa-IR" sz="2800" b="1" dirty="0" smtClean="0">
                <a:solidFill>
                  <a:srgbClr val="FF0000"/>
                </a:solidFill>
                <a:cs typeface="B Nazanin" pitchFamily="2" charset="-78"/>
              </a:rPr>
              <a:t>كيفيت!</a:t>
            </a:r>
            <a:r>
              <a:rPr lang="fa-IR" sz="3600" b="1" dirty="0" smtClean="0">
                <a:solidFill>
                  <a:srgbClr val="FF0000"/>
                </a:solidFill>
                <a:cs typeface="B Nazanin" pitchFamily="2" charset="-78"/>
              </a:rPr>
              <a:t>!!</a:t>
            </a:r>
            <a:endParaRPr lang="en-US" sz="3600" b="1" dirty="0" smtClean="0">
              <a:solidFill>
                <a:srgbClr val="FF0000"/>
              </a:solidFill>
              <a:cs typeface="B Nazanin" pitchFamily="2" charset="-78"/>
            </a:endParaRPr>
          </a:p>
          <a:p>
            <a:endParaRPr lang="en-US" sz="3600" dirty="0">
              <a:solidFill>
                <a:srgbClr val="FF0000"/>
              </a:solidFill>
            </a:endParaRPr>
          </a:p>
        </p:txBody>
      </p:sp>
      <p:cxnSp>
        <p:nvCxnSpPr>
          <p:cNvPr id="5" name="Straight Arrow Connector 4"/>
          <p:cNvCxnSpPr/>
          <p:nvPr/>
        </p:nvCxnSpPr>
        <p:spPr>
          <a:xfrm rot="5400000">
            <a:off x="3894133" y="3178173"/>
            <a:ext cx="92869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rot="5400000">
            <a:off x="3822695" y="5749941"/>
            <a:ext cx="92869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9" name="Picture 8" descr="images.jpg"/>
          <p:cNvPicPr>
            <a:picLocks noChangeAspect="1"/>
          </p:cNvPicPr>
          <p:nvPr/>
        </p:nvPicPr>
        <p:blipFill>
          <a:blip r:embed="rId2"/>
          <a:stretch>
            <a:fillRect/>
          </a:stretch>
        </p:blipFill>
        <p:spPr>
          <a:xfrm>
            <a:off x="5357819" y="2071678"/>
            <a:ext cx="3786182" cy="1785950"/>
          </a:xfrm>
          <a:prstGeom prst="rect">
            <a:avLst/>
          </a:prstGeom>
        </p:spPr>
      </p:pic>
      <p:pic>
        <p:nvPicPr>
          <p:cNvPr id="10" name="Picture 9" descr="دذرز.jpg"/>
          <p:cNvPicPr>
            <a:picLocks noChangeAspect="1"/>
          </p:cNvPicPr>
          <p:nvPr/>
        </p:nvPicPr>
        <p:blipFill>
          <a:blip r:embed="rId3"/>
          <a:stretch>
            <a:fillRect/>
          </a:stretch>
        </p:blipFill>
        <p:spPr>
          <a:xfrm>
            <a:off x="0" y="2143116"/>
            <a:ext cx="3428992" cy="1752600"/>
          </a:xfrm>
          <a:prstGeom prst="rect">
            <a:avLst/>
          </a:prstGeom>
        </p:spPr>
      </p:pic>
      <p:pic>
        <p:nvPicPr>
          <p:cNvPr id="11" name="Picture 10" descr="نتالب.jpg"/>
          <p:cNvPicPr>
            <a:picLocks noChangeAspect="1"/>
          </p:cNvPicPr>
          <p:nvPr/>
        </p:nvPicPr>
        <p:blipFill>
          <a:blip r:embed="rId4"/>
          <a:stretch>
            <a:fillRect/>
          </a:stretch>
        </p:blipFill>
        <p:spPr>
          <a:xfrm>
            <a:off x="0" y="3857629"/>
            <a:ext cx="1800225" cy="3000372"/>
          </a:xfrm>
          <a:prstGeom prst="rect">
            <a:avLst/>
          </a:prstGeom>
        </p:spPr>
      </p:pic>
      <p:pic>
        <p:nvPicPr>
          <p:cNvPr id="12" name="Picture 11" descr="تالب.jpg"/>
          <p:cNvPicPr>
            <a:picLocks noChangeAspect="1"/>
          </p:cNvPicPr>
          <p:nvPr/>
        </p:nvPicPr>
        <p:blipFill>
          <a:blip r:embed="rId5"/>
          <a:stretch>
            <a:fillRect/>
          </a:stretch>
        </p:blipFill>
        <p:spPr>
          <a:xfrm>
            <a:off x="6858016" y="3857628"/>
            <a:ext cx="2285984" cy="300037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1214422"/>
            <a:ext cx="8001056" cy="3428992"/>
          </a:xfrm>
        </p:spPr>
        <p:txBody>
          <a:bodyPr>
            <a:normAutofit fontScale="90000"/>
          </a:bodyPr>
          <a:lstStyle/>
          <a:p>
            <a:pPr algn="r" rtl="1"/>
            <a:r>
              <a:rPr lang="fa-IR" sz="4400" dirty="0" smtClean="0">
                <a:solidFill>
                  <a:srgbClr val="C00000"/>
                </a:solidFill>
                <a:latin typeface="Times New Roman" pitchFamily="18" charset="0"/>
                <a:cs typeface="Times New Roman" pitchFamily="18" charset="0"/>
              </a:rPr>
              <a:t>مشخصه های خطاناپذیری</a:t>
            </a:r>
            <a:r>
              <a:rPr lang="fa-IR" sz="4400" dirty="0" smtClean="0">
                <a:solidFill>
                  <a:srgbClr val="C00000"/>
                </a:solidFill>
              </a:rPr>
              <a:t>:</a:t>
            </a:r>
            <a:r>
              <a:rPr lang="fa-IR" sz="3100" dirty="0" smtClean="0"/>
              <a:t/>
            </a:r>
            <a:br>
              <a:rPr lang="fa-IR" sz="3100" dirty="0" smtClean="0"/>
            </a:br>
            <a:r>
              <a:rPr lang="fa-IR" sz="3100" b="1" dirty="0" smtClean="0">
                <a:latin typeface="Times New Roman" pitchFamily="18" charset="0"/>
                <a:cs typeface="Times New Roman" pitchFamily="18" charset="0"/>
              </a:rPr>
              <a:t>ایجاد راه حل </a:t>
            </a:r>
            <a:r>
              <a:rPr lang="fa-IR" sz="3100" b="1" dirty="0" smtClean="0"/>
              <a:t>:</a:t>
            </a:r>
            <a:r>
              <a:rPr lang="en-US" sz="3100" dirty="0" smtClean="0"/>
              <a:t/>
            </a:r>
            <a:br>
              <a:rPr lang="en-US" sz="3100" dirty="0" smtClean="0"/>
            </a:br>
            <a:r>
              <a:rPr lang="fa-IR" sz="3100" dirty="0" smtClean="0">
                <a:latin typeface="Times New Roman" pitchFamily="18" charset="0"/>
                <a:cs typeface="Times New Roman" pitchFamily="18" charset="0"/>
              </a:rPr>
              <a:t>برای یافتن بهترین راه حل ها جهت کاهش و یا حذف خطا ، استفاده از تکنیک های کار گروهی و جلسات منظم بررسی منشا حوادث می باشد و باید افرادی خلاق و مطلع در گروه حظور داشته باشند تا بهترین راه حل هارا پیشنهاد دهند . </a:t>
            </a:r>
            <a:r>
              <a:rPr lang="en-US" dirty="0" smtClean="0"/>
              <a:t/>
            </a:r>
            <a:br>
              <a:rPr lang="en-US" dirty="0" smtClean="0"/>
            </a:br>
            <a:endParaRPr lang="en-US" dirty="0"/>
          </a:p>
        </p:txBody>
      </p:sp>
      <p:pic>
        <p:nvPicPr>
          <p:cNvPr id="103427" name="Picture 3"/>
          <p:cNvPicPr>
            <a:picLocks noGrp="1" noChangeAspect="1" noChangeArrowheads="1"/>
          </p:cNvPicPr>
          <p:nvPr>
            <p:ph idx="1"/>
          </p:nvPr>
        </p:nvPicPr>
        <p:blipFill>
          <a:blip r:embed="rId2" cstate="print">
            <a:duotone>
              <a:prstClr val="black"/>
              <a:schemeClr val="bg2">
                <a:lumMod val="75000"/>
                <a:tint val="45000"/>
                <a:satMod val="400000"/>
              </a:schemeClr>
            </a:duotone>
          </a:blip>
          <a:stretch>
            <a:fillRect/>
          </a:stretch>
        </p:blipFill>
        <p:spPr bwMode="auto">
          <a:xfrm>
            <a:off x="0" y="4448175"/>
            <a:ext cx="9144000" cy="240982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46FB184-6D11-43E4-A8F3-13B91F6B75DD}" type="slidenum">
              <a:rPr lang="en-US" smtClean="0"/>
              <a:pPr/>
              <a:t>20</a:t>
            </a:fld>
            <a:endParaRPr lang="en-US"/>
          </a:p>
        </p:txBody>
      </p:sp>
      <p:sp>
        <p:nvSpPr>
          <p:cNvPr id="5" name="Rectangle 4"/>
          <p:cNvSpPr/>
          <p:nvPr/>
        </p:nvSpPr>
        <p:spPr>
          <a:xfrm>
            <a:off x="2438400" y="4953000"/>
            <a:ext cx="6019800" cy="738664"/>
          </a:xfrm>
          <a:prstGeom prst="rect">
            <a:avLst/>
          </a:prstGeom>
        </p:spPr>
        <p:txBody>
          <a:bodyPr wrap="square">
            <a:spAutoFit/>
          </a:bodyPr>
          <a:lstStyle/>
          <a:p>
            <a:pPr algn="r"/>
            <a:r>
              <a:rPr lang="fa-IR" dirty="0" smtClean="0"/>
              <a:t>  </a:t>
            </a:r>
            <a:r>
              <a:rPr lang="fa-IR" sz="2400" dirty="0" smtClean="0">
                <a:solidFill>
                  <a:schemeClr val="bg1"/>
                </a:solidFill>
              </a:rPr>
              <a:t/>
            </a:r>
            <a:br>
              <a:rPr lang="fa-IR" sz="2400" dirty="0" smtClean="0">
                <a:solidFill>
                  <a:schemeClr val="bg1"/>
                </a:solidFill>
              </a:rPr>
            </a:br>
            <a:r>
              <a:rPr lang="en-US" sz="2400" dirty="0" smtClean="0">
                <a:solidFill>
                  <a:schemeClr val="bg1"/>
                </a:solidFill>
              </a:rPr>
              <a:t>           </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851648" cy="1828800"/>
          </a:xfrm>
        </p:spPr>
        <p:txBody>
          <a:bodyPr/>
          <a:lstStyle/>
          <a:p>
            <a:r>
              <a:rPr lang="ar-SA" sz="5400" dirty="0" smtClean="0">
                <a:latin typeface="Times New Roman" pitchFamily="18" charset="0"/>
                <a:cs typeface="Times New Roman" pitchFamily="18" charset="0"/>
              </a:rPr>
              <a:t>اصل خطاناپذیری</a:t>
            </a:r>
            <a:r>
              <a:rPr lang="ar-SA" dirty="0" smtClean="0"/>
              <a:t>:</a:t>
            </a:r>
            <a:br>
              <a:rPr lang="ar-SA" dirty="0" smtClean="0"/>
            </a:br>
            <a:endParaRPr lang="en-US" dirty="0"/>
          </a:p>
        </p:txBody>
      </p:sp>
      <p:sp>
        <p:nvSpPr>
          <p:cNvPr id="3" name="Subtitle 2"/>
          <p:cNvSpPr>
            <a:spLocks noGrp="1"/>
          </p:cNvSpPr>
          <p:nvPr>
            <p:ph type="subTitle" idx="1"/>
          </p:nvPr>
        </p:nvSpPr>
        <p:spPr>
          <a:xfrm>
            <a:off x="762000" y="1524000"/>
            <a:ext cx="7854696" cy="4724400"/>
          </a:xfrm>
        </p:spPr>
        <p:txBody>
          <a:bodyPr>
            <a:noAutofit/>
          </a:bodyPr>
          <a:lstStyle/>
          <a:p>
            <a:pPr lvl="0" rtl="1">
              <a:buFont typeface="Wingdings" pitchFamily="2" charset="2"/>
              <a:buChar char="ü"/>
            </a:pPr>
            <a:r>
              <a:rPr lang="ar-SA" sz="1800" b="1" dirty="0" smtClean="0">
                <a:solidFill>
                  <a:schemeClr val="bg1"/>
                </a:solidFill>
                <a:effectLst>
                  <a:outerShdw blurRad="38100" dist="38100" dir="2700000" algn="tl">
                    <a:srgbClr val="000000">
                      <a:alpha val="43137"/>
                    </a:srgbClr>
                  </a:outerShdw>
                </a:effectLst>
              </a:rPr>
              <a:t>خطا ناپذیری بر این اصل استوار است که اغلب خرابی ها بر اثر اشتباهات انسانی ایجاد می شوند.این بدان معنی نیست که اشتباهات نباید بروز پیدا کنند چرا که اشتباهات بر اثر فاکتورهای بسیاری که نتیجه آن رخ دادن خطاهای گوناگون انسانی است ایجاد می شوند.</a:t>
            </a:r>
            <a:endParaRPr lang="en-US" sz="1800" b="1" dirty="0" smtClean="0">
              <a:solidFill>
                <a:schemeClr val="bg1"/>
              </a:solidFill>
              <a:effectLst>
                <a:outerShdw blurRad="38100" dist="38100" dir="2700000" algn="tl">
                  <a:srgbClr val="000000">
                    <a:alpha val="43137"/>
                  </a:srgbClr>
                </a:outerShdw>
              </a:effectLst>
            </a:endParaRPr>
          </a:p>
          <a:p>
            <a:pPr lvl="0" rtl="1">
              <a:buFont typeface="Wingdings" pitchFamily="2" charset="2"/>
              <a:buChar char="ü"/>
            </a:pPr>
            <a:r>
              <a:rPr lang="ar-SA" sz="1800" b="1" dirty="0" smtClean="0">
                <a:solidFill>
                  <a:schemeClr val="bg1">
                    <a:lumMod val="95000"/>
                    <a:lumOff val="5000"/>
                  </a:schemeClr>
                </a:solidFill>
                <a:effectLst>
                  <a:outerShdw blurRad="38100" dist="38100" dir="2700000" algn="tl">
                    <a:srgbClr val="000000">
                      <a:alpha val="43137"/>
                    </a:srgbClr>
                  </a:outerShdw>
                </a:effectLst>
              </a:rPr>
              <a:t>پوكا يوكه بر اين اعتقاد استوار است كه نبايد حتي تعداد كمي كالاي معيوب توليد شود. براي مبدل شدن به يك رقيب جهاني،‌ يك شركت نه تنها بايد فلسفه توليد با عيوب صفر (عدم توليد معيوب) را دنبال كند، بلكه بايد آن را در عمل به كار بندد</a:t>
            </a:r>
            <a:r>
              <a:rPr lang="en-US" sz="1800" b="1" dirty="0" smtClean="0">
                <a:solidFill>
                  <a:schemeClr val="bg1">
                    <a:lumMod val="95000"/>
                    <a:lumOff val="5000"/>
                  </a:schemeClr>
                </a:solidFill>
                <a:effectLst>
                  <a:outerShdw blurRad="38100" dist="38100" dir="2700000" algn="tl">
                    <a:srgbClr val="000000">
                      <a:alpha val="43137"/>
                    </a:srgbClr>
                  </a:outerShdw>
                </a:effectLst>
              </a:rPr>
              <a:t>.</a:t>
            </a:r>
            <a:r>
              <a:rPr lang="fa-IR" sz="1800" b="1" dirty="0" smtClean="0">
                <a:effectLst>
                  <a:outerShdw blurRad="38100" dist="38100" dir="2700000" algn="tl">
                    <a:srgbClr val="000000">
                      <a:alpha val="43137"/>
                    </a:srgbClr>
                  </a:outerShdw>
                </a:effectLst>
              </a:rPr>
              <a:t> </a:t>
            </a:r>
            <a:r>
              <a:rPr lang="fa-IR" sz="1800" b="1" dirty="0" smtClean="0">
                <a:solidFill>
                  <a:schemeClr val="bg1">
                    <a:lumMod val="95000"/>
                    <a:lumOff val="5000"/>
                  </a:schemeClr>
                </a:solidFill>
                <a:effectLst>
                  <a:outerShdw blurRad="38100" dist="38100" dir="2700000" algn="tl">
                    <a:srgbClr val="000000">
                      <a:alpha val="43137"/>
                    </a:srgbClr>
                  </a:outerShdw>
                </a:effectLst>
              </a:rPr>
              <a:t>روش هاي پوكايوكه مفاهيم ساده اي هستند كه براي تحقق همين هدف به كار مي روند</a:t>
            </a:r>
            <a:r>
              <a:rPr lang="en-US" sz="1800" b="1" dirty="0" smtClean="0">
                <a:solidFill>
                  <a:schemeClr val="bg1">
                    <a:lumMod val="95000"/>
                    <a:lumOff val="5000"/>
                  </a:schemeClr>
                </a:solidFill>
              </a:rPr>
              <a:t>.</a:t>
            </a:r>
          </a:p>
          <a:p>
            <a:pPr lvl="0" rtl="1">
              <a:buFont typeface="Wingdings" pitchFamily="2" charset="2"/>
              <a:buChar char="ü"/>
            </a:pPr>
            <a:r>
              <a:rPr lang="ar-SA" sz="1800" b="1" dirty="0" smtClean="0">
                <a:solidFill>
                  <a:schemeClr val="bg1"/>
                </a:solidFill>
                <a:effectLst>
                  <a:outerShdw blurRad="38100" dist="38100" dir="2700000" algn="tl">
                    <a:srgbClr val="000000">
                      <a:alpha val="43137"/>
                    </a:srgbClr>
                  </a:outerShdw>
                </a:effectLst>
              </a:rPr>
              <a:t>تمرکز تکنیک های خطاناپذیری بر سلب فاکتورهای انسانی در مواقعی است که انجام کاری بر اثر تکراری بودن آن نیاز به حافظه، توجه و تمرکز دارد و البته این بدین معنی نیست که فکر کردن را در انجام کارها حذف کنیم، بلکه باید کاری کرد که زمان و ذهن افراد آزاد شده، با ایجاد یک سیستم خلاق و یک فعالیت ارزش آفرین(</a:t>
            </a:r>
            <a:r>
              <a:rPr lang="en-US" sz="1800" b="1" dirty="0" smtClean="0">
                <a:solidFill>
                  <a:schemeClr val="bg1"/>
                </a:solidFill>
                <a:effectLst>
                  <a:outerShdw blurRad="38100" dist="38100" dir="2700000" algn="tl">
                    <a:srgbClr val="000000">
                      <a:alpha val="43137"/>
                    </a:srgbClr>
                  </a:outerShdw>
                </a:effectLst>
              </a:rPr>
              <a:t>value adding</a:t>
            </a:r>
            <a:r>
              <a:rPr lang="fa-IR" sz="1800" b="1" dirty="0" smtClean="0">
                <a:solidFill>
                  <a:schemeClr val="bg1"/>
                </a:solidFill>
                <a:effectLst>
                  <a:outerShdw blurRad="38100" dist="38100" dir="2700000" algn="tl">
                    <a:srgbClr val="000000">
                      <a:alpha val="43137"/>
                    </a:srgbClr>
                  </a:outerShdw>
                </a:effectLst>
              </a:rPr>
              <a:t>) کارها بدون ترس از اشتباه بودن آنها و به صورتی صحیح انجام شوند.</a:t>
            </a:r>
          </a:p>
          <a:p>
            <a:pPr lvl="0" rtl="1">
              <a:buFont typeface="Wingdings" pitchFamily="2" charset="2"/>
              <a:buChar char="ü"/>
            </a:pPr>
            <a:r>
              <a:rPr lang="ar-SA" sz="1800" b="1" dirty="0" smtClean="0">
                <a:solidFill>
                  <a:schemeClr val="bg1"/>
                </a:solidFill>
                <a:effectLst>
                  <a:outerShdw blurRad="38100" dist="38100" dir="2700000" algn="tl">
                    <a:srgbClr val="000000">
                      <a:alpha val="43137"/>
                    </a:srgbClr>
                  </a:outerShdw>
                </a:effectLst>
              </a:rPr>
              <a:t>خطاناپذیرسازی، در حقیقت نوعی بازرسی 100% است.گرچه</a:t>
            </a:r>
            <a:r>
              <a:rPr lang="fa-IR" sz="1800" b="1" dirty="0" smtClean="0">
                <a:solidFill>
                  <a:schemeClr val="bg1"/>
                </a:solidFill>
                <a:effectLst>
                  <a:outerShdw blurRad="38100" dist="38100" dir="2700000" algn="tl">
                    <a:srgbClr val="000000">
                      <a:alpha val="43137"/>
                    </a:srgbClr>
                  </a:outerShdw>
                </a:effectLst>
              </a:rPr>
              <a:t>  </a:t>
            </a:r>
            <a:r>
              <a:rPr lang="ar-SA" sz="1800" b="1" dirty="0" smtClean="0">
                <a:solidFill>
                  <a:schemeClr val="bg1"/>
                </a:solidFill>
                <a:effectLst>
                  <a:outerShdw blurRad="38100" dist="38100" dir="2700000" algn="tl">
                    <a:srgbClr val="000000">
                      <a:alpha val="43137"/>
                    </a:srgbClr>
                  </a:outerShdw>
                </a:effectLst>
              </a:rPr>
              <a:t>تفاوت هایی با بازرسی سنتی دارد. بازرسی سنتی یک محصول، معمولا" فرآیندی جداگانه از تولید محصول است </a:t>
            </a:r>
            <a:r>
              <a:rPr lang="fa-IR" sz="1800" b="1" dirty="0" smtClean="0">
                <a:solidFill>
                  <a:schemeClr val="bg1"/>
                </a:solidFill>
                <a:effectLst>
                  <a:outerShdw blurRad="38100" dist="38100" dir="2700000" algn="tl">
                    <a:srgbClr val="000000">
                      <a:alpha val="43137"/>
                    </a:srgbClr>
                  </a:outerShdw>
                </a:effectLst>
              </a:rPr>
              <a:t>  </a:t>
            </a:r>
            <a:r>
              <a:rPr lang="ar-SA" sz="1800" b="1" dirty="0" smtClean="0">
                <a:solidFill>
                  <a:schemeClr val="bg1"/>
                </a:solidFill>
                <a:effectLst>
                  <a:outerShdw blurRad="38100" dist="38100" dir="2700000" algn="tl">
                    <a:srgbClr val="000000">
                      <a:alpha val="43137"/>
                    </a:srgbClr>
                  </a:outerShdw>
                </a:effectLst>
              </a:rPr>
              <a:t>که کاملا" با فرآیند تولید نامرتبط است.</a:t>
            </a:r>
            <a:endParaRPr lang="en-US" sz="1800" b="1" dirty="0" smtClean="0">
              <a:solidFill>
                <a:schemeClr val="bg1"/>
              </a:solidFill>
              <a:effectLst>
                <a:outerShdw blurRad="38100" dist="38100" dir="2700000" algn="tl">
                  <a:srgbClr val="000000">
                    <a:alpha val="43137"/>
                  </a:srgbClr>
                </a:outerShdw>
              </a:effectLst>
            </a:endParaRPr>
          </a:p>
          <a:p>
            <a:pPr lvl="0" rtl="1">
              <a:buFont typeface="Wingdings" pitchFamily="2" charset="2"/>
              <a:buChar char="ü"/>
            </a:pPr>
            <a:r>
              <a:rPr lang="ar-SA" sz="1800" b="1" dirty="0" smtClean="0">
                <a:solidFill>
                  <a:schemeClr val="bg1"/>
                </a:solidFill>
                <a:effectLst>
                  <a:outerShdw blurRad="38100" dist="38100" dir="2700000" algn="tl">
                    <a:srgbClr val="000000">
                      <a:alpha val="43137"/>
                    </a:srgbClr>
                  </a:outerShdw>
                </a:effectLst>
              </a:rPr>
              <a:t>با استفاده از خطاناپذیرسازی، فرآیند بازرسی بخشی از فرآیند تولید می شود و این بدان علت است که اپراتورهای تولید یک محصول،</a:t>
            </a:r>
            <a:r>
              <a:rPr lang="fa-IR" sz="1800" b="1" dirty="0" smtClean="0">
                <a:solidFill>
                  <a:schemeClr val="bg1"/>
                </a:solidFill>
                <a:effectLst>
                  <a:outerShdw blurRad="38100" dist="38100" dir="2700000" algn="tl">
                    <a:srgbClr val="000000">
                      <a:alpha val="43137"/>
                    </a:srgbClr>
                  </a:outerShdw>
                </a:effectLst>
              </a:rPr>
              <a:t> </a:t>
            </a:r>
            <a:r>
              <a:rPr lang="ar-SA" sz="1800" b="1" dirty="0" smtClean="0">
                <a:solidFill>
                  <a:schemeClr val="bg1"/>
                </a:solidFill>
                <a:effectLst>
                  <a:outerShdw blurRad="38100" dist="38100" dir="2700000" algn="tl">
                    <a:srgbClr val="000000">
                      <a:alpha val="43137"/>
                    </a:srgbClr>
                  </a:outerShdw>
                </a:effectLst>
              </a:rPr>
              <a:t>معمولا" بهترین بازرسان آن محصول به حساب می آیند.</a:t>
            </a:r>
            <a:endParaRPr lang="en-US" sz="1800" b="1" dirty="0" smtClean="0">
              <a:solidFill>
                <a:schemeClr val="bg1"/>
              </a:solidFill>
              <a:effectLst>
                <a:outerShdw blurRad="38100" dist="38100" dir="2700000" algn="tl">
                  <a:srgbClr val="000000">
                    <a:alpha val="43137"/>
                  </a:srgbClr>
                </a:outerShdw>
              </a:effectLst>
            </a:endParaRPr>
          </a:p>
          <a:p>
            <a:endParaRPr lang="en-US" sz="1800" dirty="0"/>
          </a:p>
        </p:txBody>
      </p:sp>
      <p:sp>
        <p:nvSpPr>
          <p:cNvPr id="5" name="Slide Number Placeholder 4"/>
          <p:cNvSpPr>
            <a:spLocks noGrp="1"/>
          </p:cNvSpPr>
          <p:nvPr>
            <p:ph type="sldNum" sz="quarter" idx="12"/>
          </p:nvPr>
        </p:nvSpPr>
        <p:spPr/>
        <p:txBody>
          <a:bodyPr/>
          <a:lstStyle/>
          <a:p>
            <a:fld id="{B46FB184-6D11-43E4-A8F3-13B91F6B75DD}" type="slidenum">
              <a:rPr lang="en-US" smtClean="0"/>
              <a:pPr/>
              <a:t>21</a:t>
            </a:fld>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371600"/>
          </a:xfrm>
        </p:spPr>
        <p:txBody>
          <a:bodyPr>
            <a:normAutofit/>
          </a:bodyPr>
          <a:lstStyle/>
          <a:p>
            <a:r>
              <a:rPr lang="fa-IR" sz="5400" dirty="0" smtClean="0">
                <a:cs typeface="B Titr" pitchFamily="2" charset="-78"/>
              </a:rPr>
              <a:t>اشتباهات چرا رخ می دهند؟</a:t>
            </a:r>
            <a:endParaRPr lang="en-US" sz="5400" dirty="0">
              <a:cs typeface="B Titr" pitchFamily="2" charset="-78"/>
            </a:endParaRPr>
          </a:p>
        </p:txBody>
      </p:sp>
      <p:sp>
        <p:nvSpPr>
          <p:cNvPr id="3" name="Subtitle 2"/>
          <p:cNvSpPr>
            <a:spLocks noGrp="1"/>
          </p:cNvSpPr>
          <p:nvPr>
            <p:ph type="subTitle" idx="1"/>
          </p:nvPr>
        </p:nvSpPr>
        <p:spPr>
          <a:xfrm>
            <a:off x="304800" y="1676400"/>
            <a:ext cx="8382000" cy="4267200"/>
          </a:xfrm>
        </p:spPr>
        <p:txBody>
          <a:bodyPr>
            <a:noAutofit/>
          </a:bodyPr>
          <a:lstStyle/>
          <a:p>
            <a:pPr rtl="1"/>
            <a:r>
              <a:rPr lang="fa-IR" sz="2000" dirty="0" smtClean="0">
                <a:solidFill>
                  <a:schemeClr val="bg1"/>
                </a:solidFill>
              </a:rPr>
              <a:t>برای بررسی روش های خطاناپذیری ابتدا باید ببینیم چرا خطاها و اشتباهات رخ می دهند.</a:t>
            </a:r>
            <a:endParaRPr lang="en-US" sz="2000" dirty="0" smtClean="0">
              <a:solidFill>
                <a:schemeClr val="bg1"/>
              </a:solidFill>
            </a:endParaRPr>
          </a:p>
          <a:p>
            <a:pPr lvl="0" rtl="1">
              <a:buFont typeface="Arial" pitchFamily="34" charset="0"/>
              <a:buChar char="•"/>
            </a:pPr>
            <a:r>
              <a:rPr lang="fa-IR" sz="2000" dirty="0" smtClean="0">
                <a:solidFill>
                  <a:schemeClr val="bg1"/>
                </a:solidFill>
              </a:rPr>
              <a:t>اغلب خطاها به طور عمدی ایجاد نمی شوند.</a:t>
            </a:r>
            <a:endParaRPr lang="en-US" sz="2000" dirty="0" smtClean="0">
              <a:solidFill>
                <a:schemeClr val="bg1"/>
              </a:solidFill>
            </a:endParaRPr>
          </a:p>
          <a:p>
            <a:pPr lvl="0" rtl="1">
              <a:buFont typeface="Arial" pitchFamily="34" charset="0"/>
              <a:buChar char="•"/>
            </a:pPr>
            <a:r>
              <a:rPr lang="fa-IR" sz="2000" dirty="0" smtClean="0">
                <a:solidFill>
                  <a:schemeClr val="bg1"/>
                </a:solidFill>
              </a:rPr>
              <a:t>آنها معمولا بر اثر پیچیدگی فرآیندها ایجاد می شوند.</a:t>
            </a:r>
            <a:endParaRPr lang="en-US" sz="2000" dirty="0" smtClean="0">
              <a:solidFill>
                <a:schemeClr val="bg1"/>
              </a:solidFill>
            </a:endParaRPr>
          </a:p>
          <a:p>
            <a:pPr lvl="0" rtl="1">
              <a:buFont typeface="Arial" pitchFamily="34" charset="0"/>
              <a:buChar char="•"/>
            </a:pPr>
            <a:r>
              <a:rPr lang="fa-IR" sz="2000" dirty="0" smtClean="0">
                <a:solidFill>
                  <a:schemeClr val="bg1"/>
                </a:solidFill>
              </a:rPr>
              <a:t>حتی یک عملیات تولیدی به ظاهر ساده می تواند بر اثر وجود تغییرات بسیار در آن پیچیده و محل بروز خطا گردد.</a:t>
            </a:r>
            <a:endParaRPr lang="en-US" sz="2000" dirty="0" smtClean="0">
              <a:solidFill>
                <a:schemeClr val="bg1"/>
              </a:solidFill>
            </a:endParaRPr>
          </a:p>
          <a:p>
            <a:pPr lvl="0" rtl="1"/>
            <a:r>
              <a:rPr lang="fa-IR" sz="2000" b="1" dirty="0" smtClean="0">
                <a:solidFill>
                  <a:srgbClr val="002060"/>
                </a:solidFill>
              </a:rPr>
              <a:t>زیاد بودن تعداد متغیرها در یک فرآیند فرصت های زیادی جهت بروز خطا بوجود می آورد.</a:t>
            </a:r>
            <a:endParaRPr lang="en-US" sz="2000" dirty="0" smtClean="0">
              <a:solidFill>
                <a:srgbClr val="002060"/>
              </a:solidFill>
            </a:endParaRPr>
          </a:p>
          <a:p>
            <a:pPr rtl="1"/>
            <a:r>
              <a:rPr lang="fa-IR" sz="2400" b="1" dirty="0" smtClean="0">
                <a:solidFill>
                  <a:schemeClr val="bg1"/>
                </a:solidFill>
              </a:rPr>
              <a:t>مثال:</a:t>
            </a:r>
            <a:endParaRPr lang="en-US" sz="2400" b="1" dirty="0" smtClean="0">
              <a:solidFill>
                <a:schemeClr val="bg1"/>
              </a:solidFill>
            </a:endParaRPr>
          </a:p>
          <a:p>
            <a:pPr rtl="1"/>
            <a:r>
              <a:rPr lang="fa-IR" sz="2000" dirty="0" smtClean="0">
                <a:solidFill>
                  <a:schemeClr val="bg1"/>
                </a:solidFill>
              </a:rPr>
              <a:t>فرآیند ایجاد سوراخ در یک قطعه فولاد فورج شده را در نظر بگیرید.متغیرهای زیر در این فرآیند تأثیر می گذارند:</a:t>
            </a:r>
            <a:endParaRPr lang="en-US" sz="2000" dirty="0" smtClean="0">
              <a:solidFill>
                <a:schemeClr val="bg1"/>
              </a:solidFill>
            </a:endParaRPr>
          </a:p>
          <a:p>
            <a:pPr rtl="1"/>
            <a:r>
              <a:rPr lang="fa-IR" sz="2000" dirty="0" smtClean="0">
                <a:solidFill>
                  <a:schemeClr val="bg1"/>
                </a:solidFill>
              </a:rPr>
              <a:t>- نوع فولاد                                         - سرعت سوراخکاری</a:t>
            </a:r>
            <a:endParaRPr lang="en-US" sz="2000" dirty="0" smtClean="0">
              <a:solidFill>
                <a:schemeClr val="bg1"/>
              </a:solidFill>
            </a:endParaRPr>
          </a:p>
          <a:p>
            <a:pPr lvl="0" rtl="1"/>
            <a:r>
              <a:rPr lang="fa-IR" sz="2000" dirty="0" smtClean="0">
                <a:solidFill>
                  <a:schemeClr val="bg1"/>
                </a:solidFill>
              </a:rPr>
              <a:t>- سایش ابزار                                      - زاویه سوراخکاری </a:t>
            </a:r>
            <a:endParaRPr lang="en-US" sz="2000" dirty="0" smtClean="0">
              <a:solidFill>
                <a:schemeClr val="bg1"/>
              </a:solidFill>
            </a:endParaRPr>
          </a:p>
          <a:p>
            <a:pPr rtl="1"/>
            <a:r>
              <a:rPr lang="fa-IR" sz="2000" dirty="0" smtClean="0">
                <a:solidFill>
                  <a:schemeClr val="bg1"/>
                </a:solidFill>
              </a:rPr>
              <a:t>- مکان سوراخکاری                              - تکنیک سوراخکاری به کار برده شده و...</a:t>
            </a:r>
            <a:endParaRPr lang="en-US" sz="2000" dirty="0" smtClean="0">
              <a:solidFill>
                <a:schemeClr val="bg1"/>
              </a:solidFill>
            </a:endParaRPr>
          </a:p>
          <a:p>
            <a:pPr lvl="0" rtl="1"/>
            <a:r>
              <a:rPr lang="fa-IR" sz="2000" dirty="0" smtClean="0">
                <a:solidFill>
                  <a:schemeClr val="bg1"/>
                </a:solidFill>
              </a:rPr>
              <a:t>با در نظر گرفتن این متغیرها تعجبی ندارد که سوراخکاری در 10قطعه مختلف، به صورت های متفاوتی انجام گیرد.</a:t>
            </a:r>
            <a:endParaRPr lang="en-US" sz="2000" dirty="0" smtClean="0">
              <a:solidFill>
                <a:schemeClr val="bg1"/>
              </a:solidFill>
            </a:endParaRPr>
          </a:p>
          <a:p>
            <a:endParaRPr lang="en-US" sz="2000" dirty="0">
              <a:solidFill>
                <a:schemeClr val="bg1"/>
              </a:solidFill>
            </a:endParaRPr>
          </a:p>
        </p:txBody>
      </p:sp>
      <p:sp>
        <p:nvSpPr>
          <p:cNvPr id="5" name="Slide Number Placeholder 4"/>
          <p:cNvSpPr>
            <a:spLocks noGrp="1"/>
          </p:cNvSpPr>
          <p:nvPr>
            <p:ph type="sldNum" sz="quarter" idx="12"/>
          </p:nvPr>
        </p:nvSpPr>
        <p:spPr/>
        <p:txBody>
          <a:bodyPr/>
          <a:lstStyle/>
          <a:p>
            <a:fld id="{B46FB184-6D11-43E4-A8F3-13B91F6B75DD}" type="slidenum">
              <a:rPr lang="en-US" smtClean="0"/>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dirty="0" smtClean="0">
                <a:latin typeface="Times New Roman" pitchFamily="18" charset="0"/>
                <a:cs typeface="Times New Roman" pitchFamily="18" charset="0"/>
              </a:rPr>
              <a:t>یک راه حل جهت جلوگیری از اشتباهات</a:t>
            </a:r>
            <a:r>
              <a:rPr lang="fa-IR"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94210" name="Picture 2"/>
          <p:cNvPicPr>
            <a:picLocks noGrp="1" noChangeAspect="1" noChangeArrowheads="1"/>
          </p:cNvPicPr>
          <p:nvPr>
            <p:ph idx="1"/>
          </p:nvPr>
        </p:nvPicPr>
        <p:blipFill>
          <a:blip r:embed="rId2" cstate="print">
            <a:duotone>
              <a:prstClr val="black"/>
              <a:schemeClr val="accent4">
                <a:tint val="45000"/>
                <a:satMod val="400000"/>
              </a:schemeClr>
            </a:duotone>
          </a:blip>
          <a:srcRect/>
          <a:stretch>
            <a:fillRect/>
          </a:stretch>
        </p:blipFill>
        <p:spPr bwMode="auto">
          <a:xfrm>
            <a:off x="0" y="1785926"/>
            <a:ext cx="9144000" cy="39624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46FB184-6D11-43E4-A8F3-13B91F6B75DD}" type="slidenum">
              <a:rPr lang="en-US" smtClean="0"/>
              <a:pPr/>
              <a:t>23</a:t>
            </a:fld>
            <a:endParaRPr lang="en-US" dirty="0"/>
          </a:p>
        </p:txBody>
      </p:sp>
      <p:sp>
        <p:nvSpPr>
          <p:cNvPr id="8" name="Rectangle 7"/>
          <p:cNvSpPr/>
          <p:nvPr/>
        </p:nvSpPr>
        <p:spPr>
          <a:xfrm>
            <a:off x="990600" y="5691157"/>
            <a:ext cx="7162800" cy="830997"/>
          </a:xfrm>
          <a:prstGeom prst="rect">
            <a:avLst/>
          </a:prstGeom>
        </p:spPr>
        <p:txBody>
          <a:bodyPr wrap="square">
            <a:spAutoFit/>
          </a:bodyPr>
          <a:lstStyle/>
          <a:p>
            <a:pPr lvl="0" algn="ctr" rtl="1">
              <a:buFont typeface="Arial" pitchFamily="34" charset="0"/>
              <a:buChar char="•"/>
            </a:pPr>
            <a:r>
              <a:rPr lang="fa-IR" sz="2400" b="1" dirty="0" smtClean="0">
                <a:solidFill>
                  <a:srgbClr val="C00000"/>
                </a:solidFill>
              </a:rPr>
              <a:t>خطاناپذیرسازی موجب کاهش متغیرها در یک فرآیند شده، در نتیجه فرصت های ایجاد اشتباهات را کاهش می دهد.</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533400"/>
            <a:ext cx="7851648" cy="1828800"/>
          </a:xfrm>
        </p:spPr>
        <p:txBody>
          <a:bodyPr>
            <a:normAutofit fontScale="90000"/>
          </a:bodyPr>
          <a:lstStyle/>
          <a:p>
            <a:r>
              <a:rPr lang="ar-SA" dirty="0" smtClean="0">
                <a:latin typeface="Times New Roman" pitchFamily="18" charset="0"/>
                <a:cs typeface="Times New Roman" pitchFamily="18" charset="0"/>
              </a:rPr>
              <a:t>آیا اشتباهات، غیر قابل پیشگیری اند</a:t>
            </a:r>
            <a:r>
              <a:rPr lang="ar-SA" dirty="0" smtClean="0">
                <a:cs typeface="B Titr" pitchFamily="2" charset="-78"/>
              </a:rPr>
              <a:t>؟</a:t>
            </a:r>
            <a:r>
              <a:rPr lang="en-US" dirty="0" smtClean="0"/>
              <a:t/>
            </a:r>
            <a:br>
              <a:rPr lang="en-US" dirty="0" smtClean="0"/>
            </a:br>
            <a:endParaRPr lang="en-US" dirty="0"/>
          </a:p>
        </p:txBody>
      </p:sp>
      <p:sp>
        <p:nvSpPr>
          <p:cNvPr id="3" name="Subtitle 2"/>
          <p:cNvSpPr>
            <a:spLocks noGrp="1"/>
          </p:cNvSpPr>
          <p:nvPr>
            <p:ph type="subTitle" idx="1"/>
          </p:nvPr>
        </p:nvSpPr>
        <p:spPr>
          <a:xfrm>
            <a:off x="990600" y="1905000"/>
            <a:ext cx="7854696" cy="3810000"/>
          </a:xfrm>
        </p:spPr>
        <p:txBody>
          <a:bodyPr>
            <a:normAutofit fontScale="92500" lnSpcReduction="20000"/>
          </a:bodyPr>
          <a:lstStyle/>
          <a:p>
            <a:r>
              <a:rPr lang="fa-IR" sz="2400" b="1" dirty="0" smtClean="0">
                <a:solidFill>
                  <a:schemeClr val="bg1"/>
                </a:solidFill>
              </a:rPr>
              <a:t>درزمینه بروز اشتباهات دو طرز فکر وجود دارد:</a:t>
            </a:r>
            <a:endParaRPr lang="fa-IR" sz="3200" b="1" dirty="0" smtClean="0">
              <a:solidFill>
                <a:schemeClr val="bg1"/>
              </a:solidFill>
            </a:endParaRPr>
          </a:p>
          <a:p>
            <a:pPr lvl="0" rtl="1">
              <a:buFont typeface="Wingdings" pitchFamily="2" charset="2"/>
              <a:buChar char="ü"/>
            </a:pPr>
            <a:r>
              <a:rPr lang="fa-IR" sz="3200" dirty="0" smtClean="0">
                <a:solidFill>
                  <a:schemeClr val="bg1"/>
                </a:solidFill>
                <a:latin typeface="Tahoma" pitchFamily="34" charset="0"/>
                <a:ea typeface="Tahoma" pitchFamily="34" charset="0"/>
              </a:rPr>
              <a:t>اشتباهات اجتناب ناپذیرند و باید بیاموزیم که چگونه با آنها زندگی کنیم.در این حالت افراد را به خاطر  بوجود آمدن اشتباهات سرزنش می کنیم.</a:t>
            </a:r>
          </a:p>
          <a:p>
            <a:pPr lvl="0" rtl="1"/>
            <a:endParaRPr lang="en-US" sz="3200" dirty="0" smtClean="0">
              <a:solidFill>
                <a:schemeClr val="bg1"/>
              </a:solidFill>
              <a:latin typeface="Tahoma" pitchFamily="34" charset="0"/>
              <a:ea typeface="Tahoma" pitchFamily="34" charset="0"/>
            </a:endParaRPr>
          </a:p>
          <a:p>
            <a:pPr lvl="0" rtl="1">
              <a:buFont typeface="Wingdings" pitchFamily="2" charset="2"/>
              <a:buChar char="ü"/>
            </a:pPr>
            <a:r>
              <a:rPr lang="fa-IR" sz="3200" dirty="0" smtClean="0">
                <a:solidFill>
                  <a:schemeClr val="bg1"/>
                </a:solidFill>
                <a:latin typeface="Tahoma" pitchFamily="34" charset="0"/>
                <a:ea typeface="Tahoma" pitchFamily="34" charset="0"/>
              </a:rPr>
              <a:t>اشتباهات می توانند و باید حذف شوند.در این دیدگاه افراد خطای کمتری مرتکب می شوند، اگر آموزش ببینند و سیستم تولیدی بر مبنای اصولی باشد که بر اساس آنها اشتباه اجتناب پذیر باشد.</a:t>
            </a:r>
            <a:endParaRPr lang="en-US" sz="3200" dirty="0" smtClean="0">
              <a:solidFill>
                <a:schemeClr val="bg1"/>
              </a:solidFill>
              <a:latin typeface="Tahoma" pitchFamily="34" charset="0"/>
              <a:ea typeface="Tahoma" pitchFamily="34" charset="0"/>
            </a:endParaRPr>
          </a:p>
          <a:p>
            <a:endParaRPr lang="en-US" sz="2400" dirty="0" smtClean="0">
              <a:solidFill>
                <a:schemeClr val="bg1"/>
              </a:solidFill>
            </a:endParaRPr>
          </a:p>
          <a:p>
            <a:endParaRPr lang="en-US" sz="2400" dirty="0">
              <a:solidFill>
                <a:schemeClr val="bg1"/>
              </a:solidFill>
            </a:endParaRPr>
          </a:p>
        </p:txBody>
      </p:sp>
      <p:sp>
        <p:nvSpPr>
          <p:cNvPr id="5" name="Slide Number Placeholder 4"/>
          <p:cNvSpPr>
            <a:spLocks noGrp="1"/>
          </p:cNvSpPr>
          <p:nvPr>
            <p:ph type="sldNum" sz="quarter" idx="12"/>
          </p:nvPr>
        </p:nvSpPr>
        <p:spPr/>
        <p:txBody>
          <a:bodyPr/>
          <a:lstStyle/>
          <a:p>
            <a:fld id="{B46FB184-6D11-43E4-A8F3-13B91F6B75DD}" type="slidenum">
              <a:rPr lang="en-US" smtClean="0"/>
              <a:pPr/>
              <a:t>24</a:t>
            </a:fld>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308848" cy="1219200"/>
          </a:xfrm>
        </p:spPr>
        <p:txBody>
          <a:bodyPr>
            <a:normAutofit fontScale="90000"/>
          </a:bodyPr>
          <a:lstStyle/>
          <a:p>
            <a:r>
              <a:rPr lang="fa-IR" sz="3200" dirty="0" smtClean="0">
                <a:latin typeface="Times New Roman" pitchFamily="18" charset="0"/>
                <a:cs typeface="Times New Roman" pitchFamily="18" charset="0"/>
              </a:rPr>
              <a:t>چرا اغلب اشتباها" فکر می کنند که نیازی به خطاناپذیر سازی ندارند.</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B46FB184-6D11-43E4-A8F3-13B91F6B75DD}" type="slidenum">
              <a:rPr lang="en-US" smtClean="0"/>
              <a:pPr/>
              <a:t>25</a:t>
            </a:fld>
            <a:endParaRPr lang="en-US"/>
          </a:p>
        </p:txBody>
      </p:sp>
      <p:graphicFrame>
        <p:nvGraphicFramePr>
          <p:cNvPr id="4" name="Diagram 3"/>
          <p:cNvGraphicFramePr/>
          <p:nvPr/>
        </p:nvGraphicFramePr>
        <p:xfrm>
          <a:off x="762000" y="1371600"/>
          <a:ext cx="7543800" cy="3676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14400" y="5257800"/>
            <a:ext cx="7620000" cy="1477328"/>
          </a:xfrm>
          <a:prstGeom prst="rect">
            <a:avLst/>
          </a:prstGeom>
          <a:noFill/>
        </p:spPr>
        <p:txBody>
          <a:bodyPr wrap="square" rtlCol="0">
            <a:spAutoFit/>
          </a:bodyPr>
          <a:lstStyle/>
          <a:p>
            <a:pPr algn="r"/>
            <a:r>
              <a:rPr lang="fa-IR" b="1" dirty="0" smtClean="0">
                <a:solidFill>
                  <a:schemeClr val="bg1"/>
                </a:solidFill>
              </a:rPr>
              <a:t>هنگام به کارگیری فرآیند خطاناپذیرسازی، داشتن این عقیده که اشتباهات قابل حذف شدن هستند، امری ضروری است.با داشتن این طرز فکر، فرصت های خطاناپذیری بسیاری ایجاد خواهد شد، وابستگی به بازرسی کاهش یافته و در نتیجه هزینه ها پایین آمده و کیفیت محصولات افزایش می یابد.</a:t>
            </a:r>
            <a:endParaRPr lang="en-US" b="1" dirty="0" smtClean="0">
              <a:solidFill>
                <a:schemeClr val="bg1"/>
              </a:solidFill>
            </a:endParaRPr>
          </a:p>
          <a:p>
            <a:pPr algn="r"/>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5400" dirty="0" smtClean="0">
                <a:cs typeface="B Titr" pitchFamily="2" charset="-78"/>
              </a:rPr>
              <a:t>عوامل بروز خطا:</a:t>
            </a:r>
            <a:endParaRPr lang="en-US" sz="5400" dirty="0">
              <a:cs typeface="B Titr" pitchFamily="2" charset="-78"/>
            </a:endParaRPr>
          </a:p>
        </p:txBody>
      </p:sp>
      <p:sp>
        <p:nvSpPr>
          <p:cNvPr id="5" name="Content Placeholder 4"/>
          <p:cNvSpPr>
            <a:spLocks noGrp="1"/>
          </p:cNvSpPr>
          <p:nvPr>
            <p:ph idx="1"/>
          </p:nvPr>
        </p:nvSpPr>
        <p:spPr/>
        <p:txBody>
          <a:bodyPr/>
          <a:lstStyle/>
          <a:p>
            <a:pPr algn="r">
              <a:buNone/>
            </a:pPr>
            <a:r>
              <a:rPr lang="fa-IR" b="1" dirty="0" smtClean="0">
                <a:solidFill>
                  <a:srgbClr val="FF0000"/>
                </a:solidFill>
              </a:rPr>
              <a:t>1-دستور العمل ها و استانداردهای ضعیف یا نا مناسب</a:t>
            </a:r>
          </a:p>
          <a:p>
            <a:pPr algn="r"/>
            <a:endParaRPr lang="fa-IR" b="1" dirty="0" smtClean="0">
              <a:solidFill>
                <a:srgbClr val="FF0000"/>
              </a:solidFill>
            </a:endParaRPr>
          </a:p>
          <a:p>
            <a:pPr algn="r">
              <a:buNone/>
            </a:pPr>
            <a:r>
              <a:rPr lang="fa-IR" b="1" dirty="0" smtClean="0">
                <a:solidFill>
                  <a:srgbClr val="FF0000"/>
                </a:solidFill>
              </a:rPr>
              <a:t>2-تجهیزات و دستگاه ها</a:t>
            </a:r>
          </a:p>
          <a:p>
            <a:pPr algn="r"/>
            <a:endParaRPr lang="fa-IR" b="1" dirty="0" smtClean="0">
              <a:solidFill>
                <a:srgbClr val="FF0000"/>
              </a:solidFill>
            </a:endParaRPr>
          </a:p>
          <a:p>
            <a:pPr algn="r">
              <a:buNone/>
            </a:pPr>
            <a:r>
              <a:rPr lang="fa-IR" b="1" dirty="0" smtClean="0">
                <a:solidFill>
                  <a:srgbClr val="FF0000"/>
                </a:solidFill>
              </a:rPr>
              <a:t>3-مواد اولیه نامنطبق</a:t>
            </a:r>
          </a:p>
          <a:p>
            <a:pPr algn="r"/>
            <a:endParaRPr lang="fa-IR" b="1" dirty="0" smtClean="0">
              <a:solidFill>
                <a:srgbClr val="FF0000"/>
              </a:solidFill>
            </a:endParaRPr>
          </a:p>
          <a:p>
            <a:pPr algn="r">
              <a:buNone/>
            </a:pPr>
            <a:r>
              <a:rPr lang="fa-IR" b="1" dirty="0" smtClean="0">
                <a:solidFill>
                  <a:srgbClr val="FF0000"/>
                </a:solidFill>
              </a:rPr>
              <a:t>4-فرسودگی ابزار</a:t>
            </a:r>
          </a:p>
          <a:p>
            <a:pPr algn="r"/>
            <a:endParaRPr lang="fa-IR" b="1" dirty="0" smtClean="0">
              <a:solidFill>
                <a:srgbClr val="FF0000"/>
              </a:solidFill>
            </a:endParaRPr>
          </a:p>
          <a:p>
            <a:pPr algn="r">
              <a:buNone/>
            </a:pPr>
            <a:r>
              <a:rPr lang="fa-IR" b="1" dirty="0" smtClean="0">
                <a:solidFill>
                  <a:srgbClr val="FF0000"/>
                </a:solidFill>
              </a:rPr>
              <a:t>5-خطاهای انسانی</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B46FB184-6D11-43E4-A8F3-13B91F6B75DD}" type="slidenum">
              <a:rPr lang="en-US" smtClean="0"/>
              <a:pPr/>
              <a:t>26</a:t>
            </a:fld>
            <a:endParaRPr lang="en-US"/>
          </a:p>
        </p:txBody>
      </p:sp>
      <p:pic>
        <p:nvPicPr>
          <p:cNvPr id="6" name="Picture 5" descr="نتال.jpg"/>
          <p:cNvPicPr>
            <a:picLocks noChangeAspect="1"/>
          </p:cNvPicPr>
          <p:nvPr/>
        </p:nvPicPr>
        <p:blipFill>
          <a:blip r:embed="rId2"/>
          <a:stretch>
            <a:fillRect/>
          </a:stretch>
        </p:blipFill>
        <p:spPr>
          <a:xfrm>
            <a:off x="0" y="3571876"/>
            <a:ext cx="5357818" cy="3286124"/>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2352" y="-142900"/>
            <a:ext cx="7851648" cy="1219200"/>
          </a:xfrm>
        </p:spPr>
        <p:txBody>
          <a:bodyPr>
            <a:normAutofit/>
          </a:bodyPr>
          <a:lstStyle/>
          <a:p>
            <a:r>
              <a:rPr lang="fa-IR" sz="5400" dirty="0" smtClean="0">
                <a:cs typeface="B Titr" pitchFamily="2" charset="-78"/>
              </a:rPr>
              <a:t>انواع خطاهای انسانی</a:t>
            </a:r>
            <a:endParaRPr lang="en-US" sz="5400" dirty="0">
              <a:cs typeface="B Titr" pitchFamily="2" charset="-78"/>
            </a:endParaRPr>
          </a:p>
        </p:txBody>
      </p:sp>
      <p:sp>
        <p:nvSpPr>
          <p:cNvPr id="3" name="Subtitle 2"/>
          <p:cNvSpPr>
            <a:spLocks noGrp="1"/>
          </p:cNvSpPr>
          <p:nvPr>
            <p:ph type="subTitle" idx="1"/>
          </p:nvPr>
        </p:nvSpPr>
        <p:spPr>
          <a:xfrm>
            <a:off x="1289304" y="1071546"/>
            <a:ext cx="7854696" cy="4800600"/>
          </a:xfrm>
        </p:spPr>
        <p:txBody>
          <a:bodyPr>
            <a:noAutofit/>
          </a:bodyPr>
          <a:lstStyle/>
          <a:p>
            <a:pPr rtl="1"/>
            <a:r>
              <a:rPr lang="fa-IR" sz="2400" b="1" dirty="0" smtClean="0">
                <a:solidFill>
                  <a:schemeClr val="bg1">
                    <a:lumMod val="95000"/>
                    <a:lumOff val="5000"/>
                  </a:schemeClr>
                </a:solidFill>
              </a:rPr>
              <a:t>1. خــطاهای نــاشی از بى توجــهى يا فرامـوشـکاری :</a:t>
            </a:r>
            <a:endParaRPr lang="en-US" sz="2400" b="1" dirty="0" smtClean="0">
              <a:solidFill>
                <a:schemeClr val="bg1">
                  <a:lumMod val="95000"/>
                  <a:lumOff val="5000"/>
                </a:schemeClr>
              </a:solidFill>
            </a:endParaRPr>
          </a:p>
          <a:p>
            <a:pPr rtl="1"/>
            <a:r>
              <a:rPr lang="fa-IR" sz="1800" dirty="0" smtClean="0"/>
              <a:t>  مثــال : رئـیس ایسـتگاه قطار فراموش مى كند سـوزن تعویض خط را جـا به جـاكــند.</a:t>
            </a:r>
            <a:endParaRPr lang="en-US" sz="1800" dirty="0" smtClean="0"/>
          </a:p>
          <a:p>
            <a:pPr rtl="1"/>
            <a:r>
              <a:rPr lang="fa-IR" sz="1800" dirty="0" smtClean="0"/>
              <a:t>راه پیشگــیری : اعــلام پیشــاپیش به اپـــرا تور يا بـررســــی مـــنظــــــم.</a:t>
            </a:r>
            <a:endParaRPr lang="en-US" sz="1800" dirty="0" smtClean="0"/>
          </a:p>
          <a:p>
            <a:pPr rtl="1"/>
            <a:r>
              <a:rPr lang="fa-IR" sz="1400" dirty="0" smtClean="0">
                <a:solidFill>
                  <a:schemeClr val="bg1">
                    <a:lumMod val="95000"/>
                    <a:lumOff val="5000"/>
                  </a:schemeClr>
                </a:solidFill>
              </a:rPr>
              <a:t>  </a:t>
            </a:r>
            <a:r>
              <a:rPr lang="fa-IR" sz="2400" b="1" dirty="0" smtClean="0">
                <a:solidFill>
                  <a:schemeClr val="bg1">
                    <a:lumMod val="95000"/>
                    <a:lumOff val="5000"/>
                  </a:schemeClr>
                </a:solidFill>
              </a:rPr>
              <a:t>2. خــــطاهای نــاشی از درك اشـــــتباه : </a:t>
            </a:r>
            <a:endParaRPr lang="en-US" sz="2400" b="1" dirty="0" smtClean="0">
              <a:solidFill>
                <a:schemeClr val="bg1">
                  <a:lumMod val="95000"/>
                  <a:lumOff val="5000"/>
                </a:schemeClr>
              </a:solidFill>
            </a:endParaRPr>
          </a:p>
          <a:p>
            <a:pPr rtl="1"/>
            <a:r>
              <a:rPr lang="fa-IR" sz="1400" dirty="0" smtClean="0">
                <a:solidFill>
                  <a:schemeClr val="bg1">
                    <a:lumMod val="95000"/>
                    <a:lumOff val="5000"/>
                  </a:schemeClr>
                </a:solidFill>
              </a:rPr>
              <a:t> </a:t>
            </a:r>
            <a:r>
              <a:rPr lang="fa-IR" sz="1800" dirty="0" smtClean="0"/>
              <a:t> مثــال : كسى كه با خودروی دنده اتوماتيك كار نکرده است پاى خود را روى </a:t>
            </a:r>
            <a:endParaRPr lang="en-US" sz="1800" dirty="0" smtClean="0"/>
          </a:p>
          <a:p>
            <a:pPr rtl="1"/>
            <a:r>
              <a:rPr lang="fa-IR" sz="1800" dirty="0" smtClean="0"/>
              <a:t>ترمز فشار مى دهد چون فكر مى كند كلاچ است.</a:t>
            </a:r>
            <a:endParaRPr lang="en-US" sz="1800" dirty="0" smtClean="0"/>
          </a:p>
          <a:p>
            <a:pPr rtl="1"/>
            <a:r>
              <a:rPr lang="fa-IR" sz="1800" dirty="0" smtClean="0"/>
              <a:t>راه پیشگــیری : آموزش ، بررسی قبلی استاندارد کردن رويه انجام كار</a:t>
            </a:r>
            <a:endParaRPr lang="en-US" sz="1800" dirty="0" smtClean="0"/>
          </a:p>
          <a:p>
            <a:pPr rtl="1"/>
            <a:r>
              <a:rPr lang="en-US" sz="1400" dirty="0" smtClean="0">
                <a:solidFill>
                  <a:schemeClr val="bg1">
                    <a:lumMod val="95000"/>
                    <a:lumOff val="5000"/>
                  </a:schemeClr>
                </a:solidFill>
              </a:rPr>
              <a:t> </a:t>
            </a:r>
            <a:r>
              <a:rPr lang="fa-IR" sz="2400" b="1" dirty="0" smtClean="0">
                <a:solidFill>
                  <a:schemeClr val="bg1">
                    <a:lumMod val="95000"/>
                    <a:lumOff val="5000"/>
                  </a:schemeClr>
                </a:solidFill>
              </a:rPr>
              <a:t>3. خـــطاى شـــــناســايـى :</a:t>
            </a:r>
            <a:endParaRPr lang="en-US" sz="2400" b="1" dirty="0" smtClean="0">
              <a:solidFill>
                <a:schemeClr val="bg1">
                  <a:lumMod val="95000"/>
                  <a:lumOff val="5000"/>
                </a:schemeClr>
              </a:solidFill>
            </a:endParaRPr>
          </a:p>
          <a:p>
            <a:pPr rtl="1"/>
            <a:r>
              <a:rPr lang="fa-IR" sz="1800" dirty="0" smtClean="0"/>
              <a:t>  مثــال: تراول بیست هزار تومانی را دویست هزار تومانی مى بینيم.</a:t>
            </a:r>
            <a:endParaRPr lang="en-US" sz="1800" dirty="0" smtClean="0"/>
          </a:p>
          <a:p>
            <a:pPr rtl="1"/>
            <a:r>
              <a:rPr lang="fa-IR" sz="1800" dirty="0" smtClean="0"/>
              <a:t>راه پیشگــیری : آموزش ، دقت و احتیاط </a:t>
            </a:r>
            <a:endParaRPr lang="en-US" sz="1800" dirty="0" smtClean="0"/>
          </a:p>
          <a:p>
            <a:pPr rtl="1"/>
            <a:r>
              <a:rPr lang="fa-IR" sz="1400" dirty="0" smtClean="0">
                <a:solidFill>
                  <a:schemeClr val="bg1">
                    <a:lumMod val="95000"/>
                    <a:lumOff val="5000"/>
                  </a:schemeClr>
                </a:solidFill>
              </a:rPr>
              <a:t> </a:t>
            </a:r>
            <a:r>
              <a:rPr lang="fa-IR" sz="2400" b="1" dirty="0" smtClean="0">
                <a:solidFill>
                  <a:schemeClr val="bg1">
                    <a:lumMod val="95000"/>
                    <a:lumOff val="5000"/>
                  </a:schemeClr>
                </a:solidFill>
              </a:rPr>
              <a:t>4. خــطـاهـای نــاشی از بى تـجربه بـودن :</a:t>
            </a:r>
            <a:endParaRPr lang="en-US" sz="2400" b="1" dirty="0" smtClean="0">
              <a:solidFill>
                <a:schemeClr val="bg1">
                  <a:lumMod val="95000"/>
                  <a:lumOff val="5000"/>
                </a:schemeClr>
              </a:solidFill>
            </a:endParaRPr>
          </a:p>
          <a:p>
            <a:pPr rtl="1"/>
            <a:r>
              <a:rPr lang="fa-IR" sz="1800" dirty="0" smtClean="0"/>
              <a:t>مثــال : کـــارگـر تــازه كــار نمــى تـوانـد كـار خــود را به خـوبـــی انـــجـام دهــد.</a:t>
            </a:r>
            <a:endParaRPr lang="en-US" sz="1800" dirty="0" smtClean="0"/>
          </a:p>
          <a:p>
            <a:pPr rtl="1"/>
            <a:r>
              <a:rPr lang="fa-IR" sz="1800" dirty="0" smtClean="0"/>
              <a:t>راه پیشگــیری : ایـجـاد مـهـارت در نـيـروى كــار و اسـتــانـدارد کـــردن كـــــار.</a:t>
            </a:r>
            <a:endParaRPr lang="en-US" sz="1800" dirty="0" smtClean="0"/>
          </a:p>
          <a:p>
            <a:pPr rtl="1"/>
            <a:r>
              <a:rPr lang="fa-IR" sz="1400" dirty="0" smtClean="0">
                <a:solidFill>
                  <a:schemeClr val="bg1">
                    <a:lumMod val="95000"/>
                    <a:lumOff val="5000"/>
                  </a:schemeClr>
                </a:solidFill>
              </a:rPr>
              <a:t>  </a:t>
            </a:r>
            <a:r>
              <a:rPr lang="fa-IR" sz="2400" b="1" dirty="0" smtClean="0">
                <a:solidFill>
                  <a:schemeClr val="bg1">
                    <a:lumMod val="95000"/>
                    <a:lumOff val="5000"/>
                  </a:schemeClr>
                </a:solidFill>
              </a:rPr>
              <a:t>5. خــــطـاهـای نــاشی از خودسـری : </a:t>
            </a:r>
            <a:endParaRPr lang="en-US" sz="2400" b="1" dirty="0" smtClean="0">
              <a:solidFill>
                <a:schemeClr val="bg1">
                  <a:lumMod val="95000"/>
                  <a:lumOff val="5000"/>
                </a:schemeClr>
              </a:solidFill>
            </a:endParaRPr>
          </a:p>
          <a:p>
            <a:pPr rtl="1"/>
            <a:r>
              <a:rPr lang="fa-IR" sz="1400" dirty="0" smtClean="0">
                <a:solidFill>
                  <a:schemeClr val="bg1">
                    <a:lumMod val="95000"/>
                    <a:lumOff val="5000"/>
                  </a:schemeClr>
                </a:solidFill>
              </a:rPr>
              <a:t>  </a:t>
            </a:r>
            <a:r>
              <a:rPr lang="fa-IR" sz="1800" dirty="0" smtClean="0"/>
              <a:t>مثــال : عـبور از چـراغ قـرمـز چـون در آن لـحظـه اتـومـبیل ديگرى وجود ندارد.</a:t>
            </a:r>
            <a:endParaRPr lang="en-US" sz="1800" dirty="0" smtClean="0"/>
          </a:p>
          <a:p>
            <a:pPr rtl="1"/>
            <a:r>
              <a:rPr lang="fa-IR" sz="1800" dirty="0" smtClean="0"/>
              <a:t>راه پیشگــیری : آموزش اوليه و افزایش تجربه </a:t>
            </a:r>
            <a:endParaRPr lang="en-US" sz="1800" dirty="0" smtClean="0"/>
          </a:p>
          <a:p>
            <a:pPr rtl="1"/>
            <a:r>
              <a:rPr lang="en-US" sz="1300" dirty="0" smtClean="0">
                <a:solidFill>
                  <a:schemeClr val="accent2">
                    <a:lumMod val="50000"/>
                  </a:schemeClr>
                </a:solidFill>
              </a:rPr>
              <a:t> </a:t>
            </a:r>
            <a:endParaRPr lang="en-US" sz="1300" dirty="0">
              <a:solidFill>
                <a:schemeClr val="accent2">
                  <a:lumMod val="50000"/>
                </a:schemeClr>
              </a:solidFill>
            </a:endParaRPr>
          </a:p>
        </p:txBody>
      </p:sp>
      <p:sp>
        <p:nvSpPr>
          <p:cNvPr id="4" name="Slide Number Placeholder 3"/>
          <p:cNvSpPr>
            <a:spLocks noGrp="1"/>
          </p:cNvSpPr>
          <p:nvPr>
            <p:ph type="sldNum" sz="quarter" idx="12"/>
          </p:nvPr>
        </p:nvSpPr>
        <p:spPr/>
        <p:txBody>
          <a:bodyPr/>
          <a:lstStyle/>
          <a:p>
            <a:fld id="{B46FB184-6D11-43E4-A8F3-13B91F6B75DD}" type="slidenum">
              <a:rPr lang="en-US" smtClean="0"/>
              <a:pPr/>
              <a:t>27</a:t>
            </a:fld>
            <a:endParaRPr lang="en-US"/>
          </a:p>
        </p:txBody>
      </p:sp>
      <p:pic>
        <p:nvPicPr>
          <p:cNvPr id="75777" name="Picture 1"/>
          <p:cNvPicPr>
            <a:picLocks noChangeAspect="1" noChangeArrowheads="1"/>
          </p:cNvPicPr>
          <p:nvPr/>
        </p:nvPicPr>
        <p:blipFill>
          <a:blip r:embed="rId2" cstate="print"/>
          <a:srcRect/>
          <a:stretch>
            <a:fillRect/>
          </a:stretch>
        </p:blipFill>
        <p:spPr bwMode="auto">
          <a:xfrm>
            <a:off x="0" y="4343400"/>
            <a:ext cx="2438400" cy="2286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609600"/>
            <a:ext cx="7851648" cy="1219200"/>
          </a:xfrm>
        </p:spPr>
        <p:txBody>
          <a:bodyPr>
            <a:normAutofit/>
          </a:bodyPr>
          <a:lstStyle/>
          <a:p>
            <a:r>
              <a:rPr lang="fa-IR" sz="4400" dirty="0" smtClean="0">
                <a:cs typeface="B Titr" pitchFamily="2" charset="-78"/>
              </a:rPr>
              <a:t>انواع خطاهای انسانی-ادامه</a:t>
            </a:r>
            <a:endParaRPr lang="en-US" sz="4400" dirty="0">
              <a:cs typeface="B Titr" pitchFamily="2" charset="-78"/>
            </a:endParaRPr>
          </a:p>
        </p:txBody>
      </p:sp>
      <p:sp>
        <p:nvSpPr>
          <p:cNvPr id="3" name="Subtitle 2"/>
          <p:cNvSpPr>
            <a:spLocks noGrp="1"/>
          </p:cNvSpPr>
          <p:nvPr>
            <p:ph type="subTitle" idx="1"/>
          </p:nvPr>
        </p:nvSpPr>
        <p:spPr>
          <a:xfrm>
            <a:off x="428596" y="571480"/>
            <a:ext cx="8540496" cy="5638800"/>
          </a:xfrm>
        </p:spPr>
        <p:txBody>
          <a:bodyPr>
            <a:noAutofit/>
          </a:bodyPr>
          <a:lstStyle/>
          <a:p>
            <a:pPr rtl="1"/>
            <a:r>
              <a:rPr lang="fa-IR" sz="2400" b="1" dirty="0" smtClean="0">
                <a:solidFill>
                  <a:schemeClr val="bg1"/>
                </a:solidFill>
              </a:rPr>
              <a:t>6. خــطـاهـای غـير عمـد :</a:t>
            </a:r>
            <a:endParaRPr lang="en-US" sz="2400" b="1" dirty="0" smtClean="0">
              <a:solidFill>
                <a:schemeClr val="bg1"/>
              </a:solidFill>
            </a:endParaRPr>
          </a:p>
          <a:p>
            <a:pPr rtl="1"/>
            <a:r>
              <a:rPr lang="fa-IR" sz="1600" dirty="0" smtClean="0">
                <a:solidFill>
                  <a:schemeClr val="bg1"/>
                </a:solidFill>
              </a:rPr>
              <a:t>  </a:t>
            </a:r>
            <a:r>
              <a:rPr lang="fa-IR" sz="1600" dirty="0" smtClean="0"/>
              <a:t>مثــال: فـردی كـه غـرق در افـكار خـويـش اسـت و بـدون تـوجه از چـراغ قـرمـز        </a:t>
            </a:r>
            <a:endParaRPr lang="en-US" sz="1600" dirty="0" smtClean="0"/>
          </a:p>
          <a:p>
            <a:pPr rtl="1"/>
            <a:r>
              <a:rPr lang="fa-IR" sz="1600" dirty="0" smtClean="0"/>
              <a:t> عـبـور مـى كـند.</a:t>
            </a:r>
            <a:endParaRPr lang="en-US" sz="1600" dirty="0" smtClean="0"/>
          </a:p>
          <a:p>
            <a:pPr rtl="1"/>
            <a:r>
              <a:rPr lang="fa-IR" sz="1600" dirty="0" smtClean="0"/>
              <a:t> راه پیشگــیری : دقـت ، نـظـم واسـتانـدارد كـردن كـار </a:t>
            </a:r>
            <a:endParaRPr lang="en-US" sz="1600" dirty="0" smtClean="0"/>
          </a:p>
          <a:p>
            <a:pPr rtl="1"/>
            <a:r>
              <a:rPr lang="fa-IR" sz="1400" dirty="0" smtClean="0">
                <a:solidFill>
                  <a:schemeClr val="bg1"/>
                </a:solidFill>
              </a:rPr>
              <a:t> </a:t>
            </a:r>
            <a:r>
              <a:rPr lang="fa-IR" sz="2400" b="1" dirty="0" smtClean="0">
                <a:solidFill>
                  <a:schemeClr val="bg1"/>
                </a:solidFill>
              </a:rPr>
              <a:t>7. خــطاهای نــاشــی از كــــندى :</a:t>
            </a:r>
            <a:endParaRPr lang="en-US" sz="2400" b="1" dirty="0" smtClean="0">
              <a:solidFill>
                <a:schemeClr val="bg1"/>
              </a:solidFill>
            </a:endParaRPr>
          </a:p>
          <a:p>
            <a:pPr rtl="1"/>
            <a:r>
              <a:rPr lang="fa-IR" sz="1800" dirty="0" smtClean="0"/>
              <a:t> </a:t>
            </a:r>
            <a:r>
              <a:rPr lang="fa-IR" sz="1600" dirty="0" smtClean="0"/>
              <a:t> مثـال : شخـصی كه در حـال فراگــیری رانـنـدگی اســت پـاى خـود را دیـر روى </a:t>
            </a:r>
            <a:endParaRPr lang="en-US" sz="1600" dirty="0" smtClean="0"/>
          </a:p>
          <a:p>
            <a:pPr rtl="1"/>
            <a:r>
              <a:rPr lang="fa-IR" sz="1600" dirty="0" smtClean="0"/>
              <a:t>  ترمـز مـى گـزارد.</a:t>
            </a:r>
            <a:endParaRPr lang="en-US" sz="1600" dirty="0" smtClean="0"/>
          </a:p>
          <a:p>
            <a:pPr rtl="1"/>
            <a:r>
              <a:rPr lang="fa-IR" sz="1600" dirty="0" smtClean="0"/>
              <a:t>  راه پیشــــگیـری : كســـب مهــارت و استـــانـدارد كــردن كـــار.</a:t>
            </a:r>
            <a:endParaRPr lang="en-US" sz="1600" dirty="0" smtClean="0"/>
          </a:p>
          <a:p>
            <a:pPr rtl="1"/>
            <a:r>
              <a:rPr lang="fa-IR" sz="1400" dirty="0" smtClean="0">
                <a:solidFill>
                  <a:schemeClr val="bg1"/>
                </a:solidFill>
              </a:rPr>
              <a:t>  </a:t>
            </a:r>
            <a:r>
              <a:rPr lang="fa-IR" sz="2400" b="1" dirty="0" smtClean="0">
                <a:solidFill>
                  <a:schemeClr val="bg1"/>
                </a:solidFill>
              </a:rPr>
              <a:t>8. خــــطاهای نــاشــی از فــقدان اســـتاندارد : </a:t>
            </a:r>
            <a:endParaRPr lang="en-US" sz="2400" b="1" dirty="0" smtClean="0">
              <a:solidFill>
                <a:schemeClr val="bg1"/>
              </a:solidFill>
            </a:endParaRPr>
          </a:p>
          <a:p>
            <a:pPr rtl="1"/>
            <a:r>
              <a:rPr lang="fa-IR" sz="1800" dirty="0" smtClean="0"/>
              <a:t>  </a:t>
            </a:r>
            <a:r>
              <a:rPr lang="fa-IR" sz="1600" dirty="0" smtClean="0"/>
              <a:t>مثـال : نبود دستــورالعــمل هـاى مناســب بـویژه در انـدازه گــيري هـايى كــــه </a:t>
            </a:r>
            <a:endParaRPr lang="en-US" sz="1600" dirty="0" smtClean="0"/>
          </a:p>
          <a:p>
            <a:pPr rtl="1"/>
            <a:r>
              <a:rPr lang="fa-IR" sz="1600" dirty="0" smtClean="0"/>
              <a:t>  منـــوط به قضـــاوت کــارگـــران اســت.</a:t>
            </a:r>
            <a:endParaRPr lang="en-US" sz="1600" dirty="0" smtClean="0"/>
          </a:p>
          <a:p>
            <a:pPr rtl="1"/>
            <a:r>
              <a:rPr lang="fa-IR" sz="1600" dirty="0" smtClean="0"/>
              <a:t> راه پیشــگیـری : اسـتــاندارد كردن ، تــدوین دسـتورالعــمل هـاى كـارى </a:t>
            </a:r>
            <a:endParaRPr lang="en-US" sz="1600" dirty="0" smtClean="0"/>
          </a:p>
          <a:p>
            <a:pPr rtl="1"/>
            <a:r>
              <a:rPr lang="fa-IR" sz="1400" dirty="0" smtClean="0">
                <a:solidFill>
                  <a:schemeClr val="bg1"/>
                </a:solidFill>
              </a:rPr>
              <a:t> </a:t>
            </a:r>
            <a:r>
              <a:rPr lang="fa-IR" sz="2400" b="1" dirty="0" smtClean="0">
                <a:solidFill>
                  <a:schemeClr val="bg1"/>
                </a:solidFill>
              </a:rPr>
              <a:t>9. خــطاهـــای غـــير منتظـــــره :</a:t>
            </a:r>
            <a:endParaRPr lang="en-US" sz="2400" b="1" dirty="0" smtClean="0">
              <a:solidFill>
                <a:schemeClr val="bg1"/>
              </a:solidFill>
            </a:endParaRPr>
          </a:p>
          <a:p>
            <a:pPr rtl="1"/>
            <a:r>
              <a:rPr lang="fa-IR" sz="1600" dirty="0" smtClean="0"/>
              <a:t>مثــــال : يك ماشین بدون اعلام قبلی بد عمل مى كند.</a:t>
            </a:r>
            <a:endParaRPr lang="en-US" sz="1600" dirty="0" smtClean="0"/>
          </a:p>
          <a:p>
            <a:pPr rtl="1"/>
            <a:r>
              <a:rPr lang="fa-IR" sz="1600" dirty="0" smtClean="0"/>
              <a:t>راه پیشــگـیری : تعمــيرات بـهره ور فــراگير (</a:t>
            </a:r>
            <a:r>
              <a:rPr lang="en-US" sz="1600" dirty="0" smtClean="0"/>
              <a:t>(TPM</a:t>
            </a:r>
            <a:r>
              <a:rPr lang="fa-IR" sz="1600" dirty="0" smtClean="0"/>
              <a:t> و استانـدارد كــردن كار.</a:t>
            </a:r>
            <a:endParaRPr lang="en-US" sz="1600" dirty="0" smtClean="0"/>
          </a:p>
          <a:p>
            <a:pPr rtl="1"/>
            <a:r>
              <a:rPr lang="fa-IR" sz="1400" dirty="0" smtClean="0">
                <a:solidFill>
                  <a:schemeClr val="bg1"/>
                </a:solidFill>
              </a:rPr>
              <a:t>  </a:t>
            </a:r>
            <a:r>
              <a:rPr lang="fa-IR" sz="2400" b="1" dirty="0" smtClean="0">
                <a:solidFill>
                  <a:schemeClr val="bg1"/>
                </a:solidFill>
              </a:rPr>
              <a:t>10. خــــطاهــــای عمــــــدى : </a:t>
            </a:r>
            <a:endParaRPr lang="en-US" sz="2400" b="1" dirty="0" smtClean="0">
              <a:solidFill>
                <a:schemeClr val="bg1"/>
              </a:solidFill>
            </a:endParaRPr>
          </a:p>
          <a:p>
            <a:pPr rtl="1"/>
            <a:r>
              <a:rPr lang="fa-IR" sz="1600" dirty="0" smtClean="0"/>
              <a:t>مثــــال : انــــواع جــــرائـم و خــــراب كـــاريــهــا</a:t>
            </a:r>
            <a:endParaRPr lang="en-US" sz="1600" dirty="0" smtClean="0"/>
          </a:p>
          <a:p>
            <a:pPr rtl="1"/>
            <a:r>
              <a:rPr lang="fa-IR" sz="1600" dirty="0" smtClean="0"/>
              <a:t>راه پیشـگــیری : نـــظــــــــم </a:t>
            </a:r>
            <a:endParaRPr lang="en-US" sz="1600" dirty="0" smtClean="0"/>
          </a:p>
          <a:p>
            <a:endParaRPr lang="en-US" sz="1300" dirty="0"/>
          </a:p>
        </p:txBody>
      </p:sp>
      <p:sp>
        <p:nvSpPr>
          <p:cNvPr id="4" name="Slide Number Placeholder 3"/>
          <p:cNvSpPr>
            <a:spLocks noGrp="1"/>
          </p:cNvSpPr>
          <p:nvPr>
            <p:ph type="sldNum" sz="quarter" idx="12"/>
          </p:nvPr>
        </p:nvSpPr>
        <p:spPr/>
        <p:txBody>
          <a:bodyPr/>
          <a:lstStyle/>
          <a:p>
            <a:fld id="{B46FB184-6D11-43E4-A8F3-13B91F6B75DD}" type="slidenum">
              <a:rPr lang="en-US" smtClean="0"/>
              <a:pPr/>
              <a:t>28</a:t>
            </a:fld>
            <a:endParaRPr lang="en-US"/>
          </a:p>
        </p:txBody>
      </p:sp>
      <p:pic>
        <p:nvPicPr>
          <p:cNvPr id="5" name="Picture 4" descr="92305060301d6bc27f59171cff67b88e.jpg"/>
          <p:cNvPicPr>
            <a:picLocks noChangeAspect="1"/>
          </p:cNvPicPr>
          <p:nvPr/>
        </p:nvPicPr>
        <p:blipFill>
          <a:blip r:embed="rId2"/>
          <a:stretch>
            <a:fillRect/>
          </a:stretch>
        </p:blipFill>
        <p:spPr>
          <a:xfrm>
            <a:off x="0" y="1214422"/>
            <a:ext cx="3000364" cy="5643578"/>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851648" cy="2057400"/>
          </a:xfrm>
        </p:spPr>
        <p:txBody>
          <a:bodyPr>
            <a:normAutofit/>
          </a:bodyPr>
          <a:lstStyle/>
          <a:p>
            <a:r>
              <a:rPr lang="ar-SA" sz="5400" dirty="0" smtClean="0">
                <a:cs typeface="B Titr" pitchFamily="2" charset="-78"/>
              </a:rPr>
              <a:t>انواع منشأ عيوب :</a:t>
            </a:r>
            <a:r>
              <a:rPr lang="en-US" dirty="0" smtClean="0"/>
              <a:t/>
            </a:r>
            <a:br>
              <a:rPr lang="en-US" dirty="0" smtClean="0"/>
            </a:br>
            <a:endParaRPr lang="en-US" dirty="0"/>
          </a:p>
        </p:txBody>
      </p:sp>
      <p:sp>
        <p:nvSpPr>
          <p:cNvPr id="3" name="Subtitle 2"/>
          <p:cNvSpPr>
            <a:spLocks noGrp="1"/>
          </p:cNvSpPr>
          <p:nvPr>
            <p:ph type="subTitle" idx="1"/>
          </p:nvPr>
        </p:nvSpPr>
        <p:spPr>
          <a:xfrm>
            <a:off x="533400" y="2286000"/>
            <a:ext cx="7854696" cy="3886200"/>
          </a:xfrm>
        </p:spPr>
        <p:txBody>
          <a:bodyPr>
            <a:noAutofit/>
          </a:bodyPr>
          <a:lstStyle/>
          <a:p>
            <a:pPr rtl="1"/>
            <a:r>
              <a:rPr lang="ar-SA" sz="2000" b="1" dirty="0" smtClean="0">
                <a:solidFill>
                  <a:schemeClr val="bg1"/>
                </a:solidFill>
              </a:rPr>
              <a:t>1- از قلم افتادن يك فرايند</a:t>
            </a:r>
            <a:endParaRPr lang="en-US" sz="2000" b="1" dirty="0" smtClean="0">
              <a:solidFill>
                <a:schemeClr val="bg1"/>
              </a:solidFill>
            </a:endParaRPr>
          </a:p>
          <a:p>
            <a:pPr rtl="1"/>
            <a:r>
              <a:rPr lang="ar-SA" sz="2000" b="1" dirty="0" smtClean="0">
                <a:solidFill>
                  <a:schemeClr val="bg1"/>
                </a:solidFill>
              </a:rPr>
              <a:t>2- خطاهاي فرايندي </a:t>
            </a:r>
            <a:endParaRPr lang="en-US" sz="2000" b="1" dirty="0" smtClean="0">
              <a:solidFill>
                <a:schemeClr val="bg1"/>
              </a:solidFill>
            </a:endParaRPr>
          </a:p>
          <a:p>
            <a:pPr rtl="1"/>
            <a:r>
              <a:rPr lang="ar-SA" sz="2000" b="1" dirty="0" smtClean="0">
                <a:solidFill>
                  <a:schemeClr val="bg1"/>
                </a:solidFill>
              </a:rPr>
              <a:t>3- خطاهاي مربوط به موقعيت قطعه كار</a:t>
            </a:r>
            <a:endParaRPr lang="en-US" sz="2000" b="1" dirty="0" smtClean="0">
              <a:solidFill>
                <a:schemeClr val="bg1"/>
              </a:solidFill>
            </a:endParaRPr>
          </a:p>
          <a:p>
            <a:pPr rtl="1"/>
            <a:r>
              <a:rPr lang="ar-SA" sz="2000" b="1" dirty="0" smtClean="0">
                <a:solidFill>
                  <a:schemeClr val="bg1"/>
                </a:solidFill>
              </a:rPr>
              <a:t>4- از قلم افتادن قطعات </a:t>
            </a:r>
            <a:endParaRPr lang="en-US" sz="2000" b="1" dirty="0" smtClean="0">
              <a:solidFill>
                <a:schemeClr val="bg1"/>
              </a:solidFill>
            </a:endParaRPr>
          </a:p>
          <a:p>
            <a:pPr rtl="1"/>
            <a:r>
              <a:rPr lang="ar-SA" sz="2000" b="1" dirty="0" smtClean="0">
                <a:solidFill>
                  <a:schemeClr val="bg1"/>
                </a:solidFill>
              </a:rPr>
              <a:t>5- اشتباه بودن قطعات </a:t>
            </a:r>
            <a:endParaRPr lang="en-US" sz="2000" b="1" dirty="0" smtClean="0">
              <a:solidFill>
                <a:schemeClr val="bg1"/>
              </a:solidFill>
            </a:endParaRPr>
          </a:p>
          <a:p>
            <a:pPr rtl="1"/>
            <a:r>
              <a:rPr lang="ar-SA" sz="2000" b="1" dirty="0" smtClean="0">
                <a:solidFill>
                  <a:schemeClr val="bg1"/>
                </a:solidFill>
              </a:rPr>
              <a:t>6- فرايند بر روي قطعه اشتباه </a:t>
            </a:r>
            <a:endParaRPr lang="en-US" sz="2000" b="1" dirty="0" smtClean="0">
              <a:solidFill>
                <a:schemeClr val="bg1"/>
              </a:solidFill>
            </a:endParaRPr>
          </a:p>
          <a:p>
            <a:pPr rtl="1"/>
            <a:r>
              <a:rPr lang="ar-SA" sz="2000" b="1" dirty="0" smtClean="0">
                <a:solidFill>
                  <a:schemeClr val="bg1"/>
                </a:solidFill>
              </a:rPr>
              <a:t>7- اشتباه حين عمليات </a:t>
            </a:r>
            <a:endParaRPr lang="en-US" sz="2000" b="1" dirty="0" smtClean="0">
              <a:solidFill>
                <a:schemeClr val="bg1"/>
              </a:solidFill>
            </a:endParaRPr>
          </a:p>
          <a:p>
            <a:pPr rtl="1"/>
            <a:r>
              <a:rPr lang="ar-SA" sz="2000" b="1" dirty="0" smtClean="0">
                <a:solidFill>
                  <a:schemeClr val="bg1"/>
                </a:solidFill>
              </a:rPr>
              <a:t>8- خطاهاي تنظيم </a:t>
            </a:r>
            <a:endParaRPr lang="en-US" sz="2000" b="1" dirty="0" smtClean="0">
              <a:solidFill>
                <a:schemeClr val="bg1"/>
              </a:solidFill>
            </a:endParaRPr>
          </a:p>
          <a:p>
            <a:pPr rtl="1"/>
            <a:r>
              <a:rPr lang="ar-SA" sz="2000" b="1" dirty="0" smtClean="0">
                <a:solidFill>
                  <a:schemeClr val="bg1"/>
                </a:solidFill>
              </a:rPr>
              <a:t>9- آماده</a:t>
            </a:r>
            <a:r>
              <a:rPr lang="fa-IR" sz="2000" b="1" dirty="0" smtClean="0">
                <a:solidFill>
                  <a:schemeClr val="bg1"/>
                </a:solidFill>
              </a:rPr>
              <a:t> </a:t>
            </a:r>
            <a:r>
              <a:rPr lang="ar-SA" sz="2000" b="1" dirty="0" smtClean="0">
                <a:solidFill>
                  <a:schemeClr val="bg1"/>
                </a:solidFill>
              </a:rPr>
              <a:t>سازي نادرست ماشين</a:t>
            </a:r>
            <a:r>
              <a:rPr lang="fa-IR" sz="2000" b="1" dirty="0" smtClean="0">
                <a:solidFill>
                  <a:schemeClr val="bg1"/>
                </a:solidFill>
              </a:rPr>
              <a:t> </a:t>
            </a:r>
            <a:r>
              <a:rPr lang="ar-SA" sz="2000" b="1" dirty="0" smtClean="0">
                <a:solidFill>
                  <a:schemeClr val="bg1"/>
                </a:solidFill>
              </a:rPr>
              <a:t>آلات </a:t>
            </a:r>
            <a:endParaRPr lang="en-US" sz="2000" b="1" dirty="0" smtClean="0">
              <a:solidFill>
                <a:schemeClr val="bg1"/>
              </a:solidFill>
            </a:endParaRPr>
          </a:p>
          <a:p>
            <a:pPr rtl="1"/>
            <a:r>
              <a:rPr lang="ar-SA" sz="2000" b="1" dirty="0" smtClean="0">
                <a:solidFill>
                  <a:schemeClr val="bg1"/>
                </a:solidFill>
              </a:rPr>
              <a:t>10- آماده</a:t>
            </a:r>
            <a:r>
              <a:rPr lang="fa-IR" sz="2000" b="1" dirty="0" smtClean="0">
                <a:solidFill>
                  <a:schemeClr val="bg1"/>
                </a:solidFill>
              </a:rPr>
              <a:t> </a:t>
            </a:r>
            <a:r>
              <a:rPr lang="ar-SA" sz="2000" b="1" dirty="0" smtClean="0">
                <a:solidFill>
                  <a:schemeClr val="bg1"/>
                </a:solidFill>
              </a:rPr>
              <a:t>سازي نادرست ابزارها و جيگ</a:t>
            </a:r>
            <a:r>
              <a:rPr lang="fa-IR" sz="2000" b="1" dirty="0" smtClean="0">
                <a:solidFill>
                  <a:schemeClr val="bg1"/>
                </a:solidFill>
              </a:rPr>
              <a:t> </a:t>
            </a:r>
            <a:r>
              <a:rPr lang="ar-SA" sz="2000" b="1" dirty="0" smtClean="0">
                <a:solidFill>
                  <a:schemeClr val="bg1"/>
                </a:solidFill>
              </a:rPr>
              <a:t>ها </a:t>
            </a:r>
            <a:endParaRPr lang="en-US" sz="2000" b="1" dirty="0" smtClean="0">
              <a:solidFill>
                <a:schemeClr val="bg1"/>
              </a:solidFill>
            </a:endParaRPr>
          </a:p>
          <a:p>
            <a:endParaRPr lang="en-US" sz="2000" b="1" dirty="0">
              <a:solidFill>
                <a:schemeClr val="bg1"/>
              </a:solidFill>
            </a:endParaRPr>
          </a:p>
        </p:txBody>
      </p:sp>
      <p:sp>
        <p:nvSpPr>
          <p:cNvPr id="5" name="Slide Number Placeholder 4"/>
          <p:cNvSpPr>
            <a:spLocks noGrp="1"/>
          </p:cNvSpPr>
          <p:nvPr>
            <p:ph type="sldNum" sz="quarter" idx="12"/>
          </p:nvPr>
        </p:nvSpPr>
        <p:spPr/>
        <p:txBody>
          <a:bodyPr/>
          <a:lstStyle/>
          <a:p>
            <a:fld id="{B46FB184-6D11-43E4-A8F3-13B91F6B75DD}" type="slidenum">
              <a:rPr lang="en-US" smtClean="0"/>
              <a:pPr/>
              <a:t>29</a:t>
            </a:fld>
            <a:endParaRPr lang="en-US"/>
          </a:p>
        </p:txBody>
      </p:sp>
      <p:graphicFrame>
        <p:nvGraphicFramePr>
          <p:cNvPr id="30721" name="Object 1"/>
          <p:cNvGraphicFramePr>
            <a:graphicFrameLocks noChangeAspect="1"/>
          </p:cNvGraphicFramePr>
          <p:nvPr/>
        </p:nvGraphicFramePr>
        <p:xfrm>
          <a:off x="0" y="4270375"/>
          <a:ext cx="2514600" cy="2587625"/>
        </p:xfrm>
        <a:graphic>
          <a:graphicData uri="http://schemas.openxmlformats.org/presentationml/2006/ole">
            <p:oleObj spid="_x0000_s2050" name="Clip" r:id="rId3" imgW="1640160" imgH="1822320" progId="">
              <p:embed/>
            </p:oleObj>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58200" cy="1371600"/>
          </a:xfrm>
        </p:spPr>
        <p:txBody>
          <a:bodyPr>
            <a:normAutofit fontScale="90000"/>
          </a:bodyPr>
          <a:lstStyle/>
          <a:p>
            <a:pPr algn="r"/>
            <a:r>
              <a:rPr lang="fa-IR" dirty="0" smtClean="0">
                <a:cs typeface="B Titr" pitchFamily="2" charset="-78"/>
              </a:rPr>
              <a:t>مقدمه:</a:t>
            </a:r>
            <a:r>
              <a:rPr lang="fa-IR" dirty="0" smtClean="0"/>
              <a:t/>
            </a:r>
            <a:br>
              <a:rPr lang="fa-IR" dirty="0" smtClean="0"/>
            </a:br>
            <a:r>
              <a:rPr lang="fa-IR" sz="1800" dirty="0" smtClean="0">
                <a:solidFill>
                  <a:schemeClr val="bg1"/>
                </a:solidFill>
              </a:rPr>
              <a:t/>
            </a:r>
            <a:br>
              <a:rPr lang="fa-IR" sz="1800" dirty="0" smtClean="0">
                <a:solidFill>
                  <a:schemeClr val="bg1"/>
                </a:solidFill>
              </a:rPr>
            </a:br>
            <a:endParaRPr lang="en-US" dirty="0"/>
          </a:p>
        </p:txBody>
      </p:sp>
      <p:sp>
        <p:nvSpPr>
          <p:cNvPr id="12" name="Text Placeholder 11"/>
          <p:cNvSpPr>
            <a:spLocks noGrp="1"/>
          </p:cNvSpPr>
          <p:nvPr>
            <p:ph type="body" idx="1"/>
          </p:nvPr>
        </p:nvSpPr>
        <p:spPr>
          <a:xfrm>
            <a:off x="571472" y="571480"/>
            <a:ext cx="8382000" cy="6286520"/>
          </a:xfrm>
        </p:spPr>
        <p:txBody>
          <a:bodyPr>
            <a:normAutofit/>
          </a:bodyPr>
          <a:lstStyle/>
          <a:p>
            <a:pPr algn="r"/>
            <a:r>
              <a:rPr lang="fa-IR" b="1" dirty="0" smtClean="0"/>
              <a:t>در هر شرکتی مهمترین عملیات جهت حفظ  بقا و ماندگاری آن،ارتقا کیفیت حداقل از سایر رقبا می باشد یعنی به عبارتی:</a:t>
            </a:r>
          </a:p>
          <a:p>
            <a:pPr algn="r"/>
            <a:r>
              <a:rPr lang="fa-IR" sz="2800" b="1" dirty="0" smtClean="0">
                <a:solidFill>
                  <a:srgbClr val="FF0000"/>
                </a:solidFill>
              </a:rPr>
              <a:t>کیفیت شرکت ما  &gt; کیفیت سایر رقبا </a:t>
            </a:r>
          </a:p>
          <a:p>
            <a:pPr algn="r"/>
            <a:endParaRPr lang="fa-IR" b="1" dirty="0" smtClean="0"/>
          </a:p>
          <a:p>
            <a:pPr algn="r"/>
            <a:endParaRPr lang="fa-IR" b="1" dirty="0" smtClean="0"/>
          </a:p>
          <a:p>
            <a:pPr algn="r"/>
            <a:endParaRPr lang="fa-IR" b="1" dirty="0" smtClean="0"/>
          </a:p>
          <a:p>
            <a:pPr algn="r"/>
            <a:endParaRPr lang="fa-IR" b="1" dirty="0" smtClean="0"/>
          </a:p>
          <a:p>
            <a:pPr algn="r"/>
            <a:endParaRPr lang="fa-IR" b="1" dirty="0" smtClean="0"/>
          </a:p>
          <a:p>
            <a:pPr algn="r"/>
            <a:endParaRPr lang="fa-IR" b="1" dirty="0" smtClean="0"/>
          </a:p>
          <a:p>
            <a:pPr algn="r"/>
            <a:r>
              <a:rPr lang="fa-IR" b="1" dirty="0" smtClean="0">
                <a:solidFill>
                  <a:srgbClr val="FFC000"/>
                </a:solidFill>
              </a:rPr>
              <a:t>کیفیت چیست؟ </a:t>
            </a:r>
            <a:r>
              <a:rPr lang="fa-IR" b="1" dirty="0" smtClean="0"/>
              <a:t>دیدگاه های مختلفی در مورد کیفیت وجود داشته و دارد و سخت ترین نکته تعریف چیزی است که آن را می توانیم کیفیت برتر یا ذاتی بدانیم این مفهوم در حوزه زیبایی شناسی وهنر نمی گنجد و بسیار ذهنی است.</a:t>
            </a:r>
          </a:p>
          <a:p>
            <a:pPr algn="justLow"/>
            <a:r>
              <a:rPr lang="fa-IR" sz="2000" b="1" dirty="0" smtClean="0">
                <a:solidFill>
                  <a:schemeClr val="bg1"/>
                </a:solidFill>
              </a:rPr>
              <a:t>امروزه یکی از ابزارهای رقابتی شرکت ها که یک شرکت را بین رقبا  به صورت سرآمد و برترنشان می دهد کیفیت محصول است و کیفیت محصول باعث </a:t>
            </a:r>
            <a:r>
              <a:rPr lang="fa-IR" sz="2000" b="1" dirty="0" smtClean="0">
                <a:solidFill>
                  <a:schemeClr val="bg1">
                    <a:lumMod val="95000"/>
                    <a:lumOff val="5000"/>
                  </a:schemeClr>
                </a:solidFill>
              </a:rPr>
              <a:t>افزایش فروش</a:t>
            </a:r>
            <a:r>
              <a:rPr lang="fa-IR" sz="2000" b="1" dirty="0" smtClean="0">
                <a:solidFill>
                  <a:srgbClr val="00B050"/>
                </a:solidFill>
              </a:rPr>
              <a:t> </a:t>
            </a:r>
            <a:r>
              <a:rPr lang="fa-IR" sz="2000" b="1" dirty="0" smtClean="0">
                <a:solidFill>
                  <a:schemeClr val="bg1"/>
                </a:solidFill>
              </a:rPr>
              <a:t>و به عنوان یک سلاح رقابتی در دنیای امروز به کار گرفته می شود و تلاش شرکت ها در بالا بردن کیفیت محصولات خود است که در این راست پوکایوکه ابزاری است برای رساندن عیوب به صفر و بالا بردن کیفیت محصول.</a:t>
            </a:r>
            <a:r>
              <a:rPr lang="fa-IR" sz="2000" dirty="0" smtClean="0"/>
              <a:t> </a:t>
            </a:r>
            <a:endParaRPr lang="en-US" sz="2000" dirty="0" smtClean="0"/>
          </a:p>
          <a:p>
            <a:pPr algn="r"/>
            <a:endParaRPr lang="fa-IR" b="1" dirty="0" smtClean="0"/>
          </a:p>
          <a:p>
            <a:pPr algn="r"/>
            <a:endParaRPr lang="en-US" b="1" dirty="0">
              <a:solidFill>
                <a:schemeClr val="bg1"/>
              </a:solidFill>
            </a:endParaRPr>
          </a:p>
        </p:txBody>
      </p:sp>
      <p:sp>
        <p:nvSpPr>
          <p:cNvPr id="4" name="Slide Number Placeholder 3"/>
          <p:cNvSpPr>
            <a:spLocks noGrp="1"/>
          </p:cNvSpPr>
          <p:nvPr>
            <p:ph type="sldNum" sz="quarter" idx="12"/>
          </p:nvPr>
        </p:nvSpPr>
        <p:spPr/>
        <p:txBody>
          <a:bodyPr/>
          <a:lstStyle/>
          <a:p>
            <a:fld id="{B46FB184-6D11-43E4-A8F3-13B91F6B75DD}" type="slidenum">
              <a:rPr lang="en-US" smtClean="0"/>
              <a:pPr/>
              <a:t>3</a:t>
            </a:fld>
            <a:endParaRPr lang="en-US" dirty="0"/>
          </a:p>
        </p:txBody>
      </p:sp>
      <p:pic>
        <p:nvPicPr>
          <p:cNvPr id="5" name="Picture 4" descr="1car.ir-Ford-F-150.jpg"/>
          <p:cNvPicPr>
            <a:picLocks noChangeAspect="1"/>
          </p:cNvPicPr>
          <p:nvPr/>
        </p:nvPicPr>
        <p:blipFill>
          <a:blip r:embed="rId2"/>
          <a:stretch>
            <a:fillRect/>
          </a:stretch>
        </p:blipFill>
        <p:spPr>
          <a:xfrm>
            <a:off x="0" y="1071546"/>
            <a:ext cx="3929058" cy="3071834"/>
          </a:xfrm>
          <a:prstGeom prst="rect">
            <a:avLst/>
          </a:prstGeom>
        </p:spPr>
      </p:pic>
      <p:pic>
        <p:nvPicPr>
          <p:cNvPr id="6" name="Picture 5" descr="index.jpg"/>
          <p:cNvPicPr>
            <a:picLocks noChangeAspect="1"/>
          </p:cNvPicPr>
          <p:nvPr/>
        </p:nvPicPr>
        <p:blipFill>
          <a:blip r:embed="rId3"/>
          <a:stretch>
            <a:fillRect/>
          </a:stretch>
        </p:blipFill>
        <p:spPr>
          <a:xfrm>
            <a:off x="4857752" y="2428868"/>
            <a:ext cx="4286248" cy="1714512"/>
          </a:xfrm>
          <a:prstGeom prst="rect">
            <a:avLst/>
          </a:prstGeom>
        </p:spPr>
      </p:pic>
      <p:sp>
        <p:nvSpPr>
          <p:cNvPr id="7" name="Half Frame 6"/>
          <p:cNvSpPr/>
          <p:nvPr/>
        </p:nvSpPr>
        <p:spPr>
          <a:xfrm rot="18834401">
            <a:off x="4118319" y="2761004"/>
            <a:ext cx="914400" cy="91440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7851648" cy="914400"/>
          </a:xfrm>
        </p:spPr>
        <p:txBody>
          <a:bodyPr>
            <a:normAutofit fontScale="90000"/>
          </a:bodyPr>
          <a:lstStyle/>
          <a:p>
            <a:r>
              <a:rPr lang="ar-SA" sz="5300" dirty="0" smtClean="0">
                <a:latin typeface="Times New Roman" pitchFamily="18" charset="0"/>
                <a:cs typeface="Times New Roman" pitchFamily="18" charset="0"/>
              </a:rPr>
              <a:t>انواع عيوب و </a:t>
            </a:r>
            <a:r>
              <a:rPr lang="fa-IR" sz="5300" dirty="0" smtClean="0">
                <a:latin typeface="Times New Roman" pitchFamily="18" charset="0"/>
                <a:cs typeface="Times New Roman" pitchFamily="18" charset="0"/>
              </a:rPr>
              <a:t>روش های تشخیص</a:t>
            </a:r>
            <a:r>
              <a:rPr lang="ar-SA" sz="5300" dirty="0" smtClean="0">
                <a:latin typeface="Times New Roman" pitchFamily="18" charset="0"/>
                <a:cs typeface="Times New Roman" pitchFamily="18" charset="0"/>
              </a:rPr>
              <a:t>:</a:t>
            </a:r>
            <a:r>
              <a:rPr lang="en-US" dirty="0" smtClean="0"/>
              <a:t/>
            </a:r>
            <a:br>
              <a:rPr lang="en-US" dirty="0" smtClean="0"/>
            </a:br>
            <a:endParaRPr lang="en-US" dirty="0"/>
          </a:p>
        </p:txBody>
      </p:sp>
      <p:sp>
        <p:nvSpPr>
          <p:cNvPr id="3" name="Subtitle 2"/>
          <p:cNvSpPr>
            <a:spLocks noGrp="1"/>
          </p:cNvSpPr>
          <p:nvPr>
            <p:ph type="subTitle" idx="1"/>
          </p:nvPr>
        </p:nvSpPr>
        <p:spPr>
          <a:xfrm>
            <a:off x="609600" y="1752600"/>
            <a:ext cx="7854696" cy="4114800"/>
          </a:xfrm>
        </p:spPr>
        <p:txBody>
          <a:bodyPr>
            <a:noAutofit/>
          </a:bodyPr>
          <a:lstStyle/>
          <a:p>
            <a:pPr rtl="1"/>
            <a:r>
              <a:rPr lang="ar-SA" sz="2000" b="1" dirty="0" smtClean="0">
                <a:solidFill>
                  <a:schemeClr val="bg1"/>
                </a:solidFill>
              </a:rPr>
              <a:t>عيوب به يكي از اين دو حالت وجود دارند :</a:t>
            </a:r>
            <a:endParaRPr lang="en-US" sz="2000" b="1" dirty="0" smtClean="0">
              <a:solidFill>
                <a:schemeClr val="bg1"/>
              </a:solidFill>
            </a:endParaRPr>
          </a:p>
          <a:p>
            <a:pPr lvl="0" rtl="1">
              <a:buFont typeface="Wingdings" pitchFamily="2" charset="2"/>
              <a:buChar char="v"/>
            </a:pPr>
            <a:r>
              <a:rPr lang="ar-SA" sz="2000" dirty="0" smtClean="0">
                <a:solidFill>
                  <a:schemeClr val="bg1"/>
                </a:solidFill>
              </a:rPr>
              <a:t>"در حال ايجاد شدن" هستند </a:t>
            </a:r>
            <a:endParaRPr lang="en-US" sz="2000" dirty="0" smtClean="0">
              <a:solidFill>
                <a:schemeClr val="bg1"/>
              </a:solidFill>
            </a:endParaRPr>
          </a:p>
          <a:p>
            <a:pPr lvl="0" rtl="1">
              <a:buFont typeface="Wingdings" pitchFamily="2" charset="2"/>
              <a:buChar char="v"/>
            </a:pPr>
            <a:r>
              <a:rPr lang="ar-SA" sz="2000" dirty="0" smtClean="0">
                <a:solidFill>
                  <a:schemeClr val="bg1"/>
                </a:solidFill>
              </a:rPr>
              <a:t>و يا ديگر" ايجاد شده‌اند" .</a:t>
            </a:r>
            <a:endParaRPr lang="fa-IR" sz="2000" dirty="0" smtClean="0">
              <a:solidFill>
                <a:schemeClr val="bg1"/>
              </a:solidFill>
            </a:endParaRPr>
          </a:p>
          <a:p>
            <a:pPr lvl="0" rtl="1"/>
            <a:endParaRPr lang="en-US" sz="2000" dirty="0" smtClean="0">
              <a:solidFill>
                <a:schemeClr val="bg1"/>
              </a:solidFill>
            </a:endParaRPr>
          </a:p>
          <a:p>
            <a:pPr rtl="1"/>
            <a:r>
              <a:rPr lang="ar-SA" sz="2000" b="1" dirty="0" smtClean="0">
                <a:solidFill>
                  <a:schemeClr val="bg1"/>
                </a:solidFill>
              </a:rPr>
              <a:t>پوكايوكه در مقابل اين عيوب سه وظيفه مهم برعهده دارد:</a:t>
            </a:r>
            <a:endParaRPr lang="en-US" sz="2000" b="1" dirty="0" smtClean="0">
              <a:solidFill>
                <a:schemeClr val="bg1"/>
              </a:solidFill>
            </a:endParaRPr>
          </a:p>
          <a:p>
            <a:pPr rtl="1"/>
            <a:r>
              <a:rPr lang="ar-SA" sz="2000" dirty="0" smtClean="0">
                <a:solidFill>
                  <a:schemeClr val="bg1"/>
                </a:solidFill>
              </a:rPr>
              <a:t>1. كنترل و جلوگيري از خطا</a:t>
            </a:r>
            <a:endParaRPr lang="en-US" sz="2000" dirty="0" smtClean="0">
              <a:solidFill>
                <a:schemeClr val="bg1"/>
              </a:solidFill>
            </a:endParaRPr>
          </a:p>
          <a:p>
            <a:pPr rtl="1"/>
            <a:r>
              <a:rPr lang="ar-SA" sz="2000" dirty="0" smtClean="0">
                <a:solidFill>
                  <a:schemeClr val="bg1"/>
                </a:solidFill>
              </a:rPr>
              <a:t>2. توقف اثرات زيانبار خطا</a:t>
            </a:r>
            <a:endParaRPr lang="en-US" sz="2000" dirty="0" smtClean="0">
              <a:solidFill>
                <a:schemeClr val="bg1"/>
              </a:solidFill>
            </a:endParaRPr>
          </a:p>
          <a:p>
            <a:pPr rtl="1"/>
            <a:r>
              <a:rPr lang="ar-SA" sz="2000" dirty="0" smtClean="0">
                <a:solidFill>
                  <a:schemeClr val="bg1"/>
                </a:solidFill>
              </a:rPr>
              <a:t>3. اعلام وجود خطا</a:t>
            </a:r>
            <a:endParaRPr lang="fa-IR" sz="2000" dirty="0" smtClean="0">
              <a:solidFill>
                <a:schemeClr val="bg1"/>
              </a:solidFill>
            </a:endParaRPr>
          </a:p>
          <a:p>
            <a:pPr rtl="1"/>
            <a:endParaRPr lang="en-US" sz="2000" dirty="0" smtClean="0">
              <a:solidFill>
                <a:schemeClr val="bg1"/>
              </a:solidFill>
            </a:endParaRPr>
          </a:p>
          <a:p>
            <a:pPr lvl="0" rtl="1">
              <a:buFont typeface="Wingdings" pitchFamily="2" charset="2"/>
              <a:buChar char="q"/>
            </a:pPr>
            <a:r>
              <a:rPr lang="ar-SA" sz="2000" dirty="0" smtClean="0">
                <a:solidFill>
                  <a:schemeClr val="bg1"/>
                </a:solidFill>
              </a:rPr>
              <a:t>تشخيص و توقف عيبي كه در حال ايجاد شدن است ، </a:t>
            </a:r>
            <a:r>
              <a:rPr lang="ar-SA" sz="2000" b="1" dirty="0" smtClean="0">
                <a:solidFill>
                  <a:schemeClr val="bg1"/>
                </a:solidFill>
              </a:rPr>
              <a:t>“پيشگيري “</a:t>
            </a:r>
            <a:endParaRPr lang="en-US" sz="2000" dirty="0" smtClean="0">
              <a:solidFill>
                <a:schemeClr val="bg1"/>
              </a:solidFill>
            </a:endParaRPr>
          </a:p>
          <a:p>
            <a:pPr lvl="0" rtl="1">
              <a:buFont typeface="Wingdings" pitchFamily="2" charset="2"/>
              <a:buChar char="q"/>
            </a:pPr>
            <a:r>
              <a:rPr lang="ar-SA" sz="2000" dirty="0" smtClean="0">
                <a:solidFill>
                  <a:schemeClr val="bg1"/>
                </a:solidFill>
              </a:rPr>
              <a:t>و تشخيص عيبي كه به تازگی ايجاد شده است ، </a:t>
            </a:r>
            <a:r>
              <a:rPr lang="ar-SA" sz="2000" b="1" dirty="0" smtClean="0">
                <a:solidFill>
                  <a:schemeClr val="bg1"/>
                </a:solidFill>
              </a:rPr>
              <a:t>“كشف”</a:t>
            </a:r>
            <a:r>
              <a:rPr lang="ar-SA" sz="2000" dirty="0" smtClean="0">
                <a:solidFill>
                  <a:schemeClr val="bg1"/>
                </a:solidFill>
              </a:rPr>
              <a:t> ناميده مي­شود.</a:t>
            </a:r>
            <a:endParaRPr lang="en-US" sz="2000" dirty="0" smtClean="0">
              <a:solidFill>
                <a:schemeClr val="bg1"/>
              </a:solidFill>
            </a:endParaRPr>
          </a:p>
          <a:p>
            <a:endParaRPr lang="en-US" sz="2000" dirty="0">
              <a:solidFill>
                <a:schemeClr val="bg1"/>
              </a:solidFill>
            </a:endParaRPr>
          </a:p>
        </p:txBody>
      </p:sp>
      <p:sp>
        <p:nvSpPr>
          <p:cNvPr id="4" name="Slide Number Placeholder 3"/>
          <p:cNvSpPr>
            <a:spLocks noGrp="1"/>
          </p:cNvSpPr>
          <p:nvPr>
            <p:ph type="sldNum" sz="quarter" idx="12"/>
          </p:nvPr>
        </p:nvSpPr>
        <p:spPr/>
        <p:txBody>
          <a:bodyPr/>
          <a:lstStyle/>
          <a:p>
            <a:fld id="{B46FB184-6D11-43E4-A8F3-13B91F6B75DD}" type="slidenum">
              <a:rPr lang="en-US" smtClean="0"/>
              <a:pPr/>
              <a:t>30</a:t>
            </a:fld>
            <a:endParaRPr lang="en-US"/>
          </a:p>
        </p:txBody>
      </p:sp>
      <p:pic>
        <p:nvPicPr>
          <p:cNvPr id="66561" name="Picture 1" descr="C:\Users\misi\Desktop\z.jpg"/>
          <p:cNvPicPr>
            <a:picLocks noChangeAspect="1" noChangeArrowheads="1"/>
          </p:cNvPicPr>
          <p:nvPr/>
        </p:nvPicPr>
        <p:blipFill>
          <a:blip r:embed="rId2" cstate="print"/>
          <a:srcRect/>
          <a:stretch>
            <a:fillRect/>
          </a:stretch>
        </p:blipFill>
        <p:spPr bwMode="auto">
          <a:xfrm>
            <a:off x="0" y="5410200"/>
            <a:ext cx="1524000" cy="1447800"/>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6FB184-6D11-43E4-A8F3-13B91F6B75DD}" type="slidenum">
              <a:rPr lang="en-US" smtClean="0"/>
              <a:pPr/>
              <a:t>31</a:t>
            </a:fld>
            <a:endParaRPr lang="en-US"/>
          </a:p>
        </p:txBody>
      </p:sp>
      <p:pic>
        <p:nvPicPr>
          <p:cNvPr id="81922" name="Picture 2" descr="C:\computer\file\poka uke\New Folder\027.jpg"/>
          <p:cNvPicPr>
            <a:picLocks noChangeAspect="1" noChangeArrowheads="1"/>
          </p:cNvPicPr>
          <p:nvPr/>
        </p:nvPicPr>
        <p:blipFill>
          <a:blip r:embed="rId2" cstate="print"/>
          <a:srcRect l="18753" t="33591" r="19761" b="17895"/>
          <a:stretch>
            <a:fillRect/>
          </a:stretch>
        </p:blipFill>
        <p:spPr bwMode="auto">
          <a:xfrm>
            <a:off x="457200" y="990600"/>
            <a:ext cx="8393206" cy="5334000"/>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851648" cy="1828800"/>
          </a:xfrm>
        </p:spPr>
        <p:txBody>
          <a:bodyPr>
            <a:normAutofit/>
          </a:bodyPr>
          <a:lstStyle/>
          <a:p>
            <a:r>
              <a:rPr lang="fa-IR" sz="5400" dirty="0" smtClean="0">
                <a:latin typeface="Times New Roman" pitchFamily="18" charset="0"/>
                <a:cs typeface="Times New Roman" pitchFamily="18" charset="0"/>
              </a:rPr>
              <a:t>انواع ابزارهای خطاناپذیری</a:t>
            </a:r>
            <a:r>
              <a:rPr lang="fa-IR" dirty="0" smtClean="0">
                <a:latin typeface="Times New Roman" pitchFamily="18" charset="0"/>
                <a:cs typeface="Times New Roman" pitchFamily="18" charset="0"/>
              </a:rPr>
              <a:t>:</a:t>
            </a:r>
            <a:r>
              <a:rPr lang="en-US" dirty="0" smtClean="0"/>
              <a:t/>
            </a:r>
            <a:br>
              <a:rPr lang="en-US" dirty="0" smtClean="0"/>
            </a:br>
            <a:endParaRPr lang="en-US" dirty="0"/>
          </a:p>
        </p:txBody>
      </p:sp>
      <p:sp>
        <p:nvSpPr>
          <p:cNvPr id="3" name="Subtitle 2"/>
          <p:cNvSpPr>
            <a:spLocks noGrp="1"/>
          </p:cNvSpPr>
          <p:nvPr>
            <p:ph type="subTitle" idx="1"/>
          </p:nvPr>
        </p:nvSpPr>
        <p:spPr>
          <a:xfrm>
            <a:off x="533400" y="2057400"/>
            <a:ext cx="7854696" cy="3152336"/>
          </a:xfrm>
        </p:spPr>
        <p:txBody>
          <a:bodyPr>
            <a:noAutofit/>
          </a:bodyPr>
          <a:lstStyle/>
          <a:p>
            <a:pPr rtl="1"/>
            <a:r>
              <a:rPr lang="fa-IR" sz="2400" b="1" dirty="0" smtClean="0">
                <a:solidFill>
                  <a:schemeClr val="bg1"/>
                </a:solidFill>
              </a:rPr>
              <a:t>در فرآیندهای خطاناپذیری(چه در زمان وقوع خطا یا پس از ایجاد آن)، می توان یکی از چهار ابزار زیر را مورد استفاده قرار داد:</a:t>
            </a:r>
          </a:p>
          <a:p>
            <a:pPr rtl="1"/>
            <a:endParaRPr lang="en-US" sz="2400" b="1" dirty="0" smtClean="0">
              <a:solidFill>
                <a:schemeClr val="bg1"/>
              </a:solidFill>
            </a:endParaRPr>
          </a:p>
          <a:p>
            <a:pPr lvl="0" rtl="1">
              <a:buFont typeface="Wingdings" pitchFamily="2" charset="2"/>
              <a:buChar char="ü"/>
            </a:pPr>
            <a:r>
              <a:rPr lang="fa-IR" sz="2400" b="1" dirty="0" smtClean="0">
                <a:solidFill>
                  <a:schemeClr val="bg1"/>
                </a:solidFill>
              </a:rPr>
              <a:t>بازرسی 100%</a:t>
            </a:r>
          </a:p>
          <a:p>
            <a:pPr lvl="0" rtl="1"/>
            <a:endParaRPr lang="en-US" sz="2400" b="1" dirty="0" smtClean="0">
              <a:solidFill>
                <a:schemeClr val="bg1"/>
              </a:solidFill>
            </a:endParaRPr>
          </a:p>
          <a:p>
            <a:pPr lvl="0" rtl="1">
              <a:buFont typeface="Wingdings" pitchFamily="2" charset="2"/>
              <a:buChar char="ü"/>
            </a:pPr>
            <a:r>
              <a:rPr lang="fa-IR" sz="2400" b="1" dirty="0" smtClean="0">
                <a:solidFill>
                  <a:schemeClr val="bg1"/>
                </a:solidFill>
              </a:rPr>
              <a:t>اعلام خطا به صورت هشدار</a:t>
            </a:r>
          </a:p>
          <a:p>
            <a:pPr lvl="0" rtl="1"/>
            <a:endParaRPr lang="en-US" sz="2400" b="1" dirty="0" smtClean="0">
              <a:solidFill>
                <a:schemeClr val="bg1"/>
              </a:solidFill>
            </a:endParaRPr>
          </a:p>
          <a:p>
            <a:pPr lvl="0" rtl="1">
              <a:buFont typeface="Wingdings" pitchFamily="2" charset="2"/>
              <a:buChar char="ü"/>
            </a:pPr>
            <a:r>
              <a:rPr lang="fa-IR" sz="2400" b="1" dirty="0" smtClean="0">
                <a:solidFill>
                  <a:schemeClr val="bg1"/>
                </a:solidFill>
              </a:rPr>
              <a:t>جلوگیری از خطای فراموشی</a:t>
            </a:r>
          </a:p>
          <a:p>
            <a:pPr lvl="0" rtl="1"/>
            <a:endParaRPr lang="en-US" sz="2400" b="1" dirty="0" smtClean="0">
              <a:solidFill>
                <a:schemeClr val="bg1"/>
              </a:solidFill>
            </a:endParaRPr>
          </a:p>
          <a:p>
            <a:pPr lvl="0" rtl="1">
              <a:buFont typeface="Wingdings" pitchFamily="2" charset="2"/>
              <a:buChar char="ü"/>
            </a:pPr>
            <a:r>
              <a:rPr lang="fa-IR" sz="2400" b="1" dirty="0" smtClean="0">
                <a:solidFill>
                  <a:schemeClr val="bg1"/>
                </a:solidFill>
              </a:rPr>
              <a:t>خطاناپذیری</a:t>
            </a:r>
            <a:endParaRPr lang="en-US" sz="2400" b="1" dirty="0" smtClean="0">
              <a:solidFill>
                <a:schemeClr val="bg1"/>
              </a:solidFill>
            </a:endParaRPr>
          </a:p>
          <a:p>
            <a:endParaRPr lang="en-US" sz="2400" b="1" dirty="0">
              <a:solidFill>
                <a:schemeClr val="bg1"/>
              </a:solidFill>
            </a:endParaRPr>
          </a:p>
        </p:txBody>
      </p:sp>
      <p:sp>
        <p:nvSpPr>
          <p:cNvPr id="5" name="Slide Number Placeholder 4"/>
          <p:cNvSpPr>
            <a:spLocks noGrp="1"/>
          </p:cNvSpPr>
          <p:nvPr>
            <p:ph type="sldNum" sz="quarter" idx="12"/>
          </p:nvPr>
        </p:nvSpPr>
        <p:spPr/>
        <p:txBody>
          <a:bodyPr/>
          <a:lstStyle/>
          <a:p>
            <a:fld id="{B46FB184-6D11-43E4-A8F3-13B91F6B75DD}" type="slidenum">
              <a:rPr lang="en-US" smtClean="0"/>
              <a:pPr/>
              <a:t>32</a:t>
            </a:fld>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851648" cy="1371600"/>
          </a:xfrm>
        </p:spPr>
        <p:txBody>
          <a:bodyPr>
            <a:normAutofit fontScale="90000"/>
          </a:bodyPr>
          <a:lstStyle/>
          <a:p>
            <a:pPr rtl="1"/>
            <a:r>
              <a:rPr lang="fa-IR" dirty="0" smtClean="0"/>
              <a:t> </a:t>
            </a:r>
            <a:r>
              <a:rPr lang="en-US" dirty="0" smtClean="0"/>
              <a:t/>
            </a:r>
            <a:br>
              <a:rPr lang="en-US" dirty="0" smtClean="0"/>
            </a:br>
            <a:r>
              <a:rPr lang="fa-IR" sz="6000" u="sng" dirty="0" smtClean="0">
                <a:cs typeface="B Titr" pitchFamily="2" charset="-78"/>
              </a:rPr>
              <a:t>بازرسی 100%</a:t>
            </a:r>
            <a:r>
              <a:rPr lang="en-US" dirty="0" smtClean="0"/>
              <a:t/>
            </a:r>
            <a:br>
              <a:rPr lang="en-US" dirty="0" smtClean="0"/>
            </a:br>
            <a:endParaRPr lang="en-US" dirty="0"/>
          </a:p>
        </p:txBody>
      </p:sp>
      <p:sp>
        <p:nvSpPr>
          <p:cNvPr id="3" name="Subtitle 2"/>
          <p:cNvSpPr>
            <a:spLocks noGrp="1"/>
          </p:cNvSpPr>
          <p:nvPr>
            <p:ph type="subTitle" idx="1"/>
          </p:nvPr>
        </p:nvSpPr>
        <p:spPr>
          <a:xfrm>
            <a:off x="228600" y="1143000"/>
            <a:ext cx="8610600" cy="5715000"/>
          </a:xfrm>
        </p:spPr>
        <p:txBody>
          <a:bodyPr>
            <a:noAutofit/>
          </a:bodyPr>
          <a:lstStyle/>
          <a:p>
            <a:pPr lvl="0" rtl="1">
              <a:buFont typeface="Wingdings" pitchFamily="2" charset="2"/>
              <a:buChar char="v"/>
            </a:pPr>
            <a:r>
              <a:rPr lang="ar-SA" sz="2400" dirty="0" smtClean="0">
                <a:solidFill>
                  <a:schemeClr val="bg1">
                    <a:lumMod val="95000"/>
                    <a:lumOff val="5000"/>
                  </a:schemeClr>
                </a:solidFill>
              </a:rPr>
              <a:t>در این روش با کنترل صد در صد، از تولید محصول معیوب جلوگیری می</a:t>
            </a:r>
            <a:r>
              <a:rPr lang="fa-IR" sz="2400" dirty="0" smtClean="0">
                <a:solidFill>
                  <a:schemeClr val="bg1">
                    <a:lumMod val="95000"/>
                    <a:lumOff val="5000"/>
                  </a:schemeClr>
                </a:solidFill>
              </a:rPr>
              <a:t> </a:t>
            </a:r>
            <a:r>
              <a:rPr lang="ar-SA" sz="2400" dirty="0" smtClean="0">
                <a:solidFill>
                  <a:schemeClr val="bg1">
                    <a:lumMod val="95000"/>
                    <a:lumOff val="5000"/>
                  </a:schemeClr>
                </a:solidFill>
              </a:rPr>
              <a:t>شود مثل گیج</a:t>
            </a:r>
            <a:r>
              <a:rPr lang="fa-IR" sz="2400" dirty="0" smtClean="0">
                <a:solidFill>
                  <a:schemeClr val="bg1">
                    <a:lumMod val="95000"/>
                    <a:lumOff val="5000"/>
                  </a:schemeClr>
                </a:solidFill>
              </a:rPr>
              <a:t> </a:t>
            </a:r>
            <a:r>
              <a:rPr lang="ar-SA" sz="2400" dirty="0" smtClean="0">
                <a:solidFill>
                  <a:schemeClr val="bg1">
                    <a:lumMod val="95000"/>
                    <a:lumOff val="5000"/>
                  </a:schemeClr>
                </a:solidFill>
              </a:rPr>
              <a:t>های کنترلی، کلید حد مجاز</a:t>
            </a:r>
            <a:r>
              <a:rPr lang="en-US" sz="2400" dirty="0" smtClean="0">
                <a:solidFill>
                  <a:schemeClr val="bg1">
                    <a:lumMod val="95000"/>
                    <a:lumOff val="5000"/>
                  </a:schemeClr>
                </a:solidFill>
              </a:rPr>
              <a:t>(Limit Switch )</a:t>
            </a:r>
            <a:r>
              <a:rPr lang="ar-SA" sz="2400" dirty="0" smtClean="0">
                <a:solidFill>
                  <a:schemeClr val="bg1">
                    <a:lumMod val="95000"/>
                    <a:lumOff val="5000"/>
                  </a:schemeClr>
                </a:solidFill>
              </a:rPr>
              <a:t>، چشمی</a:t>
            </a:r>
            <a:r>
              <a:rPr lang="fa-IR" sz="2400" dirty="0" smtClean="0">
                <a:solidFill>
                  <a:schemeClr val="bg1">
                    <a:lumMod val="95000"/>
                    <a:lumOff val="5000"/>
                  </a:schemeClr>
                </a:solidFill>
              </a:rPr>
              <a:t> </a:t>
            </a:r>
            <a:r>
              <a:rPr lang="ar-SA" sz="2400" dirty="0" smtClean="0">
                <a:solidFill>
                  <a:schemeClr val="bg1">
                    <a:lumMod val="95000"/>
                    <a:lumOff val="5000"/>
                  </a:schemeClr>
                </a:solidFill>
              </a:rPr>
              <a:t>ها و</a:t>
            </a:r>
            <a:r>
              <a:rPr lang="fa-IR" sz="2400" dirty="0" smtClean="0">
                <a:solidFill>
                  <a:schemeClr val="bg1">
                    <a:lumMod val="95000"/>
                    <a:lumOff val="5000"/>
                  </a:schemeClr>
                </a:solidFill>
              </a:rPr>
              <a:t>...</a:t>
            </a:r>
            <a:r>
              <a:rPr lang="ar-SA" sz="2400" dirty="0" smtClean="0">
                <a:solidFill>
                  <a:schemeClr val="bg1">
                    <a:lumMod val="95000"/>
                    <a:lumOff val="5000"/>
                  </a:schemeClr>
                </a:solidFill>
              </a:rPr>
              <a:t> </a:t>
            </a:r>
            <a:endParaRPr lang="fa-IR" sz="2400" dirty="0" smtClean="0">
              <a:solidFill>
                <a:schemeClr val="bg1">
                  <a:lumMod val="95000"/>
                  <a:lumOff val="5000"/>
                </a:schemeClr>
              </a:solidFill>
            </a:endParaRPr>
          </a:p>
          <a:p>
            <a:pPr lvl="0" rtl="1">
              <a:buFont typeface="Wingdings" pitchFamily="2" charset="2"/>
              <a:buChar char="v"/>
            </a:pPr>
            <a:r>
              <a:rPr lang="fa-IR" sz="2400" dirty="0" smtClean="0">
                <a:solidFill>
                  <a:srgbClr val="C00000"/>
                </a:solidFill>
              </a:rPr>
              <a:t>فرآیندها از </a:t>
            </a:r>
            <a:r>
              <a:rPr lang="fa-IR" sz="2400" b="1" dirty="0" smtClean="0">
                <a:solidFill>
                  <a:srgbClr val="C00000"/>
                </a:solidFill>
              </a:rPr>
              <a:t>همان ابتدا </a:t>
            </a:r>
            <a:r>
              <a:rPr lang="fa-IR" sz="2400" dirty="0" smtClean="0">
                <a:solidFill>
                  <a:srgbClr val="C00000"/>
                </a:solidFill>
              </a:rPr>
              <a:t>به صورتی صحیح انجام می شوند.</a:t>
            </a:r>
            <a:endParaRPr lang="en-US" sz="2400" dirty="0" smtClean="0">
              <a:solidFill>
                <a:srgbClr val="C00000"/>
              </a:solidFill>
            </a:endParaRPr>
          </a:p>
          <a:p>
            <a:pPr rtl="1"/>
            <a:r>
              <a:rPr lang="fa-IR" sz="2400" b="1" dirty="0" smtClean="0">
                <a:solidFill>
                  <a:schemeClr val="bg1"/>
                </a:solidFill>
              </a:rPr>
              <a:t>مثال:</a:t>
            </a:r>
          </a:p>
          <a:p>
            <a:pPr algn="r" rtl="1"/>
            <a:r>
              <a:rPr lang="fa-IR" sz="2400" dirty="0" smtClean="0">
                <a:solidFill>
                  <a:schemeClr val="bg1">
                    <a:lumMod val="95000"/>
                    <a:lumOff val="5000"/>
                  </a:schemeClr>
                </a:solidFill>
              </a:rPr>
              <a:t>1-</a:t>
            </a:r>
            <a:r>
              <a:rPr lang="fa-IR" sz="2400" b="1" dirty="0" smtClean="0">
                <a:solidFill>
                  <a:schemeClr val="bg1">
                    <a:lumMod val="95000"/>
                    <a:lumOff val="5000"/>
                  </a:schemeClr>
                </a:solidFill>
              </a:rPr>
              <a:t>كنترل صد در صد محصولات </a:t>
            </a:r>
            <a:endParaRPr lang="en-US" sz="2400" b="1" dirty="0" smtClean="0">
              <a:solidFill>
                <a:schemeClr val="bg1">
                  <a:lumMod val="95000"/>
                  <a:lumOff val="5000"/>
                </a:schemeClr>
              </a:solidFill>
            </a:endParaRPr>
          </a:p>
          <a:p>
            <a:pPr algn="r" rtl="1"/>
            <a:r>
              <a:rPr lang="fa-IR" sz="2400" dirty="0" smtClean="0">
                <a:solidFill>
                  <a:schemeClr val="bg1">
                    <a:lumMod val="95000"/>
                    <a:lumOff val="5000"/>
                  </a:schemeClr>
                </a:solidFill>
              </a:rPr>
              <a:t>وقتی خودرو در این تونل تست قرار می گیرد، پس از ثبت شماره خودرو توسط بارکد، راه ورودی و خروجی تونل بسته می شود و تا زمانی که تنظیمات آن انجام نگیرد، در خروجی باز نمی شود.</a:t>
            </a:r>
            <a:br>
              <a:rPr lang="fa-IR" sz="2400" dirty="0" smtClean="0">
                <a:solidFill>
                  <a:schemeClr val="bg1">
                    <a:lumMod val="95000"/>
                    <a:lumOff val="5000"/>
                  </a:schemeClr>
                </a:solidFill>
              </a:rPr>
            </a:br>
            <a:r>
              <a:rPr lang="fa-IR" sz="2400" dirty="0" smtClean="0">
                <a:solidFill>
                  <a:schemeClr val="bg1">
                    <a:lumMod val="95000"/>
                    <a:lumOff val="5000"/>
                  </a:schemeClr>
                </a:solidFill>
              </a:rPr>
              <a:t>  </a:t>
            </a:r>
            <a:br>
              <a:rPr lang="fa-IR" sz="2400" dirty="0" smtClean="0">
                <a:solidFill>
                  <a:schemeClr val="bg1">
                    <a:lumMod val="95000"/>
                    <a:lumOff val="5000"/>
                  </a:schemeClr>
                </a:solidFill>
              </a:rPr>
            </a:br>
            <a:r>
              <a:rPr lang="fa-IR" sz="2400" dirty="0" smtClean="0">
                <a:solidFill>
                  <a:schemeClr val="bg1">
                    <a:lumMod val="95000"/>
                    <a:lumOff val="5000"/>
                  </a:schemeClr>
                </a:solidFill>
              </a:rPr>
              <a:t>2-</a:t>
            </a:r>
            <a:r>
              <a:rPr lang="fa-IR" sz="2400" b="1" dirty="0" smtClean="0">
                <a:solidFill>
                  <a:schemeClr val="bg1">
                    <a:lumMod val="95000"/>
                    <a:lumOff val="5000"/>
                  </a:schemeClr>
                </a:solidFill>
              </a:rPr>
              <a:t>كنترل صد در صد نصب صحيح قطعه </a:t>
            </a:r>
            <a:endParaRPr lang="en-US" sz="2400" b="1" dirty="0" smtClean="0">
              <a:solidFill>
                <a:schemeClr val="bg1">
                  <a:lumMod val="95000"/>
                  <a:lumOff val="5000"/>
                </a:schemeClr>
              </a:solidFill>
            </a:endParaRPr>
          </a:p>
          <a:p>
            <a:pPr algn="r" rtl="1"/>
            <a:r>
              <a:rPr lang="fa-IR" sz="2400" dirty="0" smtClean="0">
                <a:solidFill>
                  <a:schemeClr val="bg1">
                    <a:lumMod val="95000"/>
                    <a:lumOff val="5000"/>
                  </a:schemeClr>
                </a:solidFill>
              </a:rPr>
              <a:t>هنگام نصب موکت صندوق، با نصب خار طوسی رنگ در ابتدا، کلیه سوراخ های موکت با سوراخ­های بدنه همراستا می شوند که به این ترتیب می توان  خارهای دیگر را به راحتی نصب کرد</a:t>
            </a:r>
            <a:r>
              <a:rPr lang="en-US" sz="2400" dirty="0" smtClean="0">
                <a:solidFill>
                  <a:schemeClr val="bg1">
                    <a:lumMod val="95000"/>
                    <a:lumOff val="5000"/>
                  </a:schemeClr>
                </a:solidFill>
              </a:rPr>
              <a:t>.</a:t>
            </a:r>
          </a:p>
        </p:txBody>
      </p:sp>
      <p:sp>
        <p:nvSpPr>
          <p:cNvPr id="4" name="Slide Number Placeholder 3"/>
          <p:cNvSpPr>
            <a:spLocks noGrp="1"/>
          </p:cNvSpPr>
          <p:nvPr>
            <p:ph type="sldNum" sz="quarter" idx="12"/>
          </p:nvPr>
        </p:nvSpPr>
        <p:spPr/>
        <p:txBody>
          <a:bodyPr/>
          <a:lstStyle/>
          <a:p>
            <a:fld id="{B46FB184-6D11-43E4-A8F3-13B91F6B75DD}" type="slidenum">
              <a:rPr lang="en-US" smtClean="0"/>
              <a:pPr/>
              <a:t>33</a:t>
            </a:fld>
            <a:endParaRPr lang="en-US"/>
          </a:p>
        </p:txBody>
      </p:sp>
      <p:pic>
        <p:nvPicPr>
          <p:cNvPr id="5" name="Picture 4" descr="IMG_5065"/>
          <p:cNvPicPr/>
          <p:nvPr/>
        </p:nvPicPr>
        <p:blipFill>
          <a:blip r:embed="rId2" cstate="print"/>
          <a:srcRect/>
          <a:stretch>
            <a:fillRect/>
          </a:stretch>
        </p:blipFill>
        <p:spPr bwMode="auto">
          <a:xfrm rot="16200000">
            <a:off x="266700" y="1943100"/>
            <a:ext cx="1295400" cy="1524000"/>
          </a:xfrm>
          <a:prstGeom prst="rect">
            <a:avLst/>
          </a:prstGeom>
          <a:noFill/>
          <a:ln w="9525">
            <a:noFill/>
            <a:miter lim="800000"/>
            <a:headEnd/>
            <a:tailEnd/>
          </a:ln>
        </p:spPr>
      </p:pic>
      <p:pic>
        <p:nvPicPr>
          <p:cNvPr id="6" name="Picture 5" descr="IMG_4554"/>
          <p:cNvPicPr/>
          <p:nvPr/>
        </p:nvPicPr>
        <p:blipFill>
          <a:blip r:embed="rId3" cstate="print"/>
          <a:srcRect/>
          <a:stretch>
            <a:fillRect/>
          </a:stretch>
        </p:blipFill>
        <p:spPr bwMode="auto">
          <a:xfrm>
            <a:off x="152400" y="4114800"/>
            <a:ext cx="1924050" cy="1066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0"/>
            <a:ext cx="7851648" cy="1295400"/>
          </a:xfrm>
        </p:spPr>
        <p:txBody>
          <a:bodyPr>
            <a:noAutofit/>
          </a:bodyPr>
          <a:lstStyle/>
          <a:p>
            <a:pPr rtl="1"/>
            <a:r>
              <a:rPr lang="fa-IR" sz="5400" u="sng" dirty="0" smtClean="0">
                <a:cs typeface="B Titr" pitchFamily="2" charset="-78"/>
              </a:rPr>
              <a:t>اعلام خطا به صورت هشدار</a:t>
            </a:r>
            <a:endParaRPr lang="en-US" sz="5400" dirty="0">
              <a:cs typeface="B Titr" pitchFamily="2" charset="-78"/>
            </a:endParaRPr>
          </a:p>
        </p:txBody>
      </p:sp>
      <p:sp>
        <p:nvSpPr>
          <p:cNvPr id="3" name="Subtitle 2"/>
          <p:cNvSpPr>
            <a:spLocks noGrp="1"/>
          </p:cNvSpPr>
          <p:nvPr>
            <p:ph type="subTitle" idx="1"/>
          </p:nvPr>
        </p:nvSpPr>
        <p:spPr>
          <a:xfrm>
            <a:off x="304800" y="1905000"/>
            <a:ext cx="8616696" cy="4343400"/>
          </a:xfrm>
        </p:spPr>
        <p:txBody>
          <a:bodyPr>
            <a:noAutofit/>
          </a:bodyPr>
          <a:lstStyle/>
          <a:p>
            <a:pPr lvl="0" algn="just" rtl="1">
              <a:buFont typeface="Wingdings" pitchFamily="2" charset="2"/>
              <a:buChar char="v"/>
            </a:pPr>
            <a:r>
              <a:rPr lang="fa-IR" sz="1800" dirty="0" smtClean="0">
                <a:solidFill>
                  <a:schemeClr val="bg1"/>
                </a:solidFill>
              </a:rPr>
              <a:t>این روش سیگنال هایی را به کارگر یا کاربر منتقل می نماید تا نشان دهد که اشتباه یا خطایی رخ داده و یا در حا ل وقوع می باشد .(چراغهاي خطر، زنگ اخبار، پيغام خطا، صداي غير عادي، بوي نامطبوع و ... )</a:t>
            </a:r>
            <a:endParaRPr lang="en-US" sz="1800" dirty="0" smtClean="0">
              <a:solidFill>
                <a:schemeClr val="bg1"/>
              </a:solidFill>
            </a:endParaRPr>
          </a:p>
          <a:p>
            <a:pPr lvl="0" algn="just" rtl="1">
              <a:buFont typeface="Wingdings" pitchFamily="2" charset="2"/>
              <a:buChar char="v"/>
            </a:pPr>
            <a:r>
              <a:rPr lang="fa-IR" sz="1800" dirty="0" smtClean="0">
                <a:solidFill>
                  <a:schemeClr val="bg1"/>
                </a:solidFill>
              </a:rPr>
              <a:t>در این جا </a:t>
            </a:r>
            <a:r>
              <a:rPr lang="fa-IR" sz="1800" b="1" dirty="0" smtClean="0">
                <a:solidFill>
                  <a:schemeClr val="bg1"/>
                </a:solidFill>
              </a:rPr>
              <a:t>عملکرد و واکنش فرد </a:t>
            </a:r>
            <a:r>
              <a:rPr lang="fa-IR" sz="1800" dirty="0" smtClean="0">
                <a:solidFill>
                  <a:schemeClr val="bg1"/>
                </a:solidFill>
              </a:rPr>
              <a:t>نسبت به اخطار اهمیت دارد.زیرا فرد باید اقدامی در جهت جلوگیری از بدتر شدن شرایط انجام دهد</a:t>
            </a:r>
            <a:r>
              <a:rPr lang="en-US" sz="1800" dirty="0" smtClean="0">
                <a:solidFill>
                  <a:schemeClr val="bg1"/>
                </a:solidFill>
              </a:rPr>
              <a:t>.</a:t>
            </a:r>
          </a:p>
          <a:p>
            <a:pPr rtl="1"/>
            <a:r>
              <a:rPr lang="fa-IR" sz="1800" b="1" dirty="0" smtClean="0">
                <a:solidFill>
                  <a:schemeClr val="bg1"/>
                </a:solidFill>
              </a:rPr>
              <a:t>مثال:</a:t>
            </a:r>
            <a:endParaRPr lang="en-US" sz="1800" dirty="0" smtClean="0">
              <a:solidFill>
                <a:schemeClr val="bg1"/>
              </a:solidFill>
            </a:endParaRPr>
          </a:p>
          <a:p>
            <a:pPr algn="just" rtl="1"/>
            <a:r>
              <a:rPr lang="fa-IR" sz="1800" dirty="0" smtClean="0">
                <a:solidFill>
                  <a:schemeClr val="bg1"/>
                </a:solidFill>
              </a:rPr>
              <a:t>1-</a:t>
            </a:r>
            <a:r>
              <a:rPr lang="fa-IR" sz="1800" b="1" dirty="0" smtClean="0">
                <a:solidFill>
                  <a:schemeClr val="bg1">
                    <a:lumMod val="95000"/>
                    <a:lumOff val="5000"/>
                  </a:schemeClr>
                </a:solidFill>
              </a:rPr>
              <a:t>آلارم رانندگي</a:t>
            </a:r>
            <a:endParaRPr lang="en-US" sz="1800" b="1" dirty="0" smtClean="0">
              <a:solidFill>
                <a:schemeClr val="bg1">
                  <a:lumMod val="95000"/>
                  <a:lumOff val="5000"/>
                </a:schemeClr>
              </a:solidFill>
            </a:endParaRPr>
          </a:p>
          <a:p>
            <a:pPr algn="just" rtl="1"/>
            <a:r>
              <a:rPr lang="fa-IR" sz="1800" dirty="0" smtClean="0">
                <a:solidFill>
                  <a:schemeClr val="bg1"/>
                </a:solidFill>
              </a:rPr>
              <a:t>برخی از خودروها دارای کیت الکترونیکی اند که با بالا رفتن سرعت، بیش از حد مجاز، شروع به بوق زدن می کند این روش به تنهایی ضامن ایمنی نیست، چرا که در نهایت به عملکرد فرد(کم کردن یا نکردن سرعت) بستگی دارد.</a:t>
            </a:r>
          </a:p>
          <a:p>
            <a:pPr algn="just" rtl="1"/>
            <a:r>
              <a:rPr lang="fa-IR" sz="1800" dirty="0" smtClean="0">
                <a:solidFill>
                  <a:schemeClr val="bg1"/>
                </a:solidFill>
              </a:rPr>
              <a:t> </a:t>
            </a:r>
            <a:endParaRPr lang="en-US" sz="1800" dirty="0" smtClean="0">
              <a:solidFill>
                <a:schemeClr val="bg1"/>
              </a:solidFill>
            </a:endParaRPr>
          </a:p>
          <a:p>
            <a:pPr algn="just"/>
            <a:endParaRPr lang="en-US" sz="1800" dirty="0">
              <a:solidFill>
                <a:schemeClr val="bg1"/>
              </a:solidFill>
            </a:endParaRPr>
          </a:p>
        </p:txBody>
      </p:sp>
      <p:sp>
        <p:nvSpPr>
          <p:cNvPr id="7" name="Slide Number Placeholder 6"/>
          <p:cNvSpPr>
            <a:spLocks noGrp="1"/>
          </p:cNvSpPr>
          <p:nvPr>
            <p:ph type="sldNum" sz="quarter" idx="12"/>
          </p:nvPr>
        </p:nvSpPr>
        <p:spPr/>
        <p:txBody>
          <a:bodyPr/>
          <a:lstStyle/>
          <a:p>
            <a:fld id="{B46FB184-6D11-43E4-A8F3-13B91F6B75DD}" type="slidenum">
              <a:rPr lang="en-US" smtClean="0"/>
              <a:pPr/>
              <a:t>34</a:t>
            </a:fld>
            <a:endParaRPr lang="en-US"/>
          </a:p>
        </p:txBody>
      </p:sp>
      <p:pic>
        <p:nvPicPr>
          <p:cNvPr id="25602" name="Picture 2"/>
          <p:cNvPicPr>
            <a:picLocks noChangeAspect="1" noChangeArrowheads="1"/>
          </p:cNvPicPr>
          <p:nvPr/>
        </p:nvPicPr>
        <p:blipFill>
          <a:blip r:embed="rId2" cstate="print"/>
          <a:srcRect/>
          <a:stretch>
            <a:fillRect/>
          </a:stretch>
        </p:blipFill>
        <p:spPr bwMode="auto">
          <a:xfrm>
            <a:off x="533400" y="4343400"/>
            <a:ext cx="3219450" cy="2514600"/>
          </a:xfrm>
          <a:prstGeom prst="rect">
            <a:avLst/>
          </a:prstGeom>
          <a:noFill/>
          <a:ln w="9525">
            <a:noFill/>
            <a:miter lim="800000"/>
            <a:headEnd/>
            <a:tailEnd/>
          </a:ln>
          <a:effectLst/>
        </p:spPr>
      </p:pic>
      <p:sp>
        <p:nvSpPr>
          <p:cNvPr id="9" name="Rectangle 8"/>
          <p:cNvSpPr/>
          <p:nvPr/>
        </p:nvSpPr>
        <p:spPr>
          <a:xfrm>
            <a:off x="4267200" y="4648200"/>
            <a:ext cx="4724400" cy="1200329"/>
          </a:xfrm>
          <a:prstGeom prst="rect">
            <a:avLst/>
          </a:prstGeom>
        </p:spPr>
        <p:txBody>
          <a:bodyPr wrap="square">
            <a:spAutoFit/>
          </a:bodyPr>
          <a:lstStyle/>
          <a:p>
            <a:pPr algn="just" rtl="1"/>
            <a:r>
              <a:rPr lang="fa-IR" dirty="0" smtClean="0">
                <a:solidFill>
                  <a:schemeClr val="bg1"/>
                </a:solidFill>
              </a:rPr>
              <a:t>2-</a:t>
            </a:r>
            <a:r>
              <a:rPr lang="fa-IR" b="1" dirty="0" smtClean="0">
                <a:solidFill>
                  <a:schemeClr val="bg1">
                    <a:lumMod val="95000"/>
                    <a:lumOff val="5000"/>
                  </a:schemeClr>
                </a:solidFill>
              </a:rPr>
              <a:t>چراغهاي آندن</a:t>
            </a:r>
            <a:endParaRPr lang="en-US" b="1" dirty="0" smtClean="0">
              <a:solidFill>
                <a:schemeClr val="bg1">
                  <a:lumMod val="95000"/>
                  <a:lumOff val="5000"/>
                </a:schemeClr>
              </a:solidFill>
            </a:endParaRPr>
          </a:p>
          <a:p>
            <a:pPr algn="just" rtl="1"/>
            <a:r>
              <a:rPr lang="fa-IR" dirty="0" smtClean="0">
                <a:solidFill>
                  <a:schemeClr val="bg1"/>
                </a:solidFill>
              </a:rPr>
              <a:t>اگرقطعات خط تولید، رو به اتمام باشد، رنگ زرد روشن می شود. درصورت اتمام قطعات،رنگ قرمز چراغ و در صورت شارژ قطعات در خط تولید، رنگ سبز روشن خواهد شد.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851648" cy="1828800"/>
          </a:xfrm>
        </p:spPr>
        <p:txBody>
          <a:bodyPr>
            <a:normAutofit/>
          </a:bodyPr>
          <a:lstStyle/>
          <a:p>
            <a:pPr rtl="1"/>
            <a:r>
              <a:rPr lang="fa-IR" sz="5400" u="sng" dirty="0" smtClean="0">
                <a:latin typeface="Times New Roman" pitchFamily="18" charset="0"/>
                <a:cs typeface="Times New Roman" pitchFamily="18" charset="0"/>
              </a:rPr>
              <a:t>جلوگیری از خطای فراموشی</a:t>
            </a:r>
            <a:r>
              <a:rPr lang="en-US" dirty="0" smtClean="0"/>
              <a:t/>
            </a:r>
            <a:br>
              <a:rPr lang="en-US" dirty="0" smtClean="0"/>
            </a:br>
            <a:endParaRPr lang="en-US" dirty="0"/>
          </a:p>
        </p:txBody>
      </p:sp>
      <p:sp>
        <p:nvSpPr>
          <p:cNvPr id="3" name="Subtitle 2"/>
          <p:cNvSpPr>
            <a:spLocks noGrp="1"/>
          </p:cNvSpPr>
          <p:nvPr>
            <p:ph type="subTitle" idx="1"/>
          </p:nvPr>
        </p:nvSpPr>
        <p:spPr>
          <a:xfrm>
            <a:off x="914400" y="1981200"/>
            <a:ext cx="7854696" cy="2971800"/>
          </a:xfrm>
        </p:spPr>
        <p:txBody>
          <a:bodyPr>
            <a:noAutofit/>
          </a:bodyPr>
          <a:lstStyle/>
          <a:p>
            <a:pPr lvl="0" algn="just" rtl="1">
              <a:buFont typeface="Wingdings" pitchFamily="2" charset="2"/>
              <a:buChar char="v"/>
            </a:pPr>
            <a:r>
              <a:rPr lang="ar-SA" sz="1800" dirty="0" smtClean="0">
                <a:solidFill>
                  <a:schemeClr val="bg1">
                    <a:lumMod val="95000"/>
                    <a:lumOff val="5000"/>
                  </a:schemeClr>
                </a:solidFill>
              </a:rPr>
              <a:t>این مدل پوکایوکه باعث جلوگیری از فراموشی کار می شود</a:t>
            </a:r>
            <a:r>
              <a:rPr lang="en-US" sz="1800" dirty="0" smtClean="0">
                <a:solidFill>
                  <a:schemeClr val="bg1">
                    <a:lumMod val="95000"/>
                    <a:lumOff val="5000"/>
                  </a:schemeClr>
                </a:solidFill>
              </a:rPr>
              <a:t>.</a:t>
            </a:r>
          </a:p>
          <a:p>
            <a:pPr lvl="0" algn="just" rtl="1">
              <a:buFont typeface="Wingdings" pitchFamily="2" charset="2"/>
              <a:buChar char="v"/>
            </a:pPr>
            <a:endParaRPr lang="en-US" sz="1800" dirty="0" smtClean="0">
              <a:solidFill>
                <a:schemeClr val="bg1">
                  <a:lumMod val="95000"/>
                  <a:lumOff val="5000"/>
                </a:schemeClr>
              </a:solidFill>
            </a:endParaRPr>
          </a:p>
          <a:p>
            <a:pPr rtl="1"/>
            <a:r>
              <a:rPr lang="fa-IR" sz="1800" b="1" dirty="0" smtClean="0">
                <a:solidFill>
                  <a:schemeClr val="bg1"/>
                </a:solidFill>
              </a:rPr>
              <a:t>مثال:</a:t>
            </a:r>
            <a:endParaRPr lang="en-US" sz="1800" dirty="0" smtClean="0">
              <a:solidFill>
                <a:schemeClr val="bg1"/>
              </a:solidFill>
            </a:endParaRPr>
          </a:p>
          <a:p>
            <a:pPr algn="r" rtl="1"/>
            <a:r>
              <a:rPr lang="fa-IR" sz="1800" dirty="0" smtClean="0">
                <a:solidFill>
                  <a:schemeClr val="bg1">
                    <a:lumMod val="95000"/>
                    <a:lumOff val="5000"/>
                  </a:schemeClr>
                </a:solidFill>
              </a:rPr>
              <a:t> 1-</a:t>
            </a:r>
            <a:r>
              <a:rPr lang="fa-IR" sz="1800" b="1" dirty="0" smtClean="0"/>
              <a:t> </a:t>
            </a:r>
            <a:r>
              <a:rPr lang="fa-IR" sz="1800" b="1" dirty="0" smtClean="0">
                <a:solidFill>
                  <a:schemeClr val="bg1">
                    <a:lumMod val="95000"/>
                    <a:lumOff val="5000"/>
                  </a:schemeClr>
                </a:solidFill>
              </a:rPr>
              <a:t>خطاي فراموشي خاموش كردن</a:t>
            </a:r>
            <a:endParaRPr lang="en-US" sz="1800" b="1" dirty="0" smtClean="0">
              <a:solidFill>
                <a:schemeClr val="bg1">
                  <a:lumMod val="95000"/>
                  <a:lumOff val="5000"/>
                </a:schemeClr>
              </a:solidFill>
            </a:endParaRPr>
          </a:p>
          <a:p>
            <a:pPr algn="r" rtl="1"/>
            <a:r>
              <a:rPr lang="fa-IR" sz="1800" dirty="0" smtClean="0">
                <a:solidFill>
                  <a:schemeClr val="bg1"/>
                </a:solidFill>
              </a:rPr>
              <a:t>دست خشک کن دارای تایمری است که پس از ترک استفاده کننده، به طوراتوماتیک خاموش می شود.</a:t>
            </a:r>
          </a:p>
          <a:p>
            <a:pPr algn="r" rtl="1"/>
            <a:r>
              <a:rPr lang="fa-IR" sz="1800" dirty="0" smtClean="0">
                <a:solidFill>
                  <a:schemeClr val="bg1"/>
                </a:solidFill>
              </a:rPr>
              <a:t>2-</a:t>
            </a:r>
            <a:r>
              <a:rPr lang="fa-IR" sz="1800" b="1" dirty="0" smtClean="0"/>
              <a:t> </a:t>
            </a:r>
            <a:r>
              <a:rPr lang="fa-IR" sz="1800" b="1" dirty="0" smtClean="0">
                <a:solidFill>
                  <a:schemeClr val="bg1">
                    <a:lumMod val="95000"/>
                    <a:lumOff val="5000"/>
                  </a:schemeClr>
                </a:solidFill>
              </a:rPr>
              <a:t>خطاي فراموشي قرار دادن ابزار در جاي خود</a:t>
            </a:r>
            <a:endParaRPr lang="en-US" sz="1800" b="1" dirty="0" smtClean="0">
              <a:solidFill>
                <a:schemeClr val="bg1">
                  <a:lumMod val="95000"/>
                  <a:lumOff val="5000"/>
                </a:schemeClr>
              </a:solidFill>
            </a:endParaRPr>
          </a:p>
          <a:p>
            <a:pPr algn="r" rtl="1"/>
            <a:r>
              <a:rPr lang="fa-IR" sz="1800" dirty="0" smtClean="0">
                <a:solidFill>
                  <a:schemeClr val="bg1"/>
                </a:solidFill>
              </a:rPr>
              <a:t>برای نگهداری ابزار دستی در کارگاه ها و واحدهای تعمیرات و نگهداری از این روش بدین صورت استفاده می شود که با تهیه یک تخته ابزار و ایجاد شکل هر یک از ابزارهای دستی روی تخته و سپس قراردادن ابزار روی شکل مربوط به خودشان، در مواقعی که یکی از ابزار در جای خود نباشد، به راحتی توسط جای خالیش قابل تشخیص خواهد بود و در واقع این کار از پراکندگی و مفقود شدن ابزار در محیط کارگاه جلوگیری می نماید.</a:t>
            </a:r>
            <a:endParaRPr lang="en-US" sz="1800" dirty="0" smtClean="0">
              <a:solidFill>
                <a:schemeClr val="bg1"/>
              </a:solidFill>
            </a:endParaRPr>
          </a:p>
          <a:p>
            <a:pPr algn="r" rtl="1"/>
            <a:r>
              <a:rPr lang="fa-IR" sz="1800" dirty="0" smtClean="0">
                <a:solidFill>
                  <a:schemeClr val="bg1"/>
                </a:solidFill>
              </a:rPr>
              <a:t/>
            </a:r>
            <a:br>
              <a:rPr lang="fa-IR" sz="1800" dirty="0" smtClean="0">
                <a:solidFill>
                  <a:schemeClr val="bg1"/>
                </a:solidFill>
              </a:rPr>
            </a:br>
            <a:endParaRPr lang="en-US" sz="1800" dirty="0" smtClean="0">
              <a:solidFill>
                <a:schemeClr val="bg1"/>
              </a:solidFill>
            </a:endParaRPr>
          </a:p>
          <a:p>
            <a:pPr algn="just"/>
            <a:endParaRPr lang="en-US" sz="1800" dirty="0">
              <a:solidFill>
                <a:schemeClr val="bg1"/>
              </a:solidFill>
            </a:endParaRPr>
          </a:p>
        </p:txBody>
      </p:sp>
      <p:sp>
        <p:nvSpPr>
          <p:cNvPr id="7" name="Slide Number Placeholder 6"/>
          <p:cNvSpPr>
            <a:spLocks noGrp="1"/>
          </p:cNvSpPr>
          <p:nvPr>
            <p:ph type="sldNum" sz="quarter" idx="12"/>
          </p:nvPr>
        </p:nvSpPr>
        <p:spPr/>
        <p:txBody>
          <a:bodyPr/>
          <a:lstStyle/>
          <a:p>
            <a:fld id="{B46FB184-6D11-43E4-A8F3-13B91F6B75DD}" type="slidenum">
              <a:rPr lang="en-US" smtClean="0"/>
              <a:pPr/>
              <a:t>35</a:t>
            </a:fld>
            <a:endParaRPr lang="en-US"/>
          </a:p>
        </p:txBody>
      </p:sp>
      <p:pic>
        <p:nvPicPr>
          <p:cNvPr id="8" name="Picture 7" descr="Picture 221"/>
          <p:cNvPicPr/>
          <p:nvPr/>
        </p:nvPicPr>
        <p:blipFill>
          <a:blip r:embed="rId2" cstate="print"/>
          <a:srcRect/>
          <a:stretch>
            <a:fillRect/>
          </a:stretch>
        </p:blipFill>
        <p:spPr bwMode="auto">
          <a:xfrm>
            <a:off x="304800" y="5105400"/>
            <a:ext cx="3048000" cy="1752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81000"/>
            <a:ext cx="7851648" cy="1828800"/>
          </a:xfrm>
        </p:spPr>
        <p:txBody>
          <a:bodyPr>
            <a:normAutofit/>
          </a:bodyPr>
          <a:lstStyle/>
          <a:p>
            <a:pPr rtl="1"/>
            <a:r>
              <a:rPr lang="en-US" dirty="0" smtClean="0">
                <a:latin typeface="Times New Roman" pitchFamily="18" charset="0"/>
                <a:cs typeface="Times New Roman" pitchFamily="18" charset="0"/>
              </a:rPr>
              <a:t> </a:t>
            </a:r>
            <a:r>
              <a:rPr lang="fa-IR" sz="5400" u="sng" dirty="0" smtClean="0">
                <a:latin typeface="Times New Roman" pitchFamily="18" charset="0"/>
                <a:cs typeface="Times New Roman" pitchFamily="18" charset="0"/>
              </a:rPr>
              <a:t>خطاناپذیری</a:t>
            </a:r>
            <a:r>
              <a:rPr lang="en-US" dirty="0" smtClean="0"/>
              <a:t/>
            </a:r>
            <a:br>
              <a:rPr lang="en-US" dirty="0" smtClean="0"/>
            </a:br>
            <a:endParaRPr lang="en-US" dirty="0"/>
          </a:p>
        </p:txBody>
      </p:sp>
      <p:sp>
        <p:nvSpPr>
          <p:cNvPr id="3" name="Subtitle 2"/>
          <p:cNvSpPr>
            <a:spLocks noGrp="1"/>
          </p:cNvSpPr>
          <p:nvPr>
            <p:ph type="subTitle" idx="1"/>
          </p:nvPr>
        </p:nvSpPr>
        <p:spPr>
          <a:xfrm>
            <a:off x="838200" y="1981200"/>
            <a:ext cx="7854696" cy="2618936"/>
          </a:xfrm>
        </p:spPr>
        <p:txBody>
          <a:bodyPr>
            <a:noAutofit/>
          </a:bodyPr>
          <a:lstStyle/>
          <a:p>
            <a:pPr algn="just" rtl="1"/>
            <a:endParaRPr lang="fa-IR" sz="1800" dirty="0" smtClean="0">
              <a:solidFill>
                <a:schemeClr val="bg1"/>
              </a:solidFill>
            </a:endParaRPr>
          </a:p>
          <a:p>
            <a:pPr algn="just" rtl="1"/>
            <a:endParaRPr lang="fa-IR" sz="1800" dirty="0" smtClean="0">
              <a:solidFill>
                <a:schemeClr val="bg1"/>
              </a:solidFill>
            </a:endParaRPr>
          </a:p>
          <a:p>
            <a:r>
              <a:rPr lang="fa-IR" sz="1800" b="1" dirty="0" smtClean="0">
                <a:solidFill>
                  <a:schemeClr val="bg1">
                    <a:lumMod val="95000"/>
                    <a:lumOff val="5000"/>
                  </a:schemeClr>
                </a:solidFill>
              </a:rPr>
              <a:t>مثال</a:t>
            </a:r>
            <a:r>
              <a:rPr lang="fa-IR" sz="1800" dirty="0" smtClean="0">
                <a:solidFill>
                  <a:schemeClr val="bg1">
                    <a:lumMod val="95000"/>
                    <a:lumOff val="5000"/>
                  </a:schemeClr>
                </a:solidFill>
              </a:rPr>
              <a:t>:</a:t>
            </a:r>
          </a:p>
          <a:p>
            <a:pPr algn="r"/>
            <a:r>
              <a:rPr lang="fa-IR" sz="1800" dirty="0" smtClean="0">
                <a:solidFill>
                  <a:schemeClr val="bg1">
                    <a:lumMod val="95000"/>
                    <a:lumOff val="5000"/>
                  </a:schemeClr>
                </a:solidFill>
              </a:rPr>
              <a:t>1-</a:t>
            </a:r>
            <a:r>
              <a:rPr lang="fa-IR" sz="1800" b="1" dirty="0" smtClean="0"/>
              <a:t> </a:t>
            </a:r>
            <a:r>
              <a:rPr lang="fa-IR" sz="1800" b="1" dirty="0" smtClean="0">
                <a:solidFill>
                  <a:schemeClr val="bg1">
                    <a:lumMod val="95000"/>
                    <a:lumOff val="5000"/>
                  </a:schemeClr>
                </a:solidFill>
              </a:rPr>
              <a:t>خطاناپذيري در جا زدن سوكت</a:t>
            </a:r>
            <a:endParaRPr lang="en-US" sz="1800" b="1" dirty="0" smtClean="0">
              <a:solidFill>
                <a:schemeClr val="bg1">
                  <a:lumMod val="95000"/>
                  <a:lumOff val="5000"/>
                </a:schemeClr>
              </a:solidFill>
            </a:endParaRPr>
          </a:p>
          <a:p>
            <a:pPr algn="r"/>
            <a:r>
              <a:rPr lang="fa-IR" sz="1800" b="1" dirty="0" smtClean="0">
                <a:solidFill>
                  <a:schemeClr val="bg1">
                    <a:lumMod val="95000"/>
                    <a:lumOff val="5000"/>
                  </a:schemeClr>
                </a:solidFill>
              </a:rPr>
              <a:t> </a:t>
            </a:r>
            <a:r>
              <a:rPr lang="fa-IR" sz="1800" dirty="0" smtClean="0">
                <a:solidFill>
                  <a:schemeClr val="bg1">
                    <a:lumMod val="95000"/>
                    <a:lumOff val="5000"/>
                  </a:schemeClr>
                </a:solidFill>
              </a:rPr>
              <a:t>سوکت کابل های کامپیوتر دارای گیره ای هست که احتمال درهم رفتن کابل ها را به جای هم از بین می برد. این سوکت ها یک زبانه پلاستیکی دارند که از گیرکردن و شکسته شدن و همچنین خروج راحت سوکت، جلوگیری می کند.</a:t>
            </a:r>
            <a:br>
              <a:rPr lang="fa-IR" sz="1800" dirty="0" smtClean="0">
                <a:solidFill>
                  <a:schemeClr val="bg1">
                    <a:lumMod val="95000"/>
                    <a:lumOff val="5000"/>
                  </a:schemeClr>
                </a:solidFill>
              </a:rPr>
            </a:br>
            <a:endParaRPr lang="fa-IR" sz="1800" dirty="0" smtClean="0">
              <a:solidFill>
                <a:schemeClr val="bg1">
                  <a:lumMod val="95000"/>
                  <a:lumOff val="5000"/>
                </a:schemeClr>
              </a:solidFill>
            </a:endParaRPr>
          </a:p>
          <a:p>
            <a:pPr algn="r"/>
            <a:r>
              <a:rPr lang="fa-IR" sz="1800" dirty="0" smtClean="0">
                <a:solidFill>
                  <a:schemeClr val="bg1">
                    <a:lumMod val="95000"/>
                    <a:lumOff val="5000"/>
                  </a:schemeClr>
                </a:solidFill>
              </a:rPr>
              <a:t>2-</a:t>
            </a:r>
            <a:r>
              <a:rPr lang="fa-IR" sz="1800" b="1" dirty="0" smtClean="0"/>
              <a:t> </a:t>
            </a:r>
            <a:r>
              <a:rPr lang="fa-IR" sz="1800" b="1" dirty="0" smtClean="0">
                <a:solidFill>
                  <a:schemeClr val="bg1">
                    <a:lumMod val="95000"/>
                    <a:lumOff val="5000"/>
                  </a:schemeClr>
                </a:solidFill>
              </a:rPr>
              <a:t>خطاناپذيري در جا زدن فلاپي </a:t>
            </a:r>
            <a:endParaRPr lang="en-US" sz="1800" b="1" dirty="0" smtClean="0">
              <a:solidFill>
                <a:schemeClr val="bg1">
                  <a:lumMod val="95000"/>
                  <a:lumOff val="5000"/>
                </a:schemeClr>
              </a:solidFill>
            </a:endParaRPr>
          </a:p>
          <a:p>
            <a:pPr algn="r"/>
            <a:r>
              <a:rPr lang="fa-IR" sz="1800" dirty="0" smtClean="0">
                <a:solidFill>
                  <a:schemeClr val="bg1">
                    <a:lumMod val="95000"/>
                    <a:lumOff val="5000"/>
                  </a:schemeClr>
                </a:solidFill>
              </a:rPr>
              <a:t>فلاپی از یک جهت خاص وارد کیس رایانه می شود. گوشه پخ دار دیسکت هم راهنمای ورود و هم محلی برای هل دادن دیسکت در هنگام خارج شدن است. شکل ظاهری دیسکت چهارگوش نیست که این موضوع از ورود غیر صحیح جلوگیری می کند.</a:t>
            </a:r>
            <a:endParaRPr lang="en-US" sz="1800" dirty="0" smtClean="0">
              <a:solidFill>
                <a:schemeClr val="bg1">
                  <a:lumMod val="95000"/>
                  <a:lumOff val="5000"/>
                </a:schemeClr>
              </a:solidFill>
            </a:endParaRPr>
          </a:p>
          <a:p>
            <a:pPr algn="just"/>
            <a:endParaRPr lang="en-US" sz="1800" dirty="0">
              <a:solidFill>
                <a:schemeClr val="bg1"/>
              </a:solidFill>
            </a:endParaRPr>
          </a:p>
        </p:txBody>
      </p:sp>
      <p:sp>
        <p:nvSpPr>
          <p:cNvPr id="4" name="Slide Number Placeholder 3"/>
          <p:cNvSpPr>
            <a:spLocks noGrp="1"/>
          </p:cNvSpPr>
          <p:nvPr>
            <p:ph type="sldNum" sz="quarter" idx="12"/>
          </p:nvPr>
        </p:nvSpPr>
        <p:spPr/>
        <p:txBody>
          <a:bodyPr/>
          <a:lstStyle/>
          <a:p>
            <a:fld id="{B46FB184-6D11-43E4-A8F3-13B91F6B75DD}" type="slidenum">
              <a:rPr lang="en-US" smtClean="0"/>
              <a:pPr/>
              <a:t>36</a:t>
            </a:fld>
            <a:endParaRPr lang="en-US"/>
          </a:p>
        </p:txBody>
      </p:sp>
      <p:sp>
        <p:nvSpPr>
          <p:cNvPr id="6" name="Rectangle 5"/>
          <p:cNvSpPr/>
          <p:nvPr/>
        </p:nvSpPr>
        <p:spPr>
          <a:xfrm>
            <a:off x="228600" y="1981200"/>
            <a:ext cx="8229600" cy="923330"/>
          </a:xfrm>
          <a:prstGeom prst="rect">
            <a:avLst/>
          </a:prstGeom>
        </p:spPr>
        <p:txBody>
          <a:bodyPr wrap="square">
            <a:spAutoFit/>
          </a:bodyPr>
          <a:lstStyle/>
          <a:p>
            <a:pPr algn="r"/>
            <a:r>
              <a:rPr lang="ar-SA" dirty="0" smtClean="0">
                <a:solidFill>
                  <a:schemeClr val="bg1">
                    <a:lumMod val="95000"/>
                    <a:lumOff val="5000"/>
                  </a:schemeClr>
                </a:solidFill>
              </a:rPr>
              <a:t> نوع پیشرفته پوکایوکه به</a:t>
            </a:r>
            <a:r>
              <a:rPr lang="fa-IR" dirty="0" smtClean="0">
                <a:solidFill>
                  <a:schemeClr val="bg1">
                    <a:lumMod val="95000"/>
                    <a:lumOff val="5000"/>
                  </a:schemeClr>
                </a:solidFill>
              </a:rPr>
              <a:t> </a:t>
            </a:r>
            <a:r>
              <a:rPr lang="ar-SA" dirty="0" smtClean="0">
                <a:solidFill>
                  <a:schemeClr val="bg1">
                    <a:lumMod val="95000"/>
                    <a:lumOff val="5000"/>
                  </a:schemeClr>
                </a:solidFill>
              </a:rPr>
              <a:t>صورت ضد خطاست؛ به</a:t>
            </a:r>
            <a:r>
              <a:rPr lang="fa-IR" dirty="0" smtClean="0">
                <a:solidFill>
                  <a:schemeClr val="bg1">
                    <a:lumMod val="95000"/>
                    <a:lumOff val="5000"/>
                  </a:schemeClr>
                </a:solidFill>
              </a:rPr>
              <a:t> </a:t>
            </a:r>
            <a:r>
              <a:rPr lang="ar-SA" dirty="0" smtClean="0">
                <a:solidFill>
                  <a:schemeClr val="bg1">
                    <a:lumMod val="95000"/>
                    <a:lumOff val="5000"/>
                  </a:schemeClr>
                </a:solidFill>
              </a:rPr>
              <a:t>گونه</a:t>
            </a:r>
            <a:r>
              <a:rPr lang="fa-IR" dirty="0" smtClean="0">
                <a:solidFill>
                  <a:schemeClr val="bg1">
                    <a:lumMod val="95000"/>
                    <a:lumOff val="5000"/>
                  </a:schemeClr>
                </a:solidFill>
              </a:rPr>
              <a:t> </a:t>
            </a:r>
            <a:r>
              <a:rPr lang="ar-SA" dirty="0" smtClean="0">
                <a:solidFill>
                  <a:schemeClr val="bg1">
                    <a:lumMod val="95000"/>
                    <a:lumOff val="5000"/>
                  </a:schemeClr>
                </a:solidFill>
              </a:rPr>
              <a:t>ای که امکان ارتکاب خطا را از استفاده کننده می</a:t>
            </a:r>
            <a:r>
              <a:rPr lang="fa-IR" dirty="0" smtClean="0">
                <a:solidFill>
                  <a:schemeClr val="bg1">
                    <a:lumMod val="95000"/>
                    <a:lumOff val="5000"/>
                  </a:schemeClr>
                </a:solidFill>
              </a:rPr>
              <a:t> </a:t>
            </a:r>
            <a:r>
              <a:rPr lang="ar-SA" dirty="0" smtClean="0">
                <a:solidFill>
                  <a:schemeClr val="bg1">
                    <a:lumMod val="95000"/>
                    <a:lumOff val="5000"/>
                  </a:schemeClr>
                </a:solidFill>
              </a:rPr>
              <a:t>گیرد و حتی او را در انجام صحیح کار راهنمایی می</a:t>
            </a:r>
            <a:r>
              <a:rPr lang="fa-IR" dirty="0" smtClean="0">
                <a:solidFill>
                  <a:schemeClr val="bg1">
                    <a:lumMod val="95000"/>
                    <a:lumOff val="5000"/>
                  </a:schemeClr>
                </a:solidFill>
              </a:rPr>
              <a:t> </a:t>
            </a:r>
            <a:r>
              <a:rPr lang="ar-SA" dirty="0" smtClean="0">
                <a:solidFill>
                  <a:schemeClr val="bg1">
                    <a:lumMod val="95000"/>
                    <a:lumOff val="5000"/>
                  </a:schemeClr>
                </a:solidFill>
              </a:rPr>
              <a:t>کند، مانند سوکت های رایانه، فلاپی، فیش­های سه</a:t>
            </a:r>
            <a:r>
              <a:rPr lang="fa-IR" dirty="0" smtClean="0">
                <a:solidFill>
                  <a:schemeClr val="bg1">
                    <a:lumMod val="95000"/>
                    <a:lumOff val="5000"/>
                  </a:schemeClr>
                </a:solidFill>
              </a:rPr>
              <a:t> </a:t>
            </a:r>
            <a:r>
              <a:rPr lang="ar-SA" dirty="0" smtClean="0">
                <a:solidFill>
                  <a:schemeClr val="bg1">
                    <a:lumMod val="95000"/>
                    <a:lumOff val="5000"/>
                  </a:schemeClr>
                </a:solidFill>
              </a:rPr>
              <a:t>پایه تلفن و...</a:t>
            </a:r>
            <a:endParaRPr lang="en-US" dirty="0">
              <a:solidFill>
                <a:schemeClr val="bg1">
                  <a:lumMod val="95000"/>
                  <a:lumOff val="5000"/>
                </a:schemeClr>
              </a:solidFill>
            </a:endParaRPr>
          </a:p>
        </p:txBody>
      </p:sp>
      <p:pic>
        <p:nvPicPr>
          <p:cNvPr id="7" name="Picture 1"/>
          <p:cNvPicPr>
            <a:picLocks noChangeAspect="1" noChangeArrowheads="1"/>
          </p:cNvPicPr>
          <p:nvPr/>
        </p:nvPicPr>
        <p:blipFill>
          <a:blip r:embed="rId2" cstate="print"/>
          <a:srcRect/>
          <a:stretch>
            <a:fillRect/>
          </a:stretch>
        </p:blipFill>
        <p:spPr bwMode="auto">
          <a:xfrm>
            <a:off x="0" y="5357825"/>
            <a:ext cx="3214678" cy="1500175"/>
          </a:xfrm>
          <a:prstGeom prst="rect">
            <a:avLst/>
          </a:prstGeom>
          <a:noFill/>
          <a:ln w="9525">
            <a:noFill/>
            <a:miter lim="800000"/>
            <a:headEnd/>
            <a:tailEnd/>
          </a:ln>
          <a:effectLst/>
        </p:spPr>
      </p:pic>
      <p:pic>
        <p:nvPicPr>
          <p:cNvPr id="8" name="Picture 7" descr="زرذد.jpg"/>
          <p:cNvPicPr>
            <a:picLocks noChangeAspect="1"/>
          </p:cNvPicPr>
          <p:nvPr/>
        </p:nvPicPr>
        <p:blipFill>
          <a:blip r:embed="rId3"/>
          <a:stretch>
            <a:fillRect/>
          </a:stretch>
        </p:blipFill>
        <p:spPr>
          <a:xfrm>
            <a:off x="2571736" y="3929066"/>
            <a:ext cx="3286148" cy="785818"/>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600"/>
            <a:ext cx="7851648" cy="1600200"/>
          </a:xfrm>
        </p:spPr>
        <p:txBody>
          <a:bodyPr>
            <a:noAutofit/>
          </a:bodyPr>
          <a:lstStyle/>
          <a:p>
            <a:pPr rtl="1"/>
            <a:r>
              <a:rPr lang="fa-IR" sz="4800" dirty="0" smtClean="0">
                <a:latin typeface="Times New Roman" pitchFamily="18" charset="0"/>
                <a:cs typeface="Times New Roman" pitchFamily="18" charset="0"/>
              </a:rPr>
              <a:t>انواع</a:t>
            </a:r>
            <a:r>
              <a:rPr lang="en-US" sz="4800" dirty="0" smtClean="0">
                <a:latin typeface="Times New Roman" pitchFamily="18" charset="0"/>
                <a:cs typeface="Times New Roman" pitchFamily="18" charset="0"/>
              </a:rPr>
              <a:t> </a:t>
            </a:r>
            <a:r>
              <a:rPr lang="fa-IR" sz="4800" dirty="0" smtClean="0">
                <a:latin typeface="Times New Roman" pitchFamily="18" charset="0"/>
                <a:cs typeface="Times New Roman" pitchFamily="18" charset="0"/>
              </a:rPr>
              <a:t>روش های استفاده از پوکایوکه</a:t>
            </a:r>
            <a:endParaRPr lang="en-US" sz="4800" dirty="0">
              <a:latin typeface="Times New Roman" pitchFamily="18" charset="0"/>
              <a:cs typeface="Times New Roman" pitchFamily="18" charset="0"/>
            </a:endParaRPr>
          </a:p>
        </p:txBody>
      </p:sp>
      <p:sp>
        <p:nvSpPr>
          <p:cNvPr id="3" name="Subtitle 2"/>
          <p:cNvSpPr>
            <a:spLocks noGrp="1"/>
          </p:cNvSpPr>
          <p:nvPr>
            <p:ph type="subTitle" idx="1"/>
          </p:nvPr>
        </p:nvSpPr>
        <p:spPr>
          <a:xfrm>
            <a:off x="990600" y="1981200"/>
            <a:ext cx="7854696" cy="4267200"/>
          </a:xfrm>
        </p:spPr>
        <p:txBody>
          <a:bodyPr>
            <a:noAutofit/>
          </a:bodyPr>
          <a:lstStyle/>
          <a:p>
            <a:pPr algn="just" rtl="1"/>
            <a:r>
              <a:rPr lang="fa-IR" sz="2400" dirty="0" smtClean="0">
                <a:solidFill>
                  <a:schemeClr val="bg1"/>
                </a:solidFill>
              </a:rPr>
              <a:t>بین انواع روش های استفاده از پوکایوکه هم پوشانی وجود دارد و انتخاب روش مناسب به نظر شما بستگی دارد.به عبارتی دیگر وقت زیادی را صرف انتخاب یک روش خاص نکنید و آنچه اهمیت دارد، این است که فرآیند شما خطاناپذیر شود.</a:t>
            </a:r>
          </a:p>
          <a:p>
            <a:pPr algn="just" rtl="1"/>
            <a:endParaRPr lang="en-US" sz="2400" dirty="0" smtClean="0">
              <a:solidFill>
                <a:schemeClr val="bg1"/>
              </a:solidFill>
            </a:endParaRPr>
          </a:p>
          <a:p>
            <a:pPr lvl="0" algn="just" rtl="1">
              <a:buFont typeface="Wingdings" pitchFamily="2" charset="2"/>
              <a:buChar char="ü"/>
            </a:pPr>
            <a:r>
              <a:rPr lang="fa-IR" sz="2400" b="1" dirty="0" smtClean="0">
                <a:solidFill>
                  <a:schemeClr val="bg1"/>
                </a:solidFill>
              </a:rPr>
              <a:t>ارتباط</a:t>
            </a:r>
            <a:endParaRPr lang="en-US" sz="2400" b="1" dirty="0" smtClean="0">
              <a:solidFill>
                <a:schemeClr val="bg1"/>
              </a:solidFill>
            </a:endParaRPr>
          </a:p>
          <a:p>
            <a:pPr lvl="0" algn="just" rtl="1">
              <a:buFont typeface="Wingdings" pitchFamily="2" charset="2"/>
              <a:buChar char="ü"/>
            </a:pPr>
            <a:r>
              <a:rPr lang="fa-IR" sz="2400" b="1" dirty="0" smtClean="0">
                <a:solidFill>
                  <a:schemeClr val="bg1"/>
                </a:solidFill>
              </a:rPr>
              <a:t>شمارش</a:t>
            </a:r>
            <a:endParaRPr lang="en-US" sz="2400" b="1" dirty="0" smtClean="0">
              <a:solidFill>
                <a:schemeClr val="bg1"/>
              </a:solidFill>
            </a:endParaRPr>
          </a:p>
          <a:p>
            <a:pPr lvl="0" algn="just" rtl="1">
              <a:buFont typeface="Wingdings" pitchFamily="2" charset="2"/>
              <a:buChar char="ü"/>
            </a:pPr>
            <a:r>
              <a:rPr lang="fa-IR" sz="2400" b="1" dirty="0" smtClean="0">
                <a:solidFill>
                  <a:schemeClr val="bg1"/>
                </a:solidFill>
              </a:rPr>
              <a:t>توالی حرکات</a:t>
            </a:r>
            <a:endParaRPr lang="en-US" sz="2400" b="1" dirty="0" smtClean="0">
              <a:solidFill>
                <a:schemeClr val="bg1"/>
              </a:solidFill>
            </a:endParaRPr>
          </a:p>
          <a:p>
            <a:pPr algn="just"/>
            <a:endParaRPr lang="en-US" sz="2400" dirty="0">
              <a:solidFill>
                <a:schemeClr val="bg1"/>
              </a:solidFill>
            </a:endParaRPr>
          </a:p>
        </p:txBody>
      </p:sp>
      <p:sp>
        <p:nvSpPr>
          <p:cNvPr id="5" name="Slide Number Placeholder 4"/>
          <p:cNvSpPr>
            <a:spLocks noGrp="1"/>
          </p:cNvSpPr>
          <p:nvPr>
            <p:ph type="sldNum" sz="quarter" idx="12"/>
          </p:nvPr>
        </p:nvSpPr>
        <p:spPr/>
        <p:txBody>
          <a:bodyPr/>
          <a:lstStyle/>
          <a:p>
            <a:fld id="{B46FB184-6D11-43E4-A8F3-13B91F6B75DD}" type="slidenum">
              <a:rPr lang="en-US" smtClean="0"/>
              <a:pPr/>
              <a:t>37</a:t>
            </a:fld>
            <a:endParaRPr lang="en-US"/>
          </a:p>
        </p:txBody>
      </p:sp>
      <p:graphicFrame>
        <p:nvGraphicFramePr>
          <p:cNvPr id="22529" name="Object 1"/>
          <p:cNvGraphicFramePr>
            <a:graphicFrameLocks noChangeAspect="1"/>
          </p:cNvGraphicFramePr>
          <p:nvPr/>
        </p:nvGraphicFramePr>
        <p:xfrm>
          <a:off x="1752600" y="3581400"/>
          <a:ext cx="2590800" cy="2606393"/>
        </p:xfrm>
        <a:graphic>
          <a:graphicData uri="http://schemas.openxmlformats.org/presentationml/2006/ole">
            <p:oleObj spid="_x0000_s3074" name="Clip" r:id="rId3" imgW="3452400" imgH="3342240" progId="">
              <p:embed/>
            </p:oleObj>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851648" cy="1905000"/>
          </a:xfrm>
        </p:spPr>
        <p:txBody>
          <a:bodyPr>
            <a:normAutofit/>
          </a:bodyPr>
          <a:lstStyle/>
          <a:p>
            <a:pPr rtl="1"/>
            <a:r>
              <a:rPr lang="fa-IR" sz="5400" dirty="0" smtClean="0">
                <a:cs typeface="B Titr" pitchFamily="2" charset="-78"/>
              </a:rPr>
              <a:t>ارتباط(</a:t>
            </a:r>
            <a:r>
              <a:rPr lang="en-US" sz="5400" dirty="0" smtClean="0">
                <a:cs typeface="B Titr" pitchFamily="2" charset="-78"/>
              </a:rPr>
              <a:t>contact</a:t>
            </a:r>
            <a:r>
              <a:rPr lang="fa-IR" sz="5400" dirty="0" smtClean="0">
                <a:cs typeface="B Titr" pitchFamily="2" charset="-78"/>
              </a:rPr>
              <a:t>)</a:t>
            </a:r>
            <a:r>
              <a:rPr lang="en-US" dirty="0" smtClean="0"/>
              <a:t/>
            </a:r>
            <a:br>
              <a:rPr lang="en-US" dirty="0" smtClean="0"/>
            </a:br>
            <a:endParaRPr lang="en-US" dirty="0"/>
          </a:p>
        </p:txBody>
      </p:sp>
      <p:sp>
        <p:nvSpPr>
          <p:cNvPr id="3" name="Subtitle 2"/>
          <p:cNvSpPr>
            <a:spLocks noGrp="1"/>
          </p:cNvSpPr>
          <p:nvPr>
            <p:ph type="subTitle" idx="1"/>
          </p:nvPr>
        </p:nvSpPr>
        <p:spPr>
          <a:xfrm>
            <a:off x="990600" y="1905000"/>
            <a:ext cx="7854696" cy="2618936"/>
          </a:xfrm>
        </p:spPr>
        <p:txBody>
          <a:bodyPr>
            <a:normAutofit/>
          </a:bodyPr>
          <a:lstStyle/>
          <a:p>
            <a:pPr algn="just" rtl="1"/>
            <a:r>
              <a:rPr lang="fa-IR" sz="2000" dirty="0" smtClean="0">
                <a:solidFill>
                  <a:schemeClr val="bg1"/>
                </a:solidFill>
              </a:rPr>
              <a:t>در این روش از تماس فیزیکی بین دو یا چند جسم مختلف استفاده می شود.</a:t>
            </a:r>
          </a:p>
          <a:p>
            <a:pPr algn="just" rtl="1"/>
            <a:r>
              <a:rPr lang="fa-IR" sz="2000" b="1" dirty="0" smtClean="0">
                <a:solidFill>
                  <a:schemeClr val="bg1"/>
                </a:solidFill>
              </a:rPr>
              <a:t>مثال :</a:t>
            </a:r>
            <a:endParaRPr lang="en-US" sz="2000" dirty="0" smtClean="0">
              <a:solidFill>
                <a:schemeClr val="bg1"/>
              </a:solidFill>
            </a:endParaRPr>
          </a:p>
          <a:p>
            <a:pPr algn="just" rtl="1"/>
            <a:r>
              <a:rPr lang="fa-IR" sz="2000" dirty="0" smtClean="0">
                <a:solidFill>
                  <a:schemeClr val="bg1"/>
                </a:solidFill>
              </a:rPr>
              <a:t>شکل فیزیکی دو شاخه های الکتریکی وسایل برق باعث می شود که از آنها در پریزهای مربوط به ولتاژهای نامناسب استفاده نشود.</a:t>
            </a:r>
            <a:endParaRPr lang="en-US" sz="2000" dirty="0" smtClean="0">
              <a:solidFill>
                <a:schemeClr val="bg1"/>
              </a:solidFill>
            </a:endParaRPr>
          </a:p>
          <a:p>
            <a:pPr algn="just"/>
            <a:endParaRPr lang="en-US" sz="2000" dirty="0">
              <a:solidFill>
                <a:schemeClr val="bg1"/>
              </a:solidFill>
            </a:endParaRPr>
          </a:p>
        </p:txBody>
      </p:sp>
      <p:sp>
        <p:nvSpPr>
          <p:cNvPr id="55" name="Slide Number Placeholder 54"/>
          <p:cNvSpPr>
            <a:spLocks noGrp="1"/>
          </p:cNvSpPr>
          <p:nvPr>
            <p:ph type="sldNum" sz="quarter" idx="12"/>
          </p:nvPr>
        </p:nvSpPr>
        <p:spPr/>
        <p:txBody>
          <a:bodyPr/>
          <a:lstStyle/>
          <a:p>
            <a:fld id="{B46FB184-6D11-43E4-A8F3-13B91F6B75DD}" type="slidenum">
              <a:rPr lang="en-US" smtClean="0"/>
              <a:pPr/>
              <a:t>38</a:t>
            </a:fld>
            <a:endParaRPr lang="en-US"/>
          </a:p>
        </p:txBody>
      </p:sp>
      <p:grpSp>
        <p:nvGrpSpPr>
          <p:cNvPr id="4" name="Group 3"/>
          <p:cNvGrpSpPr/>
          <p:nvPr/>
        </p:nvGrpSpPr>
        <p:grpSpPr>
          <a:xfrm>
            <a:off x="0" y="4114800"/>
            <a:ext cx="3886200" cy="2590800"/>
            <a:chOff x="4191000" y="2887663"/>
            <a:chExt cx="4724400" cy="3481387"/>
          </a:xfrm>
        </p:grpSpPr>
        <p:sp>
          <p:nvSpPr>
            <p:cNvPr id="5" name="AutoShape 5"/>
            <p:cNvSpPr>
              <a:spLocks noChangeArrowheads="1"/>
            </p:cNvSpPr>
            <p:nvPr/>
          </p:nvSpPr>
          <p:spPr bwMode="auto">
            <a:xfrm>
              <a:off x="4724400" y="4495800"/>
              <a:ext cx="381000" cy="1066800"/>
            </a:xfrm>
            <a:prstGeom prst="can">
              <a:avLst>
                <a:gd name="adj" fmla="val 70000"/>
              </a:avLst>
            </a:prstGeom>
            <a:solidFill>
              <a:schemeClr val="accent1"/>
            </a:solidFill>
            <a:ln w="9525">
              <a:solidFill>
                <a:schemeClr val="tx1"/>
              </a:solidFill>
              <a:round/>
              <a:headEnd/>
              <a:tailEnd/>
            </a:ln>
            <a:effectLst/>
          </p:spPr>
          <p:txBody>
            <a:bodyPr wrap="none" anchor="ctr"/>
            <a:lstStyle/>
            <a:p>
              <a:endParaRPr lang="en-US"/>
            </a:p>
          </p:txBody>
        </p:sp>
        <p:sp>
          <p:nvSpPr>
            <p:cNvPr id="6" name="Text Box 6"/>
            <p:cNvSpPr txBox="1">
              <a:spLocks noChangeArrowheads="1"/>
            </p:cNvSpPr>
            <p:nvPr/>
          </p:nvSpPr>
          <p:spPr bwMode="auto">
            <a:xfrm>
              <a:off x="6629400" y="2895600"/>
              <a:ext cx="2286000" cy="457200"/>
            </a:xfrm>
            <a:prstGeom prst="rect">
              <a:avLst/>
            </a:prstGeom>
            <a:noFill/>
            <a:ln w="9525">
              <a:noFill/>
              <a:miter lim="800000"/>
              <a:headEnd/>
              <a:tailEnd/>
            </a:ln>
            <a:effectLst/>
          </p:spPr>
          <p:txBody>
            <a:bodyPr>
              <a:spAutoFit/>
            </a:bodyPr>
            <a:lstStyle/>
            <a:p>
              <a:pPr>
                <a:spcBef>
                  <a:spcPct val="50000"/>
                </a:spcBef>
              </a:pPr>
              <a:r>
                <a:rPr lang="en-US" sz="1200" b="0" dirty="0"/>
                <a:t>Missing </a:t>
              </a:r>
              <a:r>
                <a:rPr lang="en-US" sz="1200" b="0" dirty="0" err="1"/>
                <a:t>cylinder;piston</a:t>
              </a:r>
              <a:r>
                <a:rPr lang="en-US" sz="1200" b="0" dirty="0"/>
                <a:t> fully extended alarm sounds</a:t>
              </a:r>
              <a:endParaRPr lang="en-US" sz="2400" b="0" dirty="0"/>
            </a:p>
          </p:txBody>
        </p:sp>
        <p:sp>
          <p:nvSpPr>
            <p:cNvPr id="7" name="Line 7"/>
            <p:cNvSpPr>
              <a:spLocks noChangeShapeType="1"/>
            </p:cNvSpPr>
            <p:nvPr/>
          </p:nvSpPr>
          <p:spPr bwMode="auto">
            <a:xfrm flipH="1">
              <a:off x="6324600" y="3200400"/>
              <a:ext cx="304800" cy="609600"/>
            </a:xfrm>
            <a:prstGeom prst="line">
              <a:avLst/>
            </a:prstGeom>
            <a:noFill/>
            <a:ln w="9525">
              <a:solidFill>
                <a:schemeClr val="tx1"/>
              </a:solidFill>
              <a:round/>
              <a:headEnd/>
              <a:tailEnd type="triangle" w="med" len="med"/>
            </a:ln>
            <a:effectLst/>
          </p:spPr>
          <p:txBody>
            <a:bodyPr wrap="none" anchor="ctr"/>
            <a:lstStyle/>
            <a:p>
              <a:endParaRPr lang="en-US"/>
            </a:p>
          </p:txBody>
        </p:sp>
        <p:sp>
          <p:nvSpPr>
            <p:cNvPr id="8" name="Text Box 8"/>
            <p:cNvSpPr txBox="1">
              <a:spLocks noChangeArrowheads="1"/>
            </p:cNvSpPr>
            <p:nvPr/>
          </p:nvSpPr>
          <p:spPr bwMode="auto">
            <a:xfrm>
              <a:off x="4953000" y="5638800"/>
              <a:ext cx="2514600" cy="730250"/>
            </a:xfrm>
            <a:prstGeom prst="rect">
              <a:avLst/>
            </a:prstGeom>
            <a:noFill/>
            <a:ln w="9525">
              <a:noFill/>
              <a:miter lim="800000"/>
              <a:headEnd/>
              <a:tailEnd/>
            </a:ln>
            <a:effectLst/>
          </p:spPr>
          <p:txBody>
            <a:bodyPr>
              <a:spAutoFit/>
            </a:bodyPr>
            <a:lstStyle/>
            <a:p>
              <a:pPr algn="ctr">
                <a:spcBef>
                  <a:spcPct val="50000"/>
                </a:spcBef>
              </a:pPr>
              <a:r>
                <a:rPr lang="en-US" sz="1400" b="0"/>
                <a:t>Contact Method using limit switches identifies missing cylinder.</a:t>
              </a:r>
              <a:endParaRPr lang="en-US" sz="2400" b="0"/>
            </a:p>
          </p:txBody>
        </p:sp>
        <p:sp>
          <p:nvSpPr>
            <p:cNvPr id="9" name="Line 9"/>
            <p:cNvSpPr>
              <a:spLocks noChangeShapeType="1"/>
            </p:cNvSpPr>
            <p:nvPr/>
          </p:nvSpPr>
          <p:spPr bwMode="auto">
            <a:xfrm flipH="1" flipV="1">
              <a:off x="4572000" y="4876800"/>
              <a:ext cx="0" cy="6858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0" name="AutoShape 10"/>
            <p:cNvSpPr>
              <a:spLocks noChangeArrowheads="1"/>
            </p:cNvSpPr>
            <p:nvPr/>
          </p:nvSpPr>
          <p:spPr bwMode="auto">
            <a:xfrm>
              <a:off x="5334000" y="4495800"/>
              <a:ext cx="381000" cy="1066800"/>
            </a:xfrm>
            <a:prstGeom prst="can">
              <a:avLst>
                <a:gd name="adj" fmla="val 70000"/>
              </a:avLst>
            </a:prstGeom>
            <a:solidFill>
              <a:schemeClr val="accent1"/>
            </a:solidFill>
            <a:ln w="9525">
              <a:solidFill>
                <a:schemeClr val="tx1"/>
              </a:solidFill>
              <a:round/>
              <a:headEnd/>
              <a:tailEnd/>
            </a:ln>
            <a:effectLst/>
          </p:spPr>
          <p:txBody>
            <a:bodyPr wrap="none" anchor="ctr"/>
            <a:lstStyle/>
            <a:p>
              <a:endParaRPr lang="en-US"/>
            </a:p>
          </p:txBody>
        </p:sp>
        <p:sp>
          <p:nvSpPr>
            <p:cNvPr id="11" name="AutoShape 11"/>
            <p:cNvSpPr>
              <a:spLocks noChangeArrowheads="1"/>
            </p:cNvSpPr>
            <p:nvPr/>
          </p:nvSpPr>
          <p:spPr bwMode="auto">
            <a:xfrm>
              <a:off x="6019800" y="3733800"/>
              <a:ext cx="381000" cy="1828800"/>
            </a:xfrm>
            <a:prstGeom prst="can">
              <a:avLst>
                <a:gd name="adj" fmla="val 120000"/>
              </a:avLst>
            </a:prstGeom>
            <a:solidFill>
              <a:schemeClr val="accent1"/>
            </a:solidFill>
            <a:ln w="9525">
              <a:solidFill>
                <a:schemeClr val="tx1"/>
              </a:solidFill>
              <a:round/>
              <a:headEnd/>
              <a:tailEnd/>
            </a:ln>
            <a:effectLst/>
          </p:spPr>
          <p:txBody>
            <a:bodyPr wrap="none" anchor="ctr"/>
            <a:lstStyle/>
            <a:p>
              <a:endParaRPr lang="en-US"/>
            </a:p>
          </p:txBody>
        </p:sp>
        <p:sp>
          <p:nvSpPr>
            <p:cNvPr id="12" name="AutoShape 12"/>
            <p:cNvSpPr>
              <a:spLocks noChangeArrowheads="1"/>
            </p:cNvSpPr>
            <p:nvPr/>
          </p:nvSpPr>
          <p:spPr bwMode="auto">
            <a:xfrm>
              <a:off x="6705600" y="4495800"/>
              <a:ext cx="381000" cy="1066800"/>
            </a:xfrm>
            <a:prstGeom prst="can">
              <a:avLst>
                <a:gd name="adj" fmla="val 70000"/>
              </a:avLst>
            </a:prstGeom>
            <a:solidFill>
              <a:schemeClr val="accent1"/>
            </a:solidFill>
            <a:ln w="9525">
              <a:solidFill>
                <a:schemeClr val="tx1"/>
              </a:solidFill>
              <a:round/>
              <a:headEnd/>
              <a:tailEnd/>
            </a:ln>
            <a:effectLst/>
          </p:spPr>
          <p:txBody>
            <a:bodyPr wrap="none" anchor="ctr"/>
            <a:lstStyle/>
            <a:p>
              <a:endParaRPr lang="en-US"/>
            </a:p>
          </p:txBody>
        </p:sp>
        <p:sp>
          <p:nvSpPr>
            <p:cNvPr id="13" name="Line 13"/>
            <p:cNvSpPr>
              <a:spLocks noChangeShapeType="1"/>
            </p:cNvSpPr>
            <p:nvPr/>
          </p:nvSpPr>
          <p:spPr bwMode="auto">
            <a:xfrm flipV="1">
              <a:off x="5181600" y="4876800"/>
              <a:ext cx="0" cy="6858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 name="Line 14"/>
            <p:cNvSpPr>
              <a:spLocks noChangeShapeType="1"/>
            </p:cNvSpPr>
            <p:nvPr/>
          </p:nvSpPr>
          <p:spPr bwMode="auto">
            <a:xfrm flipV="1">
              <a:off x="5867400" y="4876800"/>
              <a:ext cx="0" cy="6858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5" name="Line 15"/>
            <p:cNvSpPr>
              <a:spLocks noChangeShapeType="1"/>
            </p:cNvSpPr>
            <p:nvPr/>
          </p:nvSpPr>
          <p:spPr bwMode="auto">
            <a:xfrm flipV="1">
              <a:off x="6553200" y="4876800"/>
              <a:ext cx="0" cy="6858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6" name="AutoShape 16"/>
            <p:cNvSpPr>
              <a:spLocks noChangeArrowheads="1"/>
            </p:cNvSpPr>
            <p:nvPr/>
          </p:nvSpPr>
          <p:spPr bwMode="auto">
            <a:xfrm>
              <a:off x="4800600" y="3733800"/>
              <a:ext cx="228600" cy="914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17" name="AutoShape 17"/>
            <p:cNvSpPr>
              <a:spLocks noChangeArrowheads="1"/>
            </p:cNvSpPr>
            <p:nvPr/>
          </p:nvSpPr>
          <p:spPr bwMode="auto">
            <a:xfrm>
              <a:off x="5410200" y="3733800"/>
              <a:ext cx="228600" cy="914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18" name="AutoShape 18"/>
            <p:cNvSpPr>
              <a:spLocks noChangeArrowheads="1"/>
            </p:cNvSpPr>
            <p:nvPr/>
          </p:nvSpPr>
          <p:spPr bwMode="auto">
            <a:xfrm>
              <a:off x="6781800" y="3733800"/>
              <a:ext cx="228600" cy="914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19" name="Line 19"/>
            <p:cNvSpPr>
              <a:spLocks noChangeShapeType="1"/>
            </p:cNvSpPr>
            <p:nvPr/>
          </p:nvSpPr>
          <p:spPr bwMode="auto">
            <a:xfrm>
              <a:off x="7467600" y="4572000"/>
              <a:ext cx="1219200" cy="0"/>
            </a:xfrm>
            <a:prstGeom prst="line">
              <a:avLst/>
            </a:prstGeom>
            <a:noFill/>
            <a:ln w="76200">
              <a:solidFill>
                <a:schemeClr val="tx1"/>
              </a:solidFill>
              <a:round/>
              <a:headEnd/>
              <a:tailEnd type="triangle" w="med" len="med"/>
            </a:ln>
            <a:effectLst/>
          </p:spPr>
          <p:txBody>
            <a:bodyPr wrap="none" anchor="ctr"/>
            <a:lstStyle/>
            <a:p>
              <a:endParaRPr lang="en-US"/>
            </a:p>
          </p:txBody>
        </p:sp>
        <p:sp>
          <p:nvSpPr>
            <p:cNvPr id="20" name="Text Box 21"/>
            <p:cNvSpPr txBox="1">
              <a:spLocks noChangeArrowheads="1"/>
            </p:cNvSpPr>
            <p:nvPr/>
          </p:nvSpPr>
          <p:spPr bwMode="auto">
            <a:xfrm>
              <a:off x="7337425" y="4945063"/>
              <a:ext cx="1577975" cy="581025"/>
            </a:xfrm>
            <a:prstGeom prst="rect">
              <a:avLst/>
            </a:prstGeom>
            <a:noFill/>
            <a:ln w="9525">
              <a:noFill/>
              <a:miter lim="800000"/>
              <a:headEnd/>
              <a:tailEnd/>
            </a:ln>
            <a:effectLst/>
          </p:spPr>
          <p:txBody>
            <a:bodyPr>
              <a:spAutoFit/>
            </a:bodyPr>
            <a:lstStyle/>
            <a:p>
              <a:pPr algn="ctr">
                <a:spcBef>
                  <a:spcPct val="50000"/>
                </a:spcBef>
              </a:pPr>
              <a:r>
                <a:rPr lang="en-US" sz="1600" b="0" dirty="0"/>
                <a:t>Cannot proceed  to next step.</a:t>
              </a:r>
              <a:endParaRPr lang="en-US" sz="2400" b="0" dirty="0"/>
            </a:p>
          </p:txBody>
        </p:sp>
        <p:sp>
          <p:nvSpPr>
            <p:cNvPr id="21" name="Text Box 22"/>
            <p:cNvSpPr txBox="1">
              <a:spLocks noChangeArrowheads="1"/>
            </p:cNvSpPr>
            <p:nvPr/>
          </p:nvSpPr>
          <p:spPr bwMode="auto">
            <a:xfrm>
              <a:off x="4191000" y="2887663"/>
              <a:ext cx="1676400" cy="274637"/>
            </a:xfrm>
            <a:prstGeom prst="rect">
              <a:avLst/>
            </a:prstGeom>
            <a:noFill/>
            <a:ln w="9525">
              <a:noFill/>
              <a:miter lim="800000"/>
              <a:headEnd/>
              <a:tailEnd/>
            </a:ln>
            <a:effectLst/>
          </p:spPr>
          <p:txBody>
            <a:bodyPr>
              <a:spAutoFit/>
            </a:bodyPr>
            <a:lstStyle/>
            <a:p>
              <a:pPr>
                <a:spcBef>
                  <a:spcPct val="50000"/>
                </a:spcBef>
              </a:pPr>
              <a:r>
                <a:rPr lang="en-US" sz="1200" b="0" dirty="0"/>
                <a:t>Cylinder present</a:t>
              </a:r>
              <a:endParaRPr lang="en-US" sz="2400" b="0" dirty="0"/>
            </a:p>
          </p:txBody>
        </p:sp>
        <p:sp>
          <p:nvSpPr>
            <p:cNvPr id="22" name="Line 23"/>
            <p:cNvSpPr>
              <a:spLocks noChangeShapeType="1"/>
            </p:cNvSpPr>
            <p:nvPr/>
          </p:nvSpPr>
          <p:spPr bwMode="auto">
            <a:xfrm>
              <a:off x="4419600" y="3124200"/>
              <a:ext cx="381000" cy="533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3" name="Line 24"/>
            <p:cNvSpPr>
              <a:spLocks noChangeShapeType="1"/>
            </p:cNvSpPr>
            <p:nvPr/>
          </p:nvSpPr>
          <p:spPr bwMode="auto">
            <a:xfrm>
              <a:off x="4876800" y="3124200"/>
              <a:ext cx="533400" cy="533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4" name="Line 25"/>
            <p:cNvSpPr>
              <a:spLocks noChangeShapeType="1"/>
            </p:cNvSpPr>
            <p:nvPr/>
          </p:nvSpPr>
          <p:spPr bwMode="auto">
            <a:xfrm>
              <a:off x="5181600" y="3048000"/>
              <a:ext cx="1600200" cy="6096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5" name="AutoShape 26"/>
            <p:cNvSpPr>
              <a:spLocks noChangeArrowheads="1"/>
            </p:cNvSpPr>
            <p:nvPr/>
          </p:nvSpPr>
          <p:spPr bwMode="auto">
            <a:xfrm>
              <a:off x="7620000" y="4114800"/>
              <a:ext cx="762000" cy="8382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26" name="Line 27"/>
            <p:cNvSpPr>
              <a:spLocks noChangeShapeType="1"/>
            </p:cNvSpPr>
            <p:nvPr/>
          </p:nvSpPr>
          <p:spPr bwMode="auto">
            <a:xfrm>
              <a:off x="4648200" y="3733800"/>
              <a:ext cx="533400" cy="0"/>
            </a:xfrm>
            <a:prstGeom prst="line">
              <a:avLst/>
            </a:prstGeom>
            <a:noFill/>
            <a:ln w="76200">
              <a:solidFill>
                <a:schemeClr val="tx1"/>
              </a:solidFill>
              <a:round/>
              <a:headEnd/>
              <a:tailEnd/>
            </a:ln>
            <a:effectLst/>
          </p:spPr>
          <p:txBody>
            <a:bodyPr wrap="none" anchor="ctr"/>
            <a:lstStyle/>
            <a:p>
              <a:endParaRPr lang="en-US"/>
            </a:p>
          </p:txBody>
        </p:sp>
        <p:sp>
          <p:nvSpPr>
            <p:cNvPr id="27" name="Line 28"/>
            <p:cNvSpPr>
              <a:spLocks noChangeShapeType="1"/>
            </p:cNvSpPr>
            <p:nvPr/>
          </p:nvSpPr>
          <p:spPr bwMode="auto">
            <a:xfrm>
              <a:off x="5257800" y="3733800"/>
              <a:ext cx="533400" cy="0"/>
            </a:xfrm>
            <a:prstGeom prst="line">
              <a:avLst/>
            </a:prstGeom>
            <a:noFill/>
            <a:ln w="76200">
              <a:solidFill>
                <a:schemeClr val="tx1"/>
              </a:solidFill>
              <a:round/>
              <a:headEnd/>
              <a:tailEnd/>
            </a:ln>
            <a:effectLst/>
          </p:spPr>
          <p:txBody>
            <a:bodyPr wrap="none" anchor="ctr"/>
            <a:lstStyle/>
            <a:p>
              <a:endParaRPr lang="en-US"/>
            </a:p>
          </p:txBody>
        </p:sp>
        <p:sp>
          <p:nvSpPr>
            <p:cNvPr id="28" name="Line 29"/>
            <p:cNvSpPr>
              <a:spLocks noChangeShapeType="1"/>
            </p:cNvSpPr>
            <p:nvPr/>
          </p:nvSpPr>
          <p:spPr bwMode="auto">
            <a:xfrm>
              <a:off x="6629400" y="3733800"/>
              <a:ext cx="533400" cy="0"/>
            </a:xfrm>
            <a:prstGeom prst="line">
              <a:avLst/>
            </a:prstGeom>
            <a:noFill/>
            <a:ln w="76200">
              <a:solidFill>
                <a:schemeClr val="tx1"/>
              </a:solidFill>
              <a:round/>
              <a:headEnd/>
              <a:tailEnd/>
            </a:ln>
            <a:effectLst/>
          </p:spPr>
          <p:txBody>
            <a:bodyPr wrap="none" anchor="ctr"/>
            <a:lstStyle/>
            <a:p>
              <a:endParaRPr lang="en-US"/>
            </a:p>
          </p:txBody>
        </p:sp>
      </p:grpSp>
      <p:sp>
        <p:nvSpPr>
          <p:cNvPr id="54" name="Text Box 20"/>
          <p:cNvSpPr txBox="1">
            <a:spLocks noChangeArrowheads="1"/>
          </p:cNvSpPr>
          <p:nvPr/>
        </p:nvSpPr>
        <p:spPr bwMode="auto">
          <a:xfrm>
            <a:off x="4800600" y="4343400"/>
            <a:ext cx="3810000" cy="1477328"/>
          </a:xfrm>
          <a:prstGeom prst="rect">
            <a:avLst/>
          </a:prstGeom>
          <a:noFill/>
          <a:ln w="9525">
            <a:solidFill>
              <a:srgbClr val="FF0000"/>
            </a:solidFill>
            <a:miter lim="800000"/>
            <a:headEnd/>
            <a:tailEnd/>
          </a:ln>
          <a:effectLst/>
        </p:spPr>
        <p:txBody>
          <a:bodyPr wrap="square">
            <a:spAutoFit/>
          </a:bodyPr>
          <a:lstStyle/>
          <a:p>
            <a:pPr algn="r" rtl="1">
              <a:spcBef>
                <a:spcPct val="50000"/>
              </a:spcBef>
            </a:pPr>
            <a:r>
              <a:rPr lang="fa-IR" b="1" dirty="0" smtClean="0"/>
              <a:t>در مثال روبرو سیلندر و پیستون به یکدیگر متصل بوده و تکمیل فرآیند مستلزم تماس تمامی سیلندرها و پیستون ها با یکدیگر است. در صورت عدم تماس حداقل یک سیلندر، سوئیچ حد عمل نمی کند و فرآیند بعدی انجام نمی گیرد.</a:t>
            </a:r>
            <a:endParaRPr lang="en-US" sz="2400" b="1" dirty="0"/>
          </a:p>
        </p:txBody>
      </p:sp>
      <p:pic>
        <p:nvPicPr>
          <p:cNvPr id="82945" name="Picture 1"/>
          <p:cNvPicPr>
            <a:picLocks noChangeAspect="1" noChangeArrowheads="1"/>
          </p:cNvPicPr>
          <p:nvPr/>
        </p:nvPicPr>
        <p:blipFill>
          <a:blip r:embed="rId2" cstate="print">
            <a:duotone>
              <a:prstClr val="black"/>
              <a:schemeClr val="tx2">
                <a:lumMod val="50000"/>
                <a:tint val="45000"/>
                <a:satMod val="400000"/>
              </a:schemeClr>
            </a:duotone>
          </a:blip>
          <a:srcRect/>
          <a:stretch>
            <a:fillRect/>
          </a:stretch>
        </p:blipFill>
        <p:spPr bwMode="auto">
          <a:xfrm>
            <a:off x="0" y="3429000"/>
            <a:ext cx="9144000" cy="685800"/>
          </a:xfrm>
          <a:prstGeom prst="rect">
            <a:avLst/>
          </a:prstGeom>
          <a:noFill/>
          <a:ln w="9525">
            <a:noFill/>
            <a:miter lim="800000"/>
            <a:headEnd/>
            <a:tailEnd/>
          </a:ln>
          <a:effectLst/>
        </p:spPr>
      </p:pic>
      <p:pic>
        <p:nvPicPr>
          <p:cNvPr id="32" name="Picture 31" descr="ظسطزرذ.jpg"/>
          <p:cNvPicPr>
            <a:picLocks noChangeAspect="1"/>
          </p:cNvPicPr>
          <p:nvPr/>
        </p:nvPicPr>
        <p:blipFill>
          <a:blip r:embed="rId3"/>
          <a:stretch>
            <a:fillRect/>
          </a:stretch>
        </p:blipFill>
        <p:spPr>
          <a:xfrm>
            <a:off x="0" y="500042"/>
            <a:ext cx="2643174" cy="2171700"/>
          </a:xfrm>
          <a:prstGeom prst="rect">
            <a:avLst/>
          </a:prstGeom>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0"/>
            <a:ext cx="7851648" cy="1828800"/>
          </a:xfrm>
        </p:spPr>
        <p:txBody>
          <a:bodyPr>
            <a:normAutofit/>
          </a:bodyPr>
          <a:lstStyle/>
          <a:p>
            <a:pPr rtl="1"/>
            <a:r>
              <a:rPr lang="fa-IR" sz="5400" dirty="0" smtClean="0">
                <a:cs typeface="B Titr" pitchFamily="2" charset="-78"/>
              </a:rPr>
              <a:t>شمارش</a:t>
            </a:r>
            <a:r>
              <a:rPr lang="en-US" sz="5400" dirty="0" err="1" smtClean="0">
                <a:cs typeface="B Titr" pitchFamily="2" charset="-78"/>
              </a:rPr>
              <a:t>indigitation</a:t>
            </a:r>
            <a:r>
              <a:rPr lang="en-US" sz="5400" dirty="0" smtClean="0">
                <a:cs typeface="B Titr" pitchFamily="2" charset="-78"/>
              </a:rPr>
              <a:t>)</a:t>
            </a:r>
            <a:r>
              <a:rPr lang="fa-IR" sz="5400" dirty="0" smtClean="0">
                <a:cs typeface="B Titr" pitchFamily="2" charset="-78"/>
              </a:rPr>
              <a:t>) </a:t>
            </a:r>
            <a:r>
              <a:rPr lang="en-US" dirty="0" smtClean="0"/>
              <a:t/>
            </a:r>
            <a:br>
              <a:rPr lang="en-US" dirty="0" smtClean="0"/>
            </a:br>
            <a:endParaRPr lang="en-US" dirty="0"/>
          </a:p>
        </p:txBody>
      </p:sp>
      <p:sp>
        <p:nvSpPr>
          <p:cNvPr id="3" name="Subtitle 2"/>
          <p:cNvSpPr>
            <a:spLocks noGrp="1"/>
          </p:cNvSpPr>
          <p:nvPr>
            <p:ph type="subTitle" idx="1"/>
          </p:nvPr>
        </p:nvSpPr>
        <p:spPr>
          <a:xfrm>
            <a:off x="1066800" y="1752600"/>
            <a:ext cx="7854696" cy="4343400"/>
          </a:xfrm>
        </p:spPr>
        <p:txBody>
          <a:bodyPr>
            <a:noAutofit/>
          </a:bodyPr>
          <a:lstStyle/>
          <a:p>
            <a:pPr algn="just" rtl="1"/>
            <a:r>
              <a:rPr lang="fa-IR" sz="1800" dirty="0" smtClean="0">
                <a:solidFill>
                  <a:schemeClr val="bg1"/>
                </a:solidFill>
              </a:rPr>
              <a:t>چنانچه بخواهیم تعداد معینی از عملیات را تکرار و یا تعداد معینی از قطعات، مونتاژ شوند، از این روش استفاده می کنیم. بدین طریق که از یک شمارنده(کنتور)، جهت ثبت تعداد عملیات یا شمارش قطعات استفاده می کنیم. حال چنانچه این تعداد به عدد تعیین شده بر روی شمارنده برسد، مکانیزم خاصی به صورت اتوماتیک فعال می شود تا یک عملگرد کنترلی به کار بیفتد.</a:t>
            </a:r>
            <a:endParaRPr lang="en-US" sz="1800" dirty="0" smtClean="0">
              <a:solidFill>
                <a:schemeClr val="bg1"/>
              </a:solidFill>
            </a:endParaRPr>
          </a:p>
          <a:p>
            <a:pPr algn="just" rtl="1"/>
            <a:r>
              <a:rPr lang="en-US" sz="1800" dirty="0" smtClean="0">
                <a:solidFill>
                  <a:schemeClr val="bg1"/>
                </a:solidFill>
              </a:rPr>
              <a:t> </a:t>
            </a:r>
            <a:r>
              <a:rPr lang="ar-SA" sz="1800" dirty="0" smtClean="0">
                <a:solidFill>
                  <a:schemeClr val="bg1"/>
                </a:solidFill>
              </a:rPr>
              <a:t>	</a:t>
            </a:r>
            <a:endParaRPr lang="en-US" sz="1800" dirty="0" smtClean="0">
              <a:solidFill>
                <a:schemeClr val="bg1"/>
              </a:solidFill>
            </a:endParaRPr>
          </a:p>
          <a:p>
            <a:pPr algn="just" rtl="1"/>
            <a:r>
              <a:rPr lang="fa-IR" sz="1800" b="1" dirty="0" smtClean="0">
                <a:solidFill>
                  <a:schemeClr val="bg1"/>
                </a:solidFill>
              </a:rPr>
              <a:t>مثال :</a:t>
            </a:r>
            <a:endParaRPr lang="en-US" sz="1800" dirty="0" smtClean="0">
              <a:solidFill>
                <a:schemeClr val="bg1"/>
              </a:solidFill>
            </a:endParaRPr>
          </a:p>
          <a:p>
            <a:pPr algn="just" rtl="1"/>
            <a:r>
              <a:rPr lang="fa-IR" sz="1800" dirty="0" smtClean="0">
                <a:solidFill>
                  <a:schemeClr val="bg1"/>
                </a:solidFill>
              </a:rPr>
              <a:t>یک اپراتور باید 12سری حلقه های سه تایی را در یک جعبه بچیند. یک چشم فوتوالکتریک و یک کنترلر برنامه ریزی شده، جهت شمارش این حلقه ها به کار گرفته می شود.لذا تا وقتی که شمارش کنترلر به عدد 12 نرسیده باشد، جعبه مذبور، بلوکه مانده و به  تسمه نقاله منتقل نمی شود.</a:t>
            </a:r>
            <a:endParaRPr lang="en-US" sz="1800" dirty="0" smtClean="0">
              <a:solidFill>
                <a:schemeClr val="bg1"/>
              </a:solidFill>
            </a:endParaRPr>
          </a:p>
          <a:p>
            <a:pPr algn="just"/>
            <a:endParaRPr lang="en-US" sz="1800" dirty="0">
              <a:solidFill>
                <a:schemeClr val="bg1"/>
              </a:solidFill>
            </a:endParaRPr>
          </a:p>
        </p:txBody>
      </p:sp>
      <p:sp>
        <p:nvSpPr>
          <p:cNvPr id="6" name="Slide Number Placeholder 5"/>
          <p:cNvSpPr>
            <a:spLocks noGrp="1"/>
          </p:cNvSpPr>
          <p:nvPr>
            <p:ph type="sldNum" sz="quarter" idx="12"/>
          </p:nvPr>
        </p:nvSpPr>
        <p:spPr/>
        <p:txBody>
          <a:bodyPr/>
          <a:lstStyle/>
          <a:p>
            <a:fld id="{B46FB184-6D11-43E4-A8F3-13B91F6B75DD}" type="slidenum">
              <a:rPr lang="en-US" smtClean="0"/>
              <a:pPr/>
              <a:t>39</a:t>
            </a:fld>
            <a:endParaRPr lang="en-US"/>
          </a:p>
        </p:txBody>
      </p:sp>
      <p:sp>
        <p:nvSpPr>
          <p:cNvPr id="5" name="Text Box 7"/>
          <p:cNvSpPr txBox="1">
            <a:spLocks noChangeArrowheads="1"/>
          </p:cNvSpPr>
          <p:nvPr/>
        </p:nvSpPr>
        <p:spPr bwMode="auto">
          <a:xfrm>
            <a:off x="3886200" y="4953000"/>
            <a:ext cx="4343400" cy="1200329"/>
          </a:xfrm>
          <a:prstGeom prst="rect">
            <a:avLst/>
          </a:prstGeom>
          <a:noFill/>
          <a:ln w="9525">
            <a:noFill/>
            <a:miter lim="800000"/>
            <a:headEnd/>
            <a:tailEnd/>
          </a:ln>
          <a:effectLst/>
        </p:spPr>
        <p:txBody>
          <a:bodyPr>
            <a:spAutoFit/>
          </a:bodyPr>
          <a:lstStyle/>
          <a:p>
            <a:pPr algn="r" rtl="1">
              <a:spcBef>
                <a:spcPct val="50000"/>
              </a:spcBef>
            </a:pPr>
            <a:r>
              <a:rPr lang="fa-IR" b="1" dirty="0" smtClean="0">
                <a:solidFill>
                  <a:schemeClr val="bg1">
                    <a:lumMod val="95000"/>
                    <a:lumOff val="5000"/>
                  </a:schemeClr>
                </a:solidFill>
              </a:rPr>
              <a:t>در شکل روبرو از یک سوئیچ حد برای شمارش تعداد سوراخ های ایجاد شده بر روی قطعه استفاده می شود.صدای زنگ به اپراتور اعلام می کند که فرآیند انجام شده است.</a:t>
            </a:r>
            <a:endParaRPr lang="en-US" sz="2400" b="1" dirty="0">
              <a:solidFill>
                <a:schemeClr val="bg1">
                  <a:lumMod val="95000"/>
                  <a:lumOff val="5000"/>
                </a:schemeClr>
              </a:solidFill>
            </a:endParaRPr>
          </a:p>
        </p:txBody>
      </p:sp>
      <p:pic>
        <p:nvPicPr>
          <p:cNvPr id="80897" name="Picture 1"/>
          <p:cNvPicPr>
            <a:picLocks noChangeAspect="1" noChangeArrowheads="1"/>
          </p:cNvPicPr>
          <p:nvPr/>
        </p:nvPicPr>
        <p:blipFill>
          <a:blip r:embed="rId2" cstate="print"/>
          <a:srcRect/>
          <a:stretch>
            <a:fillRect/>
          </a:stretch>
        </p:blipFill>
        <p:spPr bwMode="auto">
          <a:xfrm>
            <a:off x="0" y="4429132"/>
            <a:ext cx="3810000" cy="242886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A.bmp"/>
          <p:cNvPicPr>
            <a:picLocks noGrp="1" noChangeAspect="1"/>
          </p:cNvPicPr>
          <p:nvPr>
            <p:ph idx="1"/>
          </p:nvPr>
        </p:nvPicPr>
        <p:blipFill>
          <a:blip r:embed="rId2"/>
          <a:stretch>
            <a:fillRect/>
          </a:stretch>
        </p:blipFill>
        <p:spPr>
          <a:xfrm>
            <a:off x="0" y="0"/>
            <a:ext cx="9144000" cy="6862306"/>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28600"/>
            <a:ext cx="6934200" cy="2819400"/>
          </a:xfrm>
        </p:spPr>
        <p:txBody>
          <a:bodyPr>
            <a:noAutofit/>
          </a:bodyPr>
          <a:lstStyle/>
          <a:p>
            <a:pPr rtl="1"/>
            <a:r>
              <a:rPr lang="fa-IR" sz="5400" dirty="0" smtClean="0">
                <a:cs typeface="B Titr" pitchFamily="2" charset="-78"/>
              </a:rPr>
              <a:t>توالی حرکات</a:t>
            </a:r>
            <a:r>
              <a:rPr lang="en-US" sz="5400" dirty="0" smtClean="0">
                <a:cs typeface="B Titr" pitchFamily="2" charset="-78"/>
              </a:rPr>
              <a:t>(sequentially movements)</a:t>
            </a:r>
            <a:r>
              <a:rPr lang="fa-IR" sz="5400" dirty="0" smtClean="0">
                <a:cs typeface="B Titr" pitchFamily="2" charset="-78"/>
              </a:rPr>
              <a:t> </a:t>
            </a:r>
            <a:r>
              <a:rPr lang="en-US" u="sng" dirty="0" smtClean="0">
                <a:cs typeface="B Titr" pitchFamily="2" charset="-78"/>
              </a:rPr>
              <a:t/>
            </a:r>
            <a:br>
              <a:rPr lang="en-US" u="sng" dirty="0" smtClean="0">
                <a:cs typeface="B Titr" pitchFamily="2" charset="-78"/>
              </a:rPr>
            </a:br>
            <a:endParaRPr lang="en-US" u="sng" dirty="0">
              <a:cs typeface="B Titr" pitchFamily="2" charset="-78"/>
            </a:endParaRPr>
          </a:p>
        </p:txBody>
      </p:sp>
      <p:sp>
        <p:nvSpPr>
          <p:cNvPr id="3" name="Subtitle 2"/>
          <p:cNvSpPr>
            <a:spLocks noGrp="1"/>
          </p:cNvSpPr>
          <p:nvPr>
            <p:ph type="subTitle" idx="1"/>
          </p:nvPr>
        </p:nvSpPr>
        <p:spPr>
          <a:xfrm>
            <a:off x="838200" y="2438400"/>
            <a:ext cx="7854696" cy="3581400"/>
          </a:xfrm>
        </p:spPr>
        <p:txBody>
          <a:bodyPr>
            <a:noAutofit/>
          </a:bodyPr>
          <a:lstStyle/>
          <a:p>
            <a:pPr algn="just" rtl="1"/>
            <a:r>
              <a:rPr lang="fa-IR" sz="1800" dirty="0" smtClean="0">
                <a:solidFill>
                  <a:schemeClr val="bg1"/>
                </a:solidFill>
              </a:rPr>
              <a:t>در این روش، مراحلی که در حال انجام شدن هستند، مانتیور می شوند تا چنانچه مرحله ای جا بیفتد و یا بدرستی انجام نشود، با فعال شدن یک مکانیزم اصلاحی، عملیات به نحوی صحیح انجام شود.</a:t>
            </a:r>
          </a:p>
          <a:p>
            <a:pPr algn="just" rtl="1"/>
            <a:r>
              <a:rPr lang="fa-IR" sz="1800" b="1" dirty="0" smtClean="0">
                <a:solidFill>
                  <a:schemeClr val="bg1"/>
                </a:solidFill>
              </a:rPr>
              <a:t>مثال :</a:t>
            </a:r>
            <a:endParaRPr lang="en-US" sz="1800" dirty="0" smtClean="0">
              <a:solidFill>
                <a:schemeClr val="bg1"/>
              </a:solidFill>
            </a:endParaRPr>
          </a:p>
          <a:p>
            <a:pPr algn="just" rtl="1"/>
            <a:r>
              <a:rPr lang="fa-IR" sz="1800" dirty="0" smtClean="0">
                <a:solidFill>
                  <a:schemeClr val="bg1"/>
                </a:solidFill>
              </a:rPr>
              <a:t>قطعه ای را در نظر بگیرید که می بایست از چهار عملیات کاری متوالی عبور کند، حال چنانچه یکی از این مراحل جا بیفتد، یک آلارم به صورت بوق اخطار دهنده، یا فلش نور، فعال می شود تا وقوع این اشتباه را آشکار سازد.</a:t>
            </a:r>
            <a:endParaRPr lang="en-US" sz="1800" dirty="0">
              <a:solidFill>
                <a:schemeClr val="bg1"/>
              </a:solidFill>
            </a:endParaRPr>
          </a:p>
        </p:txBody>
      </p:sp>
      <p:sp>
        <p:nvSpPr>
          <p:cNvPr id="7" name="Slide Number Placeholder 6"/>
          <p:cNvSpPr>
            <a:spLocks noGrp="1"/>
          </p:cNvSpPr>
          <p:nvPr>
            <p:ph type="sldNum" sz="quarter" idx="12"/>
          </p:nvPr>
        </p:nvSpPr>
        <p:spPr/>
        <p:txBody>
          <a:bodyPr/>
          <a:lstStyle/>
          <a:p>
            <a:fld id="{B46FB184-6D11-43E4-A8F3-13B91F6B75DD}" type="slidenum">
              <a:rPr lang="en-US" smtClean="0"/>
              <a:pPr/>
              <a:t>40</a:t>
            </a:fld>
            <a:endParaRPr lang="en-US"/>
          </a:p>
        </p:txBody>
      </p:sp>
      <p:graphicFrame>
        <p:nvGraphicFramePr>
          <p:cNvPr id="20481" name="Object 1"/>
          <p:cNvGraphicFramePr>
            <a:graphicFrameLocks noChangeAspect="1"/>
          </p:cNvGraphicFramePr>
          <p:nvPr/>
        </p:nvGraphicFramePr>
        <p:xfrm>
          <a:off x="0" y="3886200"/>
          <a:ext cx="2590800" cy="2971800"/>
        </p:xfrm>
        <a:graphic>
          <a:graphicData uri="http://schemas.openxmlformats.org/presentationml/2006/ole">
            <p:oleObj spid="_x0000_s4098" name="Clip" r:id="rId3" imgW="1191240" imgH="1824840" progId="">
              <p:embed/>
            </p:oleObj>
          </a:graphicData>
        </a:graphic>
      </p:graphicFrame>
      <p:sp>
        <p:nvSpPr>
          <p:cNvPr id="6" name="AutoShape 6"/>
          <p:cNvSpPr>
            <a:spLocks noChangeArrowheads="1"/>
          </p:cNvSpPr>
          <p:nvPr/>
        </p:nvSpPr>
        <p:spPr bwMode="auto">
          <a:xfrm>
            <a:off x="4038600" y="4343400"/>
            <a:ext cx="2286000" cy="1828800"/>
          </a:xfrm>
          <a:prstGeom prst="wedgeRoundRectCallout">
            <a:avLst>
              <a:gd name="adj1" fmla="val -117283"/>
              <a:gd name="adj2" fmla="val -34257"/>
              <a:gd name="adj3" fmla="val 16667"/>
            </a:avLst>
          </a:prstGeom>
          <a:solidFill>
            <a:srgbClr val="FF3399"/>
          </a:solidFill>
          <a:ln w="9525">
            <a:solidFill>
              <a:schemeClr val="tx1"/>
            </a:solidFill>
            <a:miter lim="800000"/>
            <a:headEnd/>
            <a:tailEnd/>
          </a:ln>
          <a:effectLst/>
        </p:spPr>
        <p:txBody>
          <a:bodyPr wrap="none" anchor="ctr"/>
          <a:lstStyle/>
          <a:p>
            <a:pPr algn="ctr"/>
            <a:endParaRPr lang="en-US" sz="2400" b="0"/>
          </a:p>
        </p:txBody>
      </p:sp>
      <p:sp>
        <p:nvSpPr>
          <p:cNvPr id="5" name="Text Box 7"/>
          <p:cNvSpPr txBox="1">
            <a:spLocks noChangeArrowheads="1"/>
          </p:cNvSpPr>
          <p:nvPr/>
        </p:nvSpPr>
        <p:spPr bwMode="auto">
          <a:xfrm>
            <a:off x="4267200" y="4724400"/>
            <a:ext cx="1981200" cy="1200329"/>
          </a:xfrm>
          <a:prstGeom prst="rect">
            <a:avLst/>
          </a:prstGeom>
          <a:noFill/>
          <a:ln w="9525">
            <a:noFill/>
            <a:miter lim="800000"/>
            <a:headEnd/>
            <a:tailEnd/>
          </a:ln>
          <a:effectLst/>
        </p:spPr>
        <p:txBody>
          <a:bodyPr>
            <a:spAutoFit/>
          </a:bodyPr>
          <a:lstStyle/>
          <a:p>
            <a:pPr algn="r" rtl="1">
              <a:spcBef>
                <a:spcPct val="50000"/>
              </a:spcBef>
            </a:pPr>
            <a:r>
              <a:rPr lang="fa-IR" b="0" dirty="0" smtClean="0"/>
              <a:t>من یک قطعه اضافی دارم، حتما بخشی ازفرآیند انجام نشده است.</a:t>
            </a:r>
            <a:endParaRPr lang="en-US" sz="2400" b="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5400" dirty="0" smtClean="0">
                <a:cs typeface="B Titr" pitchFamily="2" charset="-78"/>
              </a:rPr>
              <a:t>توجه</a:t>
            </a:r>
            <a:r>
              <a:rPr lang="fa-IR" dirty="0" smtClean="0"/>
              <a:t>:</a:t>
            </a:r>
            <a:endParaRPr lang="en-US" dirty="0"/>
          </a:p>
        </p:txBody>
      </p:sp>
      <p:sp>
        <p:nvSpPr>
          <p:cNvPr id="5" name="Content Placeholder 4"/>
          <p:cNvSpPr>
            <a:spLocks noGrp="1"/>
          </p:cNvSpPr>
          <p:nvPr>
            <p:ph idx="1"/>
          </p:nvPr>
        </p:nvSpPr>
        <p:spPr/>
        <p:txBody>
          <a:bodyPr>
            <a:normAutofit/>
          </a:bodyPr>
          <a:lstStyle/>
          <a:p>
            <a:pPr algn="r">
              <a:buNone/>
            </a:pPr>
            <a:r>
              <a:rPr lang="fa-IR" sz="3200" dirty="0" smtClean="0">
                <a:solidFill>
                  <a:srgbClr val="FF0000"/>
                </a:solidFill>
              </a:rPr>
              <a:t>استفاده از تکنولوژی پیشرفته ضروری نیست.              </a:t>
            </a:r>
          </a:p>
          <a:p>
            <a:pPr algn="r">
              <a:buNone/>
            </a:pPr>
            <a:r>
              <a:rPr lang="fa-IR" sz="3200" dirty="0" smtClean="0">
                <a:solidFill>
                  <a:srgbClr val="FF0000"/>
                </a:solidFill>
              </a:rPr>
              <a:t>ابزارهای ساده گه گاه بهترین روش هستند.این ابزار می تواند یک پین یا مانع ساده باشد که از قرار گرفتن قطعه در جای نامناسب و انجام فرآیند اشتباه جلوگیری می کند.</a:t>
            </a:r>
          </a:p>
          <a:p>
            <a:pPr algn="r">
              <a:buNone/>
            </a:pPr>
            <a:r>
              <a:rPr lang="fa-IR" sz="3200" dirty="0" smtClean="0">
                <a:solidFill>
                  <a:srgbClr val="FF0000"/>
                </a:solidFill>
              </a:rPr>
              <a:t> یک قطعه کار با سوراخ برآمده و انتهای بدون شکل مثال مناسبی برای جیگ است.</a:t>
            </a:r>
          </a:p>
          <a:p>
            <a:pPr algn="r">
              <a:buNone/>
            </a:pPr>
            <a:r>
              <a:rPr lang="fa-IR" sz="3200" dirty="0" smtClean="0">
                <a:solidFill>
                  <a:srgbClr val="FF0000"/>
                </a:solidFill>
              </a:rPr>
              <a:t>این روش پیام هایی را برای اپراتور ارسال می دارد که قطعه در محل مناسبی قرار ندارد.</a:t>
            </a:r>
            <a:endParaRPr lang="en-US" sz="3200" dirty="0">
              <a:solidFill>
                <a:srgbClr val="FF0000"/>
              </a:solidFill>
            </a:endParaRPr>
          </a:p>
        </p:txBody>
      </p:sp>
      <p:sp>
        <p:nvSpPr>
          <p:cNvPr id="4" name="Slide Number Placeholder 3"/>
          <p:cNvSpPr>
            <a:spLocks noGrp="1"/>
          </p:cNvSpPr>
          <p:nvPr>
            <p:ph type="sldNum" sz="quarter" idx="12"/>
          </p:nvPr>
        </p:nvSpPr>
        <p:spPr/>
        <p:txBody>
          <a:bodyPr/>
          <a:lstStyle/>
          <a:p>
            <a:fld id="{B46FB184-6D11-43E4-A8F3-13B91F6B75DD}" type="slidenum">
              <a:rPr lang="en-US" smtClean="0"/>
              <a:pPr/>
              <a:t>41</a:t>
            </a:fld>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0"/>
            <a:ext cx="7851648" cy="1828800"/>
          </a:xfrm>
        </p:spPr>
        <p:txBody>
          <a:bodyPr>
            <a:normAutofit/>
          </a:bodyPr>
          <a:lstStyle/>
          <a:p>
            <a:pPr algn="ctr"/>
            <a:r>
              <a:rPr lang="fa-IR" sz="7200" dirty="0" smtClean="0">
                <a:solidFill>
                  <a:srgbClr val="FF0000"/>
                </a:solidFill>
                <a:cs typeface="B Titr" pitchFamily="2" charset="-78"/>
              </a:rPr>
              <a:t>چند مثال کاربردی</a:t>
            </a:r>
            <a:endParaRPr lang="en-US" sz="7200" dirty="0">
              <a:solidFill>
                <a:srgbClr val="FF0000"/>
              </a:solidFill>
              <a:cs typeface="B Titr" pitchFamily="2" charset="-78"/>
            </a:endParaRPr>
          </a:p>
        </p:txBody>
      </p:sp>
      <p:sp>
        <p:nvSpPr>
          <p:cNvPr id="5" name="Subtitle 4"/>
          <p:cNvSpPr>
            <a:spLocks noGrp="1"/>
          </p:cNvSpPr>
          <p:nvPr>
            <p:ph type="subTitle" idx="1"/>
          </p:nvPr>
        </p:nvSpPr>
        <p:spPr>
          <a:xfrm>
            <a:off x="500034" y="3214686"/>
            <a:ext cx="7854696" cy="1752600"/>
          </a:xfrm>
        </p:spPr>
        <p:txBody>
          <a:bodyPr/>
          <a:lstStyle/>
          <a:p>
            <a:endParaRPr lang="en-US" dirty="0"/>
          </a:p>
        </p:txBody>
      </p:sp>
      <p:sp>
        <p:nvSpPr>
          <p:cNvPr id="4" name="Slide Number Placeholder 3"/>
          <p:cNvSpPr>
            <a:spLocks noGrp="1"/>
          </p:cNvSpPr>
          <p:nvPr>
            <p:ph type="sldNum" sz="quarter" idx="12"/>
          </p:nvPr>
        </p:nvSpPr>
        <p:spPr/>
        <p:txBody>
          <a:bodyPr/>
          <a:lstStyle/>
          <a:p>
            <a:fld id="{B46FB184-6D11-43E4-A8F3-13B91F6B75DD}" type="slidenum">
              <a:rPr lang="en-US" smtClean="0"/>
              <a:pPr/>
              <a:t>42</a:t>
            </a:fld>
            <a:endParaRPr lang="en-US"/>
          </a:p>
        </p:txBody>
      </p:sp>
      <p:pic>
        <p:nvPicPr>
          <p:cNvPr id="6" name="Picture 5" descr="زرذد.jpg"/>
          <p:cNvPicPr>
            <a:picLocks noChangeAspect="1"/>
          </p:cNvPicPr>
          <p:nvPr/>
        </p:nvPicPr>
        <p:blipFill>
          <a:blip r:embed="rId2"/>
          <a:stretch>
            <a:fillRect/>
          </a:stretch>
        </p:blipFill>
        <p:spPr>
          <a:xfrm>
            <a:off x="0" y="2428868"/>
            <a:ext cx="2428860" cy="2143140"/>
          </a:xfrm>
          <a:prstGeom prst="rect">
            <a:avLst/>
          </a:prstGeom>
        </p:spPr>
      </p:pic>
      <p:pic>
        <p:nvPicPr>
          <p:cNvPr id="7" name="Picture 6" descr="ظسطزرذ.jpg"/>
          <p:cNvPicPr>
            <a:picLocks noChangeAspect="1"/>
          </p:cNvPicPr>
          <p:nvPr/>
        </p:nvPicPr>
        <p:blipFill>
          <a:blip r:embed="rId3"/>
          <a:stretch>
            <a:fillRect/>
          </a:stretch>
        </p:blipFill>
        <p:spPr>
          <a:xfrm>
            <a:off x="2428860" y="2428868"/>
            <a:ext cx="3857652" cy="2143140"/>
          </a:xfrm>
          <a:prstGeom prst="rect">
            <a:avLst/>
          </a:prstGeom>
        </p:spPr>
      </p:pic>
      <p:pic>
        <p:nvPicPr>
          <p:cNvPr id="8" name="Picture 7" descr="سیبلا.jpg"/>
          <p:cNvPicPr>
            <a:picLocks noChangeAspect="1"/>
          </p:cNvPicPr>
          <p:nvPr/>
        </p:nvPicPr>
        <p:blipFill>
          <a:blip r:embed="rId4"/>
          <a:stretch>
            <a:fillRect/>
          </a:stretch>
        </p:blipFill>
        <p:spPr>
          <a:xfrm>
            <a:off x="3000364" y="4572008"/>
            <a:ext cx="1785950" cy="2285992"/>
          </a:xfrm>
          <a:prstGeom prst="rect">
            <a:avLst/>
          </a:prstGeom>
        </p:spPr>
      </p:pic>
      <p:pic>
        <p:nvPicPr>
          <p:cNvPr id="9" name="Picture 8" descr="زرذدئ.jpg"/>
          <p:cNvPicPr>
            <a:picLocks noChangeAspect="1"/>
          </p:cNvPicPr>
          <p:nvPr/>
        </p:nvPicPr>
        <p:blipFill>
          <a:blip r:embed="rId5"/>
          <a:stretch>
            <a:fillRect/>
          </a:stretch>
        </p:blipFill>
        <p:spPr>
          <a:xfrm>
            <a:off x="6286512" y="2428868"/>
            <a:ext cx="2857488" cy="2143140"/>
          </a:xfrm>
          <a:prstGeom prst="rect">
            <a:avLst/>
          </a:prstGeom>
        </p:spPr>
      </p:pic>
      <p:pic>
        <p:nvPicPr>
          <p:cNvPr id="10" name="Picture 9" descr="KJHGFDS.jpg"/>
          <p:cNvPicPr>
            <a:picLocks noChangeAspect="1"/>
          </p:cNvPicPr>
          <p:nvPr/>
        </p:nvPicPr>
        <p:blipFill>
          <a:blip r:embed="rId6"/>
          <a:stretch>
            <a:fillRect/>
          </a:stretch>
        </p:blipFill>
        <p:spPr>
          <a:xfrm>
            <a:off x="0" y="4572008"/>
            <a:ext cx="3162300" cy="2285992"/>
          </a:xfrm>
          <a:prstGeom prst="rect">
            <a:avLst/>
          </a:prstGeom>
        </p:spPr>
      </p:pic>
      <p:pic>
        <p:nvPicPr>
          <p:cNvPr id="11" name="Picture 10" descr="DSA.jpg"/>
          <p:cNvPicPr>
            <a:picLocks noChangeAspect="1"/>
          </p:cNvPicPr>
          <p:nvPr/>
        </p:nvPicPr>
        <p:blipFill>
          <a:blip r:embed="rId7"/>
          <a:stretch>
            <a:fillRect/>
          </a:stretch>
        </p:blipFill>
        <p:spPr>
          <a:xfrm>
            <a:off x="4714876" y="4572008"/>
            <a:ext cx="4429124" cy="2285992"/>
          </a:xfrm>
          <a:prstGeom prst="rect">
            <a:avLst/>
          </a:prstGeom>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14400"/>
            <a:ext cx="8385048" cy="2057400"/>
          </a:xfrm>
        </p:spPr>
        <p:txBody>
          <a:bodyPr>
            <a:noAutofit/>
          </a:bodyPr>
          <a:lstStyle/>
          <a:p>
            <a:pPr rtl="1"/>
            <a:r>
              <a:rPr lang="fa-IR" sz="4800" dirty="0" smtClean="0"/>
              <a:t> </a:t>
            </a:r>
            <a:r>
              <a:rPr lang="en-US" sz="4800" dirty="0" smtClean="0"/>
              <a:t/>
            </a:r>
            <a:br>
              <a:rPr lang="en-US" sz="4800" dirty="0" smtClean="0"/>
            </a:br>
            <a:r>
              <a:rPr lang="fa-IR" sz="5400" dirty="0" smtClean="0">
                <a:latin typeface="Times New Roman" pitchFamily="18" charset="0"/>
                <a:cs typeface="Times New Roman" pitchFamily="18" charset="0"/>
              </a:rPr>
              <a:t>چه مواقعی سیستم های خطاناپذیر سازی از کار می افتد؟</a:t>
            </a:r>
            <a:r>
              <a:rPr lang="en-US" sz="4800" dirty="0" smtClean="0"/>
              <a:t/>
            </a:r>
            <a:br>
              <a:rPr lang="en-US" sz="4800" dirty="0" smtClean="0"/>
            </a:br>
            <a:endParaRPr lang="en-US" sz="4800" dirty="0"/>
          </a:p>
        </p:txBody>
      </p:sp>
      <p:sp>
        <p:nvSpPr>
          <p:cNvPr id="3" name="Subtitle 2"/>
          <p:cNvSpPr>
            <a:spLocks noGrp="1"/>
          </p:cNvSpPr>
          <p:nvPr>
            <p:ph type="subTitle" idx="1"/>
          </p:nvPr>
        </p:nvSpPr>
        <p:spPr>
          <a:xfrm>
            <a:off x="762000" y="2971800"/>
            <a:ext cx="7854696" cy="3429000"/>
          </a:xfrm>
        </p:spPr>
        <p:txBody>
          <a:bodyPr>
            <a:normAutofit/>
          </a:bodyPr>
          <a:lstStyle/>
          <a:p>
            <a:pPr rtl="1"/>
            <a:r>
              <a:rPr lang="fa-IR" sz="2400" b="1" dirty="0" smtClean="0">
                <a:solidFill>
                  <a:schemeClr val="bg1"/>
                </a:solidFill>
              </a:rPr>
              <a:t>1-از کار افتادگی عمدی</a:t>
            </a:r>
          </a:p>
          <a:p>
            <a:pPr rtl="1"/>
            <a:r>
              <a:rPr lang="fa-IR" sz="2400" dirty="0" smtClean="0">
                <a:solidFill>
                  <a:schemeClr val="bg1"/>
                </a:solidFill>
              </a:rPr>
              <a:t>1-1عمدی بودن خرابی ها در نتیجه عدم اعتقاد اپراتورها به خطاناپذیر سازی</a:t>
            </a:r>
          </a:p>
          <a:p>
            <a:pPr rtl="1"/>
            <a:r>
              <a:rPr lang="fa-IR" sz="2400" dirty="0" smtClean="0">
                <a:solidFill>
                  <a:schemeClr val="bg1"/>
                </a:solidFill>
              </a:rPr>
              <a:t>1-2-عمدی بودن خرابی ها در نتیجه نیت سوء اپراتورها</a:t>
            </a:r>
          </a:p>
          <a:p>
            <a:pPr rtl="1"/>
            <a:endParaRPr lang="en-US" sz="2400" dirty="0" smtClean="0">
              <a:solidFill>
                <a:schemeClr val="bg1"/>
              </a:solidFill>
            </a:endParaRPr>
          </a:p>
          <a:p>
            <a:pPr rtl="1"/>
            <a:r>
              <a:rPr lang="fa-IR" sz="2400" b="1" dirty="0" smtClean="0">
                <a:solidFill>
                  <a:schemeClr val="bg1"/>
                </a:solidFill>
              </a:rPr>
              <a:t>2-دلایل غیر عمدی از قبیل مشکلات الکتریکی، مکانیکی و عمل نکردن سیستم</a:t>
            </a:r>
            <a:endParaRPr lang="en-US" sz="2400" b="1" dirty="0" smtClean="0">
              <a:solidFill>
                <a:schemeClr val="bg1"/>
              </a:solidFill>
            </a:endParaRPr>
          </a:p>
          <a:p>
            <a:endParaRPr lang="en-US" sz="2400" dirty="0">
              <a:solidFill>
                <a:schemeClr val="bg1"/>
              </a:solidFill>
            </a:endParaRPr>
          </a:p>
        </p:txBody>
      </p:sp>
      <p:sp>
        <p:nvSpPr>
          <p:cNvPr id="4" name="Slide Number Placeholder 3"/>
          <p:cNvSpPr>
            <a:spLocks noGrp="1"/>
          </p:cNvSpPr>
          <p:nvPr>
            <p:ph type="sldNum" sz="quarter" idx="12"/>
          </p:nvPr>
        </p:nvSpPr>
        <p:spPr/>
        <p:txBody>
          <a:bodyPr/>
          <a:lstStyle/>
          <a:p>
            <a:fld id="{B46FB184-6D11-43E4-A8F3-13B91F6B75DD}" type="slidenum">
              <a:rPr lang="en-US" smtClean="0"/>
              <a:pPr/>
              <a:t>43</a:t>
            </a:fld>
            <a:endParaRPr lang="en-US"/>
          </a:p>
        </p:txBody>
      </p:sp>
      <p:pic>
        <p:nvPicPr>
          <p:cNvPr id="103426" name="Picture 2"/>
          <p:cNvPicPr>
            <a:picLocks noChangeAspect="1" noChangeArrowheads="1"/>
          </p:cNvPicPr>
          <p:nvPr/>
        </p:nvPicPr>
        <p:blipFill>
          <a:blip r:embed="rId2" cstate="print"/>
          <a:srcRect/>
          <a:stretch>
            <a:fillRect/>
          </a:stretch>
        </p:blipFill>
        <p:spPr bwMode="auto">
          <a:xfrm>
            <a:off x="762000" y="5191125"/>
            <a:ext cx="2333625" cy="16668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357298"/>
            <a:ext cx="8229600" cy="1143000"/>
          </a:xfrm>
        </p:spPr>
        <p:txBody>
          <a:bodyPr>
            <a:normAutofit fontScale="90000"/>
          </a:bodyPr>
          <a:lstStyle/>
          <a:p>
            <a:pPr algn="r"/>
            <a:r>
              <a:rPr lang="fa-IR" sz="6000" dirty="0" smtClean="0">
                <a:solidFill>
                  <a:srgbClr val="00B050"/>
                </a:solidFill>
                <a:latin typeface="Times New Roman" pitchFamily="18" charset="0"/>
                <a:cs typeface="Times New Roman" pitchFamily="18" charset="0"/>
              </a:rPr>
              <a:t>سه قانون پوکا یوکه :</a:t>
            </a:r>
            <a:r>
              <a:rPr lang="fa-IR" dirty="0" smtClean="0">
                <a:solidFill>
                  <a:srgbClr val="00B050"/>
                </a:solidFill>
              </a:rPr>
              <a:t/>
            </a:r>
            <a:br>
              <a:rPr lang="fa-IR" dirty="0" smtClean="0">
                <a:solidFill>
                  <a:srgbClr val="00B050"/>
                </a:solidFill>
              </a:rPr>
            </a:br>
            <a:endParaRPr lang="en-US" dirty="0"/>
          </a:p>
        </p:txBody>
      </p:sp>
      <p:sp>
        <p:nvSpPr>
          <p:cNvPr id="3" name="Content Placeholder 2"/>
          <p:cNvSpPr>
            <a:spLocks noGrp="1"/>
          </p:cNvSpPr>
          <p:nvPr>
            <p:ph idx="1"/>
          </p:nvPr>
        </p:nvSpPr>
        <p:spPr>
          <a:xfrm>
            <a:off x="785786" y="2468880"/>
            <a:ext cx="8229600" cy="4389120"/>
          </a:xfrm>
        </p:spPr>
        <p:txBody>
          <a:bodyPr/>
          <a:lstStyle/>
          <a:p>
            <a:pPr algn="just" rtl="1">
              <a:buNone/>
            </a:pPr>
            <a:r>
              <a:rPr lang="fa-IR" b="1" dirty="0" smtClean="0">
                <a:solidFill>
                  <a:srgbClr val="FF0000"/>
                </a:solidFill>
              </a:rPr>
              <a:t>1- اجرای پوکا یوکه را با نگرش انجام ایده آل در آینده به تعویق نیاندازید.</a:t>
            </a:r>
            <a:endParaRPr lang="en-US" b="1" dirty="0" smtClean="0">
              <a:solidFill>
                <a:srgbClr val="FF0000"/>
              </a:solidFill>
            </a:endParaRPr>
          </a:p>
          <a:p>
            <a:pPr algn="just" rtl="1"/>
            <a:endParaRPr lang="fa-IR" b="1" dirty="0" smtClean="0">
              <a:solidFill>
                <a:srgbClr val="FF0000"/>
              </a:solidFill>
            </a:endParaRPr>
          </a:p>
          <a:p>
            <a:pPr algn="just" rtl="1">
              <a:buNone/>
            </a:pPr>
            <a:r>
              <a:rPr lang="fa-IR" b="1" dirty="0" smtClean="0">
                <a:solidFill>
                  <a:srgbClr val="FF0000"/>
                </a:solidFill>
              </a:rPr>
              <a:t>2- اگر از موفقیت 50% پوکا یوکه اطمینان دارید، آن را انجام دهید.</a:t>
            </a:r>
            <a:endParaRPr lang="en-US" b="1" dirty="0" smtClean="0">
              <a:solidFill>
                <a:srgbClr val="FF0000"/>
              </a:solidFill>
            </a:endParaRPr>
          </a:p>
          <a:p>
            <a:pPr algn="just" rtl="1"/>
            <a:endParaRPr lang="fa-IR" b="1" dirty="0" smtClean="0">
              <a:solidFill>
                <a:srgbClr val="FF0000"/>
              </a:solidFill>
            </a:endParaRPr>
          </a:p>
          <a:p>
            <a:pPr algn="just" rtl="1">
              <a:buNone/>
            </a:pPr>
            <a:r>
              <a:rPr lang="fa-IR" b="1" dirty="0" smtClean="0">
                <a:solidFill>
                  <a:srgbClr val="FF0000"/>
                </a:solidFill>
              </a:rPr>
              <a:t>3- اکنون شروع کنید. ..... در آینده آن را بهبود دهید.</a:t>
            </a:r>
            <a:endParaRPr lang="en-US" b="1" dirty="0" smtClean="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2"/>
          </p:nvPr>
        </p:nvSpPr>
        <p:spPr/>
        <p:txBody>
          <a:bodyPr/>
          <a:lstStyle/>
          <a:p>
            <a:fld id="{B46FB184-6D11-43E4-A8F3-13B91F6B75DD}" type="slidenum">
              <a:rPr lang="en-US" smtClean="0"/>
              <a:pPr/>
              <a:t>44</a:t>
            </a:fld>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851648" cy="1828800"/>
          </a:xfrm>
        </p:spPr>
        <p:txBody>
          <a:bodyPr>
            <a:normAutofit/>
          </a:bodyPr>
          <a:lstStyle/>
          <a:p>
            <a:r>
              <a:rPr lang="fa-IR" sz="5400" dirty="0" smtClean="0">
                <a:latin typeface="Times New Roman" pitchFamily="18" charset="0"/>
                <a:cs typeface="Times New Roman" pitchFamily="18" charset="0"/>
              </a:rPr>
              <a:t>نتیجه گیری:</a:t>
            </a:r>
            <a:endParaRPr lang="en-US" sz="5400" dirty="0">
              <a:latin typeface="Times New Roman" pitchFamily="18" charset="0"/>
              <a:cs typeface="Times New Roman" pitchFamily="18" charset="0"/>
            </a:endParaRPr>
          </a:p>
        </p:txBody>
      </p:sp>
      <p:sp>
        <p:nvSpPr>
          <p:cNvPr id="3" name="Subtitle 2"/>
          <p:cNvSpPr>
            <a:spLocks noGrp="1"/>
          </p:cNvSpPr>
          <p:nvPr>
            <p:ph type="subTitle" idx="1"/>
          </p:nvPr>
        </p:nvSpPr>
        <p:spPr>
          <a:xfrm>
            <a:off x="609600" y="1676400"/>
            <a:ext cx="7854696" cy="5181600"/>
          </a:xfrm>
        </p:spPr>
        <p:txBody>
          <a:bodyPr>
            <a:noAutofit/>
          </a:bodyPr>
          <a:lstStyle/>
          <a:p>
            <a:pPr algn="just" rtl="1">
              <a:buFont typeface="Wingdings" pitchFamily="2" charset="2"/>
              <a:buChar char="Ø"/>
            </a:pPr>
            <a:r>
              <a:rPr lang="ar-SA" sz="2000" b="1" dirty="0" smtClean="0">
                <a:solidFill>
                  <a:schemeClr val="bg1"/>
                </a:solidFill>
                <a:effectLst>
                  <a:outerShdw blurRad="38100" dist="38100" dir="2700000" algn="tl">
                    <a:srgbClr val="000000">
                      <a:alpha val="43137"/>
                    </a:srgbClr>
                  </a:outerShdw>
                </a:effectLst>
              </a:rPr>
              <a:t>پوكايوكه مانند علم پرتاب يك موشك پيچيده نيست بلكه داراي قوانين و تكنيكهاي ساده اي است كه مي</a:t>
            </a:r>
            <a:r>
              <a:rPr lang="fa-IR" sz="2000" b="1" dirty="0" smtClean="0">
                <a:solidFill>
                  <a:schemeClr val="bg1"/>
                </a:solidFill>
                <a:effectLst>
                  <a:outerShdw blurRad="38100" dist="38100" dir="2700000" algn="tl">
                    <a:srgbClr val="000000">
                      <a:alpha val="43137"/>
                    </a:srgbClr>
                  </a:outerShdw>
                </a:effectLst>
              </a:rPr>
              <a:t> </a:t>
            </a:r>
            <a:r>
              <a:rPr lang="ar-SA" sz="2000" b="1" dirty="0" smtClean="0">
                <a:solidFill>
                  <a:schemeClr val="bg1"/>
                </a:solidFill>
                <a:effectLst>
                  <a:outerShdw blurRad="38100" dist="38100" dir="2700000" algn="tl">
                    <a:srgbClr val="000000">
                      <a:alpha val="43137"/>
                    </a:srgbClr>
                  </a:outerShdw>
                </a:effectLst>
              </a:rPr>
              <a:t>تواند صرفه جويي</a:t>
            </a:r>
            <a:r>
              <a:rPr lang="fa-IR" sz="2000" b="1" dirty="0" smtClean="0">
                <a:solidFill>
                  <a:schemeClr val="bg1"/>
                </a:solidFill>
                <a:effectLst>
                  <a:outerShdw blurRad="38100" dist="38100" dir="2700000" algn="tl">
                    <a:srgbClr val="000000">
                      <a:alpha val="43137"/>
                    </a:srgbClr>
                  </a:outerShdw>
                </a:effectLst>
              </a:rPr>
              <a:t> </a:t>
            </a:r>
            <a:r>
              <a:rPr lang="ar-SA" sz="2000" b="1" dirty="0" smtClean="0">
                <a:solidFill>
                  <a:schemeClr val="bg1"/>
                </a:solidFill>
                <a:effectLst>
                  <a:outerShdw blurRad="38100" dist="38100" dir="2700000" algn="tl">
                    <a:srgbClr val="000000">
                      <a:alpha val="43137"/>
                    </a:srgbClr>
                  </a:outerShdw>
                </a:effectLst>
              </a:rPr>
              <a:t>هاي كلاني را براي سازمان داشته باشد. حد واندازه تكنيك</a:t>
            </a:r>
            <a:r>
              <a:rPr lang="fa-IR" sz="2000" b="1" dirty="0" smtClean="0">
                <a:solidFill>
                  <a:schemeClr val="bg1"/>
                </a:solidFill>
                <a:effectLst>
                  <a:outerShdw blurRad="38100" dist="38100" dir="2700000" algn="tl">
                    <a:srgbClr val="000000">
                      <a:alpha val="43137"/>
                    </a:srgbClr>
                  </a:outerShdw>
                </a:effectLst>
              </a:rPr>
              <a:t> </a:t>
            </a:r>
            <a:r>
              <a:rPr lang="ar-SA" sz="2000" b="1" dirty="0" smtClean="0">
                <a:solidFill>
                  <a:schemeClr val="bg1"/>
                </a:solidFill>
                <a:effectLst>
                  <a:outerShdw blurRad="38100" dist="38100" dir="2700000" algn="tl">
                    <a:srgbClr val="000000">
                      <a:alpha val="43137"/>
                    </a:srgbClr>
                  </a:outerShdw>
                </a:effectLst>
              </a:rPr>
              <a:t>هاي پوكايوكه در كارهايي كه انجام مي</a:t>
            </a:r>
            <a:r>
              <a:rPr lang="fa-IR" sz="2000" b="1" dirty="0" smtClean="0">
                <a:solidFill>
                  <a:schemeClr val="bg1"/>
                </a:solidFill>
                <a:effectLst>
                  <a:outerShdw blurRad="38100" dist="38100" dir="2700000" algn="tl">
                    <a:srgbClr val="000000">
                      <a:alpha val="43137"/>
                    </a:srgbClr>
                  </a:outerShdw>
                </a:effectLst>
              </a:rPr>
              <a:t> </a:t>
            </a:r>
            <a:r>
              <a:rPr lang="ar-SA" sz="2000" b="1" dirty="0" smtClean="0">
                <a:solidFill>
                  <a:schemeClr val="bg1"/>
                </a:solidFill>
                <a:effectLst>
                  <a:outerShdw blurRad="38100" dist="38100" dir="2700000" algn="tl">
                    <a:srgbClr val="000000">
                      <a:alpha val="43137"/>
                    </a:srgbClr>
                  </a:outerShdw>
                </a:effectLst>
              </a:rPr>
              <a:t>گيرد مشخص مي</a:t>
            </a:r>
            <a:r>
              <a:rPr lang="fa-IR" sz="2000" b="1" dirty="0" smtClean="0">
                <a:solidFill>
                  <a:schemeClr val="bg1"/>
                </a:solidFill>
                <a:effectLst>
                  <a:outerShdw blurRad="38100" dist="38100" dir="2700000" algn="tl">
                    <a:srgbClr val="000000">
                      <a:alpha val="43137"/>
                    </a:srgbClr>
                  </a:outerShdw>
                </a:effectLst>
              </a:rPr>
              <a:t> </a:t>
            </a:r>
            <a:r>
              <a:rPr lang="ar-SA" sz="2000" b="1" dirty="0" smtClean="0">
                <a:solidFill>
                  <a:schemeClr val="bg1"/>
                </a:solidFill>
                <a:effectLst>
                  <a:outerShdw blurRad="38100" dist="38100" dir="2700000" algn="tl">
                    <a:srgbClr val="000000">
                      <a:alpha val="43137"/>
                    </a:srgbClr>
                  </a:outerShdw>
                </a:effectLst>
              </a:rPr>
              <a:t>شود. براي پوكايوكه ايده</a:t>
            </a:r>
            <a:r>
              <a:rPr lang="fa-IR" sz="2000" b="1" dirty="0" smtClean="0">
                <a:solidFill>
                  <a:schemeClr val="bg1"/>
                </a:solidFill>
                <a:effectLst>
                  <a:outerShdw blurRad="38100" dist="38100" dir="2700000" algn="tl">
                    <a:srgbClr val="000000">
                      <a:alpha val="43137"/>
                    </a:srgbClr>
                  </a:outerShdw>
                </a:effectLst>
              </a:rPr>
              <a:t> </a:t>
            </a:r>
            <a:r>
              <a:rPr lang="ar-SA" sz="2000" b="1" dirty="0" smtClean="0">
                <a:solidFill>
                  <a:schemeClr val="bg1"/>
                </a:solidFill>
                <a:effectLst>
                  <a:outerShdw blurRad="38100" dist="38100" dir="2700000" algn="tl">
                    <a:srgbClr val="000000">
                      <a:alpha val="43137"/>
                    </a:srgbClr>
                  </a:outerShdw>
                </a:effectLst>
              </a:rPr>
              <a:t>هاي بسیاري وجود دارد كه هريك مي</a:t>
            </a:r>
            <a:r>
              <a:rPr lang="fa-IR" sz="2000" b="1" dirty="0" smtClean="0">
                <a:solidFill>
                  <a:schemeClr val="bg1"/>
                </a:solidFill>
                <a:effectLst>
                  <a:outerShdw blurRad="38100" dist="38100" dir="2700000" algn="tl">
                    <a:srgbClr val="000000">
                      <a:alpha val="43137"/>
                    </a:srgbClr>
                  </a:outerShdw>
                </a:effectLst>
              </a:rPr>
              <a:t> </a:t>
            </a:r>
            <a:r>
              <a:rPr lang="ar-SA" sz="2000" b="1" dirty="0" smtClean="0">
                <a:solidFill>
                  <a:schemeClr val="bg1"/>
                </a:solidFill>
                <a:effectLst>
                  <a:outerShdw blurRad="38100" dist="38100" dir="2700000" algn="tl">
                    <a:srgbClr val="000000">
                      <a:alpha val="43137"/>
                    </a:srgbClr>
                  </a:outerShdw>
                </a:effectLst>
              </a:rPr>
              <a:t>تواند داراي حد و اندازه خاص خود باشد. </a:t>
            </a:r>
            <a:endParaRPr lang="fa-IR" sz="2000" b="1" dirty="0" smtClean="0">
              <a:solidFill>
                <a:schemeClr val="bg1"/>
              </a:solidFill>
              <a:effectLst>
                <a:outerShdw blurRad="38100" dist="38100" dir="2700000" algn="tl">
                  <a:srgbClr val="000000">
                    <a:alpha val="43137"/>
                  </a:srgbClr>
                </a:outerShdw>
              </a:effectLst>
            </a:endParaRPr>
          </a:p>
          <a:p>
            <a:pPr algn="just" rtl="1"/>
            <a:endParaRPr lang="fa-IR" sz="2000" dirty="0" smtClean="0">
              <a:solidFill>
                <a:schemeClr val="bg1"/>
              </a:solidFill>
            </a:endParaRPr>
          </a:p>
          <a:p>
            <a:pPr algn="just" rtl="1"/>
            <a:r>
              <a:rPr lang="en-US" sz="2000" dirty="0" smtClean="0">
                <a:solidFill>
                  <a:schemeClr val="bg1"/>
                </a:solidFill>
              </a:rPr>
              <a:t>     </a:t>
            </a:r>
          </a:p>
          <a:p>
            <a:pPr algn="just" rtl="1">
              <a:buFont typeface="Wingdings" pitchFamily="2" charset="2"/>
              <a:buChar char="Ø"/>
            </a:pPr>
            <a:r>
              <a:rPr lang="ar-SA" sz="2000" b="1" dirty="0" smtClean="0">
                <a:solidFill>
                  <a:schemeClr val="bg1"/>
                </a:solidFill>
                <a:effectLst>
                  <a:outerShdw blurRad="38100" dist="38100" dir="2700000" algn="tl">
                    <a:srgbClr val="000000">
                      <a:alpha val="43137"/>
                    </a:srgbClr>
                  </a:outerShdw>
                </a:effectLst>
              </a:rPr>
              <a:t>اساس پوكايوكه بر احترام به ذكاوت و هوش كارگران مبتني است. پوكايوكه با حذف كارهاي تكراري و فعاليت</a:t>
            </a:r>
            <a:r>
              <a:rPr lang="fa-IR" sz="2000" b="1" dirty="0" smtClean="0">
                <a:solidFill>
                  <a:schemeClr val="bg1"/>
                </a:solidFill>
                <a:effectLst>
                  <a:outerShdw blurRad="38100" dist="38100" dir="2700000" algn="tl">
                    <a:srgbClr val="000000">
                      <a:alpha val="43137"/>
                    </a:srgbClr>
                  </a:outerShdw>
                </a:effectLst>
              </a:rPr>
              <a:t> </a:t>
            </a:r>
            <a:r>
              <a:rPr lang="ar-SA" sz="2000" b="1" dirty="0" smtClean="0">
                <a:solidFill>
                  <a:schemeClr val="bg1"/>
                </a:solidFill>
                <a:effectLst>
                  <a:outerShdw blurRad="38100" dist="38100" dir="2700000" algn="tl">
                    <a:srgbClr val="000000">
                      <a:alpha val="43137"/>
                    </a:srgbClr>
                  </a:outerShdw>
                </a:effectLst>
              </a:rPr>
              <a:t>هايي كه وابسته به حافظه و احتياط هستند، وقت و فكر كارگران را آزاد مي</a:t>
            </a:r>
            <a:r>
              <a:rPr lang="fa-IR" sz="2000" b="1" dirty="0" smtClean="0">
                <a:solidFill>
                  <a:schemeClr val="bg1"/>
                </a:solidFill>
                <a:effectLst>
                  <a:outerShdw blurRad="38100" dist="38100" dir="2700000" algn="tl">
                    <a:srgbClr val="000000">
                      <a:alpha val="43137"/>
                    </a:srgbClr>
                  </a:outerShdw>
                </a:effectLst>
              </a:rPr>
              <a:t> </a:t>
            </a:r>
            <a:r>
              <a:rPr lang="ar-SA" sz="2000" b="1" dirty="0" smtClean="0">
                <a:solidFill>
                  <a:schemeClr val="bg1"/>
                </a:solidFill>
                <a:effectLst>
                  <a:outerShdw blurRad="38100" dist="38100" dir="2700000" algn="tl">
                    <a:srgbClr val="000000">
                      <a:alpha val="43137"/>
                    </a:srgbClr>
                  </a:outerShdw>
                </a:effectLst>
              </a:rPr>
              <a:t>كند تا آنها بتوانند وقت خود را به انجام فعاليت</a:t>
            </a:r>
            <a:r>
              <a:rPr lang="fa-IR" sz="2000" b="1" dirty="0" smtClean="0">
                <a:solidFill>
                  <a:schemeClr val="bg1"/>
                </a:solidFill>
                <a:effectLst>
                  <a:outerShdw blurRad="38100" dist="38100" dir="2700000" algn="tl">
                    <a:srgbClr val="000000">
                      <a:alpha val="43137"/>
                    </a:srgbClr>
                  </a:outerShdw>
                </a:effectLst>
              </a:rPr>
              <a:t> </a:t>
            </a:r>
            <a:r>
              <a:rPr lang="ar-SA" sz="2000" b="1" dirty="0" smtClean="0">
                <a:solidFill>
                  <a:schemeClr val="bg1"/>
                </a:solidFill>
                <a:effectLst>
                  <a:outerShdw blurRad="38100" dist="38100" dir="2700000" algn="tl">
                    <a:srgbClr val="000000">
                      <a:alpha val="43137"/>
                    </a:srgbClr>
                  </a:outerShdw>
                </a:effectLst>
              </a:rPr>
              <a:t>هاي ارزش آفرين اختصاص دهند.</a:t>
            </a:r>
            <a:endParaRPr lang="fa-IR" sz="2000" b="1" dirty="0" smtClean="0">
              <a:solidFill>
                <a:schemeClr val="bg1"/>
              </a:solidFill>
              <a:effectLst>
                <a:outerShdw blurRad="38100" dist="38100" dir="2700000" algn="tl">
                  <a:srgbClr val="000000">
                    <a:alpha val="43137"/>
                  </a:srgbClr>
                </a:outerShdw>
              </a:effectLst>
            </a:endParaRPr>
          </a:p>
          <a:p>
            <a:pPr algn="just"/>
            <a:endParaRPr lang="en-US" sz="2000" dirty="0">
              <a:solidFill>
                <a:schemeClr val="bg1"/>
              </a:solidFill>
            </a:endParaRPr>
          </a:p>
        </p:txBody>
      </p:sp>
      <p:sp>
        <p:nvSpPr>
          <p:cNvPr id="4" name="Slide Number Placeholder 3"/>
          <p:cNvSpPr>
            <a:spLocks noGrp="1"/>
          </p:cNvSpPr>
          <p:nvPr>
            <p:ph type="sldNum" sz="quarter" idx="12"/>
          </p:nvPr>
        </p:nvSpPr>
        <p:spPr/>
        <p:txBody>
          <a:bodyPr/>
          <a:lstStyle/>
          <a:p>
            <a:fld id="{B46FB184-6D11-43E4-A8F3-13B91F6B75DD}" type="slidenum">
              <a:rPr lang="en-US" smtClean="0"/>
              <a:pPr/>
              <a:t>45</a:t>
            </a:fld>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50203313210891620651.png"/>
          <p:cNvPicPr>
            <a:picLocks noChangeAspect="1"/>
          </p:cNvPicPr>
          <p:nvPr/>
        </p:nvPicPr>
        <p:blipFill>
          <a:blip r:embed="rId2"/>
          <a:srcRect/>
          <a:stretch>
            <a:fillRect/>
          </a:stretch>
        </p:blipFill>
        <p:spPr bwMode="auto">
          <a:xfrm>
            <a:off x="0" y="0"/>
            <a:ext cx="9144000" cy="5257800"/>
          </a:xfrm>
          <a:prstGeom prst="rect">
            <a:avLst/>
          </a:prstGeom>
          <a:noFill/>
          <a:ln w="9525">
            <a:noFill/>
            <a:miter lim="800000"/>
            <a:headEnd/>
            <a:tailEnd/>
          </a:ln>
        </p:spPr>
      </p:pic>
      <p:sp>
        <p:nvSpPr>
          <p:cNvPr id="6" name="Rectangle 2"/>
          <p:cNvSpPr>
            <a:spLocks noChangeArrowheads="1"/>
          </p:cNvSpPr>
          <p:nvPr/>
        </p:nvSpPr>
        <p:spPr bwMode="auto">
          <a:xfrm>
            <a:off x="228600" y="5275263"/>
            <a:ext cx="8534400" cy="1354217"/>
          </a:xfrm>
          <a:prstGeom prst="rect">
            <a:avLst/>
          </a:prstGeom>
          <a:noFill/>
          <a:ln w="9525">
            <a:noFill/>
            <a:miter lim="800000"/>
            <a:headEnd/>
            <a:tailEnd/>
          </a:ln>
        </p:spPr>
        <p:txBody>
          <a:bodyPr>
            <a:spAutoFit/>
          </a:bodyPr>
          <a:lstStyle/>
          <a:p>
            <a:pPr algn="justLow">
              <a:buFontTx/>
              <a:buNone/>
              <a:defRPr/>
            </a:pPr>
            <a:r>
              <a:rPr lang="fa-IR" sz="6600" b="1" dirty="0">
                <a:solidFill>
                  <a:srgbClr val="C00000"/>
                </a:solidFill>
                <a:effectLst>
                  <a:outerShdw blurRad="38100" dist="38100" dir="2700000" algn="tl">
                    <a:srgbClr val="000000">
                      <a:alpha val="43137"/>
                    </a:srgbClr>
                  </a:outerShdw>
                </a:effectLst>
              </a:rPr>
              <a:t>با تشکر از توجه شما </a:t>
            </a:r>
            <a:r>
              <a:rPr lang="fa-IR" sz="6600" b="1" dirty="0" smtClean="0">
                <a:solidFill>
                  <a:srgbClr val="C00000"/>
                </a:solidFill>
                <a:effectLst>
                  <a:outerShdw blurRad="38100" dist="38100" dir="2700000" algn="tl">
                    <a:srgbClr val="000000">
                      <a:alpha val="43137"/>
                    </a:srgbClr>
                  </a:outerShdw>
                </a:effectLst>
              </a:rPr>
              <a:t>عزیزان</a:t>
            </a:r>
            <a:endParaRPr lang="en-US" sz="6600" b="1" dirty="0" smtClean="0">
              <a:solidFill>
                <a:srgbClr val="C00000"/>
              </a:solidFill>
              <a:effectLst>
                <a:outerShdw blurRad="38100" dist="38100" dir="2700000" algn="tl">
                  <a:srgbClr val="000000">
                    <a:alpha val="43137"/>
                  </a:srgbClr>
                </a:outerShdw>
              </a:effectLst>
            </a:endParaRPr>
          </a:p>
          <a:p>
            <a:pPr algn="l">
              <a:buFontTx/>
              <a:buNone/>
              <a:defRPr/>
            </a:pPr>
            <a:r>
              <a:rPr lang="en-US" sz="1600" b="1" dirty="0" err="1" smtClean="0">
                <a:solidFill>
                  <a:schemeClr val="tx2">
                    <a:lumMod val="75000"/>
                  </a:schemeClr>
                </a:solidFill>
                <a:effectLst>
                  <a:outerShdw blurRad="38100" dist="38100" dir="2700000" algn="tl">
                    <a:srgbClr val="000000">
                      <a:alpha val="43137"/>
                    </a:srgbClr>
                  </a:outerShdw>
                </a:effectLst>
              </a:rPr>
              <a:t>Injection.Blog.Ir</a:t>
            </a:r>
            <a:r>
              <a:rPr lang="en-US" sz="1600" b="1" dirty="0" smtClean="0">
                <a:solidFill>
                  <a:schemeClr val="tx2">
                    <a:lumMod val="75000"/>
                  </a:schemeClr>
                </a:solidFill>
                <a:effectLst>
                  <a:outerShdw blurRad="38100" dist="38100" dir="2700000" algn="tl">
                    <a:srgbClr val="000000">
                      <a:alpha val="43137"/>
                    </a:srgbClr>
                  </a:outerShdw>
                </a:effectLst>
              </a:rPr>
              <a:t>                                                                                  </a:t>
            </a:r>
            <a:r>
              <a:rPr lang="en-US" sz="1600" b="1" dirty="0" smtClean="0">
                <a:solidFill>
                  <a:schemeClr val="tx2">
                    <a:lumMod val="75000"/>
                  </a:schemeClr>
                </a:solidFill>
                <a:effectLst>
                  <a:outerShdw blurRad="38100" dist="38100" dir="2700000" algn="tl">
                    <a:srgbClr val="000000">
                      <a:alpha val="43137"/>
                    </a:srgbClr>
                  </a:outerShdw>
                </a:effectLst>
                <a:hlinkClick r:id="rId3"/>
              </a:rPr>
              <a:t>s.Ehsan.Karimi@gmail.Com</a:t>
            </a:r>
            <a:endParaRPr lang="en-US" sz="1600" b="1" dirty="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sdfgh.bmp"/>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bmp"/>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ERTYU.bmp"/>
          <p:cNvPicPr>
            <a:picLocks noGrp="1" noChangeAspect="1"/>
          </p:cNvPicPr>
          <p:nvPr>
            <p:ph idx="1"/>
          </p:nvPr>
        </p:nvPicPr>
        <p:blipFill>
          <a:blip r:embed="rId2"/>
          <a:stretch>
            <a:fillRect/>
          </a:stretch>
        </p:blipFill>
        <p:spPr>
          <a:xfrm>
            <a:off x="0" y="0"/>
            <a:ext cx="9149766" cy="6858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bmp"/>
          <p:cNvPicPr>
            <a:picLocks noGrp="1" noChangeAspect="1"/>
          </p:cNvPicPr>
          <p:nvPr>
            <p:ph idx="1"/>
          </p:nvPr>
        </p:nvPicPr>
        <p:blipFill>
          <a:blip r:embed="rId2"/>
          <a:stretch>
            <a:fillRect/>
          </a:stretch>
        </p:blipFill>
        <p:spPr>
          <a:xfrm>
            <a:off x="-1" y="0"/>
            <a:ext cx="9158413" cy="6858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bmp"/>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TotalTime>
  <Words>3001</Words>
  <Application>Microsoft Office PowerPoint</Application>
  <PresentationFormat>On-screen Show (4:3)</PresentationFormat>
  <Paragraphs>319</Paragraphs>
  <Slides>46</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Flow</vt:lpstr>
      <vt:lpstr>Clip</vt:lpstr>
      <vt:lpstr>پوكا يوكه </vt:lpstr>
      <vt:lpstr>هدف از تولید چیست؟</vt:lpstr>
      <vt:lpstr>مقدمه:  </vt:lpstr>
      <vt:lpstr>Slide 4</vt:lpstr>
      <vt:lpstr>Slide 5</vt:lpstr>
      <vt:lpstr>Slide 6</vt:lpstr>
      <vt:lpstr>Slide 7</vt:lpstr>
      <vt:lpstr>Slide 8</vt:lpstr>
      <vt:lpstr>Slide 9</vt:lpstr>
      <vt:lpstr>تکنیک های عمده به منظور کنترل کیفیت</vt:lpstr>
      <vt:lpstr>استراتژی عیوب صفر برای کارخانه های تولیدی</vt:lpstr>
      <vt:lpstr>       پوكا يوكه چيست؟     </vt:lpstr>
      <vt:lpstr>پوکایوکه چیست؟ادامه</vt:lpstr>
      <vt:lpstr>Slide 14</vt:lpstr>
      <vt:lpstr>پوکايوکه</vt:lpstr>
      <vt:lpstr>99درصد صحیح، یک درصدخطا چیست؟ IS 99%GOOD ENOUGH?</vt:lpstr>
      <vt:lpstr>بنابراین  فعالیت های متعددی وجود دارد که حتی یک درصد خطا نیز قابل پذیرش نیست  حال به سازمان خود بیندیشید و پاسخ دهید که آیا...؟</vt:lpstr>
      <vt:lpstr>هشت اصل بهبود اساسی برای پوکایوکه ورسیدن به عیوب صفر</vt:lpstr>
      <vt:lpstr>ریشه یابی مشکلات با روش 5W &amp; 1H   </vt:lpstr>
      <vt:lpstr>مشخصه های خطاناپذیری: ایجاد راه حل : برای یافتن بهترین راه حل ها جهت کاهش و یا حذف خطا ، استفاده از تکنیک های کار گروهی و جلسات منظم بررسی منشا حوادث می باشد و باید افرادی خلاق و مطلع در گروه حظور داشته باشند تا بهترین راه حل هارا پیشنهاد دهند .  </vt:lpstr>
      <vt:lpstr>اصل خطاناپذیری: </vt:lpstr>
      <vt:lpstr>اشتباهات چرا رخ می دهند؟</vt:lpstr>
      <vt:lpstr>یک راه حل جهت جلوگیری از اشتباهات:</vt:lpstr>
      <vt:lpstr>آیا اشتباهات، غیر قابل پیشگیری اند؟ </vt:lpstr>
      <vt:lpstr>چرا اغلب اشتباها" فکر می کنند که نیازی به خطاناپذیر سازی ندارند. </vt:lpstr>
      <vt:lpstr>عوامل بروز خطا:</vt:lpstr>
      <vt:lpstr>انواع خطاهای انسانی</vt:lpstr>
      <vt:lpstr>انواع خطاهای انسانی-ادامه</vt:lpstr>
      <vt:lpstr>انواع منشأ عيوب : </vt:lpstr>
      <vt:lpstr>انواع عيوب و روش های تشخیص: </vt:lpstr>
      <vt:lpstr>Slide 31</vt:lpstr>
      <vt:lpstr>انواع ابزارهای خطاناپذیری: </vt:lpstr>
      <vt:lpstr>  بازرسی 100% </vt:lpstr>
      <vt:lpstr>اعلام خطا به صورت هشدار</vt:lpstr>
      <vt:lpstr>جلوگیری از خطای فراموشی </vt:lpstr>
      <vt:lpstr> خطاناپذیری </vt:lpstr>
      <vt:lpstr>انواع روش های استفاده از پوکایوکه</vt:lpstr>
      <vt:lpstr>ارتباط(contact) </vt:lpstr>
      <vt:lpstr>شمارشindigitation))  </vt:lpstr>
      <vt:lpstr>توالی حرکات(sequentially movements)  </vt:lpstr>
      <vt:lpstr>توجه:</vt:lpstr>
      <vt:lpstr>چند مثال کاربردی</vt:lpstr>
      <vt:lpstr>  چه مواقعی سیستم های خطاناپذیر سازی از کار می افتد؟ </vt:lpstr>
      <vt:lpstr>سه قانون پوکا یوکه : </vt:lpstr>
      <vt:lpstr>نتیجه گیری:</vt:lpstr>
      <vt:lpstr>Slide 46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پوكا يوكه </dc:title>
  <dc:creator>490755</dc:creator>
  <cp:lastModifiedBy>gigabyte</cp:lastModifiedBy>
  <cp:revision>11</cp:revision>
  <dcterms:created xsi:type="dcterms:W3CDTF">2015-10-27T19:09:59Z</dcterms:created>
  <dcterms:modified xsi:type="dcterms:W3CDTF">2015-10-28T04:04:23Z</dcterms:modified>
</cp:coreProperties>
</file>