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22"/>
  </p:notesMasterIdLst>
  <p:sldIdLst>
    <p:sldId id="287" r:id="rId2"/>
    <p:sldId id="256" r:id="rId3"/>
    <p:sldId id="276" r:id="rId4"/>
    <p:sldId id="277" r:id="rId5"/>
    <p:sldId id="257" r:id="rId6"/>
    <p:sldId id="272" r:id="rId7"/>
    <p:sldId id="274" r:id="rId8"/>
    <p:sldId id="260" r:id="rId9"/>
    <p:sldId id="258" r:id="rId10"/>
    <p:sldId id="259" r:id="rId11"/>
    <p:sldId id="261" r:id="rId12"/>
    <p:sldId id="284" r:id="rId13"/>
    <p:sldId id="263" r:id="rId14"/>
    <p:sldId id="264" r:id="rId15"/>
    <p:sldId id="265" r:id="rId16"/>
    <p:sldId id="266" r:id="rId17"/>
    <p:sldId id="267" r:id="rId18"/>
    <p:sldId id="268" r:id="rId19"/>
    <p:sldId id="286" r:id="rId20"/>
    <p:sldId id="288" r:id="rId21"/>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254" y="-84"/>
      </p:cViewPr>
      <p:guideLst>
        <p:guide orient="horz" pos="2160"/>
        <p:guide pos="312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A1C7C8-D23A-41F8-872C-7B5F213A9AF3}" type="datetimeFigureOut">
              <a:rPr lang="en-US" smtClean="0"/>
              <a:t>10/15/2015</a:t>
            </a:fld>
            <a:endParaRPr lang="en-US"/>
          </a:p>
        </p:txBody>
      </p:sp>
      <p:sp>
        <p:nvSpPr>
          <p:cNvPr id="4" name="Slide Image Placeholder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6979B9-998A-4C27-B365-143B7F8E4866}" type="slidenum">
              <a:rPr lang="en-US" smtClean="0"/>
              <a:t>‹#›</a:t>
            </a:fld>
            <a:endParaRPr lang="en-US"/>
          </a:p>
        </p:txBody>
      </p:sp>
    </p:spTree>
    <p:extLst>
      <p:ext uri="{BB962C8B-B14F-4D97-AF65-F5344CB8AC3E}">
        <p14:creationId xmlns:p14="http://schemas.microsoft.com/office/powerpoint/2010/main" val="8316921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6979B9-998A-4C27-B365-143B7F8E4866}" type="slidenum">
              <a:rPr lang="en-US" smtClean="0"/>
              <a:t>18</a:t>
            </a:fld>
            <a:endParaRPr lang="en-US"/>
          </a:p>
        </p:txBody>
      </p:sp>
    </p:spTree>
    <p:extLst>
      <p:ext uri="{BB962C8B-B14F-4D97-AF65-F5344CB8AC3E}">
        <p14:creationId xmlns:p14="http://schemas.microsoft.com/office/powerpoint/2010/main" val="2947025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77850" y="1371600"/>
            <a:ext cx="8505952"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77850" y="3228536"/>
            <a:ext cx="8509254"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10/15/2015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914402"/>
            <a:ext cx="222885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95300" y="914402"/>
            <a:ext cx="652145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4548" y="1316736"/>
            <a:ext cx="84201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74548" y="2704664"/>
            <a:ext cx="84201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95300" y="704088"/>
            <a:ext cx="89154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95300" y="1920085"/>
            <a:ext cx="437515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035550" y="1920085"/>
            <a:ext cx="437515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704088"/>
            <a:ext cx="89154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95300" y="1855248"/>
            <a:ext cx="4376870"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5032111" y="1859758"/>
            <a:ext cx="4378590"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95300" y="2514600"/>
            <a:ext cx="4376870"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5032111" y="2514600"/>
            <a:ext cx="4378590"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95300" y="704088"/>
            <a:ext cx="899795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2950" y="514352"/>
            <a:ext cx="29718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742950" y="1676400"/>
            <a:ext cx="29718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872971" y="1676400"/>
            <a:ext cx="5537729"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429566" y="1108077"/>
            <a:ext cx="569595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671145" y="5359769"/>
            <a:ext cx="168402"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60400" y="1176997"/>
            <a:ext cx="2397252"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60400" y="2828785"/>
            <a:ext cx="239395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750300" y="6356351"/>
            <a:ext cx="6604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776276" y="1199517"/>
            <a:ext cx="500253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0319" y="5816600"/>
            <a:ext cx="9926638"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746625" y="6219826"/>
            <a:ext cx="5159375"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0319" y="-7144"/>
            <a:ext cx="9926638"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746625" y="-7144"/>
            <a:ext cx="5159375"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95300" y="704088"/>
            <a:ext cx="89154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95300" y="1935480"/>
            <a:ext cx="89154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95300" y="6356351"/>
            <a:ext cx="2311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10/15/2015</a:t>
            </a:fld>
            <a:endParaRPr lang="en-US"/>
          </a:p>
        </p:txBody>
      </p:sp>
      <p:sp>
        <p:nvSpPr>
          <p:cNvPr id="22" name="Footer Placeholder 21"/>
          <p:cNvSpPr>
            <a:spLocks noGrp="1"/>
          </p:cNvSpPr>
          <p:nvPr>
            <p:ph type="ftr" sz="quarter" idx="3"/>
          </p:nvPr>
        </p:nvSpPr>
        <p:spPr>
          <a:xfrm>
            <a:off x="2889250" y="6356351"/>
            <a:ext cx="36322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8585200" y="6356351"/>
            <a:ext cx="8255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20602" y="202408"/>
            <a:ext cx="9945594"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pajooh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ertebatat82.blogfa.com/" TargetMode="External"/><Relationship Id="rId5" Type="http://schemas.openxmlformats.org/officeDocument/2006/relationships/hyperlink" Target="http://www.csr.ir/" TargetMode="External"/><Relationship Id="rId4" Type="http://schemas.openxmlformats.org/officeDocument/2006/relationships/hyperlink" Target="http://lawforlaw.blogfa.com/" TargetMode="Externa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duotone>
              <a:schemeClr val="accent1">
                <a:shade val="45000"/>
                <a:satMod val="135000"/>
              </a:schemeClr>
              <a:prstClr val="white"/>
            </a:duotone>
            <a:extLst>
              <a:ext uri="{BEBA8EAE-BF5A-486C-A8C5-ECC9F3942E4B}">
                <a14:imgProps xmlns:a14="http://schemas.microsoft.com/office/drawing/2010/main">
                  <a14:imgLayer r:embed="rId3">
                    <a14:imgEffect>
                      <a14:backgroundRemoval t="0" b="100000" l="0" r="100000"/>
                    </a14:imgEffect>
                  </a14:imgLayer>
                </a14:imgProps>
              </a:ext>
              <a:ext uri="{28A0092B-C50C-407E-A947-70E740481C1C}">
                <a14:useLocalDpi xmlns:a14="http://schemas.microsoft.com/office/drawing/2010/main" val="0"/>
              </a:ext>
            </a:extLst>
          </a:blip>
          <a:stretch>
            <a:fillRect/>
          </a:stretch>
        </p:blipFill>
        <p:spPr>
          <a:xfrm>
            <a:off x="0" y="0"/>
            <a:ext cx="9906000" cy="6873081"/>
          </a:xfrm>
        </p:spPr>
      </p:pic>
    </p:spTree>
    <p:extLst>
      <p:ext uri="{BB962C8B-B14F-4D97-AF65-F5344CB8AC3E}">
        <p14:creationId xmlns:p14="http://schemas.microsoft.com/office/powerpoint/2010/main" val="20395598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8915400" cy="6019800"/>
          </a:xfrm>
        </p:spPr>
        <p:txBody>
          <a:bodyPr>
            <a:normAutofit fontScale="32500" lnSpcReduction="20000"/>
          </a:bodyPr>
          <a:lstStyle/>
          <a:p>
            <a:pPr marL="0" lvl="0" indent="0" algn="ctr" rtl="1">
              <a:buNone/>
            </a:pPr>
            <a:r>
              <a:rPr lang="ar-SA" sz="2800" dirty="0">
                <a:solidFill>
                  <a:srgbClr val="993300"/>
                </a:solidFill>
                <a:latin typeface="Calibri"/>
                <a:ea typeface="Times New Roman"/>
                <a:cs typeface="Tahoma"/>
              </a:rPr>
              <a:t>   </a:t>
            </a:r>
            <a:r>
              <a:rPr lang="ar-SA" sz="9300" b="1" dirty="0">
                <a:solidFill>
                  <a:schemeClr val="accent1">
                    <a:lumMod val="60000"/>
                    <a:lumOff val="40000"/>
                  </a:schemeClr>
                </a:solidFill>
                <a:latin typeface="IranNastaliq" panose="02020505000000020003" pitchFamily="18" charset="0"/>
                <a:cs typeface="IranNastaliq" panose="02020505000000020003" pitchFamily="18" charset="0"/>
              </a:rPr>
              <a:t> قسمت اول</a:t>
            </a:r>
            <a:r>
              <a:rPr lang="fa-IR" sz="9300" b="1" dirty="0">
                <a:solidFill>
                  <a:schemeClr val="accent1">
                    <a:lumMod val="60000"/>
                    <a:lumOff val="40000"/>
                  </a:schemeClr>
                </a:solidFill>
                <a:latin typeface="IranNastaliq" panose="02020505000000020003" pitchFamily="18" charset="0"/>
                <a:cs typeface="IranNastaliq" panose="02020505000000020003" pitchFamily="18" charset="0"/>
              </a:rPr>
              <a:t>(</a:t>
            </a:r>
            <a:r>
              <a:rPr lang="ar-SA" sz="9300" b="1" dirty="0">
                <a:solidFill>
                  <a:schemeClr val="accent1">
                    <a:lumMod val="60000"/>
                    <a:lumOff val="40000"/>
                  </a:schemeClr>
                </a:solidFill>
                <a:latin typeface="IranNastaliq" panose="02020505000000020003" pitchFamily="18" charset="0"/>
                <a:cs typeface="IranNastaliq" panose="02020505000000020003" pitchFamily="18" charset="0"/>
              </a:rPr>
              <a:t> تعهد كلی دولت‌ها و حقوق ماهوی</a:t>
            </a:r>
            <a:r>
              <a:rPr lang="fa-IR" sz="9300" b="1" dirty="0">
                <a:solidFill>
                  <a:schemeClr val="accent1">
                    <a:lumMod val="60000"/>
                    <a:lumOff val="40000"/>
                  </a:schemeClr>
                </a:solidFill>
                <a:latin typeface="IranNastaliq" panose="02020505000000020003" pitchFamily="18" charset="0"/>
                <a:cs typeface="IranNastaliq" panose="02020505000000020003" pitchFamily="18" charset="0"/>
              </a:rPr>
              <a:t> )</a:t>
            </a:r>
          </a:p>
          <a:p>
            <a:pPr marL="0" indent="0" algn="r" rtl="1">
              <a:lnSpc>
                <a:spcPct val="160000"/>
              </a:lnSpc>
              <a:spcBef>
                <a:spcPts val="600"/>
              </a:spcBef>
              <a:spcAft>
                <a:spcPts val="600"/>
              </a:spcAft>
              <a:buNone/>
            </a:pPr>
            <a:r>
              <a:rPr lang="fa-IR" sz="6200" b="1" dirty="0" smtClean="0">
                <a:latin typeface="Calibri"/>
                <a:ea typeface="Times New Roman"/>
                <a:cs typeface="B Nazanin" panose="00000400000000000000" pitchFamily="2" charset="-78"/>
              </a:rPr>
              <a:t>     </a:t>
            </a:r>
            <a:r>
              <a:rPr lang="ar-SA" sz="6200" b="1" dirty="0" smtClean="0">
                <a:latin typeface="Calibri"/>
                <a:ea typeface="Times New Roman"/>
                <a:cs typeface="B Nazanin" panose="00000400000000000000" pitchFamily="2" charset="-78"/>
              </a:rPr>
              <a:t>قسمت اول</a:t>
            </a:r>
            <a:r>
              <a:rPr lang="fa-IR" sz="6200" b="1" dirty="0" smtClean="0">
                <a:latin typeface="Calibri"/>
                <a:ea typeface="Times New Roman"/>
                <a:cs typeface="B Nazanin" panose="00000400000000000000" pitchFamily="2" charset="-78"/>
              </a:rPr>
              <a:t> </a:t>
            </a:r>
            <a:r>
              <a:rPr lang="ar-SA" sz="6200" b="1" dirty="0" smtClean="0">
                <a:latin typeface="Calibri"/>
                <a:ea typeface="Times New Roman"/>
                <a:cs typeface="B Nazanin" panose="00000400000000000000" pitchFamily="2" charset="-78"/>
              </a:rPr>
              <a:t>كنوانسیون شامل </a:t>
            </a:r>
            <a:r>
              <a:rPr lang="ar-SA" sz="6200" b="1" dirty="0">
                <a:latin typeface="Calibri"/>
                <a:ea typeface="Times New Roman"/>
                <a:cs typeface="B Nazanin" panose="00000400000000000000" pitchFamily="2" charset="-78"/>
              </a:rPr>
              <a:t>پنج فصل </a:t>
            </a:r>
            <a:r>
              <a:rPr lang="fa-IR" sz="6200" b="1" dirty="0" smtClean="0">
                <a:latin typeface="Calibri"/>
                <a:ea typeface="Times New Roman"/>
                <a:cs typeface="B Nazanin" panose="00000400000000000000" pitchFamily="2" charset="-78"/>
              </a:rPr>
              <a:t>و </a:t>
            </a:r>
            <a:r>
              <a:rPr lang="ar-SA" sz="6200" b="1" dirty="0" smtClean="0">
                <a:latin typeface="Calibri"/>
                <a:ea typeface="Times New Roman"/>
                <a:cs typeface="B Nazanin" panose="00000400000000000000" pitchFamily="2" charset="-78"/>
              </a:rPr>
              <a:t>32 </a:t>
            </a:r>
            <a:r>
              <a:rPr lang="ar-SA" sz="6200" b="1" dirty="0">
                <a:latin typeface="Calibri"/>
                <a:ea typeface="Times New Roman"/>
                <a:cs typeface="B Nazanin" panose="00000400000000000000" pitchFamily="2" charset="-78"/>
              </a:rPr>
              <a:t>ماده است </a:t>
            </a:r>
            <a:r>
              <a:rPr lang="fa-IR" sz="6200" b="1" dirty="0" smtClean="0">
                <a:latin typeface="Calibri"/>
                <a:ea typeface="Times New Roman"/>
                <a:cs typeface="B Nazanin" panose="00000400000000000000" pitchFamily="2" charset="-78"/>
              </a:rPr>
              <a:t>. </a:t>
            </a:r>
          </a:p>
          <a:p>
            <a:pPr marL="0" indent="0" algn="r" rtl="1">
              <a:lnSpc>
                <a:spcPct val="160000"/>
              </a:lnSpc>
              <a:spcBef>
                <a:spcPts val="600"/>
              </a:spcBef>
              <a:spcAft>
                <a:spcPts val="600"/>
              </a:spcAft>
              <a:buNone/>
            </a:pPr>
            <a:r>
              <a:rPr lang="fa-IR" sz="6200" b="1" dirty="0">
                <a:latin typeface="Calibri"/>
                <a:ea typeface="Times New Roman"/>
                <a:cs typeface="B Nazanin" panose="00000400000000000000" pitchFamily="2" charset="-78"/>
              </a:rPr>
              <a:t> </a:t>
            </a:r>
            <a:r>
              <a:rPr lang="fa-IR" sz="6200" b="1" dirty="0" smtClean="0">
                <a:latin typeface="Calibri"/>
                <a:ea typeface="Times New Roman"/>
                <a:cs typeface="B Nazanin" panose="00000400000000000000" pitchFamily="2" charset="-78"/>
              </a:rPr>
              <a:t>    در</a:t>
            </a:r>
            <a:r>
              <a:rPr lang="ar-SA" sz="6200" b="1" dirty="0" smtClean="0">
                <a:latin typeface="Calibri"/>
                <a:ea typeface="Times New Roman"/>
                <a:cs typeface="B Nazanin" panose="00000400000000000000" pitchFamily="2" charset="-78"/>
              </a:rPr>
              <a:t>فصل </a:t>
            </a:r>
            <a:r>
              <a:rPr lang="ar-SA" sz="6200" b="1" dirty="0">
                <a:latin typeface="Calibri"/>
                <a:ea typeface="Times New Roman"/>
                <a:cs typeface="B Nazanin" panose="00000400000000000000" pitchFamily="2" charset="-78"/>
              </a:rPr>
              <a:t>اول به </a:t>
            </a:r>
            <a:r>
              <a:rPr lang="ar-SA" sz="6200" b="1" u="sng" dirty="0">
                <a:solidFill>
                  <a:schemeClr val="accent1">
                    <a:lumMod val="60000"/>
                    <a:lumOff val="40000"/>
                  </a:schemeClr>
                </a:solidFill>
                <a:latin typeface="Calibri"/>
                <a:ea typeface="Times New Roman"/>
                <a:cs typeface="B Nazanin" panose="00000400000000000000" pitchFamily="2" charset="-78"/>
              </a:rPr>
              <a:t>تعهدات عام و كلی دولت‌</a:t>
            </a:r>
            <a:r>
              <a:rPr lang="ar-SA" sz="6200" b="1" dirty="0">
                <a:latin typeface="Calibri"/>
                <a:ea typeface="Times New Roman"/>
                <a:cs typeface="B Nazanin" panose="00000400000000000000" pitchFamily="2" charset="-78"/>
              </a:rPr>
              <a:t>های عضو اشاره </a:t>
            </a:r>
            <a:r>
              <a:rPr lang="fa-IR" sz="6200" b="1" dirty="0" smtClean="0">
                <a:latin typeface="Calibri"/>
                <a:ea typeface="Times New Roman"/>
                <a:cs typeface="B Nazanin" panose="00000400000000000000" pitchFamily="2" charset="-78"/>
              </a:rPr>
              <a:t>شده است .</a:t>
            </a:r>
            <a:endParaRPr lang="en-US" sz="6200" b="1" dirty="0">
              <a:latin typeface="Calibri"/>
              <a:ea typeface="Calibri"/>
              <a:cs typeface="B Nazanin" panose="00000400000000000000" pitchFamily="2" charset="-78"/>
            </a:endParaRPr>
          </a:p>
          <a:p>
            <a:pPr algn="justLow" rtl="1">
              <a:lnSpc>
                <a:spcPct val="160000"/>
              </a:lnSpc>
              <a:spcBef>
                <a:spcPts val="600"/>
              </a:spcBef>
              <a:spcAft>
                <a:spcPts val="600"/>
              </a:spcAft>
              <a:buSzPct val="100000"/>
              <a:tabLst>
                <a:tab pos="953770" algn="l"/>
              </a:tabLst>
            </a:pPr>
            <a:r>
              <a:rPr lang="fa-IR" sz="6200" b="1" dirty="0" smtClean="0">
                <a:latin typeface="Calibri"/>
                <a:ea typeface="Times New Roman"/>
                <a:cs typeface="B Nazanin" panose="00000400000000000000" pitchFamily="2" charset="-78"/>
              </a:rPr>
              <a:t>در </a:t>
            </a:r>
            <a:r>
              <a:rPr lang="ar-SA" sz="6200" b="1" dirty="0" smtClean="0">
                <a:latin typeface="Calibri"/>
                <a:ea typeface="Times New Roman"/>
                <a:cs typeface="B Nazanin" panose="00000400000000000000" pitchFamily="2" charset="-78"/>
              </a:rPr>
              <a:t>ماده یك</a:t>
            </a:r>
            <a:r>
              <a:rPr lang="fa-IR" sz="6200" b="1" dirty="0" smtClean="0">
                <a:latin typeface="Calibri"/>
                <a:ea typeface="Times New Roman"/>
                <a:cs typeface="B Nazanin" panose="00000400000000000000" pitchFamily="2" charset="-78"/>
              </a:rPr>
              <a:t> </a:t>
            </a:r>
            <a:r>
              <a:rPr lang="ar-SA" sz="6200" b="1" dirty="0" smtClean="0">
                <a:latin typeface="Calibri"/>
                <a:ea typeface="Times New Roman"/>
                <a:cs typeface="B Nazanin" panose="00000400000000000000" pitchFamily="2" charset="-78"/>
              </a:rPr>
              <a:t>، </a:t>
            </a:r>
            <a:r>
              <a:rPr lang="ar-SA" sz="6200" b="1" dirty="0">
                <a:latin typeface="Calibri"/>
                <a:ea typeface="Times New Roman"/>
                <a:cs typeface="B Nazanin" panose="00000400000000000000" pitchFamily="2" charset="-78"/>
              </a:rPr>
              <a:t>تعهد به رعایت حقوق بشر و آزادی‌های به رسمیت شناخته شده در این كنوانسیون و </a:t>
            </a:r>
            <a:r>
              <a:rPr lang="ar-SA" sz="6200" b="1" dirty="0" smtClean="0">
                <a:latin typeface="Calibri"/>
                <a:ea typeface="Times New Roman"/>
                <a:cs typeface="B Nazanin" panose="00000400000000000000" pitchFamily="2" charset="-78"/>
              </a:rPr>
              <a:t>احترام</a:t>
            </a:r>
            <a:r>
              <a:rPr lang="fa-IR" sz="6200" b="1" dirty="0" smtClean="0">
                <a:latin typeface="Calibri"/>
                <a:ea typeface="Times New Roman"/>
                <a:cs typeface="B Nazanin" panose="00000400000000000000" pitchFamily="2" charset="-78"/>
              </a:rPr>
              <a:t>ِ</a:t>
            </a:r>
            <a:r>
              <a:rPr lang="ar-SA" sz="6200" b="1" dirty="0" smtClean="0">
                <a:latin typeface="Calibri"/>
                <a:ea typeface="Times New Roman"/>
                <a:cs typeface="B Nazanin" panose="00000400000000000000" pitchFamily="2" charset="-78"/>
              </a:rPr>
              <a:t> </a:t>
            </a:r>
            <a:r>
              <a:rPr lang="ar-SA" sz="6200" b="1" dirty="0">
                <a:latin typeface="Calibri"/>
                <a:ea typeface="Times New Roman"/>
                <a:cs typeface="B Nazanin" panose="00000400000000000000" pitchFamily="2" charset="-78"/>
              </a:rPr>
              <a:t>تضمین آنها را نسبت به تمامی انسانها بدون هرگونه تبعیض خواستار شده </a:t>
            </a:r>
            <a:r>
              <a:rPr lang="ar-SA" sz="6200" b="1" dirty="0" smtClean="0">
                <a:latin typeface="Calibri"/>
                <a:ea typeface="Times New Roman"/>
                <a:cs typeface="B Nazanin" panose="00000400000000000000" pitchFamily="2" charset="-78"/>
              </a:rPr>
              <a:t>است</a:t>
            </a:r>
            <a:r>
              <a:rPr lang="fa-IR" sz="6200" b="1" dirty="0" smtClean="0">
                <a:latin typeface="Calibri"/>
                <a:ea typeface="Times New Roman"/>
                <a:cs typeface="B Nazanin" panose="00000400000000000000" pitchFamily="2" charset="-78"/>
              </a:rPr>
              <a:t> </a:t>
            </a:r>
            <a:r>
              <a:rPr lang="ar-SA" sz="6200" b="1" dirty="0" smtClean="0">
                <a:latin typeface="Calibri"/>
                <a:ea typeface="Times New Roman"/>
                <a:cs typeface="B Nazanin" panose="00000400000000000000" pitchFamily="2" charset="-78"/>
              </a:rPr>
              <a:t>. </a:t>
            </a:r>
            <a:endParaRPr lang="fa-IR" sz="6200" b="1" dirty="0" smtClean="0">
              <a:latin typeface="Calibri"/>
              <a:ea typeface="Times New Roman"/>
              <a:cs typeface="B Nazanin" panose="00000400000000000000" pitchFamily="2" charset="-78"/>
            </a:endParaRPr>
          </a:p>
          <a:p>
            <a:pPr algn="justLow" rtl="1">
              <a:lnSpc>
                <a:spcPct val="160000"/>
              </a:lnSpc>
              <a:spcBef>
                <a:spcPts val="600"/>
              </a:spcBef>
              <a:spcAft>
                <a:spcPts val="600"/>
              </a:spcAft>
              <a:buSzPct val="100000"/>
              <a:tabLst>
                <a:tab pos="953770" algn="l"/>
              </a:tabLst>
            </a:pPr>
            <a:r>
              <a:rPr lang="ar-SA" sz="6200" b="1" dirty="0" smtClean="0">
                <a:latin typeface="Calibri"/>
                <a:ea typeface="Times New Roman"/>
                <a:cs typeface="B Nazanin" panose="00000400000000000000" pitchFamily="2" charset="-78"/>
              </a:rPr>
              <a:t>در </a:t>
            </a:r>
            <a:r>
              <a:rPr lang="ar-SA" sz="6200" b="1" dirty="0">
                <a:latin typeface="Calibri"/>
                <a:ea typeface="Times New Roman"/>
                <a:cs typeface="B Nazanin" panose="00000400000000000000" pitchFamily="2" charset="-78"/>
              </a:rPr>
              <a:t>ماده 2 نیز لزوم اتخاذ راهكارهای قانونی توسط دولت‌های عضو </a:t>
            </a:r>
            <a:r>
              <a:rPr lang="fa-IR" sz="6200" b="1" dirty="0" smtClean="0">
                <a:latin typeface="Calibri"/>
                <a:ea typeface="Times New Roman"/>
                <a:cs typeface="B Nazanin" panose="00000400000000000000" pitchFamily="2" charset="-78"/>
              </a:rPr>
              <a:t>، </a:t>
            </a:r>
            <a:r>
              <a:rPr lang="ar-SA" sz="6200" b="1" dirty="0" smtClean="0">
                <a:latin typeface="Calibri"/>
                <a:ea typeface="Times New Roman"/>
                <a:cs typeface="B Nazanin" panose="00000400000000000000" pitchFamily="2" charset="-78"/>
              </a:rPr>
              <a:t>جهت </a:t>
            </a:r>
            <a:r>
              <a:rPr lang="ar-SA" sz="6200" b="1" dirty="0">
                <a:latin typeface="Calibri"/>
                <a:ea typeface="Times New Roman"/>
                <a:cs typeface="B Nazanin" panose="00000400000000000000" pitchFamily="2" charset="-78"/>
              </a:rPr>
              <a:t>اجرای مقررات كنوانسیون در سطح داخلی مورد تأكید قرار گرفته </a:t>
            </a:r>
            <a:r>
              <a:rPr lang="ar-SA" sz="6200" b="1" dirty="0" smtClean="0">
                <a:latin typeface="Calibri"/>
                <a:ea typeface="Times New Roman"/>
                <a:cs typeface="B Nazanin" panose="00000400000000000000" pitchFamily="2" charset="-78"/>
              </a:rPr>
              <a:t>است</a:t>
            </a:r>
            <a:r>
              <a:rPr lang="fa-IR" sz="6200" b="1" dirty="0" smtClean="0">
                <a:latin typeface="Calibri"/>
                <a:ea typeface="Times New Roman"/>
                <a:cs typeface="B Nazanin" panose="00000400000000000000" pitchFamily="2" charset="-78"/>
              </a:rPr>
              <a:t> </a:t>
            </a:r>
            <a:r>
              <a:rPr lang="ar-SA" sz="6200" b="1" dirty="0" smtClean="0">
                <a:latin typeface="Calibri"/>
                <a:ea typeface="Times New Roman"/>
                <a:cs typeface="B Nazanin" panose="00000400000000000000" pitchFamily="2" charset="-78"/>
              </a:rPr>
              <a:t>. </a:t>
            </a:r>
            <a:endParaRPr lang="fa-IR" sz="6200" b="1" dirty="0" smtClean="0">
              <a:latin typeface="Calibri"/>
              <a:ea typeface="Times New Roman"/>
              <a:cs typeface="B Nazanin" panose="00000400000000000000" pitchFamily="2" charset="-78"/>
            </a:endParaRPr>
          </a:p>
          <a:p>
            <a:pPr algn="r" rtl="1">
              <a:lnSpc>
                <a:spcPct val="160000"/>
              </a:lnSpc>
              <a:spcBef>
                <a:spcPts val="600"/>
              </a:spcBef>
              <a:spcAft>
                <a:spcPts val="600"/>
              </a:spcAft>
              <a:buSzPct val="100000"/>
              <a:tabLst>
                <a:tab pos="953770" algn="l"/>
              </a:tabLst>
            </a:pPr>
            <a:r>
              <a:rPr lang="fa-IR" sz="6200" b="1" dirty="0" smtClean="0">
                <a:latin typeface="Calibri"/>
                <a:ea typeface="Calibri"/>
                <a:cs typeface="B Nazanin" panose="00000400000000000000" pitchFamily="2" charset="-78"/>
              </a:rPr>
              <a:t>در</a:t>
            </a:r>
            <a:r>
              <a:rPr lang="ar-SA" sz="6200" b="1" dirty="0" smtClean="0">
                <a:latin typeface="Calibri"/>
                <a:ea typeface="Calibri"/>
                <a:cs typeface="B Nazanin" panose="00000400000000000000" pitchFamily="2" charset="-78"/>
              </a:rPr>
              <a:t>ماده </a:t>
            </a:r>
            <a:r>
              <a:rPr lang="ar-SA" sz="6200" b="1" dirty="0">
                <a:latin typeface="Calibri"/>
                <a:ea typeface="Calibri"/>
                <a:cs typeface="B Nazanin" panose="00000400000000000000" pitchFamily="2" charset="-78"/>
              </a:rPr>
              <a:t>13 </a:t>
            </a:r>
            <a:r>
              <a:rPr lang="ar-SA" sz="6200" b="1" dirty="0" smtClean="0">
                <a:latin typeface="Calibri"/>
                <a:ea typeface="Calibri"/>
                <a:cs typeface="B Nazanin" panose="00000400000000000000" pitchFamily="2" charset="-78"/>
              </a:rPr>
              <a:t>عهدنامه</a:t>
            </a:r>
            <a:r>
              <a:rPr lang="fa-IR" sz="6200" b="1" dirty="0" smtClean="0">
                <a:latin typeface="Calibri"/>
                <a:ea typeface="Calibri"/>
                <a:cs typeface="B Nazanin" panose="00000400000000000000" pitchFamily="2" charset="-78"/>
              </a:rPr>
              <a:t> ، </a:t>
            </a:r>
            <a:r>
              <a:rPr lang="ar-SA" sz="6200" b="1" dirty="0" smtClean="0">
                <a:latin typeface="Calibri"/>
                <a:ea typeface="Calibri"/>
                <a:cs typeface="B Nazanin" panose="00000400000000000000" pitchFamily="2" charset="-78"/>
              </a:rPr>
              <a:t>هركس </a:t>
            </a:r>
            <a:r>
              <a:rPr lang="ar-SA" sz="6200" b="1" dirty="0">
                <a:latin typeface="Calibri"/>
                <a:ea typeface="Calibri"/>
                <a:cs typeface="B Nazanin" panose="00000400000000000000" pitchFamily="2" charset="-78"/>
              </a:rPr>
              <a:t>حق آزادي انديشه و بيان </a:t>
            </a:r>
            <a:r>
              <a:rPr lang="fa-IR" sz="6200" b="1" dirty="0" smtClean="0">
                <a:latin typeface="Calibri"/>
                <a:ea typeface="Calibri"/>
                <a:cs typeface="B Nazanin" panose="00000400000000000000" pitchFamily="2" charset="-78"/>
              </a:rPr>
              <a:t>را </a:t>
            </a:r>
            <a:r>
              <a:rPr lang="ar-SA" sz="6200" b="1" dirty="0" smtClean="0">
                <a:latin typeface="Calibri"/>
                <a:ea typeface="Calibri"/>
                <a:cs typeface="B Nazanin" panose="00000400000000000000" pitchFamily="2" charset="-78"/>
              </a:rPr>
              <a:t>دارد</a:t>
            </a:r>
            <a:r>
              <a:rPr lang="ar-SA" sz="6200" b="1" dirty="0">
                <a:latin typeface="Calibri"/>
                <a:ea typeface="Calibri"/>
                <a:cs typeface="B Nazanin" panose="00000400000000000000" pitchFamily="2" charset="-78"/>
              </a:rPr>
              <a:t>. اين حق شامل آزادي جستجو و كسب و اشاعه اطلاعات و افكار از هر قبيل بدون توجه به مرزها، خواه شفاهی يا بصورت نوشته يا چاپ يا بصورت هنري يا به هر وسيله ديگر به انتخاب خود مي </a:t>
            </a:r>
            <a:r>
              <a:rPr lang="ar-SA" sz="6200" b="1" dirty="0" smtClean="0">
                <a:latin typeface="Calibri"/>
                <a:ea typeface="Calibri"/>
                <a:cs typeface="B Nazanin" panose="00000400000000000000" pitchFamily="2" charset="-78"/>
              </a:rPr>
              <a:t>باشد</a:t>
            </a:r>
            <a:r>
              <a:rPr lang="fa-IR" sz="6200" b="1" dirty="0" smtClean="0">
                <a:latin typeface="Calibri"/>
                <a:ea typeface="Calibri"/>
                <a:cs typeface="B Nazanin" panose="00000400000000000000" pitchFamily="2" charset="-78"/>
              </a:rPr>
              <a:t> </a:t>
            </a:r>
            <a:r>
              <a:rPr lang="ar-SA" sz="6200" b="1" dirty="0" smtClean="0">
                <a:latin typeface="Calibri"/>
                <a:ea typeface="Calibri"/>
                <a:cs typeface="B Nazanin" panose="00000400000000000000" pitchFamily="2" charset="-78"/>
              </a:rPr>
              <a:t>.</a:t>
            </a:r>
            <a:r>
              <a:rPr lang="ar-SA" sz="6200" b="1" dirty="0">
                <a:latin typeface="Calibri"/>
                <a:ea typeface="Calibri"/>
                <a:cs typeface="B Nazanin" panose="00000400000000000000" pitchFamily="2" charset="-78"/>
              </a:rPr>
              <a:t/>
            </a:r>
            <a:br>
              <a:rPr lang="ar-SA" sz="6200" b="1" dirty="0">
                <a:latin typeface="Calibri"/>
                <a:ea typeface="Calibri"/>
                <a:cs typeface="B Nazanin" panose="00000400000000000000" pitchFamily="2" charset="-78"/>
              </a:rPr>
            </a:br>
            <a:r>
              <a:rPr lang="ar-SA" sz="6200" b="1" dirty="0">
                <a:latin typeface="Calibri"/>
                <a:ea typeface="Calibri"/>
                <a:cs typeface="B Nazanin" panose="00000400000000000000" pitchFamily="2" charset="-78"/>
              </a:rPr>
              <a:t/>
            </a:r>
            <a:br>
              <a:rPr lang="ar-SA" sz="6200" b="1" dirty="0">
                <a:latin typeface="Calibri"/>
                <a:ea typeface="Calibri"/>
                <a:cs typeface="B Nazanin" panose="00000400000000000000" pitchFamily="2" charset="-78"/>
              </a:rPr>
            </a:br>
            <a:endParaRPr lang="en-US" sz="4400" dirty="0">
              <a:latin typeface="Calibri"/>
              <a:ea typeface="Calibri"/>
              <a:cs typeface="Arial"/>
            </a:endParaRPr>
          </a:p>
        </p:txBody>
      </p:sp>
    </p:spTree>
    <p:extLst>
      <p:ext uri="{BB962C8B-B14F-4D97-AF65-F5344CB8AC3E}">
        <p14:creationId xmlns:p14="http://schemas.microsoft.com/office/powerpoint/2010/main" val="252521729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5300" y="381000"/>
            <a:ext cx="8915400" cy="5943600"/>
          </a:xfrm>
        </p:spPr>
        <p:txBody>
          <a:bodyPr>
            <a:noAutofit/>
          </a:bodyPr>
          <a:lstStyle/>
          <a:p>
            <a:pPr algn="r" rtl="1">
              <a:lnSpc>
                <a:spcPct val="140000"/>
              </a:lnSpc>
              <a:spcBef>
                <a:spcPts val="600"/>
              </a:spcBef>
              <a:spcAft>
                <a:spcPts val="600"/>
              </a:spcAft>
              <a:buNone/>
            </a:pPr>
            <a:r>
              <a:rPr lang="fa-IR" sz="2000" b="1" dirty="0" smtClean="0">
                <a:latin typeface="Calibri"/>
                <a:ea typeface="Times New Roman"/>
                <a:cs typeface="B Nazanin" panose="00000400000000000000" pitchFamily="2" charset="-78"/>
              </a:rPr>
              <a:t>       </a:t>
            </a:r>
            <a:r>
              <a:rPr lang="ar-SA" sz="2000" b="1" dirty="0" smtClean="0">
                <a:latin typeface="Calibri"/>
                <a:ea typeface="Times New Roman"/>
                <a:cs typeface="B Nazanin" panose="00000400000000000000" pitchFamily="2" charset="-78"/>
              </a:rPr>
              <a:t>فصل </a:t>
            </a:r>
            <a:r>
              <a:rPr lang="ar-SA" sz="2000" b="1" dirty="0">
                <a:latin typeface="Calibri"/>
                <a:ea typeface="Times New Roman"/>
                <a:cs typeface="B Nazanin" panose="00000400000000000000" pitchFamily="2" charset="-78"/>
              </a:rPr>
              <a:t>دوم </a:t>
            </a:r>
            <a:r>
              <a:rPr lang="fa-IR" sz="2000" b="1" dirty="0" smtClean="0">
                <a:latin typeface="Calibri"/>
                <a:ea typeface="Times New Roman"/>
                <a:cs typeface="B Nazanin" panose="00000400000000000000" pitchFamily="2" charset="-78"/>
              </a:rPr>
              <a:t>:</a:t>
            </a:r>
            <a:endParaRPr lang="en-US" sz="2000" b="1" dirty="0">
              <a:latin typeface="Calibri"/>
              <a:ea typeface="Calibri"/>
              <a:cs typeface="B Nazanin" panose="00000400000000000000" pitchFamily="2" charset="-78"/>
            </a:endParaRPr>
          </a:p>
          <a:p>
            <a:pPr algn="r" rtl="1">
              <a:lnSpc>
                <a:spcPct val="140000"/>
              </a:lnSpc>
              <a:spcBef>
                <a:spcPts val="600"/>
              </a:spcBef>
              <a:spcAft>
                <a:spcPts val="600"/>
              </a:spcAft>
              <a:buNone/>
            </a:pPr>
            <a:r>
              <a:rPr lang="fa-IR" sz="2000" b="1" dirty="0" smtClean="0">
                <a:latin typeface="Calibri"/>
                <a:ea typeface="Times New Roman"/>
                <a:cs typeface="B Nazanin" panose="00000400000000000000" pitchFamily="2" charset="-78"/>
              </a:rPr>
              <a:t>      مربوط به</a:t>
            </a:r>
            <a:r>
              <a:rPr lang="ar-SA" sz="2000" b="1" dirty="0" smtClean="0">
                <a:latin typeface="Calibri"/>
                <a:ea typeface="Times New Roman"/>
                <a:cs typeface="B Nazanin" panose="00000400000000000000" pitchFamily="2" charset="-78"/>
              </a:rPr>
              <a:t> </a:t>
            </a:r>
            <a:r>
              <a:rPr lang="ar-SA" sz="2000" b="1" u="sng" dirty="0">
                <a:solidFill>
                  <a:schemeClr val="accent1">
                    <a:lumMod val="60000"/>
                    <a:lumOff val="40000"/>
                  </a:schemeClr>
                </a:solidFill>
                <a:latin typeface="Calibri"/>
                <a:ea typeface="Times New Roman"/>
                <a:cs typeface="B Nazanin" panose="00000400000000000000" pitchFamily="2" charset="-78"/>
              </a:rPr>
              <a:t>حقوق مدنی و سیاسی </a:t>
            </a:r>
            <a:r>
              <a:rPr lang="fa-IR" sz="2000" b="1" dirty="0" smtClean="0">
                <a:latin typeface="Calibri"/>
                <a:ea typeface="Times New Roman"/>
                <a:cs typeface="B Nazanin" panose="00000400000000000000" pitchFamily="2" charset="-78"/>
              </a:rPr>
              <a:t>است </a:t>
            </a:r>
            <a:r>
              <a:rPr lang="ar-SA" sz="2000" b="1" dirty="0" smtClean="0">
                <a:latin typeface="Calibri"/>
                <a:ea typeface="Times New Roman"/>
                <a:cs typeface="B Nazanin" panose="00000400000000000000" pitchFamily="2" charset="-78"/>
              </a:rPr>
              <a:t>كه </a:t>
            </a:r>
            <a:r>
              <a:rPr lang="ar-SA" sz="2000" b="1" dirty="0">
                <a:latin typeface="Calibri"/>
                <a:ea typeface="Times New Roman"/>
                <a:cs typeface="B Nazanin" panose="00000400000000000000" pitchFamily="2" charset="-78"/>
              </a:rPr>
              <a:t>در سطح نظام آمریكایی به رسمیت شناخته شده </a:t>
            </a:r>
            <a:r>
              <a:rPr lang="ar-SA" sz="2000" b="1" dirty="0" smtClean="0">
                <a:latin typeface="Calibri"/>
                <a:ea typeface="Times New Roman"/>
                <a:cs typeface="B Nazanin" panose="00000400000000000000" pitchFamily="2" charset="-78"/>
              </a:rPr>
              <a:t>است</a:t>
            </a:r>
            <a:r>
              <a:rPr lang="fa-IR" sz="2000" b="1" dirty="0" smtClean="0">
                <a:latin typeface="Calibri"/>
                <a:ea typeface="Times New Roman"/>
                <a:cs typeface="B Nazanin" panose="00000400000000000000" pitchFamily="2" charset="-78"/>
              </a:rPr>
              <a:t> </a:t>
            </a:r>
            <a:r>
              <a:rPr lang="ar-SA" sz="2000" b="1" dirty="0" smtClean="0">
                <a:latin typeface="Calibri"/>
                <a:ea typeface="Times New Roman"/>
                <a:cs typeface="B Nazanin" panose="00000400000000000000" pitchFamily="2" charset="-78"/>
              </a:rPr>
              <a:t>. </a:t>
            </a:r>
            <a:endParaRPr lang="fa-IR" sz="2000" b="1" dirty="0" smtClean="0">
              <a:latin typeface="Calibri"/>
              <a:ea typeface="Times New Roman"/>
              <a:cs typeface="B Nazanin" panose="00000400000000000000" pitchFamily="2" charset="-78"/>
            </a:endParaRPr>
          </a:p>
          <a:p>
            <a:pPr algn="r" rtl="1">
              <a:lnSpc>
                <a:spcPct val="140000"/>
              </a:lnSpc>
              <a:spcBef>
                <a:spcPts val="600"/>
              </a:spcBef>
              <a:spcAft>
                <a:spcPts val="600"/>
              </a:spcAft>
            </a:pPr>
            <a:r>
              <a:rPr lang="ar-SA" sz="2000" b="1" dirty="0" smtClean="0">
                <a:latin typeface="Calibri"/>
                <a:ea typeface="Times New Roman"/>
                <a:cs typeface="B Nazanin" panose="00000400000000000000" pitchFamily="2" charset="-78"/>
              </a:rPr>
              <a:t>بطور </a:t>
            </a:r>
            <a:r>
              <a:rPr lang="ar-SA" sz="2000" b="1" dirty="0">
                <a:latin typeface="Calibri"/>
                <a:ea typeface="Times New Roman"/>
                <a:cs typeface="B Nazanin" panose="00000400000000000000" pitchFamily="2" charset="-78"/>
              </a:rPr>
              <a:t>خلاصه مهمترین حقوق </a:t>
            </a:r>
            <a:r>
              <a:rPr lang="ar-SA" sz="2000" b="1" dirty="0" smtClean="0">
                <a:latin typeface="Calibri"/>
                <a:ea typeface="Times New Roman"/>
                <a:cs typeface="B Nazanin" panose="00000400000000000000" pitchFamily="2" charset="-78"/>
              </a:rPr>
              <a:t>این </a:t>
            </a:r>
            <a:r>
              <a:rPr lang="ar-SA" sz="2000" b="1" dirty="0">
                <a:latin typeface="Calibri"/>
                <a:ea typeface="Times New Roman"/>
                <a:cs typeface="B Nazanin" panose="00000400000000000000" pitchFamily="2" charset="-78"/>
              </a:rPr>
              <a:t>فصل عبارتند از: </a:t>
            </a:r>
            <a:endParaRPr lang="fa-IR" sz="2000" b="1" dirty="0" smtClean="0">
              <a:latin typeface="Calibri"/>
              <a:ea typeface="Times New Roman"/>
              <a:cs typeface="B Nazanin" panose="00000400000000000000" pitchFamily="2" charset="-78"/>
            </a:endParaRPr>
          </a:p>
          <a:p>
            <a:pPr lvl="0" algn="r" rtl="1">
              <a:lnSpc>
                <a:spcPct val="140000"/>
              </a:lnSpc>
              <a:spcBef>
                <a:spcPts val="600"/>
              </a:spcBef>
              <a:spcAft>
                <a:spcPts val="600"/>
              </a:spcAft>
              <a:buClr>
                <a:srgbClr val="0BD0D9"/>
              </a:buClr>
              <a:buNone/>
            </a:pPr>
            <a:r>
              <a:rPr lang="fa-IR" sz="2000" b="1" dirty="0">
                <a:latin typeface="Calibri"/>
                <a:ea typeface="Times New Roman"/>
                <a:cs typeface="B Nazanin" panose="00000400000000000000" pitchFamily="2" charset="-78"/>
              </a:rPr>
              <a:t> </a:t>
            </a:r>
            <a:r>
              <a:rPr lang="fa-IR" sz="2000" b="1" dirty="0" smtClean="0">
                <a:latin typeface="Calibri"/>
                <a:ea typeface="Times New Roman"/>
                <a:cs typeface="B Nazanin" panose="00000400000000000000" pitchFamily="2" charset="-78"/>
              </a:rPr>
              <a:t>   </a:t>
            </a:r>
            <a:r>
              <a:rPr lang="ar-SA" sz="2000" b="1" dirty="0" smtClean="0">
                <a:latin typeface="Calibri"/>
                <a:ea typeface="Times New Roman"/>
                <a:cs typeface="B Nazanin" panose="00000400000000000000" pitchFamily="2" charset="-78"/>
              </a:rPr>
              <a:t>حق </a:t>
            </a:r>
            <a:r>
              <a:rPr lang="ar-SA" sz="2000" b="1" dirty="0">
                <a:latin typeface="Calibri"/>
                <a:ea typeface="Times New Roman"/>
                <a:cs typeface="B Nazanin" panose="00000400000000000000" pitchFamily="2" charset="-78"/>
              </a:rPr>
              <a:t>شناسایی در برابر قانون به عنوان </a:t>
            </a:r>
            <a:r>
              <a:rPr lang="ar-SA" sz="2000" b="1" dirty="0" smtClean="0">
                <a:latin typeface="Calibri"/>
                <a:ea typeface="Times New Roman"/>
                <a:cs typeface="B Nazanin" panose="00000400000000000000" pitchFamily="2" charset="-78"/>
              </a:rPr>
              <a:t>شخص</a:t>
            </a:r>
            <a:r>
              <a:rPr lang="fa-IR" sz="2000" b="1" dirty="0">
                <a:solidFill>
                  <a:srgbClr val="000066"/>
                </a:solidFill>
                <a:latin typeface="Calibri"/>
                <a:ea typeface="Times New Roman"/>
                <a:cs typeface="B Nazanin" panose="00000400000000000000" pitchFamily="2" charset="-78"/>
              </a:rPr>
              <a:t> </a:t>
            </a:r>
            <a:r>
              <a:rPr lang="fa-IR" sz="2000" b="1" dirty="0" smtClean="0">
                <a:solidFill>
                  <a:srgbClr val="000066"/>
                </a:solidFill>
                <a:latin typeface="Calibri"/>
                <a:ea typeface="Times New Roman"/>
                <a:cs typeface="B Nazanin" panose="00000400000000000000" pitchFamily="2" charset="-78"/>
              </a:rPr>
              <a:t>، </a:t>
            </a:r>
            <a:r>
              <a:rPr lang="ar-SA" sz="2000" b="1" dirty="0" smtClean="0">
                <a:latin typeface="Calibri"/>
                <a:ea typeface="Times New Roman"/>
                <a:cs typeface="B Nazanin" panose="00000400000000000000" pitchFamily="2" charset="-78"/>
              </a:rPr>
              <a:t>حق حیات</a:t>
            </a:r>
            <a:r>
              <a:rPr lang="fa-IR" sz="2000" b="1" dirty="0">
                <a:solidFill>
                  <a:srgbClr val="000066"/>
                </a:solidFill>
                <a:latin typeface="Calibri"/>
                <a:ea typeface="Times New Roman"/>
                <a:cs typeface="B Nazanin" panose="00000400000000000000" pitchFamily="2" charset="-78"/>
              </a:rPr>
              <a:t> </a:t>
            </a:r>
            <a:r>
              <a:rPr lang="ar-SA" sz="2000" b="1" dirty="0" smtClean="0">
                <a:latin typeface="Calibri"/>
                <a:ea typeface="Times New Roman"/>
                <a:cs typeface="B Nazanin" panose="00000400000000000000" pitchFamily="2" charset="-78"/>
              </a:rPr>
              <a:t>، </a:t>
            </a:r>
            <a:r>
              <a:rPr lang="ar-SA" sz="2000" b="1" dirty="0">
                <a:latin typeface="Calibri"/>
                <a:ea typeface="Times New Roman"/>
                <a:cs typeface="B Nazanin" panose="00000400000000000000" pitchFamily="2" charset="-78"/>
              </a:rPr>
              <a:t>حق بر رفتار و برخورد انسانی و ممنوعیت </a:t>
            </a:r>
            <a:r>
              <a:rPr lang="fa-IR" sz="2000" b="1" dirty="0" smtClean="0">
                <a:latin typeface="Calibri"/>
                <a:ea typeface="Times New Roman"/>
                <a:cs typeface="B Nazanin" panose="00000400000000000000" pitchFamily="2" charset="-78"/>
              </a:rPr>
              <a:t>     </a:t>
            </a:r>
            <a:r>
              <a:rPr lang="ar-SA" sz="2000" b="1" dirty="0" smtClean="0">
                <a:latin typeface="Calibri"/>
                <a:ea typeface="Times New Roman"/>
                <a:cs typeface="B Nazanin" panose="00000400000000000000" pitchFamily="2" charset="-78"/>
              </a:rPr>
              <a:t>شكنجه </a:t>
            </a:r>
            <a:r>
              <a:rPr lang="ar-SA" sz="2000" b="1" dirty="0">
                <a:latin typeface="Calibri"/>
                <a:ea typeface="Times New Roman"/>
                <a:cs typeface="B Nazanin" panose="00000400000000000000" pitchFamily="2" charset="-78"/>
              </a:rPr>
              <a:t>و رفتارهای غیرانسان، تحقیر آمیز و </a:t>
            </a:r>
            <a:r>
              <a:rPr lang="ar-SA" sz="2000" b="1" dirty="0" smtClean="0">
                <a:latin typeface="Calibri"/>
                <a:ea typeface="Times New Roman"/>
                <a:cs typeface="B Nazanin" panose="00000400000000000000" pitchFamily="2" charset="-78"/>
              </a:rPr>
              <a:t>ظالمانه</a:t>
            </a:r>
            <a:r>
              <a:rPr lang="fa-IR" sz="2000" b="1" dirty="0">
                <a:solidFill>
                  <a:srgbClr val="000066"/>
                </a:solidFill>
                <a:latin typeface="Calibri"/>
                <a:ea typeface="Times New Roman"/>
                <a:cs typeface="B Nazanin" panose="00000400000000000000" pitchFamily="2" charset="-78"/>
              </a:rPr>
              <a:t> </a:t>
            </a:r>
            <a:r>
              <a:rPr lang="ar-SA" sz="2000" b="1" dirty="0" smtClean="0">
                <a:latin typeface="Calibri"/>
                <a:ea typeface="Times New Roman"/>
                <a:cs typeface="B Nazanin" panose="00000400000000000000" pitchFamily="2" charset="-78"/>
              </a:rPr>
              <a:t>، </a:t>
            </a:r>
            <a:r>
              <a:rPr lang="ar-SA" sz="2000" b="1" dirty="0">
                <a:latin typeface="Calibri"/>
                <a:ea typeface="Times New Roman"/>
                <a:cs typeface="B Nazanin" panose="00000400000000000000" pitchFamily="2" charset="-78"/>
              </a:rPr>
              <a:t>حق آزادی از بردگی و ممنوعیت كار اجباری و </a:t>
            </a:r>
            <a:r>
              <a:rPr lang="fa-IR" sz="2000" b="1" dirty="0" smtClean="0">
                <a:latin typeface="Calibri"/>
                <a:ea typeface="Times New Roman"/>
                <a:cs typeface="B Nazanin" panose="00000400000000000000" pitchFamily="2" charset="-78"/>
              </a:rPr>
              <a:t>   </a:t>
            </a:r>
            <a:r>
              <a:rPr lang="ar-SA" sz="2000" b="1" dirty="0" smtClean="0">
                <a:latin typeface="Calibri"/>
                <a:ea typeface="Times New Roman"/>
                <a:cs typeface="B Nazanin" panose="00000400000000000000" pitchFamily="2" charset="-78"/>
              </a:rPr>
              <a:t>قاچاق زنان</a:t>
            </a:r>
            <a:r>
              <a:rPr lang="fa-IR" sz="2000" b="1" dirty="0">
                <a:solidFill>
                  <a:srgbClr val="000066"/>
                </a:solidFill>
                <a:latin typeface="Calibri"/>
                <a:ea typeface="Times New Roman"/>
                <a:cs typeface="B Nazanin" panose="00000400000000000000" pitchFamily="2" charset="-78"/>
              </a:rPr>
              <a:t> </a:t>
            </a:r>
            <a:r>
              <a:rPr lang="ar-SA" sz="2000" b="1" dirty="0" smtClean="0">
                <a:latin typeface="Calibri"/>
                <a:ea typeface="Times New Roman"/>
                <a:cs typeface="B Nazanin" panose="00000400000000000000" pitchFamily="2" charset="-78"/>
              </a:rPr>
              <a:t>، </a:t>
            </a:r>
            <a:r>
              <a:rPr lang="ar-SA" sz="2000" b="1" dirty="0">
                <a:latin typeface="Calibri"/>
                <a:ea typeface="Times New Roman"/>
                <a:cs typeface="B Nazanin" panose="00000400000000000000" pitchFamily="2" charset="-78"/>
              </a:rPr>
              <a:t>حق آزادی شخصی و امنیت خصوصی و ممنوعیت دستگیری و بازداشت </a:t>
            </a:r>
            <a:r>
              <a:rPr lang="fa-IR" sz="2000" b="1" dirty="0" smtClean="0">
                <a:latin typeface="Calibri"/>
                <a:ea typeface="Times New Roman"/>
                <a:cs typeface="B Nazanin" panose="00000400000000000000" pitchFamily="2" charset="-78"/>
              </a:rPr>
              <a:t>خ</a:t>
            </a:r>
            <a:r>
              <a:rPr lang="ar-SA" sz="2000" b="1" dirty="0" smtClean="0">
                <a:latin typeface="Calibri"/>
                <a:ea typeface="Times New Roman"/>
                <a:cs typeface="B Nazanin" panose="00000400000000000000" pitchFamily="2" charset="-78"/>
              </a:rPr>
              <a:t>ودسرانه</a:t>
            </a:r>
            <a:r>
              <a:rPr lang="fa-IR" sz="2000" b="1" dirty="0" smtClean="0">
                <a:solidFill>
                  <a:srgbClr val="000066"/>
                </a:solidFill>
                <a:latin typeface="Calibri"/>
                <a:ea typeface="Times New Roman"/>
                <a:cs typeface="B Nazanin" panose="00000400000000000000" pitchFamily="2" charset="-78"/>
              </a:rPr>
              <a:t> </a:t>
            </a:r>
            <a:r>
              <a:rPr lang="ar-SA" sz="2000" b="1" dirty="0" smtClean="0">
                <a:latin typeface="Calibri"/>
                <a:ea typeface="Times New Roman"/>
                <a:cs typeface="B Nazanin" panose="00000400000000000000" pitchFamily="2" charset="-78"/>
              </a:rPr>
              <a:t>، </a:t>
            </a:r>
            <a:r>
              <a:rPr lang="ar-SA" sz="2000" b="1" dirty="0">
                <a:latin typeface="Calibri"/>
                <a:ea typeface="Times New Roman"/>
                <a:cs typeface="B Nazanin" panose="00000400000000000000" pitchFamily="2" charset="-78"/>
              </a:rPr>
              <a:t>حق دادرسی </a:t>
            </a:r>
            <a:r>
              <a:rPr lang="ar-SA" sz="2000" b="1" dirty="0" smtClean="0">
                <a:latin typeface="Calibri"/>
                <a:ea typeface="Times New Roman"/>
                <a:cs typeface="B Nazanin" panose="00000400000000000000" pitchFamily="2" charset="-78"/>
              </a:rPr>
              <a:t>عادلانه</a:t>
            </a:r>
            <a:r>
              <a:rPr lang="fa-IR" sz="2000" b="1" dirty="0">
                <a:solidFill>
                  <a:srgbClr val="000066"/>
                </a:solidFill>
                <a:latin typeface="Calibri"/>
                <a:ea typeface="Times New Roman"/>
                <a:cs typeface="B Nazanin" panose="00000400000000000000" pitchFamily="2" charset="-78"/>
              </a:rPr>
              <a:t> </a:t>
            </a:r>
            <a:r>
              <a:rPr lang="ar-SA" sz="2000" b="1" dirty="0" smtClean="0">
                <a:latin typeface="Calibri"/>
                <a:ea typeface="Times New Roman"/>
                <a:cs typeface="B Nazanin" panose="00000400000000000000" pitchFamily="2" charset="-78"/>
              </a:rPr>
              <a:t>، </a:t>
            </a:r>
            <a:r>
              <a:rPr lang="ar-SA" sz="2000" b="1" dirty="0">
                <a:latin typeface="Calibri"/>
                <a:ea typeface="Times New Roman"/>
                <a:cs typeface="B Nazanin" panose="00000400000000000000" pitchFamily="2" charset="-78"/>
              </a:rPr>
              <a:t>عطف بماسبق نشدن قوانین </a:t>
            </a:r>
            <a:r>
              <a:rPr lang="ar-SA" sz="2000" b="1" dirty="0" smtClean="0">
                <a:latin typeface="Calibri"/>
                <a:ea typeface="Times New Roman"/>
                <a:cs typeface="B Nazanin" panose="00000400000000000000" pitchFamily="2" charset="-78"/>
              </a:rPr>
              <a:t>كیفری</a:t>
            </a:r>
            <a:r>
              <a:rPr lang="fa-IR" sz="2000" b="1" dirty="0">
                <a:solidFill>
                  <a:srgbClr val="000066"/>
                </a:solidFill>
                <a:latin typeface="Calibri"/>
                <a:ea typeface="Times New Roman"/>
                <a:cs typeface="B Nazanin" panose="00000400000000000000" pitchFamily="2" charset="-78"/>
              </a:rPr>
              <a:t> </a:t>
            </a:r>
            <a:r>
              <a:rPr lang="ar-SA" sz="2000" b="1" dirty="0" smtClean="0">
                <a:latin typeface="Calibri"/>
                <a:ea typeface="Times New Roman"/>
                <a:cs typeface="B Nazanin" panose="00000400000000000000" pitchFamily="2" charset="-78"/>
              </a:rPr>
              <a:t>، </a:t>
            </a:r>
            <a:r>
              <a:rPr lang="ar-SA" sz="2000" b="1" dirty="0">
                <a:latin typeface="Calibri"/>
                <a:ea typeface="Times New Roman"/>
                <a:cs typeface="B Nazanin" panose="00000400000000000000" pitchFamily="2" charset="-78"/>
              </a:rPr>
              <a:t>حق جبران </a:t>
            </a:r>
            <a:r>
              <a:rPr lang="ar-SA" sz="2000" b="1" dirty="0" smtClean="0">
                <a:latin typeface="Calibri"/>
                <a:ea typeface="Times New Roman"/>
                <a:cs typeface="B Nazanin" panose="00000400000000000000" pitchFamily="2" charset="-78"/>
              </a:rPr>
              <a:t>خسارت</a:t>
            </a:r>
            <a:r>
              <a:rPr lang="fa-IR" sz="2000" b="1" dirty="0">
                <a:solidFill>
                  <a:srgbClr val="000066"/>
                </a:solidFill>
                <a:latin typeface="Calibri"/>
                <a:ea typeface="Times New Roman"/>
                <a:cs typeface="B Nazanin" panose="00000400000000000000" pitchFamily="2" charset="-78"/>
              </a:rPr>
              <a:t> </a:t>
            </a:r>
            <a:r>
              <a:rPr lang="ar-SA" sz="2000" b="1" dirty="0" smtClean="0">
                <a:latin typeface="Calibri"/>
                <a:ea typeface="Times New Roman"/>
                <a:cs typeface="B Nazanin" panose="00000400000000000000" pitchFamily="2" charset="-78"/>
              </a:rPr>
              <a:t>، </a:t>
            </a:r>
            <a:r>
              <a:rPr lang="ar-SA" sz="2000" b="1" dirty="0">
                <a:latin typeface="Calibri"/>
                <a:ea typeface="Times New Roman"/>
                <a:cs typeface="B Nazanin" panose="00000400000000000000" pitchFamily="2" charset="-78"/>
              </a:rPr>
              <a:t>حق برخورداری از حریم خصوصی (حق خلوت</a:t>
            </a:r>
            <a:r>
              <a:rPr lang="ar-SA" sz="2000" b="1" dirty="0" smtClean="0">
                <a:latin typeface="Calibri"/>
                <a:ea typeface="Times New Roman"/>
                <a:cs typeface="B Nazanin" panose="00000400000000000000" pitchFamily="2" charset="-78"/>
              </a:rPr>
              <a:t>)</a:t>
            </a:r>
            <a:r>
              <a:rPr lang="fa-IR" sz="2000" b="1" dirty="0">
                <a:solidFill>
                  <a:srgbClr val="000066"/>
                </a:solidFill>
                <a:latin typeface="Calibri"/>
                <a:ea typeface="Times New Roman"/>
                <a:cs typeface="B Nazanin" panose="00000400000000000000" pitchFamily="2" charset="-78"/>
              </a:rPr>
              <a:t> </a:t>
            </a:r>
            <a:r>
              <a:rPr lang="ar-SA" sz="2000" b="1" dirty="0" smtClean="0">
                <a:latin typeface="Calibri"/>
                <a:ea typeface="Times New Roman"/>
                <a:cs typeface="B Nazanin" panose="00000400000000000000" pitchFamily="2" charset="-78"/>
              </a:rPr>
              <a:t>، </a:t>
            </a:r>
            <a:r>
              <a:rPr lang="ar-SA" sz="2000" b="1" dirty="0">
                <a:latin typeface="Calibri"/>
                <a:ea typeface="Times New Roman"/>
                <a:cs typeface="B Nazanin" panose="00000400000000000000" pitchFamily="2" charset="-78"/>
              </a:rPr>
              <a:t>حق آزادی </a:t>
            </a:r>
            <a:r>
              <a:rPr lang="ar-SA" sz="2000" b="1" dirty="0" smtClean="0">
                <a:latin typeface="Calibri"/>
                <a:ea typeface="Times New Roman"/>
                <a:cs typeface="B Nazanin" panose="00000400000000000000" pitchFamily="2" charset="-78"/>
              </a:rPr>
              <a:t>وجدان</a:t>
            </a:r>
            <a:r>
              <a:rPr lang="fa-IR" sz="2000" b="1" dirty="0" smtClean="0">
                <a:latin typeface="Calibri"/>
                <a:ea typeface="Times New Roman"/>
                <a:cs typeface="B Nazanin" panose="00000400000000000000" pitchFamily="2" charset="-78"/>
              </a:rPr>
              <a:t> </a:t>
            </a:r>
            <a:r>
              <a:rPr lang="ar-SA" sz="2000" b="1" dirty="0" smtClean="0">
                <a:latin typeface="Calibri"/>
                <a:ea typeface="Times New Roman"/>
                <a:cs typeface="B Nazanin" panose="00000400000000000000" pitchFamily="2" charset="-78"/>
              </a:rPr>
              <a:t>و مذهب</a:t>
            </a:r>
            <a:r>
              <a:rPr lang="fa-IR" sz="2000" b="1" dirty="0">
                <a:solidFill>
                  <a:srgbClr val="000066"/>
                </a:solidFill>
                <a:latin typeface="Calibri"/>
                <a:ea typeface="Times New Roman"/>
                <a:cs typeface="B Nazanin" panose="00000400000000000000" pitchFamily="2" charset="-78"/>
              </a:rPr>
              <a:t> </a:t>
            </a:r>
            <a:r>
              <a:rPr lang="ar-SA" sz="2000" b="1" dirty="0" smtClean="0">
                <a:latin typeface="Calibri"/>
                <a:ea typeface="Times New Roman"/>
                <a:cs typeface="B Nazanin" panose="00000400000000000000" pitchFamily="2" charset="-78"/>
              </a:rPr>
              <a:t>، </a:t>
            </a:r>
            <a:r>
              <a:rPr lang="ar-SA" sz="2000" b="1" dirty="0">
                <a:latin typeface="Calibri"/>
                <a:ea typeface="Times New Roman"/>
                <a:cs typeface="B Nazanin" panose="00000400000000000000" pitchFamily="2" charset="-78"/>
              </a:rPr>
              <a:t>حق آزادی فكر و </a:t>
            </a:r>
            <a:r>
              <a:rPr lang="ar-SA" sz="2000" b="1" dirty="0" smtClean="0">
                <a:latin typeface="Calibri"/>
                <a:ea typeface="Times New Roman"/>
                <a:cs typeface="B Nazanin" panose="00000400000000000000" pitchFamily="2" charset="-78"/>
              </a:rPr>
              <a:t>بیان</a:t>
            </a:r>
            <a:r>
              <a:rPr lang="fa-IR" sz="2000" b="1" dirty="0">
                <a:solidFill>
                  <a:srgbClr val="000066"/>
                </a:solidFill>
                <a:latin typeface="Calibri"/>
                <a:ea typeface="Times New Roman"/>
                <a:cs typeface="B Nazanin" panose="00000400000000000000" pitchFamily="2" charset="-78"/>
              </a:rPr>
              <a:t> </a:t>
            </a:r>
            <a:r>
              <a:rPr lang="ar-SA" sz="2000" b="1" dirty="0" smtClean="0">
                <a:latin typeface="Calibri"/>
                <a:ea typeface="Times New Roman"/>
                <a:cs typeface="B Nazanin" panose="00000400000000000000" pitchFamily="2" charset="-78"/>
              </a:rPr>
              <a:t>، حق پاسخ</a:t>
            </a:r>
            <a:r>
              <a:rPr lang="fa-IR" sz="2000" b="1" dirty="0">
                <a:solidFill>
                  <a:srgbClr val="000066"/>
                </a:solidFill>
                <a:latin typeface="Calibri"/>
                <a:ea typeface="Times New Roman"/>
                <a:cs typeface="B Nazanin" panose="00000400000000000000" pitchFamily="2" charset="-78"/>
              </a:rPr>
              <a:t> </a:t>
            </a:r>
            <a:r>
              <a:rPr lang="ar-SA" sz="2000" b="1" dirty="0" smtClean="0">
                <a:latin typeface="Calibri"/>
                <a:ea typeface="Times New Roman"/>
                <a:cs typeface="B Nazanin" panose="00000400000000000000" pitchFamily="2" charset="-78"/>
              </a:rPr>
              <a:t>، </a:t>
            </a:r>
            <a:r>
              <a:rPr lang="ar-SA" sz="2000" b="1" dirty="0">
                <a:latin typeface="Calibri"/>
                <a:ea typeface="Times New Roman"/>
                <a:cs typeface="B Nazanin" panose="00000400000000000000" pitchFamily="2" charset="-78"/>
              </a:rPr>
              <a:t>حق اجتماع  و تشكیل اجتماعات مسالمت </a:t>
            </a:r>
            <a:r>
              <a:rPr lang="ar-SA" sz="2000" b="1" dirty="0" smtClean="0">
                <a:latin typeface="Calibri"/>
                <a:ea typeface="Times New Roman"/>
                <a:cs typeface="B Nazanin" panose="00000400000000000000" pitchFamily="2" charset="-78"/>
              </a:rPr>
              <a:t>آمیز</a:t>
            </a:r>
            <a:r>
              <a:rPr lang="fa-IR" sz="2000" b="1" dirty="0">
                <a:solidFill>
                  <a:srgbClr val="000066"/>
                </a:solidFill>
                <a:latin typeface="Calibri"/>
                <a:ea typeface="Times New Roman"/>
                <a:cs typeface="B Nazanin" panose="00000400000000000000" pitchFamily="2" charset="-78"/>
              </a:rPr>
              <a:t> </a:t>
            </a:r>
            <a:r>
              <a:rPr lang="ar-SA" sz="2000" b="1" dirty="0" smtClean="0">
                <a:latin typeface="Calibri"/>
                <a:ea typeface="Times New Roman"/>
                <a:cs typeface="B Nazanin" panose="00000400000000000000" pitchFamily="2" charset="-78"/>
              </a:rPr>
              <a:t>، </a:t>
            </a:r>
            <a:r>
              <a:rPr lang="ar-SA" sz="2000" b="1" dirty="0">
                <a:latin typeface="Calibri"/>
                <a:ea typeface="Times New Roman"/>
                <a:cs typeface="B Nazanin" panose="00000400000000000000" pitchFamily="2" charset="-78"/>
              </a:rPr>
              <a:t>حق آزادی تشكیل </a:t>
            </a:r>
            <a:r>
              <a:rPr lang="ar-SA" sz="2000" b="1" dirty="0" smtClean="0">
                <a:latin typeface="Calibri"/>
                <a:ea typeface="Times New Roman"/>
                <a:cs typeface="B Nazanin" panose="00000400000000000000" pitchFamily="2" charset="-78"/>
              </a:rPr>
              <a:t>مجامع</a:t>
            </a:r>
            <a:r>
              <a:rPr lang="fa-IR" sz="2000" b="1" dirty="0">
                <a:solidFill>
                  <a:srgbClr val="000066"/>
                </a:solidFill>
                <a:latin typeface="Calibri"/>
                <a:ea typeface="Times New Roman"/>
                <a:cs typeface="B Nazanin" panose="00000400000000000000" pitchFamily="2" charset="-78"/>
              </a:rPr>
              <a:t> </a:t>
            </a:r>
            <a:r>
              <a:rPr lang="ar-SA" sz="2000" b="1" dirty="0" smtClean="0">
                <a:latin typeface="Calibri"/>
                <a:ea typeface="Times New Roman"/>
                <a:cs typeface="B Nazanin" panose="00000400000000000000" pitchFamily="2" charset="-78"/>
              </a:rPr>
              <a:t>، </a:t>
            </a:r>
            <a:r>
              <a:rPr lang="ar-SA" sz="2000" b="1" dirty="0">
                <a:latin typeface="Calibri"/>
                <a:ea typeface="Times New Roman"/>
                <a:cs typeface="B Nazanin" panose="00000400000000000000" pitchFamily="2" charset="-78"/>
              </a:rPr>
              <a:t>حق تشكیل خانواده و ازدواج آزادانه و با رضایت كامل طرفین و بهره‌مندی از حقوق مساوی زوجین در تمامی مراحل نكاح و انحلال </a:t>
            </a:r>
            <a:r>
              <a:rPr lang="ar-SA" sz="2000" b="1" dirty="0" smtClean="0">
                <a:latin typeface="Calibri"/>
                <a:ea typeface="Times New Roman"/>
                <a:cs typeface="B Nazanin" panose="00000400000000000000" pitchFamily="2" charset="-78"/>
              </a:rPr>
              <a:t>آن</a:t>
            </a:r>
            <a:r>
              <a:rPr lang="fa-IR" sz="2000" b="1" dirty="0">
                <a:solidFill>
                  <a:srgbClr val="000066"/>
                </a:solidFill>
                <a:latin typeface="Calibri"/>
                <a:ea typeface="Times New Roman"/>
                <a:cs typeface="B Nazanin" panose="00000400000000000000" pitchFamily="2" charset="-78"/>
              </a:rPr>
              <a:t> </a:t>
            </a:r>
            <a:r>
              <a:rPr lang="ar-SA" sz="2000" b="1" dirty="0" smtClean="0">
                <a:latin typeface="Calibri"/>
                <a:ea typeface="Times New Roman"/>
                <a:cs typeface="B Nazanin" panose="00000400000000000000" pitchFamily="2" charset="-78"/>
              </a:rPr>
              <a:t>، </a:t>
            </a:r>
            <a:r>
              <a:rPr lang="ar-SA" sz="2000" b="1" dirty="0">
                <a:latin typeface="Calibri"/>
                <a:ea typeface="Times New Roman"/>
                <a:cs typeface="B Nazanin" panose="00000400000000000000" pitchFamily="2" charset="-78"/>
              </a:rPr>
              <a:t>حق داشتن </a:t>
            </a:r>
            <a:r>
              <a:rPr lang="ar-SA" sz="2000" b="1" dirty="0" smtClean="0">
                <a:latin typeface="Calibri"/>
                <a:ea typeface="Times New Roman"/>
                <a:cs typeface="B Nazanin" panose="00000400000000000000" pitchFamily="2" charset="-78"/>
              </a:rPr>
              <a:t>نام</a:t>
            </a:r>
            <a:r>
              <a:rPr lang="fa-IR" sz="2000" b="1" dirty="0">
                <a:solidFill>
                  <a:srgbClr val="000066"/>
                </a:solidFill>
                <a:latin typeface="Calibri"/>
                <a:ea typeface="Times New Roman"/>
                <a:cs typeface="B Nazanin" panose="00000400000000000000" pitchFamily="2" charset="-78"/>
              </a:rPr>
              <a:t> </a:t>
            </a:r>
            <a:r>
              <a:rPr lang="ar-SA" sz="2000" b="1" dirty="0" smtClean="0">
                <a:latin typeface="Calibri"/>
                <a:ea typeface="Times New Roman"/>
                <a:cs typeface="B Nazanin" panose="00000400000000000000" pitchFamily="2" charset="-78"/>
              </a:rPr>
              <a:t>، </a:t>
            </a:r>
            <a:r>
              <a:rPr lang="ar-SA" sz="2000" b="1" dirty="0">
                <a:latin typeface="Calibri"/>
                <a:ea typeface="Times New Roman"/>
                <a:cs typeface="B Nazanin" panose="00000400000000000000" pitchFamily="2" charset="-78"/>
              </a:rPr>
              <a:t>حقوق </a:t>
            </a:r>
            <a:r>
              <a:rPr lang="ar-SA" sz="2000" b="1" dirty="0" smtClean="0">
                <a:latin typeface="Calibri"/>
                <a:ea typeface="Times New Roman"/>
                <a:cs typeface="B Nazanin" panose="00000400000000000000" pitchFamily="2" charset="-78"/>
              </a:rPr>
              <a:t>كودك</a:t>
            </a:r>
            <a:r>
              <a:rPr lang="fa-IR" sz="2000" b="1" dirty="0">
                <a:solidFill>
                  <a:srgbClr val="000066"/>
                </a:solidFill>
                <a:latin typeface="Calibri"/>
                <a:ea typeface="Times New Roman"/>
                <a:cs typeface="B Nazanin" panose="00000400000000000000" pitchFamily="2" charset="-78"/>
              </a:rPr>
              <a:t> </a:t>
            </a:r>
            <a:r>
              <a:rPr lang="ar-SA" sz="2000" b="1" dirty="0" smtClean="0">
                <a:latin typeface="Calibri"/>
                <a:ea typeface="Times New Roman"/>
                <a:cs typeface="B Nazanin" panose="00000400000000000000" pitchFamily="2" charset="-78"/>
              </a:rPr>
              <a:t>، </a:t>
            </a:r>
            <a:r>
              <a:rPr lang="ar-SA" sz="2000" b="1" dirty="0">
                <a:latin typeface="Calibri"/>
                <a:ea typeface="Times New Roman"/>
                <a:cs typeface="B Nazanin" panose="00000400000000000000" pitchFamily="2" charset="-78"/>
              </a:rPr>
              <a:t>حق </a:t>
            </a:r>
            <a:r>
              <a:rPr lang="ar-SA" sz="2000" b="1" dirty="0" smtClean="0">
                <a:latin typeface="Calibri"/>
                <a:ea typeface="Times New Roman"/>
                <a:cs typeface="B Nazanin" panose="00000400000000000000" pitchFamily="2" charset="-78"/>
              </a:rPr>
              <a:t>تابعیت</a:t>
            </a:r>
            <a:r>
              <a:rPr lang="fa-IR" sz="2000" b="1" dirty="0">
                <a:solidFill>
                  <a:srgbClr val="000066"/>
                </a:solidFill>
                <a:latin typeface="Calibri"/>
                <a:ea typeface="Times New Roman"/>
                <a:cs typeface="B Nazanin" panose="00000400000000000000" pitchFamily="2" charset="-78"/>
              </a:rPr>
              <a:t> </a:t>
            </a:r>
            <a:r>
              <a:rPr lang="ar-SA" sz="2000" b="1" dirty="0" smtClean="0">
                <a:latin typeface="Calibri"/>
                <a:ea typeface="Times New Roman"/>
                <a:cs typeface="B Nazanin" panose="00000400000000000000" pitchFamily="2" charset="-78"/>
              </a:rPr>
              <a:t>، </a:t>
            </a:r>
            <a:r>
              <a:rPr lang="ar-SA" sz="2000" b="1" dirty="0">
                <a:latin typeface="Calibri"/>
                <a:ea typeface="Times New Roman"/>
                <a:cs typeface="B Nazanin" panose="00000400000000000000" pitchFamily="2" charset="-78"/>
              </a:rPr>
              <a:t>حق </a:t>
            </a:r>
            <a:r>
              <a:rPr lang="ar-SA" sz="2000" b="1" dirty="0" smtClean="0">
                <a:latin typeface="Calibri"/>
                <a:ea typeface="Times New Roman"/>
                <a:cs typeface="B Nazanin" panose="00000400000000000000" pitchFamily="2" charset="-78"/>
              </a:rPr>
              <a:t>مالكیت</a:t>
            </a:r>
            <a:r>
              <a:rPr lang="fa-IR" sz="2000" b="1" dirty="0">
                <a:solidFill>
                  <a:srgbClr val="000066"/>
                </a:solidFill>
                <a:latin typeface="Calibri"/>
                <a:ea typeface="Times New Roman"/>
                <a:cs typeface="B Nazanin" panose="00000400000000000000" pitchFamily="2" charset="-78"/>
              </a:rPr>
              <a:t> </a:t>
            </a:r>
            <a:r>
              <a:rPr lang="ar-SA" sz="2000" b="1" dirty="0" smtClean="0">
                <a:latin typeface="Calibri"/>
                <a:ea typeface="Times New Roman"/>
                <a:cs typeface="B Nazanin" panose="00000400000000000000" pitchFamily="2" charset="-78"/>
              </a:rPr>
              <a:t>، </a:t>
            </a:r>
            <a:r>
              <a:rPr lang="ar-SA" sz="2000" b="1" dirty="0">
                <a:latin typeface="Calibri"/>
                <a:ea typeface="Times New Roman"/>
                <a:cs typeface="B Nazanin" panose="00000400000000000000" pitchFamily="2" charset="-78"/>
              </a:rPr>
              <a:t>آزادی عبور و مرور و </a:t>
            </a:r>
            <a:r>
              <a:rPr lang="ar-SA" sz="2000" b="1" dirty="0" smtClean="0">
                <a:latin typeface="Calibri"/>
                <a:ea typeface="Times New Roman"/>
                <a:cs typeface="B Nazanin" panose="00000400000000000000" pitchFamily="2" charset="-78"/>
              </a:rPr>
              <a:t>اقام</a:t>
            </a:r>
            <a:r>
              <a:rPr lang="fa-IR" sz="2000" b="1" dirty="0" smtClean="0">
                <a:latin typeface="Calibri"/>
                <a:ea typeface="Times New Roman"/>
                <a:cs typeface="B Nazanin" panose="00000400000000000000" pitchFamily="2" charset="-78"/>
              </a:rPr>
              <a:t>ت </a:t>
            </a:r>
            <a:r>
              <a:rPr lang="ar-SA" sz="2000" b="1" dirty="0" smtClean="0">
                <a:latin typeface="Calibri"/>
                <a:ea typeface="Times New Roman"/>
                <a:cs typeface="B Nazanin" panose="00000400000000000000" pitchFamily="2" charset="-78"/>
              </a:rPr>
              <a:t>، </a:t>
            </a:r>
            <a:r>
              <a:rPr lang="ar-SA" sz="2000" b="1" dirty="0">
                <a:latin typeface="Calibri"/>
                <a:ea typeface="Times New Roman"/>
                <a:cs typeface="B Nazanin" panose="00000400000000000000" pitchFamily="2" charset="-78"/>
              </a:rPr>
              <a:t>حق مشاركت </a:t>
            </a:r>
            <a:r>
              <a:rPr lang="ar-SA" sz="2000" b="1" dirty="0" smtClean="0">
                <a:latin typeface="Calibri"/>
                <a:ea typeface="Times New Roman"/>
                <a:cs typeface="B Nazanin" panose="00000400000000000000" pitchFamily="2" charset="-78"/>
              </a:rPr>
              <a:t>در</a:t>
            </a:r>
            <a:r>
              <a:rPr lang="ar-SA" sz="2000" b="1" dirty="0">
                <a:solidFill>
                  <a:prstClr val="black"/>
                </a:solidFill>
                <a:latin typeface="Calibri"/>
                <a:ea typeface="Times New Roman"/>
                <a:cs typeface="B Nazanin" panose="00000400000000000000" pitchFamily="2" charset="-78"/>
              </a:rPr>
              <a:t>دولت</a:t>
            </a:r>
            <a:r>
              <a:rPr lang="fa-IR" sz="2000" b="1" dirty="0">
                <a:solidFill>
                  <a:prstClr val="black"/>
                </a:solidFill>
                <a:latin typeface="Calibri"/>
                <a:ea typeface="Times New Roman"/>
                <a:cs typeface="B Nazanin" panose="00000400000000000000" pitchFamily="2" charset="-78"/>
              </a:rPr>
              <a:t> </a:t>
            </a:r>
            <a:r>
              <a:rPr lang="ar-SA" sz="2000" b="1" dirty="0">
                <a:solidFill>
                  <a:prstClr val="black"/>
                </a:solidFill>
                <a:latin typeface="Calibri"/>
                <a:ea typeface="Times New Roman"/>
                <a:cs typeface="B Nazanin" panose="00000400000000000000" pitchFamily="2" charset="-78"/>
              </a:rPr>
              <a:t>، حق حمایت مساوی</a:t>
            </a:r>
            <a:r>
              <a:rPr lang="fa-IR" sz="2000" b="1" dirty="0">
                <a:solidFill>
                  <a:srgbClr val="000066"/>
                </a:solidFill>
                <a:latin typeface="Calibri"/>
                <a:ea typeface="Times New Roman"/>
                <a:cs typeface="B Nazanin" panose="00000400000000000000" pitchFamily="2" charset="-78"/>
              </a:rPr>
              <a:t> ،</a:t>
            </a:r>
            <a:r>
              <a:rPr lang="ar-SA" sz="2000" b="1" dirty="0">
                <a:solidFill>
                  <a:prstClr val="black"/>
                </a:solidFill>
                <a:latin typeface="Calibri"/>
                <a:ea typeface="Times New Roman"/>
                <a:cs typeface="B Nazanin" panose="00000400000000000000" pitchFamily="2" charset="-78"/>
              </a:rPr>
              <a:t> حق حمایت قضایی</a:t>
            </a:r>
            <a:r>
              <a:rPr lang="fa-IR" sz="2000" b="1" dirty="0">
                <a:solidFill>
                  <a:srgbClr val="000066"/>
                </a:solidFill>
                <a:latin typeface="Calibri"/>
                <a:ea typeface="Times New Roman"/>
                <a:cs typeface="B Nazanin" panose="00000400000000000000" pitchFamily="2" charset="-78"/>
              </a:rPr>
              <a:t> </a:t>
            </a:r>
            <a:r>
              <a:rPr lang="ar-SA" sz="2000" b="1" dirty="0">
                <a:solidFill>
                  <a:prstClr val="black"/>
                </a:solidFill>
                <a:latin typeface="Calibri"/>
                <a:ea typeface="Times New Roman"/>
                <a:cs typeface="B Nazanin" panose="00000400000000000000" pitchFamily="2" charset="-78"/>
              </a:rPr>
              <a:t>و....</a:t>
            </a:r>
            <a:endParaRPr lang="fa-IR" sz="2000" b="1" dirty="0">
              <a:solidFill>
                <a:prstClr val="black"/>
              </a:solidFill>
              <a:latin typeface="Calibri"/>
              <a:ea typeface="Times New Roman"/>
              <a:cs typeface="B Nazanin" panose="00000400000000000000" pitchFamily="2" charset="-78"/>
            </a:endParaRPr>
          </a:p>
          <a:p>
            <a:pPr algn="just" rtl="1">
              <a:lnSpc>
                <a:spcPct val="140000"/>
              </a:lnSpc>
              <a:spcBef>
                <a:spcPts val="600"/>
              </a:spcBef>
              <a:spcAft>
                <a:spcPts val="600"/>
              </a:spcAft>
              <a:buNone/>
            </a:pPr>
            <a:endParaRPr lang="en-US" sz="2000" b="1" dirty="0">
              <a:latin typeface="Calibri"/>
              <a:ea typeface="Calibri"/>
              <a:cs typeface="B Nazanin" panose="00000400000000000000" pitchFamily="2" charset="-78"/>
            </a:endParaRPr>
          </a:p>
        </p:txBody>
      </p:sp>
    </p:spTree>
    <p:extLst>
      <p:ext uri="{BB962C8B-B14F-4D97-AF65-F5344CB8AC3E}">
        <p14:creationId xmlns:p14="http://schemas.microsoft.com/office/powerpoint/2010/main" val="49380971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447800"/>
            <a:ext cx="8915400" cy="3810000"/>
          </a:xfrm>
        </p:spPr>
        <p:txBody>
          <a:bodyPr/>
          <a:lstStyle/>
          <a:p>
            <a:pPr lvl="0" algn="r" rtl="1">
              <a:lnSpc>
                <a:spcPct val="160000"/>
              </a:lnSpc>
              <a:spcBef>
                <a:spcPts val="600"/>
              </a:spcBef>
              <a:spcAft>
                <a:spcPts val="600"/>
              </a:spcAft>
              <a:buClr>
                <a:srgbClr val="0BD0D9"/>
              </a:buClr>
            </a:pPr>
            <a:r>
              <a:rPr lang="ar-SA" sz="2000" b="1" dirty="0" smtClean="0">
                <a:solidFill>
                  <a:prstClr val="black"/>
                </a:solidFill>
                <a:latin typeface="Calibri"/>
                <a:ea typeface="Times New Roman"/>
                <a:cs typeface="B Nazanin" panose="00000400000000000000" pitchFamily="2" charset="-78"/>
              </a:rPr>
              <a:t>البته </a:t>
            </a:r>
            <a:r>
              <a:rPr lang="ar-SA" sz="2000" b="1" dirty="0">
                <a:solidFill>
                  <a:prstClr val="black"/>
                </a:solidFill>
                <a:latin typeface="Calibri"/>
                <a:ea typeface="Times New Roman"/>
                <a:cs typeface="B Nazanin" panose="00000400000000000000" pitchFamily="2" charset="-78"/>
              </a:rPr>
              <a:t>بدیهی است كه این </a:t>
            </a:r>
            <a:r>
              <a:rPr lang="ar-SA" sz="2000" b="1" u="sng" dirty="0">
                <a:solidFill>
                  <a:schemeClr val="accent1">
                    <a:lumMod val="60000"/>
                    <a:lumOff val="40000"/>
                  </a:schemeClr>
                </a:solidFill>
                <a:latin typeface="Calibri"/>
                <a:ea typeface="Times New Roman"/>
                <a:cs typeface="B Nazanin" panose="00000400000000000000" pitchFamily="2" charset="-78"/>
              </a:rPr>
              <a:t>حقوق و آزادیها </a:t>
            </a:r>
            <a:r>
              <a:rPr lang="ar-SA" sz="2000" b="1" dirty="0">
                <a:solidFill>
                  <a:prstClr val="black"/>
                </a:solidFill>
                <a:latin typeface="Calibri"/>
                <a:ea typeface="Times New Roman"/>
                <a:cs typeface="B Nazanin" panose="00000400000000000000" pitchFamily="2" charset="-78"/>
              </a:rPr>
              <a:t>برخی </a:t>
            </a:r>
            <a:r>
              <a:rPr lang="ar-SA" sz="2000" b="1" u="sng" dirty="0">
                <a:solidFill>
                  <a:schemeClr val="accent1">
                    <a:lumMod val="60000"/>
                    <a:lumOff val="40000"/>
                  </a:schemeClr>
                </a:solidFill>
                <a:latin typeface="Calibri"/>
                <a:ea typeface="Times New Roman"/>
                <a:cs typeface="B Nazanin" panose="00000400000000000000" pitchFamily="2" charset="-78"/>
              </a:rPr>
              <a:t>مطلق‌اند</a:t>
            </a:r>
            <a:r>
              <a:rPr lang="ar-SA" sz="2000" b="1" dirty="0">
                <a:solidFill>
                  <a:prstClr val="black"/>
                </a:solidFill>
                <a:latin typeface="Calibri"/>
                <a:ea typeface="Times New Roman"/>
                <a:cs typeface="B Nazanin" panose="00000400000000000000" pitchFamily="2" charset="-78"/>
              </a:rPr>
              <a:t> و برخی هم دارای </a:t>
            </a:r>
            <a:r>
              <a:rPr lang="ar-SA" sz="2000" b="1" u="sng" dirty="0">
                <a:solidFill>
                  <a:schemeClr val="accent1">
                    <a:lumMod val="60000"/>
                    <a:lumOff val="40000"/>
                  </a:schemeClr>
                </a:solidFill>
                <a:latin typeface="Calibri"/>
                <a:ea typeface="Times New Roman"/>
                <a:cs typeface="B Nazanin" panose="00000400000000000000" pitchFamily="2" charset="-78"/>
              </a:rPr>
              <a:t>قیود و محدودیتهایی‌اند </a:t>
            </a:r>
            <a:r>
              <a:rPr lang="ar-SA" sz="2000" b="1" dirty="0">
                <a:solidFill>
                  <a:prstClr val="black"/>
                </a:solidFill>
                <a:latin typeface="Calibri"/>
                <a:ea typeface="Times New Roman"/>
                <a:cs typeface="B Nazanin" panose="00000400000000000000" pitchFamily="2" charset="-78"/>
              </a:rPr>
              <a:t>كه حدود و ثغور آنها  در مواد مربوطه بیان شده است.</a:t>
            </a:r>
            <a:r>
              <a:rPr lang="fa-IR" sz="2000" b="1" dirty="0">
                <a:solidFill>
                  <a:prstClr val="black"/>
                </a:solidFill>
                <a:latin typeface="Calibri"/>
                <a:ea typeface="Times New Roman"/>
                <a:cs typeface="B Nazanin" panose="00000400000000000000" pitchFamily="2" charset="-78"/>
              </a:rPr>
              <a:t> </a:t>
            </a:r>
            <a:endParaRPr lang="en-US" sz="2000" b="1" dirty="0">
              <a:solidFill>
                <a:prstClr val="black"/>
              </a:solidFill>
              <a:latin typeface="Calibri"/>
              <a:ea typeface="Calibri"/>
              <a:cs typeface="B Nazanin" panose="00000400000000000000" pitchFamily="2" charset="-78"/>
            </a:endParaRPr>
          </a:p>
          <a:p>
            <a:pPr lvl="0" algn="r" rtl="1">
              <a:lnSpc>
                <a:spcPct val="140000"/>
              </a:lnSpc>
              <a:spcBef>
                <a:spcPts val="600"/>
              </a:spcBef>
              <a:spcAft>
                <a:spcPts val="600"/>
              </a:spcAft>
              <a:buClr>
                <a:srgbClr val="0BD0D9"/>
              </a:buClr>
              <a:buNone/>
            </a:pPr>
            <a:r>
              <a:rPr lang="ar-SA" sz="2000" b="1" dirty="0">
                <a:solidFill>
                  <a:prstClr val="black"/>
                </a:solidFill>
                <a:latin typeface="Calibri"/>
                <a:ea typeface="Times New Roman"/>
                <a:cs typeface="B Nazanin" panose="00000400000000000000" pitchFamily="2" charset="-78"/>
              </a:rPr>
              <a:t>فصل سوم </a:t>
            </a:r>
            <a:r>
              <a:rPr lang="fa-IR" sz="2000" b="1" dirty="0">
                <a:solidFill>
                  <a:prstClr val="black"/>
                </a:solidFill>
                <a:latin typeface="Calibri"/>
                <a:ea typeface="Times New Roman"/>
                <a:cs typeface="B Nazanin" panose="00000400000000000000" pitchFamily="2" charset="-78"/>
              </a:rPr>
              <a:t>:</a:t>
            </a:r>
            <a:endParaRPr lang="en-US" sz="2000" b="1" dirty="0">
              <a:solidFill>
                <a:prstClr val="black"/>
              </a:solidFill>
              <a:latin typeface="Calibri"/>
              <a:ea typeface="Calibri"/>
              <a:cs typeface="B Nazanin" panose="00000400000000000000" pitchFamily="2" charset="-78"/>
            </a:endParaRPr>
          </a:p>
          <a:p>
            <a:pPr marL="0" lvl="0" indent="0" algn="justLow" rtl="1">
              <a:lnSpc>
                <a:spcPct val="140000"/>
              </a:lnSpc>
              <a:spcBef>
                <a:spcPts val="600"/>
              </a:spcBef>
              <a:spcAft>
                <a:spcPts val="600"/>
              </a:spcAft>
              <a:buClr>
                <a:srgbClr val="0BD0D9"/>
              </a:buClr>
              <a:buNone/>
              <a:tabLst>
                <a:tab pos="953770" algn="l"/>
              </a:tabLst>
            </a:pPr>
            <a:r>
              <a:rPr lang="ar-SA" sz="2000" b="1" dirty="0">
                <a:solidFill>
                  <a:prstClr val="black"/>
                </a:solidFill>
                <a:latin typeface="Calibri"/>
                <a:ea typeface="Times New Roman"/>
                <a:cs typeface="B Nazanin" panose="00000400000000000000" pitchFamily="2" charset="-78"/>
              </a:rPr>
              <a:t>بر تعهد دولت‌های عضو به همكاری داخلی و بین المللی به ویژه با ماهیت اقتصادی و فنی جهت توسعه تدریجی و تحقق حقوق اقتصادی</a:t>
            </a:r>
            <a:r>
              <a:rPr lang="fa-IR" sz="2000" b="1" dirty="0">
                <a:solidFill>
                  <a:prstClr val="black"/>
                </a:solidFill>
                <a:latin typeface="Calibri"/>
                <a:ea typeface="Times New Roman"/>
                <a:cs typeface="B Nazanin" panose="00000400000000000000" pitchFamily="2" charset="-78"/>
              </a:rPr>
              <a:t> </a:t>
            </a:r>
            <a:r>
              <a:rPr lang="ar-SA" sz="2000" b="1" dirty="0">
                <a:solidFill>
                  <a:prstClr val="black"/>
                </a:solidFill>
                <a:latin typeface="Calibri"/>
                <a:ea typeface="Times New Roman"/>
                <a:cs typeface="B Nazanin" panose="00000400000000000000" pitchFamily="2" charset="-78"/>
              </a:rPr>
              <a:t>، اجتماعی و ... مندرج در منشور سازمان كشورهای آمریكایی تأكید </a:t>
            </a:r>
            <a:r>
              <a:rPr lang="fa-IR" sz="2000" b="1" dirty="0">
                <a:solidFill>
                  <a:prstClr val="black"/>
                </a:solidFill>
                <a:latin typeface="Calibri"/>
                <a:ea typeface="Times New Roman"/>
                <a:cs typeface="B Nazanin" panose="00000400000000000000" pitchFamily="2" charset="-78"/>
              </a:rPr>
              <a:t>دارد </a:t>
            </a:r>
            <a:r>
              <a:rPr lang="ar-SA" sz="2000" b="1" dirty="0">
                <a:solidFill>
                  <a:prstClr val="black"/>
                </a:solidFill>
                <a:latin typeface="Calibri"/>
                <a:ea typeface="Times New Roman"/>
                <a:cs typeface="B Nazanin" panose="00000400000000000000" pitchFamily="2" charset="-78"/>
              </a:rPr>
              <a:t>.</a:t>
            </a:r>
            <a:endParaRPr lang="en-US" sz="2000" b="1" dirty="0">
              <a:solidFill>
                <a:prstClr val="black"/>
              </a:solidFill>
              <a:latin typeface="Calibri"/>
              <a:ea typeface="Calibri"/>
              <a:cs typeface="B Nazanin" panose="00000400000000000000" pitchFamily="2" charset="-78"/>
            </a:endParaRPr>
          </a:p>
          <a:p>
            <a:pPr marL="0" indent="0" algn="r" rtl="1">
              <a:buNone/>
            </a:pPr>
            <a:endParaRPr lang="en-US" dirty="0"/>
          </a:p>
        </p:txBody>
      </p:sp>
    </p:spTree>
    <p:extLst>
      <p:ext uri="{BB962C8B-B14F-4D97-AF65-F5344CB8AC3E}">
        <p14:creationId xmlns:p14="http://schemas.microsoft.com/office/powerpoint/2010/main" val="372740179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5300" y="381000"/>
            <a:ext cx="8915400" cy="5943600"/>
          </a:xfrm>
        </p:spPr>
        <p:txBody>
          <a:bodyPr>
            <a:normAutofit fontScale="92500"/>
          </a:bodyPr>
          <a:lstStyle/>
          <a:p>
            <a:pPr algn="r" rtl="1">
              <a:lnSpc>
                <a:spcPct val="150000"/>
              </a:lnSpc>
              <a:spcBef>
                <a:spcPts val="600"/>
              </a:spcBef>
              <a:spcAft>
                <a:spcPts val="600"/>
              </a:spcAft>
              <a:buNone/>
            </a:pPr>
            <a:r>
              <a:rPr lang="ar-SA" sz="2400" b="1" dirty="0">
                <a:latin typeface="Calibri"/>
                <a:ea typeface="Times New Roman"/>
                <a:cs typeface="B Nazanin" panose="00000400000000000000" pitchFamily="2" charset="-78"/>
              </a:rPr>
              <a:t>فصل چهارم </a:t>
            </a:r>
            <a:r>
              <a:rPr lang="fa-IR" sz="2400" b="1" dirty="0" smtClean="0">
                <a:latin typeface="Calibri"/>
                <a:ea typeface="Times New Roman"/>
                <a:cs typeface="B Nazanin" panose="00000400000000000000" pitchFamily="2" charset="-78"/>
              </a:rPr>
              <a:t>:</a:t>
            </a:r>
          </a:p>
          <a:p>
            <a:pPr algn="r" rtl="1">
              <a:lnSpc>
                <a:spcPct val="150000"/>
              </a:lnSpc>
              <a:spcBef>
                <a:spcPts val="600"/>
              </a:spcBef>
              <a:spcAft>
                <a:spcPts val="600"/>
              </a:spcAft>
              <a:buNone/>
            </a:pPr>
            <a:r>
              <a:rPr lang="fa-IR" sz="2400" b="1" dirty="0" smtClean="0">
                <a:latin typeface="Calibri"/>
                <a:ea typeface="Times New Roman"/>
                <a:cs typeface="B Nazanin" panose="00000400000000000000" pitchFamily="2" charset="-78"/>
              </a:rPr>
              <a:t>    </a:t>
            </a:r>
            <a:r>
              <a:rPr lang="ar-SA" sz="2400" b="1" dirty="0" smtClean="0">
                <a:latin typeface="Calibri"/>
                <a:ea typeface="Times New Roman"/>
                <a:cs typeface="B Nazanin" panose="00000400000000000000" pitchFamily="2" charset="-78"/>
              </a:rPr>
              <a:t>به </a:t>
            </a:r>
            <a:r>
              <a:rPr lang="ar-SA" sz="2400" b="1" dirty="0">
                <a:latin typeface="Calibri"/>
                <a:ea typeface="Times New Roman"/>
                <a:cs typeface="B Nazanin" panose="00000400000000000000" pitchFamily="2" charset="-78"/>
              </a:rPr>
              <a:t>مقرراتی درباره تعلیق تضمین‌ها </a:t>
            </a:r>
            <a:r>
              <a:rPr lang="fa-IR" sz="2400" b="1" dirty="0" smtClean="0">
                <a:latin typeface="Calibri"/>
                <a:ea typeface="Times New Roman"/>
                <a:cs typeface="B Nazanin" panose="00000400000000000000" pitchFamily="2" charset="-78"/>
              </a:rPr>
              <a:t>، </a:t>
            </a:r>
            <a:r>
              <a:rPr lang="ar-SA" sz="2400" b="1" dirty="0" smtClean="0">
                <a:latin typeface="Calibri"/>
                <a:ea typeface="Times New Roman"/>
                <a:cs typeface="B Nazanin" panose="00000400000000000000" pitchFamily="2" charset="-78"/>
              </a:rPr>
              <a:t>تفسیر </a:t>
            </a:r>
            <a:r>
              <a:rPr lang="ar-SA" sz="2400" b="1" dirty="0">
                <a:latin typeface="Calibri"/>
                <a:ea typeface="Times New Roman"/>
                <a:cs typeface="B Nazanin" panose="00000400000000000000" pitchFamily="2" charset="-78"/>
              </a:rPr>
              <a:t>و </a:t>
            </a:r>
            <a:r>
              <a:rPr lang="ar-SA" sz="2400" b="1" dirty="0" smtClean="0">
                <a:latin typeface="Calibri"/>
                <a:ea typeface="Times New Roman"/>
                <a:cs typeface="B Nazanin" panose="00000400000000000000" pitchFamily="2" charset="-78"/>
              </a:rPr>
              <a:t>اجرا</a:t>
            </a:r>
            <a:r>
              <a:rPr lang="fa-IR" sz="2400" b="1" dirty="0" smtClean="0">
                <a:latin typeface="Calibri"/>
                <a:ea typeface="Times New Roman"/>
                <a:cs typeface="B Nazanin" panose="00000400000000000000" pitchFamily="2" charset="-78"/>
              </a:rPr>
              <a:t>ی </a:t>
            </a:r>
            <a:r>
              <a:rPr lang="ar-SA" sz="2400" b="1" dirty="0" smtClean="0">
                <a:latin typeface="Calibri"/>
                <a:ea typeface="Times New Roman"/>
                <a:cs typeface="B Nazanin" panose="00000400000000000000" pitchFamily="2" charset="-78"/>
              </a:rPr>
              <a:t>مقررات </a:t>
            </a:r>
            <a:r>
              <a:rPr lang="ar-SA" sz="2400" b="1" dirty="0">
                <a:latin typeface="Calibri"/>
                <a:ea typeface="Times New Roman"/>
                <a:cs typeface="B Nazanin" panose="00000400000000000000" pitchFamily="2" charset="-78"/>
              </a:rPr>
              <a:t>كنوانسیون </a:t>
            </a:r>
            <a:r>
              <a:rPr lang="fa-IR" sz="2400" b="1" dirty="0" smtClean="0">
                <a:latin typeface="Calibri"/>
                <a:ea typeface="Times New Roman"/>
                <a:cs typeface="B Nazanin" panose="00000400000000000000" pitchFamily="2" charset="-78"/>
              </a:rPr>
              <a:t>تاکید دارد </a:t>
            </a:r>
            <a:r>
              <a:rPr lang="ar-SA" sz="2400" b="1" dirty="0" smtClean="0">
                <a:latin typeface="Calibri"/>
                <a:ea typeface="Times New Roman"/>
                <a:cs typeface="B Nazanin" panose="00000400000000000000" pitchFamily="2" charset="-78"/>
              </a:rPr>
              <a:t>. </a:t>
            </a:r>
            <a:endParaRPr lang="fa-IR" sz="2400" b="1" dirty="0" smtClean="0">
              <a:latin typeface="Calibri"/>
              <a:ea typeface="Times New Roman"/>
              <a:cs typeface="B Nazanin" panose="00000400000000000000" pitchFamily="2" charset="-78"/>
            </a:endParaRPr>
          </a:p>
          <a:p>
            <a:pPr algn="r" rtl="1">
              <a:lnSpc>
                <a:spcPct val="150000"/>
              </a:lnSpc>
              <a:spcBef>
                <a:spcPts val="600"/>
              </a:spcBef>
              <a:spcAft>
                <a:spcPts val="600"/>
              </a:spcAft>
            </a:pPr>
            <a:r>
              <a:rPr lang="ar-SA" sz="2400" b="1" dirty="0" smtClean="0">
                <a:latin typeface="Calibri"/>
                <a:ea typeface="Times New Roman"/>
                <a:cs typeface="B Nazanin" panose="00000400000000000000" pitchFamily="2" charset="-78"/>
              </a:rPr>
              <a:t>در بند</a:t>
            </a:r>
            <a:r>
              <a:rPr lang="fa-IR" sz="2400" b="1" dirty="0" smtClean="0">
                <a:latin typeface="Calibri"/>
                <a:ea typeface="Times New Roman"/>
                <a:cs typeface="B Nazanin" panose="00000400000000000000" pitchFamily="2" charset="-78"/>
              </a:rPr>
              <a:t> 1</a:t>
            </a:r>
            <a:r>
              <a:rPr lang="ar-SA" sz="2400" b="1" dirty="0" smtClean="0">
                <a:latin typeface="Calibri"/>
                <a:ea typeface="Times New Roman"/>
                <a:cs typeface="B Nazanin" panose="00000400000000000000" pitchFamily="2" charset="-78"/>
              </a:rPr>
              <a:t> </a:t>
            </a:r>
            <a:r>
              <a:rPr lang="ar-SA" sz="2400" b="1" dirty="0">
                <a:latin typeface="Calibri"/>
                <a:ea typeface="Times New Roman"/>
                <a:cs typeface="B Nazanin" panose="00000400000000000000" pitchFamily="2" charset="-78"/>
              </a:rPr>
              <a:t>ماده 27 </a:t>
            </a:r>
            <a:r>
              <a:rPr lang="fa-IR" sz="2400" b="1" dirty="0" smtClean="0">
                <a:latin typeface="Calibri"/>
                <a:ea typeface="Times New Roman"/>
                <a:cs typeface="B Nazanin" panose="00000400000000000000" pitchFamily="2" charset="-78"/>
              </a:rPr>
              <a:t>، </a:t>
            </a:r>
            <a:r>
              <a:rPr lang="ar-SA" sz="2400" b="1" dirty="0" smtClean="0">
                <a:latin typeface="Calibri"/>
                <a:ea typeface="Times New Roman"/>
                <a:cs typeface="B Nazanin" panose="00000400000000000000" pitchFamily="2" charset="-78"/>
              </a:rPr>
              <a:t>به </a:t>
            </a:r>
            <a:r>
              <a:rPr lang="ar-SA" sz="2400" b="1" dirty="0">
                <a:latin typeface="Calibri"/>
                <a:ea typeface="Times New Roman"/>
                <a:cs typeface="B Nazanin" panose="00000400000000000000" pitchFamily="2" charset="-78"/>
              </a:rPr>
              <a:t>امكان تعلیق برخی از حقوق و آزادی‌ها در زمان جنگ و خطر عمومی و دیگر خطرات اضطراری كه استقلال و امنیت كشور را تهدید می‌كند اشاره شده </a:t>
            </a:r>
            <a:r>
              <a:rPr lang="fa-IR" sz="2400" b="1" dirty="0" smtClean="0">
                <a:latin typeface="Calibri"/>
                <a:ea typeface="Times New Roman"/>
                <a:cs typeface="B Nazanin" panose="00000400000000000000" pitchFamily="2" charset="-78"/>
              </a:rPr>
              <a:t>است .</a:t>
            </a:r>
          </a:p>
          <a:p>
            <a:pPr algn="r" rtl="1">
              <a:lnSpc>
                <a:spcPct val="150000"/>
              </a:lnSpc>
              <a:spcBef>
                <a:spcPts val="600"/>
              </a:spcBef>
              <a:spcAft>
                <a:spcPts val="600"/>
              </a:spcAft>
            </a:pPr>
            <a:r>
              <a:rPr lang="ar-SA" sz="2400" b="1" dirty="0" smtClean="0">
                <a:latin typeface="Calibri"/>
                <a:ea typeface="Times New Roman"/>
                <a:cs typeface="B Nazanin" panose="00000400000000000000" pitchFamily="2" charset="-78"/>
              </a:rPr>
              <a:t>در </a:t>
            </a:r>
            <a:r>
              <a:rPr lang="ar-SA" sz="2400" b="1" dirty="0">
                <a:latin typeface="Calibri"/>
                <a:ea typeface="Times New Roman"/>
                <a:cs typeface="B Nazanin" panose="00000400000000000000" pitchFamily="2" charset="-78"/>
              </a:rPr>
              <a:t>بند 2 ماده 27 هم برخی از موارد را بطور خاص برشمرده و آنها را از شمول بند 1 خارج نموده و تعلیق این موارد را به هیچ وجه مجاز </a:t>
            </a:r>
            <a:r>
              <a:rPr lang="ar-SA" sz="2400" b="1" dirty="0" smtClean="0">
                <a:latin typeface="Calibri"/>
                <a:ea typeface="Times New Roman"/>
                <a:cs typeface="B Nazanin" panose="00000400000000000000" pitchFamily="2" charset="-78"/>
              </a:rPr>
              <a:t>نمی‌داند</a:t>
            </a:r>
            <a:r>
              <a:rPr lang="fa-IR" sz="2400" b="1" dirty="0" smtClean="0">
                <a:latin typeface="Calibri"/>
                <a:ea typeface="Times New Roman"/>
                <a:cs typeface="B Nazanin" panose="00000400000000000000" pitchFamily="2" charset="-78"/>
              </a:rPr>
              <a:t> </a:t>
            </a:r>
            <a:r>
              <a:rPr lang="ar-SA" sz="2400" b="1" dirty="0" smtClean="0">
                <a:latin typeface="Calibri"/>
                <a:ea typeface="Times New Roman"/>
                <a:cs typeface="B Nazanin" panose="00000400000000000000" pitchFamily="2" charset="-78"/>
              </a:rPr>
              <a:t>.</a:t>
            </a:r>
            <a:endParaRPr lang="fa-IR" sz="2400" b="1" dirty="0" smtClean="0">
              <a:latin typeface="Calibri"/>
              <a:ea typeface="Times New Roman"/>
              <a:cs typeface="B Nazanin" panose="00000400000000000000" pitchFamily="2" charset="-78"/>
            </a:endParaRPr>
          </a:p>
          <a:p>
            <a:pPr algn="r" rtl="1">
              <a:lnSpc>
                <a:spcPct val="150000"/>
              </a:lnSpc>
              <a:spcBef>
                <a:spcPts val="600"/>
              </a:spcBef>
              <a:spcAft>
                <a:spcPts val="600"/>
              </a:spcAft>
            </a:pPr>
            <a:r>
              <a:rPr lang="ar-SA" sz="2400" b="1" dirty="0" smtClean="0">
                <a:latin typeface="Calibri"/>
                <a:ea typeface="Times New Roman"/>
                <a:cs typeface="B Nazanin" panose="00000400000000000000" pitchFamily="2" charset="-78"/>
              </a:rPr>
              <a:t> </a:t>
            </a:r>
            <a:r>
              <a:rPr lang="ar-SA" sz="2400" b="1" dirty="0">
                <a:latin typeface="Calibri"/>
                <a:ea typeface="Times New Roman"/>
                <a:cs typeface="B Nazanin" panose="00000400000000000000" pitchFamily="2" charset="-78"/>
              </a:rPr>
              <a:t>در ماده 29 نیز محدودیتهایی را در خصوص تغییر مقررات كنوانسیون مقرر نموده تا بدین وسیله از تفسیر كنوانسیون به شكلی كه موجب محرومیت شخص یا دولتهای برشمرده شده در این كنوانسیون تصریح شده و آنها را تنها بر اساس قانون و به جهت مصالح عمومی و مطابق با اهدافی كه این محدودیتها برای آنها تعیین شده موجه </a:t>
            </a:r>
            <a:r>
              <a:rPr lang="ar-SA" sz="2400" b="1" dirty="0" smtClean="0">
                <a:latin typeface="Calibri"/>
                <a:ea typeface="Times New Roman"/>
                <a:cs typeface="B Nazanin" panose="00000400000000000000" pitchFamily="2" charset="-78"/>
              </a:rPr>
              <a:t>می‌داند</a:t>
            </a:r>
            <a:r>
              <a:rPr lang="fa-IR" sz="2400" b="1" dirty="0" smtClean="0">
                <a:latin typeface="Calibri"/>
                <a:ea typeface="Times New Roman"/>
                <a:cs typeface="B Nazanin" panose="00000400000000000000" pitchFamily="2" charset="-78"/>
              </a:rPr>
              <a:t> </a:t>
            </a:r>
            <a:r>
              <a:rPr lang="ar-SA" sz="2400" b="1" dirty="0" smtClean="0">
                <a:latin typeface="Calibri"/>
                <a:ea typeface="Times New Roman"/>
                <a:cs typeface="B Nazanin" panose="00000400000000000000" pitchFamily="2" charset="-78"/>
              </a:rPr>
              <a:t>.</a:t>
            </a:r>
            <a:endParaRPr lang="en-US" sz="2400" b="1" dirty="0">
              <a:latin typeface="Calibri"/>
              <a:ea typeface="Calibri"/>
              <a:cs typeface="B Nazanin" panose="00000400000000000000" pitchFamily="2" charset="-78"/>
            </a:endParaRPr>
          </a:p>
          <a:p>
            <a:pPr marL="0" indent="0" algn="r" rtl="1">
              <a:lnSpc>
                <a:spcPct val="115000"/>
              </a:lnSpc>
              <a:spcAft>
                <a:spcPts val="1000"/>
              </a:spcAft>
              <a:buNone/>
            </a:pPr>
            <a:endParaRPr lang="en-US" sz="4400" dirty="0">
              <a:latin typeface="Calibri"/>
              <a:ea typeface="Calibri"/>
              <a:cs typeface="Arial"/>
            </a:endParaRPr>
          </a:p>
          <a:p>
            <a:pPr marL="0" indent="0" algn="r" rtl="1">
              <a:buNone/>
            </a:pPr>
            <a:endParaRPr lang="en-US" dirty="0"/>
          </a:p>
        </p:txBody>
      </p:sp>
    </p:spTree>
    <p:extLst>
      <p:ext uri="{BB962C8B-B14F-4D97-AF65-F5344CB8AC3E}">
        <p14:creationId xmlns:p14="http://schemas.microsoft.com/office/powerpoint/2010/main" val="239529984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19200"/>
            <a:ext cx="8915400" cy="5867400"/>
          </a:xfrm>
        </p:spPr>
        <p:txBody>
          <a:bodyPr>
            <a:normAutofit/>
          </a:bodyPr>
          <a:lstStyle/>
          <a:p>
            <a:pPr marL="0" indent="0" algn="r" rtl="1">
              <a:lnSpc>
                <a:spcPct val="150000"/>
              </a:lnSpc>
              <a:spcBef>
                <a:spcPts val="600"/>
              </a:spcBef>
              <a:spcAft>
                <a:spcPts val="600"/>
              </a:spcAft>
              <a:buNone/>
            </a:pPr>
            <a:r>
              <a:rPr lang="ar-SA" sz="2000" b="1" dirty="0">
                <a:latin typeface="Calibri"/>
                <a:ea typeface="Times New Roman"/>
                <a:cs typeface="B Nazanin" panose="00000400000000000000" pitchFamily="2" charset="-78"/>
              </a:rPr>
              <a:t>فصل </a:t>
            </a:r>
            <a:r>
              <a:rPr lang="ar-SA" sz="2000" b="1" dirty="0" smtClean="0">
                <a:latin typeface="Calibri"/>
                <a:ea typeface="Times New Roman"/>
                <a:cs typeface="B Nazanin" panose="00000400000000000000" pitchFamily="2" charset="-78"/>
              </a:rPr>
              <a:t>پنجم</a:t>
            </a:r>
            <a:r>
              <a:rPr lang="fa-IR" sz="2000" b="1" dirty="0" smtClean="0">
                <a:latin typeface="Calibri"/>
                <a:ea typeface="Times New Roman"/>
                <a:cs typeface="B Nazanin" panose="00000400000000000000" pitchFamily="2" charset="-78"/>
              </a:rPr>
              <a:t> :</a:t>
            </a:r>
            <a:endParaRPr lang="fa-IR" sz="2000" b="1" dirty="0">
              <a:latin typeface="Calibri"/>
              <a:ea typeface="Times New Roman"/>
              <a:cs typeface="B Nazanin" panose="00000400000000000000" pitchFamily="2" charset="-78"/>
            </a:endParaRPr>
          </a:p>
          <a:p>
            <a:pPr marL="0" indent="0" algn="r" rtl="1">
              <a:lnSpc>
                <a:spcPct val="150000"/>
              </a:lnSpc>
              <a:spcBef>
                <a:spcPts val="600"/>
              </a:spcBef>
              <a:spcAft>
                <a:spcPts val="600"/>
              </a:spcAft>
              <a:buNone/>
              <a:tabLst>
                <a:tab pos="953770" algn="l"/>
              </a:tabLst>
            </a:pPr>
            <a:r>
              <a:rPr lang="ar-SA" sz="2000" b="1" dirty="0">
                <a:latin typeface="Calibri"/>
                <a:ea typeface="Times New Roman"/>
                <a:cs typeface="B Nazanin" panose="00000400000000000000" pitchFamily="2" charset="-78"/>
              </a:rPr>
              <a:t>بر رابطه میان تكالیف و حقوق تأكید شده و </a:t>
            </a:r>
            <a:r>
              <a:rPr lang="ar-SA" sz="2000" b="1" dirty="0" smtClean="0">
                <a:latin typeface="Calibri"/>
                <a:ea typeface="Times New Roman"/>
                <a:cs typeface="B Nazanin" panose="00000400000000000000" pitchFamily="2" charset="-78"/>
              </a:rPr>
              <a:t>شخص </a:t>
            </a:r>
            <a:r>
              <a:rPr lang="ar-SA" sz="2000" b="1" dirty="0">
                <a:latin typeface="Calibri"/>
                <a:ea typeface="Times New Roman"/>
                <a:cs typeface="B Nazanin" panose="00000400000000000000" pitchFamily="2" charset="-78"/>
              </a:rPr>
              <a:t>را در برابر خانواده جامعه و بشریت مسؤول شناخته است.</a:t>
            </a:r>
            <a:endParaRPr lang="en-US" sz="2000" b="1" dirty="0">
              <a:latin typeface="Calibri"/>
              <a:ea typeface="Times New Roman"/>
              <a:cs typeface="B Nazanin" panose="00000400000000000000" pitchFamily="2" charset="-78"/>
            </a:endParaRPr>
          </a:p>
          <a:p>
            <a:pPr marL="0" indent="0" algn="r" rtl="1">
              <a:lnSpc>
                <a:spcPct val="150000"/>
              </a:lnSpc>
              <a:spcBef>
                <a:spcPts val="600"/>
              </a:spcBef>
              <a:spcAft>
                <a:spcPts val="600"/>
              </a:spcAft>
              <a:buNone/>
            </a:pPr>
            <a:endParaRPr lang="en-US" sz="2200" b="1" dirty="0">
              <a:latin typeface="Calibri"/>
              <a:ea typeface="Times New Roman"/>
              <a:cs typeface="B Nazanin" panose="00000400000000000000" pitchFamily="2" charset="-78"/>
            </a:endParaRPr>
          </a:p>
        </p:txBody>
      </p:sp>
    </p:spTree>
    <p:extLst>
      <p:ext uri="{BB962C8B-B14F-4D97-AF65-F5344CB8AC3E}">
        <p14:creationId xmlns:p14="http://schemas.microsoft.com/office/powerpoint/2010/main" val="421625044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915400" cy="4876800"/>
          </a:xfrm>
        </p:spPr>
        <p:txBody>
          <a:bodyPr>
            <a:normAutofit/>
          </a:bodyPr>
          <a:lstStyle/>
          <a:p>
            <a:pPr marL="0" indent="0" algn="ctr" rtl="1">
              <a:buNone/>
            </a:pPr>
            <a:r>
              <a:rPr lang="fa-IR" sz="4000" dirty="0" smtClean="0">
                <a:solidFill>
                  <a:schemeClr val="accent1">
                    <a:lumMod val="60000"/>
                    <a:lumOff val="40000"/>
                  </a:schemeClr>
                </a:solidFill>
                <a:latin typeface="IranNastaliq" panose="02020505000000020003" pitchFamily="18" charset="0"/>
                <a:ea typeface="Times New Roman"/>
                <a:cs typeface="IranNastaliq" panose="02020505000000020003" pitchFamily="18" charset="0"/>
              </a:rPr>
              <a:t>قسمت دوم :</a:t>
            </a:r>
            <a:r>
              <a:rPr lang="ar-SA" sz="4000" dirty="0">
                <a:solidFill>
                  <a:schemeClr val="accent1">
                    <a:lumMod val="60000"/>
                    <a:lumOff val="40000"/>
                  </a:schemeClr>
                </a:solidFill>
                <a:latin typeface="IranNastaliq" panose="02020505000000020003" pitchFamily="18" charset="0"/>
                <a:ea typeface="Times New Roman"/>
                <a:cs typeface="IranNastaliq" panose="02020505000000020003" pitchFamily="18" charset="0"/>
              </a:rPr>
              <a:t> </a:t>
            </a:r>
            <a:r>
              <a:rPr lang="ar-SA" sz="4000" dirty="0" smtClean="0">
                <a:solidFill>
                  <a:schemeClr val="accent1">
                    <a:lumMod val="60000"/>
                    <a:lumOff val="40000"/>
                  </a:schemeClr>
                </a:solidFill>
                <a:latin typeface="IranNastaliq" panose="02020505000000020003" pitchFamily="18" charset="0"/>
                <a:ea typeface="Times New Roman"/>
                <a:cs typeface="IranNastaliq" panose="02020505000000020003" pitchFamily="18" charset="0"/>
              </a:rPr>
              <a:t>نهادهای </a:t>
            </a:r>
            <a:r>
              <a:rPr lang="ar-SA" sz="4000" dirty="0">
                <a:solidFill>
                  <a:schemeClr val="accent1">
                    <a:lumMod val="60000"/>
                    <a:lumOff val="40000"/>
                  </a:schemeClr>
                </a:solidFill>
                <a:latin typeface="IranNastaliq" panose="02020505000000020003" pitchFamily="18" charset="0"/>
                <a:ea typeface="Times New Roman"/>
                <a:cs typeface="IranNastaliq" panose="02020505000000020003" pitchFamily="18" charset="0"/>
              </a:rPr>
              <a:t>نظارتی كنوانسیون </a:t>
            </a:r>
            <a:r>
              <a:rPr lang="ar-SA" sz="4000" dirty="0" smtClean="0">
                <a:solidFill>
                  <a:schemeClr val="accent1">
                    <a:lumMod val="60000"/>
                    <a:lumOff val="40000"/>
                  </a:schemeClr>
                </a:solidFill>
                <a:latin typeface="IranNastaliq" panose="02020505000000020003" pitchFamily="18" charset="0"/>
                <a:ea typeface="Times New Roman"/>
                <a:cs typeface="IranNastaliq" panose="02020505000000020003" pitchFamily="18" charset="0"/>
              </a:rPr>
              <a:t>آمریكایی</a:t>
            </a:r>
            <a:endParaRPr lang="fa-IR" sz="4000" dirty="0" smtClean="0">
              <a:solidFill>
                <a:schemeClr val="accent1">
                  <a:lumMod val="60000"/>
                  <a:lumOff val="40000"/>
                </a:schemeClr>
              </a:solidFill>
              <a:latin typeface="IranNastaliq" panose="02020505000000020003" pitchFamily="18" charset="0"/>
              <a:ea typeface="Times New Roman"/>
              <a:cs typeface="IranNastaliq" panose="02020505000000020003" pitchFamily="18" charset="0"/>
            </a:endParaRPr>
          </a:p>
          <a:p>
            <a:pPr algn="just" rtl="1">
              <a:lnSpc>
                <a:spcPct val="140000"/>
              </a:lnSpc>
              <a:spcBef>
                <a:spcPts val="600"/>
              </a:spcBef>
              <a:spcAft>
                <a:spcPts val="600"/>
              </a:spcAft>
              <a:buNone/>
            </a:pPr>
            <a:r>
              <a:rPr lang="ar-SA" sz="2000" b="1" dirty="0">
                <a:ea typeface="Times New Roman"/>
                <a:cs typeface="B Nazanin" panose="00000400000000000000" pitchFamily="2" charset="-78"/>
              </a:rPr>
              <a:t>قسمت دوم كنوانسیون شامل فصل ششم تا نهم (4 فصل) می‌گردد كه از ماده سی و سه تا هفتاد و سه را شامل می‌شود. در این قسمت عمدتاً مقرراتی درباره شیوه‌های </a:t>
            </a:r>
            <a:r>
              <a:rPr lang="ar-SA" sz="2000" b="1" u="sng" dirty="0">
                <a:solidFill>
                  <a:schemeClr val="accent1">
                    <a:lumMod val="60000"/>
                    <a:lumOff val="40000"/>
                  </a:schemeClr>
                </a:solidFill>
                <a:ea typeface="Times New Roman"/>
                <a:cs typeface="B Nazanin" panose="00000400000000000000" pitchFamily="2" charset="-78"/>
              </a:rPr>
              <a:t>حمایت از هنجارهای به رسمیت شناخته </a:t>
            </a:r>
            <a:r>
              <a:rPr lang="ar-SA" sz="2000" b="1" u="sng" dirty="0" smtClean="0">
                <a:solidFill>
                  <a:schemeClr val="accent1">
                    <a:lumMod val="60000"/>
                    <a:lumOff val="40000"/>
                  </a:schemeClr>
                </a:solidFill>
                <a:ea typeface="Times New Roman"/>
                <a:cs typeface="B Nazanin" panose="00000400000000000000" pitchFamily="2" charset="-78"/>
              </a:rPr>
              <a:t>شده</a:t>
            </a:r>
            <a:r>
              <a:rPr lang="fa-IR" sz="2000" b="1" u="sng" dirty="0" smtClean="0">
                <a:solidFill>
                  <a:schemeClr val="accent1">
                    <a:lumMod val="60000"/>
                    <a:lumOff val="40000"/>
                  </a:schemeClr>
                </a:solidFill>
                <a:ea typeface="Times New Roman"/>
                <a:cs typeface="B Nazanin" panose="00000400000000000000" pitchFamily="2" charset="-78"/>
              </a:rPr>
              <a:t> </a:t>
            </a:r>
            <a:r>
              <a:rPr lang="ar-SA" sz="2000" b="1" dirty="0" smtClean="0">
                <a:ea typeface="Times New Roman"/>
                <a:cs typeface="B Nazanin" panose="00000400000000000000" pitchFamily="2" charset="-78"/>
              </a:rPr>
              <a:t>، </a:t>
            </a:r>
            <a:r>
              <a:rPr lang="ar-SA" sz="2000" b="1" dirty="0">
                <a:ea typeface="Times New Roman"/>
                <a:cs typeface="B Nazanin" panose="00000400000000000000" pitchFamily="2" charset="-78"/>
              </a:rPr>
              <a:t>گنجانده شده است. </a:t>
            </a:r>
            <a:endParaRPr lang="fa-IR" sz="2000" b="1" dirty="0" smtClean="0">
              <a:ea typeface="Times New Roman"/>
              <a:cs typeface="B Nazanin" panose="00000400000000000000" pitchFamily="2" charset="-78"/>
            </a:endParaRPr>
          </a:p>
          <a:p>
            <a:pPr algn="just" rtl="1">
              <a:lnSpc>
                <a:spcPct val="140000"/>
              </a:lnSpc>
              <a:spcBef>
                <a:spcPts val="600"/>
              </a:spcBef>
              <a:spcAft>
                <a:spcPts val="600"/>
              </a:spcAft>
            </a:pPr>
            <a:r>
              <a:rPr lang="fa-IR" sz="2000" b="1" dirty="0" smtClean="0">
                <a:ea typeface="Times New Roman"/>
                <a:cs typeface="B Nazanin" panose="00000400000000000000" pitchFamily="2" charset="-78"/>
              </a:rPr>
              <a:t>فصل ششم</a:t>
            </a:r>
            <a:r>
              <a:rPr lang="ar-SA" sz="2000" b="1" dirty="0" smtClean="0">
                <a:ea typeface="Times New Roman"/>
                <a:cs typeface="B Nazanin" panose="00000400000000000000" pitchFamily="2" charset="-78"/>
              </a:rPr>
              <a:t> </a:t>
            </a:r>
            <a:r>
              <a:rPr lang="ar-SA" sz="2000" b="1" dirty="0">
                <a:ea typeface="Times New Roman"/>
                <a:cs typeface="B Nazanin" panose="00000400000000000000" pitchFamily="2" charset="-78"/>
              </a:rPr>
              <a:t>ماده سی و سه </a:t>
            </a:r>
            <a:r>
              <a:rPr lang="fa-IR" sz="2000" b="1" dirty="0" smtClean="0">
                <a:ea typeface="Times New Roman"/>
                <a:cs typeface="B Nazanin" panose="00000400000000000000" pitchFamily="2" charset="-78"/>
              </a:rPr>
              <a:t>: </a:t>
            </a:r>
            <a:r>
              <a:rPr lang="ar-SA" sz="2000" b="1" dirty="0" smtClean="0">
                <a:ea typeface="Times New Roman"/>
                <a:cs typeface="B Nazanin" panose="00000400000000000000" pitchFamily="2" charset="-78"/>
              </a:rPr>
              <a:t>با </a:t>
            </a:r>
            <a:r>
              <a:rPr lang="ar-SA" sz="2000" b="1" dirty="0">
                <a:ea typeface="Times New Roman"/>
                <a:cs typeface="B Nazanin" panose="00000400000000000000" pitchFamily="2" charset="-78"/>
              </a:rPr>
              <a:t>به رسمیت شناختن دو نهاد كمیسیون آمریكایی حقوق بشر و دیوان آمریكایی حقوق بشر </a:t>
            </a:r>
            <a:r>
              <a:rPr lang="fa-IR" sz="2000" b="1" dirty="0" smtClean="0">
                <a:ea typeface="Times New Roman"/>
                <a:cs typeface="B Nazanin" panose="00000400000000000000" pitchFamily="2" charset="-78"/>
              </a:rPr>
              <a:t>، </a:t>
            </a:r>
            <a:r>
              <a:rPr lang="ar-SA" sz="2000" b="1" dirty="0" smtClean="0">
                <a:ea typeface="Times New Roman"/>
                <a:cs typeface="B Nazanin" panose="00000400000000000000" pitchFamily="2" charset="-78"/>
              </a:rPr>
              <a:t>گام </a:t>
            </a:r>
            <a:r>
              <a:rPr lang="ar-SA" sz="2000" b="1" dirty="0">
                <a:ea typeface="Times New Roman"/>
                <a:cs typeface="B Nazanin" panose="00000400000000000000" pitchFamily="2" charset="-78"/>
              </a:rPr>
              <a:t>نخست در شناسایی ارگانهای صلاحیت دار </a:t>
            </a:r>
            <a:r>
              <a:rPr lang="ar-SA" sz="2000" b="1" dirty="0" smtClean="0">
                <a:ea typeface="Times New Roman"/>
                <a:cs typeface="B Nazanin" panose="00000400000000000000" pitchFamily="2" charset="-78"/>
              </a:rPr>
              <a:t>جهت </a:t>
            </a:r>
            <a:r>
              <a:rPr lang="ar-SA" sz="2000" b="1" dirty="0">
                <a:ea typeface="Times New Roman"/>
                <a:cs typeface="B Nazanin" panose="00000400000000000000" pitchFamily="2" charset="-78"/>
              </a:rPr>
              <a:t>نظارت و اجرای مقررات كنوانسیون صورت پذیرفت </a:t>
            </a:r>
            <a:r>
              <a:rPr lang="fa-IR" sz="2000" b="1" dirty="0" smtClean="0">
                <a:ea typeface="Times New Roman"/>
                <a:cs typeface="B Nazanin" panose="00000400000000000000" pitchFamily="2" charset="-78"/>
              </a:rPr>
              <a:t>.</a:t>
            </a:r>
          </a:p>
          <a:p>
            <a:pPr algn="just" rtl="1">
              <a:lnSpc>
                <a:spcPct val="140000"/>
              </a:lnSpc>
              <a:spcBef>
                <a:spcPts val="600"/>
              </a:spcBef>
              <a:spcAft>
                <a:spcPts val="600"/>
              </a:spcAft>
            </a:pPr>
            <a:r>
              <a:rPr lang="ar-SA" sz="2000" b="1" dirty="0" smtClean="0">
                <a:ea typeface="Times New Roman"/>
                <a:cs typeface="B Nazanin" panose="00000400000000000000" pitchFamily="2" charset="-78"/>
              </a:rPr>
              <a:t> </a:t>
            </a:r>
            <a:r>
              <a:rPr lang="ar-SA" sz="2000" b="1" dirty="0">
                <a:ea typeface="Times New Roman"/>
                <a:cs typeface="B Nazanin" panose="00000400000000000000" pitchFamily="2" charset="-78"/>
              </a:rPr>
              <a:t>فصل هفتم </a:t>
            </a:r>
            <a:r>
              <a:rPr lang="fa-IR" sz="2000" b="1" dirty="0" smtClean="0">
                <a:ea typeface="Times New Roman"/>
                <a:cs typeface="B Nazanin" panose="00000400000000000000" pitchFamily="2" charset="-78"/>
              </a:rPr>
              <a:t>: درباره </a:t>
            </a:r>
            <a:r>
              <a:rPr lang="ar-SA" sz="2000" b="1" dirty="0" smtClean="0">
                <a:ea typeface="Times New Roman"/>
                <a:cs typeface="B Nazanin" panose="00000400000000000000" pitchFamily="2" charset="-78"/>
              </a:rPr>
              <a:t>نحوه تركیب</a:t>
            </a:r>
            <a:r>
              <a:rPr lang="fa-IR" sz="2000" b="1" dirty="0" smtClean="0">
                <a:ea typeface="Times New Roman"/>
                <a:cs typeface="B Nazanin" panose="00000400000000000000" pitchFamily="2" charset="-78"/>
              </a:rPr>
              <a:t> </a:t>
            </a:r>
            <a:r>
              <a:rPr lang="ar-SA" sz="2000" b="1" dirty="0" smtClean="0">
                <a:ea typeface="Times New Roman"/>
                <a:cs typeface="B Nazanin" panose="00000400000000000000" pitchFamily="2" charset="-78"/>
              </a:rPr>
              <a:t>، </a:t>
            </a:r>
            <a:r>
              <a:rPr lang="ar-SA" sz="2000" b="1" dirty="0">
                <a:ea typeface="Times New Roman"/>
                <a:cs typeface="B Nazanin" panose="00000400000000000000" pitchFamily="2" charset="-78"/>
              </a:rPr>
              <a:t>تشكیل و انتخاب اعضای كمیسیون آمریكایی حقوق بشر و همچنین </a:t>
            </a:r>
            <a:r>
              <a:rPr lang="ar-SA" sz="2000" b="1" dirty="0" smtClean="0">
                <a:ea typeface="Times New Roman"/>
                <a:cs typeface="B Nazanin" panose="00000400000000000000" pitchFamily="2" charset="-78"/>
              </a:rPr>
              <a:t>وظایف</a:t>
            </a:r>
            <a:r>
              <a:rPr lang="fa-IR" sz="2000" b="1" dirty="0" smtClean="0">
                <a:ea typeface="Times New Roman"/>
                <a:cs typeface="B Nazanin" panose="00000400000000000000" pitchFamily="2" charset="-78"/>
              </a:rPr>
              <a:t> </a:t>
            </a:r>
            <a:r>
              <a:rPr lang="ar-SA" sz="2000" b="1" dirty="0" smtClean="0">
                <a:ea typeface="Times New Roman"/>
                <a:cs typeface="B Nazanin" panose="00000400000000000000" pitchFamily="2" charset="-78"/>
              </a:rPr>
              <a:t>، </a:t>
            </a:r>
            <a:r>
              <a:rPr lang="ar-SA" sz="2000" b="1" dirty="0">
                <a:ea typeface="Times New Roman"/>
                <a:cs typeface="B Nazanin" panose="00000400000000000000" pitchFamily="2" charset="-78"/>
              </a:rPr>
              <a:t>نحوه عملكرد و آیین كار آن </a:t>
            </a:r>
            <a:r>
              <a:rPr lang="ar-SA" sz="2000" b="1" dirty="0" smtClean="0">
                <a:ea typeface="Times New Roman"/>
                <a:cs typeface="B Nazanin" panose="00000400000000000000" pitchFamily="2" charset="-78"/>
              </a:rPr>
              <a:t>شرح </a:t>
            </a:r>
            <a:r>
              <a:rPr lang="ar-SA" sz="2000" b="1" dirty="0">
                <a:ea typeface="Times New Roman"/>
                <a:cs typeface="B Nazanin" panose="00000400000000000000" pitchFamily="2" charset="-78"/>
              </a:rPr>
              <a:t>داده </a:t>
            </a:r>
            <a:r>
              <a:rPr lang="ar-SA" sz="2000" b="1" dirty="0" smtClean="0">
                <a:ea typeface="Times New Roman"/>
                <a:cs typeface="B Nazanin" panose="00000400000000000000" pitchFamily="2" charset="-78"/>
              </a:rPr>
              <a:t>است</a:t>
            </a:r>
            <a:r>
              <a:rPr lang="fa-IR" sz="2000" b="1" dirty="0" smtClean="0">
                <a:ea typeface="Times New Roman"/>
                <a:cs typeface="B Nazanin" panose="00000400000000000000" pitchFamily="2" charset="-78"/>
              </a:rPr>
              <a:t> .</a:t>
            </a:r>
            <a:endParaRPr lang="en-US" sz="2000" b="1" dirty="0">
              <a:cs typeface="B Nazanin" panose="00000400000000000000" pitchFamily="2" charset="-78"/>
            </a:endParaRPr>
          </a:p>
        </p:txBody>
      </p:sp>
    </p:spTree>
    <p:extLst>
      <p:ext uri="{BB962C8B-B14F-4D97-AF65-F5344CB8AC3E}">
        <p14:creationId xmlns:p14="http://schemas.microsoft.com/office/powerpoint/2010/main" val="333768921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915400" cy="3657600"/>
          </a:xfrm>
        </p:spPr>
        <p:txBody>
          <a:bodyPr>
            <a:normAutofit/>
          </a:bodyPr>
          <a:lstStyle/>
          <a:p>
            <a:pPr algn="just" rtl="1">
              <a:lnSpc>
                <a:spcPct val="140000"/>
              </a:lnSpc>
              <a:spcBef>
                <a:spcPts val="600"/>
              </a:spcBef>
              <a:spcAft>
                <a:spcPts val="600"/>
              </a:spcAft>
              <a:buNone/>
            </a:pPr>
            <a:r>
              <a:rPr lang="ar-SA" sz="2000" b="1" dirty="0">
                <a:ea typeface="Times New Roman"/>
                <a:cs typeface="B Nazanin" panose="00000400000000000000" pitchFamily="2" charset="-78"/>
              </a:rPr>
              <a:t>فصل هشتم </a:t>
            </a:r>
            <a:r>
              <a:rPr lang="fa-IR" sz="2000" b="1" dirty="0" smtClean="0">
                <a:ea typeface="Times New Roman"/>
                <a:cs typeface="B Nazanin" panose="00000400000000000000" pitchFamily="2" charset="-78"/>
              </a:rPr>
              <a:t>: </a:t>
            </a:r>
            <a:r>
              <a:rPr lang="ar-SA" sz="2000" b="1" dirty="0" smtClean="0">
                <a:ea typeface="Times New Roman"/>
                <a:cs typeface="B Nazanin" panose="00000400000000000000" pitchFamily="2" charset="-78"/>
              </a:rPr>
              <a:t>دیوان </a:t>
            </a:r>
            <a:r>
              <a:rPr lang="ar-SA" sz="2000" b="1" dirty="0">
                <a:ea typeface="Times New Roman"/>
                <a:cs typeface="B Nazanin" panose="00000400000000000000" pitchFamily="2" charset="-78"/>
              </a:rPr>
              <a:t>آمریكایی حقوق بشر معرفی گردیده است. نحوه تركیب، تشكیل، انتخاب اعضا، مدت انجام وظایف آنها و چگونگی ویژگیهای شخصی و انتخاب آنها و سایر مقررات مربوط به صلاحیت و </a:t>
            </a:r>
            <a:r>
              <a:rPr lang="ar-SA" sz="2000" b="1" dirty="0" smtClean="0">
                <a:ea typeface="Times New Roman"/>
                <a:cs typeface="B Nazanin" panose="00000400000000000000" pitchFamily="2" charset="-78"/>
              </a:rPr>
              <a:t>و</a:t>
            </a:r>
            <a:r>
              <a:rPr lang="fa-IR" sz="2000" b="1" dirty="0" smtClean="0">
                <a:ea typeface="Times New Roman"/>
                <a:cs typeface="B Nazanin" panose="00000400000000000000" pitchFamily="2" charset="-78"/>
              </a:rPr>
              <a:t>ظ</a:t>
            </a:r>
            <a:r>
              <a:rPr lang="ar-SA" sz="2000" b="1" dirty="0" smtClean="0">
                <a:ea typeface="Times New Roman"/>
                <a:cs typeface="B Nazanin" panose="00000400000000000000" pitchFamily="2" charset="-78"/>
              </a:rPr>
              <a:t>ایف </a:t>
            </a:r>
            <a:r>
              <a:rPr lang="ar-SA" sz="2000" b="1" dirty="0">
                <a:ea typeface="Times New Roman"/>
                <a:cs typeface="B Nazanin" panose="00000400000000000000" pitchFamily="2" charset="-78"/>
              </a:rPr>
              <a:t>این دیوان و اقدامات آن و آیین رسیدگی دیوان در مواد 52 تا 69 گنجانده شده </a:t>
            </a:r>
            <a:r>
              <a:rPr lang="ar-SA" sz="2000" b="1" dirty="0" smtClean="0">
                <a:ea typeface="Times New Roman"/>
                <a:cs typeface="B Nazanin" panose="00000400000000000000" pitchFamily="2" charset="-78"/>
              </a:rPr>
              <a:t>است</a:t>
            </a:r>
            <a:r>
              <a:rPr lang="fa-IR" sz="2000" b="1" dirty="0" smtClean="0">
                <a:ea typeface="Times New Roman"/>
                <a:cs typeface="B Nazanin" panose="00000400000000000000" pitchFamily="2" charset="-78"/>
              </a:rPr>
              <a:t> .</a:t>
            </a:r>
          </a:p>
          <a:p>
            <a:pPr algn="justLow" rtl="1">
              <a:lnSpc>
                <a:spcPct val="140000"/>
              </a:lnSpc>
              <a:spcBef>
                <a:spcPts val="600"/>
              </a:spcBef>
              <a:spcAft>
                <a:spcPts val="600"/>
              </a:spcAft>
              <a:buNone/>
              <a:tabLst>
                <a:tab pos="953770" algn="l"/>
              </a:tabLst>
            </a:pPr>
            <a:r>
              <a:rPr lang="ar-SA" sz="2000" b="1" dirty="0" smtClean="0">
                <a:latin typeface="Calibri"/>
                <a:ea typeface="Times New Roman"/>
                <a:cs typeface="B Nazanin" panose="00000400000000000000" pitchFamily="2" charset="-78"/>
              </a:rPr>
              <a:t>فصل </a:t>
            </a:r>
            <a:r>
              <a:rPr lang="ar-SA" sz="2000" b="1" dirty="0">
                <a:latin typeface="Calibri"/>
                <a:ea typeface="Times New Roman"/>
                <a:cs typeface="B Nazanin" panose="00000400000000000000" pitchFamily="2" charset="-78"/>
              </a:rPr>
              <a:t>نهم </a:t>
            </a:r>
            <a:r>
              <a:rPr lang="fa-IR" sz="2000" b="1" dirty="0" smtClean="0">
                <a:latin typeface="Calibri"/>
                <a:ea typeface="Times New Roman"/>
                <a:cs typeface="B Nazanin" panose="00000400000000000000" pitchFamily="2" charset="-78"/>
              </a:rPr>
              <a:t>: </a:t>
            </a:r>
            <a:r>
              <a:rPr lang="ar-SA" sz="2000" b="1" dirty="0" smtClean="0">
                <a:latin typeface="Calibri"/>
                <a:ea typeface="Times New Roman"/>
                <a:cs typeface="B Nazanin" panose="00000400000000000000" pitchFamily="2" charset="-78"/>
              </a:rPr>
              <a:t>به </a:t>
            </a:r>
            <a:r>
              <a:rPr lang="ar-SA" sz="2000" b="1" dirty="0">
                <a:latin typeface="Calibri"/>
                <a:ea typeface="Times New Roman"/>
                <a:cs typeface="B Nazanin" panose="00000400000000000000" pitchFamily="2" charset="-78"/>
              </a:rPr>
              <a:t>مقرراتی عام درباره مصونیت قضاوت دیوان و اعضای كمیسیون و همچنین ممنوعیت </a:t>
            </a:r>
            <a:r>
              <a:rPr lang="ar-SA" sz="2000" b="1" dirty="0" smtClean="0">
                <a:latin typeface="Calibri"/>
                <a:ea typeface="Times New Roman"/>
                <a:cs typeface="B Nazanin" panose="00000400000000000000" pitchFamily="2" charset="-78"/>
              </a:rPr>
              <a:t>اش</a:t>
            </a:r>
            <a:r>
              <a:rPr lang="fa-IR" sz="2000" b="1" dirty="0" smtClean="0">
                <a:latin typeface="Calibri"/>
                <a:ea typeface="Times New Roman"/>
                <a:cs typeface="B Nazanin" panose="00000400000000000000" pitchFamily="2" charset="-78"/>
              </a:rPr>
              <a:t>ت</a:t>
            </a:r>
            <a:r>
              <a:rPr lang="ar-SA" sz="2000" b="1" dirty="0" smtClean="0">
                <a:latin typeface="Calibri"/>
                <a:ea typeface="Times New Roman"/>
                <a:cs typeface="B Nazanin" panose="00000400000000000000" pitchFamily="2" charset="-78"/>
              </a:rPr>
              <a:t>غال </a:t>
            </a:r>
            <a:r>
              <a:rPr lang="ar-SA" sz="2000" b="1" dirty="0">
                <a:latin typeface="Calibri"/>
                <a:ea typeface="Times New Roman"/>
                <a:cs typeface="B Nazanin" panose="00000400000000000000" pitchFamily="2" charset="-78"/>
              </a:rPr>
              <a:t>آنها به فعالیتهای دیگر و نحوه دریافت حقوق و هزینه‌های سفر و اعمال مجازات‌هایی علیه اعضای كمیسیون یا قضاوت اشاره </a:t>
            </a:r>
            <a:r>
              <a:rPr lang="fa-IR" sz="2000" b="1" dirty="0" smtClean="0">
                <a:latin typeface="Calibri"/>
                <a:ea typeface="Times New Roman"/>
                <a:cs typeface="B Nazanin" panose="00000400000000000000" pitchFamily="2" charset="-78"/>
              </a:rPr>
              <a:t>دارد</a:t>
            </a:r>
            <a:r>
              <a:rPr lang="ar-SA" sz="2000" b="1" dirty="0" smtClean="0">
                <a:latin typeface="Calibri"/>
                <a:ea typeface="Times New Roman"/>
                <a:cs typeface="B Nazanin" panose="00000400000000000000" pitchFamily="2" charset="-78"/>
              </a:rPr>
              <a:t> </a:t>
            </a:r>
            <a:r>
              <a:rPr lang="ar-SA" sz="2000" b="1" dirty="0">
                <a:latin typeface="Calibri"/>
                <a:ea typeface="Times New Roman"/>
                <a:cs typeface="B Nazanin" panose="00000400000000000000" pitchFamily="2" charset="-78"/>
              </a:rPr>
              <a:t>كه شامل مواد 70 تا 73 می‌باشد.</a:t>
            </a:r>
            <a:endParaRPr lang="en-US" sz="2000" b="1" dirty="0">
              <a:latin typeface="Calibri"/>
              <a:ea typeface="Calibri"/>
              <a:cs typeface="B Nazanin" panose="00000400000000000000" pitchFamily="2" charset="-78"/>
            </a:endParaRPr>
          </a:p>
          <a:p>
            <a:pPr marL="0" indent="0" algn="r" rtl="1">
              <a:buNone/>
            </a:pPr>
            <a:endParaRPr lang="en-US" dirty="0"/>
          </a:p>
        </p:txBody>
      </p:sp>
    </p:spTree>
    <p:extLst>
      <p:ext uri="{BB962C8B-B14F-4D97-AF65-F5344CB8AC3E}">
        <p14:creationId xmlns:p14="http://schemas.microsoft.com/office/powerpoint/2010/main" val="179680757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915400" cy="5867400"/>
          </a:xfrm>
        </p:spPr>
        <p:txBody>
          <a:bodyPr>
            <a:normAutofit/>
          </a:bodyPr>
          <a:lstStyle/>
          <a:p>
            <a:pPr marL="0" lvl="0" indent="0" algn="ctr" rtl="1">
              <a:lnSpc>
                <a:spcPct val="115000"/>
              </a:lnSpc>
              <a:spcAft>
                <a:spcPts val="1000"/>
              </a:spcAft>
              <a:buNone/>
            </a:pPr>
            <a:r>
              <a:rPr lang="ar-SA" sz="5200" dirty="0">
                <a:solidFill>
                  <a:schemeClr val="accent1">
                    <a:lumMod val="60000"/>
                    <a:lumOff val="40000"/>
                  </a:schemeClr>
                </a:solidFill>
                <a:latin typeface="IranNastaliq" panose="02020505000000020003" pitchFamily="18" charset="0"/>
                <a:ea typeface="Times New Roman"/>
                <a:cs typeface="IranNastaliq" panose="02020505000000020003" pitchFamily="18" charset="0"/>
              </a:rPr>
              <a:t>قسمت سوم </a:t>
            </a:r>
            <a:r>
              <a:rPr lang="fa-IR" sz="5200" dirty="0">
                <a:solidFill>
                  <a:schemeClr val="accent1">
                    <a:lumMod val="60000"/>
                    <a:lumOff val="40000"/>
                  </a:schemeClr>
                </a:solidFill>
                <a:latin typeface="IranNastaliq" panose="02020505000000020003" pitchFamily="18" charset="0"/>
                <a:ea typeface="Times New Roman"/>
                <a:cs typeface="IranNastaliq" panose="02020505000000020003" pitchFamily="18" charset="0"/>
              </a:rPr>
              <a:t>: </a:t>
            </a:r>
            <a:r>
              <a:rPr lang="ar-SA" sz="5200" dirty="0">
                <a:solidFill>
                  <a:schemeClr val="accent1">
                    <a:lumMod val="60000"/>
                    <a:lumOff val="40000"/>
                  </a:schemeClr>
                </a:solidFill>
                <a:latin typeface="IranNastaliq" panose="02020505000000020003" pitchFamily="18" charset="0"/>
                <a:ea typeface="Times New Roman"/>
                <a:cs typeface="IranNastaliq" panose="02020505000000020003" pitchFamily="18" charset="0"/>
              </a:rPr>
              <a:t>مقررات عام و نهایی</a:t>
            </a:r>
            <a:endParaRPr lang="en-US" sz="5200" dirty="0">
              <a:solidFill>
                <a:schemeClr val="accent1">
                  <a:lumMod val="60000"/>
                  <a:lumOff val="40000"/>
                </a:schemeClr>
              </a:solidFill>
              <a:latin typeface="IranNastaliq" panose="02020505000000020003" pitchFamily="18" charset="0"/>
              <a:ea typeface="Times New Roman"/>
              <a:cs typeface="IranNastaliq" panose="02020505000000020003" pitchFamily="18" charset="0"/>
            </a:endParaRPr>
          </a:p>
          <a:p>
            <a:pPr algn="just" rtl="1">
              <a:lnSpc>
                <a:spcPct val="140000"/>
              </a:lnSpc>
              <a:spcBef>
                <a:spcPts val="600"/>
              </a:spcBef>
              <a:spcAft>
                <a:spcPts val="600"/>
              </a:spcAft>
              <a:buNone/>
            </a:pPr>
            <a:r>
              <a:rPr lang="ar-SA" sz="2000" b="1" dirty="0">
                <a:latin typeface="Calibri"/>
                <a:ea typeface="Times New Roman"/>
                <a:cs typeface="B Nazanin" panose="00000400000000000000" pitchFamily="2" charset="-78"/>
              </a:rPr>
              <a:t>قسمت سوم كنوانسیون هم شامل دو فصل دهم و یازدهم </a:t>
            </a:r>
            <a:r>
              <a:rPr lang="ar-SA" sz="2000" b="1" dirty="0" smtClean="0">
                <a:latin typeface="Calibri"/>
                <a:ea typeface="Times New Roman"/>
                <a:cs typeface="B Nazanin" panose="00000400000000000000" pitchFamily="2" charset="-78"/>
              </a:rPr>
              <a:t>می‌شود</a:t>
            </a:r>
            <a:r>
              <a:rPr lang="fa-IR" sz="2000" b="1" dirty="0" smtClean="0">
                <a:latin typeface="Calibri"/>
                <a:ea typeface="Times New Roman"/>
                <a:cs typeface="B Nazanin" panose="00000400000000000000" pitchFamily="2" charset="-78"/>
              </a:rPr>
              <a:t> . </a:t>
            </a:r>
            <a:r>
              <a:rPr lang="ar-SA" sz="2000" b="1" dirty="0" smtClean="0">
                <a:latin typeface="Calibri"/>
                <a:ea typeface="Times New Roman"/>
                <a:cs typeface="B Nazanin" panose="00000400000000000000" pitchFamily="2" charset="-78"/>
              </a:rPr>
              <a:t>این </a:t>
            </a:r>
            <a:r>
              <a:rPr lang="ar-SA" sz="2000" b="1" dirty="0">
                <a:latin typeface="Calibri"/>
                <a:ea typeface="Times New Roman"/>
                <a:cs typeface="B Nazanin" panose="00000400000000000000" pitchFamily="2" charset="-78"/>
              </a:rPr>
              <a:t>قسمت بخش پایانی مقررات كنوانسیون است </a:t>
            </a:r>
            <a:r>
              <a:rPr lang="fa-IR" sz="2000" b="1" dirty="0" smtClean="0">
                <a:latin typeface="Calibri"/>
                <a:ea typeface="Times New Roman"/>
                <a:cs typeface="B Nazanin" panose="00000400000000000000" pitchFamily="2" charset="-78"/>
              </a:rPr>
              <a:t>.</a:t>
            </a:r>
            <a:endParaRPr lang="en-US" sz="2000" b="1" dirty="0">
              <a:latin typeface="Calibri"/>
              <a:ea typeface="Calibri"/>
              <a:cs typeface="B Nazanin" panose="00000400000000000000" pitchFamily="2" charset="-78"/>
            </a:endParaRPr>
          </a:p>
          <a:p>
            <a:pPr algn="just" rtl="1">
              <a:lnSpc>
                <a:spcPct val="140000"/>
              </a:lnSpc>
              <a:spcBef>
                <a:spcPts val="600"/>
              </a:spcBef>
              <a:spcAft>
                <a:spcPts val="600"/>
              </a:spcAft>
            </a:pPr>
            <a:r>
              <a:rPr lang="ar-SA" sz="2000" b="1" dirty="0">
                <a:latin typeface="Calibri"/>
                <a:ea typeface="Times New Roman"/>
                <a:cs typeface="B Nazanin" panose="00000400000000000000" pitchFamily="2" charset="-78"/>
              </a:rPr>
              <a:t>ماده 75 كنوانسیون این اختیار را به دولت‌ها داده كه ضمن تصویب كنوانسیون نسب به برخی از مواد آن حق تحفظ یا حق شرط </a:t>
            </a:r>
            <a:r>
              <a:rPr lang="ar-SA" sz="2000" b="1" dirty="0" smtClean="0">
                <a:latin typeface="Calibri"/>
                <a:ea typeface="Times New Roman"/>
                <a:cs typeface="B Nazanin" panose="00000400000000000000" pitchFamily="2" charset="-78"/>
              </a:rPr>
              <a:t>اعلام نمایند</a:t>
            </a:r>
            <a:r>
              <a:rPr lang="fa-IR" sz="2000" b="1" dirty="0" smtClean="0">
                <a:latin typeface="Calibri"/>
                <a:ea typeface="Times New Roman"/>
                <a:cs typeface="B Nazanin" panose="00000400000000000000" pitchFamily="2" charset="-78"/>
              </a:rPr>
              <a:t> </a:t>
            </a:r>
            <a:r>
              <a:rPr lang="ar-SA" sz="2000" b="1" dirty="0" smtClean="0">
                <a:latin typeface="Calibri"/>
                <a:ea typeface="Times New Roman"/>
                <a:cs typeface="B Nazanin" panose="00000400000000000000" pitchFamily="2" charset="-78"/>
              </a:rPr>
              <a:t>، </a:t>
            </a:r>
            <a:r>
              <a:rPr lang="ar-SA" sz="2000" b="1" dirty="0">
                <a:latin typeface="Calibri"/>
                <a:ea typeface="Times New Roman"/>
                <a:cs typeface="B Nazanin" panose="00000400000000000000" pitchFamily="2" charset="-78"/>
              </a:rPr>
              <a:t>مشروط بر این كه با مقررات كنوانسیون وین در مورد معاهدات مصوب 23 مه 1969 مطابقت داشته </a:t>
            </a:r>
            <a:r>
              <a:rPr lang="ar-SA" sz="2000" b="1" dirty="0" smtClean="0">
                <a:latin typeface="Calibri"/>
                <a:ea typeface="Times New Roman"/>
                <a:cs typeface="B Nazanin" panose="00000400000000000000" pitchFamily="2" charset="-78"/>
              </a:rPr>
              <a:t>باشد</a:t>
            </a:r>
            <a:r>
              <a:rPr lang="fa-IR" sz="2000" b="1" dirty="0" smtClean="0">
                <a:latin typeface="Calibri"/>
                <a:ea typeface="Times New Roman"/>
                <a:cs typeface="B Nazanin" panose="00000400000000000000" pitchFamily="2" charset="-78"/>
              </a:rPr>
              <a:t> </a:t>
            </a:r>
            <a:r>
              <a:rPr lang="ar-SA" sz="2000" b="1" dirty="0" smtClean="0">
                <a:latin typeface="Calibri"/>
                <a:ea typeface="Times New Roman"/>
                <a:cs typeface="B Nazanin" panose="00000400000000000000" pitchFamily="2" charset="-78"/>
              </a:rPr>
              <a:t>.</a:t>
            </a:r>
            <a:endParaRPr lang="en-US" sz="2000" b="1" dirty="0">
              <a:latin typeface="Calibri"/>
              <a:ea typeface="Calibri"/>
              <a:cs typeface="B Nazanin" panose="00000400000000000000" pitchFamily="2" charset="-78"/>
            </a:endParaRPr>
          </a:p>
          <a:p>
            <a:pPr algn="just" rtl="1">
              <a:lnSpc>
                <a:spcPct val="140000"/>
              </a:lnSpc>
              <a:spcBef>
                <a:spcPts val="600"/>
              </a:spcBef>
              <a:spcAft>
                <a:spcPts val="600"/>
              </a:spcAft>
            </a:pPr>
            <a:r>
              <a:rPr lang="ar-SA" sz="2000" b="1" dirty="0">
                <a:latin typeface="Calibri"/>
                <a:ea typeface="Times New Roman"/>
                <a:cs typeface="B Nazanin" panose="00000400000000000000" pitchFamily="2" charset="-78"/>
              </a:rPr>
              <a:t>در این كنوانسیون حتی خروج از آن نیز پیش بینی شده و ماده 78 صریحاً بیان می‌نماید كه دولتهای عضو می‌توانند پس از گذشت 5 سال از تاریخ لازم الاجرا شدن آن، طی یادداشتی كه برای دبیركل سازمان كشورهای آمریكایی ارسال می‌كنند، خروج خود از كنوانسیون را اعلام نمایند و یك سال بعد از وصول این یادداشت خروج از كنوانسیون و عدم تعهد به اجرای مقررات آن قطعی می‌شود.</a:t>
            </a:r>
            <a:endParaRPr lang="en-US" sz="2000" b="1" dirty="0">
              <a:latin typeface="Calibri"/>
              <a:ea typeface="Calibri"/>
              <a:cs typeface="B Nazanin" panose="00000400000000000000" pitchFamily="2" charset="-78"/>
            </a:endParaRPr>
          </a:p>
          <a:p>
            <a:pPr marL="0" indent="0" algn="just" rtl="1">
              <a:buNone/>
            </a:pPr>
            <a:endParaRPr lang="en-US" dirty="0"/>
          </a:p>
        </p:txBody>
      </p:sp>
    </p:spTree>
    <p:extLst>
      <p:ext uri="{BB962C8B-B14F-4D97-AF65-F5344CB8AC3E}">
        <p14:creationId xmlns:p14="http://schemas.microsoft.com/office/powerpoint/2010/main" val="311355473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143000"/>
            <a:ext cx="8915400" cy="5410200"/>
          </a:xfrm>
        </p:spPr>
        <p:txBody>
          <a:bodyPr>
            <a:normAutofit/>
          </a:bodyPr>
          <a:lstStyle/>
          <a:p>
            <a:pPr algn="just" rtl="1">
              <a:lnSpc>
                <a:spcPct val="140000"/>
              </a:lnSpc>
              <a:spcBef>
                <a:spcPts val="600"/>
              </a:spcBef>
              <a:spcAft>
                <a:spcPts val="600"/>
              </a:spcAft>
              <a:buNone/>
            </a:pPr>
            <a:r>
              <a:rPr lang="fa-IR" sz="2000" b="1" dirty="0" smtClean="0">
                <a:ea typeface="Times New Roman"/>
                <a:cs typeface="B Nazanin" panose="00000400000000000000" pitchFamily="2" charset="-78"/>
              </a:rPr>
              <a:t>     </a:t>
            </a:r>
            <a:r>
              <a:rPr lang="ar-SA" sz="2000" b="1" dirty="0" smtClean="0">
                <a:ea typeface="Times New Roman"/>
                <a:cs typeface="B Nazanin" panose="00000400000000000000" pitchFamily="2" charset="-78"/>
              </a:rPr>
              <a:t>به این ترتیب كنوانسیون آمریكایی حقوق بشر ضمن به رسمیت شناختن بسیاری از حقوق ماهوی مهم و بنیادین در راستای اجرای آنها به تدوین مقرراتی در تأسیس دو نهاد نظارتی مهم نیز پرداخته و به این وسیله گام مهمی در سطح منطقه‌‌ای در نظام آمریكایی حقوق بشر در جهت ترویج تقویت و حمایت از حقوق بشر برداشته است.</a:t>
            </a:r>
            <a:endParaRPr lang="en-US" sz="2000" b="1" dirty="0" smtClean="0">
              <a:ea typeface="Times New Roman"/>
              <a:cs typeface="B Nazanin" panose="00000400000000000000" pitchFamily="2" charset="-78"/>
            </a:endParaRPr>
          </a:p>
          <a:p>
            <a:pPr algn="just" rtl="1">
              <a:lnSpc>
                <a:spcPct val="140000"/>
              </a:lnSpc>
              <a:spcBef>
                <a:spcPts val="600"/>
              </a:spcBef>
              <a:spcAft>
                <a:spcPts val="600"/>
              </a:spcAft>
              <a:buNone/>
            </a:pPr>
            <a:r>
              <a:rPr lang="fa-IR" sz="2000" b="1" dirty="0" smtClean="0">
                <a:ea typeface="Times New Roman"/>
                <a:cs typeface="B Nazanin" panose="00000400000000000000" pitchFamily="2" charset="-78"/>
              </a:rPr>
              <a:t>      منابع:</a:t>
            </a:r>
          </a:p>
          <a:p>
            <a:pPr marL="0" indent="0" algn="just">
              <a:buNone/>
            </a:pPr>
            <a:r>
              <a:rPr lang="en-US" dirty="0" smtClean="0">
                <a:hlinkClick r:id="rId3"/>
              </a:rPr>
              <a:t> </a:t>
            </a:r>
            <a:r>
              <a:rPr lang="en-US" u="sng" dirty="0" smtClean="0">
                <a:hlinkClick r:id="rId3"/>
              </a:rPr>
              <a:t>http://www.pajoohe.com</a:t>
            </a:r>
            <a:endParaRPr lang="en-US" u="sng" dirty="0" smtClean="0"/>
          </a:p>
          <a:p>
            <a:pPr marL="0" indent="0" algn="just">
              <a:buNone/>
            </a:pPr>
            <a:r>
              <a:rPr lang="en-US" dirty="0" smtClean="0"/>
              <a:t> </a:t>
            </a:r>
            <a:r>
              <a:rPr lang="en-US" u="sng" dirty="0" smtClean="0">
                <a:hlinkClick r:id="rId4"/>
              </a:rPr>
              <a:t>http://lawforlaw.blogfa.com</a:t>
            </a:r>
            <a:endParaRPr lang="en-US" u="sng" dirty="0" smtClean="0"/>
          </a:p>
          <a:p>
            <a:pPr marL="0" indent="0" algn="just">
              <a:buNone/>
            </a:pPr>
            <a:r>
              <a:rPr lang="en-US" u="sng" dirty="0" smtClean="0"/>
              <a:t> </a:t>
            </a:r>
            <a:r>
              <a:rPr lang="en-US" u="sng" dirty="0" smtClean="0">
                <a:hlinkClick r:id="rId5"/>
              </a:rPr>
              <a:t>www.csr.ir</a:t>
            </a:r>
            <a:endParaRPr lang="en-US" u="sng" dirty="0" smtClean="0"/>
          </a:p>
          <a:p>
            <a:pPr marL="0" indent="0">
              <a:lnSpc>
                <a:spcPct val="115000"/>
              </a:lnSpc>
              <a:spcAft>
                <a:spcPts val="1000"/>
              </a:spcAft>
              <a:buNone/>
            </a:pPr>
            <a:r>
              <a:rPr lang="en-US" sz="2800" dirty="0">
                <a:latin typeface="Calibri"/>
                <a:ea typeface="Calibri"/>
                <a:cs typeface="Arial"/>
                <a:hlinkClick r:id="rId6"/>
              </a:rPr>
              <a:t>http://</a:t>
            </a:r>
            <a:r>
              <a:rPr lang="en-US" sz="2800" dirty="0" smtClean="0">
                <a:latin typeface="Calibri"/>
                <a:ea typeface="Calibri"/>
                <a:cs typeface="Arial"/>
                <a:hlinkClick r:id="rId6"/>
              </a:rPr>
              <a:t>ertebatat82.blogfa.com</a:t>
            </a:r>
            <a:endParaRPr lang="en-US" sz="2800" dirty="0" smtClean="0">
              <a:latin typeface="Calibri"/>
              <a:ea typeface="Calibri"/>
              <a:cs typeface="Arial"/>
            </a:endParaRPr>
          </a:p>
        </p:txBody>
      </p:sp>
    </p:spTree>
    <p:extLst>
      <p:ext uri="{BB962C8B-B14F-4D97-AF65-F5344CB8AC3E}">
        <p14:creationId xmlns:p14="http://schemas.microsoft.com/office/powerpoint/2010/main" val="394293470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76200"/>
            <a:ext cx="9906000" cy="6934200"/>
          </a:xfrm>
        </p:spPr>
      </p:pic>
    </p:spTree>
    <p:extLst>
      <p:ext uri="{BB962C8B-B14F-4D97-AF65-F5344CB8AC3E}">
        <p14:creationId xmlns:p14="http://schemas.microsoft.com/office/powerpoint/2010/main" val="1343702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2950" y="762000"/>
            <a:ext cx="8420100" cy="4419600"/>
          </a:xfrm>
        </p:spPr>
        <p:txBody>
          <a:bodyPr>
            <a:noAutofit/>
          </a:bodyPr>
          <a:lstStyle/>
          <a:p>
            <a:pPr algn="ctr"/>
            <a:r>
              <a:rPr lang="fa-IR" sz="8000" dirty="0" smtClean="0">
                <a:latin typeface="IranNastaliq" panose="02020505000000020003" pitchFamily="18" charset="0"/>
                <a:cs typeface="IranNastaliq" panose="02020505000000020003" pitchFamily="18" charset="0"/>
              </a:rPr>
              <a:t>عهدنامه آمریکایی حقوق بشر1969</a:t>
            </a:r>
            <a:endParaRPr lang="en-US" sz="8000" dirty="0">
              <a:latin typeface="IranNastaliq" panose="02020505000000020003" pitchFamily="18" charset="0"/>
              <a:cs typeface="IranNastaliq" panose="02020505000000020003" pitchFamily="18" charset="0"/>
            </a:endParaRPr>
          </a:p>
        </p:txBody>
      </p:sp>
    </p:spTree>
    <p:extLst>
      <p:ext uri="{BB962C8B-B14F-4D97-AF65-F5344CB8AC3E}">
        <p14:creationId xmlns:p14="http://schemas.microsoft.com/office/powerpoint/2010/main" val="75288083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9906000" cy="6858000"/>
          </a:xfrm>
        </p:spPr>
      </p:pic>
      <p:sp>
        <p:nvSpPr>
          <p:cNvPr id="2" name="Title 1"/>
          <p:cNvSpPr>
            <a:spLocks noGrp="1"/>
          </p:cNvSpPr>
          <p:nvPr>
            <p:ph type="title"/>
          </p:nvPr>
        </p:nvSpPr>
        <p:spPr/>
        <p:txBody>
          <a:bodyPr/>
          <a:lstStyle/>
          <a:p>
            <a:endParaRPr lang="en-US"/>
          </a:p>
        </p:txBody>
      </p:sp>
      <p:sp>
        <p:nvSpPr>
          <p:cNvPr id="5" name="Rectangle 4"/>
          <p:cNvSpPr/>
          <p:nvPr/>
        </p:nvSpPr>
        <p:spPr>
          <a:xfrm>
            <a:off x="0" y="3124200"/>
            <a:ext cx="9906000" cy="3222421"/>
          </a:xfrm>
          <a:prstGeom prst="rect">
            <a:avLst/>
          </a:prstGeom>
        </p:spPr>
        <p:txBody>
          <a:bodyPr wrap="square">
            <a:spAutoFit/>
          </a:bodyPr>
          <a:lstStyle/>
          <a:p>
            <a:pPr marL="274320" lvl="0" indent="-274320" algn="ctr" rtl="1">
              <a:lnSpc>
                <a:spcPct val="140000"/>
              </a:lnSpc>
              <a:spcBef>
                <a:spcPts val="600"/>
              </a:spcBef>
              <a:spcAft>
                <a:spcPts val="600"/>
              </a:spcAft>
              <a:buClr>
                <a:srgbClr val="0BD0D9"/>
              </a:buClr>
              <a:buSzPct val="95000"/>
            </a:pPr>
            <a:r>
              <a:rPr lang="fa-IR" sz="2100" b="1" dirty="0">
                <a:solidFill>
                  <a:prstClr val="black"/>
                </a:solidFill>
                <a:ea typeface="Times New Roman"/>
                <a:cs typeface="B Nazanin" panose="00000400000000000000" pitchFamily="2" charset="-78"/>
              </a:rPr>
              <a:t> </a:t>
            </a:r>
            <a:r>
              <a:rPr lang="fa-IR" sz="7500" b="1" dirty="0" smtClean="0">
                <a:solidFill>
                  <a:prstClr val="black"/>
                </a:solidFill>
                <a:latin typeface="IranNastaliq" panose="02020505000000020003" pitchFamily="18" charset="0"/>
                <a:ea typeface="Times New Roman"/>
                <a:cs typeface="B Nazanin" panose="00000400000000000000" pitchFamily="2" charset="-78"/>
              </a:rPr>
              <a:t>با تشکر از صبر و همراهیتان</a:t>
            </a:r>
          </a:p>
          <a:p>
            <a:pPr marL="274320" lvl="0" indent="-274320" algn="ctr" rtl="1">
              <a:lnSpc>
                <a:spcPct val="140000"/>
              </a:lnSpc>
              <a:spcBef>
                <a:spcPts val="600"/>
              </a:spcBef>
              <a:spcAft>
                <a:spcPts val="600"/>
              </a:spcAft>
              <a:buClr>
                <a:srgbClr val="0BD0D9"/>
              </a:buClr>
              <a:buSzPct val="95000"/>
            </a:pPr>
            <a:r>
              <a:rPr lang="fa-IR" sz="2800" b="1" dirty="0" smtClean="0">
                <a:ea typeface="Times New Roman"/>
                <a:cs typeface="B Nazanin" panose="00000400000000000000" pitchFamily="2" charset="-78"/>
              </a:rPr>
              <a:t>تهیه </a:t>
            </a:r>
            <a:r>
              <a:rPr lang="fa-IR" sz="2800" b="1" dirty="0">
                <a:ea typeface="Times New Roman"/>
                <a:cs typeface="B Nazanin" panose="00000400000000000000" pitchFamily="2" charset="-78"/>
              </a:rPr>
              <a:t>کننده : زهره یزدانفر</a:t>
            </a:r>
          </a:p>
          <a:p>
            <a:pPr marL="274320" lvl="0" indent="-274320" algn="ctr" rtl="1">
              <a:lnSpc>
                <a:spcPct val="140000"/>
              </a:lnSpc>
              <a:spcBef>
                <a:spcPts val="600"/>
              </a:spcBef>
              <a:spcAft>
                <a:spcPts val="600"/>
              </a:spcAft>
              <a:buClr>
                <a:srgbClr val="0BD0D9"/>
              </a:buClr>
              <a:buSzPct val="95000"/>
            </a:pPr>
            <a:r>
              <a:rPr lang="fa-IR" sz="2800" b="1" dirty="0">
                <a:ea typeface="Times New Roman"/>
                <a:cs typeface="B Nazanin" panose="00000400000000000000" pitchFamily="2" charset="-78"/>
              </a:rPr>
              <a:t>       </a:t>
            </a:r>
            <a:r>
              <a:rPr lang="fa-IR" sz="2800" b="1" dirty="0" smtClean="0">
                <a:ea typeface="Times New Roman"/>
                <a:cs typeface="B Nazanin" panose="00000400000000000000" pitchFamily="2" charset="-78"/>
              </a:rPr>
              <a:t>استادمحترم : </a:t>
            </a:r>
            <a:r>
              <a:rPr lang="fa-IR" sz="2800" b="1" dirty="0">
                <a:ea typeface="Times New Roman"/>
                <a:cs typeface="B Nazanin" panose="00000400000000000000" pitchFamily="2" charset="-78"/>
              </a:rPr>
              <a:t>دکتر معتمد طوسی</a:t>
            </a:r>
            <a:endParaRPr lang="en-US" sz="2800" dirty="0"/>
          </a:p>
        </p:txBody>
      </p:sp>
    </p:spTree>
    <p:extLst>
      <p:ext uri="{BB962C8B-B14F-4D97-AF65-F5344CB8AC3E}">
        <p14:creationId xmlns:p14="http://schemas.microsoft.com/office/powerpoint/2010/main" val="4155332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81000"/>
            <a:ext cx="8915400" cy="5943600"/>
          </a:xfrm>
        </p:spPr>
        <p:txBody>
          <a:bodyPr>
            <a:normAutofit lnSpcReduction="10000"/>
          </a:bodyPr>
          <a:lstStyle/>
          <a:p>
            <a:pPr marL="0" indent="0" algn="ctr" rtl="1">
              <a:buNone/>
            </a:pPr>
            <a:r>
              <a:rPr lang="fa-IR" sz="7100" dirty="0">
                <a:solidFill>
                  <a:schemeClr val="accent1">
                    <a:lumMod val="60000"/>
                    <a:lumOff val="40000"/>
                  </a:schemeClr>
                </a:solidFill>
                <a:latin typeface="IranNastaliq" panose="02020505000000020003" pitchFamily="18" charset="0"/>
                <a:ea typeface="Times New Roman"/>
                <a:cs typeface="IranNastaliq" panose="02020505000000020003" pitchFamily="18" charset="0"/>
              </a:rPr>
              <a:t>نظام های منطقه ای حقوق بشر</a:t>
            </a:r>
          </a:p>
          <a:p>
            <a:pPr algn="just" rtl="1">
              <a:lnSpc>
                <a:spcPct val="140000"/>
              </a:lnSpc>
              <a:spcBef>
                <a:spcPts val="600"/>
              </a:spcBef>
              <a:spcAft>
                <a:spcPts val="600"/>
              </a:spcAft>
              <a:buFont typeface="Arial" panose="020B0604020202020204" pitchFamily="34" charset="0"/>
              <a:buChar char="•"/>
            </a:pPr>
            <a:r>
              <a:rPr lang="fa-IR" sz="2000" b="1" dirty="0">
                <a:cs typeface="B Nazanin" panose="00000400000000000000" pitchFamily="2" charset="-78"/>
              </a:rPr>
              <a:t>در راستای فصل هشتم منشور سازمان ملل </a:t>
            </a:r>
            <a:r>
              <a:rPr lang="fa-IR" sz="2000" b="1" dirty="0" smtClean="0">
                <a:cs typeface="B Nazanin" panose="00000400000000000000" pitchFamily="2" charset="-78"/>
              </a:rPr>
              <a:t>متحد ، </a:t>
            </a:r>
            <a:r>
              <a:rPr lang="fa-IR" sz="2000" b="1" dirty="0">
                <a:cs typeface="B Nazanin" panose="00000400000000000000" pitchFamily="2" charset="-78"/>
              </a:rPr>
              <a:t>در مناطق مختلف </a:t>
            </a:r>
            <a:r>
              <a:rPr lang="fa-IR" sz="2000" b="1" dirty="0" smtClean="0">
                <a:cs typeface="B Nazanin" panose="00000400000000000000" pitchFamily="2" charset="-78"/>
              </a:rPr>
              <a:t>جغرافیایی ، </a:t>
            </a:r>
            <a:r>
              <a:rPr lang="fa-IR" sz="2000" b="1" dirty="0">
                <a:cs typeface="B Nazanin" panose="00000400000000000000" pitchFamily="2" charset="-78"/>
              </a:rPr>
              <a:t>نظام­های حمایت از حقوق </a:t>
            </a:r>
            <a:r>
              <a:rPr lang="fa-IR" sz="2000" b="1" dirty="0" smtClean="0">
                <a:cs typeface="B Nazanin" panose="00000400000000000000" pitchFamily="2" charset="-78"/>
              </a:rPr>
              <a:t>بشر ، فعالیت­هایی </a:t>
            </a:r>
            <a:r>
              <a:rPr lang="fa-IR" sz="2000" b="1" dirty="0">
                <a:cs typeface="B Nazanin" panose="00000400000000000000" pitchFamily="2" charset="-78"/>
              </a:rPr>
              <a:t>را آغاز کرده­اند و درجهت تحقق منشور </a:t>
            </a:r>
            <a:r>
              <a:rPr lang="fa-IR" sz="2000" b="1" dirty="0" smtClean="0">
                <a:cs typeface="B Nazanin" panose="00000400000000000000" pitchFamily="2" charset="-78"/>
              </a:rPr>
              <a:t>، گام­هاي </a:t>
            </a:r>
            <a:r>
              <a:rPr lang="fa-IR" sz="2000" b="1" dirty="0">
                <a:cs typeface="B Nazanin" panose="00000400000000000000" pitchFamily="2" charset="-78"/>
              </a:rPr>
              <a:t>موثری برداشته شده­است.که برصحت ایده فرا سرزمینی بودن حقوق بشر صحه </a:t>
            </a:r>
            <a:r>
              <a:rPr lang="fa-IR" sz="2000" b="1" dirty="0" smtClean="0">
                <a:cs typeface="B Nazanin" panose="00000400000000000000" pitchFamily="2" charset="-78"/>
              </a:rPr>
              <a:t>می­گذارد . </a:t>
            </a:r>
          </a:p>
          <a:p>
            <a:pPr algn="just" rtl="1">
              <a:lnSpc>
                <a:spcPct val="140000"/>
              </a:lnSpc>
              <a:spcBef>
                <a:spcPts val="600"/>
              </a:spcBef>
              <a:spcAft>
                <a:spcPts val="600"/>
              </a:spcAft>
              <a:buFont typeface="Arial" panose="020B0604020202020204" pitchFamily="34" charset="0"/>
              <a:buChar char="•"/>
            </a:pPr>
            <a:r>
              <a:rPr lang="fa-IR" sz="2000" b="1" dirty="0" smtClean="0">
                <a:cs typeface="B Nazanin" panose="00000400000000000000" pitchFamily="2" charset="-78"/>
              </a:rPr>
              <a:t>در </a:t>
            </a:r>
            <a:r>
              <a:rPr lang="fa-IR" sz="2000" b="1" dirty="0">
                <a:cs typeface="B Nazanin" panose="00000400000000000000" pitchFamily="2" charset="-78"/>
              </a:rPr>
              <a:t>این </a:t>
            </a:r>
            <a:r>
              <a:rPr lang="fa-IR" sz="2000" b="1" dirty="0" smtClean="0">
                <a:cs typeface="B Nazanin" panose="00000400000000000000" pitchFamily="2" charset="-78"/>
              </a:rPr>
              <a:t>نظام­ها ؛ </a:t>
            </a:r>
            <a:r>
              <a:rPr lang="fa-IR" sz="2000" b="1" dirty="0">
                <a:cs typeface="B Nazanin" panose="00000400000000000000" pitchFamily="2" charset="-78"/>
              </a:rPr>
              <a:t>یک سری از قواعد را به عنوان </a:t>
            </a:r>
            <a:r>
              <a:rPr lang="fa-IR" sz="2000" b="1" u="sng" dirty="0">
                <a:solidFill>
                  <a:schemeClr val="accent1">
                    <a:lumMod val="60000"/>
                    <a:lumOff val="40000"/>
                  </a:schemeClr>
                </a:solidFill>
                <a:cs typeface="B Nazanin" panose="00000400000000000000" pitchFamily="2" charset="-78"/>
              </a:rPr>
              <a:t>حقوق بنیادین و غیر قابل انحراف </a:t>
            </a:r>
            <a:r>
              <a:rPr lang="fa-IR" sz="2000" b="1" dirty="0">
                <a:cs typeface="B Nazanin" panose="00000400000000000000" pitchFamily="2" charset="-78"/>
              </a:rPr>
              <a:t>در نظر </a:t>
            </a:r>
            <a:r>
              <a:rPr lang="fa-IR" sz="2000" b="1" dirty="0" smtClean="0">
                <a:cs typeface="B Nazanin" panose="00000400000000000000" pitchFamily="2" charset="-78"/>
              </a:rPr>
              <a:t>گرفته ، </a:t>
            </a:r>
            <a:r>
              <a:rPr lang="fa-IR" sz="2000" b="1" dirty="0">
                <a:cs typeface="B Nazanin" panose="00000400000000000000" pitchFamily="2" charset="-78"/>
              </a:rPr>
              <a:t>که به تنظیم اسنادی در زمینه حقوق بشر </a:t>
            </a:r>
            <a:r>
              <a:rPr lang="fa-IR" sz="2000" b="1" dirty="0" smtClean="0">
                <a:cs typeface="B Nazanin" panose="00000400000000000000" pitchFamily="2" charset="-78"/>
              </a:rPr>
              <a:t>انجامیده­است . </a:t>
            </a:r>
            <a:r>
              <a:rPr lang="fa-IR" sz="2000" b="1" dirty="0">
                <a:cs typeface="B Nazanin" panose="00000400000000000000" pitchFamily="2" charset="-78"/>
              </a:rPr>
              <a:t>باید یاد آور شد که این دسته از حقوق در </a:t>
            </a:r>
            <a:r>
              <a:rPr lang="fa-IR" sz="2000" b="1" u="sng" dirty="0">
                <a:solidFill>
                  <a:schemeClr val="accent1">
                    <a:lumMod val="60000"/>
                    <a:lumOff val="40000"/>
                  </a:schemeClr>
                </a:solidFill>
                <a:cs typeface="B Nazanin" panose="00000400000000000000" pitchFamily="2" charset="-78"/>
              </a:rPr>
              <a:t>کنوانسیون­های مختلف منطقه­ای یکسان نیستند </a:t>
            </a:r>
            <a:r>
              <a:rPr lang="fa-IR" sz="2000" b="1" dirty="0">
                <a:cs typeface="B Nazanin" panose="00000400000000000000" pitchFamily="2" charset="-78"/>
              </a:rPr>
              <a:t>و فقط دارای </a:t>
            </a:r>
            <a:r>
              <a:rPr lang="fa-IR" sz="2000" b="1" u="sng" dirty="0">
                <a:solidFill>
                  <a:schemeClr val="accent1">
                    <a:lumMod val="60000"/>
                    <a:lumOff val="40000"/>
                  </a:schemeClr>
                </a:solidFill>
                <a:cs typeface="B Nazanin" panose="00000400000000000000" pitchFamily="2" charset="-78"/>
              </a:rPr>
              <a:t>شباهت­هایی </a:t>
            </a:r>
            <a:r>
              <a:rPr lang="fa-IR" sz="2000" b="1" u="sng" dirty="0" smtClean="0">
                <a:solidFill>
                  <a:schemeClr val="accent1">
                    <a:lumMod val="60000"/>
                    <a:lumOff val="40000"/>
                  </a:schemeClr>
                </a:solidFill>
                <a:cs typeface="B Nazanin" panose="00000400000000000000" pitchFamily="2" charset="-78"/>
              </a:rPr>
              <a:t>می­باشند </a:t>
            </a:r>
            <a:r>
              <a:rPr lang="fa-IR" sz="2000" b="1" dirty="0" smtClean="0">
                <a:cs typeface="B Nazanin" panose="00000400000000000000" pitchFamily="2" charset="-78"/>
              </a:rPr>
              <a:t>. </a:t>
            </a:r>
          </a:p>
          <a:p>
            <a:pPr algn="just" rtl="1">
              <a:lnSpc>
                <a:spcPct val="140000"/>
              </a:lnSpc>
              <a:spcBef>
                <a:spcPts val="600"/>
              </a:spcBef>
              <a:spcAft>
                <a:spcPts val="600"/>
              </a:spcAft>
              <a:buFont typeface="Arial" panose="020B0604020202020204" pitchFamily="34" charset="0"/>
              <a:buChar char="•"/>
            </a:pPr>
            <a:r>
              <a:rPr lang="fa-IR" sz="2000" b="1" dirty="0">
                <a:cs typeface="B Nazanin" panose="00000400000000000000" pitchFamily="2" charset="-78"/>
              </a:rPr>
              <a:t>از اينرو حقوق بشر از یک استاندار حداقلی در سطح منطقه­ای و در سطح بین­المللی برخوردار شده­ است که </a:t>
            </a:r>
            <a:r>
              <a:rPr lang="fa-IR" sz="2000" b="1" u="sng" dirty="0">
                <a:solidFill>
                  <a:schemeClr val="accent1">
                    <a:lumMod val="60000"/>
                    <a:lumOff val="40000"/>
                  </a:schemeClr>
                </a:solidFill>
                <a:cs typeface="B Nazanin" panose="00000400000000000000" pitchFamily="2" charset="-78"/>
              </a:rPr>
              <a:t>همیشه</a:t>
            </a:r>
            <a:r>
              <a:rPr lang="fa-IR" sz="2000" b="1" dirty="0">
                <a:cs typeface="B Nazanin" panose="00000400000000000000" pitchFamily="2" charset="-78"/>
              </a:rPr>
              <a:t> برای افراد وگروه­ها و دولت­ها در </a:t>
            </a:r>
            <a:r>
              <a:rPr lang="fa-IR" sz="2000" b="1" u="sng" dirty="0">
                <a:solidFill>
                  <a:schemeClr val="accent1">
                    <a:lumMod val="60000"/>
                    <a:lumOff val="40000"/>
                  </a:schemeClr>
                </a:solidFill>
                <a:cs typeface="B Nazanin" panose="00000400000000000000" pitchFamily="2" charset="-78"/>
              </a:rPr>
              <a:t>همه جا و هر مکانی </a:t>
            </a:r>
            <a:r>
              <a:rPr lang="fa-IR" sz="2000" b="1" dirty="0">
                <a:cs typeface="B Nazanin" panose="00000400000000000000" pitchFamily="2" charset="-78"/>
              </a:rPr>
              <a:t>قابل اعمال است . در حقیقت هر زمانی که </a:t>
            </a:r>
            <a:r>
              <a:rPr lang="fa-IR" sz="2000" b="1" u="sng" dirty="0">
                <a:solidFill>
                  <a:schemeClr val="accent1">
                    <a:lumMod val="60000"/>
                    <a:lumOff val="40000"/>
                  </a:schemeClr>
                </a:solidFill>
                <a:cs typeface="B Nazanin" panose="00000400000000000000" pitchFamily="2" charset="-78"/>
              </a:rPr>
              <a:t>همگرایی سیاسی و اشتراک تاریخی و فرهنگی و مذهبی </a:t>
            </a:r>
            <a:r>
              <a:rPr lang="fa-IR" sz="2000" b="1" dirty="0">
                <a:cs typeface="B Nazanin" panose="00000400000000000000" pitchFamily="2" charset="-78"/>
              </a:rPr>
              <a:t>بیشتر بوده ، مبانی و نظام حقوق بشر بر اساس </a:t>
            </a:r>
            <a:r>
              <a:rPr lang="fa-IR" sz="2000" b="1" u="sng" dirty="0">
                <a:solidFill>
                  <a:schemeClr val="accent1">
                    <a:lumMod val="60000"/>
                    <a:lumOff val="40000"/>
                  </a:schemeClr>
                </a:solidFill>
                <a:cs typeface="B Nazanin" panose="00000400000000000000" pitchFamily="2" charset="-78"/>
              </a:rPr>
              <a:t>اشتراکات و محورهای همسو </a:t>
            </a:r>
            <a:r>
              <a:rPr lang="fa-IR" sz="2000" b="1" dirty="0">
                <a:cs typeface="B Nazanin" panose="00000400000000000000" pitchFamily="2" charset="-78"/>
              </a:rPr>
              <a:t>، عمیق­تر و گسترده­تر نهادینه شده و شکل گرفته است . </a:t>
            </a:r>
          </a:p>
          <a:p>
            <a:pPr algn="just" rtl="1">
              <a:lnSpc>
                <a:spcPct val="120000"/>
              </a:lnSpc>
              <a:spcBef>
                <a:spcPts val="600"/>
              </a:spcBef>
              <a:spcAft>
                <a:spcPts val="600"/>
              </a:spcAft>
              <a:buFont typeface="Arial" panose="020B0604020202020204" pitchFamily="34" charset="0"/>
              <a:buChar char="•"/>
            </a:pPr>
            <a:endParaRPr lang="fa-IR" sz="2000" b="1" dirty="0" smtClean="0">
              <a:cs typeface="B Nazanin" panose="00000400000000000000" pitchFamily="2" charset="-78"/>
            </a:endParaRPr>
          </a:p>
        </p:txBody>
      </p:sp>
    </p:spTree>
    <p:extLst>
      <p:ext uri="{BB962C8B-B14F-4D97-AF65-F5344CB8AC3E}">
        <p14:creationId xmlns:p14="http://schemas.microsoft.com/office/powerpoint/2010/main" val="45850060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524000"/>
            <a:ext cx="8915400" cy="3733800"/>
          </a:xfrm>
        </p:spPr>
        <p:txBody>
          <a:bodyPr>
            <a:normAutofit/>
          </a:bodyPr>
          <a:lstStyle/>
          <a:p>
            <a:pPr algn="just" rtl="1">
              <a:lnSpc>
                <a:spcPct val="140000"/>
              </a:lnSpc>
              <a:spcBef>
                <a:spcPts val="600"/>
              </a:spcBef>
              <a:spcAft>
                <a:spcPts val="600"/>
              </a:spcAft>
            </a:pPr>
            <a:r>
              <a:rPr lang="fa-IR" sz="2000" b="1" dirty="0" smtClean="0">
                <a:cs typeface="B Nazanin" panose="00000400000000000000" pitchFamily="2" charset="-78"/>
              </a:rPr>
              <a:t>نمونه­های </a:t>
            </a:r>
            <a:r>
              <a:rPr lang="fa-IR" sz="2000" b="1" dirty="0">
                <a:cs typeface="B Nazanin" panose="00000400000000000000" pitchFamily="2" charset="-78"/>
              </a:rPr>
              <a:t>اين پدیده­ها را می­توان در ترتیبات منطقه اي حقوق بشر مشاهده کرد، که فقط در محدوده </a:t>
            </a:r>
            <a:r>
              <a:rPr lang="fa-IR" sz="2000" b="1" u="sng" dirty="0">
                <a:solidFill>
                  <a:schemeClr val="accent1">
                    <a:lumMod val="60000"/>
                    <a:lumOff val="40000"/>
                  </a:schemeClr>
                </a:solidFill>
                <a:cs typeface="B Nazanin" panose="00000400000000000000" pitchFamily="2" charset="-78"/>
              </a:rPr>
              <a:t>اروپا، آمريكا و آفريقا</a:t>
            </a:r>
            <a:r>
              <a:rPr lang="fa-IR" sz="2000" b="1" dirty="0">
                <a:cs typeface="B Nazanin" panose="00000400000000000000" pitchFamily="2" charset="-78"/>
              </a:rPr>
              <a:t> شکل گرفته است . گرچه کشورهای آ</a:t>
            </a:r>
            <a:r>
              <a:rPr lang="fa-IR" sz="2000" b="1" u="sng" dirty="0">
                <a:solidFill>
                  <a:schemeClr val="accent1">
                    <a:lumMod val="60000"/>
                    <a:lumOff val="40000"/>
                  </a:schemeClr>
                </a:solidFill>
                <a:cs typeface="B Nazanin" panose="00000400000000000000" pitchFamily="2" charset="-78"/>
              </a:rPr>
              <a:t>سیایی</a:t>
            </a:r>
            <a:r>
              <a:rPr lang="fa-IR" sz="2000" b="1" dirty="0">
                <a:cs typeface="B Nazanin" panose="00000400000000000000" pitchFamily="2" charset="-78"/>
              </a:rPr>
              <a:t> کمترین تحرک جمعی را در زمینه ترتیبات منطقه­ای داشته­اند. به طورکلی، </a:t>
            </a:r>
            <a:r>
              <a:rPr lang="fa-IR" sz="2000" b="1" u="sng" dirty="0">
                <a:solidFill>
                  <a:schemeClr val="accent1">
                    <a:lumMod val="60000"/>
                    <a:lumOff val="40000"/>
                  </a:schemeClr>
                </a:solidFill>
                <a:cs typeface="B Nazanin" panose="00000400000000000000" pitchFamily="2" charset="-78"/>
              </a:rPr>
              <a:t>تنوع فرهنگی، مذهبی و تنش در جهت­گیری سیاسی و گستردگی</a:t>
            </a:r>
            <a:r>
              <a:rPr lang="fa-IR" sz="2000" b="1" dirty="0">
                <a:cs typeface="B Nazanin" panose="00000400000000000000" pitchFamily="2" charset="-78"/>
              </a:rPr>
              <a:t> این قاره مانع از تشکیل سند منطقه­ای در حوزه حقوق بشر این منطقه گریده­است . البته کشورهای </a:t>
            </a:r>
            <a:r>
              <a:rPr lang="fa-IR" sz="2000" b="1" u="sng" dirty="0">
                <a:solidFill>
                  <a:schemeClr val="accent1">
                    <a:lumMod val="60000"/>
                    <a:lumOff val="40000"/>
                  </a:schemeClr>
                </a:solidFill>
                <a:cs typeface="B Nazanin" panose="00000400000000000000" pitchFamily="2" charset="-78"/>
              </a:rPr>
              <a:t>عربی </a:t>
            </a:r>
            <a:r>
              <a:rPr lang="fa-IR" sz="2000" b="1" dirty="0">
                <a:cs typeface="B Nazanin" panose="00000400000000000000" pitchFamily="2" charset="-78"/>
              </a:rPr>
              <a:t>به ارایه یک سند حقوق بشر (منشور حقوق بشر عرب) اقدام نموده که فعال نیست و از سوی دولت­های عربی مورد استقبال قرار نگرفته است . </a:t>
            </a:r>
          </a:p>
        </p:txBody>
      </p:sp>
    </p:spTree>
    <p:extLst>
      <p:ext uri="{BB962C8B-B14F-4D97-AF65-F5344CB8AC3E}">
        <p14:creationId xmlns:p14="http://schemas.microsoft.com/office/powerpoint/2010/main" val="33382021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915400" cy="5029200"/>
          </a:xfrm>
        </p:spPr>
        <p:txBody>
          <a:bodyPr>
            <a:normAutofit fontScale="47500" lnSpcReduction="20000"/>
          </a:bodyPr>
          <a:lstStyle/>
          <a:p>
            <a:pPr algn="just" rtl="1">
              <a:lnSpc>
                <a:spcPct val="160000"/>
              </a:lnSpc>
              <a:spcBef>
                <a:spcPts val="600"/>
              </a:spcBef>
              <a:spcAft>
                <a:spcPts val="600"/>
              </a:spcAft>
              <a:buSzPct val="100000"/>
            </a:pPr>
            <a:r>
              <a:rPr lang="fa-IR" sz="4000" b="1" dirty="0">
                <a:cs typeface="B Nazanin" panose="00000400000000000000" pitchFamily="2" charset="-78"/>
              </a:rPr>
              <a:t>در قاره آمریکا با برگزاري كنفرانس بوگوتا </a:t>
            </a:r>
            <a:r>
              <a:rPr lang="fa-IR" sz="4000" b="1" dirty="0" smtClean="0">
                <a:cs typeface="B Nazanin" panose="00000400000000000000" pitchFamily="2" charset="-78"/>
              </a:rPr>
              <a:t>در سال1948 ، </a:t>
            </a:r>
            <a:r>
              <a:rPr lang="fa-IR" sz="4000" b="1" dirty="0">
                <a:cs typeface="B Nazanin" panose="00000400000000000000" pitchFamily="2" charset="-78"/>
              </a:rPr>
              <a:t>اعلامیه آمریکایی حقوق و تکالیف انسان مورد تصويب قرار </a:t>
            </a:r>
            <a:r>
              <a:rPr lang="fa-IR" sz="4000" b="1" dirty="0" smtClean="0">
                <a:cs typeface="B Nazanin" panose="00000400000000000000" pitchFamily="2" charset="-78"/>
              </a:rPr>
              <a:t>گرفت که البته </a:t>
            </a:r>
            <a:r>
              <a:rPr lang="fa-IR" sz="4000" b="1" dirty="0">
                <a:cs typeface="B Nazanin" panose="00000400000000000000" pitchFamily="2" charset="-78"/>
              </a:rPr>
              <a:t>فقط به صورت </a:t>
            </a:r>
            <a:r>
              <a:rPr lang="fa-IR" sz="4000" b="1" dirty="0" smtClean="0">
                <a:cs typeface="B Nazanin" panose="00000400000000000000" pitchFamily="2" charset="-78"/>
              </a:rPr>
              <a:t>توصیه نامه می باشد .</a:t>
            </a:r>
          </a:p>
          <a:p>
            <a:pPr algn="just" rtl="1">
              <a:lnSpc>
                <a:spcPct val="160000"/>
              </a:lnSpc>
              <a:spcBef>
                <a:spcPts val="600"/>
              </a:spcBef>
              <a:spcAft>
                <a:spcPts val="600"/>
              </a:spcAft>
            </a:pPr>
            <a:r>
              <a:rPr lang="fa-IR" sz="4000" b="1" dirty="0">
                <a:cs typeface="B Nazanin" panose="00000400000000000000" pitchFamily="2" charset="-78"/>
              </a:rPr>
              <a:t>در 22 نوامبر 1969 در كنفرانسی دیپلماتیك بین كشورهای آمریكایی كه در </a:t>
            </a:r>
            <a:r>
              <a:rPr lang="fa-IR" sz="4000" b="1" dirty="0" smtClean="0">
                <a:cs typeface="B Nazanin" panose="00000400000000000000" pitchFamily="2" charset="-78"/>
              </a:rPr>
              <a:t>سن‌خوزه کاستاریكا </a:t>
            </a:r>
            <a:r>
              <a:rPr lang="fa-IR" sz="4000" b="1" dirty="0">
                <a:cs typeface="B Nazanin" panose="00000400000000000000" pitchFamily="2" charset="-78"/>
              </a:rPr>
              <a:t>تشكیل شده بود تصویب و در معرض امضای كشورهای آمریكایی گذاشته شد و در 18 ژوئیه 1978 نیز قابلیت اجرا پیدا نمود . </a:t>
            </a:r>
            <a:r>
              <a:rPr lang="fa-IR" sz="4000" b="1" dirty="0" smtClean="0">
                <a:cs typeface="B Nazanin" panose="00000400000000000000" pitchFamily="2" charset="-78"/>
              </a:rPr>
              <a:t>این </a:t>
            </a:r>
            <a:r>
              <a:rPr lang="fa-IR" sz="4000" b="1" dirty="0">
                <a:cs typeface="B Nazanin" panose="00000400000000000000" pitchFamily="2" charset="-78"/>
              </a:rPr>
              <a:t>اعلامیه از معاهدات منطقه اي حقوق بشري عام به شمار مي </a:t>
            </a:r>
            <a:r>
              <a:rPr lang="fa-IR" sz="4000" b="1" dirty="0" smtClean="0">
                <a:cs typeface="B Nazanin" panose="00000400000000000000" pitchFamily="2" charset="-78"/>
              </a:rPr>
              <a:t>رود . </a:t>
            </a:r>
            <a:r>
              <a:rPr lang="fa-IR" sz="4000" b="1" dirty="0">
                <a:cs typeface="B Nazanin" panose="00000400000000000000" pitchFamily="2" charset="-78"/>
              </a:rPr>
              <a:t>باید یادآور شد این اعلامیه ، از نظر محتوا و همچنین از نظر مکانسیهای اجرایی به کنوانسیون اروپایی شباهت دارد </a:t>
            </a:r>
            <a:r>
              <a:rPr lang="fa-IR" sz="4000" b="1" dirty="0" smtClean="0">
                <a:cs typeface="B Nazanin" panose="00000400000000000000" pitchFamily="2" charset="-78"/>
              </a:rPr>
              <a:t>.</a:t>
            </a:r>
            <a:endParaRPr lang="fa-IR" sz="4000" b="1" dirty="0">
              <a:cs typeface="B Nazanin" panose="00000400000000000000" pitchFamily="2" charset="-78"/>
            </a:endParaRPr>
          </a:p>
          <a:p>
            <a:pPr algn="just" rtl="1">
              <a:lnSpc>
                <a:spcPct val="160000"/>
              </a:lnSpc>
              <a:spcBef>
                <a:spcPts val="600"/>
              </a:spcBef>
              <a:spcAft>
                <a:spcPts val="600"/>
              </a:spcAft>
            </a:pPr>
            <a:r>
              <a:rPr lang="fa-IR" sz="4000" b="1" dirty="0">
                <a:cs typeface="B Nazanin" panose="00000400000000000000" pitchFamily="2" charset="-78"/>
              </a:rPr>
              <a:t>تمامی کشورهای </a:t>
            </a:r>
            <a:r>
              <a:rPr lang="fa-IR" sz="4000" b="1" dirty="0" smtClean="0">
                <a:cs typeface="B Nazanin" panose="00000400000000000000" pitchFamily="2" charset="-78"/>
              </a:rPr>
              <a:t>عضو ، </a:t>
            </a:r>
            <a:r>
              <a:rPr lang="fa-IR" sz="4000" b="1" dirty="0">
                <a:cs typeface="B Nazanin" panose="00000400000000000000" pitchFamily="2" charset="-78"/>
              </a:rPr>
              <a:t>تمام تلاش خود را برای </a:t>
            </a:r>
            <a:r>
              <a:rPr lang="fa-IR" sz="4000" u="sng" dirty="0">
                <a:solidFill>
                  <a:schemeClr val="accent1">
                    <a:lumMod val="60000"/>
                    <a:lumOff val="40000"/>
                  </a:schemeClr>
                </a:solidFill>
                <a:cs typeface="B Nazanin" panose="00000400000000000000" pitchFamily="2" charset="-78"/>
              </a:rPr>
              <a:t>تحقق کامل حقوق </a:t>
            </a:r>
            <a:r>
              <a:rPr lang="fa-IR" sz="4000" b="1" dirty="0">
                <a:cs typeface="B Nazanin" panose="00000400000000000000" pitchFamily="2" charset="-78"/>
              </a:rPr>
              <a:t>از جمله </a:t>
            </a:r>
            <a:r>
              <a:rPr lang="fa-IR" sz="4000" b="1" u="sng" dirty="0">
                <a:solidFill>
                  <a:schemeClr val="accent1">
                    <a:lumMod val="60000"/>
                    <a:lumOff val="40000"/>
                  </a:schemeClr>
                </a:solidFill>
                <a:cs typeface="B Nazanin" panose="00000400000000000000" pitchFamily="2" charset="-78"/>
              </a:rPr>
              <a:t>حقوق اقتصادی، اجتماعی، آموزشی، علمی و فرهنگی</a:t>
            </a:r>
            <a:r>
              <a:rPr lang="fa-IR" sz="4000" b="1" dirty="0">
                <a:cs typeface="B Nazanin" panose="00000400000000000000" pitchFamily="2" charset="-78"/>
              </a:rPr>
              <a:t> به کار گرفته اند ، ليكن </a:t>
            </a:r>
            <a:r>
              <a:rPr lang="fa-IR" sz="4000" b="1" u="sng" dirty="0">
                <a:solidFill>
                  <a:schemeClr val="accent1">
                    <a:lumMod val="60000"/>
                    <a:lumOff val="40000"/>
                  </a:schemeClr>
                </a:solidFill>
                <a:cs typeface="B Nazanin" panose="00000400000000000000" pitchFamily="2" charset="-78"/>
              </a:rPr>
              <a:t>اجراي</a:t>
            </a:r>
            <a:r>
              <a:rPr lang="fa-IR" sz="4000" b="1" dirty="0">
                <a:solidFill>
                  <a:schemeClr val="accent1">
                    <a:lumMod val="60000"/>
                    <a:lumOff val="40000"/>
                  </a:schemeClr>
                </a:solidFill>
                <a:cs typeface="B Nazanin" panose="00000400000000000000" pitchFamily="2" charset="-78"/>
              </a:rPr>
              <a:t> </a:t>
            </a:r>
            <a:r>
              <a:rPr lang="fa-IR" sz="4000" b="1" dirty="0">
                <a:cs typeface="B Nazanin" panose="00000400000000000000" pitchFamily="2" charset="-78"/>
              </a:rPr>
              <a:t>اين حقوق بستگي به </a:t>
            </a:r>
            <a:r>
              <a:rPr lang="fa-IR" sz="4000" b="1" u="sng" dirty="0">
                <a:solidFill>
                  <a:schemeClr val="accent1">
                    <a:lumMod val="60000"/>
                    <a:lumOff val="40000"/>
                  </a:schemeClr>
                </a:solidFill>
                <a:cs typeface="B Nazanin" panose="00000400000000000000" pitchFamily="2" charset="-78"/>
              </a:rPr>
              <a:t>توسعه تدريجي و امكانات </a:t>
            </a:r>
            <a:r>
              <a:rPr lang="fa-IR" sz="4000" b="1" dirty="0">
                <a:cs typeface="B Nazanin" panose="00000400000000000000" pitchFamily="2" charset="-78"/>
              </a:rPr>
              <a:t>هر كشور </a:t>
            </a:r>
            <a:r>
              <a:rPr lang="fa-IR" sz="4000" b="1" dirty="0" smtClean="0">
                <a:cs typeface="B Nazanin" panose="00000400000000000000" pitchFamily="2" charset="-78"/>
              </a:rPr>
              <a:t>دارد . </a:t>
            </a:r>
            <a:r>
              <a:rPr lang="fa-IR" sz="4000" b="1" dirty="0">
                <a:cs typeface="B Nazanin" panose="00000400000000000000" pitchFamily="2" charset="-78"/>
              </a:rPr>
              <a:t>این توسعه در سال1987یک پروتکل 22ماده ای که مشتمل بر حقوق اجتماعی بود که تاحدودی صورت گرفته است. دو کشور آمریکا و کانادا تاکنون به این کنوانسیون نپیوسته </a:t>
            </a:r>
            <a:r>
              <a:rPr lang="fa-IR" sz="4000" b="1" dirty="0" smtClean="0">
                <a:cs typeface="B Nazanin" panose="00000400000000000000" pitchFamily="2" charset="-78"/>
              </a:rPr>
              <a:t>اند .</a:t>
            </a:r>
            <a:endParaRPr lang="fa-IR" sz="4000" b="1" dirty="0">
              <a:cs typeface="B Nazanin" panose="00000400000000000000" pitchFamily="2" charset="-78"/>
            </a:endParaRPr>
          </a:p>
          <a:p>
            <a:pPr marL="0" indent="0" algn="just" rtl="1">
              <a:lnSpc>
                <a:spcPct val="160000"/>
              </a:lnSpc>
              <a:spcBef>
                <a:spcPts val="600"/>
              </a:spcBef>
              <a:spcAft>
                <a:spcPts val="600"/>
              </a:spcAft>
              <a:buNone/>
            </a:pPr>
            <a:endParaRPr lang="fa-IR" sz="2000" b="1" dirty="0" smtClean="0">
              <a:cs typeface="B Nazanin" panose="00000400000000000000" pitchFamily="2" charset="-78"/>
            </a:endParaRPr>
          </a:p>
        </p:txBody>
      </p:sp>
      <p:sp>
        <p:nvSpPr>
          <p:cNvPr id="2" name="Title 1"/>
          <p:cNvSpPr>
            <a:spLocks noGrp="1"/>
          </p:cNvSpPr>
          <p:nvPr>
            <p:ph type="title"/>
          </p:nvPr>
        </p:nvSpPr>
        <p:spPr>
          <a:xfrm>
            <a:off x="577850" y="914400"/>
            <a:ext cx="8915400" cy="1143000"/>
          </a:xfrm>
        </p:spPr>
        <p:txBody>
          <a:bodyPr>
            <a:normAutofit fontScale="90000"/>
          </a:bodyPr>
          <a:lstStyle/>
          <a:p>
            <a:pPr indent="-36830" algn="ctr" rtl="1">
              <a:spcBef>
                <a:spcPts val="600"/>
              </a:spcBef>
              <a:spcAft>
                <a:spcPts val="0"/>
              </a:spcAft>
            </a:pPr>
            <a:r>
              <a:rPr lang="fa-IR" dirty="0" smtClean="0">
                <a:solidFill>
                  <a:schemeClr val="accent1">
                    <a:lumMod val="60000"/>
                    <a:lumOff val="40000"/>
                  </a:schemeClr>
                </a:solidFill>
                <a:ea typeface="Times New Roman"/>
                <a:cs typeface="Tahoma"/>
              </a:rPr>
              <a:t/>
            </a:r>
            <a:br>
              <a:rPr lang="fa-IR" dirty="0" smtClean="0">
                <a:solidFill>
                  <a:schemeClr val="accent1">
                    <a:lumMod val="60000"/>
                    <a:lumOff val="40000"/>
                  </a:schemeClr>
                </a:solidFill>
                <a:ea typeface="Times New Roman"/>
                <a:cs typeface="Tahoma"/>
              </a:rPr>
            </a:br>
            <a:r>
              <a:rPr lang="ar-SA" sz="6000" dirty="0" smtClean="0">
                <a:solidFill>
                  <a:schemeClr val="accent1">
                    <a:lumMod val="60000"/>
                    <a:lumOff val="40000"/>
                  </a:schemeClr>
                </a:solidFill>
                <a:latin typeface="IranNastaliq" panose="02020505000000020003" pitchFamily="18" charset="0"/>
                <a:ea typeface="Times New Roman"/>
                <a:cs typeface="IranNastaliq" panose="02020505000000020003" pitchFamily="18" charset="0"/>
              </a:rPr>
              <a:t>فرآیند </a:t>
            </a:r>
            <a:r>
              <a:rPr lang="ar-SA" sz="6000" dirty="0">
                <a:solidFill>
                  <a:schemeClr val="accent1">
                    <a:lumMod val="60000"/>
                    <a:lumOff val="40000"/>
                  </a:schemeClr>
                </a:solidFill>
                <a:latin typeface="IranNastaliq" panose="02020505000000020003" pitchFamily="18" charset="0"/>
                <a:ea typeface="Times New Roman"/>
                <a:cs typeface="IranNastaliq" panose="02020505000000020003" pitchFamily="18" charset="0"/>
              </a:rPr>
              <a:t>تصویب كنوانسیون</a:t>
            </a:r>
            <a:r>
              <a:rPr lang="en-US" sz="6600" dirty="0">
                <a:solidFill>
                  <a:schemeClr val="accent1">
                    <a:lumMod val="60000"/>
                    <a:lumOff val="40000"/>
                  </a:schemeClr>
                </a:solidFill>
                <a:ea typeface="Calibri"/>
                <a:cs typeface="Arial"/>
              </a:rPr>
              <a:t/>
            </a:r>
            <a:br>
              <a:rPr lang="en-US" sz="6600" dirty="0">
                <a:solidFill>
                  <a:schemeClr val="accent1">
                    <a:lumMod val="60000"/>
                    <a:lumOff val="40000"/>
                  </a:schemeClr>
                </a:solidFill>
                <a:ea typeface="Calibri"/>
                <a:cs typeface="Arial"/>
              </a:rPr>
            </a:br>
            <a:endParaRPr lang="en-US" dirty="0">
              <a:solidFill>
                <a:schemeClr val="accent1">
                  <a:lumMod val="60000"/>
                  <a:lumOff val="40000"/>
                </a:schemeClr>
              </a:solidFill>
            </a:endParaRPr>
          </a:p>
        </p:txBody>
      </p:sp>
    </p:spTree>
    <p:extLst>
      <p:ext uri="{BB962C8B-B14F-4D97-AF65-F5344CB8AC3E}">
        <p14:creationId xmlns:p14="http://schemas.microsoft.com/office/powerpoint/2010/main" val="354696996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5300" y="381000"/>
            <a:ext cx="8915400" cy="5943600"/>
          </a:xfrm>
        </p:spPr>
        <p:txBody>
          <a:bodyPr>
            <a:normAutofit fontScale="92500"/>
          </a:bodyPr>
          <a:lstStyle/>
          <a:p>
            <a:pPr algn="just" rtl="1">
              <a:lnSpc>
                <a:spcPct val="150000"/>
              </a:lnSpc>
              <a:spcBef>
                <a:spcPts val="600"/>
              </a:spcBef>
              <a:spcAft>
                <a:spcPts val="600"/>
              </a:spcAft>
              <a:buClr>
                <a:srgbClr val="0BD0D9"/>
              </a:buClr>
            </a:pPr>
            <a:r>
              <a:rPr lang="fa-IR" sz="2000" b="1" dirty="0">
                <a:solidFill>
                  <a:prstClr val="black"/>
                </a:solidFill>
                <a:cs typeface="B Nazanin" panose="00000400000000000000" pitchFamily="2" charset="-78"/>
              </a:rPr>
              <a:t>فاصله بین زمان تصویب و لازم الاجرا شدن به جهت لزوم تصویب این سند توسط 11 كشور بوده كه در ماده 74 كنوانسیون آمریكایی پیش‌بینی شده است. این معاهده گرچه مشابهت زیادی با میثاق بین‌المللی حقوق مدنی و سیاسی (1969) و كنوانسیون اروپایی حقوق بشر (1950) دارد ، اما با این حال تفاوت‌های متعددی را می‌توان میان این اسناد چه از لحاظ شكلی و چه ماهوی برشمرد . </a:t>
            </a:r>
            <a:endParaRPr lang="fa-IR" sz="2000" b="1" dirty="0" smtClean="0">
              <a:solidFill>
                <a:prstClr val="black"/>
              </a:solidFill>
              <a:cs typeface="B Nazanin" panose="00000400000000000000" pitchFamily="2" charset="-78"/>
            </a:endParaRPr>
          </a:p>
          <a:p>
            <a:pPr algn="just" rtl="1">
              <a:lnSpc>
                <a:spcPct val="150000"/>
              </a:lnSpc>
              <a:spcBef>
                <a:spcPts val="600"/>
              </a:spcBef>
              <a:spcAft>
                <a:spcPts val="600"/>
              </a:spcAft>
              <a:buClr>
                <a:srgbClr val="0BD0D9"/>
              </a:buClr>
            </a:pPr>
            <a:r>
              <a:rPr lang="fa-IR" sz="2100" b="1" dirty="0">
                <a:solidFill>
                  <a:prstClr val="black"/>
                </a:solidFill>
                <a:cs typeface="B Nazanin" panose="00000400000000000000" pitchFamily="2" charset="-78"/>
              </a:rPr>
              <a:t>حقوق اساسی انسان ناشی از تعلق او به یك دولت و داشتن ملیت خاص نیست، بلكه از شخصیت انسانی قطع نظر از تعلقات وی ناشی می‌شود و از همین رو مورد حمایت بین المللی قرار می‌گیرد.</a:t>
            </a:r>
          </a:p>
          <a:p>
            <a:pPr algn="just" rtl="1">
              <a:lnSpc>
                <a:spcPct val="150000"/>
              </a:lnSpc>
              <a:spcBef>
                <a:spcPts val="600"/>
              </a:spcBef>
              <a:spcAft>
                <a:spcPts val="600"/>
              </a:spcAft>
              <a:buClr>
                <a:srgbClr val="0BD0D9"/>
              </a:buClr>
            </a:pPr>
            <a:r>
              <a:rPr lang="fa-IR" sz="2000" b="1" dirty="0">
                <a:solidFill>
                  <a:prstClr val="black"/>
                </a:solidFill>
                <a:cs typeface="B Nazanin" panose="00000400000000000000" pitchFamily="2" charset="-78"/>
              </a:rPr>
              <a:t>بارزترین وجهه مشترك بین این سه معاهده را می‌توان مربوط به </a:t>
            </a:r>
            <a:r>
              <a:rPr lang="fa-IR" sz="2000" b="1" u="sng" dirty="0">
                <a:solidFill>
                  <a:schemeClr val="accent1">
                    <a:lumMod val="60000"/>
                    <a:lumOff val="40000"/>
                  </a:schemeClr>
                </a:solidFill>
                <a:cs typeface="B Nazanin" panose="00000400000000000000" pitchFamily="2" charset="-78"/>
              </a:rPr>
              <a:t>انعكاس حقوق بشر فردی یا حقوق نسل اول </a:t>
            </a:r>
            <a:r>
              <a:rPr lang="fa-IR" sz="2000" b="1" dirty="0">
                <a:solidFill>
                  <a:prstClr val="black"/>
                </a:solidFill>
                <a:cs typeface="B Nazanin" panose="00000400000000000000" pitchFamily="2" charset="-78"/>
              </a:rPr>
              <a:t>در آنها دانست.</a:t>
            </a:r>
          </a:p>
          <a:p>
            <a:pPr algn="r" rtl="1">
              <a:lnSpc>
                <a:spcPct val="150000"/>
              </a:lnSpc>
              <a:spcBef>
                <a:spcPts val="600"/>
              </a:spcBef>
              <a:spcAft>
                <a:spcPts val="600"/>
              </a:spcAft>
            </a:pPr>
            <a:r>
              <a:rPr lang="ar-SA" sz="2000" b="1" dirty="0">
                <a:solidFill>
                  <a:prstClr val="black"/>
                </a:solidFill>
                <a:cs typeface="B Nazanin" panose="00000400000000000000" pitchFamily="2" charset="-78"/>
              </a:rPr>
              <a:t>آزادي بيان كه گرانبهاترين حقوق انسان و سنگ محك تمام آزادي ها شناخته شده </a:t>
            </a:r>
            <a:r>
              <a:rPr lang="ar-SA" sz="2000" b="1" dirty="0" smtClean="0">
                <a:solidFill>
                  <a:prstClr val="black"/>
                </a:solidFill>
                <a:cs typeface="B Nazanin" panose="00000400000000000000" pitchFamily="2" charset="-78"/>
              </a:rPr>
              <a:t>است</a:t>
            </a:r>
            <a:r>
              <a:rPr lang="fa-IR" sz="2000" b="1" dirty="0" smtClean="0">
                <a:solidFill>
                  <a:prstClr val="black"/>
                </a:solidFill>
                <a:cs typeface="B Nazanin" panose="00000400000000000000" pitchFamily="2" charset="-78"/>
              </a:rPr>
              <a:t> </a:t>
            </a:r>
            <a:r>
              <a:rPr lang="ar-SA" sz="2000" b="1" dirty="0" smtClean="0">
                <a:solidFill>
                  <a:prstClr val="black"/>
                </a:solidFill>
                <a:cs typeface="B Nazanin" panose="00000400000000000000" pitchFamily="2" charset="-78"/>
              </a:rPr>
              <a:t>، </a:t>
            </a:r>
            <a:r>
              <a:rPr lang="ar-SA" sz="2000" b="1" dirty="0">
                <a:solidFill>
                  <a:prstClr val="black"/>
                </a:solidFill>
                <a:cs typeface="B Nazanin" panose="00000400000000000000" pitchFamily="2" charset="-78"/>
              </a:rPr>
              <a:t>جزئي از نسل اول حقوق بشربه شمار مي رود . </a:t>
            </a:r>
            <a:endParaRPr lang="en-US" sz="2000" b="1" dirty="0">
              <a:solidFill>
                <a:prstClr val="black"/>
              </a:solidFill>
              <a:cs typeface="B Nazanin" panose="00000400000000000000" pitchFamily="2" charset="-78"/>
            </a:endParaRPr>
          </a:p>
          <a:p>
            <a:pPr algn="just" rtl="1">
              <a:lnSpc>
                <a:spcPct val="150000"/>
              </a:lnSpc>
              <a:spcBef>
                <a:spcPts val="600"/>
              </a:spcBef>
              <a:spcAft>
                <a:spcPts val="600"/>
              </a:spcAft>
            </a:pPr>
            <a:r>
              <a:rPr lang="fa-IR" sz="2000" b="1" dirty="0">
                <a:solidFill>
                  <a:prstClr val="black"/>
                </a:solidFill>
                <a:cs typeface="B Nazanin" panose="00000400000000000000" pitchFamily="2" charset="-78"/>
              </a:rPr>
              <a:t>دموكراسي نيز بدون آزادي بيان </a:t>
            </a:r>
            <a:r>
              <a:rPr lang="fa-IR" sz="2000" b="1" dirty="0" smtClean="0">
                <a:solidFill>
                  <a:prstClr val="black"/>
                </a:solidFill>
                <a:cs typeface="B Nazanin" panose="00000400000000000000" pitchFamily="2" charset="-78"/>
              </a:rPr>
              <a:t>، مفهوم </a:t>
            </a:r>
            <a:r>
              <a:rPr lang="fa-IR" sz="2000" b="1" dirty="0">
                <a:solidFill>
                  <a:prstClr val="black"/>
                </a:solidFill>
                <a:cs typeface="B Nazanin" panose="00000400000000000000" pitchFamily="2" charset="-78"/>
              </a:rPr>
              <a:t>پيدا نمي </a:t>
            </a:r>
            <a:r>
              <a:rPr lang="fa-IR" sz="2000" b="1" dirty="0" smtClean="0">
                <a:solidFill>
                  <a:prstClr val="black"/>
                </a:solidFill>
                <a:cs typeface="B Nazanin" panose="00000400000000000000" pitchFamily="2" charset="-78"/>
              </a:rPr>
              <a:t>كند . </a:t>
            </a:r>
            <a:r>
              <a:rPr lang="fa-IR" sz="2000" b="1" dirty="0">
                <a:solidFill>
                  <a:prstClr val="black"/>
                </a:solidFill>
                <a:cs typeface="B Nazanin" panose="00000400000000000000" pitchFamily="2" charset="-78"/>
              </a:rPr>
              <a:t>آزادي بيان از جايگاه ويژه اي برخوردار است </a:t>
            </a:r>
            <a:r>
              <a:rPr lang="fa-IR" sz="2000" b="1" dirty="0" smtClean="0">
                <a:solidFill>
                  <a:prstClr val="black"/>
                </a:solidFill>
                <a:cs typeface="B Nazanin" panose="00000400000000000000" pitchFamily="2" charset="-78"/>
              </a:rPr>
              <a:t>. چرا </a:t>
            </a:r>
            <a:r>
              <a:rPr lang="fa-IR" sz="2000" b="1" dirty="0">
                <a:solidFill>
                  <a:prstClr val="black"/>
                </a:solidFill>
                <a:cs typeface="B Nazanin" panose="00000400000000000000" pitchFamily="2" charset="-78"/>
              </a:rPr>
              <a:t>كه وسيله اي براي محقق ساختن ديگر حقوق افراد به </a:t>
            </a:r>
            <a:r>
              <a:rPr lang="fa-IR" sz="2000" b="1" dirty="0" smtClean="0">
                <a:solidFill>
                  <a:prstClr val="black"/>
                </a:solidFill>
                <a:cs typeface="B Nazanin" panose="00000400000000000000" pitchFamily="2" charset="-78"/>
              </a:rPr>
              <a:t>شمار </a:t>
            </a:r>
            <a:r>
              <a:rPr lang="fa-IR" sz="2000" b="1" dirty="0">
                <a:solidFill>
                  <a:prstClr val="black"/>
                </a:solidFill>
                <a:cs typeface="B Nazanin" panose="00000400000000000000" pitchFamily="2" charset="-78"/>
              </a:rPr>
              <a:t>مي </a:t>
            </a:r>
            <a:r>
              <a:rPr lang="fa-IR" sz="2000" b="1" dirty="0" smtClean="0">
                <a:solidFill>
                  <a:prstClr val="black"/>
                </a:solidFill>
                <a:cs typeface="B Nazanin" panose="00000400000000000000" pitchFamily="2" charset="-78"/>
              </a:rPr>
              <a:t>رود .</a:t>
            </a:r>
            <a:endParaRPr lang="en-US" sz="2000" b="1" dirty="0">
              <a:solidFill>
                <a:prstClr val="black"/>
              </a:solidFill>
              <a:cs typeface="B Nazanin" panose="00000400000000000000" pitchFamily="2" charset="-78"/>
            </a:endParaRPr>
          </a:p>
        </p:txBody>
      </p:sp>
    </p:spTree>
    <p:extLst>
      <p:ext uri="{BB962C8B-B14F-4D97-AF65-F5344CB8AC3E}">
        <p14:creationId xmlns:p14="http://schemas.microsoft.com/office/powerpoint/2010/main" val="83538175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915400" cy="3429000"/>
          </a:xfrm>
        </p:spPr>
        <p:txBody>
          <a:bodyPr>
            <a:normAutofit/>
          </a:bodyPr>
          <a:lstStyle/>
          <a:p>
            <a:pPr algn="just" rtl="1">
              <a:lnSpc>
                <a:spcPct val="140000"/>
              </a:lnSpc>
              <a:spcBef>
                <a:spcPts val="600"/>
              </a:spcBef>
              <a:spcAft>
                <a:spcPts val="600"/>
              </a:spcAft>
            </a:pPr>
            <a:r>
              <a:rPr lang="fa-IR" sz="2000" b="1" dirty="0">
                <a:cs typeface="B Nazanin" panose="00000400000000000000" pitchFamily="2" charset="-78"/>
              </a:rPr>
              <a:t>نسل اول حقوق بشر</a:t>
            </a:r>
            <a:r>
              <a:rPr lang="fa-IR" sz="2000" b="1" dirty="0" smtClean="0">
                <a:cs typeface="B Nazanin" panose="00000400000000000000" pitchFamily="2" charset="-78"/>
              </a:rPr>
              <a:t>، در </a:t>
            </a:r>
            <a:r>
              <a:rPr lang="fa-IR" sz="2000" b="1" dirty="0">
                <a:cs typeface="B Nazanin" panose="00000400000000000000" pitchFamily="2" charset="-78"/>
              </a:rPr>
              <a:t>اعلاميه هاي آمريكايي حقوق بشر ( اعلاميه استقلال ايالات متحده آمريكا مصوب ژوييه 1776 و اعلاميه حقوق بشر قانون اساسي ايالت ويرجينيا مصوب 12 ژوئن 1776 </a:t>
            </a:r>
            <a:r>
              <a:rPr lang="fa-IR" sz="2000" b="1" dirty="0" smtClean="0">
                <a:cs typeface="B Nazanin" panose="00000400000000000000" pitchFamily="2" charset="-78"/>
              </a:rPr>
              <a:t>)شامل </a:t>
            </a:r>
            <a:r>
              <a:rPr lang="fa-IR" sz="2000" b="1" dirty="0">
                <a:cs typeface="B Nazanin" panose="00000400000000000000" pitchFamily="2" charset="-78"/>
              </a:rPr>
              <a:t>آزادي هايي است كه به موجب آنها </a:t>
            </a:r>
            <a:r>
              <a:rPr lang="fa-IR" sz="2000" b="1" dirty="0" smtClean="0">
                <a:cs typeface="B Nazanin" panose="00000400000000000000" pitchFamily="2" charset="-78"/>
              </a:rPr>
              <a:t>انسان </a:t>
            </a:r>
            <a:r>
              <a:rPr lang="fa-IR" sz="2000" b="1" u="sng" dirty="0">
                <a:solidFill>
                  <a:schemeClr val="accent1">
                    <a:lumMod val="60000"/>
                    <a:lumOff val="40000"/>
                  </a:schemeClr>
                </a:solidFill>
                <a:cs typeface="B Nazanin" panose="00000400000000000000" pitchFamily="2" charset="-78"/>
              </a:rPr>
              <a:t>قدرت انتخاب </a:t>
            </a:r>
            <a:r>
              <a:rPr lang="fa-IR" sz="2000" b="1" dirty="0" smtClean="0">
                <a:cs typeface="B Nazanin" panose="00000400000000000000" pitchFamily="2" charset="-78"/>
              </a:rPr>
              <a:t>دارد و </a:t>
            </a:r>
            <a:r>
              <a:rPr lang="fa-IR" sz="2000" b="1" u="sng" dirty="0">
                <a:solidFill>
                  <a:schemeClr val="accent1">
                    <a:lumMod val="60000"/>
                    <a:lumOff val="40000"/>
                  </a:schemeClr>
                </a:solidFill>
                <a:cs typeface="B Nazanin" panose="00000400000000000000" pitchFamily="2" charset="-78"/>
              </a:rPr>
              <a:t>خود اراده </a:t>
            </a:r>
            <a:r>
              <a:rPr lang="fa-IR" sz="2000" b="1" dirty="0">
                <a:cs typeface="B Nazanin" panose="00000400000000000000" pitchFamily="2" charset="-78"/>
              </a:rPr>
              <a:t>مي كند كه كاري انجام دهد يا ندهد </a:t>
            </a:r>
            <a:r>
              <a:rPr lang="fa-IR" sz="2000" b="1" dirty="0" smtClean="0">
                <a:cs typeface="B Nazanin" panose="00000400000000000000" pitchFamily="2" charset="-78"/>
              </a:rPr>
              <a:t>. در </a:t>
            </a:r>
            <a:r>
              <a:rPr lang="fa-IR" sz="2000" b="1" dirty="0">
                <a:cs typeface="B Nazanin" panose="00000400000000000000" pitchFamily="2" charset="-78"/>
              </a:rPr>
              <a:t>اين </a:t>
            </a:r>
            <a:r>
              <a:rPr lang="fa-IR" sz="2000" b="1" dirty="0" smtClean="0">
                <a:cs typeface="B Nazanin" panose="00000400000000000000" pitchFamily="2" charset="-78"/>
              </a:rPr>
              <a:t>زمينه ، </a:t>
            </a:r>
            <a:r>
              <a:rPr lang="fa-IR" sz="2000" b="1" dirty="0">
                <a:cs typeface="B Nazanin" panose="00000400000000000000" pitchFamily="2" charset="-78"/>
              </a:rPr>
              <a:t>هر چه </a:t>
            </a:r>
            <a:r>
              <a:rPr lang="fa-IR" sz="2000" b="1" u="sng" dirty="0">
                <a:solidFill>
                  <a:schemeClr val="accent1">
                    <a:lumMod val="60000"/>
                    <a:lumOff val="40000"/>
                  </a:schemeClr>
                </a:solidFill>
                <a:cs typeface="B Nazanin" panose="00000400000000000000" pitchFamily="2" charset="-78"/>
              </a:rPr>
              <a:t>دخالت دولت محدودتر </a:t>
            </a:r>
            <a:r>
              <a:rPr lang="fa-IR" sz="2000" b="1" dirty="0">
                <a:cs typeface="B Nazanin" panose="00000400000000000000" pitchFamily="2" charset="-78"/>
              </a:rPr>
              <a:t>باشد </a:t>
            </a:r>
            <a:r>
              <a:rPr lang="fa-IR" sz="2000" b="1" u="sng" dirty="0">
                <a:solidFill>
                  <a:schemeClr val="accent1">
                    <a:lumMod val="60000"/>
                    <a:lumOff val="40000"/>
                  </a:schemeClr>
                </a:solidFill>
                <a:cs typeface="B Nazanin" panose="00000400000000000000" pitchFamily="2" charset="-78"/>
              </a:rPr>
              <a:t>آزادي بيشتر </a:t>
            </a:r>
            <a:r>
              <a:rPr lang="fa-IR" sz="2000" b="1" dirty="0">
                <a:cs typeface="B Nazanin" panose="00000400000000000000" pitchFamily="2" charset="-78"/>
              </a:rPr>
              <a:t>تحقق مي </a:t>
            </a:r>
            <a:r>
              <a:rPr lang="fa-IR" sz="2000" b="1" dirty="0" smtClean="0">
                <a:cs typeface="B Nazanin" panose="00000400000000000000" pitchFamily="2" charset="-78"/>
              </a:rPr>
              <a:t>يابد . ازميان </a:t>
            </a:r>
            <a:r>
              <a:rPr lang="fa-IR" sz="2000" b="1" dirty="0">
                <a:cs typeface="B Nazanin" panose="00000400000000000000" pitchFamily="2" charset="-78"/>
              </a:rPr>
              <a:t>اين حقوق </a:t>
            </a:r>
            <a:r>
              <a:rPr lang="fa-IR" sz="2000" b="1" dirty="0" smtClean="0">
                <a:cs typeface="B Nazanin" panose="00000400000000000000" pitchFamily="2" charset="-78"/>
              </a:rPr>
              <a:t>، مي </a:t>
            </a:r>
            <a:r>
              <a:rPr lang="fa-IR" sz="2000" b="1" dirty="0">
                <a:cs typeface="B Nazanin" panose="00000400000000000000" pitchFamily="2" charset="-78"/>
              </a:rPr>
              <a:t>توان به امنيت ،آزادي زندگي خصوصي و احترام به آن ،آزادي جسم و اختيار در مورد آن ،آزادي رفت و </a:t>
            </a:r>
            <a:r>
              <a:rPr lang="fa-IR" sz="2000" b="1" dirty="0" smtClean="0">
                <a:cs typeface="B Nazanin" panose="00000400000000000000" pitchFamily="2" charset="-78"/>
              </a:rPr>
              <a:t>آمد ، آزادي </a:t>
            </a:r>
            <a:r>
              <a:rPr lang="fa-IR" sz="2000" b="1" dirty="0">
                <a:cs typeface="B Nazanin" panose="00000400000000000000" pitchFamily="2" charset="-78"/>
              </a:rPr>
              <a:t>عقيده ، آزادي مذهب ،آزادي آموزش و .... اشاره كرد </a:t>
            </a:r>
            <a:r>
              <a:rPr lang="fa-IR" sz="2000" b="1" dirty="0" smtClean="0">
                <a:cs typeface="B Nazanin" panose="00000400000000000000" pitchFamily="2" charset="-78"/>
              </a:rPr>
              <a:t>.</a:t>
            </a:r>
          </a:p>
          <a:p>
            <a:pPr algn="r" rtl="1"/>
            <a:endParaRPr lang="en-US" dirty="0"/>
          </a:p>
        </p:txBody>
      </p:sp>
    </p:spTree>
    <p:extLst>
      <p:ext uri="{BB962C8B-B14F-4D97-AF65-F5344CB8AC3E}">
        <p14:creationId xmlns:p14="http://schemas.microsoft.com/office/powerpoint/2010/main" val="322539234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143000"/>
            <a:ext cx="8915400" cy="4572000"/>
          </a:xfrm>
        </p:spPr>
        <p:txBody>
          <a:bodyPr/>
          <a:lstStyle/>
          <a:p>
            <a:pPr marL="0" indent="0" algn="ctr" rtl="1">
              <a:lnSpc>
                <a:spcPct val="140000"/>
              </a:lnSpc>
              <a:spcBef>
                <a:spcPts val="600"/>
              </a:spcBef>
              <a:spcAft>
                <a:spcPts val="600"/>
              </a:spcAft>
              <a:buNone/>
            </a:pPr>
            <a:r>
              <a:rPr lang="fa-IR" sz="4400" b="1" dirty="0" smtClean="0">
                <a:solidFill>
                  <a:schemeClr val="accent1">
                    <a:lumMod val="60000"/>
                    <a:lumOff val="40000"/>
                  </a:schemeClr>
                </a:solidFill>
                <a:latin typeface="IranNastaliq" panose="02020505000000020003" pitchFamily="18" charset="0"/>
                <a:cs typeface="IranNastaliq" panose="02020505000000020003" pitchFamily="18" charset="0"/>
              </a:rPr>
              <a:t>ویژگیهای این عهدنامه </a:t>
            </a:r>
            <a:endParaRPr lang="en-US" sz="4400" b="1" dirty="0" smtClean="0">
              <a:solidFill>
                <a:schemeClr val="accent1">
                  <a:lumMod val="60000"/>
                  <a:lumOff val="40000"/>
                </a:schemeClr>
              </a:solidFill>
              <a:latin typeface="IranNastaliq" panose="02020505000000020003" pitchFamily="18" charset="0"/>
              <a:cs typeface="IranNastaliq" panose="02020505000000020003" pitchFamily="18" charset="0"/>
            </a:endParaRPr>
          </a:p>
          <a:p>
            <a:pPr marL="0" indent="0" algn="r" rtl="1">
              <a:lnSpc>
                <a:spcPct val="140000"/>
              </a:lnSpc>
              <a:spcBef>
                <a:spcPts val="600"/>
              </a:spcBef>
              <a:spcAft>
                <a:spcPts val="600"/>
              </a:spcAft>
              <a:buNone/>
            </a:pPr>
            <a:r>
              <a:rPr lang="fa-IR" sz="2000" b="1" dirty="0" smtClean="0">
                <a:ea typeface="Times New Roman"/>
                <a:cs typeface="B Nazanin" panose="00000400000000000000" pitchFamily="2" charset="-78"/>
              </a:rPr>
              <a:t>      </a:t>
            </a:r>
            <a:r>
              <a:rPr lang="ar-SA" sz="2000" b="1" dirty="0" smtClean="0">
                <a:ea typeface="Times New Roman"/>
                <a:cs typeface="B Nazanin" panose="00000400000000000000" pitchFamily="2" charset="-78"/>
              </a:rPr>
              <a:t>هیچ </a:t>
            </a:r>
            <a:r>
              <a:rPr lang="ar-SA" sz="2000" b="1" dirty="0">
                <a:ea typeface="Times New Roman"/>
                <a:cs typeface="B Nazanin" panose="00000400000000000000" pitchFamily="2" charset="-78"/>
              </a:rPr>
              <a:t>گونه فلسفۀ سیاسی خاص </a:t>
            </a:r>
            <a:r>
              <a:rPr lang="ar-SA" sz="2000" b="1" dirty="0" smtClean="0">
                <a:ea typeface="Times New Roman"/>
                <a:cs typeface="B Nazanin" panose="00000400000000000000" pitchFamily="2" charset="-78"/>
              </a:rPr>
              <a:t>آمریكا</a:t>
            </a:r>
            <a:r>
              <a:rPr lang="fa-IR" sz="2000" b="1" dirty="0" smtClean="0">
                <a:ea typeface="Times New Roman"/>
                <a:cs typeface="B Nazanin" panose="00000400000000000000" pitchFamily="2" charset="-78"/>
              </a:rPr>
              <a:t>ی</a:t>
            </a:r>
            <a:r>
              <a:rPr lang="ar-SA" sz="2000" b="1" dirty="0" smtClean="0">
                <a:ea typeface="Times New Roman"/>
                <a:cs typeface="B Nazanin" panose="00000400000000000000" pitchFamily="2" charset="-78"/>
              </a:rPr>
              <a:t> </a:t>
            </a:r>
            <a:r>
              <a:rPr lang="ar-SA" sz="2000" b="1" dirty="0">
                <a:ea typeface="Times New Roman"/>
                <a:cs typeface="B Nazanin" panose="00000400000000000000" pitchFamily="2" charset="-78"/>
              </a:rPr>
              <a:t>لاتین از متن این معاهده استنباط نمی‌شود</a:t>
            </a:r>
            <a:r>
              <a:rPr lang="ar-SA" sz="2000" b="1" dirty="0" smtClean="0">
                <a:ea typeface="Times New Roman"/>
                <a:cs typeface="B Nazanin" panose="00000400000000000000" pitchFamily="2" charset="-78"/>
              </a:rPr>
              <a:t>.</a:t>
            </a:r>
            <a:endParaRPr lang="fa-IR" sz="2000" b="1" dirty="0" smtClean="0">
              <a:ea typeface="Times New Roman"/>
              <a:cs typeface="B Nazanin" panose="00000400000000000000" pitchFamily="2" charset="-78"/>
            </a:endParaRPr>
          </a:p>
          <a:p>
            <a:pPr algn="r" rtl="1">
              <a:lnSpc>
                <a:spcPct val="140000"/>
              </a:lnSpc>
              <a:spcBef>
                <a:spcPts val="600"/>
              </a:spcBef>
              <a:spcAft>
                <a:spcPts val="600"/>
              </a:spcAft>
              <a:buSzPct val="100000"/>
            </a:pPr>
            <a:r>
              <a:rPr lang="ar-SA" sz="2000" b="1" dirty="0">
                <a:ea typeface="Times New Roman"/>
                <a:cs typeface="B Nazanin" panose="00000400000000000000" pitchFamily="2" charset="-78"/>
              </a:rPr>
              <a:t>این معاهده </a:t>
            </a:r>
            <a:r>
              <a:rPr lang="fa-IR" sz="2000" b="1" dirty="0" smtClean="0">
                <a:ea typeface="Times New Roman"/>
                <a:cs typeface="B Nazanin" panose="00000400000000000000" pitchFamily="2" charset="-78"/>
              </a:rPr>
              <a:t>، </a:t>
            </a:r>
            <a:r>
              <a:rPr lang="ar-SA" sz="2000" b="1" dirty="0" smtClean="0">
                <a:ea typeface="Times New Roman"/>
                <a:cs typeface="B Nazanin" panose="00000400000000000000" pitchFamily="2" charset="-78"/>
              </a:rPr>
              <a:t>از </a:t>
            </a:r>
            <a:r>
              <a:rPr lang="ar-SA" sz="2000" b="1" dirty="0">
                <a:ea typeface="Times New Roman"/>
                <a:cs typeface="B Nazanin" panose="00000400000000000000" pitchFamily="2" charset="-78"/>
              </a:rPr>
              <a:t>حیات بشر از لحظه انعقاد نطفه (پیدایش جنین یا شروع دوره بارداری) </a:t>
            </a:r>
            <a:r>
              <a:rPr lang="ar-SA" sz="2000" b="1" dirty="0" smtClean="0">
                <a:latin typeface="Tahoma"/>
                <a:ea typeface="Times New Roman"/>
                <a:cs typeface="B Nazanin" panose="00000400000000000000" pitchFamily="2" charset="-78"/>
              </a:rPr>
              <a:t>حمایت </a:t>
            </a:r>
            <a:r>
              <a:rPr lang="ar-SA" sz="2000" b="1" dirty="0">
                <a:latin typeface="Tahoma"/>
                <a:ea typeface="Times New Roman"/>
                <a:cs typeface="B Nazanin" panose="00000400000000000000" pitchFamily="2" charset="-78"/>
              </a:rPr>
              <a:t>به عمل </a:t>
            </a:r>
            <a:r>
              <a:rPr lang="ar-SA" sz="2000" b="1" dirty="0" smtClean="0">
                <a:latin typeface="Tahoma"/>
                <a:ea typeface="Times New Roman"/>
                <a:cs typeface="B Nazanin" panose="00000400000000000000" pitchFamily="2" charset="-78"/>
              </a:rPr>
              <a:t>می‌آورد</a:t>
            </a:r>
            <a:r>
              <a:rPr lang="fa-IR" sz="2000" b="1" dirty="0" smtClean="0">
                <a:latin typeface="Tahoma"/>
                <a:ea typeface="Times New Roman"/>
                <a:cs typeface="B Nazanin" panose="00000400000000000000" pitchFamily="2" charset="-78"/>
              </a:rPr>
              <a:t> </a:t>
            </a:r>
            <a:r>
              <a:rPr lang="ar-SA" sz="2000" b="1" dirty="0" smtClean="0">
                <a:latin typeface="Tahoma"/>
                <a:ea typeface="Times New Roman"/>
                <a:cs typeface="B Nazanin" panose="00000400000000000000" pitchFamily="2" charset="-78"/>
              </a:rPr>
              <a:t>.</a:t>
            </a:r>
            <a:endParaRPr lang="fa-IR" sz="2000" b="1" dirty="0" smtClean="0">
              <a:latin typeface="Tahoma"/>
              <a:ea typeface="Times New Roman"/>
              <a:cs typeface="B Nazanin" panose="00000400000000000000" pitchFamily="2" charset="-78"/>
            </a:endParaRPr>
          </a:p>
          <a:p>
            <a:pPr algn="r" rtl="1">
              <a:lnSpc>
                <a:spcPct val="140000"/>
              </a:lnSpc>
              <a:spcBef>
                <a:spcPts val="600"/>
              </a:spcBef>
              <a:spcAft>
                <a:spcPts val="600"/>
              </a:spcAft>
            </a:pPr>
            <a:r>
              <a:rPr lang="ar-SA" sz="2000" b="1" dirty="0" smtClean="0">
                <a:solidFill>
                  <a:srgbClr val="000066"/>
                </a:solidFill>
                <a:latin typeface="Tahoma"/>
                <a:ea typeface="Times New Roman"/>
                <a:cs typeface="B Nazanin" panose="00000400000000000000" pitchFamily="2" charset="-78"/>
              </a:rPr>
              <a:t> </a:t>
            </a:r>
            <a:r>
              <a:rPr lang="ar-SA" sz="2000" b="1" dirty="0" smtClean="0">
                <a:latin typeface="Calibri"/>
                <a:ea typeface="Times New Roman"/>
                <a:cs typeface="B Nazanin" panose="00000400000000000000" pitchFamily="2" charset="-78"/>
              </a:rPr>
              <a:t>در </a:t>
            </a:r>
            <a:r>
              <a:rPr lang="ar-SA" sz="2000" b="1" dirty="0">
                <a:latin typeface="Calibri"/>
                <a:ea typeface="Times New Roman"/>
                <a:cs typeface="B Nazanin" panose="00000400000000000000" pitchFamily="2" charset="-78"/>
              </a:rPr>
              <a:t>قالب یك </a:t>
            </a:r>
            <a:r>
              <a:rPr lang="ar-SA" sz="2000" b="1" u="sng" dirty="0">
                <a:solidFill>
                  <a:schemeClr val="accent1">
                    <a:lumMod val="60000"/>
                    <a:lumOff val="40000"/>
                  </a:schemeClr>
                </a:solidFill>
                <a:latin typeface="Calibri"/>
                <a:ea typeface="Times New Roman"/>
                <a:cs typeface="B Nazanin" panose="00000400000000000000" pitchFamily="2" charset="-78"/>
              </a:rPr>
              <a:t>مقدمه و 82 ماده</a:t>
            </a:r>
            <a:r>
              <a:rPr lang="ar-SA" sz="2000" b="1" dirty="0">
                <a:latin typeface="Calibri"/>
                <a:ea typeface="Times New Roman"/>
                <a:cs typeface="B Nazanin" panose="00000400000000000000" pitchFamily="2" charset="-78"/>
              </a:rPr>
              <a:t>  تنظیم شده كه مباحث عمده </a:t>
            </a:r>
            <a:r>
              <a:rPr lang="ar-SA" sz="2000" b="1" dirty="0" smtClean="0">
                <a:latin typeface="Calibri"/>
                <a:ea typeface="Times New Roman"/>
                <a:cs typeface="B Nazanin" panose="00000400000000000000" pitchFamily="2" charset="-78"/>
              </a:rPr>
              <a:t>مطرح</a:t>
            </a:r>
            <a:r>
              <a:rPr lang="fa-IR" sz="2000" b="1" dirty="0" smtClean="0">
                <a:latin typeface="Calibri"/>
                <a:ea typeface="Times New Roman"/>
                <a:cs typeface="B Nazanin" panose="00000400000000000000" pitchFamily="2" charset="-78"/>
              </a:rPr>
              <a:t> شده </a:t>
            </a:r>
            <a:r>
              <a:rPr lang="ar-SA" sz="2000" b="1" dirty="0" smtClean="0">
                <a:latin typeface="Calibri"/>
                <a:ea typeface="Times New Roman"/>
                <a:cs typeface="B Nazanin" panose="00000400000000000000" pitchFamily="2" charset="-78"/>
              </a:rPr>
              <a:t>در </a:t>
            </a:r>
            <a:r>
              <a:rPr lang="ar-SA" sz="2000" b="1" dirty="0">
                <a:latin typeface="Calibri"/>
                <a:ea typeface="Times New Roman"/>
                <a:cs typeface="B Nazanin" panose="00000400000000000000" pitchFamily="2" charset="-78"/>
              </a:rPr>
              <a:t>آن شامل </a:t>
            </a:r>
            <a:r>
              <a:rPr lang="fa-IR" sz="2000" b="1" dirty="0" smtClean="0">
                <a:latin typeface="Calibri"/>
                <a:ea typeface="Times New Roman"/>
                <a:cs typeface="B Nazanin" panose="00000400000000000000" pitchFamily="2" charset="-78"/>
              </a:rPr>
              <a:t>سه</a:t>
            </a:r>
            <a:r>
              <a:rPr lang="ar-SA" sz="2000" b="1" dirty="0" smtClean="0">
                <a:latin typeface="Calibri"/>
                <a:ea typeface="Times New Roman"/>
                <a:cs typeface="B Nazanin" panose="00000400000000000000" pitchFamily="2" charset="-78"/>
              </a:rPr>
              <a:t> </a:t>
            </a:r>
            <a:r>
              <a:rPr lang="fa-IR" sz="2000" b="1" dirty="0" smtClean="0">
                <a:latin typeface="Calibri"/>
                <a:ea typeface="Times New Roman"/>
                <a:cs typeface="B Nazanin" panose="00000400000000000000" pitchFamily="2" charset="-78"/>
              </a:rPr>
              <a:t>قسمت ( قسمت اول شامل 5 فصل و قسمت دوم شامل 4  فصل وقسمت سوم شامل 2 فصل )</a:t>
            </a:r>
            <a:r>
              <a:rPr lang="ar-SA" sz="2000" b="1" dirty="0" smtClean="0">
                <a:latin typeface="Calibri"/>
                <a:ea typeface="Times New Roman"/>
                <a:cs typeface="B Nazanin" panose="00000400000000000000" pitchFamily="2" charset="-78"/>
              </a:rPr>
              <a:t>می‌گردد</a:t>
            </a:r>
            <a:r>
              <a:rPr lang="fa-IR" sz="2000" b="1" dirty="0" smtClean="0">
                <a:latin typeface="Calibri"/>
                <a:ea typeface="Times New Roman"/>
                <a:cs typeface="B Nazanin" panose="00000400000000000000" pitchFamily="2" charset="-78"/>
              </a:rPr>
              <a:t> </a:t>
            </a:r>
            <a:r>
              <a:rPr lang="ar-SA" sz="2000" b="1" dirty="0" smtClean="0">
                <a:latin typeface="Calibri"/>
                <a:ea typeface="Times New Roman"/>
                <a:cs typeface="B Nazanin" panose="00000400000000000000" pitchFamily="2" charset="-78"/>
              </a:rPr>
              <a:t>. </a:t>
            </a:r>
            <a:endParaRPr lang="en-US" sz="2000" b="1" dirty="0">
              <a:latin typeface="Calibri"/>
              <a:ea typeface="Calibri"/>
              <a:cs typeface="B Nazanin" panose="00000400000000000000" pitchFamily="2" charset="-78"/>
            </a:endParaRPr>
          </a:p>
          <a:p>
            <a:pPr algn="r" rtl="1">
              <a:buFont typeface="Wingdings" panose="05000000000000000000" pitchFamily="2" charset="2"/>
              <a:buChar char="ü"/>
            </a:pPr>
            <a:endParaRPr lang="en-US" dirty="0"/>
          </a:p>
        </p:txBody>
      </p:sp>
    </p:spTree>
    <p:extLst>
      <p:ext uri="{BB962C8B-B14F-4D97-AF65-F5344CB8AC3E}">
        <p14:creationId xmlns:p14="http://schemas.microsoft.com/office/powerpoint/2010/main" val="259924892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00200"/>
            <a:ext cx="8915400" cy="4343400"/>
          </a:xfrm>
        </p:spPr>
        <p:txBody>
          <a:bodyPr/>
          <a:lstStyle/>
          <a:p>
            <a:pPr marL="0" indent="0" algn="ctr" rtl="1">
              <a:buNone/>
            </a:pPr>
            <a:r>
              <a:rPr lang="ar-SA" sz="4400" b="1" dirty="0">
                <a:solidFill>
                  <a:schemeClr val="accent1">
                    <a:lumMod val="60000"/>
                    <a:lumOff val="40000"/>
                  </a:schemeClr>
                </a:solidFill>
                <a:latin typeface="IranNastaliq" panose="02020505000000020003" pitchFamily="18" charset="0"/>
                <a:cs typeface="IranNastaliq" panose="02020505000000020003" pitchFamily="18" charset="0"/>
              </a:rPr>
              <a:t>مقدمه كنوانسیون آمریكایی حقوق بشر </a:t>
            </a:r>
            <a:endParaRPr lang="fa-IR" sz="4400" b="1" dirty="0">
              <a:solidFill>
                <a:schemeClr val="accent1">
                  <a:lumMod val="60000"/>
                  <a:lumOff val="40000"/>
                </a:schemeClr>
              </a:solidFill>
              <a:latin typeface="IranNastaliq" panose="02020505000000020003" pitchFamily="18" charset="0"/>
              <a:cs typeface="IranNastaliq" panose="02020505000000020003" pitchFamily="18" charset="0"/>
            </a:endParaRPr>
          </a:p>
          <a:p>
            <a:pPr marL="0" indent="0" algn="just" rtl="1">
              <a:lnSpc>
                <a:spcPct val="140000"/>
              </a:lnSpc>
              <a:spcBef>
                <a:spcPts val="600"/>
              </a:spcBef>
              <a:spcAft>
                <a:spcPts val="600"/>
              </a:spcAft>
              <a:buNone/>
            </a:pPr>
            <a:r>
              <a:rPr lang="fa-IR" sz="2000" b="1" dirty="0" smtClean="0">
                <a:cs typeface="B Nazanin" panose="00000400000000000000" pitchFamily="2" charset="-78"/>
              </a:rPr>
              <a:t>به تمایل دولتهای نیمكره آمریكا به متحد شدن در چهارچوب نهادهای دموكراتیك و ایجاد سیاست آزادی شخصی و عدالت اجتماعی بر بنای رعایت حقوق اساسی انسان و ملاحظه اصول حقوق انسانی مندرج در منشور سازمان كشورهای آمریكایی و اعلامیه آمریكایی حقوق بشر و تأیید اعلامیه جهانی حقوق بشر اشاره شده و تأكید گردیده كه حقوق اساسی انسان ناشی از تعلق او به یك دولت و داشتن ملیت خاص نیست، بلكه از شخصیت انسانی قطع نظر از تعلقات وی ناشی می‌شود و از همین رو مورد حمایت بین المللی قرار می‌گیرد.</a:t>
            </a:r>
            <a:endParaRPr lang="en-US" sz="2000" b="1" dirty="0">
              <a:cs typeface="B Nazanin" panose="00000400000000000000" pitchFamily="2" charset="-78"/>
            </a:endParaRPr>
          </a:p>
        </p:txBody>
      </p:sp>
    </p:spTree>
    <p:extLst>
      <p:ext uri="{BB962C8B-B14F-4D97-AF65-F5344CB8AC3E}">
        <p14:creationId xmlns:p14="http://schemas.microsoft.com/office/powerpoint/2010/main" val="316219024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411</TotalTime>
  <Words>1588</Words>
  <Application>Microsoft Office PowerPoint</Application>
  <PresentationFormat>A4 Paper (210x297 mm)</PresentationFormat>
  <Paragraphs>62</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Flow</vt:lpstr>
      <vt:lpstr>PowerPoint Presentation</vt:lpstr>
      <vt:lpstr>عهدنامه آمریکایی حقوق بشر1969</vt:lpstr>
      <vt:lpstr>PowerPoint Presentation</vt:lpstr>
      <vt:lpstr>PowerPoint Presentation</vt:lpstr>
      <vt:lpstr> فرآیند تصویب كنوانسیون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عهدنامه آمریکایی حقوق بشر1969</dc:title>
  <dc:creator>Zohre</dc:creator>
  <cp:lastModifiedBy>Saeid</cp:lastModifiedBy>
  <cp:revision>38</cp:revision>
  <dcterms:created xsi:type="dcterms:W3CDTF">2006-08-16T00:00:00Z</dcterms:created>
  <dcterms:modified xsi:type="dcterms:W3CDTF">2015-10-15T03:35:54Z</dcterms:modified>
</cp:coreProperties>
</file>