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1" r:id="rId1"/>
  </p:sldMasterIdLst>
  <p:sldIdLst>
    <p:sldId id="274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5" r:id="rId10"/>
    <p:sldId id="269" r:id="rId11"/>
    <p:sldId id="266" r:id="rId12"/>
    <p:sldId id="273" r:id="rId13"/>
    <p:sldId id="271" r:id="rId14"/>
    <p:sldId id="272" r:id="rId15"/>
    <p:sldId id="267" r:id="rId16"/>
    <p:sldId id="270" r:id="rId17"/>
    <p:sldId id="268" r:id="rId18"/>
  </p:sldIdLst>
  <p:sldSz cx="9144000" cy="6858000" type="screen4x3"/>
  <p:notesSz cx="6858000" cy="9144000"/>
  <p:defaultTextStyle>
    <a:defPPr>
      <a:defRPr lang="fa-IR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5pPr>
    <a:lvl6pPr marL="2286000" algn="r" defTabSz="914400" rtl="1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6pPr>
    <a:lvl7pPr marL="2743200" algn="r" defTabSz="914400" rtl="1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7pPr>
    <a:lvl8pPr marL="3200400" algn="r" defTabSz="914400" rtl="1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8pPr>
    <a:lvl9pPr marL="3657600" algn="r" defTabSz="914400" rtl="1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6" d="100"/>
          <a:sy n="66" d="100"/>
        </p:scale>
        <p:origin x="1506" y="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" name="Group 17"/>
          <p:cNvGrpSpPr/>
          <p:nvPr/>
        </p:nvGrpSpPr>
        <p:grpSpPr>
          <a:xfrm>
            <a:off x="0" y="0"/>
            <a:ext cx="9144677" cy="6858000"/>
            <a:chOff x="0" y="0"/>
            <a:chExt cx="9144677" cy="6858000"/>
          </a:xfrm>
        </p:grpSpPr>
        <p:pic>
          <p:nvPicPr>
            <p:cNvPr id="8" name="Picture 7" descr="SD-PanelTitle-R1.png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9144000" cy="6858000"/>
            </a:xfrm>
            <a:prstGeom prst="rect">
              <a:avLst/>
            </a:prstGeom>
          </p:spPr>
        </p:pic>
        <p:sp>
          <p:nvSpPr>
            <p:cNvPr id="11" name="Rectangle 10"/>
            <p:cNvSpPr/>
            <p:nvPr/>
          </p:nvSpPr>
          <p:spPr>
            <a:xfrm>
              <a:off x="1515532" y="1520422"/>
              <a:ext cx="6112935" cy="3818468"/>
            </a:xfrm>
            <a:prstGeom prst="rect">
              <a:avLst/>
            </a:prstGeom>
            <a:noFill/>
            <a:ln w="15875" cap="flat">
              <a:miter lim="800000"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pic>
          <p:nvPicPr>
            <p:cNvPr id="12" name="Picture 11" descr="HDRibbonTitle-UniformTrim.png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-2" r="47959"/>
            <a:stretch/>
          </p:blipFill>
          <p:spPr>
            <a:xfrm>
              <a:off x="0" y="3128434"/>
              <a:ext cx="1664208" cy="612648"/>
            </a:xfrm>
            <a:prstGeom prst="rect">
              <a:avLst/>
            </a:prstGeom>
          </p:spPr>
        </p:pic>
        <p:pic>
          <p:nvPicPr>
            <p:cNvPr id="13" name="Picture 12" descr="HDRibbonTitle-UniformTrim.png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-2" r="47959"/>
            <a:stretch/>
          </p:blipFill>
          <p:spPr>
            <a:xfrm>
              <a:off x="7480469" y="3128434"/>
              <a:ext cx="1664208" cy="612648"/>
            </a:xfrm>
            <a:prstGeom prst="rect">
              <a:avLst/>
            </a:prstGeom>
          </p:spPr>
        </p:pic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21934" y="1811863"/>
            <a:ext cx="5308866" cy="1515533"/>
          </a:xfrm>
        </p:spPr>
        <p:txBody>
          <a:bodyPr anchor="b">
            <a:noAutofit/>
          </a:bodyPr>
          <a:lstStyle>
            <a:lvl1pPr algn="ctr">
              <a:defRPr sz="4800">
                <a:effectLst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921934" y="3598327"/>
            <a:ext cx="5308866" cy="1377651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65417" y="5054602"/>
            <a:ext cx="673276" cy="279400"/>
          </a:xfrm>
        </p:spPr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921934" y="5054602"/>
            <a:ext cx="4064860" cy="279400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7317" y="5054602"/>
            <a:ext cx="413483" cy="279400"/>
          </a:xfrm>
        </p:spPr>
        <p:txBody>
          <a:bodyPr/>
          <a:lstStyle/>
          <a:p>
            <a:fld id="{D05F9043-4121-4F18-87FB-2DF5F8CF826F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2019825" y="3471329"/>
            <a:ext cx="5113083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4" name="Rectangle 13"/>
          <p:cNvSpPr/>
          <p:nvPr userDrawn="1"/>
        </p:nvSpPr>
        <p:spPr>
          <a:xfrm>
            <a:off x="-200949" y="-57001"/>
            <a:ext cx="535781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rtl="0">
              <a:spcBef>
                <a:spcPct val="0"/>
              </a:spcBef>
              <a:buFontTx/>
              <a:buNone/>
            </a:pPr>
            <a:r>
              <a:rPr lang="en-US" altLang="fa-IR" sz="2400" b="1" dirty="0" smtClean="0">
                <a:solidFill>
                  <a:srgbClr val="FF0000"/>
                </a:solidFill>
                <a:latin typeface="Tahoma" panose="020B0604030504040204" pitchFamily="34" charset="0"/>
                <a:cs typeface="B Titr" panose="00000700000000000000" pitchFamily="2" charset="-78"/>
              </a:rPr>
              <a:t>@</a:t>
            </a:r>
            <a:r>
              <a:rPr lang="en-US" altLang="fa-IR" sz="2400" b="1" dirty="0" err="1" smtClean="0">
                <a:solidFill>
                  <a:srgbClr val="FF0000"/>
                </a:solidFill>
                <a:latin typeface="Tahoma" panose="020B0604030504040204" pitchFamily="34" charset="0"/>
                <a:cs typeface="B Titr" panose="00000700000000000000" pitchFamily="2" charset="-78"/>
              </a:rPr>
              <a:t>PptBank</a:t>
            </a:r>
            <a:r>
              <a:rPr lang="en-US" altLang="fa-IR" sz="2400" b="1" baseline="0" dirty="0" smtClean="0">
                <a:solidFill>
                  <a:srgbClr val="FF0000"/>
                </a:solidFill>
                <a:latin typeface="Tahoma" panose="020B0604030504040204" pitchFamily="34" charset="0"/>
                <a:cs typeface="B Titr" panose="00000700000000000000" pitchFamily="2" charset="-78"/>
              </a:rPr>
              <a:t> </a:t>
            </a:r>
            <a:r>
              <a:rPr lang="fa-IR" altLang="fa-IR" sz="2400" b="1" dirty="0" smtClean="0">
                <a:solidFill>
                  <a:srgbClr val="FF0000"/>
                </a:solidFill>
                <a:latin typeface="Tahoma" panose="020B0604030504040204" pitchFamily="34" charset="0"/>
                <a:cs typeface="B Titr" panose="00000700000000000000" pitchFamily="2" charset="-78"/>
              </a:rPr>
              <a:t> کانال تلگرامی بانک پاور پوینت</a:t>
            </a:r>
            <a:endParaRPr lang="en-US" altLang="fa-IR" sz="2400" b="1" dirty="0">
              <a:solidFill>
                <a:srgbClr val="FF0000"/>
              </a:solidFill>
              <a:latin typeface="Tahoma" panose="020B0604030504040204" pitchFamily="34" charset="0"/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200324924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Straight Connector 6"/>
          <p:cNvCxnSpPr/>
          <p:nvPr/>
        </p:nvCxnSpPr>
        <p:spPr>
          <a:xfrm>
            <a:off x="1278465" y="235626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CA6DF3-FF4B-4E44-BA15-0E27B50510EE}" type="slidenum">
              <a:rPr lang="fa-IR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42022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78465" y="1641413"/>
            <a:ext cx="6595534" cy="1822514"/>
          </a:xfrm>
        </p:spPr>
        <p:txBody>
          <a:bodyPr anchor="b">
            <a:normAutofit/>
          </a:bodyPr>
          <a:lstStyle>
            <a:lvl1pPr algn="ctr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78465" y="3734859"/>
            <a:ext cx="6595534" cy="1090015"/>
          </a:xfrm>
        </p:spPr>
        <p:txBody>
          <a:bodyPr anchor="t">
            <a:normAutofit/>
          </a:bodyPr>
          <a:lstStyle>
            <a:lvl1pPr marL="0" indent="0" algn="ctr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FD84FB-A24C-45A8-948E-92203C5C8F92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31" name="Straight Connector 30"/>
          <p:cNvCxnSpPr/>
          <p:nvPr/>
        </p:nvCxnSpPr>
        <p:spPr>
          <a:xfrm>
            <a:off x="1278466" y="3599392"/>
            <a:ext cx="6595533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3151908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8" name="Straight Connector 7"/>
          <p:cNvCxnSpPr/>
          <p:nvPr/>
        </p:nvCxnSpPr>
        <p:spPr>
          <a:xfrm>
            <a:off x="1278465" y="235626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6" y="915337"/>
            <a:ext cx="6798734" cy="130386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76866" y="2487168"/>
            <a:ext cx="3337560" cy="3447288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5152" y="2487168"/>
            <a:ext cx="3337560" cy="3447288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B643E0-41F8-49AC-9FCF-7133617C31F2}" type="slidenum">
              <a:rPr lang="fa-IR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573315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8" y="2658533"/>
            <a:ext cx="333756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76868" y="3243263"/>
            <a:ext cx="3337560" cy="2706624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1832" y="2658533"/>
            <a:ext cx="333756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1832" y="3243263"/>
            <a:ext cx="3337560" cy="2706624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2081C2-FEFD-486F-A8A4-B6E40374A6B2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41" name="Straight Connector 40"/>
          <p:cNvCxnSpPr/>
          <p:nvPr/>
        </p:nvCxnSpPr>
        <p:spPr>
          <a:xfrm>
            <a:off x="1278466" y="235467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1730305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5" y="915337"/>
            <a:ext cx="6798735" cy="130386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52BC0A-8458-4CA1-AA46-AD617DB1B5B8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14" name="Straight Connector 13"/>
          <p:cNvCxnSpPr/>
          <p:nvPr/>
        </p:nvCxnSpPr>
        <p:spPr>
          <a:xfrm>
            <a:off x="1278466" y="235467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0431665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BCC1AF-4864-458A-BE75-6980933852E8}" type="slidenum">
              <a:rPr lang="fa-IR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063446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5" y="1388534"/>
            <a:ext cx="2536798" cy="1371600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120062" y="982132"/>
            <a:ext cx="3855539" cy="4893735"/>
          </a:xfrm>
        </p:spPr>
        <p:txBody>
          <a:bodyPr anchor="ctr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76865" y="3031065"/>
            <a:ext cx="2536798" cy="2438404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2022A2C-A5C4-427C-92D1-A88372F3A5C9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16" name="Straight Connector 15"/>
          <p:cNvCxnSpPr/>
          <p:nvPr/>
        </p:nvCxnSpPr>
        <p:spPr>
          <a:xfrm>
            <a:off x="1278466" y="2912533"/>
            <a:ext cx="233359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614339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5" y="1883832"/>
            <a:ext cx="3632202" cy="1371600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069" y="1032933"/>
            <a:ext cx="2929463" cy="4792136"/>
          </a:xfrm>
          <a:prstGeom prst="roundRect">
            <a:avLst>
              <a:gd name="adj" fmla="val 0"/>
            </a:avLst>
          </a:prstGeom>
          <a:ln w="57150" cmpd="thickThin">
            <a:solidFill>
              <a:schemeClr val="tx1">
                <a:lumMod val="50000"/>
                <a:lumOff val="5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76865" y="3255432"/>
            <a:ext cx="3632201" cy="182880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D76A03-1BB1-4A10-A695-8F97E35E622B}" type="slidenum">
              <a:rPr lang="fa-IR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2066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6" y="4815415"/>
            <a:ext cx="6798734" cy="566738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26260" y="1032933"/>
            <a:ext cx="7091482" cy="3361269"/>
          </a:xfrm>
          <a:prstGeom prst="roundRect">
            <a:avLst>
              <a:gd name="adj" fmla="val 0"/>
            </a:avLst>
          </a:prstGeom>
          <a:ln w="57150" cmpd="thickThin">
            <a:solidFill>
              <a:schemeClr val="tx1">
                <a:lumMod val="50000"/>
                <a:lumOff val="5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76866" y="5382153"/>
            <a:ext cx="6798734" cy="493712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4625CD-393B-4C4D-A15D-178BDD72E365}" type="slidenum">
              <a:rPr lang="fa-IR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96559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6" y="906873"/>
            <a:ext cx="6798734" cy="3097860"/>
          </a:xfrm>
        </p:spPr>
        <p:txBody>
          <a:bodyPr anchor="ctr">
            <a:normAutofit/>
          </a:bodyPr>
          <a:lstStyle>
            <a:lvl1pPr algn="ctr">
              <a:defRPr sz="32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5" y="4275666"/>
            <a:ext cx="6798736" cy="1600202"/>
          </a:xfrm>
        </p:spPr>
        <p:txBody>
          <a:bodyPr anchor="ctr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4625CD-393B-4C4D-A15D-178BDD72E365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1278465" y="4140199"/>
            <a:ext cx="6606425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5634977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34333" y="982132"/>
            <a:ext cx="6400250" cy="2370668"/>
          </a:xfrm>
        </p:spPr>
        <p:txBody>
          <a:bodyPr anchor="ctr">
            <a:normAutofit/>
          </a:bodyPr>
          <a:lstStyle>
            <a:lvl1pPr algn="ctr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600200" y="3352799"/>
            <a:ext cx="5892798" cy="651933"/>
          </a:xfrm>
        </p:spPr>
        <p:txBody>
          <a:bodyPr anchor="ctr">
            <a:normAutofit/>
          </a:bodyPr>
          <a:lstStyle>
            <a:lvl1pPr marL="0" indent="0" algn="r">
              <a:buFontTx/>
              <a:buNone/>
              <a:defRPr sz="18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3" y="4343400"/>
            <a:ext cx="6798738" cy="1532467"/>
          </a:xfrm>
        </p:spPr>
        <p:txBody>
          <a:bodyPr anchor="ctr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4625CD-393B-4C4D-A15D-178BDD72E365}" type="slidenum">
              <a:rPr lang="fa-IR" smtClean="0"/>
              <a:pPr/>
              <a:t>‹#›</a:t>
            </a:fld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849969" y="905362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72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7633503" y="2827870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72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1278466" y="4140199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5549701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9" y="3308581"/>
            <a:ext cx="6798728" cy="1468800"/>
          </a:xfrm>
        </p:spPr>
        <p:txBody>
          <a:bodyPr anchor="b">
            <a:normAutofit/>
          </a:bodyPr>
          <a:lstStyle>
            <a:lvl1pPr algn="l">
              <a:defRPr sz="32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8" y="4777381"/>
            <a:ext cx="6798730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4625CD-393B-4C4D-A15D-178BDD72E365}" type="slidenum">
              <a:rPr lang="fa-IR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826616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09416" y="982132"/>
            <a:ext cx="6325168" cy="2243668"/>
          </a:xfrm>
        </p:spPr>
        <p:txBody>
          <a:bodyPr anchor="ctr">
            <a:normAutofit/>
          </a:bodyPr>
          <a:lstStyle>
            <a:lvl1pPr algn="ctr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8" name="Text Placeholder 2"/>
          <p:cNvSpPr>
            <a:spLocks noGrp="1"/>
          </p:cNvSpPr>
          <p:nvPr>
            <p:ph type="body" idx="13"/>
          </p:nvPr>
        </p:nvSpPr>
        <p:spPr>
          <a:xfrm>
            <a:off x="1176868" y="3639312"/>
            <a:ext cx="6798730" cy="886968"/>
          </a:xfrm>
        </p:spPr>
        <p:txBody>
          <a:bodyPr anchor="b">
            <a:normAutofit/>
          </a:bodyPr>
          <a:lstStyle>
            <a:lvl1pPr marL="0" indent="0" algn="l">
              <a:spcBef>
                <a:spcPts val="0"/>
              </a:spcBef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5" y="4529667"/>
            <a:ext cx="6798736" cy="1346200"/>
          </a:xfrm>
        </p:spPr>
        <p:txBody>
          <a:bodyPr anchor="t">
            <a:normAutofit/>
          </a:bodyPr>
          <a:lstStyle>
            <a:lvl1pPr marL="0" indent="0" algn="l">
              <a:buNone/>
              <a:defRPr sz="1600">
                <a:solidFill>
                  <a:schemeClr val="tx1"/>
                </a:solidFill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4625CD-393B-4C4D-A15D-178BDD72E365}" type="slidenum">
              <a:rPr lang="fa-IR" smtClean="0"/>
              <a:pPr/>
              <a:t>‹#›</a:t>
            </a:fld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878060" y="896895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7649796" y="2607728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cxnSp>
        <p:nvCxnSpPr>
          <p:cNvPr id="26" name="Straight Connector 25"/>
          <p:cNvCxnSpPr/>
          <p:nvPr/>
        </p:nvCxnSpPr>
        <p:spPr>
          <a:xfrm>
            <a:off x="1278466" y="342900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3608794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5" y="982131"/>
            <a:ext cx="6798734" cy="2294467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sz="3200" b="0" dirty="0"/>
            </a:lvl1pPr>
          </a:lstStyle>
          <a:p>
            <a:pPr marL="0" lvl="0"/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4" name="Text Placeholder 2"/>
          <p:cNvSpPr>
            <a:spLocks noGrp="1"/>
          </p:cNvSpPr>
          <p:nvPr>
            <p:ph type="body" idx="13"/>
          </p:nvPr>
        </p:nvSpPr>
        <p:spPr>
          <a:xfrm>
            <a:off x="1176868" y="3566160"/>
            <a:ext cx="6798730" cy="905256"/>
          </a:xfrm>
        </p:spPr>
        <p:txBody>
          <a:bodyPr anchor="b">
            <a:normAutofit/>
          </a:bodyPr>
          <a:lstStyle>
            <a:lvl1pPr marL="0" indent="0" algn="l">
              <a:spcBef>
                <a:spcPts val="0"/>
              </a:spcBef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6" y="4470400"/>
            <a:ext cx="6798734" cy="1405467"/>
          </a:xfrm>
        </p:spPr>
        <p:txBody>
          <a:bodyPr anchor="t">
            <a:normAutofit/>
          </a:bodyPr>
          <a:lstStyle>
            <a:lvl1pPr marL="0" indent="0" algn="l">
              <a:buNone/>
              <a:defRPr sz="1600">
                <a:solidFill>
                  <a:schemeClr val="tx1"/>
                </a:solidFill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4625CD-393B-4C4D-A15D-178BDD72E365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1278469" y="3429000"/>
            <a:ext cx="6606421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3725984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ctr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76865" y="2490135"/>
            <a:ext cx="6798736" cy="3385733"/>
          </a:xfrm>
        </p:spPr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431FEC2-A776-4AA0-B00B-D0204E7426FC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14" name="Straight Connector 13"/>
          <p:cNvCxnSpPr/>
          <p:nvPr/>
        </p:nvCxnSpPr>
        <p:spPr>
          <a:xfrm>
            <a:off x="1278466" y="2354670"/>
            <a:ext cx="660642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6653877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56667" y="906873"/>
            <a:ext cx="1618930" cy="496899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76867" y="906873"/>
            <a:ext cx="4915509" cy="4968993"/>
          </a:xfrm>
        </p:spPr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65AEE3-E66F-4FF7-814D-E4CD9604DB21}" type="slidenum">
              <a:rPr lang="fa-IR" smtClean="0"/>
              <a:pPr/>
              <a:t>‹#›</a:t>
            </a:fld>
            <a:endParaRPr lang="en-US"/>
          </a:p>
        </p:txBody>
      </p:sp>
      <p:cxnSp>
        <p:nvCxnSpPr>
          <p:cNvPr id="14" name="Straight Connector 13"/>
          <p:cNvCxnSpPr/>
          <p:nvPr/>
        </p:nvCxnSpPr>
        <p:spPr>
          <a:xfrm>
            <a:off x="6245512" y="906873"/>
            <a:ext cx="0" cy="4968993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8498980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274638"/>
            <a:ext cx="8229601" cy="5851525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457200" y="625157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 altLang="fa-I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1"/>
          </p:nvPr>
        </p:nvSpPr>
        <p:spPr>
          <a:xfrm>
            <a:off x="6553200" y="6248400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59ED06A6-6BC0-4EBC-9B10-CAC57A818CC3}" type="slidenum">
              <a:rPr lang="en-US" altLang="fa-IR"/>
              <a:pPr/>
              <a:t>‹#›</a:t>
            </a:fld>
            <a:endParaRPr lang="en-US" alt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>
          <a:xfrm>
            <a:off x="3124201" y="6248400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 altLang="fa-IR"/>
          </a:p>
        </p:txBody>
      </p:sp>
    </p:spTree>
    <p:extLst>
      <p:ext uri="{BB962C8B-B14F-4D97-AF65-F5344CB8AC3E}">
        <p14:creationId xmlns:p14="http://schemas.microsoft.com/office/powerpoint/2010/main" val="30604317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4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0"/>
            <a:ext cx="9152467" cy="6858000"/>
            <a:chOff x="0" y="0"/>
            <a:chExt cx="9152467" cy="6858000"/>
          </a:xfrm>
        </p:grpSpPr>
        <p:pic>
          <p:nvPicPr>
            <p:cNvPr id="8" name="Picture 7" descr="SD-PanelContent.png"/>
            <p:cNvPicPr>
              <a:picLocks noChangeAspect="1"/>
            </p:cNvPicPr>
            <p:nvPr/>
          </p:nvPicPr>
          <p:blipFill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9144000" cy="6858000"/>
            </a:xfrm>
            <a:prstGeom prst="rect">
              <a:avLst/>
            </a:prstGeom>
          </p:spPr>
        </p:pic>
        <p:sp>
          <p:nvSpPr>
            <p:cNvPr id="9" name="Rectangle 8"/>
            <p:cNvSpPr/>
            <p:nvPr/>
          </p:nvSpPr>
          <p:spPr>
            <a:xfrm>
              <a:off x="553888" y="542807"/>
              <a:ext cx="8039776" cy="5756392"/>
            </a:xfrm>
            <a:prstGeom prst="rect">
              <a:avLst/>
            </a:prstGeom>
            <a:noFill/>
            <a:ln w="15875" cap="flat">
              <a:miter lim="800000"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pic>
          <p:nvPicPr>
            <p:cNvPr id="10" name="Picture 9" descr="HDRibbonContent-UniformTrim.png"/>
            <p:cNvPicPr>
              <a:picLocks noChangeAspect="1"/>
            </p:cNvPicPr>
            <p:nvPr/>
          </p:nvPicPr>
          <p:blipFill rotWithShape="1">
            <a:blip r:embed="rId2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" r="14240"/>
            <a:stretch/>
          </p:blipFill>
          <p:spPr>
            <a:xfrm>
              <a:off x="0" y="3128434"/>
              <a:ext cx="685800" cy="606425"/>
            </a:xfrm>
            <a:prstGeom prst="rect">
              <a:avLst/>
            </a:prstGeom>
          </p:spPr>
        </p:pic>
        <p:pic>
          <p:nvPicPr>
            <p:cNvPr id="11" name="Picture 10" descr="HDRibbonContent-UniformTrim.png"/>
            <p:cNvPicPr>
              <a:picLocks noChangeAspect="1"/>
            </p:cNvPicPr>
            <p:nvPr/>
          </p:nvPicPr>
          <p:blipFill rotWithShape="1">
            <a:blip r:embed="rId2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" r="14240"/>
            <a:stretch/>
          </p:blipFill>
          <p:spPr>
            <a:xfrm>
              <a:off x="8466667" y="3128434"/>
              <a:ext cx="685800" cy="606425"/>
            </a:xfrm>
            <a:prstGeom prst="rect">
              <a:avLst/>
            </a:prstGeom>
          </p:spPr>
        </p:pic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76866" y="915337"/>
            <a:ext cx="6798734" cy="13038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5" y="2490135"/>
            <a:ext cx="6798736" cy="3444997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356670" y="5960533"/>
            <a:ext cx="1148283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176865" y="5960533"/>
            <a:ext cx="5104667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580091" y="5960533"/>
            <a:ext cx="395510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584625CD-393B-4C4D-A15D-178BDD72E365}" type="slidenum">
              <a:rPr lang="fa-IR" smtClean="0"/>
              <a:pPr/>
              <a:t>‹#›</a:t>
            </a:fld>
            <a:endParaRPr lang="en-US"/>
          </a:p>
        </p:txBody>
      </p:sp>
      <p:sp>
        <p:nvSpPr>
          <p:cNvPr id="12" name="Rectangle 11"/>
          <p:cNvSpPr/>
          <p:nvPr userDrawn="1"/>
        </p:nvSpPr>
        <p:spPr>
          <a:xfrm>
            <a:off x="-200949" y="-57001"/>
            <a:ext cx="535781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rtl="0">
              <a:spcBef>
                <a:spcPct val="0"/>
              </a:spcBef>
              <a:buFontTx/>
              <a:buNone/>
            </a:pPr>
            <a:r>
              <a:rPr lang="en-US" altLang="fa-IR" sz="2400" b="1" dirty="0" smtClean="0">
                <a:solidFill>
                  <a:srgbClr val="FF0000"/>
                </a:solidFill>
                <a:latin typeface="Tahoma" panose="020B0604030504040204" pitchFamily="34" charset="0"/>
                <a:cs typeface="B Titr" panose="00000700000000000000" pitchFamily="2" charset="-78"/>
              </a:rPr>
              <a:t>@</a:t>
            </a:r>
            <a:r>
              <a:rPr lang="en-US" altLang="fa-IR" sz="2400" b="1" dirty="0" err="1" smtClean="0">
                <a:solidFill>
                  <a:srgbClr val="FF0000"/>
                </a:solidFill>
                <a:latin typeface="Tahoma" panose="020B0604030504040204" pitchFamily="34" charset="0"/>
                <a:cs typeface="B Titr" panose="00000700000000000000" pitchFamily="2" charset="-78"/>
              </a:rPr>
              <a:t>PptBank</a:t>
            </a:r>
            <a:r>
              <a:rPr lang="en-US" altLang="fa-IR" sz="2400" b="1" baseline="0" dirty="0" smtClean="0">
                <a:solidFill>
                  <a:srgbClr val="FF0000"/>
                </a:solidFill>
                <a:latin typeface="Tahoma" panose="020B0604030504040204" pitchFamily="34" charset="0"/>
                <a:cs typeface="B Titr" panose="00000700000000000000" pitchFamily="2" charset="-78"/>
              </a:rPr>
              <a:t> </a:t>
            </a:r>
            <a:r>
              <a:rPr lang="fa-IR" altLang="fa-IR" sz="2400" b="1" dirty="0" smtClean="0">
                <a:solidFill>
                  <a:srgbClr val="FF0000"/>
                </a:solidFill>
                <a:latin typeface="Tahoma" panose="020B0604030504040204" pitchFamily="34" charset="0"/>
                <a:cs typeface="B Titr" panose="00000700000000000000" pitchFamily="2" charset="-78"/>
              </a:rPr>
              <a:t> کانال تلگرامی بانک پاور پوینت</a:t>
            </a:r>
            <a:endParaRPr lang="en-US" altLang="fa-IR" sz="2400" b="1" dirty="0">
              <a:solidFill>
                <a:srgbClr val="FF0000"/>
              </a:solidFill>
              <a:latin typeface="Tahoma" panose="020B0604030504040204" pitchFamily="34" charset="0"/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7444305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2" r:id="rId1"/>
    <p:sldLayoutId id="2147483733" r:id="rId2"/>
    <p:sldLayoutId id="2147483734" r:id="rId3"/>
    <p:sldLayoutId id="2147483735" r:id="rId4"/>
    <p:sldLayoutId id="2147483736" r:id="rId5"/>
    <p:sldLayoutId id="2147483737" r:id="rId6"/>
    <p:sldLayoutId id="2147483738" r:id="rId7"/>
    <p:sldLayoutId id="2147483739" r:id="rId8"/>
    <p:sldLayoutId id="2147483740" r:id="rId9"/>
    <p:sldLayoutId id="2147483741" r:id="rId10"/>
    <p:sldLayoutId id="2147483742" r:id="rId11"/>
    <p:sldLayoutId id="2147483743" r:id="rId12"/>
    <p:sldLayoutId id="2147483744" r:id="rId13"/>
    <p:sldLayoutId id="2147483745" r:id="rId14"/>
    <p:sldLayoutId id="2147483746" r:id="rId15"/>
    <p:sldLayoutId id="2147483747" r:id="rId16"/>
    <p:sldLayoutId id="2147483748" r:id="rId17"/>
    <p:sldLayoutId id="2147483749" r:id="rId18"/>
  </p:sldLayoutIdLst>
  <p:txStyles>
    <p:titleStyle>
      <a:lvl1pPr algn="ctr" defTabSz="457200" rtl="0" eaLnBrk="1" latinLnBrk="0" hangingPunct="1">
        <a:spcBef>
          <a:spcPct val="0"/>
        </a:spcBef>
        <a:buNone/>
        <a:defRPr sz="4000" kern="1200" cap="none">
          <a:ln w="3175" cmpd="sng">
            <a:noFill/>
          </a:ln>
          <a:solidFill>
            <a:schemeClr val="tx1">
              <a:lumMod val="85000"/>
              <a:lumOff val="15000"/>
            </a:schemeClr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2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20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8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6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8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BESM05"/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grayscl/>
          </a:blip>
          <a:srcRect/>
          <a:stretch>
            <a:fillRect/>
          </a:stretch>
        </p:blipFill>
        <p:spPr bwMode="auto">
          <a:xfrm>
            <a:off x="838629" y="639910"/>
            <a:ext cx="7329829" cy="575178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120177922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3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3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 sz="4000">
                <a:cs typeface="Nazanin" panose="00000400000000000000" pitchFamily="2" charset="-78"/>
              </a:rPr>
              <a:t>فرهنگ سازماني و توسعه يادگيري:</a:t>
            </a:r>
            <a:br>
              <a:rPr lang="fa-IR" sz="4000">
                <a:cs typeface="Nazanin" panose="00000400000000000000" pitchFamily="2" charset="-78"/>
              </a:rPr>
            </a:br>
            <a:r>
              <a:rPr lang="fa-IR" sz="4000">
                <a:cs typeface="Nazanin" panose="00000400000000000000" pitchFamily="2" charset="-78"/>
              </a:rPr>
              <a:t> چالشها و ظرفيتها</a:t>
            </a:r>
            <a:endParaRPr lang="en-US" sz="40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r"/>
            <a:r>
              <a:rPr lang="fa-IR">
                <a:cs typeface="Nazanin" panose="00000400000000000000" pitchFamily="2" charset="-78"/>
              </a:rPr>
              <a:t>هدف</a:t>
            </a:r>
            <a:endParaRPr lang="en-US">
              <a:cs typeface="Nazanin" panose="00000400000000000000" pitchFamily="2" charset="-78"/>
            </a:endParaRPr>
          </a:p>
        </p:txBody>
      </p:sp>
      <p:sp>
        <p:nvSpPr>
          <p:cNvPr id="4099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2484438"/>
            <a:ext cx="8229600" cy="1376362"/>
          </a:xfrm>
        </p:spPr>
        <p:txBody>
          <a:bodyPr>
            <a:normAutofit fontScale="77500" lnSpcReduction="20000"/>
          </a:bodyPr>
          <a:lstStyle/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بررسي چالشها و ظرفيتهاي موجود در فرهنگ سازماني شركتهاي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 </a:t>
            </a:r>
            <a:r>
              <a:rPr lang="en-US" sz="2800">
                <a:cs typeface="Nazanin" panose="00000400000000000000" pitchFamily="2" charset="-78"/>
              </a:rPr>
              <a:t> </a:t>
            </a:r>
            <a:r>
              <a:rPr lang="fa-IR" sz="2800">
                <a:cs typeface="Nazanin" panose="00000400000000000000" pitchFamily="2" charset="-78"/>
              </a:rPr>
              <a:t> براي توسعه يادگيري سازماني </a:t>
            </a:r>
            <a:r>
              <a:rPr lang="en-US" sz="2800">
                <a:cs typeface="Nazanin" panose="00000400000000000000" pitchFamily="2" charset="-78"/>
              </a:rPr>
              <a:t>GLOBE </a:t>
            </a:r>
            <a:r>
              <a:rPr lang="fa-IR" sz="2800">
                <a:cs typeface="Nazanin" panose="00000400000000000000" pitchFamily="2" charset="-78"/>
              </a:rPr>
              <a:t>ايراني بر اساس تحقيق </a:t>
            </a: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>
                <a:cs typeface="Nazanin" panose="00000400000000000000" pitchFamily="2" charset="-78"/>
              </a:rPr>
              <a:t>برخي از فعاليتهاي كليدي در يادگيري سازماني</a:t>
            </a:r>
            <a:endParaRPr lang="en-US">
              <a:cs typeface="Nazanin" panose="00000400000000000000" pitchFamily="2" charset="-78"/>
            </a:endParaRPr>
          </a:p>
        </p:txBody>
      </p:sp>
      <p:sp>
        <p:nvSpPr>
          <p:cNvPr id="5123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2351088"/>
            <a:ext cx="8229600" cy="3886200"/>
          </a:xfrm>
        </p:spPr>
        <p:txBody>
          <a:bodyPr/>
          <a:lstStyle/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توسعه يادگيري و قابليتهاي فردي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يادگيري گروهي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توسعه الگوهاي ذهني مشترك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توسعه چشم انداز مشترك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نگاه سيستمي</a:t>
            </a:r>
          </a:p>
          <a:p>
            <a:pPr algn="r">
              <a:buFont typeface="Wingdings" panose="05000000000000000000" pitchFamily="2" charset="2"/>
              <a:buNone/>
            </a:pPr>
            <a:endParaRPr lang="en-US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51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51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51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51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51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r"/>
            <a:r>
              <a:rPr lang="en-US">
                <a:cs typeface="Nazanin" panose="00000400000000000000" pitchFamily="2" charset="-78"/>
              </a:rPr>
              <a:t>GLOBE </a:t>
            </a:r>
            <a:r>
              <a:rPr lang="fa-IR">
                <a:cs typeface="Nazanin" panose="00000400000000000000" pitchFamily="2" charset="-78"/>
              </a:rPr>
              <a:t>مطالعه </a:t>
            </a:r>
            <a:endParaRPr lang="en-US">
              <a:cs typeface="Nazanin" panose="00000400000000000000" pitchFamily="2" charset="-78"/>
            </a:endParaRPr>
          </a:p>
        </p:txBody>
      </p:sp>
      <p:sp>
        <p:nvSpPr>
          <p:cNvPr id="6147" name="Rectangle 3"/>
          <p:cNvSpPr>
            <a:spLocks noGrp="1" noChangeArrowheads="1"/>
          </p:cNvSpPr>
          <p:nvPr>
            <p:ph idx="1"/>
          </p:nvPr>
        </p:nvSpPr>
        <p:spPr>
          <a:xfrm>
            <a:off x="395288" y="1981200"/>
            <a:ext cx="8291512" cy="4471988"/>
          </a:xfrm>
        </p:spPr>
        <p:txBody>
          <a:bodyPr>
            <a:normAutofit fontScale="85000" lnSpcReduction="10000"/>
          </a:bodyPr>
          <a:lstStyle/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a-IR" sz="2400">
                <a:cs typeface="Nazanin" panose="00000400000000000000" pitchFamily="2" charset="-78"/>
              </a:rPr>
              <a:t>هدف از اين تحقيق بين المللي مطالعه ويژگي هاي رهبران سازماني موفق در 61 كشور و رابطه اين ويژگي ها با فرهنگ اين كشورها بوده است.</a:t>
            </a:r>
            <a:endParaRPr lang="en-US" sz="2400">
              <a:cs typeface="Nazanin" panose="00000400000000000000" pitchFamily="2" charset="-78"/>
            </a:endParaRP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endParaRPr lang="fa-IR" sz="2400">
              <a:cs typeface="Nazanin" panose="00000400000000000000" pitchFamily="2" charset="-78"/>
            </a:endParaRP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a-IR" sz="2400">
                <a:cs typeface="Nazanin" panose="00000400000000000000" pitchFamily="2" charset="-78"/>
              </a:rPr>
              <a:t>300 مدير ايراني از 60 شركت فعال در زمينه هاي صنايع مواد غذايي، بانكي، و ارتباطات نيز در اين مطالعه مشاركت كردند. </a:t>
            </a: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endParaRPr lang="fa-IR" sz="2400">
              <a:cs typeface="Nazanin" panose="00000400000000000000" pitchFamily="2" charset="-78"/>
            </a:endParaRP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a-IR" sz="2400">
                <a:cs typeface="Nazanin" panose="00000400000000000000" pitchFamily="2" charset="-78"/>
              </a:rPr>
              <a:t>در اين مطالعه داده هايي درباره برخي از ابعاد فرهنگي در سطح سازماني جمع آوري شده و سپس در سطح ملي براي مقايسه كشور ها استفاده شده است.</a:t>
            </a: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endParaRPr lang="fa-IR" sz="2400">
              <a:cs typeface="Nazanin" panose="00000400000000000000" pitchFamily="2" charset="-78"/>
            </a:endParaRP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a-IR" sz="2400">
                <a:cs typeface="Nazanin" panose="00000400000000000000" pitchFamily="2" charset="-78"/>
              </a:rPr>
              <a:t>در اين تحقيق، مديران وضعيت موجود و وضعيت مطلوب را از بابت هر كدام از ابعاد مورد مطالعه گزارش دادند.  </a:t>
            </a: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endParaRPr lang="en-US" sz="24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61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61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61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>
                <a:cs typeface="Nazanin" panose="00000400000000000000" pitchFamily="2" charset="-78"/>
              </a:rPr>
              <a:t>برخي از ابعاد فرهنگي مورد مطالعه</a:t>
            </a:r>
            <a:endParaRPr lang="en-US">
              <a:cs typeface="Nazanin" panose="00000400000000000000" pitchFamily="2" charset="-78"/>
            </a:endParaRPr>
          </a:p>
        </p:txBody>
      </p:sp>
      <p:sp>
        <p:nvSpPr>
          <p:cNvPr id="7171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981200"/>
            <a:ext cx="8229600" cy="2671763"/>
          </a:xfrm>
        </p:spPr>
        <p:txBody>
          <a:bodyPr/>
          <a:lstStyle/>
          <a:p>
            <a:r>
              <a:rPr lang="en-US"/>
              <a:t>Power distance                       </a:t>
            </a:r>
            <a:r>
              <a:rPr lang="fa-IR">
                <a:cs typeface="Nazanin" panose="00000400000000000000" pitchFamily="2" charset="-78"/>
              </a:rPr>
              <a:t>فاصله قدرت</a:t>
            </a:r>
            <a:endParaRPr lang="en-US"/>
          </a:p>
          <a:p>
            <a:r>
              <a:rPr lang="en-US"/>
              <a:t>In-group collectivism      </a:t>
            </a:r>
            <a:r>
              <a:rPr lang="fa-IR">
                <a:cs typeface="Nazanin" panose="00000400000000000000" pitchFamily="2" charset="-78"/>
              </a:rPr>
              <a:t>جمع گرايي درون گروهي</a:t>
            </a:r>
            <a:endParaRPr lang="en-US"/>
          </a:p>
          <a:p>
            <a:r>
              <a:rPr lang="en-US"/>
              <a:t>Societal collectivism          </a:t>
            </a:r>
            <a:r>
              <a:rPr lang="fa-IR">
                <a:cs typeface="Nazanin" panose="00000400000000000000" pitchFamily="2" charset="-78"/>
              </a:rPr>
              <a:t>جمع گرايي اجتماعي</a:t>
            </a:r>
            <a:endParaRPr lang="en-US"/>
          </a:p>
          <a:p>
            <a:r>
              <a:rPr lang="en-US"/>
              <a:t>Future orientation                 </a:t>
            </a:r>
            <a:r>
              <a:rPr lang="fa-IR">
                <a:cs typeface="Nazanin" panose="00000400000000000000" pitchFamily="2" charset="-78"/>
              </a:rPr>
              <a:t>آينده گرايي  </a:t>
            </a: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1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71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71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71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 sz="4000">
                <a:cs typeface="Nazanin" panose="00000400000000000000" pitchFamily="2" charset="-78"/>
              </a:rPr>
              <a:t>وضعيت شركتهاي ايراني در مقايسه با شركتهاي مشابه در كشورهاي ديگر</a:t>
            </a:r>
            <a:endParaRPr lang="en-US" sz="4000">
              <a:cs typeface="Nazanin" panose="00000400000000000000" pitchFamily="2" charset="-78"/>
            </a:endParaRPr>
          </a:p>
        </p:txBody>
      </p:sp>
      <p:sp>
        <p:nvSpPr>
          <p:cNvPr id="8195" name="Rectangle 3"/>
          <p:cNvSpPr>
            <a:spLocks noGrp="1" noChangeArrowheads="1"/>
          </p:cNvSpPr>
          <p:nvPr>
            <p:ph idx="1"/>
          </p:nvPr>
        </p:nvSpPr>
        <p:spPr>
          <a:xfrm>
            <a:off x="395288" y="1981200"/>
            <a:ext cx="8291512" cy="4184650"/>
          </a:xfrm>
        </p:spPr>
        <p:txBody>
          <a:bodyPr>
            <a:normAutofit fontScale="92500" lnSpcReduction="20000"/>
          </a:bodyPr>
          <a:lstStyle/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مديران ايراني شركت كننده در تحقيق گلوب سطوح بسيار بالايي از فاصله قدرت و جمع گرايي درون گروهي و سطوح پاييني از جمع گرايي اجتماعي و آينده گرايي را در شركتهاي خود گزارش نمودند.</a:t>
            </a:r>
          </a:p>
          <a:p>
            <a:pPr algn="r"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فاصله قدرت: رتبه 14 از 61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جمع گرايي درون گروهي: رتبه 3 از 61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جمع گرايي اجتماعي: رتبه 48 از 61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آينده گرايي: رتبه  41  از 61</a:t>
            </a: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81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81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81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81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81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 sz="4000">
                <a:cs typeface="Nazanin" panose="00000400000000000000" pitchFamily="2" charset="-78"/>
              </a:rPr>
              <a:t>وضعيت شركتهاي ايراني در مقايسه با شركتهاي مشابه در كشورهاي ديگر (ادامه)</a:t>
            </a:r>
            <a:endParaRPr lang="en-US" sz="4000">
              <a:cs typeface="Nazanin" panose="00000400000000000000" pitchFamily="2" charset="-78"/>
            </a:endParaRPr>
          </a:p>
        </p:txBody>
      </p:sp>
      <p:sp>
        <p:nvSpPr>
          <p:cNvPr id="9219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2711450"/>
            <a:ext cx="8229600" cy="3886200"/>
          </a:xfrm>
        </p:spPr>
        <p:txBody>
          <a:bodyPr/>
          <a:lstStyle/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وضعيت مطلوب از نظر مديران ايراني: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تمايل بسيار زياد به كاهش فاصله قدرت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تمايل بسيار زياد به افزايش جمع گرايي اجتماعي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عدم تمايل به تغيير جمع گرايي درون گروهي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>
                <a:cs typeface="Nazanin" panose="00000400000000000000" pitchFamily="2" charset="-78"/>
              </a:rPr>
              <a:t>تمايل به افزايش آينده گرايي</a:t>
            </a:r>
            <a:endParaRPr lang="en-US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9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9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r"/>
            <a:r>
              <a:rPr lang="fa-IR">
                <a:cs typeface="Nazanin" panose="00000400000000000000" pitchFamily="2" charset="-78"/>
              </a:rPr>
              <a:t>چالش نظري</a:t>
            </a:r>
            <a:endParaRPr lang="en-US">
              <a:cs typeface="Nazanin" panose="00000400000000000000" pitchFamily="2" charset="-78"/>
            </a:endParaRPr>
          </a:p>
        </p:txBody>
      </p:sp>
      <p:sp>
        <p:nvSpPr>
          <p:cNvPr id="14339" name="Rectangle 3"/>
          <p:cNvSpPr>
            <a:spLocks noGrp="1" noChangeArrowheads="1"/>
          </p:cNvSpPr>
          <p:nvPr>
            <p:ph idx="1"/>
          </p:nvPr>
        </p:nvSpPr>
        <p:spPr>
          <a:xfrm>
            <a:off x="395288" y="1981200"/>
            <a:ext cx="8291512" cy="4256088"/>
          </a:xfrm>
        </p:spPr>
        <p:txBody>
          <a:bodyPr>
            <a:normAutofit fontScale="85000" lnSpcReduction="20000"/>
          </a:bodyPr>
          <a:lstStyle/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تاكيد اصلي الگو سازمانهاي يادگيرنده بر توسعه و بازنگري ابعاد شناختي فردي، گروهي، و سازماني است و توجه كمتري بر نقش علل محيطي در توسعه رفتارهاي فردي، گروهي، و سازماني گرديده است.</a:t>
            </a: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در فرهنگهايي با سطوح بالا از جمع گرايي درون گروهي نظير فرهنگ سازماني شركتهاي ايراني، نيازمند سيستمهايي هستيم كه علاوه بر توجه به فرايندهاي توسعه الگوهاي ذهني فردي و گروهي، به مديريت تاثير عوامل زمينه اي (محيطي) مانند هنجارهاي گروهي و سازماني، رفتارهاي مديران ارشد، تقويت كننده هاي رفتارهاي سازماني نيز توجه ويژه اي نمايند.</a:t>
            </a: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 sz="4000">
                <a:cs typeface="Nazanin" panose="00000400000000000000" pitchFamily="2" charset="-78"/>
              </a:rPr>
              <a:t>برخي از چالشهاي توسعه يادگيري در شركتهاي ايراني با توجه به مطالعه گلوب</a:t>
            </a:r>
            <a:endParaRPr lang="en-US" sz="4000">
              <a:cs typeface="Nazanin" panose="00000400000000000000" pitchFamily="2" charset="-78"/>
            </a:endParaRPr>
          </a:p>
        </p:txBody>
      </p:sp>
      <p:sp>
        <p:nvSpPr>
          <p:cNvPr id="18435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توسعه چشم انداز در فرهنگهاي سازماني با فاصله قدرت زياد و آينده گرايي كم</a:t>
            </a:r>
          </a:p>
          <a:p>
            <a:pPr algn="r"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توسعه يادگيري گروهي و گفتگو و الگوهاي ذهني مشترك در فرهنگهاي سازماني با فاصله قدرت زياد و و جمع گرايي اجتماعي كم</a:t>
            </a:r>
          </a:p>
          <a:p>
            <a:pPr algn="r"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توسعه رويكرد سيستمي در فرهنگهاي سازماني با فاصله قدرت و جمع گرايي درون گروهي زياد</a:t>
            </a: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84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84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84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 sz="4000">
                <a:cs typeface="Nazanin" panose="00000400000000000000" pitchFamily="2" charset="-78"/>
              </a:rPr>
              <a:t>برخي از ظرفيتهاي موجود براي توسعه يادگيري در شركتهاي ايراني با توجه به مطالعه گلوب </a:t>
            </a:r>
            <a:endParaRPr lang="en-US" sz="4000">
              <a:cs typeface="Nazanin" panose="00000400000000000000" pitchFamily="2" charset="-78"/>
            </a:endParaRPr>
          </a:p>
        </p:txBody>
      </p:sp>
      <p:sp>
        <p:nvSpPr>
          <p:cNvPr id="15363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2711450"/>
            <a:ext cx="8229600" cy="3597275"/>
          </a:xfrm>
        </p:spPr>
        <p:txBody>
          <a:bodyPr>
            <a:normAutofit fontScale="92500" lnSpcReduction="20000"/>
          </a:bodyPr>
          <a:lstStyle/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تمايل زياد مديران براي كاهش فاصله قدرت</a:t>
            </a: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استفاده از سطح بالاي جمع گرايي درون گروهي</a:t>
            </a: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تمايل مديران براي افزايش جمع گرايي اجتماعي</a:t>
            </a:r>
            <a:endParaRPr lang="en-US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 </a:t>
            </a: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53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53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53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>
                <a:cs typeface="Nazanin" panose="00000400000000000000" pitchFamily="2" charset="-78"/>
              </a:rPr>
              <a:t>تعارض خرده فرهنگهاي سازماني</a:t>
            </a:r>
            <a:endParaRPr lang="en-US">
              <a:cs typeface="Nazanin" panose="00000400000000000000" pitchFamily="2" charset="-78"/>
            </a:endParaRPr>
          </a:p>
        </p:txBody>
      </p:sp>
      <p:sp>
        <p:nvSpPr>
          <p:cNvPr id="22531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773238"/>
            <a:ext cx="8229600" cy="4608512"/>
          </a:xfrm>
        </p:spPr>
        <p:txBody>
          <a:bodyPr>
            <a:normAutofit fontScale="77500" lnSpcReduction="20000"/>
          </a:bodyPr>
          <a:lstStyle/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بر اساس تجربيات ادگار شين، تعارض سه خرده فرهنگ مهندسي، عملياتي، و مديريت ارشد سازمانها از موانع اصلي توسعه يادگيري سازماني است.</a:t>
            </a:r>
          </a:p>
          <a:p>
            <a:pPr algn="r"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buFont typeface="Wingdings" panose="05000000000000000000" pitchFamily="2" charset="2"/>
              <a:buNone/>
            </a:pPr>
            <a:r>
              <a:rPr lang="fa-IR" sz="2800" b="1">
                <a:cs typeface="Nazanin" panose="00000400000000000000" pitchFamily="2" charset="-78"/>
              </a:rPr>
              <a:t>فرهنگ عملياتي:</a:t>
            </a:r>
            <a:r>
              <a:rPr lang="fa-IR" sz="2800">
                <a:cs typeface="Nazanin" panose="00000400000000000000" pitchFamily="2" charset="-78"/>
              </a:rPr>
              <a:t> تاكيد بر استفاده مؤثر از منابع از جمله منابع انساني براي توليد و ارايه كالا و خدمات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 b="1">
                <a:cs typeface="Nazanin" panose="00000400000000000000" pitchFamily="2" charset="-78"/>
              </a:rPr>
              <a:t>فرهنگ مهندسي:</a:t>
            </a:r>
            <a:r>
              <a:rPr lang="fa-IR" sz="2800">
                <a:cs typeface="Nazanin" panose="00000400000000000000" pitchFamily="2" charset="-78"/>
              </a:rPr>
              <a:t> تاكيد بر طراحي مؤثر فرايندها، سيستمها و تكنولوژي با هدف افزايش دقت و كارايي، توجه كمتر به منابع انساني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 b="1">
                <a:cs typeface="Nazanin" panose="00000400000000000000" pitchFamily="2" charset="-78"/>
              </a:rPr>
              <a:t>فرهنگ مديريت ارشد:</a:t>
            </a:r>
            <a:r>
              <a:rPr lang="fa-IR" sz="2800">
                <a:cs typeface="Nazanin" panose="00000400000000000000" pitchFamily="2" charset="-78"/>
              </a:rPr>
              <a:t> تاكيد بر سود آوري، نظرات ذي نفعان و روابط سياسي، نظارت بر كليت و هماهنگي سازمان</a:t>
            </a: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25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253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2253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91513" cy="1371600"/>
          </a:xfrm>
        </p:spPr>
        <p:txBody>
          <a:bodyPr/>
          <a:lstStyle/>
          <a:p>
            <a:pPr algn="r"/>
            <a:r>
              <a:rPr lang="fa-IR" sz="4000">
                <a:cs typeface="Nazanin" panose="00000400000000000000" pitchFamily="2" charset="-78"/>
              </a:rPr>
              <a:t>جمع گرايي درون گروهي و خرده فرهنگهاي سازماني</a:t>
            </a:r>
            <a:endParaRPr lang="en-US" sz="4000">
              <a:cs typeface="Nazanin" panose="00000400000000000000" pitchFamily="2" charset="-78"/>
            </a:endParaRPr>
          </a:p>
        </p:txBody>
      </p:sp>
      <p:sp>
        <p:nvSpPr>
          <p:cNvPr id="20483" name="Rectangle 3"/>
          <p:cNvSpPr>
            <a:spLocks noGrp="1" noChangeArrowheads="1"/>
          </p:cNvSpPr>
          <p:nvPr>
            <p:ph idx="1"/>
          </p:nvPr>
        </p:nvSpPr>
        <p:spPr>
          <a:xfrm>
            <a:off x="395288" y="1981200"/>
            <a:ext cx="8291512" cy="4040188"/>
          </a:xfrm>
        </p:spPr>
        <p:txBody>
          <a:bodyPr>
            <a:normAutofit fontScale="77500" lnSpcReduction="20000"/>
          </a:bodyPr>
          <a:lstStyle/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خرده فرهنگهاي سازماني نظير فرهنگهاي مديريتي (مديريت ارشد، مهندسي، و عملياتي)، خرده فرهنگهاي قومي، و نظامهاي ارزشي ممكن است از علل عمده تشكيل گروههاي خودي در سازمانهاي ايراني باشند.</a:t>
            </a:r>
            <a:endParaRPr lang="en-US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وجود خرده فرهنگهاي متنوع در يك سازمان با سطوح بالايي از جمع گرايي درون گروهي مي تواند زمينه ساز تضعيف يادگيري سازماني باشد.</a:t>
            </a: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يكي از نقش هاي مهم مديريت منابع انساني براي تقويت يادگيري سازماني، تسهيل گفتگو و ايجاد اعتماد بين خرده فرهنگهاي سازماني است. اين امر زمينه ساز انتقال تجارب از سطح گروهي به سطح سازماني مي باشد.</a:t>
            </a: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04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048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2048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r"/>
            <a:r>
              <a:rPr lang="fa-IR">
                <a:cs typeface="Nazanin" panose="00000400000000000000" pitchFamily="2" charset="-78"/>
              </a:rPr>
              <a:t>گفتگو و مهارتهاي آن</a:t>
            </a:r>
            <a:endParaRPr lang="en-US">
              <a:cs typeface="Nazanin" panose="00000400000000000000" pitchFamily="2" charset="-78"/>
            </a:endParaRPr>
          </a:p>
        </p:txBody>
      </p:sp>
      <p:sp>
        <p:nvSpPr>
          <p:cNvPr id="2150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هدف اصلي گفتگو تواناسازي يك گروه براي رسيدن به سطح بالاتري از خود آگاهي و خلاقيت از طريق خلق تدريجي مجموعه مشتركي از معاني و فرايند هاي تفكر مشترك است.</a:t>
            </a: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فراهم آوردن شرايطي براي پرورش مهارتهاي گوش دادن مؤثر و شناخت پيش فرضهاي ذهني درباره خود و ديگران و مطابقت دادن آن با حقايق از نقشهاي مهم توسعه منابع انساني براي تقويت يادگيري سازماني است.</a:t>
            </a: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endParaRPr lang="fa-IR" sz="2800">
              <a:cs typeface="Nazanin" panose="00000400000000000000" pitchFamily="2" charset="-78"/>
            </a:endParaRPr>
          </a:p>
          <a:p>
            <a:pPr algn="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شناخت متقابل افراد و گروهها از ديدگاهها و احساسات يكديگر يكي از عوامل مهم زمينه ساز براي تقويت اعتماد بين فردي و بين گروهي است. </a:t>
            </a: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15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15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215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title"/>
          </p:nvPr>
        </p:nvSpPr>
        <p:spPr>
          <a:xfrm>
            <a:off x="323850" y="457200"/>
            <a:ext cx="8640763" cy="1371600"/>
          </a:xfrm>
        </p:spPr>
        <p:txBody>
          <a:bodyPr>
            <a:normAutofit fontScale="90000"/>
          </a:bodyPr>
          <a:lstStyle/>
          <a:p>
            <a:pPr algn="r"/>
            <a:r>
              <a:rPr lang="fa-IR" sz="3600">
                <a:cs typeface="Nazanin" panose="00000400000000000000" pitchFamily="2" charset="-78"/>
              </a:rPr>
              <a:t>برخي از راهبرد هاي پيشنهادي تقويت يادگيري سازماني براي مديريت منابع انساني</a:t>
            </a:r>
            <a:endParaRPr lang="en-US" sz="3600">
              <a:cs typeface="Nazanin" panose="00000400000000000000" pitchFamily="2" charset="-78"/>
            </a:endParaRPr>
          </a:p>
        </p:txBody>
      </p:sp>
      <p:sp>
        <p:nvSpPr>
          <p:cNvPr id="16387" name="Rectangle 3"/>
          <p:cNvSpPr>
            <a:spLocks noGrp="1" noChangeArrowheads="1"/>
          </p:cNvSpPr>
          <p:nvPr>
            <p:ph idx="1"/>
          </p:nvPr>
        </p:nvSpPr>
        <p:spPr>
          <a:xfrm>
            <a:off x="395288" y="1981200"/>
            <a:ext cx="8291512" cy="4111625"/>
          </a:xfrm>
        </p:spPr>
        <p:txBody>
          <a:bodyPr>
            <a:normAutofit fontScale="85000" lnSpcReduction="20000"/>
          </a:bodyPr>
          <a:lstStyle/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تقويت اعتماد و انسجام بين خرده فرهنگهاي سازماني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تقويت هويت سازماني و استفاده از سطح بالاي جمع گرايي درون گروهي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توجه به فعاليتهاي كليدي در يادگيري گروهي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تشويق رفتارهاي مطلوب در طي فرايندهاي يادگيري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توسعه دانش و مهارتهاي كار گروهي كاركنان و مديران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گسترش مشاركت كاركنان در توسعه چشم انداز</a:t>
            </a:r>
          </a:p>
          <a:p>
            <a:pPr algn="r">
              <a:buFont typeface="Wingdings" panose="05000000000000000000" pitchFamily="2" charset="2"/>
              <a:buNone/>
            </a:pPr>
            <a:r>
              <a:rPr lang="fa-IR" sz="2800">
                <a:cs typeface="Nazanin" panose="00000400000000000000" pitchFamily="2" charset="-78"/>
              </a:rPr>
              <a:t>جلب مشاركت مديران ارشد در فرايندهاي يادگيري</a:t>
            </a:r>
          </a:p>
          <a:p>
            <a:pPr algn="r">
              <a:buFont typeface="Wingdings" panose="05000000000000000000" pitchFamily="2" charset="2"/>
              <a:buNone/>
            </a:pPr>
            <a:endParaRPr lang="en-US" sz="2800">
              <a:cs typeface="Nazanin" panose="00000400000000000000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63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63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63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163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163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163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1638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r"/>
            <a:r>
              <a:rPr lang="fa-IR">
                <a:cs typeface="Nazanin" panose="00000400000000000000" pitchFamily="2" charset="-78"/>
              </a:rPr>
              <a:t>منابعي براي مطالعه بيشتر</a:t>
            </a:r>
            <a:endParaRPr lang="en-US">
              <a:cs typeface="Nazanin" panose="00000400000000000000" pitchFamily="2" charset="-78"/>
            </a:endParaRPr>
          </a:p>
        </p:txBody>
      </p:sp>
      <p:sp>
        <p:nvSpPr>
          <p:cNvPr id="19459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sz="1600"/>
              <a:t>Alavi, S. B.</a:t>
            </a:r>
            <a:r>
              <a:rPr lang="fa-IR" sz="1600"/>
              <a:t> &amp; </a:t>
            </a:r>
            <a:r>
              <a:rPr lang="en-US" sz="1600"/>
              <a:t>McCormick, J. (2003). </a:t>
            </a:r>
            <a:r>
              <a:rPr lang="en-US" sz="1600" i="1"/>
              <a:t>Some cultural consideration for applying the learning organization model to Iranian organizations.</a:t>
            </a:r>
            <a:r>
              <a:rPr lang="en-US" sz="1600"/>
              <a:t> Paper presented at the 2003 Tehran International Management Conference, Tehran.</a:t>
            </a:r>
            <a:endParaRPr lang="fa-IR" sz="1600"/>
          </a:p>
          <a:p>
            <a:pPr>
              <a:buFont typeface="Wingdings" panose="05000000000000000000" pitchFamily="2" charset="2"/>
              <a:buNone/>
            </a:pPr>
            <a:r>
              <a:rPr lang="en-US" sz="1600"/>
              <a:t>Dastmalchian, A., Javidan, M., &amp; Alam, K. (2001). Effective leadership and culture in Iran: An empirical study. </a:t>
            </a:r>
            <a:r>
              <a:rPr lang="en-US" sz="1600" i="1"/>
              <a:t>Applied Psychology-an International Review-Psychologie Appliquee-Revue Internationale, 50</a:t>
            </a:r>
            <a:r>
              <a:rPr lang="en-US" sz="1600"/>
              <a:t>(4), 532-558.</a:t>
            </a:r>
            <a:endParaRPr lang="fa-IR" sz="1600"/>
          </a:p>
          <a:p>
            <a:pPr>
              <a:buFont typeface="Wingdings" panose="05000000000000000000" pitchFamily="2" charset="2"/>
              <a:buNone/>
            </a:pPr>
            <a:r>
              <a:rPr lang="en-US" sz="1600"/>
              <a:t>Schein, E. H. (1993). On Dialog, Culture, and Organizational Learning. </a:t>
            </a:r>
            <a:r>
              <a:rPr lang="en-US" sz="1600" i="1"/>
              <a:t>Organizational Dynamics, 22</a:t>
            </a:r>
            <a:r>
              <a:rPr lang="en-US" sz="1600"/>
              <a:t>(2), 40-51.</a:t>
            </a:r>
            <a:endParaRPr lang="fa-IR" sz="1600"/>
          </a:p>
          <a:p>
            <a:pPr>
              <a:buFont typeface="Wingdings" panose="05000000000000000000" pitchFamily="2" charset="2"/>
              <a:buNone/>
            </a:pPr>
            <a:r>
              <a:rPr lang="en-US" sz="1600"/>
              <a:t>Schein, E. H. (1996). Three cultures of management: The key to organizational learning. </a:t>
            </a:r>
            <a:r>
              <a:rPr lang="en-US" sz="1600" i="1"/>
              <a:t>Sloan Management Review, 38</a:t>
            </a:r>
            <a:r>
              <a:rPr lang="en-US" sz="1600"/>
              <a:t>(1), 9-20.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94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94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94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194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idx="1"/>
          </p:nvPr>
        </p:nvSpPr>
        <p:spPr>
          <a:xfrm>
            <a:off x="457200" y="1268413"/>
            <a:ext cx="8229600" cy="3886200"/>
          </a:xfrm>
        </p:spPr>
        <p:txBody>
          <a:bodyPr/>
          <a:lstStyle/>
          <a:p>
            <a:pPr algn="ctr">
              <a:buFont typeface="Wingdings" panose="05000000000000000000" pitchFamily="2" charset="2"/>
              <a:buNone/>
            </a:pPr>
            <a:endParaRPr lang="fa-IR"/>
          </a:p>
          <a:p>
            <a:pPr algn="ctr">
              <a:buFont typeface="Wingdings" panose="05000000000000000000" pitchFamily="2" charset="2"/>
              <a:buNone/>
            </a:pPr>
            <a:endParaRPr lang="en-US"/>
          </a:p>
          <a:p>
            <a:pPr algn="ctr">
              <a:buFont typeface="Wingdings" panose="05000000000000000000" pitchFamily="2" charset="2"/>
              <a:buNone/>
            </a:pPr>
            <a:r>
              <a:rPr lang="fa-IR"/>
              <a:t>با تشكر از حضار محترم</a:t>
            </a:r>
          </a:p>
          <a:p>
            <a:pPr algn="ctr">
              <a:buFont typeface="Wingdings" panose="05000000000000000000" pitchFamily="2" charset="2"/>
              <a:buNone/>
            </a:pP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rganic">
  <a:themeElements>
    <a:clrScheme name="Organic">
      <a:dk1>
        <a:sysClr val="windowText" lastClr="000000"/>
      </a:dk1>
      <a:lt1>
        <a:sysClr val="window" lastClr="FFFFFF"/>
      </a:lt1>
      <a:dk2>
        <a:srgbClr val="212121"/>
      </a:dk2>
      <a:lt2>
        <a:srgbClr val="DADADA"/>
      </a:lt2>
      <a:accent1>
        <a:srgbClr val="83992A"/>
      </a:accent1>
      <a:accent2>
        <a:srgbClr val="3C9770"/>
      </a:accent2>
      <a:accent3>
        <a:srgbClr val="44709D"/>
      </a:accent3>
      <a:accent4>
        <a:srgbClr val="A23C33"/>
      </a:accent4>
      <a:accent5>
        <a:srgbClr val="D97828"/>
      </a:accent5>
      <a:accent6>
        <a:srgbClr val="DEB340"/>
      </a:accent6>
      <a:hlink>
        <a:srgbClr val="A8BF4D"/>
      </a:hlink>
      <a:folHlink>
        <a:srgbClr val="B4CA80"/>
      </a:folHlink>
    </a:clrScheme>
    <a:fontScheme name="Organic">
      <a:majorFont>
        <a:latin typeface="Garamond" panose="02020404030301010803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aramond" panose="02020404030301010803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Organic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lumMod val="110000"/>
              </a:schemeClr>
            </a:gs>
            <a:gs pos="100000">
              <a:schemeClr val="phClr">
                <a:tint val="82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74000"/>
                <a:satMod val="130000"/>
                <a:lumMod val="90000"/>
              </a:schemeClr>
              <a:schemeClr val="phClr">
                <a:tint val="94000"/>
                <a:satMod val="120000"/>
                <a:lumMod val="104000"/>
              </a:schemeClr>
            </a:duotone>
          </a:blip>
          <a:tile tx="0" ty="0" sx="100000" sy="100000" flip="none" algn="tl"/>
        </a:blipFill>
      </a:fillStyleLst>
      <a:lnStyleLst>
        <a:ln w="9525" cap="rnd" cmpd="sng" algn="ctr">
          <a:solidFill>
            <a:schemeClr val="phClr"/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38100" dist="254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88000"/>
                <a:lumMod val="98000"/>
              </a:schemeClr>
            </a:gs>
          </a:gsLst>
          <a:lin ang="5400000" scaled="0"/>
        </a:gradFill>
        <a:blipFill>
          <a:blip xmlns:r="http://schemas.openxmlformats.org/officeDocument/2006/relationships" r:embed="rId2"/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rganic" id="{28CDC826-8792-45C0-861B-85EB3ADEDA33}" vid="{7DAC20F1-423D-49E2-BD0B-50532748BAD0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Organic</Template>
  <TotalTime>288</TotalTime>
  <Words>1016</Words>
  <Application>Microsoft Office PowerPoint</Application>
  <PresentationFormat>On-screen Show (4:3)</PresentationFormat>
  <Paragraphs>89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5" baseType="lpstr">
      <vt:lpstr>Arial</vt:lpstr>
      <vt:lpstr>B Titr</vt:lpstr>
      <vt:lpstr>Garamond</vt:lpstr>
      <vt:lpstr>Nazanin</vt:lpstr>
      <vt:lpstr>Tahoma</vt:lpstr>
      <vt:lpstr>Times New Roman</vt:lpstr>
      <vt:lpstr>Wingdings</vt:lpstr>
      <vt:lpstr>Organic</vt:lpstr>
      <vt:lpstr>PowerPoint Presentation</vt:lpstr>
      <vt:lpstr>فرهنگ سازماني و توسعه يادگيري:  چالشها و ظرفيتها</vt:lpstr>
      <vt:lpstr>هدف</vt:lpstr>
      <vt:lpstr>برخي از فعاليتهاي كليدي در يادگيري سازماني</vt:lpstr>
      <vt:lpstr>GLOBE مطالعه </vt:lpstr>
      <vt:lpstr>برخي از ابعاد فرهنگي مورد مطالعه</vt:lpstr>
      <vt:lpstr>وضعيت شركتهاي ايراني در مقايسه با شركتهاي مشابه در كشورهاي ديگر</vt:lpstr>
      <vt:lpstr>وضعيت شركتهاي ايراني در مقايسه با شركتهاي مشابه در كشورهاي ديگر (ادامه)</vt:lpstr>
      <vt:lpstr>چالش نظري</vt:lpstr>
      <vt:lpstr>برخي از چالشهاي توسعه يادگيري در شركتهاي ايراني با توجه به مطالعه گلوب</vt:lpstr>
      <vt:lpstr>برخي از ظرفيتهاي موجود براي توسعه يادگيري در شركتهاي ايراني با توجه به مطالعه گلوب </vt:lpstr>
      <vt:lpstr>تعارض خرده فرهنگهاي سازماني</vt:lpstr>
      <vt:lpstr>جمع گرايي درون گروهي و خرده فرهنگهاي سازماني</vt:lpstr>
      <vt:lpstr>گفتگو و مهارتهاي آن</vt:lpstr>
      <vt:lpstr>برخي از راهبرد هاي پيشنهادي تقويت يادگيري سازماني براي مديريت منابع انساني</vt:lpstr>
      <vt:lpstr>منابعي براي مطالعه بيشتر</vt:lpstr>
      <vt:lpstr>PowerPoint Presentation</vt:lpstr>
    </vt:vector>
  </TitlesOfParts>
  <Company> 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فرهنگ سازماني و توسعه يادگيري:  چالشها و ظرفيتها</dc:title>
  <dc:creator>babak</dc:creator>
  <cp:lastModifiedBy>Sayed Ali</cp:lastModifiedBy>
  <cp:revision>96</cp:revision>
  <dcterms:created xsi:type="dcterms:W3CDTF">2005-11-11T14:10:08Z</dcterms:created>
  <dcterms:modified xsi:type="dcterms:W3CDTF">2018-12-22T16:40:31Z</dcterms:modified>
</cp:coreProperties>
</file>