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48"/>
  </p:notesMasterIdLst>
  <p:handoutMasterIdLst>
    <p:handoutMasterId r:id="rId49"/>
  </p:handoutMasterIdLst>
  <p:sldIdLst>
    <p:sldId id="256" r:id="rId2"/>
    <p:sldId id="261" r:id="rId3"/>
    <p:sldId id="271" r:id="rId4"/>
    <p:sldId id="272" r:id="rId5"/>
    <p:sldId id="260" r:id="rId6"/>
    <p:sldId id="302" r:id="rId7"/>
    <p:sldId id="262" r:id="rId8"/>
    <p:sldId id="263" r:id="rId9"/>
    <p:sldId id="264" r:id="rId10"/>
    <p:sldId id="265" r:id="rId11"/>
    <p:sldId id="266" r:id="rId12"/>
    <p:sldId id="274" r:id="rId13"/>
    <p:sldId id="275" r:id="rId14"/>
    <p:sldId id="267" r:id="rId15"/>
    <p:sldId id="282" r:id="rId16"/>
    <p:sldId id="283" r:id="rId17"/>
    <p:sldId id="284" r:id="rId18"/>
    <p:sldId id="285" r:id="rId19"/>
    <p:sldId id="294" r:id="rId20"/>
    <p:sldId id="296" r:id="rId21"/>
    <p:sldId id="297" r:id="rId22"/>
    <p:sldId id="295" r:id="rId23"/>
    <p:sldId id="298" r:id="rId24"/>
    <p:sldId id="268" r:id="rId25"/>
    <p:sldId id="286" r:id="rId26"/>
    <p:sldId id="299" r:id="rId27"/>
    <p:sldId id="300" r:id="rId28"/>
    <p:sldId id="301" r:id="rId29"/>
    <p:sldId id="269" r:id="rId30"/>
    <p:sldId id="287" r:id="rId31"/>
    <p:sldId id="288" r:id="rId32"/>
    <p:sldId id="270" r:id="rId33"/>
    <p:sldId id="289" r:id="rId34"/>
    <p:sldId id="290" r:id="rId35"/>
    <p:sldId id="273" r:id="rId36"/>
    <p:sldId id="276" r:id="rId37"/>
    <p:sldId id="291" r:id="rId38"/>
    <p:sldId id="277" r:id="rId39"/>
    <p:sldId id="278" r:id="rId40"/>
    <p:sldId id="280" r:id="rId41"/>
    <p:sldId id="281" r:id="rId42"/>
    <p:sldId id="292" r:id="rId43"/>
    <p:sldId id="293" r:id="rId44"/>
    <p:sldId id="303" r:id="rId45"/>
    <p:sldId id="259" r:id="rId46"/>
    <p:sldId id="279" r:id="rId47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5pPr>
    <a:lvl6pPr marL="2286000" algn="l" defTabSz="914400" rtl="0" eaLnBrk="1" latinLnBrk="0" hangingPunct="1"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6pPr>
    <a:lvl7pPr marL="2743200" algn="l" defTabSz="914400" rtl="0" eaLnBrk="1" latinLnBrk="0" hangingPunct="1"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7pPr>
    <a:lvl8pPr marL="3200400" algn="l" defTabSz="914400" rtl="0" eaLnBrk="1" latinLnBrk="0" hangingPunct="1"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8pPr>
    <a:lvl9pPr marL="3657600" algn="l" defTabSz="914400" rtl="0" eaLnBrk="1" latinLnBrk="0" hangingPunct="1">
      <a:defRPr sz="2400" b="1" kern="1200">
        <a:solidFill>
          <a:schemeClr val="tx1"/>
        </a:solidFill>
        <a:latin typeface="Times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45577"/>
    <a:srgbClr val="DC4A1A"/>
    <a:srgbClr val="F37A20"/>
    <a:srgbClr val="FED601"/>
    <a:srgbClr val="CD2626"/>
    <a:srgbClr val="C01012"/>
    <a:srgbClr val="F47A21"/>
    <a:srgbClr val="00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7453" autoAdjust="0"/>
    <p:restoredTop sz="84314" autoAdjust="0"/>
  </p:normalViewPr>
  <p:slideViewPr>
    <p:cSldViewPr>
      <p:cViewPr>
        <p:scale>
          <a:sx n="80" d="100"/>
          <a:sy n="80" d="100"/>
        </p:scale>
        <p:origin x="-510" y="13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1158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93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6858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Verdana" pitchFamily="34" charset="0"/>
              </a:defRPr>
            </a:lvl1pPr>
          </a:lstStyle>
          <a:p>
            <a:pPr>
              <a:defRPr/>
            </a:pPr>
            <a:r>
              <a:rPr lang="en-GB"/>
              <a:t>Objects First with Java</a:t>
            </a:r>
          </a:p>
        </p:txBody>
      </p:sp>
      <p:sp>
        <p:nvSpPr>
          <p:cNvPr id="16794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68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Verdana" pitchFamily="34" charset="0"/>
              </a:defRPr>
            </a:lvl1pPr>
          </a:lstStyle>
          <a:p>
            <a:pPr>
              <a:defRPr/>
            </a:pPr>
            <a:r>
              <a:rPr lang="en-GB"/>
              <a:t>© David J. Barnes and Michael Kölling</a:t>
            </a:r>
          </a:p>
        </p:txBody>
      </p:sp>
      <p:sp>
        <p:nvSpPr>
          <p:cNvPr id="16794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5562600" y="8686800"/>
            <a:ext cx="1295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 b="0">
                <a:latin typeface="Verdana" pitchFamily="34" charset="0"/>
              </a:defRPr>
            </a:lvl1pPr>
          </a:lstStyle>
          <a:p>
            <a:pPr>
              <a:defRPr/>
            </a:pPr>
            <a:fld id="{04BF11B1-D9AD-47A4-9B9C-0C69D5337335}" type="slidenum">
              <a:rPr lang="en-GB"/>
              <a:pPr>
                <a:defRPr/>
              </a:pPr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938036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r>
              <a:rPr lang="en-GB"/>
              <a:t>Objects First with Java</a:t>
            </a:r>
          </a:p>
        </p:txBody>
      </p:sp>
      <p:sp>
        <p:nvSpPr>
          <p:cNvPr id="11161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506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1162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smtClean="0"/>
              <a:t>Click to edit Master text styles</a:t>
            </a:r>
          </a:p>
          <a:p>
            <a:pPr lvl="1"/>
            <a:r>
              <a:rPr lang="en-GB" noProof="0" smtClean="0"/>
              <a:t>Second level</a:t>
            </a:r>
          </a:p>
          <a:p>
            <a:pPr lvl="2"/>
            <a:r>
              <a:rPr lang="en-GB" noProof="0" smtClean="0"/>
              <a:t>Third level</a:t>
            </a:r>
          </a:p>
          <a:p>
            <a:pPr lvl="3"/>
            <a:r>
              <a:rPr lang="en-GB" noProof="0" smtClean="0"/>
              <a:t>Fourth level</a:t>
            </a:r>
          </a:p>
          <a:p>
            <a:pPr lvl="4"/>
            <a:r>
              <a:rPr lang="en-GB" noProof="0" smtClean="0"/>
              <a:t>Fifth level</a:t>
            </a:r>
          </a:p>
        </p:txBody>
      </p:sp>
      <p:sp>
        <p:nvSpPr>
          <p:cNvPr id="11162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r>
              <a:rPr lang="en-GB"/>
              <a:t>© David J. Barnes and Michael Kölling</a:t>
            </a:r>
          </a:p>
        </p:txBody>
      </p:sp>
      <p:sp>
        <p:nvSpPr>
          <p:cNvPr id="11162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fld id="{912C9482-D40A-47D7-AE0B-BD8A5156DCCE}" type="slidenum">
              <a:rPr lang="en-GB"/>
              <a:pPr>
                <a:defRPr/>
              </a:pPr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30748554"/>
      </p:ext>
    </p:extLst>
  </p:cSld>
  <p:clrMap bg1="lt1" tx1="dk1" bg2="lt2" tx2="dk2" accent1="accent1" accent2="accent2" accent3="accent3" accent4="accent4" accent5="accent5" accent6="accent6" hlink="hlink" folHlink="folHlink"/>
  <p:hf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 noChangeArrowheads="1"/>
          </p:cNvSpPr>
          <p:nvPr>
            <p:ph type="hdr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Objects First with Java</a:t>
            </a:r>
          </a:p>
        </p:txBody>
      </p:sp>
      <p:sp>
        <p:nvSpPr>
          <p:cNvPr id="46083" name="Rectangle 6"/>
          <p:cNvSpPr>
            <a:spLocks noGrp="1" noChangeArrowheads="1"/>
          </p:cNvSpPr>
          <p:nvPr>
            <p:ph type="ftr" sz="quarter" idx="4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608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fld id="{48504F91-844B-428D-82A1-050E0FDB4728}" type="slidenum">
              <a:rPr lang="en-GB" sz="1200" b="0" smtClean="0">
                <a:latin typeface="Times New Roman" pitchFamily="18" charset="0"/>
              </a:rPr>
              <a:pPr/>
              <a:t>1</a:t>
            </a:fld>
            <a:endParaRPr lang="en-GB" sz="1200" b="0" smtClean="0">
              <a:latin typeface="Times New Roman" pitchFamily="18" charset="0"/>
            </a:endParaRPr>
          </a:p>
        </p:txBody>
      </p:sp>
      <p:sp>
        <p:nvSpPr>
          <p:cNvPr id="4608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GB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7107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smtClean="0"/>
          </a:p>
        </p:txBody>
      </p:sp>
      <p:sp>
        <p:nvSpPr>
          <p:cNvPr id="47108" name="Header Placeholder 3"/>
          <p:cNvSpPr>
            <a:spLocks noGrp="1"/>
          </p:cNvSpPr>
          <p:nvPr>
            <p:ph type="hdr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Objects First with Java</a:t>
            </a:r>
          </a:p>
        </p:txBody>
      </p:sp>
      <p:sp>
        <p:nvSpPr>
          <p:cNvPr id="47109" name="Footer Placeholder 4"/>
          <p:cNvSpPr>
            <a:spLocks noGrp="1"/>
          </p:cNvSpPr>
          <p:nvPr>
            <p:ph type="ftr" sz="quarter" idx="4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7110" name="Slide Number Placeholder 5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fld id="{B4222F00-6A5A-4A5F-9F35-8CB4C4C34E55}" type="slidenum">
              <a:rPr lang="en-GB" sz="1200" b="0" smtClean="0">
                <a:latin typeface="Times New Roman" pitchFamily="18" charset="0"/>
              </a:rPr>
              <a:pPr/>
              <a:t>17</a:t>
            </a:fld>
            <a:endParaRPr lang="en-GB" sz="1200" b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8131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smtClean="0"/>
          </a:p>
        </p:txBody>
      </p:sp>
      <p:sp>
        <p:nvSpPr>
          <p:cNvPr id="48132" name="Header Placeholder 3"/>
          <p:cNvSpPr>
            <a:spLocks noGrp="1"/>
          </p:cNvSpPr>
          <p:nvPr>
            <p:ph type="hdr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Objects First with Java</a:t>
            </a:r>
          </a:p>
        </p:txBody>
      </p:sp>
      <p:sp>
        <p:nvSpPr>
          <p:cNvPr id="48133" name="Footer Placeholder 4"/>
          <p:cNvSpPr>
            <a:spLocks noGrp="1"/>
          </p:cNvSpPr>
          <p:nvPr>
            <p:ph type="ftr" sz="quarter" idx="4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8134" name="Slide Number Placeholder 5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fld id="{3310546A-6516-4653-95FF-AA31CE33CBE0}" type="slidenum">
              <a:rPr lang="en-GB" sz="1200" b="0" smtClean="0">
                <a:latin typeface="Times New Roman" pitchFamily="18" charset="0"/>
              </a:rPr>
              <a:pPr/>
              <a:t>36</a:t>
            </a:fld>
            <a:endParaRPr lang="en-GB" sz="1200" b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028" descr="sid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382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1029" descr="s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39200" y="0"/>
            <a:ext cx="3048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1250" name="Rectangle 1026"/>
          <p:cNvSpPr>
            <a:spLocks noGrp="1" noChangeArrowheads="1"/>
          </p:cNvSpPr>
          <p:nvPr>
            <p:ph type="ctrTitle"/>
          </p:nvPr>
        </p:nvSpPr>
        <p:spPr>
          <a:xfrm>
            <a:off x="914400" y="2057400"/>
            <a:ext cx="7848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181251" name="Rectangle 1027"/>
          <p:cNvSpPr>
            <a:spLocks noGrp="1" noChangeArrowheads="1"/>
          </p:cNvSpPr>
          <p:nvPr>
            <p:ph type="subTitle" idx="1"/>
          </p:nvPr>
        </p:nvSpPr>
        <p:spPr>
          <a:xfrm>
            <a:off x="914400" y="3962400"/>
            <a:ext cx="7848600" cy="1752600"/>
          </a:xfrm>
        </p:spPr>
        <p:txBody>
          <a:bodyPr/>
          <a:lstStyle>
            <a:lvl1pPr marL="0" indent="0" algn="ctr">
              <a:buFont typeface="Times" pitchFamily="18" charset="0"/>
              <a:buNone/>
              <a:defRPr>
                <a:solidFill>
                  <a:srgbClr val="5B719B"/>
                </a:solidFill>
              </a:defRPr>
            </a:lvl1pPr>
          </a:lstStyle>
          <a:p>
            <a:r>
              <a:rPr lang="en-GB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64532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3250211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3433210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19200" y="1828800"/>
            <a:ext cx="3657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29200" y="1828800"/>
            <a:ext cx="3657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4419636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17328263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32166451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42549734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38383419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1952826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78630109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19900" y="381000"/>
            <a:ext cx="1943100" cy="5715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81000"/>
            <a:ext cx="5676900" cy="57150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5362730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1026"/>
          <p:cNvSpPr>
            <a:spLocks noGrp="1" noChangeArrowheads="1"/>
          </p:cNvSpPr>
          <p:nvPr>
            <p:ph type="title"/>
          </p:nvPr>
        </p:nvSpPr>
        <p:spPr bwMode="auto">
          <a:xfrm>
            <a:off x="990600" y="3810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da-DK" smtClean="0"/>
              <a:t>Click to edit Master title style</a:t>
            </a:r>
          </a:p>
        </p:txBody>
      </p:sp>
      <p:sp>
        <p:nvSpPr>
          <p:cNvPr id="1027" name="Rectangle 102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219200" y="1828800"/>
            <a:ext cx="7467600" cy="426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a-DK" smtClean="0"/>
              <a:t>Click to edit Master text styles</a:t>
            </a:r>
          </a:p>
          <a:p>
            <a:pPr lvl="1"/>
            <a:r>
              <a:rPr lang="da-DK" smtClean="0"/>
              <a:t>Second level</a:t>
            </a:r>
          </a:p>
          <a:p>
            <a:pPr lvl="2"/>
            <a:r>
              <a:rPr lang="da-DK" smtClean="0"/>
              <a:t>Third level</a:t>
            </a:r>
          </a:p>
          <a:p>
            <a:pPr lvl="3"/>
            <a:r>
              <a:rPr lang="da-DK" smtClean="0"/>
              <a:t>Fourth level</a:t>
            </a:r>
          </a:p>
          <a:p>
            <a:pPr lvl="4"/>
            <a:r>
              <a:rPr lang="da-DK" smtClean="0"/>
              <a:t>Fifth level</a:t>
            </a:r>
          </a:p>
        </p:txBody>
      </p:sp>
      <p:sp>
        <p:nvSpPr>
          <p:cNvPr id="180228" name="Rectangle 102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1143000" y="6426200"/>
            <a:ext cx="69342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b="0">
                <a:latin typeface="Arial" charset="0"/>
              </a:defRPr>
            </a:lvl1pPr>
          </a:lstStyle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  <p:sp>
        <p:nvSpPr>
          <p:cNvPr id="1029" name="Rectangle 1029"/>
          <p:cNvSpPr>
            <a:spLocks noChangeArrowheads="1"/>
          </p:cNvSpPr>
          <p:nvPr/>
        </p:nvSpPr>
        <p:spPr bwMode="auto">
          <a:xfrm>
            <a:off x="8001000" y="6426200"/>
            <a:ext cx="5334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r"/>
            <a:fld id="{B1593DDC-28CB-48AF-B001-628E797CB05E}" type="slidenum">
              <a:rPr lang="da-DK" sz="1400" b="0">
                <a:latin typeface="Arial" charset="0"/>
              </a:rPr>
              <a:pPr algn="r"/>
              <a:t>‹#›</a:t>
            </a:fld>
            <a:r>
              <a:rPr lang="da-DK" sz="1400" b="0">
                <a:latin typeface="Arial" charset="0"/>
              </a:rPr>
              <a:t> </a:t>
            </a:r>
          </a:p>
        </p:txBody>
      </p:sp>
      <p:pic>
        <p:nvPicPr>
          <p:cNvPr id="1030" name="Picture 1030" descr="side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382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1" name="Picture 1031" descr="sd"/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39200" y="0"/>
            <a:ext cx="3048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47" r:id="rId2"/>
    <p:sldLayoutId id="2147483748" r:id="rId3"/>
    <p:sldLayoutId id="2147483749" r:id="rId4"/>
    <p:sldLayoutId id="2147483750" r:id="rId5"/>
    <p:sldLayoutId id="2147483751" r:id="rId6"/>
    <p:sldLayoutId id="2147483752" r:id="rId7"/>
    <p:sldLayoutId id="2147483753" r:id="rId8"/>
    <p:sldLayoutId id="2147483754" r:id="rId9"/>
    <p:sldLayoutId id="2147483755" r:id="rId10"/>
    <p:sldLayoutId id="2147483756" r:id="rId11"/>
  </p:sldLayoutIdLst>
  <p:hf sldNum="0"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5B719B"/>
          </a:solidFill>
          <a:latin typeface="Trebuchet MS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345577"/>
        </a:buClr>
        <a:buFont typeface="Times" pitchFamily="18" charset="0"/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Designing classes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3886200"/>
            <a:ext cx="6934200" cy="1752600"/>
          </a:xfrm>
        </p:spPr>
        <p:txBody>
          <a:bodyPr/>
          <a:lstStyle/>
          <a:p>
            <a:pPr eaLnBrk="1" hangingPunct="1"/>
            <a:r>
              <a:rPr lang="en-GB" smtClean="0"/>
              <a:t>How to write classes in a way that they are easily understandable, maintainable and reusable</a:t>
            </a:r>
          </a:p>
        </p:txBody>
      </p:sp>
      <p:sp>
        <p:nvSpPr>
          <p:cNvPr id="3076" name="Text Box 4"/>
          <p:cNvSpPr txBox="1">
            <a:spLocks noChangeArrowheads="1"/>
          </p:cNvSpPr>
          <p:nvPr/>
        </p:nvSpPr>
        <p:spPr bwMode="auto">
          <a:xfrm>
            <a:off x="8475663" y="6537325"/>
            <a:ext cx="363537" cy="24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pPr eaLnBrk="1" hangingPunct="1"/>
            <a:r>
              <a:rPr lang="en-GB" sz="1000" b="0">
                <a:latin typeface="Trebuchet MS" pitchFamily="34" charset="0"/>
              </a:rPr>
              <a:t>3.0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09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Main concepts to be covered</a:t>
            </a:r>
          </a:p>
        </p:txBody>
      </p:sp>
      <p:sp>
        <p:nvSpPr>
          <p:cNvPr id="4100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295400" y="1905000"/>
            <a:ext cx="7391400" cy="3714750"/>
          </a:xfrm>
        </p:spPr>
        <p:txBody>
          <a:bodyPr/>
          <a:lstStyle/>
          <a:p>
            <a:pPr eaLnBrk="1" hangingPunct="1"/>
            <a:r>
              <a:rPr lang="en-US" smtClean="0"/>
              <a:t>Responsibility-driven design</a:t>
            </a:r>
          </a:p>
          <a:p>
            <a:pPr eaLnBrk="1" hangingPunct="1"/>
            <a:r>
              <a:rPr lang="en-US" smtClean="0"/>
              <a:t>Coupling</a:t>
            </a:r>
          </a:p>
          <a:p>
            <a:pPr eaLnBrk="1" hangingPunct="1"/>
            <a:r>
              <a:rPr lang="en-US" smtClean="0"/>
              <a:t>Cohesion</a:t>
            </a:r>
          </a:p>
          <a:p>
            <a:pPr eaLnBrk="1" hangingPunct="1"/>
            <a:r>
              <a:rPr lang="en-US" smtClean="0"/>
              <a:t>Refactoring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512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Software changes</a:t>
            </a:r>
          </a:p>
        </p:txBody>
      </p:sp>
      <p:sp>
        <p:nvSpPr>
          <p:cNvPr id="512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Software is not like a novel that is written once and then remains unchanged.</a:t>
            </a:r>
          </a:p>
          <a:p>
            <a:pPr eaLnBrk="1" hangingPunct="1"/>
            <a:r>
              <a:rPr lang="en-US" smtClean="0"/>
              <a:t>Software is extended, corrected, maintained, ported, adapted…</a:t>
            </a:r>
          </a:p>
          <a:p>
            <a:pPr eaLnBrk="1" hangingPunct="1"/>
            <a:r>
              <a:rPr lang="en-US" smtClean="0"/>
              <a:t>The work is done by different people over time (often decades).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614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Change or die</a:t>
            </a:r>
          </a:p>
        </p:txBody>
      </p:sp>
      <p:sp>
        <p:nvSpPr>
          <p:cNvPr id="6148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There are only two options for software:</a:t>
            </a:r>
          </a:p>
          <a:p>
            <a:pPr lvl="1" eaLnBrk="1" hangingPunct="1"/>
            <a:r>
              <a:rPr lang="en-US" smtClean="0"/>
              <a:t>Either it is continuously maintained</a:t>
            </a:r>
          </a:p>
          <a:p>
            <a:pPr lvl="1" eaLnBrk="1" hangingPunct="1"/>
            <a:r>
              <a:rPr lang="en-US" smtClean="0"/>
              <a:t>or it dies.</a:t>
            </a:r>
          </a:p>
          <a:p>
            <a:pPr eaLnBrk="1" hangingPunct="1"/>
            <a:r>
              <a:rPr lang="en-US" smtClean="0"/>
              <a:t>Software that cannot be maintained will be thrown away.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717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dirty="0" smtClean="0"/>
              <a:t>World of </a:t>
            </a:r>
            <a:r>
              <a:rPr lang="en-GB" dirty="0" err="1" smtClean="0"/>
              <a:t>Zuul</a:t>
            </a:r>
            <a:endParaRPr lang="en-GB" dirty="0" smtClean="0"/>
          </a:p>
        </p:txBody>
      </p:sp>
      <p:pic>
        <p:nvPicPr>
          <p:cNvPr id="7172" name="Picture 5" descr="F:\home\BlueJ\third-edition\powerpoints\zuul-class-diagram.gif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2053800"/>
            <a:ext cx="5704725" cy="320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World of </a:t>
            </a:r>
            <a:r>
              <a:rPr lang="en-GB" dirty="0" err="1" smtClean="0"/>
              <a:t>Zuul</a:t>
            </a:r>
            <a:r>
              <a:rPr lang="en-GB" dirty="0" smtClean="0"/>
              <a:t> (2)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 smtClean="0"/>
              <a:t>Objects First with Java - A Practical Introduction using BlueJ, © David J. Barnes, Michael Kölling</a:t>
            </a:r>
            <a:endParaRPr lang="en-GB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1994400"/>
            <a:ext cx="7651081" cy="352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401696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819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Code quality</a:t>
            </a:r>
          </a:p>
        </p:txBody>
      </p:sp>
      <p:sp>
        <p:nvSpPr>
          <p:cNvPr id="819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Two important concepts for quality of code:</a:t>
            </a:r>
          </a:p>
          <a:p>
            <a:pPr lvl="1" eaLnBrk="1" hangingPunct="1"/>
            <a:r>
              <a:rPr lang="en-GB" smtClean="0"/>
              <a:t>Coupling</a:t>
            </a:r>
          </a:p>
          <a:p>
            <a:pPr lvl="1" eaLnBrk="1" hangingPunct="1"/>
            <a:r>
              <a:rPr lang="en-GB" smtClean="0"/>
              <a:t>Cohesion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921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Coupling</a:t>
            </a:r>
          </a:p>
        </p:txBody>
      </p:sp>
      <p:sp>
        <p:nvSpPr>
          <p:cNvPr id="9220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Coupling refers to links between separate units of a program.</a:t>
            </a:r>
          </a:p>
          <a:p>
            <a:pPr eaLnBrk="1" hangingPunct="1"/>
            <a:r>
              <a:rPr lang="en-GB" smtClean="0"/>
              <a:t>If two classes depend closely on many details of each other, we say they are </a:t>
            </a:r>
            <a:r>
              <a:rPr lang="en-GB" i="1" smtClean="0"/>
              <a:t>tightly coupled</a:t>
            </a:r>
            <a:r>
              <a:rPr lang="en-GB" smtClean="0"/>
              <a:t>.</a:t>
            </a:r>
          </a:p>
          <a:p>
            <a:pPr eaLnBrk="1" hangingPunct="1"/>
            <a:r>
              <a:rPr lang="en-GB" smtClean="0"/>
              <a:t>We aim for </a:t>
            </a:r>
            <a:r>
              <a:rPr lang="en-GB" i="1" smtClean="0"/>
              <a:t>loose coupling</a:t>
            </a:r>
            <a:r>
              <a:rPr lang="en-GB" smtClean="0"/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024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Loose coupling</a:t>
            </a:r>
          </a:p>
        </p:txBody>
      </p:sp>
      <p:sp>
        <p:nvSpPr>
          <p:cNvPr id="1024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Loose coupling makes it possible to:</a:t>
            </a:r>
          </a:p>
          <a:p>
            <a:pPr lvl="1" eaLnBrk="1" hangingPunct="1"/>
            <a:r>
              <a:rPr lang="en-GB" smtClean="0"/>
              <a:t>understand one class without reading others;</a:t>
            </a:r>
          </a:p>
          <a:p>
            <a:pPr lvl="1" eaLnBrk="1" hangingPunct="1"/>
            <a:r>
              <a:rPr lang="en-GB" smtClean="0"/>
              <a:t>change one class without affecting  others.</a:t>
            </a:r>
          </a:p>
          <a:p>
            <a:pPr lvl="1" eaLnBrk="1" hangingPunct="1"/>
            <a:r>
              <a:rPr lang="en-GB" smtClean="0"/>
              <a:t>Thus: improves maintainability.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12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Cohesion</a:t>
            </a:r>
          </a:p>
        </p:txBody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219200" y="1752600"/>
            <a:ext cx="7467600" cy="44196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GB" smtClean="0"/>
              <a:t>Cohesion refers to the the number and diversity of tasks that a single unit is responsible for.</a:t>
            </a:r>
          </a:p>
          <a:p>
            <a:pPr eaLnBrk="1" hangingPunct="1">
              <a:lnSpc>
                <a:spcPct val="90000"/>
              </a:lnSpc>
            </a:pPr>
            <a:r>
              <a:rPr lang="en-GB" smtClean="0"/>
              <a:t>If each unit is responsible for one single logical task, we say it has </a:t>
            </a:r>
            <a:r>
              <a:rPr lang="en-GB" i="1" smtClean="0"/>
              <a:t>high cohesion</a:t>
            </a:r>
            <a:r>
              <a:rPr lang="en-GB" smtClean="0"/>
              <a:t>.</a:t>
            </a:r>
          </a:p>
          <a:p>
            <a:pPr eaLnBrk="1" hangingPunct="1">
              <a:lnSpc>
                <a:spcPct val="90000"/>
              </a:lnSpc>
            </a:pPr>
            <a:r>
              <a:rPr lang="en-GB" smtClean="0"/>
              <a:t>Cohesion applies to classes and methods.</a:t>
            </a:r>
          </a:p>
          <a:p>
            <a:pPr eaLnBrk="1" hangingPunct="1">
              <a:lnSpc>
                <a:spcPct val="90000"/>
              </a:lnSpc>
            </a:pPr>
            <a:r>
              <a:rPr lang="en-GB" smtClean="0"/>
              <a:t>We aim for high cohesion.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229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High cohesion</a:t>
            </a:r>
          </a:p>
        </p:txBody>
      </p:sp>
      <p:sp>
        <p:nvSpPr>
          <p:cNvPr id="1229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High cohesion makes it easier to:</a:t>
            </a:r>
          </a:p>
          <a:p>
            <a:pPr lvl="1" eaLnBrk="1" hangingPunct="1"/>
            <a:r>
              <a:rPr lang="en-GB" smtClean="0"/>
              <a:t>understand what a class or method does;</a:t>
            </a:r>
          </a:p>
          <a:p>
            <a:pPr lvl="1" eaLnBrk="1" hangingPunct="1"/>
            <a:r>
              <a:rPr lang="en-GB" smtClean="0"/>
              <a:t>use descriptive names;</a:t>
            </a:r>
          </a:p>
          <a:p>
            <a:pPr lvl="1" eaLnBrk="1" hangingPunct="1"/>
            <a:r>
              <a:rPr lang="en-GB" smtClean="0"/>
              <a:t>reuse classes or methods.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3315" name="Rectangle 1026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Cohesion of methods</a:t>
            </a:r>
          </a:p>
        </p:txBody>
      </p:sp>
      <p:sp>
        <p:nvSpPr>
          <p:cNvPr id="13316" name="Rectangle 1027"/>
          <p:cNvSpPr>
            <a:spLocks noGrp="1" noChangeArrowheads="1"/>
          </p:cNvSpPr>
          <p:nvPr>
            <p:ph type="body" idx="1"/>
          </p:nvPr>
        </p:nvSpPr>
        <p:spPr>
          <a:xfrm>
            <a:off x="1219200" y="1905000"/>
            <a:ext cx="7467600" cy="3476625"/>
          </a:xfrm>
        </p:spPr>
        <p:txBody>
          <a:bodyPr/>
          <a:lstStyle/>
          <a:p>
            <a:pPr eaLnBrk="1" hangingPunct="1"/>
            <a:r>
              <a:rPr lang="en-GB" smtClean="0"/>
              <a:t>A method should be responsible for one and only one well defined task.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4339" name="Rectangle 1026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Cohesion of classes</a:t>
            </a:r>
          </a:p>
        </p:txBody>
      </p:sp>
      <p:sp>
        <p:nvSpPr>
          <p:cNvPr id="14340" name="Rectangle 1027"/>
          <p:cNvSpPr>
            <a:spLocks noGrp="1" noChangeArrowheads="1"/>
          </p:cNvSpPr>
          <p:nvPr>
            <p:ph type="body" idx="1"/>
          </p:nvPr>
        </p:nvSpPr>
        <p:spPr>
          <a:xfrm>
            <a:off x="1219200" y="1905000"/>
            <a:ext cx="7467600" cy="3556000"/>
          </a:xfrm>
        </p:spPr>
        <p:txBody>
          <a:bodyPr/>
          <a:lstStyle/>
          <a:p>
            <a:pPr eaLnBrk="1" hangingPunct="1"/>
            <a:r>
              <a:rPr lang="en-GB" smtClean="0"/>
              <a:t>Classes should represent one single, well defined entity.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536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Code duplication</a:t>
            </a:r>
          </a:p>
        </p:txBody>
      </p:sp>
      <p:sp>
        <p:nvSpPr>
          <p:cNvPr id="1536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Code duplication </a:t>
            </a:r>
          </a:p>
          <a:p>
            <a:pPr lvl="1" eaLnBrk="1" hangingPunct="1"/>
            <a:r>
              <a:rPr lang="en-GB" smtClean="0"/>
              <a:t>is an indicator of bad design,</a:t>
            </a:r>
          </a:p>
          <a:p>
            <a:pPr lvl="1" eaLnBrk="1" hangingPunct="1"/>
            <a:r>
              <a:rPr lang="en-GB" smtClean="0"/>
              <a:t>makes maintenance harder,</a:t>
            </a:r>
          </a:p>
          <a:p>
            <a:pPr lvl="1" eaLnBrk="1" hangingPunct="1"/>
            <a:r>
              <a:rPr lang="en-GB" smtClean="0"/>
              <a:t>can lead to introduction of errors during maintenance.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Code duplication (2)</a:t>
            </a:r>
            <a:endParaRPr lang="en-US" smtClean="0"/>
          </a:p>
        </p:txBody>
      </p:sp>
      <p:sp>
        <p:nvSpPr>
          <p:cNvPr id="1638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1828800"/>
            <a:ext cx="6871794" cy="428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Making Extension</a:t>
            </a:r>
          </a:p>
        </p:txBody>
      </p:sp>
      <p:sp>
        <p:nvSpPr>
          <p:cNvPr id="1741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We want to add 2 new direction:</a:t>
            </a:r>
          </a:p>
          <a:p>
            <a:pPr lvl="1"/>
            <a:r>
              <a:rPr lang="en-US" smtClean="0"/>
              <a:t>up</a:t>
            </a:r>
          </a:p>
          <a:p>
            <a:pPr lvl="1"/>
            <a:r>
              <a:rPr lang="en-US" smtClean="0"/>
              <a:t>down</a:t>
            </a:r>
          </a:p>
          <a:p>
            <a:endParaRPr lang="en-US" smtClean="0"/>
          </a:p>
          <a:p>
            <a:r>
              <a:rPr lang="en-US" smtClean="0"/>
              <a:t>Which class or classes should be change?</a:t>
            </a:r>
          </a:p>
          <a:p>
            <a:endParaRPr lang="en-US" smtClean="0"/>
          </a:p>
        </p:txBody>
      </p:sp>
      <p:sp>
        <p:nvSpPr>
          <p:cNvPr id="1741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Making Extension (2)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How does Exits information implemented?</a:t>
            </a:r>
          </a:p>
          <a:p>
            <a:r>
              <a:rPr lang="en-US" smtClean="0"/>
              <a:t>Is the implementation efficient?</a:t>
            </a:r>
          </a:p>
          <a:p>
            <a:r>
              <a:rPr lang="en-US" smtClean="0"/>
              <a:t>How can improve it?</a:t>
            </a:r>
          </a:p>
          <a:p>
            <a:endParaRPr lang="en-US" smtClean="0"/>
          </a:p>
          <a:p>
            <a:r>
              <a:rPr lang="en-US" smtClean="0"/>
              <a:t>Encapsulation:</a:t>
            </a:r>
          </a:p>
          <a:p>
            <a:pPr lvl="1"/>
            <a:r>
              <a:rPr lang="en-US" smtClean="0"/>
              <a:t>Hiding implementation information from view</a:t>
            </a:r>
          </a:p>
        </p:txBody>
      </p:sp>
      <p:sp>
        <p:nvSpPr>
          <p:cNvPr id="1843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Making Extension (3)</a:t>
            </a:r>
          </a:p>
        </p:txBody>
      </p:sp>
      <p:sp>
        <p:nvSpPr>
          <p:cNvPr id="194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Public or private?</a:t>
            </a:r>
          </a:p>
          <a:p>
            <a:r>
              <a:rPr lang="en-US" dirty="0" smtClean="0"/>
              <a:t>Using </a:t>
            </a:r>
            <a:r>
              <a:rPr lang="en-US" dirty="0" err="1" smtClean="0"/>
              <a:t>accessor</a:t>
            </a:r>
            <a:r>
              <a:rPr lang="en-US" dirty="0" smtClean="0"/>
              <a:t> method</a:t>
            </a:r>
          </a:p>
          <a:p>
            <a:r>
              <a:rPr lang="en-US" dirty="0" smtClean="0"/>
              <a:t>Loose the coupling</a:t>
            </a:r>
          </a:p>
          <a:p>
            <a:r>
              <a:rPr lang="en-US" dirty="0" smtClean="0"/>
              <a:t>Public parts of a class </a:t>
            </a:r>
            <a:r>
              <a:rPr lang="en-US" dirty="0" smtClean="0">
                <a:sym typeface="Wingdings" pitchFamily="2" charset="2"/>
              </a:rPr>
              <a:t>are parts of the interface.</a:t>
            </a:r>
          </a:p>
          <a:p>
            <a:endParaRPr lang="en-US" dirty="0" smtClean="0"/>
          </a:p>
          <a:p>
            <a:endParaRPr lang="en-US" dirty="0" smtClean="0"/>
          </a:p>
        </p:txBody>
      </p:sp>
      <p:sp>
        <p:nvSpPr>
          <p:cNvPr id="1946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Applying Encapsulation (1)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447800"/>
            <a:ext cx="7467600" cy="4572000"/>
          </a:xfrm>
        </p:spPr>
        <p:txBody>
          <a:bodyPr/>
          <a:lstStyle/>
          <a:p>
            <a:pPr marL="400050" lvl="1" indent="0">
              <a:buFontTx/>
              <a:buNone/>
              <a:defRPr/>
            </a:pPr>
            <a:r>
              <a:rPr lang="en-US" sz="1600" dirty="0">
                <a:solidFill>
                  <a:srgbClr val="0070C0"/>
                </a:solidFill>
              </a:rPr>
              <a:t>private</a:t>
            </a:r>
            <a:r>
              <a:rPr lang="en-US" sz="1050" dirty="0">
                <a:solidFill>
                  <a:srgbClr val="0070C0"/>
                </a:solidFill>
              </a:rPr>
              <a:t> </a:t>
            </a:r>
            <a:r>
              <a:rPr lang="en-US" sz="1600" dirty="0"/>
              <a:t>String description;</a:t>
            </a:r>
          </a:p>
          <a:p>
            <a:pPr marL="400050" lvl="1" indent="0">
              <a:buFontTx/>
              <a:buNone/>
              <a:defRPr/>
            </a:pPr>
            <a:r>
              <a:rPr lang="en-US" sz="1600" dirty="0">
                <a:solidFill>
                  <a:srgbClr val="0070C0"/>
                </a:solidFill>
              </a:rPr>
              <a:t>private</a:t>
            </a:r>
            <a:r>
              <a:rPr lang="en-US" sz="1600" dirty="0"/>
              <a:t> Room </a:t>
            </a:r>
            <a:r>
              <a:rPr lang="en-US" sz="1600" dirty="0" err="1"/>
              <a:t>northExit</a:t>
            </a:r>
            <a:r>
              <a:rPr lang="en-US" sz="1600" dirty="0"/>
              <a:t>;</a:t>
            </a:r>
          </a:p>
          <a:p>
            <a:pPr marL="400050" lvl="1" indent="0">
              <a:buFontTx/>
              <a:buNone/>
              <a:defRPr/>
            </a:pPr>
            <a:r>
              <a:rPr lang="en-US" sz="1600" dirty="0">
                <a:solidFill>
                  <a:srgbClr val="0070C0"/>
                </a:solidFill>
              </a:rPr>
              <a:t>private</a:t>
            </a:r>
            <a:r>
              <a:rPr lang="en-US" sz="1600" dirty="0"/>
              <a:t> Room </a:t>
            </a:r>
            <a:r>
              <a:rPr lang="en-US" sz="1600" dirty="0" err="1"/>
              <a:t>southExit</a:t>
            </a:r>
            <a:r>
              <a:rPr lang="en-US" sz="1600" dirty="0"/>
              <a:t>;</a:t>
            </a:r>
          </a:p>
          <a:p>
            <a:pPr marL="400050" lvl="1" indent="0">
              <a:buFontTx/>
              <a:buNone/>
              <a:defRPr/>
            </a:pPr>
            <a:r>
              <a:rPr lang="en-US" sz="1600" dirty="0">
                <a:solidFill>
                  <a:srgbClr val="0070C0"/>
                </a:solidFill>
              </a:rPr>
              <a:t>private</a:t>
            </a:r>
            <a:r>
              <a:rPr lang="en-US" sz="1600" dirty="0"/>
              <a:t> Room </a:t>
            </a:r>
            <a:r>
              <a:rPr lang="en-US" sz="1600" dirty="0" err="1"/>
              <a:t>eastExit</a:t>
            </a:r>
            <a:r>
              <a:rPr lang="en-US" sz="1600" dirty="0"/>
              <a:t>;</a:t>
            </a:r>
          </a:p>
          <a:p>
            <a:pPr marL="400050" lvl="1" indent="0">
              <a:buFontTx/>
              <a:buNone/>
              <a:defRPr/>
            </a:pPr>
            <a:r>
              <a:rPr lang="en-US" sz="1600" dirty="0">
                <a:solidFill>
                  <a:srgbClr val="0070C0"/>
                </a:solidFill>
              </a:rPr>
              <a:t>private</a:t>
            </a:r>
            <a:r>
              <a:rPr lang="en-US" sz="1600" dirty="0"/>
              <a:t> Room </a:t>
            </a:r>
            <a:r>
              <a:rPr lang="en-US" sz="1600" dirty="0" err="1"/>
              <a:t>westExit</a:t>
            </a:r>
            <a:r>
              <a:rPr lang="en-US" sz="1600" dirty="0"/>
              <a:t>;</a:t>
            </a:r>
          </a:p>
          <a:p>
            <a:pPr marL="400050" lvl="1" indent="0">
              <a:buFontTx/>
              <a:buNone/>
              <a:defRPr/>
            </a:pPr>
            <a:endParaRPr lang="en-US" sz="100" dirty="0" smtClean="0"/>
          </a:p>
          <a:p>
            <a:pPr marL="400050" lvl="1" indent="0">
              <a:buFontTx/>
              <a:buNone/>
              <a:defRPr/>
            </a:pPr>
            <a:r>
              <a:rPr lang="en-US" sz="1600" dirty="0" smtClean="0"/>
              <a:t>public </a:t>
            </a:r>
            <a:r>
              <a:rPr lang="en-US" sz="1600" dirty="0"/>
              <a:t>Room </a:t>
            </a:r>
            <a:r>
              <a:rPr lang="en-US" sz="1600" dirty="0" err="1"/>
              <a:t>getExit</a:t>
            </a:r>
            <a:r>
              <a:rPr lang="en-US" sz="1600" dirty="0"/>
              <a:t>(String direction</a:t>
            </a:r>
            <a:r>
              <a:rPr lang="en-US" sz="1600" dirty="0" smtClean="0"/>
              <a:t>) {</a:t>
            </a:r>
            <a:endParaRPr lang="en-US" sz="1600" dirty="0"/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if(</a:t>
            </a:r>
            <a:r>
              <a:rPr lang="en-US" sz="1600" dirty="0" err="1" smtClean="0"/>
              <a:t>direction.equals</a:t>
            </a:r>
            <a:r>
              <a:rPr lang="en-US" sz="1600" dirty="0" smtClean="0"/>
              <a:t>("north"))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   return </a:t>
            </a:r>
            <a:r>
              <a:rPr lang="en-US" sz="1600" dirty="0" err="1" smtClean="0"/>
              <a:t>northExit</a:t>
            </a:r>
            <a:r>
              <a:rPr lang="en-US" sz="1600" dirty="0" smtClean="0"/>
              <a:t>;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if(</a:t>
            </a:r>
            <a:r>
              <a:rPr lang="en-US" sz="1600" dirty="0" err="1" smtClean="0"/>
              <a:t>direction.equals</a:t>
            </a:r>
            <a:r>
              <a:rPr lang="en-US" sz="1600" dirty="0" smtClean="0"/>
              <a:t>("east"))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   return </a:t>
            </a:r>
            <a:r>
              <a:rPr lang="en-US" sz="1600" dirty="0" err="1" smtClean="0"/>
              <a:t>eastExit</a:t>
            </a:r>
            <a:r>
              <a:rPr lang="en-US" sz="1600" dirty="0" smtClean="0"/>
              <a:t>;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if(</a:t>
            </a:r>
            <a:r>
              <a:rPr lang="en-US" sz="1600" dirty="0" err="1" smtClean="0"/>
              <a:t>direction.equals</a:t>
            </a:r>
            <a:r>
              <a:rPr lang="en-US" sz="1600" dirty="0" smtClean="0"/>
              <a:t>("south"))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   return </a:t>
            </a:r>
            <a:r>
              <a:rPr lang="en-US" sz="1600" dirty="0" err="1" smtClean="0"/>
              <a:t>southExit</a:t>
            </a:r>
            <a:r>
              <a:rPr lang="en-US" sz="1600" dirty="0" smtClean="0"/>
              <a:t>;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if(</a:t>
            </a:r>
            <a:r>
              <a:rPr lang="en-US" sz="1600" dirty="0" err="1" smtClean="0"/>
              <a:t>direction.equals</a:t>
            </a:r>
            <a:r>
              <a:rPr lang="en-US" sz="1600" dirty="0" smtClean="0"/>
              <a:t>("west"))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   return </a:t>
            </a:r>
            <a:r>
              <a:rPr lang="en-US" sz="1600" dirty="0" err="1" smtClean="0"/>
              <a:t>westExit</a:t>
            </a:r>
            <a:r>
              <a:rPr lang="en-US" sz="1600" dirty="0" smtClean="0"/>
              <a:t>;</a:t>
            </a:r>
          </a:p>
          <a:p>
            <a:pPr marL="800100" lvl="2" indent="0">
              <a:buFontTx/>
              <a:buNone/>
              <a:defRPr/>
            </a:pPr>
            <a:r>
              <a:rPr lang="en-US" sz="1600" dirty="0" smtClean="0"/>
              <a:t>return null;</a:t>
            </a:r>
          </a:p>
          <a:p>
            <a:pPr marL="400050" lvl="1" indent="0">
              <a:buFontTx/>
              <a:buNone/>
              <a:defRPr/>
            </a:pPr>
            <a:r>
              <a:rPr lang="en-US" sz="1600" dirty="0" smtClean="0"/>
              <a:t>}</a:t>
            </a:r>
            <a:endParaRPr lang="en-US" sz="1600" dirty="0"/>
          </a:p>
        </p:txBody>
      </p:sp>
      <p:sp>
        <p:nvSpPr>
          <p:cNvPr id="2048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Applying Encapsulation (2)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Times" pitchFamily="18" charset="0"/>
              <a:buNone/>
            </a:pPr>
            <a:r>
              <a:rPr lang="en-US" sz="2800" dirty="0" smtClean="0"/>
              <a:t>Instead of writing</a:t>
            </a:r>
            <a:endParaRPr lang="en-US" sz="2800" dirty="0"/>
          </a:p>
          <a:p>
            <a:pPr marL="0" indent="0">
              <a:buFont typeface="Times" pitchFamily="18" charset="0"/>
              <a:buNone/>
            </a:pPr>
            <a:endParaRPr lang="en-US" sz="2400" b="1" dirty="0" smtClean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marL="0" indent="0">
              <a:buFont typeface="Times" pitchFamily="18" charset="0"/>
              <a:buNone/>
            </a:pPr>
            <a:r>
              <a:rPr lang="en-US" sz="2400" b="1" dirty="0" err="1" smtClean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nextRoom</a:t>
            </a:r>
            <a:r>
              <a:rPr lang="en-US" sz="2400" b="1" dirty="0" smtClean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sz="2400" b="1" dirty="0" err="1" smtClean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currentRoom.eastExit</a:t>
            </a:r>
            <a:r>
              <a:rPr lang="en-US" sz="2400" b="1" dirty="0" smtClean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</a:t>
            </a:r>
          </a:p>
          <a:p>
            <a:pPr marL="0" indent="0">
              <a:buFont typeface="Times" pitchFamily="18" charset="0"/>
              <a:buNone/>
            </a:pPr>
            <a:endParaRPr lang="en-US" sz="2800" dirty="0"/>
          </a:p>
          <a:p>
            <a:pPr marL="0" indent="0">
              <a:buFont typeface="Times" pitchFamily="18" charset="0"/>
              <a:buNone/>
            </a:pPr>
            <a:r>
              <a:rPr lang="en-US" sz="2800" dirty="0" smtClean="0"/>
              <a:t>We now write:</a:t>
            </a:r>
          </a:p>
          <a:p>
            <a:pPr marL="0" indent="0">
              <a:buFont typeface="Times" pitchFamily="18" charset="0"/>
              <a:buNone/>
            </a:pPr>
            <a:endParaRPr lang="en-US" sz="2400" b="1" dirty="0" smtClean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marL="0" indent="0">
              <a:buFont typeface="Times" pitchFamily="18" charset="0"/>
              <a:buNone/>
            </a:pPr>
            <a:r>
              <a:rPr lang="en-US" sz="2400" b="1" dirty="0" err="1" smtClean="0">
                <a:solidFill>
                  <a:srgbClr val="7030A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nextRoom</a:t>
            </a:r>
            <a:r>
              <a:rPr lang="en-US" sz="2400" b="1" dirty="0" smtClean="0">
                <a:solidFill>
                  <a:srgbClr val="7030A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sz="2400" b="1" dirty="0" err="1" smtClean="0">
                <a:solidFill>
                  <a:srgbClr val="7030A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currentRoom.getExit</a:t>
            </a:r>
            <a:r>
              <a:rPr lang="en-US" sz="2400" b="1" dirty="0" smtClean="0">
                <a:solidFill>
                  <a:srgbClr val="7030A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("east");</a:t>
            </a:r>
          </a:p>
        </p:txBody>
      </p:sp>
      <p:sp>
        <p:nvSpPr>
          <p:cNvPr id="2150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Applying Encapsulation (3)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Room </a:t>
            </a:r>
            <a:r>
              <a:rPr lang="en-US" sz="1800" dirty="0" err="1" smtClean="0"/>
              <a:t>nextRoom</a:t>
            </a:r>
            <a:r>
              <a:rPr lang="en-US" sz="1800" dirty="0" smtClean="0"/>
              <a:t> = null;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if(</a:t>
            </a:r>
            <a:r>
              <a:rPr lang="en-US" sz="1800" dirty="0" err="1" smtClean="0"/>
              <a:t>direction.equals</a:t>
            </a:r>
            <a:r>
              <a:rPr lang="en-US" sz="1800" dirty="0" smtClean="0"/>
              <a:t>("north"))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    </a:t>
            </a:r>
            <a:r>
              <a:rPr lang="en-US" sz="1800" dirty="0" err="1" smtClean="0"/>
              <a:t>nextRoom</a:t>
            </a:r>
            <a:r>
              <a:rPr lang="en-US" sz="1800" dirty="0" smtClean="0"/>
              <a:t> = </a:t>
            </a:r>
            <a:r>
              <a:rPr lang="en-US" sz="1800" dirty="0" err="1" smtClean="0"/>
              <a:t>currentRoom.getExit</a:t>
            </a:r>
            <a:r>
              <a:rPr lang="en-US" sz="1800" dirty="0" smtClean="0"/>
              <a:t>("north");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if(</a:t>
            </a:r>
            <a:r>
              <a:rPr lang="en-US" sz="1800" dirty="0" err="1" smtClean="0"/>
              <a:t>direction.equals</a:t>
            </a:r>
            <a:r>
              <a:rPr lang="en-US" sz="1800" dirty="0" smtClean="0"/>
              <a:t>("east"))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    </a:t>
            </a:r>
            <a:r>
              <a:rPr lang="en-US" sz="1800" dirty="0" err="1" smtClean="0"/>
              <a:t>nextRoom</a:t>
            </a:r>
            <a:r>
              <a:rPr lang="en-US" sz="1800" dirty="0" smtClean="0"/>
              <a:t> = </a:t>
            </a:r>
            <a:r>
              <a:rPr lang="en-US" sz="1800" dirty="0" err="1" smtClean="0"/>
              <a:t>currentRoom.getExit</a:t>
            </a:r>
            <a:r>
              <a:rPr lang="en-US" sz="1800" dirty="0" smtClean="0"/>
              <a:t>("east");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if(</a:t>
            </a:r>
            <a:r>
              <a:rPr lang="en-US" sz="1800" dirty="0" err="1" smtClean="0"/>
              <a:t>direction.equals</a:t>
            </a:r>
            <a:r>
              <a:rPr lang="en-US" sz="1800" dirty="0" smtClean="0"/>
              <a:t>("south"))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    </a:t>
            </a:r>
            <a:r>
              <a:rPr lang="en-US" sz="1800" dirty="0" err="1" smtClean="0"/>
              <a:t>nextRoom</a:t>
            </a:r>
            <a:r>
              <a:rPr lang="en-US" sz="1800" dirty="0" smtClean="0"/>
              <a:t> = </a:t>
            </a:r>
            <a:r>
              <a:rPr lang="en-US" sz="1800" dirty="0" err="1" smtClean="0"/>
              <a:t>currentRoom.getExit</a:t>
            </a:r>
            <a:r>
              <a:rPr lang="en-US" sz="1800" dirty="0" smtClean="0"/>
              <a:t>("south");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if(</a:t>
            </a:r>
            <a:r>
              <a:rPr lang="en-US" sz="1800" dirty="0" err="1" smtClean="0"/>
              <a:t>direction.equals</a:t>
            </a:r>
            <a:r>
              <a:rPr lang="en-US" sz="1800" dirty="0" smtClean="0"/>
              <a:t>("west"))</a:t>
            </a:r>
          </a:p>
          <a:p>
            <a:pPr marL="0" indent="0">
              <a:buFont typeface="Times" pitchFamily="18" charset="0"/>
              <a:buNone/>
            </a:pPr>
            <a:r>
              <a:rPr lang="en-US" sz="1800" dirty="0" smtClean="0"/>
              <a:t>    </a:t>
            </a:r>
            <a:r>
              <a:rPr lang="en-US" sz="1800" dirty="0" err="1" smtClean="0"/>
              <a:t>nextRoom</a:t>
            </a:r>
            <a:r>
              <a:rPr lang="en-US" sz="1800" dirty="0" smtClean="0"/>
              <a:t> = </a:t>
            </a:r>
            <a:r>
              <a:rPr lang="en-US" sz="1800" dirty="0" err="1" smtClean="0"/>
              <a:t>currentRoom.getExit</a:t>
            </a:r>
            <a:r>
              <a:rPr lang="en-US" sz="1800" dirty="0" smtClean="0"/>
              <a:t>("west");</a:t>
            </a:r>
          </a:p>
          <a:p>
            <a:pPr marL="0" indent="0">
              <a:buFont typeface="Times" pitchFamily="18" charset="0"/>
              <a:buNone/>
            </a:pPr>
            <a:endParaRPr lang="en-US" sz="1800" dirty="0" smtClean="0"/>
          </a:p>
          <a:p>
            <a:pPr marL="0" indent="0">
              <a:buFont typeface="Times" pitchFamily="18" charset="0"/>
              <a:buNone/>
            </a:pPr>
            <a:r>
              <a:rPr lang="en-US" sz="18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Room </a:t>
            </a:r>
            <a:r>
              <a:rPr lang="en-US" sz="1800" dirty="0" err="1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nextRoom</a:t>
            </a:r>
            <a:r>
              <a:rPr lang="en-US" sz="18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= </a:t>
            </a:r>
            <a:r>
              <a:rPr lang="en-US" sz="1800" dirty="0" err="1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currentRoom.getExit</a:t>
            </a:r>
            <a:r>
              <a:rPr lang="en-US" sz="18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(direction);</a:t>
            </a:r>
          </a:p>
        </p:txBody>
      </p:sp>
      <p:sp>
        <p:nvSpPr>
          <p:cNvPr id="2253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Changing Implementation (1)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Using Map for storing neighbors information.</a:t>
            </a:r>
          </a:p>
          <a:p>
            <a:pPr>
              <a:defRPr/>
            </a:pPr>
            <a:endParaRPr lang="en-US" dirty="0" smtClean="0"/>
          </a:p>
          <a:p>
            <a:pPr marL="0" indent="0">
              <a:buFont typeface="Times" pitchFamily="18" charset="0"/>
              <a:buNone/>
              <a:defRPr/>
            </a:pPr>
            <a:r>
              <a:rPr lang="en-US" sz="2400" dirty="0" smtClean="0"/>
              <a:t>private </a:t>
            </a:r>
            <a:r>
              <a:rPr lang="en-US" sz="2400" dirty="0" err="1" smtClean="0"/>
              <a:t>HashMap</a:t>
            </a:r>
            <a:r>
              <a:rPr lang="en-US" sz="2400" dirty="0" smtClean="0"/>
              <a:t>&lt;String, Room&gt; exits;</a:t>
            </a:r>
          </a:p>
          <a:p>
            <a:pPr marL="0" indent="0">
              <a:buFont typeface="Times" pitchFamily="18" charset="0"/>
              <a:buNone/>
              <a:defRPr/>
            </a:pPr>
            <a:endParaRPr lang="en-US" sz="2400" dirty="0" smtClean="0"/>
          </a:p>
          <a:p>
            <a:pPr marL="0" indent="0">
              <a:buFont typeface="Times" pitchFamily="18" charset="0"/>
              <a:buNone/>
              <a:defRPr/>
            </a:pPr>
            <a:r>
              <a:rPr lang="en-US" sz="2400" dirty="0"/>
              <a:t>W</a:t>
            </a:r>
            <a:r>
              <a:rPr lang="en-US" sz="2400" dirty="0" smtClean="0"/>
              <a:t>rite </a:t>
            </a:r>
            <a:r>
              <a:rPr lang="en-US" sz="2400" dirty="0" err="1" smtClean="0"/>
              <a:t>setExit</a:t>
            </a:r>
            <a:r>
              <a:rPr lang="en-US" sz="2400" dirty="0" smtClean="0"/>
              <a:t> and </a:t>
            </a:r>
            <a:r>
              <a:rPr lang="en-US" sz="2400" dirty="0" err="1" smtClean="0"/>
              <a:t>getExit</a:t>
            </a:r>
            <a:r>
              <a:rPr lang="en-US" sz="2400" dirty="0" smtClean="0"/>
              <a:t>.</a:t>
            </a:r>
            <a:endParaRPr lang="en-US" sz="2400" dirty="0"/>
          </a:p>
        </p:txBody>
      </p:sp>
      <p:sp>
        <p:nvSpPr>
          <p:cNvPr id="2355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Changing Implementation (2)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Times" pitchFamily="18" charset="0"/>
              <a:buNone/>
            </a:pPr>
            <a:r>
              <a:rPr lang="en-US" sz="2400" dirty="0" smtClean="0"/>
              <a:t>public void </a:t>
            </a:r>
            <a:r>
              <a:rPr lang="en-US" sz="2400" dirty="0" err="1" smtClean="0"/>
              <a:t>setExit</a:t>
            </a:r>
            <a:r>
              <a:rPr lang="en-US" sz="2400" dirty="0" smtClean="0"/>
              <a:t>(String direction, Room neighbor)</a:t>
            </a:r>
          </a:p>
          <a:p>
            <a:pPr marL="0" indent="0">
              <a:buFont typeface="Times" pitchFamily="18" charset="0"/>
              <a:buNone/>
            </a:pPr>
            <a:r>
              <a:rPr lang="en-US" sz="2400" dirty="0" smtClean="0"/>
              <a:t>{</a:t>
            </a:r>
          </a:p>
          <a:p>
            <a:pPr marL="0" indent="0">
              <a:buFont typeface="Times" pitchFamily="18" charset="0"/>
              <a:buNone/>
            </a:pPr>
            <a:r>
              <a:rPr lang="en-US" sz="2400" dirty="0" smtClean="0"/>
              <a:t>     </a:t>
            </a:r>
            <a:r>
              <a:rPr lang="en-US" sz="2400" dirty="0" err="1" smtClean="0"/>
              <a:t>exits.put</a:t>
            </a:r>
            <a:r>
              <a:rPr lang="en-US" sz="2400" dirty="0" smtClean="0"/>
              <a:t>(direction, neighbor);</a:t>
            </a:r>
          </a:p>
          <a:p>
            <a:pPr marL="0" indent="0">
              <a:buFont typeface="Times" pitchFamily="18" charset="0"/>
              <a:buNone/>
            </a:pPr>
            <a:r>
              <a:rPr lang="en-US" sz="2400" dirty="0" smtClean="0"/>
              <a:t>}</a:t>
            </a:r>
          </a:p>
          <a:p>
            <a:pPr marL="0" indent="0">
              <a:buFont typeface="Times" pitchFamily="18" charset="0"/>
              <a:buNone/>
            </a:pPr>
            <a:endParaRPr lang="en-US" sz="2400" dirty="0" smtClean="0"/>
          </a:p>
          <a:p>
            <a:pPr marL="0" indent="0">
              <a:buFont typeface="Times" pitchFamily="18" charset="0"/>
              <a:buNone/>
            </a:pPr>
            <a:r>
              <a:rPr lang="en-US" sz="2400" dirty="0" err="1" smtClean="0">
                <a:solidFill>
                  <a:srgbClr val="FF0000"/>
                </a:solidFill>
              </a:rPr>
              <a:t>lab.setExits</a:t>
            </a:r>
            <a:r>
              <a:rPr lang="en-US" sz="2400" dirty="0" smtClean="0">
                <a:solidFill>
                  <a:srgbClr val="FF0000"/>
                </a:solidFill>
              </a:rPr>
              <a:t>(outside, office, null, null);</a:t>
            </a:r>
          </a:p>
          <a:p>
            <a:pPr marL="0" indent="0">
              <a:buFont typeface="Times" pitchFamily="18" charset="0"/>
              <a:buNone/>
            </a:pPr>
            <a:endParaRPr lang="en-US" sz="2400" dirty="0" smtClean="0"/>
          </a:p>
          <a:p>
            <a:pPr marL="0" indent="0">
              <a:buFont typeface="Times" pitchFamily="18" charset="0"/>
              <a:buNone/>
            </a:pPr>
            <a:r>
              <a:rPr lang="en-US" sz="2400" dirty="0" err="1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lab.setExit</a:t>
            </a:r>
            <a:r>
              <a:rPr lang="en-US" sz="24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("north", outside);</a:t>
            </a:r>
          </a:p>
          <a:p>
            <a:pPr marL="0" indent="0">
              <a:buFont typeface="Times" pitchFamily="18" charset="0"/>
              <a:buNone/>
            </a:pPr>
            <a:r>
              <a:rPr lang="en-US" sz="2400" dirty="0" err="1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lab.setExit</a:t>
            </a:r>
            <a:r>
              <a:rPr lang="en-US" sz="24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("east", office);</a:t>
            </a:r>
          </a:p>
        </p:txBody>
      </p:sp>
      <p:sp>
        <p:nvSpPr>
          <p:cNvPr id="2458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560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Responsibility-driven design</a:t>
            </a:r>
          </a:p>
        </p:txBody>
      </p:sp>
      <p:sp>
        <p:nvSpPr>
          <p:cNvPr id="2560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dirty="0" smtClean="0"/>
              <a:t>Question: where should we add a new method (which class)?</a:t>
            </a:r>
          </a:p>
          <a:p>
            <a:pPr eaLnBrk="1" hangingPunct="1"/>
            <a:r>
              <a:rPr lang="en-GB" dirty="0" smtClean="0"/>
              <a:t>Each class should be responsible for manipulating its own data.</a:t>
            </a:r>
          </a:p>
          <a:p>
            <a:pPr eaLnBrk="1" hangingPunct="1"/>
            <a:r>
              <a:rPr lang="en-GB" dirty="0" smtClean="0"/>
              <a:t>The class that owns the data should be responsible for processing it.</a:t>
            </a:r>
          </a:p>
          <a:p>
            <a:pPr eaLnBrk="1" hangingPunct="1"/>
            <a:r>
              <a:rPr lang="en-GB" dirty="0" smtClean="0"/>
              <a:t>RDD leads to low coupling.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560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560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2560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560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560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z="4000" smtClean="0"/>
              <a:t>Responsibility-driven design (2)</a:t>
            </a:r>
            <a:endParaRPr lang="en-US" sz="4000" smtClean="0"/>
          </a:p>
        </p:txBody>
      </p:sp>
      <p:sp>
        <p:nvSpPr>
          <p:cNvPr id="2662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Which class is responsible to make exits info?</a:t>
            </a:r>
          </a:p>
          <a:p>
            <a:r>
              <a:rPr lang="en-US" smtClean="0"/>
              <a:t>Which class is responsible to make description of a room?</a:t>
            </a:r>
          </a:p>
          <a:p>
            <a:endParaRPr lang="en-US" b="1" smtClean="0"/>
          </a:p>
        </p:txBody>
      </p:sp>
      <p:sp>
        <p:nvSpPr>
          <p:cNvPr id="2662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Applying RDD (1)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1600" dirty="0"/>
              <a:t>public String </a:t>
            </a:r>
            <a:r>
              <a:rPr lang="en-US" sz="1600" dirty="0" err="1"/>
              <a:t>getExitString</a:t>
            </a:r>
            <a:r>
              <a:rPr lang="en-US" sz="1600" dirty="0" smtClean="0"/>
              <a:t>()  {</a:t>
            </a:r>
            <a:endParaRPr lang="en-US" sz="1600" dirty="0"/>
          </a:p>
          <a:p>
            <a:pPr marL="400050" lvl="1" indent="0">
              <a:buNone/>
            </a:pPr>
            <a:r>
              <a:rPr lang="en-US" sz="1600" dirty="0"/>
              <a:t>String </a:t>
            </a:r>
            <a:r>
              <a:rPr lang="en-US" sz="1600" dirty="0" err="1"/>
              <a:t>exitString</a:t>
            </a:r>
            <a:r>
              <a:rPr lang="en-US" sz="1600" dirty="0"/>
              <a:t> = "Exits: ";</a:t>
            </a:r>
          </a:p>
          <a:p>
            <a:pPr marL="400050" lvl="1" indent="0">
              <a:buNone/>
            </a:pPr>
            <a:r>
              <a:rPr lang="en-US" sz="1600" dirty="0"/>
              <a:t>if(</a:t>
            </a:r>
            <a:r>
              <a:rPr lang="en-US" sz="1600" dirty="0" err="1"/>
              <a:t>northExit</a:t>
            </a:r>
            <a:r>
              <a:rPr lang="en-US" sz="1600" dirty="0"/>
              <a:t> != null)</a:t>
            </a:r>
          </a:p>
          <a:p>
            <a:pPr marL="400050" lvl="1" indent="0">
              <a:buNone/>
            </a:pPr>
            <a:r>
              <a:rPr lang="en-US" sz="1600" dirty="0" smtClean="0"/>
              <a:t>	</a:t>
            </a:r>
            <a:r>
              <a:rPr lang="en-US" sz="1600" dirty="0" err="1" smtClean="0"/>
              <a:t>exitString</a:t>
            </a:r>
            <a:r>
              <a:rPr lang="en-US" sz="1600" dirty="0" smtClean="0"/>
              <a:t> </a:t>
            </a:r>
            <a:r>
              <a:rPr lang="en-US" sz="1600" dirty="0"/>
              <a:t>+= "north ";</a:t>
            </a:r>
          </a:p>
          <a:p>
            <a:pPr marL="400050" lvl="1" indent="0">
              <a:buNone/>
            </a:pPr>
            <a:r>
              <a:rPr lang="en-US" sz="1600" dirty="0"/>
              <a:t>if(</a:t>
            </a:r>
            <a:r>
              <a:rPr lang="en-US" sz="1600" dirty="0" err="1"/>
              <a:t>eastExit</a:t>
            </a:r>
            <a:r>
              <a:rPr lang="en-US" sz="1600" dirty="0"/>
              <a:t> != null)</a:t>
            </a:r>
          </a:p>
          <a:p>
            <a:pPr marL="400050" lvl="1" indent="0">
              <a:buNone/>
            </a:pPr>
            <a:r>
              <a:rPr lang="en-US" sz="1600" dirty="0" smtClean="0"/>
              <a:t>	</a:t>
            </a:r>
            <a:r>
              <a:rPr lang="en-US" sz="1600" dirty="0" err="1" smtClean="0"/>
              <a:t>exitString</a:t>
            </a:r>
            <a:r>
              <a:rPr lang="en-US" sz="1600" dirty="0" smtClean="0"/>
              <a:t> </a:t>
            </a:r>
            <a:r>
              <a:rPr lang="en-US" sz="1600" dirty="0"/>
              <a:t>+= "east ";</a:t>
            </a:r>
          </a:p>
          <a:p>
            <a:pPr marL="400050" lvl="1" indent="0">
              <a:buNone/>
            </a:pPr>
            <a:r>
              <a:rPr lang="en-US" sz="1600" dirty="0"/>
              <a:t>if(</a:t>
            </a:r>
            <a:r>
              <a:rPr lang="en-US" sz="1600" dirty="0" err="1"/>
              <a:t>southExit</a:t>
            </a:r>
            <a:r>
              <a:rPr lang="en-US" sz="1600" dirty="0"/>
              <a:t> != null)</a:t>
            </a:r>
          </a:p>
          <a:p>
            <a:pPr marL="400050" lvl="1" indent="0">
              <a:buNone/>
            </a:pPr>
            <a:r>
              <a:rPr lang="en-US" sz="1600" dirty="0" smtClean="0"/>
              <a:t>	</a:t>
            </a:r>
            <a:r>
              <a:rPr lang="en-US" sz="1600" dirty="0" err="1" smtClean="0"/>
              <a:t>exitString</a:t>
            </a:r>
            <a:r>
              <a:rPr lang="en-US" sz="1600" dirty="0" smtClean="0"/>
              <a:t> </a:t>
            </a:r>
            <a:r>
              <a:rPr lang="en-US" sz="1600" dirty="0"/>
              <a:t>+= "south ";</a:t>
            </a:r>
          </a:p>
          <a:p>
            <a:pPr marL="400050" lvl="1" indent="0">
              <a:buNone/>
            </a:pPr>
            <a:r>
              <a:rPr lang="en-US" sz="1600" dirty="0"/>
              <a:t>if(</a:t>
            </a:r>
            <a:r>
              <a:rPr lang="en-US" sz="1600" dirty="0" err="1"/>
              <a:t>westExit</a:t>
            </a:r>
            <a:r>
              <a:rPr lang="en-US" sz="1600" dirty="0"/>
              <a:t> != null)</a:t>
            </a:r>
          </a:p>
          <a:p>
            <a:pPr marL="400050" lvl="1" indent="0">
              <a:buNone/>
            </a:pPr>
            <a:r>
              <a:rPr lang="en-US" sz="1600" dirty="0" smtClean="0"/>
              <a:t>	</a:t>
            </a:r>
            <a:r>
              <a:rPr lang="en-US" sz="1600" dirty="0" err="1" smtClean="0"/>
              <a:t>exitString</a:t>
            </a:r>
            <a:r>
              <a:rPr lang="en-US" sz="1600" dirty="0" smtClean="0"/>
              <a:t> </a:t>
            </a:r>
            <a:r>
              <a:rPr lang="en-US" sz="1600" dirty="0"/>
              <a:t>+= "west ";</a:t>
            </a:r>
          </a:p>
          <a:p>
            <a:pPr marL="400050" lvl="1" indent="0">
              <a:buNone/>
            </a:pPr>
            <a:r>
              <a:rPr lang="en-US" sz="1600" dirty="0"/>
              <a:t>return </a:t>
            </a:r>
            <a:r>
              <a:rPr lang="en-US" sz="1600" dirty="0" err="1"/>
              <a:t>exitString</a:t>
            </a:r>
            <a:r>
              <a:rPr lang="en-US" sz="1600" dirty="0"/>
              <a:t>;</a:t>
            </a:r>
          </a:p>
          <a:p>
            <a:pPr marL="0" indent="0">
              <a:buNone/>
            </a:pPr>
            <a:r>
              <a:rPr lang="en-US" sz="1600" dirty="0"/>
              <a:t>}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 smtClean="0"/>
              <a:t>Objects First with Java - A Practical Introduction using BlueJ, © David J. Barnes, Michael Kölling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273347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Applying RDD (2)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2000" dirty="0" smtClean="0"/>
              <a:t> public String </a:t>
            </a:r>
            <a:r>
              <a:rPr lang="en-US" sz="2000" dirty="0" err="1" smtClean="0"/>
              <a:t>getExitString</a:t>
            </a:r>
            <a:r>
              <a:rPr lang="en-US" sz="2000" dirty="0" smtClean="0"/>
              <a:t>()  {</a:t>
            </a:r>
          </a:p>
          <a:p>
            <a:pPr marL="0" indent="0">
              <a:buNone/>
            </a:pPr>
            <a:r>
              <a:rPr lang="en-US" sz="2000" dirty="0" smtClean="0"/>
              <a:t>        String </a:t>
            </a:r>
            <a:r>
              <a:rPr lang="en-US" sz="2000" dirty="0" err="1" smtClean="0"/>
              <a:t>returnString</a:t>
            </a:r>
            <a:r>
              <a:rPr lang="en-US" sz="2000" dirty="0" smtClean="0"/>
              <a:t> = "Exits:";</a:t>
            </a:r>
          </a:p>
          <a:p>
            <a:pPr marL="0" indent="0">
              <a:buNone/>
            </a:pPr>
            <a:r>
              <a:rPr lang="en-US" sz="2000" dirty="0" smtClean="0"/>
              <a:t>        Set&lt;String&gt; keys = </a:t>
            </a:r>
            <a:r>
              <a:rPr lang="en-US" sz="2000" dirty="0" err="1" smtClean="0"/>
              <a:t>exits.keySet</a:t>
            </a:r>
            <a:r>
              <a:rPr lang="en-US" sz="2000" dirty="0" smtClean="0"/>
              <a:t>();</a:t>
            </a:r>
          </a:p>
          <a:p>
            <a:pPr marL="0" indent="0">
              <a:buNone/>
            </a:pPr>
            <a:r>
              <a:rPr lang="en-US" sz="2000" dirty="0" smtClean="0"/>
              <a:t>        for(String exit : keys) {</a:t>
            </a:r>
          </a:p>
          <a:p>
            <a:pPr marL="0" indent="0">
              <a:buNone/>
            </a:pPr>
            <a:r>
              <a:rPr lang="en-US" sz="2000" dirty="0" smtClean="0"/>
              <a:t>            </a:t>
            </a:r>
            <a:r>
              <a:rPr lang="en-US" sz="2000" dirty="0" err="1" smtClean="0"/>
              <a:t>returnString</a:t>
            </a:r>
            <a:r>
              <a:rPr lang="en-US" sz="2000" dirty="0" smtClean="0"/>
              <a:t> += " " + exit;</a:t>
            </a:r>
          </a:p>
          <a:p>
            <a:pPr marL="0" indent="0">
              <a:buNone/>
            </a:pPr>
            <a:r>
              <a:rPr lang="en-US" sz="2000" dirty="0" smtClean="0"/>
              <a:t>        }</a:t>
            </a:r>
          </a:p>
          <a:p>
            <a:pPr marL="0" indent="0">
              <a:buNone/>
            </a:pPr>
            <a:r>
              <a:rPr lang="en-US" sz="2000" dirty="0" smtClean="0"/>
              <a:t>        return </a:t>
            </a:r>
            <a:r>
              <a:rPr lang="en-US" sz="2000" dirty="0" err="1" smtClean="0"/>
              <a:t>returnString</a:t>
            </a:r>
            <a:r>
              <a:rPr lang="en-US" sz="2000" dirty="0" smtClean="0"/>
              <a:t>;</a:t>
            </a:r>
          </a:p>
          <a:p>
            <a:pPr marL="0" indent="0">
              <a:buNone/>
            </a:pPr>
            <a:r>
              <a:rPr lang="en-US" sz="2000" dirty="0" smtClean="0"/>
              <a:t>    }</a:t>
            </a:r>
            <a:endParaRPr lang="en-US" sz="20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 smtClean="0"/>
              <a:t>Objects First with Java - A Practical Introduction using BlueJ, © David J. Barnes, Michael Kölling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729239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Further RDD to Room Class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1800" dirty="0" smtClean="0"/>
              <a:t>In Game Class:</a:t>
            </a:r>
          </a:p>
          <a:p>
            <a:pPr marL="0" indent="0">
              <a:buNone/>
            </a:pPr>
            <a:endParaRPr lang="en-US" sz="1800" dirty="0" smtClean="0"/>
          </a:p>
          <a:p>
            <a:pPr marL="0" indent="0">
              <a:buNone/>
            </a:pPr>
            <a:r>
              <a:rPr lang="en-US" sz="1800" dirty="0" err="1" smtClean="0"/>
              <a:t>System.out.println</a:t>
            </a:r>
            <a:r>
              <a:rPr lang="en-US" sz="1800" dirty="0"/>
              <a:t>("You are " + </a:t>
            </a:r>
            <a:r>
              <a:rPr lang="en-US" sz="1800" dirty="0" err="1"/>
              <a:t>currentRoom.getDescription</a:t>
            </a:r>
            <a:r>
              <a:rPr lang="en-US" sz="1800" dirty="0"/>
              <a:t>());</a:t>
            </a:r>
          </a:p>
          <a:p>
            <a:pPr marL="0" indent="0">
              <a:buNone/>
            </a:pPr>
            <a:r>
              <a:rPr lang="en-US" sz="1800" dirty="0" err="1"/>
              <a:t>System.out.println</a:t>
            </a:r>
            <a:r>
              <a:rPr lang="en-US" sz="1800" dirty="0"/>
              <a:t>(</a:t>
            </a:r>
            <a:r>
              <a:rPr lang="en-US" sz="1800" dirty="0" err="1"/>
              <a:t>currentRoom.getExitString</a:t>
            </a:r>
            <a:r>
              <a:rPr lang="en-US" sz="1800" dirty="0" smtClean="0"/>
              <a:t>());</a:t>
            </a:r>
          </a:p>
          <a:p>
            <a:pPr marL="0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1800" dirty="0" smtClean="0"/>
              <a:t>If later we add other </a:t>
            </a:r>
            <a:r>
              <a:rPr lang="en-US" sz="1800" dirty="0" smtClean="0">
                <a:solidFill>
                  <a:srgbClr val="34557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items</a:t>
            </a:r>
            <a:r>
              <a:rPr lang="en-US" sz="18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en-US" sz="1800" dirty="0" smtClean="0"/>
              <a:t>to Room, we must change the code above.</a:t>
            </a:r>
          </a:p>
          <a:p>
            <a:pPr marL="0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1800" dirty="0" err="1" smtClean="0"/>
              <a:t>Sloution</a:t>
            </a:r>
            <a:r>
              <a:rPr lang="en-US" sz="1800" dirty="0" smtClean="0"/>
              <a:t>:</a:t>
            </a:r>
          </a:p>
          <a:p>
            <a:pPr marL="0" indent="0">
              <a:buNone/>
            </a:pPr>
            <a:r>
              <a:rPr lang="en-US" sz="1800" dirty="0" smtClean="0"/>
              <a:t>      Adding new method that return full detail of the Room.</a:t>
            </a:r>
          </a:p>
          <a:p>
            <a:pPr marL="0" indent="0">
              <a:buNone/>
            </a:pPr>
            <a:r>
              <a:rPr lang="en-US" sz="1800" dirty="0" smtClean="0"/>
              <a:t>      (</a:t>
            </a:r>
            <a:r>
              <a:rPr lang="en-US" sz="1800" dirty="0" err="1" smtClean="0"/>
              <a:t>getLongDescription</a:t>
            </a:r>
            <a:r>
              <a:rPr lang="en-US" sz="1800" dirty="0" smtClean="0"/>
              <a:t>)</a:t>
            </a:r>
          </a:p>
          <a:p>
            <a:pPr marL="0" indent="0">
              <a:buNone/>
            </a:pPr>
            <a:endParaRPr lang="en-US" sz="1800" dirty="0"/>
          </a:p>
          <a:p>
            <a:pPr marL="0" indent="0">
              <a:buNone/>
            </a:pPr>
            <a:endParaRPr lang="en-US" sz="1800" dirty="0" smtClean="0"/>
          </a:p>
          <a:p>
            <a:pPr marL="0" indent="0">
              <a:buNone/>
            </a:pPr>
            <a:r>
              <a:rPr lang="en-US" sz="1800" dirty="0" smtClean="0"/>
              <a:t>^ 6.12, 6.13</a:t>
            </a:r>
          </a:p>
          <a:p>
            <a:pPr marL="0" indent="0">
              <a:buNone/>
            </a:pPr>
            <a:endParaRPr lang="en-US" sz="18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 smtClean="0"/>
              <a:t>Objects First with Java - A Practical Introduction using BlueJ, © David J. Barnes, Michael Kölling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492002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765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Localizing change</a:t>
            </a:r>
          </a:p>
        </p:txBody>
      </p:sp>
      <p:sp>
        <p:nvSpPr>
          <p:cNvPr id="2765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One aim of reducing coupling and responsibility-driven design is to localize change.</a:t>
            </a:r>
          </a:p>
          <a:p>
            <a:pPr eaLnBrk="1" hangingPunct="1"/>
            <a:r>
              <a:rPr lang="en-GB" smtClean="0"/>
              <a:t>When a change is needed, as few classes as possible should be affected.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Implicit coupling</a:t>
            </a:r>
          </a:p>
        </p:txBody>
      </p:sp>
      <p:sp>
        <p:nvSpPr>
          <p:cNvPr id="2867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One class is depends on internal information of another class.</a:t>
            </a:r>
          </a:p>
          <a:p>
            <a:r>
              <a:rPr lang="en-US" smtClean="0"/>
              <a:t>New command: </a:t>
            </a:r>
            <a:r>
              <a:rPr lang="en-US" i="1" smtClean="0"/>
              <a:t>look</a:t>
            </a:r>
          </a:p>
          <a:p>
            <a:r>
              <a:rPr lang="en-US" smtClean="0"/>
              <a:t>Adding </a:t>
            </a:r>
            <a:r>
              <a:rPr lang="en-US" i="1" smtClean="0"/>
              <a:t>look</a:t>
            </a:r>
            <a:r>
              <a:rPr lang="en-US" smtClean="0"/>
              <a:t> to valid commands and implement it.</a:t>
            </a:r>
          </a:p>
          <a:p>
            <a:r>
              <a:rPr lang="en-US" smtClean="0"/>
              <a:t>And now issuing the </a:t>
            </a:r>
            <a:r>
              <a:rPr lang="en-US" i="1" smtClean="0"/>
              <a:t>help</a:t>
            </a:r>
            <a:r>
              <a:rPr lang="en-US" smtClean="0"/>
              <a:t> command, new command does not list!</a:t>
            </a:r>
          </a:p>
        </p:txBody>
      </p:sp>
      <p:sp>
        <p:nvSpPr>
          <p:cNvPr id="2867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Implicit coupling (2)</a:t>
            </a:r>
          </a:p>
        </p:txBody>
      </p:sp>
      <p:sp>
        <p:nvSpPr>
          <p:cNvPr id="29699" name="Content Placeholder 2"/>
          <p:cNvSpPr>
            <a:spLocks noGrp="1"/>
          </p:cNvSpPr>
          <p:nvPr>
            <p:ph idx="1"/>
          </p:nvPr>
        </p:nvSpPr>
        <p:spPr>
          <a:xfrm>
            <a:off x="1295400" y="1905000"/>
            <a:ext cx="7467600" cy="4267200"/>
          </a:xfrm>
        </p:spPr>
        <p:txBody>
          <a:bodyPr/>
          <a:lstStyle/>
          <a:p>
            <a:r>
              <a:rPr lang="en-US" dirty="0" smtClean="0"/>
              <a:t>Who must list the valid commands?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sz="2000" dirty="0" smtClean="0"/>
          </a:p>
          <a:p>
            <a:r>
              <a:rPr lang="en-US" sz="2000" dirty="0" err="1" smtClean="0"/>
              <a:t>Zuul</a:t>
            </a:r>
            <a:r>
              <a:rPr lang="en-US" sz="2000" dirty="0" smtClean="0"/>
              <a:t>-better</a:t>
            </a:r>
          </a:p>
          <a:p>
            <a:endParaRPr lang="en-US" dirty="0" smtClean="0"/>
          </a:p>
        </p:txBody>
      </p:sp>
      <p:sp>
        <p:nvSpPr>
          <p:cNvPr id="2970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grpSp>
        <p:nvGrpSpPr>
          <p:cNvPr id="2" name="Group 14"/>
          <p:cNvGrpSpPr>
            <a:grpSpLocks/>
          </p:cNvGrpSpPr>
          <p:nvPr/>
        </p:nvGrpSpPr>
        <p:grpSpPr bwMode="auto">
          <a:xfrm>
            <a:off x="2057400" y="3810000"/>
            <a:ext cx="4953000" cy="838200"/>
            <a:chOff x="2133600" y="3505200"/>
            <a:chExt cx="4953000" cy="838200"/>
          </a:xfrm>
        </p:grpSpPr>
        <p:sp>
          <p:nvSpPr>
            <p:cNvPr id="29706" name="Rectangle 4"/>
            <p:cNvSpPr>
              <a:spLocks noChangeArrowheads="1"/>
            </p:cNvSpPr>
            <p:nvPr/>
          </p:nvSpPr>
          <p:spPr bwMode="auto">
            <a:xfrm>
              <a:off x="2133600" y="3505200"/>
              <a:ext cx="914400" cy="838200"/>
            </a:xfrm>
            <a:prstGeom prst="rect">
              <a:avLst/>
            </a:prstGeom>
            <a:solidFill>
              <a:schemeClr val="accent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anchor="ctr"/>
            <a:lstStyle/>
            <a:p>
              <a:r>
                <a:rPr lang="en-US" sz="2000" b="0"/>
                <a:t>Game</a:t>
              </a:r>
            </a:p>
          </p:txBody>
        </p:sp>
        <p:sp>
          <p:nvSpPr>
            <p:cNvPr id="29707" name="Rectangle 7"/>
            <p:cNvSpPr>
              <a:spLocks noChangeArrowheads="1"/>
            </p:cNvSpPr>
            <p:nvPr/>
          </p:nvSpPr>
          <p:spPr bwMode="auto">
            <a:xfrm>
              <a:off x="3657600" y="3505200"/>
              <a:ext cx="914400" cy="838200"/>
            </a:xfrm>
            <a:prstGeom prst="rect">
              <a:avLst/>
            </a:prstGeom>
            <a:solidFill>
              <a:schemeClr val="accent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anchor="ctr"/>
            <a:lstStyle/>
            <a:p>
              <a:r>
                <a:rPr lang="en-US" sz="2000" b="0"/>
                <a:t>Parser</a:t>
              </a:r>
            </a:p>
          </p:txBody>
        </p:sp>
        <p:sp>
          <p:nvSpPr>
            <p:cNvPr id="29708" name="Rectangle 8"/>
            <p:cNvSpPr>
              <a:spLocks noChangeArrowheads="1"/>
            </p:cNvSpPr>
            <p:nvPr/>
          </p:nvSpPr>
          <p:spPr bwMode="auto">
            <a:xfrm>
              <a:off x="5257800" y="3505200"/>
              <a:ext cx="1828800" cy="838200"/>
            </a:xfrm>
            <a:prstGeom prst="rect">
              <a:avLst/>
            </a:prstGeom>
            <a:solidFill>
              <a:schemeClr val="accent1"/>
            </a:solidFill>
            <a:ln w="9525" algn="ctr">
              <a:solidFill>
                <a:schemeClr val="tx1"/>
              </a:solidFill>
              <a:round/>
              <a:headEnd/>
              <a:tailEnd/>
            </a:ln>
          </p:spPr>
          <p:txBody>
            <a:bodyPr anchor="ctr"/>
            <a:lstStyle/>
            <a:p>
              <a:r>
                <a:rPr lang="en-US" sz="1800" b="0"/>
                <a:t>CommandWords</a:t>
              </a:r>
            </a:p>
          </p:txBody>
        </p:sp>
        <p:cxnSp>
          <p:nvCxnSpPr>
            <p:cNvPr id="29709" name="Straight Arrow Connector 10"/>
            <p:cNvCxnSpPr>
              <a:cxnSpLocks noChangeShapeType="1"/>
              <a:stCxn id="29706" idx="3"/>
              <a:endCxn id="29707" idx="1"/>
            </p:cNvCxnSpPr>
            <p:nvPr/>
          </p:nvCxnSpPr>
          <p:spPr bwMode="auto">
            <a:xfrm>
              <a:off x="3048000" y="3924300"/>
              <a:ext cx="609600" cy="0"/>
            </a:xfrm>
            <a:prstGeom prst="straightConnector1">
              <a:avLst/>
            </a:prstGeom>
            <a:noFill/>
            <a:ln w="9525" algn="ctr">
              <a:solidFill>
                <a:schemeClr val="tx1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29710" name="Straight Arrow Connector 12"/>
            <p:cNvCxnSpPr>
              <a:cxnSpLocks noChangeShapeType="1"/>
              <a:stCxn id="29707" idx="3"/>
              <a:endCxn id="29708" idx="1"/>
            </p:cNvCxnSpPr>
            <p:nvPr/>
          </p:nvCxnSpPr>
          <p:spPr bwMode="auto">
            <a:xfrm>
              <a:off x="4572000" y="3924300"/>
              <a:ext cx="685800" cy="0"/>
            </a:xfrm>
            <a:prstGeom prst="straightConnector1">
              <a:avLst/>
            </a:prstGeom>
            <a:noFill/>
            <a:ln w="9525" algn="ctr">
              <a:solidFill>
                <a:schemeClr val="tx1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3" name="Group 23"/>
          <p:cNvGrpSpPr>
            <a:grpSpLocks/>
          </p:cNvGrpSpPr>
          <p:nvPr/>
        </p:nvGrpSpPr>
        <p:grpSpPr bwMode="auto">
          <a:xfrm>
            <a:off x="2514600" y="3276600"/>
            <a:ext cx="3581400" cy="533400"/>
            <a:chOff x="2514600" y="3276600"/>
            <a:chExt cx="3581400" cy="533400"/>
          </a:xfrm>
        </p:grpSpPr>
        <p:cxnSp>
          <p:nvCxnSpPr>
            <p:cNvPr id="29703" name="Straight Connector 11"/>
            <p:cNvCxnSpPr>
              <a:cxnSpLocks noChangeShapeType="1"/>
              <a:stCxn id="29706" idx="0"/>
            </p:cNvCxnSpPr>
            <p:nvPr/>
          </p:nvCxnSpPr>
          <p:spPr bwMode="auto">
            <a:xfrm flipV="1">
              <a:off x="2514600" y="3276600"/>
              <a:ext cx="0" cy="533400"/>
            </a:xfrm>
            <a:prstGeom prst="line">
              <a:avLst/>
            </a:prstGeom>
            <a:noFill/>
            <a:ln w="9525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29704" name="Straight Connector 20"/>
            <p:cNvCxnSpPr>
              <a:cxnSpLocks noChangeShapeType="1"/>
            </p:cNvCxnSpPr>
            <p:nvPr/>
          </p:nvCxnSpPr>
          <p:spPr bwMode="auto">
            <a:xfrm>
              <a:off x="2514600" y="3276600"/>
              <a:ext cx="3581400" cy="0"/>
            </a:xfrm>
            <a:prstGeom prst="line">
              <a:avLst/>
            </a:prstGeom>
            <a:noFill/>
            <a:ln w="9525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29705" name="Straight Arrow Connector 22"/>
            <p:cNvCxnSpPr>
              <a:cxnSpLocks noChangeShapeType="1"/>
              <a:endCxn id="29708" idx="0"/>
            </p:cNvCxnSpPr>
            <p:nvPr/>
          </p:nvCxnSpPr>
          <p:spPr bwMode="auto">
            <a:xfrm>
              <a:off x="6096000" y="3276600"/>
              <a:ext cx="0" cy="533400"/>
            </a:xfrm>
            <a:prstGeom prst="straightConnector1">
              <a:avLst/>
            </a:prstGeom>
            <a:noFill/>
            <a:ln w="9525" algn="ctr">
              <a:solidFill>
                <a:schemeClr val="tx1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969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072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Thinking ahead</a:t>
            </a:r>
          </a:p>
        </p:txBody>
      </p:sp>
      <p:sp>
        <p:nvSpPr>
          <p:cNvPr id="30724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dirty="0" smtClean="0"/>
              <a:t>When designing a class, we try to think what changes are likely to be made in the future.</a:t>
            </a:r>
          </a:p>
          <a:p>
            <a:pPr eaLnBrk="1" hangingPunct="1"/>
            <a:r>
              <a:rPr lang="en-GB" dirty="0" smtClean="0"/>
              <a:t>We aim to make those changes easy.</a:t>
            </a:r>
          </a:p>
          <a:p>
            <a:pPr eaLnBrk="1" hangingPunct="1"/>
            <a:endParaRPr lang="en-GB" dirty="0"/>
          </a:p>
          <a:p>
            <a:pPr eaLnBrk="1" hangingPunct="1"/>
            <a:r>
              <a:rPr lang="en-GB" dirty="0" smtClean="0"/>
              <a:t>For example adding GUI to </a:t>
            </a:r>
            <a:r>
              <a:rPr lang="en-GB" dirty="0" err="1" smtClean="0"/>
              <a:t>Zuul</a:t>
            </a:r>
            <a:r>
              <a:rPr lang="en-GB" dirty="0" smtClean="0"/>
              <a:t> 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Cohesion (again!)</a:t>
            </a:r>
          </a:p>
        </p:txBody>
      </p:sp>
      <p:sp>
        <p:nvSpPr>
          <p:cNvPr id="3174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Method cohesion</a:t>
            </a:r>
          </a:p>
          <a:p>
            <a:pPr lvl="1"/>
            <a:r>
              <a:rPr lang="en-US" dirty="0" smtClean="0"/>
              <a:t>Print welcome</a:t>
            </a:r>
          </a:p>
          <a:p>
            <a:endParaRPr lang="en-US" dirty="0" smtClean="0"/>
          </a:p>
          <a:p>
            <a:r>
              <a:rPr lang="en-US" dirty="0" smtClean="0"/>
              <a:t>Class cohesion</a:t>
            </a:r>
          </a:p>
          <a:p>
            <a:pPr lvl="1"/>
            <a:r>
              <a:rPr lang="en-US" dirty="0" smtClean="0"/>
              <a:t>Another extension to </a:t>
            </a:r>
            <a:r>
              <a:rPr lang="en-US" dirty="0" err="1" smtClean="0"/>
              <a:t>zuul</a:t>
            </a:r>
            <a:r>
              <a:rPr lang="en-US" dirty="0" smtClean="0"/>
              <a:t>:</a:t>
            </a:r>
          </a:p>
          <a:p>
            <a:pPr lvl="2"/>
            <a:r>
              <a:rPr lang="en-US" dirty="0" smtClean="0"/>
              <a:t>Adding </a:t>
            </a:r>
            <a:r>
              <a:rPr lang="en-US" i="1" dirty="0" smtClean="0"/>
              <a:t>item </a:t>
            </a:r>
            <a:r>
              <a:rPr lang="en-US" dirty="0" smtClean="0"/>
              <a:t>to game</a:t>
            </a:r>
          </a:p>
          <a:p>
            <a:pPr lvl="1"/>
            <a:r>
              <a:rPr lang="en-US" dirty="0" smtClean="0"/>
              <a:t>Which class must describe the </a:t>
            </a:r>
            <a:r>
              <a:rPr lang="en-US" i="1" dirty="0" smtClean="0"/>
              <a:t>items? </a:t>
            </a:r>
          </a:p>
        </p:txBody>
      </p:sp>
      <p:sp>
        <p:nvSpPr>
          <p:cNvPr id="3174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Cohesion (2)</a:t>
            </a:r>
          </a:p>
        </p:txBody>
      </p:sp>
      <p:sp>
        <p:nvSpPr>
          <p:cNvPr id="327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Cohesion for</a:t>
            </a:r>
          </a:p>
          <a:p>
            <a:pPr lvl="1"/>
            <a:r>
              <a:rPr lang="en-US" dirty="0" smtClean="0"/>
              <a:t>Readability</a:t>
            </a:r>
          </a:p>
          <a:p>
            <a:pPr lvl="1"/>
            <a:r>
              <a:rPr lang="en-US" dirty="0" smtClean="0"/>
              <a:t>Reuse</a:t>
            </a:r>
          </a:p>
          <a:p>
            <a:endParaRPr lang="en-US" dirty="0" smtClean="0">
              <a:sym typeface="Symbol" pitchFamily="18" charset="2"/>
            </a:endParaRPr>
          </a:p>
          <a:p>
            <a:r>
              <a:rPr lang="en-US" dirty="0" smtClean="0">
                <a:sym typeface="Symbol" pitchFamily="18" charset="2"/>
              </a:rPr>
              <a:t> 7.23~7.26    (Stack)</a:t>
            </a:r>
            <a:endParaRPr lang="en-US" dirty="0" smtClean="0"/>
          </a:p>
        </p:txBody>
      </p:sp>
      <p:sp>
        <p:nvSpPr>
          <p:cNvPr id="32772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379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Refactoring</a:t>
            </a:r>
          </a:p>
        </p:txBody>
      </p:sp>
      <p:sp>
        <p:nvSpPr>
          <p:cNvPr id="3379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dirty="0" smtClean="0"/>
              <a:t>When classes are maintained, often code is added.</a:t>
            </a:r>
          </a:p>
          <a:p>
            <a:pPr eaLnBrk="1" hangingPunct="1"/>
            <a:r>
              <a:rPr lang="en-GB" dirty="0" smtClean="0"/>
              <a:t>Classes and methods tend to become longer.</a:t>
            </a:r>
          </a:p>
          <a:p>
            <a:pPr eaLnBrk="1" hangingPunct="1"/>
            <a:r>
              <a:rPr lang="en-GB" dirty="0" smtClean="0"/>
              <a:t>Every now and then, classes and methods should be </a:t>
            </a:r>
            <a:r>
              <a:rPr lang="en-GB" i="1" dirty="0" smtClean="0"/>
              <a:t>refactored</a:t>
            </a:r>
            <a:r>
              <a:rPr lang="en-GB" dirty="0" smtClean="0"/>
              <a:t> to maintain cohesion and low coupling.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481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Refactoring and testing</a:t>
            </a:r>
          </a:p>
        </p:txBody>
      </p:sp>
      <p:sp>
        <p:nvSpPr>
          <p:cNvPr id="34820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When refactoring code, separate the refactoring from making other changes.</a:t>
            </a:r>
          </a:p>
          <a:p>
            <a:pPr eaLnBrk="1" hangingPunct="1"/>
            <a:r>
              <a:rPr lang="en-GB" smtClean="0"/>
              <a:t>First do the refactoring only, without changing the functionality.</a:t>
            </a:r>
          </a:p>
          <a:p>
            <a:pPr eaLnBrk="1" hangingPunct="1"/>
            <a:r>
              <a:rPr lang="en-GB" smtClean="0"/>
              <a:t>Test before and after refactoring to ensure that nothing was broken.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Refactoring and testing (2)</a:t>
            </a:r>
            <a:endParaRPr lang="en-US" smtClean="0"/>
          </a:p>
        </p:txBody>
      </p:sp>
      <p:sp>
        <p:nvSpPr>
          <p:cNvPr id="358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Adding </a:t>
            </a:r>
            <a:r>
              <a:rPr lang="en-US" i="1" smtClean="0"/>
              <a:t>item</a:t>
            </a:r>
            <a:r>
              <a:rPr lang="en-US" smtClean="0"/>
              <a:t> to game.</a:t>
            </a:r>
          </a:p>
          <a:p>
            <a:r>
              <a:rPr lang="en-US" smtClean="0"/>
              <a:t>The player can carry some items.</a:t>
            </a:r>
          </a:p>
          <a:p>
            <a:r>
              <a:rPr lang="en-US" smtClean="0"/>
              <a:t>The items and their weight must be keep somewhere.</a:t>
            </a:r>
          </a:p>
          <a:p>
            <a:r>
              <a:rPr lang="en-US" smtClean="0"/>
              <a:t>We need a field to keep the maximum weight the player can carry.</a:t>
            </a:r>
          </a:p>
          <a:p>
            <a:r>
              <a:rPr lang="en-US" smtClean="0"/>
              <a:t>Where should we add these data? </a:t>
            </a:r>
          </a:p>
        </p:txBody>
      </p:sp>
      <p:sp>
        <p:nvSpPr>
          <p:cNvPr id="3584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Design guidelines</a:t>
            </a:r>
          </a:p>
        </p:txBody>
      </p:sp>
      <p:sp>
        <p:nvSpPr>
          <p:cNvPr id="3072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219200" y="1524000"/>
            <a:ext cx="7467600" cy="4572000"/>
          </a:xfrm>
        </p:spPr>
        <p:txBody>
          <a:bodyPr/>
          <a:lstStyle/>
          <a:p>
            <a:pPr eaLnBrk="1" hangingPunct="1"/>
            <a:r>
              <a:rPr lang="en-GB" sz="2800" dirty="0" smtClean="0"/>
              <a:t>Design hint:</a:t>
            </a:r>
          </a:p>
          <a:p>
            <a:pPr lvl="1" eaLnBrk="1" hangingPunct="1"/>
            <a:r>
              <a:rPr lang="en-GB" sz="2400" dirty="0" smtClean="0"/>
              <a:t>Don’t put too much into a single method.</a:t>
            </a:r>
          </a:p>
          <a:p>
            <a:pPr lvl="1" eaLnBrk="1" hangingPunct="1"/>
            <a:r>
              <a:rPr lang="en-GB" sz="2400" dirty="0" smtClean="0"/>
              <a:t>Don’t put everything into one class.</a:t>
            </a:r>
          </a:p>
          <a:p>
            <a:pPr eaLnBrk="1" hangingPunct="1"/>
            <a:endParaRPr lang="en-GB" sz="1100" dirty="0" smtClean="0"/>
          </a:p>
          <a:p>
            <a:pPr eaLnBrk="1" hangingPunct="1"/>
            <a:r>
              <a:rPr lang="en-GB" sz="2800" dirty="0" smtClean="0"/>
              <a:t>Common questions:</a:t>
            </a:r>
          </a:p>
          <a:p>
            <a:pPr lvl="1" eaLnBrk="1" hangingPunct="1"/>
            <a:r>
              <a:rPr lang="en-GB" sz="2400" dirty="0" smtClean="0"/>
              <a:t>How long should a class be?</a:t>
            </a:r>
          </a:p>
          <a:p>
            <a:pPr lvl="1" eaLnBrk="1" hangingPunct="1"/>
            <a:r>
              <a:rPr lang="en-GB" sz="2400" dirty="0" smtClean="0"/>
              <a:t>How long should a method be?</a:t>
            </a:r>
          </a:p>
          <a:p>
            <a:pPr eaLnBrk="1" hangingPunct="1"/>
            <a:endParaRPr lang="en-GB" sz="1200" dirty="0" smtClean="0"/>
          </a:p>
          <a:p>
            <a:pPr eaLnBrk="1" hangingPunct="1"/>
            <a:r>
              <a:rPr lang="en-GB" sz="2800" dirty="0" smtClean="0"/>
              <a:t>Can now be answered in terms of cohesion and coupling.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072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072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072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072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72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789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Design guidelines (2)</a:t>
            </a:r>
          </a:p>
        </p:txBody>
      </p:sp>
      <p:sp>
        <p:nvSpPr>
          <p:cNvPr id="3789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smtClean="0"/>
              <a:t>A method is too long if it does more than one logical task.</a:t>
            </a:r>
          </a:p>
          <a:p>
            <a:pPr eaLnBrk="1" hangingPunct="1"/>
            <a:r>
              <a:rPr lang="en-GB" smtClean="0"/>
              <a:t>A class is too complex if it represents more than one logical entity.</a:t>
            </a:r>
          </a:p>
          <a:p>
            <a:pPr eaLnBrk="1" hangingPunct="1"/>
            <a:endParaRPr lang="en-GB" smtClean="0"/>
          </a:p>
          <a:p>
            <a:pPr eaLnBrk="1" hangingPunct="1"/>
            <a:r>
              <a:rPr lang="en-GB" smtClean="0"/>
              <a:t>Note: these are </a:t>
            </a:r>
            <a:r>
              <a:rPr lang="en-GB" i="1" smtClean="0"/>
              <a:t>guidelines</a:t>
            </a:r>
            <a:r>
              <a:rPr lang="en-GB" smtClean="0"/>
              <a:t> - they still leave much open to the designer.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89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Enumerated Types</a:t>
            </a:r>
          </a:p>
        </p:txBody>
      </p:sp>
      <p:sp>
        <p:nvSpPr>
          <p:cNvPr id="3891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GB" dirty="0" smtClean="0"/>
              <a:t>A language feature for finite</a:t>
            </a:r>
            <a:r>
              <a:rPr lang="en-US" dirty="0" smtClean="0"/>
              <a:t> set </a:t>
            </a:r>
            <a:r>
              <a:rPr lang="en-US" dirty="0"/>
              <a:t>of </a:t>
            </a:r>
            <a:r>
              <a:rPr lang="en-US" dirty="0" smtClean="0"/>
              <a:t>values.</a:t>
            </a:r>
            <a:endParaRPr lang="en-US" dirty="0"/>
          </a:p>
          <a:p>
            <a:pPr eaLnBrk="1" hangingPunct="1"/>
            <a:r>
              <a:rPr lang="en-GB" dirty="0" smtClean="0"/>
              <a:t>Uses </a:t>
            </a:r>
            <a:r>
              <a:rPr lang="en-GB" dirty="0" err="1" smtClean="0">
                <a:latin typeface="Courier New" pitchFamily="49" charset="0"/>
              </a:rPr>
              <a:t>enum</a:t>
            </a:r>
            <a:r>
              <a:rPr lang="en-GB" dirty="0" smtClean="0"/>
              <a:t> instead of </a:t>
            </a:r>
            <a:r>
              <a:rPr lang="en-GB" dirty="0" smtClean="0">
                <a:latin typeface="Courier New" pitchFamily="49" charset="0"/>
              </a:rPr>
              <a:t>class</a:t>
            </a:r>
            <a:r>
              <a:rPr lang="en-GB" dirty="0" smtClean="0"/>
              <a:t> to introduce a type name.</a:t>
            </a:r>
          </a:p>
          <a:p>
            <a:pPr eaLnBrk="1" hangingPunct="1"/>
            <a:r>
              <a:rPr lang="en-GB" dirty="0" smtClean="0"/>
              <a:t>Simplest use is to define a set of significant names.</a:t>
            </a:r>
          </a:p>
          <a:p>
            <a:pPr lvl="1" eaLnBrk="1" hangingPunct="1"/>
            <a:r>
              <a:rPr lang="en-GB" dirty="0" smtClean="0"/>
              <a:t>Alternative to static </a:t>
            </a:r>
            <a:r>
              <a:rPr lang="en-GB" dirty="0" err="1" smtClean="0">
                <a:latin typeface="Courier New" pitchFamily="49" charset="0"/>
              </a:rPr>
              <a:t>int</a:t>
            </a:r>
            <a:r>
              <a:rPr lang="en-GB" dirty="0" smtClean="0"/>
              <a:t> constants.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Footer Placeholder 2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993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GB" smtClean="0"/>
              <a:t>Enumerated Types (2)</a:t>
            </a:r>
          </a:p>
        </p:txBody>
      </p:sp>
      <p:sp>
        <p:nvSpPr>
          <p:cNvPr id="39940" name="Text Box 3"/>
          <p:cNvSpPr txBox="1">
            <a:spLocks noChangeArrowheads="1"/>
          </p:cNvSpPr>
          <p:nvPr/>
        </p:nvSpPr>
        <p:spPr bwMode="auto">
          <a:xfrm>
            <a:off x="1492250" y="1787525"/>
            <a:ext cx="6584950" cy="198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public enum CommandWord</a:t>
            </a:r>
          </a:p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{</a:t>
            </a:r>
          </a:p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    // A value for each command word,</a:t>
            </a:r>
          </a:p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    // plus one for unrecognised commands.</a:t>
            </a:r>
          </a:p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    GO, QUIT, HELP, UNKNOWN;</a:t>
            </a:r>
          </a:p>
          <a:p>
            <a:r>
              <a:rPr lang="en-US" sz="2000">
                <a:latin typeface="Courier New" pitchFamily="49" charset="0"/>
                <a:cs typeface="Times New Roman" pitchFamily="18" charset="0"/>
              </a:rPr>
              <a:t>}</a:t>
            </a:r>
            <a:r>
              <a:rPr lang="en-GB" b="0">
                <a:latin typeface="Courier New" pitchFamily="49" charset="0"/>
              </a:rPr>
              <a:t> </a:t>
            </a:r>
          </a:p>
        </p:txBody>
      </p:sp>
      <p:sp>
        <p:nvSpPr>
          <p:cNvPr id="39941" name="Text Box 4"/>
          <p:cNvSpPr txBox="1">
            <a:spLocks noChangeArrowheads="1"/>
          </p:cNvSpPr>
          <p:nvPr/>
        </p:nvSpPr>
        <p:spPr bwMode="auto">
          <a:xfrm>
            <a:off x="1066800" y="4025900"/>
            <a:ext cx="7635875" cy="1800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pPr>
              <a:buClr>
                <a:srgbClr val="345577"/>
              </a:buClr>
              <a:buFontTx/>
              <a:buChar char="•"/>
            </a:pPr>
            <a:r>
              <a:rPr lang="en-GB" b="0" dirty="0">
                <a:latin typeface="Trebuchet MS" pitchFamily="34" charset="0"/>
              </a:rPr>
              <a:t> </a:t>
            </a:r>
            <a:r>
              <a:rPr lang="en-GB" sz="2800" b="0" dirty="0">
                <a:latin typeface="Trebuchet MS" pitchFamily="34" charset="0"/>
              </a:rPr>
              <a:t>Each name represents an object of the enumerated type, e.g. </a:t>
            </a:r>
            <a:r>
              <a:rPr lang="en-GB" sz="2800" dirty="0" err="1">
                <a:latin typeface="Courier New" pitchFamily="49" charset="0"/>
              </a:rPr>
              <a:t>CommandWord.HELP</a:t>
            </a:r>
            <a:r>
              <a:rPr lang="en-GB" sz="2800" b="0" dirty="0">
                <a:latin typeface="Trebuchet MS" pitchFamily="34" charset="0"/>
              </a:rPr>
              <a:t>.</a:t>
            </a:r>
            <a:r>
              <a:rPr lang="en-GB" sz="2800" dirty="0">
                <a:latin typeface="Trebuchet MS" pitchFamily="34" charset="0"/>
              </a:rPr>
              <a:t> </a:t>
            </a:r>
          </a:p>
          <a:p>
            <a:pPr>
              <a:buClr>
                <a:srgbClr val="345577"/>
              </a:buClr>
              <a:buFontTx/>
              <a:buChar char="•"/>
            </a:pPr>
            <a:r>
              <a:rPr lang="en-GB" sz="2800" b="0" dirty="0">
                <a:latin typeface="Trebuchet MS" pitchFamily="34" charset="0"/>
              </a:rPr>
              <a:t> Enumerated objects are not created directly by the programmer.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Enumerated Types (3)</a:t>
            </a:r>
            <a:endParaRPr lang="en-US" smtClean="0"/>
          </a:p>
        </p:txBody>
      </p:sp>
      <p:sp>
        <p:nvSpPr>
          <p:cNvPr id="40963" name="Footer Placeholder 2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914400" y="1600200"/>
            <a:ext cx="7772400" cy="452596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indent="-342900">
              <a:lnSpc>
                <a:spcPct val="120000"/>
              </a:lnSpc>
              <a:spcBef>
                <a:spcPct val="20000"/>
              </a:spcBef>
              <a:buClr>
                <a:srgbClr val="345577"/>
              </a:buClr>
              <a:buFont typeface="Times" pitchFamily="18" charset="0"/>
              <a:buChar char="•"/>
              <a:defRPr/>
            </a:pPr>
            <a:r>
              <a:rPr lang="en-US" sz="2000" b="0" kern="0" dirty="0" smtClean="0">
                <a:latin typeface="+mn-lt"/>
              </a:rPr>
              <a:t>Example</a:t>
            </a:r>
            <a:r>
              <a:rPr lang="en-US" sz="2000" b="0" kern="0" dirty="0">
                <a:latin typeface="+mn-lt"/>
              </a:rPr>
              <a:t>:  </a:t>
            </a:r>
            <a:r>
              <a:rPr lang="en-US" sz="2000" b="0" kern="0" dirty="0" smtClean="0">
                <a:latin typeface="+mn-lt"/>
              </a:rPr>
              <a:t>	public </a:t>
            </a:r>
            <a:r>
              <a:rPr lang="en-US" sz="2000" b="0" kern="0" dirty="0" err="1">
                <a:solidFill>
                  <a:srgbClr val="0070C0"/>
                </a:solidFill>
                <a:latin typeface="+mn-lt"/>
              </a:rPr>
              <a:t>enum</a:t>
            </a:r>
            <a:r>
              <a:rPr lang="en-US" sz="2000" b="0" kern="0" dirty="0">
                <a:latin typeface="+mn-lt"/>
              </a:rPr>
              <a:t> Size </a:t>
            </a:r>
            <a:r>
              <a:rPr lang="en-US" sz="2000" b="0" kern="0" dirty="0" smtClean="0">
                <a:latin typeface="+mn-lt"/>
              </a:rPr>
              <a:t>{</a:t>
            </a:r>
          </a:p>
          <a:p>
            <a:pPr>
              <a:lnSpc>
                <a:spcPct val="120000"/>
              </a:lnSpc>
              <a:spcBef>
                <a:spcPct val="20000"/>
              </a:spcBef>
              <a:buClr>
                <a:srgbClr val="345577"/>
              </a:buClr>
              <a:defRPr/>
            </a:pPr>
            <a:r>
              <a:rPr lang="en-US" sz="2000" b="0" kern="0" dirty="0" smtClean="0">
                <a:latin typeface="+mn-lt"/>
              </a:rPr>
              <a:t> 			</a:t>
            </a:r>
            <a:r>
              <a:rPr lang="en-US" sz="2000" b="0" kern="0" dirty="0" smtClean="0">
                <a:solidFill>
                  <a:srgbClr val="00B050"/>
                </a:solidFill>
                <a:latin typeface="+mn-lt"/>
              </a:rPr>
              <a:t>SMALL</a:t>
            </a:r>
            <a:r>
              <a:rPr lang="en-US" sz="2000" b="0" kern="0" dirty="0">
                <a:latin typeface="+mn-lt"/>
              </a:rPr>
              <a:t>,</a:t>
            </a:r>
            <a:r>
              <a:rPr lang="en-US" sz="2000" b="0" kern="0" dirty="0">
                <a:solidFill>
                  <a:srgbClr val="00B050"/>
                </a:solidFill>
                <a:latin typeface="+mn-lt"/>
              </a:rPr>
              <a:t> MEDIUM</a:t>
            </a:r>
            <a:r>
              <a:rPr lang="en-US" sz="2000" b="0" kern="0" dirty="0">
                <a:latin typeface="+mn-lt"/>
              </a:rPr>
              <a:t>,</a:t>
            </a:r>
            <a:r>
              <a:rPr lang="en-US" sz="2000" b="0" kern="0" dirty="0">
                <a:solidFill>
                  <a:srgbClr val="00B050"/>
                </a:solidFill>
                <a:latin typeface="+mn-lt"/>
              </a:rPr>
              <a:t> LARGE </a:t>
            </a:r>
            <a:endParaRPr lang="en-US" sz="2000" b="0" kern="0" dirty="0" smtClean="0">
              <a:solidFill>
                <a:srgbClr val="00B050"/>
              </a:solidFill>
              <a:latin typeface="+mn-lt"/>
            </a:endParaRPr>
          </a:p>
          <a:p>
            <a:pPr>
              <a:lnSpc>
                <a:spcPct val="120000"/>
              </a:lnSpc>
              <a:spcBef>
                <a:spcPct val="20000"/>
              </a:spcBef>
              <a:buClr>
                <a:srgbClr val="345577"/>
              </a:buClr>
              <a:defRPr/>
            </a:pPr>
            <a:r>
              <a:rPr lang="en-US" sz="2000" b="0" kern="0" dirty="0" smtClean="0">
                <a:latin typeface="+mn-lt"/>
              </a:rPr>
              <a:t>		};</a:t>
            </a:r>
            <a:r>
              <a:rPr lang="en-US" sz="2000" b="0" kern="0" dirty="0">
                <a:latin typeface="+mn-lt"/>
              </a:rPr>
              <a:t/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>
                <a:latin typeface="+mn-lt"/>
              </a:rPr>
              <a:t> </a:t>
            </a:r>
            <a:r>
              <a:rPr lang="en-US" sz="2000" b="0" kern="0" dirty="0" smtClean="0">
                <a:latin typeface="+mn-lt"/>
              </a:rPr>
              <a:t>  Typical </a:t>
            </a:r>
            <a:r>
              <a:rPr lang="en-US" sz="2000" b="0" kern="0" dirty="0">
                <a:latin typeface="+mn-lt"/>
              </a:rPr>
              <a:t>use:</a:t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 smtClean="0">
                <a:latin typeface="+mn-lt"/>
              </a:rPr>
              <a:t>    Size </a:t>
            </a:r>
            <a:r>
              <a:rPr lang="en-US" sz="2000" b="0" kern="0" dirty="0" err="1">
                <a:latin typeface="+mn-lt"/>
              </a:rPr>
              <a:t>imageSize</a:t>
            </a:r>
            <a:r>
              <a:rPr lang="en-US" sz="2000" b="0" kern="0" dirty="0">
                <a:latin typeface="+mn-lt"/>
              </a:rPr>
              <a:t> = </a:t>
            </a:r>
            <a:r>
              <a:rPr lang="en-US" sz="2000" b="0" kern="0" dirty="0" err="1">
                <a:latin typeface="+mn-lt"/>
              </a:rPr>
              <a:t>Size.</a:t>
            </a:r>
            <a:r>
              <a:rPr lang="en-US" sz="2000" b="0" kern="0" dirty="0" err="1">
                <a:solidFill>
                  <a:srgbClr val="00B050"/>
                </a:solidFill>
                <a:latin typeface="+mn-lt"/>
              </a:rPr>
              <a:t>MEDIUM</a:t>
            </a:r>
            <a:r>
              <a:rPr lang="en-US" sz="2000" b="0" kern="0" dirty="0">
                <a:latin typeface="+mn-lt"/>
              </a:rPr>
              <a:t>;</a:t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 smtClean="0">
                <a:latin typeface="+mn-lt"/>
              </a:rPr>
              <a:t>    If </a:t>
            </a:r>
            <a:r>
              <a:rPr lang="en-US" sz="2000" b="0" kern="0" dirty="0">
                <a:latin typeface="+mn-lt"/>
              </a:rPr>
              <a:t>(</a:t>
            </a:r>
            <a:r>
              <a:rPr lang="en-US" sz="2000" b="0" kern="0" dirty="0" err="1">
                <a:latin typeface="+mn-lt"/>
              </a:rPr>
              <a:t>imageSize</a:t>
            </a:r>
            <a:r>
              <a:rPr lang="en-US" sz="2000" b="0" kern="0" dirty="0">
                <a:latin typeface="+mn-lt"/>
              </a:rPr>
              <a:t> == </a:t>
            </a:r>
            <a:r>
              <a:rPr lang="en-US" sz="2000" b="0" kern="0" dirty="0" err="1">
                <a:latin typeface="+mn-lt"/>
              </a:rPr>
              <a:t>Size.</a:t>
            </a:r>
            <a:r>
              <a:rPr lang="en-US" sz="2000" b="0" kern="0" dirty="0" err="1">
                <a:solidFill>
                  <a:srgbClr val="00B050"/>
                </a:solidFill>
                <a:latin typeface="+mn-lt"/>
              </a:rPr>
              <a:t>SMALL</a:t>
            </a:r>
            <a:r>
              <a:rPr lang="en-US" sz="2000" b="0" kern="0" dirty="0">
                <a:latin typeface="+mn-lt"/>
              </a:rPr>
              <a:t>) . . .</a:t>
            </a:r>
          </a:p>
          <a:p>
            <a:pPr marL="342900" indent="-342900">
              <a:lnSpc>
                <a:spcPct val="120000"/>
              </a:lnSpc>
              <a:spcBef>
                <a:spcPct val="20000"/>
              </a:spcBef>
              <a:buClr>
                <a:srgbClr val="345577"/>
              </a:buClr>
              <a:buFont typeface="Times" pitchFamily="18" charset="0"/>
              <a:buChar char="•"/>
              <a:defRPr/>
            </a:pPr>
            <a:endParaRPr lang="en-US" sz="2000" b="0" kern="0" dirty="0" smtClean="0">
              <a:latin typeface="+mn-lt"/>
            </a:endParaRPr>
          </a:p>
          <a:p>
            <a:pPr marL="342900" indent="-342900">
              <a:lnSpc>
                <a:spcPct val="120000"/>
              </a:lnSpc>
              <a:spcBef>
                <a:spcPct val="20000"/>
              </a:spcBef>
              <a:buClr>
                <a:srgbClr val="345577"/>
              </a:buClr>
              <a:buFont typeface="Times" pitchFamily="18" charset="0"/>
              <a:buChar char="•"/>
              <a:defRPr/>
            </a:pPr>
            <a:r>
              <a:rPr lang="en-US" sz="2000" b="0" kern="0" dirty="0" smtClean="0">
                <a:latin typeface="+mn-lt"/>
              </a:rPr>
              <a:t>Safer </a:t>
            </a:r>
            <a:r>
              <a:rPr lang="en-US" sz="2000" b="0" kern="0" dirty="0">
                <a:latin typeface="+mn-lt"/>
              </a:rPr>
              <a:t>than integer constants</a:t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>
                <a:latin typeface="+mn-lt"/>
              </a:rPr>
              <a:t>public static final </a:t>
            </a:r>
            <a:r>
              <a:rPr lang="en-US" sz="2000" b="0" kern="0" dirty="0" err="1">
                <a:latin typeface="+mn-lt"/>
              </a:rPr>
              <a:t>int</a:t>
            </a:r>
            <a:r>
              <a:rPr lang="en-US" sz="2000" b="0" kern="0" dirty="0">
                <a:latin typeface="+mn-lt"/>
              </a:rPr>
              <a:t> SMALL = 1;</a:t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>
                <a:latin typeface="+mn-lt"/>
              </a:rPr>
              <a:t>public static final </a:t>
            </a:r>
            <a:r>
              <a:rPr lang="en-US" sz="2000" b="0" kern="0" dirty="0" err="1">
                <a:latin typeface="+mn-lt"/>
              </a:rPr>
              <a:t>int</a:t>
            </a:r>
            <a:r>
              <a:rPr lang="en-US" sz="2000" b="0" kern="0" dirty="0">
                <a:latin typeface="+mn-lt"/>
              </a:rPr>
              <a:t> MEDIUM = 2;</a:t>
            </a:r>
            <a:br>
              <a:rPr lang="en-US" sz="2000" b="0" kern="0" dirty="0">
                <a:latin typeface="+mn-lt"/>
              </a:rPr>
            </a:br>
            <a:r>
              <a:rPr lang="en-US" sz="2000" b="0" kern="0" dirty="0">
                <a:latin typeface="+mn-lt"/>
              </a:rPr>
              <a:t>public static final </a:t>
            </a:r>
            <a:r>
              <a:rPr lang="en-US" sz="2000" b="0" kern="0" dirty="0" err="1">
                <a:latin typeface="+mn-lt"/>
              </a:rPr>
              <a:t>int</a:t>
            </a:r>
            <a:r>
              <a:rPr lang="en-US" sz="2000" b="0" kern="0" dirty="0">
                <a:latin typeface="+mn-lt"/>
              </a:rPr>
              <a:t> LARGE = 3</a:t>
            </a:r>
            <a:r>
              <a:rPr lang="en-US" sz="2000" b="0" kern="0" dirty="0" smtClean="0">
                <a:latin typeface="+mn-lt"/>
              </a:rPr>
              <a:t>;</a:t>
            </a:r>
            <a:endParaRPr lang="en-US" sz="2000" b="0" kern="0" dirty="0">
              <a:latin typeface="+mn-l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Enumerated Types </a:t>
            </a:r>
            <a:r>
              <a:rPr lang="en-US" smtClean="0"/>
              <a:t>(extra!)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>
              <a:defRPr/>
            </a:pPr>
            <a:r>
              <a:rPr lang="en-US" dirty="0" err="1" smtClean="0"/>
              <a:t>enum</a:t>
            </a:r>
            <a:r>
              <a:rPr lang="en-US" dirty="0" smtClean="0"/>
              <a:t> equivalent to class with fixed number of instances</a:t>
            </a:r>
            <a:br>
              <a:rPr lang="en-US" dirty="0" smtClean="0"/>
            </a:br>
            <a:endParaRPr lang="en-US" sz="100" dirty="0"/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r>
              <a:rPr lang="en-US" dirty="0" smtClean="0"/>
              <a:t>public class Size {</a:t>
            </a:r>
            <a:br>
              <a:rPr lang="en-US" dirty="0" smtClean="0"/>
            </a:br>
            <a:r>
              <a:rPr lang="en-US" dirty="0" smtClean="0"/>
              <a:t>   </a:t>
            </a:r>
            <a:r>
              <a:rPr lang="en-US" b="1" dirty="0" smtClean="0"/>
              <a:t>private /* ! */</a:t>
            </a:r>
            <a:r>
              <a:rPr lang="en-US" dirty="0" smtClean="0"/>
              <a:t> Size() {  }</a:t>
            </a:r>
            <a:br>
              <a:rPr lang="en-US" dirty="0" smtClean="0"/>
            </a:br>
            <a:r>
              <a:rPr lang="en-US" dirty="0" smtClean="0"/>
              <a:t>   public static final Size </a:t>
            </a:r>
            <a:r>
              <a:rPr lang="en-US" sz="3100" dirty="0" smtClean="0"/>
              <a:t>SMALL </a:t>
            </a:r>
            <a:r>
              <a:rPr lang="en-US" dirty="0" smtClean="0"/>
              <a:t>= new Size();</a:t>
            </a:r>
            <a:br>
              <a:rPr lang="en-US" dirty="0" smtClean="0"/>
            </a:br>
            <a:r>
              <a:rPr lang="en-US" dirty="0" smtClean="0"/>
              <a:t>   public static final Size </a:t>
            </a:r>
            <a:r>
              <a:rPr lang="en-US" sz="2800" dirty="0" smtClean="0"/>
              <a:t>MEDIUM </a:t>
            </a:r>
            <a:r>
              <a:rPr lang="en-US" dirty="0" smtClean="0"/>
              <a:t>= new Size();</a:t>
            </a:r>
            <a:br>
              <a:rPr lang="en-US" dirty="0" smtClean="0"/>
            </a:br>
            <a:r>
              <a:rPr lang="en-US" dirty="0" smtClean="0"/>
              <a:t>   public static final Size </a:t>
            </a:r>
            <a:r>
              <a:rPr lang="en-US" sz="3100" dirty="0" smtClean="0"/>
              <a:t>LARGE </a:t>
            </a:r>
            <a:r>
              <a:rPr lang="en-US" dirty="0" smtClean="0"/>
              <a:t>= new Size();</a:t>
            </a:r>
            <a:br>
              <a:rPr lang="en-US" dirty="0" smtClean="0"/>
            </a:br>
            <a:r>
              <a:rPr lang="en-US" dirty="0" smtClean="0"/>
              <a:t>} </a:t>
            </a:r>
          </a:p>
          <a:p>
            <a:pPr>
              <a:defRPr/>
            </a:pPr>
            <a:endParaRPr lang="en-US" sz="100" dirty="0" smtClean="0"/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r>
              <a:rPr lang="en-US" dirty="0" err="1" smtClean="0"/>
              <a:t>enum</a:t>
            </a:r>
            <a:r>
              <a:rPr lang="en-US" dirty="0" smtClean="0"/>
              <a:t> types are classes; can add methods, fields, constructors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dirty="0" smtClean="0"/>
          </a:p>
          <a:p>
            <a:pPr>
              <a:defRPr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Class </a:t>
            </a:r>
            <a:r>
              <a:rPr lang="en-US" dirty="0" smtClean="0"/>
              <a:t>Methods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524000"/>
            <a:ext cx="7467600" cy="4267200"/>
          </a:xfrm>
        </p:spPr>
        <p:txBody>
          <a:bodyPr/>
          <a:lstStyle/>
          <a:p>
            <a:r>
              <a:rPr lang="en-US" altLang="en-US" sz="2800" dirty="0" smtClean="0"/>
              <a:t>Instance method</a:t>
            </a:r>
          </a:p>
          <a:p>
            <a:r>
              <a:rPr lang="en-US" altLang="en-US" sz="2800" dirty="0" smtClean="0"/>
              <a:t>Class method</a:t>
            </a:r>
          </a:p>
          <a:p>
            <a:endParaRPr lang="en-US" altLang="en-US" sz="2800" dirty="0"/>
          </a:p>
          <a:p>
            <a:r>
              <a:rPr lang="en-US" altLang="en-US" sz="2800" dirty="0" smtClean="0"/>
              <a:t>Static </a:t>
            </a:r>
            <a:r>
              <a:rPr lang="en-US" altLang="en-US" sz="2800" dirty="0"/>
              <a:t>fields</a:t>
            </a:r>
          </a:p>
          <a:p>
            <a:r>
              <a:rPr lang="en-US" altLang="en-US" sz="2800" dirty="0"/>
              <a:t>Static </a:t>
            </a:r>
            <a:r>
              <a:rPr lang="en-US" altLang="en-US" sz="2800" dirty="0" smtClean="0"/>
              <a:t>methods</a:t>
            </a:r>
          </a:p>
          <a:p>
            <a:endParaRPr lang="en-US" altLang="en-US" sz="2800" dirty="0"/>
          </a:p>
          <a:p>
            <a:r>
              <a:rPr lang="en-US" altLang="en-US" sz="2800" dirty="0" smtClean="0"/>
              <a:t>pubic </a:t>
            </a:r>
            <a:r>
              <a:rPr lang="en-US" altLang="en-US" sz="2800" dirty="0">
                <a:solidFill>
                  <a:srgbClr val="C01012"/>
                </a:solidFill>
              </a:rPr>
              <a:t>static</a:t>
            </a:r>
            <a:r>
              <a:rPr lang="en-US" altLang="en-US" sz="2800" dirty="0"/>
              <a:t> void main</a:t>
            </a:r>
            <a:r>
              <a:rPr lang="en-US" altLang="en-US" sz="2800" dirty="0" smtClean="0"/>
              <a:t>(…)</a:t>
            </a:r>
          </a:p>
          <a:p>
            <a:r>
              <a:rPr lang="en-US" altLang="en-US" sz="2800" dirty="0"/>
              <a:t>Limitations of class </a:t>
            </a:r>
            <a:r>
              <a:rPr lang="en-US" altLang="en-US" sz="2800" dirty="0" smtClean="0"/>
              <a:t>methods</a:t>
            </a:r>
            <a:endParaRPr lang="en-US" altLang="en-US" sz="2800" dirty="0"/>
          </a:p>
          <a:p>
            <a:r>
              <a:rPr lang="en-US" altLang="en-US" sz="2800" dirty="0"/>
              <a:t>Math class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 smtClean="0"/>
              <a:t>Objects First with Java - A Practical Introduction using BlueJ, © David J. Barnes, Michael Kölling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566657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3011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Review</a:t>
            </a:r>
          </a:p>
        </p:txBody>
      </p:sp>
      <p:sp>
        <p:nvSpPr>
          <p:cNvPr id="43012" name="Rectangle 5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 smtClean="0"/>
              <a:t>Programs </a:t>
            </a:r>
            <a:r>
              <a:rPr lang="en-US" dirty="0" smtClean="0"/>
              <a:t>are continuously changed.</a:t>
            </a:r>
          </a:p>
          <a:p>
            <a:pPr eaLnBrk="1" hangingPunct="1">
              <a:lnSpc>
                <a:spcPct val="90000"/>
              </a:lnSpc>
            </a:pPr>
            <a:r>
              <a:rPr lang="en-US" dirty="0" smtClean="0"/>
              <a:t>It is important to make this change possible.</a:t>
            </a:r>
          </a:p>
          <a:p>
            <a:pPr eaLnBrk="1" hangingPunct="1">
              <a:lnSpc>
                <a:spcPct val="90000"/>
              </a:lnSpc>
            </a:pPr>
            <a:r>
              <a:rPr lang="en-US" dirty="0" smtClean="0"/>
              <a:t>Quality of code requires much more than just performing correct at one time.</a:t>
            </a:r>
          </a:p>
          <a:p>
            <a:pPr eaLnBrk="1" hangingPunct="1">
              <a:lnSpc>
                <a:spcPct val="90000"/>
              </a:lnSpc>
            </a:pPr>
            <a:r>
              <a:rPr lang="en-US" dirty="0" smtClean="0"/>
              <a:t>Code must be understandable and maintainable</a:t>
            </a:r>
            <a:r>
              <a:rPr lang="en-US" dirty="0" smtClean="0"/>
              <a:t>.</a:t>
            </a:r>
          </a:p>
          <a:p>
            <a:pPr eaLnBrk="1" hangingPunct="1">
              <a:lnSpc>
                <a:spcPct val="90000"/>
              </a:lnSpc>
            </a:pPr>
            <a:r>
              <a:rPr lang="en-US" sz="2400" dirty="0"/>
              <a:t>the </a:t>
            </a:r>
            <a:r>
              <a:rPr lang="en-US" sz="2400" i="1" dirty="0"/>
              <a:t>nonfunctional aspects </a:t>
            </a:r>
            <a:r>
              <a:rPr lang="en-US" sz="2400" dirty="0"/>
              <a:t>of an </a:t>
            </a:r>
            <a:r>
              <a:rPr lang="en-US" sz="2400" dirty="0" smtClean="0"/>
              <a:t>application.</a:t>
            </a:r>
            <a:endParaRPr lang="en-US" sz="24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Footer Placeholder 3"/>
          <p:cNvSpPr>
            <a:spLocks noGrp="1"/>
          </p:cNvSpPr>
          <p:nvPr>
            <p:ph type="ftr" sz="quarter" idx="10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>
                <a:solidFill>
                  <a:schemeClr val="tx1"/>
                </a:solidFill>
                <a:latin typeface="Times" pitchFamily="18" charset="0"/>
              </a:defRPr>
            </a:lvl1pPr>
            <a:lvl2pPr marL="742950" indent="-285750">
              <a:defRPr sz="2400" b="1">
                <a:solidFill>
                  <a:schemeClr val="tx1"/>
                </a:solidFill>
                <a:latin typeface="Times" pitchFamily="18" charset="0"/>
              </a:defRPr>
            </a:lvl2pPr>
            <a:lvl3pPr marL="11430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3pPr>
            <a:lvl4pPr marL="16002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4pPr>
            <a:lvl5pPr marL="2057400" indent="-228600">
              <a:defRPr sz="2400" b="1">
                <a:solidFill>
                  <a:schemeClr val="tx1"/>
                </a:solidFill>
                <a:latin typeface="Times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chemeClr val="tx1"/>
                </a:solidFill>
                <a:latin typeface="Times" pitchFamily="18" charset="0"/>
              </a:defRPr>
            </a:lvl9pPr>
          </a:lstStyle>
          <a:p>
            <a:r>
              <a:rPr lang="en-GB" sz="1200" b="0" smtClean="0">
                <a:latin typeface="Arial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403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Review</a:t>
            </a:r>
          </a:p>
        </p:txBody>
      </p:sp>
      <p:sp>
        <p:nvSpPr>
          <p:cNvPr id="44036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Good quality code avoids duplication, displays high cohesion, low coupling.</a:t>
            </a:r>
          </a:p>
          <a:p>
            <a:pPr eaLnBrk="1" hangingPunct="1"/>
            <a:r>
              <a:rPr lang="en-US" smtClean="0"/>
              <a:t>Coding style (commenting, naming, layout, etc.) is also important.</a:t>
            </a:r>
          </a:p>
          <a:p>
            <a:pPr eaLnBrk="1" hangingPunct="1"/>
            <a:r>
              <a:rPr lang="en-US" smtClean="0"/>
              <a:t>There is a big difference in the amount of work required to change poorly structured and well structured code.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bjects-first-3ed">
  <a:themeElements>
    <a:clrScheme name="objects-first-3ed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bjects-first-3ed">
      <a:majorFont>
        <a:latin typeface="Trebuchet MS"/>
        <a:ea typeface=""/>
        <a:cs typeface=""/>
      </a:majorFont>
      <a:minorFont>
        <a:latin typeface="Trebuchet M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" pitchFamily="18" charset="0"/>
          </a:defRPr>
        </a:defPPr>
      </a:lstStyle>
    </a:lnDef>
  </a:objectDefaults>
  <a:extraClrSchemeLst>
    <a:extraClrScheme>
      <a:clrScheme name="objects-first-3ed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3ed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3ed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3ed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3ed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3ed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3ed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C:\Program Files\Microsoft Office\Templates\Presentation Designs\objects-first-3ed.pot</Template>
  <TotalTime>2752</TotalTime>
  <Words>2296</Words>
  <Application>Microsoft Office PowerPoint</Application>
  <PresentationFormat>On-screen Show (4:3)</PresentationFormat>
  <Paragraphs>336</Paragraphs>
  <Slides>46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47" baseType="lpstr">
      <vt:lpstr>objects-first-3ed</vt:lpstr>
      <vt:lpstr>Designing classes</vt:lpstr>
      <vt:lpstr>Main concepts to be covered</vt:lpstr>
      <vt:lpstr>Software changes</vt:lpstr>
      <vt:lpstr>Change or die</vt:lpstr>
      <vt:lpstr>World of Zuul</vt:lpstr>
      <vt:lpstr>World of Zuul (2)</vt:lpstr>
      <vt:lpstr>Code quality</vt:lpstr>
      <vt:lpstr>Coupling</vt:lpstr>
      <vt:lpstr>Loose coupling</vt:lpstr>
      <vt:lpstr>Cohesion</vt:lpstr>
      <vt:lpstr>High cohesion</vt:lpstr>
      <vt:lpstr>Cohesion of methods</vt:lpstr>
      <vt:lpstr>Cohesion of classes</vt:lpstr>
      <vt:lpstr>Code duplication</vt:lpstr>
      <vt:lpstr>Code duplication (2)</vt:lpstr>
      <vt:lpstr>Making Extension</vt:lpstr>
      <vt:lpstr>Making Extension (2)</vt:lpstr>
      <vt:lpstr>Making Extension (3)</vt:lpstr>
      <vt:lpstr>Applying Encapsulation (1)</vt:lpstr>
      <vt:lpstr>Applying Encapsulation (2)</vt:lpstr>
      <vt:lpstr>Applying Encapsulation (3)</vt:lpstr>
      <vt:lpstr>Changing Implementation (1)</vt:lpstr>
      <vt:lpstr>Changing Implementation (2)</vt:lpstr>
      <vt:lpstr>Responsibility-driven design</vt:lpstr>
      <vt:lpstr>Responsibility-driven design (2)</vt:lpstr>
      <vt:lpstr>Applying RDD (1)</vt:lpstr>
      <vt:lpstr>Applying RDD (2)</vt:lpstr>
      <vt:lpstr>Further RDD to Room Class</vt:lpstr>
      <vt:lpstr>Localizing change</vt:lpstr>
      <vt:lpstr>Implicit coupling</vt:lpstr>
      <vt:lpstr>Implicit coupling (2)</vt:lpstr>
      <vt:lpstr>Thinking ahead</vt:lpstr>
      <vt:lpstr>Cohesion (again!)</vt:lpstr>
      <vt:lpstr>Cohesion (2)</vt:lpstr>
      <vt:lpstr>Refactoring</vt:lpstr>
      <vt:lpstr>Refactoring and testing</vt:lpstr>
      <vt:lpstr>Refactoring and testing (2)</vt:lpstr>
      <vt:lpstr>Design guidelines</vt:lpstr>
      <vt:lpstr>Design guidelines (2)</vt:lpstr>
      <vt:lpstr>Enumerated Types</vt:lpstr>
      <vt:lpstr>Enumerated Types (2)</vt:lpstr>
      <vt:lpstr>Enumerated Types (3)</vt:lpstr>
      <vt:lpstr>Enumerated Types (extra!)</vt:lpstr>
      <vt:lpstr>Class Methods</vt:lpstr>
      <vt:lpstr>Review</vt:lpstr>
      <vt:lpstr>Review</vt:lpstr>
    </vt:vector>
  </TitlesOfParts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Objects First With Java - Chapter 7</dc:title>
  <dc:creator>David J. Barnes, Michael Kölling</dc:creator>
  <dc:description>Copyright © David J. Barnes, Michael Kölling</dc:description>
  <cp:lastModifiedBy>SJ</cp:lastModifiedBy>
  <cp:revision>340</cp:revision>
  <cp:lastPrinted>2003-09-01T07:42:30Z</cp:lastPrinted>
  <dcterms:created xsi:type="dcterms:W3CDTF">2009-04-22T19:24:48Z</dcterms:created>
  <dcterms:modified xsi:type="dcterms:W3CDTF">2014-04-22T04:01:04Z</dcterms:modified>
</cp:coreProperties>
</file>