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40" r:id="rId1"/>
  </p:sldMasterIdLst>
  <p:sldIdLst>
    <p:sldId id="256" r:id="rId2"/>
    <p:sldId id="258" r:id="rId3"/>
    <p:sldId id="262" r:id="rId4"/>
    <p:sldId id="265" r:id="rId5"/>
    <p:sldId id="266" r:id="rId6"/>
    <p:sldId id="268" r:id="rId7"/>
    <p:sldId id="270" r:id="rId8"/>
    <p:sldId id="271" r:id="rId9"/>
    <p:sldId id="272" r:id="rId10"/>
    <p:sldId id="273" r:id="rId11"/>
    <p:sldId id="274" r:id="rId12"/>
    <p:sldId id="275" r:id="rId13"/>
    <p:sldId id="277" r:id="rId14"/>
    <p:sldId id="278" r:id="rId15"/>
    <p:sldId id="279" r:id="rId16"/>
    <p:sldId id="280" r:id="rId17"/>
    <p:sldId id="281" r:id="rId18"/>
    <p:sldId id="282" r:id="rId19"/>
    <p:sldId id="283" r:id="rId20"/>
    <p:sldId id="285" r:id="rId21"/>
    <p:sldId id="287" r:id="rId22"/>
    <p:sldId id="288" r:id="rId2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p:restoredLeft sz="83013" autoAdjust="0"/>
    <p:restoredTop sz="94660"/>
  </p:normalViewPr>
  <p:slideViewPr>
    <p:cSldViewPr>
      <p:cViewPr>
        <p:scale>
          <a:sx n="75" d="100"/>
          <a:sy n="75" d="100"/>
        </p:scale>
        <p:origin x="-984"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9A0DBEF6-77FA-4D1B-96CA-87B66B5F725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A0DBEF6-77FA-4D1B-96CA-87B66B5F725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A0DBEF6-77FA-4D1B-96CA-87B66B5F725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A0DBEF6-77FA-4D1B-96CA-87B66B5F725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A0DBEF6-77FA-4D1B-96CA-87B66B5F725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A0DBEF6-77FA-4D1B-96CA-87B66B5F725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A0DBEF6-77FA-4D1B-96CA-87B66B5F725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A0DBEF6-77FA-4D1B-96CA-87B66B5F725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A0DBEF6-77FA-4D1B-96CA-87B66B5F725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A0DBEF6-77FA-4D1B-96CA-87B66B5F725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1A21C3A-8B80-43B8-8246-908DC6D6F305}" type="datetimeFigureOut">
              <a:rPr lang="fa-IR" smtClean="0"/>
              <a:pPr/>
              <a:t>1435/06/20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9A0DBEF6-77FA-4D1B-96CA-87B66B5F7256}"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A21C3A-8B80-43B8-8246-908DC6D6F305}" type="datetimeFigureOut">
              <a:rPr lang="fa-IR" smtClean="0"/>
              <a:pPr/>
              <a:t>1435/06/20</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A0DBEF6-77FA-4D1B-96CA-87B66B5F7256}"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4422"/>
            <a:ext cx="7851648" cy="1214446"/>
          </a:xfrm>
        </p:spPr>
        <p:txBody>
          <a:bodyPr/>
          <a:lstStyle/>
          <a:p>
            <a:pPr algn="ctr"/>
            <a:r>
              <a:rPr lang="fa-IR" dirty="0" smtClean="0">
                <a:cs typeface="B Nazanin" pitchFamily="2" charset="-78"/>
              </a:rPr>
              <a:t>موضوع :حسابداری سه طرفه</a:t>
            </a:r>
            <a:endParaRPr lang="fa-IR" dirty="0"/>
          </a:p>
        </p:txBody>
      </p:sp>
      <p:sp>
        <p:nvSpPr>
          <p:cNvPr id="3" name="Subtitle 2"/>
          <p:cNvSpPr>
            <a:spLocks noGrp="1"/>
          </p:cNvSpPr>
          <p:nvPr>
            <p:ph type="subTitle" idx="1"/>
          </p:nvPr>
        </p:nvSpPr>
        <p:spPr>
          <a:xfrm>
            <a:off x="533400" y="3228536"/>
            <a:ext cx="7854696" cy="3129422"/>
          </a:xfrm>
        </p:spPr>
        <p:txBody>
          <a:bodyPr>
            <a:normAutofit/>
          </a:bodyPr>
          <a:lstStyle/>
          <a:p>
            <a:pPr algn="ctr"/>
            <a:r>
              <a:rPr lang="fa-IR" sz="3900" dirty="0" smtClean="0">
                <a:solidFill>
                  <a:schemeClr val="bg1"/>
                </a:solidFill>
                <a:cs typeface="B Titr" pitchFamily="2" charset="-78"/>
              </a:rPr>
              <a:t>استاد :  جناب آقای اخگر</a:t>
            </a:r>
          </a:p>
          <a:p>
            <a:pPr algn="ctr"/>
            <a:endParaRPr lang="fa-IR" sz="2800" dirty="0" smtClean="0">
              <a:solidFill>
                <a:schemeClr val="bg1"/>
              </a:solidFill>
              <a:cs typeface="B Titr" pitchFamily="2" charset="-78"/>
            </a:endParaRPr>
          </a:p>
          <a:p>
            <a:pPr algn="ctr"/>
            <a:r>
              <a:rPr lang="fa-IR" sz="2800" dirty="0" smtClean="0">
                <a:solidFill>
                  <a:schemeClr val="bg1"/>
                </a:solidFill>
                <a:cs typeface="B Nazanin" pitchFamily="2" charset="-78"/>
              </a:rPr>
              <a:t>تهیه و تنظیم : شیرین فرهادی </a:t>
            </a:r>
          </a:p>
          <a:p>
            <a:pPr algn="ctr"/>
            <a:r>
              <a:rPr lang="fa-IR" sz="2800" dirty="0" smtClean="0">
                <a:solidFill>
                  <a:schemeClr val="bg1"/>
                </a:solidFill>
                <a:cs typeface="B Nazanin" pitchFamily="2" charset="-78"/>
              </a:rPr>
              <a:t>درس : </a:t>
            </a:r>
            <a:r>
              <a:rPr lang="fa-IR" sz="2800" dirty="0" smtClean="0">
                <a:solidFill>
                  <a:srgbClr val="C00000"/>
                </a:solidFill>
                <a:cs typeface="B Nazanin" pitchFamily="2" charset="-78"/>
              </a:rPr>
              <a:t>بررسی موارد خاص در حسابداری  </a:t>
            </a:r>
            <a:endParaRPr lang="fa-IR" sz="2800" dirty="0" smtClean="0">
              <a:solidFill>
                <a:schemeClr val="bg1"/>
              </a:solidFill>
              <a:cs typeface="B Nazanin" pitchFamily="2" charset="-78"/>
            </a:endParaRPr>
          </a:p>
          <a:p>
            <a:pPr algn="ctr"/>
            <a:r>
              <a:rPr lang="fa-IR" sz="2800" dirty="0" smtClean="0">
                <a:solidFill>
                  <a:schemeClr val="bg1"/>
                </a:solidFill>
                <a:cs typeface="B Nazanin" pitchFamily="2" charset="-78"/>
              </a:rPr>
              <a:t>فروردین  1393</a:t>
            </a:r>
          </a:p>
          <a:p>
            <a:pPr algn="ctr"/>
            <a:endParaRPr lang="fa-I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a:bodyPr>
          <a:lstStyle/>
          <a:p>
            <a:pPr algn="ctr"/>
            <a:r>
              <a:rPr lang="fa-IR" sz="3200" dirty="0" smtClean="0">
                <a:cs typeface="B Titr" pitchFamily="2" charset="-78"/>
              </a:rPr>
              <a:t> دفترداری سه طرفه موقت</a:t>
            </a:r>
            <a:endParaRPr lang="fa-IR" sz="2000" dirty="0"/>
          </a:p>
        </p:txBody>
      </p:sp>
      <p:sp>
        <p:nvSpPr>
          <p:cNvPr id="3" name="Content Placeholder 2"/>
          <p:cNvSpPr>
            <a:spLocks noGrp="1"/>
          </p:cNvSpPr>
          <p:nvPr>
            <p:ph idx="1"/>
          </p:nvPr>
        </p:nvSpPr>
        <p:spPr/>
        <p:txBody>
          <a:bodyPr>
            <a:normAutofit fontScale="92500" lnSpcReduction="20000"/>
          </a:bodyPr>
          <a:lstStyle/>
          <a:p>
            <a:pPr algn="just"/>
            <a:r>
              <a:rPr lang="fa-IR" b="1" dirty="0" smtClean="0">
                <a:solidFill>
                  <a:srgbClr val="C00000"/>
                </a:solidFill>
                <a:cs typeface="B Nazanin" pitchFamily="2" charset="-78"/>
              </a:rPr>
              <a:t>انواع ثبتهای روزنامه : </a:t>
            </a:r>
            <a:r>
              <a:rPr lang="fa-IR" dirty="0" smtClean="0">
                <a:cs typeface="B Nazanin" pitchFamily="2" charset="-78"/>
              </a:rPr>
              <a:t>طبقه بندی مبادلات در سیستم ثبت دو طرفه در صورت عدم احتراز از ثبتهای منفی : 1) مبادلات درون دارایی:عدم تغییر جمع دارایی ها 2) مبادلات درون سرمایه ای:عدم تغییر جمع سرمایه 3)مبادلات دارایی-سرمایه :تأثیر همزمان بر دارایی و سرمایه 4) مبادلات درون بودجه ای(با بسط دو طرفه به سه طرفه): مربوط به تغییرات بودجه و انعکاس  ثبتهای آن در ستون بودجه. توجه : جمع مبالغ این ثبتهاهمواره برابر صفر است و کاهش یا افزایش در </a:t>
            </a:r>
            <a:r>
              <a:rPr lang="fa-IR" dirty="0" smtClean="0">
                <a:solidFill>
                  <a:srgbClr val="C00000"/>
                </a:solidFill>
                <a:cs typeface="B Nazanin" pitchFamily="2" charset="-78"/>
              </a:rPr>
              <a:t>مبادلات دارایی-سرمایه- بودجه ای </a:t>
            </a:r>
            <a:r>
              <a:rPr lang="fa-IR" dirty="0" smtClean="0">
                <a:cs typeface="B Nazanin" pitchFamily="2" charset="-78"/>
              </a:rPr>
              <a:t>همدیگر را خنثی نموده تا توازن معادله سه طرفه حفظ گردد.</a:t>
            </a:r>
          </a:p>
          <a:p>
            <a:pPr algn="just">
              <a:buNone/>
            </a:pPr>
            <a:endParaRPr lang="fa-IR" b="1" dirty="0" smtClean="0">
              <a:solidFill>
                <a:srgbClr val="C00000"/>
              </a:solidFill>
              <a:cs typeface="B Nazanin" pitchFamily="2" charset="-78"/>
            </a:endParaRPr>
          </a:p>
          <a:p>
            <a:pPr algn="just"/>
            <a:r>
              <a:rPr lang="fa-IR" b="1" dirty="0" smtClean="0">
                <a:solidFill>
                  <a:srgbClr val="C00000"/>
                </a:solidFill>
                <a:cs typeface="B Nazanin" pitchFamily="2" charset="-78"/>
              </a:rPr>
              <a:t>میزان دستیابی به اهداف : </a:t>
            </a:r>
            <a:r>
              <a:rPr lang="fa-IR" dirty="0" smtClean="0">
                <a:cs typeface="B Nazanin" pitchFamily="2" charset="-78"/>
              </a:rPr>
              <a:t>به لحاظ نظری دفترداری سه طرفه موقت با سه بعد متفاوت گذشته، حال و آینده کامل بوده و بعد دیگری  را نمی توان اضافه نمود اما مجموعه حسابهایی که با این سیستم جدید بوجود آمده اند صرفاً بازتاب حسابهای سرمایه ای آینده می باشند و در حقیقت بعد جدیدی بوجود نیامده بلکه سیستم دوطرفه ای بوده که دوبار اعمال شده و بعد سوم به معنای واقعی ایجاد نگردیده است.</a:t>
            </a:r>
            <a:endParaRPr lang="fa-IR" b="1" dirty="0" smtClean="0">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u="sng" dirty="0" smtClean="0">
                <a:cs typeface="B Titr" pitchFamily="2" charset="-78"/>
              </a:rPr>
              <a:t>دفترداری سه طرفه دیفرانسیلی</a:t>
            </a:r>
            <a:r>
              <a:rPr lang="fa-IR" sz="4000" dirty="0" smtClean="0">
                <a:cs typeface="B Titr" pitchFamily="2" charset="-78"/>
              </a:rPr>
              <a:t>:</a:t>
            </a:r>
            <a:endParaRPr lang="fa-IR" dirty="0"/>
          </a:p>
        </p:txBody>
      </p:sp>
      <p:sp>
        <p:nvSpPr>
          <p:cNvPr id="3" name="Content Placeholder 2"/>
          <p:cNvSpPr>
            <a:spLocks noGrp="1"/>
          </p:cNvSpPr>
          <p:nvPr>
            <p:ph idx="1"/>
          </p:nvPr>
        </p:nvSpPr>
        <p:spPr/>
        <p:txBody>
          <a:bodyPr>
            <a:normAutofit fontScale="92500" lnSpcReduction="20000"/>
          </a:bodyPr>
          <a:lstStyle/>
          <a:p>
            <a:pPr algn="just"/>
            <a:r>
              <a:rPr lang="fa-IR" b="1" dirty="0" smtClean="0">
                <a:solidFill>
                  <a:srgbClr val="C00000"/>
                </a:solidFill>
                <a:cs typeface="B Nazanin" pitchFamily="2" charset="-78"/>
              </a:rPr>
              <a:t>منبع و جریان : </a:t>
            </a:r>
            <a:r>
              <a:rPr lang="fa-IR" dirty="0" smtClean="0">
                <a:cs typeface="B Nazanin" pitchFamily="2" charset="-78"/>
              </a:rPr>
              <a:t>حسابهای دارایی بیانگر وضعیت مالی کنونی واحد هستند، بنابراین حسابهای منبع هستند؛ در حالیکه حسابهای سرمایه نشانگر تغییرات داراییها در گذشته می باشند، پس حسابهای جریان هستند: می توان بجای تقابل حال و گذشته بر دو بعد متفاوت </a:t>
            </a:r>
            <a:r>
              <a:rPr lang="fa-IR" b="1" dirty="0" smtClean="0">
                <a:solidFill>
                  <a:srgbClr val="FF0000"/>
                </a:solidFill>
                <a:cs typeface="B Nazanin" pitchFamily="2" charset="-78"/>
              </a:rPr>
              <a:t>منبع </a:t>
            </a:r>
            <a:r>
              <a:rPr lang="fa-IR" dirty="0" smtClean="0">
                <a:cs typeface="B Nazanin" pitchFamily="2" charset="-78"/>
              </a:rPr>
              <a:t>و </a:t>
            </a:r>
            <a:r>
              <a:rPr lang="fa-IR" b="1" dirty="0" smtClean="0">
                <a:solidFill>
                  <a:srgbClr val="FF0000"/>
                </a:solidFill>
                <a:cs typeface="B Nazanin" pitchFamily="2" charset="-78"/>
              </a:rPr>
              <a:t>جریان</a:t>
            </a:r>
            <a:r>
              <a:rPr lang="fa-IR" dirty="0" smtClean="0">
                <a:cs typeface="B Nazanin" pitchFamily="2" charset="-78"/>
              </a:rPr>
              <a:t> متمرکز شد.(ارتباط: جریان به معنای تغییری در ارزش منبع است) </a:t>
            </a:r>
            <a:r>
              <a:rPr lang="fa-IR" sz="3000" b="1" dirty="0" smtClean="0">
                <a:cs typeface="B Titr" pitchFamily="2" charset="-78"/>
              </a:rPr>
              <a:t>اگر ارزش منبع بطور مستمر تغییر یابد پس جریان را می توان مشتق منبع یعنی میزان تغییر در متغییر منبع در نظر گرفت.</a:t>
            </a:r>
            <a:r>
              <a:rPr lang="fa-IR" dirty="0" smtClean="0">
                <a:cs typeface="B Nazanin" pitchFamily="2" charset="-78"/>
              </a:rPr>
              <a:t>حال اگر فرض کنیم سرمایه مشتق منبع باشدمی توان مشتقی نیز از سرمایه درنظر گرفت زیرا در علم حسابان مشتق گرفتن از مشتق دیگر امکانپذیر است. اما این مشتق سرمایه چه معنی می دهد؟ باید چیزی در ارتباط با تغییرات درآمدیا حساب سرمایه ای دیگر باشدکه ارزش آن در یک دوره با قرینه آن در دوره ماقبل مقایسه شود. این همان مفهوم انحرافات است که هم اکنون در حسابداری وجود دارد. مفهوم انجرافات با تغییرات در حساب درآمد سر و کار دارد.تجزیه و تحلیل انحرافات در حسابداری فعلی هم وجود دارد اما خارج از سیستم دفترداری است.</a:t>
            </a:r>
            <a:endParaRPr lang="fa-IR" dirty="0">
              <a:cs typeface="B Titr"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fa-IR" dirty="0" smtClean="0">
                <a:cs typeface="B Nazanin" pitchFamily="2" charset="-78"/>
              </a:rPr>
              <a:t>در دیدگاه جدید می توان انحرافات را با کمک ثبت سه طرفه به عنوان یک بخش سیستماتیک</a:t>
            </a:r>
            <a:r>
              <a:rPr lang="en-US" dirty="0" smtClean="0">
                <a:cs typeface="B Nazanin" pitchFamily="2" charset="-78"/>
              </a:rPr>
              <a:t> </a:t>
            </a:r>
            <a:r>
              <a:rPr lang="fa-IR" dirty="0" smtClean="0">
                <a:cs typeface="B Nazanin" pitchFamily="2" charset="-78"/>
              </a:rPr>
              <a:t>به دفترداری معمول وارد نمود، به لحاظ اندازه گیری، سرمایه یک مشتق کامل نیست.زیرا مشتق معنی میزان تغییر را می دهد.در حالی که مفهوم فعلی بیشتر شبیه میزان تغییری است که در طول زمان وقوع ضرب شده باشد. در حسابان این مفهوم </a:t>
            </a:r>
            <a:r>
              <a:rPr lang="fa-IR" dirty="0" smtClean="0">
                <a:solidFill>
                  <a:srgbClr val="FF0000"/>
                </a:solidFill>
                <a:cs typeface="B Nazanin" pitchFamily="2" charset="-78"/>
              </a:rPr>
              <a:t>دیفرانسیل</a:t>
            </a:r>
            <a:r>
              <a:rPr lang="fa-IR" dirty="0" smtClean="0">
                <a:cs typeface="B Nazanin" pitchFamily="2" charset="-78"/>
              </a:rPr>
              <a:t> نامیده می شود که به این معناست :  </a:t>
            </a:r>
            <a:r>
              <a:rPr lang="fa-IR" sz="2400" dirty="0" smtClean="0">
                <a:cs typeface="B Titr" pitchFamily="2" charset="-78"/>
              </a:rPr>
              <a:t>مشتق در متغییر دیگر(برای مثال طول زمان) ضرب شده است، به همین دلیل این نوع دفترداری را </a:t>
            </a:r>
            <a:r>
              <a:rPr lang="fa-IR" sz="2400" dirty="0" smtClean="0">
                <a:solidFill>
                  <a:srgbClr val="C00000"/>
                </a:solidFill>
                <a:cs typeface="B Titr" pitchFamily="2" charset="-78"/>
              </a:rPr>
              <a:t>دفترداری سه طرفه دیفرانسیلی </a:t>
            </a:r>
            <a:r>
              <a:rPr lang="fa-IR" sz="2400" dirty="0" smtClean="0">
                <a:cs typeface="B Titr" pitchFamily="2" charset="-78"/>
              </a:rPr>
              <a:t>می نامیم.</a:t>
            </a:r>
            <a:endParaRPr lang="fa-IR" sz="2400" dirty="0">
              <a:cs typeface="B Titr" pitchFamily="2" charset="-78"/>
            </a:endParaRPr>
          </a:p>
        </p:txBody>
      </p:sp>
      <p:sp>
        <p:nvSpPr>
          <p:cNvPr id="4" name="Title 3"/>
          <p:cNvSpPr>
            <a:spLocks noGrp="1"/>
          </p:cNvSpPr>
          <p:nvPr>
            <p:ph type="title"/>
          </p:nvPr>
        </p:nvSpPr>
        <p:spPr/>
        <p:txBody>
          <a:bodyPr>
            <a:normAutofit/>
          </a:bodyPr>
          <a:lstStyle/>
          <a:p>
            <a:pPr algn="ctr"/>
            <a:r>
              <a:rPr lang="fa-IR" sz="3600" dirty="0" smtClean="0"/>
              <a:t>دفترداری سه طرفه دیفرانسیلی</a:t>
            </a:r>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b="1" dirty="0" smtClean="0">
                <a:cs typeface="B Titr" pitchFamily="2" charset="-78"/>
              </a:rPr>
              <a:t>دفترداری سه طرفه دیفرانسیلی:</a:t>
            </a:r>
            <a:endParaRPr lang="fa-IR" b="1" dirty="0"/>
          </a:p>
        </p:txBody>
      </p:sp>
      <p:sp>
        <p:nvSpPr>
          <p:cNvPr id="3" name="Content Placeholder 2"/>
          <p:cNvSpPr>
            <a:spLocks noGrp="1"/>
          </p:cNvSpPr>
          <p:nvPr>
            <p:ph idx="1"/>
          </p:nvPr>
        </p:nvSpPr>
        <p:spPr/>
        <p:txBody>
          <a:bodyPr/>
          <a:lstStyle/>
          <a:p>
            <a:r>
              <a:rPr lang="fa-IR" b="1" dirty="0" smtClean="0">
                <a:solidFill>
                  <a:srgbClr val="C00000"/>
                </a:solidFill>
                <a:cs typeface="B Nazanin" pitchFamily="2" charset="-78"/>
              </a:rPr>
              <a:t>تراز آزمایشی : </a:t>
            </a:r>
            <a:endParaRPr lang="fa-IR" b="1" dirty="0">
              <a:solidFill>
                <a:srgbClr val="C00000"/>
              </a:solidFill>
              <a:cs typeface="B Nazanin" pitchFamily="2" charset="-78"/>
            </a:endParaRPr>
          </a:p>
        </p:txBody>
      </p:sp>
      <p:graphicFrame>
        <p:nvGraphicFramePr>
          <p:cNvPr id="4" name="Table 3"/>
          <p:cNvGraphicFramePr>
            <a:graphicFrameLocks noGrp="1"/>
          </p:cNvGraphicFramePr>
          <p:nvPr/>
        </p:nvGraphicFramePr>
        <p:xfrm>
          <a:off x="1443490" y="2571744"/>
          <a:ext cx="6652742" cy="3426162"/>
        </p:xfrm>
        <a:graphic>
          <a:graphicData uri="http://schemas.openxmlformats.org/drawingml/2006/table">
            <a:tbl>
              <a:tblPr rtl="1" firstRow="1" bandRow="1">
                <a:tableStyleId>{5C22544A-7EE6-4342-B048-85BDC9FD1C3A}</a:tableStyleId>
              </a:tblPr>
              <a:tblGrid>
                <a:gridCol w="679767"/>
                <a:gridCol w="1194595"/>
                <a:gridCol w="1194595"/>
                <a:gridCol w="1194595"/>
                <a:gridCol w="1194595"/>
                <a:gridCol w="1194595"/>
              </a:tblGrid>
              <a:tr h="500066">
                <a:tc gridSpan="6">
                  <a:txBody>
                    <a:bodyPr/>
                    <a:lstStyle/>
                    <a:p>
                      <a:pPr algn="ctr" rtl="1"/>
                      <a:r>
                        <a:rPr lang="fa-IR" dirty="0" smtClean="0">
                          <a:solidFill>
                            <a:schemeClr val="tx1"/>
                          </a:solidFill>
                          <a:cs typeface="B Titr" pitchFamily="2" charset="-78"/>
                        </a:rPr>
                        <a:t>تراز آزمایشی با بعد نیرو</a:t>
                      </a:r>
                      <a:endParaRPr lang="fa-IR" dirty="0">
                        <a:solidFill>
                          <a:schemeClr val="tx1"/>
                        </a:solidFill>
                        <a:cs typeface="B Titr" pitchFamily="2" charset="-78"/>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rtl="1"/>
                      <a:endParaRPr lang="fa-IR" dirty="0"/>
                    </a:p>
                  </a:txBody>
                  <a:tcPr/>
                </a:tc>
                <a:tc hMerge="1">
                  <a:txBody>
                    <a:bodyPr/>
                    <a:lstStyle/>
                    <a:p>
                      <a:pPr rtl="1"/>
                      <a:endParaRPr lang="fa-IR" dirty="0"/>
                    </a:p>
                  </a:txBody>
                  <a:tcPr/>
                </a:tc>
                <a:tc hMerge="1">
                  <a:txBody>
                    <a:bodyPr/>
                    <a:lstStyle/>
                    <a:p>
                      <a:pPr rtl="1"/>
                      <a:endParaRPr lang="fa-IR" dirty="0"/>
                    </a:p>
                  </a:txBody>
                  <a:tcPr/>
                </a:tc>
                <a:tc hMerge="1">
                  <a:txBody>
                    <a:bodyPr/>
                    <a:lstStyle/>
                    <a:p>
                      <a:pPr rtl="1"/>
                      <a:endParaRPr lang="fa-IR" dirty="0"/>
                    </a:p>
                  </a:txBody>
                  <a:tcPr/>
                </a:tc>
                <a:tc hMerge="1">
                  <a:txBody>
                    <a:bodyPr/>
                    <a:lstStyle/>
                    <a:p>
                      <a:pPr rtl="1"/>
                      <a:endParaRPr lang="fa-IR" dirty="0"/>
                    </a:p>
                  </a:txBody>
                  <a:tcPr/>
                </a:tc>
              </a:tr>
              <a:tr h="571504">
                <a:tc>
                  <a:txBody>
                    <a:bodyPr/>
                    <a:lstStyle/>
                    <a:p>
                      <a:pPr algn="ctr" rtl="1"/>
                      <a:r>
                        <a:rPr lang="fa-IR" dirty="0" smtClean="0">
                          <a:cs typeface="B Titr" pitchFamily="2" charset="-78"/>
                        </a:rPr>
                        <a:t>دارایی</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مبلغ</a:t>
                      </a:r>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ح ص سرمایه</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مبلغ</a:t>
                      </a:r>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نیرو</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مبلغ</a:t>
                      </a:r>
                      <a:endParaRPr lang="fa-IR" dirty="0">
                        <a:cs typeface="B Titr" pitchFamily="2" charset="-78"/>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r>
              <a:tr h="571504">
                <a:tc>
                  <a:txBody>
                    <a:bodyPr/>
                    <a:lstStyle/>
                    <a:p>
                      <a:pPr algn="ctr" rtl="1"/>
                      <a:r>
                        <a:rPr lang="fa-IR" dirty="0" smtClean="0">
                          <a:cs typeface="B Titr" pitchFamily="2" charset="-78"/>
                        </a:rPr>
                        <a:t>خالص</a:t>
                      </a:r>
                      <a:r>
                        <a:rPr lang="fa-IR" baseline="0" dirty="0" smtClean="0">
                          <a:cs typeface="B Titr" pitchFamily="2" charset="-78"/>
                        </a:rPr>
                        <a:t> داراییها</a:t>
                      </a:r>
                      <a:endParaRPr lang="fa-IR" dirty="0">
                        <a:cs typeface="B Titr"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120</a:t>
                      </a:r>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سهام سرمایه</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50</a:t>
                      </a:r>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مانده ابتدایی</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50</a:t>
                      </a:r>
                      <a:endParaRPr lang="fa-IR" dirty="0">
                        <a:cs typeface="B Titr"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71504">
                <a:tc>
                  <a:txBody>
                    <a:bodyPr/>
                    <a:lstStyle/>
                    <a:p>
                      <a:pPr algn="ctr" rtl="1"/>
                      <a:endParaRPr lang="fa-IR" dirty="0">
                        <a:cs typeface="B Titr"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سود</a:t>
                      </a:r>
                      <a:r>
                        <a:rPr lang="fa-IR" baseline="0" dirty="0" smtClean="0">
                          <a:cs typeface="B Titr" pitchFamily="2" charset="-78"/>
                        </a:rPr>
                        <a:t> سال دوم</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25</a:t>
                      </a:r>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نیرو سال</a:t>
                      </a:r>
                      <a:r>
                        <a:rPr lang="fa-IR" baseline="0" dirty="0" smtClean="0">
                          <a:cs typeface="B Titr" pitchFamily="2" charset="-78"/>
                        </a:rPr>
                        <a:t> دوم</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50</a:t>
                      </a:r>
                      <a:endParaRPr lang="fa-IR" dirty="0">
                        <a:cs typeface="B Titr"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71504">
                <a:tc>
                  <a:txBody>
                    <a:bodyPr/>
                    <a:lstStyle/>
                    <a:p>
                      <a:pPr algn="ctr" rtl="1"/>
                      <a:endParaRPr lang="fa-IR" dirty="0">
                        <a:cs typeface="B Titr"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سود سال سوم</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45</a:t>
                      </a:r>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نیرو سال سوم</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20</a:t>
                      </a:r>
                      <a:endParaRPr lang="fa-IR" dirty="0">
                        <a:cs typeface="B Titr"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71504">
                <a:tc>
                  <a:txBody>
                    <a:bodyPr/>
                    <a:lstStyle/>
                    <a:p>
                      <a:pPr algn="ctr" rtl="1"/>
                      <a:r>
                        <a:rPr lang="fa-IR" dirty="0" smtClean="0">
                          <a:cs typeface="B Titr" pitchFamily="2" charset="-78"/>
                        </a:rPr>
                        <a:t>جمع کل</a:t>
                      </a:r>
                      <a:endParaRPr lang="fa-IR" dirty="0">
                        <a:cs typeface="B Titr"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120</a:t>
                      </a:r>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جمع کل</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120</a:t>
                      </a:r>
                      <a:endParaRPr lang="fa-IR" dirty="0">
                        <a:cs typeface="B Titr" pitchFamily="2" charset="-78"/>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جمع کل</a:t>
                      </a:r>
                      <a:endParaRPr lang="fa-IR" dirty="0">
                        <a:cs typeface="B Titr" pitchFamily="2" charset="-7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rtl="1"/>
                      <a:r>
                        <a:rPr lang="fa-IR" dirty="0" smtClean="0">
                          <a:cs typeface="B Titr" pitchFamily="2" charset="-78"/>
                        </a:rPr>
                        <a:t>120</a:t>
                      </a:r>
                      <a:endParaRPr lang="fa-IR" dirty="0">
                        <a:cs typeface="B Titr"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smtClean="0">
                <a:cs typeface="B Titr" pitchFamily="2" charset="-78"/>
              </a:rPr>
              <a:t>صورت نیرو:</a:t>
            </a:r>
            <a:endParaRPr lang="fa-IR" b="1" dirty="0"/>
          </a:p>
        </p:txBody>
      </p:sp>
      <p:sp>
        <p:nvSpPr>
          <p:cNvPr id="3" name="Content Placeholder 2"/>
          <p:cNvSpPr>
            <a:spLocks noGrp="1"/>
          </p:cNvSpPr>
          <p:nvPr>
            <p:ph idx="1"/>
          </p:nvPr>
        </p:nvSpPr>
        <p:spPr/>
        <p:txBody>
          <a:bodyPr/>
          <a:lstStyle/>
          <a:p>
            <a:r>
              <a:rPr lang="fa-IR" b="1" dirty="0" smtClean="0">
                <a:solidFill>
                  <a:srgbClr val="C00000"/>
                </a:solidFill>
                <a:cs typeface="B Nazanin" pitchFamily="2" charset="-78"/>
              </a:rPr>
              <a:t>سه صورت مالی : </a:t>
            </a:r>
            <a:r>
              <a:rPr lang="fa-IR" dirty="0" smtClean="0">
                <a:cs typeface="B Nazanin" pitchFamily="2" charset="-78"/>
              </a:rPr>
              <a:t>طرح ابتدایی و مختصر از دفترداری سه طرف دیفرانسیلی :</a:t>
            </a:r>
          </a:p>
          <a:p>
            <a:pPr>
              <a:buNone/>
            </a:pPr>
            <a:endParaRPr lang="fa-IR" b="1" dirty="0">
              <a:cs typeface="B Nazanin" pitchFamily="2" charset="-78"/>
            </a:endParaRPr>
          </a:p>
        </p:txBody>
      </p:sp>
      <p:graphicFrame>
        <p:nvGraphicFramePr>
          <p:cNvPr id="5" name="Table 4"/>
          <p:cNvGraphicFramePr>
            <a:graphicFrameLocks noGrp="1"/>
          </p:cNvGraphicFramePr>
          <p:nvPr/>
        </p:nvGraphicFramePr>
        <p:xfrm>
          <a:off x="1714480" y="2714620"/>
          <a:ext cx="6096000" cy="2966720"/>
        </p:xfrm>
        <a:graphic>
          <a:graphicData uri="http://schemas.openxmlformats.org/drawingml/2006/table">
            <a:tbl>
              <a:tblPr rtl="1" firstRow="1" bandRow="1">
                <a:tableStyleId>{5C22544A-7EE6-4342-B048-85BDC9FD1C3A}</a:tableStyleId>
              </a:tblPr>
              <a:tblGrid>
                <a:gridCol w="2032000"/>
                <a:gridCol w="2032000"/>
                <a:gridCol w="2032000"/>
              </a:tblGrid>
              <a:tr h="370840">
                <a:tc gridSpan="3">
                  <a:txBody>
                    <a:bodyPr/>
                    <a:lstStyle/>
                    <a:p>
                      <a:pPr algn="ctr" rtl="1"/>
                      <a:r>
                        <a:rPr lang="fa-IR" dirty="0" smtClean="0">
                          <a:solidFill>
                            <a:schemeClr val="tx1"/>
                          </a:solidFill>
                          <a:cs typeface="B Titr" pitchFamily="2" charset="-78"/>
                        </a:rPr>
                        <a:t>صورت خالص دارایی ها</a:t>
                      </a:r>
                      <a:endParaRPr lang="fa-IR" dirty="0">
                        <a:solidFill>
                          <a:schemeClr val="tx1"/>
                        </a:solidFill>
                        <a:cs typeface="B Titr" pitchFamily="2" charset="-78"/>
                      </a:endParaRPr>
                    </a:p>
                  </a:txBody>
                  <a:tcPr/>
                </a:tc>
                <a:tc hMerge="1">
                  <a:txBody>
                    <a:bodyPr/>
                    <a:lstStyle/>
                    <a:p>
                      <a:pPr algn="ctr" rtl="1"/>
                      <a:endParaRPr lang="fa-IR">
                        <a:cs typeface="B Titr" pitchFamily="2" charset="-78"/>
                      </a:endParaRPr>
                    </a:p>
                  </a:txBody>
                  <a:tcPr/>
                </a:tc>
                <a:tc hMerge="1">
                  <a:txBody>
                    <a:bodyPr/>
                    <a:lstStyle/>
                    <a:p>
                      <a:pPr algn="ctr" rtl="1"/>
                      <a:endParaRPr lang="fa-IR">
                        <a:cs typeface="B Titr" pitchFamily="2" charset="-78"/>
                      </a:endParaRPr>
                    </a:p>
                  </a:txBody>
                  <a:tcPr/>
                </a:tc>
              </a:tr>
              <a:tr h="370840">
                <a:tc>
                  <a:txBody>
                    <a:bodyPr/>
                    <a:lstStyle/>
                    <a:p>
                      <a:pPr algn="ctr" rtl="1"/>
                      <a:r>
                        <a:rPr lang="fa-IR" dirty="0" smtClean="0">
                          <a:solidFill>
                            <a:schemeClr val="tx1"/>
                          </a:solidFill>
                          <a:cs typeface="B Titr" pitchFamily="2" charset="-78"/>
                        </a:rPr>
                        <a:t>دارایی ها :</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دارایی های جاری</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90</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دارایی های بلند</a:t>
                      </a:r>
                      <a:r>
                        <a:rPr lang="fa-IR" baseline="0" dirty="0" smtClean="0">
                          <a:solidFill>
                            <a:schemeClr val="tx1"/>
                          </a:solidFill>
                          <a:cs typeface="B Titr" pitchFamily="2" charset="-78"/>
                        </a:rPr>
                        <a:t> مدت</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80</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170</a:t>
                      </a:r>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بدهی ها:</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بدهی های جاری</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10-</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بدهی های بلندمدت</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40-</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50-</a:t>
                      </a:r>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خالص داراییها:</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120</a:t>
                      </a:r>
                      <a:endParaRPr lang="fa-IR" dirty="0">
                        <a:solidFill>
                          <a:schemeClr val="tx1"/>
                        </a:solidFill>
                        <a:cs typeface="B Titr" pitchFamily="2" charset="-78"/>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smtClean="0"/>
              <a:t>صورت نیرو:</a:t>
            </a:r>
            <a:endParaRPr lang="fa-IR" sz="3200" b="1" dirty="0"/>
          </a:p>
        </p:txBody>
      </p:sp>
      <p:graphicFrame>
        <p:nvGraphicFramePr>
          <p:cNvPr id="4" name="Content Placeholder 3"/>
          <p:cNvGraphicFramePr>
            <a:graphicFrameLocks noGrp="1"/>
          </p:cNvGraphicFramePr>
          <p:nvPr>
            <p:ph idx="1"/>
          </p:nvPr>
        </p:nvGraphicFramePr>
        <p:xfrm>
          <a:off x="2214546" y="2357430"/>
          <a:ext cx="5657833" cy="3708400"/>
        </p:xfrm>
        <a:graphic>
          <a:graphicData uri="http://schemas.openxmlformats.org/drawingml/2006/table">
            <a:tbl>
              <a:tblPr rtl="1" firstRow="1" bandRow="1">
                <a:tableStyleId>{5C22544A-7EE6-4342-B048-85BDC9FD1C3A}</a:tableStyleId>
              </a:tblPr>
              <a:tblGrid>
                <a:gridCol w="2989955"/>
                <a:gridCol w="1025294"/>
                <a:gridCol w="1642584"/>
              </a:tblGrid>
              <a:tr h="370840">
                <a:tc gridSpan="3">
                  <a:txBody>
                    <a:bodyPr/>
                    <a:lstStyle/>
                    <a:p>
                      <a:pPr algn="ctr" rtl="1"/>
                      <a:r>
                        <a:rPr lang="fa-IR" dirty="0" smtClean="0">
                          <a:solidFill>
                            <a:schemeClr val="tx1"/>
                          </a:solidFill>
                          <a:cs typeface="B Titr" pitchFamily="2" charset="-78"/>
                        </a:rPr>
                        <a:t>صورت گردش سرمایه</a:t>
                      </a:r>
                      <a:endParaRPr lang="fa-IR" dirty="0">
                        <a:solidFill>
                          <a:schemeClr val="tx1"/>
                        </a:solidFill>
                        <a:cs typeface="B Titr" pitchFamily="2" charset="-78"/>
                      </a:endParaRPr>
                    </a:p>
                  </a:txBody>
                  <a:tcPr>
                    <a:lnB w="12700" cap="flat" cmpd="sng" algn="ctr">
                      <a:solidFill>
                        <a:schemeClr val="tx1"/>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tr>
              <a:tr h="370840">
                <a:tc>
                  <a:txBody>
                    <a:bodyPr/>
                    <a:lstStyle/>
                    <a:p>
                      <a:pPr algn="ctr" rtl="1"/>
                      <a:r>
                        <a:rPr lang="fa-IR" dirty="0" smtClean="0">
                          <a:solidFill>
                            <a:schemeClr val="tx1"/>
                          </a:solidFill>
                          <a:cs typeface="B Titr" pitchFamily="2" charset="-78"/>
                        </a:rPr>
                        <a:t>سرمایه در ابتدای دوره:</a:t>
                      </a:r>
                      <a:endParaRPr lang="fa-IR" dirty="0">
                        <a:solidFill>
                          <a:schemeClr val="tx1"/>
                        </a:solidFill>
                        <a:cs typeface="B Titr" pitchFamily="2" charset="-78"/>
                      </a:endParaRPr>
                    </a:p>
                  </a:txBody>
                  <a:tcPr>
                    <a:lnT w="12700" cap="flat" cmpd="sng" algn="ctr">
                      <a:solidFill>
                        <a:schemeClr val="tx1"/>
                      </a:solidFill>
                      <a:prstDash val="solid"/>
                      <a:round/>
                      <a:headEnd type="none" w="med" len="med"/>
                      <a:tailEnd type="none" w="med" len="med"/>
                    </a:lnT>
                  </a:tcPr>
                </a:tc>
                <a:tc>
                  <a:txBody>
                    <a:bodyPr/>
                    <a:lstStyle/>
                    <a:p>
                      <a:pPr algn="ctr" rtl="1"/>
                      <a:endParaRPr lang="fa-IR" dirty="0">
                        <a:solidFill>
                          <a:schemeClr val="tx1"/>
                        </a:solidFill>
                        <a:cs typeface="B Titr" pitchFamily="2" charset="-78"/>
                      </a:endParaRPr>
                    </a:p>
                  </a:txBody>
                  <a:tcPr>
                    <a:lnT w="12700" cap="flat" cmpd="sng" algn="ctr">
                      <a:solidFill>
                        <a:schemeClr val="tx1"/>
                      </a:solidFill>
                      <a:prstDash val="solid"/>
                      <a:round/>
                      <a:headEnd type="none" w="med" len="med"/>
                      <a:tailEnd type="none" w="med" len="med"/>
                    </a:lnT>
                  </a:tcPr>
                </a:tc>
                <a:tc>
                  <a:txBody>
                    <a:bodyPr/>
                    <a:lstStyle/>
                    <a:p>
                      <a:pPr algn="ctr" rtl="1"/>
                      <a:r>
                        <a:rPr lang="fa-IR" dirty="0" smtClean="0">
                          <a:solidFill>
                            <a:schemeClr val="tx1"/>
                          </a:solidFill>
                          <a:cs typeface="B Titr" pitchFamily="2" charset="-78"/>
                        </a:rPr>
                        <a:t>75</a:t>
                      </a:r>
                      <a:endParaRPr lang="fa-IR" dirty="0">
                        <a:solidFill>
                          <a:schemeClr val="tx1"/>
                        </a:solidFill>
                        <a:cs typeface="B Titr" pitchFamily="2" charset="-78"/>
                      </a:endParaRPr>
                    </a:p>
                  </a:txBody>
                  <a:tcPr>
                    <a:lnT w="12700" cap="flat" cmpd="sng" algn="ctr">
                      <a:solidFill>
                        <a:schemeClr val="tx1"/>
                      </a:solidFill>
                      <a:prstDash val="solid"/>
                      <a:round/>
                      <a:headEnd type="none" w="med" len="med"/>
                      <a:tailEnd type="none" w="med" len="med"/>
                    </a:lnT>
                  </a:tcPr>
                </a:tc>
              </a:tr>
              <a:tr h="370840">
                <a:tc>
                  <a:txBody>
                    <a:bodyPr/>
                    <a:lstStyle/>
                    <a:p>
                      <a:pPr algn="ctr" rtl="1"/>
                      <a:r>
                        <a:rPr lang="fa-IR" dirty="0" smtClean="0">
                          <a:solidFill>
                            <a:schemeClr val="tx1"/>
                          </a:solidFill>
                          <a:cs typeface="B Titr" pitchFamily="2" charset="-78"/>
                        </a:rPr>
                        <a:t>درآمد:</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فروش</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70</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بهای تمام شده کالای فروش رفته</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20-</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سایر هزینه ها</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5-</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سود خالص</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45</a:t>
                      </a:r>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سود اعلام شده</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0</a:t>
                      </a:r>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سهام جدید منتشر شده</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0</a:t>
                      </a:r>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سرمایه در پایان دوره:</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120</a:t>
                      </a:r>
                      <a:endParaRPr lang="fa-IR" dirty="0">
                        <a:solidFill>
                          <a:schemeClr val="tx1"/>
                        </a:solidFill>
                        <a:cs typeface="B Titr" pitchFamily="2" charset="-78"/>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b="1" dirty="0" smtClean="0">
                <a:cs typeface="B Titr" pitchFamily="2" charset="-78"/>
              </a:rPr>
              <a:t>صورت نیرو :</a:t>
            </a:r>
            <a:endParaRPr lang="fa-IR" b="1" dirty="0"/>
          </a:p>
        </p:txBody>
      </p:sp>
      <p:graphicFrame>
        <p:nvGraphicFramePr>
          <p:cNvPr id="4" name="Content Placeholder 3"/>
          <p:cNvGraphicFramePr>
            <a:graphicFrameLocks noGrp="1"/>
          </p:cNvGraphicFramePr>
          <p:nvPr>
            <p:ph idx="1"/>
          </p:nvPr>
        </p:nvGraphicFramePr>
        <p:xfrm>
          <a:off x="500034" y="3000372"/>
          <a:ext cx="7929618" cy="2225040"/>
        </p:xfrm>
        <a:graphic>
          <a:graphicData uri="http://schemas.openxmlformats.org/drawingml/2006/table">
            <a:tbl>
              <a:tblPr rtl="1" firstRow="1" bandRow="1">
                <a:tableStyleId>{5C22544A-7EE6-4342-B048-85BDC9FD1C3A}</a:tableStyleId>
              </a:tblPr>
              <a:tblGrid>
                <a:gridCol w="3241844"/>
                <a:gridCol w="2450867"/>
                <a:gridCol w="2236907"/>
              </a:tblGrid>
              <a:tr h="370840">
                <a:tc gridSpan="3">
                  <a:txBody>
                    <a:bodyPr/>
                    <a:lstStyle/>
                    <a:p>
                      <a:pPr algn="ctr" rtl="1"/>
                      <a:r>
                        <a:rPr lang="fa-IR" dirty="0" smtClean="0">
                          <a:solidFill>
                            <a:schemeClr val="tx1"/>
                          </a:solidFill>
                          <a:cs typeface="B Titr" pitchFamily="2" charset="-78"/>
                        </a:rPr>
                        <a:t>صورت نیرو (بردار)</a:t>
                      </a:r>
                      <a:endParaRPr lang="fa-IR" dirty="0">
                        <a:solidFill>
                          <a:schemeClr val="tx1"/>
                        </a:solidFill>
                        <a:cs typeface="B Titr" pitchFamily="2" charset="-78"/>
                      </a:endParaRPr>
                    </a:p>
                  </a:txBody>
                  <a:tcPr/>
                </a:tc>
                <a:tc hMerge="1">
                  <a:txBody>
                    <a:bodyPr/>
                    <a:lstStyle/>
                    <a:p>
                      <a:pPr rtl="1"/>
                      <a:endParaRPr lang="fa-IR"/>
                    </a:p>
                  </a:txBody>
                  <a:tcPr/>
                </a:tc>
                <a:tc hMerge="1">
                  <a:txBody>
                    <a:bodyPr/>
                    <a:lstStyle/>
                    <a:p>
                      <a:pPr rtl="1"/>
                      <a:endParaRPr lang="fa-IR"/>
                    </a:p>
                  </a:txBody>
                  <a:tcPr/>
                </a:tc>
              </a:tr>
              <a:tr h="370840">
                <a:tc>
                  <a:txBody>
                    <a:bodyPr/>
                    <a:lstStyle/>
                    <a:p>
                      <a:pPr algn="ctr" rtl="1"/>
                      <a:r>
                        <a:rPr lang="fa-IR" dirty="0" smtClean="0">
                          <a:solidFill>
                            <a:schemeClr val="tx1"/>
                          </a:solidFill>
                          <a:cs typeface="B Titr" pitchFamily="2" charset="-78"/>
                        </a:rPr>
                        <a:t>سرمایه ابتدای دوره:</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75</a:t>
                      </a:r>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سود سال گذشته</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25</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افزایش در سود</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20</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سود سال جاری</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45</a:t>
                      </a:r>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سرمایه پایان دوره:</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120</a:t>
                      </a:r>
                      <a:endParaRPr lang="fa-IR" dirty="0">
                        <a:solidFill>
                          <a:schemeClr val="tx1"/>
                        </a:solidFill>
                        <a:cs typeface="B Titr" pitchFamily="2" charset="-78"/>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dirty="0" smtClean="0">
                <a:cs typeface="B Titr" pitchFamily="2" charset="-78"/>
              </a:rPr>
              <a:t>صورت نیرو :</a:t>
            </a:r>
            <a:endParaRPr lang="fa-IR" dirty="0"/>
          </a:p>
        </p:txBody>
      </p:sp>
      <p:graphicFrame>
        <p:nvGraphicFramePr>
          <p:cNvPr id="4" name="Content Placeholder 3"/>
          <p:cNvGraphicFramePr>
            <a:graphicFrameLocks noGrp="1"/>
          </p:cNvGraphicFramePr>
          <p:nvPr>
            <p:ph idx="1"/>
          </p:nvPr>
        </p:nvGraphicFramePr>
        <p:xfrm>
          <a:off x="714348" y="2214554"/>
          <a:ext cx="8229600" cy="3708400"/>
        </p:xfrm>
        <a:graphic>
          <a:graphicData uri="http://schemas.openxmlformats.org/drawingml/2006/table">
            <a:tbl>
              <a:tblPr rtl="1" firstRow="1" bandRow="1">
                <a:tableStyleId>{5C22544A-7EE6-4342-B048-85BDC9FD1C3A}</a:tableStyleId>
              </a:tblPr>
              <a:tblGrid>
                <a:gridCol w="2743200"/>
                <a:gridCol w="2743200"/>
                <a:gridCol w="2743200"/>
              </a:tblGrid>
              <a:tr h="370840">
                <a:tc gridSpan="3">
                  <a:txBody>
                    <a:bodyPr/>
                    <a:lstStyle/>
                    <a:p>
                      <a:pPr algn="ctr" rtl="1"/>
                      <a:r>
                        <a:rPr lang="fa-IR" dirty="0" smtClean="0">
                          <a:solidFill>
                            <a:schemeClr val="tx1"/>
                          </a:solidFill>
                          <a:cs typeface="B Titr" pitchFamily="2" charset="-78"/>
                        </a:rPr>
                        <a:t>صورت نیرو (بردار) و تجزیه و تحلیل انحراف</a:t>
                      </a:r>
                      <a:endParaRPr lang="fa-IR" dirty="0">
                        <a:solidFill>
                          <a:schemeClr val="tx1"/>
                        </a:solidFill>
                        <a:cs typeface="B Titr" pitchFamily="2" charset="-78"/>
                      </a:endParaRPr>
                    </a:p>
                  </a:txBody>
                  <a:tcPr/>
                </a:tc>
                <a:tc hMerge="1">
                  <a:txBody>
                    <a:bodyPr/>
                    <a:lstStyle/>
                    <a:p>
                      <a:pPr rtl="1"/>
                      <a:endParaRPr lang="fa-IR"/>
                    </a:p>
                  </a:txBody>
                  <a:tcPr/>
                </a:tc>
                <a:tc hMerge="1">
                  <a:txBody>
                    <a:bodyPr/>
                    <a:lstStyle/>
                    <a:p>
                      <a:pPr rtl="1"/>
                      <a:endParaRPr lang="fa-IR"/>
                    </a:p>
                  </a:txBody>
                  <a:tcPr/>
                </a:tc>
              </a:tr>
              <a:tr h="370840">
                <a:tc>
                  <a:txBody>
                    <a:bodyPr/>
                    <a:lstStyle/>
                    <a:p>
                      <a:pPr algn="ctr" rtl="1"/>
                      <a:r>
                        <a:rPr lang="fa-IR" dirty="0" smtClean="0">
                          <a:solidFill>
                            <a:schemeClr val="tx1"/>
                          </a:solidFill>
                          <a:cs typeface="B Titr" pitchFamily="2" charset="-78"/>
                        </a:rPr>
                        <a:t>سرمایه ابتدای دوره:</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75</a:t>
                      </a:r>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تکانه سود ابتدای دوره</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25</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gridSpan="2">
                  <a:txBody>
                    <a:bodyPr/>
                    <a:lstStyle/>
                    <a:p>
                      <a:pPr algn="ctr" rtl="1"/>
                      <a:r>
                        <a:rPr lang="fa-IR" dirty="0" smtClean="0">
                          <a:solidFill>
                            <a:srgbClr val="C00000"/>
                          </a:solidFill>
                          <a:cs typeface="B Titr" pitchFamily="2" charset="-78"/>
                        </a:rPr>
                        <a:t>تغییرات در تکانه سود ناشی از نیروهای</a:t>
                      </a:r>
                      <a:r>
                        <a:rPr lang="fa-IR" baseline="0" dirty="0" smtClean="0">
                          <a:solidFill>
                            <a:srgbClr val="C00000"/>
                          </a:solidFill>
                          <a:cs typeface="B Titr" pitchFamily="2" charset="-78"/>
                        </a:rPr>
                        <a:t> :</a:t>
                      </a:r>
                      <a:endParaRPr lang="fa-IR" dirty="0">
                        <a:solidFill>
                          <a:srgbClr val="C00000"/>
                        </a:solidFill>
                        <a:cs typeface="B Titr" pitchFamily="2" charset="-78"/>
                      </a:endParaRPr>
                    </a:p>
                  </a:txBody>
                  <a:tcPr/>
                </a:tc>
                <a:tc hMerge="1">
                  <a:txBody>
                    <a:bodyPr/>
                    <a:lstStyle/>
                    <a:p>
                      <a:pPr rtl="1"/>
                      <a:endParaRPr lang="fa-I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قیمت فروش</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20</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هزینه متغییر</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10-</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حجم فروش </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8</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هزینه ثابت</a:t>
                      </a:r>
                      <a:endParaRPr lang="fa-IR" dirty="0">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2</a:t>
                      </a:r>
                      <a:endParaRPr lang="fa-IR" dirty="0">
                        <a:solidFill>
                          <a:schemeClr val="tx1"/>
                        </a:solidFill>
                        <a:cs typeface="B Titr" pitchFamily="2" charset="-78"/>
                      </a:endParaRPr>
                    </a:p>
                  </a:txBody>
                  <a:tcPr/>
                </a:tc>
                <a:tc>
                  <a:txBody>
                    <a:bodyPr/>
                    <a:lstStyle/>
                    <a:p>
                      <a:pPr algn="ctr" rtl="1"/>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تکانه سود پایان دوره</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45</a:t>
                      </a:r>
                      <a:endParaRPr lang="fa-IR" dirty="0">
                        <a:solidFill>
                          <a:schemeClr val="tx1"/>
                        </a:solidFill>
                        <a:cs typeface="B Titr" pitchFamily="2" charset="-78"/>
                      </a:endParaRPr>
                    </a:p>
                  </a:txBody>
                  <a:tcPr/>
                </a:tc>
              </a:tr>
              <a:tr h="370840">
                <a:tc>
                  <a:txBody>
                    <a:bodyPr/>
                    <a:lstStyle/>
                    <a:p>
                      <a:pPr algn="ctr" rtl="1"/>
                      <a:r>
                        <a:rPr lang="fa-IR" dirty="0" smtClean="0">
                          <a:solidFill>
                            <a:schemeClr val="tx1"/>
                          </a:solidFill>
                          <a:cs typeface="B Titr" pitchFamily="2" charset="-78"/>
                        </a:rPr>
                        <a:t>سرمایه پایان دوره :</a:t>
                      </a:r>
                      <a:endParaRPr lang="fa-IR" dirty="0">
                        <a:solidFill>
                          <a:schemeClr val="tx1"/>
                        </a:solidFill>
                        <a:cs typeface="B Titr" pitchFamily="2" charset="-78"/>
                      </a:endParaRPr>
                    </a:p>
                  </a:txBody>
                  <a:tcPr/>
                </a:tc>
                <a:tc>
                  <a:txBody>
                    <a:bodyPr/>
                    <a:lstStyle/>
                    <a:p>
                      <a:pPr algn="ctr" rtl="1"/>
                      <a:endParaRPr lang="fa-IR">
                        <a:solidFill>
                          <a:schemeClr val="tx1"/>
                        </a:solidFill>
                        <a:cs typeface="B Titr" pitchFamily="2" charset="-78"/>
                      </a:endParaRPr>
                    </a:p>
                  </a:txBody>
                  <a:tcPr/>
                </a:tc>
                <a:tc>
                  <a:txBody>
                    <a:bodyPr/>
                    <a:lstStyle/>
                    <a:p>
                      <a:pPr algn="ctr" rtl="1"/>
                      <a:r>
                        <a:rPr lang="fa-IR" dirty="0" smtClean="0">
                          <a:solidFill>
                            <a:schemeClr val="tx1"/>
                          </a:solidFill>
                          <a:cs typeface="B Titr" pitchFamily="2" charset="-78"/>
                        </a:rPr>
                        <a:t>120</a:t>
                      </a:r>
                      <a:endParaRPr lang="fa-IR" dirty="0">
                        <a:solidFill>
                          <a:schemeClr val="tx1"/>
                        </a:solidFill>
                        <a:cs typeface="B Titr" pitchFamily="2" charset="-78"/>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a:bodyPr>
          <a:lstStyle/>
          <a:p>
            <a:pPr algn="ctr"/>
            <a:r>
              <a:rPr lang="fa-IR" sz="3600" dirty="0" smtClean="0">
                <a:cs typeface="B Titr" pitchFamily="2" charset="-78"/>
              </a:rPr>
              <a:t>صورت نیرو :</a:t>
            </a:r>
            <a:endParaRPr lang="fa-IR" dirty="0"/>
          </a:p>
        </p:txBody>
      </p:sp>
      <p:sp>
        <p:nvSpPr>
          <p:cNvPr id="3" name="Content Placeholder 2"/>
          <p:cNvSpPr>
            <a:spLocks noGrp="1"/>
          </p:cNvSpPr>
          <p:nvPr>
            <p:ph idx="1"/>
          </p:nvPr>
        </p:nvSpPr>
        <p:spPr/>
        <p:txBody>
          <a:bodyPr>
            <a:normAutofit lnSpcReduction="10000"/>
          </a:bodyPr>
          <a:lstStyle/>
          <a:p>
            <a:pPr algn="just"/>
            <a:r>
              <a:rPr lang="fa-IR" b="1" dirty="0" smtClean="0">
                <a:solidFill>
                  <a:srgbClr val="C00000"/>
                </a:solidFill>
                <a:cs typeface="B Nazanin" pitchFamily="2" charset="-78"/>
              </a:rPr>
              <a:t>نیروهای یکنواخت و غیریکنواخت : </a:t>
            </a:r>
            <a:r>
              <a:rPr lang="fa-IR" dirty="0" smtClean="0">
                <a:cs typeface="B Nazanin" pitchFamily="2" charset="-78"/>
              </a:rPr>
              <a:t>همانطور که درآمد به اقلام عادی و غیرمترقبه تقسیم می شود.نیروی اعمال شده سالجاری نیز می تواند به یکنواخت و نایکنواخت تقسیم گردد.نیروی یکنواخت نه تنها درآمد سال جاری را افزایش می دهد، بلکه موجب افزایش درآمد سالهای بعد نیز می گردد.در حالی که نیروی نایکنواخت فقط درآمد سالجاری را افزایش می دهد. بنابراین وقتی در اثر نیروی یکنواخت درآمد به سطح بالاتری ارتقاء یابد، در همان سطح باقی خواهد ماند.(به شرط آنکه اصطکاک و نیروهای بازدارنده در کار نباشد)به عنوان مثال وقتی تعدیل در حقوق به علت تغییر شاخص هزینه زندگی به دلیل تورم صورت می گیرد،تا زمانی که تورم وجود دارداثر این نیرو نیز ادامه خواهد داشت.این نوع طبقه بندی نیرو به یکنواخت و نایکنواخت در واقع مربوط به بعد چهارم دفترداری سه طرفه دیفرانسیلی است.زیرا تغییرات در نیرو را تبیین می کند اما میتوان از آن در دفترداری سه طرفه استفاده کرد.</a:t>
            </a:r>
            <a:endParaRPr lang="fa-IR" dirty="0">
              <a:cs typeface="B Nazanin"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fontScale="90000"/>
          </a:bodyPr>
          <a:lstStyle/>
          <a:p>
            <a:pPr algn="ctr"/>
            <a:r>
              <a:rPr lang="fa-IR" sz="5400" dirty="0" smtClean="0">
                <a:cs typeface="B Titr" pitchFamily="2" charset="-78"/>
              </a:rPr>
              <a:t/>
            </a:r>
            <a:br>
              <a:rPr lang="fa-IR" sz="5400" dirty="0" smtClean="0">
                <a:cs typeface="B Titr" pitchFamily="2" charset="-78"/>
              </a:rPr>
            </a:br>
            <a:r>
              <a:rPr lang="fa-IR" sz="4000" dirty="0" smtClean="0">
                <a:cs typeface="B Titr" pitchFamily="2" charset="-78"/>
              </a:rPr>
              <a:t>صورت نیرو </a:t>
            </a:r>
            <a:endParaRPr lang="fa-IR" dirty="0"/>
          </a:p>
        </p:txBody>
      </p:sp>
      <p:sp>
        <p:nvSpPr>
          <p:cNvPr id="3" name="Content Placeholder 2"/>
          <p:cNvSpPr>
            <a:spLocks noGrp="1"/>
          </p:cNvSpPr>
          <p:nvPr>
            <p:ph idx="1"/>
          </p:nvPr>
        </p:nvSpPr>
        <p:spPr/>
        <p:txBody>
          <a:bodyPr/>
          <a:lstStyle/>
          <a:p>
            <a:pPr algn="just"/>
            <a:r>
              <a:rPr lang="fa-IR" b="1" dirty="0" smtClean="0">
                <a:solidFill>
                  <a:srgbClr val="C00000"/>
                </a:solidFill>
                <a:cs typeface="B Nazanin" pitchFamily="2" charset="-78"/>
              </a:rPr>
              <a:t>اصطکاک : </a:t>
            </a:r>
            <a:r>
              <a:rPr lang="fa-IR" dirty="0" smtClean="0">
                <a:cs typeface="B Nazanin" pitchFamily="2" charset="-78"/>
              </a:rPr>
              <a:t>نیروی هر سهم نشان می دهد که در نتیجه فعالیتهای سالجاری چه میزان سود هر سهم  این سال به نسبت سال قبل تغییر یافته است.اصطکاک عاملی است که موجب می شود تکانه سود کاهش یابد.نرخ اصطکاک به عنوان تابعی از درآمد بیان می شود که باید از یک سال به سال دیگر کم و کمتر شود و مانند نرخ استهلاک به روش نزولی می باشد و مانند استهلاک نیاز به قضاوت حسابداران دارد. و روشهای دیگر را می توان برای آن تعیین نمود مانند : خط مستقیم و ....</a:t>
            </a:r>
            <a:endParaRPr lang="fa-IR" dirty="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lstStyle/>
          <a:p>
            <a:pPr algn="ctr"/>
            <a:r>
              <a:rPr lang="fa-IR" sz="5400" dirty="0" smtClean="0">
                <a:cs typeface="B Titr" pitchFamily="2" charset="-78"/>
              </a:rPr>
              <a:t>سرگذشت پرفسور یوجی ایجیری</a:t>
            </a:r>
            <a:endParaRPr lang="fa-IR" dirty="0"/>
          </a:p>
        </p:txBody>
      </p:sp>
      <p:sp>
        <p:nvSpPr>
          <p:cNvPr id="3" name="Content Placeholder 2"/>
          <p:cNvSpPr>
            <a:spLocks noGrp="1"/>
          </p:cNvSpPr>
          <p:nvPr>
            <p:ph idx="1"/>
          </p:nvPr>
        </p:nvSpPr>
        <p:spPr/>
        <p:txBody>
          <a:bodyPr>
            <a:noAutofit/>
          </a:bodyPr>
          <a:lstStyle/>
          <a:p>
            <a:pPr algn="just"/>
            <a:r>
              <a:rPr lang="ar-SA" sz="2400" dirty="0" smtClean="0">
                <a:solidFill>
                  <a:srgbClr val="C00000"/>
                </a:solidFill>
                <a:cs typeface="B Nazanin" pitchFamily="2" charset="-78"/>
              </a:rPr>
              <a:t>یوجی ایجیری(</a:t>
            </a:r>
            <a:r>
              <a:rPr lang="en-US" sz="2400" dirty="0" smtClean="0">
                <a:solidFill>
                  <a:srgbClr val="C00000"/>
                </a:solidFill>
                <a:cs typeface="B Nazanin" pitchFamily="2" charset="-78"/>
              </a:rPr>
              <a:t>Yuji </a:t>
            </a:r>
            <a:r>
              <a:rPr lang="en-US" sz="2400" dirty="0" err="1" smtClean="0">
                <a:solidFill>
                  <a:srgbClr val="C00000"/>
                </a:solidFill>
                <a:cs typeface="B Nazanin" pitchFamily="2" charset="-78"/>
              </a:rPr>
              <a:t>Ijiri</a:t>
            </a:r>
            <a:r>
              <a:rPr lang="ar-SA" sz="2400" dirty="0" smtClean="0">
                <a:solidFill>
                  <a:srgbClr val="C00000"/>
                </a:solidFill>
                <a:cs typeface="B Nazanin" pitchFamily="2" charset="-78"/>
              </a:rPr>
              <a:t>) </a:t>
            </a:r>
            <a:r>
              <a:rPr lang="ar-SA" sz="2400" dirty="0" smtClean="0">
                <a:cs typeface="B Nazanin" pitchFamily="2" charset="-78"/>
              </a:rPr>
              <a:t>در بیست و چهارم فوریه </a:t>
            </a:r>
            <a:r>
              <a:rPr lang="fa-IR" sz="2400" dirty="0" smtClean="0">
                <a:cs typeface="B Nazanin" pitchFamily="2" charset="-78"/>
              </a:rPr>
              <a:t>1935</a:t>
            </a:r>
            <a:r>
              <a:rPr lang="ar-SA" sz="2400" dirty="0" smtClean="0">
                <a:cs typeface="B Nazanin" pitchFamily="2" charset="-78"/>
              </a:rPr>
              <a:t>در شهر کوبه</a:t>
            </a:r>
            <a:r>
              <a:rPr lang="fa-IR" sz="2400" dirty="0" smtClean="0">
                <a:cs typeface="B Nazanin" pitchFamily="2" charset="-78"/>
              </a:rPr>
              <a:t> </a:t>
            </a:r>
            <a:r>
              <a:rPr lang="ar-SA" sz="2400" dirty="0" smtClean="0">
                <a:cs typeface="B Nazanin" pitchFamily="2" charset="-78"/>
              </a:rPr>
              <a:t>ژاپن زاده شد. از سنین کودکی به ریاضی</a:t>
            </a:r>
            <a:r>
              <a:rPr lang="en-US" sz="2400" dirty="0" smtClean="0">
                <a:cs typeface="B Nazanin" pitchFamily="2" charset="-78"/>
              </a:rPr>
              <a:t> </a:t>
            </a:r>
            <a:r>
              <a:rPr lang="fa-IR" sz="2400" dirty="0" smtClean="0">
                <a:cs typeface="B Nazanin" pitchFamily="2" charset="-78"/>
              </a:rPr>
              <a:t>و حسابداری </a:t>
            </a:r>
            <a:r>
              <a:rPr lang="ar-SA" sz="2400" dirty="0" smtClean="0">
                <a:cs typeface="B Nazanin" pitchFamily="2" charset="-78"/>
              </a:rPr>
              <a:t>علا‌قه‌مند بود </a:t>
            </a:r>
            <a:r>
              <a:rPr lang="fa-IR" sz="2400" dirty="0" smtClean="0">
                <a:cs typeface="B Nazanin" pitchFamily="2" charset="-78"/>
              </a:rPr>
              <a:t>و</a:t>
            </a:r>
            <a:r>
              <a:rPr lang="ar-SA" sz="2400" dirty="0" smtClean="0">
                <a:cs typeface="B Nazanin" pitchFamily="2" charset="-78"/>
              </a:rPr>
              <a:t>توانست</a:t>
            </a:r>
            <a:r>
              <a:rPr lang="fa-IR" sz="2400" dirty="0" smtClean="0">
                <a:cs typeface="B Nazanin" pitchFamily="2" charset="-78"/>
              </a:rPr>
              <a:t> </a:t>
            </a:r>
            <a:r>
              <a:rPr lang="ar-SA" sz="2400" dirty="0" smtClean="0">
                <a:cs typeface="B Nazanin" pitchFamily="2" charset="-78"/>
              </a:rPr>
              <a:t>در سن 21 سالگی حسابدار رسمی شود.</a:t>
            </a:r>
            <a:endParaRPr lang="fa-IR" sz="2400" dirty="0" smtClean="0">
              <a:cs typeface="B Nazanin" pitchFamily="2" charset="-78"/>
            </a:endParaRPr>
          </a:p>
          <a:p>
            <a:pPr algn="just"/>
            <a:r>
              <a:rPr lang="ar-SA" sz="2400" dirty="0" smtClean="0"/>
              <a:t>ایجیری به عنوان استاد بین‌المللی ممتاز انجمن حسابداری امریکا انتخاب</a:t>
            </a:r>
            <a:r>
              <a:rPr lang="fa-IR" sz="2400" dirty="0" smtClean="0"/>
              <a:t> </a:t>
            </a:r>
            <a:r>
              <a:rPr lang="ar-SA" sz="2400" dirty="0" smtClean="0"/>
              <a:t> شد. شاید بتوان گفت ساده‌ترین راه توصیف اهمیت و میزان نقش یوجی ایجیری برگزیده شدن او از سوی تالا‌ر مشاهیر حسابداری دانشگاه اوهایو(</a:t>
            </a:r>
            <a:r>
              <a:rPr lang="en-US" sz="2400" dirty="0" smtClean="0"/>
              <a:t>Ohio</a:t>
            </a:r>
            <a:r>
              <a:rPr lang="ar-SA" sz="2400" dirty="0" smtClean="0"/>
              <a:t>) در سال 1989 باشد و اینکه او تنها شهروند ژاپنی است که در 1983 به عنوان رئیس انجمن حسابداری امریکا انتخاب شده است.شهرت جهانی </a:t>
            </a:r>
            <a:r>
              <a:rPr lang="fa-IR" sz="2400" dirty="0" smtClean="0"/>
              <a:t>او </a:t>
            </a:r>
            <a:r>
              <a:rPr lang="ar-SA" sz="2400" dirty="0" smtClean="0"/>
              <a:t>باز می‌گردد به </a:t>
            </a:r>
            <a:r>
              <a:rPr lang="fa-IR" sz="2400" dirty="0" smtClean="0"/>
              <a:t>ارایه نظریه حسابداری سه طرفه </a:t>
            </a:r>
            <a:r>
              <a:rPr lang="ar-SA" sz="2400" dirty="0" smtClean="0"/>
              <a:t>که به زبانهای </a:t>
            </a:r>
            <a:r>
              <a:rPr lang="fa-IR" sz="2400" dirty="0" smtClean="0"/>
              <a:t>مختلف از جمله </a:t>
            </a:r>
            <a:r>
              <a:rPr lang="ar-SA" sz="2400" dirty="0" smtClean="0"/>
              <a:t>ژاپنی، فرانسه و اسپانیایی ترجمه گردید</a:t>
            </a:r>
            <a:r>
              <a:rPr lang="fa-IR" sz="2400" dirty="0" smtClean="0"/>
              <a:t>.</a:t>
            </a:r>
          </a:p>
          <a:p>
            <a:pPr algn="just"/>
            <a:endParaRPr lang="fa-IR" sz="2400" dirty="0">
              <a:cs typeface="B Nazanin"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rmAutofit fontScale="90000"/>
          </a:bodyPr>
          <a:lstStyle/>
          <a:p>
            <a:pPr algn="ctr"/>
            <a:r>
              <a:rPr lang="fa-IR" sz="5400" dirty="0" smtClean="0">
                <a:cs typeface="B Titr" pitchFamily="2" charset="-78"/>
              </a:rPr>
              <a:t/>
            </a:r>
            <a:br>
              <a:rPr lang="fa-IR" sz="5400" dirty="0" smtClean="0">
                <a:cs typeface="B Titr" pitchFamily="2" charset="-78"/>
              </a:rPr>
            </a:br>
            <a:r>
              <a:rPr lang="fa-IR" sz="4000" dirty="0" smtClean="0">
                <a:cs typeface="B Titr" pitchFamily="2" charset="-78"/>
              </a:rPr>
              <a:t>پیشرفت حسابخواهی :</a:t>
            </a:r>
            <a:endParaRPr lang="fa-IR" dirty="0"/>
          </a:p>
        </p:txBody>
      </p:sp>
      <p:sp>
        <p:nvSpPr>
          <p:cNvPr id="3" name="Content Placeholder 2"/>
          <p:cNvSpPr>
            <a:spLocks noGrp="1"/>
          </p:cNvSpPr>
          <p:nvPr>
            <p:ph idx="1"/>
          </p:nvPr>
        </p:nvSpPr>
        <p:spPr/>
        <p:txBody>
          <a:bodyPr>
            <a:normAutofit/>
          </a:bodyPr>
          <a:lstStyle/>
          <a:p>
            <a:pPr algn="just">
              <a:buNone/>
            </a:pPr>
            <a:r>
              <a:rPr lang="fa-IR" dirty="0" smtClean="0">
                <a:cs typeface="B Nazanin" pitchFamily="2" charset="-78"/>
              </a:rPr>
              <a:t>    سیستم سه طرفه ای که بتواند وقایع آینده را براساس به روش مشابه تبیین وقایع گذشته(دفترداری سه طرفه موقت) و همچنین دلایل تغییر درآمد را( دفتر داری سه طرف دیفرانسیلی) تبیین کنداهمیت زیادی خواهد داشت. سیستم سه طرفه موقت تغییردارایی بوسیله حسابهای سرمایه و نیز حسابهای بودجه ای تبیین می شود و حسابخواهی متوجه آینده نیز می شود.در حسابداری سه طرفه دیفرانسیلی تغییر در دارایی به حساب یک درآمد مناسب(بیان کننده دلیل تغییر) و تغییر در درآمد  نسبت به سال قبل به یک حساب نیرو(بیان کننده دلیل تغییر) نسبت داده می شود.توانایی و استدلال قوی حسابداران در این روشهابخش تفکیک ناپذیر تفکر مدیریت می باشد. </a:t>
            </a:r>
            <a:endParaRPr lang="fa-IR" dirty="0">
              <a:cs typeface="B Nazanin"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a:bodyPr>
          <a:lstStyle/>
          <a:p>
            <a:pPr algn="ctr"/>
            <a:r>
              <a:rPr lang="fa-IR" sz="3600" b="1" dirty="0" smtClean="0">
                <a:solidFill>
                  <a:srgbClr val="C00000"/>
                </a:solidFill>
                <a:cs typeface="B Nazanin" pitchFamily="2" charset="-78"/>
              </a:rPr>
              <a:t>اجرای دفتر داری سه طرفه :</a:t>
            </a:r>
            <a:endParaRPr lang="fa-IR" sz="3600" dirty="0"/>
          </a:p>
        </p:txBody>
      </p:sp>
      <p:sp>
        <p:nvSpPr>
          <p:cNvPr id="3" name="Content Placeholder 2"/>
          <p:cNvSpPr>
            <a:spLocks noGrp="1"/>
          </p:cNvSpPr>
          <p:nvPr>
            <p:ph idx="1"/>
          </p:nvPr>
        </p:nvSpPr>
        <p:spPr/>
        <p:txBody>
          <a:bodyPr>
            <a:normAutofit/>
          </a:bodyPr>
          <a:lstStyle/>
          <a:p>
            <a:pPr algn="just"/>
            <a:r>
              <a:rPr lang="fa-IR" dirty="0" smtClean="0">
                <a:cs typeface="B Nazanin" pitchFamily="2" charset="-78"/>
              </a:rPr>
              <a:t>اجرای دفتر داری سه طرفه موقت آسانتر از دفترداری سه طرفه دیفرانسیلی می باشد.زیرا مفهوم و اندازه گیری بودجه در عمل به شکل گسترده پذیرفته شده است.پس شاید قدم اول در اجرای آن ایجاد یک شکل استاندارد شده از صورتهای مالی یکپارچه باشد که سه بعد بودجه دارایی و سرمایه را منعکس سازد و ثبتهای روزنامه با بعد بودجه همراه باشد.اما ایجاد دفترداری سه طرفه دیفرانسیلی مشکلات بیشتری داردزیرا مستلزم ایجاد یک مجموعه جدید از مفاهیم حسابها و اندازه گیری هاست.بهترین روش اجرای این سیستم شناسایی تکانه سود،داشتن یک مبنای منطقی برای اندازه گیری آن، تجزیه و تحلیل تغییرات آن و نسبت دادن آن به نیروهای خاص داخل و خارج واحد می باشد.</a:t>
            </a:r>
            <a:endParaRPr lang="fa-IR" dirty="0">
              <a:cs typeface="B Nazanin"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704088"/>
            <a:ext cx="6643734" cy="1143000"/>
          </a:xfrm>
        </p:spPr>
        <p:txBody>
          <a:bodyPr/>
          <a:lstStyle/>
          <a:p>
            <a:pPr algn="r"/>
            <a:r>
              <a:rPr lang="fa-IR" dirty="0" smtClean="0"/>
              <a:t>با تشکر از توجه شما</a:t>
            </a:r>
            <a:endParaRPr lang="en-US" dirty="0"/>
          </a:p>
        </p:txBody>
      </p:sp>
      <p:pic>
        <p:nvPicPr>
          <p:cNvPr id="4" name="Content Placeholder 3" descr="17.jpg"/>
          <p:cNvPicPr>
            <a:picLocks noGrp="1" noChangeAspect="1"/>
          </p:cNvPicPr>
          <p:nvPr>
            <p:ph idx="1"/>
          </p:nvPr>
        </p:nvPicPr>
        <p:blipFill>
          <a:blip r:embed="rId2"/>
          <a:stretch>
            <a:fillRect/>
          </a:stretch>
        </p:blipFill>
        <p:spPr>
          <a:xfrm>
            <a:off x="1357290" y="1928802"/>
            <a:ext cx="6643734" cy="4214842"/>
          </a:xfrm>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ctr"/>
            <a:r>
              <a:rPr lang="fa-IR" sz="3200" dirty="0" smtClean="0">
                <a:cs typeface="B Titr" pitchFamily="2" charset="-78"/>
              </a:rPr>
              <a:t>تاریخچه ای از نظریات و سیستم های حسابداری </a:t>
            </a:r>
            <a:endParaRPr lang="fa-IR" sz="3200" dirty="0"/>
          </a:p>
        </p:txBody>
      </p:sp>
      <p:sp>
        <p:nvSpPr>
          <p:cNvPr id="3" name="Content Placeholder 2"/>
          <p:cNvSpPr>
            <a:spLocks noGrp="1"/>
          </p:cNvSpPr>
          <p:nvPr>
            <p:ph idx="1"/>
          </p:nvPr>
        </p:nvSpPr>
        <p:spPr/>
        <p:txBody>
          <a:bodyPr>
            <a:normAutofit fontScale="77500" lnSpcReduction="20000"/>
          </a:bodyPr>
          <a:lstStyle/>
          <a:p>
            <a:pPr algn="just"/>
            <a:r>
              <a:rPr lang="ar-SA" b="1" dirty="0" smtClean="0">
                <a:solidFill>
                  <a:srgbClr val="C00000"/>
                </a:solidFill>
                <a:cs typeface="B Nazanin" pitchFamily="2" charset="-78"/>
              </a:rPr>
              <a:t>دوران باستان و قرون وسطی </a:t>
            </a:r>
            <a:r>
              <a:rPr lang="fa-IR" dirty="0" smtClean="0">
                <a:solidFill>
                  <a:srgbClr val="C00000"/>
                </a:solidFill>
                <a:cs typeface="B Nazanin" pitchFamily="2" charset="-78"/>
              </a:rPr>
              <a:t>: </a:t>
            </a:r>
            <a:r>
              <a:rPr lang="ar-SA" dirty="0" smtClean="0">
                <a:cs typeface="B Nazanin" pitchFamily="2" charset="-78"/>
              </a:rPr>
              <a:t>تنها جنبه های محدودی از فعالیتهای مالی حکومت و معاملات بین اشخاص ، حسابداری می شد</a:t>
            </a:r>
            <a:r>
              <a:rPr lang="fa-IR" dirty="0" smtClean="0">
                <a:cs typeface="B Nazanin" pitchFamily="2" charset="-78"/>
              </a:rPr>
              <a:t> و </a:t>
            </a:r>
            <a:r>
              <a:rPr lang="ar-SA" dirty="0" smtClean="0">
                <a:cs typeface="B Nazanin" pitchFamily="2" charset="-78"/>
              </a:rPr>
              <a:t>پیشرفته ترین تکنیک حسابداری در اواخر این دوران ، نگهداری نوعی حساب </a:t>
            </a:r>
            <a:r>
              <a:rPr lang="fa-IR" dirty="0" smtClean="0">
                <a:cs typeface="B Nazanin" pitchFamily="2" charset="-78"/>
              </a:rPr>
              <a:t>جمع</a:t>
            </a:r>
            <a:r>
              <a:rPr lang="ar-SA" dirty="0" smtClean="0">
                <a:cs typeface="B Nazanin" pitchFamily="2" charset="-78"/>
              </a:rPr>
              <a:t> و خرج بود</a:t>
            </a:r>
            <a:r>
              <a:rPr lang="fa-IR" dirty="0" smtClean="0">
                <a:cs typeface="B Nazanin" pitchFamily="2" charset="-78"/>
              </a:rPr>
              <a:t>.</a:t>
            </a:r>
            <a:r>
              <a:rPr lang="ar-SA" dirty="0" smtClean="0">
                <a:cs typeface="B Nazanin" pitchFamily="2" charset="-78"/>
              </a:rPr>
              <a:t> </a:t>
            </a:r>
            <a:endParaRPr lang="fa-IR" dirty="0" smtClean="0">
              <a:cs typeface="B Nazanin" pitchFamily="2" charset="-78"/>
            </a:endParaRPr>
          </a:p>
          <a:p>
            <a:pPr algn="just"/>
            <a:r>
              <a:rPr lang="ar-SA" b="1" dirty="0" smtClean="0">
                <a:solidFill>
                  <a:srgbClr val="C00000"/>
                </a:solidFill>
                <a:cs typeface="B Nazanin" pitchFamily="2" charset="-78"/>
              </a:rPr>
              <a:t>اواخر قرون وسطی </a:t>
            </a:r>
            <a:r>
              <a:rPr lang="fa-IR" b="1" dirty="0" smtClean="0">
                <a:solidFill>
                  <a:srgbClr val="C00000"/>
                </a:solidFill>
                <a:cs typeface="B Nazanin" pitchFamily="2" charset="-78"/>
              </a:rPr>
              <a:t>:</a:t>
            </a:r>
            <a:r>
              <a:rPr lang="ar-SA" dirty="0" smtClean="0">
                <a:solidFill>
                  <a:srgbClr val="C00000"/>
                </a:solidFill>
              </a:rPr>
              <a:t> </a:t>
            </a:r>
            <a:r>
              <a:rPr lang="fa-IR" dirty="0" smtClean="0">
                <a:cs typeface="B Nazanin" pitchFamily="2" charset="-78"/>
              </a:rPr>
              <a:t>با </a:t>
            </a:r>
            <a:r>
              <a:rPr lang="ar-SA" dirty="0" smtClean="0">
                <a:cs typeface="B Nazanin" pitchFamily="2" charset="-78"/>
              </a:rPr>
              <a:t>بزرگتر شدن اندازه موسسات ، رواج معاملات نسیه و استفاده از عوامل متعدد در کسب و کار موجب شد حسابداران ایتالیایی متوجه این نکته ش</a:t>
            </a:r>
            <a:r>
              <a:rPr lang="fa-IR" dirty="0" smtClean="0">
                <a:cs typeface="B Nazanin" pitchFamily="2" charset="-78"/>
              </a:rPr>
              <a:t>و</a:t>
            </a:r>
            <a:r>
              <a:rPr lang="ar-SA" dirty="0" smtClean="0">
                <a:cs typeface="B Nazanin" pitchFamily="2" charset="-78"/>
              </a:rPr>
              <a:t>ند که دریافت پول از یک مشتری یا بدهکار دو جنبه دارد و دو ثبت را ضروری می کند . </a:t>
            </a:r>
            <a:r>
              <a:rPr lang="fa-IR" dirty="0" smtClean="0">
                <a:cs typeface="B Nazanin" pitchFamily="2" charset="-78"/>
              </a:rPr>
              <a:t>پس </a:t>
            </a:r>
            <a:r>
              <a:rPr lang="ar-SA" dirty="0" smtClean="0">
                <a:cs typeface="B Nazanin" pitchFamily="2" charset="-78"/>
              </a:rPr>
              <a:t>دو اصطلاح بدهکار و بستانکار</a:t>
            </a:r>
            <a:r>
              <a:rPr lang="fa-IR" dirty="0" smtClean="0">
                <a:cs typeface="B Nazanin" pitchFamily="2" charset="-78"/>
              </a:rPr>
              <a:t> </a:t>
            </a:r>
            <a:r>
              <a:rPr lang="ar-SA" dirty="0" smtClean="0">
                <a:cs typeface="B Nazanin" pitchFamily="2" charset="-78"/>
              </a:rPr>
              <a:t>به ت</a:t>
            </a:r>
            <a:r>
              <a:rPr lang="fa-IR" dirty="0" smtClean="0">
                <a:cs typeface="B Nazanin" pitchFamily="2" charset="-78"/>
              </a:rPr>
              <a:t>در</a:t>
            </a:r>
            <a:r>
              <a:rPr lang="ar-SA" dirty="0" smtClean="0">
                <a:cs typeface="B Nazanin" pitchFamily="2" charset="-78"/>
              </a:rPr>
              <a:t>یج متداول گردید</a:t>
            </a:r>
            <a:r>
              <a:rPr lang="fa-IR" dirty="0" smtClean="0">
                <a:cs typeface="B Nazanin" pitchFamily="2" charset="-78"/>
              </a:rPr>
              <a:t>.</a:t>
            </a:r>
            <a:r>
              <a:rPr lang="ar-SA" dirty="0" smtClean="0">
                <a:cs typeface="B Nazanin" pitchFamily="2" charset="-78"/>
              </a:rPr>
              <a:t>لوکا پاچ</a:t>
            </a:r>
            <a:r>
              <a:rPr lang="fa-IR" dirty="0" smtClean="0">
                <a:cs typeface="B Nazanin" pitchFamily="2" charset="-78"/>
              </a:rPr>
              <a:t>ی</a:t>
            </a:r>
            <a:r>
              <a:rPr lang="ar-SA" dirty="0" smtClean="0">
                <a:cs typeface="B Nazanin" pitchFamily="2" charset="-78"/>
              </a:rPr>
              <a:t>ولی </a:t>
            </a:r>
            <a:r>
              <a:rPr lang="fa-IR" dirty="0" smtClean="0">
                <a:cs typeface="B Nazanin" pitchFamily="2" charset="-78"/>
              </a:rPr>
              <a:t>پدرعلم حسابداری </a:t>
            </a:r>
            <a:r>
              <a:rPr lang="ar-SA" dirty="0" smtClean="0">
                <a:cs typeface="B Nazanin" pitchFamily="2" charset="-78"/>
              </a:rPr>
              <a:t>در سال </a:t>
            </a:r>
            <a:r>
              <a:rPr lang="fa-IR" dirty="0" smtClean="0">
                <a:cs typeface="B Nazanin" pitchFamily="2" charset="-78"/>
              </a:rPr>
              <a:t>۱۴۹۴</a:t>
            </a:r>
            <a:r>
              <a:rPr lang="ar-SA" dirty="0" smtClean="0">
                <a:cs typeface="B Nazanin" pitchFamily="2" charset="-78"/>
              </a:rPr>
              <a:t> میلادی </a:t>
            </a:r>
            <a:r>
              <a:rPr lang="fa-IR" dirty="0" smtClean="0">
                <a:cs typeface="B Nazanin" pitchFamily="2" charset="-78"/>
              </a:rPr>
              <a:t>در </a:t>
            </a:r>
            <a:r>
              <a:rPr lang="ar-SA" dirty="0" smtClean="0">
                <a:cs typeface="B Nazanin" pitchFamily="2" charset="-78"/>
              </a:rPr>
              <a:t>رساله خود به نام چکیده حساب و هندسه </a:t>
            </a:r>
            <a:r>
              <a:rPr lang="fa-IR" dirty="0" smtClean="0">
                <a:cs typeface="B Nazanin" pitchFamily="2" charset="-78"/>
              </a:rPr>
              <a:t>،</a:t>
            </a:r>
            <a:r>
              <a:rPr lang="ar-SA" dirty="0" smtClean="0">
                <a:cs typeface="B Nazanin" pitchFamily="2" charset="-78"/>
              </a:rPr>
              <a:t> نسبیت و تناسب را به حسابداری اختصاص داد </a:t>
            </a:r>
            <a:r>
              <a:rPr lang="fa-IR" dirty="0" smtClean="0">
                <a:cs typeface="B Nazanin" pitchFamily="2" charset="-78"/>
              </a:rPr>
              <a:t>و </a:t>
            </a:r>
            <a:r>
              <a:rPr lang="ar-SA" dirty="0" smtClean="0">
                <a:cs typeface="B Nazanin" pitchFamily="2" charset="-78"/>
              </a:rPr>
              <a:t>برای ن</a:t>
            </a:r>
            <a:r>
              <a:rPr lang="fa-IR" dirty="0" smtClean="0">
                <a:cs typeface="B Nazanin" pitchFamily="2" charset="-78"/>
              </a:rPr>
              <a:t>خ</a:t>
            </a:r>
            <a:r>
              <a:rPr lang="ar-SA" dirty="0" smtClean="0">
                <a:cs typeface="B Nazanin" pitchFamily="2" charset="-78"/>
              </a:rPr>
              <a:t>ستین بار حسابداری دو طرفه را توصیف و دفاتر اصلی حسابداری را تشریح کرد . </a:t>
            </a:r>
            <a:endParaRPr lang="fa-IR" b="1" dirty="0" smtClean="0">
              <a:cs typeface="B Nazanin" pitchFamily="2" charset="-78"/>
            </a:endParaRPr>
          </a:p>
          <a:p>
            <a:pPr algn="just"/>
            <a:r>
              <a:rPr lang="ar-SA" dirty="0" smtClean="0">
                <a:cs typeface="B Nazanin" pitchFamily="2" charset="-78"/>
              </a:rPr>
              <a:t>به رغم تحولات خصوصی و عمومی </a:t>
            </a:r>
            <a:r>
              <a:rPr lang="ar-SA" b="1" dirty="0" smtClean="0">
                <a:solidFill>
                  <a:srgbClr val="C00000"/>
                </a:solidFill>
                <a:cs typeface="B Nazanin" pitchFamily="2" charset="-78"/>
              </a:rPr>
              <a:t>از قرن شانزده تا عصر حاضر </a:t>
            </a:r>
            <a:r>
              <a:rPr lang="ar-SA" dirty="0" smtClean="0">
                <a:cs typeface="B Nazanin" pitchFamily="2" charset="-78"/>
              </a:rPr>
              <a:t>، عناصر اصلی سیستم حسابداری دو طرفه همچنان بدون تغییر باقی مانده است . دلیل</a:t>
            </a:r>
            <a:r>
              <a:rPr lang="fa-IR" dirty="0" smtClean="0">
                <a:cs typeface="B Nazanin" pitchFamily="2" charset="-78"/>
              </a:rPr>
              <a:t> آن</a:t>
            </a:r>
            <a:r>
              <a:rPr lang="ar-SA" dirty="0" smtClean="0">
                <a:cs typeface="B Nazanin" pitchFamily="2" charset="-78"/>
              </a:rPr>
              <a:t> در سادگی اصول ، انعطاف پذیری و قابلیت آن در ثبت ، انتقال و گزارش اطلاعات</a:t>
            </a:r>
            <a:r>
              <a:rPr lang="fa-IR" dirty="0" smtClean="0">
                <a:cs typeface="B Nazanin" pitchFamily="2" charset="-78"/>
              </a:rPr>
              <a:t> </a:t>
            </a:r>
            <a:r>
              <a:rPr lang="ar-SA" dirty="0" smtClean="0">
                <a:cs typeface="B Nazanin" pitchFamily="2" charset="-78"/>
              </a:rPr>
              <a:t>است . با این حال، </a:t>
            </a:r>
            <a:r>
              <a:rPr lang="fa-IR" dirty="0" smtClean="0">
                <a:cs typeface="B Nazanin" pitchFamily="2" charset="-78"/>
              </a:rPr>
              <a:t>با پیشرفت </a:t>
            </a:r>
            <a:r>
              <a:rPr lang="ar-SA" dirty="0" smtClean="0">
                <a:cs typeface="B Nazanin" pitchFamily="2" charset="-78"/>
              </a:rPr>
              <a:t>جامعه بشری </a:t>
            </a:r>
            <a:r>
              <a:rPr lang="fa-IR" dirty="0" smtClean="0">
                <a:cs typeface="B Nazanin" pitchFamily="2" charset="-78"/>
              </a:rPr>
              <a:t>،</a:t>
            </a:r>
            <a:r>
              <a:rPr lang="ar-SA" dirty="0" smtClean="0">
                <a:cs typeface="B Nazanin" pitchFamily="2" charset="-78"/>
              </a:rPr>
              <a:t>خواسته های جدید از سیستم حسابداری </a:t>
            </a:r>
            <a:r>
              <a:rPr lang="fa-IR" dirty="0" smtClean="0">
                <a:cs typeface="B Nazanin" pitchFamily="2" charset="-78"/>
              </a:rPr>
              <a:t>ایجاد گردید که </a:t>
            </a:r>
            <a:r>
              <a:rPr lang="ar-SA" dirty="0" smtClean="0">
                <a:cs typeface="B Nazanin" pitchFamily="2" charset="-78"/>
              </a:rPr>
              <a:t>به همان نسبت هم به ابعاد کنترلی </a:t>
            </a:r>
            <a:r>
              <a:rPr lang="fa-IR" dirty="0" smtClean="0">
                <a:cs typeface="B Nazanin" pitchFamily="2" charset="-78"/>
              </a:rPr>
              <a:t>اضافه نمود که ضرورت </a:t>
            </a:r>
            <a:r>
              <a:rPr lang="fa-IR" dirty="0" smtClean="0">
                <a:solidFill>
                  <a:srgbClr val="C00000"/>
                </a:solidFill>
                <a:cs typeface="B Nazanin" pitchFamily="2" charset="-78"/>
              </a:rPr>
              <a:t>سیستم های حسابداری چند بعدی </a:t>
            </a:r>
            <a:r>
              <a:rPr lang="fa-IR" dirty="0" smtClean="0">
                <a:cs typeface="B Nazanin" pitchFamily="2" charset="-78"/>
              </a:rPr>
              <a:t>را نشان می دهد.</a:t>
            </a:r>
            <a:r>
              <a:rPr lang="ar-SA" dirty="0" smtClean="0">
                <a:cs typeface="B Nazanin" pitchFamily="2" charset="-78"/>
              </a:rPr>
              <a:t> ایجیری در چهارمین رساله خود در انجمن حسابداری امریکا نوشته است: "برای شناخت گذشته، باید آینده را شناخت</a:t>
            </a:r>
            <a:r>
              <a:rPr lang="fa-IR" dirty="0" smtClean="0">
                <a:cs typeface="B Nazanin" pitchFamily="2" charset="-78"/>
              </a:rPr>
              <a:t>.</a:t>
            </a:r>
            <a:r>
              <a:rPr lang="ar-SA" dirty="0" smtClean="0">
                <a:cs typeface="B Nazanin" pitchFamily="2" charset="-78"/>
              </a:rPr>
              <a:t>” </a:t>
            </a:r>
            <a:r>
              <a:rPr lang="fa-IR" dirty="0" smtClean="0">
                <a:cs typeface="B Nazanin" pitchFamily="2" charset="-78"/>
              </a:rPr>
              <a:t>به این معنی که </a:t>
            </a:r>
            <a:r>
              <a:rPr lang="ar-SA" dirty="0" smtClean="0">
                <a:cs typeface="B Nazanin" pitchFamily="2" charset="-78"/>
              </a:rPr>
              <a:t>"گذشته قابل لمس‌تر می‌شود اگر بتوان آن‌را جهت بررسی تاثیر آینده در جهات مطلوب به‌کار بست."</a:t>
            </a:r>
            <a:endParaRPr lang="fa-IR" dirty="0" smtClean="0">
              <a:cs typeface="B Nazanin" pitchFamily="2" charset="-78"/>
            </a:endParaRPr>
          </a:p>
          <a:p>
            <a:pPr algn="just"/>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p:spPr>
        <p:txBody>
          <a:bodyPr>
            <a:normAutofit fontScale="90000"/>
          </a:bodyPr>
          <a:lstStyle/>
          <a:p>
            <a:pPr algn="ctr"/>
            <a:r>
              <a:rPr lang="fa-IR" sz="4000" b="1" dirty="0" smtClean="0">
                <a:cs typeface="B Titr" pitchFamily="2" charset="-78"/>
              </a:rPr>
              <a:t>مقدمه ای بر سیستم های حسابداری</a:t>
            </a:r>
            <a:endParaRPr lang="fa-IR" sz="4000" b="1" dirty="0"/>
          </a:p>
        </p:txBody>
      </p:sp>
      <p:sp>
        <p:nvSpPr>
          <p:cNvPr id="3" name="Content Placeholder 2"/>
          <p:cNvSpPr>
            <a:spLocks noGrp="1"/>
          </p:cNvSpPr>
          <p:nvPr>
            <p:ph idx="1"/>
          </p:nvPr>
        </p:nvSpPr>
        <p:spPr/>
        <p:txBody>
          <a:bodyPr>
            <a:normAutofit lnSpcReduction="10000"/>
          </a:bodyPr>
          <a:lstStyle/>
          <a:p>
            <a:pPr algn="just"/>
            <a:r>
              <a:rPr lang="fa-IR" b="1" dirty="0" smtClean="0">
                <a:solidFill>
                  <a:srgbClr val="C00000"/>
                </a:solidFill>
                <a:cs typeface="B Nazanin" pitchFamily="2" charset="-78"/>
              </a:rPr>
              <a:t>حسابداری یک طرفه : </a:t>
            </a:r>
            <a:r>
              <a:rPr lang="fa-IR" dirty="0" smtClean="0">
                <a:cs typeface="B Nazanin" pitchFamily="2" charset="-78"/>
              </a:rPr>
              <a:t>تاجر هرچه می گیرد در ستون بستانکار حساب و هرچه می دهد در ستون بدهکارحساب ثبت می کند و در نهایت این دو ستون را از هم کسر و مانده گیری می کند.(همچنان کنترل و کشف اشتباه مشکل)</a:t>
            </a:r>
          </a:p>
          <a:p>
            <a:pPr algn="just"/>
            <a:r>
              <a:rPr lang="fa-IR" b="1" dirty="0" smtClean="0">
                <a:solidFill>
                  <a:srgbClr val="C00000"/>
                </a:solidFill>
                <a:cs typeface="B Nazanin" pitchFamily="2" charset="-78"/>
              </a:rPr>
              <a:t>حسابداری دو طرفه : </a:t>
            </a:r>
            <a:r>
              <a:rPr lang="fa-IR" dirty="0" smtClean="0">
                <a:cs typeface="B Nazanin" pitchFamily="2" charset="-78"/>
              </a:rPr>
              <a:t>ره آورد آن ایجاد حسابهای واسط بود </a:t>
            </a:r>
            <a:r>
              <a:rPr lang="ar-SA" dirty="0" smtClean="0">
                <a:cs typeface="B Nazanin" pitchFamily="2" charset="-78"/>
              </a:rPr>
              <a:t>مثل حساب صندوق</a:t>
            </a:r>
            <a:r>
              <a:rPr lang="fa-IR" dirty="0" smtClean="0">
                <a:cs typeface="B Nazanin" pitchFamily="2" charset="-78"/>
              </a:rPr>
              <a:t>،</a:t>
            </a:r>
            <a:r>
              <a:rPr lang="ar-SA" dirty="0" smtClean="0">
                <a:cs typeface="B Nazanin" pitchFamily="2" charset="-78"/>
              </a:rPr>
              <a:t>حساب اسناد پرداختنی</a:t>
            </a:r>
            <a:r>
              <a:rPr lang="fa-IR" dirty="0" smtClean="0">
                <a:cs typeface="B Nazanin" pitchFamily="2" charset="-78"/>
              </a:rPr>
              <a:t>،</a:t>
            </a:r>
            <a:r>
              <a:rPr lang="ar-SA" dirty="0" smtClean="0">
                <a:cs typeface="B Nazanin" pitchFamily="2" charset="-78"/>
              </a:rPr>
              <a:t>حساب سرمایه</a:t>
            </a:r>
            <a:r>
              <a:rPr lang="fa-IR" dirty="0" smtClean="0">
                <a:cs typeface="B Nazanin" pitchFamily="2" charset="-78"/>
              </a:rPr>
              <a:t>،</a:t>
            </a:r>
            <a:r>
              <a:rPr lang="ar-SA" dirty="0" smtClean="0">
                <a:cs typeface="B Nazanin" pitchFamily="2" charset="-78"/>
              </a:rPr>
              <a:t>حساب فروش</a:t>
            </a:r>
            <a:r>
              <a:rPr lang="fa-IR" dirty="0" smtClean="0">
                <a:cs typeface="B Nazanin" pitchFamily="2" charset="-78"/>
              </a:rPr>
              <a:t>،</a:t>
            </a:r>
            <a:r>
              <a:rPr lang="ar-SA" dirty="0" smtClean="0">
                <a:cs typeface="B Nazanin" pitchFamily="2" charset="-78"/>
              </a:rPr>
              <a:t>حساب بهای تمام شده کالا </a:t>
            </a:r>
            <a:r>
              <a:rPr lang="fa-IR" dirty="0" smtClean="0">
                <a:cs typeface="B Nazanin" pitchFamily="2" charset="-78"/>
              </a:rPr>
              <a:t> و</a:t>
            </a:r>
            <a:r>
              <a:rPr lang="ar-SA" dirty="0" smtClean="0">
                <a:cs typeface="B Nazanin" pitchFamily="2" charset="-78"/>
              </a:rPr>
              <a:t>حساب سود و زیان </a:t>
            </a:r>
            <a:r>
              <a:rPr lang="fa-IR" dirty="0" smtClean="0">
                <a:cs typeface="B Nazanin" pitchFamily="2" charset="-78"/>
              </a:rPr>
              <a:t>و... که با طبقه بندی و کدینگ حسابها  حسابداری دوبل کاملتر و کنترل حسابها بهتر گردید.(هنوز کنترل دقیق همه ابعاد یک بنگاه اقتصادی ممکن نبود)</a:t>
            </a:r>
          </a:p>
          <a:p>
            <a:pPr algn="just"/>
            <a:r>
              <a:rPr lang="fa-IR" b="1" dirty="0" smtClean="0">
                <a:solidFill>
                  <a:srgbClr val="C00000"/>
                </a:solidFill>
                <a:cs typeface="B Nazanin" pitchFamily="2" charset="-78"/>
              </a:rPr>
              <a:t>حسابداری چند بعدی : </a:t>
            </a:r>
            <a:r>
              <a:rPr lang="fa-IR" dirty="0" smtClean="0">
                <a:cs typeface="B Nazanin" pitchFamily="2" charset="-78"/>
              </a:rPr>
              <a:t>کلیه فعالیتهای مالی و غیرمالی مرتبط با سیستم حسابداری و دامنه  سیستم حسابداری فراتر از  ثبتهای بدهکار و بستانکار در نتیجه ابعاد کنترلی گسترش یافته و سیستم ها خود را کنترل می نمایند.</a:t>
            </a:r>
          </a:p>
          <a:p>
            <a:pPr algn="just"/>
            <a:endParaRPr lang="fa-IR" dirty="0">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a:bodyPr>
          <a:lstStyle/>
          <a:p>
            <a:pPr algn="ctr"/>
            <a:r>
              <a:rPr lang="fa-IR" sz="4000" dirty="0" smtClean="0">
                <a:cs typeface="B Titr" pitchFamily="2" charset="-78"/>
              </a:rPr>
              <a:t>دفترداری سه طرفه و جنبش سود</a:t>
            </a:r>
            <a:endParaRPr lang="fa-IR" sz="2800" dirty="0"/>
          </a:p>
        </p:txBody>
      </p:sp>
      <p:sp>
        <p:nvSpPr>
          <p:cNvPr id="3" name="Content Placeholder 2"/>
          <p:cNvSpPr>
            <a:spLocks noGrp="1"/>
          </p:cNvSpPr>
          <p:nvPr>
            <p:ph idx="1"/>
          </p:nvPr>
        </p:nvSpPr>
        <p:spPr/>
        <p:txBody>
          <a:bodyPr>
            <a:normAutofit/>
          </a:bodyPr>
          <a:lstStyle/>
          <a:p>
            <a:r>
              <a:rPr lang="fa-IR" b="1" dirty="0" smtClean="0">
                <a:solidFill>
                  <a:srgbClr val="C00000"/>
                </a:solidFill>
              </a:rPr>
              <a:t>این نظریه نشان می دهد: </a:t>
            </a:r>
          </a:p>
          <a:p>
            <a:r>
              <a:rPr lang="fa-IR" dirty="0" smtClean="0">
                <a:cs typeface="B Nazanin" pitchFamily="2" charset="-78"/>
              </a:rPr>
              <a:t>چگونه دفترداری دو طرفه می تواند بسط یابد تا به دفتر داری سه طرفه برسد.</a:t>
            </a:r>
          </a:p>
          <a:p>
            <a:r>
              <a:rPr lang="fa-IR" dirty="0" smtClean="0">
                <a:cs typeface="B Nazanin" pitchFamily="2" charset="-78"/>
              </a:rPr>
              <a:t>بررسی برخی روشها برای بسط دفترداری دو طرفه به سه طرفه و عرضه کاملترین آنها به نام </a:t>
            </a:r>
            <a:r>
              <a:rPr lang="fa-IR" dirty="0" smtClean="0">
                <a:solidFill>
                  <a:srgbClr val="C00000"/>
                </a:solidFill>
                <a:cs typeface="B Nazanin" pitchFamily="2" charset="-78"/>
              </a:rPr>
              <a:t>” دفتر داری سه طرفه دیفرانسیلی“ </a:t>
            </a:r>
            <a:r>
              <a:rPr lang="fa-IR" dirty="0" smtClean="0">
                <a:cs typeface="B Nazanin" pitchFamily="2" charset="-78"/>
              </a:rPr>
              <a:t>.</a:t>
            </a:r>
          </a:p>
          <a:p>
            <a:r>
              <a:rPr lang="fa-IR" dirty="0" smtClean="0">
                <a:cs typeface="B Nazanin" pitchFamily="2" charset="-78"/>
              </a:rPr>
              <a:t>نتیجه گیری: حسابداری سه طرفه دیفرانسیلی زمانی کامل است که دلیل دو طرفگی دفترداری مبتنی بر </a:t>
            </a:r>
            <a:r>
              <a:rPr lang="fa-IR" b="1" dirty="0" smtClean="0">
                <a:solidFill>
                  <a:srgbClr val="C00000"/>
                </a:solidFill>
                <a:cs typeface="B Nazanin" pitchFamily="2" charset="-78"/>
              </a:rPr>
              <a:t>رویکرد طبقه بندی </a:t>
            </a:r>
            <a:r>
              <a:rPr lang="fa-IR" dirty="0" smtClean="0">
                <a:cs typeface="B Nazanin" pitchFamily="2" charset="-78"/>
              </a:rPr>
              <a:t>و نه </a:t>
            </a:r>
            <a:r>
              <a:rPr lang="fa-IR" b="1" dirty="0" smtClean="0">
                <a:solidFill>
                  <a:srgbClr val="C00000"/>
                </a:solidFill>
                <a:cs typeface="B Nazanin" pitchFamily="2" charset="-78"/>
              </a:rPr>
              <a:t>رویکرد علّی </a:t>
            </a:r>
            <a:r>
              <a:rPr lang="fa-IR" dirty="0" smtClean="0">
                <a:cs typeface="B Nazanin" pitchFamily="2" charset="-78"/>
              </a:rPr>
              <a:t>باشد.</a:t>
            </a:r>
            <a:endParaRPr lang="fa-IR" dirty="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04088"/>
            <a:ext cx="8643998" cy="724648"/>
          </a:xfrm>
        </p:spPr>
        <p:txBody>
          <a:bodyPr>
            <a:normAutofit/>
          </a:bodyPr>
          <a:lstStyle/>
          <a:p>
            <a:pPr algn="ctr"/>
            <a:r>
              <a:rPr lang="fa-IR" sz="3200" dirty="0" smtClean="0">
                <a:cs typeface="B Titr"/>
              </a:rPr>
              <a:t>دفترداری سه طرفه و جنبش سود </a:t>
            </a:r>
            <a:r>
              <a:rPr lang="fa-IR" sz="3200" dirty="0" smtClean="0"/>
              <a:t> </a:t>
            </a:r>
            <a:endParaRPr lang="fa-IR" sz="3200" dirty="0"/>
          </a:p>
        </p:txBody>
      </p:sp>
      <p:sp>
        <p:nvSpPr>
          <p:cNvPr id="3" name="Content Placeholder 2"/>
          <p:cNvSpPr>
            <a:spLocks noGrp="1"/>
          </p:cNvSpPr>
          <p:nvPr>
            <p:ph idx="1"/>
          </p:nvPr>
        </p:nvSpPr>
        <p:spPr/>
        <p:txBody>
          <a:bodyPr/>
          <a:lstStyle/>
          <a:p>
            <a:pPr algn="just"/>
            <a:r>
              <a:rPr lang="fa-IR" b="1" dirty="0" smtClean="0">
                <a:solidFill>
                  <a:srgbClr val="C00000"/>
                </a:solidFill>
                <a:cs typeface="B Nazanin" pitchFamily="2" charset="-78"/>
              </a:rPr>
              <a:t>پیش درآمد : </a:t>
            </a:r>
            <a:r>
              <a:rPr lang="fa-IR" dirty="0" smtClean="0">
                <a:cs typeface="B Nazanin" pitchFamily="2" charset="-78"/>
              </a:rPr>
              <a:t>برای بسط یک سیستم دو شرط باید برقرار باشد: حفظ سیستم قدیم و یکپارچگی سیستم جدید. برای آنکه سیستمی را بسط سیستم اولیه بنامیم باید سیستم بسط یافته هرآن چیزی را داشته باشد که در سیستم اولیه وجود دارد.افزون بر این، بعد جدید اضافه شده به سیستم قدیم بایدمنطقاً و منحصراً از ابعاد قدیم استنتاج شود و بخش منسجم و یکپارچه ای از ابعاد سیستم جدید را تشکیل دهد.</a:t>
            </a:r>
          </a:p>
          <a:p>
            <a:pPr algn="just"/>
            <a:r>
              <a:rPr lang="fa-IR" b="1" dirty="0" smtClean="0">
                <a:solidFill>
                  <a:srgbClr val="C00000"/>
                </a:solidFill>
                <a:cs typeface="B Nazanin" pitchFamily="2" charset="-78"/>
              </a:rPr>
              <a:t>کامل بودن دفتر داری دو طرفه : </a:t>
            </a:r>
            <a:r>
              <a:rPr lang="fa-IR" dirty="0" smtClean="0">
                <a:cs typeface="B Nazanin" pitchFamily="2" charset="-78"/>
              </a:rPr>
              <a:t>برای ابطال این فرضیه و بسط آن باید تفسیر مناسبی از دو بعد شناسایی و سپس بعد سومی مشخص نمود که با استفاده از این تفسیر و بطور منطقی از دو بعد استنتاج گردد.</a:t>
            </a:r>
            <a:endParaRPr lang="fa-IR" b="1" dirty="0" smtClean="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04088"/>
            <a:ext cx="8643998" cy="796086"/>
          </a:xfrm>
        </p:spPr>
        <p:txBody>
          <a:bodyPr>
            <a:normAutofit/>
          </a:bodyPr>
          <a:lstStyle/>
          <a:p>
            <a:pPr algn="ctr"/>
            <a:r>
              <a:rPr lang="fa-IR" sz="3200" dirty="0" smtClean="0">
                <a:cs typeface="B Titr" pitchFamily="2" charset="-78"/>
              </a:rPr>
              <a:t>دفترداری سه طرفه و جنبش سود</a:t>
            </a:r>
            <a:endParaRPr lang="fa-IR" sz="2000" dirty="0"/>
          </a:p>
        </p:txBody>
      </p:sp>
      <p:sp>
        <p:nvSpPr>
          <p:cNvPr id="3" name="Content Placeholder 2"/>
          <p:cNvSpPr>
            <a:spLocks noGrp="1"/>
          </p:cNvSpPr>
          <p:nvPr>
            <p:ph idx="1"/>
          </p:nvPr>
        </p:nvSpPr>
        <p:spPr/>
        <p:txBody>
          <a:bodyPr>
            <a:normAutofit fontScale="92500"/>
          </a:bodyPr>
          <a:lstStyle/>
          <a:p>
            <a:pPr algn="just"/>
            <a:r>
              <a:rPr lang="fa-IR" b="1" dirty="0" smtClean="0">
                <a:solidFill>
                  <a:srgbClr val="C00000"/>
                </a:solidFill>
                <a:cs typeface="B Nazanin" pitchFamily="2" charset="-78"/>
              </a:rPr>
              <a:t>احتراز از اعداد منفی : </a:t>
            </a:r>
            <a:r>
              <a:rPr lang="fa-IR" dirty="0" smtClean="0">
                <a:cs typeface="B Nazanin" pitchFamily="2" charset="-78"/>
              </a:rPr>
              <a:t>به دلایل 1) تأمین اهداف کنترلی با نشان دادن مانده حسابها بصورت ناخالص 2) آسانی عملیات محاسباتی ساده جمع زدن نسبت به عملیات محاسباتی ترکیبی جمع زدن و کسر کردن 3) مهمترین دلیل: پایه حسابداری دو طرفه بر مبنای نظریه ریاضیات بوده و مطرح نبودن اعداد منفی در ان زمان ؛ حسابداران از اعداد منفی احتراز نموده اند.</a:t>
            </a:r>
          </a:p>
          <a:p>
            <a:pPr algn="just"/>
            <a:r>
              <a:rPr lang="fa-IR" b="1" dirty="0" smtClean="0">
                <a:solidFill>
                  <a:srgbClr val="C00000"/>
                </a:solidFill>
                <a:cs typeface="B Nazanin" pitchFamily="2" charset="-78"/>
              </a:rPr>
              <a:t>ثروت و سرمایه : </a:t>
            </a:r>
            <a:r>
              <a:rPr lang="fa-IR" dirty="0" smtClean="0">
                <a:cs typeface="B Nazanin" pitchFamily="2" charset="-78"/>
              </a:rPr>
              <a:t>اگر از اعداد منفی پرهیز نشود معادله بصورت ” خالص داراییها= سرمایه“ خواهد بود، در صورتیکه در تقابل دارایی و سرمایه؛ دارایی را ”واقعی“ و سرمایه را ”ظاهری“ بشناسیم نمی توان به بعد سوم دست یافت.اما در تاریخ ترازنامه دارایی را وضعیت مجموعه منابع(مثبت یا منفی) متعلق به واحد تجاری و توصیف وضعیت مالی کنونی در نظر گرفت اما در مورد سرمایه نمی توان این موضوع را اظهار داشت، زیرا حساب سرمایه حساب تغییرات واقع شده در گذشته را منعکس می نماید.</a:t>
            </a:r>
            <a:endParaRPr lang="fa-IR" b="1" dirty="0" smtClean="0">
              <a:cs typeface="B Nazanin" pitchFamily="2" charset="-78"/>
            </a:endParaRPr>
          </a:p>
          <a:p>
            <a:endParaRPr lang="fa-IR" b="1" dirty="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04088"/>
            <a:ext cx="8572560" cy="796086"/>
          </a:xfrm>
        </p:spPr>
        <p:txBody>
          <a:bodyPr>
            <a:normAutofit/>
          </a:bodyPr>
          <a:lstStyle/>
          <a:p>
            <a:pPr algn="ctr"/>
            <a:r>
              <a:rPr lang="fa-IR" sz="3200" dirty="0" smtClean="0">
                <a:cs typeface="B Titr" pitchFamily="2" charset="-78"/>
              </a:rPr>
              <a:t>دفترداری سه طرفه و جنبش سود</a:t>
            </a:r>
            <a:endParaRPr lang="fa-IR" sz="2000" dirty="0"/>
          </a:p>
        </p:txBody>
      </p:sp>
      <p:sp>
        <p:nvSpPr>
          <p:cNvPr id="3" name="Content Placeholder 2"/>
          <p:cNvSpPr>
            <a:spLocks noGrp="1"/>
          </p:cNvSpPr>
          <p:nvPr>
            <p:ph idx="1"/>
          </p:nvPr>
        </p:nvSpPr>
        <p:spPr/>
        <p:txBody>
          <a:bodyPr/>
          <a:lstStyle/>
          <a:p>
            <a:pPr algn="just"/>
            <a:r>
              <a:rPr lang="fa-IR" b="1" dirty="0" smtClean="0">
                <a:solidFill>
                  <a:srgbClr val="C00000"/>
                </a:solidFill>
                <a:cs typeface="B Nazanin" pitchFamily="2" charset="-78"/>
              </a:rPr>
              <a:t>تبیین وضعیت حال براساس گذشته : </a:t>
            </a:r>
            <a:r>
              <a:rPr lang="fa-IR" dirty="0" smtClean="0">
                <a:cs typeface="B Nazanin" pitchFamily="2" charset="-78"/>
              </a:rPr>
              <a:t>حسابهای سرمایه گرایش به تبیین </a:t>
            </a:r>
            <a:r>
              <a:rPr lang="fa-IR" dirty="0" smtClean="0">
                <a:solidFill>
                  <a:srgbClr val="C00000"/>
                </a:solidFill>
                <a:cs typeface="B Nazanin" pitchFamily="2" charset="-78"/>
              </a:rPr>
              <a:t>”گذشته“ </a:t>
            </a:r>
            <a:r>
              <a:rPr lang="fa-IR" dirty="0" smtClean="0">
                <a:cs typeface="B Nazanin" pitchFamily="2" charset="-78"/>
              </a:rPr>
              <a:t>و حسابهای دارایی گرایش به تبیین </a:t>
            </a:r>
            <a:r>
              <a:rPr lang="fa-IR" dirty="0" smtClean="0">
                <a:solidFill>
                  <a:srgbClr val="C00000"/>
                </a:solidFill>
                <a:cs typeface="B Nazanin" pitchFamily="2" charset="-78"/>
              </a:rPr>
              <a:t>”حال“ </a:t>
            </a:r>
            <a:r>
              <a:rPr lang="fa-IR" dirty="0" smtClean="0">
                <a:cs typeface="B Nazanin" pitchFamily="2" charset="-78"/>
              </a:rPr>
              <a:t>دارند، که این موضوع ارزشمندی ثبت دو طرفه را از منظر حساب خواهی آشکار می نماید.حساب خواهی در بطن سیستم دو طرفه است و طبق این سیستم تبیین حال از طریق گذشته صورت می گیرد و این توازن در معادله حسابداری موجب پاسخگو بودن مدیران و حسابداران در خصوص تغییرات ثروت خواهد بود.</a:t>
            </a:r>
          </a:p>
          <a:p>
            <a:pPr algn="just"/>
            <a:endParaRPr lang="fa-IR" b="1" dirty="0">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a:bodyPr>
          <a:lstStyle/>
          <a:p>
            <a:pPr algn="ctr"/>
            <a:r>
              <a:rPr lang="fa-IR" sz="3200" dirty="0" smtClean="0">
                <a:cs typeface="B Titr" pitchFamily="2" charset="-78"/>
              </a:rPr>
              <a:t>دفترداری سه طرفه موقت:</a:t>
            </a:r>
            <a:endParaRPr lang="fa-IR" sz="3200" dirty="0"/>
          </a:p>
        </p:txBody>
      </p:sp>
      <p:sp>
        <p:nvSpPr>
          <p:cNvPr id="3" name="Content Placeholder 2"/>
          <p:cNvSpPr>
            <a:spLocks noGrp="1"/>
          </p:cNvSpPr>
          <p:nvPr>
            <p:ph idx="1"/>
          </p:nvPr>
        </p:nvSpPr>
        <p:spPr/>
        <p:txBody>
          <a:bodyPr/>
          <a:lstStyle/>
          <a:p>
            <a:pPr algn="just"/>
            <a:r>
              <a:rPr lang="fa-IR" b="1" dirty="0" smtClean="0">
                <a:solidFill>
                  <a:srgbClr val="C00000"/>
                </a:solidFill>
                <a:cs typeface="B Nazanin" pitchFamily="2" charset="-78"/>
              </a:rPr>
              <a:t>گذشته، حال، آینده : </a:t>
            </a:r>
            <a:r>
              <a:rPr lang="fa-IR" dirty="0" smtClean="0">
                <a:cs typeface="B Nazanin" pitchFamily="2" charset="-78"/>
              </a:rPr>
              <a:t>وقتی دو بعد سرمایه و دارایی را به دو بعد انتزاعی تر گذشته و حال تبدیل کنیم می توان بعد آینده را نیز بیافزاییم (آینده=حال=گذشته) و بعد جدیدی را که با وقایع بودجه ای و پیش بینی های یک واحد تجاری در ارتباط است به ابعاد دارایی و سرمایه اضافه نمود</a:t>
            </a:r>
            <a:r>
              <a:rPr lang="fa-IR" dirty="0" smtClean="0">
                <a:solidFill>
                  <a:srgbClr val="C00000"/>
                </a:solidFill>
                <a:cs typeface="B Nazanin" pitchFamily="2" charset="-78"/>
              </a:rPr>
              <a:t>(بودجه=دارایی=سرمایه) </a:t>
            </a:r>
            <a:r>
              <a:rPr lang="fa-IR" dirty="0" smtClean="0">
                <a:cs typeface="B Nazanin" pitchFamily="2" charset="-78"/>
              </a:rPr>
              <a:t>در اینصورت فعالیتهای واقعی سال قبل به سرمایه اول دوره سال گذشته اضافه می شود تا به وضعیت فعلی واحد تجاری برسیم  این درحالی است که با استفاده از سرمایه هدف به عنوان یک مبلغ ثابت، فعالیتهای بودجه شده برای سال آینده از سرمایه هدف کم می شود تا به عقب بازگشته و به وضعیت فعلی واحد تجاری برسیم .</a:t>
            </a:r>
            <a:endParaRPr lang="fa-IR" b="1" dirty="0">
              <a:cs typeface="B Nazanin"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1080</TotalTime>
  <Words>2374</Words>
  <Application>Microsoft Office PowerPoint</Application>
  <PresentationFormat>On-screen Show (4:3)</PresentationFormat>
  <Paragraphs>145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موضوع :حسابداری سه طرفه</vt:lpstr>
      <vt:lpstr>سرگذشت پرفسور یوجی ایجیری</vt:lpstr>
      <vt:lpstr>تاریخچه ای از نظریات و سیستم های حسابداری </vt:lpstr>
      <vt:lpstr>مقدمه ای بر سیستم های حسابداری</vt:lpstr>
      <vt:lpstr>دفترداری سه طرفه و جنبش سود</vt:lpstr>
      <vt:lpstr>دفترداری سه طرفه و جنبش سود  </vt:lpstr>
      <vt:lpstr>دفترداری سه طرفه و جنبش سود</vt:lpstr>
      <vt:lpstr>دفترداری سه طرفه و جنبش سود</vt:lpstr>
      <vt:lpstr>دفترداری سه طرفه موقت:</vt:lpstr>
      <vt:lpstr> دفترداری سه طرفه موقت</vt:lpstr>
      <vt:lpstr>دفترداری سه طرفه دیفرانسیلی:</vt:lpstr>
      <vt:lpstr>دفترداری سه طرفه دیفرانسیلی</vt:lpstr>
      <vt:lpstr>دفترداری سه طرفه دیفرانسیلی:</vt:lpstr>
      <vt:lpstr>صورت نیرو:</vt:lpstr>
      <vt:lpstr>صورت نیرو:</vt:lpstr>
      <vt:lpstr>صورت نیرو :</vt:lpstr>
      <vt:lpstr>صورت نیرو :</vt:lpstr>
      <vt:lpstr>صورت نیرو :</vt:lpstr>
      <vt:lpstr> صورت نیرو </vt:lpstr>
      <vt:lpstr> پیشرفت حسابخواهی :</vt:lpstr>
      <vt:lpstr>اجرای دفتر داری سه طرفه :</vt:lpstr>
      <vt:lpstr>با تشکر از توجه شما</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 :حسابداری سه طرفه</dc:title>
  <dc:creator>MRT</dc:creator>
  <cp:lastModifiedBy>shi</cp:lastModifiedBy>
  <cp:revision>98</cp:revision>
  <dcterms:created xsi:type="dcterms:W3CDTF">2013-06-16T05:14:43Z</dcterms:created>
  <dcterms:modified xsi:type="dcterms:W3CDTF">2014-04-20T10:11:16Z</dcterms:modified>
</cp:coreProperties>
</file>