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64" r:id="rId1"/>
  </p:sldMasterIdLst>
  <p:notesMasterIdLst>
    <p:notesMasterId r:id="rId40"/>
  </p:notesMasterIdLst>
  <p:sldIdLst>
    <p:sldId id="271" r:id="rId2"/>
    <p:sldId id="269" r:id="rId3"/>
    <p:sldId id="272" r:id="rId4"/>
    <p:sldId id="274" r:id="rId5"/>
    <p:sldId id="275" r:id="rId6"/>
    <p:sldId id="276" r:id="rId7"/>
    <p:sldId id="277" r:id="rId8"/>
    <p:sldId id="278" r:id="rId9"/>
    <p:sldId id="285" r:id="rId10"/>
    <p:sldId id="286" r:id="rId11"/>
    <p:sldId id="280" r:id="rId12"/>
    <p:sldId id="287" r:id="rId13"/>
    <p:sldId id="288" r:id="rId14"/>
    <p:sldId id="281" r:id="rId15"/>
    <p:sldId id="282" r:id="rId16"/>
    <p:sldId id="283" r:id="rId17"/>
    <p:sldId id="284" r:id="rId18"/>
    <p:sldId id="289" r:id="rId19"/>
    <p:sldId id="290" r:id="rId20"/>
    <p:sldId id="291" r:id="rId21"/>
    <p:sldId id="292" r:id="rId22"/>
    <p:sldId id="293" r:id="rId23"/>
    <p:sldId id="303" r:id="rId24"/>
    <p:sldId id="304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5" r:id="rId35"/>
    <p:sldId id="306" r:id="rId36"/>
    <p:sldId id="309" r:id="rId37"/>
    <p:sldId id="308" r:id="rId38"/>
    <p:sldId id="307" r:id="rId39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EA8B80D-9A9D-454C-9792-27862B226866}">
          <p14:sldIdLst>
            <p14:sldId id="271"/>
            <p14:sldId id="269"/>
            <p14:sldId id="272"/>
            <p14:sldId id="274"/>
            <p14:sldId id="275"/>
            <p14:sldId id="276"/>
            <p14:sldId id="277"/>
            <p14:sldId id="278"/>
            <p14:sldId id="285"/>
            <p14:sldId id="286"/>
            <p14:sldId id="280"/>
            <p14:sldId id="287"/>
            <p14:sldId id="288"/>
            <p14:sldId id="281"/>
            <p14:sldId id="282"/>
            <p14:sldId id="283"/>
            <p14:sldId id="284"/>
            <p14:sldId id="289"/>
            <p14:sldId id="290"/>
            <p14:sldId id="291"/>
            <p14:sldId id="292"/>
            <p14:sldId id="293"/>
            <p14:sldId id="303"/>
            <p14:sldId id="304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5"/>
            <p14:sldId id="306"/>
            <p14:sldId id="309"/>
            <p14:sldId id="308"/>
            <p14:sldId id="307"/>
          </p14:sldIdLst>
        </p14:section>
        <p14:section name="Untitled Section" id="{83FE989B-2306-4146-BDDF-967CBFABC3D1}">
          <p14:sldIdLst/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man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6868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951" autoAdjust="0"/>
    <p:restoredTop sz="94676" autoAdjust="0"/>
  </p:normalViewPr>
  <p:slideViewPr>
    <p:cSldViewPr>
      <p:cViewPr>
        <p:scale>
          <a:sx n="66" d="100"/>
          <a:sy n="66" d="100"/>
        </p:scale>
        <p:origin x="-2220" y="-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F1A331C-6BE0-4D49-9CC2-F907EF783BC5}" type="datetimeFigureOut">
              <a:rPr lang="fa-IR" smtClean="0"/>
              <a:t>05/17/1436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A6018F-DF92-4DA3-B0F0-84A16345D98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32762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F1334E8E-5BE6-4368-B931-720740074359}" type="datetimeFigureOut">
              <a:rPr lang="fa-IR" smtClean="0"/>
              <a:t>05/17/1436</a:t>
            </a:fld>
            <a:endParaRPr lang="fa-IR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D89C3F-DC9A-4A85-80B3-0E2564B688BE}" type="slidenum">
              <a:rPr lang="fa-IR" smtClean="0"/>
              <a:t>‹#›</a:t>
            </a:fld>
            <a:endParaRPr lang="fa-I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4E8E-5BE6-4368-B931-720740074359}" type="datetimeFigureOut">
              <a:rPr lang="fa-IR" smtClean="0"/>
              <a:t>05/17/1436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9C3F-DC9A-4A85-80B3-0E2564B688BE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4E8E-5BE6-4368-B931-720740074359}" type="datetimeFigureOut">
              <a:rPr lang="fa-IR" smtClean="0"/>
              <a:t>05/17/1436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9C3F-DC9A-4A85-80B3-0E2564B688BE}" type="slidenum">
              <a:rPr lang="fa-IR" smtClean="0"/>
              <a:t>‹#›</a:t>
            </a:fld>
            <a:endParaRPr lang="fa-IR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1334E8E-5BE6-4368-B931-720740074359}" type="datetimeFigureOut">
              <a:rPr lang="fa-IR" smtClean="0"/>
              <a:t>05/17/1436</a:t>
            </a:fld>
            <a:endParaRPr lang="fa-I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FD89C3F-DC9A-4A85-80B3-0E2564B688BE}" type="slidenum">
              <a:rPr lang="fa-IR" smtClean="0"/>
              <a:t>‹#›</a:t>
            </a:fld>
            <a:endParaRPr lang="fa-I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4E8E-5BE6-4368-B931-720740074359}" type="datetimeFigureOut">
              <a:rPr lang="fa-IR" smtClean="0"/>
              <a:t>05/17/1436</a:t>
            </a:fld>
            <a:endParaRPr lang="fa-I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D89C3F-DC9A-4A85-80B3-0E2564B688BE}" type="slidenum">
              <a:rPr lang="fa-IR" smtClean="0"/>
              <a:t>‹#›</a:t>
            </a:fld>
            <a:endParaRPr lang="fa-I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a-I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1334E8E-5BE6-4368-B931-720740074359}" type="datetimeFigureOut">
              <a:rPr lang="fa-IR" smtClean="0"/>
              <a:t>05/17/1436</a:t>
            </a:fld>
            <a:endParaRPr lang="fa-I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FD89C3F-DC9A-4A85-80B3-0E2564B688BE}" type="slidenum">
              <a:rPr lang="fa-IR" smtClean="0"/>
              <a:t>‹#›</a:t>
            </a:fld>
            <a:endParaRPr lang="fa-I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1334E8E-5BE6-4368-B931-720740074359}" type="datetimeFigureOut">
              <a:rPr lang="fa-IR" smtClean="0"/>
              <a:t>05/17/1436</a:t>
            </a:fld>
            <a:endParaRPr lang="fa-I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FD89C3F-DC9A-4A85-80B3-0E2564B688BE}" type="slidenum">
              <a:rPr lang="fa-IR" smtClean="0"/>
              <a:t>‹#›</a:t>
            </a:fld>
            <a:endParaRPr lang="fa-I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4E8E-5BE6-4368-B931-720740074359}" type="datetimeFigureOut">
              <a:rPr lang="fa-IR" smtClean="0"/>
              <a:t>05/17/1436</a:t>
            </a:fld>
            <a:endParaRPr lang="fa-I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D89C3F-DC9A-4A85-80B3-0E2564B688BE}" type="slidenum">
              <a:rPr lang="fa-IR" smtClean="0"/>
              <a:t>‹#›</a:t>
            </a:fld>
            <a:endParaRPr lang="fa-I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4E8E-5BE6-4368-B931-720740074359}" type="datetimeFigureOut">
              <a:rPr lang="fa-IR" smtClean="0"/>
              <a:t>05/17/1436</a:t>
            </a:fld>
            <a:endParaRPr lang="fa-I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D89C3F-DC9A-4A85-80B3-0E2564B688BE}" type="slidenum">
              <a:rPr lang="fa-IR" smtClean="0"/>
              <a:t>‹#›</a:t>
            </a:fld>
            <a:endParaRPr lang="fa-I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1334E8E-5BE6-4368-B931-720740074359}" type="datetimeFigureOut">
              <a:rPr lang="fa-IR" smtClean="0"/>
              <a:t>05/17/1436</a:t>
            </a:fld>
            <a:endParaRPr lang="fa-IR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FD89C3F-DC9A-4A85-80B3-0E2564B688BE}" type="slidenum">
              <a:rPr lang="fa-IR" smtClean="0"/>
              <a:t>‹#›</a:t>
            </a:fld>
            <a:endParaRPr lang="fa-IR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F1334E8E-5BE6-4368-B931-720740074359}" type="datetimeFigureOut">
              <a:rPr lang="fa-IR" smtClean="0"/>
              <a:t>05/17/1436</a:t>
            </a:fld>
            <a:endParaRPr lang="fa-I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2FD89C3F-DC9A-4A85-80B3-0E2564B688BE}" type="slidenum">
              <a:rPr lang="fa-IR" smtClean="0"/>
              <a:t>‹#›</a:t>
            </a:fld>
            <a:endParaRPr lang="fa-I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F1334E8E-5BE6-4368-B931-720740074359}" type="datetimeFigureOut">
              <a:rPr lang="fa-IR" smtClean="0"/>
              <a:t>05/17/1436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2FD89C3F-DC9A-4A85-80B3-0E2564B688BE}" type="slidenum">
              <a:rPr lang="fa-IR" smtClean="0"/>
              <a:t>‹#›</a:t>
            </a:fld>
            <a:endParaRPr lang="fa-IR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1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r" defTabSz="914400" rtl="1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fa.wikipedia.org/wiki/%D8%B5%D9%81%D9%88%DB%8C" TargetMode="External"/><Relationship Id="rId3" Type="http://schemas.openxmlformats.org/officeDocument/2006/relationships/slide" Target="slide9.xml"/><Relationship Id="rId7" Type="http://schemas.openxmlformats.org/officeDocument/2006/relationships/hyperlink" Target="http://fa.wikipedia.org/wiki/%D8%B4%D8%A7%D9%87_%D8%B9%D8%A8%D8%A7%D8%B3_%D8%A7%D9%88%D9%84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hyperlink" Target="http://fa.wikipedia.org/wiki/%D8%A7%D8%B5%D9%81%D9%87%D8%A7%D9%86" TargetMode="External"/><Relationship Id="rId5" Type="http://schemas.openxmlformats.org/officeDocument/2006/relationships/hyperlink" Target="http://fa.wikipedia.org/wiki/%D9%82%D8%B2%D9%88%DB%8C%D9%86" TargetMode="Externa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fa.wikipedia.org/wiki/%D9%86%D8%B3%D8%AA%D8%B9%D9%84%DB%8C%D9%82" TargetMode="External"/><Relationship Id="rId2" Type="http://schemas.openxmlformats.org/officeDocument/2006/relationships/hyperlink" Target="http://fa.wikipedia.org/wiki/%D8%B4%D8%A7%D9%87_%D8%B9%D8%A8%D8%A7%D8%B3_%D8%AF%D9%88%D9%85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http://fa.wikipedia.org/wiki/%D8%B4%D8%A7%D9%87_%D8%B3%D9%84%D8%B7%D8%A7%D9%86_%D8%AD%D8%B3%DB%8C%D9%86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fa.wikipedia.org/wiki/%D9%85%DB%8C%D9%86%DB%8C%D8%A7%D8%AA%D9%88%D8%B1" TargetMode="External"/><Relationship Id="rId2" Type="http://schemas.openxmlformats.org/officeDocument/2006/relationships/hyperlink" Target="http://fa.wikipedia.org/wiki/%D8%A7%D8%B3%D9%84%DB%8C%D9%85%DB%8C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hyperlink" Target="http://fa.wikipedia.org/wiki/%D8%B4%D8%A7%D9%87_%D8%B3%D9%84%DB%8C%D9%85%D8%A7%D9%86" TargetMode="External"/><Relationship Id="rId4" Type="http://schemas.openxmlformats.org/officeDocument/2006/relationships/hyperlink" Target="http://fa.wikipedia.org/wiki/%D8%B1%D8%B6%D8%A7_%D8%B9%D8%A8%D8%A7%D8%B3%DB%8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fa.wikipedia.org/wiki/%D9%85%D8%B3" TargetMode="External"/><Relationship Id="rId2" Type="http://schemas.openxmlformats.org/officeDocument/2006/relationships/hyperlink" Target="http://fa.wikipedia.org/w/index.php?title=%D9%85%DB%8C%D8%AF%D8%A7%D9%86_%D9%86%D9%82%D8%B4_%D8%AC%D9%87%D8%A7%D9%86_(%D9%85%DB%8C%D8%AF%D8%A7%D9%86_%D8%A7%D9%85%D8%A7%D9%85_%D8%AE%D9%85%DB%8C%D9%86%DB%8C)&amp;action=edit&amp;redlink=1&amp;preload=%D8%A7%D9%84%DA%AF%D9%88:%D8%A7%DB%8C%D8%AC%D8%A7%D8%AF+%D9%85%D9%82%D8%A7%D9%84%D9%87/%D8%A7%D8%B3%D8%AA%D8%AE%D9%88%D8%A7%D9%86%E2%80%8C%D8%A8%D9%86%D8%AF%DB%8C&amp;editintro=%D8%A7%D9%84%DA%AF%D9%88:%D8%A7%DB%8C%D8%AC%D8%A7%D8%AF+%D9%85%D9%82%D8%A7%D9%84%D9%87/%D8%A7%D8%AF%DB%8C%D8%AA%E2%80%8C%D9%86%D9%88%D8%AA%DB%8C%D8%B3&amp;summary=%D8%A7%DB%8C%D8%AC%D8%A7%D8%AF+%DB%8C%DA%A9+%D9%85%D9%82%D8%A7%D9%84%D9%87+%D9%86%D9%88+%D8%A7%D8%B2+%D8%B7%D8%B1%DB%8C%D9%82+%D8%A7%DB%8C%D8%AC%D8%A7%D8%AF%DA%AF%D8%B1&amp;nosummary=&amp;prefix=&amp;minor=&amp;create=%D8%AF%D8%B1%D8%B3%D8%AA+%DA%A9%D8%B1%D8%AF%D9%86+%D9%85%D9%82%D8%A7%D9%84%D9%87+%D8%AC%D8%AF%DB%8C%D8%AF&amp;withJS=MediaWiki:Intro-Welcome-NewUsers.js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fa.wikipedia.org/wiki/%D9%85%DB%8C%D8%AF%D8%A7%D9%86_%D9%86%D9%82%D8%B4_%D8%AC%D9%87%D8%A7%D9%86" TargetMode="External"/><Relationship Id="rId2" Type="http://schemas.openxmlformats.org/officeDocument/2006/relationships/hyperlink" Target="http://fa.wikipedia.org/wiki/%D8%A7%D8%B5%D9%81%D9%87%D8%A7%D9%86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fa.wikipedia.org/wiki/%D9%85%D8%B1%D9%85%D8%B1" TargetMode="External"/><Relationship Id="rId2" Type="http://schemas.openxmlformats.org/officeDocument/2006/relationships/hyperlink" Target="http://fa.wikipedia.org/wiki/%D8%A2%D8%B3%D8%AA%D8%A7%D9%86%D9%87%E2%80%8C%D8%A7%DB%8C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395536" y="6021288"/>
            <a:ext cx="8064896" cy="620696"/>
          </a:xfrm>
        </p:spPr>
        <p:txBody>
          <a:bodyPr>
            <a:noAutofit/>
          </a:bodyPr>
          <a:lstStyle/>
          <a:p>
            <a:r>
              <a:rPr lang="fa-IR" dirty="0" smtClean="0">
                <a:cs typeface="B Kamran" pitchFamily="2" charset="-78"/>
              </a:rPr>
              <a:t>اعضای گروه </a:t>
            </a:r>
          </a:p>
          <a:p>
            <a:r>
              <a:rPr lang="fa-IR" dirty="0" smtClean="0">
                <a:cs typeface="B Kamran" pitchFamily="2" charset="-78"/>
              </a:rPr>
              <a:t>محمدعلی قادری </a:t>
            </a:r>
            <a:r>
              <a:rPr lang="fa-IR" dirty="0" smtClean="0">
                <a:cs typeface="B Kamran" pitchFamily="2" charset="-78"/>
              </a:rPr>
              <a:t>          اصغر </a:t>
            </a:r>
            <a:r>
              <a:rPr lang="fa-IR" dirty="0" smtClean="0">
                <a:cs typeface="B Kamran" pitchFamily="2" charset="-78"/>
              </a:rPr>
              <a:t>عبیری    </a:t>
            </a:r>
            <a:r>
              <a:rPr lang="fa-IR" dirty="0" smtClean="0">
                <a:cs typeface="B Kamran" pitchFamily="2" charset="-78"/>
              </a:rPr>
              <a:t>     </a:t>
            </a:r>
            <a:r>
              <a:rPr lang="fa-IR" dirty="0" smtClean="0">
                <a:cs typeface="B Kamran" pitchFamily="2" charset="-78"/>
              </a:rPr>
              <a:t>علی حیدری      </a:t>
            </a:r>
            <a:r>
              <a:rPr lang="fa-IR" dirty="0" smtClean="0">
                <a:cs typeface="B Kamran" pitchFamily="2" charset="-78"/>
              </a:rPr>
              <a:t>  علی ایوبی        محمدفروغی         حسین </a:t>
            </a:r>
            <a:r>
              <a:rPr lang="fa-IR" dirty="0" smtClean="0">
                <a:cs typeface="B Kamran" pitchFamily="2" charset="-78"/>
              </a:rPr>
              <a:t>ایزدی</a:t>
            </a:r>
            <a:endParaRPr lang="fa-IR" dirty="0">
              <a:cs typeface="B Kamran" pitchFamily="2" charset="-7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68344" y="1412776"/>
            <a:ext cx="936104" cy="439248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 </a:t>
            </a:r>
            <a:b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</a:br>
            <a: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</a:br>
            <a: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</a:br>
            <a: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</a:br>
            <a: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بسم الله </a:t>
            </a:r>
            <a:r>
              <a:rPr lang="fa-IR" sz="3600" dirty="0" smtClean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الر حما</a:t>
            </a:r>
            <a: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</a:br>
            <a: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ن  </a:t>
            </a:r>
            <a:b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</a:br>
            <a: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 الر    حیم </a:t>
            </a:r>
            <a:b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</a:br>
            <a: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</a:br>
            <a: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                         </a:t>
            </a:r>
            <a:b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</a:br>
            <a: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</a:br>
            <a:r>
              <a:rPr lang="fa-IR" sz="3600" dirty="0"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 </a:t>
            </a:r>
            <a:endParaRPr lang="fa-IR" sz="3600" dirty="0"/>
          </a:p>
        </p:txBody>
      </p:sp>
      <p:pic>
        <p:nvPicPr>
          <p:cNvPr id="5" name="Picture 2" descr="C:\Users\haman\Desktop\فایل های علی\bi2457337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6984776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2557500"/>
      </p:ext>
    </p:extLst>
  </p:cSld>
  <p:clrMapOvr>
    <a:masterClrMapping/>
  </p:clrMapOvr>
  <p:transition spd="slow" advTm="1331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aman\Desktop\1111\DSC_0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2565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221190"/>
      </p:ext>
    </p:extLst>
  </p:cSld>
  <p:clrMapOvr>
    <a:masterClrMapping/>
  </p:clrMapOvr>
  <p:transition spd="slow" advTm="289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aman\Desktop\1111\DSC_0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762135"/>
      </p:ext>
    </p:extLst>
  </p:cSld>
  <p:clrMapOvr>
    <a:masterClrMapping/>
  </p:clrMapOvr>
  <p:transition spd="slow" advTm="327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aman\Desktop\1111\DSC_0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125937"/>
      </p:ext>
    </p:extLst>
  </p:cSld>
  <p:clrMapOvr>
    <a:masterClrMapping/>
  </p:clrMapOvr>
  <p:transition spd="slow" advTm="197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aman\Desktop\1111\DSC_02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769"/>
            <a:ext cx="45922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008100"/>
      </p:ext>
    </p:extLst>
  </p:cSld>
  <p:clrMapOvr>
    <a:masterClrMapping/>
  </p:clrMapOvr>
  <p:transition spd="slow" advTm="321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aman\Desktop\1111\DSC_0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62" y="0"/>
            <a:ext cx="3855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433962"/>
      </p:ext>
    </p:extLst>
  </p:cSld>
  <p:clrMapOvr>
    <a:masterClrMapping/>
  </p:clrMapOvr>
  <p:transition spd="slow" advTm="613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aman\Desktop\1111\DSC_0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62" y="0"/>
            <a:ext cx="3855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298602"/>
      </p:ext>
    </p:extLst>
  </p:cSld>
  <p:clrMapOvr>
    <a:masterClrMapping/>
  </p:clrMapOvr>
  <p:transition spd="slow" advTm="579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aman\Desktop\1111\DSC_02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62" y="0"/>
            <a:ext cx="3855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86187"/>
      </p:ext>
    </p:extLst>
  </p:cSld>
  <p:clrMapOvr>
    <a:masterClrMapping/>
  </p:clrMapOvr>
  <p:transition spd="slow" advTm="396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aman\Desktop\1111\DSC_02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416"/>
            <a:ext cx="9144000" cy="51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554124"/>
      </p:ext>
    </p:extLst>
  </p:cSld>
  <p:clrMapOvr>
    <a:masterClrMapping/>
  </p:clrMapOvr>
  <p:transition spd="slow" advTm="353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aman\Desktop\1111\DSC_02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416"/>
            <a:ext cx="9144000" cy="51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249054"/>
      </p:ext>
    </p:extLst>
  </p:cSld>
  <p:clrMapOvr>
    <a:masterClrMapping/>
  </p:clrMapOvr>
  <p:transition spd="slow" advTm="28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aman\Desktop\1111\DSC_02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62" y="0"/>
            <a:ext cx="3855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209834"/>
      </p:ext>
    </p:extLst>
  </p:cSld>
  <p:clrMapOvr>
    <a:masterClrMapping/>
  </p:clrMapOvr>
  <p:transition spd="slow" advTm="302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39552" y="2204864"/>
            <a:ext cx="8229600" cy="4104456"/>
          </a:xfrm>
        </p:spPr>
        <p:txBody>
          <a:bodyPr>
            <a:normAutofit/>
          </a:bodyPr>
          <a:lstStyle/>
          <a:p>
            <a:r>
              <a:rPr lang="fa-IR" dirty="0" smtClean="0"/>
              <a:t>    </a:t>
            </a:r>
            <a:r>
              <a:rPr lang="fa-IR" dirty="0" smtClean="0">
                <a:solidFill>
                  <a:srgbClr val="00B0F0"/>
                </a:solidFill>
                <a:cs typeface="B Esfehan" pitchFamily="2" charset="-78"/>
                <a:hlinkClick r:id="rId3" action="ppaction://hlinksldjump"/>
              </a:rPr>
              <a:t>تصاویر</a:t>
            </a:r>
            <a:r>
              <a:rPr lang="fa-IR" dirty="0" smtClean="0"/>
              <a:t>                                                                    </a:t>
            </a:r>
            <a:r>
              <a:rPr lang="fa-IR" dirty="0" smtClean="0">
                <a:cs typeface="B Esfehan" pitchFamily="2" charset="-78"/>
                <a:hlinkClick r:id="rId4" action="ppaction://hlinksldjump"/>
              </a:rPr>
              <a:t>تاریخچه</a:t>
            </a:r>
            <a:endParaRPr lang="fa-IR" dirty="0" smtClean="0">
              <a:cs typeface="B Esfehan" pitchFamily="2" charset="-78"/>
            </a:endParaRPr>
          </a:p>
          <a:p>
            <a:endParaRPr lang="fa-IR" dirty="0">
              <a:cs typeface="B Esfehan" pitchFamily="2" charset="-78"/>
            </a:endParaRPr>
          </a:p>
          <a:p>
            <a:endParaRPr lang="fa-IR" dirty="0" smtClean="0">
              <a:cs typeface="B Esfehan" pitchFamily="2" charset="-78"/>
            </a:endParaRPr>
          </a:p>
          <a:p>
            <a:endParaRPr lang="fa-IR" dirty="0" smtClean="0">
              <a:cs typeface="B Esfehan" pitchFamily="2" charset="-78"/>
            </a:endParaRPr>
          </a:p>
          <a:p>
            <a:endParaRPr lang="fa-IR" dirty="0" smtClean="0">
              <a:cs typeface="B Esfehan" pitchFamily="2" charset="-78"/>
            </a:endParaRPr>
          </a:p>
          <a:p>
            <a:pPr algn="ctr"/>
            <a:r>
              <a:rPr lang="fa-IR" b="1" dirty="0">
                <a:cs typeface="B Esfehan" pitchFamily="2" charset="-78"/>
              </a:rPr>
              <a:t>تاریخچه </a:t>
            </a:r>
            <a:r>
              <a:rPr lang="fa-IR" b="1" dirty="0" smtClean="0">
                <a:cs typeface="B Esfehan" pitchFamily="2" charset="-78"/>
              </a:rPr>
              <a:t>بنا</a:t>
            </a:r>
          </a:p>
          <a:p>
            <a:r>
              <a:rPr lang="fa-IR" dirty="0" smtClean="0">
                <a:cs typeface="B Esfehan" pitchFamily="2" charset="-78"/>
              </a:rPr>
              <a:t>این </a:t>
            </a:r>
            <a:r>
              <a:rPr lang="fa-IR" dirty="0">
                <a:cs typeface="B Esfehan" pitchFamily="2" charset="-78"/>
              </a:rPr>
              <a:t>بنا پس از انتقال پایتخت از </a:t>
            </a:r>
            <a:r>
              <a:rPr lang="fa-IR" u="sng" dirty="0">
                <a:cs typeface="B Esfehan" pitchFamily="2" charset="-78"/>
                <a:hlinkClick r:id="rId5" tooltip="قزوین"/>
              </a:rPr>
              <a:t>قزوین</a:t>
            </a:r>
            <a:r>
              <a:rPr lang="fa-IR" dirty="0">
                <a:cs typeface="B Esfehan" pitchFamily="2" charset="-78"/>
              </a:rPr>
              <a:t> به </a:t>
            </a:r>
            <a:r>
              <a:rPr lang="fa-IR" u="sng" dirty="0">
                <a:cs typeface="B Esfehan" pitchFamily="2" charset="-78"/>
                <a:hlinkClick r:id="rId6" tooltip="اصفهان"/>
              </a:rPr>
              <a:t>اصفهان</a:t>
            </a:r>
            <a:r>
              <a:rPr lang="fa-IR" dirty="0">
                <a:cs typeface="B Esfehan" pitchFamily="2" charset="-78"/>
              </a:rPr>
              <a:t> توسط </a:t>
            </a:r>
            <a:r>
              <a:rPr lang="fa-IR" u="sng" dirty="0">
                <a:cs typeface="B Esfehan" pitchFamily="2" charset="-78"/>
                <a:hlinkClick r:id="rId7" tooltip="شاه عباس اول"/>
              </a:rPr>
              <a:t>شاه عباس اول</a:t>
            </a:r>
            <a:r>
              <a:rPr lang="fa-IR" dirty="0">
                <a:cs typeface="B Esfehan" pitchFamily="2" charset="-78"/>
              </a:rPr>
              <a:t> بین </a:t>
            </a:r>
            <a:r>
              <a:rPr lang="fa-IR" dirty="0" smtClean="0">
                <a:cs typeface="B Esfehan" pitchFamily="2" charset="-78"/>
              </a:rPr>
              <a:t> سالهای </a:t>
            </a:r>
            <a:r>
              <a:rPr lang="fa-IR" dirty="0">
                <a:cs typeface="B Esfehan" pitchFamily="2" charset="-78"/>
              </a:rPr>
              <a:t>۹۷۳ تا ۹۷۷ </a:t>
            </a:r>
            <a:r>
              <a:rPr lang="fa-IR" dirty="0" smtClean="0">
                <a:cs typeface="B Esfehan" pitchFamily="2" charset="-78"/>
              </a:rPr>
              <a:t>خورشیدی </a:t>
            </a:r>
            <a:r>
              <a:rPr lang="fa-IR" dirty="0">
                <a:cs typeface="B Esfehan" pitchFamily="2" charset="-78"/>
              </a:rPr>
              <a:t>بعنوان مقر </a:t>
            </a:r>
            <a:r>
              <a:rPr lang="fa-IR" dirty="0" smtClean="0">
                <a:cs typeface="B Esfehan" pitchFamily="2" charset="-78"/>
              </a:rPr>
              <a:t>و  دولتخانه  </a:t>
            </a:r>
            <a:r>
              <a:rPr lang="fa-IR" dirty="0">
                <a:cs typeface="B Esfehan" pitchFamily="2" charset="-78"/>
              </a:rPr>
              <a:t>حکومتی سلاطین </a:t>
            </a:r>
            <a:r>
              <a:rPr lang="fa-IR" u="sng" dirty="0">
                <a:cs typeface="B Esfehan" pitchFamily="2" charset="-78"/>
                <a:hlinkClick r:id="rId8" tooltip="صفوی"/>
              </a:rPr>
              <a:t>صفوی</a:t>
            </a:r>
            <a:r>
              <a:rPr lang="fa-IR" dirty="0">
                <a:cs typeface="B Esfehan" pitchFamily="2" charset="-78"/>
              </a:rPr>
              <a:t> شروع به </a:t>
            </a:r>
            <a:r>
              <a:rPr lang="fa-IR" dirty="0" smtClean="0">
                <a:cs typeface="B Esfehan" pitchFamily="2" charset="-78"/>
              </a:rPr>
              <a:t> ساخت  شد</a:t>
            </a:r>
            <a:r>
              <a:rPr lang="fa-IR" dirty="0">
                <a:cs typeface="B Esfehan" pitchFamily="2" charset="-78"/>
              </a:rPr>
              <a:t>.</a:t>
            </a:r>
            <a:endParaRPr lang="en-US" dirty="0">
              <a:cs typeface="B Esfehan" pitchFamily="2" charset="-78"/>
            </a:endParaRPr>
          </a:p>
          <a:p>
            <a:endParaRPr lang="fa-IR" dirty="0" smtClean="0"/>
          </a:p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27784" y="1484784"/>
            <a:ext cx="4114800" cy="701040"/>
          </a:xfr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a-IR" sz="3200" dirty="0" smtClean="0">
                <a:solidFill>
                  <a:schemeClr val="tx2">
                    <a:lumMod val="50000"/>
                  </a:schemeClr>
                </a:solidFill>
                <a:cs typeface="B Esfehan" pitchFamily="2" charset="-78"/>
              </a:rPr>
              <a:t>تاریخچه ی عالی قاپو</a:t>
            </a:r>
            <a:endParaRPr lang="fa-IR" sz="3200" dirty="0">
              <a:solidFill>
                <a:schemeClr val="tx2">
                  <a:lumMod val="50000"/>
                </a:schemeClr>
              </a:solidFill>
              <a:cs typeface="B Esfehan" pitchFamily="2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742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360">
        <p:split orient="vert"/>
      </p:transition>
    </mc:Choice>
    <mc:Fallback xmlns="">
      <p:transition spd="slow" advTm="1336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aman\Desktop\1111\DSC_0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62" y="0"/>
            <a:ext cx="3855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449524"/>
      </p:ext>
    </p:extLst>
  </p:cSld>
  <p:clrMapOvr>
    <a:masterClrMapping/>
  </p:clrMapOvr>
  <p:transition spd="slow" advTm="38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aman\Desktop\1111\DSC_0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416"/>
            <a:ext cx="9144000" cy="51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33389"/>
      </p:ext>
    </p:extLst>
  </p:cSld>
  <p:clrMapOvr>
    <a:masterClrMapping/>
  </p:clrMapOvr>
  <p:transition spd="slow" advTm="471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aman\Desktop\1111\DSC_0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416"/>
            <a:ext cx="9144000" cy="51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158274"/>
      </p:ext>
    </p:extLst>
  </p:cSld>
  <p:clrMapOvr>
    <a:masterClrMapping/>
  </p:clrMapOvr>
  <p:transition spd="slow" advTm="368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haman\Desktop\1111\DSC_0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416"/>
            <a:ext cx="9144000" cy="51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452364"/>
      </p:ext>
    </p:extLst>
  </p:cSld>
  <p:clrMapOvr>
    <a:masterClrMapping/>
  </p:clrMapOvr>
  <p:transition spd="slow" advTm="332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haman\Desktop\1111\DSC_02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416"/>
            <a:ext cx="9144000" cy="51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452364"/>
      </p:ext>
    </p:extLst>
  </p:cSld>
  <p:clrMapOvr>
    <a:masterClrMapping/>
  </p:clrMapOvr>
  <p:transition spd="slow" advTm="611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aman\Desktop\1111\DSC_02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416"/>
            <a:ext cx="9144000" cy="51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294420"/>
      </p:ext>
    </p:extLst>
  </p:cSld>
  <p:clrMapOvr>
    <a:masterClrMapping/>
  </p:clrMapOvr>
  <p:transition spd="slow" advTm="459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haman\Desktop\1111\DSC_02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62" y="0"/>
            <a:ext cx="3855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501848"/>
      </p:ext>
    </p:extLst>
  </p:cSld>
  <p:clrMapOvr>
    <a:masterClrMapping/>
  </p:clrMapOvr>
  <p:transition spd="slow" advTm="672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haman\Desktop\1111\DSC_0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62" y="0"/>
            <a:ext cx="3855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751255"/>
      </p:ext>
    </p:extLst>
  </p:cSld>
  <p:clrMapOvr>
    <a:masterClrMapping/>
  </p:clrMapOvr>
  <p:transition spd="slow" advTm="783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haman\Desktop\1111\DSC_02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62" y="0"/>
            <a:ext cx="3855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765192"/>
      </p:ext>
    </p:extLst>
  </p:cSld>
  <p:clrMapOvr>
    <a:masterClrMapping/>
  </p:clrMapOvr>
  <p:transition spd="slow" advTm="1036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haman\Desktop\1111\DSC_02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62" y="0"/>
            <a:ext cx="3855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278281"/>
      </p:ext>
    </p:extLst>
  </p:cSld>
  <p:clrMapOvr>
    <a:masterClrMapping/>
  </p:clrMapOvr>
  <p:transition spd="slow" advTm="532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913" y="4941168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dirty="0" smtClean="0">
                <a:cs typeface="B Esfehan" pitchFamily="2" charset="-78"/>
              </a:rPr>
              <a:t> </a:t>
            </a:r>
            <a:endParaRPr lang="en-US" sz="2000" dirty="0" smtClean="0">
              <a:cs typeface="B Esfehan" pitchFamily="2" charset="-78"/>
            </a:endParaRPr>
          </a:p>
          <a:p>
            <a:pPr algn="ctr"/>
            <a:r>
              <a:rPr lang="fa-IR" sz="2000" dirty="0" smtClean="0">
                <a:cs typeface="B Esfehan" pitchFamily="2" charset="-78"/>
              </a:rPr>
              <a:t>این کاخ طی ۵ مرحله معماری و در زمان جانشینان شاه عباس اول بخصوص </a:t>
            </a:r>
            <a:r>
              <a:rPr lang="fa-IR" sz="2000" u="sng" dirty="0" smtClean="0">
                <a:cs typeface="B Esfehan" pitchFamily="2" charset="-78"/>
                <a:hlinkClick r:id="rId2" tooltip="شاه عباس دوم"/>
              </a:rPr>
              <a:t>شاه عباس دوم</a:t>
            </a:r>
            <a:r>
              <a:rPr lang="fa-IR" sz="2000" dirty="0" smtClean="0">
                <a:cs typeface="B Esfehan" pitchFamily="2" charset="-78"/>
              </a:rPr>
              <a:t> و شاه سلیمان بین ۷۰ تا ۱۰۰ سال ادامه و تکمیل یافت. حتی به دلیل وجود کتیبه‌ای بخط </a:t>
            </a:r>
            <a:r>
              <a:rPr lang="fa-IR" sz="2000" u="sng" dirty="0" smtClean="0">
                <a:cs typeface="B Esfehan" pitchFamily="2" charset="-78"/>
                <a:hlinkClick r:id="rId3" tooltip="نستعلیق"/>
              </a:rPr>
              <a:t>نستعلیق</a:t>
            </a:r>
            <a:r>
              <a:rPr lang="fa-IR" sz="2000" dirty="0" smtClean="0">
                <a:cs typeface="B Esfehan" pitchFamily="2" charset="-78"/>
              </a:rPr>
              <a:t>        در زمان </a:t>
            </a:r>
            <a:r>
              <a:rPr lang="fa-IR" sz="2000" u="sng" dirty="0" smtClean="0">
                <a:cs typeface="B Esfehan" pitchFamily="2" charset="-78"/>
                <a:hlinkClick r:id="rId4" tooltip="شاه سلطان حسین"/>
              </a:rPr>
              <a:t>شاه سلطان حسین</a:t>
            </a:r>
            <a:r>
              <a:rPr lang="fa-IR" sz="2000" dirty="0" smtClean="0">
                <a:cs typeface="B Esfehan" pitchFamily="2" charset="-78"/>
              </a:rPr>
              <a:t> آخرین پادشاه صفوی، تزئینات طبقه سوم اضافه یا مرمت شده‌است.</a:t>
            </a:r>
            <a:endParaRPr lang="en-US" sz="2000" dirty="0">
              <a:cs typeface="B Esfehan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66456" y="179124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b="1" dirty="0">
                <a:solidFill>
                  <a:schemeClr val="tx2">
                    <a:lumMod val="50000"/>
                  </a:schemeClr>
                </a:solidFill>
                <a:cs typeface="B Esfehan" pitchFamily="2" charset="-78"/>
              </a:rPr>
              <a:t>مدت زمان ساخت</a:t>
            </a:r>
            <a:endParaRPr lang="en-US" dirty="0">
              <a:solidFill>
                <a:schemeClr val="tx2">
                  <a:lumMod val="50000"/>
                </a:schemeClr>
              </a:solidFill>
              <a:cs typeface="B Esfehan" pitchFamily="2" charset="-78"/>
            </a:endParaRPr>
          </a:p>
        </p:txBody>
      </p:sp>
      <p:pic>
        <p:nvPicPr>
          <p:cNvPr id="2050" name="Picture 2" descr="C:\Users\haman\Desktop\2013211836214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997" y="1340767"/>
            <a:ext cx="5277987" cy="3518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30541" y="1352796"/>
            <a:ext cx="25506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 smtClean="0">
                <a:solidFill>
                  <a:srgbClr val="CC0000"/>
                </a:solidFill>
                <a:latin typeface="_PDMS_Saleem_QuranFont" pitchFamily="2" charset="-78"/>
                <a:cs typeface="_PDMS_Saleem_QuranFont" pitchFamily="2" charset="-78"/>
              </a:rPr>
              <a:t>نگاره ای ازکاخ عالی قاپو درسال</a:t>
            </a:r>
            <a:r>
              <a:rPr lang="fa-IR" dirty="0" smtClean="0">
                <a:solidFill>
                  <a:srgbClr val="CC0000"/>
                </a:solidFill>
                <a:latin typeface="Adobe Arabic" pitchFamily="18" charset="-78"/>
                <a:cs typeface="Adobe Arabic" pitchFamily="18" charset="-78"/>
              </a:rPr>
              <a:t>1286</a:t>
            </a:r>
            <a:r>
              <a:rPr lang="fa-IR" dirty="0" smtClean="0">
                <a:solidFill>
                  <a:srgbClr val="CC0000"/>
                </a:solidFill>
                <a:latin typeface="_PDMS_Saleem_QuranFont" pitchFamily="2" charset="-78"/>
                <a:cs typeface="_PDMS_Saleem_QuranFont" pitchFamily="2" charset="-78"/>
              </a:rPr>
              <a:t> </a:t>
            </a:r>
            <a:r>
              <a:rPr lang="fa-IR" sz="1900" dirty="0" smtClean="0">
                <a:solidFill>
                  <a:srgbClr val="CC0000"/>
                </a:solidFill>
                <a:latin typeface="_PDMS_Saleem_QuranFont" pitchFamily="2" charset="-78"/>
                <a:cs typeface="_PDMS_Saleem_QuranFont" pitchFamily="2" charset="-78"/>
              </a:rPr>
              <a:t>شمسی</a:t>
            </a:r>
            <a:endParaRPr lang="fa-IR" sz="1900" dirty="0">
              <a:solidFill>
                <a:srgbClr val="CC0000"/>
              </a:solidFill>
              <a:latin typeface="_PDMS_Saleem_QuranFont" pitchFamily="2" charset="-78"/>
              <a:cs typeface="_PDMS_Saleem_QuranFon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232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148">
        <p:split orient="vert"/>
      </p:transition>
    </mc:Choice>
    <mc:Fallback xmlns="">
      <p:transition spd="slow" advTm="81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haman\Desktop\1111\DSC_02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62" y="0"/>
            <a:ext cx="3855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495837"/>
      </p:ext>
    </p:extLst>
  </p:cSld>
  <p:clrMapOvr>
    <a:masterClrMapping/>
  </p:clrMapOvr>
  <p:transition spd="slow" advTm="467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haman\Desktop\1111\DSC_02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62" y="0"/>
            <a:ext cx="3855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272823"/>
      </p:ext>
    </p:extLst>
  </p:cSld>
  <p:clrMapOvr>
    <a:masterClrMapping/>
  </p:clrMapOvr>
  <p:transition spd="slow" advTm="346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haman\Desktop\1111\DSC_02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62" y="0"/>
            <a:ext cx="3855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989"/>
      </p:ext>
    </p:extLst>
  </p:cSld>
  <p:clrMapOvr>
    <a:masterClrMapping/>
  </p:clrMapOvr>
  <p:transition spd="slow" advTm="221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haman\Desktop\1111\DSC_0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416"/>
            <a:ext cx="9144000" cy="51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071031"/>
      </p:ext>
    </p:extLst>
  </p:cSld>
  <p:clrMapOvr>
    <a:masterClrMapping/>
  </p:clrMapOvr>
  <p:transition spd="slow" advTm="357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haman\Desktop\1111\DSC_0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62" y="0"/>
            <a:ext cx="3855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549401"/>
      </p:ext>
    </p:extLst>
  </p:cSld>
  <p:clrMapOvr>
    <a:masterClrMapping/>
  </p:clrMapOvr>
  <p:transition spd="slow" advTm="371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haman\Desktop\1111\DSC_0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416"/>
            <a:ext cx="9144000" cy="51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368710"/>
      </p:ext>
    </p:extLst>
  </p:cSld>
  <p:clrMapOvr>
    <a:masterClrMapping/>
  </p:clrMapOvr>
  <p:transition spd="slow" advTm="368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aman\Desktop\1111\DSC_0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-4823"/>
            <a:ext cx="3855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822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man\Desktop\عکس\IMG_0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647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6021288"/>
            <a:ext cx="1080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dirty="0" smtClean="0">
                <a:solidFill>
                  <a:srgbClr val="FF0000"/>
                </a:solidFill>
                <a:cs typeface="B Esfehan" pitchFamily="2" charset="-78"/>
                <a:hlinkClick r:id="rId2" action="ppaction://hlinksldjump"/>
              </a:rPr>
              <a:t>بازگشت به صفحه</a:t>
            </a:r>
            <a:endParaRPr lang="fa-IR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haman\Desktop\DSC_02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42484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856080"/>
      </p:ext>
    </p:extLst>
  </p:cSld>
  <p:clrMapOvr>
    <a:masterClrMapping/>
  </p:clrMapOvr>
  <p:transition spd="slow" advTm="437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157192"/>
            <a:ext cx="8964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dirty="0" smtClean="0">
                <a:cs typeface="B Esfehan" pitchFamily="2" charset="-78"/>
              </a:rPr>
              <a:t>تزئینات  خارجی  </a:t>
            </a:r>
            <a:r>
              <a:rPr lang="fa-IR" dirty="0">
                <a:cs typeface="B Esfehan" pitchFamily="2" charset="-78"/>
              </a:rPr>
              <a:t>بوسیله آجر که در </a:t>
            </a:r>
            <a:r>
              <a:rPr lang="fa-IR" dirty="0" smtClean="0">
                <a:cs typeface="B Esfehan" pitchFamily="2" charset="-78"/>
              </a:rPr>
              <a:t>لچکها  </a:t>
            </a:r>
            <a:r>
              <a:rPr lang="fa-IR" dirty="0">
                <a:cs typeface="B Esfehan" pitchFamily="2" charset="-78"/>
              </a:rPr>
              <a:t>(قسمتهای هلالی در بالای هر ورودی</a:t>
            </a:r>
            <a:r>
              <a:rPr lang="fa-IR" dirty="0" smtClean="0">
                <a:cs typeface="B Esfehan" pitchFamily="2" charset="-78"/>
              </a:rPr>
              <a:t>)  بوسیله  کاشی  </a:t>
            </a:r>
            <a:r>
              <a:rPr lang="fa-IR" dirty="0">
                <a:cs typeface="B Esfehan" pitchFamily="2" charset="-78"/>
              </a:rPr>
              <a:t>هفت </a:t>
            </a:r>
            <a:r>
              <a:rPr lang="fa-IR" dirty="0" smtClean="0">
                <a:cs typeface="B Esfehan" pitchFamily="2" charset="-78"/>
              </a:rPr>
              <a:t>رنگ </a:t>
            </a:r>
            <a:r>
              <a:rPr lang="fa-IR" dirty="0">
                <a:cs typeface="B Esfehan" pitchFamily="2" charset="-78"/>
              </a:rPr>
              <a:t>و تزئینات و خطوط </a:t>
            </a:r>
            <a:r>
              <a:rPr lang="fa-IR" u="sng" dirty="0">
                <a:cs typeface="B Esfehan" pitchFamily="2" charset="-78"/>
                <a:hlinkClick r:id="rId2" tooltip="اسلیمی"/>
              </a:rPr>
              <a:t>اسلیمی</a:t>
            </a:r>
            <a:r>
              <a:rPr lang="fa-IR" dirty="0">
                <a:cs typeface="B Esfehan" pitchFamily="2" charset="-78"/>
              </a:rPr>
              <a:t> می‌باشد و تزئینات داخلی بوسیله نقوش زیبای گل و بته و شکارگاه و </a:t>
            </a:r>
            <a:r>
              <a:rPr lang="fa-IR" dirty="0" smtClean="0">
                <a:cs typeface="B Esfehan" pitchFamily="2" charset="-78"/>
              </a:rPr>
              <a:t>حیوانات </a:t>
            </a:r>
            <a:r>
              <a:rPr lang="fa-IR" dirty="0">
                <a:cs typeface="B Esfehan" pitchFamily="2" charset="-78"/>
              </a:rPr>
              <a:t>و پرندگان بر روی گچ (لایه چینی و کشته بری) و یا </a:t>
            </a:r>
            <a:r>
              <a:rPr lang="fa-IR" u="sng" dirty="0">
                <a:cs typeface="B Esfehan" pitchFamily="2" charset="-78"/>
                <a:hlinkClick r:id="rId3" tooltip="مینیاتور"/>
              </a:rPr>
              <a:t>مینیاتورهای</a:t>
            </a:r>
            <a:r>
              <a:rPr lang="fa-IR" dirty="0">
                <a:cs typeface="B Esfehan" pitchFamily="2" charset="-78"/>
              </a:rPr>
              <a:t> تصویری ایرانی </a:t>
            </a:r>
            <a:r>
              <a:rPr lang="fa-IR" dirty="0" smtClean="0">
                <a:cs typeface="B Esfehan" pitchFamily="2" charset="-78"/>
              </a:rPr>
              <a:t> (</a:t>
            </a:r>
            <a:r>
              <a:rPr lang="fa-IR" dirty="0">
                <a:cs typeface="B Esfehan" pitchFamily="2" charset="-78"/>
              </a:rPr>
              <a:t>به سبک نقاشی‌های </a:t>
            </a:r>
            <a:r>
              <a:rPr lang="fa-IR" u="sng" dirty="0">
                <a:cs typeface="B Esfehan" pitchFamily="2" charset="-78"/>
                <a:hlinkClick r:id="rId4" tooltip="رضا عباسی"/>
              </a:rPr>
              <a:t>رضا عباسی</a:t>
            </a:r>
            <a:r>
              <a:rPr lang="fa-IR" dirty="0">
                <a:cs typeface="B Esfehan" pitchFamily="2" charset="-78"/>
              </a:rPr>
              <a:t>) </a:t>
            </a:r>
            <a:r>
              <a:rPr lang="fa-IR" dirty="0" smtClean="0">
                <a:cs typeface="B Esfehan" pitchFamily="2" charset="-78"/>
              </a:rPr>
              <a:t> و </a:t>
            </a:r>
            <a:r>
              <a:rPr lang="fa-IR" dirty="0">
                <a:cs typeface="B Esfehan" pitchFamily="2" charset="-78"/>
              </a:rPr>
              <a:t>خارجی (بوسیله نقاشان اروپایی که در زمان </a:t>
            </a:r>
            <a:r>
              <a:rPr lang="fa-IR" u="sng" dirty="0">
                <a:cs typeface="B Esfehan" pitchFamily="2" charset="-78"/>
                <a:hlinkClick r:id="rId5" tooltip="شاه سلیمان"/>
              </a:rPr>
              <a:t>شاه </a:t>
            </a:r>
            <a:r>
              <a:rPr lang="fa-IR" u="sng" dirty="0" smtClean="0">
                <a:cs typeface="B Esfehan" pitchFamily="2" charset="-78"/>
                <a:hlinkClick r:id="rId5" tooltip="شاه سلیمان"/>
              </a:rPr>
              <a:t>سلیمان</a:t>
            </a:r>
            <a:r>
              <a:rPr lang="fa-IR" dirty="0">
                <a:cs typeface="B Esfehan" pitchFamily="2" charset="-78"/>
              </a:rPr>
              <a:t> </a:t>
            </a:r>
            <a:r>
              <a:rPr lang="fa-IR" dirty="0" smtClean="0">
                <a:cs typeface="B Esfehan" pitchFamily="2" charset="-78"/>
              </a:rPr>
              <a:t>در دربار </a:t>
            </a:r>
            <a:r>
              <a:rPr lang="fa-IR" dirty="0">
                <a:cs typeface="B Esfehan" pitchFamily="2" charset="-78"/>
              </a:rPr>
              <a:t>صفوی </a:t>
            </a:r>
            <a:r>
              <a:rPr lang="fa-IR" dirty="0" smtClean="0">
                <a:cs typeface="B Esfehan" pitchFamily="2" charset="-78"/>
              </a:rPr>
              <a:t>حضور  </a:t>
            </a:r>
            <a:r>
              <a:rPr lang="fa-IR" dirty="0">
                <a:cs typeface="B Esfehan" pitchFamily="2" charset="-78"/>
              </a:rPr>
              <a:t>داشتند به سبک نقاشی اروپایی به سبک توسط نقاشان معروفی مانند آنژل ولوکار) می‌باشد.</a:t>
            </a:r>
            <a:endParaRPr lang="en-US" dirty="0">
              <a:cs typeface="B Esfehan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7624" y="95137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a-IR" b="1" dirty="0">
                <a:solidFill>
                  <a:srgbClr val="FFFFFF"/>
                </a:solidFill>
                <a:cs typeface="B Esfehan" pitchFamily="2" charset="-78"/>
              </a:rPr>
              <a:t>تزئینات داخلی و خارجی بنا</a:t>
            </a:r>
            <a:r>
              <a:rPr lang="fa-IR" dirty="0">
                <a:solidFill>
                  <a:srgbClr val="FFFFFF"/>
                </a:solidFill>
                <a:cs typeface="B Esfehan" pitchFamily="2" charset="-78"/>
              </a:rPr>
              <a:t> </a:t>
            </a:r>
            <a:r>
              <a:rPr lang="fa-IR" dirty="0" smtClean="0">
                <a:solidFill>
                  <a:srgbClr val="FFFFFF"/>
                </a:solidFill>
                <a:cs typeface="B Esfehan" pitchFamily="2" charset="-78"/>
              </a:rPr>
              <a:t>نمای  پشت  </a:t>
            </a:r>
            <a:r>
              <a:rPr lang="fa-IR" dirty="0">
                <a:solidFill>
                  <a:srgbClr val="FFFFFF"/>
                </a:solidFill>
                <a:cs typeface="B Esfehan" pitchFamily="2" charset="-78"/>
              </a:rPr>
              <a:t>کاخ عالی‌قاپو</a:t>
            </a:r>
            <a:endParaRPr lang="en-US" dirty="0">
              <a:solidFill>
                <a:srgbClr val="FFFFFF"/>
              </a:solidFill>
              <a:cs typeface="B Esfehan" pitchFamily="2" charset="-78"/>
            </a:endParaRPr>
          </a:p>
        </p:txBody>
      </p:sp>
      <p:pic>
        <p:nvPicPr>
          <p:cNvPr id="1026" name="Picture 2" descr="C:\Users\haman\Desktop\1111\DSC_03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600188"/>
            <a:ext cx="7848872" cy="441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94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79">
        <p:split orient="vert"/>
      </p:transition>
    </mc:Choice>
    <mc:Fallback xmlns="">
      <p:transition spd="slow" advTm="867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612844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000" b="1" dirty="0">
                <a:solidFill>
                  <a:schemeClr val="tx2">
                    <a:lumMod val="50000"/>
                  </a:schemeClr>
                </a:solidFill>
                <a:cs typeface="B Esfehan" pitchFamily="2" charset="-78"/>
              </a:rPr>
              <a:t>مراحل پنجگانه ساخت </a:t>
            </a:r>
            <a:r>
              <a:rPr lang="fa-IR" sz="2000" b="1" dirty="0" smtClean="0">
                <a:solidFill>
                  <a:schemeClr val="tx2">
                    <a:lumMod val="50000"/>
                  </a:schemeClr>
                </a:solidFill>
                <a:cs typeface="B Esfehan" pitchFamily="2" charset="-78"/>
              </a:rPr>
              <a:t>بنا</a:t>
            </a:r>
          </a:p>
          <a:p>
            <a:endParaRPr lang="fa-IR" b="1" dirty="0" smtClean="0">
              <a:cs typeface="B Esfehan" pitchFamily="2" charset="-78"/>
            </a:endParaRPr>
          </a:p>
          <a:p>
            <a:r>
              <a:rPr lang="fa-IR" b="1" dirty="0" smtClean="0">
                <a:cs typeface="B Esfehan" pitchFamily="2" charset="-78"/>
              </a:rPr>
              <a:t>مرحله اول</a:t>
            </a:r>
          </a:p>
          <a:p>
            <a:r>
              <a:rPr lang="fa-IR" dirty="0" smtClean="0">
                <a:cs typeface="B Esfehan" pitchFamily="2" charset="-78"/>
              </a:rPr>
              <a:t>ساخت </a:t>
            </a:r>
            <a:r>
              <a:rPr lang="fa-IR" dirty="0">
                <a:cs typeface="B Esfehan" pitchFamily="2" charset="-78"/>
              </a:rPr>
              <a:t>بنایی تنها به عنوان ورودی جهت سایر بناها و مجموعه کاخهای سلطنتی </a:t>
            </a:r>
            <a:r>
              <a:rPr lang="fa-IR" dirty="0" smtClean="0">
                <a:cs typeface="B Esfehan" pitchFamily="2" charset="-78"/>
              </a:rPr>
              <a:t>می‌باشد</a:t>
            </a:r>
          </a:p>
          <a:p>
            <a:endParaRPr lang="en-US" dirty="0">
              <a:cs typeface="B Esfehan" pitchFamily="2" charset="-78"/>
            </a:endParaRPr>
          </a:p>
          <a:p>
            <a:r>
              <a:rPr lang="fa-IR" b="1" dirty="0">
                <a:cs typeface="B Esfehan" pitchFamily="2" charset="-78"/>
              </a:rPr>
              <a:t>مرحله </a:t>
            </a:r>
            <a:r>
              <a:rPr lang="fa-IR" b="1" dirty="0" smtClean="0">
                <a:cs typeface="B Esfehan" pitchFamily="2" charset="-78"/>
              </a:rPr>
              <a:t>دوم</a:t>
            </a:r>
          </a:p>
          <a:p>
            <a:r>
              <a:rPr lang="fa-IR" dirty="0" smtClean="0">
                <a:cs typeface="B Esfehan" pitchFamily="2" charset="-78"/>
              </a:rPr>
              <a:t>در </a:t>
            </a:r>
            <a:r>
              <a:rPr lang="fa-IR" dirty="0">
                <a:cs typeface="B Esfehan" pitchFamily="2" charset="-78"/>
              </a:rPr>
              <a:t>این مرحله لزوم گسترش بنا و اضافه نمودن طبقات فوقانی بدلیل گسترش پایتخت و افزایش جمعیت شهری و با اهمیت جلوه دادن مقر حکومتی احساس گردید. بدین منظور طبقات سوم و چهارم و نیم طبقه پنجم اضافه گردیدند</a:t>
            </a:r>
            <a:r>
              <a:rPr lang="fa-IR" dirty="0" smtClean="0">
                <a:cs typeface="B Esfehan" pitchFamily="2" charset="-78"/>
              </a:rPr>
              <a:t>.</a:t>
            </a:r>
          </a:p>
          <a:p>
            <a:endParaRPr lang="en-US" dirty="0">
              <a:cs typeface="B Esfehan" pitchFamily="2" charset="-78"/>
            </a:endParaRPr>
          </a:p>
          <a:p>
            <a:r>
              <a:rPr lang="fa-IR" b="1" dirty="0">
                <a:cs typeface="B Esfehan" pitchFamily="2" charset="-78"/>
              </a:rPr>
              <a:t>مرحله </a:t>
            </a:r>
            <a:r>
              <a:rPr lang="fa-IR" b="1" dirty="0" smtClean="0">
                <a:cs typeface="B Esfehan" pitchFamily="2" charset="-78"/>
              </a:rPr>
              <a:t>سوم</a:t>
            </a:r>
          </a:p>
          <a:p>
            <a:r>
              <a:rPr lang="fa-IR" dirty="0" smtClean="0">
                <a:cs typeface="B Esfehan" pitchFamily="2" charset="-78"/>
              </a:rPr>
              <a:t>تکمیل </a:t>
            </a:r>
            <a:r>
              <a:rPr lang="fa-IR" dirty="0">
                <a:cs typeface="B Esfehan" pitchFamily="2" charset="-78"/>
              </a:rPr>
              <a:t>ساختمان برجی شکل کاخ با اضافه نمودن آخرین طبقه (معروف به سالن موسیقی</a:t>
            </a:r>
            <a:r>
              <a:rPr lang="fa-IR" dirty="0" smtClean="0">
                <a:cs typeface="B Esfehan" pitchFamily="2" charset="-78"/>
              </a:rPr>
              <a:t>).</a:t>
            </a:r>
          </a:p>
          <a:p>
            <a:endParaRPr lang="en-US" dirty="0">
              <a:cs typeface="B Esfehan" pitchFamily="2" charset="-78"/>
            </a:endParaRPr>
          </a:p>
          <a:p>
            <a:r>
              <a:rPr lang="fa-IR" b="1" dirty="0">
                <a:cs typeface="B Esfehan" pitchFamily="2" charset="-78"/>
              </a:rPr>
              <a:t>مرحله </a:t>
            </a:r>
            <a:r>
              <a:rPr lang="fa-IR" b="1" dirty="0" smtClean="0">
                <a:cs typeface="B Esfehan" pitchFamily="2" charset="-78"/>
              </a:rPr>
              <a:t>چهارم</a:t>
            </a:r>
          </a:p>
          <a:p>
            <a:r>
              <a:rPr lang="fa-IR" dirty="0" smtClean="0">
                <a:cs typeface="B Esfehan" pitchFamily="2" charset="-78"/>
              </a:rPr>
              <a:t>اضافه </a:t>
            </a:r>
            <a:r>
              <a:rPr lang="fa-IR" dirty="0">
                <a:cs typeface="B Esfehan" pitchFamily="2" charset="-78"/>
              </a:rPr>
              <a:t>نمودن پیش زدگی به سمت </a:t>
            </a:r>
            <a:r>
              <a:rPr lang="fa-IR" u="sng" dirty="0">
                <a:cs typeface="B Esfehan" pitchFamily="2" charset="-78"/>
                <a:hlinkClick r:id="rId2" tooltip="میدان نقش جهان (میدان امام خمینی) (صفحه وجود ندارد)"/>
              </a:rPr>
              <a:t>میدان نقش جهان </a:t>
            </a:r>
            <a:r>
              <a:rPr lang="fa-IR" dirty="0" smtClean="0">
                <a:cs typeface="B Esfehan" pitchFamily="2" charset="-78"/>
              </a:rPr>
              <a:t>جهت </a:t>
            </a:r>
            <a:r>
              <a:rPr lang="fa-IR" dirty="0">
                <a:cs typeface="B Esfehan" pitchFamily="2" charset="-78"/>
              </a:rPr>
              <a:t>افزایش طول کاخ و تبدیل آن به ایوان ستوندار در مرحله بعدی </a:t>
            </a:r>
            <a:r>
              <a:rPr lang="fa-IR" dirty="0" smtClean="0">
                <a:cs typeface="B Esfehan" pitchFamily="2" charset="-78"/>
              </a:rPr>
              <a:t>ساختمان</a:t>
            </a:r>
          </a:p>
          <a:p>
            <a:endParaRPr lang="en-US" dirty="0">
              <a:cs typeface="B Esfehan" pitchFamily="2" charset="-78"/>
            </a:endParaRPr>
          </a:p>
          <a:p>
            <a:r>
              <a:rPr lang="fa-IR" b="1" dirty="0">
                <a:cs typeface="B Esfehan" pitchFamily="2" charset="-78"/>
              </a:rPr>
              <a:t>مرحله </a:t>
            </a:r>
            <a:r>
              <a:rPr lang="fa-IR" b="1" dirty="0" smtClean="0">
                <a:cs typeface="B Esfehan" pitchFamily="2" charset="-78"/>
              </a:rPr>
              <a:t>پنجم</a:t>
            </a:r>
          </a:p>
          <a:p>
            <a:r>
              <a:rPr lang="fa-IR" dirty="0" smtClean="0">
                <a:cs typeface="B Esfehan" pitchFamily="2" charset="-78"/>
              </a:rPr>
              <a:t>اضافه </a:t>
            </a:r>
            <a:r>
              <a:rPr lang="fa-IR" dirty="0">
                <a:cs typeface="B Esfehan" pitchFamily="2" charset="-78"/>
              </a:rPr>
              <a:t>نمودن ۱۸ ستون به ایوان با فضا ایجاد شده مرحله قبل بعلاوه ایجاد پله‌های شاهی و ساخت و تکمیل سیستم آبرسانی بنا جهت انتقال آب به طبقات به خصوص حوض </a:t>
            </a:r>
            <a:r>
              <a:rPr lang="fa-IR" u="sng" dirty="0">
                <a:cs typeface="B Esfehan" pitchFamily="2" charset="-78"/>
                <a:hlinkClick r:id="rId3" tooltip="مس"/>
              </a:rPr>
              <a:t>مسی</a:t>
            </a:r>
            <a:r>
              <a:rPr lang="fa-IR" dirty="0">
                <a:cs typeface="B Esfehan" pitchFamily="2" charset="-78"/>
              </a:rPr>
              <a:t> ایوان</a:t>
            </a:r>
            <a:endParaRPr lang="en-US" dirty="0">
              <a:cs typeface="B Esfeh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7844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1">
        <p:split orient="vert"/>
      </p:transition>
    </mc:Choice>
    <mc:Fallback xmlns="">
      <p:transition spd="slow" advTm="46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6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2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561" y="5314512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dirty="0">
                <a:cs typeface="B Esfehan" pitchFamily="2" charset="-78"/>
              </a:rPr>
              <a:t> </a:t>
            </a:r>
            <a:endParaRPr lang="en-US" dirty="0">
              <a:cs typeface="B Esfehan" pitchFamily="2" charset="-78"/>
            </a:endParaRPr>
          </a:p>
          <a:p>
            <a:r>
              <a:rPr lang="fa-IR" dirty="0" smtClean="0">
                <a:cs typeface="B Esfehan" pitchFamily="2" charset="-78"/>
              </a:rPr>
              <a:t>بنای </a:t>
            </a:r>
            <a:r>
              <a:rPr lang="fa-IR" dirty="0">
                <a:cs typeface="B Esfehan" pitchFamily="2" charset="-78"/>
              </a:rPr>
              <a:t>عالی قاپو با ارتفاعی حدود ۴۸ متر تا کف بازار بلندترین کاخ چند طبقه تا چند دهه اخیر در شهر </a:t>
            </a:r>
            <a:r>
              <a:rPr lang="fa-IR" u="sng" dirty="0">
                <a:cs typeface="B Esfehan" pitchFamily="2" charset="-78"/>
                <a:hlinkClick r:id="rId2" tooltip="اصفهان"/>
              </a:rPr>
              <a:t>اصفهان</a:t>
            </a:r>
            <a:r>
              <a:rPr lang="fa-IR" dirty="0">
                <a:cs typeface="B Esfehan" pitchFamily="2" charset="-78"/>
              </a:rPr>
              <a:t> بوده‌است. بدلیل اضافات و الحاقات معماری در هر سو نمایی متفاوت دارد به طوری که از جلو بنا از </a:t>
            </a:r>
            <a:r>
              <a:rPr lang="fa-IR" u="sng" dirty="0">
                <a:cs typeface="B Esfehan" pitchFamily="2" charset="-78"/>
                <a:hlinkClick r:id="rId3" tooltip="میدان نقش جهان"/>
              </a:rPr>
              <a:t>میدان نقش جهان</a:t>
            </a:r>
            <a:r>
              <a:rPr lang="fa-IR" dirty="0">
                <a:cs typeface="B Esfehan" pitchFamily="2" charset="-78"/>
              </a:rPr>
              <a:t> ۲ طبقه از پشت ساختمان ۵ طبقه، از طرفین بنا ۳ طبقه و با احتساب طبقه همکف بعنوان اولین طبقه، در کل ۶ طبقه می‌باشد.</a:t>
            </a:r>
            <a:endParaRPr lang="en-US" dirty="0">
              <a:cs typeface="B Esfehan" pitchFamily="2" charset="-78"/>
            </a:endParaRPr>
          </a:p>
        </p:txBody>
      </p:sp>
      <p:pic>
        <p:nvPicPr>
          <p:cNvPr id="1026" name="Picture 2" descr="C:\Users\haman\Desktop\1280px-Aali_Ghapo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5" y="485964"/>
            <a:ext cx="7908979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07900" y="116632"/>
            <a:ext cx="2738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b="1" dirty="0">
                <a:solidFill>
                  <a:schemeClr val="tx2">
                    <a:lumMod val="50000"/>
                  </a:schemeClr>
                </a:solidFill>
                <a:cs typeface="B Esfehan" pitchFamily="2" charset="-78"/>
              </a:rPr>
              <a:t>طبقات ششگانه بنای عالی قاپو</a:t>
            </a:r>
            <a:endParaRPr lang="fa-IR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9">
        <p:split orient="vert"/>
      </p:transition>
    </mc:Choice>
    <mc:Fallback xmlns="">
      <p:transition spd="slow" advTm="25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982" y="5517232"/>
            <a:ext cx="8604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400" dirty="0" smtClean="0">
                <a:cs typeface="B Esfehan" pitchFamily="2" charset="-78"/>
              </a:rPr>
              <a:t>کاخ </a:t>
            </a:r>
            <a:r>
              <a:rPr lang="fa-IR" sz="2400" dirty="0">
                <a:cs typeface="B Esfehan" pitchFamily="2" charset="-78"/>
              </a:rPr>
              <a:t>عالی‌قاپو دارای </a:t>
            </a:r>
            <a:r>
              <a:rPr lang="fa-IR" sz="2400" u="sng" dirty="0">
                <a:cs typeface="B Esfehan" pitchFamily="2" charset="-78"/>
                <a:hlinkClick r:id="rId2" tooltip="آستانه‌ای"/>
              </a:rPr>
              <a:t>آستانه‌ای</a:t>
            </a:r>
            <a:r>
              <a:rPr lang="fa-IR" sz="2400" dirty="0">
                <a:cs typeface="B Esfehan" pitchFamily="2" charset="-78"/>
              </a:rPr>
              <a:t> است </a:t>
            </a:r>
            <a:r>
              <a:rPr lang="fa-IR" sz="2400" dirty="0" smtClean="0">
                <a:cs typeface="B Esfehan" pitchFamily="2" charset="-78"/>
              </a:rPr>
              <a:t>ازجنس </a:t>
            </a:r>
            <a:r>
              <a:rPr lang="fa-IR" sz="2400" u="sng" dirty="0" smtClean="0">
                <a:cs typeface="B Esfehan" pitchFamily="2" charset="-78"/>
                <a:hlinkClick r:id="rId3" tooltip="مرمر"/>
              </a:rPr>
              <a:t>مرمر</a:t>
            </a:r>
            <a:r>
              <a:rPr lang="fa-IR" sz="2400" dirty="0" smtClean="0">
                <a:cs typeface="B Esfehan" pitchFamily="2" charset="-78"/>
              </a:rPr>
              <a:t>که </a:t>
            </a:r>
            <a:r>
              <a:rPr lang="fa-IR" sz="2400" dirty="0">
                <a:cs typeface="B Esfehan" pitchFamily="2" charset="-78"/>
              </a:rPr>
              <a:t>در تکریم و اجلال پادشاه سهم عمده‌ای دارد و </a:t>
            </a:r>
            <a:r>
              <a:rPr lang="fa-IR" sz="2400" dirty="0" smtClean="0">
                <a:cs typeface="B Esfehan" pitchFamily="2" charset="-78"/>
              </a:rPr>
              <a:t>    عابرینی </a:t>
            </a:r>
            <a:r>
              <a:rPr lang="fa-IR" sz="2400" dirty="0">
                <a:cs typeface="B Esfehan" pitchFamily="2" charset="-78"/>
              </a:rPr>
              <a:t>که </a:t>
            </a:r>
            <a:r>
              <a:rPr lang="fa-IR" sz="2400" dirty="0" smtClean="0">
                <a:cs typeface="B Esfehan" pitchFamily="2" charset="-78"/>
              </a:rPr>
              <a:t>می‌خواهند </a:t>
            </a:r>
            <a:r>
              <a:rPr lang="fa-IR" sz="2400" dirty="0">
                <a:cs typeface="B Esfehan" pitchFamily="2" charset="-78"/>
              </a:rPr>
              <a:t>بدون شرف‌یابی به خدمت شاه برسند در آنجا به زمین می‌افتند و </a:t>
            </a:r>
            <a:r>
              <a:rPr lang="fa-IR" sz="2400" dirty="0" smtClean="0">
                <a:cs typeface="B Esfehan" pitchFamily="2" charset="-78"/>
              </a:rPr>
              <a:t>آستانه  را می‌بوسند</a:t>
            </a:r>
            <a:endParaRPr lang="en-US" sz="2400" dirty="0">
              <a:cs typeface="B Esfehan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35896" y="0"/>
            <a:ext cx="1654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a-IR" sz="2400" b="1" dirty="0">
                <a:solidFill>
                  <a:srgbClr val="E3DCCF">
                    <a:lumMod val="50000"/>
                  </a:srgbClr>
                </a:solidFill>
                <a:cs typeface="B Esfehan" pitchFamily="2" charset="-78"/>
              </a:rPr>
              <a:t>آستانه ورودی</a:t>
            </a:r>
            <a:endParaRPr lang="en-US" sz="2400" dirty="0">
              <a:solidFill>
                <a:srgbClr val="E3DCCF">
                  <a:lumMod val="50000"/>
                </a:srgbClr>
              </a:solidFill>
              <a:cs typeface="B Esfehan" pitchFamily="2" charset="-78"/>
            </a:endParaRPr>
          </a:p>
        </p:txBody>
      </p:sp>
      <p:pic>
        <p:nvPicPr>
          <p:cNvPr id="1027" name="Picture 3" descr="C:\Users\haman\Desktop\1111\DSC_03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22" y="461665"/>
            <a:ext cx="6912768" cy="484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02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1">
        <p:split orient="vert"/>
      </p:transition>
    </mc:Choice>
    <mc:Fallback xmlns="">
      <p:transition spd="slow" advTm="4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976" y="5616098"/>
            <a:ext cx="885698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100" dirty="0" smtClean="0">
                <a:cs typeface="B Esfehan" pitchFamily="2" charset="-78"/>
              </a:rPr>
              <a:t>این </a:t>
            </a:r>
            <a:r>
              <a:rPr lang="fa-IR" sz="2100" dirty="0">
                <a:cs typeface="B Esfehan" pitchFamily="2" charset="-78"/>
              </a:rPr>
              <a:t>کاخ در حال </a:t>
            </a:r>
            <a:r>
              <a:rPr lang="fa-IR" sz="2100" dirty="0" smtClean="0">
                <a:cs typeface="B Esfehan" pitchFamily="2" charset="-78"/>
              </a:rPr>
              <a:t> حاضر </a:t>
            </a:r>
            <a:r>
              <a:rPr lang="fa-IR" sz="2100" dirty="0">
                <a:cs typeface="B Esfehan" pitchFamily="2" charset="-78"/>
              </a:rPr>
              <a:t>دارای سه </a:t>
            </a:r>
            <a:r>
              <a:rPr lang="fa-IR" sz="2100" dirty="0" smtClean="0">
                <a:cs typeface="B Esfehan" pitchFamily="2" charset="-78"/>
              </a:rPr>
              <a:t>ردیف  پله</a:t>
            </a:r>
            <a:r>
              <a:rPr lang="fa-IR" sz="2100" dirty="0">
                <a:cs typeface="B Esfehan" pitchFamily="2" charset="-78"/>
              </a:rPr>
              <a:t>، شامل دو دستگاه پله </a:t>
            </a:r>
            <a:r>
              <a:rPr lang="fa-IR" sz="2100" dirty="0" smtClean="0">
                <a:cs typeface="B Esfehan" pitchFamily="2" charset="-78"/>
              </a:rPr>
              <a:t> مارپیچ بصورت  قرینه </a:t>
            </a:r>
            <a:r>
              <a:rPr lang="fa-IR" sz="2100" dirty="0">
                <a:cs typeface="B Esfehan" pitchFamily="2" charset="-78"/>
              </a:rPr>
              <a:t>در قسمت غربی ساختمان و یک دستگاه پله بصورت پلکانی </a:t>
            </a:r>
            <a:r>
              <a:rPr lang="fa-IR" sz="2100" u="sng" dirty="0">
                <a:solidFill>
                  <a:srgbClr val="00B0F0"/>
                </a:solidFill>
                <a:cs typeface="B Esfehan" pitchFamily="2" charset="-78"/>
              </a:rPr>
              <a:t>(بصورت چند پله و اتاقهای بین راه به شکل زیگزاگی) </a:t>
            </a:r>
            <a:r>
              <a:rPr lang="fa-IR" sz="2100" dirty="0">
                <a:cs typeface="B Esfehan" pitchFamily="2" charset="-78"/>
              </a:rPr>
              <a:t>معروف به پله‌های شاهی که به منظور تشریفات ساخته شده‌است</a:t>
            </a:r>
            <a:r>
              <a:rPr lang="fa-IR" sz="2100" dirty="0" smtClean="0">
                <a:cs typeface="B Esfehan" pitchFamily="2" charset="-78"/>
              </a:rPr>
              <a:t>.</a:t>
            </a:r>
            <a:r>
              <a:rPr lang="fa-IR" sz="2100" dirty="0" smtClean="0">
                <a:cs typeface="B Esfehan" pitchFamily="2" charset="-78"/>
                <a:hlinkClick r:id="rId2" action="ppaction://hlinksldjump"/>
              </a:rPr>
              <a:t>....</a:t>
            </a:r>
            <a:endParaRPr lang="en-US" sz="2100" dirty="0">
              <a:cs typeface="B Esfehan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91178" y="32822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a-IR" sz="2400" b="1" dirty="0">
                <a:solidFill>
                  <a:srgbClr val="E3DCCF">
                    <a:lumMod val="50000"/>
                  </a:srgbClr>
                </a:solidFill>
                <a:cs typeface="B Esfehan" pitchFamily="2" charset="-78"/>
              </a:rPr>
              <a:t>پله‌های کاخ</a:t>
            </a:r>
          </a:p>
        </p:txBody>
      </p:sp>
      <p:pic>
        <p:nvPicPr>
          <p:cNvPr id="2050" name="Picture 2" descr="C:\Users\haman\Desktop\1111\DSC_02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07" y="692696"/>
            <a:ext cx="2685317" cy="47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aman\Desktop\1111\DSC_02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406" y="692696"/>
            <a:ext cx="2599189" cy="47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aman\Desktop\1111\DSC_02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92696"/>
            <a:ext cx="2559732" cy="47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30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">
        <p:split orient="vert"/>
      </p:transition>
    </mc:Choice>
    <mc:Fallback xmlns="">
      <p:transition spd="slow" advTm="10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aman\Desktop\1111\DSC_0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62" y="0"/>
            <a:ext cx="3855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023689"/>
      </p:ext>
    </p:extLst>
  </p:cSld>
  <p:clrMapOvr>
    <a:masterClrMapping/>
  </p:clrMapOvr>
  <p:transition spd="slow" advTm="335"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4|1.7|2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435</TotalTime>
  <Words>400</Words>
  <Application>Microsoft Office PowerPoint</Application>
  <PresentationFormat>On-screen Show (4:3)</PresentationFormat>
  <Paragraphs>41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BlackTie</vt:lpstr>
      <vt:lpstr>     بسم الله الر حما ن    الر    حیم                               </vt:lpstr>
      <vt:lpstr>تاریخچه ی عالی قاپو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الرحمان الرحیم</dc:title>
  <dc:creator>haman</dc:creator>
  <cp:lastModifiedBy>haman</cp:lastModifiedBy>
  <cp:revision>35</cp:revision>
  <dcterms:created xsi:type="dcterms:W3CDTF">2014-11-12T18:35:42Z</dcterms:created>
  <dcterms:modified xsi:type="dcterms:W3CDTF">2015-03-07T12:58:53Z</dcterms:modified>
</cp:coreProperties>
</file>