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5" r:id="rId4"/>
    <p:sldId id="257" r:id="rId5"/>
    <p:sldId id="261" r:id="rId6"/>
    <p:sldId id="270" r:id="rId7"/>
    <p:sldId id="262" r:id="rId8"/>
    <p:sldId id="263" r:id="rId9"/>
    <p:sldId id="271" r:id="rId10"/>
    <p:sldId id="287" r:id="rId11"/>
    <p:sldId id="288" r:id="rId12"/>
    <p:sldId id="264" r:id="rId13"/>
    <p:sldId id="289" r:id="rId14"/>
    <p:sldId id="272" r:id="rId15"/>
    <p:sldId id="276" r:id="rId16"/>
    <p:sldId id="295" r:id="rId17"/>
    <p:sldId id="277" r:id="rId18"/>
    <p:sldId id="274" r:id="rId19"/>
    <p:sldId id="294" r:id="rId20"/>
    <p:sldId id="291" r:id="rId21"/>
    <p:sldId id="290" r:id="rId22"/>
    <p:sldId id="286" r:id="rId23"/>
    <p:sldId id="275" r:id="rId24"/>
    <p:sldId id="303" r:id="rId25"/>
    <p:sldId id="301" r:id="rId26"/>
    <p:sldId id="302" r:id="rId27"/>
    <p:sldId id="304" r:id="rId28"/>
    <p:sldId id="305" r:id="rId29"/>
    <p:sldId id="306" r:id="rId30"/>
    <p:sldId id="307" r:id="rId31"/>
    <p:sldId id="283" r:id="rId32"/>
    <p:sldId id="278" r:id="rId33"/>
    <p:sldId id="279" r:id="rId34"/>
    <p:sldId id="296" r:id="rId35"/>
    <p:sldId id="280" r:id="rId36"/>
    <p:sldId id="297" r:id="rId37"/>
    <p:sldId id="298" r:id="rId38"/>
    <p:sldId id="300" r:id="rId39"/>
    <p:sldId id="281" r:id="rId40"/>
    <p:sldId id="282" r:id="rId41"/>
    <p:sldId id="284" r:id="rId42"/>
    <p:sldId id="299" r:id="rId43"/>
    <p:sldId id="273" r:id="rId44"/>
    <p:sldId id="265" r:id="rId45"/>
    <p:sldId id="292" r:id="rId46"/>
    <p:sldId id="266" r:id="rId47"/>
    <p:sldId id="293" r:id="rId48"/>
    <p:sldId id="267" r:id="rId49"/>
    <p:sldId id="268" r:id="rId50"/>
    <p:sldId id="269" r:id="rId51"/>
    <p:sldId id="25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343400"/>
            <a:ext cx="6171364" cy="812800"/>
          </a:xfrm>
        </p:spPr>
        <p:txBody>
          <a:bodyPr>
            <a:noAutofit/>
          </a:bodyPr>
          <a:lstStyle>
            <a:lvl1pPr algn="l">
              <a:defRPr sz="4800">
                <a:ln>
                  <a:solidFill>
                    <a:schemeClr val="bg1"/>
                  </a:solidFill>
                </a:ln>
                <a:solidFill>
                  <a:schemeClr val="tx1">
                    <a:lumMod val="75000"/>
                    <a:lumOff val="25000"/>
                  </a:schemeClr>
                </a:solidFill>
                <a:effectLst/>
              </a:defRPr>
            </a:lvl1pPr>
          </a:lstStyle>
          <a:p>
            <a:r>
              <a:rPr lang="en-US" dirty="0" smtClean="0"/>
              <a:t>Click to edit title style</a:t>
            </a:r>
            <a:endParaRPr lang="en-PH" dirty="0"/>
          </a:p>
        </p:txBody>
      </p:sp>
      <p:sp>
        <p:nvSpPr>
          <p:cNvPr id="3" name="Subtitle 2"/>
          <p:cNvSpPr>
            <a:spLocks noGrp="1"/>
          </p:cNvSpPr>
          <p:nvPr>
            <p:ph type="subTitle" idx="1"/>
          </p:nvPr>
        </p:nvSpPr>
        <p:spPr>
          <a:xfrm>
            <a:off x="457202" y="5156200"/>
            <a:ext cx="6171362" cy="787400"/>
          </a:xfrm>
        </p:spPr>
        <p:txBody>
          <a:bodyPr>
            <a:noAutofit/>
          </a:bodyPr>
          <a:lstStyle>
            <a:lvl1pPr marL="0" indent="0" algn="l">
              <a:buNone/>
              <a:defRPr sz="2000" i="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PH" dirty="0"/>
          </a:p>
        </p:txBody>
      </p:sp>
      <p:sp>
        <p:nvSpPr>
          <p:cNvPr id="4" name="Date Placeholder 3"/>
          <p:cNvSpPr>
            <a:spLocks noGrp="1"/>
          </p:cNvSpPr>
          <p:nvPr>
            <p:ph type="dt" sz="half" idx="10"/>
          </p:nvPr>
        </p:nvSpPr>
        <p:spPr/>
        <p:txBody>
          <a:bodyPr/>
          <a:lstStyle/>
          <a:p>
            <a:fld id="{8EBAC125-6E94-4F62-B574-8081DDB48ACC}"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247361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EBAC125-6E94-4F62-B574-8081DDB48ACC}"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400150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98600"/>
            <a:ext cx="2057400" cy="4775200"/>
          </a:xfrm>
        </p:spPr>
        <p:txBody>
          <a:bodyPr vert="eaVert"/>
          <a:lstStyle>
            <a:lvl1pPr>
              <a:defRPr lang="en-PH" sz="3600" b="1" kern="1200" dirty="0">
                <a:solidFill>
                  <a:schemeClr val="tx1">
                    <a:lumMod val="75000"/>
                    <a:lumOff val="25000"/>
                  </a:schemeClr>
                </a:solidFill>
                <a:effectLst/>
                <a:latin typeface="Impact" pitchFamily="34" charset="0"/>
                <a:ea typeface="+mj-ea"/>
                <a:cs typeface="Arial" pitchFamily="34" charset="0"/>
              </a:defRPr>
            </a:lvl1pPr>
          </a:lstStyle>
          <a:p>
            <a:r>
              <a:rPr lang="en-US" dirty="0" smtClean="0"/>
              <a:t>Click to edit Master title style</a:t>
            </a:r>
            <a:endParaRPr lang="en-PH" dirty="0"/>
          </a:p>
        </p:txBody>
      </p:sp>
      <p:sp>
        <p:nvSpPr>
          <p:cNvPr id="3" name="Vertical Text Placeholder 2"/>
          <p:cNvSpPr>
            <a:spLocks noGrp="1"/>
          </p:cNvSpPr>
          <p:nvPr>
            <p:ph type="body" orient="vert" idx="1"/>
          </p:nvPr>
        </p:nvSpPr>
        <p:spPr>
          <a:xfrm>
            <a:off x="457200" y="1498600"/>
            <a:ext cx="6019800" cy="477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EBAC125-6E94-4F62-B574-8081DDB48ACC}"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29566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8EBAC125-6E94-4F62-B574-8081DDB48ACC}"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17945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4406901"/>
            <a:ext cx="6665913" cy="1562099"/>
          </a:xfrm>
        </p:spPr>
        <p:txBody>
          <a:bodyPr anchor="t"/>
          <a:lstStyle>
            <a:lvl1pPr algn="r" defTabSz="914400" rtl="0" eaLnBrk="1" latinLnBrk="0" hangingPunct="1">
              <a:spcBef>
                <a:spcPct val="0"/>
              </a:spcBef>
              <a:buNone/>
              <a:defRPr lang="en-PH" sz="3200" b="0" kern="1200" dirty="0">
                <a:ln>
                  <a:solidFill>
                    <a:schemeClr val="bg1"/>
                  </a:solidFill>
                </a:ln>
                <a:solidFill>
                  <a:schemeClr val="tx1">
                    <a:lumMod val="75000"/>
                    <a:lumOff val="25000"/>
                  </a:schemeClr>
                </a:solidFill>
                <a:effectLst/>
                <a:latin typeface="Impact" pitchFamily="34" charset="0"/>
                <a:ea typeface="+mj-ea"/>
                <a:cs typeface="Arial" pitchFamily="34" charset="0"/>
              </a:defRPr>
            </a:lvl1pPr>
          </a:lstStyle>
          <a:p>
            <a:r>
              <a:rPr lang="en-US" dirty="0" smtClean="0"/>
              <a:t>CLICK TO EDIT TITLE STYLE</a:t>
            </a:r>
            <a:endParaRPr lang="en-PH" dirty="0"/>
          </a:p>
        </p:txBody>
      </p:sp>
      <p:sp>
        <p:nvSpPr>
          <p:cNvPr id="3" name="Text Placeholder 2"/>
          <p:cNvSpPr>
            <a:spLocks noGrp="1"/>
          </p:cNvSpPr>
          <p:nvPr>
            <p:ph type="body" idx="1"/>
          </p:nvPr>
        </p:nvSpPr>
        <p:spPr>
          <a:xfrm>
            <a:off x="1828800" y="2906713"/>
            <a:ext cx="6665913" cy="1500187"/>
          </a:xfrm>
        </p:spPr>
        <p:txBody>
          <a:bodyPr anchor="b"/>
          <a:lstStyle>
            <a:lvl1pPr marL="0" indent="0" algn="r">
              <a:buNone/>
              <a:defRPr sz="2000" i="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EBAC125-6E94-4F62-B574-8081DDB48ACC}" type="datetimeFigureOut">
              <a:rPr lang="en-PH" smtClean="0"/>
              <a:t>12/02/2017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427077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PH" dirty="0"/>
          </a:p>
        </p:txBody>
      </p:sp>
      <p:sp>
        <p:nvSpPr>
          <p:cNvPr id="3" name="Content Placeholder 2"/>
          <p:cNvSpPr>
            <a:spLocks noGrp="1"/>
          </p:cNvSpPr>
          <p:nvPr>
            <p:ph sz="half" idx="1"/>
          </p:nvPr>
        </p:nvSpPr>
        <p:spPr>
          <a:xfrm>
            <a:off x="457200" y="1397001"/>
            <a:ext cx="4038600" cy="4876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397001"/>
            <a:ext cx="4038600" cy="4876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8EBAC125-6E94-4F62-B574-8081DDB48ACC}"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176967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584"/>
            <a:ext cx="8229600" cy="890016"/>
          </a:xfrm>
        </p:spPr>
        <p:txBody>
          <a:bodyPr/>
          <a:lstStyle>
            <a:lvl1pPr>
              <a:defRPr/>
            </a:lvl1pPr>
          </a:lstStyle>
          <a:p>
            <a:r>
              <a:rPr lang="en-US" dirty="0" smtClean="0"/>
              <a:t>Click to edit title style</a:t>
            </a:r>
            <a:endParaRPr lang="en-PH" dirty="0"/>
          </a:p>
        </p:txBody>
      </p:sp>
      <p:sp>
        <p:nvSpPr>
          <p:cNvPr id="3" name="Text Placeholder 2"/>
          <p:cNvSpPr>
            <a:spLocks noGrp="1"/>
          </p:cNvSpPr>
          <p:nvPr>
            <p:ph type="body" idx="1"/>
          </p:nvPr>
        </p:nvSpPr>
        <p:spPr>
          <a:xfrm>
            <a:off x="457200" y="14986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40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7" y="1498600"/>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209800"/>
            <a:ext cx="4041775" cy="40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8EBAC125-6E94-4F62-B574-8081DDB48ACC}" type="datetimeFigureOut">
              <a:rPr lang="en-PH" smtClean="0"/>
              <a:t>12/02/2017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328563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PH" dirty="0"/>
          </a:p>
        </p:txBody>
      </p:sp>
      <p:sp>
        <p:nvSpPr>
          <p:cNvPr id="3" name="Date Placeholder 2"/>
          <p:cNvSpPr>
            <a:spLocks noGrp="1"/>
          </p:cNvSpPr>
          <p:nvPr>
            <p:ph type="dt" sz="half" idx="10"/>
          </p:nvPr>
        </p:nvSpPr>
        <p:spPr/>
        <p:txBody>
          <a:bodyPr/>
          <a:lstStyle/>
          <a:p>
            <a:fld id="{8EBAC125-6E94-4F62-B574-8081DDB48ACC}" type="datetimeFigureOut">
              <a:rPr lang="en-PH" smtClean="0"/>
              <a:t>12/02/2017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29995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AC125-6E94-4F62-B574-8081DDB48ACC}" type="datetimeFigureOut">
              <a:rPr lang="en-PH" smtClean="0"/>
              <a:t>12/02/2017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378019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95400"/>
            <a:ext cx="3008313" cy="1162051"/>
          </a:xfrm>
        </p:spPr>
        <p:txBody>
          <a:bodyPr anchor="b"/>
          <a:lstStyle>
            <a:lvl1pPr algn="l">
              <a:defRPr sz="2000" b="0">
                <a:solidFill>
                  <a:schemeClr val="tx1">
                    <a:lumMod val="65000"/>
                    <a:lumOff val="35000"/>
                  </a:schemeClr>
                </a:solidFill>
                <a:effectLst/>
              </a:defRPr>
            </a:lvl1pPr>
          </a:lstStyle>
          <a:p>
            <a:r>
              <a:rPr lang="en-US" dirty="0" smtClean="0"/>
              <a:t>Click to edit Master title style</a:t>
            </a:r>
            <a:endParaRPr lang="en-PH" dirty="0"/>
          </a:p>
        </p:txBody>
      </p:sp>
      <p:sp>
        <p:nvSpPr>
          <p:cNvPr id="3" name="Content Placeholder 2"/>
          <p:cNvSpPr>
            <a:spLocks noGrp="1"/>
          </p:cNvSpPr>
          <p:nvPr>
            <p:ph idx="1"/>
          </p:nvPr>
        </p:nvSpPr>
        <p:spPr>
          <a:xfrm>
            <a:off x="3575050" y="1498601"/>
            <a:ext cx="5111750" cy="4627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Text Placeholder 3"/>
          <p:cNvSpPr>
            <a:spLocks noGrp="1"/>
          </p:cNvSpPr>
          <p:nvPr>
            <p:ph type="body" sz="half" idx="2"/>
          </p:nvPr>
        </p:nvSpPr>
        <p:spPr>
          <a:xfrm>
            <a:off x="457202" y="2514601"/>
            <a:ext cx="3008313" cy="36115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AC125-6E94-4F62-B574-8081DDB48ACC}"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3113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744" y="4894263"/>
            <a:ext cx="6894512" cy="566739"/>
          </a:xfrm>
        </p:spPr>
        <p:txBody>
          <a:bodyPr anchor="b"/>
          <a:lstStyle>
            <a:lvl1pPr algn="l">
              <a:defRPr sz="2000" b="0">
                <a:solidFill>
                  <a:schemeClr val="tx1">
                    <a:lumMod val="65000"/>
                    <a:lumOff val="35000"/>
                  </a:schemeClr>
                </a:solidFill>
                <a:effectLst/>
              </a:defRPr>
            </a:lvl1pPr>
          </a:lstStyle>
          <a:p>
            <a:r>
              <a:rPr lang="en-US" dirty="0" smtClean="0"/>
              <a:t>Click to edit Master title style</a:t>
            </a:r>
            <a:endParaRPr lang="en-PH" dirty="0"/>
          </a:p>
        </p:txBody>
      </p:sp>
      <p:sp>
        <p:nvSpPr>
          <p:cNvPr id="3" name="Picture Placeholder 2"/>
          <p:cNvSpPr>
            <a:spLocks noGrp="1"/>
          </p:cNvSpPr>
          <p:nvPr>
            <p:ph type="pic" idx="1"/>
          </p:nvPr>
        </p:nvSpPr>
        <p:spPr>
          <a:xfrm>
            <a:off x="1124744" y="1600200"/>
            <a:ext cx="6894512" cy="325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124744" y="5461001"/>
            <a:ext cx="6894512"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AC125-6E94-4F62-B574-8081DDB48ACC}" type="datetimeFigureOut">
              <a:rPr lang="en-PH" smtClean="0"/>
              <a:t>12/02/2017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485AF905-87A3-47F5-A7DA-2607F4C9EBCC}" type="slidenum">
              <a:rPr lang="en-PH" smtClean="0"/>
              <a:t>‹#›</a:t>
            </a:fld>
            <a:endParaRPr lang="en-PH"/>
          </a:p>
        </p:txBody>
      </p:sp>
    </p:spTree>
    <p:extLst>
      <p:ext uri="{BB962C8B-B14F-4D97-AF65-F5344CB8AC3E}">
        <p14:creationId xmlns:p14="http://schemas.microsoft.com/office/powerpoint/2010/main" val="363291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1600"/>
            <a:ext cx="8229600" cy="889000"/>
          </a:xfrm>
          <a:prstGeom prst="rect">
            <a:avLst/>
          </a:prstGeom>
        </p:spPr>
        <p:txBody>
          <a:bodyPr vert="horz" lIns="91440" tIns="45720" rIns="91440" bIns="45720" rtlCol="0" anchor="ctr">
            <a:noAutofit/>
          </a:bodyPr>
          <a:lstStyle/>
          <a:p>
            <a:r>
              <a:rPr lang="en-US" dirty="0" smtClean="0"/>
              <a:t>Click to edit title style</a:t>
            </a:r>
            <a:endParaRPr lang="en-PH" dirty="0"/>
          </a:p>
        </p:txBody>
      </p:sp>
      <p:sp>
        <p:nvSpPr>
          <p:cNvPr id="3" name="Text Placeholder 2"/>
          <p:cNvSpPr>
            <a:spLocks noGrp="1"/>
          </p:cNvSpPr>
          <p:nvPr>
            <p:ph type="body" idx="1"/>
          </p:nvPr>
        </p:nvSpPr>
        <p:spPr>
          <a:xfrm>
            <a:off x="457200" y="1193800"/>
            <a:ext cx="8229600" cy="508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2"/>
          </p:nvPr>
        </p:nvSpPr>
        <p:spPr>
          <a:xfrm>
            <a:off x="457200" y="6477000"/>
            <a:ext cx="2133600" cy="365125"/>
          </a:xfrm>
          <a:prstGeom prst="rect">
            <a:avLst/>
          </a:prstGeom>
        </p:spPr>
        <p:txBody>
          <a:bodyPr vert="horz" lIns="91440" tIns="45720" rIns="91440" bIns="45720" rtlCol="0" anchor="ctr"/>
          <a:lstStyle>
            <a:lvl1pPr algn="l">
              <a:defRPr sz="1200">
                <a:solidFill>
                  <a:schemeClr val="bg1"/>
                </a:solidFill>
              </a:defRPr>
            </a:lvl1pPr>
          </a:lstStyle>
          <a:p>
            <a:fld id="{8EBAC125-6E94-4F62-B574-8081DDB48ACC}" type="datetimeFigureOut">
              <a:rPr lang="en-PH" smtClean="0"/>
              <a:pPr/>
              <a:t>12/02/2017</a:t>
            </a:fld>
            <a:endParaRPr lang="en-PH"/>
          </a:p>
        </p:txBody>
      </p:sp>
      <p:sp>
        <p:nvSpPr>
          <p:cNvPr id="5" name="Footer Placeholder 4"/>
          <p:cNvSpPr>
            <a:spLocks noGrp="1"/>
          </p:cNvSpPr>
          <p:nvPr>
            <p:ph type="ftr" sz="quarter" idx="3"/>
          </p:nvPr>
        </p:nvSpPr>
        <p:spPr>
          <a:xfrm>
            <a:off x="3124200" y="64770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PH"/>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a:defRPr sz="1200">
                <a:solidFill>
                  <a:schemeClr val="bg1"/>
                </a:solidFill>
              </a:defRPr>
            </a:lvl1pPr>
          </a:lstStyle>
          <a:p>
            <a:fld id="{485AF905-87A3-47F5-A7DA-2607F4C9EBCC}" type="slidenum">
              <a:rPr lang="en-PH" smtClean="0"/>
              <a:pPr/>
              <a:t>‹#›</a:t>
            </a:fld>
            <a:endParaRPr lang="en-PH"/>
          </a:p>
        </p:txBody>
      </p:sp>
    </p:spTree>
    <p:extLst>
      <p:ext uri="{BB962C8B-B14F-4D97-AF65-F5344CB8AC3E}">
        <p14:creationId xmlns:p14="http://schemas.microsoft.com/office/powerpoint/2010/main" val="155184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lang="en-PH" sz="4000" b="0" kern="1200" dirty="0">
          <a:solidFill>
            <a:schemeClr val="bg1"/>
          </a:solidFill>
          <a:effectLst>
            <a:outerShdw blurRad="38100" dist="38100" dir="2700000" algn="tl">
              <a:srgbClr val="000000">
                <a:alpha val="43137"/>
              </a:srgbClr>
            </a:outerShdw>
            <a:reflection blurRad="6350" stA="15000" endPos="45500" dist="12700" dir="5400000" sy="-100000" algn="bl" rotWithShape="0"/>
          </a:effectLst>
          <a:latin typeface="Impact"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Welding%20,%20Brazing%20and%20Soldering/SMAW.mp4"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electrod%20standards/En944.pdf" TargetMode="External"/><Relationship Id="rId7" Type="http://schemas.openxmlformats.org/officeDocument/2006/relationships/hyperlink" Target="Welding%20,%20Brazing%20and%20Soldering/electrod%20production.mp4" TargetMode="External"/><Relationship Id="rId2" Type="http://schemas.openxmlformats.org/officeDocument/2006/relationships/hyperlink" Target="electrod%20standards/Welding%20Electrode%20Classifications.pdf" TargetMode="External"/><Relationship Id="rId1" Type="http://schemas.openxmlformats.org/officeDocument/2006/relationships/slideLayout" Target="../slideLayouts/slideLayout2.xml"/><Relationship Id="rId6" Type="http://schemas.openxmlformats.org/officeDocument/2006/relationships/hyperlink" Target="electrod%20standards/&#1705;&#1575;&#1578;&#1575;&#1604;&#1608;&#1711;%20&#1575;&#1604;&#1705;&#1578;&#1585;&#1608;&#1583;%20&#1662;&#1575;&#1585;&#1587;.pdf" TargetMode="External"/><Relationship Id="rId5" Type="http://schemas.openxmlformats.org/officeDocument/2006/relationships/hyperlink" Target="electrod%20standards/standard.pdf" TargetMode="External"/><Relationship Id="rId4" Type="http://schemas.openxmlformats.org/officeDocument/2006/relationships/hyperlink" Target="electrod%20standards/BS-639.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Welding%20,%20Brazing%20and%20Soldering/MIG%20G2.mp4" TargetMode="External"/><Relationship Id="rId5" Type="http://schemas.openxmlformats.org/officeDocument/2006/relationships/hyperlink" Target="Welding%20,%20Brazing%20and%20Soldering/MIG%20FLAT.mp4" TargetMode="Externa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Welding%20,%20Brazing%20and%20Soldering/SAW1.mp4" TargetMode="External"/><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hyperlink" Target="Welding%20,%20Brazing%20and%20Soldering/SAW2.mp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Welding%20,%20Brazing%20and%20Soldering/TIG.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724400"/>
            <a:ext cx="8686800" cy="812800"/>
          </a:xfrm>
        </p:spPr>
        <p:txBody>
          <a:bodyPr/>
          <a:lstStyle/>
          <a:p>
            <a:pPr algn="ctr"/>
            <a:r>
              <a:rPr lang="en-US" altLang="en-US" sz="3200" b="1" i="1" dirty="0">
                <a:solidFill>
                  <a:srgbClr val="C00000"/>
                </a:solidFill>
                <a:latin typeface="Cambria Bold Italic" panose="020408030504060A0204" pitchFamily="18" charset="0"/>
              </a:rPr>
              <a:t>MODULE 7</a:t>
            </a:r>
            <a:br>
              <a:rPr lang="en-US" altLang="en-US" sz="3200" b="1" i="1" dirty="0">
                <a:solidFill>
                  <a:srgbClr val="C00000"/>
                </a:solidFill>
                <a:latin typeface="Cambria Bold Italic" panose="020408030504060A0204" pitchFamily="18" charset="0"/>
              </a:rPr>
            </a:br>
            <a:r>
              <a:rPr lang="en-US" altLang="en-US" sz="3200" b="1" i="1" dirty="0">
                <a:solidFill>
                  <a:srgbClr val="C00000"/>
                </a:solidFill>
                <a:latin typeface="Cambria Bold Italic" panose="020408030504060A0204" pitchFamily="18" charset="0"/>
              </a:rPr>
              <a:t>Sub Module 7.15</a:t>
            </a:r>
            <a:br>
              <a:rPr lang="en-US" altLang="en-US" sz="3200" b="1" i="1" dirty="0">
                <a:solidFill>
                  <a:srgbClr val="C00000"/>
                </a:solidFill>
                <a:latin typeface="Cambria Bold Italic" panose="020408030504060A0204" pitchFamily="18" charset="0"/>
              </a:rPr>
            </a:br>
            <a:r>
              <a:rPr lang="en-US" altLang="en-US" sz="4000" b="1" i="1" dirty="0">
                <a:solidFill>
                  <a:srgbClr val="C00000"/>
                </a:solidFill>
                <a:latin typeface="Cambria Bold Italic" panose="020408030504060A0204" pitchFamily="18" charset="0"/>
              </a:rPr>
              <a:t>WELDING, BRAZING, SOLDERING AND BONDING</a:t>
            </a:r>
            <a:r>
              <a:rPr lang="en-US" altLang="en-US" sz="4400" dirty="0">
                <a:solidFill>
                  <a:srgbClr val="002060"/>
                </a:solidFill>
              </a:rPr>
              <a:t/>
            </a:r>
            <a:br>
              <a:rPr lang="en-US" altLang="en-US" sz="4400" dirty="0">
                <a:solidFill>
                  <a:srgbClr val="002060"/>
                </a:solidFill>
              </a:rPr>
            </a:br>
            <a:endParaRPr lang="en-PH" sz="4000" dirty="0">
              <a:solidFill>
                <a:srgbClr val="002060"/>
              </a:solidFill>
            </a:endParaRPr>
          </a:p>
        </p:txBody>
      </p:sp>
    </p:spTree>
    <p:extLst>
      <p:ext uri="{BB962C8B-B14F-4D97-AF65-F5344CB8AC3E}">
        <p14:creationId xmlns:p14="http://schemas.microsoft.com/office/powerpoint/2010/main" val="2067406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r>
              <a:rPr lang="en-US" dirty="0"/>
              <a:t>of welding </a:t>
            </a:r>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Welding provides a permanent joint. </a:t>
            </a:r>
          </a:p>
          <a:p>
            <a:pPr marL="0" indent="0">
              <a:buNone/>
            </a:pPr>
            <a:r>
              <a:rPr lang="en-US" dirty="0"/>
              <a:t>• Welded joint can be stronger than the parent materials if a proper filler metal is used that has strength properties better than that of parent base material and if defect less welding is done. </a:t>
            </a:r>
          </a:p>
          <a:p>
            <a:pPr marL="0" indent="0">
              <a:buNone/>
            </a:pPr>
            <a:r>
              <a:rPr lang="en-US" dirty="0"/>
              <a:t>• It is the economical way to join components in terms of material usage and fabrication costs. Other methods of assembly require, for example, drilling of holes and usage of rivets or bolts which will produce a heavier structure. </a:t>
            </a:r>
          </a:p>
          <a:p>
            <a:pPr marL="0" indent="0">
              <a:buNone/>
            </a:pPr>
            <a:endParaRPr lang="en-US" dirty="0"/>
          </a:p>
        </p:txBody>
      </p:sp>
    </p:spTree>
    <p:extLst>
      <p:ext uri="{BB962C8B-B14F-4D97-AF65-F5344CB8AC3E}">
        <p14:creationId xmlns:p14="http://schemas.microsoft.com/office/powerpoint/2010/main" val="161061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a:t>
            </a:r>
            <a:r>
              <a:rPr lang="en-US" dirty="0"/>
              <a:t>of welding </a:t>
            </a:r>
          </a:p>
        </p:txBody>
      </p:sp>
      <p:sp>
        <p:nvSpPr>
          <p:cNvPr id="3" name="Content Placeholder 2"/>
          <p:cNvSpPr>
            <a:spLocks noGrp="1"/>
          </p:cNvSpPr>
          <p:nvPr>
            <p:ph idx="1"/>
          </p:nvPr>
        </p:nvSpPr>
        <p:spPr/>
        <p:txBody>
          <a:bodyPr/>
          <a:lstStyle/>
          <a:p>
            <a:pPr marL="0" indent="0">
              <a:buNone/>
            </a:pPr>
            <a:r>
              <a:rPr lang="en-US" dirty="0" smtClean="0"/>
              <a:t>• </a:t>
            </a:r>
            <a:r>
              <a:rPr lang="en-US" dirty="0" err="1"/>
              <a:t>Labour</a:t>
            </a:r>
            <a:r>
              <a:rPr lang="en-US" dirty="0"/>
              <a:t> costs are more since manual welding is done mostly. </a:t>
            </a:r>
          </a:p>
          <a:p>
            <a:pPr marL="0" indent="0">
              <a:buNone/>
            </a:pPr>
            <a:r>
              <a:rPr lang="en-US" dirty="0"/>
              <a:t>• Dangerous to use because of presence of high heat and pressure. </a:t>
            </a:r>
          </a:p>
          <a:p>
            <a:pPr marL="0" indent="0">
              <a:buNone/>
            </a:pPr>
            <a:r>
              <a:rPr lang="en-US" dirty="0"/>
              <a:t>• Disassembly is not possible as welding produces strong joints. </a:t>
            </a:r>
          </a:p>
          <a:p>
            <a:pPr marL="0" indent="0">
              <a:buNone/>
            </a:pPr>
            <a:r>
              <a:rPr lang="en-US" dirty="0"/>
              <a:t>• Some of the welding defects cannot be identified which will reduce the strength. </a:t>
            </a:r>
          </a:p>
          <a:p>
            <a:pPr marL="0" indent="0">
              <a:buNone/>
            </a:pPr>
            <a:endParaRPr lang="en-US" dirty="0"/>
          </a:p>
        </p:txBody>
      </p:sp>
    </p:spTree>
    <p:extLst>
      <p:ext uri="{BB962C8B-B14F-4D97-AF65-F5344CB8AC3E}">
        <p14:creationId xmlns:p14="http://schemas.microsoft.com/office/powerpoint/2010/main" val="2220321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Welding</a:t>
            </a:r>
          </a:p>
        </p:txBody>
      </p:sp>
      <p:sp>
        <p:nvSpPr>
          <p:cNvPr id="3" name="Content Placeholder 2"/>
          <p:cNvSpPr>
            <a:spLocks noGrp="1"/>
          </p:cNvSpPr>
          <p:nvPr>
            <p:ph idx="1"/>
          </p:nvPr>
        </p:nvSpPr>
        <p:spPr>
          <a:xfrm>
            <a:off x="426493" y="2590800"/>
            <a:ext cx="8229600" cy="5080000"/>
          </a:xfrm>
        </p:spPr>
        <p:txBody>
          <a:bodyPr/>
          <a:lstStyle/>
          <a:p>
            <a:pPr algn="ctr"/>
            <a:r>
              <a:rPr lang="en-US" sz="4400" dirty="0" smtClean="0"/>
              <a:t>Any </a:t>
            </a:r>
            <a:r>
              <a:rPr lang="en-US" sz="4400" dirty="0"/>
              <a:t>welding process that uses </a:t>
            </a:r>
            <a:r>
              <a:rPr lang="en-US" sz="4400" dirty="0">
                <a:solidFill>
                  <a:srgbClr val="FF0000"/>
                </a:solidFill>
              </a:rPr>
              <a:t>fusion of the base metal </a:t>
            </a:r>
            <a:r>
              <a:rPr lang="en-US" sz="4400" dirty="0"/>
              <a:t>to make the weld (AWS A3.0: 2001)</a:t>
            </a:r>
          </a:p>
          <a:p>
            <a:endParaRPr lang="en-US" dirty="0"/>
          </a:p>
        </p:txBody>
      </p:sp>
    </p:spTree>
    <p:extLst>
      <p:ext uri="{BB962C8B-B14F-4D97-AF65-F5344CB8AC3E}">
        <p14:creationId xmlns:p14="http://schemas.microsoft.com/office/powerpoint/2010/main" val="380089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Fusion Welding</a:t>
            </a:r>
            <a:endParaRPr lang="en-US" dirty="0"/>
          </a:p>
        </p:txBody>
      </p:sp>
      <p:sp>
        <p:nvSpPr>
          <p:cNvPr id="3" name="Content Placeholder 2"/>
          <p:cNvSpPr>
            <a:spLocks noGrp="1"/>
          </p:cNvSpPr>
          <p:nvPr>
            <p:ph idx="1"/>
          </p:nvPr>
        </p:nvSpPr>
        <p:spPr/>
        <p:txBody>
          <a:bodyPr/>
          <a:lstStyle/>
          <a:p>
            <a:endParaRPr lang="en-US" dirty="0"/>
          </a:p>
          <a:p>
            <a:r>
              <a:rPr lang="en-US" sz="4000" b="1" dirty="0"/>
              <a:t>Arc </a:t>
            </a:r>
            <a:r>
              <a:rPr lang="en-US" sz="4000" b="1" dirty="0" smtClean="0"/>
              <a:t>welding</a:t>
            </a:r>
          </a:p>
          <a:p>
            <a:r>
              <a:rPr lang="en-US" sz="4000" b="1" dirty="0" smtClean="0"/>
              <a:t>Resistance welding</a:t>
            </a:r>
          </a:p>
          <a:p>
            <a:r>
              <a:rPr lang="en-US" sz="4000" b="1" dirty="0" err="1" smtClean="0"/>
              <a:t>Oxyfuel</a:t>
            </a:r>
            <a:r>
              <a:rPr lang="en-US" sz="4000" b="1" dirty="0" smtClean="0"/>
              <a:t> </a:t>
            </a:r>
            <a:r>
              <a:rPr lang="en-US" sz="4000" b="1" dirty="0"/>
              <a:t>gas </a:t>
            </a:r>
            <a:r>
              <a:rPr lang="en-US" sz="4000" b="1" dirty="0" smtClean="0"/>
              <a:t>welding</a:t>
            </a:r>
          </a:p>
          <a:p>
            <a:r>
              <a:rPr lang="en-US" sz="4000" b="1" dirty="0" smtClean="0"/>
              <a:t>electron </a:t>
            </a:r>
            <a:r>
              <a:rPr lang="en-US" sz="4000" b="1" dirty="0"/>
              <a:t>beam </a:t>
            </a:r>
            <a:r>
              <a:rPr lang="en-US" sz="4000" b="1" dirty="0" smtClean="0"/>
              <a:t>welding</a:t>
            </a:r>
          </a:p>
          <a:p>
            <a:r>
              <a:rPr lang="en-US" sz="4000" b="1" dirty="0" smtClean="0"/>
              <a:t>laser </a:t>
            </a:r>
            <a:r>
              <a:rPr lang="en-US" sz="4000" b="1" dirty="0"/>
              <a:t>welding </a:t>
            </a:r>
          </a:p>
        </p:txBody>
      </p:sp>
    </p:spTree>
    <p:extLst>
      <p:ext uri="{BB962C8B-B14F-4D97-AF65-F5344CB8AC3E}">
        <p14:creationId xmlns:p14="http://schemas.microsoft.com/office/powerpoint/2010/main" val="122578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Arc </a:t>
            </a:r>
            <a:r>
              <a:rPr lang="en-US" sz="5400" dirty="0"/>
              <a:t>Welding</a:t>
            </a:r>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fusion welding process in which coalescence of the metals is achieved by the heat from an electric arc between an electrode and the work</a:t>
            </a:r>
          </a:p>
          <a:p>
            <a:r>
              <a:rPr lang="en-US" dirty="0" smtClean="0"/>
              <a:t>Electric </a:t>
            </a:r>
            <a:r>
              <a:rPr lang="en-US" dirty="0"/>
              <a:t>energy from the arc produces temperatures ~ 10,000 F (5500 C), hot enough to melt any metal</a:t>
            </a:r>
          </a:p>
          <a:p>
            <a:r>
              <a:rPr lang="en-US" dirty="0" smtClean="0"/>
              <a:t>Most </a:t>
            </a:r>
            <a:r>
              <a:rPr lang="en-US" dirty="0"/>
              <a:t>AW processes add filler metal to increase volume and strength of weld joint </a:t>
            </a:r>
          </a:p>
          <a:p>
            <a:r>
              <a:rPr lang="en-US" dirty="0" smtClean="0"/>
              <a:t>An </a:t>
            </a:r>
            <a:r>
              <a:rPr lang="en-US" dirty="0"/>
              <a:t>electric arc is a discharge of electric current across a gap in a circuit </a:t>
            </a:r>
          </a:p>
          <a:p>
            <a:r>
              <a:rPr lang="en-US" dirty="0" smtClean="0"/>
              <a:t>It is sustained by an ionized column of gas (plasma) through which the current flows </a:t>
            </a:r>
          </a:p>
          <a:p>
            <a:r>
              <a:rPr lang="en-US" dirty="0" smtClean="0"/>
              <a:t>To initiate the arc in AW, electrode is brought into contact with work and then quickly separated from it by a short distance</a:t>
            </a:r>
          </a:p>
          <a:p>
            <a:endParaRPr lang="en-US" dirty="0"/>
          </a:p>
        </p:txBody>
      </p:sp>
    </p:spTree>
    <p:extLst>
      <p:ext uri="{BB962C8B-B14F-4D97-AF65-F5344CB8AC3E}">
        <p14:creationId xmlns:p14="http://schemas.microsoft.com/office/powerpoint/2010/main" val="1765986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Arc Welding</a:t>
            </a:r>
          </a:p>
        </p:txBody>
      </p:sp>
      <p:sp>
        <p:nvSpPr>
          <p:cNvPr id="3" name="Content Placeholder 2"/>
          <p:cNvSpPr>
            <a:spLocks noGrp="1"/>
          </p:cNvSpPr>
          <p:nvPr>
            <p:ph idx="1"/>
          </p:nvPr>
        </p:nvSpPr>
        <p:spPr>
          <a:xfrm>
            <a:off x="457200" y="1193800"/>
            <a:ext cx="8534400" cy="5080000"/>
          </a:xfrm>
        </p:spPr>
        <p:txBody>
          <a:bodyPr>
            <a:normAutofit fontScale="92500"/>
          </a:bodyPr>
          <a:lstStyle/>
          <a:p>
            <a:pPr marL="0" indent="0">
              <a:buNone/>
            </a:pPr>
            <a:r>
              <a:rPr lang="en-US" sz="3600" b="1" dirty="0" smtClean="0">
                <a:solidFill>
                  <a:srgbClr val="FF0000"/>
                </a:solidFill>
              </a:rPr>
              <a:t>Arc </a:t>
            </a:r>
            <a:r>
              <a:rPr lang="en-US" sz="3600" b="1" dirty="0">
                <a:solidFill>
                  <a:srgbClr val="FF0000"/>
                </a:solidFill>
              </a:rPr>
              <a:t>Shielding</a:t>
            </a:r>
          </a:p>
          <a:p>
            <a:pPr marL="0" indent="0">
              <a:buNone/>
            </a:pPr>
            <a:r>
              <a:rPr lang="en-US" dirty="0" smtClean="0"/>
              <a:t>             - At </a:t>
            </a:r>
            <a:r>
              <a:rPr lang="en-US" dirty="0"/>
              <a:t>high temperatures in AW, metals are </a:t>
            </a:r>
            <a:r>
              <a:rPr lang="en-US" dirty="0" smtClean="0"/>
              <a:t>chemically</a:t>
            </a:r>
          </a:p>
          <a:p>
            <a:pPr marL="0" indent="0">
              <a:buNone/>
            </a:pPr>
            <a:r>
              <a:rPr lang="en-US" dirty="0"/>
              <a:t> </a:t>
            </a:r>
            <a:r>
              <a:rPr lang="en-US" dirty="0" smtClean="0"/>
              <a:t>            </a:t>
            </a:r>
            <a:r>
              <a:rPr lang="en-US" dirty="0"/>
              <a:t>reactive to oxygen, nitrogen, and hydrogen in air </a:t>
            </a:r>
          </a:p>
          <a:p>
            <a:pPr marL="0" indent="0">
              <a:buNone/>
            </a:pPr>
            <a:r>
              <a:rPr lang="en-US" dirty="0" smtClean="0"/>
              <a:t>             - Mechanical </a:t>
            </a:r>
            <a:r>
              <a:rPr lang="en-US" dirty="0"/>
              <a:t>properties of joint can be seriously </a:t>
            </a:r>
            <a:endParaRPr lang="en-US" dirty="0" smtClean="0"/>
          </a:p>
          <a:p>
            <a:pPr marL="0" indent="0">
              <a:buNone/>
            </a:pPr>
            <a:r>
              <a:rPr lang="en-US" dirty="0"/>
              <a:t> </a:t>
            </a:r>
            <a:r>
              <a:rPr lang="en-US" dirty="0" smtClean="0"/>
              <a:t>            degraded </a:t>
            </a:r>
            <a:r>
              <a:rPr lang="en-US" dirty="0"/>
              <a:t>by these reactions </a:t>
            </a:r>
          </a:p>
          <a:p>
            <a:pPr marL="0" indent="0">
              <a:buNone/>
            </a:pPr>
            <a:r>
              <a:rPr lang="en-US" dirty="0" smtClean="0"/>
              <a:t>             -To </a:t>
            </a:r>
            <a:r>
              <a:rPr lang="en-US" dirty="0"/>
              <a:t>protect operation, arc must be shielded from </a:t>
            </a:r>
            <a:endParaRPr lang="en-US" dirty="0" smtClean="0"/>
          </a:p>
          <a:p>
            <a:pPr marL="0" indent="0">
              <a:buNone/>
            </a:pPr>
            <a:r>
              <a:rPr lang="en-US" dirty="0"/>
              <a:t> </a:t>
            </a:r>
            <a:r>
              <a:rPr lang="en-US" dirty="0" smtClean="0"/>
              <a:t>             surrounding </a:t>
            </a:r>
            <a:r>
              <a:rPr lang="en-US" dirty="0"/>
              <a:t>air in AW processes </a:t>
            </a:r>
          </a:p>
          <a:p>
            <a:pPr marL="0" indent="0">
              <a:buNone/>
            </a:pPr>
            <a:r>
              <a:rPr lang="en-US" dirty="0" smtClean="0"/>
              <a:t>    </a:t>
            </a:r>
            <a:r>
              <a:rPr lang="en-US" b="1" dirty="0" smtClean="0">
                <a:solidFill>
                  <a:srgbClr val="FF0000"/>
                </a:solidFill>
              </a:rPr>
              <a:t>Arc </a:t>
            </a:r>
            <a:r>
              <a:rPr lang="en-US" b="1" dirty="0">
                <a:solidFill>
                  <a:srgbClr val="FF0000"/>
                </a:solidFill>
              </a:rPr>
              <a:t>shielding is accomplished by</a:t>
            </a:r>
            <a:r>
              <a:rPr lang="en-US" dirty="0"/>
              <a:t>: </a:t>
            </a:r>
          </a:p>
          <a:p>
            <a:pPr marL="0" indent="0">
              <a:buNone/>
            </a:pPr>
            <a:r>
              <a:rPr lang="en-US" dirty="0" smtClean="0"/>
              <a:t>-Shielding </a:t>
            </a:r>
            <a:r>
              <a:rPr lang="en-US" dirty="0"/>
              <a:t>gases, e.g., argon, helium, CO2</a:t>
            </a:r>
          </a:p>
          <a:p>
            <a:pPr marL="0" indent="0">
              <a:buNone/>
            </a:pPr>
            <a:r>
              <a:rPr lang="en-US" dirty="0" smtClean="0"/>
              <a:t>-Flux</a:t>
            </a:r>
            <a:endParaRPr lang="en-US" dirty="0"/>
          </a:p>
          <a:p>
            <a:endParaRPr lang="en-US" dirty="0"/>
          </a:p>
        </p:txBody>
      </p:sp>
    </p:spTree>
    <p:extLst>
      <p:ext uri="{BB962C8B-B14F-4D97-AF65-F5344CB8AC3E}">
        <p14:creationId xmlns:p14="http://schemas.microsoft.com/office/powerpoint/2010/main" val="3059280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1600"/>
            <a:ext cx="8229600" cy="889000"/>
          </a:xfrm>
        </p:spPr>
        <p:txBody>
          <a:bodyPr/>
          <a:lstStyle/>
          <a:p>
            <a:r>
              <a:rPr lang="en-US" sz="5400" dirty="0"/>
              <a:t>Arc Welding</a:t>
            </a:r>
          </a:p>
        </p:txBody>
      </p:sp>
      <p:sp>
        <p:nvSpPr>
          <p:cNvPr id="5" name="Content Placeholder 2"/>
          <p:cNvSpPr>
            <a:spLocks noGrp="1"/>
          </p:cNvSpPr>
          <p:nvPr>
            <p:ph idx="1"/>
          </p:nvPr>
        </p:nvSpPr>
        <p:spPr>
          <a:xfrm>
            <a:off x="457200" y="1066800"/>
            <a:ext cx="8534400" cy="4902200"/>
          </a:xfrm>
        </p:spPr>
        <p:txBody>
          <a:bodyPr>
            <a:noAutofit/>
          </a:bodyPr>
          <a:lstStyle/>
          <a:p>
            <a:pPr marL="0" indent="0">
              <a:buNone/>
            </a:pPr>
            <a:r>
              <a:rPr lang="en-US" sz="2200" b="1" dirty="0" smtClean="0">
                <a:solidFill>
                  <a:srgbClr val="FF0000"/>
                </a:solidFill>
              </a:rPr>
              <a:t>Shielding </a:t>
            </a:r>
            <a:r>
              <a:rPr lang="en-US" sz="2200" b="1" dirty="0">
                <a:solidFill>
                  <a:srgbClr val="FF0000"/>
                </a:solidFill>
              </a:rPr>
              <a:t>gas</a:t>
            </a:r>
            <a:r>
              <a:rPr lang="en-US" sz="2200" dirty="0" smtClean="0"/>
              <a:t>:</a:t>
            </a:r>
          </a:p>
          <a:p>
            <a:pPr>
              <a:buFontTx/>
              <a:buChar char="-"/>
            </a:pPr>
            <a:r>
              <a:rPr lang="en-US" sz="2200" dirty="0" smtClean="0"/>
              <a:t>This </a:t>
            </a:r>
            <a:r>
              <a:rPr lang="en-US" sz="2200" dirty="0"/>
              <a:t>covers the arc, electrode tip and weld pool from external atmosphere</a:t>
            </a:r>
            <a:r>
              <a:rPr lang="en-US" sz="2200" dirty="0" smtClean="0"/>
              <a:t>.</a:t>
            </a:r>
          </a:p>
          <a:p>
            <a:pPr>
              <a:buFontTx/>
              <a:buChar char="-"/>
            </a:pPr>
            <a:r>
              <a:rPr lang="en-US" sz="2200" dirty="0" smtClean="0"/>
              <a:t>So </a:t>
            </a:r>
            <a:r>
              <a:rPr lang="en-US" sz="2200" dirty="0"/>
              <a:t>the shielding is done with a blanket of </a:t>
            </a:r>
            <a:r>
              <a:rPr lang="en-US" sz="2200" b="1" dirty="0"/>
              <a:t>gas or flux</a:t>
            </a:r>
            <a:r>
              <a:rPr lang="en-US" sz="2200" dirty="0"/>
              <a:t>, or both, which inhibit exposure of the weld metal to air</a:t>
            </a:r>
            <a:r>
              <a:rPr lang="en-US" sz="2200" dirty="0" smtClean="0"/>
              <a:t>.</a:t>
            </a:r>
          </a:p>
          <a:p>
            <a:pPr>
              <a:buFontTx/>
              <a:buChar char="-"/>
            </a:pPr>
            <a:r>
              <a:rPr lang="en-US" sz="2200" dirty="0" smtClean="0"/>
              <a:t> </a:t>
            </a:r>
            <a:r>
              <a:rPr lang="en-US" sz="2200" dirty="0"/>
              <a:t>Common shielding gas: Argon, Helium </a:t>
            </a:r>
            <a:endParaRPr lang="en-US" sz="2200" dirty="0" smtClean="0"/>
          </a:p>
          <a:p>
            <a:pPr marL="0" indent="0">
              <a:buNone/>
            </a:pPr>
            <a:r>
              <a:rPr lang="en-US" sz="2200" b="1" dirty="0" smtClean="0">
                <a:solidFill>
                  <a:srgbClr val="FF0000"/>
                </a:solidFill>
              </a:rPr>
              <a:t>Flux</a:t>
            </a:r>
            <a:r>
              <a:rPr lang="en-US" sz="2200" dirty="0" smtClean="0"/>
              <a:t>:</a:t>
            </a:r>
          </a:p>
          <a:p>
            <a:pPr>
              <a:buFontTx/>
              <a:buChar char="-"/>
            </a:pPr>
            <a:r>
              <a:rPr lang="en-US" sz="2200" dirty="0" smtClean="0"/>
              <a:t>Used </a:t>
            </a:r>
            <a:r>
              <a:rPr lang="en-US" sz="2200" dirty="0"/>
              <a:t>mainly to protect the weld region from formation of oxides and other unwanted contaminants, or to dissolve them and facilitate removal</a:t>
            </a:r>
            <a:r>
              <a:rPr lang="en-US" sz="2200" dirty="0" smtClean="0"/>
              <a:t>.</a:t>
            </a:r>
          </a:p>
          <a:p>
            <a:pPr>
              <a:buFontTx/>
              <a:buChar char="-"/>
            </a:pPr>
            <a:r>
              <a:rPr lang="en-US" sz="2200" dirty="0" smtClean="0"/>
              <a:t> </a:t>
            </a:r>
            <a:r>
              <a:rPr lang="en-US" sz="2200" dirty="0"/>
              <a:t>During welding, the flux melts and covers the weld region giving protection and it should be removed by brushing as it is hardened</a:t>
            </a:r>
            <a:r>
              <a:rPr lang="en-US" sz="2200" dirty="0" smtClean="0"/>
              <a:t>.</a:t>
            </a:r>
          </a:p>
          <a:p>
            <a:pPr marL="0" indent="0">
              <a:buNone/>
            </a:pPr>
            <a:r>
              <a:rPr lang="en-US" sz="2200" b="1" dirty="0" smtClean="0">
                <a:solidFill>
                  <a:srgbClr val="FF0000"/>
                </a:solidFill>
              </a:rPr>
              <a:t> </a:t>
            </a:r>
            <a:r>
              <a:rPr lang="en-US" sz="2200" b="1" dirty="0">
                <a:solidFill>
                  <a:srgbClr val="FF0000"/>
                </a:solidFill>
              </a:rPr>
              <a:t>Additional </a:t>
            </a:r>
            <a:r>
              <a:rPr lang="en-US" sz="2200" b="1" dirty="0" smtClean="0">
                <a:solidFill>
                  <a:srgbClr val="FF0000"/>
                </a:solidFill>
              </a:rPr>
              <a:t>function</a:t>
            </a:r>
            <a:r>
              <a:rPr lang="en-US" sz="2200" dirty="0" smtClean="0"/>
              <a:t>:</a:t>
            </a:r>
          </a:p>
          <a:p>
            <a:pPr>
              <a:buFontTx/>
              <a:buChar char="-"/>
            </a:pPr>
            <a:r>
              <a:rPr lang="en-US" sz="2200" dirty="0" smtClean="0"/>
              <a:t>stabilize </a:t>
            </a:r>
            <a:r>
              <a:rPr lang="en-US" sz="2200" dirty="0"/>
              <a:t>the arc, and reduce spattering </a:t>
            </a:r>
            <a:endParaRPr lang="en-US" sz="2200" dirty="0" smtClean="0"/>
          </a:p>
          <a:p>
            <a:pPr>
              <a:buFontTx/>
              <a:buChar char="-"/>
            </a:pPr>
            <a:endParaRPr lang="en-US" sz="2200" b="1" dirty="0">
              <a:solidFill>
                <a:srgbClr val="FF0000"/>
              </a:solidFill>
            </a:endParaRPr>
          </a:p>
        </p:txBody>
      </p:sp>
    </p:spTree>
    <p:extLst>
      <p:ext uri="{BB962C8B-B14F-4D97-AF65-F5344CB8AC3E}">
        <p14:creationId xmlns:p14="http://schemas.microsoft.com/office/powerpoint/2010/main" val="98075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Arc Welding</a:t>
            </a:r>
          </a:p>
        </p:txBody>
      </p:sp>
      <p:sp>
        <p:nvSpPr>
          <p:cNvPr id="3" name="Content Placeholder 2"/>
          <p:cNvSpPr>
            <a:spLocks noGrp="1"/>
          </p:cNvSpPr>
          <p:nvPr>
            <p:ph idx="1"/>
          </p:nvPr>
        </p:nvSpPr>
        <p:spPr/>
        <p:txBody>
          <a:bodyPr/>
          <a:lstStyle/>
          <a:p>
            <a:pPr marL="0" indent="0">
              <a:buNone/>
            </a:pPr>
            <a:r>
              <a:rPr lang="en-US" sz="3200" b="1" dirty="0" smtClean="0">
                <a:solidFill>
                  <a:srgbClr val="FF0000"/>
                </a:solidFill>
              </a:rPr>
              <a:t>Power </a:t>
            </a:r>
            <a:r>
              <a:rPr lang="en-US" sz="3200" b="1" dirty="0">
                <a:solidFill>
                  <a:srgbClr val="FF0000"/>
                </a:solidFill>
              </a:rPr>
              <a:t>Source in Arc Welding</a:t>
            </a:r>
          </a:p>
          <a:p>
            <a:pPr marL="0" indent="0">
              <a:buNone/>
            </a:pPr>
            <a:r>
              <a:rPr lang="en-US" dirty="0" smtClean="0"/>
              <a:t>         Direct </a:t>
            </a:r>
            <a:r>
              <a:rPr lang="en-US" dirty="0"/>
              <a:t>current (DC) vs. Alternating current (AC)</a:t>
            </a:r>
          </a:p>
          <a:p>
            <a:pPr marL="0" indent="0">
              <a:buNone/>
            </a:pPr>
            <a:r>
              <a:rPr lang="en-US" dirty="0" smtClean="0"/>
              <a:t>            -</a:t>
            </a:r>
            <a:r>
              <a:rPr lang="en-US" dirty="0" smtClean="0">
                <a:solidFill>
                  <a:srgbClr val="FF0000"/>
                </a:solidFill>
              </a:rPr>
              <a:t>AC </a:t>
            </a:r>
            <a:r>
              <a:rPr lang="en-US" dirty="0"/>
              <a:t>machines less </a:t>
            </a:r>
            <a:r>
              <a:rPr lang="en-US" dirty="0" smtClean="0"/>
              <a:t>expensive to </a:t>
            </a:r>
            <a:r>
              <a:rPr lang="en-US" dirty="0"/>
              <a:t>purchase </a:t>
            </a:r>
            <a:r>
              <a:rPr lang="en-US" dirty="0" smtClean="0"/>
              <a:t>and</a:t>
            </a:r>
          </a:p>
          <a:p>
            <a:pPr marL="0" indent="0">
              <a:buNone/>
            </a:pPr>
            <a:r>
              <a:rPr lang="en-US" dirty="0"/>
              <a:t> </a:t>
            </a:r>
            <a:r>
              <a:rPr lang="en-US" dirty="0" smtClean="0"/>
              <a:t>            </a:t>
            </a:r>
            <a:r>
              <a:rPr lang="en-US" dirty="0"/>
              <a:t>operate, but generally restricted to ferrous </a:t>
            </a:r>
            <a:endParaRPr lang="en-US" dirty="0" smtClean="0"/>
          </a:p>
          <a:p>
            <a:pPr marL="0" indent="0">
              <a:buNone/>
            </a:pPr>
            <a:r>
              <a:rPr lang="en-US" dirty="0"/>
              <a:t> </a:t>
            </a:r>
            <a:r>
              <a:rPr lang="en-US" dirty="0" smtClean="0"/>
              <a:t>            metals</a:t>
            </a:r>
            <a:endParaRPr lang="en-US" dirty="0"/>
          </a:p>
          <a:p>
            <a:pPr marL="0" indent="0">
              <a:buNone/>
            </a:pPr>
            <a:r>
              <a:rPr lang="en-US" dirty="0" smtClean="0"/>
              <a:t>            -</a:t>
            </a:r>
            <a:r>
              <a:rPr lang="en-US" dirty="0" smtClean="0">
                <a:solidFill>
                  <a:srgbClr val="FF0000"/>
                </a:solidFill>
              </a:rPr>
              <a:t>DC</a:t>
            </a:r>
            <a:r>
              <a:rPr lang="en-US" dirty="0" smtClean="0"/>
              <a:t> </a:t>
            </a:r>
            <a:r>
              <a:rPr lang="en-US" dirty="0"/>
              <a:t>equipment can be used on all metals and is </a:t>
            </a:r>
            <a:endParaRPr lang="en-US" dirty="0" smtClean="0"/>
          </a:p>
          <a:p>
            <a:pPr marL="0" indent="0">
              <a:buNone/>
            </a:pPr>
            <a:r>
              <a:rPr lang="en-US" dirty="0"/>
              <a:t> </a:t>
            </a:r>
            <a:r>
              <a:rPr lang="en-US" dirty="0" smtClean="0"/>
              <a:t>            generally </a:t>
            </a:r>
            <a:r>
              <a:rPr lang="en-US" dirty="0"/>
              <a:t>noted for better arc control</a:t>
            </a:r>
          </a:p>
          <a:p>
            <a:endParaRPr lang="en-US" dirty="0"/>
          </a:p>
        </p:txBody>
      </p:sp>
    </p:spTree>
    <p:extLst>
      <p:ext uri="{BB962C8B-B14F-4D97-AF65-F5344CB8AC3E}">
        <p14:creationId xmlns:p14="http://schemas.microsoft.com/office/powerpoint/2010/main" val="105877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Arc </a:t>
            </a:r>
            <a:r>
              <a:rPr lang="en-US" sz="5400" dirty="0" smtClean="0"/>
              <a:t>Welding -Electrodes</a:t>
            </a:r>
            <a:endParaRPr lang="en-US" sz="5400" dirty="0"/>
          </a:p>
        </p:txBody>
      </p:sp>
      <p:sp>
        <p:nvSpPr>
          <p:cNvPr id="3" name="Content Placeholder 2"/>
          <p:cNvSpPr>
            <a:spLocks noGrp="1"/>
          </p:cNvSpPr>
          <p:nvPr>
            <p:ph idx="1"/>
          </p:nvPr>
        </p:nvSpPr>
        <p:spPr>
          <a:xfrm>
            <a:off x="457200" y="1219200"/>
            <a:ext cx="8229600" cy="5080000"/>
          </a:xfrm>
        </p:spPr>
        <p:txBody>
          <a:bodyPr>
            <a:normAutofit fontScale="92500" lnSpcReduction="10000"/>
          </a:bodyPr>
          <a:lstStyle/>
          <a:p>
            <a:pPr marL="0" indent="0" algn="ctr">
              <a:buNone/>
            </a:pPr>
            <a:r>
              <a:rPr lang="en-US" sz="3200" b="1" dirty="0" smtClean="0">
                <a:solidFill>
                  <a:srgbClr val="FF0000"/>
                </a:solidFill>
              </a:rPr>
              <a:t>Two </a:t>
            </a:r>
            <a:r>
              <a:rPr lang="en-US" sz="3200" b="1" dirty="0">
                <a:solidFill>
                  <a:srgbClr val="FF0000"/>
                </a:solidFill>
              </a:rPr>
              <a:t>Basic Types of AW </a:t>
            </a:r>
            <a:r>
              <a:rPr lang="en-US" sz="3200" b="1" dirty="0" smtClean="0">
                <a:solidFill>
                  <a:srgbClr val="FF0000"/>
                </a:solidFill>
              </a:rPr>
              <a:t>Electrodes</a:t>
            </a:r>
          </a:p>
          <a:p>
            <a:pPr marL="0" indent="0">
              <a:buNone/>
            </a:pPr>
            <a:r>
              <a:rPr lang="en-US" b="1" dirty="0" smtClean="0">
                <a:solidFill>
                  <a:srgbClr val="FF0000"/>
                </a:solidFill>
              </a:rPr>
              <a:t>Consumable</a:t>
            </a:r>
            <a:endParaRPr lang="en-US" dirty="0"/>
          </a:p>
          <a:p>
            <a:pPr>
              <a:buFontTx/>
              <a:buChar char="-"/>
            </a:pPr>
            <a:r>
              <a:rPr lang="en-US" dirty="0" smtClean="0"/>
              <a:t>Present </a:t>
            </a:r>
            <a:r>
              <a:rPr lang="en-US" dirty="0"/>
              <a:t>in rod or wire form with 200 to 450 mm length and less than 10 mm diameter</a:t>
            </a:r>
            <a:r>
              <a:rPr lang="en-US" dirty="0" smtClean="0"/>
              <a:t>.</a:t>
            </a:r>
          </a:p>
          <a:p>
            <a:pPr>
              <a:buFontTx/>
              <a:buChar char="-"/>
            </a:pPr>
            <a:r>
              <a:rPr lang="en-US" dirty="0" smtClean="0"/>
              <a:t> </a:t>
            </a:r>
            <a:r>
              <a:rPr lang="en-US" dirty="0"/>
              <a:t>This is the source of filler rod in arc welding</a:t>
            </a:r>
            <a:r>
              <a:rPr lang="en-US" dirty="0" smtClean="0"/>
              <a:t>.</a:t>
            </a:r>
          </a:p>
          <a:p>
            <a:pPr>
              <a:buFontTx/>
              <a:buChar char="-"/>
            </a:pPr>
            <a:r>
              <a:rPr lang="en-US" dirty="0" smtClean="0"/>
              <a:t> </a:t>
            </a:r>
            <a:r>
              <a:rPr lang="en-US" dirty="0"/>
              <a:t>The electrode is consumed by the arc during the welding process and added to the weld joint as filler metal</a:t>
            </a:r>
            <a:r>
              <a:rPr lang="en-US" dirty="0" smtClean="0"/>
              <a:t>.</a:t>
            </a:r>
          </a:p>
          <a:p>
            <a:pPr>
              <a:buFontTx/>
              <a:buChar char="-"/>
            </a:pPr>
            <a:r>
              <a:rPr lang="en-US" dirty="0" smtClean="0"/>
              <a:t> </a:t>
            </a:r>
            <a:r>
              <a:rPr lang="en-US" dirty="0"/>
              <a:t>The consumable electrodes will be changed periodically as it is consumed for each welding trials</a:t>
            </a:r>
            <a:r>
              <a:rPr lang="en-US" dirty="0" smtClean="0"/>
              <a:t>.</a:t>
            </a:r>
          </a:p>
          <a:p>
            <a:pPr>
              <a:buFontTx/>
              <a:buChar char="-"/>
            </a:pPr>
            <a:r>
              <a:rPr lang="en-US" dirty="0" smtClean="0"/>
              <a:t> </a:t>
            </a:r>
            <a:r>
              <a:rPr lang="en-US" dirty="0"/>
              <a:t>This becomes a disadvantage for welder and reduces the production rate. </a:t>
            </a:r>
          </a:p>
          <a:p>
            <a:pPr marL="0" indent="0" algn="ctr">
              <a:buNone/>
            </a:pPr>
            <a:r>
              <a:rPr lang="en-US" dirty="0" smtClean="0"/>
              <a:t>          </a:t>
            </a:r>
            <a:endParaRPr lang="en-US" dirty="0"/>
          </a:p>
        </p:txBody>
      </p:sp>
    </p:spTree>
    <p:extLst>
      <p:ext uri="{BB962C8B-B14F-4D97-AF65-F5344CB8AC3E}">
        <p14:creationId xmlns:p14="http://schemas.microsoft.com/office/powerpoint/2010/main" val="973979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1600"/>
            <a:ext cx="8229600" cy="889000"/>
          </a:xfrm>
        </p:spPr>
        <p:txBody>
          <a:bodyPr/>
          <a:lstStyle/>
          <a:p>
            <a:r>
              <a:rPr lang="en-US" sz="5400" dirty="0"/>
              <a:t>Arc </a:t>
            </a:r>
            <a:r>
              <a:rPr lang="en-US" sz="5400" dirty="0" smtClean="0"/>
              <a:t>Welding -Electrodes</a:t>
            </a:r>
            <a:endParaRPr lang="en-US" sz="5400" dirty="0"/>
          </a:p>
        </p:txBody>
      </p:sp>
      <p:sp>
        <p:nvSpPr>
          <p:cNvPr id="5" name="Content Placeholder 2"/>
          <p:cNvSpPr>
            <a:spLocks noGrp="1"/>
          </p:cNvSpPr>
          <p:nvPr>
            <p:ph idx="1"/>
          </p:nvPr>
        </p:nvSpPr>
        <p:spPr>
          <a:xfrm>
            <a:off x="457200" y="1219200"/>
            <a:ext cx="8229600" cy="5080000"/>
          </a:xfrm>
        </p:spPr>
        <p:txBody>
          <a:bodyPr>
            <a:normAutofit/>
          </a:bodyPr>
          <a:lstStyle/>
          <a:p>
            <a:pPr marL="0" indent="0" algn="ctr">
              <a:buNone/>
            </a:pPr>
            <a:r>
              <a:rPr lang="en-US" sz="3200" b="1" dirty="0" smtClean="0">
                <a:solidFill>
                  <a:srgbClr val="FF0000"/>
                </a:solidFill>
              </a:rPr>
              <a:t>Two </a:t>
            </a:r>
            <a:r>
              <a:rPr lang="en-US" sz="3200" b="1" dirty="0">
                <a:solidFill>
                  <a:srgbClr val="FF0000"/>
                </a:solidFill>
              </a:rPr>
              <a:t>Basic Types of AW </a:t>
            </a:r>
            <a:r>
              <a:rPr lang="en-US" sz="3200" b="1" dirty="0" smtClean="0">
                <a:solidFill>
                  <a:srgbClr val="FF0000"/>
                </a:solidFill>
              </a:rPr>
              <a:t>Electrodes</a:t>
            </a:r>
          </a:p>
          <a:p>
            <a:pPr marL="0" indent="0">
              <a:buNone/>
            </a:pPr>
            <a:r>
              <a:rPr lang="en-US" b="1" dirty="0" smtClean="0">
                <a:solidFill>
                  <a:srgbClr val="FF0000"/>
                </a:solidFill>
              </a:rPr>
              <a:t>Non Consumable</a:t>
            </a:r>
            <a:endParaRPr lang="en-US" dirty="0"/>
          </a:p>
          <a:p>
            <a:pPr>
              <a:buFontTx/>
              <a:buChar char="-"/>
            </a:pPr>
            <a:r>
              <a:rPr lang="en-US" dirty="0" smtClean="0"/>
              <a:t>The </a:t>
            </a:r>
            <a:r>
              <a:rPr lang="en-US" dirty="0"/>
              <a:t>electrodes are not consumed during arc welding</a:t>
            </a:r>
            <a:r>
              <a:rPr lang="en-US" dirty="0" smtClean="0"/>
              <a:t>.</a:t>
            </a:r>
          </a:p>
          <a:p>
            <a:pPr>
              <a:buFontTx/>
              <a:buChar char="-"/>
            </a:pPr>
            <a:r>
              <a:rPr lang="en-US" dirty="0" smtClean="0"/>
              <a:t> </a:t>
            </a:r>
            <a:r>
              <a:rPr lang="en-US" dirty="0"/>
              <a:t>Though this is the case, some depletion occurs because of vaporization. </a:t>
            </a:r>
            <a:endParaRPr lang="en-US" dirty="0" smtClean="0"/>
          </a:p>
          <a:p>
            <a:pPr>
              <a:buFontTx/>
              <a:buChar char="-"/>
            </a:pPr>
            <a:r>
              <a:rPr lang="en-US" dirty="0" smtClean="0"/>
              <a:t>Filler </a:t>
            </a:r>
            <a:r>
              <a:rPr lang="en-US" dirty="0"/>
              <a:t>metal must be supplied by means of a separate wire that is fed into the weld pool. </a:t>
            </a:r>
          </a:p>
          <a:p>
            <a:pPr marL="0" indent="0" algn="ctr">
              <a:buNone/>
            </a:pPr>
            <a:r>
              <a:rPr lang="en-US" dirty="0" smtClean="0"/>
              <a:t>          </a:t>
            </a:r>
            <a:endParaRPr lang="en-US" dirty="0"/>
          </a:p>
        </p:txBody>
      </p:sp>
    </p:spTree>
    <p:extLst>
      <p:ext uri="{BB962C8B-B14F-4D97-AF65-F5344CB8AC3E}">
        <p14:creationId xmlns:p14="http://schemas.microsoft.com/office/powerpoint/2010/main" val="624255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Joining </a:t>
            </a:r>
            <a:r>
              <a:rPr lang="en-US" dirty="0" smtClean="0"/>
              <a:t>Processes?</a:t>
            </a:r>
            <a:endParaRPr lang="en-US" dirty="0"/>
          </a:p>
        </p:txBody>
      </p:sp>
      <p:sp>
        <p:nvSpPr>
          <p:cNvPr id="3" name="Content Placeholder 2"/>
          <p:cNvSpPr>
            <a:spLocks noGrp="1"/>
          </p:cNvSpPr>
          <p:nvPr>
            <p:ph idx="1"/>
          </p:nvPr>
        </p:nvSpPr>
        <p:spPr/>
        <p:txBody>
          <a:bodyPr>
            <a:normAutofit/>
          </a:bodyPr>
          <a:lstStyle/>
          <a:p>
            <a:r>
              <a:rPr lang="en-US" dirty="0" smtClean="0"/>
              <a:t>Some </a:t>
            </a:r>
            <a:r>
              <a:rPr lang="en-US" dirty="0"/>
              <a:t>(even simple) products are too large to be made by individual </a:t>
            </a:r>
            <a:r>
              <a:rPr lang="en-US" dirty="0" smtClean="0"/>
              <a:t>processes</a:t>
            </a:r>
            <a:endParaRPr lang="en-US" dirty="0"/>
          </a:p>
          <a:p>
            <a:r>
              <a:rPr lang="en-US" dirty="0" smtClean="0"/>
              <a:t>Easier</a:t>
            </a:r>
            <a:r>
              <a:rPr lang="en-US" dirty="0"/>
              <a:t>, more economical to manufacture &amp; join individual components </a:t>
            </a:r>
            <a:endParaRPr lang="en-US" dirty="0" smtClean="0"/>
          </a:p>
          <a:p>
            <a:r>
              <a:rPr lang="en-US" dirty="0" smtClean="0"/>
              <a:t>Products </a:t>
            </a:r>
            <a:r>
              <a:rPr lang="en-US" dirty="0"/>
              <a:t>to be disassembled for maintenance </a:t>
            </a:r>
            <a:endParaRPr lang="en-US" dirty="0" smtClean="0"/>
          </a:p>
          <a:p>
            <a:r>
              <a:rPr lang="en-US" dirty="0" smtClean="0"/>
              <a:t>Varying </a:t>
            </a:r>
            <a:r>
              <a:rPr lang="en-US" dirty="0"/>
              <a:t>functionality of </a:t>
            </a:r>
            <a:r>
              <a:rPr lang="en-US" dirty="0" smtClean="0"/>
              <a:t>product.</a:t>
            </a:r>
            <a:endParaRPr lang="en-US" dirty="0"/>
          </a:p>
          <a:p>
            <a:r>
              <a:rPr lang="en-US" dirty="0" smtClean="0"/>
              <a:t>Transportation </a:t>
            </a:r>
            <a:r>
              <a:rPr lang="en-US" dirty="0"/>
              <a:t>+ assembly is less </a:t>
            </a:r>
            <a:r>
              <a:rPr lang="en-US" dirty="0" smtClean="0"/>
              <a:t>costly</a:t>
            </a:r>
            <a:endParaRPr lang="en-US" dirty="0"/>
          </a:p>
          <a:p>
            <a:endParaRPr lang="en-US" dirty="0"/>
          </a:p>
        </p:txBody>
      </p:sp>
    </p:spTree>
    <p:extLst>
      <p:ext uri="{BB962C8B-B14F-4D97-AF65-F5344CB8AC3E}">
        <p14:creationId xmlns:p14="http://schemas.microsoft.com/office/powerpoint/2010/main" val="1216201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889000"/>
          </a:xfrm>
        </p:spPr>
        <p:txBody>
          <a:bodyPr/>
          <a:lstStyle/>
          <a:p>
            <a:r>
              <a:rPr lang="en-US" sz="5400" dirty="0"/>
              <a:t>Arc </a:t>
            </a:r>
            <a:r>
              <a:rPr lang="en-US" sz="5400" dirty="0" smtClean="0"/>
              <a:t>Welding</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143000"/>
            <a:ext cx="5406066" cy="5105060"/>
          </a:xfrm>
        </p:spPr>
      </p:pic>
      <p:sp>
        <p:nvSpPr>
          <p:cNvPr id="5" name="Rectangle 4"/>
          <p:cNvSpPr/>
          <p:nvPr/>
        </p:nvSpPr>
        <p:spPr>
          <a:xfrm>
            <a:off x="0" y="2590800"/>
            <a:ext cx="3429000" cy="1446550"/>
          </a:xfrm>
          <a:prstGeom prst="rect">
            <a:avLst/>
          </a:prstGeom>
        </p:spPr>
        <p:txBody>
          <a:bodyPr wrap="square">
            <a:spAutoFit/>
          </a:bodyPr>
          <a:lstStyle/>
          <a:p>
            <a:pPr algn="ctr"/>
            <a:r>
              <a:rPr lang="en-US" sz="4400" b="1" dirty="0"/>
              <a:t>Weld Joint Configuration</a:t>
            </a:r>
          </a:p>
        </p:txBody>
      </p:sp>
    </p:spTree>
    <p:extLst>
      <p:ext uri="{BB962C8B-B14F-4D97-AF65-F5344CB8AC3E}">
        <p14:creationId xmlns:p14="http://schemas.microsoft.com/office/powerpoint/2010/main" val="143000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Arc Welding</a:t>
            </a:r>
          </a:p>
        </p:txBody>
      </p:sp>
      <p:sp>
        <p:nvSpPr>
          <p:cNvPr id="3" name="Content Placeholder 2"/>
          <p:cNvSpPr>
            <a:spLocks noGrp="1"/>
          </p:cNvSpPr>
          <p:nvPr>
            <p:ph idx="1"/>
          </p:nvPr>
        </p:nvSpPr>
        <p:spPr/>
        <p:txBody>
          <a:bodyPr>
            <a:normAutofit/>
          </a:bodyPr>
          <a:lstStyle/>
          <a:p>
            <a:pPr marL="0" indent="0" algn="ctr">
              <a:buNone/>
            </a:pPr>
            <a:r>
              <a:rPr lang="en-US" sz="4400" b="1" dirty="0" smtClean="0"/>
              <a:t>Type Of </a:t>
            </a:r>
            <a:r>
              <a:rPr lang="en-US" sz="4400" b="1" dirty="0" smtClean="0">
                <a:solidFill>
                  <a:srgbClr val="0070C0"/>
                </a:solidFill>
              </a:rPr>
              <a:t>Consumable</a:t>
            </a:r>
            <a:r>
              <a:rPr lang="en-US" sz="4400" b="1" dirty="0" smtClean="0"/>
              <a:t> Electrode </a:t>
            </a:r>
          </a:p>
          <a:p>
            <a:pPr marL="0" indent="0" algn="ctr">
              <a:buNone/>
            </a:pPr>
            <a:r>
              <a:rPr lang="en-US" sz="4400" b="1" dirty="0" smtClean="0"/>
              <a:t>Arc Welding</a:t>
            </a:r>
          </a:p>
          <a:p>
            <a:pPr marL="0" indent="0" algn="ctr">
              <a:buNone/>
            </a:pPr>
            <a:r>
              <a:rPr lang="en-US" sz="4400" b="1" dirty="0" smtClean="0"/>
              <a:t> </a:t>
            </a:r>
          </a:p>
          <a:p>
            <a:pPr algn="ctr">
              <a:buFontTx/>
              <a:buChar char="-"/>
            </a:pPr>
            <a:r>
              <a:rPr lang="en-US" sz="3600" b="1" dirty="0" smtClean="0"/>
              <a:t>SMAW(</a:t>
            </a:r>
            <a:r>
              <a:rPr lang="en-US" b="1" dirty="0" smtClean="0">
                <a:solidFill>
                  <a:srgbClr val="FF0000"/>
                </a:solidFill>
              </a:rPr>
              <a:t>Shield Metal Arc Welding</a:t>
            </a:r>
            <a:r>
              <a:rPr lang="en-US" sz="3600" b="1" dirty="0" smtClean="0"/>
              <a:t>)</a:t>
            </a:r>
          </a:p>
          <a:p>
            <a:pPr algn="ctr">
              <a:buFontTx/>
              <a:buChar char="-"/>
            </a:pPr>
            <a:r>
              <a:rPr lang="en-US" sz="3600" b="1" dirty="0" smtClean="0"/>
              <a:t>MIG/MAG(</a:t>
            </a:r>
            <a:r>
              <a:rPr lang="en-US" b="1" dirty="0" smtClean="0">
                <a:solidFill>
                  <a:srgbClr val="FF0000"/>
                </a:solidFill>
              </a:rPr>
              <a:t>Metal Inert/Active Gas Welding</a:t>
            </a:r>
            <a:r>
              <a:rPr lang="en-US" sz="3600" b="1" dirty="0" smtClean="0"/>
              <a:t>)</a:t>
            </a:r>
          </a:p>
          <a:p>
            <a:pPr algn="ctr">
              <a:buFontTx/>
              <a:buChar char="-"/>
            </a:pPr>
            <a:r>
              <a:rPr lang="en-US" sz="3600" b="1" dirty="0" smtClean="0"/>
              <a:t>SAW</a:t>
            </a:r>
            <a:r>
              <a:rPr lang="en-US" sz="4000" b="1" dirty="0" smtClean="0"/>
              <a:t>(</a:t>
            </a:r>
            <a:r>
              <a:rPr lang="en-US" b="1" dirty="0" smtClean="0">
                <a:solidFill>
                  <a:srgbClr val="FF0000"/>
                </a:solidFill>
              </a:rPr>
              <a:t>Submerged arc welding</a:t>
            </a:r>
            <a:r>
              <a:rPr lang="en-US" sz="3600" b="1" dirty="0" smtClean="0"/>
              <a:t>)</a:t>
            </a:r>
            <a:r>
              <a:rPr lang="en-US" sz="4400" b="1" dirty="0"/>
              <a:t> </a:t>
            </a:r>
            <a:endParaRPr lang="en-US" sz="4400" b="1" dirty="0" smtClean="0"/>
          </a:p>
        </p:txBody>
      </p:sp>
    </p:spTree>
    <p:extLst>
      <p:ext uri="{BB962C8B-B14F-4D97-AF65-F5344CB8AC3E}">
        <p14:creationId xmlns:p14="http://schemas.microsoft.com/office/powerpoint/2010/main" val="1604709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 y="78854"/>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
        <p:nvSpPr>
          <p:cNvPr id="3" name="Content Placeholder 2"/>
          <p:cNvSpPr>
            <a:spLocks noGrp="1"/>
          </p:cNvSpPr>
          <p:nvPr>
            <p:ph idx="1"/>
          </p:nvPr>
        </p:nvSpPr>
        <p:spPr>
          <a:xfrm>
            <a:off x="169460" y="1000836"/>
            <a:ext cx="8745940" cy="5080000"/>
          </a:xfrm>
        </p:spPr>
        <p:txBody>
          <a:bodyPr/>
          <a:lstStyle/>
          <a:p>
            <a:pPr marL="0" indent="0">
              <a:spcBef>
                <a:spcPts val="0"/>
              </a:spcBef>
              <a:buFontTx/>
              <a:buChar char="•"/>
            </a:pPr>
            <a:r>
              <a:rPr lang="en-US" altLang="en-US" sz="3200" b="1" dirty="0"/>
              <a:t> </a:t>
            </a:r>
            <a:r>
              <a:rPr lang="en-US" altLang="en-US" b="1" dirty="0"/>
              <a:t>Older, simple technology</a:t>
            </a:r>
          </a:p>
          <a:p>
            <a:pPr marL="0" indent="0">
              <a:spcBef>
                <a:spcPts val="0"/>
              </a:spcBef>
              <a:buFontTx/>
              <a:buChar char="•"/>
            </a:pPr>
            <a:r>
              <a:rPr lang="en-US" altLang="en-US" b="1" dirty="0"/>
              <a:t> The electrode is also the filler rod</a:t>
            </a:r>
          </a:p>
          <a:p>
            <a:pPr marL="0" indent="0">
              <a:spcBef>
                <a:spcPts val="0"/>
              </a:spcBef>
              <a:buFontTx/>
              <a:buChar char="•"/>
            </a:pPr>
            <a:r>
              <a:rPr lang="en-US" altLang="en-US" b="1" dirty="0"/>
              <a:t> Only for steel</a:t>
            </a:r>
          </a:p>
          <a:p>
            <a:pPr marL="0" indent="0">
              <a:spcBef>
                <a:spcPts val="0"/>
              </a:spcBef>
              <a:buFontTx/>
              <a:buChar char="•"/>
            </a:pPr>
            <a:r>
              <a:rPr lang="en-US" altLang="en-US" b="1" dirty="0"/>
              <a:t> Strong welds if done properly (but often not)</a:t>
            </a:r>
          </a:p>
          <a:p>
            <a:pPr marL="0" indent="0">
              <a:spcBef>
                <a:spcPts val="0"/>
              </a:spcBef>
              <a:buFontTx/>
              <a:buChar char="•"/>
            </a:pPr>
            <a:r>
              <a:rPr lang="en-US" altLang="en-US" b="1" dirty="0"/>
              <a:t> Very high heat input: good for thick parts, bad for grain growth and distortion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352800"/>
            <a:ext cx="4267200" cy="2887317"/>
          </a:xfrm>
          <a:prstGeom prst="rect">
            <a:avLst/>
          </a:prstGeom>
        </p:spPr>
      </p:pic>
      <p:sp>
        <p:nvSpPr>
          <p:cNvPr id="5" name="Oval 4">
            <a:hlinkClick r:id="rId3" action="ppaction://hlinkfile"/>
          </p:cNvPr>
          <p:cNvSpPr/>
          <p:nvPr/>
        </p:nvSpPr>
        <p:spPr>
          <a:xfrm>
            <a:off x="838200" y="4339258"/>
            <a:ext cx="2286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SMAW Video</a:t>
            </a:r>
            <a:endParaRPr lang="en-US" dirty="0"/>
          </a:p>
        </p:txBody>
      </p:sp>
    </p:spTree>
    <p:extLst>
      <p:ext uri="{BB962C8B-B14F-4D97-AF65-F5344CB8AC3E}">
        <p14:creationId xmlns:p14="http://schemas.microsoft.com/office/powerpoint/2010/main" val="625351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t>A pool of molten metal is formed near electrode </a:t>
            </a:r>
          </a:p>
          <a:p>
            <a:pPr marL="0" indent="0" algn="ctr">
              <a:buNone/>
            </a:pPr>
            <a:r>
              <a:rPr lang="en-US" b="1" dirty="0"/>
              <a:t>tip, and as electrode is moved along joint, </a:t>
            </a:r>
          </a:p>
          <a:p>
            <a:pPr marL="0" indent="0" algn="ctr">
              <a:buNone/>
            </a:pPr>
            <a:r>
              <a:rPr lang="en-US" b="1" dirty="0"/>
              <a:t>molten weld pool solidifies in its wake </a:t>
            </a:r>
            <a:endParaRPr lang="en-US" b="1" dirty="0" smtClean="0"/>
          </a:p>
          <a:p>
            <a:endParaRPr lang="en-US" dirty="0"/>
          </a:p>
        </p:txBody>
      </p:sp>
      <p:pic>
        <p:nvPicPr>
          <p:cNvPr id="5" name="Picture 4"/>
          <p:cNvPicPr>
            <a:picLocks noChangeAspect="1"/>
          </p:cNvPicPr>
          <p:nvPr/>
        </p:nvPicPr>
        <p:blipFill>
          <a:blip r:embed="rId2"/>
          <a:stretch>
            <a:fillRect/>
          </a:stretch>
        </p:blipFill>
        <p:spPr>
          <a:xfrm>
            <a:off x="990600" y="2676552"/>
            <a:ext cx="6929318" cy="3597248"/>
          </a:xfrm>
          <a:prstGeom prst="rect">
            <a:avLst/>
          </a:prstGeom>
        </p:spPr>
      </p:pic>
      <p:sp>
        <p:nvSpPr>
          <p:cNvPr id="7" name="Title 1"/>
          <p:cNvSpPr>
            <a:spLocks noGrp="1"/>
          </p:cNvSpPr>
          <p:nvPr>
            <p:ph type="title"/>
          </p:nvPr>
        </p:nvSpPr>
        <p:spPr>
          <a:xfrm>
            <a:off x="143301" y="78854"/>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729303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rPr>
              <a:t>Welding Currents </a:t>
            </a:r>
            <a:r>
              <a:rPr lang="en-US" dirty="0" smtClean="0"/>
              <a:t>:</a:t>
            </a:r>
          </a:p>
          <a:p>
            <a:pPr marL="0" indent="0">
              <a:buNone/>
            </a:pPr>
            <a:r>
              <a:rPr lang="en-US" dirty="0" smtClean="0"/>
              <a:t>The </a:t>
            </a:r>
            <a:r>
              <a:rPr lang="en-US" dirty="0"/>
              <a:t>two types of current used in welding are</a:t>
            </a:r>
            <a:r>
              <a:rPr lang="en-US" dirty="0" smtClean="0"/>
              <a:t>:</a:t>
            </a:r>
          </a:p>
          <a:p>
            <a:pPr>
              <a:buFontTx/>
              <a:buChar char="-"/>
            </a:pPr>
            <a:r>
              <a:rPr lang="en-US" dirty="0" smtClean="0"/>
              <a:t>direct </a:t>
            </a:r>
            <a:r>
              <a:rPr lang="en-US" dirty="0"/>
              <a:t>current (DC) </a:t>
            </a:r>
            <a:endParaRPr lang="en-US" dirty="0" smtClean="0"/>
          </a:p>
          <a:p>
            <a:pPr>
              <a:buFontTx/>
              <a:buChar char="-"/>
            </a:pPr>
            <a:r>
              <a:rPr lang="en-US" dirty="0" smtClean="0"/>
              <a:t>alternating </a:t>
            </a:r>
            <a:r>
              <a:rPr lang="en-US" dirty="0"/>
              <a:t>current (AC). </a:t>
            </a:r>
            <a:endParaRPr lang="en-US" dirty="0" smtClean="0"/>
          </a:p>
          <a:p>
            <a:pPr marL="0" indent="0">
              <a:buNone/>
            </a:pPr>
            <a:r>
              <a:rPr lang="en-US" b="1" dirty="0" smtClean="0">
                <a:solidFill>
                  <a:srgbClr val="FF0000"/>
                </a:solidFill>
              </a:rPr>
              <a:t>Direct </a:t>
            </a:r>
            <a:r>
              <a:rPr lang="en-US" b="1" dirty="0">
                <a:solidFill>
                  <a:srgbClr val="FF0000"/>
                </a:solidFill>
              </a:rPr>
              <a:t>Current </a:t>
            </a:r>
            <a:r>
              <a:rPr lang="en-US" b="1" dirty="0" smtClean="0">
                <a:solidFill>
                  <a:srgbClr val="FF0000"/>
                </a:solidFill>
              </a:rPr>
              <a:t>(DC)</a:t>
            </a:r>
            <a:r>
              <a:rPr lang="en-US" dirty="0" smtClean="0"/>
              <a:t>:</a:t>
            </a:r>
          </a:p>
          <a:p>
            <a:pPr marL="0" indent="0">
              <a:buNone/>
            </a:pPr>
            <a:r>
              <a:rPr lang="en-US" dirty="0" smtClean="0"/>
              <a:t>Direct </a:t>
            </a:r>
            <a:r>
              <a:rPr lang="en-US" dirty="0"/>
              <a:t>current flows in one direction only and has either a </a:t>
            </a:r>
            <a:r>
              <a:rPr lang="en-US" dirty="0" smtClean="0"/>
              <a:t>positive or </a:t>
            </a:r>
            <a:r>
              <a:rPr lang="en-US" dirty="0"/>
              <a:t>negative value</a:t>
            </a:r>
            <a:r>
              <a:rPr lang="en-US" dirty="0" smtClean="0"/>
              <a:t>.</a:t>
            </a:r>
          </a:p>
          <a:p>
            <a:pPr marL="0" indent="0">
              <a:buNone/>
            </a:pPr>
            <a:r>
              <a:rPr lang="en-US" dirty="0" smtClean="0"/>
              <a:t>The </a:t>
            </a:r>
            <a:r>
              <a:rPr lang="en-US" dirty="0"/>
              <a:t>electron theory states current flows from negative to positive</a:t>
            </a:r>
            <a:r>
              <a:rPr lang="en-US" dirty="0" smtClean="0"/>
              <a:t>.</a:t>
            </a:r>
          </a:p>
          <a:p>
            <a:pPr marL="0" indent="0">
              <a:buNone/>
            </a:pPr>
            <a:r>
              <a:rPr lang="en-US" dirty="0" smtClean="0"/>
              <a:t>All </a:t>
            </a:r>
            <a:r>
              <a:rPr lang="en-US" dirty="0"/>
              <a:t>SMAW electrodes will function on DC. </a:t>
            </a:r>
            <a:endParaRPr lang="en-US" dirty="0" smtClean="0"/>
          </a:p>
          <a:p>
            <a:pPr marL="0" indent="0">
              <a:buNone/>
            </a:pPr>
            <a:r>
              <a:rPr lang="en-US" dirty="0" smtClean="0"/>
              <a:t>most </a:t>
            </a:r>
            <a:r>
              <a:rPr lang="en-US" dirty="0"/>
              <a:t>welders will prefer to use DC rather than AC because of superior versatility and arc stability. </a:t>
            </a:r>
          </a:p>
        </p:txBody>
      </p:sp>
      <p:sp>
        <p:nvSpPr>
          <p:cNvPr id="4" name="Title 1"/>
          <p:cNvSpPr>
            <a:spLocks noGrp="1"/>
          </p:cNvSpPr>
          <p:nvPr>
            <p:ph type="title"/>
          </p:nvPr>
        </p:nvSpPr>
        <p:spPr>
          <a:xfrm>
            <a:off x="143301" y="78854"/>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65481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3800"/>
            <a:ext cx="8229600" cy="5511800"/>
          </a:xfrm>
        </p:spPr>
        <p:txBody>
          <a:bodyPr>
            <a:normAutofit fontScale="25000" lnSpcReduction="20000"/>
          </a:bodyPr>
          <a:lstStyle/>
          <a:p>
            <a:pPr marL="0" indent="0">
              <a:buNone/>
            </a:pPr>
            <a:r>
              <a:rPr lang="en-US" sz="11200" b="1" i="1" dirty="0" smtClean="0">
                <a:solidFill>
                  <a:srgbClr val="FF0000"/>
                </a:solidFill>
              </a:rPr>
              <a:t>D</a:t>
            </a:r>
            <a:r>
              <a:rPr lang="en-US" sz="11200" b="1" i="1" dirty="0" smtClean="0"/>
              <a:t>irect </a:t>
            </a:r>
            <a:r>
              <a:rPr lang="en-US" sz="11200" b="1" i="1" dirty="0" smtClean="0">
                <a:solidFill>
                  <a:srgbClr val="FF0000"/>
                </a:solidFill>
              </a:rPr>
              <a:t>C</a:t>
            </a:r>
            <a:r>
              <a:rPr lang="en-US" sz="11200" b="1" i="1" dirty="0" smtClean="0"/>
              <a:t>urrent </a:t>
            </a:r>
            <a:r>
              <a:rPr lang="en-US" sz="11200" b="1" i="1" dirty="0" smtClean="0">
                <a:solidFill>
                  <a:srgbClr val="FF0000"/>
                </a:solidFill>
              </a:rPr>
              <a:t>S</a:t>
            </a:r>
            <a:r>
              <a:rPr lang="en-US" sz="11200" b="1" i="1" dirty="0" smtClean="0"/>
              <a:t>traight </a:t>
            </a:r>
            <a:r>
              <a:rPr lang="en-US" sz="11200" b="1" i="1" dirty="0" smtClean="0">
                <a:solidFill>
                  <a:srgbClr val="FF0000"/>
                </a:solidFill>
              </a:rPr>
              <a:t>P</a:t>
            </a:r>
            <a:r>
              <a:rPr lang="en-US" sz="11200" b="1" i="1" dirty="0" smtClean="0"/>
              <a:t>olarity(</a:t>
            </a:r>
            <a:r>
              <a:rPr lang="en-US" sz="11200" b="1" i="1" dirty="0" smtClean="0">
                <a:solidFill>
                  <a:srgbClr val="FF0000"/>
                </a:solidFill>
              </a:rPr>
              <a:t>DCSP</a:t>
            </a:r>
            <a:r>
              <a:rPr lang="en-US" sz="11200" b="1" i="1" dirty="0" smtClean="0"/>
              <a:t>) OR</a:t>
            </a:r>
          </a:p>
          <a:p>
            <a:pPr marL="0" indent="0">
              <a:buNone/>
            </a:pPr>
            <a:r>
              <a:rPr lang="en-US" sz="11200" b="1" i="1" dirty="0" smtClean="0">
                <a:solidFill>
                  <a:srgbClr val="FF0000"/>
                </a:solidFill>
              </a:rPr>
              <a:t>D</a:t>
            </a:r>
            <a:r>
              <a:rPr lang="en-US" sz="11200" b="1" i="1" dirty="0" smtClean="0"/>
              <a:t>irect </a:t>
            </a:r>
            <a:r>
              <a:rPr lang="en-US" sz="11200" b="1" i="1" dirty="0" smtClean="0">
                <a:solidFill>
                  <a:srgbClr val="FF0000"/>
                </a:solidFill>
              </a:rPr>
              <a:t>C</a:t>
            </a:r>
            <a:r>
              <a:rPr lang="en-US" sz="11200" b="1" i="1" dirty="0" smtClean="0"/>
              <a:t>urrent </a:t>
            </a:r>
            <a:r>
              <a:rPr lang="en-US" sz="11200" b="1" i="1" dirty="0" smtClean="0">
                <a:solidFill>
                  <a:srgbClr val="FF0000"/>
                </a:solidFill>
              </a:rPr>
              <a:t>E</a:t>
            </a:r>
            <a:r>
              <a:rPr lang="en-US" sz="11200" b="1" i="1" dirty="0" smtClean="0"/>
              <a:t>lectrode </a:t>
            </a:r>
            <a:r>
              <a:rPr lang="en-US" sz="11200" b="1" i="1" dirty="0" smtClean="0">
                <a:solidFill>
                  <a:srgbClr val="FF0000"/>
                </a:solidFill>
              </a:rPr>
              <a:t>N</a:t>
            </a:r>
            <a:r>
              <a:rPr lang="en-US" sz="11200" b="1" i="1" dirty="0" smtClean="0"/>
              <a:t>egative(</a:t>
            </a:r>
            <a:r>
              <a:rPr lang="en-US" sz="11200" b="1" i="1" dirty="0" smtClean="0">
                <a:solidFill>
                  <a:srgbClr val="FF0000"/>
                </a:solidFill>
              </a:rPr>
              <a:t>DCEN</a:t>
            </a:r>
            <a:r>
              <a:rPr lang="en-US" sz="11200" b="1" i="1" dirty="0" smtClean="0"/>
              <a:t>). </a:t>
            </a:r>
          </a:p>
          <a:p>
            <a:pPr marL="0" indent="0">
              <a:buNone/>
            </a:pPr>
            <a:r>
              <a:rPr lang="en-US" sz="8800" dirty="0" smtClean="0"/>
              <a:t>In </a:t>
            </a:r>
            <a:r>
              <a:rPr lang="en-US" sz="8800" dirty="0"/>
              <a:t>a SMAW DC welding circuit, straight polarity occurs when the electrode cable is connected to the negative terminal of the welding machine</a:t>
            </a:r>
            <a:r>
              <a:rPr lang="en-US" sz="8800" dirty="0" smtClean="0"/>
              <a:t>.</a:t>
            </a:r>
          </a:p>
          <a:p>
            <a:pPr marL="0" indent="0">
              <a:buNone/>
            </a:pPr>
            <a:r>
              <a:rPr lang="en-US" sz="8800" dirty="0" smtClean="0"/>
              <a:t>Using </a:t>
            </a:r>
            <a:r>
              <a:rPr lang="en-US" sz="8800" dirty="0"/>
              <a:t>straight polarity with SMAW results in the following electrode and arc characteristics</a:t>
            </a:r>
            <a:r>
              <a:rPr lang="en-US" sz="8800" dirty="0" smtClean="0"/>
              <a:t>.</a:t>
            </a:r>
          </a:p>
          <a:p>
            <a:pPr>
              <a:buFontTx/>
              <a:buChar char="-"/>
            </a:pPr>
            <a:r>
              <a:rPr lang="en-US" sz="8800" dirty="0" smtClean="0"/>
              <a:t>The </a:t>
            </a:r>
            <a:r>
              <a:rPr lang="en-US" sz="8800" dirty="0"/>
              <a:t>electrode melts somewhat slower and allows slower metal deposit</a:t>
            </a:r>
            <a:r>
              <a:rPr lang="en-US" sz="8800" dirty="0" smtClean="0"/>
              <a:t>.</a:t>
            </a:r>
          </a:p>
          <a:p>
            <a:pPr>
              <a:buFontTx/>
              <a:buChar char="-"/>
            </a:pPr>
            <a:r>
              <a:rPr lang="en-US" sz="8800" dirty="0" smtClean="0"/>
              <a:t> </a:t>
            </a:r>
            <a:r>
              <a:rPr lang="en-US" sz="8800" dirty="0"/>
              <a:t>Approximately two thirds of the arc energy is associated with the base metal (negative terminal).</a:t>
            </a:r>
          </a:p>
          <a:p>
            <a:pPr>
              <a:buFontTx/>
              <a:buChar char="-"/>
            </a:pPr>
            <a:r>
              <a:rPr lang="en-US" sz="8800" dirty="0"/>
              <a:t>Penetration is deeper, especially with a short arc length.</a:t>
            </a:r>
          </a:p>
          <a:p>
            <a:pPr>
              <a:buFontTx/>
              <a:buChar char="-"/>
            </a:pPr>
            <a:r>
              <a:rPr lang="en-US" sz="8800" dirty="0"/>
              <a:t> Metal flow is generally narrow, unless a longer arc length is used.</a:t>
            </a:r>
          </a:p>
          <a:p>
            <a:pPr>
              <a:buFontTx/>
              <a:buChar char="-"/>
            </a:pPr>
            <a:r>
              <a:rPr lang="en-US" sz="8800" dirty="0"/>
              <a:t>Reverse polarity is the preferred choice when welding in deep grooves, when welding in vertical and overhead positions and for multi-pass welds. The E6010, E6011 and E7018 . </a:t>
            </a:r>
          </a:p>
          <a:p>
            <a:pPr>
              <a:buFontTx/>
              <a:buChar char="-"/>
            </a:pPr>
            <a:endParaRPr lang="en-US" dirty="0"/>
          </a:p>
        </p:txBody>
      </p:sp>
      <p:sp>
        <p:nvSpPr>
          <p:cNvPr id="4" name="Title 1"/>
          <p:cNvSpPr>
            <a:spLocks noGrp="1"/>
          </p:cNvSpPr>
          <p:nvPr>
            <p:ph type="title"/>
          </p:nvPr>
        </p:nvSpPr>
        <p:spPr>
          <a:xfrm>
            <a:off x="143301" y="78854"/>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1643898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7347" y="1752600"/>
            <a:ext cx="8449453" cy="3861913"/>
          </a:xfrm>
          <a:prstGeom prst="rect">
            <a:avLst/>
          </a:prstGeom>
        </p:spPr>
      </p:pic>
      <p:sp>
        <p:nvSpPr>
          <p:cNvPr id="4" name="Title 1"/>
          <p:cNvSpPr>
            <a:spLocks noGrp="1"/>
          </p:cNvSpPr>
          <p:nvPr>
            <p:ph type="title"/>
          </p:nvPr>
        </p:nvSpPr>
        <p:spPr>
          <a:xfrm>
            <a:off x="237347" y="0"/>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75112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i="1" dirty="0" smtClean="0">
                <a:solidFill>
                  <a:srgbClr val="FF0000"/>
                </a:solidFill>
              </a:rPr>
              <a:t>D</a:t>
            </a:r>
            <a:r>
              <a:rPr lang="en-US" b="1" i="1" dirty="0" smtClean="0"/>
              <a:t>irect </a:t>
            </a:r>
            <a:r>
              <a:rPr lang="en-US" b="1" i="1" dirty="0" smtClean="0">
                <a:solidFill>
                  <a:srgbClr val="FF0000"/>
                </a:solidFill>
              </a:rPr>
              <a:t>C</a:t>
            </a:r>
            <a:r>
              <a:rPr lang="en-US" b="1" i="1" dirty="0" smtClean="0"/>
              <a:t>urrent </a:t>
            </a:r>
            <a:r>
              <a:rPr lang="en-US" b="1" i="1" dirty="0" smtClean="0">
                <a:solidFill>
                  <a:srgbClr val="FF0000"/>
                </a:solidFill>
              </a:rPr>
              <a:t>R</a:t>
            </a:r>
            <a:r>
              <a:rPr lang="en-US" b="1" i="1" dirty="0" smtClean="0"/>
              <a:t>everse </a:t>
            </a:r>
            <a:r>
              <a:rPr lang="en-US" b="1" i="1" dirty="0" smtClean="0">
                <a:solidFill>
                  <a:srgbClr val="FF0000"/>
                </a:solidFill>
              </a:rPr>
              <a:t>P</a:t>
            </a:r>
            <a:r>
              <a:rPr lang="en-US" b="1" i="1" dirty="0" smtClean="0"/>
              <a:t>olarity </a:t>
            </a:r>
            <a:r>
              <a:rPr lang="en-US" b="1" dirty="0"/>
              <a:t>(</a:t>
            </a:r>
            <a:r>
              <a:rPr lang="en-US" b="1" dirty="0">
                <a:solidFill>
                  <a:srgbClr val="FF0000"/>
                </a:solidFill>
              </a:rPr>
              <a:t>DCRP</a:t>
            </a:r>
            <a:r>
              <a:rPr lang="en-US" b="1" dirty="0" smtClean="0"/>
              <a:t>)</a:t>
            </a:r>
            <a:r>
              <a:rPr lang="en-US" b="1" i="1" dirty="0" smtClean="0"/>
              <a:t> OR </a:t>
            </a:r>
          </a:p>
          <a:p>
            <a:pPr marL="0" indent="0">
              <a:buNone/>
            </a:pPr>
            <a:r>
              <a:rPr lang="en-US" b="1" i="1" dirty="0" smtClean="0">
                <a:solidFill>
                  <a:srgbClr val="FF0000"/>
                </a:solidFill>
              </a:rPr>
              <a:t>D</a:t>
            </a:r>
            <a:r>
              <a:rPr lang="en-US" b="1" i="1" dirty="0" smtClean="0"/>
              <a:t>irect </a:t>
            </a:r>
            <a:r>
              <a:rPr lang="en-US" b="1" i="1" dirty="0" smtClean="0">
                <a:solidFill>
                  <a:srgbClr val="FF0000"/>
                </a:solidFill>
              </a:rPr>
              <a:t>C</a:t>
            </a:r>
            <a:r>
              <a:rPr lang="en-US" b="1" i="1" dirty="0" smtClean="0"/>
              <a:t>urrent </a:t>
            </a:r>
            <a:r>
              <a:rPr lang="en-US" b="1" i="1" dirty="0" smtClean="0">
                <a:solidFill>
                  <a:srgbClr val="FF0000"/>
                </a:solidFill>
              </a:rPr>
              <a:t>E</a:t>
            </a:r>
            <a:r>
              <a:rPr lang="en-US" b="1" i="1" dirty="0" smtClean="0"/>
              <a:t>lectrode </a:t>
            </a:r>
            <a:r>
              <a:rPr lang="en-US" b="1" i="1" dirty="0" smtClean="0">
                <a:solidFill>
                  <a:srgbClr val="FF0000"/>
                </a:solidFill>
              </a:rPr>
              <a:t>P</a:t>
            </a:r>
            <a:r>
              <a:rPr lang="en-US" b="1" i="1" dirty="0" smtClean="0"/>
              <a:t>ositive(</a:t>
            </a:r>
            <a:r>
              <a:rPr lang="en-US" b="1" i="1" dirty="0" smtClean="0">
                <a:solidFill>
                  <a:srgbClr val="FF0000"/>
                </a:solidFill>
              </a:rPr>
              <a:t>DCEP</a:t>
            </a:r>
            <a:r>
              <a:rPr lang="en-US" b="1" i="1" dirty="0" smtClean="0"/>
              <a:t>)</a:t>
            </a:r>
            <a:r>
              <a:rPr lang="en-US" b="1" dirty="0" smtClean="0"/>
              <a:t>.</a:t>
            </a:r>
          </a:p>
          <a:p>
            <a:pPr marL="0" indent="0">
              <a:buNone/>
            </a:pPr>
            <a:r>
              <a:rPr lang="en-US" dirty="0" smtClean="0"/>
              <a:t> </a:t>
            </a:r>
            <a:r>
              <a:rPr lang="en-US" dirty="0"/>
              <a:t>In </a:t>
            </a:r>
            <a:r>
              <a:rPr lang="en-US" dirty="0" smtClean="0"/>
              <a:t>DC </a:t>
            </a:r>
            <a:r>
              <a:rPr lang="en-US" dirty="0"/>
              <a:t>welding circuit, reverse polarity occurs when the electrode cable is connected to the</a:t>
            </a:r>
          </a:p>
          <a:p>
            <a:pPr marL="0" indent="0">
              <a:buNone/>
            </a:pPr>
            <a:r>
              <a:rPr lang="en-US" dirty="0"/>
              <a:t>positive terminal of the welding machine</a:t>
            </a:r>
            <a:r>
              <a:rPr lang="en-US" dirty="0" smtClean="0"/>
              <a:t>.</a:t>
            </a:r>
          </a:p>
          <a:p>
            <a:pPr>
              <a:buFontTx/>
              <a:buChar char="-"/>
            </a:pPr>
            <a:r>
              <a:rPr lang="en-US" dirty="0"/>
              <a:t>The electrode melts somewhat faster, which results in faster metal deposit.</a:t>
            </a:r>
          </a:p>
          <a:p>
            <a:pPr>
              <a:buFontTx/>
              <a:buChar char="-"/>
            </a:pPr>
            <a:r>
              <a:rPr lang="en-US" dirty="0"/>
              <a:t> Approximately two thirds of the arc energy is associated with the electrode. </a:t>
            </a:r>
          </a:p>
          <a:p>
            <a:pPr>
              <a:buFontTx/>
              <a:buChar char="-"/>
            </a:pPr>
            <a:r>
              <a:rPr lang="en-US" dirty="0"/>
              <a:t>Penetration is shallow. </a:t>
            </a:r>
          </a:p>
          <a:p>
            <a:pPr>
              <a:buFontTx/>
              <a:buChar char="-"/>
            </a:pPr>
            <a:r>
              <a:rPr lang="en-US" dirty="0"/>
              <a:t>Metal flow is somewhat wider.</a:t>
            </a:r>
          </a:p>
          <a:p>
            <a:pPr marL="0" indent="0">
              <a:buNone/>
            </a:pPr>
            <a:endParaRPr lang="en-US" dirty="0" smtClean="0"/>
          </a:p>
        </p:txBody>
      </p:sp>
      <p:sp>
        <p:nvSpPr>
          <p:cNvPr id="4" name="Title 1"/>
          <p:cNvSpPr>
            <a:spLocks noGrp="1"/>
          </p:cNvSpPr>
          <p:nvPr>
            <p:ph type="title"/>
          </p:nvPr>
        </p:nvSpPr>
        <p:spPr>
          <a:xfrm>
            <a:off x="237347" y="0"/>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547595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1820556"/>
            <a:ext cx="8229600" cy="3826487"/>
          </a:xfrm>
          <a:prstGeom prst="rect">
            <a:avLst/>
          </a:prstGeom>
        </p:spPr>
      </p:pic>
      <p:sp>
        <p:nvSpPr>
          <p:cNvPr id="6" name="Title 1"/>
          <p:cNvSpPr>
            <a:spLocks noGrp="1"/>
          </p:cNvSpPr>
          <p:nvPr>
            <p:ph type="title"/>
          </p:nvPr>
        </p:nvSpPr>
        <p:spPr>
          <a:xfrm>
            <a:off x="237347" y="0"/>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43114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b="1" i="1" dirty="0"/>
              <a:t>Alternating Current (</a:t>
            </a:r>
            <a:r>
              <a:rPr lang="en-US" b="1" i="1" dirty="0" smtClean="0"/>
              <a:t>AC)</a:t>
            </a:r>
          </a:p>
          <a:p>
            <a:pPr>
              <a:buFontTx/>
              <a:buChar char="-"/>
            </a:pPr>
            <a:r>
              <a:rPr lang="en-US" i="1" dirty="0" smtClean="0"/>
              <a:t>Alternating </a:t>
            </a:r>
            <a:r>
              <a:rPr lang="en-US" i="1" dirty="0"/>
              <a:t>current </a:t>
            </a:r>
            <a:r>
              <a:rPr lang="en-US" dirty="0"/>
              <a:t>reverses or changes direction of flow according to the number </a:t>
            </a:r>
            <a:r>
              <a:rPr lang="en-US" dirty="0" smtClean="0"/>
              <a:t>of cycles </a:t>
            </a:r>
            <a:r>
              <a:rPr lang="en-US" dirty="0"/>
              <a:t>per second that the current is being </a:t>
            </a:r>
            <a:r>
              <a:rPr lang="en-US" dirty="0" smtClean="0"/>
              <a:t>produced. </a:t>
            </a:r>
          </a:p>
          <a:p>
            <a:pPr>
              <a:buFontTx/>
              <a:buChar char="-"/>
            </a:pPr>
            <a:r>
              <a:rPr lang="en-US" dirty="0" smtClean="0"/>
              <a:t>In </a:t>
            </a:r>
            <a:r>
              <a:rPr lang="en-US" dirty="0"/>
              <a:t>North America, 60 cycle </a:t>
            </a:r>
            <a:r>
              <a:rPr lang="en-US" dirty="0" smtClean="0"/>
              <a:t>current is </a:t>
            </a:r>
            <a:r>
              <a:rPr lang="en-US" dirty="0"/>
              <a:t>standard. With AC, the welding arc is somewhat less stable due to the changing </a:t>
            </a:r>
            <a:r>
              <a:rPr lang="en-US" dirty="0" smtClean="0"/>
              <a:t>of current </a:t>
            </a:r>
            <a:r>
              <a:rPr lang="en-US" dirty="0"/>
              <a:t>flow across the arc</a:t>
            </a:r>
            <a:r>
              <a:rPr lang="en-US" dirty="0" smtClean="0"/>
              <a:t>.</a:t>
            </a:r>
          </a:p>
          <a:p>
            <a:pPr>
              <a:buFontTx/>
              <a:buChar char="-"/>
            </a:pPr>
            <a:r>
              <a:rPr lang="en-US" dirty="0" smtClean="0"/>
              <a:t> </a:t>
            </a:r>
            <a:r>
              <a:rPr lang="en-US" dirty="0"/>
              <a:t>Some electrodes will loose the arc when used on AC. </a:t>
            </a:r>
            <a:r>
              <a:rPr lang="en-US" dirty="0" smtClean="0"/>
              <a:t>With alternating </a:t>
            </a:r>
            <a:r>
              <a:rPr lang="en-US" dirty="0"/>
              <a:t>current, there can be no fixed polarity. The arc characteristics and weld </a:t>
            </a:r>
            <a:r>
              <a:rPr lang="en-US" dirty="0" smtClean="0"/>
              <a:t>results using </a:t>
            </a:r>
            <a:r>
              <a:rPr lang="en-US" dirty="0"/>
              <a:t>AC is an average of the weld characteristics between direct current </a:t>
            </a:r>
            <a:r>
              <a:rPr lang="en-US" dirty="0" smtClean="0"/>
              <a:t>electrode positive </a:t>
            </a:r>
            <a:r>
              <a:rPr lang="en-US" dirty="0"/>
              <a:t>and direct current electrode negative.</a:t>
            </a:r>
            <a:endParaRPr lang="en-US" dirty="0"/>
          </a:p>
        </p:txBody>
      </p:sp>
      <p:sp>
        <p:nvSpPr>
          <p:cNvPr id="4" name="Title 1"/>
          <p:cNvSpPr>
            <a:spLocks noGrp="1"/>
          </p:cNvSpPr>
          <p:nvPr>
            <p:ph type="title"/>
          </p:nvPr>
        </p:nvSpPr>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Tree>
    <p:extLst>
      <p:ext uri="{BB962C8B-B14F-4D97-AF65-F5344CB8AC3E}">
        <p14:creationId xmlns:p14="http://schemas.microsoft.com/office/powerpoint/2010/main" val="19972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Example </a:t>
            </a:r>
          </a:p>
        </p:txBody>
      </p:sp>
      <p:pic>
        <p:nvPicPr>
          <p:cNvPr id="4" name="Content Placeholder 3"/>
          <p:cNvPicPr>
            <a:picLocks noGrp="1" noChangeAspect="1"/>
          </p:cNvPicPr>
          <p:nvPr>
            <p:ph idx="1"/>
          </p:nvPr>
        </p:nvPicPr>
        <p:blipFill>
          <a:blip r:embed="rId2"/>
          <a:stretch>
            <a:fillRect/>
          </a:stretch>
        </p:blipFill>
        <p:spPr>
          <a:xfrm>
            <a:off x="381000" y="1143000"/>
            <a:ext cx="8305800" cy="3382476"/>
          </a:xfrm>
          <a:prstGeom prst="rect">
            <a:avLst/>
          </a:prstGeom>
        </p:spPr>
      </p:pic>
      <p:sp>
        <p:nvSpPr>
          <p:cNvPr id="5" name="Rectangle 4"/>
          <p:cNvSpPr/>
          <p:nvPr/>
        </p:nvSpPr>
        <p:spPr>
          <a:xfrm>
            <a:off x="381000" y="4511828"/>
            <a:ext cx="8305800" cy="1754326"/>
          </a:xfrm>
          <a:prstGeom prst="rect">
            <a:avLst/>
          </a:prstGeom>
        </p:spPr>
        <p:txBody>
          <a:bodyPr wrap="square">
            <a:spAutoFit/>
          </a:bodyPr>
          <a:lstStyle/>
          <a:p>
            <a:pPr marL="342900" indent="-342900">
              <a:buAutoNum type="alphaLcParenBoth"/>
            </a:pPr>
            <a:r>
              <a:rPr lang="en-US" b="1" dirty="0" smtClean="0"/>
              <a:t>A </a:t>
            </a:r>
            <a:r>
              <a:rPr lang="en-US" b="1" dirty="0"/>
              <a:t>tubular part fabricated by joining individual components. This product cannot be manufactured in one piece by any of the methods </a:t>
            </a:r>
            <a:r>
              <a:rPr lang="en-US" b="1" dirty="0" smtClean="0"/>
              <a:t>, </a:t>
            </a:r>
            <a:r>
              <a:rPr lang="en-US" b="1" dirty="0" smtClean="0"/>
              <a:t>if </a:t>
            </a:r>
            <a:r>
              <a:rPr lang="en-US" b="1" dirty="0"/>
              <a:t>it consists of thin-walled, large-diameter, tubular-shaped long arms</a:t>
            </a:r>
            <a:r>
              <a:rPr lang="en-US" b="1" dirty="0" smtClean="0"/>
              <a:t>.</a:t>
            </a:r>
          </a:p>
          <a:p>
            <a:pPr marL="342900" indent="-342900">
              <a:buAutoNum type="alphaLcParenBoth"/>
            </a:pPr>
            <a:r>
              <a:rPr lang="en-US" b="1" dirty="0" smtClean="0"/>
              <a:t>A </a:t>
            </a:r>
            <a:r>
              <a:rPr lang="en-US" b="1" dirty="0"/>
              <a:t>drill bit with a carbide cutting insert brazed to a steel shank—an example of a part in which two materials need to be joined for performance reasons</a:t>
            </a:r>
            <a:r>
              <a:rPr lang="en-US" b="1" dirty="0" smtClean="0"/>
              <a:t>.</a:t>
            </a:r>
          </a:p>
          <a:p>
            <a:pPr marL="342900" indent="-342900">
              <a:buAutoNum type="alphaLcParenBoth"/>
            </a:pPr>
            <a:r>
              <a:rPr lang="en-US" b="1" dirty="0" smtClean="0"/>
              <a:t>Spot </a:t>
            </a:r>
            <a:r>
              <a:rPr lang="en-US" b="1" dirty="0"/>
              <a:t>welding of automobile bodies.</a:t>
            </a:r>
          </a:p>
        </p:txBody>
      </p:sp>
    </p:spTree>
    <p:extLst>
      <p:ext uri="{BB962C8B-B14F-4D97-AF65-F5344CB8AC3E}">
        <p14:creationId xmlns:p14="http://schemas.microsoft.com/office/powerpoint/2010/main" val="453702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1795626"/>
            <a:ext cx="8229600" cy="3876347"/>
          </a:xfrm>
          <a:prstGeom prst="rect">
            <a:avLst/>
          </a:prstGeom>
        </p:spPr>
      </p:pic>
      <p:sp>
        <p:nvSpPr>
          <p:cNvPr id="5" name="Title 1"/>
          <p:cNvSpPr>
            <a:spLocks noGrp="1"/>
          </p:cNvSpPr>
          <p:nvPr>
            <p:ph type="title"/>
          </p:nvPr>
        </p:nvSpPr>
        <p:spPr>
          <a:xfrm>
            <a:off x="457200" y="74613"/>
            <a:ext cx="8229600" cy="889000"/>
          </a:xfrm>
        </p:spPr>
        <p:txBody>
          <a:bodyPr/>
          <a:lstStyle/>
          <a:p>
            <a:pPr>
              <a:buFontTx/>
              <a:buChar char="-"/>
            </a:pPr>
            <a:r>
              <a:rPr lang="en-US" sz="4800" b="1" dirty="0"/>
              <a:t>SMAW(</a:t>
            </a:r>
            <a:r>
              <a:rPr lang="en-US" b="1" dirty="0">
                <a:solidFill>
                  <a:srgbClr val="FFFF00"/>
                </a:solidFill>
              </a:rPr>
              <a:t>Shield Metal Arc Welding</a:t>
            </a:r>
            <a:r>
              <a:rPr lang="en-US" sz="4800" b="1" dirty="0"/>
              <a:t>)</a:t>
            </a:r>
          </a:p>
        </p:txBody>
      </p:sp>
      <p:sp>
        <p:nvSpPr>
          <p:cNvPr id="6" name="TextBox 5"/>
          <p:cNvSpPr txBox="1"/>
          <p:nvPr/>
        </p:nvSpPr>
        <p:spPr>
          <a:xfrm>
            <a:off x="478809" y="1272406"/>
            <a:ext cx="3771995" cy="523220"/>
          </a:xfrm>
          <a:prstGeom prst="rect">
            <a:avLst/>
          </a:prstGeom>
          <a:noFill/>
        </p:spPr>
        <p:txBody>
          <a:bodyPr wrap="none" rtlCol="0">
            <a:spAutoFit/>
          </a:bodyPr>
          <a:lstStyle/>
          <a:p>
            <a:r>
              <a:rPr lang="en-US" sz="2800" b="1" i="1" dirty="0" smtClean="0">
                <a:solidFill>
                  <a:srgbClr val="FF0000"/>
                </a:solidFill>
              </a:rPr>
              <a:t>A</a:t>
            </a:r>
            <a:r>
              <a:rPr lang="en-US" sz="2800" b="1" i="1" dirty="0" smtClean="0"/>
              <a:t>lternative </a:t>
            </a:r>
            <a:r>
              <a:rPr lang="en-US" sz="2800" b="1" i="1" dirty="0" smtClean="0">
                <a:solidFill>
                  <a:srgbClr val="FF0000"/>
                </a:solidFill>
              </a:rPr>
              <a:t>C</a:t>
            </a:r>
            <a:r>
              <a:rPr lang="en-US" sz="2800" b="1" i="1" dirty="0" smtClean="0"/>
              <a:t>urrent (</a:t>
            </a:r>
            <a:r>
              <a:rPr lang="en-US" sz="2800" b="1" i="1" dirty="0" smtClean="0">
                <a:solidFill>
                  <a:srgbClr val="FF0000"/>
                </a:solidFill>
              </a:rPr>
              <a:t>AC</a:t>
            </a:r>
            <a:r>
              <a:rPr lang="en-US" sz="2800" b="1" i="1" dirty="0" smtClean="0"/>
              <a:t>)</a:t>
            </a:r>
            <a:endParaRPr lang="en-US" sz="2800" b="1" i="1" dirty="0"/>
          </a:p>
        </p:txBody>
      </p:sp>
    </p:spTree>
    <p:extLst>
      <p:ext uri="{BB962C8B-B14F-4D97-AF65-F5344CB8AC3E}">
        <p14:creationId xmlns:p14="http://schemas.microsoft.com/office/powerpoint/2010/main" val="321580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89000"/>
          </a:xfrm>
        </p:spPr>
        <p:txBody>
          <a:bodyPr/>
          <a:lstStyle/>
          <a:p>
            <a:r>
              <a:rPr lang="en-US" dirty="0" smtClean="0"/>
              <a:t>Electrode Standards For ARC WELDING</a:t>
            </a:r>
            <a:endParaRPr lang="en-US" dirty="0"/>
          </a:p>
        </p:txBody>
      </p:sp>
      <p:sp>
        <p:nvSpPr>
          <p:cNvPr id="3" name="Content Placeholder 2"/>
          <p:cNvSpPr>
            <a:spLocks noGrp="1"/>
          </p:cNvSpPr>
          <p:nvPr>
            <p:ph idx="1"/>
          </p:nvPr>
        </p:nvSpPr>
        <p:spPr>
          <a:xfrm>
            <a:off x="228600" y="1981200"/>
            <a:ext cx="8229600" cy="3721100"/>
          </a:xfrm>
        </p:spPr>
        <p:txBody>
          <a:bodyPr>
            <a:normAutofit/>
          </a:bodyPr>
          <a:lstStyle/>
          <a:p>
            <a:pPr marL="0" indent="0" algn="ctr">
              <a:buNone/>
            </a:pPr>
            <a:r>
              <a:rPr lang="en-US" sz="4000" b="1" dirty="0" smtClean="0">
                <a:hlinkClick r:id="rId2" action="ppaction://hlinkfile"/>
              </a:rPr>
              <a:t>AWS</a:t>
            </a:r>
            <a:endParaRPr lang="en-US" sz="4000" b="1" dirty="0" smtClean="0"/>
          </a:p>
          <a:p>
            <a:pPr marL="0" indent="0" algn="ctr">
              <a:buNone/>
            </a:pPr>
            <a:r>
              <a:rPr lang="en-US" sz="4000" b="1" dirty="0" smtClean="0">
                <a:hlinkClick r:id="rId3" action="ppaction://hlinkfile"/>
              </a:rPr>
              <a:t>EN944</a:t>
            </a:r>
            <a:endParaRPr lang="en-US" sz="4000" b="1" dirty="0" smtClean="0"/>
          </a:p>
          <a:p>
            <a:pPr marL="0" indent="0" algn="ctr">
              <a:buNone/>
            </a:pPr>
            <a:r>
              <a:rPr lang="en-US" sz="4000" b="1" dirty="0" smtClean="0">
                <a:hlinkClick r:id="rId4" action="ppaction://hlinkfile"/>
              </a:rPr>
              <a:t>BS-639</a:t>
            </a:r>
            <a:endParaRPr lang="en-US" sz="4000" b="1" dirty="0" smtClean="0"/>
          </a:p>
          <a:p>
            <a:pPr marL="0" indent="0" algn="ctr">
              <a:buNone/>
            </a:pPr>
            <a:r>
              <a:rPr lang="en-US" sz="4000" b="1" dirty="0" smtClean="0">
                <a:hlinkClick r:id="rId5" action="ppaction://hlinkfile"/>
              </a:rPr>
              <a:t>ISIRI-871(1</a:t>
            </a:r>
            <a:r>
              <a:rPr lang="en-US" sz="4000" b="1" dirty="0" smtClean="0">
                <a:hlinkClick r:id="rId6" action="ppaction://hlinkfile"/>
              </a:rPr>
              <a:t>,2)</a:t>
            </a:r>
            <a:endParaRPr lang="en-US" sz="4000" b="1" dirty="0"/>
          </a:p>
        </p:txBody>
      </p:sp>
      <p:sp>
        <p:nvSpPr>
          <p:cNvPr id="4" name="Oval 3">
            <a:hlinkClick r:id="rId7" action="ppaction://hlinkfile"/>
          </p:cNvPr>
          <p:cNvSpPr/>
          <p:nvPr/>
        </p:nvSpPr>
        <p:spPr>
          <a:xfrm>
            <a:off x="838200" y="1371600"/>
            <a:ext cx="2209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Electrode Production</a:t>
            </a:r>
            <a:endParaRPr lang="en-US" dirty="0"/>
          </a:p>
        </p:txBody>
      </p:sp>
    </p:spTree>
    <p:extLst>
      <p:ext uri="{BB962C8B-B14F-4D97-AF65-F5344CB8AC3E}">
        <p14:creationId xmlns:p14="http://schemas.microsoft.com/office/powerpoint/2010/main" val="3307567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9000"/>
          </a:xfrm>
        </p:spPr>
        <p:txBody>
          <a:bodyPr/>
          <a:lstStyle/>
          <a:p>
            <a:pPr>
              <a:spcBef>
                <a:spcPct val="50000"/>
              </a:spcBef>
            </a:pPr>
            <a:r>
              <a:rPr lang="en-US" altLang="en-US" sz="3600" dirty="0" smtClean="0"/>
              <a:t>GMAW (</a:t>
            </a:r>
            <a:r>
              <a:rPr lang="en-US" altLang="en-US" sz="3200" dirty="0" smtClean="0">
                <a:solidFill>
                  <a:srgbClr val="FFFF00"/>
                </a:solidFill>
              </a:rPr>
              <a:t>Gas </a:t>
            </a:r>
            <a:r>
              <a:rPr lang="en-US" altLang="en-US" sz="3200" dirty="0">
                <a:solidFill>
                  <a:srgbClr val="FFFF00"/>
                </a:solidFill>
              </a:rPr>
              <a:t>Metal Arc </a:t>
            </a:r>
            <a:r>
              <a:rPr lang="en-US" altLang="en-US" sz="3200" dirty="0" smtClean="0">
                <a:solidFill>
                  <a:srgbClr val="FFFF00"/>
                </a:solidFill>
              </a:rPr>
              <a:t>Welding</a:t>
            </a:r>
            <a:r>
              <a:rPr lang="en-US" altLang="en-US" sz="3600" dirty="0" smtClean="0"/>
              <a:t>)</a:t>
            </a:r>
            <a:br>
              <a:rPr lang="en-US" altLang="en-US" sz="3600" dirty="0" smtClean="0"/>
            </a:br>
            <a:r>
              <a:rPr lang="en-US" altLang="en-US" sz="3600" i="1" dirty="0" smtClean="0"/>
              <a:t>MIG , MAG </a:t>
            </a:r>
            <a:r>
              <a:rPr lang="en-US" altLang="en-US" sz="3600" dirty="0" smtClean="0"/>
              <a:t>(</a:t>
            </a:r>
            <a:r>
              <a:rPr lang="en-US" altLang="en-US" sz="3200" dirty="0" smtClean="0">
                <a:solidFill>
                  <a:srgbClr val="FFFF00"/>
                </a:solidFill>
              </a:rPr>
              <a:t>Metal-Inert/ACTIVE-Gas</a:t>
            </a:r>
            <a:r>
              <a:rPr lang="en-US" altLang="en-US" sz="3600" dirty="0"/>
              <a:t>)</a:t>
            </a:r>
          </a:p>
        </p:txBody>
      </p:sp>
      <p:sp>
        <p:nvSpPr>
          <p:cNvPr id="3" name="Content Placeholder 2"/>
          <p:cNvSpPr>
            <a:spLocks noGrp="1"/>
          </p:cNvSpPr>
          <p:nvPr>
            <p:ph idx="1"/>
          </p:nvPr>
        </p:nvSpPr>
        <p:spPr/>
        <p:txBody>
          <a:bodyPr/>
          <a:lstStyle/>
          <a:p>
            <a:pPr>
              <a:spcBef>
                <a:spcPct val="50000"/>
              </a:spcBef>
              <a:buFontTx/>
              <a:buChar char="•"/>
            </a:pPr>
            <a:r>
              <a:rPr lang="en-US" altLang="en-US" dirty="0"/>
              <a:t> </a:t>
            </a:r>
            <a:r>
              <a:rPr lang="en-US" altLang="en-US" dirty="0" smtClean="0"/>
              <a:t>Complex </a:t>
            </a:r>
            <a:r>
              <a:rPr lang="en-US" altLang="en-US" dirty="0"/>
              <a:t>mechanism but simple to perform and easy to automate</a:t>
            </a:r>
          </a:p>
          <a:p>
            <a:pPr>
              <a:spcBef>
                <a:spcPct val="50000"/>
              </a:spcBef>
              <a:buFontTx/>
              <a:buChar char="•"/>
            </a:pPr>
            <a:r>
              <a:rPr lang="en-US" altLang="en-US" dirty="0"/>
              <a:t> The electrode is also the filler rod, fed continuously from a spool.  It melts in the arc.  </a:t>
            </a:r>
          </a:p>
          <a:p>
            <a:pPr>
              <a:spcBef>
                <a:spcPct val="50000"/>
              </a:spcBef>
              <a:buFontTx/>
              <a:buChar char="•"/>
            </a:pPr>
            <a:r>
              <a:rPr lang="en-US" altLang="en-US" dirty="0"/>
              <a:t> </a:t>
            </a:r>
            <a:r>
              <a:rPr lang="en-US" altLang="en-US" dirty="0" smtClean="0">
                <a:solidFill>
                  <a:srgbClr val="FF0000"/>
                </a:solidFill>
              </a:rPr>
              <a:t>Application</a:t>
            </a:r>
            <a:r>
              <a:rPr lang="en-US" altLang="en-US" dirty="0" smtClean="0"/>
              <a:t> : For </a:t>
            </a:r>
            <a:r>
              <a:rPr lang="en-US" altLang="en-US" dirty="0"/>
              <a:t>steel or aluminum</a:t>
            </a:r>
          </a:p>
          <a:p>
            <a:pPr>
              <a:spcBef>
                <a:spcPct val="50000"/>
              </a:spcBef>
              <a:buFontTx/>
              <a:buChar char="•"/>
            </a:pPr>
            <a:r>
              <a:rPr lang="en-US" altLang="en-US" dirty="0"/>
              <a:t> </a:t>
            </a:r>
            <a:r>
              <a:rPr lang="en-US" altLang="en-US" dirty="0" smtClean="0">
                <a:solidFill>
                  <a:srgbClr val="FF0000"/>
                </a:solidFill>
              </a:rPr>
              <a:t>Skill</a:t>
            </a:r>
            <a:r>
              <a:rPr lang="en-US" altLang="en-US" dirty="0" smtClean="0"/>
              <a:t> : Low </a:t>
            </a:r>
            <a:r>
              <a:rPr lang="en-US" altLang="en-US" dirty="0"/>
              <a:t>skill level can achieve good weld</a:t>
            </a:r>
          </a:p>
          <a:p>
            <a:pPr>
              <a:spcBef>
                <a:spcPct val="50000"/>
              </a:spcBef>
              <a:buFontTx/>
              <a:buChar char="•"/>
            </a:pPr>
            <a:r>
              <a:rPr lang="en-US" altLang="en-US" dirty="0"/>
              <a:t> </a:t>
            </a:r>
            <a:r>
              <a:rPr lang="en-US" altLang="en-US" dirty="0">
                <a:solidFill>
                  <a:srgbClr val="FF0000"/>
                </a:solidFill>
              </a:rPr>
              <a:t>Medium heat input</a:t>
            </a:r>
            <a:r>
              <a:rPr lang="en-US" altLang="en-US" dirty="0"/>
              <a:t>: distortion and grain growth are significant</a:t>
            </a:r>
          </a:p>
          <a:p>
            <a:pPr marL="0" indent="0">
              <a:buNone/>
            </a:pPr>
            <a:endParaRPr lang="en-US" dirty="0"/>
          </a:p>
        </p:txBody>
      </p:sp>
    </p:spTree>
    <p:extLst>
      <p:ext uri="{BB962C8B-B14F-4D97-AF65-F5344CB8AC3E}">
        <p14:creationId xmlns:p14="http://schemas.microsoft.com/office/powerpoint/2010/main" val="3660862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F12_05.jpg                                                    00051816&#10;HARD Drive                     ABA78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76200"/>
            <a:ext cx="8229600" cy="889000"/>
          </a:xfrm>
        </p:spPr>
        <p:txBody>
          <a:bodyPr/>
          <a:lstStyle/>
          <a:p>
            <a:pPr>
              <a:spcBef>
                <a:spcPct val="50000"/>
              </a:spcBef>
            </a:pPr>
            <a:r>
              <a:rPr lang="en-US" altLang="en-US" sz="3600" dirty="0" smtClean="0"/>
              <a:t>GMAW (</a:t>
            </a:r>
            <a:r>
              <a:rPr lang="en-US" altLang="en-US" sz="3200" dirty="0" smtClean="0">
                <a:solidFill>
                  <a:srgbClr val="FFFF00"/>
                </a:solidFill>
              </a:rPr>
              <a:t>Gas </a:t>
            </a:r>
            <a:r>
              <a:rPr lang="en-US" altLang="en-US" sz="3200" dirty="0">
                <a:solidFill>
                  <a:srgbClr val="FFFF00"/>
                </a:solidFill>
              </a:rPr>
              <a:t>Metal Arc </a:t>
            </a:r>
            <a:r>
              <a:rPr lang="en-US" altLang="en-US" sz="3200" dirty="0" smtClean="0">
                <a:solidFill>
                  <a:srgbClr val="FFFF00"/>
                </a:solidFill>
              </a:rPr>
              <a:t>Welding</a:t>
            </a:r>
            <a:r>
              <a:rPr lang="en-US" altLang="en-US" sz="3600" dirty="0" smtClean="0"/>
              <a:t>)</a:t>
            </a:r>
            <a:br>
              <a:rPr lang="en-US" altLang="en-US" sz="3600" dirty="0" smtClean="0"/>
            </a:br>
            <a:r>
              <a:rPr lang="en-US" altLang="en-US" sz="3600" i="1" dirty="0" smtClean="0"/>
              <a:t>MIG , MAG </a:t>
            </a:r>
            <a:r>
              <a:rPr lang="en-US" altLang="en-US" sz="3600" dirty="0" smtClean="0"/>
              <a:t>(</a:t>
            </a:r>
            <a:r>
              <a:rPr lang="en-US" altLang="en-US" sz="3200" dirty="0" smtClean="0">
                <a:solidFill>
                  <a:srgbClr val="FFFF00"/>
                </a:solidFill>
              </a:rPr>
              <a:t>Metal-Inert/ACTIVE-Gas</a:t>
            </a:r>
            <a:r>
              <a:rPr lang="en-US" altLang="en-US" sz="3600" dirty="0"/>
              <a:t>)</a:t>
            </a:r>
          </a:p>
        </p:txBody>
      </p:sp>
    </p:spTree>
    <p:extLst>
      <p:ext uri="{BB962C8B-B14F-4D97-AF65-F5344CB8AC3E}">
        <p14:creationId xmlns:p14="http://schemas.microsoft.com/office/powerpoint/2010/main" val="1119714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610600" cy="2844800"/>
          </a:xfrm>
        </p:spPr>
        <p:txBody>
          <a:bodyPr>
            <a:normAutofit fontScale="77500" lnSpcReduction="20000"/>
          </a:bodyPr>
          <a:lstStyle/>
          <a:p>
            <a:pPr marL="0" indent="0">
              <a:buNone/>
            </a:pPr>
            <a:r>
              <a:rPr lang="en-US" b="1" dirty="0" smtClean="0">
                <a:solidFill>
                  <a:srgbClr val="FF0000"/>
                </a:solidFill>
              </a:rPr>
              <a:t>Flux </a:t>
            </a:r>
            <a:r>
              <a:rPr lang="en-US" b="1" dirty="0">
                <a:solidFill>
                  <a:srgbClr val="FF0000"/>
                </a:solidFill>
              </a:rPr>
              <a:t>cored arc welding (FCAW): </a:t>
            </a:r>
            <a:endParaRPr lang="en-US" b="1" dirty="0" smtClean="0">
              <a:solidFill>
                <a:srgbClr val="FF0000"/>
              </a:solidFill>
            </a:endParaRPr>
          </a:p>
          <a:p>
            <a:pPr marL="0" indent="0">
              <a:buNone/>
            </a:pPr>
            <a:r>
              <a:rPr lang="en-US" dirty="0" smtClean="0"/>
              <a:t>arc </a:t>
            </a:r>
            <a:r>
              <a:rPr lang="en-US" dirty="0"/>
              <a:t>welding process in which the electrode is a continuous consumable tubing that contains flux</a:t>
            </a:r>
            <a:r>
              <a:rPr lang="en-US" dirty="0" smtClean="0"/>
              <a:t>.</a:t>
            </a:r>
          </a:p>
          <a:p>
            <a:pPr>
              <a:buFontTx/>
              <a:buChar char="-"/>
            </a:pPr>
            <a:r>
              <a:rPr lang="en-US" dirty="0" smtClean="0"/>
              <a:t> </a:t>
            </a:r>
            <a:r>
              <a:rPr lang="en-US" dirty="0" smtClean="0">
                <a:solidFill>
                  <a:srgbClr val="FF0000"/>
                </a:solidFill>
              </a:rPr>
              <a:t>Self-shielded </a:t>
            </a:r>
            <a:r>
              <a:rPr lang="en-US" dirty="0">
                <a:solidFill>
                  <a:srgbClr val="FF0000"/>
                </a:solidFill>
              </a:rPr>
              <a:t>FCAW</a:t>
            </a:r>
            <a:r>
              <a:rPr lang="en-US" dirty="0"/>
              <a:t>: the arc shielding was provided by the flux core. The core also includes ingredients that generate shielding gases for protecting the </a:t>
            </a:r>
            <a:r>
              <a:rPr lang="en-US" dirty="0" smtClean="0"/>
              <a:t>arc.</a:t>
            </a:r>
          </a:p>
          <a:p>
            <a:pPr>
              <a:buFontTx/>
              <a:buChar char="-"/>
            </a:pPr>
            <a:r>
              <a:rPr lang="en-US" dirty="0" smtClean="0"/>
              <a:t> </a:t>
            </a:r>
            <a:r>
              <a:rPr lang="en-US" dirty="0">
                <a:solidFill>
                  <a:srgbClr val="FF0000"/>
                </a:solidFill>
              </a:rPr>
              <a:t>Gas shielded FCAW</a:t>
            </a:r>
            <a:r>
              <a:rPr lang="en-US" dirty="0"/>
              <a:t>: Shielding is done from externally supplied gases. Since it uses both flux and shielding gas (provided separately), it is considered as a hybrid of SMAW and GMAW. </a:t>
            </a:r>
          </a:p>
          <a:p>
            <a:pPr marL="0" indent="0">
              <a:buNone/>
            </a:pPr>
            <a:endParaRPr lang="en-US" sz="3200" b="1" dirty="0">
              <a:solidFill>
                <a:srgbClr val="FF0000"/>
              </a:solidFill>
            </a:endParaRPr>
          </a:p>
        </p:txBody>
      </p:sp>
      <p:pic>
        <p:nvPicPr>
          <p:cNvPr id="4" name="Picture 3"/>
          <p:cNvPicPr>
            <a:picLocks noChangeAspect="1"/>
          </p:cNvPicPr>
          <p:nvPr/>
        </p:nvPicPr>
        <p:blipFill>
          <a:blip r:embed="rId2"/>
          <a:stretch>
            <a:fillRect/>
          </a:stretch>
        </p:blipFill>
        <p:spPr>
          <a:xfrm>
            <a:off x="2439361" y="3810000"/>
            <a:ext cx="4493877" cy="2485622"/>
          </a:xfrm>
          <a:prstGeom prst="rect">
            <a:avLst/>
          </a:prstGeom>
        </p:spPr>
      </p:pic>
      <p:sp>
        <p:nvSpPr>
          <p:cNvPr id="6" name="Title 1"/>
          <p:cNvSpPr>
            <a:spLocks noGrp="1"/>
          </p:cNvSpPr>
          <p:nvPr>
            <p:ph type="title"/>
          </p:nvPr>
        </p:nvSpPr>
        <p:spPr>
          <a:xfrm>
            <a:off x="457200" y="76200"/>
            <a:ext cx="8229600" cy="889000"/>
          </a:xfrm>
        </p:spPr>
        <p:txBody>
          <a:bodyPr/>
          <a:lstStyle/>
          <a:p>
            <a:pPr>
              <a:spcBef>
                <a:spcPct val="50000"/>
              </a:spcBef>
            </a:pPr>
            <a:r>
              <a:rPr lang="en-US" altLang="en-US" sz="3600" dirty="0" smtClean="0"/>
              <a:t>GMAW (</a:t>
            </a:r>
            <a:r>
              <a:rPr lang="en-US" altLang="en-US" sz="3200" dirty="0" smtClean="0">
                <a:solidFill>
                  <a:srgbClr val="FFFF00"/>
                </a:solidFill>
              </a:rPr>
              <a:t>Gas </a:t>
            </a:r>
            <a:r>
              <a:rPr lang="en-US" altLang="en-US" sz="3200" dirty="0">
                <a:solidFill>
                  <a:srgbClr val="FFFF00"/>
                </a:solidFill>
              </a:rPr>
              <a:t>Metal Arc </a:t>
            </a:r>
            <a:r>
              <a:rPr lang="en-US" altLang="en-US" sz="3200" dirty="0" smtClean="0">
                <a:solidFill>
                  <a:srgbClr val="FFFF00"/>
                </a:solidFill>
              </a:rPr>
              <a:t>Welding</a:t>
            </a:r>
            <a:r>
              <a:rPr lang="en-US" altLang="en-US" sz="3600" dirty="0" smtClean="0"/>
              <a:t>)</a:t>
            </a:r>
            <a:br>
              <a:rPr lang="en-US" altLang="en-US" sz="3600" dirty="0" smtClean="0"/>
            </a:br>
            <a:r>
              <a:rPr lang="en-US" altLang="en-US" sz="3600" i="1" dirty="0" smtClean="0"/>
              <a:t>MIG , MAG </a:t>
            </a:r>
            <a:r>
              <a:rPr lang="en-US" altLang="en-US" sz="3600" dirty="0" smtClean="0"/>
              <a:t>(</a:t>
            </a:r>
            <a:r>
              <a:rPr lang="en-US" altLang="en-US" sz="3200" dirty="0" smtClean="0">
                <a:solidFill>
                  <a:srgbClr val="FFFF00"/>
                </a:solidFill>
              </a:rPr>
              <a:t>Metal-Inert/ACTIVE-Gas</a:t>
            </a:r>
            <a:r>
              <a:rPr lang="en-US" altLang="en-US" sz="3600" dirty="0"/>
              <a:t>)</a:t>
            </a:r>
          </a:p>
        </p:txBody>
      </p:sp>
    </p:spTree>
    <p:extLst>
      <p:ext uri="{BB962C8B-B14F-4D97-AF65-F5344CB8AC3E}">
        <p14:creationId xmlns:p14="http://schemas.microsoft.com/office/powerpoint/2010/main" val="219391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534400" cy="5207000"/>
          </a:xfrm>
        </p:spPr>
        <p:txBody>
          <a:bodyPr/>
          <a:lstStyle/>
          <a:p>
            <a:pPr marL="0" indent="0">
              <a:buNone/>
            </a:pPr>
            <a:r>
              <a:rPr lang="en-US" altLang="en-US" b="1" dirty="0">
                <a:solidFill>
                  <a:srgbClr val="FF0000"/>
                </a:solidFill>
              </a:rPr>
              <a:t>A fair/typical quality MIG </a:t>
            </a:r>
            <a:endParaRPr lang="en-US" altLang="en-US" b="1" dirty="0" smtClean="0">
              <a:solidFill>
                <a:srgbClr val="FF0000"/>
              </a:solidFill>
            </a:endParaRPr>
          </a:p>
          <a:p>
            <a:pPr marL="0" indent="0">
              <a:buNone/>
            </a:pPr>
            <a:r>
              <a:rPr lang="en-US" altLang="en-US" b="1" dirty="0" smtClean="0">
                <a:solidFill>
                  <a:srgbClr val="FF0000"/>
                </a:solidFill>
              </a:rPr>
              <a:t>weld </a:t>
            </a:r>
            <a:r>
              <a:rPr lang="en-US" altLang="en-US" b="1" dirty="0">
                <a:solidFill>
                  <a:srgbClr val="FF0000"/>
                </a:solidFill>
              </a:rPr>
              <a:t>(still hot!)</a:t>
            </a:r>
          </a:p>
          <a:p>
            <a:pPr marL="0" indent="0">
              <a:buNone/>
            </a:pP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871" y="3511550"/>
            <a:ext cx="2322934" cy="267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71" y="1193800"/>
            <a:ext cx="23622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l="28999" r="28000"/>
          <a:stretch>
            <a:fillRect/>
          </a:stretch>
        </p:blipFill>
        <p:spPr bwMode="auto">
          <a:xfrm>
            <a:off x="2743200" y="1590675"/>
            <a:ext cx="25161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52400" y="2832100"/>
            <a:ext cx="2209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MIG VIDEO</a:t>
            </a:r>
          </a:p>
          <a:p>
            <a:pPr algn="ctr"/>
            <a:r>
              <a:rPr lang="en-US" dirty="0" smtClean="0">
                <a:hlinkClick r:id="rId5" action="ppaction://hlinkfile"/>
              </a:rPr>
              <a:t>1</a:t>
            </a:r>
            <a:r>
              <a:rPr lang="en-US" dirty="0" smtClean="0"/>
              <a:t>        </a:t>
            </a:r>
            <a:r>
              <a:rPr lang="en-US" dirty="0" smtClean="0">
                <a:hlinkClick r:id="rId6" action="ppaction://hlinkfile"/>
              </a:rPr>
              <a:t>2</a:t>
            </a:r>
            <a:endParaRPr lang="en-US" dirty="0"/>
          </a:p>
        </p:txBody>
      </p:sp>
      <p:sp>
        <p:nvSpPr>
          <p:cNvPr id="9" name="Title 1"/>
          <p:cNvSpPr>
            <a:spLocks noGrp="1"/>
          </p:cNvSpPr>
          <p:nvPr>
            <p:ph type="title"/>
          </p:nvPr>
        </p:nvSpPr>
        <p:spPr>
          <a:xfrm>
            <a:off x="457200" y="76200"/>
            <a:ext cx="8229600" cy="889000"/>
          </a:xfrm>
        </p:spPr>
        <p:txBody>
          <a:bodyPr/>
          <a:lstStyle/>
          <a:p>
            <a:pPr>
              <a:spcBef>
                <a:spcPct val="50000"/>
              </a:spcBef>
            </a:pPr>
            <a:r>
              <a:rPr lang="en-US" altLang="en-US" sz="3600" dirty="0" smtClean="0"/>
              <a:t>GMAW (</a:t>
            </a:r>
            <a:r>
              <a:rPr lang="en-US" altLang="en-US" sz="3200" dirty="0" smtClean="0">
                <a:solidFill>
                  <a:srgbClr val="FFFF00"/>
                </a:solidFill>
              </a:rPr>
              <a:t>Gas </a:t>
            </a:r>
            <a:r>
              <a:rPr lang="en-US" altLang="en-US" sz="3200" dirty="0">
                <a:solidFill>
                  <a:srgbClr val="FFFF00"/>
                </a:solidFill>
              </a:rPr>
              <a:t>Metal Arc </a:t>
            </a:r>
            <a:r>
              <a:rPr lang="en-US" altLang="en-US" sz="3200" dirty="0" smtClean="0">
                <a:solidFill>
                  <a:srgbClr val="FFFF00"/>
                </a:solidFill>
              </a:rPr>
              <a:t>Welding</a:t>
            </a:r>
            <a:r>
              <a:rPr lang="en-US" altLang="en-US" sz="3600" dirty="0" smtClean="0"/>
              <a:t>)</a:t>
            </a:r>
            <a:br>
              <a:rPr lang="en-US" altLang="en-US" sz="3600" dirty="0" smtClean="0"/>
            </a:br>
            <a:r>
              <a:rPr lang="en-US" altLang="en-US" sz="3600" i="1" dirty="0" smtClean="0"/>
              <a:t>MIG , MAG </a:t>
            </a:r>
            <a:r>
              <a:rPr lang="en-US" altLang="en-US" sz="3600" dirty="0" smtClean="0"/>
              <a:t>(</a:t>
            </a:r>
            <a:r>
              <a:rPr lang="en-US" altLang="en-US" sz="3200" dirty="0" smtClean="0">
                <a:solidFill>
                  <a:srgbClr val="FFFF00"/>
                </a:solidFill>
              </a:rPr>
              <a:t>Metal-Inert/ACTIVE-Gas</a:t>
            </a:r>
            <a:r>
              <a:rPr lang="en-US" altLang="en-US" sz="3600" dirty="0"/>
              <a:t>)</a:t>
            </a:r>
          </a:p>
        </p:txBody>
      </p:sp>
    </p:spTree>
    <p:extLst>
      <p:ext uri="{BB962C8B-B14F-4D97-AF65-F5344CB8AC3E}">
        <p14:creationId xmlns:p14="http://schemas.microsoft.com/office/powerpoint/2010/main" val="3534665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SAW</a:t>
            </a:r>
            <a:r>
              <a:rPr lang="en-US" dirty="0" smtClean="0"/>
              <a:t> (</a:t>
            </a:r>
            <a:r>
              <a:rPr lang="en-US" sz="3600" dirty="0" smtClean="0">
                <a:solidFill>
                  <a:srgbClr val="FFFF00"/>
                </a:solidFill>
              </a:rPr>
              <a:t>Submerged Arc Welding </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 </a:t>
            </a:r>
            <a:r>
              <a:rPr lang="en-US" dirty="0"/>
              <a:t>In this process, a continuous bare electrode wire is used. The shielding is provided by external granular flux through hopper. </a:t>
            </a:r>
          </a:p>
          <a:p>
            <a:r>
              <a:rPr lang="en-US" dirty="0" smtClean="0"/>
              <a:t> </a:t>
            </a:r>
            <a:r>
              <a:rPr lang="en-US" dirty="0"/>
              <a:t>Granular flux is provided just before the weld arc. </a:t>
            </a:r>
          </a:p>
          <a:p>
            <a:r>
              <a:rPr lang="en-US" dirty="0" smtClean="0"/>
              <a:t>granular </a:t>
            </a:r>
            <a:r>
              <a:rPr lang="en-US" dirty="0"/>
              <a:t>flux completely provides protection from sparks, spatter, and radiation and hence safety glasses, gloves can be avoided. </a:t>
            </a:r>
          </a:p>
          <a:p>
            <a:r>
              <a:rPr lang="en-US" dirty="0" smtClean="0"/>
              <a:t>some </a:t>
            </a:r>
            <a:r>
              <a:rPr lang="en-US" dirty="0"/>
              <a:t>part of flux gets melted and forms a glassy layer. </a:t>
            </a:r>
          </a:p>
          <a:p>
            <a:r>
              <a:rPr lang="en-US" dirty="0" smtClean="0"/>
              <a:t>This </a:t>
            </a:r>
            <a:r>
              <a:rPr lang="en-US" dirty="0"/>
              <a:t>layer and unfused flux results in slow cooling rate and good weld quality. </a:t>
            </a:r>
          </a:p>
          <a:p>
            <a:r>
              <a:rPr lang="en-US" dirty="0" smtClean="0"/>
              <a:t>The </a:t>
            </a:r>
            <a:r>
              <a:rPr lang="en-US" dirty="0"/>
              <a:t>unused flux can be reused</a:t>
            </a:r>
            <a:r>
              <a:rPr lang="en-US" dirty="0" smtClean="0"/>
              <a:t>.</a:t>
            </a:r>
          </a:p>
          <a:p>
            <a:pPr marL="0" indent="0">
              <a:buNone/>
            </a:pPr>
            <a:endParaRPr lang="en-US" dirty="0"/>
          </a:p>
        </p:txBody>
      </p:sp>
    </p:spTree>
    <p:extLst>
      <p:ext uri="{BB962C8B-B14F-4D97-AF65-F5344CB8AC3E}">
        <p14:creationId xmlns:p14="http://schemas.microsoft.com/office/powerpoint/2010/main" val="3054959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application:</a:t>
            </a:r>
          </a:p>
          <a:p>
            <a:pPr>
              <a:buFontTx/>
              <a:buChar char="-"/>
            </a:pPr>
            <a:r>
              <a:rPr lang="en-US" dirty="0" smtClean="0"/>
              <a:t>longitudinal </a:t>
            </a:r>
            <a:r>
              <a:rPr lang="en-US" dirty="0"/>
              <a:t>and circumferential welds for large </a:t>
            </a:r>
            <a:r>
              <a:rPr lang="en-US" dirty="0" smtClean="0"/>
              <a:t>diameter </a:t>
            </a:r>
            <a:r>
              <a:rPr lang="en-US" dirty="0"/>
              <a:t>pipes, tanks, and pressure </a:t>
            </a:r>
            <a:r>
              <a:rPr lang="en-US" dirty="0" smtClean="0"/>
              <a:t>vessels </a:t>
            </a:r>
            <a:r>
              <a:rPr lang="en-US" dirty="0"/>
              <a:t>welded components for heavy </a:t>
            </a:r>
            <a:r>
              <a:rPr lang="en-US" dirty="0" smtClean="0"/>
              <a:t>machinery.</a:t>
            </a:r>
          </a:p>
          <a:p>
            <a:pPr>
              <a:buFontTx/>
              <a:buChar char="-"/>
            </a:pPr>
            <a:r>
              <a:rPr lang="en-US" dirty="0" smtClean="0"/>
              <a:t> </a:t>
            </a:r>
            <a:r>
              <a:rPr lang="en-US" dirty="0"/>
              <a:t>Steel plates of 25 mm thick are welded. </a:t>
            </a:r>
          </a:p>
          <a:p>
            <a:pPr marL="0" indent="0">
              <a:buNone/>
            </a:pPr>
            <a:endParaRPr lang="en-US" dirty="0"/>
          </a:p>
        </p:txBody>
      </p:sp>
      <p:pic>
        <p:nvPicPr>
          <p:cNvPr id="4" name="Picture 3"/>
          <p:cNvPicPr>
            <a:picLocks noChangeAspect="1"/>
          </p:cNvPicPr>
          <p:nvPr/>
        </p:nvPicPr>
        <p:blipFill>
          <a:blip r:embed="rId2"/>
          <a:stretch>
            <a:fillRect/>
          </a:stretch>
        </p:blipFill>
        <p:spPr>
          <a:xfrm>
            <a:off x="1487652" y="3498051"/>
            <a:ext cx="7177539" cy="2775749"/>
          </a:xfrm>
          <a:prstGeom prst="rect">
            <a:avLst/>
          </a:prstGeom>
        </p:spPr>
      </p:pic>
      <p:sp>
        <p:nvSpPr>
          <p:cNvPr id="5" name="Oval 4">
            <a:hlinkClick r:id="rId3" action="ppaction://hlinkfile"/>
          </p:cNvPr>
          <p:cNvSpPr/>
          <p:nvPr/>
        </p:nvSpPr>
        <p:spPr>
          <a:xfrm>
            <a:off x="228600" y="37338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PLATE</a:t>
            </a:r>
            <a:endParaRPr lang="en-US" dirty="0"/>
          </a:p>
        </p:txBody>
      </p:sp>
      <p:sp>
        <p:nvSpPr>
          <p:cNvPr id="7" name="Title 1"/>
          <p:cNvSpPr>
            <a:spLocks noGrp="1"/>
          </p:cNvSpPr>
          <p:nvPr>
            <p:ph type="title"/>
          </p:nvPr>
        </p:nvSpPr>
        <p:spPr>
          <a:xfrm>
            <a:off x="457200" y="101600"/>
            <a:ext cx="8229600" cy="889000"/>
          </a:xfrm>
        </p:spPr>
        <p:txBody>
          <a:bodyPr/>
          <a:lstStyle/>
          <a:p>
            <a:r>
              <a:rPr lang="en-US" sz="4400" dirty="0" smtClean="0"/>
              <a:t>SAW</a:t>
            </a:r>
            <a:r>
              <a:rPr lang="en-US" dirty="0" smtClean="0"/>
              <a:t> (</a:t>
            </a:r>
            <a:r>
              <a:rPr lang="en-US" sz="3600" dirty="0" smtClean="0">
                <a:solidFill>
                  <a:srgbClr val="FFFF00"/>
                </a:solidFill>
              </a:rPr>
              <a:t>Submerged Arc Welding </a:t>
            </a:r>
            <a:r>
              <a:rPr lang="en-US" dirty="0" smtClean="0"/>
              <a:t>)</a:t>
            </a:r>
            <a:endParaRPr lang="en-US" dirty="0"/>
          </a:p>
        </p:txBody>
      </p:sp>
      <p:sp>
        <p:nvSpPr>
          <p:cNvPr id="8" name="Oval 7">
            <a:hlinkClick r:id="rId4" action="ppaction://hlinkfile"/>
          </p:cNvPr>
          <p:cNvSpPr/>
          <p:nvPr/>
        </p:nvSpPr>
        <p:spPr>
          <a:xfrm>
            <a:off x="228600" y="4885925"/>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PIPE</a:t>
            </a:r>
            <a:endParaRPr lang="en-US" dirty="0"/>
          </a:p>
        </p:txBody>
      </p:sp>
    </p:spTree>
    <p:extLst>
      <p:ext uri="{BB962C8B-B14F-4D97-AF65-F5344CB8AC3E}">
        <p14:creationId xmlns:p14="http://schemas.microsoft.com/office/powerpoint/2010/main" val="1644023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Arc Welding</a:t>
            </a:r>
          </a:p>
        </p:txBody>
      </p:sp>
      <p:sp>
        <p:nvSpPr>
          <p:cNvPr id="3" name="Content Placeholder 2"/>
          <p:cNvSpPr>
            <a:spLocks noGrp="1"/>
          </p:cNvSpPr>
          <p:nvPr>
            <p:ph idx="1"/>
          </p:nvPr>
        </p:nvSpPr>
        <p:spPr/>
        <p:txBody>
          <a:bodyPr>
            <a:normAutofit/>
          </a:bodyPr>
          <a:lstStyle/>
          <a:p>
            <a:pPr marL="0" indent="0" algn="ctr">
              <a:buNone/>
            </a:pPr>
            <a:r>
              <a:rPr lang="en-US" sz="4400" b="1" dirty="0" smtClean="0"/>
              <a:t>Type Of </a:t>
            </a:r>
            <a:r>
              <a:rPr lang="en-US" sz="4400" b="1" dirty="0" smtClean="0">
                <a:solidFill>
                  <a:srgbClr val="0070C0"/>
                </a:solidFill>
              </a:rPr>
              <a:t>Non Consumable </a:t>
            </a:r>
            <a:r>
              <a:rPr lang="en-US" sz="4400" b="1" dirty="0" smtClean="0"/>
              <a:t>Electrode Arc Welding </a:t>
            </a:r>
          </a:p>
          <a:p>
            <a:pPr marL="0" indent="0" algn="ctr">
              <a:buNone/>
            </a:pPr>
            <a:endParaRPr lang="en-US" sz="4000" b="1" dirty="0" smtClean="0"/>
          </a:p>
          <a:p>
            <a:pPr algn="ctr">
              <a:buFontTx/>
              <a:buChar char="-"/>
            </a:pPr>
            <a:r>
              <a:rPr lang="en-US" sz="3600" b="1" dirty="0" smtClean="0"/>
              <a:t>GTAW/TIG(</a:t>
            </a:r>
            <a:r>
              <a:rPr lang="en-US" b="1" dirty="0" smtClean="0">
                <a:solidFill>
                  <a:srgbClr val="FF0000"/>
                </a:solidFill>
              </a:rPr>
              <a:t>Gas </a:t>
            </a:r>
            <a:r>
              <a:rPr lang="en-US" b="1" dirty="0">
                <a:solidFill>
                  <a:srgbClr val="FF0000"/>
                </a:solidFill>
              </a:rPr>
              <a:t>Tungsten Arc Welding</a:t>
            </a:r>
            <a:r>
              <a:rPr lang="en-US" sz="3600" b="1" dirty="0"/>
              <a:t>)</a:t>
            </a:r>
            <a:endParaRPr lang="en-US" sz="4400" b="1" dirty="0"/>
          </a:p>
          <a:p>
            <a:pPr algn="ctr">
              <a:buFontTx/>
              <a:buChar char="-"/>
            </a:pPr>
            <a:r>
              <a:rPr lang="en-US" sz="3600" b="1" dirty="0" smtClean="0"/>
              <a:t>PAW(</a:t>
            </a:r>
            <a:r>
              <a:rPr lang="en-US" b="1" dirty="0" smtClean="0">
                <a:solidFill>
                  <a:srgbClr val="FF0000"/>
                </a:solidFill>
              </a:rPr>
              <a:t>Plasma Arc Welding</a:t>
            </a:r>
            <a:r>
              <a:rPr lang="en-US" sz="3600" b="1" dirty="0" smtClean="0"/>
              <a:t>)</a:t>
            </a:r>
          </a:p>
          <a:p>
            <a:pPr algn="ctr">
              <a:buFontTx/>
              <a:buChar char="-"/>
            </a:pPr>
            <a:r>
              <a:rPr lang="en-US" sz="3600" b="1" dirty="0" smtClean="0"/>
              <a:t>RW(</a:t>
            </a:r>
            <a:r>
              <a:rPr lang="en-US" b="1" dirty="0" smtClean="0">
                <a:solidFill>
                  <a:srgbClr val="FF0000"/>
                </a:solidFill>
              </a:rPr>
              <a:t>Resistance Welding</a:t>
            </a:r>
            <a:r>
              <a:rPr lang="en-US" sz="3600" b="1" dirty="0" smtClean="0"/>
              <a:t>)</a:t>
            </a:r>
            <a:endParaRPr lang="en-US" sz="3600" b="1" dirty="0"/>
          </a:p>
        </p:txBody>
      </p:sp>
    </p:spTree>
    <p:extLst>
      <p:ext uri="{BB962C8B-B14F-4D97-AF65-F5344CB8AC3E}">
        <p14:creationId xmlns:p14="http://schemas.microsoft.com/office/powerpoint/2010/main" val="74244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0200"/>
            <a:ext cx="8229600" cy="889000"/>
          </a:xfrm>
        </p:spPr>
        <p:txBody>
          <a:bodyPr/>
          <a:lstStyle/>
          <a:p>
            <a:r>
              <a:rPr lang="en-US" altLang="en-US" sz="3600" dirty="0" smtClean="0"/>
              <a:t>GTAW (</a:t>
            </a:r>
            <a:r>
              <a:rPr lang="en-US" altLang="en-US" sz="3200" dirty="0" smtClean="0">
                <a:solidFill>
                  <a:srgbClr val="FFFF00"/>
                </a:solidFill>
              </a:rPr>
              <a:t>Gas </a:t>
            </a:r>
            <a:r>
              <a:rPr lang="en-US" altLang="en-US" sz="3200" dirty="0">
                <a:solidFill>
                  <a:srgbClr val="FFFF00"/>
                </a:solidFill>
              </a:rPr>
              <a:t>Tungsten Arc Welding </a:t>
            </a:r>
            <a:r>
              <a:rPr lang="en-US" altLang="en-US" sz="3600" dirty="0" smtClean="0"/>
              <a:t>)</a:t>
            </a:r>
            <a:br>
              <a:rPr lang="en-US" altLang="en-US" sz="3600" dirty="0" smtClean="0"/>
            </a:br>
            <a:r>
              <a:rPr lang="en-US" altLang="en-US" sz="3600" i="1" dirty="0" smtClean="0"/>
              <a:t>TIG</a:t>
            </a:r>
            <a:r>
              <a:rPr lang="en-US" altLang="en-US" sz="3600" dirty="0" smtClean="0"/>
              <a:t> </a:t>
            </a:r>
            <a:r>
              <a:rPr lang="en-US" altLang="en-US" sz="3600" dirty="0"/>
              <a:t>(</a:t>
            </a:r>
            <a:r>
              <a:rPr lang="en-US" altLang="en-US" sz="3200" dirty="0">
                <a:solidFill>
                  <a:srgbClr val="FFFF00"/>
                </a:solidFill>
              </a:rPr>
              <a:t>Tungsten-Inert-Gas</a:t>
            </a:r>
            <a:r>
              <a:rPr lang="en-US" altLang="en-US" sz="3600" dirty="0"/>
              <a:t>)</a:t>
            </a:r>
            <a:r>
              <a:rPr lang="en-US" altLang="en-US" dirty="0"/>
              <a:t/>
            </a:r>
            <a:br>
              <a:rPr lang="en-US" altLang="en-US" dirty="0"/>
            </a:br>
            <a:endParaRPr lang="en-US" dirty="0"/>
          </a:p>
        </p:txBody>
      </p:sp>
      <p:sp>
        <p:nvSpPr>
          <p:cNvPr id="3" name="Content Placeholder 2"/>
          <p:cNvSpPr>
            <a:spLocks noGrp="1"/>
          </p:cNvSpPr>
          <p:nvPr>
            <p:ph idx="1"/>
          </p:nvPr>
        </p:nvSpPr>
        <p:spPr/>
        <p:txBody>
          <a:bodyPr/>
          <a:lstStyle/>
          <a:p>
            <a:pPr>
              <a:spcBef>
                <a:spcPct val="50000"/>
              </a:spcBef>
              <a:buFontTx/>
              <a:buChar char="•"/>
            </a:pPr>
            <a:r>
              <a:rPr lang="en-US" altLang="en-US" sz="3200" dirty="0"/>
              <a:t> The electrode is tungsten (not consumed)</a:t>
            </a:r>
          </a:p>
          <a:p>
            <a:pPr>
              <a:spcBef>
                <a:spcPct val="50000"/>
              </a:spcBef>
              <a:buFontTx/>
              <a:buChar char="•"/>
            </a:pPr>
            <a:r>
              <a:rPr lang="en-US" altLang="en-US" sz="3200" dirty="0"/>
              <a:t> The filler rod is separate and fed manually</a:t>
            </a:r>
          </a:p>
          <a:p>
            <a:pPr>
              <a:spcBef>
                <a:spcPct val="50000"/>
              </a:spcBef>
              <a:buFontTx/>
              <a:buChar char="•"/>
            </a:pPr>
            <a:r>
              <a:rPr lang="en-US" altLang="en-US" sz="3200" dirty="0"/>
              <a:t> High skill level required to achieve good weld</a:t>
            </a:r>
          </a:p>
          <a:p>
            <a:pPr>
              <a:spcBef>
                <a:spcPct val="50000"/>
              </a:spcBef>
              <a:buFontTx/>
              <a:buChar char="•"/>
            </a:pPr>
            <a:r>
              <a:rPr lang="en-US" altLang="en-US" sz="3200" dirty="0"/>
              <a:t> Difficult to automate</a:t>
            </a:r>
          </a:p>
          <a:p>
            <a:pPr>
              <a:spcBef>
                <a:spcPct val="50000"/>
              </a:spcBef>
              <a:buFontTx/>
              <a:buChar char="•"/>
            </a:pPr>
            <a:r>
              <a:rPr lang="en-US" altLang="en-US" sz="3200" dirty="0"/>
              <a:t> Low heat input and small weld bead: distortion and grain growth are minimized</a:t>
            </a:r>
          </a:p>
          <a:p>
            <a:pPr marL="0" indent="0">
              <a:buNone/>
            </a:pPr>
            <a:endParaRPr lang="en-US" dirty="0"/>
          </a:p>
        </p:txBody>
      </p:sp>
    </p:spTree>
    <p:extLst>
      <p:ext uri="{BB962C8B-B14F-4D97-AF65-F5344CB8AC3E}">
        <p14:creationId xmlns:p14="http://schemas.microsoft.com/office/powerpoint/2010/main" val="3136865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JOINING PROCESSES</a:t>
            </a:r>
            <a:endParaRPr lang="en-PH" dirty="0"/>
          </a:p>
        </p:txBody>
      </p:sp>
      <p:sp>
        <p:nvSpPr>
          <p:cNvPr id="3" name="Content Placeholder 2"/>
          <p:cNvSpPr>
            <a:spLocks noGrp="1"/>
          </p:cNvSpPr>
          <p:nvPr>
            <p:ph idx="1"/>
          </p:nvPr>
        </p:nvSpPr>
        <p:spPr/>
        <p:txBody>
          <a:bodyPr/>
          <a:lstStyle/>
          <a:p>
            <a:r>
              <a:rPr lang="en-US" sz="3600" dirty="0"/>
              <a:t>An all-inclusive term covering processes such as: </a:t>
            </a:r>
          </a:p>
          <a:p>
            <a:r>
              <a:rPr lang="en-US" sz="3600" dirty="0" smtClean="0"/>
              <a:t>Welding </a:t>
            </a:r>
            <a:endParaRPr lang="en-US" sz="3600" dirty="0"/>
          </a:p>
          <a:p>
            <a:r>
              <a:rPr lang="en-US" sz="3600" dirty="0" smtClean="0"/>
              <a:t>Brazing </a:t>
            </a:r>
            <a:endParaRPr lang="en-US" sz="3600" dirty="0"/>
          </a:p>
          <a:p>
            <a:r>
              <a:rPr lang="en-US" sz="3600" dirty="0" smtClean="0"/>
              <a:t>Soldering </a:t>
            </a:r>
            <a:endParaRPr lang="en-US" sz="3600" dirty="0"/>
          </a:p>
          <a:p>
            <a:r>
              <a:rPr lang="en-US" sz="3600" dirty="0" smtClean="0"/>
              <a:t>Adhesive </a:t>
            </a:r>
            <a:r>
              <a:rPr lang="en-US" sz="3600" dirty="0"/>
              <a:t>bonding </a:t>
            </a:r>
          </a:p>
          <a:p>
            <a:r>
              <a:rPr lang="en-US" sz="3600" dirty="0" smtClean="0"/>
              <a:t>Mechanical </a:t>
            </a:r>
            <a:r>
              <a:rPr lang="en-US" sz="3600" dirty="0"/>
              <a:t>fastening </a:t>
            </a:r>
          </a:p>
          <a:p>
            <a:endParaRPr lang="en-PH" dirty="0"/>
          </a:p>
        </p:txBody>
      </p:sp>
    </p:spTree>
    <p:extLst>
      <p:ext uri="{BB962C8B-B14F-4D97-AF65-F5344CB8AC3E}">
        <p14:creationId xmlns:p14="http://schemas.microsoft.com/office/powerpoint/2010/main" val="2502650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F12_09.jpg                                                    00051816&#10;HARD Drive                     ABA78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749" y="1447800"/>
            <a:ext cx="8225051"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8600" y="330200"/>
            <a:ext cx="8229600" cy="889000"/>
          </a:xfrm>
        </p:spPr>
        <p:txBody>
          <a:bodyPr/>
          <a:lstStyle/>
          <a:p>
            <a:r>
              <a:rPr lang="en-US" altLang="en-US" sz="3600" dirty="0" smtClean="0"/>
              <a:t>GTAW (</a:t>
            </a:r>
            <a:r>
              <a:rPr lang="en-US" altLang="en-US" sz="3200" dirty="0" smtClean="0">
                <a:solidFill>
                  <a:srgbClr val="FFFF00"/>
                </a:solidFill>
              </a:rPr>
              <a:t>Gas </a:t>
            </a:r>
            <a:r>
              <a:rPr lang="en-US" altLang="en-US" sz="3200" dirty="0">
                <a:solidFill>
                  <a:srgbClr val="FFFF00"/>
                </a:solidFill>
              </a:rPr>
              <a:t>Tungsten Arc Welding </a:t>
            </a:r>
            <a:r>
              <a:rPr lang="en-US" altLang="en-US" sz="3600" dirty="0" smtClean="0"/>
              <a:t>)</a:t>
            </a:r>
            <a:br>
              <a:rPr lang="en-US" altLang="en-US" sz="3600" dirty="0" smtClean="0"/>
            </a:br>
            <a:r>
              <a:rPr lang="en-US" altLang="en-US" sz="3600" i="1" dirty="0" smtClean="0"/>
              <a:t>TIG</a:t>
            </a:r>
            <a:r>
              <a:rPr lang="en-US" altLang="en-US" sz="3600" dirty="0" smtClean="0"/>
              <a:t> </a:t>
            </a:r>
            <a:r>
              <a:rPr lang="en-US" altLang="en-US" sz="3600" dirty="0"/>
              <a:t>(</a:t>
            </a:r>
            <a:r>
              <a:rPr lang="en-US" altLang="en-US" sz="3200" dirty="0">
                <a:solidFill>
                  <a:srgbClr val="FFFF00"/>
                </a:solidFill>
              </a:rPr>
              <a:t>Tungsten-Inert-Gas</a:t>
            </a:r>
            <a:r>
              <a:rPr lang="en-US" altLang="en-US" sz="3600" dirty="0"/>
              <a:t>)</a:t>
            </a:r>
            <a:r>
              <a:rPr lang="en-US" altLang="en-US" dirty="0"/>
              <a:t/>
            </a:r>
            <a:br>
              <a:rPr lang="en-US" altLang="en-US" dirty="0"/>
            </a:br>
            <a:endParaRPr lang="en-US" dirty="0"/>
          </a:p>
        </p:txBody>
      </p:sp>
    </p:spTree>
    <p:extLst>
      <p:ext uri="{BB962C8B-B14F-4D97-AF65-F5344CB8AC3E}">
        <p14:creationId xmlns:p14="http://schemas.microsoft.com/office/powerpoint/2010/main" val="2287843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b="1" dirty="0" smtClean="0">
              <a:solidFill>
                <a:srgbClr val="FF0000"/>
              </a:solidFill>
            </a:endParaRPr>
          </a:p>
          <a:p>
            <a:pPr marL="0" indent="0">
              <a:buNone/>
            </a:pPr>
            <a:r>
              <a:rPr lang="en-US" altLang="en-US" b="1" dirty="0" smtClean="0">
                <a:solidFill>
                  <a:srgbClr val="FF0000"/>
                </a:solidFill>
              </a:rPr>
              <a:t>Typical </a:t>
            </a:r>
            <a:r>
              <a:rPr lang="en-US" altLang="en-US" b="1" dirty="0">
                <a:solidFill>
                  <a:srgbClr val="FF0000"/>
                </a:solidFill>
              </a:rPr>
              <a:t>good </a:t>
            </a:r>
            <a:r>
              <a:rPr lang="en-US" altLang="en-US" b="1" dirty="0" smtClean="0">
                <a:solidFill>
                  <a:srgbClr val="FF0000"/>
                </a:solidFill>
              </a:rPr>
              <a:t>quality</a:t>
            </a:r>
          </a:p>
          <a:p>
            <a:pPr marL="0" indent="0">
              <a:buNone/>
            </a:pPr>
            <a:r>
              <a:rPr lang="en-US" altLang="en-US" b="1" dirty="0" smtClean="0">
                <a:solidFill>
                  <a:srgbClr val="FF0000"/>
                </a:solidFill>
              </a:rPr>
              <a:t>        TIG welds</a:t>
            </a:r>
            <a:endParaRPr lang="en-US" altLang="en-US" b="1" dirty="0">
              <a:solidFill>
                <a:srgbClr val="FF000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52129"/>
            <a:ext cx="7620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667" t="4001" r="3334" b="2000"/>
          <a:stretch>
            <a:fillRect/>
          </a:stretch>
        </p:blipFill>
        <p:spPr bwMode="auto">
          <a:xfrm>
            <a:off x="4267200" y="1140346"/>
            <a:ext cx="4419600" cy="28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a:hlinkClick r:id="rId4" action="ppaction://hlinkfile"/>
          </p:cNvPr>
          <p:cNvSpPr/>
          <p:nvPr/>
        </p:nvSpPr>
        <p:spPr>
          <a:xfrm>
            <a:off x="838200" y="2778338"/>
            <a:ext cx="2209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TIG VIDEO</a:t>
            </a:r>
            <a:endParaRPr lang="en-US" dirty="0"/>
          </a:p>
        </p:txBody>
      </p:sp>
      <p:sp>
        <p:nvSpPr>
          <p:cNvPr id="8" name="Title 1"/>
          <p:cNvSpPr>
            <a:spLocks noGrp="1"/>
          </p:cNvSpPr>
          <p:nvPr>
            <p:ph type="title"/>
          </p:nvPr>
        </p:nvSpPr>
        <p:spPr>
          <a:xfrm>
            <a:off x="228600" y="330200"/>
            <a:ext cx="8229600" cy="889000"/>
          </a:xfrm>
        </p:spPr>
        <p:txBody>
          <a:bodyPr/>
          <a:lstStyle/>
          <a:p>
            <a:r>
              <a:rPr lang="en-US" altLang="en-US" sz="3600" dirty="0" smtClean="0"/>
              <a:t>GTAW (</a:t>
            </a:r>
            <a:r>
              <a:rPr lang="en-US" altLang="en-US" sz="3200" dirty="0" smtClean="0">
                <a:solidFill>
                  <a:srgbClr val="FFFF00"/>
                </a:solidFill>
              </a:rPr>
              <a:t>Gas </a:t>
            </a:r>
            <a:r>
              <a:rPr lang="en-US" altLang="en-US" sz="3200" dirty="0">
                <a:solidFill>
                  <a:srgbClr val="FFFF00"/>
                </a:solidFill>
              </a:rPr>
              <a:t>Tungsten Arc Welding </a:t>
            </a:r>
            <a:r>
              <a:rPr lang="en-US" altLang="en-US" sz="3600" dirty="0" smtClean="0"/>
              <a:t>)</a:t>
            </a:r>
            <a:br>
              <a:rPr lang="en-US" altLang="en-US" sz="3600" dirty="0" smtClean="0"/>
            </a:br>
            <a:r>
              <a:rPr lang="en-US" altLang="en-US" sz="3600" i="1" dirty="0" smtClean="0"/>
              <a:t>TIG</a:t>
            </a:r>
            <a:r>
              <a:rPr lang="en-US" altLang="en-US" sz="3600" dirty="0" smtClean="0"/>
              <a:t> </a:t>
            </a:r>
            <a:r>
              <a:rPr lang="en-US" altLang="en-US" sz="3600" dirty="0"/>
              <a:t>(</a:t>
            </a:r>
            <a:r>
              <a:rPr lang="en-US" altLang="en-US" sz="3200" dirty="0">
                <a:solidFill>
                  <a:srgbClr val="FFFF00"/>
                </a:solidFill>
              </a:rPr>
              <a:t>Tungsten-Inert-Gas</a:t>
            </a:r>
            <a:r>
              <a:rPr lang="en-US" altLang="en-US" sz="3600" dirty="0"/>
              <a:t>)</a:t>
            </a:r>
            <a:r>
              <a:rPr lang="en-US" altLang="en-US" dirty="0"/>
              <a:t/>
            </a:r>
            <a:br>
              <a:rPr lang="en-US" altLang="en-US" dirty="0"/>
            </a:br>
            <a:endParaRPr lang="en-US" dirty="0"/>
          </a:p>
        </p:txBody>
      </p:sp>
    </p:spTree>
    <p:extLst>
      <p:ext uri="{BB962C8B-B14F-4D97-AF65-F5344CB8AC3E}">
        <p14:creationId xmlns:p14="http://schemas.microsoft.com/office/powerpoint/2010/main" val="1614517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1172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889000"/>
          </a:xfrm>
        </p:spPr>
        <p:txBody>
          <a:bodyPr/>
          <a:lstStyle/>
          <a:p>
            <a:r>
              <a:rPr lang="en-US" dirty="0"/>
              <a:t>Morphology of fusion weld </a:t>
            </a:r>
          </a:p>
        </p:txBody>
      </p:sp>
      <p:sp>
        <p:nvSpPr>
          <p:cNvPr id="3" name="Content Placeholder 2"/>
          <p:cNvSpPr>
            <a:spLocks noGrp="1"/>
          </p:cNvSpPr>
          <p:nvPr>
            <p:ph idx="1"/>
          </p:nvPr>
        </p:nvSpPr>
        <p:spPr/>
        <p:txBody>
          <a:bodyPr/>
          <a:lstStyle/>
          <a:p>
            <a:pPr marL="0" indent="0">
              <a:buNone/>
            </a:pPr>
            <a:r>
              <a:rPr lang="en-US" dirty="0" smtClean="0"/>
              <a:t>typical </a:t>
            </a:r>
            <a:r>
              <a:rPr lang="en-US" dirty="0"/>
              <a:t>fusion weld has got few zones </a:t>
            </a:r>
            <a:r>
              <a:rPr lang="en-US" dirty="0" smtClean="0"/>
              <a:t>like</a:t>
            </a:r>
          </a:p>
          <a:p>
            <a:pPr marL="0" indent="0">
              <a:buNone/>
            </a:pPr>
            <a:r>
              <a:rPr lang="en-US" dirty="0" smtClean="0"/>
              <a:t> </a:t>
            </a:r>
            <a:r>
              <a:rPr lang="en-US" dirty="0"/>
              <a:t>(</a:t>
            </a:r>
            <a:r>
              <a:rPr lang="en-US" dirty="0" err="1"/>
              <a:t>i</a:t>
            </a:r>
            <a:r>
              <a:rPr lang="en-US" dirty="0"/>
              <a:t>) fusion </a:t>
            </a:r>
            <a:r>
              <a:rPr lang="en-US" dirty="0" smtClean="0"/>
              <a:t>zone</a:t>
            </a:r>
          </a:p>
          <a:p>
            <a:pPr marL="0" indent="0">
              <a:buNone/>
            </a:pPr>
            <a:r>
              <a:rPr lang="en-US" dirty="0" smtClean="0"/>
              <a:t>(</a:t>
            </a:r>
            <a:r>
              <a:rPr lang="en-US" dirty="0"/>
              <a:t>ii) weld </a:t>
            </a:r>
            <a:r>
              <a:rPr lang="en-US" dirty="0" smtClean="0"/>
              <a:t>interface</a:t>
            </a:r>
          </a:p>
          <a:p>
            <a:pPr marL="0" indent="0">
              <a:buNone/>
            </a:pPr>
            <a:r>
              <a:rPr lang="en-US" dirty="0" smtClean="0"/>
              <a:t>(</a:t>
            </a:r>
            <a:r>
              <a:rPr lang="en-US" dirty="0"/>
              <a:t>iii) heat affected </a:t>
            </a:r>
            <a:r>
              <a:rPr lang="en-US" dirty="0" smtClean="0"/>
              <a:t>zone</a:t>
            </a:r>
          </a:p>
          <a:p>
            <a:pPr marL="0" indent="0">
              <a:buNone/>
            </a:pPr>
            <a:r>
              <a:rPr lang="en-US" dirty="0" smtClean="0"/>
              <a:t>(</a:t>
            </a:r>
            <a:r>
              <a:rPr lang="en-US" dirty="0"/>
              <a:t>iv) unaffected base material </a:t>
            </a:r>
          </a:p>
        </p:txBody>
      </p:sp>
      <p:pic>
        <p:nvPicPr>
          <p:cNvPr id="4" name="Picture 3"/>
          <p:cNvPicPr>
            <a:picLocks noChangeAspect="1"/>
          </p:cNvPicPr>
          <p:nvPr/>
        </p:nvPicPr>
        <p:blipFill>
          <a:blip r:embed="rId2"/>
          <a:stretch>
            <a:fillRect/>
          </a:stretch>
        </p:blipFill>
        <p:spPr>
          <a:xfrm>
            <a:off x="59140" y="3733800"/>
            <a:ext cx="8990919" cy="2286000"/>
          </a:xfrm>
          <a:prstGeom prst="rect">
            <a:avLst/>
          </a:prstGeom>
        </p:spPr>
      </p:pic>
    </p:spTree>
    <p:extLst>
      <p:ext uri="{BB962C8B-B14F-4D97-AF65-F5344CB8AC3E}">
        <p14:creationId xmlns:p14="http://schemas.microsoft.com/office/powerpoint/2010/main" val="2822728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05"/>
            <a:ext cx="8229600" cy="889000"/>
          </a:xfrm>
        </p:spPr>
        <p:txBody>
          <a:bodyPr/>
          <a:lstStyle/>
          <a:p>
            <a:r>
              <a:rPr lang="en-US" dirty="0"/>
              <a:t>Morphology of fusion weld </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b="1" dirty="0" smtClean="0">
                <a:solidFill>
                  <a:srgbClr val="FF0000"/>
                </a:solidFill>
              </a:rPr>
              <a:t>Fusion </a:t>
            </a:r>
            <a:r>
              <a:rPr lang="en-US" sz="4000" b="1" dirty="0">
                <a:solidFill>
                  <a:srgbClr val="FF0000"/>
                </a:solidFill>
              </a:rPr>
              <a:t>zone</a:t>
            </a:r>
            <a:r>
              <a:rPr lang="en-US" dirty="0"/>
              <a:t>: </a:t>
            </a:r>
            <a:endParaRPr lang="en-US" dirty="0" smtClean="0"/>
          </a:p>
          <a:p>
            <a:pPr marL="0" indent="0">
              <a:buNone/>
            </a:pPr>
            <a:r>
              <a:rPr lang="en-US" dirty="0" smtClean="0"/>
              <a:t>-It </a:t>
            </a:r>
            <a:r>
              <a:rPr lang="en-US" dirty="0"/>
              <a:t>consists of a mixture of filler metal and base metal that have completely melted. </a:t>
            </a:r>
            <a:endParaRPr lang="en-US" dirty="0" smtClean="0"/>
          </a:p>
          <a:p>
            <a:pPr marL="0" indent="0">
              <a:buNone/>
            </a:pPr>
            <a:r>
              <a:rPr lang="en-US" dirty="0" smtClean="0"/>
              <a:t>-A </a:t>
            </a:r>
            <a:r>
              <a:rPr lang="en-US" dirty="0"/>
              <a:t>high degree of homogeneity is present among the component metals that have been melted during welding. </a:t>
            </a:r>
            <a:r>
              <a:rPr lang="en-US" dirty="0" smtClean="0"/>
              <a:t>--the </a:t>
            </a:r>
            <a:r>
              <a:rPr lang="en-US" dirty="0"/>
              <a:t>solidification occurs by epitaxial grain growth, in which the atoms in the molten metal solidify at the preexisting lattice sites in the unaffected base material</a:t>
            </a:r>
            <a:r>
              <a:rPr lang="en-US" dirty="0" smtClean="0"/>
              <a:t>.</a:t>
            </a:r>
          </a:p>
          <a:p>
            <a:pPr marL="0" indent="0">
              <a:buNone/>
            </a:pPr>
            <a:r>
              <a:rPr lang="en-US" dirty="0" smtClean="0"/>
              <a:t> -Moreover </a:t>
            </a:r>
            <a:r>
              <a:rPr lang="en-US" dirty="0"/>
              <a:t>the grain structure in the fusion zone has got preferred orientation and they are oriented roughly perpendicular to the weld interface</a:t>
            </a:r>
            <a:r>
              <a:rPr lang="en-US" dirty="0" smtClean="0"/>
              <a:t>.</a:t>
            </a:r>
          </a:p>
          <a:p>
            <a:pPr marL="0" indent="0">
              <a:buNone/>
            </a:pPr>
            <a:r>
              <a:rPr lang="en-US" dirty="0" smtClean="0"/>
              <a:t> -This results </a:t>
            </a:r>
            <a:r>
              <a:rPr lang="en-US" dirty="0"/>
              <a:t>in coarse columnar grains in fusion zone. </a:t>
            </a:r>
          </a:p>
        </p:txBody>
      </p:sp>
    </p:spTree>
    <p:extLst>
      <p:ext uri="{BB962C8B-B14F-4D97-AF65-F5344CB8AC3E}">
        <p14:creationId xmlns:p14="http://schemas.microsoft.com/office/powerpoint/2010/main" val="506967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fusion weld </a:t>
            </a:r>
          </a:p>
        </p:txBody>
      </p:sp>
      <p:sp>
        <p:nvSpPr>
          <p:cNvPr id="3" name="Content Placeholder 2"/>
          <p:cNvSpPr>
            <a:spLocks noGrp="1"/>
          </p:cNvSpPr>
          <p:nvPr>
            <p:ph idx="1"/>
          </p:nvPr>
        </p:nvSpPr>
        <p:spPr/>
        <p:txBody>
          <a:bodyPr/>
          <a:lstStyle/>
          <a:p>
            <a:pPr marL="0" indent="0">
              <a:buNone/>
            </a:pPr>
            <a:r>
              <a:rPr lang="en-US" sz="3600" b="1" dirty="0" smtClean="0">
                <a:solidFill>
                  <a:srgbClr val="FF0000"/>
                </a:solidFill>
              </a:rPr>
              <a:t>Weld </a:t>
            </a:r>
            <a:r>
              <a:rPr lang="en-US" sz="3600" b="1" dirty="0">
                <a:solidFill>
                  <a:srgbClr val="FF0000"/>
                </a:solidFill>
              </a:rPr>
              <a:t>interface</a:t>
            </a:r>
            <a:r>
              <a:rPr lang="en-US" dirty="0" smtClean="0"/>
              <a:t>:</a:t>
            </a:r>
          </a:p>
          <a:p>
            <a:pPr>
              <a:buFontTx/>
              <a:buChar char="-"/>
            </a:pPr>
            <a:r>
              <a:rPr lang="en-US" dirty="0" smtClean="0"/>
              <a:t>It </a:t>
            </a:r>
            <a:r>
              <a:rPr lang="en-US" dirty="0"/>
              <a:t>is a narrow boundary that separates the fusion zone from heat affected zone</a:t>
            </a:r>
            <a:r>
              <a:rPr lang="en-US" dirty="0" smtClean="0"/>
              <a:t>.</a:t>
            </a:r>
          </a:p>
          <a:p>
            <a:pPr>
              <a:buFontTx/>
              <a:buChar char="-"/>
            </a:pPr>
            <a:r>
              <a:rPr lang="en-US" dirty="0" smtClean="0"/>
              <a:t> </a:t>
            </a:r>
            <a:r>
              <a:rPr lang="en-US" dirty="0"/>
              <a:t>This zone consists of a thin band of base metal that was partially melted during the welding process but immediately solidified without mixing with the metal in the fusion zone</a:t>
            </a:r>
            <a:r>
              <a:rPr lang="en-US" dirty="0" smtClean="0"/>
              <a:t>.</a:t>
            </a:r>
          </a:p>
          <a:p>
            <a:pPr>
              <a:buFontTx/>
              <a:buChar char="-"/>
            </a:pPr>
            <a:r>
              <a:rPr lang="en-US" dirty="0" smtClean="0"/>
              <a:t> </a:t>
            </a:r>
            <a:r>
              <a:rPr lang="en-US" dirty="0"/>
              <a:t>Its chemical composition is generally same as that of the base metal. </a:t>
            </a:r>
          </a:p>
        </p:txBody>
      </p:sp>
    </p:spTree>
    <p:extLst>
      <p:ext uri="{BB962C8B-B14F-4D97-AF65-F5344CB8AC3E}">
        <p14:creationId xmlns:p14="http://schemas.microsoft.com/office/powerpoint/2010/main" val="4188992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fusion weld </a:t>
            </a:r>
          </a:p>
        </p:txBody>
      </p:sp>
      <p:sp>
        <p:nvSpPr>
          <p:cNvPr id="3" name="Content Placeholder 2"/>
          <p:cNvSpPr>
            <a:spLocks noGrp="1"/>
          </p:cNvSpPr>
          <p:nvPr>
            <p:ph idx="1"/>
          </p:nvPr>
        </p:nvSpPr>
        <p:spPr>
          <a:xfrm>
            <a:off x="457200" y="1193800"/>
            <a:ext cx="8229600" cy="4826000"/>
          </a:xfrm>
        </p:spPr>
        <p:txBody>
          <a:bodyPr>
            <a:normAutofit fontScale="92500"/>
          </a:bodyPr>
          <a:lstStyle/>
          <a:p>
            <a:pPr marL="0" indent="0">
              <a:buNone/>
            </a:pPr>
            <a:r>
              <a:rPr lang="en-US" sz="3600" b="1" dirty="0" smtClean="0">
                <a:solidFill>
                  <a:srgbClr val="FF0000"/>
                </a:solidFill>
              </a:rPr>
              <a:t>Heat </a:t>
            </a:r>
            <a:r>
              <a:rPr lang="en-US" sz="3600" b="1" dirty="0">
                <a:solidFill>
                  <a:srgbClr val="FF0000"/>
                </a:solidFill>
              </a:rPr>
              <a:t>affected zone</a:t>
            </a:r>
            <a:r>
              <a:rPr lang="en-US" sz="3600" b="1" dirty="0" smtClean="0">
                <a:solidFill>
                  <a:srgbClr val="FF0000"/>
                </a:solidFill>
              </a:rPr>
              <a:t>:</a:t>
            </a:r>
          </a:p>
          <a:p>
            <a:pPr>
              <a:buFontTx/>
              <a:buChar char="-"/>
            </a:pPr>
            <a:r>
              <a:rPr lang="en-US" dirty="0" smtClean="0"/>
              <a:t>This </a:t>
            </a:r>
            <a:r>
              <a:rPr lang="en-US" dirty="0"/>
              <a:t>zone is between weld interface and base material</a:t>
            </a:r>
            <a:r>
              <a:rPr lang="en-US" dirty="0" smtClean="0"/>
              <a:t>.</a:t>
            </a:r>
          </a:p>
          <a:p>
            <a:pPr>
              <a:buFontTx/>
              <a:buChar char="-"/>
            </a:pPr>
            <a:r>
              <a:rPr lang="en-US" dirty="0" smtClean="0"/>
              <a:t> </a:t>
            </a:r>
            <a:r>
              <a:rPr lang="en-US" dirty="0"/>
              <a:t>This experience temperatures below melting point, but sufficient enough to change the microstructure and hence the mechanical properties. </a:t>
            </a:r>
          </a:p>
          <a:p>
            <a:pPr>
              <a:buFontTx/>
              <a:buChar char="-"/>
            </a:pPr>
            <a:r>
              <a:rPr lang="en-US" dirty="0" smtClean="0"/>
              <a:t>The </a:t>
            </a:r>
            <a:r>
              <a:rPr lang="en-US" dirty="0"/>
              <a:t>mechanical properties are such that most of the failures occur in this region. </a:t>
            </a:r>
            <a:endParaRPr lang="en-US" dirty="0" smtClean="0"/>
          </a:p>
          <a:p>
            <a:pPr marL="0" indent="0">
              <a:buNone/>
            </a:pPr>
            <a:r>
              <a:rPr lang="en-US" sz="3500" b="1" dirty="0" smtClean="0">
                <a:solidFill>
                  <a:srgbClr val="FF0000"/>
                </a:solidFill>
              </a:rPr>
              <a:t>Base </a:t>
            </a:r>
            <a:r>
              <a:rPr lang="en-US" sz="3500" b="1" dirty="0">
                <a:solidFill>
                  <a:srgbClr val="FF0000"/>
                </a:solidFill>
              </a:rPr>
              <a:t>material: </a:t>
            </a:r>
            <a:endParaRPr lang="en-US" sz="3500" b="1" dirty="0" smtClean="0">
              <a:solidFill>
                <a:srgbClr val="FF0000"/>
              </a:solidFill>
            </a:endParaRPr>
          </a:p>
          <a:p>
            <a:pPr>
              <a:buFontTx/>
              <a:buChar char="-"/>
            </a:pPr>
            <a:r>
              <a:rPr lang="en-US" dirty="0" smtClean="0"/>
              <a:t>Unaffected </a:t>
            </a:r>
            <a:r>
              <a:rPr lang="en-US" dirty="0"/>
              <a:t>because of heat generation and preserve the initial microstructure. </a:t>
            </a:r>
            <a:endParaRPr lang="en-US" dirty="0" smtClean="0"/>
          </a:p>
        </p:txBody>
      </p:sp>
    </p:spTree>
    <p:extLst>
      <p:ext uri="{BB962C8B-B14F-4D97-AF65-F5344CB8AC3E}">
        <p14:creationId xmlns:p14="http://schemas.microsoft.com/office/powerpoint/2010/main" val="471799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433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206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180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304"/>
            <a:ext cx="8229600" cy="889000"/>
          </a:xfrm>
        </p:spPr>
        <p:txBody>
          <a:bodyPr/>
          <a:lstStyle/>
          <a:p>
            <a:r>
              <a:rPr lang="en-US" dirty="0"/>
              <a:t>Overview on Joining Processes</a:t>
            </a:r>
          </a:p>
        </p:txBody>
      </p:sp>
      <p:pic>
        <p:nvPicPr>
          <p:cNvPr id="4" name="Content Placeholder 3"/>
          <p:cNvPicPr>
            <a:picLocks noGrp="1" noChangeAspect="1"/>
          </p:cNvPicPr>
          <p:nvPr>
            <p:ph idx="1"/>
          </p:nvPr>
        </p:nvPicPr>
        <p:blipFill>
          <a:blip r:embed="rId2"/>
          <a:stretch>
            <a:fillRect/>
          </a:stretch>
        </p:blipFill>
        <p:spPr>
          <a:xfrm>
            <a:off x="800100" y="1143000"/>
            <a:ext cx="7543799" cy="5183949"/>
          </a:xfrm>
          <a:prstGeom prst="rect">
            <a:avLst/>
          </a:prstGeom>
        </p:spPr>
      </p:pic>
    </p:spTree>
    <p:extLst>
      <p:ext uri="{BB962C8B-B14F-4D97-AF65-F5344CB8AC3E}">
        <p14:creationId xmlns:p14="http://schemas.microsoft.com/office/powerpoint/2010/main" val="1375850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6029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80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on Joining Processes</a:t>
            </a:r>
          </a:p>
        </p:txBody>
      </p:sp>
      <p:pic>
        <p:nvPicPr>
          <p:cNvPr id="4" name="Content Placeholder 3"/>
          <p:cNvPicPr>
            <a:picLocks noGrp="1" noChangeAspect="1"/>
          </p:cNvPicPr>
          <p:nvPr>
            <p:ph idx="1"/>
          </p:nvPr>
        </p:nvPicPr>
        <p:blipFill>
          <a:blip r:embed="rId2"/>
          <a:stretch>
            <a:fillRect/>
          </a:stretch>
        </p:blipFill>
        <p:spPr>
          <a:xfrm>
            <a:off x="745576" y="1143000"/>
            <a:ext cx="7652848" cy="5092317"/>
          </a:xfrm>
          <a:prstGeom prst="rect">
            <a:avLst/>
          </a:prstGeom>
        </p:spPr>
      </p:pic>
    </p:spTree>
    <p:extLst>
      <p:ext uri="{BB962C8B-B14F-4D97-AF65-F5344CB8AC3E}">
        <p14:creationId xmlns:p14="http://schemas.microsoft.com/office/powerpoint/2010/main" val="194074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WELDING</a:t>
            </a:r>
            <a:endParaRPr lang="en-US" dirty="0"/>
          </a:p>
        </p:txBody>
      </p:sp>
      <p:pic>
        <p:nvPicPr>
          <p:cNvPr id="4" name="Content Placeholder 3"/>
          <p:cNvPicPr>
            <a:picLocks noGrp="1" noChangeAspect="1"/>
          </p:cNvPicPr>
          <p:nvPr>
            <p:ph idx="1"/>
          </p:nvPr>
        </p:nvPicPr>
        <p:blipFill>
          <a:blip r:embed="rId2"/>
          <a:stretch>
            <a:fillRect/>
          </a:stretch>
        </p:blipFill>
        <p:spPr>
          <a:xfrm>
            <a:off x="457200" y="1193800"/>
            <a:ext cx="8229600" cy="5080000"/>
          </a:xfrm>
          <a:prstGeom prst="rect">
            <a:avLst/>
          </a:prstGeom>
        </p:spPr>
      </p:pic>
    </p:spTree>
    <p:extLst>
      <p:ext uri="{BB962C8B-B14F-4D97-AF65-F5344CB8AC3E}">
        <p14:creationId xmlns:p14="http://schemas.microsoft.com/office/powerpoint/2010/main" val="65437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WELDING (SSW)</a:t>
            </a:r>
            <a:endParaRPr lang="en-US" dirty="0"/>
          </a:p>
        </p:txBody>
      </p:sp>
      <p:pic>
        <p:nvPicPr>
          <p:cNvPr id="4" name="Content Placeholder 3"/>
          <p:cNvPicPr>
            <a:picLocks noGrp="1" noChangeAspect="1"/>
          </p:cNvPicPr>
          <p:nvPr>
            <p:ph idx="1"/>
          </p:nvPr>
        </p:nvPicPr>
        <p:blipFill>
          <a:blip r:embed="rId2"/>
          <a:stretch>
            <a:fillRect/>
          </a:stretch>
        </p:blipFill>
        <p:spPr>
          <a:xfrm>
            <a:off x="457200" y="1193800"/>
            <a:ext cx="8229600" cy="5080000"/>
          </a:xfrm>
          <a:prstGeom prst="rect">
            <a:avLst/>
          </a:prstGeom>
        </p:spPr>
      </p:pic>
    </p:spTree>
    <p:extLst>
      <p:ext uri="{BB962C8B-B14F-4D97-AF65-F5344CB8AC3E}">
        <p14:creationId xmlns:p14="http://schemas.microsoft.com/office/powerpoint/2010/main" val="2873090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BRAZING AND SOLDERING</a:t>
            </a:r>
            <a:endParaRPr lang="en-US" dirty="0"/>
          </a:p>
        </p:txBody>
      </p:sp>
      <p:pic>
        <p:nvPicPr>
          <p:cNvPr id="4" name="Content Placeholder 3"/>
          <p:cNvPicPr>
            <a:picLocks noGrp="1" noChangeAspect="1"/>
          </p:cNvPicPr>
          <p:nvPr>
            <p:ph idx="1"/>
          </p:nvPr>
        </p:nvPicPr>
        <p:blipFill>
          <a:blip r:embed="rId2"/>
          <a:stretch>
            <a:fillRect/>
          </a:stretch>
        </p:blipFill>
        <p:spPr>
          <a:xfrm>
            <a:off x="457200" y="1193800"/>
            <a:ext cx="8229600" cy="5080000"/>
          </a:xfrm>
          <a:prstGeom prst="rect">
            <a:avLst/>
          </a:prstGeom>
        </p:spPr>
      </p:pic>
    </p:spTree>
    <p:extLst>
      <p:ext uri="{BB962C8B-B14F-4D97-AF65-F5344CB8AC3E}">
        <p14:creationId xmlns:p14="http://schemas.microsoft.com/office/powerpoint/2010/main" val="3698872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2118</Words>
  <Application>Microsoft Office PowerPoint</Application>
  <PresentationFormat>On-screen Show (4:3)</PresentationFormat>
  <Paragraphs>229</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Cambria Bold Italic</vt:lpstr>
      <vt:lpstr>Impact</vt:lpstr>
      <vt:lpstr>Office Theme</vt:lpstr>
      <vt:lpstr>MODULE 7 Sub Module 7.15 WELDING, BRAZING, SOLDERING AND BONDING </vt:lpstr>
      <vt:lpstr>Why Joining Processes?</vt:lpstr>
      <vt:lpstr>Product Example </vt:lpstr>
      <vt:lpstr>JOINING PROCESSES</vt:lpstr>
      <vt:lpstr>Overview on Joining Processes</vt:lpstr>
      <vt:lpstr>Overview on Joining Processes</vt:lpstr>
      <vt:lpstr>FUSION WELDING</vt:lpstr>
      <vt:lpstr>SOLID STATE WELDING (SSW)</vt:lpstr>
      <vt:lpstr>BRAZING AND SOLDERING</vt:lpstr>
      <vt:lpstr>Advantages of welding </vt:lpstr>
      <vt:lpstr>Disadvantages of welding </vt:lpstr>
      <vt:lpstr>Fusion Welding</vt:lpstr>
      <vt:lpstr>Type Of Fusion Welding</vt:lpstr>
      <vt:lpstr>Arc Welding</vt:lpstr>
      <vt:lpstr>Arc Welding</vt:lpstr>
      <vt:lpstr>Arc Welding</vt:lpstr>
      <vt:lpstr>Arc Welding</vt:lpstr>
      <vt:lpstr>Arc Welding -Electrodes</vt:lpstr>
      <vt:lpstr>Arc Welding -Electrodes</vt:lpstr>
      <vt:lpstr>Arc Welding</vt:lpstr>
      <vt:lpstr>Arc Welding</vt:lpstr>
      <vt:lpstr>SMAW(Shield Metal Arc Welding)</vt:lpstr>
      <vt:lpstr>SMAW(Shield Metal Arc Welding)</vt:lpstr>
      <vt:lpstr>SMAW(Shield Metal Arc Welding)</vt:lpstr>
      <vt:lpstr>SMAW(Shield Metal Arc Welding)</vt:lpstr>
      <vt:lpstr>SMAW(Shield Metal Arc Welding)</vt:lpstr>
      <vt:lpstr>SMAW(Shield Metal Arc Welding)</vt:lpstr>
      <vt:lpstr>SMAW(Shield Metal Arc Welding)</vt:lpstr>
      <vt:lpstr>SMAW(Shield Metal Arc Welding)</vt:lpstr>
      <vt:lpstr>SMAW(Shield Metal Arc Welding)</vt:lpstr>
      <vt:lpstr>Electrode Standards For ARC WELDING</vt:lpstr>
      <vt:lpstr>GMAW (Gas Metal Arc Welding) MIG , MAG (Metal-Inert/ACTIVE-Gas)</vt:lpstr>
      <vt:lpstr>GMAW (Gas Metal Arc Welding) MIG , MAG (Metal-Inert/ACTIVE-Gas)</vt:lpstr>
      <vt:lpstr>GMAW (Gas Metal Arc Welding) MIG , MAG (Metal-Inert/ACTIVE-Gas)</vt:lpstr>
      <vt:lpstr>GMAW (Gas Metal Arc Welding) MIG , MAG (Metal-Inert/ACTIVE-Gas)</vt:lpstr>
      <vt:lpstr>SAW (Submerged Arc Welding )</vt:lpstr>
      <vt:lpstr>SAW (Submerged Arc Welding )</vt:lpstr>
      <vt:lpstr>Arc Welding</vt:lpstr>
      <vt:lpstr>GTAW (Gas Tungsten Arc Welding ) TIG (Tungsten-Inert-Gas) </vt:lpstr>
      <vt:lpstr>GTAW (Gas Tungsten Arc Welding ) TIG (Tungsten-Inert-Gas) </vt:lpstr>
      <vt:lpstr>GTAW (Gas Tungsten Arc Welding ) TIG (Tungsten-Inert-Gas) </vt:lpstr>
      <vt:lpstr>PowerPoint Presentation</vt:lpstr>
      <vt:lpstr>Morphology of fusion weld </vt:lpstr>
      <vt:lpstr>Morphology of fusion weld </vt:lpstr>
      <vt:lpstr>Morphology of fusion weld </vt:lpstr>
      <vt:lpstr>Morphology of fusion weld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Microsoft</cp:lastModifiedBy>
  <cp:revision>75</cp:revision>
  <dcterms:created xsi:type="dcterms:W3CDTF">2012-11-22T11:43:17Z</dcterms:created>
  <dcterms:modified xsi:type="dcterms:W3CDTF">2017-02-12T21:32:12Z</dcterms:modified>
</cp:coreProperties>
</file>