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بخش بی عنوان" id="{DF712917-B348-478A-A562-2642E0103F5F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1"/>
            <p14:sldId id="270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8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93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عنوان اسلای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a-IR" smtClean="0"/>
              <a:t>برای ویرایش سبک زیرعنوان اسلاید اصلی، کلیک نمایید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EF05929-011E-4BF0-ABCB-50433454AC65}" type="datetimeFigureOut">
              <a:rPr lang="fa-IR" smtClean="0"/>
              <a:pPr/>
              <a:t>27/01/1436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D769FD0-E1CF-4805-853E-EBBB23DA88F2}" type="slidenum">
              <a:rPr lang="fa-IR" smtClean="0"/>
              <a:pPr/>
              <a:t>‹#›</a:t>
            </a:fld>
            <a:endParaRPr lang="fa-IR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23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تصویر پانوراما با زیرنوی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a-IR" dirty="0" smtClean="0"/>
              <a:t>برای اضافه کردن تصویر نماد را کلیک نمایید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5929-011E-4BF0-ABCB-50433454AC65}" type="datetimeFigureOut">
              <a:rPr lang="fa-IR" smtClean="0"/>
              <a:pPr/>
              <a:t>27/01/1436</a:t>
            </a:fld>
            <a:endParaRPr lang="fa-I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9FD0-E1CF-4805-853E-EBBB23DA88F2}" type="slidenum">
              <a:rPr lang="fa-IR" smtClean="0"/>
              <a:pPr/>
              <a:t>‹#›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32183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عنوان و زیرنوی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5929-011E-4BF0-ABCB-50433454AC65}" type="datetimeFigureOut">
              <a:rPr lang="fa-IR" smtClean="0"/>
              <a:pPr/>
              <a:t>27/01/1436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9FD0-E1CF-4805-853E-EBBB23DA88F2}" type="slidenum">
              <a:rPr lang="fa-IR" smtClean="0"/>
              <a:pPr/>
              <a:t>‹#›</a:t>
            </a:fld>
            <a:endParaRPr lang="fa-IR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386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نقل قول با زیرنوی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5929-011E-4BF0-ABCB-50433454AC65}" type="datetimeFigureOut">
              <a:rPr lang="fa-IR" smtClean="0"/>
              <a:pPr/>
              <a:t>27/01/1436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9FD0-E1CF-4805-853E-EBBB23DA88F2}" type="slidenum">
              <a:rPr lang="fa-IR" smtClean="0"/>
              <a:pPr/>
              <a:t>‹#›</a:t>
            </a:fld>
            <a:endParaRPr lang="fa-IR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266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کارت نا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5929-011E-4BF0-ABCB-50433454AC65}" type="datetimeFigureOut">
              <a:rPr lang="fa-IR" smtClean="0"/>
              <a:pPr/>
              <a:t>27/01/1436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9FD0-E1CF-4805-853E-EBBB23DA88F2}" type="slidenum">
              <a:rPr lang="fa-IR" smtClean="0"/>
              <a:pPr/>
              <a:t>‹#›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28199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کارت نام نقل ق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5929-011E-4BF0-ABCB-50433454AC65}" type="datetimeFigureOut">
              <a:rPr lang="fa-IR" smtClean="0"/>
              <a:pPr/>
              <a:t>27/01/1436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9FD0-E1CF-4805-853E-EBBB23DA88F2}" type="slidenum">
              <a:rPr lang="fa-IR" smtClean="0"/>
              <a:pPr/>
              <a:t>‹#›</a:t>
            </a:fld>
            <a:endParaRPr lang="fa-IR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697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حیح یا اشتبا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5929-011E-4BF0-ABCB-50433454AC65}" type="datetimeFigureOut">
              <a:rPr lang="fa-IR" smtClean="0"/>
              <a:pPr/>
              <a:t>27/01/1436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9FD0-E1CF-4805-853E-EBBB23DA88F2}" type="slidenum">
              <a:rPr lang="fa-IR" smtClean="0"/>
              <a:pPr/>
              <a:t>‹#›</a:t>
            </a:fld>
            <a:endParaRPr lang="fa-IR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819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 متن عمود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5929-011E-4BF0-ABCB-50433454AC65}" type="datetimeFigureOut">
              <a:rPr lang="fa-IR" smtClean="0"/>
              <a:pPr/>
              <a:t>27/01/1436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9FD0-E1CF-4805-853E-EBBB23DA88F2}" type="slidenum">
              <a:rPr lang="fa-IR" smtClean="0"/>
              <a:pPr/>
              <a:t>‹#›</a:t>
            </a:fld>
            <a:endParaRPr lang="fa-IR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86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عمودی و مت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5929-011E-4BF0-ABCB-50433454AC65}" type="datetimeFigureOut">
              <a:rPr lang="fa-IR" smtClean="0"/>
              <a:pPr/>
              <a:t>27/01/1436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9FD0-E1CF-4805-853E-EBBB23DA88F2}" type="slidenum">
              <a:rPr lang="fa-IR" smtClean="0"/>
              <a:pPr/>
              <a:t>‹#›</a:t>
            </a:fld>
            <a:endParaRPr lang="fa-IR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851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 محتو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5929-011E-4BF0-ABCB-50433454AC65}" type="datetimeFigureOut">
              <a:rPr lang="fa-IR" smtClean="0"/>
              <a:pPr/>
              <a:t>27/01/1436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9FD0-E1CF-4805-853E-EBBB23DA88F2}" type="slidenum">
              <a:rPr lang="fa-IR" smtClean="0"/>
              <a:pPr/>
              <a:t>‹#›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7252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سربرگ بخ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5929-011E-4BF0-ABCB-50433454AC65}" type="datetimeFigureOut">
              <a:rPr lang="fa-IR" smtClean="0"/>
              <a:pPr/>
              <a:t>27/01/1436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9FD0-E1CF-4805-853E-EBBB23DA88F2}" type="slidenum">
              <a:rPr lang="fa-IR" smtClean="0"/>
              <a:pPr/>
              <a:t>‹#›</a:t>
            </a:fld>
            <a:endParaRPr lang="fa-IR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35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دو محتو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5929-011E-4BF0-ABCB-50433454AC65}" type="datetimeFigureOut">
              <a:rPr lang="fa-IR" smtClean="0"/>
              <a:pPr/>
              <a:t>27/01/1436</a:t>
            </a:fld>
            <a:endParaRPr lang="fa-I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9FD0-E1CF-4805-853E-EBBB23DA88F2}" type="slidenum">
              <a:rPr lang="fa-IR" smtClean="0"/>
              <a:pPr/>
              <a:t>‹#›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67385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یس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5929-011E-4BF0-ABCB-50433454AC65}" type="datetimeFigureOut">
              <a:rPr lang="fa-IR" smtClean="0"/>
              <a:pPr/>
              <a:t>27/01/1436</a:t>
            </a:fld>
            <a:endParaRPr lang="fa-I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9FD0-E1CF-4805-853E-EBBB23DA88F2}" type="slidenum">
              <a:rPr lang="fa-IR" smtClean="0"/>
              <a:pPr/>
              <a:t>‹#›</a:t>
            </a:fld>
            <a:endParaRPr lang="fa-IR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81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تنه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5929-011E-4BF0-ABCB-50433454AC65}" type="datetimeFigureOut">
              <a:rPr lang="fa-IR" smtClean="0"/>
              <a:pPr/>
              <a:t>27/01/1436</a:t>
            </a:fld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9FD0-E1CF-4805-853E-EBBB23DA88F2}" type="slidenum">
              <a:rPr lang="fa-IR" smtClean="0"/>
              <a:pPr/>
              <a:t>‹#›</a:t>
            </a:fld>
            <a:endParaRPr lang="fa-IR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600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خا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5929-011E-4BF0-ABCB-50433454AC65}" type="datetimeFigureOut">
              <a:rPr lang="fa-IR" smtClean="0"/>
              <a:pPr/>
              <a:t>27/01/1436</a:t>
            </a:fld>
            <a:endParaRPr lang="fa-I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9FD0-E1CF-4805-853E-EBBB23DA88F2}" type="slidenum">
              <a:rPr lang="fa-IR" smtClean="0"/>
              <a:pPr/>
              <a:t>‹#›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33346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ا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5929-011E-4BF0-ABCB-50433454AC65}" type="datetimeFigureOut">
              <a:rPr lang="fa-IR" smtClean="0"/>
              <a:pPr/>
              <a:t>27/01/1436</a:t>
            </a:fld>
            <a:endParaRPr lang="fa-I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9FD0-E1CF-4805-853E-EBBB23DA88F2}" type="slidenum">
              <a:rPr lang="fa-IR" smtClean="0"/>
              <a:pPr/>
              <a:t>‹#›</a:t>
            </a:fld>
            <a:endParaRPr lang="fa-IR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08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تصویر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a-IR" dirty="0" smtClean="0"/>
              <a:t>برای اضافه کردن تصویر نماد را کلیک نمایید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5929-011E-4BF0-ABCB-50433454AC65}" type="datetimeFigureOut">
              <a:rPr lang="fa-IR" smtClean="0"/>
              <a:pPr/>
              <a:t>27/01/1436</a:t>
            </a:fld>
            <a:endParaRPr lang="fa-I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69FD0-E1CF-4805-853E-EBBB23DA88F2}" type="slidenum">
              <a:rPr lang="fa-IR" smtClean="0"/>
              <a:pPr/>
              <a:t>‹#›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608655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a-IR" smtClean="0"/>
              <a:t>برای ویرایش سبک عنوان اسلاید اصلی، کلیک نمایید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EF05929-011E-4BF0-ABCB-50433454AC65}" type="datetimeFigureOut">
              <a:rPr lang="fa-IR" smtClean="0"/>
              <a:pPr/>
              <a:t>27/01/1436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769FD0-E1CF-4805-853E-EBBB23DA88F2}" type="slidenum">
              <a:rPr lang="fa-IR" smtClean="0"/>
              <a:pPr/>
              <a:t>‹#›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4682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trans="15000" crackSpacing="34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692397" y="1913207"/>
            <a:ext cx="6815669" cy="1181686"/>
          </a:xfrm>
          <a:pattFill prst="pct7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fa-IR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بسم الله الرحمن الرحیم</a:t>
            </a:r>
            <a:endParaRPr lang="fa-IR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sp>
        <p:nvSpPr>
          <p:cNvPr id="3" name="زیر نویس 2"/>
          <p:cNvSpPr>
            <a:spLocks noGrp="1"/>
          </p:cNvSpPr>
          <p:nvPr>
            <p:ph type="subTitle" idx="1"/>
          </p:nvPr>
        </p:nvSpPr>
        <p:spPr>
          <a:xfrm>
            <a:off x="2692398" y="3784209"/>
            <a:ext cx="6815669" cy="1519310"/>
          </a:xfrm>
          <a:pattFill prst="pct7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85000" lnSpcReduction="20000"/>
          </a:bodyPr>
          <a:lstStyle/>
          <a:p>
            <a:r>
              <a:rPr lang="fa-IR" sz="3500" b="1" dirty="0" smtClean="0">
                <a:cs typeface="B Lotus" panose="00000400000000000000" pitchFamily="2" charset="-78"/>
              </a:rPr>
              <a:t>فصل چهارم قانون اساسی</a:t>
            </a:r>
          </a:p>
          <a:p>
            <a:r>
              <a:rPr lang="fa-IR" sz="7000" b="1" dirty="0" smtClean="0">
                <a:cs typeface="B Lotus" panose="00000400000000000000" pitchFamily="2" charset="-78"/>
              </a:rPr>
              <a:t>اقتصاد و امور مالی</a:t>
            </a:r>
            <a:endParaRPr lang="fa-IR" sz="7000" b="1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025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trans="15000" crackSpacing="34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47164" y="664585"/>
            <a:ext cx="10461812" cy="814591"/>
          </a:xfrm>
          <a:pattFill prst="pct7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r>
              <a:rPr lang="fa-IR" sz="2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/>
            </a:r>
            <a:br>
              <a:rPr lang="fa-IR" sz="2400" b="1" dirty="0" smtClean="0">
                <a:solidFill>
                  <a:schemeClr val="tx1"/>
                </a:solidFill>
                <a:cs typeface="B Lotus" panose="00000400000000000000" pitchFamily="2" charset="-78"/>
              </a:rPr>
            </a:br>
            <a:r>
              <a:rPr lang="fa-IR" sz="2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                </a:t>
            </a:r>
            <a:endParaRPr lang="fa-IR" sz="6000" b="1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sp>
        <p:nvSpPr>
          <p:cNvPr id="3" name="زیر نویس 2"/>
          <p:cNvSpPr>
            <a:spLocks noGrp="1"/>
          </p:cNvSpPr>
          <p:nvPr>
            <p:ph idx="1"/>
          </p:nvPr>
        </p:nvSpPr>
        <p:spPr>
          <a:xfrm>
            <a:off x="847164" y="1586753"/>
            <a:ext cx="10461811" cy="4545106"/>
          </a:xfrm>
          <a:pattFill prst="pct75">
            <a:fgClr>
              <a:schemeClr val="accent1"/>
            </a:fgClr>
            <a:bgClr>
              <a:schemeClr val="bg1"/>
            </a:bgClr>
          </a:pattFill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fa-IR" sz="4000" b="1" dirty="0">
                <a:solidFill>
                  <a:schemeClr val="tx1"/>
                </a:solidFill>
                <a:cs typeface="B Lotus" panose="00000400000000000000" pitchFamily="2" charset="-78"/>
              </a:rPr>
              <a:t>5. منع اضرار به غير و انحصار و </a:t>
            </a:r>
            <a:r>
              <a:rPr lang="fa-IR" sz="40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احتكار و </a:t>
            </a:r>
            <a:r>
              <a:rPr lang="fa-IR" sz="4000" b="1" dirty="0">
                <a:solidFill>
                  <a:schemeClr val="tx1"/>
                </a:solidFill>
                <a:cs typeface="B Lotus" panose="00000400000000000000" pitchFamily="2" charset="-78"/>
              </a:rPr>
              <a:t>ربا و </a:t>
            </a:r>
            <a:r>
              <a:rPr lang="fa-IR" sz="40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...؛</a:t>
            </a:r>
            <a:endParaRPr lang="fa-IR" sz="4000" b="1" dirty="0">
              <a:solidFill>
                <a:schemeClr val="tx1"/>
              </a:solidFill>
              <a:cs typeface="B Lotus" panose="00000400000000000000" pitchFamily="2" charset="-78"/>
            </a:endParaRPr>
          </a:p>
          <a:p>
            <a:pPr>
              <a:lnSpc>
                <a:spcPct val="110000"/>
              </a:lnSpc>
            </a:pPr>
            <a:r>
              <a:rPr lang="fa-IR" sz="40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6. </a:t>
            </a:r>
            <a:r>
              <a:rPr lang="fa-IR" sz="4000" b="1" dirty="0">
                <a:solidFill>
                  <a:schemeClr val="tx1"/>
                </a:solidFill>
                <a:cs typeface="B Lotus" panose="00000400000000000000" pitchFamily="2" charset="-78"/>
              </a:rPr>
              <a:t>منع اسراف و </a:t>
            </a:r>
            <a:r>
              <a:rPr lang="fa-IR" sz="40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تبذير؛</a:t>
            </a:r>
          </a:p>
          <a:p>
            <a:pPr>
              <a:lnSpc>
                <a:spcPct val="110000"/>
              </a:lnSpc>
            </a:pPr>
            <a:r>
              <a:rPr lang="fa-IR" sz="40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7. </a:t>
            </a:r>
            <a:r>
              <a:rPr lang="fa-IR" sz="4000" b="1" dirty="0">
                <a:solidFill>
                  <a:schemeClr val="tx1"/>
                </a:solidFill>
                <a:cs typeface="B Lotus" panose="00000400000000000000" pitchFamily="2" charset="-78"/>
              </a:rPr>
              <a:t>استفاده از علوم و فنون و تربيت افراد </a:t>
            </a:r>
            <a:r>
              <a:rPr lang="fa-IR" sz="40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ماهر؛</a:t>
            </a:r>
          </a:p>
          <a:p>
            <a:pPr>
              <a:lnSpc>
                <a:spcPct val="110000"/>
              </a:lnSpc>
            </a:pPr>
            <a:r>
              <a:rPr lang="fa-IR" sz="40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8. </a:t>
            </a:r>
            <a:r>
              <a:rPr lang="fa-IR" sz="4000" b="1" dirty="0">
                <a:solidFill>
                  <a:schemeClr val="tx1"/>
                </a:solidFill>
                <a:cs typeface="B Lotus" panose="00000400000000000000" pitchFamily="2" charset="-78"/>
              </a:rPr>
              <a:t>جلوگيري از سلطه اقتصادي بيگانه بر اقتصاد </a:t>
            </a:r>
            <a:r>
              <a:rPr lang="fa-IR" sz="40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كشور؛</a:t>
            </a:r>
          </a:p>
          <a:p>
            <a:pPr>
              <a:lnSpc>
                <a:spcPct val="110000"/>
              </a:lnSpc>
            </a:pPr>
            <a:r>
              <a:rPr lang="fa-IR" sz="40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9.</a:t>
            </a:r>
            <a:r>
              <a:rPr lang="fa-IR" sz="4000" b="1" dirty="0">
                <a:solidFill>
                  <a:schemeClr val="tx1"/>
                </a:solidFill>
                <a:cs typeface="B Lotus" panose="00000400000000000000" pitchFamily="2" charset="-78"/>
              </a:rPr>
              <a:t> تاكيد بر افزايش توليدات </a:t>
            </a:r>
            <a:r>
              <a:rPr lang="fa-IR" sz="40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كشاورزي، دامي </a:t>
            </a:r>
            <a:r>
              <a:rPr lang="fa-IR" sz="4000" b="1" dirty="0">
                <a:solidFill>
                  <a:schemeClr val="tx1"/>
                </a:solidFill>
                <a:cs typeface="B Lotus" panose="00000400000000000000" pitchFamily="2" charset="-78"/>
              </a:rPr>
              <a:t>و </a:t>
            </a:r>
            <a:r>
              <a:rPr lang="fa-IR" sz="40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صنعتي؛</a:t>
            </a:r>
          </a:p>
        </p:txBody>
      </p:sp>
      <p:sp>
        <p:nvSpPr>
          <p:cNvPr id="4" name="مستطیل 3"/>
          <p:cNvSpPr/>
          <p:nvPr/>
        </p:nvSpPr>
        <p:spPr>
          <a:xfrm>
            <a:off x="8417860" y="779492"/>
            <a:ext cx="317798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b="1" dirty="0" smtClean="0">
                <a:cs typeface="B Lotus" panose="00000400000000000000" pitchFamily="2" charset="-78"/>
              </a:rPr>
              <a:t>اقتصاد </a:t>
            </a:r>
            <a:r>
              <a:rPr lang="fa-IR" sz="3200" b="1" dirty="0">
                <a:cs typeface="B Lotus" panose="00000400000000000000" pitchFamily="2" charset="-78"/>
              </a:rPr>
              <a:t>و امور </a:t>
            </a:r>
            <a:r>
              <a:rPr lang="fa-IR" sz="3200" b="1" dirty="0" smtClean="0">
                <a:cs typeface="B Lotus" panose="00000400000000000000" pitchFamily="2" charset="-78"/>
              </a:rPr>
              <a:t>مالی</a:t>
            </a:r>
            <a:endParaRPr lang="fa-I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یل 4"/>
          <p:cNvSpPr/>
          <p:nvPr/>
        </p:nvSpPr>
        <p:spPr>
          <a:xfrm>
            <a:off x="3294411" y="664585"/>
            <a:ext cx="4836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>
                <a:cs typeface="B Lotus" panose="00000400000000000000" pitchFamily="2" charset="-78"/>
              </a:rPr>
              <a:t>فصل اول؛ اصول پایه</a:t>
            </a:r>
            <a:endParaRPr lang="fa-I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946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trans="15000" crackSpacing="34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47164" y="664585"/>
            <a:ext cx="10461812" cy="814591"/>
          </a:xfrm>
          <a:pattFill prst="pct7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r>
              <a:rPr lang="fa-IR" sz="2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/>
            </a:r>
            <a:br>
              <a:rPr lang="fa-IR" sz="2400" b="1" dirty="0" smtClean="0">
                <a:solidFill>
                  <a:schemeClr val="tx1"/>
                </a:solidFill>
                <a:cs typeface="B Lotus" panose="00000400000000000000" pitchFamily="2" charset="-78"/>
              </a:rPr>
            </a:br>
            <a:r>
              <a:rPr lang="fa-IR" sz="2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                </a:t>
            </a:r>
            <a:endParaRPr lang="fa-IR" sz="6000" b="1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sp>
        <p:nvSpPr>
          <p:cNvPr id="3" name="زیر نویس 2"/>
          <p:cNvSpPr>
            <a:spLocks noGrp="1"/>
          </p:cNvSpPr>
          <p:nvPr>
            <p:ph idx="1"/>
          </p:nvPr>
        </p:nvSpPr>
        <p:spPr>
          <a:xfrm>
            <a:off x="847164" y="1586753"/>
            <a:ext cx="10461811" cy="4545106"/>
          </a:xfrm>
          <a:pattFill prst="pct7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a-IR" sz="4400" b="1" dirty="0">
                <a:solidFill>
                  <a:schemeClr val="tx1"/>
                </a:solidFill>
                <a:cs typeface="B Lotus" panose="00000400000000000000" pitchFamily="2" charset="-78"/>
              </a:rPr>
              <a:t>«</a:t>
            </a:r>
            <a:r>
              <a:rPr lang="fa-IR" sz="4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اصل </a:t>
            </a:r>
            <a:r>
              <a:rPr lang="fa-IR" sz="4400" b="1" dirty="0">
                <a:solidFill>
                  <a:schemeClr val="tx1"/>
                </a:solidFill>
                <a:cs typeface="B Lotus" panose="00000400000000000000" pitchFamily="2" charset="-78"/>
              </a:rPr>
              <a:t>چهل و </a:t>
            </a:r>
            <a:r>
              <a:rPr lang="fa-IR" sz="4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چهارم»؛ </a:t>
            </a:r>
          </a:p>
          <a:p>
            <a:pPr>
              <a:lnSpc>
                <a:spcPct val="110000"/>
              </a:lnSpc>
            </a:pPr>
            <a:r>
              <a:rPr lang="fa-IR" sz="48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الف. بیان «بخشهای مختلف اقتصادی»</a:t>
            </a:r>
          </a:p>
          <a:p>
            <a:pPr>
              <a:lnSpc>
                <a:spcPct val="110000"/>
              </a:lnSpc>
            </a:pPr>
            <a:r>
              <a:rPr lang="fa-IR" sz="40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1. بخش دولتی؛</a:t>
            </a:r>
          </a:p>
          <a:p>
            <a:pPr>
              <a:lnSpc>
                <a:spcPct val="110000"/>
              </a:lnSpc>
            </a:pPr>
            <a:r>
              <a:rPr lang="fa-IR" sz="40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2. بخش تعاونی؛</a:t>
            </a:r>
          </a:p>
          <a:p>
            <a:pPr>
              <a:lnSpc>
                <a:spcPct val="110000"/>
              </a:lnSpc>
            </a:pPr>
            <a:r>
              <a:rPr lang="fa-IR" sz="40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3. بخش خصوصی؛</a:t>
            </a:r>
          </a:p>
        </p:txBody>
      </p:sp>
      <p:sp>
        <p:nvSpPr>
          <p:cNvPr id="4" name="مستطیل 3"/>
          <p:cNvSpPr/>
          <p:nvPr/>
        </p:nvSpPr>
        <p:spPr>
          <a:xfrm>
            <a:off x="8417860" y="779492"/>
            <a:ext cx="317798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b="1" dirty="0" smtClean="0">
                <a:cs typeface="B Lotus" panose="00000400000000000000" pitchFamily="2" charset="-78"/>
              </a:rPr>
              <a:t>اقتصاد </a:t>
            </a:r>
            <a:r>
              <a:rPr lang="fa-IR" sz="3200" b="1" dirty="0">
                <a:cs typeface="B Lotus" panose="00000400000000000000" pitchFamily="2" charset="-78"/>
              </a:rPr>
              <a:t>و امور </a:t>
            </a:r>
            <a:r>
              <a:rPr lang="fa-IR" sz="3200" b="1" dirty="0" smtClean="0">
                <a:cs typeface="B Lotus" panose="00000400000000000000" pitchFamily="2" charset="-78"/>
              </a:rPr>
              <a:t>مالی</a:t>
            </a:r>
            <a:endParaRPr lang="fa-I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یل 4"/>
          <p:cNvSpPr/>
          <p:nvPr/>
        </p:nvSpPr>
        <p:spPr>
          <a:xfrm>
            <a:off x="3294411" y="664585"/>
            <a:ext cx="4836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>
                <a:cs typeface="B Lotus" panose="00000400000000000000" pitchFamily="2" charset="-78"/>
              </a:rPr>
              <a:t>فصل اول؛ اصول پایه</a:t>
            </a:r>
            <a:endParaRPr lang="fa-I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288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trans="15000" crackSpacing="34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74058" y="664585"/>
            <a:ext cx="10434918" cy="814591"/>
          </a:xfrm>
          <a:pattFill prst="pct7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r>
              <a:rPr lang="fa-IR" sz="2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/>
            </a:r>
            <a:br>
              <a:rPr lang="fa-IR" sz="2400" b="1" dirty="0" smtClean="0">
                <a:solidFill>
                  <a:schemeClr val="tx1"/>
                </a:solidFill>
                <a:cs typeface="B Lotus" panose="00000400000000000000" pitchFamily="2" charset="-78"/>
              </a:rPr>
            </a:br>
            <a:r>
              <a:rPr lang="fa-IR" sz="2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                </a:t>
            </a:r>
            <a:endParaRPr lang="fa-IR" sz="6000" b="1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sp>
        <p:nvSpPr>
          <p:cNvPr id="3" name="زیر نویس 2"/>
          <p:cNvSpPr>
            <a:spLocks noGrp="1"/>
          </p:cNvSpPr>
          <p:nvPr>
            <p:ph idx="1"/>
          </p:nvPr>
        </p:nvSpPr>
        <p:spPr>
          <a:xfrm>
            <a:off x="874058" y="1587915"/>
            <a:ext cx="10434917" cy="4543944"/>
          </a:xfrm>
          <a:pattFill prst="pct7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fa-IR" sz="4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1. بخش دولتی؛ </a:t>
            </a:r>
            <a:r>
              <a:rPr lang="fa-IR" sz="36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بخش </a:t>
            </a:r>
            <a:r>
              <a:rPr lang="fa-IR" sz="3600" b="1" dirty="0">
                <a:solidFill>
                  <a:schemeClr val="tx1"/>
                </a:solidFill>
                <a:cs typeface="B Lotus" panose="00000400000000000000" pitchFamily="2" charset="-78"/>
              </a:rPr>
              <a:t>دولتي </a:t>
            </a:r>
            <a:r>
              <a:rPr lang="fa-IR" sz="36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شامل دو بخش:</a:t>
            </a:r>
          </a:p>
          <a:p>
            <a:pPr>
              <a:lnSpc>
                <a:spcPct val="110000"/>
              </a:lnSpc>
            </a:pPr>
            <a:r>
              <a:rPr lang="fa-IR" sz="40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الف. صنایع و معادن؛ </a:t>
            </a:r>
            <a:r>
              <a:rPr lang="fa-IR" sz="36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مانند </a:t>
            </a:r>
            <a:r>
              <a:rPr lang="fa-IR" sz="3600" b="1" dirty="0">
                <a:solidFill>
                  <a:schemeClr val="tx1"/>
                </a:solidFill>
                <a:cs typeface="B Lotus" panose="00000400000000000000" pitchFamily="2" charset="-78"/>
              </a:rPr>
              <a:t>صنايع </a:t>
            </a:r>
            <a:r>
              <a:rPr lang="fa-IR" sz="36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بزرگ، </a:t>
            </a:r>
            <a:r>
              <a:rPr lang="fa-IR" sz="3600" b="1" dirty="0">
                <a:solidFill>
                  <a:schemeClr val="tx1"/>
                </a:solidFill>
                <a:cs typeface="B Lotus" panose="00000400000000000000" pitchFamily="2" charset="-78"/>
              </a:rPr>
              <a:t>صنايع </a:t>
            </a:r>
            <a:r>
              <a:rPr lang="fa-IR" sz="36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مادر، معادن بزرگ.</a:t>
            </a:r>
          </a:p>
          <a:p>
            <a:pPr>
              <a:lnSpc>
                <a:spcPct val="110000"/>
              </a:lnSpc>
            </a:pPr>
            <a:r>
              <a:rPr lang="fa-IR" sz="40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ب. خدمات؛ </a:t>
            </a:r>
            <a:r>
              <a:rPr lang="fa-IR" sz="36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مانند </a:t>
            </a:r>
            <a:r>
              <a:rPr lang="fa-IR" sz="3600" b="1" dirty="0">
                <a:solidFill>
                  <a:schemeClr val="tx1"/>
                </a:solidFill>
                <a:cs typeface="B Lotus" panose="00000400000000000000" pitchFamily="2" charset="-78"/>
              </a:rPr>
              <a:t>بازرگاني </a:t>
            </a:r>
            <a:r>
              <a:rPr lang="fa-IR" sz="36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خارجي،</a:t>
            </a:r>
            <a:r>
              <a:rPr lang="fa-IR" sz="3600" b="1" dirty="0">
                <a:solidFill>
                  <a:schemeClr val="tx1"/>
                </a:solidFill>
                <a:cs typeface="B Lotus" panose="00000400000000000000" pitchFamily="2" charset="-78"/>
              </a:rPr>
              <a:t> </a:t>
            </a:r>
            <a:r>
              <a:rPr lang="fa-IR" sz="36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بانكداري، </a:t>
            </a:r>
            <a:r>
              <a:rPr lang="fa-IR" sz="3600" b="1" dirty="0">
                <a:solidFill>
                  <a:schemeClr val="tx1"/>
                </a:solidFill>
                <a:cs typeface="B Lotus" panose="00000400000000000000" pitchFamily="2" charset="-78"/>
              </a:rPr>
              <a:t>بيمه </a:t>
            </a:r>
            <a:r>
              <a:rPr lang="fa-IR" sz="36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،تامين نيرو، </a:t>
            </a:r>
            <a:r>
              <a:rPr lang="fa-IR" sz="3600" b="1" dirty="0">
                <a:solidFill>
                  <a:schemeClr val="tx1"/>
                </a:solidFill>
                <a:cs typeface="B Lotus" panose="00000400000000000000" pitchFamily="2" charset="-78"/>
              </a:rPr>
              <a:t>سدها </a:t>
            </a:r>
            <a:r>
              <a:rPr lang="fa-IR" sz="36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و ...</a:t>
            </a:r>
          </a:p>
          <a:p>
            <a:pPr algn="ctr">
              <a:lnSpc>
                <a:spcPct val="110000"/>
              </a:lnSpc>
            </a:pPr>
            <a:r>
              <a:rPr lang="fa-IR" sz="36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مالکیت دولت در این موارد </a:t>
            </a:r>
            <a:r>
              <a:rPr lang="fa-IR" sz="3600" b="1" dirty="0">
                <a:solidFill>
                  <a:schemeClr val="tx1"/>
                </a:solidFill>
                <a:cs typeface="B Lotus" panose="00000400000000000000" pitchFamily="2" charset="-78"/>
              </a:rPr>
              <a:t>به صورت </a:t>
            </a:r>
            <a:r>
              <a:rPr lang="fa-IR" sz="4400" b="1" dirty="0">
                <a:solidFill>
                  <a:schemeClr val="tx1"/>
                </a:solidFill>
                <a:cs typeface="B Lotus" panose="00000400000000000000" pitchFamily="2" charset="-78"/>
              </a:rPr>
              <a:t>مالكيت </a:t>
            </a:r>
            <a:r>
              <a:rPr lang="fa-IR" sz="4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عمومي </a:t>
            </a:r>
            <a:r>
              <a:rPr lang="fa-IR" sz="36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می باشد.</a:t>
            </a:r>
          </a:p>
        </p:txBody>
      </p:sp>
      <p:sp>
        <p:nvSpPr>
          <p:cNvPr id="4" name="مستطیل 3"/>
          <p:cNvSpPr/>
          <p:nvPr/>
        </p:nvSpPr>
        <p:spPr>
          <a:xfrm>
            <a:off x="8417860" y="779492"/>
            <a:ext cx="317798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b="1" dirty="0" smtClean="0">
                <a:cs typeface="B Lotus" panose="00000400000000000000" pitchFamily="2" charset="-78"/>
              </a:rPr>
              <a:t>اقتصاد </a:t>
            </a:r>
            <a:r>
              <a:rPr lang="fa-IR" sz="3200" b="1" dirty="0">
                <a:cs typeface="B Lotus" panose="00000400000000000000" pitchFamily="2" charset="-78"/>
              </a:rPr>
              <a:t>و امور </a:t>
            </a:r>
            <a:r>
              <a:rPr lang="fa-IR" sz="3200" b="1" dirty="0" smtClean="0">
                <a:cs typeface="B Lotus" panose="00000400000000000000" pitchFamily="2" charset="-78"/>
              </a:rPr>
              <a:t>مالی</a:t>
            </a:r>
            <a:endParaRPr lang="fa-I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یل 4"/>
          <p:cNvSpPr/>
          <p:nvPr/>
        </p:nvSpPr>
        <p:spPr>
          <a:xfrm>
            <a:off x="3294411" y="664585"/>
            <a:ext cx="4836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>
                <a:cs typeface="B Lotus" panose="00000400000000000000" pitchFamily="2" charset="-78"/>
              </a:rPr>
              <a:t>فصل اول؛ اصول پایه</a:t>
            </a:r>
            <a:endParaRPr lang="fa-I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761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trans="15000" crackSpacing="34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74058" y="664585"/>
            <a:ext cx="10434918" cy="814591"/>
          </a:xfrm>
          <a:pattFill prst="pct7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r>
              <a:rPr lang="fa-IR" sz="2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/>
            </a:r>
            <a:br>
              <a:rPr lang="fa-IR" sz="2400" b="1" dirty="0" smtClean="0">
                <a:solidFill>
                  <a:schemeClr val="tx1"/>
                </a:solidFill>
                <a:cs typeface="B Lotus" panose="00000400000000000000" pitchFamily="2" charset="-78"/>
              </a:rPr>
            </a:br>
            <a:r>
              <a:rPr lang="fa-IR" sz="2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                </a:t>
            </a:r>
            <a:endParaRPr lang="fa-IR" sz="6000" b="1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sp>
        <p:nvSpPr>
          <p:cNvPr id="3" name="زیر نویس 2"/>
          <p:cNvSpPr>
            <a:spLocks noGrp="1"/>
          </p:cNvSpPr>
          <p:nvPr>
            <p:ph idx="1"/>
          </p:nvPr>
        </p:nvSpPr>
        <p:spPr>
          <a:xfrm>
            <a:off x="874058" y="1587915"/>
            <a:ext cx="10434917" cy="4543944"/>
          </a:xfrm>
          <a:pattFill prst="pct7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fa-IR" sz="4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2. بخش تعاونی؛</a:t>
            </a:r>
          </a:p>
          <a:p>
            <a:pPr>
              <a:lnSpc>
                <a:spcPct val="110000"/>
              </a:lnSpc>
            </a:pPr>
            <a:r>
              <a:rPr lang="fa-IR" sz="39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شامل </a:t>
            </a:r>
            <a:r>
              <a:rPr lang="fa-IR" sz="3900" b="1" dirty="0">
                <a:solidFill>
                  <a:schemeClr val="tx1"/>
                </a:solidFill>
                <a:cs typeface="B Lotus" panose="00000400000000000000" pitchFamily="2" charset="-78"/>
              </a:rPr>
              <a:t>شركت ها و موسسات تعاوني توليد و توزيع است كه در شهر و روستا بر طبق ضوابط اسلامي تشكيل مي شود</a:t>
            </a:r>
            <a:r>
              <a:rPr lang="fa-IR" sz="39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fa-IR" sz="4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3. </a:t>
            </a:r>
            <a:r>
              <a:rPr lang="fa-IR" sz="4400" b="1" dirty="0">
                <a:solidFill>
                  <a:schemeClr val="tx1"/>
                </a:solidFill>
                <a:cs typeface="B Lotus" panose="00000400000000000000" pitchFamily="2" charset="-78"/>
              </a:rPr>
              <a:t>بخش خصوصی</a:t>
            </a:r>
            <a:r>
              <a:rPr lang="fa-IR" sz="4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؛</a:t>
            </a:r>
          </a:p>
          <a:p>
            <a:pPr>
              <a:lnSpc>
                <a:spcPct val="110000"/>
              </a:lnSpc>
            </a:pPr>
            <a:r>
              <a:rPr lang="fa-IR" sz="3900" b="1" dirty="0">
                <a:solidFill>
                  <a:schemeClr val="tx1"/>
                </a:solidFill>
                <a:cs typeface="B Lotus" panose="00000400000000000000" pitchFamily="2" charset="-78"/>
              </a:rPr>
              <a:t>شامل آن قسمت از كشاورزي </a:t>
            </a:r>
            <a:r>
              <a:rPr lang="fa-IR" sz="39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و ... مي </a:t>
            </a:r>
            <a:r>
              <a:rPr lang="fa-IR" sz="3900" b="1" dirty="0">
                <a:solidFill>
                  <a:schemeClr val="tx1"/>
                </a:solidFill>
                <a:cs typeface="B Lotus" panose="00000400000000000000" pitchFamily="2" charset="-78"/>
              </a:rPr>
              <a:t>شود كه مكمل فعاليت هاي اقتصادي دولتي و تعاوني </a:t>
            </a:r>
            <a:r>
              <a:rPr lang="fa-IR" sz="39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است.</a:t>
            </a:r>
            <a:endParaRPr lang="fa-IR" sz="3900" b="1" dirty="0">
              <a:solidFill>
                <a:schemeClr val="tx1"/>
              </a:solidFill>
              <a:cs typeface="B Lotus" panose="00000400000000000000" pitchFamily="2" charset="-78"/>
            </a:endParaRPr>
          </a:p>
          <a:p>
            <a:pPr>
              <a:lnSpc>
                <a:spcPct val="110000"/>
              </a:lnSpc>
            </a:pPr>
            <a:endParaRPr lang="fa-IR" sz="3600" b="1" dirty="0" smtClean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sp>
        <p:nvSpPr>
          <p:cNvPr id="4" name="مستطیل 3"/>
          <p:cNvSpPr/>
          <p:nvPr/>
        </p:nvSpPr>
        <p:spPr>
          <a:xfrm>
            <a:off x="8417860" y="779492"/>
            <a:ext cx="317798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b="1" dirty="0" smtClean="0">
                <a:cs typeface="B Lotus" panose="00000400000000000000" pitchFamily="2" charset="-78"/>
              </a:rPr>
              <a:t>اقتصاد </a:t>
            </a:r>
            <a:r>
              <a:rPr lang="fa-IR" sz="3200" b="1" dirty="0">
                <a:cs typeface="B Lotus" panose="00000400000000000000" pitchFamily="2" charset="-78"/>
              </a:rPr>
              <a:t>و امور </a:t>
            </a:r>
            <a:r>
              <a:rPr lang="fa-IR" sz="3200" b="1" dirty="0" smtClean="0">
                <a:cs typeface="B Lotus" panose="00000400000000000000" pitchFamily="2" charset="-78"/>
              </a:rPr>
              <a:t>مالی</a:t>
            </a:r>
            <a:endParaRPr lang="fa-I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یل 4"/>
          <p:cNvSpPr/>
          <p:nvPr/>
        </p:nvSpPr>
        <p:spPr>
          <a:xfrm>
            <a:off x="3294411" y="664585"/>
            <a:ext cx="4836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>
                <a:cs typeface="B Lotus" panose="00000400000000000000" pitchFamily="2" charset="-78"/>
              </a:rPr>
              <a:t>فصل اول؛ اصول پایه</a:t>
            </a:r>
            <a:endParaRPr lang="fa-I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446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trans="15000" crackSpacing="34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74058" y="664585"/>
            <a:ext cx="10434918" cy="814591"/>
          </a:xfrm>
          <a:pattFill prst="pct7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r>
              <a:rPr lang="fa-IR" sz="2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/>
            </a:r>
            <a:br>
              <a:rPr lang="fa-IR" sz="2400" b="1" dirty="0" smtClean="0">
                <a:solidFill>
                  <a:schemeClr val="tx1"/>
                </a:solidFill>
                <a:cs typeface="B Lotus" panose="00000400000000000000" pitchFamily="2" charset="-78"/>
              </a:rPr>
            </a:br>
            <a:r>
              <a:rPr lang="fa-IR" sz="2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                </a:t>
            </a:r>
            <a:endParaRPr lang="fa-IR" sz="6000" b="1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sp>
        <p:nvSpPr>
          <p:cNvPr id="3" name="زیر نویس 2"/>
          <p:cNvSpPr>
            <a:spLocks noGrp="1"/>
          </p:cNvSpPr>
          <p:nvPr>
            <p:ph idx="1"/>
          </p:nvPr>
        </p:nvSpPr>
        <p:spPr>
          <a:xfrm>
            <a:off x="874058" y="1587915"/>
            <a:ext cx="10434917" cy="4543944"/>
          </a:xfrm>
          <a:pattFill prst="pct7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a-IR" sz="4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نکتۀ مهم؛</a:t>
            </a:r>
          </a:p>
          <a:p>
            <a:pPr>
              <a:lnSpc>
                <a:spcPct val="110000"/>
              </a:lnSpc>
            </a:pPr>
            <a:r>
              <a:rPr lang="fa-IR" sz="4000" b="1" dirty="0">
                <a:solidFill>
                  <a:schemeClr val="tx1"/>
                </a:solidFill>
                <a:cs typeface="B Lotus" panose="00000400000000000000" pitchFamily="2" charset="-78"/>
              </a:rPr>
              <a:t>بخش </a:t>
            </a:r>
            <a:r>
              <a:rPr lang="fa-IR" sz="40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خصوصی در نظام اقتصادی جمهوری اسلامی ایران؛</a:t>
            </a:r>
          </a:p>
          <a:p>
            <a:pPr>
              <a:lnSpc>
                <a:spcPct val="110000"/>
              </a:lnSpc>
            </a:pPr>
            <a:r>
              <a:rPr lang="fa-IR" sz="40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الف. از اصالت برخوردار است؛</a:t>
            </a:r>
          </a:p>
          <a:p>
            <a:pPr>
              <a:lnSpc>
                <a:spcPct val="110000"/>
              </a:lnSpc>
            </a:pPr>
            <a:r>
              <a:rPr lang="fa-IR" sz="40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ب. </a:t>
            </a:r>
            <a:r>
              <a:rPr lang="fa-IR" sz="4000" b="1" dirty="0">
                <a:solidFill>
                  <a:schemeClr val="tx1"/>
                </a:solidFill>
                <a:cs typeface="B Lotus" panose="00000400000000000000" pitchFamily="2" charset="-78"/>
              </a:rPr>
              <a:t>مكمل فعاليت هاي اقتصادي دولتي و تعاوني </a:t>
            </a:r>
            <a:r>
              <a:rPr lang="fa-IR" sz="40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است.</a:t>
            </a:r>
          </a:p>
          <a:p>
            <a:pPr>
              <a:lnSpc>
                <a:spcPct val="110000"/>
              </a:lnSpc>
            </a:pPr>
            <a:endParaRPr lang="fa-IR" sz="3600" b="1" dirty="0" smtClean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sp>
        <p:nvSpPr>
          <p:cNvPr id="4" name="مستطیل 3"/>
          <p:cNvSpPr/>
          <p:nvPr/>
        </p:nvSpPr>
        <p:spPr>
          <a:xfrm>
            <a:off x="8417860" y="779492"/>
            <a:ext cx="317798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b="1" dirty="0" smtClean="0">
                <a:cs typeface="B Lotus" panose="00000400000000000000" pitchFamily="2" charset="-78"/>
              </a:rPr>
              <a:t>اقتصاد </a:t>
            </a:r>
            <a:r>
              <a:rPr lang="fa-IR" sz="3200" b="1" dirty="0">
                <a:cs typeface="B Lotus" panose="00000400000000000000" pitchFamily="2" charset="-78"/>
              </a:rPr>
              <a:t>و امور </a:t>
            </a:r>
            <a:r>
              <a:rPr lang="fa-IR" sz="3200" b="1" dirty="0" smtClean="0">
                <a:cs typeface="B Lotus" panose="00000400000000000000" pitchFamily="2" charset="-78"/>
              </a:rPr>
              <a:t>مالی</a:t>
            </a:r>
            <a:endParaRPr lang="fa-I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یل 4"/>
          <p:cNvSpPr/>
          <p:nvPr/>
        </p:nvSpPr>
        <p:spPr>
          <a:xfrm>
            <a:off x="3294411" y="664585"/>
            <a:ext cx="4836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>
                <a:cs typeface="B Lotus" panose="00000400000000000000" pitchFamily="2" charset="-78"/>
              </a:rPr>
              <a:t>فصل اول؛ اصول پایه</a:t>
            </a:r>
            <a:endParaRPr lang="fa-I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239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trans="15000" crackSpacing="34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74058" y="664585"/>
            <a:ext cx="10434918" cy="814591"/>
          </a:xfrm>
          <a:pattFill prst="pct7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r>
              <a:rPr lang="fa-IR" sz="2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/>
            </a:r>
            <a:br>
              <a:rPr lang="fa-IR" sz="2400" b="1" dirty="0" smtClean="0">
                <a:solidFill>
                  <a:schemeClr val="tx1"/>
                </a:solidFill>
                <a:cs typeface="B Lotus" panose="00000400000000000000" pitchFamily="2" charset="-78"/>
              </a:rPr>
            </a:br>
            <a:r>
              <a:rPr lang="fa-IR" sz="2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                </a:t>
            </a:r>
            <a:endParaRPr lang="fa-IR" sz="6000" b="1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sp>
        <p:nvSpPr>
          <p:cNvPr id="3" name="زیر نویس 2"/>
          <p:cNvSpPr>
            <a:spLocks noGrp="1"/>
          </p:cNvSpPr>
          <p:nvPr>
            <p:ph idx="1"/>
          </p:nvPr>
        </p:nvSpPr>
        <p:spPr>
          <a:xfrm>
            <a:off x="874058" y="1587915"/>
            <a:ext cx="10434917" cy="4543944"/>
          </a:xfrm>
          <a:pattFill prst="pct7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fa-IR" sz="4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ب. بیان «محدودۀ مالکیت بخشهای اقتصادی»</a:t>
            </a:r>
          </a:p>
          <a:p>
            <a:pPr>
              <a:lnSpc>
                <a:spcPct val="110000"/>
              </a:lnSpc>
            </a:pPr>
            <a:r>
              <a:rPr lang="fa-IR" sz="3600" b="1" dirty="0">
                <a:solidFill>
                  <a:schemeClr val="tx1"/>
                </a:solidFill>
                <a:cs typeface="B Lotus" panose="00000400000000000000" pitchFamily="2" charset="-78"/>
              </a:rPr>
              <a:t>مالكيت در اين سه بخش تا </a:t>
            </a:r>
            <a:r>
              <a:rPr lang="fa-IR" sz="36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جائي است که:</a:t>
            </a:r>
          </a:p>
          <a:p>
            <a:pPr>
              <a:lnSpc>
                <a:spcPct val="110000"/>
              </a:lnSpc>
            </a:pPr>
            <a:r>
              <a:rPr lang="fa-IR" sz="40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1.</a:t>
            </a:r>
            <a:r>
              <a:rPr lang="fa-IR" sz="4000" b="1" dirty="0">
                <a:solidFill>
                  <a:schemeClr val="tx1"/>
                </a:solidFill>
                <a:cs typeface="B Lotus" panose="00000400000000000000" pitchFamily="2" charset="-78"/>
              </a:rPr>
              <a:t> با اصول </a:t>
            </a:r>
            <a:r>
              <a:rPr lang="fa-IR" sz="40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ديگر اين </a:t>
            </a:r>
            <a:r>
              <a:rPr lang="fa-IR" sz="4000" b="1" dirty="0">
                <a:solidFill>
                  <a:schemeClr val="tx1"/>
                </a:solidFill>
                <a:cs typeface="B Lotus" panose="00000400000000000000" pitchFamily="2" charset="-78"/>
              </a:rPr>
              <a:t>فصل مطابق </a:t>
            </a:r>
            <a:r>
              <a:rPr lang="fa-IR" sz="40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باشد؛</a:t>
            </a:r>
          </a:p>
          <a:p>
            <a:pPr>
              <a:lnSpc>
                <a:spcPct val="110000"/>
              </a:lnSpc>
            </a:pPr>
            <a:r>
              <a:rPr lang="fa-IR" sz="40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2.</a:t>
            </a:r>
            <a:r>
              <a:rPr lang="fa-IR" sz="4000" b="1" dirty="0">
                <a:solidFill>
                  <a:schemeClr val="tx1"/>
                </a:solidFill>
                <a:cs typeface="B Lotus" panose="00000400000000000000" pitchFamily="2" charset="-78"/>
              </a:rPr>
              <a:t> از محدوده قوانين اسلام خارج </a:t>
            </a:r>
            <a:r>
              <a:rPr lang="fa-IR" sz="40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نشود؛</a:t>
            </a:r>
          </a:p>
          <a:p>
            <a:pPr>
              <a:lnSpc>
                <a:spcPct val="110000"/>
              </a:lnSpc>
            </a:pPr>
            <a:r>
              <a:rPr lang="fa-IR" sz="40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3.</a:t>
            </a:r>
            <a:r>
              <a:rPr lang="fa-IR" sz="4000" b="1" dirty="0">
                <a:solidFill>
                  <a:schemeClr val="tx1"/>
                </a:solidFill>
                <a:cs typeface="B Lotus" panose="00000400000000000000" pitchFamily="2" charset="-78"/>
              </a:rPr>
              <a:t> موجب رشد و توسعه اقتصادي كشور </a:t>
            </a:r>
            <a:r>
              <a:rPr lang="fa-IR" sz="40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گردد؛</a:t>
            </a:r>
          </a:p>
          <a:p>
            <a:pPr>
              <a:lnSpc>
                <a:spcPct val="110000"/>
              </a:lnSpc>
            </a:pPr>
            <a:r>
              <a:rPr lang="fa-IR" sz="40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4. </a:t>
            </a:r>
            <a:r>
              <a:rPr lang="fa-IR" sz="4000" b="1" dirty="0">
                <a:solidFill>
                  <a:schemeClr val="tx1"/>
                </a:solidFill>
                <a:cs typeface="B Lotus" panose="00000400000000000000" pitchFamily="2" charset="-78"/>
              </a:rPr>
              <a:t>مايه زيان جامعه </a:t>
            </a:r>
            <a:r>
              <a:rPr lang="fa-IR" sz="40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نشود؛</a:t>
            </a:r>
          </a:p>
        </p:txBody>
      </p:sp>
      <p:sp>
        <p:nvSpPr>
          <p:cNvPr id="4" name="مستطیل 3"/>
          <p:cNvSpPr/>
          <p:nvPr/>
        </p:nvSpPr>
        <p:spPr>
          <a:xfrm>
            <a:off x="8417860" y="779492"/>
            <a:ext cx="317798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b="1" dirty="0" smtClean="0">
                <a:cs typeface="B Lotus" panose="00000400000000000000" pitchFamily="2" charset="-78"/>
              </a:rPr>
              <a:t>اقتصاد </a:t>
            </a:r>
            <a:r>
              <a:rPr lang="fa-IR" sz="3200" b="1" dirty="0">
                <a:cs typeface="B Lotus" panose="00000400000000000000" pitchFamily="2" charset="-78"/>
              </a:rPr>
              <a:t>و امور </a:t>
            </a:r>
            <a:r>
              <a:rPr lang="fa-IR" sz="3200" b="1" dirty="0" smtClean="0">
                <a:cs typeface="B Lotus" panose="00000400000000000000" pitchFamily="2" charset="-78"/>
              </a:rPr>
              <a:t>مالی</a:t>
            </a:r>
            <a:endParaRPr lang="fa-I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یل 4"/>
          <p:cNvSpPr/>
          <p:nvPr/>
        </p:nvSpPr>
        <p:spPr>
          <a:xfrm>
            <a:off x="3294411" y="664585"/>
            <a:ext cx="4836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>
                <a:cs typeface="B Lotus" panose="00000400000000000000" pitchFamily="2" charset="-78"/>
              </a:rPr>
              <a:t>فصل اول؛ اصول پایه</a:t>
            </a:r>
            <a:endParaRPr lang="fa-I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298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trans="15000" crackSpacing="34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74058" y="664585"/>
            <a:ext cx="10434918" cy="814591"/>
          </a:xfrm>
          <a:pattFill prst="pct7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r>
              <a:rPr lang="fa-IR" sz="2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/>
            </a:r>
            <a:br>
              <a:rPr lang="fa-IR" sz="2400" b="1" dirty="0" smtClean="0">
                <a:solidFill>
                  <a:schemeClr val="tx1"/>
                </a:solidFill>
                <a:cs typeface="B Lotus" panose="00000400000000000000" pitchFamily="2" charset="-78"/>
              </a:rPr>
            </a:br>
            <a:r>
              <a:rPr lang="fa-IR" sz="2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                </a:t>
            </a:r>
            <a:endParaRPr lang="fa-IR" sz="6000" b="1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sp>
        <p:nvSpPr>
          <p:cNvPr id="3" name="زیر نویس 2"/>
          <p:cNvSpPr>
            <a:spLocks noGrp="1"/>
          </p:cNvSpPr>
          <p:nvPr>
            <p:ph idx="1"/>
          </p:nvPr>
        </p:nvSpPr>
        <p:spPr>
          <a:xfrm>
            <a:off x="874058" y="1587915"/>
            <a:ext cx="10434917" cy="4543944"/>
          </a:xfrm>
          <a:pattFill prst="pct7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fa-IR" sz="4000" b="1" dirty="0">
                <a:solidFill>
                  <a:schemeClr val="tx1"/>
                </a:solidFill>
                <a:cs typeface="B Lotus" panose="00000400000000000000" pitchFamily="2" charset="-78"/>
              </a:rPr>
              <a:t>«اصل چهل و </a:t>
            </a:r>
            <a:r>
              <a:rPr lang="fa-IR" sz="4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پنجم</a:t>
            </a:r>
            <a:r>
              <a:rPr lang="fa-IR" sz="4000" b="1" dirty="0">
                <a:solidFill>
                  <a:schemeClr val="tx1"/>
                </a:solidFill>
                <a:cs typeface="B Lotus" panose="00000400000000000000" pitchFamily="2" charset="-78"/>
              </a:rPr>
              <a:t>»؛ </a:t>
            </a:r>
          </a:p>
          <a:p>
            <a:pPr>
              <a:lnSpc>
                <a:spcPct val="110000"/>
              </a:lnSpc>
            </a:pPr>
            <a:r>
              <a:rPr lang="fa-IR" sz="36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طبق این اصل انفال و ثروت های عمومی در اختیار حکومت اسلامی قرار می گیرد تا بر طبق مصالح عامه نسبت </a:t>
            </a:r>
            <a:r>
              <a:rPr lang="fa-IR" sz="3600" b="1" dirty="0">
                <a:solidFill>
                  <a:schemeClr val="tx1"/>
                </a:solidFill>
                <a:cs typeface="B Lotus" panose="00000400000000000000" pitchFamily="2" charset="-78"/>
              </a:rPr>
              <a:t>به آنها عمل </a:t>
            </a:r>
            <a:r>
              <a:rPr lang="fa-IR" sz="36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نمايد.</a:t>
            </a:r>
          </a:p>
          <a:p>
            <a:pPr>
              <a:lnSpc>
                <a:spcPct val="110000"/>
              </a:lnSpc>
            </a:pPr>
            <a:r>
              <a:rPr lang="fa-IR" sz="4400" b="1" dirty="0">
                <a:solidFill>
                  <a:schemeClr val="tx1"/>
                </a:solidFill>
                <a:cs typeface="B Lotus" panose="00000400000000000000" pitchFamily="2" charset="-78"/>
              </a:rPr>
              <a:t>«اصل چهل و </a:t>
            </a:r>
            <a:r>
              <a:rPr lang="fa-IR" sz="4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ششم</a:t>
            </a:r>
            <a:r>
              <a:rPr lang="fa-IR" sz="4400" b="1" dirty="0">
                <a:solidFill>
                  <a:schemeClr val="tx1"/>
                </a:solidFill>
                <a:cs typeface="B Lotus" panose="00000400000000000000" pitchFamily="2" charset="-78"/>
              </a:rPr>
              <a:t>»؛ </a:t>
            </a:r>
            <a:endParaRPr lang="fa-IR" sz="4400" b="1" dirty="0" smtClean="0">
              <a:solidFill>
                <a:schemeClr val="tx1"/>
              </a:solidFill>
              <a:cs typeface="B Lotus" panose="00000400000000000000" pitchFamily="2" charset="-78"/>
            </a:endParaRPr>
          </a:p>
          <a:p>
            <a:pPr>
              <a:lnSpc>
                <a:spcPct val="110000"/>
              </a:lnSpc>
            </a:pPr>
            <a:r>
              <a:rPr lang="fa-IR" sz="36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الف. </a:t>
            </a:r>
            <a:r>
              <a:rPr lang="fa-IR" sz="3600" b="1" dirty="0">
                <a:solidFill>
                  <a:schemeClr val="tx1"/>
                </a:solidFill>
                <a:cs typeface="B Lotus" panose="00000400000000000000" pitchFamily="2" charset="-78"/>
              </a:rPr>
              <a:t>هر كس مالك حاصل كسب و كار مشروع خويش </a:t>
            </a:r>
            <a:r>
              <a:rPr lang="fa-IR" sz="36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است؛</a:t>
            </a:r>
          </a:p>
          <a:p>
            <a:pPr>
              <a:lnSpc>
                <a:spcPct val="110000"/>
              </a:lnSpc>
            </a:pPr>
            <a:r>
              <a:rPr lang="fa-IR" sz="36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ب. كسی </a:t>
            </a:r>
            <a:r>
              <a:rPr lang="fa-IR" sz="3600" b="1" dirty="0">
                <a:solidFill>
                  <a:schemeClr val="tx1"/>
                </a:solidFill>
                <a:cs typeface="B Lotus" panose="00000400000000000000" pitchFamily="2" charset="-78"/>
              </a:rPr>
              <a:t>نمي تواند به عنوان مالكيت نسبت به كسب و كار خود امكان كسب و كار را از ديگري سلب </a:t>
            </a:r>
            <a:r>
              <a:rPr lang="fa-IR" sz="36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كند.</a:t>
            </a:r>
            <a:endParaRPr lang="fa-IR" sz="3600" b="1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sp>
        <p:nvSpPr>
          <p:cNvPr id="4" name="مستطیل 3"/>
          <p:cNvSpPr/>
          <p:nvPr/>
        </p:nvSpPr>
        <p:spPr>
          <a:xfrm>
            <a:off x="8353809" y="765122"/>
            <a:ext cx="317798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b="1" dirty="0" smtClean="0">
                <a:cs typeface="B Lotus" panose="00000400000000000000" pitchFamily="2" charset="-78"/>
              </a:rPr>
              <a:t>اقتصاد </a:t>
            </a:r>
            <a:r>
              <a:rPr lang="fa-IR" sz="3200" b="1" dirty="0">
                <a:cs typeface="B Lotus" panose="00000400000000000000" pitchFamily="2" charset="-78"/>
              </a:rPr>
              <a:t>و امور </a:t>
            </a:r>
            <a:r>
              <a:rPr lang="fa-IR" sz="3200" b="1" dirty="0" smtClean="0">
                <a:cs typeface="B Lotus" panose="00000400000000000000" pitchFamily="2" charset="-78"/>
              </a:rPr>
              <a:t>مالی</a:t>
            </a:r>
            <a:endParaRPr lang="fa-I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یل 4"/>
          <p:cNvSpPr/>
          <p:nvPr/>
        </p:nvSpPr>
        <p:spPr>
          <a:xfrm>
            <a:off x="3071593" y="664585"/>
            <a:ext cx="52822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>
                <a:cs typeface="B Lotus" panose="00000400000000000000" pitchFamily="2" charset="-78"/>
              </a:rPr>
              <a:t>فصل </a:t>
            </a:r>
            <a:r>
              <a:rPr lang="fa-IR" sz="5400" b="1" dirty="0" smtClean="0">
                <a:cs typeface="B Lotus" panose="00000400000000000000" pitchFamily="2" charset="-78"/>
              </a:rPr>
              <a:t>دوم؛ </a:t>
            </a:r>
            <a:r>
              <a:rPr lang="fa-IR" sz="5400" b="1" dirty="0">
                <a:cs typeface="B Lotus" panose="00000400000000000000" pitchFamily="2" charset="-78"/>
              </a:rPr>
              <a:t>اصول </a:t>
            </a:r>
            <a:r>
              <a:rPr lang="fa-IR" sz="5400" b="1" dirty="0" smtClean="0">
                <a:cs typeface="B Lotus" panose="00000400000000000000" pitchFamily="2" charset="-78"/>
              </a:rPr>
              <a:t>فرعی</a:t>
            </a:r>
            <a:endParaRPr lang="fa-I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713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trans="15000" crackSpacing="34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74058" y="664585"/>
            <a:ext cx="10434918" cy="814591"/>
          </a:xfrm>
          <a:pattFill prst="pct7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r>
              <a:rPr lang="fa-IR" sz="2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/>
            </a:r>
            <a:br>
              <a:rPr lang="fa-IR" sz="2400" b="1" dirty="0" smtClean="0">
                <a:solidFill>
                  <a:schemeClr val="tx1"/>
                </a:solidFill>
                <a:cs typeface="B Lotus" panose="00000400000000000000" pitchFamily="2" charset="-78"/>
              </a:rPr>
            </a:br>
            <a:r>
              <a:rPr lang="fa-IR" sz="2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                </a:t>
            </a:r>
            <a:endParaRPr lang="fa-IR" sz="6000" b="1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sp>
        <p:nvSpPr>
          <p:cNvPr id="3" name="زیر نویس 2"/>
          <p:cNvSpPr>
            <a:spLocks noGrp="1"/>
          </p:cNvSpPr>
          <p:nvPr>
            <p:ph idx="1"/>
          </p:nvPr>
        </p:nvSpPr>
        <p:spPr>
          <a:xfrm>
            <a:off x="874058" y="1587915"/>
            <a:ext cx="10434917" cy="4543944"/>
          </a:xfrm>
          <a:pattFill prst="pct7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a-IR" sz="4000" b="1" dirty="0">
                <a:solidFill>
                  <a:schemeClr val="tx1"/>
                </a:solidFill>
                <a:cs typeface="B Lotus" panose="00000400000000000000" pitchFamily="2" charset="-78"/>
              </a:rPr>
              <a:t>«اصل چهل و </a:t>
            </a:r>
            <a:r>
              <a:rPr lang="fa-IR" sz="4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هفتم</a:t>
            </a:r>
            <a:r>
              <a:rPr lang="fa-IR" sz="4000" b="1" dirty="0">
                <a:solidFill>
                  <a:schemeClr val="tx1"/>
                </a:solidFill>
                <a:cs typeface="B Lotus" panose="00000400000000000000" pitchFamily="2" charset="-78"/>
              </a:rPr>
              <a:t>»؛ </a:t>
            </a:r>
          </a:p>
          <a:p>
            <a:pPr>
              <a:lnSpc>
                <a:spcPct val="110000"/>
              </a:lnSpc>
            </a:pPr>
            <a:r>
              <a:rPr lang="fa-IR" sz="4000" b="1" dirty="0">
                <a:solidFill>
                  <a:schemeClr val="tx1"/>
                </a:solidFill>
                <a:cs typeface="B Lotus" panose="00000400000000000000" pitchFamily="2" charset="-78"/>
              </a:rPr>
              <a:t>مالكيت شخصي كه از راه </a:t>
            </a:r>
            <a:r>
              <a:rPr lang="fa-IR" sz="4000" b="1" dirty="0">
                <a:solidFill>
                  <a:srgbClr val="C00000"/>
                </a:solidFill>
                <a:cs typeface="B Lotus" panose="00000400000000000000" pitchFamily="2" charset="-78"/>
              </a:rPr>
              <a:t>مشروع</a:t>
            </a:r>
            <a:r>
              <a:rPr lang="fa-IR" sz="4000" b="1" dirty="0">
                <a:solidFill>
                  <a:schemeClr val="tx1"/>
                </a:solidFill>
                <a:cs typeface="B Lotus" panose="00000400000000000000" pitchFamily="2" charset="-78"/>
              </a:rPr>
              <a:t> باشد محترم است ضوابط آن را قانون معين مي </a:t>
            </a:r>
            <a:r>
              <a:rPr lang="fa-IR" sz="40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كند.</a:t>
            </a:r>
          </a:p>
        </p:txBody>
      </p:sp>
      <p:sp>
        <p:nvSpPr>
          <p:cNvPr id="4" name="مستطیل 3"/>
          <p:cNvSpPr/>
          <p:nvPr/>
        </p:nvSpPr>
        <p:spPr>
          <a:xfrm>
            <a:off x="8353809" y="765122"/>
            <a:ext cx="317798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b="1" dirty="0" smtClean="0">
                <a:cs typeface="B Lotus" panose="00000400000000000000" pitchFamily="2" charset="-78"/>
              </a:rPr>
              <a:t>اقتصاد </a:t>
            </a:r>
            <a:r>
              <a:rPr lang="fa-IR" sz="3200" b="1" dirty="0">
                <a:cs typeface="B Lotus" panose="00000400000000000000" pitchFamily="2" charset="-78"/>
              </a:rPr>
              <a:t>و امور </a:t>
            </a:r>
            <a:r>
              <a:rPr lang="fa-IR" sz="3200" b="1" dirty="0" smtClean="0">
                <a:cs typeface="B Lotus" panose="00000400000000000000" pitchFamily="2" charset="-78"/>
              </a:rPr>
              <a:t>مالی</a:t>
            </a:r>
            <a:endParaRPr lang="fa-I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یل 4"/>
          <p:cNvSpPr/>
          <p:nvPr/>
        </p:nvSpPr>
        <p:spPr>
          <a:xfrm>
            <a:off x="3071593" y="664585"/>
            <a:ext cx="52822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>
                <a:cs typeface="B Lotus" panose="00000400000000000000" pitchFamily="2" charset="-78"/>
              </a:rPr>
              <a:t>فصل </a:t>
            </a:r>
            <a:r>
              <a:rPr lang="fa-IR" sz="5400" b="1" dirty="0" smtClean="0">
                <a:cs typeface="B Lotus" panose="00000400000000000000" pitchFamily="2" charset="-78"/>
              </a:rPr>
              <a:t>دوم؛ </a:t>
            </a:r>
            <a:r>
              <a:rPr lang="fa-IR" sz="5400" b="1" dirty="0">
                <a:cs typeface="B Lotus" panose="00000400000000000000" pitchFamily="2" charset="-78"/>
              </a:rPr>
              <a:t>اصول </a:t>
            </a:r>
            <a:r>
              <a:rPr lang="fa-IR" sz="5400" b="1" dirty="0" smtClean="0">
                <a:cs typeface="B Lotus" panose="00000400000000000000" pitchFamily="2" charset="-78"/>
              </a:rPr>
              <a:t>فرعی</a:t>
            </a:r>
            <a:endParaRPr lang="fa-I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مستطیل 11"/>
          <p:cNvSpPr/>
          <p:nvPr/>
        </p:nvSpPr>
        <p:spPr>
          <a:xfrm>
            <a:off x="1798862" y="4557391"/>
            <a:ext cx="859427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Lotus" panose="00000400000000000000" pitchFamily="2" charset="-78"/>
              </a:rPr>
              <a:t>مشروع بودن، نهی از کسب و کار مخالف با قانون نظم عمومی </a:t>
            </a:r>
            <a:r>
              <a:rPr lang="fa-IR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Lotus" panose="00000400000000000000" pitchFamily="2" charset="-78"/>
              </a:rPr>
              <a:t>و اخلاق</a:t>
            </a:r>
            <a:endParaRPr lang="fa-IR" sz="4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Lotus" panose="00000400000000000000" pitchFamily="2" charset="-78"/>
            </a:endParaRPr>
          </a:p>
        </p:txBody>
      </p:sp>
      <p:cxnSp>
        <p:nvCxnSpPr>
          <p:cNvPr id="14" name="متصل کننده پیکان مستقیم 13"/>
          <p:cNvCxnSpPr/>
          <p:nvPr/>
        </p:nvCxnSpPr>
        <p:spPr>
          <a:xfrm>
            <a:off x="6096000" y="3227295"/>
            <a:ext cx="13447" cy="1330096"/>
          </a:xfrm>
          <a:prstGeom prst="straightConnector1">
            <a:avLst/>
          </a:prstGeom>
          <a:ln w="3175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99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trans="15000" crackSpacing="34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74058" y="664585"/>
            <a:ext cx="10434918" cy="814591"/>
          </a:xfrm>
          <a:pattFill prst="pct7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r>
              <a:rPr lang="fa-IR" sz="2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/>
            </a:r>
            <a:br>
              <a:rPr lang="fa-IR" sz="2400" b="1" dirty="0" smtClean="0">
                <a:solidFill>
                  <a:schemeClr val="tx1"/>
                </a:solidFill>
                <a:cs typeface="B Lotus" panose="00000400000000000000" pitchFamily="2" charset="-78"/>
              </a:rPr>
            </a:br>
            <a:r>
              <a:rPr lang="fa-IR" sz="2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                </a:t>
            </a:r>
            <a:endParaRPr lang="fa-IR" sz="6000" b="1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sp>
        <p:nvSpPr>
          <p:cNvPr id="3" name="زیر نویس 2"/>
          <p:cNvSpPr>
            <a:spLocks noGrp="1"/>
          </p:cNvSpPr>
          <p:nvPr>
            <p:ph idx="1"/>
          </p:nvPr>
        </p:nvSpPr>
        <p:spPr>
          <a:xfrm>
            <a:off x="874058" y="1587915"/>
            <a:ext cx="10434917" cy="4543944"/>
          </a:xfrm>
          <a:pattFill prst="pct7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fa-IR" sz="5200" b="1" dirty="0">
                <a:solidFill>
                  <a:schemeClr val="tx1"/>
                </a:solidFill>
                <a:cs typeface="B Lotus" panose="00000400000000000000" pitchFamily="2" charset="-78"/>
              </a:rPr>
              <a:t>«اصل چهل و </a:t>
            </a:r>
            <a:r>
              <a:rPr lang="fa-IR" sz="52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هشتم»؛</a:t>
            </a:r>
          </a:p>
          <a:p>
            <a:pPr>
              <a:lnSpc>
                <a:spcPct val="110000"/>
              </a:lnSpc>
            </a:pPr>
            <a:r>
              <a:rPr lang="fa-IR" sz="42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اهداف اجرای اصل48:</a:t>
            </a:r>
          </a:p>
          <a:p>
            <a:pPr>
              <a:lnSpc>
                <a:spcPct val="110000"/>
              </a:lnSpc>
            </a:pPr>
            <a:r>
              <a:rPr lang="fa-IR" sz="42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1. رفع هر گونه تبعیض در استفاده از منابع طبیعی و سرمایه های ملی؛</a:t>
            </a:r>
          </a:p>
          <a:p>
            <a:pPr>
              <a:lnSpc>
                <a:spcPct val="110000"/>
              </a:lnSpc>
            </a:pPr>
            <a:r>
              <a:rPr lang="fa-IR" sz="42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2. فراهم کردن زمینۀ رشد برای تمام مناطق؛</a:t>
            </a:r>
          </a:p>
          <a:p>
            <a:pPr>
              <a:lnSpc>
                <a:spcPct val="110000"/>
              </a:lnSpc>
            </a:pPr>
            <a:r>
              <a:rPr lang="fa-IR" sz="42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3. توزیع مناسب فعالیتهای اقتصادی؛</a:t>
            </a:r>
          </a:p>
          <a:p>
            <a:pPr>
              <a:lnSpc>
                <a:spcPct val="110000"/>
              </a:lnSpc>
            </a:pPr>
            <a:r>
              <a:rPr lang="fa-IR" sz="42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4. استفادۀ بهینه از قابلیت ها و مزیت های نسبی در راستای نقش منطقه ای و بین </a:t>
            </a:r>
            <a:r>
              <a:rPr lang="fa-IR" sz="4200" b="1" dirty="0" err="1" smtClean="0">
                <a:solidFill>
                  <a:schemeClr val="tx1"/>
                </a:solidFill>
                <a:cs typeface="B Lotus" panose="00000400000000000000" pitchFamily="2" charset="-78"/>
              </a:rPr>
              <a:t>المللی</a:t>
            </a:r>
            <a:r>
              <a:rPr lang="fa-IR" sz="42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 کشور.</a:t>
            </a:r>
            <a:endParaRPr lang="fa-IR" sz="4200" b="1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sp>
        <p:nvSpPr>
          <p:cNvPr id="4" name="مستطیل 3"/>
          <p:cNvSpPr/>
          <p:nvPr/>
        </p:nvSpPr>
        <p:spPr>
          <a:xfrm>
            <a:off x="8353809" y="765122"/>
            <a:ext cx="317798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b="1" dirty="0" smtClean="0">
                <a:cs typeface="B Lotus" panose="00000400000000000000" pitchFamily="2" charset="-78"/>
              </a:rPr>
              <a:t>اقتصاد </a:t>
            </a:r>
            <a:r>
              <a:rPr lang="fa-IR" sz="3200" b="1" dirty="0">
                <a:cs typeface="B Lotus" panose="00000400000000000000" pitchFamily="2" charset="-78"/>
              </a:rPr>
              <a:t>و امور </a:t>
            </a:r>
            <a:r>
              <a:rPr lang="fa-IR" sz="3200" b="1" dirty="0" smtClean="0">
                <a:cs typeface="B Lotus" panose="00000400000000000000" pitchFamily="2" charset="-78"/>
              </a:rPr>
              <a:t>مالی</a:t>
            </a:r>
            <a:endParaRPr lang="fa-I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یل 4"/>
          <p:cNvSpPr/>
          <p:nvPr/>
        </p:nvSpPr>
        <p:spPr>
          <a:xfrm>
            <a:off x="3071593" y="664585"/>
            <a:ext cx="52822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>
                <a:cs typeface="B Lotus" panose="00000400000000000000" pitchFamily="2" charset="-78"/>
              </a:rPr>
              <a:t>فصل </a:t>
            </a:r>
            <a:r>
              <a:rPr lang="fa-IR" sz="5400" b="1" dirty="0" smtClean="0">
                <a:cs typeface="B Lotus" panose="00000400000000000000" pitchFamily="2" charset="-78"/>
              </a:rPr>
              <a:t>دوم؛ </a:t>
            </a:r>
            <a:r>
              <a:rPr lang="fa-IR" sz="5400" b="1" dirty="0">
                <a:cs typeface="B Lotus" panose="00000400000000000000" pitchFamily="2" charset="-78"/>
              </a:rPr>
              <a:t>اصول </a:t>
            </a:r>
            <a:r>
              <a:rPr lang="fa-IR" sz="5400" b="1" dirty="0" smtClean="0">
                <a:cs typeface="B Lotus" panose="00000400000000000000" pitchFamily="2" charset="-78"/>
              </a:rPr>
              <a:t>فرعی</a:t>
            </a:r>
            <a:endParaRPr lang="fa-I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411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trans="15000" crackSpacing="34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74058" y="664585"/>
            <a:ext cx="10434918" cy="814591"/>
          </a:xfrm>
          <a:pattFill prst="pct7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r>
              <a:rPr lang="fa-IR" sz="2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/>
            </a:r>
            <a:br>
              <a:rPr lang="fa-IR" sz="2400" b="1" dirty="0" smtClean="0">
                <a:solidFill>
                  <a:schemeClr val="tx1"/>
                </a:solidFill>
                <a:cs typeface="B Lotus" panose="00000400000000000000" pitchFamily="2" charset="-78"/>
              </a:rPr>
            </a:br>
            <a:r>
              <a:rPr lang="fa-IR" sz="2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                </a:t>
            </a:r>
            <a:endParaRPr lang="fa-IR" sz="6000" b="1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sp>
        <p:nvSpPr>
          <p:cNvPr id="3" name="زیر نویس 2"/>
          <p:cNvSpPr>
            <a:spLocks noGrp="1"/>
          </p:cNvSpPr>
          <p:nvPr>
            <p:ph idx="1"/>
          </p:nvPr>
        </p:nvSpPr>
        <p:spPr>
          <a:xfrm>
            <a:off x="874058" y="1587915"/>
            <a:ext cx="10434917" cy="4543944"/>
          </a:xfrm>
          <a:pattFill prst="pct7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fa-IR" sz="5700" b="1" dirty="0">
                <a:solidFill>
                  <a:schemeClr val="tx1"/>
                </a:solidFill>
                <a:cs typeface="B Lotus" panose="00000400000000000000" pitchFamily="2" charset="-78"/>
              </a:rPr>
              <a:t>«اصل چهل و </a:t>
            </a:r>
            <a:r>
              <a:rPr lang="fa-IR" sz="57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نهم»؛</a:t>
            </a:r>
          </a:p>
          <a:p>
            <a:pPr>
              <a:lnSpc>
                <a:spcPct val="110000"/>
              </a:lnSpc>
            </a:pPr>
            <a:r>
              <a:rPr lang="fa-IR" sz="42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اصل 49، وظیفه دولت نسبت به درآمدهای نامشروع را بیان می کند، دولت باید پس از اخذ این درآمدها آنها را:</a:t>
            </a:r>
          </a:p>
          <a:p>
            <a:pPr>
              <a:lnSpc>
                <a:spcPct val="110000"/>
              </a:lnSpc>
            </a:pPr>
            <a:r>
              <a:rPr lang="fa-IR" sz="46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1. در صورت مشخص بودن صاحب حق به او منتقل نماید؛</a:t>
            </a:r>
          </a:p>
          <a:p>
            <a:pPr>
              <a:lnSpc>
                <a:spcPct val="110000"/>
              </a:lnSpc>
            </a:pPr>
            <a:r>
              <a:rPr lang="fa-IR" sz="46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2. </a:t>
            </a:r>
            <a:r>
              <a:rPr lang="fa-IR" sz="4600" b="1" dirty="0">
                <a:solidFill>
                  <a:schemeClr val="tx1"/>
                </a:solidFill>
                <a:cs typeface="B Lotus" panose="00000400000000000000" pitchFamily="2" charset="-78"/>
              </a:rPr>
              <a:t>در صورت مشخص </a:t>
            </a:r>
            <a:r>
              <a:rPr lang="fa-IR" sz="46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نبودن </a:t>
            </a:r>
            <a:r>
              <a:rPr lang="fa-IR" sz="4600" b="1" dirty="0">
                <a:solidFill>
                  <a:schemeClr val="tx1"/>
                </a:solidFill>
                <a:cs typeface="B Lotus" panose="00000400000000000000" pitchFamily="2" charset="-78"/>
              </a:rPr>
              <a:t>صاحب </a:t>
            </a:r>
            <a:r>
              <a:rPr lang="fa-IR" sz="46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حق، این مال در اختیار ولی امر قرار می گیرد؛</a:t>
            </a:r>
          </a:p>
          <a:p>
            <a:pPr>
              <a:lnSpc>
                <a:spcPct val="110000"/>
              </a:lnSpc>
            </a:pPr>
            <a:r>
              <a:rPr lang="fa-IR" sz="46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3. </a:t>
            </a:r>
            <a:r>
              <a:rPr lang="fa-IR" sz="4600" b="1" dirty="0">
                <a:solidFill>
                  <a:schemeClr val="tx1"/>
                </a:solidFill>
                <a:cs typeface="B Lotus" panose="00000400000000000000" pitchFamily="2" charset="-78"/>
              </a:rPr>
              <a:t>در </a:t>
            </a:r>
            <a:r>
              <a:rPr lang="fa-IR" sz="46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صورتی که این اموال از اموال عمومی یا انفال باشند، در اختیار دولت قرار می گیرند؛</a:t>
            </a:r>
            <a:endParaRPr lang="fa-IR" sz="4600" b="1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sp>
        <p:nvSpPr>
          <p:cNvPr id="4" name="مستطیل 3"/>
          <p:cNvSpPr/>
          <p:nvPr/>
        </p:nvSpPr>
        <p:spPr>
          <a:xfrm>
            <a:off x="8353809" y="765122"/>
            <a:ext cx="317798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b="1" dirty="0" smtClean="0">
                <a:cs typeface="B Lotus" panose="00000400000000000000" pitchFamily="2" charset="-78"/>
              </a:rPr>
              <a:t>اقتصاد </a:t>
            </a:r>
            <a:r>
              <a:rPr lang="fa-IR" sz="3200" b="1" dirty="0">
                <a:cs typeface="B Lotus" panose="00000400000000000000" pitchFamily="2" charset="-78"/>
              </a:rPr>
              <a:t>و امور </a:t>
            </a:r>
            <a:r>
              <a:rPr lang="fa-IR" sz="3200" b="1" dirty="0" smtClean="0">
                <a:cs typeface="B Lotus" panose="00000400000000000000" pitchFamily="2" charset="-78"/>
              </a:rPr>
              <a:t>مالی</a:t>
            </a:r>
            <a:endParaRPr lang="fa-I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یل 4"/>
          <p:cNvSpPr/>
          <p:nvPr/>
        </p:nvSpPr>
        <p:spPr>
          <a:xfrm>
            <a:off x="3071593" y="664585"/>
            <a:ext cx="52822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>
                <a:cs typeface="B Lotus" panose="00000400000000000000" pitchFamily="2" charset="-78"/>
              </a:rPr>
              <a:t>فصل </a:t>
            </a:r>
            <a:r>
              <a:rPr lang="fa-IR" sz="5400" b="1" dirty="0" smtClean="0">
                <a:cs typeface="B Lotus" panose="00000400000000000000" pitchFamily="2" charset="-78"/>
              </a:rPr>
              <a:t>دوم؛ </a:t>
            </a:r>
            <a:r>
              <a:rPr lang="fa-IR" sz="5400" b="1" dirty="0">
                <a:cs typeface="B Lotus" panose="00000400000000000000" pitchFamily="2" charset="-78"/>
              </a:rPr>
              <a:t>اصول </a:t>
            </a:r>
            <a:r>
              <a:rPr lang="fa-IR" sz="5400" b="1" dirty="0" smtClean="0">
                <a:cs typeface="B Lotus" panose="00000400000000000000" pitchFamily="2" charset="-78"/>
              </a:rPr>
              <a:t>فرعی</a:t>
            </a:r>
            <a:endParaRPr lang="fa-I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808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trans="15000" crackSpacing="34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3718" y="726141"/>
            <a:ext cx="10515600" cy="646331"/>
          </a:xfrm>
          <a:pattFill prst="pct7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r>
              <a:rPr lang="fa-IR" sz="2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/>
            </a:r>
            <a:br>
              <a:rPr lang="fa-IR" sz="2400" b="1" dirty="0" smtClean="0">
                <a:solidFill>
                  <a:schemeClr val="tx1"/>
                </a:solidFill>
                <a:cs typeface="B Lotus" panose="00000400000000000000" pitchFamily="2" charset="-78"/>
              </a:rPr>
            </a:br>
            <a:r>
              <a:rPr lang="fa-IR" sz="80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مقدمه</a:t>
            </a:r>
            <a:endParaRPr lang="fa-IR" sz="8000" b="1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sp>
        <p:nvSpPr>
          <p:cNvPr id="3" name="زیر نویس 2"/>
          <p:cNvSpPr>
            <a:spLocks noGrp="1"/>
          </p:cNvSpPr>
          <p:nvPr>
            <p:ph idx="1"/>
          </p:nvPr>
        </p:nvSpPr>
        <p:spPr>
          <a:xfrm>
            <a:off x="833718" y="1546412"/>
            <a:ext cx="10515600" cy="4585447"/>
          </a:xfrm>
          <a:pattFill prst="pct7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lnSpcReduction="10000"/>
          </a:bodyPr>
          <a:lstStyle/>
          <a:p>
            <a:r>
              <a:rPr lang="fa-IR" sz="4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1. اهمیت اقتصاد؛</a:t>
            </a:r>
          </a:p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زندگی افراد و جوامع مختلف انسانی، شکل و محتوای حکومت ها و اعتبار کشورها بستگی زیادی به موقعیت اجتماعی آنها دارد.</a:t>
            </a:r>
          </a:p>
          <a:p>
            <a:r>
              <a:rPr lang="fa-IR" sz="4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2. ابعاد اقتصاد؛</a:t>
            </a:r>
          </a:p>
          <a:p>
            <a:r>
              <a:rPr lang="fa-IR" sz="32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الف. بعد فردی؛</a:t>
            </a:r>
          </a:p>
          <a:p>
            <a:r>
              <a:rPr lang="fa-IR" sz="32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ب. بعد ملی؛</a:t>
            </a:r>
          </a:p>
          <a:p>
            <a:r>
              <a:rPr lang="fa-IR" sz="32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ج. بعد جهانی؛</a:t>
            </a:r>
            <a:endParaRPr lang="fa-IR" sz="3200" b="1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sp>
        <p:nvSpPr>
          <p:cNvPr id="4" name="مستطیل 3"/>
          <p:cNvSpPr/>
          <p:nvPr/>
        </p:nvSpPr>
        <p:spPr>
          <a:xfrm>
            <a:off x="8252925" y="756918"/>
            <a:ext cx="26436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b="1" dirty="0" smtClean="0">
                <a:cs typeface="B Lotus" panose="00000400000000000000" pitchFamily="2" charset="-78"/>
              </a:rPr>
              <a:t>اقتصاد </a:t>
            </a:r>
            <a:r>
              <a:rPr lang="fa-IR" sz="3200" b="1" dirty="0">
                <a:cs typeface="B Lotus" panose="00000400000000000000" pitchFamily="2" charset="-78"/>
              </a:rPr>
              <a:t>و امور </a:t>
            </a:r>
            <a:r>
              <a:rPr lang="fa-IR" sz="3200" b="1" dirty="0" smtClean="0">
                <a:cs typeface="B Lotus" panose="00000400000000000000" pitchFamily="2" charset="-78"/>
              </a:rPr>
              <a:t>مالی</a:t>
            </a:r>
            <a:endParaRPr lang="fa-I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یل 4"/>
          <p:cNvSpPr/>
          <p:nvPr/>
        </p:nvSpPr>
        <p:spPr>
          <a:xfrm>
            <a:off x="1442404" y="3383640"/>
            <a:ext cx="647791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Lotus" panose="00000400000000000000" pitchFamily="2" charset="-78"/>
              </a:rPr>
              <a:t>وقتی مطلوب است که هر فردی با کسب و کار امکانات رفاهی خود را فراهم نماید.</a:t>
            </a:r>
            <a:endParaRPr lang="fa-IR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Lotus" panose="00000400000000000000" pitchFamily="2" charset="-78"/>
            </a:endParaRPr>
          </a:p>
        </p:txBody>
      </p:sp>
      <p:sp>
        <p:nvSpPr>
          <p:cNvPr id="6" name="مستطیل 5"/>
          <p:cNvSpPr/>
          <p:nvPr/>
        </p:nvSpPr>
        <p:spPr>
          <a:xfrm>
            <a:off x="1028803" y="4480299"/>
            <a:ext cx="702903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Lotus" panose="00000400000000000000" pitchFamily="2" charset="-78"/>
              </a:rPr>
              <a:t>دولت باید؛ کلیه نیازهای مادی داخلی</a:t>
            </a:r>
            <a:r>
              <a:rPr lang="fa-IR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Lotus" panose="00000400000000000000" pitchFamily="2" charset="-78"/>
              </a:rPr>
              <a:t>، آبادانی کشور و نظم اقتصادی را تامین نماید.</a:t>
            </a:r>
            <a:endParaRPr lang="fa-IR" sz="28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Lotus" panose="00000400000000000000" pitchFamily="2" charset="-78"/>
            </a:endParaRPr>
          </a:p>
        </p:txBody>
      </p:sp>
      <p:sp>
        <p:nvSpPr>
          <p:cNvPr id="7" name="مستطیل 6"/>
          <p:cNvSpPr/>
          <p:nvPr/>
        </p:nvSpPr>
        <p:spPr>
          <a:xfrm>
            <a:off x="4494043" y="5383613"/>
            <a:ext cx="35637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Lotus" panose="00000400000000000000" pitchFamily="2" charset="-78"/>
              </a:rPr>
              <a:t>تاثیر اقتصاد بر روابط کشورها</a:t>
            </a:r>
            <a:endParaRPr lang="fa-IR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Lotus" panose="00000400000000000000" pitchFamily="2" charset="-78"/>
            </a:endParaRPr>
          </a:p>
        </p:txBody>
      </p:sp>
      <p:cxnSp>
        <p:nvCxnSpPr>
          <p:cNvPr id="9" name="متصل کننده لولایی 8"/>
          <p:cNvCxnSpPr/>
          <p:nvPr/>
        </p:nvCxnSpPr>
        <p:spPr>
          <a:xfrm>
            <a:off x="7920318" y="3594457"/>
            <a:ext cx="981635" cy="858389"/>
          </a:xfrm>
          <a:prstGeom prst="bentConnector3">
            <a:avLst>
              <a:gd name="adj1" fmla="val 26712"/>
            </a:avLst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متصل کننده لولایی 11"/>
          <p:cNvCxnSpPr/>
          <p:nvPr/>
        </p:nvCxnSpPr>
        <p:spPr>
          <a:xfrm>
            <a:off x="7920318" y="4663663"/>
            <a:ext cx="1398494" cy="405878"/>
          </a:xfrm>
          <a:prstGeom prst="bentConnector3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متصل کننده پیکان مستقیم 14"/>
          <p:cNvCxnSpPr/>
          <p:nvPr/>
        </p:nvCxnSpPr>
        <p:spPr>
          <a:xfrm>
            <a:off x="8057840" y="5648516"/>
            <a:ext cx="965136" cy="0"/>
          </a:xfrm>
          <a:prstGeom prst="straightConnector1">
            <a:avLst/>
          </a:prstGeom>
          <a:ln w="254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15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trans="15000" crackSpacing="34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74058" y="664585"/>
            <a:ext cx="10434918" cy="814591"/>
          </a:xfrm>
          <a:pattFill prst="pct7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r>
              <a:rPr lang="fa-IR" sz="2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/>
            </a:r>
            <a:br>
              <a:rPr lang="fa-IR" sz="2400" b="1" dirty="0" smtClean="0">
                <a:solidFill>
                  <a:schemeClr val="tx1"/>
                </a:solidFill>
                <a:cs typeface="B Lotus" panose="00000400000000000000" pitchFamily="2" charset="-78"/>
              </a:rPr>
            </a:br>
            <a:r>
              <a:rPr lang="fa-IR" sz="2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                </a:t>
            </a:r>
            <a:endParaRPr lang="fa-IR" sz="6000" b="1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sp>
        <p:nvSpPr>
          <p:cNvPr id="3" name="زیر نویس 2"/>
          <p:cNvSpPr>
            <a:spLocks noGrp="1"/>
          </p:cNvSpPr>
          <p:nvPr>
            <p:ph idx="1"/>
          </p:nvPr>
        </p:nvSpPr>
        <p:spPr>
          <a:xfrm>
            <a:off x="874058" y="1587915"/>
            <a:ext cx="10434917" cy="4543944"/>
          </a:xfrm>
          <a:pattFill prst="pct7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fa-IR" sz="5200" b="1" dirty="0">
                <a:solidFill>
                  <a:schemeClr val="tx1"/>
                </a:solidFill>
                <a:cs typeface="B Lotus" panose="00000400000000000000" pitchFamily="2" charset="-78"/>
              </a:rPr>
              <a:t>«اصل </a:t>
            </a:r>
            <a:r>
              <a:rPr lang="fa-IR" sz="52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پنجاهم»؛</a:t>
            </a:r>
          </a:p>
          <a:p>
            <a:pPr>
              <a:lnSpc>
                <a:spcPct val="110000"/>
              </a:lnSpc>
            </a:pPr>
            <a:r>
              <a:rPr lang="fa-IR" sz="43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الف. در </a:t>
            </a:r>
            <a:r>
              <a:rPr lang="fa-IR" sz="4300" b="1" dirty="0" err="1">
                <a:solidFill>
                  <a:schemeClr val="tx1"/>
                </a:solidFill>
                <a:cs typeface="B Lotus" panose="00000400000000000000" pitchFamily="2" charset="-78"/>
              </a:rPr>
              <a:t>جمهوري</a:t>
            </a:r>
            <a:r>
              <a:rPr lang="fa-IR" sz="4300" b="1" dirty="0">
                <a:solidFill>
                  <a:schemeClr val="tx1"/>
                </a:solidFill>
                <a:cs typeface="B Lotus" panose="00000400000000000000" pitchFamily="2" charset="-78"/>
              </a:rPr>
              <a:t> اسلامي , حفاظت </a:t>
            </a:r>
            <a:r>
              <a:rPr lang="fa-IR" sz="4300" b="1" dirty="0" err="1">
                <a:solidFill>
                  <a:schemeClr val="tx1"/>
                </a:solidFill>
                <a:cs typeface="B Lotus" panose="00000400000000000000" pitchFamily="2" charset="-78"/>
              </a:rPr>
              <a:t>محيط</a:t>
            </a:r>
            <a:r>
              <a:rPr lang="fa-IR" sz="4300" b="1" dirty="0">
                <a:solidFill>
                  <a:schemeClr val="tx1"/>
                </a:solidFill>
                <a:cs typeface="B Lotus" panose="00000400000000000000" pitchFamily="2" charset="-78"/>
              </a:rPr>
              <a:t> </a:t>
            </a:r>
            <a:r>
              <a:rPr lang="fa-IR" sz="4300" b="1" dirty="0" err="1" smtClean="0">
                <a:solidFill>
                  <a:schemeClr val="tx1"/>
                </a:solidFill>
                <a:cs typeface="B Lotus" panose="00000400000000000000" pitchFamily="2" charset="-78"/>
              </a:rPr>
              <a:t>زيست</a:t>
            </a:r>
            <a:r>
              <a:rPr lang="fa-IR" sz="43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، </a:t>
            </a:r>
            <a:r>
              <a:rPr lang="fa-IR" sz="4300" b="1" dirty="0" err="1">
                <a:solidFill>
                  <a:schemeClr val="tx1"/>
                </a:solidFill>
                <a:cs typeface="B Lotus" panose="00000400000000000000" pitchFamily="2" charset="-78"/>
              </a:rPr>
              <a:t>وظيفه</a:t>
            </a:r>
            <a:r>
              <a:rPr lang="fa-IR" sz="4300" b="1" dirty="0">
                <a:solidFill>
                  <a:schemeClr val="tx1"/>
                </a:solidFill>
                <a:cs typeface="B Lotus" panose="00000400000000000000" pitchFamily="2" charset="-78"/>
              </a:rPr>
              <a:t> عمومي </a:t>
            </a:r>
            <a:r>
              <a:rPr lang="fa-IR" sz="4300" b="1" dirty="0" err="1">
                <a:solidFill>
                  <a:schemeClr val="tx1"/>
                </a:solidFill>
                <a:cs typeface="B Lotus" panose="00000400000000000000" pitchFamily="2" charset="-78"/>
              </a:rPr>
              <a:t>تلقي</a:t>
            </a:r>
            <a:r>
              <a:rPr lang="fa-IR" sz="4300" b="1" dirty="0">
                <a:solidFill>
                  <a:schemeClr val="tx1"/>
                </a:solidFill>
                <a:cs typeface="B Lotus" panose="00000400000000000000" pitchFamily="2" charset="-78"/>
              </a:rPr>
              <a:t> مي </a:t>
            </a:r>
            <a:r>
              <a:rPr lang="fa-IR" sz="43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گردد؛</a:t>
            </a:r>
          </a:p>
          <a:p>
            <a:pPr>
              <a:lnSpc>
                <a:spcPct val="110000"/>
              </a:lnSpc>
            </a:pPr>
            <a:r>
              <a:rPr lang="fa-IR" sz="43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ب. ممنوعیت فعاليت </a:t>
            </a:r>
            <a:r>
              <a:rPr lang="fa-IR" sz="4300" b="1" dirty="0">
                <a:solidFill>
                  <a:schemeClr val="tx1"/>
                </a:solidFill>
                <a:cs typeface="B Lotus" panose="00000400000000000000" pitchFamily="2" charset="-78"/>
              </a:rPr>
              <a:t>هاي اقتصادي و </a:t>
            </a:r>
            <a:r>
              <a:rPr lang="fa-IR" sz="4300" b="1" dirty="0" err="1">
                <a:solidFill>
                  <a:schemeClr val="tx1"/>
                </a:solidFill>
                <a:cs typeface="B Lotus" panose="00000400000000000000" pitchFamily="2" charset="-78"/>
              </a:rPr>
              <a:t>غيرآن</a:t>
            </a:r>
            <a:r>
              <a:rPr lang="fa-IR" sz="4300" b="1" dirty="0">
                <a:solidFill>
                  <a:schemeClr val="tx1"/>
                </a:solidFill>
                <a:cs typeface="B Lotus" panose="00000400000000000000" pitchFamily="2" charset="-78"/>
              </a:rPr>
              <a:t> كه با </a:t>
            </a:r>
            <a:r>
              <a:rPr lang="fa-IR" sz="4300" b="1" dirty="0" err="1">
                <a:solidFill>
                  <a:schemeClr val="tx1"/>
                </a:solidFill>
                <a:cs typeface="B Lotus" panose="00000400000000000000" pitchFamily="2" charset="-78"/>
              </a:rPr>
              <a:t>آلودگي</a:t>
            </a:r>
            <a:r>
              <a:rPr lang="fa-IR" sz="4300" b="1" dirty="0">
                <a:solidFill>
                  <a:schemeClr val="tx1"/>
                </a:solidFill>
                <a:cs typeface="B Lotus" panose="00000400000000000000" pitchFamily="2" charset="-78"/>
              </a:rPr>
              <a:t> </a:t>
            </a:r>
            <a:r>
              <a:rPr lang="fa-IR" sz="4300" b="1" dirty="0" err="1">
                <a:solidFill>
                  <a:schemeClr val="tx1"/>
                </a:solidFill>
                <a:cs typeface="B Lotus" panose="00000400000000000000" pitchFamily="2" charset="-78"/>
              </a:rPr>
              <a:t>محيط</a:t>
            </a:r>
            <a:r>
              <a:rPr lang="fa-IR" sz="4300" b="1" dirty="0">
                <a:solidFill>
                  <a:schemeClr val="tx1"/>
                </a:solidFill>
                <a:cs typeface="B Lotus" panose="00000400000000000000" pitchFamily="2" charset="-78"/>
              </a:rPr>
              <a:t> </a:t>
            </a:r>
            <a:r>
              <a:rPr lang="fa-IR" sz="4300" b="1" dirty="0" err="1">
                <a:solidFill>
                  <a:schemeClr val="tx1"/>
                </a:solidFill>
                <a:cs typeface="B Lotus" panose="00000400000000000000" pitchFamily="2" charset="-78"/>
              </a:rPr>
              <a:t>زيست</a:t>
            </a:r>
            <a:r>
              <a:rPr lang="fa-IR" sz="4300" b="1" dirty="0">
                <a:solidFill>
                  <a:schemeClr val="tx1"/>
                </a:solidFill>
                <a:cs typeface="B Lotus" panose="00000400000000000000" pitchFamily="2" charset="-78"/>
              </a:rPr>
              <a:t> </a:t>
            </a:r>
            <a:r>
              <a:rPr lang="fa-IR" sz="4300" b="1" dirty="0" err="1">
                <a:solidFill>
                  <a:schemeClr val="tx1"/>
                </a:solidFill>
                <a:cs typeface="B Lotus" panose="00000400000000000000" pitchFamily="2" charset="-78"/>
              </a:rPr>
              <a:t>يا</a:t>
            </a:r>
            <a:r>
              <a:rPr lang="fa-IR" sz="4300" b="1" dirty="0">
                <a:solidFill>
                  <a:schemeClr val="tx1"/>
                </a:solidFill>
                <a:cs typeface="B Lotus" panose="00000400000000000000" pitchFamily="2" charset="-78"/>
              </a:rPr>
              <a:t> </a:t>
            </a:r>
            <a:r>
              <a:rPr lang="fa-IR" sz="4300" b="1" dirty="0" err="1">
                <a:solidFill>
                  <a:schemeClr val="tx1"/>
                </a:solidFill>
                <a:cs typeface="B Lotus" panose="00000400000000000000" pitchFamily="2" charset="-78"/>
              </a:rPr>
              <a:t>تخريب</a:t>
            </a:r>
            <a:r>
              <a:rPr lang="fa-IR" sz="4300" b="1" dirty="0">
                <a:solidFill>
                  <a:schemeClr val="tx1"/>
                </a:solidFill>
                <a:cs typeface="B Lotus" panose="00000400000000000000" pitchFamily="2" charset="-78"/>
              </a:rPr>
              <a:t> غير قابل جبران ملازمه </a:t>
            </a:r>
            <a:r>
              <a:rPr lang="fa-IR" sz="43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هستند.</a:t>
            </a:r>
            <a:endParaRPr lang="en-US" sz="4300" b="1" dirty="0">
              <a:solidFill>
                <a:schemeClr val="tx1"/>
              </a:solidFill>
              <a:cs typeface="B Lotus" panose="00000400000000000000" pitchFamily="2" charset="-78"/>
            </a:endParaRPr>
          </a:p>
          <a:p>
            <a:pPr>
              <a:lnSpc>
                <a:spcPct val="110000"/>
              </a:lnSpc>
            </a:pPr>
            <a:endParaRPr lang="fa-IR" sz="4600" b="1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sp>
        <p:nvSpPr>
          <p:cNvPr id="4" name="مستطیل 3"/>
          <p:cNvSpPr/>
          <p:nvPr/>
        </p:nvSpPr>
        <p:spPr>
          <a:xfrm>
            <a:off x="8353809" y="765122"/>
            <a:ext cx="317798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b="1" dirty="0" smtClean="0">
                <a:cs typeface="B Lotus" panose="00000400000000000000" pitchFamily="2" charset="-78"/>
              </a:rPr>
              <a:t>اقتصاد </a:t>
            </a:r>
            <a:r>
              <a:rPr lang="fa-IR" sz="3200" b="1" dirty="0">
                <a:cs typeface="B Lotus" panose="00000400000000000000" pitchFamily="2" charset="-78"/>
              </a:rPr>
              <a:t>و امور </a:t>
            </a:r>
            <a:r>
              <a:rPr lang="fa-IR" sz="3200" b="1" dirty="0" smtClean="0">
                <a:cs typeface="B Lotus" panose="00000400000000000000" pitchFamily="2" charset="-78"/>
              </a:rPr>
              <a:t>مالی</a:t>
            </a:r>
            <a:endParaRPr lang="fa-I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یل 4"/>
          <p:cNvSpPr/>
          <p:nvPr/>
        </p:nvSpPr>
        <p:spPr>
          <a:xfrm>
            <a:off x="3071593" y="664585"/>
            <a:ext cx="52822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>
                <a:cs typeface="B Lotus" panose="00000400000000000000" pitchFamily="2" charset="-78"/>
              </a:rPr>
              <a:t>فصل </a:t>
            </a:r>
            <a:r>
              <a:rPr lang="fa-IR" sz="5400" b="1" dirty="0" smtClean="0">
                <a:cs typeface="B Lotus" panose="00000400000000000000" pitchFamily="2" charset="-78"/>
              </a:rPr>
              <a:t>دوم؛ </a:t>
            </a:r>
            <a:r>
              <a:rPr lang="fa-IR" sz="5400" b="1" dirty="0">
                <a:cs typeface="B Lotus" panose="00000400000000000000" pitchFamily="2" charset="-78"/>
              </a:rPr>
              <a:t>اصول </a:t>
            </a:r>
            <a:r>
              <a:rPr lang="fa-IR" sz="5400" b="1" dirty="0" smtClean="0">
                <a:cs typeface="B Lotus" panose="00000400000000000000" pitchFamily="2" charset="-78"/>
              </a:rPr>
              <a:t>فرعی</a:t>
            </a:r>
            <a:endParaRPr lang="fa-I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079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trans="15000" crackSpacing="34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74058" y="664585"/>
            <a:ext cx="10434918" cy="814591"/>
          </a:xfrm>
          <a:pattFill prst="pct7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r>
              <a:rPr lang="fa-IR" sz="2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/>
            </a:r>
            <a:br>
              <a:rPr lang="fa-IR" sz="2400" b="1" dirty="0" smtClean="0">
                <a:solidFill>
                  <a:schemeClr val="tx1"/>
                </a:solidFill>
                <a:cs typeface="B Lotus" panose="00000400000000000000" pitchFamily="2" charset="-78"/>
              </a:rPr>
            </a:br>
            <a:r>
              <a:rPr lang="fa-IR" sz="2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                </a:t>
            </a:r>
            <a:endParaRPr lang="fa-IR" sz="6000" b="1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sp>
        <p:nvSpPr>
          <p:cNvPr id="3" name="زیر نویس 2"/>
          <p:cNvSpPr>
            <a:spLocks noGrp="1"/>
          </p:cNvSpPr>
          <p:nvPr>
            <p:ph idx="1"/>
          </p:nvPr>
        </p:nvSpPr>
        <p:spPr>
          <a:xfrm>
            <a:off x="874058" y="1587915"/>
            <a:ext cx="10434917" cy="4543944"/>
          </a:xfrm>
          <a:pattFill prst="pct7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fa-IR" sz="47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1. اصل پنجاه و یکم؛</a:t>
            </a:r>
          </a:p>
          <a:p>
            <a:pPr>
              <a:lnSpc>
                <a:spcPct val="110000"/>
              </a:lnSpc>
            </a:pPr>
            <a:r>
              <a:rPr lang="fa-IR" sz="3600" b="1" dirty="0">
                <a:solidFill>
                  <a:schemeClr val="tx1"/>
                </a:solidFill>
                <a:cs typeface="B Lotus" panose="00000400000000000000" pitchFamily="2" charset="-78"/>
              </a:rPr>
              <a:t>هيچ نوع </a:t>
            </a:r>
            <a:r>
              <a:rPr lang="fa-IR" sz="3600" b="1" dirty="0" err="1">
                <a:solidFill>
                  <a:schemeClr val="tx1"/>
                </a:solidFill>
                <a:cs typeface="B Lotus" panose="00000400000000000000" pitchFamily="2" charset="-78"/>
              </a:rPr>
              <a:t>ماليات</a:t>
            </a:r>
            <a:r>
              <a:rPr lang="fa-IR" sz="3600" b="1" dirty="0">
                <a:solidFill>
                  <a:schemeClr val="tx1"/>
                </a:solidFill>
                <a:cs typeface="B Lotus" panose="00000400000000000000" pitchFamily="2" charset="-78"/>
              </a:rPr>
              <a:t> وضع نمي شود </a:t>
            </a:r>
            <a:r>
              <a:rPr lang="fa-IR" sz="36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مگر به </a:t>
            </a:r>
            <a:r>
              <a:rPr lang="fa-IR" sz="3600" b="1" dirty="0">
                <a:solidFill>
                  <a:schemeClr val="tx1"/>
                </a:solidFill>
                <a:cs typeface="B Lotus" panose="00000400000000000000" pitchFamily="2" charset="-78"/>
              </a:rPr>
              <a:t>موجب </a:t>
            </a:r>
            <a:r>
              <a:rPr lang="fa-IR" sz="36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قانون.</a:t>
            </a:r>
          </a:p>
          <a:p>
            <a:pPr>
              <a:lnSpc>
                <a:spcPct val="110000"/>
              </a:lnSpc>
            </a:pPr>
            <a:r>
              <a:rPr lang="fa-IR" sz="47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2. </a:t>
            </a:r>
            <a:r>
              <a:rPr lang="fa-IR" sz="4700" b="1" dirty="0">
                <a:solidFill>
                  <a:schemeClr val="tx1"/>
                </a:solidFill>
                <a:cs typeface="B Lotus" panose="00000400000000000000" pitchFamily="2" charset="-78"/>
              </a:rPr>
              <a:t>اصل پنجاه و </a:t>
            </a:r>
            <a:r>
              <a:rPr lang="fa-IR" sz="47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سوم؛</a:t>
            </a:r>
          </a:p>
          <a:p>
            <a:pPr>
              <a:lnSpc>
                <a:spcPct val="110000"/>
              </a:lnSpc>
            </a:pPr>
            <a:r>
              <a:rPr lang="fa-IR" sz="4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الف. </a:t>
            </a:r>
            <a:r>
              <a:rPr lang="fa-IR" sz="4400" b="1" dirty="0">
                <a:solidFill>
                  <a:schemeClr val="tx1"/>
                </a:solidFill>
                <a:cs typeface="B Lotus" panose="00000400000000000000" pitchFamily="2" charset="-78"/>
              </a:rPr>
              <a:t>كليه </a:t>
            </a:r>
            <a:r>
              <a:rPr lang="fa-IR" sz="4400" b="1" dirty="0" err="1">
                <a:solidFill>
                  <a:schemeClr val="tx1"/>
                </a:solidFill>
                <a:cs typeface="B Lotus" panose="00000400000000000000" pitchFamily="2" charset="-78"/>
              </a:rPr>
              <a:t>دريافت</a:t>
            </a:r>
            <a:r>
              <a:rPr lang="fa-IR" sz="4400" b="1" dirty="0">
                <a:solidFill>
                  <a:schemeClr val="tx1"/>
                </a:solidFill>
                <a:cs typeface="B Lotus" panose="00000400000000000000" pitchFamily="2" charset="-78"/>
              </a:rPr>
              <a:t> هاي دولت در حساب هاي خزانه </a:t>
            </a:r>
            <a:r>
              <a:rPr lang="fa-IR" sz="4400" b="1" dirty="0" err="1">
                <a:solidFill>
                  <a:schemeClr val="tx1"/>
                </a:solidFill>
                <a:cs typeface="B Lotus" panose="00000400000000000000" pitchFamily="2" charset="-78"/>
              </a:rPr>
              <a:t>داري</a:t>
            </a:r>
            <a:r>
              <a:rPr lang="fa-IR" sz="4400" b="1" dirty="0">
                <a:solidFill>
                  <a:schemeClr val="tx1"/>
                </a:solidFill>
                <a:cs typeface="B Lotus" panose="00000400000000000000" pitchFamily="2" charset="-78"/>
              </a:rPr>
              <a:t> </a:t>
            </a:r>
            <a:r>
              <a:rPr lang="fa-IR" sz="4400" b="1" dirty="0" err="1">
                <a:solidFill>
                  <a:schemeClr val="tx1"/>
                </a:solidFill>
                <a:cs typeface="B Lotus" panose="00000400000000000000" pitchFamily="2" charset="-78"/>
              </a:rPr>
              <a:t>كل</a:t>
            </a:r>
            <a:r>
              <a:rPr lang="fa-IR" sz="4400" b="1" dirty="0">
                <a:solidFill>
                  <a:schemeClr val="tx1"/>
                </a:solidFill>
                <a:cs typeface="B Lotus" panose="00000400000000000000" pitchFamily="2" charset="-78"/>
              </a:rPr>
              <a:t> </a:t>
            </a:r>
            <a:r>
              <a:rPr lang="fa-IR" sz="4400" b="1" dirty="0" err="1">
                <a:solidFill>
                  <a:schemeClr val="tx1"/>
                </a:solidFill>
                <a:cs typeface="B Lotus" panose="00000400000000000000" pitchFamily="2" charset="-78"/>
              </a:rPr>
              <a:t>متمركز</a:t>
            </a:r>
            <a:r>
              <a:rPr lang="fa-IR" sz="4400" b="1" dirty="0">
                <a:solidFill>
                  <a:schemeClr val="tx1"/>
                </a:solidFill>
                <a:cs typeface="B Lotus" panose="00000400000000000000" pitchFamily="2" charset="-78"/>
              </a:rPr>
              <a:t> مي </a:t>
            </a:r>
            <a:r>
              <a:rPr lang="fa-IR" sz="4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شود؛</a:t>
            </a:r>
          </a:p>
          <a:p>
            <a:pPr>
              <a:lnSpc>
                <a:spcPct val="110000"/>
              </a:lnSpc>
            </a:pPr>
            <a:r>
              <a:rPr lang="fa-IR" sz="4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ب. </a:t>
            </a:r>
            <a:r>
              <a:rPr lang="fa-IR" sz="4400" b="1" dirty="0">
                <a:solidFill>
                  <a:schemeClr val="tx1"/>
                </a:solidFill>
                <a:cs typeface="B Lotus" panose="00000400000000000000" pitchFamily="2" charset="-78"/>
              </a:rPr>
              <a:t>همه پرداخت ها در حدود اعتبارات مصوب به موجب قانون انجام مي </a:t>
            </a:r>
            <a:r>
              <a:rPr lang="fa-IR" sz="4400" b="1" dirty="0" err="1">
                <a:solidFill>
                  <a:schemeClr val="tx1"/>
                </a:solidFill>
                <a:cs typeface="B Lotus" panose="00000400000000000000" pitchFamily="2" charset="-78"/>
              </a:rPr>
              <a:t>گيرد</a:t>
            </a:r>
            <a:r>
              <a:rPr lang="fa-IR" sz="4400" b="1" dirty="0">
                <a:solidFill>
                  <a:schemeClr val="tx1"/>
                </a:solidFill>
                <a:cs typeface="B Lotus" panose="00000400000000000000" pitchFamily="2" charset="-78"/>
              </a:rPr>
              <a:t>.</a:t>
            </a:r>
            <a:endParaRPr lang="fa-IR" sz="4400" b="1" dirty="0" smtClean="0">
              <a:solidFill>
                <a:schemeClr val="tx1"/>
              </a:solidFill>
              <a:cs typeface="B Lotus" panose="00000400000000000000" pitchFamily="2" charset="-78"/>
            </a:endParaRPr>
          </a:p>
          <a:p>
            <a:pPr>
              <a:lnSpc>
                <a:spcPct val="110000"/>
              </a:lnSpc>
            </a:pPr>
            <a:endParaRPr lang="fa-IR" sz="4600" b="1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sp>
        <p:nvSpPr>
          <p:cNvPr id="4" name="مستطیل 3"/>
          <p:cNvSpPr/>
          <p:nvPr/>
        </p:nvSpPr>
        <p:spPr>
          <a:xfrm>
            <a:off x="8353809" y="765122"/>
            <a:ext cx="317798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b="1" dirty="0" smtClean="0">
                <a:cs typeface="B Lotus" panose="00000400000000000000" pitchFamily="2" charset="-78"/>
              </a:rPr>
              <a:t>اقتصاد </a:t>
            </a:r>
            <a:r>
              <a:rPr lang="fa-IR" sz="3200" b="1" dirty="0">
                <a:cs typeface="B Lotus" panose="00000400000000000000" pitchFamily="2" charset="-78"/>
              </a:rPr>
              <a:t>و امور </a:t>
            </a:r>
            <a:r>
              <a:rPr lang="fa-IR" sz="3200" b="1" dirty="0" smtClean="0">
                <a:cs typeface="B Lotus" panose="00000400000000000000" pitchFamily="2" charset="-78"/>
              </a:rPr>
              <a:t>مالی</a:t>
            </a:r>
            <a:endParaRPr lang="fa-I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یل 4"/>
          <p:cNvSpPr/>
          <p:nvPr/>
        </p:nvSpPr>
        <p:spPr>
          <a:xfrm>
            <a:off x="1293864" y="672788"/>
            <a:ext cx="70359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400" b="1" dirty="0">
                <a:cs typeface="B Lotus" panose="00000400000000000000" pitchFamily="2" charset="-78"/>
              </a:rPr>
              <a:t>فصل </a:t>
            </a:r>
            <a:r>
              <a:rPr lang="fa-IR" sz="4400" b="1" dirty="0" smtClean="0">
                <a:cs typeface="B Lotus" panose="00000400000000000000" pitchFamily="2" charset="-78"/>
              </a:rPr>
              <a:t>سوم؛ بودجه و درآمد های دولت</a:t>
            </a:r>
            <a:endParaRPr lang="fa-IR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341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trans="15000" crackSpacing="34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74058" y="664585"/>
            <a:ext cx="10434918" cy="814591"/>
          </a:xfrm>
          <a:pattFill prst="pct7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r>
              <a:rPr lang="fa-IR" sz="2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/>
            </a:r>
            <a:br>
              <a:rPr lang="fa-IR" sz="2400" b="1" dirty="0" smtClean="0">
                <a:solidFill>
                  <a:schemeClr val="tx1"/>
                </a:solidFill>
                <a:cs typeface="B Lotus" panose="00000400000000000000" pitchFamily="2" charset="-78"/>
              </a:rPr>
            </a:br>
            <a:r>
              <a:rPr lang="fa-IR" sz="2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                </a:t>
            </a:r>
            <a:endParaRPr lang="fa-IR" sz="6000" b="1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sp>
        <p:nvSpPr>
          <p:cNvPr id="3" name="زیر نویس 2"/>
          <p:cNvSpPr>
            <a:spLocks noGrp="1"/>
          </p:cNvSpPr>
          <p:nvPr>
            <p:ph idx="1"/>
          </p:nvPr>
        </p:nvSpPr>
        <p:spPr>
          <a:xfrm>
            <a:off x="874058" y="1587915"/>
            <a:ext cx="10434917" cy="4543944"/>
          </a:xfrm>
          <a:pattFill prst="pct7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a-IR" sz="4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اصل پنجاه و دوم؛</a:t>
            </a:r>
          </a:p>
          <a:p>
            <a:pPr>
              <a:lnSpc>
                <a:spcPct val="110000"/>
              </a:lnSpc>
            </a:pPr>
            <a:r>
              <a:rPr lang="fa-IR" sz="40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الف. </a:t>
            </a:r>
            <a:r>
              <a:rPr lang="fa-IR" sz="4000" b="1" dirty="0" err="1" smtClean="0">
                <a:solidFill>
                  <a:schemeClr val="tx1"/>
                </a:solidFill>
                <a:cs typeface="B Lotus" panose="00000400000000000000" pitchFamily="2" charset="-78"/>
              </a:rPr>
              <a:t>تهیۀ</a:t>
            </a:r>
            <a:r>
              <a:rPr lang="fa-IR" sz="40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 </a:t>
            </a:r>
            <a:r>
              <a:rPr lang="fa-IR" sz="4000" b="1" dirty="0" err="1" smtClean="0">
                <a:solidFill>
                  <a:schemeClr val="tx1"/>
                </a:solidFill>
                <a:cs typeface="B Lotus" panose="00000400000000000000" pitchFamily="2" charset="-78"/>
              </a:rPr>
              <a:t>بودجۀ</a:t>
            </a:r>
            <a:r>
              <a:rPr lang="fa-IR" sz="40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 سالانه کل کشور به ترتیب مذکور در قانون؛</a:t>
            </a:r>
          </a:p>
          <a:p>
            <a:pPr>
              <a:lnSpc>
                <a:spcPct val="110000"/>
              </a:lnSpc>
            </a:pPr>
            <a:r>
              <a:rPr lang="fa-IR" sz="40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ب. تسلیم </a:t>
            </a:r>
            <a:r>
              <a:rPr lang="fa-IR" sz="4000" b="1" dirty="0" err="1" smtClean="0">
                <a:solidFill>
                  <a:schemeClr val="tx1"/>
                </a:solidFill>
                <a:cs typeface="B Lotus" panose="00000400000000000000" pitchFamily="2" charset="-78"/>
              </a:rPr>
              <a:t>بوجۀ</a:t>
            </a:r>
            <a:r>
              <a:rPr lang="fa-IR" sz="40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 تنظیم شده به مجلس، جهت تصویب؛</a:t>
            </a:r>
          </a:p>
          <a:p>
            <a:pPr>
              <a:lnSpc>
                <a:spcPct val="110000"/>
              </a:lnSpc>
            </a:pPr>
            <a:r>
              <a:rPr lang="fa-IR" sz="40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ج. انجام تغییرات مطابق مراتب مقرر در قانون.</a:t>
            </a:r>
          </a:p>
          <a:p>
            <a:pPr>
              <a:lnSpc>
                <a:spcPct val="110000"/>
              </a:lnSpc>
            </a:pPr>
            <a:endParaRPr lang="fa-IR" sz="4600" b="1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sp>
        <p:nvSpPr>
          <p:cNvPr id="4" name="مستطیل 3"/>
          <p:cNvSpPr/>
          <p:nvPr/>
        </p:nvSpPr>
        <p:spPr>
          <a:xfrm>
            <a:off x="8353809" y="765122"/>
            <a:ext cx="317798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b="1" dirty="0" smtClean="0">
                <a:cs typeface="B Lotus" panose="00000400000000000000" pitchFamily="2" charset="-78"/>
              </a:rPr>
              <a:t>اقتصاد </a:t>
            </a:r>
            <a:r>
              <a:rPr lang="fa-IR" sz="3200" b="1" dirty="0">
                <a:cs typeface="B Lotus" panose="00000400000000000000" pitchFamily="2" charset="-78"/>
              </a:rPr>
              <a:t>و امور </a:t>
            </a:r>
            <a:r>
              <a:rPr lang="fa-IR" sz="3200" b="1" dirty="0" smtClean="0">
                <a:cs typeface="B Lotus" panose="00000400000000000000" pitchFamily="2" charset="-78"/>
              </a:rPr>
              <a:t>مالی</a:t>
            </a:r>
            <a:endParaRPr lang="fa-I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یل 4"/>
          <p:cNvSpPr/>
          <p:nvPr/>
        </p:nvSpPr>
        <p:spPr>
          <a:xfrm>
            <a:off x="1293864" y="672788"/>
            <a:ext cx="70359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400" b="1" dirty="0">
                <a:cs typeface="B Lotus" panose="00000400000000000000" pitchFamily="2" charset="-78"/>
              </a:rPr>
              <a:t>فصل </a:t>
            </a:r>
            <a:r>
              <a:rPr lang="fa-IR" sz="4400" b="1" dirty="0" smtClean="0">
                <a:cs typeface="B Lotus" panose="00000400000000000000" pitchFamily="2" charset="-78"/>
              </a:rPr>
              <a:t>سوم؛ بودجه و درآمد های دولت</a:t>
            </a:r>
            <a:endParaRPr lang="fa-IR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97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trans="15000" crackSpacing="34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74058" y="664585"/>
            <a:ext cx="10434918" cy="814591"/>
          </a:xfrm>
          <a:pattFill prst="pct7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r>
              <a:rPr lang="fa-IR" sz="2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/>
            </a:r>
            <a:br>
              <a:rPr lang="fa-IR" sz="2400" b="1" dirty="0" smtClean="0">
                <a:solidFill>
                  <a:schemeClr val="tx1"/>
                </a:solidFill>
                <a:cs typeface="B Lotus" panose="00000400000000000000" pitchFamily="2" charset="-78"/>
              </a:rPr>
            </a:br>
            <a:r>
              <a:rPr lang="fa-IR" sz="2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                </a:t>
            </a:r>
            <a:endParaRPr lang="fa-IR" sz="6000" b="1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sp>
        <p:nvSpPr>
          <p:cNvPr id="3" name="زیر نویس 2"/>
          <p:cNvSpPr>
            <a:spLocks noGrp="1"/>
          </p:cNvSpPr>
          <p:nvPr>
            <p:ph idx="1"/>
          </p:nvPr>
        </p:nvSpPr>
        <p:spPr>
          <a:xfrm>
            <a:off x="874058" y="1587915"/>
            <a:ext cx="10434917" cy="4543944"/>
          </a:xfrm>
          <a:pattFill prst="pct7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a-IR" sz="4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اصل پنجاه و چهارم؛</a:t>
            </a:r>
          </a:p>
          <a:p>
            <a:pPr>
              <a:lnSpc>
                <a:spcPct val="110000"/>
              </a:lnSpc>
            </a:pPr>
            <a:r>
              <a:rPr lang="fa-IR" sz="40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الف. </a:t>
            </a:r>
            <a:r>
              <a:rPr lang="fa-IR" sz="4000" b="1" dirty="0" err="1">
                <a:solidFill>
                  <a:schemeClr val="tx1"/>
                </a:solidFill>
                <a:cs typeface="B Lotus" panose="00000400000000000000" pitchFamily="2" charset="-78"/>
              </a:rPr>
              <a:t>ديوان</a:t>
            </a:r>
            <a:r>
              <a:rPr lang="fa-IR" sz="4000" b="1" dirty="0">
                <a:solidFill>
                  <a:schemeClr val="tx1"/>
                </a:solidFill>
                <a:cs typeface="B Lotus" panose="00000400000000000000" pitchFamily="2" charset="-78"/>
              </a:rPr>
              <a:t> محاسبات كشور </a:t>
            </a:r>
            <a:r>
              <a:rPr lang="fa-IR" sz="4000" b="1" dirty="0" err="1" smtClean="0">
                <a:solidFill>
                  <a:schemeClr val="tx1"/>
                </a:solidFill>
                <a:cs typeface="B Lotus" panose="00000400000000000000" pitchFamily="2" charset="-78"/>
              </a:rPr>
              <a:t>مستقيما</a:t>
            </a:r>
            <a:r>
              <a:rPr lang="fa-IR" sz="40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 </a:t>
            </a:r>
            <a:r>
              <a:rPr lang="fa-IR" sz="4000" b="1" dirty="0" err="1" smtClean="0">
                <a:solidFill>
                  <a:schemeClr val="tx1"/>
                </a:solidFill>
                <a:cs typeface="B Lotus" panose="00000400000000000000" pitchFamily="2" charset="-78"/>
              </a:rPr>
              <a:t>زير</a:t>
            </a:r>
            <a:r>
              <a:rPr lang="fa-IR" sz="40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 </a:t>
            </a:r>
            <a:r>
              <a:rPr lang="fa-IR" sz="4000" b="1" dirty="0">
                <a:solidFill>
                  <a:schemeClr val="tx1"/>
                </a:solidFill>
                <a:cs typeface="B Lotus" panose="00000400000000000000" pitchFamily="2" charset="-78"/>
              </a:rPr>
              <a:t>نظر مجلس </a:t>
            </a:r>
            <a:r>
              <a:rPr lang="fa-IR" sz="4000" b="1" dirty="0" err="1">
                <a:solidFill>
                  <a:schemeClr val="tx1"/>
                </a:solidFill>
                <a:cs typeface="B Lotus" panose="00000400000000000000" pitchFamily="2" charset="-78"/>
              </a:rPr>
              <a:t>شوراي</a:t>
            </a:r>
            <a:r>
              <a:rPr lang="fa-IR" sz="4000" b="1" dirty="0">
                <a:solidFill>
                  <a:schemeClr val="tx1"/>
                </a:solidFill>
                <a:cs typeface="B Lotus" panose="00000400000000000000" pitchFamily="2" charset="-78"/>
              </a:rPr>
              <a:t> اسلامي </a:t>
            </a:r>
            <a:r>
              <a:rPr lang="fa-IR" sz="4000" b="1" dirty="0" err="1" smtClean="0">
                <a:solidFill>
                  <a:schemeClr val="tx1"/>
                </a:solidFill>
                <a:cs typeface="B Lotus" panose="00000400000000000000" pitchFamily="2" charset="-78"/>
              </a:rPr>
              <a:t>مي‌باشد</a:t>
            </a:r>
            <a:r>
              <a:rPr lang="fa-IR" sz="40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؛</a:t>
            </a:r>
          </a:p>
          <a:p>
            <a:pPr>
              <a:lnSpc>
                <a:spcPct val="110000"/>
              </a:lnSpc>
            </a:pPr>
            <a:r>
              <a:rPr lang="fa-IR" sz="40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ب. </a:t>
            </a:r>
            <a:r>
              <a:rPr lang="fa-IR" sz="4000" b="1" dirty="0">
                <a:solidFill>
                  <a:schemeClr val="tx1"/>
                </a:solidFill>
                <a:cs typeface="B Lotus" panose="00000400000000000000" pitchFamily="2" charset="-78"/>
              </a:rPr>
              <a:t>سازمان و اداره امور آن در تهران </a:t>
            </a:r>
            <a:r>
              <a:rPr lang="fa-IR" sz="40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قرار دارد؛</a:t>
            </a:r>
          </a:p>
          <a:p>
            <a:pPr>
              <a:lnSpc>
                <a:spcPct val="110000"/>
              </a:lnSpc>
            </a:pPr>
            <a:r>
              <a:rPr lang="fa-IR" sz="40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ج. </a:t>
            </a:r>
            <a:r>
              <a:rPr lang="fa-IR" sz="4000" b="1" dirty="0" err="1" smtClean="0">
                <a:solidFill>
                  <a:schemeClr val="tx1"/>
                </a:solidFill>
                <a:cs typeface="B Lotus" panose="00000400000000000000" pitchFamily="2" charset="-78"/>
              </a:rPr>
              <a:t>مراكز</a:t>
            </a:r>
            <a:r>
              <a:rPr lang="fa-IR" sz="40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 </a:t>
            </a:r>
            <a:r>
              <a:rPr lang="fa-IR" sz="4000" b="1" dirty="0">
                <a:solidFill>
                  <a:schemeClr val="tx1"/>
                </a:solidFill>
                <a:cs typeface="B Lotus" panose="00000400000000000000" pitchFamily="2" charset="-78"/>
              </a:rPr>
              <a:t>استان ها به موجب قانون </a:t>
            </a:r>
            <a:r>
              <a:rPr lang="fa-IR" sz="4000" b="1" dirty="0" err="1">
                <a:solidFill>
                  <a:schemeClr val="tx1"/>
                </a:solidFill>
                <a:cs typeface="B Lotus" panose="00000400000000000000" pitchFamily="2" charset="-78"/>
              </a:rPr>
              <a:t>تعيين</a:t>
            </a:r>
            <a:r>
              <a:rPr lang="fa-IR" sz="4000" b="1" dirty="0">
                <a:solidFill>
                  <a:schemeClr val="tx1"/>
                </a:solidFill>
                <a:cs typeface="B Lotus" panose="00000400000000000000" pitchFamily="2" charset="-78"/>
              </a:rPr>
              <a:t> خواهد </a:t>
            </a:r>
            <a:r>
              <a:rPr lang="fa-IR" sz="40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شد.</a:t>
            </a:r>
            <a:endParaRPr lang="fa-IR" sz="4000" b="1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sp>
        <p:nvSpPr>
          <p:cNvPr id="4" name="مستطیل 3"/>
          <p:cNvSpPr/>
          <p:nvPr/>
        </p:nvSpPr>
        <p:spPr>
          <a:xfrm>
            <a:off x="8353809" y="765122"/>
            <a:ext cx="317798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b="1" dirty="0" smtClean="0">
                <a:cs typeface="B Lotus" panose="00000400000000000000" pitchFamily="2" charset="-78"/>
              </a:rPr>
              <a:t>اقتصاد </a:t>
            </a:r>
            <a:r>
              <a:rPr lang="fa-IR" sz="3200" b="1" dirty="0">
                <a:cs typeface="B Lotus" panose="00000400000000000000" pitchFamily="2" charset="-78"/>
              </a:rPr>
              <a:t>و امور </a:t>
            </a:r>
            <a:r>
              <a:rPr lang="fa-IR" sz="3200" b="1" dirty="0" smtClean="0">
                <a:cs typeface="B Lotus" panose="00000400000000000000" pitchFamily="2" charset="-78"/>
              </a:rPr>
              <a:t>مالی</a:t>
            </a:r>
            <a:endParaRPr lang="fa-I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یل 4"/>
          <p:cNvSpPr/>
          <p:nvPr/>
        </p:nvSpPr>
        <p:spPr>
          <a:xfrm>
            <a:off x="1352378" y="672788"/>
            <a:ext cx="72875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400" b="1" dirty="0">
                <a:cs typeface="B Lotus" panose="00000400000000000000" pitchFamily="2" charset="-78"/>
              </a:rPr>
              <a:t>فصل </a:t>
            </a:r>
            <a:r>
              <a:rPr lang="fa-IR" sz="4400" b="1" dirty="0" smtClean="0">
                <a:cs typeface="B Lotus" panose="00000400000000000000" pitchFamily="2" charset="-78"/>
              </a:rPr>
              <a:t>چهارم؛ دیوان محاسبات و وظایف</a:t>
            </a:r>
            <a:endParaRPr lang="fa-IR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361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trans="15000" crackSpacing="34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74058" y="664585"/>
            <a:ext cx="10434918" cy="814591"/>
          </a:xfrm>
          <a:pattFill prst="pct7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r>
              <a:rPr lang="fa-IR" sz="2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/>
            </a:r>
            <a:br>
              <a:rPr lang="fa-IR" sz="2400" b="1" dirty="0" smtClean="0">
                <a:solidFill>
                  <a:schemeClr val="tx1"/>
                </a:solidFill>
                <a:cs typeface="B Lotus" panose="00000400000000000000" pitchFamily="2" charset="-78"/>
              </a:rPr>
            </a:br>
            <a:r>
              <a:rPr lang="fa-IR" sz="2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                </a:t>
            </a:r>
            <a:endParaRPr lang="fa-IR" sz="6000" b="1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sp>
        <p:nvSpPr>
          <p:cNvPr id="3" name="زیر نویس 2"/>
          <p:cNvSpPr>
            <a:spLocks noGrp="1"/>
          </p:cNvSpPr>
          <p:nvPr>
            <p:ph idx="1"/>
          </p:nvPr>
        </p:nvSpPr>
        <p:spPr>
          <a:xfrm>
            <a:off x="874058" y="1587915"/>
            <a:ext cx="10434917" cy="4543944"/>
          </a:xfrm>
          <a:pattFill prst="pct7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47500" lnSpcReduction="20000"/>
          </a:bodyPr>
          <a:lstStyle/>
          <a:p>
            <a:pPr>
              <a:lnSpc>
                <a:spcPct val="110000"/>
              </a:lnSpc>
            </a:pPr>
            <a:r>
              <a:rPr lang="fa-IR" sz="93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اصل پنجاه و پنجم؛ </a:t>
            </a:r>
            <a:r>
              <a:rPr lang="fa-IR" sz="72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وظیفۀ دیوان محاسبات:</a:t>
            </a:r>
          </a:p>
          <a:p>
            <a:pPr>
              <a:lnSpc>
                <a:spcPct val="110000"/>
              </a:lnSpc>
            </a:pPr>
            <a:r>
              <a:rPr lang="fa-IR" sz="72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1. رسیدگی </a:t>
            </a:r>
            <a:r>
              <a:rPr lang="fa-IR" sz="7200" b="1" dirty="0">
                <a:solidFill>
                  <a:schemeClr val="tx1"/>
                </a:solidFill>
                <a:cs typeface="B Lotus" panose="00000400000000000000" pitchFamily="2" charset="-78"/>
              </a:rPr>
              <a:t>یا </a:t>
            </a:r>
            <a:r>
              <a:rPr lang="fa-IR" sz="7200" b="1" dirty="0" err="1">
                <a:solidFill>
                  <a:schemeClr val="tx1"/>
                </a:solidFill>
                <a:cs typeface="B Lotus" panose="00000400000000000000" pitchFamily="2" charset="-78"/>
              </a:rPr>
              <a:t>حسابرسی</a:t>
            </a:r>
            <a:r>
              <a:rPr lang="fa-IR" sz="7200" b="1" dirty="0">
                <a:solidFill>
                  <a:schemeClr val="tx1"/>
                </a:solidFill>
                <a:cs typeface="B Lotus" panose="00000400000000000000" pitchFamily="2" charset="-78"/>
              </a:rPr>
              <a:t> به كليه حساب هاي </a:t>
            </a:r>
            <a:r>
              <a:rPr lang="fa-IR" sz="7200" b="1" dirty="0" err="1">
                <a:solidFill>
                  <a:schemeClr val="tx1"/>
                </a:solidFill>
                <a:cs typeface="B Lotus" panose="00000400000000000000" pitchFamily="2" charset="-78"/>
              </a:rPr>
              <a:t>دستگاه‌هايي</a:t>
            </a:r>
            <a:r>
              <a:rPr lang="fa-IR" sz="7200" b="1" dirty="0">
                <a:solidFill>
                  <a:schemeClr val="tx1"/>
                </a:solidFill>
                <a:cs typeface="B Lotus" panose="00000400000000000000" pitchFamily="2" charset="-78"/>
              </a:rPr>
              <a:t> كه به </a:t>
            </a:r>
            <a:r>
              <a:rPr lang="fa-IR" sz="7200" b="1" dirty="0" err="1">
                <a:solidFill>
                  <a:schemeClr val="tx1"/>
                </a:solidFill>
                <a:cs typeface="B Lotus" panose="00000400000000000000" pitchFamily="2" charset="-78"/>
              </a:rPr>
              <a:t>نحوي</a:t>
            </a:r>
            <a:r>
              <a:rPr lang="fa-IR" sz="7200" b="1" dirty="0">
                <a:solidFill>
                  <a:schemeClr val="tx1"/>
                </a:solidFill>
                <a:cs typeface="B Lotus" panose="00000400000000000000" pitchFamily="2" charset="-78"/>
              </a:rPr>
              <a:t> از بودجه </a:t>
            </a:r>
            <a:r>
              <a:rPr lang="fa-IR" sz="7200" b="1" dirty="0" err="1">
                <a:solidFill>
                  <a:schemeClr val="tx1"/>
                </a:solidFill>
                <a:cs typeface="B Lotus" panose="00000400000000000000" pitchFamily="2" charset="-78"/>
              </a:rPr>
              <a:t>كل</a:t>
            </a:r>
            <a:r>
              <a:rPr lang="fa-IR" sz="7200" b="1" dirty="0">
                <a:solidFill>
                  <a:schemeClr val="tx1"/>
                </a:solidFill>
                <a:cs typeface="B Lotus" panose="00000400000000000000" pitchFamily="2" charset="-78"/>
              </a:rPr>
              <a:t> كشور استفاده مي </a:t>
            </a:r>
            <a:r>
              <a:rPr lang="fa-IR" sz="72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كنند؛</a:t>
            </a:r>
          </a:p>
          <a:p>
            <a:pPr>
              <a:lnSpc>
                <a:spcPct val="110000"/>
              </a:lnSpc>
            </a:pPr>
            <a:r>
              <a:rPr lang="fa-IR" sz="72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2. </a:t>
            </a:r>
            <a:r>
              <a:rPr lang="fa-IR" sz="7200" b="1" dirty="0">
                <a:solidFill>
                  <a:schemeClr val="tx1"/>
                </a:solidFill>
                <a:cs typeface="B Lotus" panose="00000400000000000000" pitchFamily="2" charset="-78"/>
              </a:rPr>
              <a:t>جمع </a:t>
            </a:r>
            <a:r>
              <a:rPr lang="fa-IR" sz="7200" b="1" dirty="0" err="1">
                <a:solidFill>
                  <a:schemeClr val="tx1"/>
                </a:solidFill>
                <a:cs typeface="B Lotus" panose="00000400000000000000" pitchFamily="2" charset="-78"/>
              </a:rPr>
              <a:t>آوري</a:t>
            </a:r>
            <a:r>
              <a:rPr lang="fa-IR" sz="7200" b="1" dirty="0">
                <a:solidFill>
                  <a:schemeClr val="tx1"/>
                </a:solidFill>
                <a:cs typeface="B Lotus" panose="00000400000000000000" pitchFamily="2" charset="-78"/>
              </a:rPr>
              <a:t> </a:t>
            </a:r>
            <a:r>
              <a:rPr lang="fa-IR" sz="72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حساب </a:t>
            </a:r>
            <a:r>
              <a:rPr lang="fa-IR" sz="7200" b="1" dirty="0">
                <a:solidFill>
                  <a:schemeClr val="tx1"/>
                </a:solidFill>
                <a:cs typeface="B Lotus" panose="00000400000000000000" pitchFamily="2" charset="-78"/>
              </a:rPr>
              <a:t>ها و اسناد و </a:t>
            </a:r>
            <a:r>
              <a:rPr lang="fa-IR" sz="7200" b="1" dirty="0" err="1">
                <a:solidFill>
                  <a:schemeClr val="tx1"/>
                </a:solidFill>
                <a:cs typeface="B Lotus" panose="00000400000000000000" pitchFamily="2" charset="-78"/>
              </a:rPr>
              <a:t>مدارك</a:t>
            </a:r>
            <a:r>
              <a:rPr lang="fa-IR" sz="7200" b="1" dirty="0">
                <a:solidFill>
                  <a:schemeClr val="tx1"/>
                </a:solidFill>
                <a:cs typeface="B Lotus" panose="00000400000000000000" pitchFamily="2" charset="-78"/>
              </a:rPr>
              <a:t> مربوطه را برابر </a:t>
            </a:r>
            <a:r>
              <a:rPr lang="fa-IR" sz="72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قانون؛</a:t>
            </a:r>
          </a:p>
          <a:p>
            <a:pPr>
              <a:lnSpc>
                <a:spcPct val="110000"/>
              </a:lnSpc>
            </a:pPr>
            <a:r>
              <a:rPr lang="fa-IR" sz="72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3. </a:t>
            </a:r>
            <a:r>
              <a:rPr lang="fa-IR" sz="7200" b="1" dirty="0">
                <a:solidFill>
                  <a:schemeClr val="tx1"/>
                </a:solidFill>
                <a:cs typeface="B Lotus" panose="00000400000000000000" pitchFamily="2" charset="-78"/>
              </a:rPr>
              <a:t>گزارش </a:t>
            </a:r>
            <a:r>
              <a:rPr lang="fa-IR" sz="7200" b="1" dirty="0" err="1">
                <a:solidFill>
                  <a:schemeClr val="tx1"/>
                </a:solidFill>
                <a:cs typeface="B Lotus" panose="00000400000000000000" pitchFamily="2" charset="-78"/>
              </a:rPr>
              <a:t>تفريغ</a:t>
            </a:r>
            <a:r>
              <a:rPr lang="fa-IR" sz="7200" b="1" dirty="0">
                <a:solidFill>
                  <a:schemeClr val="tx1"/>
                </a:solidFill>
                <a:cs typeface="B Lotus" panose="00000400000000000000" pitchFamily="2" charset="-78"/>
              </a:rPr>
              <a:t> بودجه هر سال را به انضمام نظرات خود به مجلس </a:t>
            </a:r>
            <a:r>
              <a:rPr lang="fa-IR" sz="7200" b="1" dirty="0" err="1">
                <a:solidFill>
                  <a:schemeClr val="tx1"/>
                </a:solidFill>
                <a:cs typeface="B Lotus" panose="00000400000000000000" pitchFamily="2" charset="-78"/>
              </a:rPr>
              <a:t>شوراي</a:t>
            </a:r>
            <a:r>
              <a:rPr lang="fa-IR" sz="7200" b="1" dirty="0">
                <a:solidFill>
                  <a:schemeClr val="tx1"/>
                </a:solidFill>
                <a:cs typeface="B Lotus" panose="00000400000000000000" pitchFamily="2" charset="-78"/>
              </a:rPr>
              <a:t> </a:t>
            </a:r>
            <a:r>
              <a:rPr lang="fa-IR" sz="72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اسلامي؛</a:t>
            </a:r>
          </a:p>
          <a:p>
            <a:pPr>
              <a:lnSpc>
                <a:spcPct val="110000"/>
              </a:lnSpc>
            </a:pPr>
            <a:r>
              <a:rPr lang="fa-IR" sz="72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4. قرار دادن این گزارش در </a:t>
            </a:r>
            <a:r>
              <a:rPr lang="fa-IR" sz="7200" b="1" smtClean="0">
                <a:solidFill>
                  <a:schemeClr val="tx1"/>
                </a:solidFill>
                <a:cs typeface="B Lotus" panose="00000400000000000000" pitchFamily="2" charset="-78"/>
              </a:rPr>
              <a:t>اختیار عموم؛</a:t>
            </a:r>
            <a:endParaRPr lang="fa-IR" sz="7200" b="1" dirty="0" smtClean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sp>
        <p:nvSpPr>
          <p:cNvPr id="4" name="مستطیل 3"/>
          <p:cNvSpPr/>
          <p:nvPr/>
        </p:nvSpPr>
        <p:spPr>
          <a:xfrm>
            <a:off x="8353809" y="765122"/>
            <a:ext cx="317798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b="1" dirty="0" smtClean="0">
                <a:cs typeface="B Lotus" panose="00000400000000000000" pitchFamily="2" charset="-78"/>
              </a:rPr>
              <a:t>اقتصاد </a:t>
            </a:r>
            <a:r>
              <a:rPr lang="fa-IR" sz="3200" b="1" dirty="0">
                <a:cs typeface="B Lotus" panose="00000400000000000000" pitchFamily="2" charset="-78"/>
              </a:rPr>
              <a:t>و امور </a:t>
            </a:r>
            <a:r>
              <a:rPr lang="fa-IR" sz="3200" b="1" dirty="0" smtClean="0">
                <a:cs typeface="B Lotus" panose="00000400000000000000" pitchFamily="2" charset="-78"/>
              </a:rPr>
              <a:t>مالی</a:t>
            </a:r>
            <a:endParaRPr lang="fa-I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یل 4"/>
          <p:cNvSpPr/>
          <p:nvPr/>
        </p:nvSpPr>
        <p:spPr>
          <a:xfrm>
            <a:off x="1352378" y="672788"/>
            <a:ext cx="74238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400" b="1">
                <a:cs typeface="B Lotus" panose="00000400000000000000" pitchFamily="2" charset="-78"/>
              </a:rPr>
              <a:t>فصل </a:t>
            </a:r>
            <a:r>
              <a:rPr lang="fa-IR" sz="4400" b="1" smtClean="0">
                <a:cs typeface="B Lotus" panose="00000400000000000000" pitchFamily="2" charset="-78"/>
              </a:rPr>
              <a:t>چهارم</a:t>
            </a:r>
            <a:r>
              <a:rPr lang="fa-IR" sz="4400" b="1" dirty="0" smtClean="0">
                <a:cs typeface="B Lotus" panose="00000400000000000000" pitchFamily="2" charset="-78"/>
              </a:rPr>
              <a:t>؛ دیوان محاسبات و وظایف</a:t>
            </a:r>
            <a:endParaRPr lang="fa-IR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22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trans="15000" crackSpacing="34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87505" y="726141"/>
            <a:ext cx="10461811" cy="646331"/>
          </a:xfrm>
          <a:pattFill prst="pct7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r>
              <a:rPr lang="fa-IR" sz="2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/>
            </a:r>
            <a:br>
              <a:rPr lang="fa-IR" sz="2400" b="1" dirty="0" smtClean="0">
                <a:solidFill>
                  <a:schemeClr val="tx1"/>
                </a:solidFill>
                <a:cs typeface="B Lotus" panose="00000400000000000000" pitchFamily="2" charset="-78"/>
              </a:rPr>
            </a:br>
            <a:r>
              <a:rPr lang="fa-IR" sz="8000" b="1" dirty="0" smtClean="0">
                <a:cs typeface="B Lotus" panose="00000400000000000000" pitchFamily="2" charset="-78"/>
              </a:rPr>
              <a:t>مقدمه</a:t>
            </a:r>
            <a:endParaRPr lang="fa-IR" sz="8000" b="1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sp>
        <p:nvSpPr>
          <p:cNvPr id="3" name="زیر نویس 2"/>
          <p:cNvSpPr>
            <a:spLocks noGrp="1"/>
          </p:cNvSpPr>
          <p:nvPr>
            <p:ph idx="1"/>
          </p:nvPr>
        </p:nvSpPr>
        <p:spPr>
          <a:xfrm>
            <a:off x="887506" y="1586753"/>
            <a:ext cx="10461811" cy="4545106"/>
          </a:xfrm>
          <a:pattFill prst="pct7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lnSpcReduction="10000"/>
          </a:bodyPr>
          <a:lstStyle/>
          <a:p>
            <a:r>
              <a:rPr lang="fa-IR" sz="4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بنابراین؛ </a:t>
            </a:r>
          </a:p>
          <a:p>
            <a:pPr algn="ctr"/>
            <a:r>
              <a:rPr lang="fa-IR" sz="36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اقتصاد پدیده ای است که </a:t>
            </a:r>
            <a:r>
              <a:rPr lang="fa-IR" sz="3600" b="1" dirty="0">
                <a:solidFill>
                  <a:schemeClr val="tx1"/>
                </a:solidFill>
                <a:cs typeface="B Lotus" panose="00000400000000000000" pitchFamily="2" charset="-78"/>
              </a:rPr>
              <a:t>نظام­های سیاسی کشورها با اتکا به آن شکل می­گیرد و به صورت امری کاملا سیاسی و حکومتی متظاهر می­شود</a:t>
            </a:r>
            <a:r>
              <a:rPr lang="fa-IR" sz="36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.</a:t>
            </a:r>
          </a:p>
          <a:p>
            <a:r>
              <a:rPr lang="fa-IR" sz="4400" b="1" dirty="0">
                <a:solidFill>
                  <a:schemeClr val="tx1"/>
                </a:solidFill>
                <a:cs typeface="B Lotus" panose="00000400000000000000" pitchFamily="2" charset="-78"/>
              </a:rPr>
              <a:t>3. نظام اقتصادی اسلام؛</a:t>
            </a:r>
          </a:p>
          <a:p>
            <a:pPr algn="ctr"/>
            <a:r>
              <a:rPr lang="fa-IR" sz="3600" b="1" dirty="0">
                <a:solidFill>
                  <a:schemeClr val="tx1"/>
                </a:solidFill>
                <a:cs typeface="B Lotus" panose="00000400000000000000" pitchFamily="2" charset="-78"/>
              </a:rPr>
              <a:t>اعمال و رفتار اقتصادی با هدف رشد و سعادت افراد و عدالت اجتماعی تنظیم شده است.</a:t>
            </a:r>
          </a:p>
          <a:p>
            <a:endParaRPr lang="fa-IR" sz="3600" b="1" dirty="0" smtClean="0">
              <a:cs typeface="B Lotus" panose="00000400000000000000" pitchFamily="2" charset="-78"/>
            </a:endParaRPr>
          </a:p>
        </p:txBody>
      </p:sp>
      <p:sp>
        <p:nvSpPr>
          <p:cNvPr id="4" name="مستطیل 3"/>
          <p:cNvSpPr/>
          <p:nvPr/>
        </p:nvSpPr>
        <p:spPr>
          <a:xfrm>
            <a:off x="8337178" y="726141"/>
            <a:ext cx="317798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b="1" dirty="0" smtClean="0">
                <a:cs typeface="B Lotus" panose="00000400000000000000" pitchFamily="2" charset="-78"/>
              </a:rPr>
              <a:t>اقتصاد </a:t>
            </a:r>
            <a:r>
              <a:rPr lang="fa-IR" sz="3200" b="1" dirty="0">
                <a:cs typeface="B Lotus" panose="00000400000000000000" pitchFamily="2" charset="-78"/>
              </a:rPr>
              <a:t>و امور </a:t>
            </a:r>
            <a:r>
              <a:rPr lang="fa-IR" sz="3200" b="1" dirty="0" smtClean="0">
                <a:cs typeface="B Lotus" panose="00000400000000000000" pitchFamily="2" charset="-78"/>
              </a:rPr>
              <a:t>مالی</a:t>
            </a:r>
            <a:endParaRPr lang="fa-I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860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trans="15000" crackSpacing="34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47164" y="726141"/>
            <a:ext cx="10461812" cy="646331"/>
          </a:xfrm>
          <a:pattFill prst="pct7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r>
              <a:rPr lang="fa-IR" sz="2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/>
            </a:r>
            <a:br>
              <a:rPr lang="fa-IR" sz="2400" b="1" dirty="0" smtClean="0">
                <a:solidFill>
                  <a:schemeClr val="tx1"/>
                </a:solidFill>
                <a:cs typeface="B Lotus" panose="00000400000000000000" pitchFamily="2" charset="-78"/>
              </a:rPr>
            </a:br>
            <a:r>
              <a:rPr lang="fa-IR" sz="8000" b="1" dirty="0" smtClean="0">
                <a:cs typeface="B Lotus" panose="00000400000000000000" pitchFamily="2" charset="-78"/>
              </a:rPr>
              <a:t>مقدمه</a:t>
            </a:r>
            <a:endParaRPr lang="fa-IR" sz="8000" b="1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sp>
        <p:nvSpPr>
          <p:cNvPr id="3" name="زیر نویس 2"/>
          <p:cNvSpPr>
            <a:spLocks noGrp="1"/>
          </p:cNvSpPr>
          <p:nvPr>
            <p:ph idx="1"/>
          </p:nvPr>
        </p:nvSpPr>
        <p:spPr>
          <a:xfrm>
            <a:off x="847164" y="1586753"/>
            <a:ext cx="10461811" cy="4545106"/>
          </a:xfrm>
          <a:pattFill prst="pct7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92500" lnSpcReduction="10000"/>
          </a:bodyPr>
          <a:lstStyle/>
          <a:p>
            <a:r>
              <a:rPr lang="fa-IR" sz="4400" b="1" dirty="0" smtClean="0">
                <a:cs typeface="B Lotus" panose="00000400000000000000" pitchFamily="2" charset="-78"/>
              </a:rPr>
              <a:t>4. </a:t>
            </a:r>
            <a:r>
              <a:rPr lang="fa-IR" sz="4400" b="1" dirty="0">
                <a:cs typeface="B Lotus" panose="00000400000000000000" pitchFamily="2" charset="-78"/>
              </a:rPr>
              <a:t>قانون اساسی و اقتصاد</a:t>
            </a:r>
            <a:r>
              <a:rPr lang="fa-IR" sz="4400" b="1" dirty="0" smtClean="0">
                <a:cs typeface="B Lotus" panose="00000400000000000000" pitchFamily="2" charset="-78"/>
              </a:rPr>
              <a:t>؛</a:t>
            </a:r>
          </a:p>
          <a:p>
            <a:pPr algn="ctr"/>
            <a:r>
              <a:rPr lang="fa-IR" sz="36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اصل در تحکیم بنیادهای اقتصادی، رفع نیازهای انسان در جریان رشد و تکامل است. </a:t>
            </a:r>
          </a:p>
          <a:p>
            <a:pPr lvl="0"/>
            <a:r>
              <a:rPr lang="fa-IR" sz="4400" b="1" dirty="0" smtClean="0">
                <a:cs typeface="B Lotus" panose="00000400000000000000" pitchFamily="2" charset="-78"/>
              </a:rPr>
              <a:t>5. </a:t>
            </a:r>
            <a:r>
              <a:rPr lang="fa-IR" sz="4400" b="1" dirty="0">
                <a:cs typeface="B Lotus" panose="00000400000000000000" pitchFamily="2" charset="-78"/>
              </a:rPr>
              <a:t>وظیفۀ دولت ها</a:t>
            </a:r>
            <a:endParaRPr lang="en-US" sz="4400" dirty="0">
              <a:cs typeface="B Lotus" panose="00000400000000000000" pitchFamily="2" charset="-78"/>
            </a:endParaRPr>
          </a:p>
          <a:p>
            <a:pPr lvl="0"/>
            <a:r>
              <a:rPr lang="fa-IR" sz="3600" b="1" dirty="0">
                <a:solidFill>
                  <a:schemeClr val="tx1"/>
                </a:solidFill>
                <a:cs typeface="B Lotus" panose="00000400000000000000" pitchFamily="2" charset="-78"/>
              </a:rPr>
              <a:t>طراحی و اجرای یک «نظام اقتصادی» مبتنی بر</a:t>
            </a:r>
            <a:endParaRPr lang="en-US" sz="3600" dirty="0">
              <a:solidFill>
                <a:schemeClr val="tx1"/>
              </a:solidFill>
              <a:cs typeface="B Lotus" panose="00000400000000000000" pitchFamily="2" charset="-78"/>
            </a:endParaRPr>
          </a:p>
          <a:p>
            <a:pPr lvl="0" algn="ctr"/>
            <a:r>
              <a:rPr lang="fa-IR" sz="3600" b="1" dirty="0">
                <a:solidFill>
                  <a:schemeClr val="tx1"/>
                </a:solidFill>
                <a:cs typeface="B Lotus" panose="00000400000000000000" pitchFamily="2" charset="-78"/>
              </a:rPr>
              <a:t>1. علم و اخلاق</a:t>
            </a:r>
            <a:endParaRPr lang="en-US" sz="3600" dirty="0">
              <a:solidFill>
                <a:schemeClr val="tx1"/>
              </a:solidFill>
              <a:cs typeface="B Lotus" panose="00000400000000000000" pitchFamily="2" charset="-78"/>
            </a:endParaRPr>
          </a:p>
          <a:p>
            <a:pPr lvl="0" algn="ctr"/>
            <a:r>
              <a:rPr lang="fa-IR" sz="3600" b="1" dirty="0">
                <a:solidFill>
                  <a:schemeClr val="tx1"/>
                </a:solidFill>
                <a:cs typeface="B Lotus" panose="00000400000000000000" pitchFamily="2" charset="-78"/>
              </a:rPr>
              <a:t>2. امکانات جامعه</a:t>
            </a:r>
            <a:endParaRPr lang="en-US" sz="3600" dirty="0">
              <a:solidFill>
                <a:schemeClr val="tx1"/>
              </a:solidFill>
              <a:cs typeface="B Lotus" panose="00000400000000000000" pitchFamily="2" charset="-78"/>
            </a:endParaRPr>
          </a:p>
          <a:p>
            <a:endParaRPr lang="fa-IR" sz="3600" b="1" dirty="0" smtClean="0">
              <a:cs typeface="B Lotus" panose="00000400000000000000" pitchFamily="2" charset="-78"/>
            </a:endParaRPr>
          </a:p>
        </p:txBody>
      </p:sp>
      <p:sp>
        <p:nvSpPr>
          <p:cNvPr id="4" name="مستطیل 3"/>
          <p:cNvSpPr/>
          <p:nvPr/>
        </p:nvSpPr>
        <p:spPr>
          <a:xfrm>
            <a:off x="8377519" y="787697"/>
            <a:ext cx="317798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b="1" dirty="0" smtClean="0">
                <a:cs typeface="B Lotus" panose="00000400000000000000" pitchFamily="2" charset="-78"/>
              </a:rPr>
              <a:t>اقتصاد </a:t>
            </a:r>
            <a:r>
              <a:rPr lang="fa-IR" sz="3200" b="1" dirty="0">
                <a:cs typeface="B Lotus" panose="00000400000000000000" pitchFamily="2" charset="-78"/>
              </a:rPr>
              <a:t>و امور </a:t>
            </a:r>
            <a:r>
              <a:rPr lang="fa-IR" sz="3200" b="1" dirty="0" smtClean="0">
                <a:cs typeface="B Lotus" panose="00000400000000000000" pitchFamily="2" charset="-78"/>
              </a:rPr>
              <a:t>مالی</a:t>
            </a:r>
            <a:endParaRPr lang="fa-I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یل 4"/>
          <p:cNvSpPr/>
          <p:nvPr/>
        </p:nvSpPr>
        <p:spPr>
          <a:xfrm rot="19471134">
            <a:off x="572793" y="4112027"/>
            <a:ext cx="4964547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4400" b="1" dirty="0">
                <a:cs typeface="B Lotus" panose="00000400000000000000" pitchFamily="2" charset="-78"/>
              </a:rPr>
              <a:t>(اصل سوم، بند دوازدهم)</a:t>
            </a:r>
          </a:p>
          <a:p>
            <a:pPr algn="ctr"/>
            <a:endParaRPr lang="fa-IR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753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trans="15000" crackSpacing="34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74058" y="695362"/>
            <a:ext cx="10434918" cy="646331"/>
          </a:xfrm>
          <a:pattFill prst="pct7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r>
              <a:rPr lang="fa-IR" sz="2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/>
            </a:r>
            <a:br>
              <a:rPr lang="fa-IR" sz="2400" b="1" dirty="0" smtClean="0">
                <a:solidFill>
                  <a:schemeClr val="tx1"/>
                </a:solidFill>
                <a:cs typeface="B Lotus" panose="00000400000000000000" pitchFamily="2" charset="-78"/>
              </a:rPr>
            </a:br>
            <a:r>
              <a:rPr lang="fa-IR" sz="80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مقدمه</a:t>
            </a:r>
            <a:endParaRPr lang="fa-IR" sz="8000" b="1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sp>
        <p:nvSpPr>
          <p:cNvPr id="3" name="زیر نویس 2"/>
          <p:cNvSpPr>
            <a:spLocks noGrp="1"/>
          </p:cNvSpPr>
          <p:nvPr>
            <p:ph idx="1"/>
          </p:nvPr>
        </p:nvSpPr>
        <p:spPr>
          <a:xfrm>
            <a:off x="874058" y="1586753"/>
            <a:ext cx="10434917" cy="4545106"/>
          </a:xfrm>
          <a:pattFill prst="pct7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fa-IR" sz="48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بند دوازدهم از اصل سوم؛</a:t>
            </a:r>
          </a:p>
          <a:p>
            <a:pPr algn="ctr">
              <a:lnSpc>
                <a:spcPct val="150000"/>
              </a:lnSpc>
            </a:pPr>
            <a:r>
              <a:rPr lang="fa-IR" sz="3600" b="1" dirty="0">
                <a:solidFill>
                  <a:schemeClr val="tx1"/>
                </a:solidFill>
                <a:cs typeface="B Lotus" panose="00000400000000000000" pitchFamily="2" charset="-78"/>
              </a:rPr>
              <a:t>دولت جمهوری اسلامی ایران موظف </a:t>
            </a:r>
            <a:r>
              <a:rPr lang="fa-IR" sz="36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است ...</a:t>
            </a:r>
          </a:p>
          <a:p>
            <a:pPr algn="ctr">
              <a:lnSpc>
                <a:spcPct val="150000"/>
              </a:lnSpc>
            </a:pPr>
            <a:r>
              <a:rPr lang="fa-IR" sz="3600" b="1" dirty="0">
                <a:solidFill>
                  <a:schemeClr val="tx1"/>
                </a:solidFill>
                <a:cs typeface="B Lotus" panose="00000400000000000000" pitchFamily="2" charset="-78"/>
              </a:rPr>
              <a:t>پی ریزی اقتصاد صحیح و عادلانه </a:t>
            </a:r>
            <a:r>
              <a:rPr lang="fa-IR" sz="36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بر طبق </a:t>
            </a:r>
            <a:r>
              <a:rPr lang="fa-IR" sz="3600" b="1" dirty="0">
                <a:solidFill>
                  <a:schemeClr val="tx1"/>
                </a:solidFill>
                <a:cs typeface="B Lotus" panose="00000400000000000000" pitchFamily="2" charset="-78"/>
              </a:rPr>
              <a:t>ضوابط اسلامی جهت ایجاد رفاه و رفع فقر و برطرف ساختن هر نوع محرومیت در زمینه های تغذیه و مسکن و کار و بهداشت و تعمیم </a:t>
            </a:r>
            <a:r>
              <a:rPr lang="fa-IR" sz="36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بیمه</a:t>
            </a:r>
          </a:p>
        </p:txBody>
      </p:sp>
      <p:sp>
        <p:nvSpPr>
          <p:cNvPr id="4" name="مستطیل 3"/>
          <p:cNvSpPr/>
          <p:nvPr/>
        </p:nvSpPr>
        <p:spPr>
          <a:xfrm>
            <a:off x="8310283" y="726139"/>
            <a:ext cx="317798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b="1" dirty="0" smtClean="0">
                <a:cs typeface="B Lotus" panose="00000400000000000000" pitchFamily="2" charset="-78"/>
              </a:rPr>
              <a:t>اقتصاد </a:t>
            </a:r>
            <a:r>
              <a:rPr lang="fa-IR" sz="3200" b="1" dirty="0">
                <a:cs typeface="B Lotus" panose="00000400000000000000" pitchFamily="2" charset="-78"/>
              </a:rPr>
              <a:t>و امور </a:t>
            </a:r>
            <a:r>
              <a:rPr lang="fa-IR" sz="3200" b="1" dirty="0" smtClean="0">
                <a:cs typeface="B Lotus" panose="00000400000000000000" pitchFamily="2" charset="-78"/>
              </a:rPr>
              <a:t>مالی</a:t>
            </a:r>
            <a:endParaRPr lang="fa-I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762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trans="15000" crackSpacing="34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74058" y="726141"/>
            <a:ext cx="10434918" cy="646331"/>
          </a:xfrm>
          <a:pattFill prst="pct7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r>
              <a:rPr lang="fa-IR" sz="2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/>
            </a:r>
            <a:br>
              <a:rPr lang="fa-IR" sz="2400" b="1" dirty="0" smtClean="0">
                <a:solidFill>
                  <a:schemeClr val="tx1"/>
                </a:solidFill>
                <a:cs typeface="B Lotus" panose="00000400000000000000" pitchFamily="2" charset="-78"/>
              </a:rPr>
            </a:br>
            <a:r>
              <a:rPr lang="fa-IR" sz="80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کلیات</a:t>
            </a:r>
            <a:endParaRPr lang="fa-IR" sz="8000" b="1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sp>
        <p:nvSpPr>
          <p:cNvPr id="3" name="زیر نویس 2"/>
          <p:cNvSpPr>
            <a:spLocks noGrp="1"/>
          </p:cNvSpPr>
          <p:nvPr>
            <p:ph idx="1"/>
          </p:nvPr>
        </p:nvSpPr>
        <p:spPr>
          <a:xfrm>
            <a:off x="874058" y="1586753"/>
            <a:ext cx="10434917" cy="4545106"/>
          </a:xfrm>
          <a:pattFill prst="pct7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fa-IR" sz="48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1. دسته بندی اصول اقتصادی؛</a:t>
            </a:r>
          </a:p>
          <a:p>
            <a:pPr>
              <a:lnSpc>
                <a:spcPct val="110000"/>
              </a:lnSpc>
            </a:pPr>
            <a:r>
              <a:rPr lang="fa-IR" sz="4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الف. اصول مستقیم؛</a:t>
            </a:r>
          </a:p>
          <a:p>
            <a:pPr algn="ctr">
              <a:lnSpc>
                <a:spcPct val="110000"/>
              </a:lnSpc>
            </a:pPr>
            <a:r>
              <a:rPr lang="fa-IR" sz="36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سیزده اصل مندرج در فصل چهارم قانون اساسی</a:t>
            </a:r>
          </a:p>
          <a:p>
            <a:pPr>
              <a:lnSpc>
                <a:spcPct val="110000"/>
              </a:lnSpc>
            </a:pPr>
            <a:r>
              <a:rPr lang="fa-IR" sz="4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ب. اصول غیر مستقیم؛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fa-IR" sz="4000" b="1" dirty="0">
                <a:solidFill>
                  <a:schemeClr val="tx1"/>
                </a:solidFill>
                <a:cs typeface="B Lotus" panose="00000400000000000000" pitchFamily="2" charset="-78"/>
              </a:rPr>
              <a:t> </a:t>
            </a:r>
            <a:r>
              <a:rPr lang="fa-IR" sz="36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سی و نه اصل مندرج در بین سایر اصول قانون اساسی که دارای جنبۀ اقتصادی می باشند.(اصول مربوط به بیمه، اشتغال و ...)</a:t>
            </a:r>
          </a:p>
        </p:txBody>
      </p:sp>
      <p:sp>
        <p:nvSpPr>
          <p:cNvPr id="4" name="مستطیل 3"/>
          <p:cNvSpPr/>
          <p:nvPr/>
        </p:nvSpPr>
        <p:spPr>
          <a:xfrm>
            <a:off x="8323730" y="756918"/>
            <a:ext cx="317798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b="1" dirty="0" smtClean="0">
                <a:cs typeface="B Lotus" panose="00000400000000000000" pitchFamily="2" charset="-78"/>
              </a:rPr>
              <a:t>اقتصاد </a:t>
            </a:r>
            <a:r>
              <a:rPr lang="fa-IR" sz="3200" b="1" dirty="0">
                <a:cs typeface="B Lotus" panose="00000400000000000000" pitchFamily="2" charset="-78"/>
              </a:rPr>
              <a:t>و امور </a:t>
            </a:r>
            <a:r>
              <a:rPr lang="fa-IR" sz="3200" b="1" dirty="0" smtClean="0">
                <a:cs typeface="B Lotus" panose="00000400000000000000" pitchFamily="2" charset="-78"/>
              </a:rPr>
              <a:t>مالی</a:t>
            </a:r>
            <a:endParaRPr lang="fa-I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110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trans="15000" crackSpacing="34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60612" y="726141"/>
            <a:ext cx="10448364" cy="646331"/>
          </a:xfrm>
          <a:pattFill prst="pct7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r>
              <a:rPr lang="fa-IR" sz="2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/>
            </a:r>
            <a:br>
              <a:rPr lang="fa-IR" sz="2400" b="1" dirty="0" smtClean="0">
                <a:solidFill>
                  <a:schemeClr val="tx1"/>
                </a:solidFill>
                <a:cs typeface="B Lotus" panose="00000400000000000000" pitchFamily="2" charset="-78"/>
              </a:rPr>
            </a:br>
            <a:r>
              <a:rPr lang="fa-IR" sz="80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کلیات</a:t>
            </a:r>
            <a:endParaRPr lang="fa-IR" sz="8000" b="1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sp>
        <p:nvSpPr>
          <p:cNvPr id="3" name="زیر نویس 2"/>
          <p:cNvSpPr>
            <a:spLocks noGrp="1"/>
          </p:cNvSpPr>
          <p:nvPr>
            <p:ph idx="1"/>
          </p:nvPr>
        </p:nvSpPr>
        <p:spPr>
          <a:xfrm>
            <a:off x="860612" y="1586753"/>
            <a:ext cx="10448364" cy="4545106"/>
          </a:xfrm>
          <a:pattFill prst="pct7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fa-IR" sz="48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2. دسته بندی اصول مستقیم؛</a:t>
            </a:r>
          </a:p>
          <a:p>
            <a:pPr>
              <a:lnSpc>
                <a:spcPct val="110000"/>
              </a:lnSpc>
            </a:pPr>
            <a:r>
              <a:rPr lang="fa-IR" sz="4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الف. اصول پایه ای و کلیدی؛</a:t>
            </a:r>
          </a:p>
          <a:p>
            <a:pPr algn="ctr">
              <a:lnSpc>
                <a:spcPct val="110000"/>
              </a:lnSpc>
            </a:pPr>
            <a:r>
              <a:rPr lang="fa-IR" sz="40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«</a:t>
            </a:r>
            <a:r>
              <a:rPr lang="fa-IR" sz="4000" b="1" dirty="0">
                <a:solidFill>
                  <a:schemeClr val="tx1"/>
                </a:solidFill>
                <a:cs typeface="B Lotus" panose="00000400000000000000" pitchFamily="2" charset="-78"/>
              </a:rPr>
              <a:t>اصل چهل و </a:t>
            </a:r>
            <a:r>
              <a:rPr lang="fa-IR" sz="40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سوم» و «</a:t>
            </a:r>
            <a:r>
              <a:rPr lang="fa-IR" sz="4000" b="1" dirty="0">
                <a:solidFill>
                  <a:schemeClr val="tx1"/>
                </a:solidFill>
                <a:cs typeface="B Lotus" panose="00000400000000000000" pitchFamily="2" charset="-78"/>
              </a:rPr>
              <a:t>اصل چهل و </a:t>
            </a:r>
            <a:r>
              <a:rPr lang="fa-IR" sz="40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چهارم»</a:t>
            </a:r>
          </a:p>
          <a:p>
            <a:pPr>
              <a:lnSpc>
                <a:spcPct val="110000"/>
              </a:lnSpc>
            </a:pPr>
            <a:r>
              <a:rPr lang="fa-IR" sz="4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ب</a:t>
            </a:r>
            <a:r>
              <a:rPr lang="fa-IR" sz="4400" b="1" dirty="0">
                <a:solidFill>
                  <a:schemeClr val="tx1"/>
                </a:solidFill>
                <a:cs typeface="B Lotus" panose="00000400000000000000" pitchFamily="2" charset="-78"/>
              </a:rPr>
              <a:t>. اصول </a:t>
            </a:r>
            <a:r>
              <a:rPr lang="fa-IR" sz="4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فرعی؛</a:t>
            </a:r>
          </a:p>
          <a:p>
            <a:pPr algn="ctr">
              <a:lnSpc>
                <a:spcPct val="110000"/>
              </a:lnSpc>
            </a:pPr>
            <a:r>
              <a:rPr lang="fa-IR" sz="40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اصل چهل و پنجم تا اصل پنجاه و پنجم قانون اساسی</a:t>
            </a:r>
            <a:endParaRPr lang="fa-IR" sz="4000" b="1" dirty="0">
              <a:solidFill>
                <a:schemeClr val="tx1"/>
              </a:solidFill>
              <a:cs typeface="B Lotus" panose="00000400000000000000" pitchFamily="2" charset="-78"/>
            </a:endParaRPr>
          </a:p>
          <a:p>
            <a:pPr>
              <a:lnSpc>
                <a:spcPct val="110000"/>
              </a:lnSpc>
            </a:pPr>
            <a:endParaRPr lang="fa-IR" sz="4000" b="1" dirty="0" smtClean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sp>
        <p:nvSpPr>
          <p:cNvPr id="4" name="مستطیل 3"/>
          <p:cNvSpPr/>
          <p:nvPr/>
        </p:nvSpPr>
        <p:spPr>
          <a:xfrm>
            <a:off x="8337177" y="756918"/>
            <a:ext cx="317798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b="1" dirty="0" smtClean="0">
                <a:cs typeface="B Lotus" panose="00000400000000000000" pitchFamily="2" charset="-78"/>
              </a:rPr>
              <a:t>اقتصاد </a:t>
            </a:r>
            <a:r>
              <a:rPr lang="fa-IR" sz="3200" b="1" dirty="0">
                <a:cs typeface="B Lotus" panose="00000400000000000000" pitchFamily="2" charset="-78"/>
              </a:rPr>
              <a:t>و امور </a:t>
            </a:r>
            <a:r>
              <a:rPr lang="fa-IR" sz="3200" b="1" dirty="0" smtClean="0">
                <a:cs typeface="B Lotus" panose="00000400000000000000" pitchFamily="2" charset="-78"/>
              </a:rPr>
              <a:t>مالی</a:t>
            </a:r>
            <a:endParaRPr lang="fa-I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85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trans="15000" crackSpacing="34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60612" y="664585"/>
            <a:ext cx="10448364" cy="814591"/>
          </a:xfrm>
          <a:pattFill prst="pct7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r>
              <a:rPr lang="fa-IR" sz="2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/>
            </a:r>
            <a:br>
              <a:rPr lang="fa-IR" sz="2400" b="1" dirty="0" smtClean="0">
                <a:solidFill>
                  <a:schemeClr val="tx1"/>
                </a:solidFill>
                <a:cs typeface="B Lotus" panose="00000400000000000000" pitchFamily="2" charset="-78"/>
              </a:rPr>
            </a:br>
            <a:r>
              <a:rPr lang="fa-IR" sz="2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                </a:t>
            </a:r>
            <a:endParaRPr lang="fa-IR" sz="6000" b="1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sp>
        <p:nvSpPr>
          <p:cNvPr id="3" name="زیر نویس 2"/>
          <p:cNvSpPr>
            <a:spLocks noGrp="1"/>
          </p:cNvSpPr>
          <p:nvPr>
            <p:ph idx="1"/>
          </p:nvPr>
        </p:nvSpPr>
        <p:spPr>
          <a:xfrm>
            <a:off x="860612" y="1586753"/>
            <a:ext cx="10448364" cy="4545106"/>
          </a:xfrm>
          <a:pattFill prst="pct7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a-IR" sz="4400" b="1" dirty="0">
                <a:solidFill>
                  <a:schemeClr val="tx1"/>
                </a:solidFill>
                <a:cs typeface="B Lotus" panose="00000400000000000000" pitchFamily="2" charset="-78"/>
              </a:rPr>
              <a:t>«</a:t>
            </a:r>
            <a:r>
              <a:rPr lang="fa-IR" sz="4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اصل </a:t>
            </a:r>
            <a:r>
              <a:rPr lang="fa-IR" sz="4400" b="1" dirty="0">
                <a:solidFill>
                  <a:schemeClr val="tx1"/>
                </a:solidFill>
                <a:cs typeface="B Lotus" panose="00000400000000000000" pitchFamily="2" charset="-78"/>
              </a:rPr>
              <a:t>چهل و سوم</a:t>
            </a:r>
            <a:r>
              <a:rPr lang="fa-IR" sz="4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»؛ </a:t>
            </a:r>
          </a:p>
          <a:p>
            <a:pPr>
              <a:lnSpc>
                <a:spcPct val="110000"/>
              </a:lnSpc>
            </a:pPr>
            <a:r>
              <a:rPr lang="fa-IR" sz="48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الف. بیان «اهداف و سیاستهای اقتصادی»</a:t>
            </a:r>
          </a:p>
          <a:p>
            <a:pPr>
              <a:lnSpc>
                <a:spcPct val="110000"/>
              </a:lnSpc>
            </a:pPr>
            <a:r>
              <a:rPr lang="fa-IR" sz="40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1. </a:t>
            </a:r>
            <a:r>
              <a:rPr lang="fa-IR" sz="4000" b="1" dirty="0">
                <a:solidFill>
                  <a:schemeClr val="tx1"/>
                </a:solidFill>
                <a:cs typeface="B Lotus" panose="00000400000000000000" pitchFamily="2" charset="-78"/>
              </a:rPr>
              <a:t>تامين استقلال اقتصادي </a:t>
            </a:r>
            <a:r>
              <a:rPr lang="fa-IR" sz="40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جامعه؛</a:t>
            </a:r>
          </a:p>
          <a:p>
            <a:pPr>
              <a:lnSpc>
                <a:spcPct val="110000"/>
              </a:lnSpc>
            </a:pPr>
            <a:r>
              <a:rPr lang="fa-IR" sz="40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2. </a:t>
            </a:r>
            <a:r>
              <a:rPr lang="fa-IR" sz="4000" b="1" dirty="0">
                <a:solidFill>
                  <a:schemeClr val="tx1"/>
                </a:solidFill>
                <a:cs typeface="B Lotus" panose="00000400000000000000" pitchFamily="2" charset="-78"/>
              </a:rPr>
              <a:t>ريشه كن كردن فقر و </a:t>
            </a:r>
            <a:r>
              <a:rPr lang="fa-IR" sz="40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محروميت؛</a:t>
            </a:r>
          </a:p>
          <a:p>
            <a:pPr>
              <a:lnSpc>
                <a:spcPct val="110000"/>
              </a:lnSpc>
            </a:pPr>
            <a:r>
              <a:rPr lang="fa-IR" sz="40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3. برآوردن </a:t>
            </a:r>
            <a:r>
              <a:rPr lang="fa-IR" sz="4000" b="1" dirty="0">
                <a:solidFill>
                  <a:schemeClr val="tx1"/>
                </a:solidFill>
                <a:cs typeface="B Lotus" panose="00000400000000000000" pitchFamily="2" charset="-78"/>
              </a:rPr>
              <a:t>نيازهاي انسان در جريان </a:t>
            </a:r>
            <a:r>
              <a:rPr lang="fa-IR" sz="40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رشد، </a:t>
            </a:r>
            <a:r>
              <a:rPr lang="fa-IR" sz="4000" b="1" dirty="0">
                <a:solidFill>
                  <a:schemeClr val="tx1"/>
                </a:solidFill>
                <a:cs typeface="B Lotus" panose="00000400000000000000" pitchFamily="2" charset="-78"/>
              </a:rPr>
              <a:t>با حفظ آزادگي </a:t>
            </a:r>
            <a:r>
              <a:rPr lang="fa-IR" sz="40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او؛</a:t>
            </a:r>
          </a:p>
        </p:txBody>
      </p:sp>
      <p:sp>
        <p:nvSpPr>
          <p:cNvPr id="4" name="مستطیل 3"/>
          <p:cNvSpPr/>
          <p:nvPr/>
        </p:nvSpPr>
        <p:spPr>
          <a:xfrm>
            <a:off x="8417860" y="779492"/>
            <a:ext cx="317798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b="1" dirty="0" smtClean="0">
                <a:cs typeface="B Lotus" panose="00000400000000000000" pitchFamily="2" charset="-78"/>
              </a:rPr>
              <a:t>اقتصاد </a:t>
            </a:r>
            <a:r>
              <a:rPr lang="fa-IR" sz="3200" b="1" dirty="0">
                <a:cs typeface="B Lotus" panose="00000400000000000000" pitchFamily="2" charset="-78"/>
              </a:rPr>
              <a:t>و امور </a:t>
            </a:r>
            <a:r>
              <a:rPr lang="fa-IR" sz="3200" b="1" dirty="0" smtClean="0">
                <a:cs typeface="B Lotus" panose="00000400000000000000" pitchFamily="2" charset="-78"/>
              </a:rPr>
              <a:t>مالی</a:t>
            </a:r>
            <a:endParaRPr lang="fa-I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یل 4"/>
          <p:cNvSpPr/>
          <p:nvPr/>
        </p:nvSpPr>
        <p:spPr>
          <a:xfrm>
            <a:off x="3294411" y="664585"/>
            <a:ext cx="4836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>
                <a:cs typeface="B Lotus" panose="00000400000000000000" pitchFamily="2" charset="-78"/>
              </a:rPr>
              <a:t>فصل اول؛ اصول پایه</a:t>
            </a:r>
            <a:endParaRPr lang="fa-I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424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trans="15000" crackSpacing="34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47164" y="664585"/>
            <a:ext cx="10461812" cy="814591"/>
          </a:xfrm>
          <a:pattFill prst="pct7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r>
              <a:rPr lang="fa-IR" sz="2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/>
            </a:r>
            <a:br>
              <a:rPr lang="fa-IR" sz="2400" b="1" dirty="0" smtClean="0">
                <a:solidFill>
                  <a:schemeClr val="tx1"/>
                </a:solidFill>
                <a:cs typeface="B Lotus" panose="00000400000000000000" pitchFamily="2" charset="-78"/>
              </a:rPr>
            </a:br>
            <a:r>
              <a:rPr lang="fa-IR" sz="24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                </a:t>
            </a:r>
            <a:endParaRPr lang="fa-IR" sz="6000" b="1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sp>
        <p:nvSpPr>
          <p:cNvPr id="3" name="زیر نویس 2"/>
          <p:cNvSpPr>
            <a:spLocks noGrp="1"/>
          </p:cNvSpPr>
          <p:nvPr>
            <p:ph idx="1"/>
          </p:nvPr>
        </p:nvSpPr>
        <p:spPr>
          <a:xfrm>
            <a:off x="847164" y="1586753"/>
            <a:ext cx="10461811" cy="4545106"/>
          </a:xfrm>
          <a:pattFill prst="pct7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fa-IR" sz="62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ب. بیان «ضوابط دستیابی به اهداف اقتصادی»</a:t>
            </a:r>
          </a:p>
          <a:p>
            <a:pPr>
              <a:lnSpc>
                <a:spcPct val="110000"/>
              </a:lnSpc>
            </a:pPr>
            <a:r>
              <a:rPr lang="fa-IR" sz="43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1</a:t>
            </a:r>
            <a:r>
              <a:rPr lang="fa-IR" sz="51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.</a:t>
            </a:r>
            <a:r>
              <a:rPr lang="fa-IR" sz="46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 </a:t>
            </a:r>
            <a:r>
              <a:rPr lang="fa-IR" sz="4600" b="1" dirty="0">
                <a:solidFill>
                  <a:schemeClr val="tx1"/>
                </a:solidFill>
                <a:cs typeface="B Lotus" panose="00000400000000000000" pitchFamily="2" charset="-78"/>
              </a:rPr>
              <a:t>تامين نيازهاي </a:t>
            </a:r>
            <a:r>
              <a:rPr lang="fa-IR" sz="46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اساسي؛</a:t>
            </a:r>
          </a:p>
          <a:p>
            <a:pPr>
              <a:lnSpc>
                <a:spcPct val="110000"/>
              </a:lnSpc>
            </a:pPr>
            <a:r>
              <a:rPr lang="fa-IR" sz="46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2. </a:t>
            </a:r>
            <a:r>
              <a:rPr lang="fa-IR" sz="4600" b="1" dirty="0">
                <a:solidFill>
                  <a:schemeClr val="tx1"/>
                </a:solidFill>
                <a:cs typeface="B Lotus" panose="00000400000000000000" pitchFamily="2" charset="-78"/>
              </a:rPr>
              <a:t>تامين شرايط و امكانات كار براي همه</a:t>
            </a:r>
            <a:r>
              <a:rPr lang="fa-IR" sz="46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؛</a:t>
            </a:r>
          </a:p>
          <a:p>
            <a:pPr>
              <a:lnSpc>
                <a:spcPct val="110000"/>
              </a:lnSpc>
            </a:pPr>
            <a:r>
              <a:rPr lang="fa-IR" sz="46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3. </a:t>
            </a:r>
            <a:r>
              <a:rPr lang="fa-IR" sz="4600" b="1" dirty="0">
                <a:solidFill>
                  <a:schemeClr val="tx1"/>
                </a:solidFill>
                <a:cs typeface="B Lotus" panose="00000400000000000000" pitchFamily="2" charset="-78"/>
              </a:rPr>
              <a:t>تنظيم برنامه اقتصادي كشور</a:t>
            </a:r>
            <a:r>
              <a:rPr lang="fa-IR" sz="46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؛</a:t>
            </a:r>
          </a:p>
          <a:p>
            <a:pPr>
              <a:lnSpc>
                <a:spcPct val="110000"/>
              </a:lnSpc>
            </a:pPr>
            <a:r>
              <a:rPr lang="fa-IR" sz="46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4. </a:t>
            </a:r>
            <a:r>
              <a:rPr lang="fa-IR" sz="4600" b="1" dirty="0">
                <a:solidFill>
                  <a:schemeClr val="tx1"/>
                </a:solidFill>
                <a:cs typeface="B Lotus" panose="00000400000000000000" pitchFamily="2" charset="-78"/>
              </a:rPr>
              <a:t>رعايت آزادي انتخاب شغل </a:t>
            </a:r>
            <a:r>
              <a:rPr lang="fa-IR" sz="46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و جلوگيري </a:t>
            </a:r>
            <a:r>
              <a:rPr lang="fa-IR" sz="4600" b="1" dirty="0">
                <a:solidFill>
                  <a:schemeClr val="tx1"/>
                </a:solidFill>
                <a:cs typeface="B Lotus" panose="00000400000000000000" pitchFamily="2" charset="-78"/>
              </a:rPr>
              <a:t>از بهره كشي از كار </a:t>
            </a:r>
            <a:r>
              <a:rPr lang="fa-IR" sz="4600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ديگري؛</a:t>
            </a:r>
          </a:p>
        </p:txBody>
      </p:sp>
      <p:sp>
        <p:nvSpPr>
          <p:cNvPr id="4" name="مستطیل 3"/>
          <p:cNvSpPr/>
          <p:nvPr/>
        </p:nvSpPr>
        <p:spPr>
          <a:xfrm>
            <a:off x="8417860" y="779492"/>
            <a:ext cx="317798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b="1" dirty="0" smtClean="0">
                <a:cs typeface="B Lotus" panose="00000400000000000000" pitchFamily="2" charset="-78"/>
              </a:rPr>
              <a:t>اقتصاد </a:t>
            </a:r>
            <a:r>
              <a:rPr lang="fa-IR" sz="3200" b="1" dirty="0">
                <a:cs typeface="B Lotus" panose="00000400000000000000" pitchFamily="2" charset="-78"/>
              </a:rPr>
              <a:t>و امور </a:t>
            </a:r>
            <a:r>
              <a:rPr lang="fa-IR" sz="3200" b="1" dirty="0" smtClean="0">
                <a:cs typeface="B Lotus" panose="00000400000000000000" pitchFamily="2" charset="-78"/>
              </a:rPr>
              <a:t>مالی</a:t>
            </a:r>
            <a:endParaRPr lang="fa-I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یل 4"/>
          <p:cNvSpPr/>
          <p:nvPr/>
        </p:nvSpPr>
        <p:spPr>
          <a:xfrm>
            <a:off x="3294411" y="664585"/>
            <a:ext cx="4836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>
                <a:cs typeface="B Lotus" panose="00000400000000000000" pitchFamily="2" charset="-78"/>
              </a:rPr>
              <a:t>فصل اول؛ اصول پایه</a:t>
            </a:r>
            <a:endParaRPr lang="fa-I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930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سازمانی">
  <a:themeElements>
    <a:clrScheme name="زرد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سازمانی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سازمان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1243</TotalTime>
  <Words>1419</Words>
  <Application>Microsoft Office PowerPoint</Application>
  <PresentationFormat>صفحه گسترده</PresentationFormat>
  <Paragraphs>177</Paragraphs>
  <Slides>24</Slides>
  <Notes>0</Notes>
  <HiddenSlides>0</HiddenSlides>
  <MMClips>0</MMClips>
  <ScaleCrop>false</ScaleCrop>
  <HeadingPairs>
    <vt:vector size="6" baseType="variant">
      <vt:variant>
        <vt:lpstr>نوع خط بکاربرده شده</vt:lpstr>
      </vt:variant>
      <vt:variant>
        <vt:i4>5</vt:i4>
      </vt:variant>
      <vt:variant>
        <vt:lpstr>طرح زمینه</vt:lpstr>
      </vt:variant>
      <vt:variant>
        <vt:i4>1</vt:i4>
      </vt:variant>
      <vt:variant>
        <vt:lpstr>عنوان های اسلاید</vt:lpstr>
      </vt:variant>
      <vt:variant>
        <vt:i4>24</vt:i4>
      </vt:variant>
    </vt:vector>
  </HeadingPairs>
  <TitlesOfParts>
    <vt:vector size="30" baseType="lpstr">
      <vt:lpstr>Arial</vt:lpstr>
      <vt:lpstr>B Badr</vt:lpstr>
      <vt:lpstr>B Lotus</vt:lpstr>
      <vt:lpstr>Garamond</vt:lpstr>
      <vt:lpstr>Times New Roman</vt:lpstr>
      <vt:lpstr>سازمانی</vt:lpstr>
      <vt:lpstr>بسم الله الرحمن الرحیم</vt:lpstr>
      <vt:lpstr> مقدمه</vt:lpstr>
      <vt:lpstr> مقدمه</vt:lpstr>
      <vt:lpstr> مقدمه</vt:lpstr>
      <vt:lpstr> مقدمه</vt:lpstr>
      <vt:lpstr> کلیات</vt:lpstr>
      <vt:lpstr> کلیات</vt:lpstr>
      <vt:lpstr>                 </vt:lpstr>
      <vt:lpstr>                 </vt:lpstr>
      <vt:lpstr>                 </vt:lpstr>
      <vt:lpstr>                 </vt:lpstr>
      <vt:lpstr>                 </vt:lpstr>
      <vt:lpstr>                 </vt:lpstr>
      <vt:lpstr>                 </vt:lpstr>
      <vt:lpstr>                 </vt:lpstr>
      <vt:lpstr>                 </vt:lpstr>
      <vt:lpstr>                 </vt:lpstr>
      <vt:lpstr>                 </vt:lpstr>
      <vt:lpstr>                 </vt:lpstr>
      <vt:lpstr>                 </vt:lpstr>
      <vt:lpstr>                 </vt:lpstr>
      <vt:lpstr>                 </vt:lpstr>
      <vt:lpstr>                 </vt:lpstr>
      <vt:lpstr>                 </vt:lpstr>
    </vt:vector>
  </TitlesOfParts>
  <Company>OliveSoft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الرحیم</dc:title>
  <dc:creator>OliveSoft</dc:creator>
  <cp:lastModifiedBy>OliveSoft</cp:lastModifiedBy>
  <cp:revision>40</cp:revision>
  <dcterms:created xsi:type="dcterms:W3CDTF">2014-11-09T08:54:18Z</dcterms:created>
  <dcterms:modified xsi:type="dcterms:W3CDTF">2014-11-19T08:20:02Z</dcterms:modified>
</cp:coreProperties>
</file>