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27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5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5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6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6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0.bin"/><Relationship Id="rId18" Type="http://schemas.openxmlformats.org/officeDocument/2006/relationships/oleObject" Target="../embeddings/oleObject24.bin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.bin"/><Relationship Id="rId20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9.wmf"/><Relationship Id="rId19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1.bin"/><Relationship Id="rId22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2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1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36418" y="1766454"/>
            <a:ext cx="11274137" cy="4122995"/>
          </a:xfrm>
          <a:prstGeom prst="roundRect">
            <a:avLst/>
          </a:prstGeom>
          <a:ln w="381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fa-IR" sz="4800" dirty="0" smtClean="0">
                <a:solidFill>
                  <a:srgbClr val="0070C0"/>
                </a:solidFill>
                <a:cs typeface="B Titr" panose="00000700000000000000" pitchFamily="2" charset="-78"/>
              </a:rPr>
              <a:t>فیزیک پیش دانشگاهی </a:t>
            </a:r>
            <a:endParaRPr lang="en-US" sz="4800" smtClean="0">
              <a:solidFill>
                <a:srgbClr val="0070C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400" smtClean="0">
                <a:solidFill>
                  <a:srgbClr val="0070C0"/>
                </a:solidFill>
                <a:cs typeface="B Titr" panose="00000700000000000000" pitchFamily="2" charset="-78"/>
              </a:rPr>
              <a:t>مبحث:حرکت </a:t>
            </a:r>
            <a:r>
              <a:rPr lang="fa-IR" sz="4400" dirty="0" smtClean="0">
                <a:solidFill>
                  <a:srgbClr val="0070C0"/>
                </a:solidFill>
                <a:cs typeface="B Titr" panose="00000700000000000000" pitchFamily="2" charset="-78"/>
              </a:rPr>
              <a:t>یکنواخت</a:t>
            </a:r>
          </a:p>
          <a:p>
            <a:pPr algn="ctr">
              <a:lnSpc>
                <a:spcPct val="200000"/>
              </a:lnSpc>
            </a:pPr>
            <a:r>
              <a:rPr lang="fa-IR" sz="3200" dirty="0" smtClean="0">
                <a:solidFill>
                  <a:srgbClr val="0070C0"/>
                </a:solidFill>
                <a:cs typeface="B Titr" panose="00000700000000000000" pitchFamily="2" charset="-78"/>
              </a:rPr>
              <a:t> مدرس: علی زارع امامی </a:t>
            </a:r>
            <a:endParaRPr lang="en-US" sz="2800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519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3088" y="1981215"/>
            <a:ext cx="3917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  <a:endParaRPr lang="en-US" sz="28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728819" y="3016904"/>
          <a:ext cx="6462713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3822480" imgH="1002960" progId="Equation.DSMT4">
                  <p:embed/>
                </p:oleObj>
              </mc:Choice>
              <mc:Fallback>
                <p:oleObj name="Equation" r:id="rId3" imgW="3822480" imgH="1002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8819" y="3016904"/>
                        <a:ext cx="6462713" cy="169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98493" y="4312039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تند تر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7084" y="2541790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7677" y="2523113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012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9" y="2026226"/>
            <a:ext cx="11685495" cy="1754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فاصله دو قطار 60کیلومتر است و با سرعت 20 و 40 کیلومتر بر ساعت به سمت یک دیگر حرکت می کنند. پرنده ای با سرعت 50کیلومتر بر ساعت بین دو قطار به طور مرتب رفت و برگشت می کند . پس از رسیدن دوقطار به هم پرنده چه مسافتی را طی کرده است ؟ 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0615613" y="3884613"/>
          <a:ext cx="109537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3" imgW="774360" imgH="291960" progId="Equation.DSMT4">
                  <p:embed/>
                </p:oleObj>
              </mc:Choice>
              <mc:Fallback>
                <p:oleObj name="Equation" r:id="rId3" imgW="774360" imgH="291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15613" y="3884613"/>
                        <a:ext cx="1095375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0539413" y="4567238"/>
          <a:ext cx="12779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5" imgW="901440" imgH="291960" progId="Equation.DSMT4">
                  <p:embed/>
                </p:oleObj>
              </mc:Choice>
              <mc:Fallback>
                <p:oleObj name="Equation" r:id="rId5" imgW="90144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9413" y="4567238"/>
                        <a:ext cx="127793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0574338" y="5275263"/>
          <a:ext cx="12446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7" imgW="876240" imgH="291960" progId="Equation.DSMT4">
                  <p:embed/>
                </p:oleObj>
              </mc:Choice>
              <mc:Fallback>
                <p:oleObj name="Equation" r:id="rId7" imgW="87624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4338" y="5275263"/>
                        <a:ext cx="12446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0615613" y="5938838"/>
          <a:ext cx="11699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9" imgW="825480" imgH="291960" progId="Equation.DSMT4">
                  <p:embed/>
                </p:oleObj>
              </mc:Choice>
              <mc:Fallback>
                <p:oleObj name="Equation" r:id="rId9" imgW="82548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15613" y="5938838"/>
                        <a:ext cx="116998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032255" y="1239539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012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3088" y="1981215"/>
            <a:ext cx="3917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  <a:endParaRPr lang="en-US" sz="28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925606" y="2754500"/>
          <a:ext cx="7109814" cy="1225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3" imgW="3682800" imgH="634680" progId="Equation.DSMT4">
                  <p:embed/>
                </p:oleObj>
              </mc:Choice>
              <mc:Fallback>
                <p:oleObj name="Equation" r:id="rId3" imgW="3682800" imgH="634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606" y="2754500"/>
                        <a:ext cx="7109814" cy="1225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5309" y="2266878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5902" y="2279386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130" y="3980330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پرنده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012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894" y="2008110"/>
            <a:ext cx="1098177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دو اتومبیل با سرعت های               و                 در مسیر مستقیم و در خلاف جهت یک دیگر به سمت هم حرکت می کنند . اگر اتومبیل ها در مبدأ زمانی در 100 متری هم باشند در چه بازه ی زمانی فاصله ی آن ها از یکدیگر کمتر از 50 متر می شود ؟ 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744977"/>
              </p:ext>
            </p:extLst>
          </p:nvPr>
        </p:nvGraphicFramePr>
        <p:xfrm>
          <a:off x="10048009" y="4019085"/>
          <a:ext cx="1743757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Equation" r:id="rId3" imgW="1028520" imgH="291960" progId="Equation.DSMT4">
                  <p:embed/>
                </p:oleObj>
              </mc:Choice>
              <mc:Fallback>
                <p:oleObj name="Equation" r:id="rId3" imgW="1028520" imgH="291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009" y="4019085"/>
                        <a:ext cx="1743757" cy="4143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092523"/>
              </p:ext>
            </p:extLst>
          </p:nvPr>
        </p:nvGraphicFramePr>
        <p:xfrm>
          <a:off x="10205659" y="4728603"/>
          <a:ext cx="151224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Equation" r:id="rId5" imgW="774360" imgH="291960" progId="Equation.DSMT4">
                  <p:embed/>
                </p:oleObj>
              </mc:Choice>
              <mc:Fallback>
                <p:oleObj name="Equation" r:id="rId5" imgW="77436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5659" y="4728603"/>
                        <a:ext cx="1512240" cy="412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992724"/>
              </p:ext>
            </p:extLst>
          </p:nvPr>
        </p:nvGraphicFramePr>
        <p:xfrm>
          <a:off x="10048009" y="5436628"/>
          <a:ext cx="17451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Equation" r:id="rId7" imgW="1117440" imgH="291960" progId="Equation.DSMT4">
                  <p:embed/>
                </p:oleObj>
              </mc:Choice>
              <mc:Fallback>
                <p:oleObj name="Equation" r:id="rId7" imgW="111744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009" y="5436628"/>
                        <a:ext cx="1745150" cy="412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160989"/>
              </p:ext>
            </p:extLst>
          </p:nvPr>
        </p:nvGraphicFramePr>
        <p:xfrm>
          <a:off x="9653155" y="6100203"/>
          <a:ext cx="2143266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9" imgW="1371600" imgH="291960" progId="Equation.DSMT4">
                  <p:embed/>
                </p:oleObj>
              </mc:Choice>
              <mc:Fallback>
                <p:oleObj name="Equation" r:id="rId9" imgW="137160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3155" y="6100203"/>
                        <a:ext cx="2143266" cy="4127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987833"/>
              </p:ext>
            </p:extLst>
          </p:nvPr>
        </p:nvGraphicFramePr>
        <p:xfrm>
          <a:off x="8283056" y="2017170"/>
          <a:ext cx="628650" cy="698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Equation" r:id="rId11" imgW="444240" imgH="622080" progId="Equation.DSMT4">
                  <p:embed/>
                </p:oleObj>
              </mc:Choice>
              <mc:Fallback>
                <p:oleObj name="Equation" r:id="rId11" imgW="444240" imgH="622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3056" y="2017170"/>
                        <a:ext cx="628650" cy="69848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330175"/>
              </p:ext>
            </p:extLst>
          </p:nvPr>
        </p:nvGraphicFramePr>
        <p:xfrm>
          <a:off x="7060609" y="2008109"/>
          <a:ext cx="719138" cy="707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13" imgW="507960" imgH="622080" progId="Equation.DSMT4">
                  <p:embed/>
                </p:oleObj>
              </mc:Choice>
              <mc:Fallback>
                <p:oleObj name="Equation" r:id="rId13" imgW="507960" imgH="622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0609" y="2008109"/>
                        <a:ext cx="719138" cy="7075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115383" y="1353482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012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24806" y="2617709"/>
            <a:ext cx="3917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 </a:t>
            </a:r>
            <a:endParaRPr lang="en-US" sz="28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00636" y="3334870"/>
            <a:ext cx="39265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91671" y="3101788"/>
            <a:ext cx="1237129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Left Brace 7"/>
          <p:cNvSpPr/>
          <p:nvPr/>
        </p:nvSpPr>
        <p:spPr>
          <a:xfrm rot="5400000">
            <a:off x="3769655" y="2398064"/>
            <a:ext cx="233085" cy="128195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5400000">
            <a:off x="2348745" y="2411511"/>
            <a:ext cx="233085" cy="125505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19718" y="3021106"/>
            <a:ext cx="89647" cy="1344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5400000">
            <a:off x="1734667" y="1286438"/>
            <a:ext cx="233085" cy="248322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236321" y="2568015"/>
          <a:ext cx="469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name="Equation" r:id="rId3" imgW="469800" imgH="215640" progId="Equation.DSMT4">
                  <p:embed/>
                </p:oleObj>
              </mc:Choice>
              <mc:Fallback>
                <p:oleObj name="Equation" r:id="rId3" imgW="46980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321" y="2568015"/>
                        <a:ext cx="4699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3663204" y="2596123"/>
          <a:ext cx="469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" name="Equation" r:id="rId5" imgW="469800" imgH="215640" progId="Equation.DSMT4">
                  <p:embed/>
                </p:oleObj>
              </mc:Choice>
              <mc:Fallback>
                <p:oleObj name="Equation" r:id="rId5" imgW="469800" imgH="215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204" y="2596123"/>
                        <a:ext cx="4699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583018" y="2031907"/>
          <a:ext cx="508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Equation" r:id="rId7" imgW="507960" imgH="215640" progId="Equation.DSMT4">
                  <p:embed/>
                </p:oleObj>
              </mc:Choice>
              <mc:Fallback>
                <p:oleObj name="Equation" r:id="rId7" imgW="50796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3018" y="2031907"/>
                        <a:ext cx="5080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15"/>
          <p:cNvSpPr/>
          <p:nvPr/>
        </p:nvSpPr>
        <p:spPr>
          <a:xfrm>
            <a:off x="510988" y="3039035"/>
            <a:ext cx="89647" cy="1344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9952" y="3254188"/>
            <a:ext cx="89647" cy="1344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562215"/>
              </p:ext>
            </p:extLst>
          </p:nvPr>
        </p:nvGraphicFramePr>
        <p:xfrm>
          <a:off x="3032923" y="2631821"/>
          <a:ext cx="215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Equation" r:id="rId9" imgW="215640" imgH="228600" progId="Equation.DSMT4">
                  <p:embed/>
                </p:oleObj>
              </mc:Choice>
              <mc:Fallback>
                <p:oleObj name="Equation" r:id="rId9" imgW="2156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923" y="2631821"/>
                        <a:ext cx="2159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388004" y="2438307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tion" r:id="rId11" imgW="228600" imgH="228600" progId="Equation.DSMT4">
                  <p:embed/>
                </p:oleObj>
              </mc:Choice>
              <mc:Fallback>
                <p:oleObj name="Equation" r:id="rId11" imgW="2286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004" y="2438307"/>
                        <a:ext cx="2286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6333" y="4670984"/>
          <a:ext cx="1659003" cy="456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13" imgW="876240" imgH="241200" progId="Equation.DSMT4">
                  <p:embed/>
                </p:oleObj>
              </mc:Choice>
              <mc:Fallback>
                <p:oleObj name="Equation" r:id="rId13" imgW="87624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33" y="4670984"/>
                        <a:ext cx="1659003" cy="4568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Left Brace 20"/>
          <p:cNvSpPr/>
          <p:nvPr/>
        </p:nvSpPr>
        <p:spPr>
          <a:xfrm>
            <a:off x="2294965" y="4078940"/>
            <a:ext cx="708211" cy="1676400"/>
          </a:xfrm>
          <a:prstGeom prst="lef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935558"/>
              </p:ext>
            </p:extLst>
          </p:nvPr>
        </p:nvGraphicFramePr>
        <p:xfrm>
          <a:off x="2997200" y="4233863"/>
          <a:ext cx="473075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Equation" r:id="rId15" imgW="2438280" imgH="330120" progId="Equation.DSMT4">
                  <p:embed/>
                </p:oleObj>
              </mc:Choice>
              <mc:Fallback>
                <p:oleObj name="Equation" r:id="rId15" imgW="243828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4233863"/>
                        <a:ext cx="4730750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222400"/>
              </p:ext>
            </p:extLst>
          </p:nvPr>
        </p:nvGraphicFramePr>
        <p:xfrm>
          <a:off x="2751138" y="5094288"/>
          <a:ext cx="556736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Equation" r:id="rId17" imgW="2869920" imgH="330120" progId="Equation.DSMT4">
                  <p:embed/>
                </p:oleObj>
              </mc:Choice>
              <mc:Fallback>
                <p:oleObj name="Equation" r:id="rId17" imgW="2869920" imgH="330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138" y="5094288"/>
                        <a:ext cx="5567362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-103964" y="5039524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52256" y="5053085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</a:t>
            </a:r>
            <a:endParaRPr lang="en-US" sz="2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1460" y="2348345"/>
            <a:ext cx="111347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قطاری به طول 200 متر با سرعت              در حال حرکت است .پشت سر آن قطار دیگری به طول 300 وبا سرعت             و در همان جهت حرکت می کند . اگر ابتدای این قطار از انتهای قطار اول 500 متر فاصله داشته باشد چند ثانیه طول می کشد تا قطار سریعتر کاملا از قطار کندتر عبور کند ؟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0337198"/>
              </p:ext>
            </p:extLst>
          </p:nvPr>
        </p:nvGraphicFramePr>
        <p:xfrm>
          <a:off x="7819694" y="2431080"/>
          <a:ext cx="655824" cy="580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Equation" r:id="rId3" imgW="520560" imgH="622080" progId="Equation.DSMT4">
                  <p:embed/>
                </p:oleObj>
              </mc:Choice>
              <mc:Fallback>
                <p:oleObj name="Equation" r:id="rId3" imgW="520560" imgH="622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9694" y="2431080"/>
                        <a:ext cx="655824" cy="58096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122042"/>
              </p:ext>
            </p:extLst>
          </p:nvPr>
        </p:nvGraphicFramePr>
        <p:xfrm>
          <a:off x="10457237" y="2845795"/>
          <a:ext cx="7366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Equation" r:id="rId5" imgW="583920" imgH="622080" progId="Equation.DSMT4">
                  <p:embed/>
                </p:oleObj>
              </mc:Choice>
              <mc:Fallback>
                <p:oleObj name="Equation" r:id="rId5" imgW="583920" imgH="622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57237" y="2845795"/>
                        <a:ext cx="736600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1252667" y="4019550"/>
          <a:ext cx="57467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Equation" r:id="rId7" imgW="406080" imgH="291960" progId="Equation.DSMT4">
                  <p:embed/>
                </p:oleObj>
              </mc:Choice>
              <mc:Fallback>
                <p:oleObj name="Equation" r:id="rId7" imgW="40608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2667" y="4019550"/>
                        <a:ext cx="574675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11193837" y="4711234"/>
          <a:ext cx="6477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Equation" r:id="rId9" imgW="457200" imgH="291960" progId="Equation.DSMT4">
                  <p:embed/>
                </p:oleObj>
              </mc:Choice>
              <mc:Fallback>
                <p:oleObj name="Equation" r:id="rId9" imgW="45720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3837" y="4711234"/>
                        <a:ext cx="6477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11123068" y="5437188"/>
          <a:ext cx="6858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Equation" r:id="rId11" imgW="482400" imgH="291960" progId="Equation.DSMT4">
                  <p:embed/>
                </p:oleObj>
              </mc:Choice>
              <mc:Fallback>
                <p:oleObj name="Equation" r:id="rId11" imgW="482400" imgH="291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3068" y="5437188"/>
                        <a:ext cx="6858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11092330" y="6073869"/>
          <a:ext cx="7191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Equation" r:id="rId13" imgW="507960" imgH="291960" progId="Equation.DSMT4">
                  <p:embed/>
                </p:oleObj>
              </mc:Choice>
              <mc:Fallback>
                <p:oleObj name="Equation" r:id="rId13" imgW="507960" imgH="2919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2330" y="6073869"/>
                        <a:ext cx="719138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409725" y="1521573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24806" y="2617709"/>
            <a:ext cx="3917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  <a:endParaRPr lang="en-US" sz="28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1141" y="3048000"/>
            <a:ext cx="860612" cy="4213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38100">
                  <a:solidFill>
                    <a:schemeClr val="tx1"/>
                  </a:solidFill>
                </a:ln>
                <a:cs typeface="B Nazanin" pitchFamily="2" charset="-78"/>
              </a:rPr>
              <a:t>B</a:t>
            </a:r>
            <a:endParaRPr lang="en-US" dirty="0">
              <a:ln w="38100">
                <a:solidFill>
                  <a:schemeClr val="tx1"/>
                </a:solidFill>
              </a:ln>
              <a:cs typeface="B Nazanin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2717" y="3146611"/>
            <a:ext cx="833717" cy="3406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38100">
                  <a:solidFill>
                    <a:schemeClr val="tx1"/>
                  </a:solidFill>
                </a:ln>
              </a:rPr>
              <a:t>A</a:t>
            </a:r>
            <a:endParaRPr lang="en-US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8" name="Oval 7"/>
          <p:cNvSpPr/>
          <p:nvPr/>
        </p:nvSpPr>
        <p:spPr>
          <a:xfrm>
            <a:off x="884246" y="3505200"/>
            <a:ext cx="161365" cy="152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19352" y="3496234"/>
            <a:ext cx="161365" cy="152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24787" y="3505200"/>
            <a:ext cx="161365" cy="152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59893" y="3496234"/>
            <a:ext cx="161365" cy="152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533752" y="3227294"/>
            <a:ext cx="304800" cy="179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686152" y="3227294"/>
            <a:ext cx="304800" cy="179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829587" y="3254188"/>
            <a:ext cx="304800" cy="179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008881" y="3245224"/>
            <a:ext cx="304800" cy="179294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8" name="TextBox 17"/>
          <p:cNvSpPr txBox="1"/>
          <p:nvPr/>
        </p:nvSpPr>
        <p:spPr>
          <a:xfrm>
            <a:off x="920106" y="2617709"/>
            <a:ext cx="78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300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33753" y="2644603"/>
            <a:ext cx="78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200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62789" y="2653568"/>
            <a:ext cx="78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500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22" name="Right Brace 21"/>
          <p:cNvSpPr/>
          <p:nvPr/>
        </p:nvSpPr>
        <p:spPr>
          <a:xfrm rot="16200000">
            <a:off x="2004835" y="2859741"/>
            <a:ext cx="304800" cy="71717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409763" y="4858832"/>
            <a:ext cx="833717" cy="3406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38100">
                  <a:solidFill>
                    <a:schemeClr val="tx1"/>
                  </a:solidFill>
                </a:ln>
              </a:rPr>
              <a:t>B</a:t>
            </a:r>
            <a:endParaRPr lang="en-US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4" name="Oval 23"/>
          <p:cNvSpPr/>
          <p:nvPr/>
        </p:nvSpPr>
        <p:spPr>
          <a:xfrm>
            <a:off x="3391834" y="5209868"/>
            <a:ext cx="16136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091080" y="5226384"/>
            <a:ext cx="161365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391834" y="4347859"/>
            <a:ext cx="78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300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2536677" y="5199491"/>
            <a:ext cx="161365" cy="152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228904" y="5214371"/>
            <a:ext cx="161365" cy="152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506860" y="4389634"/>
            <a:ext cx="78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200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42717" y="4873712"/>
            <a:ext cx="833717" cy="3406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38100">
                  <a:solidFill>
                    <a:schemeClr val="tx1"/>
                  </a:solidFill>
                </a:ln>
              </a:rPr>
              <a:t>A</a:t>
            </a:r>
            <a:endParaRPr lang="en-US" dirty="0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2639475" y="4972324"/>
            <a:ext cx="304800" cy="179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2791875" y="4972324"/>
            <a:ext cx="304800" cy="179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935310" y="4999218"/>
            <a:ext cx="304800" cy="179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114604" y="4990254"/>
            <a:ext cx="304800" cy="179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651498"/>
              </p:ext>
            </p:extLst>
          </p:nvPr>
        </p:nvGraphicFramePr>
        <p:xfrm>
          <a:off x="5346054" y="3708866"/>
          <a:ext cx="3600487" cy="1275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" imgW="2831760" imgH="1002960" progId="Equation.DSMT4">
                  <p:embed/>
                </p:oleObj>
              </mc:Choice>
              <mc:Fallback>
                <p:oleObj name="Equation" r:id="rId3" imgW="2831760" imgH="1002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054" y="3708866"/>
                        <a:ext cx="3600487" cy="12755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720370" y="3288620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39878" y="3243343"/>
            <a:ext cx="1120593" cy="47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</a:t>
            </a:r>
            <a:endParaRPr lang="en-US" sz="2400" b="1" dirty="0">
              <a:cs typeface="B Nazanin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19352" y="4020671"/>
            <a:ext cx="2633093" cy="134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794716" y="1390918"/>
            <a:ext cx="6078828" cy="3902298"/>
          </a:xfrm>
          <a:prstGeom prst="roundRect">
            <a:avLst/>
          </a:prstGeom>
          <a:ln w="381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6600" dirty="0" smtClean="0">
                <a:solidFill>
                  <a:srgbClr val="0070C0"/>
                </a:solidFill>
                <a:cs typeface="B Titr" panose="00000700000000000000" pitchFamily="2" charset="-78"/>
              </a:rPr>
              <a:t>پایان</a:t>
            </a:r>
            <a:endParaRPr lang="en-US" sz="16600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9939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34069" y="1841118"/>
            <a:ext cx="3917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حرکت یکنواخت :</a:t>
            </a:r>
            <a:endParaRPr lang="en-US" sz="24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5458" y="2384613"/>
            <a:ext cx="1134931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اگر متحرکی روی یک خط راست با سرعت ثابت حرکت کند ، حرکتش یکنواخت خواهد بود و معادلات آن به 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صورت زیر می باشد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63121" y="3433202"/>
          <a:ext cx="5737436" cy="959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3720960" imgH="622080" progId="Equation.DSMT4">
                  <p:embed/>
                </p:oleObj>
              </mc:Choice>
              <mc:Fallback>
                <p:oleObj name="Equation" r:id="rId3" imgW="3720960" imgH="622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121" y="3433202"/>
                        <a:ext cx="5737436" cy="9595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4993340" y="3532095"/>
            <a:ext cx="1541930" cy="8426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8100"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54566" y="3702435"/>
            <a:ext cx="3917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معادله جابه جایی – زمان 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670696"/>
              </p:ext>
            </p:extLst>
          </p:nvPr>
        </p:nvGraphicFramePr>
        <p:xfrm>
          <a:off x="140994" y="4895161"/>
          <a:ext cx="80930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4394160" imgH="431640" progId="Equation.DSMT4">
                  <p:embed/>
                </p:oleObj>
              </mc:Choice>
              <mc:Fallback>
                <p:oleObj name="Equation" r:id="rId5" imgW="439416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94" y="4895161"/>
                        <a:ext cx="8093075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041378" y="5082998"/>
            <a:ext cx="2366658" cy="475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معادله مکان – زمان 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66211" y="6060152"/>
            <a:ext cx="1335717" cy="475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مکان اولیه 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92707" y="6006365"/>
            <a:ext cx="1945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سرعت متحرک 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6051176" y="5504328"/>
            <a:ext cx="654424" cy="519953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7803813" y="5598457"/>
            <a:ext cx="475129" cy="286871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11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2753" y="2205340"/>
            <a:ext cx="3917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نمودارهای حرکت یکنواخت </a:t>
            </a:r>
            <a:endParaRPr lang="en-US" sz="28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210672" y="2514600"/>
            <a:ext cx="176604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93694" y="2402542"/>
            <a:ext cx="74407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93694" y="3128683"/>
            <a:ext cx="119230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21859" y="2913531"/>
            <a:ext cx="32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cs typeface="B Nazanin" pitchFamily="2" charset="-78"/>
              </a:rPr>
              <a:t>t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1129555"/>
            <a:ext cx="32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cs typeface="B Nazanin" pitchFamily="2" charset="-78"/>
              </a:rPr>
              <a:t>V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H="1" flipV="1">
            <a:off x="3778625" y="2532530"/>
            <a:ext cx="176604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70612" y="3236260"/>
            <a:ext cx="74407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652681" y="2716306"/>
            <a:ext cx="119230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16706" y="2456329"/>
            <a:ext cx="32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cs typeface="B Nazanin" pitchFamily="2" charset="-78"/>
              </a:rPr>
              <a:t>t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67505" y="1146017"/>
            <a:ext cx="32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cs typeface="B Nazanin" pitchFamily="2" charset="-78"/>
              </a:rPr>
              <a:t>V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83778" y="5419165"/>
            <a:ext cx="176604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9" idx="1"/>
          </p:cNvCxnSpPr>
          <p:nvPr/>
        </p:nvCxnSpPr>
        <p:spPr>
          <a:xfrm flipV="1">
            <a:off x="1057834" y="5600691"/>
            <a:ext cx="1900520" cy="2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958354" y="5369858"/>
            <a:ext cx="32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cs typeface="B Nazanin" pitchFamily="2" charset="-78"/>
              </a:rPr>
              <a:t>t</a:t>
            </a:r>
            <a:endParaRPr lang="en-US" sz="2400" b="1" dirty="0">
              <a:cs typeface="B Nazanin" pitchFamily="2" charset="-78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4477872" y="5446060"/>
            <a:ext cx="1766046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32" idx="1"/>
          </p:cNvCxnSpPr>
          <p:nvPr/>
        </p:nvCxnSpPr>
        <p:spPr>
          <a:xfrm flipV="1">
            <a:off x="5351928" y="5600692"/>
            <a:ext cx="2070875" cy="29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22803" y="5369859"/>
            <a:ext cx="32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cs typeface="B Nazanin" pitchFamily="2" charset="-78"/>
              </a:rPr>
              <a:t>t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23364" y="4016191"/>
            <a:ext cx="32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cs typeface="B Nazanin" pitchFamily="2" charset="-78"/>
              </a:rPr>
              <a:t>x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08494" y="4052050"/>
            <a:ext cx="32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  <a:cs typeface="B Nazanin" pitchFamily="2" charset="-78"/>
              </a:rPr>
              <a:t>x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066800" y="4509247"/>
            <a:ext cx="1290918" cy="6364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075764" y="4948517"/>
            <a:ext cx="1290918" cy="6364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66800" y="5387788"/>
            <a:ext cx="1290918" cy="6364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51929" y="5199530"/>
            <a:ext cx="1290918" cy="6364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60893" y="5638800"/>
            <a:ext cx="1290918" cy="6364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378824" y="6078071"/>
            <a:ext cx="1290918" cy="6364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329324"/>
              </p:ext>
            </p:extLst>
          </p:nvPr>
        </p:nvGraphicFramePr>
        <p:xfrm>
          <a:off x="514350" y="4914900"/>
          <a:ext cx="419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3" imgW="419040" imgH="330120" progId="Equation.DSMT4">
                  <p:embed/>
                </p:oleObj>
              </mc:Choice>
              <mc:Fallback>
                <p:oleObj name="Equation" r:id="rId3" imgW="419040" imgH="330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4914900"/>
                        <a:ext cx="419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740188"/>
              </p:ext>
            </p:extLst>
          </p:nvPr>
        </p:nvGraphicFramePr>
        <p:xfrm>
          <a:off x="404813" y="5427663"/>
          <a:ext cx="584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5" imgW="583920" imgH="330120" progId="Equation.DSMT4">
                  <p:embed/>
                </p:oleObj>
              </mc:Choice>
              <mc:Fallback>
                <p:oleObj name="Equation" r:id="rId5" imgW="58392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5427663"/>
                        <a:ext cx="5842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698124"/>
              </p:ext>
            </p:extLst>
          </p:nvPr>
        </p:nvGraphicFramePr>
        <p:xfrm>
          <a:off x="487363" y="5911850"/>
          <a:ext cx="419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7" imgW="419040" imgH="330120" progId="Equation.DSMT4">
                  <p:embed/>
                </p:oleObj>
              </mc:Choice>
              <mc:Fallback>
                <p:oleObj name="Equation" r:id="rId7" imgW="41904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5911850"/>
                        <a:ext cx="419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011015"/>
              </p:ext>
            </p:extLst>
          </p:nvPr>
        </p:nvGraphicFramePr>
        <p:xfrm>
          <a:off x="4827588" y="4941888"/>
          <a:ext cx="419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9" imgW="419040" imgH="330120" progId="Equation.DSMT4">
                  <p:embed/>
                </p:oleObj>
              </mc:Choice>
              <mc:Fallback>
                <p:oleObj name="Equation" r:id="rId9" imgW="41904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588" y="4941888"/>
                        <a:ext cx="419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446969"/>
              </p:ext>
            </p:extLst>
          </p:nvPr>
        </p:nvGraphicFramePr>
        <p:xfrm>
          <a:off x="4718050" y="5454650"/>
          <a:ext cx="584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11" imgW="583920" imgH="330120" progId="Equation.DSMT4">
                  <p:embed/>
                </p:oleObj>
              </mc:Choice>
              <mc:Fallback>
                <p:oleObj name="Equation" r:id="rId11" imgW="583920" imgH="3301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050" y="5454650"/>
                        <a:ext cx="5842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575659"/>
              </p:ext>
            </p:extLst>
          </p:nvPr>
        </p:nvGraphicFramePr>
        <p:xfrm>
          <a:off x="4800600" y="5938838"/>
          <a:ext cx="419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13" imgW="419040" imgH="330120" progId="Equation.DSMT4">
                  <p:embed/>
                </p:oleObj>
              </mc:Choice>
              <mc:Fallback>
                <p:oleObj name="Equation" r:id="rId13" imgW="41904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938838"/>
                        <a:ext cx="419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915316"/>
              </p:ext>
            </p:extLst>
          </p:nvPr>
        </p:nvGraphicFramePr>
        <p:xfrm>
          <a:off x="3900664" y="2728560"/>
          <a:ext cx="566841" cy="400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15" imgW="647640" imgH="457200" progId="Equation.DSMT4">
                  <p:embed/>
                </p:oleObj>
              </mc:Choice>
              <mc:Fallback>
                <p:oleObj name="Equation" r:id="rId15" imgW="6476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900664" y="2728560"/>
                        <a:ext cx="566841" cy="4001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725559"/>
              </p:ext>
            </p:extLst>
          </p:nvPr>
        </p:nvGraphicFramePr>
        <p:xfrm>
          <a:off x="490749" y="2202480"/>
          <a:ext cx="566841" cy="400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17" imgW="647640" imgH="457200" progId="Equation.DSMT4">
                  <p:embed/>
                </p:oleObj>
              </mc:Choice>
              <mc:Fallback>
                <p:oleObj name="Equation" r:id="rId17" imgW="6476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90749" y="2202480"/>
                        <a:ext cx="566841" cy="4001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63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529" y="1981215"/>
            <a:ext cx="1113417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دوچرخه سواری فاصله 90کیلو متری مستقیم بین دو شهر را در مدت 4/5ساعت می پیماید وی با سرعت ثابت 24 کیلومتر بر ساعت رکاب می زند ، اما برای رفع خستگی توقف هایی هم دارد ، مدت کل توقف او چند دقیقه است ؟  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855469" y="3938966"/>
          <a:ext cx="592833" cy="4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3" imgW="419040" imgH="291960" progId="Equation.DSMT4">
                  <p:embed/>
                </p:oleObj>
              </mc:Choice>
              <mc:Fallback>
                <p:oleObj name="Equation" r:id="rId3" imgW="419040" imgH="291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5469" y="3938966"/>
                        <a:ext cx="592833" cy="413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0817724" y="4621033"/>
          <a:ext cx="701175" cy="413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5" imgW="495000" imgH="291960" progId="Equation.DSMT4">
                  <p:embed/>
                </p:oleObj>
              </mc:Choice>
              <mc:Fallback>
                <p:oleObj name="Equation" r:id="rId5" imgW="49500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7724" y="4621033"/>
                        <a:ext cx="701175" cy="4135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0836774" y="5328781"/>
          <a:ext cx="701175" cy="413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7" imgW="495000" imgH="291960" progId="Equation.DSMT4">
                  <p:embed/>
                </p:oleObj>
              </mc:Choice>
              <mc:Fallback>
                <p:oleObj name="Equation" r:id="rId7" imgW="49500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36774" y="5328781"/>
                        <a:ext cx="701175" cy="4135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0865223" y="5992541"/>
          <a:ext cx="646859" cy="413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9" imgW="457200" imgH="291960" progId="Equation.DSMT4">
                  <p:embed/>
                </p:oleObj>
              </mc:Choice>
              <mc:Fallback>
                <p:oleObj name="Equation" r:id="rId9" imgW="457200" imgH="291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65223" y="5992541"/>
                        <a:ext cx="646859" cy="4135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155523" y="1295206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343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387029"/>
              </p:ext>
            </p:extLst>
          </p:nvPr>
        </p:nvGraphicFramePr>
        <p:xfrm>
          <a:off x="736600" y="3019858"/>
          <a:ext cx="26162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3" name="Equation" r:id="rId3" imgW="2616120" imgH="1193760" progId="Equation.DSMT4">
                  <p:embed/>
                </p:oleObj>
              </mc:Choice>
              <mc:Fallback>
                <p:oleObj name="Equation" r:id="rId3" imgW="261612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6600" y="3019858"/>
                        <a:ext cx="2616200" cy="119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066522"/>
              </p:ext>
            </p:extLst>
          </p:nvPr>
        </p:nvGraphicFramePr>
        <p:xfrm>
          <a:off x="3520209" y="3470708"/>
          <a:ext cx="457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4" name="Equation" r:id="rId5" imgW="457200" imgH="291960" progId="Equation.DSMT4">
                  <p:embed/>
                </p:oleObj>
              </mc:Choice>
              <mc:Fallback>
                <p:oleObj name="Equation" r:id="rId5" imgW="457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20209" y="3470708"/>
                        <a:ext cx="4572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627113"/>
              </p:ext>
            </p:extLst>
          </p:nvPr>
        </p:nvGraphicFramePr>
        <p:xfrm>
          <a:off x="5922818" y="3030393"/>
          <a:ext cx="3302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" name="Equation" r:id="rId7" imgW="3301920" imgH="1028520" progId="Equation.DSMT4">
                  <p:embed/>
                </p:oleObj>
              </mc:Choice>
              <mc:Fallback>
                <p:oleObj name="Equation" r:id="rId7" imgW="33019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22818" y="3030393"/>
                        <a:ext cx="33020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5309" y="3356408"/>
            <a:ext cx="96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حرکت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733189"/>
              </p:ext>
            </p:extLst>
          </p:nvPr>
        </p:nvGraphicFramePr>
        <p:xfrm>
          <a:off x="5643418" y="3470708"/>
          <a:ext cx="279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Equation" r:id="rId9" imgW="279360" imgH="228600" progId="Equation.DSMT4">
                  <p:embed/>
                </p:oleObj>
              </mc:Choice>
              <mc:Fallback>
                <p:oleObj name="Equation" r:id="rId9" imgW="279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43418" y="3470708"/>
                        <a:ext cx="2794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21837"/>
              </p:ext>
            </p:extLst>
          </p:nvPr>
        </p:nvGraphicFramePr>
        <p:xfrm>
          <a:off x="4860059" y="3356408"/>
          <a:ext cx="190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Equation" r:id="rId11" imgW="190440" imgH="342720" progId="Equation.DSMT4">
                  <p:embed/>
                </p:oleObj>
              </mc:Choice>
              <mc:Fallback>
                <p:oleObj name="Equation" r:id="rId11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60059" y="3356408"/>
                        <a:ext cx="1905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49090" y="5110119"/>
            <a:ext cx="96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توقف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605960"/>
              </p:ext>
            </p:extLst>
          </p:nvPr>
        </p:nvGraphicFramePr>
        <p:xfrm>
          <a:off x="1969226" y="5078946"/>
          <a:ext cx="190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Equation" r:id="rId13" imgW="190440" imgH="342720" progId="Equation.DSMT4">
                  <p:embed/>
                </p:oleObj>
              </mc:Choice>
              <mc:Fallback>
                <p:oleObj name="Equation" r:id="rId13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69226" y="5078946"/>
                        <a:ext cx="1905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915072"/>
              </p:ext>
            </p:extLst>
          </p:nvPr>
        </p:nvGraphicFramePr>
        <p:xfrm>
          <a:off x="2148613" y="5193246"/>
          <a:ext cx="279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Equation" r:id="rId14" imgW="279360" imgH="228600" progId="Equation.DSMT4">
                  <p:embed/>
                </p:oleObj>
              </mc:Choice>
              <mc:Fallback>
                <p:oleObj name="Equation" r:id="rId14" imgW="279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48613" y="5193246"/>
                        <a:ext cx="2794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68735" y="5117189"/>
            <a:ext cx="96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کل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68666"/>
              </p:ext>
            </p:extLst>
          </p:nvPr>
        </p:nvGraphicFramePr>
        <p:xfrm>
          <a:off x="2536539" y="5110067"/>
          <a:ext cx="190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Equation" r:id="rId15" imgW="190440" imgH="342720" progId="Equation.DSMT4">
                  <p:embed/>
                </p:oleObj>
              </mc:Choice>
              <mc:Fallback>
                <p:oleObj name="Equation" r:id="rId15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36539" y="5110067"/>
                        <a:ext cx="1905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118827"/>
              </p:ext>
            </p:extLst>
          </p:nvPr>
        </p:nvGraphicFramePr>
        <p:xfrm>
          <a:off x="3107750" y="5136551"/>
          <a:ext cx="457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16" imgW="457200" imgH="342720" progId="Equation.DSMT4">
                  <p:embed/>
                </p:oleObj>
              </mc:Choice>
              <mc:Fallback>
                <p:oleObj name="Equation" r:id="rId16" imgW="4572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107750" y="5136551"/>
                        <a:ext cx="4572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496254" y="5110119"/>
            <a:ext cx="96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حرکت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636790"/>
              </p:ext>
            </p:extLst>
          </p:nvPr>
        </p:nvGraphicFramePr>
        <p:xfrm>
          <a:off x="4235163" y="5194421"/>
          <a:ext cx="457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2" name="Equation" r:id="rId18" imgW="457200" imgH="291960" progId="Equation.DSMT4">
                  <p:embed/>
                </p:oleObj>
              </mc:Choice>
              <mc:Fallback>
                <p:oleObj name="Equation" r:id="rId18" imgW="457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235163" y="5194421"/>
                        <a:ext cx="4572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75909" y="5155805"/>
            <a:ext cx="96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توقف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18753"/>
              </p:ext>
            </p:extLst>
          </p:nvPr>
        </p:nvGraphicFramePr>
        <p:xfrm>
          <a:off x="5290416" y="5169021"/>
          <a:ext cx="190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3" name="Equation" r:id="rId20" imgW="190440" imgH="342720" progId="Equation.DSMT4">
                  <p:embed/>
                </p:oleObj>
              </mc:Choice>
              <mc:Fallback>
                <p:oleObj name="Equation" r:id="rId20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90416" y="5169021"/>
                        <a:ext cx="1905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34942"/>
              </p:ext>
            </p:extLst>
          </p:nvPr>
        </p:nvGraphicFramePr>
        <p:xfrm>
          <a:off x="5503428" y="5149971"/>
          <a:ext cx="5499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Equation" r:id="rId21" imgW="5499000" imgH="380880" progId="Equation.DSMT4">
                  <p:embed/>
                </p:oleObj>
              </mc:Choice>
              <mc:Fallback>
                <p:oleObj name="Equation" r:id="rId21" imgW="54990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503428" y="5149971"/>
                        <a:ext cx="5499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924806" y="2617709"/>
            <a:ext cx="3917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  <a:endParaRPr lang="en-US" sz="28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348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6518" y="1532964"/>
            <a:ext cx="1122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دو متحرک با سرعت های              و                هم زمان از یک شهر به سمت شهر دیگری در فاصله</a:t>
            </a: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حرکت می کنند . حداکثر فاصله این دو متحرک در طول مسیر چند متر می شود ؟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241165"/>
              </p:ext>
            </p:extLst>
          </p:nvPr>
        </p:nvGraphicFramePr>
        <p:xfrm>
          <a:off x="8091488" y="1741488"/>
          <a:ext cx="69373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3" imgW="698400" imgH="622080" progId="Equation.DSMT4">
                  <p:embed/>
                </p:oleObj>
              </mc:Choice>
              <mc:Fallback>
                <p:oleObj name="Equation" r:id="rId3" imgW="698400" imgH="622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488" y="1741488"/>
                        <a:ext cx="693737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174669"/>
              </p:ext>
            </p:extLst>
          </p:nvPr>
        </p:nvGraphicFramePr>
        <p:xfrm>
          <a:off x="7060852" y="1713570"/>
          <a:ext cx="7556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5" imgW="761760" imgH="622080" progId="Equation.DSMT4">
                  <p:embed/>
                </p:oleObj>
              </mc:Choice>
              <mc:Fallback>
                <p:oleObj name="Equation" r:id="rId5" imgW="761760" imgH="622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0852" y="1713570"/>
                        <a:ext cx="7556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881490"/>
              </p:ext>
            </p:extLst>
          </p:nvPr>
        </p:nvGraphicFramePr>
        <p:xfrm>
          <a:off x="539773" y="1848487"/>
          <a:ext cx="875183" cy="298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7" imgW="634680" imgH="215640" progId="Equation.DSMT4">
                  <p:embed/>
                </p:oleObj>
              </mc:Choice>
              <mc:Fallback>
                <p:oleObj name="Equation" r:id="rId7" imgW="63468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73" y="1848487"/>
                        <a:ext cx="875183" cy="2983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0802938" y="3552825"/>
          <a:ext cx="71913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9" imgW="507960" imgH="291960" progId="Equation.DSMT4">
                  <p:embed/>
                </p:oleObj>
              </mc:Choice>
              <mc:Fallback>
                <p:oleObj name="Equation" r:id="rId9" imgW="50796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2938" y="3552825"/>
                        <a:ext cx="719137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0790238" y="4235450"/>
          <a:ext cx="7747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11" imgW="545760" imgH="291960" progId="Equation.DSMT4">
                  <p:embed/>
                </p:oleObj>
              </mc:Choice>
              <mc:Fallback>
                <p:oleObj name="Equation" r:id="rId11" imgW="545760" imgH="291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0238" y="4235450"/>
                        <a:ext cx="7747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10782300" y="4943475"/>
          <a:ext cx="8286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13" imgW="583920" imgH="291960" progId="Equation.DSMT4">
                  <p:embed/>
                </p:oleObj>
              </mc:Choice>
              <mc:Fallback>
                <p:oleObj name="Equation" r:id="rId13" imgW="583920" imgH="2919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82300" y="4943475"/>
                        <a:ext cx="8286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10812463" y="5607050"/>
          <a:ext cx="7731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15" imgW="545760" imgH="291960" progId="Equation.DSMT4">
                  <p:embed/>
                </p:oleObj>
              </mc:Choice>
              <mc:Fallback>
                <p:oleObj name="Equation" r:id="rId15" imgW="545760" imgH="2919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2463" y="5607050"/>
                        <a:ext cx="773112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5093178" y="942054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240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68753" y="2018569"/>
            <a:ext cx="184673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  <a:endParaRPr lang="en-US" sz="24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927206"/>
              </p:ext>
            </p:extLst>
          </p:nvPr>
        </p:nvGraphicFramePr>
        <p:xfrm>
          <a:off x="1030941" y="1323470"/>
          <a:ext cx="3840163" cy="186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2692080" imgH="1307880" progId="Equation.DSMT4">
                  <p:embed/>
                </p:oleObj>
              </mc:Choice>
              <mc:Fallback>
                <p:oleObj name="Equation" r:id="rId3" imgW="2692080" imgH="1307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941" y="1323470"/>
                        <a:ext cx="3840163" cy="186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8212" y="3863822"/>
            <a:ext cx="11107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حد اکثر فاصله دو متحرک هنگاهی رخ می دهد که متحرک سریع تر به مقصد رسیده باشد .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841541" y="4888118"/>
          <a:ext cx="5651289" cy="1046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3429000" imgH="634680" progId="Equation.DSMT4">
                  <p:embed/>
                </p:oleObj>
              </mc:Choice>
              <mc:Fallback>
                <p:oleObj name="Equation" r:id="rId5" imgW="3429000" imgH="6346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41" y="4888118"/>
                        <a:ext cx="5651289" cy="1046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4858895"/>
            <a:ext cx="184673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سریع تر 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486421"/>
            <a:ext cx="184673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کندتر 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461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67" y="1815446"/>
            <a:ext cx="11546548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حرکت نسبی: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 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هر گاه دو متحرک هم زمان و جدا از هم شروع به حرکت کنند می توان از حرکت نسبی استفاده نمود به این معنی که یک متحرک را ثابت فرض کنیم و سرعت متحرک دیگر را به گونه ای در نظر بگیریم که حرکت این دو متحرک نسبت به هم مشابه قبل باشد . </a:t>
            </a: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 </a:t>
            </a:r>
            <a:endParaRPr lang="en-US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748101"/>
              </p:ext>
            </p:extLst>
          </p:nvPr>
        </p:nvGraphicFramePr>
        <p:xfrm>
          <a:off x="1217613" y="4818509"/>
          <a:ext cx="382026" cy="382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3" imgW="291960" imgH="291960" progId="Equation.DSMT4">
                  <p:embed/>
                </p:oleObj>
              </mc:Choice>
              <mc:Fallback>
                <p:oleObj name="Equation" r:id="rId3" imgW="291960" imgH="291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4818509"/>
                        <a:ext cx="382026" cy="3820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655511"/>
              </p:ext>
            </p:extLst>
          </p:nvPr>
        </p:nvGraphicFramePr>
        <p:xfrm>
          <a:off x="3566273" y="4382786"/>
          <a:ext cx="33178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5" imgW="253800" imgH="330120" progId="Equation.DSMT4">
                  <p:embed/>
                </p:oleObj>
              </mc:Choice>
              <mc:Fallback>
                <p:oleObj name="Equation" r:id="rId5" imgW="25380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6273" y="4382786"/>
                        <a:ext cx="331787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2137616" y="4528182"/>
            <a:ext cx="313764" cy="28687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7" idx="6"/>
          </p:cNvCxnSpPr>
          <p:nvPr/>
        </p:nvCxnSpPr>
        <p:spPr>
          <a:xfrm flipV="1">
            <a:off x="2451380" y="4662653"/>
            <a:ext cx="1030942" cy="8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7616" y="4985382"/>
            <a:ext cx="313764" cy="28687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 flipV="1">
            <a:off x="2451380" y="5119853"/>
            <a:ext cx="1030942" cy="8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461666"/>
              </p:ext>
            </p:extLst>
          </p:nvPr>
        </p:nvGraphicFramePr>
        <p:xfrm>
          <a:off x="3569354" y="4912451"/>
          <a:ext cx="3651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7" imgW="279360" imgH="330120" progId="Equation.DSMT4">
                  <p:embed/>
                </p:oleObj>
              </mc:Choice>
              <mc:Fallback>
                <p:oleObj name="Equation" r:id="rId7" imgW="27936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9354" y="4912451"/>
                        <a:ext cx="365125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91431" y="4667136"/>
            <a:ext cx="184673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 2 به 1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481016"/>
              </p:ext>
            </p:extLst>
          </p:nvPr>
        </p:nvGraphicFramePr>
        <p:xfrm>
          <a:off x="6611054" y="4658333"/>
          <a:ext cx="1750682" cy="448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9" imgW="1485720" imgH="380880" progId="Equation.DSMT4">
                  <p:embed/>
                </p:oleObj>
              </mc:Choice>
              <mc:Fallback>
                <p:oleObj name="Equation" r:id="rId9" imgW="1485720" imgH="3808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1054" y="4658333"/>
                        <a:ext cx="1750682" cy="4480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341456" y="4685063"/>
            <a:ext cx="1165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هم جهت</a:t>
            </a:r>
            <a:endParaRPr lang="en-US" sz="2400" b="1" dirty="0">
              <a:solidFill>
                <a:srgbClr val="C00000"/>
              </a:solidFill>
              <a:cs typeface="B Nazanin" pitchFamily="2" charset="-78"/>
            </a:endParaRP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1217613" y="5903913"/>
          <a:ext cx="447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11" imgW="342720" imgH="291960" progId="Equation.DSMT4">
                  <p:embed/>
                </p:oleObj>
              </mc:Choice>
              <mc:Fallback>
                <p:oleObj name="Equation" r:id="rId11" imgW="342720" imgH="291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5903913"/>
                        <a:ext cx="4476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 17"/>
          <p:cNvSpPr/>
          <p:nvPr/>
        </p:nvSpPr>
        <p:spPr>
          <a:xfrm>
            <a:off x="1828813" y="5970500"/>
            <a:ext cx="313764" cy="2868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8" idx="6"/>
          </p:cNvCxnSpPr>
          <p:nvPr/>
        </p:nvCxnSpPr>
        <p:spPr>
          <a:xfrm flipV="1">
            <a:off x="2142577" y="6104971"/>
            <a:ext cx="1030942" cy="8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61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227861"/>
              </p:ext>
            </p:extLst>
          </p:nvPr>
        </p:nvGraphicFramePr>
        <p:xfrm>
          <a:off x="2334898" y="5647771"/>
          <a:ext cx="3651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13" imgW="279360" imgH="330120" progId="Equation.DSMT4">
                  <p:embed/>
                </p:oleObj>
              </mc:Choice>
              <mc:Fallback>
                <p:oleObj name="Equation" r:id="rId13" imgW="27936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4898" y="5647771"/>
                        <a:ext cx="36512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677046"/>
              </p:ext>
            </p:extLst>
          </p:nvPr>
        </p:nvGraphicFramePr>
        <p:xfrm>
          <a:off x="3781068" y="5688842"/>
          <a:ext cx="33178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14" imgW="253800" imgH="330120" progId="Equation.DSMT4">
                  <p:embed/>
                </p:oleObj>
              </mc:Choice>
              <mc:Fallback>
                <p:oleObj name="Equation" r:id="rId14" imgW="253800" imgH="330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1068" y="5688842"/>
                        <a:ext cx="331787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4460260" y="5998042"/>
            <a:ext cx="313764" cy="2868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431491" y="6119054"/>
            <a:ext cx="1030942" cy="8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55340" y="5782260"/>
            <a:ext cx="184673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cs typeface="B Nazanin" pitchFamily="2" charset="-78"/>
              </a:rPr>
              <a:t>نسبی 2 به 1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25" name="Object 5"/>
          <p:cNvGraphicFramePr>
            <a:graphicFrameLocks noChangeAspect="1"/>
          </p:cNvGraphicFramePr>
          <p:nvPr/>
        </p:nvGraphicFramePr>
        <p:xfrm>
          <a:off x="7574963" y="5773457"/>
          <a:ext cx="1750682" cy="448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15" imgW="1485720" imgH="380880" progId="Equation.DSMT4">
                  <p:embed/>
                </p:oleObj>
              </mc:Choice>
              <mc:Fallback>
                <p:oleObj name="Equation" r:id="rId15" imgW="1485720" imgH="3808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4963" y="5773457"/>
                        <a:ext cx="1750682" cy="4480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9305365" y="5800188"/>
            <a:ext cx="1855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b="1" dirty="0" smtClean="0">
                <a:solidFill>
                  <a:srgbClr val="C00000"/>
                </a:solidFill>
                <a:cs typeface="B Nazanin" pitchFamily="2" charset="-78"/>
              </a:rPr>
              <a:t>در خلاف جهت</a:t>
            </a:r>
            <a:endParaRPr lang="en-US" sz="2400" b="1" dirty="0">
              <a:solidFill>
                <a:srgbClr val="C0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279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6721" y="1855311"/>
            <a:ext cx="116003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دو قطار در فاصله ی 1200 متری از هم قرار دارند .هم زمان با سرعت های 20 و 40 متر بر ثانیه به سمت هم حرکت می کنند. تا لحظه رسیدن به یک دیگر قطار  تندتر چند متر جا به جا شده است ؟</a:t>
            </a:r>
            <a:endParaRPr lang="en-US" sz="2400" b="1" dirty="0">
              <a:cs typeface="B Nazanin" pitchFamily="2" charset="-78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0802938" y="3552825"/>
          <a:ext cx="71913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3" imgW="507960" imgH="291960" progId="Equation.DSMT4">
                  <p:embed/>
                </p:oleObj>
              </mc:Choice>
              <mc:Fallback>
                <p:oleObj name="Equation" r:id="rId3" imgW="507960" imgH="291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2938" y="3552825"/>
                        <a:ext cx="719137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0782300" y="4235450"/>
          <a:ext cx="79216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5" imgW="558720" imgH="291960" progId="Equation.DSMT4">
                  <p:embed/>
                </p:oleObj>
              </mc:Choice>
              <mc:Fallback>
                <p:oleObj name="Equation" r:id="rId5" imgW="55872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82300" y="4235450"/>
                        <a:ext cx="79216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0790238" y="4943475"/>
          <a:ext cx="8112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7" imgW="571320" imgH="291960" progId="Equation.DSMT4">
                  <p:embed/>
                </p:oleObj>
              </mc:Choice>
              <mc:Fallback>
                <p:oleObj name="Equation" r:id="rId7" imgW="57132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0238" y="4943475"/>
                        <a:ext cx="811212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0768013" y="5607050"/>
          <a:ext cx="8636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9" imgW="609480" imgH="291960" progId="Equation.DSMT4">
                  <p:embed/>
                </p:oleObj>
              </mc:Choice>
              <mc:Fallback>
                <p:oleObj name="Equation" r:id="rId9" imgW="60948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8013" y="5607050"/>
                        <a:ext cx="8636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093178" y="942054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012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487</Words>
  <Application>Microsoft Office PowerPoint</Application>
  <PresentationFormat>Widescreen</PresentationFormat>
  <Paragraphs>73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B Nazanin</vt:lpstr>
      <vt:lpstr>B Titr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78</cp:revision>
  <dcterms:created xsi:type="dcterms:W3CDTF">2015-07-06T05:06:21Z</dcterms:created>
  <dcterms:modified xsi:type="dcterms:W3CDTF">2015-09-14T07:32:22Z</dcterms:modified>
</cp:coreProperties>
</file>