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6" r:id="rId30"/>
    <p:sldId id="288" r:id="rId31"/>
    <p:sldId id="284" r:id="rId32"/>
    <p:sldId id="285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48" d="100"/>
          <a:sy n="48" d="100"/>
        </p:scale>
        <p:origin x="-1794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DF70F-EB56-4B4B-AD52-458F88BC08B7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E6AF-B11B-4912-9936-648EED2037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DF70F-EB56-4B4B-AD52-458F88BC08B7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E6AF-B11B-4912-9936-648EED203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DF70F-EB56-4B4B-AD52-458F88BC08B7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E6AF-B11B-4912-9936-648EED203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DF70F-EB56-4B4B-AD52-458F88BC08B7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E6AF-B11B-4912-9936-648EED203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DF70F-EB56-4B4B-AD52-458F88BC08B7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E6AF-B11B-4912-9936-648EED203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DF70F-EB56-4B4B-AD52-458F88BC08B7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E6AF-B11B-4912-9936-648EED203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DF70F-EB56-4B4B-AD52-458F88BC08B7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E6AF-B11B-4912-9936-648EED203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DF70F-EB56-4B4B-AD52-458F88BC08B7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E6AF-B11B-4912-9936-648EED203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DF70F-EB56-4B4B-AD52-458F88BC08B7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E6AF-B11B-4912-9936-648EED203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DF70F-EB56-4B4B-AD52-458F88BC08B7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E6AF-B11B-4912-9936-648EED2037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51DF70F-EB56-4B4B-AD52-458F88BC08B7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498E6AF-B11B-4912-9936-648EED203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51DF70F-EB56-4B4B-AD52-458F88BC08B7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498E6AF-B11B-4912-9936-648EED203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 Cryptographic Concepts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994" y="3214686"/>
            <a:ext cx="8229600" cy="1143000"/>
          </a:xfrm>
        </p:spPr>
        <p:txBody>
          <a:bodyPr/>
          <a:lstStyle/>
          <a:p>
            <a:r>
              <a:rPr lang="en-US" dirty="0" smtClean="0"/>
              <a:t>Cryptography Terminologies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important concept behind network security is </a:t>
            </a:r>
            <a:r>
              <a:rPr lang="en-US" i="1" u="sng" dirty="0" smtClean="0">
                <a:solidFill>
                  <a:srgbClr val="FF0000"/>
                </a:solidFill>
              </a:rPr>
              <a:t>encry</a:t>
            </a:r>
            <a:r>
              <a:rPr lang="en-US" u="sng" dirty="0" smtClean="0">
                <a:solidFill>
                  <a:srgbClr val="FF0000"/>
                </a:solidFill>
              </a:rPr>
              <a:t>ption</a:t>
            </a:r>
            <a:r>
              <a:rPr lang="en-US" dirty="0" smtClean="0"/>
              <a:t>.</a:t>
            </a:r>
            <a:endParaRPr lang="en-US" i="1" dirty="0" smtClean="0"/>
          </a:p>
          <a:p>
            <a:r>
              <a:rPr lang="en-US" dirty="0" smtClean="0"/>
              <a:t>Two forms of encryption: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 (or Symmetric)</a:t>
            </a:r>
          </a:p>
          <a:p>
            <a:pPr marL="1371600" lvl="2" indent="-514350"/>
            <a:r>
              <a:rPr lang="en-US" dirty="0" smtClean="0"/>
              <a:t>Single key shared by sender and receiver.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Public-key</a:t>
            </a:r>
            <a:r>
              <a:rPr lang="en-US" dirty="0" smtClean="0"/>
              <a:t> (or Asymmetric) </a:t>
            </a:r>
          </a:p>
          <a:p>
            <a:pPr marL="1371600" lvl="2" indent="-514350"/>
            <a:r>
              <a:rPr lang="en-US" dirty="0" smtClean="0"/>
              <a:t>Separate keys for sender and receiver.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Flow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786050" y="1857364"/>
            <a:ext cx="3214710" cy="785818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Trusted Third Party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785918" y="3286124"/>
            <a:ext cx="571504" cy="135732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EA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6858016" y="3357562"/>
            <a:ext cx="571504" cy="135732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DA</a:t>
            </a:r>
            <a:endParaRPr lang="en-US" sz="2800" dirty="0"/>
          </a:p>
        </p:txBody>
      </p:sp>
      <p:sp>
        <p:nvSpPr>
          <p:cNvPr id="7" name="Pentagon 6"/>
          <p:cNvSpPr/>
          <p:nvPr/>
        </p:nvSpPr>
        <p:spPr>
          <a:xfrm>
            <a:off x="2786050" y="3714752"/>
            <a:ext cx="3643338" cy="50006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Channel 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3643306" y="5143512"/>
            <a:ext cx="2000264" cy="85725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Intruder </a:t>
            </a:r>
            <a:endParaRPr lang="en-US" sz="32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000760" y="2321711"/>
            <a:ext cx="1071570" cy="96441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 flipV="1">
            <a:off x="2000232" y="2321710"/>
            <a:ext cx="785818" cy="96441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5720" y="2285992"/>
            <a:ext cx="1369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SENDER</a:t>
            </a:r>
            <a:endParaRPr lang="en-US" sz="3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286644" y="2285992"/>
            <a:ext cx="16060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RECEIVER</a:t>
            </a:r>
            <a:endParaRPr lang="en-US" sz="3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1406" y="3886146"/>
            <a:ext cx="11196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Message</a:t>
            </a:r>
            <a:endParaRPr lang="en-US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952928" y="3857628"/>
            <a:ext cx="11196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Message</a:t>
            </a:r>
            <a:endParaRPr lang="en-US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85720" y="4357694"/>
            <a:ext cx="688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Key 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143900" y="4286256"/>
            <a:ext cx="688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Key 2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1014254" y="4532243"/>
            <a:ext cx="695276" cy="10117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7477616" y="4143380"/>
            <a:ext cx="523408" cy="14259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>
            <a:off x="7429520" y="4572008"/>
            <a:ext cx="642942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1151316" y="4075043"/>
            <a:ext cx="617850" cy="1115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7" idx="2"/>
          </p:cNvCxnSpPr>
          <p:nvPr/>
        </p:nvCxnSpPr>
        <p:spPr>
          <a:xfrm rot="16200000" flipH="1">
            <a:off x="4027285" y="4670235"/>
            <a:ext cx="928694" cy="17859"/>
          </a:xfrm>
          <a:prstGeom prst="straightConnector1">
            <a:avLst/>
          </a:prstGeom>
          <a:ln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Symmetric Key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Basic ingredients of the scheme: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Plaintext</a:t>
            </a:r>
            <a:r>
              <a:rPr lang="en-US" dirty="0" smtClean="0"/>
              <a:t> (P)</a:t>
            </a:r>
          </a:p>
          <a:p>
            <a:pPr lvl="2"/>
            <a:r>
              <a:rPr lang="en-US" dirty="0" smtClean="0"/>
              <a:t>Message to be encrypted.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Secret Key</a:t>
            </a:r>
            <a:r>
              <a:rPr lang="en-US" dirty="0" smtClean="0"/>
              <a:t>(K)</a:t>
            </a:r>
          </a:p>
          <a:p>
            <a:pPr lvl="2"/>
            <a:r>
              <a:rPr lang="en-US" dirty="0" smtClean="0"/>
              <a:t>Shared among the two parties</a:t>
            </a:r>
          </a:p>
          <a:p>
            <a:pPr lvl="1"/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Ciphertext</a:t>
            </a:r>
            <a:r>
              <a:rPr lang="en-US" dirty="0" smtClean="0"/>
              <a:t> (C)</a:t>
            </a:r>
          </a:p>
          <a:p>
            <a:pPr lvl="2"/>
            <a:r>
              <a:rPr lang="en-US" dirty="0" smtClean="0"/>
              <a:t>Message after encryption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Encryption Algorithm </a:t>
            </a:r>
            <a:r>
              <a:rPr lang="en-US" dirty="0" smtClean="0"/>
              <a:t>(EA)</a:t>
            </a:r>
          </a:p>
          <a:p>
            <a:pPr lvl="2"/>
            <a:r>
              <a:rPr lang="en-US" dirty="0" smtClean="0"/>
              <a:t>Used P and K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Decryption Algorithm </a:t>
            </a:r>
            <a:r>
              <a:rPr lang="en-US" dirty="0" smtClean="0"/>
              <a:t>(DA)</a:t>
            </a:r>
          </a:p>
          <a:p>
            <a:pPr lvl="2"/>
            <a:r>
              <a:rPr lang="en-US" dirty="0" smtClean="0"/>
              <a:t>Uses C and 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Security of scheme</a:t>
            </a:r>
          </a:p>
          <a:p>
            <a:pPr lvl="1"/>
            <a:r>
              <a:rPr lang="en-US" dirty="0" smtClean="0"/>
              <a:t>Depends on the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security of the key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Does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not depend</a:t>
            </a:r>
            <a:r>
              <a:rPr lang="en-US" dirty="0" smtClean="0"/>
              <a:t> on the secrecy of the </a:t>
            </a:r>
            <a:r>
              <a:rPr lang="en-US" dirty="0" smtClean="0">
                <a:solidFill>
                  <a:schemeClr val="accent4"/>
                </a:solidFill>
              </a:rPr>
              <a:t>algorithm</a:t>
            </a:r>
            <a:r>
              <a:rPr lang="en-US" dirty="0" smtClean="0"/>
              <a:t>.</a:t>
            </a:r>
          </a:p>
          <a:p>
            <a:r>
              <a:rPr lang="en-US" dirty="0" smtClean="0"/>
              <a:t>Assumption that we make:</a:t>
            </a:r>
          </a:p>
          <a:p>
            <a:pPr lvl="1"/>
            <a:r>
              <a:rPr lang="en-US" dirty="0" smtClean="0"/>
              <a:t>Algorithm for encryption/decryption are known to the public.</a:t>
            </a:r>
          </a:p>
          <a:p>
            <a:pPr lvl="1"/>
            <a:r>
              <a:rPr lang="en-US" dirty="0" smtClean="0"/>
              <a:t>Keys used are kept secret.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</a:t>
            </a:r>
            <a:endParaRPr lang="en-US" dirty="0"/>
          </a:p>
        </p:txBody>
      </p:sp>
      <p:sp>
        <p:nvSpPr>
          <p:cNvPr id="4" name="Snip Single Corner Rectangle 3"/>
          <p:cNvSpPr/>
          <p:nvPr/>
        </p:nvSpPr>
        <p:spPr>
          <a:xfrm rot="16200000">
            <a:off x="178564" y="3429000"/>
            <a:ext cx="1357322" cy="1285884"/>
          </a:xfrm>
          <a:prstGeom prst="snip1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nip Single Corner Rectangle 4"/>
          <p:cNvSpPr/>
          <p:nvPr/>
        </p:nvSpPr>
        <p:spPr>
          <a:xfrm rot="16200000">
            <a:off x="7608115" y="3464719"/>
            <a:ext cx="1357322" cy="1285884"/>
          </a:xfrm>
          <a:prstGeom prst="snip1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be 5"/>
          <p:cNvSpPr/>
          <p:nvPr/>
        </p:nvSpPr>
        <p:spPr>
          <a:xfrm>
            <a:off x="1928794" y="3143248"/>
            <a:ext cx="1857388" cy="1714512"/>
          </a:xfrm>
          <a:prstGeom prst="cub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EA</a:t>
            </a:r>
            <a:endParaRPr lang="en-US" dirty="0"/>
          </a:p>
        </p:txBody>
      </p:sp>
      <p:sp>
        <p:nvSpPr>
          <p:cNvPr id="7" name="Cube 6"/>
          <p:cNvSpPr/>
          <p:nvPr/>
        </p:nvSpPr>
        <p:spPr>
          <a:xfrm>
            <a:off x="5357818" y="3143248"/>
            <a:ext cx="1857388" cy="1714512"/>
          </a:xfrm>
          <a:prstGeom prst="cub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DA0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2643174" y="2428868"/>
            <a:ext cx="357190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6072198" y="2285992"/>
            <a:ext cx="357190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1500166" y="4071942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3786182" y="3714752"/>
            <a:ext cx="1571636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7215206" y="4000504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071670" y="1785926"/>
            <a:ext cx="1397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Shared Key K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500694" y="1785926"/>
            <a:ext cx="1397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Shared Key K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500958" y="5214950"/>
            <a:ext cx="10028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Plaintext</a:t>
            </a:r>
          </a:p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85720" y="5357826"/>
            <a:ext cx="10060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Plaintext</a:t>
            </a:r>
          </a:p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857620" y="4643446"/>
            <a:ext cx="1163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Ciphertext</a:t>
            </a:r>
            <a:endParaRPr lang="en-US" dirty="0" smtClean="0"/>
          </a:p>
          <a:p>
            <a:pPr algn="ctr"/>
            <a:r>
              <a:rPr lang="en-US" dirty="0" smtClean="0"/>
              <a:t>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Point to Observe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Key distribution problem of secret key system:</a:t>
            </a:r>
          </a:p>
          <a:p>
            <a:pPr lvl="1"/>
            <a:r>
              <a:rPr lang="en-US" dirty="0" smtClean="0"/>
              <a:t>Establish key before communication.</a:t>
            </a:r>
          </a:p>
          <a:p>
            <a:pPr lvl="1"/>
            <a:r>
              <a:rPr lang="en-US" dirty="0" smtClean="0"/>
              <a:t>Need n(n-1)/2 keys with n different parties.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Regular Pentagon 3"/>
          <p:cNvSpPr/>
          <p:nvPr/>
        </p:nvSpPr>
        <p:spPr>
          <a:xfrm>
            <a:off x="3071802" y="3714752"/>
            <a:ext cx="3286148" cy="2571768"/>
          </a:xfrm>
          <a:prstGeom prst="pent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286248" y="3286124"/>
            <a:ext cx="785818" cy="71438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929322" y="4286256"/>
            <a:ext cx="785818" cy="71438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357818" y="5786454"/>
            <a:ext cx="785818" cy="71438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357554" y="5786454"/>
            <a:ext cx="785818" cy="71438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2786050" y="4286256"/>
            <a:ext cx="785818" cy="71438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1" name="Straight Connector 10"/>
          <p:cNvCxnSpPr>
            <a:stCxn id="8" idx="0"/>
          </p:cNvCxnSpPr>
          <p:nvPr/>
        </p:nvCxnSpPr>
        <p:spPr>
          <a:xfrm rot="5400000" flipH="1" flipV="1">
            <a:off x="3196818" y="4482711"/>
            <a:ext cx="1857388" cy="7500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7"/>
            <a:endCxn id="6" idx="3"/>
          </p:cNvCxnSpPr>
          <p:nvPr/>
        </p:nvCxnSpPr>
        <p:spPr>
          <a:xfrm rot="5400000" flipH="1" flipV="1">
            <a:off x="4538820" y="4385490"/>
            <a:ext cx="995054" cy="2016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7" idx="0"/>
          </p:cNvCxnSpPr>
          <p:nvPr/>
        </p:nvCxnSpPr>
        <p:spPr>
          <a:xfrm rot="16200000" flipH="1">
            <a:off x="4411264" y="4446991"/>
            <a:ext cx="1785950" cy="8929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1"/>
          </p:cNvCxnSpPr>
          <p:nvPr/>
        </p:nvCxnSpPr>
        <p:spPr>
          <a:xfrm rot="16200000" flipV="1">
            <a:off x="4005727" y="4423901"/>
            <a:ext cx="1033312" cy="19010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9" idx="6"/>
            <a:endCxn id="6" idx="2"/>
          </p:cNvCxnSpPr>
          <p:nvPr/>
        </p:nvCxnSpPr>
        <p:spPr>
          <a:xfrm>
            <a:off x="3571868" y="4643446"/>
            <a:ext cx="235745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Classical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Broadly falls under two categories: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Substitution ciphers</a:t>
            </a:r>
          </a:p>
          <a:p>
            <a:pPr marL="914400" lvl="1" indent="-514350"/>
            <a:r>
              <a:rPr lang="en-US" dirty="0" smtClean="0"/>
              <a:t>Each letter or group of letters of the plaintext are replaced by some other letter or group of letters, to obtain the </a:t>
            </a:r>
            <a:r>
              <a:rPr lang="en-US" dirty="0" err="1" smtClean="0"/>
              <a:t>ciphertext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Transposition cipher</a:t>
            </a:r>
          </a:p>
          <a:p>
            <a:pPr marL="914400" lvl="1" indent="-514350"/>
            <a:r>
              <a:rPr lang="en-US" dirty="0" smtClean="0"/>
              <a:t>Letters of the plaintext are permuted in some form.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Caesar Cipher ( a substitution cipher):</a:t>
            </a:r>
          </a:p>
          <a:p>
            <a:pPr lvl="1"/>
            <a:r>
              <a:rPr lang="en-US" dirty="0" smtClean="0"/>
              <a:t>Earliest know substitution cipher.</a:t>
            </a:r>
          </a:p>
          <a:p>
            <a:pPr lvl="1"/>
            <a:r>
              <a:rPr lang="en-US" dirty="0" smtClean="0"/>
              <a:t>Replace each letter of the  alphabet with the letter three placed after that alphabet.</a:t>
            </a:r>
          </a:p>
          <a:p>
            <a:pPr lvl="1"/>
            <a:r>
              <a:rPr lang="en-US" dirty="0" smtClean="0"/>
              <a:t>Alphabets are assumed to be wrapped around ( Z is followed by A, etc.).</a:t>
            </a:r>
          </a:p>
          <a:p>
            <a:pPr lvl="1">
              <a:buNone/>
            </a:pPr>
            <a:r>
              <a:rPr lang="en-US" dirty="0" smtClean="0"/>
              <a:t>P: H A P </a:t>
            </a:r>
            <a:r>
              <a:rPr lang="en-US" dirty="0" err="1" smtClean="0"/>
              <a:t>P</a:t>
            </a:r>
            <a:r>
              <a:rPr lang="en-US" dirty="0" smtClean="0"/>
              <a:t> Y    N E W     Y E A R</a:t>
            </a:r>
          </a:p>
          <a:p>
            <a:pPr lvl="1">
              <a:buNone/>
            </a:pPr>
            <a:r>
              <a:rPr lang="en-US" dirty="0" smtClean="0"/>
              <a:t>C: K D S </a:t>
            </a:r>
            <a:r>
              <a:rPr lang="en-US" dirty="0" err="1" smtClean="0"/>
              <a:t>S</a:t>
            </a:r>
            <a:r>
              <a:rPr lang="en-US" dirty="0" smtClean="0"/>
              <a:t> B      Q H Z      BHDU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can generalize the idea by replacing each letter by the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th</a:t>
            </a:r>
            <a:r>
              <a:rPr lang="en-US" dirty="0" smtClean="0"/>
              <a:t> following letter.</a:t>
            </a:r>
          </a:p>
          <a:p>
            <a:r>
              <a:rPr lang="en-US" dirty="0" smtClean="0"/>
              <a:t>If we assign a number to each letter (A=1, B=2, etc), then</a:t>
            </a:r>
          </a:p>
          <a:p>
            <a:pPr>
              <a:buNone/>
            </a:pPr>
            <a:r>
              <a:rPr lang="en-US" dirty="0" smtClean="0"/>
              <a:t>C = E (P) = (P + k -1) % 26 +1</a:t>
            </a:r>
          </a:p>
          <a:p>
            <a:pPr>
              <a:buNone/>
            </a:pPr>
            <a:r>
              <a:rPr lang="en-US" dirty="0" smtClean="0"/>
              <a:t>P = D (C) = (C- k + 25) % 26 + 1</a:t>
            </a:r>
          </a:p>
          <a:p>
            <a:r>
              <a:rPr lang="en-US" dirty="0" smtClean="0"/>
              <a:t>Drawback:</a:t>
            </a:r>
          </a:p>
          <a:p>
            <a:pPr lvl="1"/>
            <a:r>
              <a:rPr lang="en-US" dirty="0" smtClean="0"/>
              <a:t>Brute force attack is easy</a:t>
            </a:r>
          </a:p>
          <a:p>
            <a:pPr lvl="1"/>
            <a:r>
              <a:rPr lang="en-US" dirty="0" smtClean="0"/>
              <a:t>Try out all the 25 possible keys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action that compromises the security of information.</a:t>
            </a:r>
          </a:p>
          <a:p>
            <a:r>
              <a:rPr lang="en-US" dirty="0" smtClean="0"/>
              <a:t>Four types of attack:</a:t>
            </a:r>
          </a:p>
          <a:p>
            <a:pPr lvl="1"/>
            <a:r>
              <a:rPr lang="en-US" dirty="0" smtClean="0"/>
              <a:t>Interruption</a:t>
            </a:r>
          </a:p>
          <a:p>
            <a:pPr lvl="1"/>
            <a:r>
              <a:rPr lang="en-US" dirty="0" smtClean="0"/>
              <a:t>Interception</a:t>
            </a:r>
          </a:p>
          <a:p>
            <a:pPr lvl="1"/>
            <a:r>
              <a:rPr lang="en-US" dirty="0" smtClean="0"/>
              <a:t>Modification</a:t>
            </a:r>
          </a:p>
          <a:p>
            <a:pPr lvl="1"/>
            <a:r>
              <a:rPr lang="en-US" dirty="0" smtClean="0"/>
              <a:t>Fabrication</a:t>
            </a:r>
          </a:p>
          <a:p>
            <a:r>
              <a:rPr lang="en-US" dirty="0" smtClean="0"/>
              <a:t>Basic model: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500562" y="5072074"/>
            <a:ext cx="571504" cy="64294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715140" y="5072074"/>
            <a:ext cx="571504" cy="64294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7" name="Straight Arrow Connector 6"/>
          <p:cNvCxnSpPr>
            <a:stCxn id="4" idx="6"/>
            <a:endCxn id="5" idx="2"/>
          </p:cNvCxnSpPr>
          <p:nvPr/>
        </p:nvCxnSpPr>
        <p:spPr>
          <a:xfrm>
            <a:off x="5072066" y="5393545"/>
            <a:ext cx="1643074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62308" y="5917188"/>
            <a:ext cx="824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29388" y="5917188"/>
            <a:ext cx="1263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Destination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Mono-alphabetic Cipher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Allow any arbitrary substitution.</a:t>
            </a:r>
          </a:p>
          <a:p>
            <a:r>
              <a:rPr lang="en-US" dirty="0" smtClean="0"/>
              <a:t>There can be 26! Or 4 *1026 possible keys.</a:t>
            </a:r>
          </a:p>
          <a:p>
            <a:r>
              <a:rPr lang="en-US" dirty="0" smtClean="0"/>
              <a:t>A typical key may be:</a:t>
            </a:r>
          </a:p>
          <a:p>
            <a:pPr lvl="1">
              <a:buNone/>
            </a:pPr>
            <a:r>
              <a:rPr lang="en-US" dirty="0" smtClean="0"/>
              <a:t>(ZAQWSXCDERFVBGTYHNMJUIKLOP)</a:t>
            </a:r>
          </a:p>
          <a:p>
            <a:r>
              <a:rPr lang="en-US" dirty="0" smtClean="0"/>
              <a:t>Drawbacks:</a:t>
            </a:r>
          </a:p>
          <a:p>
            <a:pPr lvl="1"/>
            <a:r>
              <a:rPr lang="en-US" dirty="0" smtClean="0"/>
              <a:t>We can make guesses by observing the relative frequency of letters, </a:t>
            </a:r>
            <a:r>
              <a:rPr lang="en-US" dirty="0" err="1" smtClean="0"/>
              <a:t>digrams</a:t>
            </a:r>
            <a:r>
              <a:rPr lang="en-US" dirty="0" smtClean="0"/>
              <a:t>, and trigrams in the text.</a:t>
            </a:r>
          </a:p>
          <a:p>
            <a:pPr lvl="1"/>
            <a:r>
              <a:rPr lang="en-US" dirty="0" smtClean="0"/>
              <a:t>Easy to break in general.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Transposition Ciphers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techniques were proposed under this category.</a:t>
            </a:r>
          </a:p>
          <a:p>
            <a:r>
              <a:rPr lang="en-US" dirty="0" smtClean="0"/>
              <a:t>A simple scheme:</a:t>
            </a:r>
          </a:p>
          <a:p>
            <a:pPr lvl="1"/>
            <a:r>
              <a:rPr lang="en-US" dirty="0" smtClean="0"/>
              <a:t>Write out plaintext in a rectangle, row by row, and read the message column by column, by permuting the order of the columns.</a:t>
            </a:r>
          </a:p>
          <a:p>
            <a:pPr lvl="1"/>
            <a:r>
              <a:rPr lang="en-US" dirty="0" smtClean="0"/>
              <a:t>Order of the column becomes the key.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1"/>
            <a:ext cx="9144000" cy="10429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P: we are attending one conference at IIT </a:t>
            </a:r>
            <a:r>
              <a:rPr lang="en-US" dirty="0" err="1" smtClean="0"/>
              <a:t>Kharagpur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2214554"/>
            <a:ext cx="81439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Key: 		4	3	1	2	5	6	7</a:t>
            </a:r>
          </a:p>
          <a:p>
            <a:r>
              <a:rPr lang="en-US" sz="3200" dirty="0" smtClean="0"/>
              <a:t>		w	e	a	r	e	a	t</a:t>
            </a:r>
          </a:p>
          <a:p>
            <a:r>
              <a:rPr lang="en-US" sz="3200" dirty="0" smtClean="0"/>
              <a:t>		t	e	n	d	I	n	g</a:t>
            </a:r>
          </a:p>
          <a:p>
            <a:r>
              <a:rPr lang="en-US" sz="3200" dirty="0" smtClean="0"/>
              <a:t>		o	n	e	c	o	n	f</a:t>
            </a:r>
          </a:p>
          <a:p>
            <a:r>
              <a:rPr lang="en-US" sz="3200" dirty="0" smtClean="0"/>
              <a:t>		e	r	e	n	c	e	a</a:t>
            </a:r>
          </a:p>
          <a:p>
            <a:r>
              <a:rPr lang="en-US" sz="3200" dirty="0" smtClean="0"/>
              <a:t>		t	I	</a:t>
            </a:r>
            <a:r>
              <a:rPr lang="en-US" sz="3200" dirty="0" err="1" smtClean="0"/>
              <a:t>I</a:t>
            </a:r>
            <a:r>
              <a:rPr lang="en-US" sz="3200" dirty="0" smtClean="0"/>
              <a:t>	T	K	h	a</a:t>
            </a:r>
          </a:p>
          <a:p>
            <a:r>
              <a:rPr lang="en-US" sz="3200" dirty="0" smtClean="0"/>
              <a:t>		r	a	g	p	u	r	-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6072206"/>
            <a:ext cx="7767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C: </a:t>
            </a:r>
            <a:r>
              <a:rPr lang="en-US" sz="2800" dirty="0" err="1" smtClean="0"/>
              <a:t>aneelg</a:t>
            </a:r>
            <a:r>
              <a:rPr lang="en-US" sz="2800" dirty="0" smtClean="0"/>
              <a:t> </a:t>
            </a:r>
            <a:r>
              <a:rPr lang="en-US" sz="2800" dirty="0" err="1" smtClean="0"/>
              <a:t>rdcnTp</a:t>
            </a:r>
            <a:r>
              <a:rPr lang="en-US" sz="2800" dirty="0" smtClean="0"/>
              <a:t> </a:t>
            </a:r>
            <a:r>
              <a:rPr lang="en-US" sz="2800" dirty="0" err="1" smtClean="0"/>
              <a:t>eenrla</a:t>
            </a:r>
            <a:r>
              <a:rPr lang="en-US" sz="2800" dirty="0" smtClean="0"/>
              <a:t> </a:t>
            </a:r>
            <a:r>
              <a:rPr lang="en-US" sz="2800" dirty="0" err="1" smtClean="0"/>
              <a:t>wtoetr</a:t>
            </a:r>
            <a:r>
              <a:rPr lang="en-US" sz="2800" dirty="0" smtClean="0"/>
              <a:t> </a:t>
            </a:r>
            <a:r>
              <a:rPr lang="en-US" sz="2800" dirty="0" err="1" smtClean="0"/>
              <a:t>elocKu</a:t>
            </a:r>
            <a:r>
              <a:rPr lang="en-US" sz="2800" dirty="0" smtClean="0"/>
              <a:t> </a:t>
            </a:r>
            <a:r>
              <a:rPr lang="en-US" sz="2800" dirty="0" err="1" smtClean="0"/>
              <a:t>annehr</a:t>
            </a:r>
            <a:r>
              <a:rPr lang="en-US" sz="2800" dirty="0" smtClean="0"/>
              <a:t> </a:t>
            </a:r>
            <a:r>
              <a:rPr lang="en-US" sz="2800" dirty="0" err="1" smtClean="0"/>
              <a:t>tgfaa</a:t>
            </a:r>
            <a:r>
              <a:rPr lang="en-US" sz="2800" dirty="0" smtClean="0"/>
              <a:t>-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Drawbacks: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ciphertext</a:t>
            </a:r>
            <a:r>
              <a:rPr lang="en-US" dirty="0" smtClean="0"/>
              <a:t> has the same letter frequency as the original plaintext.</a:t>
            </a:r>
          </a:p>
          <a:p>
            <a:pPr lvl="1"/>
            <a:r>
              <a:rPr lang="en-US" dirty="0" smtClean="0"/>
              <a:t>Guessing the number of columns and some probable words in the plaintext holds the key.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Cipher vs. Block Cipher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stream cipher encrypts the plaintext bit by bit (in stream).</a:t>
            </a:r>
          </a:p>
          <a:p>
            <a:r>
              <a:rPr lang="en-US" dirty="0" smtClean="0"/>
              <a:t>A block cipher encrypt n-bit blocks at a time.</a:t>
            </a:r>
          </a:p>
          <a:p>
            <a:pPr lvl="1"/>
            <a:r>
              <a:rPr lang="en-US" dirty="0" smtClean="0"/>
              <a:t>For example, a 256-bit cipher encrypts 256-bit blocks at a time.</a:t>
            </a:r>
          </a:p>
          <a:p>
            <a:pPr lvl="1"/>
            <a:r>
              <a:rPr lang="en-US" dirty="0" smtClean="0"/>
              <a:t>Short blocks have to be padded.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Data Encryption Standard (DES)</a:t>
            </a:r>
          </a:p>
          <a:p>
            <a:pPr lvl="1"/>
            <a:r>
              <a:rPr lang="en-US" dirty="0" smtClean="0"/>
              <a:t>Block size is 64 bits.</a:t>
            </a:r>
          </a:p>
          <a:p>
            <a:pPr lvl="1"/>
            <a:r>
              <a:rPr lang="en-US" dirty="0" smtClean="0"/>
              <a:t>Key is 56 bits.</a:t>
            </a:r>
          </a:p>
          <a:p>
            <a:r>
              <a:rPr lang="en-US" dirty="0" smtClean="0"/>
              <a:t>IDEA</a:t>
            </a:r>
          </a:p>
          <a:p>
            <a:pPr lvl="1"/>
            <a:r>
              <a:rPr lang="en-US" dirty="0" smtClean="0"/>
              <a:t>Block size is 64 bits.</a:t>
            </a:r>
          </a:p>
          <a:p>
            <a:pPr lvl="1"/>
            <a:r>
              <a:rPr lang="en-US" dirty="0" smtClean="0"/>
              <a:t>Key size is 128 bits.</a:t>
            </a:r>
          </a:p>
          <a:p>
            <a:r>
              <a:rPr lang="en-US" dirty="0" smtClean="0"/>
              <a:t>Advanced Encryption Standard (AES)</a:t>
            </a:r>
          </a:p>
          <a:p>
            <a:pPr lvl="1"/>
            <a:r>
              <a:rPr lang="en-US" dirty="0" smtClean="0"/>
              <a:t>Also known as </a:t>
            </a:r>
            <a:r>
              <a:rPr lang="en-US" dirty="0" err="1" smtClean="0"/>
              <a:t>Rijndael</a:t>
            </a:r>
            <a:r>
              <a:rPr lang="en-US" dirty="0" smtClean="0"/>
              <a:t> cryptosystem.</a:t>
            </a:r>
          </a:p>
          <a:p>
            <a:pPr lvl="1"/>
            <a:r>
              <a:rPr lang="en-US" dirty="0" smtClean="0"/>
              <a:t>Block size can be 128, 192, or 256 bits.</a:t>
            </a:r>
          </a:p>
          <a:p>
            <a:pPr lvl="1"/>
            <a:r>
              <a:rPr lang="en-US" dirty="0" smtClean="0"/>
              <a:t>Key size can be 128, 192, or 256 bits.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Encryption Standard (DES)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most widely used encryption scheme.</a:t>
            </a:r>
          </a:p>
          <a:p>
            <a:pPr lvl="1"/>
            <a:r>
              <a:rPr lang="en-US" dirty="0" smtClean="0"/>
              <a:t>Also known as Data Encryption Algorithm (DEA).</a:t>
            </a:r>
          </a:p>
          <a:p>
            <a:pPr lvl="1"/>
            <a:r>
              <a:rPr lang="en-US" dirty="0" smtClean="0"/>
              <a:t>It is a block cipher.</a:t>
            </a:r>
          </a:p>
          <a:p>
            <a:pPr lvl="2"/>
            <a:r>
              <a:rPr lang="en-US" dirty="0" smtClean="0"/>
              <a:t>The plaintext is 64-bits in  length.</a:t>
            </a:r>
          </a:p>
          <a:p>
            <a:pPr lvl="2"/>
            <a:r>
              <a:rPr lang="en-US" dirty="0" smtClean="0"/>
              <a:t>The key is 56-bits in length.</a:t>
            </a:r>
          </a:p>
          <a:p>
            <a:pPr lvl="2"/>
            <a:r>
              <a:rPr lang="en-US" dirty="0" smtClean="0"/>
              <a:t>Longer plaintexts are processed in 64-bit blocks.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r>
              <a:rPr lang="en-US" dirty="0" smtClean="0"/>
              <a:t>General Schematic of DES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16782" y="1657167"/>
            <a:ext cx="178595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IP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1116782" y="2657299"/>
            <a:ext cx="178595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Round 1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1116782" y="3443117"/>
            <a:ext cx="178595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Round 2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1116782" y="4586125"/>
            <a:ext cx="178595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Round  16</a:t>
            </a:r>
          </a:p>
        </p:txBody>
      </p:sp>
      <p:sp>
        <p:nvSpPr>
          <p:cNvPr id="8" name="Rectangle 7"/>
          <p:cNvSpPr/>
          <p:nvPr/>
        </p:nvSpPr>
        <p:spPr>
          <a:xfrm>
            <a:off x="1116782" y="5300505"/>
            <a:ext cx="178595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32-bit swap</a:t>
            </a:r>
            <a:endParaRPr lang="en-US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1116782" y="6014885"/>
            <a:ext cx="178595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RIP</a:t>
            </a:r>
            <a:endParaRPr lang="en-US" sz="3200" dirty="0"/>
          </a:p>
        </p:txBody>
      </p:sp>
      <p:sp>
        <p:nvSpPr>
          <p:cNvPr id="10" name="Rectangle 9"/>
          <p:cNvSpPr/>
          <p:nvPr/>
        </p:nvSpPr>
        <p:spPr>
          <a:xfrm>
            <a:off x="4474368" y="2657299"/>
            <a:ext cx="128588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PC 2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4474368" y="3443117"/>
            <a:ext cx="128588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PC 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474368" y="4586125"/>
            <a:ext cx="128588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PC 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831822" y="1871481"/>
            <a:ext cx="178595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PC 1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6831822" y="2657299"/>
            <a:ext cx="178595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LCS</a:t>
            </a:r>
            <a:endParaRPr lang="en-US" sz="3200" dirty="0"/>
          </a:p>
        </p:txBody>
      </p:sp>
      <p:sp>
        <p:nvSpPr>
          <p:cNvPr id="15" name="Rectangle 14"/>
          <p:cNvSpPr/>
          <p:nvPr/>
        </p:nvSpPr>
        <p:spPr>
          <a:xfrm>
            <a:off x="6831822" y="3514555"/>
            <a:ext cx="178595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LCS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831822" y="4586125"/>
            <a:ext cx="178595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LCS</a:t>
            </a:r>
          </a:p>
        </p:txBody>
      </p:sp>
      <p:cxnSp>
        <p:nvCxnSpPr>
          <p:cNvPr id="22" name="Straight Arrow Connector 21"/>
          <p:cNvCxnSpPr>
            <a:stCxn id="13" idx="2"/>
            <a:endCxn id="14" idx="0"/>
          </p:cNvCxnSpPr>
          <p:nvPr/>
        </p:nvCxnSpPr>
        <p:spPr>
          <a:xfrm rot="5400000">
            <a:off x="7546202" y="2478704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7582715" y="3335166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H="1">
            <a:off x="7507214" y="4232203"/>
            <a:ext cx="598834" cy="20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5" idx="3"/>
          </p:cNvCxnSpPr>
          <p:nvPr/>
        </p:nvCxnSpPr>
        <p:spPr>
          <a:xfrm rot="10800000">
            <a:off x="2902732" y="2871613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0800000">
            <a:off x="5760252" y="3657431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0800000">
            <a:off x="5760252" y="4800439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10800000">
            <a:off x="5760252" y="2871613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6" idx="3"/>
          </p:cNvCxnSpPr>
          <p:nvPr/>
        </p:nvCxnSpPr>
        <p:spPr>
          <a:xfrm rot="10800000" flipV="1">
            <a:off x="2902732" y="3657429"/>
            <a:ext cx="1571636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7" idx="3"/>
          </p:cNvCxnSpPr>
          <p:nvPr/>
        </p:nvCxnSpPr>
        <p:spPr>
          <a:xfrm rot="10800000">
            <a:off x="2902732" y="4800439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4" idx="2"/>
            <a:endCxn id="5" idx="0"/>
          </p:cNvCxnSpPr>
          <p:nvPr/>
        </p:nvCxnSpPr>
        <p:spPr>
          <a:xfrm rot="5400000">
            <a:off x="1724005" y="2371547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5" idx="2"/>
            <a:endCxn id="6" idx="0"/>
          </p:cNvCxnSpPr>
          <p:nvPr/>
        </p:nvCxnSpPr>
        <p:spPr>
          <a:xfrm rot="5400000">
            <a:off x="1831162" y="326452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6" idx="2"/>
            <a:endCxn id="7" idx="0"/>
          </p:cNvCxnSpPr>
          <p:nvPr/>
        </p:nvCxnSpPr>
        <p:spPr>
          <a:xfrm rot="5400000">
            <a:off x="1652567" y="4228935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7" idx="2"/>
            <a:endCxn id="8" idx="0"/>
          </p:cNvCxnSpPr>
          <p:nvPr/>
        </p:nvCxnSpPr>
        <p:spPr>
          <a:xfrm rot="5400000">
            <a:off x="1866881" y="5157629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8" idx="2"/>
            <a:endCxn id="9" idx="0"/>
          </p:cNvCxnSpPr>
          <p:nvPr/>
        </p:nvCxnSpPr>
        <p:spPr>
          <a:xfrm rot="5400000">
            <a:off x="1866881" y="5872009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57158" y="785794"/>
            <a:ext cx="1035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 (64 bit)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7572396" y="1000108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 (56 bit)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357158" y="6488692"/>
            <a:ext cx="1035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 (64 bit)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3474236" y="2228671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3474236" y="3085927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3402798" y="4371811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r>
              <a:rPr lang="en-US" baseline="-25000" dirty="0" smtClean="0"/>
              <a:t>16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5760252" y="5443381"/>
            <a:ext cx="30980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PC: permuted choice</a:t>
            </a:r>
          </a:p>
          <a:p>
            <a:r>
              <a:rPr lang="en-US" dirty="0" smtClean="0"/>
              <a:t>LCS: left circular shift</a:t>
            </a:r>
          </a:p>
          <a:p>
            <a:r>
              <a:rPr lang="en-US" dirty="0" smtClean="0"/>
              <a:t>IP: initial permutation</a:t>
            </a:r>
          </a:p>
          <a:p>
            <a:r>
              <a:rPr lang="en-US" dirty="0" smtClean="0"/>
              <a:t>RIP: reverse initial permutation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0" y="1571612"/>
            <a:ext cx="1035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 (64 bit)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215074" y="1428736"/>
            <a:ext cx="997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K(56 bit)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overall processing at each iteration:</a:t>
            </a:r>
          </a:p>
          <a:p>
            <a:r>
              <a:rPr lang="en-US" dirty="0" smtClean="0"/>
              <a:t>L</a:t>
            </a:r>
            <a:r>
              <a:rPr lang="en-US" baseline="-25000" dirty="0" smtClean="0"/>
              <a:t>i  </a:t>
            </a:r>
            <a:r>
              <a:rPr lang="en-US" dirty="0" smtClean="0"/>
              <a:t> = R</a:t>
            </a:r>
            <a:r>
              <a:rPr lang="en-US" baseline="-25000" dirty="0" smtClean="0"/>
              <a:t>i-1</a:t>
            </a:r>
          </a:p>
          <a:p>
            <a:r>
              <a:rPr lang="en-US" baseline="-25000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 </a:t>
            </a:r>
            <a:r>
              <a:rPr lang="en-US" dirty="0" smtClean="0"/>
              <a:t> = L</a:t>
            </a:r>
            <a:r>
              <a:rPr lang="en-US" baseline="-25000" dirty="0" smtClean="0"/>
              <a:t>i-1</a:t>
            </a:r>
            <a:r>
              <a:rPr lang="en-US" dirty="0" smtClean="0"/>
              <a:t>     XOR F(R</a:t>
            </a:r>
            <a:r>
              <a:rPr lang="en-US" baseline="-25000" dirty="0" smtClean="0"/>
              <a:t>i-1 </a:t>
            </a:r>
            <a:r>
              <a:rPr lang="en-US" dirty="0" smtClean="0"/>
              <a:t> ,</a:t>
            </a:r>
            <a:r>
              <a:rPr lang="en-US" dirty="0" err="1" smtClean="0"/>
              <a:t>K</a:t>
            </a:r>
            <a:r>
              <a:rPr lang="en-US" baseline="-25000" dirty="0" err="1" smtClean="0"/>
              <a:t>i</a:t>
            </a:r>
            <a:r>
              <a:rPr lang="en-US" dirty="0" smtClean="0"/>
              <a:t> )</a:t>
            </a:r>
          </a:p>
          <a:p>
            <a:r>
              <a:rPr lang="en-US" dirty="0" smtClean="0"/>
              <a:t>Concerns  about:</a:t>
            </a:r>
          </a:p>
          <a:p>
            <a:pPr lvl="1"/>
            <a:r>
              <a:rPr lang="en-US" dirty="0" smtClean="0"/>
              <a:t>The algorithm and the key length (56-bits)</a:t>
            </a:r>
          </a:p>
          <a:p>
            <a:pPr lvl="1"/>
            <a:r>
              <a:rPr lang="en-US" dirty="0" smtClean="0"/>
              <a:t>Longer key lengths essential for critical applications</a:t>
            </a:r>
          </a:p>
        </p:txBody>
      </p:sp>
      <p:sp>
        <p:nvSpPr>
          <p:cNvPr id="4" name="Right Brace 3"/>
          <p:cNvSpPr/>
          <p:nvPr/>
        </p:nvSpPr>
        <p:spPr>
          <a:xfrm>
            <a:off x="5357818" y="2285992"/>
            <a:ext cx="785818" cy="11430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15074" y="2500306"/>
            <a:ext cx="1768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Fiestel</a:t>
            </a:r>
            <a:r>
              <a:rPr lang="en-US" dirty="0" smtClean="0"/>
              <a:t> Structure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DES Single </a:t>
            </a:r>
            <a:br>
              <a:rPr lang="en-US"/>
            </a:br>
            <a:r>
              <a:rPr lang="en-US"/>
              <a:t>Iteration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/>
          <a:srcRect b="6667"/>
          <a:stretch>
            <a:fillRect/>
          </a:stretch>
        </p:blipFill>
        <p:spPr bwMode="auto">
          <a:xfrm>
            <a:off x="990600" y="1371600"/>
            <a:ext cx="7391400" cy="541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Interruption:</a:t>
            </a:r>
          </a:p>
          <a:p>
            <a:pPr lvl="1"/>
            <a:r>
              <a:rPr lang="en-US" dirty="0" smtClean="0"/>
              <a:t>Attack on availability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Interception:</a:t>
            </a:r>
          </a:p>
          <a:p>
            <a:pPr lvl="1"/>
            <a:r>
              <a:rPr lang="en-US" dirty="0" smtClean="0"/>
              <a:t>Attack on confidentiality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357818" y="2071678"/>
            <a:ext cx="571504" cy="57150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7715272" y="2071678"/>
            <a:ext cx="571504" cy="57150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500694" y="4429132"/>
            <a:ext cx="571504" cy="57150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858148" y="4429132"/>
            <a:ext cx="571504" cy="57150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715140" y="5572140"/>
            <a:ext cx="571504" cy="57150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6322231" y="2393149"/>
            <a:ext cx="785818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6"/>
          </p:cNvCxnSpPr>
          <p:nvPr/>
        </p:nvCxnSpPr>
        <p:spPr>
          <a:xfrm>
            <a:off x="5929322" y="2357430"/>
            <a:ext cx="785818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6"/>
            <a:endCxn id="7" idx="2"/>
          </p:cNvCxnSpPr>
          <p:nvPr/>
        </p:nvCxnSpPr>
        <p:spPr>
          <a:xfrm>
            <a:off x="6072198" y="4714884"/>
            <a:ext cx="1785950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0" idx="0"/>
          </p:cNvCxnSpPr>
          <p:nvPr/>
        </p:nvCxnSpPr>
        <p:spPr>
          <a:xfrm rot="5400000">
            <a:off x="6572264" y="5143512"/>
            <a:ext cx="857256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Strength of DES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Declared insecure in 1998</a:t>
            </a:r>
          </a:p>
          <a:p>
            <a:r>
              <a:rPr lang="en-US"/>
              <a:t>Electronic Frontier Foundation</a:t>
            </a:r>
          </a:p>
          <a:p>
            <a:r>
              <a:rPr lang="en-US"/>
              <a:t>DES Cracker machine</a:t>
            </a:r>
          </a:p>
          <a:p>
            <a:r>
              <a:rPr lang="en-US"/>
              <a:t>DES now worthless</a:t>
            </a:r>
          </a:p>
          <a:p>
            <a:r>
              <a:rPr lang="en-US"/>
              <a:t>Alternatives include TDEA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for a new standard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 had been in use for a long time.</a:t>
            </a:r>
          </a:p>
          <a:p>
            <a:r>
              <a:rPr lang="en-US" dirty="0" smtClean="0"/>
              <a:t>A replacement for DES was needed.</a:t>
            </a:r>
          </a:p>
          <a:p>
            <a:pPr lvl="1"/>
            <a:r>
              <a:rPr lang="en-US" dirty="0" smtClean="0"/>
              <a:t>Theoretical attacks that can break it.</a:t>
            </a:r>
          </a:p>
          <a:p>
            <a:pPr lvl="1"/>
            <a:r>
              <a:rPr lang="en-US" dirty="0" smtClean="0"/>
              <a:t>Demonstration of exhaustive key search attacks.</a:t>
            </a:r>
          </a:p>
          <a:p>
            <a:r>
              <a:rPr lang="en-US" dirty="0" smtClean="0"/>
              <a:t>US NIST issued call for ciphers in 1997.</a:t>
            </a:r>
          </a:p>
          <a:p>
            <a:pPr lvl="1"/>
            <a:r>
              <a:rPr lang="en-US" dirty="0" smtClean="0"/>
              <a:t>15 candidates accepted in June 1998.</a:t>
            </a:r>
          </a:p>
          <a:p>
            <a:pPr lvl="1"/>
            <a:r>
              <a:rPr lang="en-US" dirty="0" smtClean="0"/>
              <a:t>5 were short-listed in August 1999.</a:t>
            </a:r>
          </a:p>
          <a:p>
            <a:r>
              <a:rPr lang="en-US" dirty="0" err="1" smtClean="0"/>
              <a:t>Rijndael</a:t>
            </a:r>
            <a:r>
              <a:rPr lang="en-US" dirty="0" smtClean="0"/>
              <a:t> was selected as the Advanced Encryption Standard in October 2000.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AES Cryptosystem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</a:t>
            </a:r>
            <a:r>
              <a:rPr lang="en-US" dirty="0" err="1" smtClean="0"/>
              <a:t>Rijndael</a:t>
            </a:r>
            <a:r>
              <a:rPr lang="en-US" dirty="0" smtClean="0"/>
              <a:t> proposal, the block length and key length can be independency specified to be 128, 192, or 256 bits.</a:t>
            </a:r>
          </a:p>
          <a:p>
            <a:r>
              <a:rPr lang="en-US" dirty="0" smtClean="0"/>
              <a:t>The AES standard limits the block length to 128 bits.</a:t>
            </a:r>
          </a:p>
          <a:p>
            <a:pPr lvl="1"/>
            <a:r>
              <a:rPr lang="en-US" dirty="0" smtClean="0"/>
              <a:t>Key length can be 128, 192, or 256 bits.</a:t>
            </a:r>
          </a:p>
          <a:p>
            <a:r>
              <a:rPr lang="en-US" dirty="0" smtClean="0"/>
              <a:t>Easy to implement, both in hardware and software.</a:t>
            </a:r>
          </a:p>
          <a:p>
            <a:r>
              <a:rPr lang="en-US" smtClean="0"/>
              <a:t>Resistant against </a:t>
            </a:r>
            <a:r>
              <a:rPr lang="en-US" dirty="0" smtClean="0"/>
              <a:t>all known attacks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Modification:</a:t>
            </a:r>
          </a:p>
          <a:p>
            <a:pPr lvl="1"/>
            <a:r>
              <a:rPr lang="en-US" dirty="0" smtClean="0"/>
              <a:t>Attack on integrity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Fabrication:</a:t>
            </a:r>
          </a:p>
          <a:p>
            <a:pPr lvl="1"/>
            <a:r>
              <a:rPr lang="en-US" dirty="0" smtClean="0"/>
              <a:t>Attack on authenticity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500694" y="1928802"/>
            <a:ext cx="500066" cy="57150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7500958" y="1928802"/>
            <a:ext cx="500066" cy="57150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572264" y="3143248"/>
            <a:ext cx="500066" cy="57150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715008" y="4500570"/>
            <a:ext cx="500066" cy="57150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7715272" y="4500570"/>
            <a:ext cx="500066" cy="57150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6858016" y="5643578"/>
            <a:ext cx="500066" cy="57150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cxnSp>
        <p:nvCxnSpPr>
          <p:cNvPr id="11" name="Shape 10"/>
          <p:cNvCxnSpPr/>
          <p:nvPr/>
        </p:nvCxnSpPr>
        <p:spPr>
          <a:xfrm>
            <a:off x="5998965" y="2214554"/>
            <a:ext cx="716175" cy="940951"/>
          </a:xfrm>
          <a:prstGeom prst="bentConnector2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hape 12"/>
          <p:cNvCxnSpPr/>
          <p:nvPr/>
        </p:nvCxnSpPr>
        <p:spPr>
          <a:xfrm rot="5400000" flipH="1" flipV="1">
            <a:off x="6768718" y="2411008"/>
            <a:ext cx="857256" cy="607223"/>
          </a:xfrm>
          <a:prstGeom prst="bentConnector2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hape 14"/>
          <p:cNvCxnSpPr>
            <a:stCxn id="9" idx="0"/>
            <a:endCxn id="8" idx="2"/>
          </p:cNvCxnSpPr>
          <p:nvPr/>
        </p:nvCxnSpPr>
        <p:spPr>
          <a:xfrm rot="5400000" flipH="1" flipV="1">
            <a:off x="6983032" y="4911339"/>
            <a:ext cx="857256" cy="607223"/>
          </a:xfrm>
          <a:prstGeom prst="bentConnector2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Passive and Active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Passive attacks</a:t>
            </a:r>
          </a:p>
          <a:p>
            <a:pPr lvl="1"/>
            <a:r>
              <a:rPr lang="en-US" dirty="0" smtClean="0"/>
              <a:t>Obtain information that is being transmitted (</a:t>
            </a:r>
            <a:r>
              <a:rPr lang="en-US" dirty="0" smtClean="0">
                <a:solidFill>
                  <a:srgbClr val="FF0000"/>
                </a:solidFill>
              </a:rPr>
              <a:t>eavesdropping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Two types: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Release of message contents.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Traffic analysis</a:t>
            </a:r>
            <a:r>
              <a:rPr lang="en-US" dirty="0" smtClean="0"/>
              <a:t>.</a:t>
            </a:r>
          </a:p>
          <a:p>
            <a:pPr lvl="1"/>
            <a:r>
              <a:rPr lang="en-US" b="1" u="sng" dirty="0" smtClean="0">
                <a:solidFill>
                  <a:schemeClr val="accent1"/>
                </a:solidFill>
              </a:rPr>
              <a:t>Very difficult to detect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Involve some </a:t>
            </a:r>
            <a:r>
              <a:rPr lang="en-US" dirty="0" smtClean="0">
                <a:solidFill>
                  <a:srgbClr val="C00000"/>
                </a:solidFill>
              </a:rPr>
              <a:t>modification</a:t>
            </a:r>
            <a:r>
              <a:rPr lang="en-US" dirty="0" smtClean="0"/>
              <a:t> of the data stream or the </a:t>
            </a:r>
            <a:r>
              <a:rPr lang="en-US" dirty="0" smtClean="0">
                <a:solidFill>
                  <a:srgbClr val="C00000"/>
                </a:solidFill>
              </a:rPr>
              <a:t>creation</a:t>
            </a:r>
            <a:r>
              <a:rPr lang="en-US" dirty="0" smtClean="0"/>
              <a:t> of a </a:t>
            </a:r>
            <a:r>
              <a:rPr lang="en-US" dirty="0" smtClean="0">
                <a:solidFill>
                  <a:srgbClr val="FF0000"/>
                </a:solidFill>
              </a:rPr>
              <a:t>false</a:t>
            </a:r>
            <a:r>
              <a:rPr lang="en-US" dirty="0" smtClean="0"/>
              <a:t> stream.</a:t>
            </a:r>
          </a:p>
          <a:p>
            <a:r>
              <a:rPr lang="en-US" dirty="0" smtClean="0"/>
              <a:t>Four categories:</a:t>
            </a:r>
          </a:p>
          <a:p>
            <a:pPr lvl="1"/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Masquerade</a:t>
            </a:r>
            <a:r>
              <a:rPr lang="en-US" dirty="0" smtClean="0"/>
              <a:t>: One entity </a:t>
            </a:r>
            <a:r>
              <a:rPr lang="en-US" dirty="0" smtClean="0">
                <a:solidFill>
                  <a:srgbClr val="C00000"/>
                </a:solidFill>
              </a:rPr>
              <a:t>pretends</a:t>
            </a:r>
            <a:r>
              <a:rPr lang="en-US" dirty="0" smtClean="0"/>
              <a:t> to be a difficult entity.</a:t>
            </a:r>
          </a:p>
          <a:p>
            <a:pPr lvl="1"/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Replay</a:t>
            </a:r>
            <a:r>
              <a:rPr lang="en-US" dirty="0" smtClean="0"/>
              <a:t>: Passive capture of transaction and </a:t>
            </a:r>
            <a:r>
              <a:rPr lang="en-US" dirty="0" smtClean="0">
                <a:solidFill>
                  <a:srgbClr val="C00000"/>
                </a:solidFill>
              </a:rPr>
              <a:t>subsequent replay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Modification</a:t>
            </a:r>
            <a:r>
              <a:rPr lang="en-US" dirty="0" smtClean="0"/>
              <a:t>: Some portion of a message is altered on its way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Denial of service</a:t>
            </a:r>
            <a:r>
              <a:rPr lang="en-US" dirty="0" smtClean="0"/>
              <a:t>: Prevents access to resources.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Confidentiality (privacy)</a:t>
            </a:r>
          </a:p>
          <a:p>
            <a:r>
              <a:rPr lang="en-US" dirty="0" smtClean="0"/>
              <a:t>Authentication (who created and sent the data)</a:t>
            </a:r>
          </a:p>
          <a:p>
            <a:r>
              <a:rPr lang="en-US" dirty="0" smtClean="0"/>
              <a:t>Integrity (has not altered)</a:t>
            </a:r>
          </a:p>
          <a:p>
            <a:r>
              <a:rPr lang="en-US" dirty="0" smtClean="0"/>
              <a:t>Non-repudiation (parties cannot later deny)</a:t>
            </a:r>
          </a:p>
          <a:p>
            <a:r>
              <a:rPr lang="en-US" dirty="0" smtClean="0"/>
              <a:t>Access control (prevent misuse of resources)</a:t>
            </a:r>
          </a:p>
          <a:p>
            <a:r>
              <a:rPr lang="en-US" dirty="0" smtClean="0"/>
              <a:t>Availability (permanence, non-erasure)</a:t>
            </a:r>
          </a:p>
          <a:p>
            <a:pPr lvl="1"/>
            <a:r>
              <a:rPr lang="en-US" dirty="0" smtClean="0"/>
              <a:t>Denial of Service Attacks</a:t>
            </a:r>
          </a:p>
          <a:p>
            <a:pPr lvl="1"/>
            <a:r>
              <a:rPr lang="en-US" dirty="0" smtClean="0"/>
              <a:t>Virus the deletes files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Access Security Model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572264" y="2214554"/>
            <a:ext cx="1928826" cy="71438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Internal</a:t>
            </a:r>
          </a:p>
          <a:p>
            <a:pPr algn="ctr"/>
            <a:r>
              <a:rPr lang="en-US" sz="2400" dirty="0" smtClean="0"/>
              <a:t>Network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6572264" y="3000372"/>
            <a:ext cx="1928826" cy="1857388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Computer</a:t>
            </a:r>
          </a:p>
          <a:p>
            <a:pPr algn="ctr"/>
            <a:r>
              <a:rPr lang="en-US" sz="2800" dirty="0" smtClean="0"/>
              <a:t>Software resources</a:t>
            </a:r>
          </a:p>
          <a:p>
            <a:pPr algn="ctr"/>
            <a:r>
              <a:rPr lang="en-US" sz="2800" dirty="0" smtClean="0"/>
              <a:t>Databases</a:t>
            </a:r>
          </a:p>
        </p:txBody>
      </p:sp>
      <p:sp>
        <p:nvSpPr>
          <p:cNvPr id="6" name="Rectangle 5"/>
          <p:cNvSpPr/>
          <p:nvPr/>
        </p:nvSpPr>
        <p:spPr>
          <a:xfrm>
            <a:off x="6572264" y="4929198"/>
            <a:ext cx="1928826" cy="71438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Security</a:t>
            </a:r>
          </a:p>
          <a:p>
            <a:pPr algn="ctr"/>
            <a:r>
              <a:rPr lang="en-US" sz="2400" dirty="0" smtClean="0"/>
              <a:t>Control</a:t>
            </a:r>
          </a:p>
        </p:txBody>
      </p:sp>
      <p:sp>
        <p:nvSpPr>
          <p:cNvPr id="7" name="Rectangle 6"/>
          <p:cNvSpPr/>
          <p:nvPr/>
        </p:nvSpPr>
        <p:spPr>
          <a:xfrm>
            <a:off x="5715008" y="2500306"/>
            <a:ext cx="500066" cy="300039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GATEWAY</a:t>
            </a:r>
            <a:endParaRPr lang="en-US" sz="2800" dirty="0"/>
          </a:p>
        </p:txBody>
      </p:sp>
      <p:sp>
        <p:nvSpPr>
          <p:cNvPr id="8" name="Pentagon 7"/>
          <p:cNvSpPr/>
          <p:nvPr/>
        </p:nvSpPr>
        <p:spPr>
          <a:xfrm>
            <a:off x="2071670" y="3357562"/>
            <a:ext cx="3357586" cy="857256"/>
          </a:xfrm>
          <a:prstGeom prst="homePlat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ACCESS CHANNEL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85720" y="3000372"/>
            <a:ext cx="156357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Opponent</a:t>
            </a:r>
            <a:r>
              <a:rPr lang="en-US" sz="2400" b="1" dirty="0" smtClean="0"/>
              <a:t>:</a:t>
            </a:r>
          </a:p>
          <a:p>
            <a:pPr algn="ctr"/>
            <a:r>
              <a:rPr lang="en-US" sz="2400" b="1" dirty="0" smtClean="0"/>
              <a:t>Human</a:t>
            </a:r>
          </a:p>
          <a:p>
            <a:pPr algn="ctr"/>
            <a:r>
              <a:rPr lang="en-US" sz="2400" b="1" dirty="0" smtClean="0"/>
              <a:t>Virus</a:t>
            </a:r>
          </a:p>
          <a:p>
            <a:pPr algn="ctr"/>
            <a:r>
              <a:rPr lang="en-US" sz="2400" b="1" dirty="0" smtClean="0"/>
              <a:t>worm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495</TotalTime>
  <Words>1210</Words>
  <Application>Microsoft Office PowerPoint</Application>
  <PresentationFormat>On-screen Show (4:3)</PresentationFormat>
  <Paragraphs>258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Module</vt:lpstr>
      <vt:lpstr>Basic Cryptographic Concepts</vt:lpstr>
      <vt:lpstr>Security Attacks</vt:lpstr>
      <vt:lpstr>Slide 3</vt:lpstr>
      <vt:lpstr>Slide 4</vt:lpstr>
      <vt:lpstr>Passive and Active Attacks</vt:lpstr>
      <vt:lpstr>Active attacks</vt:lpstr>
      <vt:lpstr>Slide 7</vt:lpstr>
      <vt:lpstr>Security Services</vt:lpstr>
      <vt:lpstr>Network Access Security Model</vt:lpstr>
      <vt:lpstr>Cryptography Terminologies</vt:lpstr>
      <vt:lpstr>Introduction </vt:lpstr>
      <vt:lpstr>Typical Flow</vt:lpstr>
      <vt:lpstr>Symmetric Key Cryptography</vt:lpstr>
      <vt:lpstr>Slide 14</vt:lpstr>
      <vt:lpstr>Illustration </vt:lpstr>
      <vt:lpstr>Some Point to Observe</vt:lpstr>
      <vt:lpstr>Classical Techniques</vt:lpstr>
      <vt:lpstr>A Simple Example</vt:lpstr>
      <vt:lpstr>Slide 19</vt:lpstr>
      <vt:lpstr>Mono-alphabetic Cipher</vt:lpstr>
      <vt:lpstr>Transposition Ciphers</vt:lpstr>
      <vt:lpstr>Slide 22</vt:lpstr>
      <vt:lpstr>Slide 23</vt:lpstr>
      <vt:lpstr>Stream Cipher vs. Block Cipher</vt:lpstr>
      <vt:lpstr>Practical Algorithms</vt:lpstr>
      <vt:lpstr>Data Encryption Standard (DES)</vt:lpstr>
      <vt:lpstr>General Schematic of DES</vt:lpstr>
      <vt:lpstr>DES</vt:lpstr>
      <vt:lpstr>DES Single  Iteration</vt:lpstr>
      <vt:lpstr>Strength of DES</vt:lpstr>
      <vt:lpstr>Need for a new standard</vt:lpstr>
      <vt:lpstr>The AES Cryptosystem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Cryptographic Concepts</dc:title>
  <dc:creator>SaMa</dc:creator>
  <cp:lastModifiedBy>صادق</cp:lastModifiedBy>
  <cp:revision>48</cp:revision>
  <dcterms:created xsi:type="dcterms:W3CDTF">2011-10-13T09:14:21Z</dcterms:created>
  <dcterms:modified xsi:type="dcterms:W3CDTF">2011-10-26T04:26:47Z</dcterms:modified>
</cp:coreProperties>
</file>