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531" r:id="rId2"/>
    <p:sldId id="544" r:id="rId3"/>
    <p:sldId id="551" r:id="rId4"/>
    <p:sldId id="456" r:id="rId5"/>
    <p:sldId id="554" r:id="rId6"/>
    <p:sldId id="457" r:id="rId7"/>
    <p:sldId id="552" r:id="rId8"/>
    <p:sldId id="553" r:id="rId9"/>
    <p:sldId id="550" r:id="rId10"/>
    <p:sldId id="355" r:id="rId11"/>
    <p:sldId id="542" r:id="rId12"/>
    <p:sldId id="549" r:id="rId13"/>
    <p:sldId id="555" r:id="rId14"/>
    <p:sldId id="371" r:id="rId15"/>
    <p:sldId id="558" r:id="rId16"/>
    <p:sldId id="505" r:id="rId17"/>
    <p:sldId id="559" r:id="rId18"/>
    <p:sldId id="439" r:id="rId19"/>
    <p:sldId id="560" r:id="rId20"/>
    <p:sldId id="500" r:id="rId21"/>
    <p:sldId id="510" r:id="rId22"/>
    <p:sldId id="561" r:id="rId23"/>
    <p:sldId id="450" r:id="rId24"/>
    <p:sldId id="562" r:id="rId25"/>
    <p:sldId id="501" r:id="rId26"/>
    <p:sldId id="563" r:id="rId27"/>
    <p:sldId id="470" r:id="rId28"/>
    <p:sldId id="471" r:id="rId29"/>
    <p:sldId id="564" r:id="rId30"/>
    <p:sldId id="514" r:id="rId31"/>
    <p:sldId id="271" r:id="rId32"/>
    <p:sldId id="516" r:id="rId33"/>
    <p:sldId id="522" r:id="rId34"/>
    <p:sldId id="565" r:id="rId35"/>
    <p:sldId id="524" r:id="rId36"/>
    <p:sldId id="525" r:id="rId37"/>
    <p:sldId id="523" r:id="rId38"/>
    <p:sldId id="566" r:id="rId39"/>
    <p:sldId id="275" r:id="rId40"/>
    <p:sldId id="567" r:id="rId41"/>
    <p:sldId id="526" r:id="rId42"/>
    <p:sldId id="527" r:id="rId43"/>
    <p:sldId id="568" r:id="rId44"/>
    <p:sldId id="281" r:id="rId45"/>
    <p:sldId id="529" r:id="rId46"/>
    <p:sldId id="569" r:id="rId47"/>
    <p:sldId id="285" r:id="rId48"/>
    <p:sldId id="570" r:id="rId49"/>
    <p:sldId id="536" r:id="rId50"/>
    <p:sldId id="572" r:id="rId51"/>
    <p:sldId id="571" r:id="rId52"/>
    <p:sldId id="574" r:id="rId53"/>
    <p:sldId id="548" r:id="rId54"/>
    <p:sldId id="573" r:id="rId55"/>
    <p:sldId id="582" r:id="rId56"/>
    <p:sldId id="583" r:id="rId57"/>
    <p:sldId id="537" r:id="rId58"/>
    <p:sldId id="581" r:id="rId59"/>
    <p:sldId id="538" r:id="rId60"/>
    <p:sldId id="575" r:id="rId61"/>
    <p:sldId id="539" r:id="rId62"/>
    <p:sldId id="580" r:id="rId63"/>
    <p:sldId id="576" r:id="rId64"/>
    <p:sldId id="540" r:id="rId65"/>
    <p:sldId id="577" r:id="rId66"/>
    <p:sldId id="541" r:id="rId67"/>
    <p:sldId id="547" r:id="rId68"/>
    <p:sldId id="578" r:id="rId69"/>
    <p:sldId id="546" r:id="rId70"/>
    <p:sldId id="579" r:id="rId71"/>
    <p:sldId id="532" r:id="rId72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7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5A3E15-5AA8-4417-9906-4DE69895EBB7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8AECD6-5C4A-4E4C-B1A1-9161B6448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5552E6-F89B-448D-A2B6-A4916785F4B1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155B-ADA7-4896-A668-A75E5CA8B740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8D81-F5C8-4FA4-B08F-84CECE8F9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2376-3601-4979-883C-F85F9B937008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8B7DA-0456-4DA2-8E37-828F06C60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8329-0F09-4CC9-B945-49F6E8B90031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FA9C-271F-4BE5-BC3E-89A3B6D65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DCBF2-A8CC-4DD4-B82B-601FE03150A8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DD10-3A1E-4312-B641-01DF3A80D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D9B9D-A4F4-40EF-A79D-98C16B102463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BABD-D464-4658-BFFA-6DAA200E4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31908-F909-4E33-8941-697663F800D2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84F05-493C-4CDA-A588-1FE0A252B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E05B-B387-43C4-A937-A74DF7E87B25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32C1F-EC38-4BE2-971C-0C3EC823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423B9-94F4-4857-A775-C4BD24FB1615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7121-A2B5-4CDE-B414-72DEDAC8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0D56A-C9CC-4090-AD68-016C5ADC9640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203A-7109-4240-839E-0C343A7F5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A9D1-825A-4A13-B3CD-3530FCE0F45B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A59B-42FA-4ABA-903A-10BA7AB01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02E36-5895-49CC-97B0-7F8704909F68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3388-E3CD-48D6-B3E2-0411FAB14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212FDF-550E-4F3A-B3B0-32BBC4237AA5}" type="datetimeFigureOut">
              <a:rPr lang="en-US"/>
              <a:pPr>
                <a:defRPr/>
              </a:pPr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A138CA-B9C1-4626-A04C-4EEF1A5E9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4953000"/>
            <a:ext cx="6503988" cy="1503363"/>
          </a:xfrm>
          <a:ln w="57150" cmpd="thinThick">
            <a:solidFill>
              <a:srgbClr val="008000"/>
            </a:solidFill>
          </a:ln>
        </p:spPr>
        <p:txBody>
          <a:bodyPr anchor="ctr"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fa-IR" b="1" smtClean="0"/>
              <a:t>خـداونـدا توئی پـروردگارم  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fa-IR" b="1" smtClean="0"/>
              <a:t>همه از توست یـا ربّ هرچه دارم</a:t>
            </a:r>
            <a:endParaRPr lang="en-US" b="1" smtClean="0"/>
          </a:p>
        </p:txBody>
      </p:sp>
      <p:pic>
        <p:nvPicPr>
          <p:cNvPr id="3076" name="Picture 4" descr="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4008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rabins-pic-General pathology\1 Cell Injury, Cell Death, and Adaptations\1-4 Atrophy.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50000" b="8765"/>
          <a:stretch>
            <a:fillRect/>
          </a:stretch>
        </p:blipFill>
        <p:spPr>
          <a:xfrm>
            <a:off x="3694113" y="0"/>
            <a:ext cx="5449887" cy="6861175"/>
          </a:xfrm>
        </p:spPr>
      </p:pic>
      <p:sp>
        <p:nvSpPr>
          <p:cNvPr id="1843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1143000"/>
          </a:xfrm>
        </p:spPr>
        <p:txBody>
          <a:bodyPr/>
          <a:lstStyle/>
          <a:p>
            <a:pPr eaLnBrk="1" hangingPunct="1"/>
            <a:r>
              <a:rPr lang="en-US" smtClean="0">
                <a:cs typeface="Times New Roman" pitchFamily="18" charset="0"/>
              </a:rPr>
              <a:t>normal</a:t>
            </a:r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2743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Atrophy</a:t>
            </a:r>
            <a:endParaRPr lang="fa-IR" sz="4000" smtClean="0"/>
          </a:p>
        </p:txBody>
      </p:sp>
      <p:pic>
        <p:nvPicPr>
          <p:cNvPr id="19458" name="Picture 2" descr="D:\rabins-pic-General pathology\1 Cell Injury, Cell Death, and Adaptations\1-4 Atrophy.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50000" b="9662"/>
          <a:stretch>
            <a:fillRect/>
          </a:stretch>
        </p:blipFill>
        <p:spPr>
          <a:xfrm>
            <a:off x="3475038" y="95250"/>
            <a:ext cx="5364162" cy="6686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600" smtClean="0">
                <a:cs typeface="Arial" charset="0"/>
              </a:rPr>
              <a:t>نام ضايعه و تكنيك به كار رفته را مشخص نماييد.</a:t>
            </a:r>
            <a:endParaRPr lang="en-US" sz="3600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20483" name="Picture 5" descr="MUSC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0772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skeletal muscle fiber atrophy, Trichrome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mtClean="0">
                <a:cs typeface="Arial" charset="0"/>
              </a:rPr>
              <a:t>ضايعه چيست؟</a:t>
            </a:r>
          </a:p>
        </p:txBody>
      </p:sp>
      <p:pic>
        <p:nvPicPr>
          <p:cNvPr id="21506" name="Picture 2" descr="D:\rabins-pic-General pathology\1 Cell Injury, Cell Death, and Adaptations\1-5-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9145588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mtClean="0"/>
              <a:t>متاپلازي سنگفرشي در مخاط برونش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mtClean="0">
                <a:cs typeface="Arial" charset="0"/>
              </a:rPr>
              <a:t>ضايعه چيست؟</a:t>
            </a:r>
          </a:p>
        </p:txBody>
      </p:sp>
      <p:pic>
        <p:nvPicPr>
          <p:cNvPr id="22530" name="Picture 4" descr="Untitled-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600200"/>
            <a:ext cx="7620000" cy="4689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mtClean="0"/>
              <a:t>متاپلازي سلول منشوري در مخاط مري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2800" smtClean="0"/>
              <a:t>كدام سمت در نمونه كليه غيرطبيعي است؟ ضايعه چيست؟</a:t>
            </a:r>
          </a:p>
        </p:txBody>
      </p:sp>
      <p:pic>
        <p:nvPicPr>
          <p:cNvPr id="23554" name="Picture 2" descr="D:\rabins-pic-General pathology\1 Cell Injury, Cell Death, and Adaptations\1-8-AB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47800"/>
            <a:ext cx="9144000" cy="476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surface blebs, increased eosinophilia, and swelling</a:t>
            </a:r>
            <a:endParaRPr lang="fa-IR" sz="2000" smtClean="0"/>
          </a:p>
          <a:p>
            <a:pPr algn="r" rtl="1"/>
            <a:r>
              <a:rPr lang="fa-IR" sz="2000" smtClean="0"/>
              <a:t>آسيب برگشت پذير ناشي از ايسكمي</a:t>
            </a:r>
            <a:endParaRPr lang="en-US" sz="200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15363" name="Picture 4" descr="10-10 Acute myocardial infarct of the"/>
          <p:cNvPicPr>
            <a:picLocks noChangeAspect="1" noChangeArrowheads="1"/>
          </p:cNvPicPr>
          <p:nvPr/>
        </p:nvPicPr>
        <p:blipFill>
          <a:blip r:embed="rId2" cstate="print"/>
          <a:srcRect b="4961"/>
          <a:stretch>
            <a:fillRect/>
          </a:stretch>
        </p:blipFill>
        <p:spPr bwMode="auto">
          <a:xfrm>
            <a:off x="609600" y="838200"/>
            <a:ext cx="76200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fa-IR" sz="2400">
                <a:latin typeface="Tahoma" pitchFamily="34" charset="0"/>
              </a:rPr>
              <a:t>نام ضايعه و تكنيك به كار رفته را مشخص نماييد.</a:t>
            </a:r>
            <a:endParaRPr lang="en-US" sz="24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fa-IR" sz="2000" smtClean="0">
                <a:cs typeface="Arial" charset="0"/>
              </a:rPr>
              <a:t>ضايعه كبدي چيست؟</a:t>
            </a:r>
            <a:endParaRPr lang="en-US" sz="2000" smtClean="0">
              <a:cs typeface="Arial" charset="0"/>
            </a:endParaRPr>
          </a:p>
        </p:txBody>
      </p:sp>
      <p:pic>
        <p:nvPicPr>
          <p:cNvPr id="24578" name="Picture 2" descr="D:\rabins-pic-General pathology\1 Cell Injury, Cell Death, and Adaptations\1-25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174750"/>
            <a:ext cx="7239000" cy="5683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ضايعه كبدي چيست؟</a:t>
            </a:r>
          </a:p>
        </p:txBody>
      </p:sp>
      <p:pic>
        <p:nvPicPr>
          <p:cNvPr id="25602" name="Picture 4" descr="Untitled-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371600"/>
            <a:ext cx="8077200" cy="5321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fatty change of the liver. </a:t>
            </a:r>
          </a:p>
          <a:p>
            <a:r>
              <a:rPr lang="en-US" sz="1600" smtClean="0"/>
              <a:t>In most cells the well-preserved nucleus is squeezed into the displaced rim of cytoplasm about the fat vacuole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200" smtClean="0"/>
              <a:t>كدام سمت در نمونه كليه غيرطبيعي است؟ ضايعه چيست؟</a:t>
            </a:r>
          </a:p>
        </p:txBody>
      </p:sp>
      <p:pic>
        <p:nvPicPr>
          <p:cNvPr id="26626" name="Picture 2" descr="D:\rabins-pic-General pathology\1 Cell Injury, Cell Death, and Adaptations\1-8-AC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76400"/>
            <a:ext cx="9144000" cy="4381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نكروز سلول هاي اپي تليال</a:t>
            </a:r>
            <a:endParaRPr lang="en-US" smtClean="0">
              <a:cs typeface="Arial" charset="0"/>
            </a:endParaRPr>
          </a:p>
        </p:txBody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loss of nuclei and fragmentation of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تغيير در كبد چيست؟</a:t>
            </a:r>
            <a:endParaRPr lang="en-US" sz="2400" smtClean="0">
              <a:cs typeface="Arial" charset="0"/>
            </a:endParaRPr>
          </a:p>
        </p:txBody>
      </p:sp>
      <p:pic>
        <p:nvPicPr>
          <p:cNvPr id="28674" name="Picture 2" descr="D:\rabins-pic-General pathology\1 Cell Injury, Cell Death, and Adaptations\1-22-Apoptosis of a liver cell in viral hepatiti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243013"/>
            <a:ext cx="6858000" cy="5614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Apoptosis of a liver cell </a:t>
            </a:r>
            <a:br>
              <a:rPr lang="en-US" sz="3200" smtClean="0"/>
            </a:br>
            <a:r>
              <a:rPr lang="en-US" sz="3200" smtClean="0"/>
              <a:t>in viral hepatitis.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smtClean="0"/>
              <a:t>The cell is reduced in size and contains brightly eosinophilic cytoplasm and a condensed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304800"/>
          </a:xfrm>
        </p:spPr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تغيير در كليه چيست؟</a:t>
            </a:r>
            <a:endParaRPr lang="en-US" sz="2400" smtClean="0">
              <a:cs typeface="Arial" charset="0"/>
            </a:endParaRPr>
          </a:p>
        </p:txBody>
      </p:sp>
      <p:pic>
        <p:nvPicPr>
          <p:cNvPr id="30722" name="Picture 2" descr="D:\rabins-pic-General pathology\1 Cell Injury, Cell Death, and Adaptations\1-10-A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33400"/>
            <a:ext cx="8991600" cy="621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تغيير در كليه چيست و در كدام سمت تصوير است؟</a:t>
            </a:r>
            <a:endParaRPr lang="en-US" sz="2400" smtClean="0">
              <a:cs typeface="Arial" charset="0"/>
            </a:endParaRPr>
          </a:p>
        </p:txBody>
      </p:sp>
      <p:pic>
        <p:nvPicPr>
          <p:cNvPr id="32770" name="Picture 2" descr="D:\rabins-pic-General pathology\1 Cell Injury, Cell Death, and Adaptations\1-10-B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77338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انفاركتوس يا نكروز انعقادي</a:t>
            </a:r>
            <a:endParaRPr lang="en-US" smtClean="0">
              <a:cs typeface="Arial" charset="0"/>
            </a:endParaRP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mtClean="0"/>
              <a:t>A wedge-shaped kidney infarct with preservation of the outlines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lang="en-US" smtClean="0"/>
              <a:t>Acute myocardial infarct of the posterolateral left ventricle, TTC </a:t>
            </a:r>
          </a:p>
          <a:p>
            <a:pPr algn="r" rtl="1" eaLnBrk="1" hangingPunct="1">
              <a:spcBef>
                <a:spcPct val="0"/>
              </a:spcBef>
              <a:buFontTx/>
              <a:buChar char="•"/>
            </a:pPr>
            <a:r>
              <a:rPr lang="fa-IR" smtClean="0"/>
              <a:t>انفاركتوس حاد ميوكارد با رنگ آميزي تري فنيل تترازوليوم كلريد</a:t>
            </a:r>
            <a:endParaRPr lang="en-US" smtClean="0"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 eaLnBrk="1" hangingPunct="1"/>
            <a:r>
              <a:rPr lang="fa-IR" sz="2800" smtClean="0">
                <a:cs typeface="Arial" charset="0"/>
              </a:rPr>
              <a:t>تغيير در مغز چيست؟</a:t>
            </a:r>
          </a:p>
        </p:txBody>
      </p:sp>
      <p:pic>
        <p:nvPicPr>
          <p:cNvPr id="35842" name="Picture 4" descr="CNS0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85800"/>
            <a:ext cx="9144000" cy="5989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3"/>
          </a:xfrm>
        </p:spPr>
        <p:txBody>
          <a:bodyPr/>
          <a:lstStyle/>
          <a:p>
            <a:pPr eaLnBrk="1" hangingPunct="1"/>
            <a:r>
              <a:rPr lang="fa-IR" sz="2800" smtClean="0">
                <a:cs typeface="Arial" charset="0"/>
              </a:rPr>
              <a:t>تغيير در مغز چيست؟</a:t>
            </a:r>
            <a:endParaRPr lang="en-US" sz="2800" smtClean="0">
              <a:cs typeface="Arial" charset="0"/>
            </a:endParaRPr>
          </a:p>
        </p:txBody>
      </p:sp>
      <p:pic>
        <p:nvPicPr>
          <p:cNvPr id="34818" name="Picture 2" descr="D:\rabins-pic-General pathology\1 Cell Injury, Cell Death, and Adaptations\1-11 Liquefactive necrosi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609600"/>
            <a:ext cx="762000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fa-IR" sz="2800" smtClean="0">
                <a:cs typeface="Arial" charset="0"/>
              </a:rPr>
              <a:t>تغيير در مغز چيست؟</a:t>
            </a:r>
          </a:p>
        </p:txBody>
      </p:sp>
      <p:pic>
        <p:nvPicPr>
          <p:cNvPr id="36866" name="Picture 4" descr="CNS0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92163"/>
            <a:ext cx="9144000" cy="5989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fa-IR" sz="2800" smtClean="0">
                <a:cs typeface="Arial" charset="0"/>
              </a:rPr>
              <a:t>تغيير در مغز چيست؟</a:t>
            </a:r>
          </a:p>
        </p:txBody>
      </p:sp>
      <p:pic>
        <p:nvPicPr>
          <p:cNvPr id="37890" name="Picture 4" descr="CNS0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5989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انفاركتوس و نكروز ميعاني</a:t>
            </a:r>
            <a:endParaRPr lang="en-US" smtClean="0">
              <a:cs typeface="Arial" charset="0"/>
            </a:endParaRPr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An infarct in the brain: dissolution of the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38914" name="Picture 4" descr="SKIN06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4813"/>
            <a:ext cx="9144000" cy="5989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fa-IR" sz="2800" smtClean="0">
                <a:cs typeface="Arial" charset="0"/>
              </a:rPr>
              <a:t>تغيير در اندام تحتاني چيست؟</a:t>
            </a:r>
          </a:p>
        </p:txBody>
      </p:sp>
      <p:pic>
        <p:nvPicPr>
          <p:cNvPr id="39938" name="Picture 4" descr="SKIN06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74700"/>
            <a:ext cx="9144000" cy="6007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200" smtClean="0">
                <a:cs typeface="Arial" charset="0"/>
              </a:rPr>
              <a:t>تغيير در روده چيست؟</a:t>
            </a:r>
          </a:p>
        </p:txBody>
      </p:sp>
      <p:pic>
        <p:nvPicPr>
          <p:cNvPr id="40962" name="Picture 4" descr="GI0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447800"/>
            <a:ext cx="8001000" cy="5224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گانگرن</a:t>
            </a:r>
            <a:endParaRPr lang="en-US" smtClean="0">
              <a:cs typeface="Arial" charset="0"/>
            </a:endParaRPr>
          </a:p>
        </p:txBody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fa-IR" sz="2000" smtClean="0">
                <a:cs typeface="Arial" charset="0"/>
              </a:rPr>
              <a:t>تغيير در ريه چيست؟</a:t>
            </a:r>
            <a:endParaRPr lang="en-US" sz="2000" smtClean="0">
              <a:cs typeface="Arial" charset="0"/>
            </a:endParaRPr>
          </a:p>
        </p:txBody>
      </p:sp>
      <p:pic>
        <p:nvPicPr>
          <p:cNvPr id="41986" name="Picture 3" descr="D:\rabins-pic-General pathology\1 Cell Injury, Cell Death, and Adaptations\1-12 Caseous necrosi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887413"/>
            <a:ext cx="7315200" cy="5970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1143000"/>
          </a:xfrm>
        </p:spPr>
        <p:txBody>
          <a:bodyPr/>
          <a:lstStyle/>
          <a:p>
            <a:pPr eaLnBrk="1" hangingPunct="1"/>
            <a:r>
              <a:rPr lang="fa-IR" sz="4000" smtClean="0"/>
              <a:t>نام تغيير چيست؟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3400" y="228600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80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8800" y="88900"/>
            <a:ext cx="58213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نكروز پنيري</a:t>
            </a:r>
            <a:endParaRPr lang="en-US" smtClean="0">
              <a:cs typeface="Arial" charset="0"/>
            </a:endParaRPr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smtClean="0"/>
              <a:t>large area of caseous necrosis: yellow-white and cheesy debris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077200" cy="792162"/>
          </a:xfrm>
        </p:spPr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تغيير در ريه چيست؟</a:t>
            </a:r>
          </a:p>
        </p:txBody>
      </p:sp>
      <p:pic>
        <p:nvPicPr>
          <p:cNvPr id="43010" name="Picture 4" descr="LUNG1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66800"/>
            <a:ext cx="8534400" cy="558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fa-IR" sz="2400" smtClean="0">
                <a:cs typeface="Arial" charset="0"/>
              </a:rPr>
              <a:t>تغيير در ريه چيست؟</a:t>
            </a:r>
          </a:p>
        </p:txBody>
      </p:sp>
      <p:pic>
        <p:nvPicPr>
          <p:cNvPr id="44034" name="Picture 4" descr="INFL0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90600"/>
            <a:ext cx="8458200" cy="5554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گرانولوم با نكروز پنيري</a:t>
            </a:r>
            <a:endParaRPr lang="en-US" smtClean="0">
              <a:cs typeface="Arial" charset="0"/>
            </a:endParaRPr>
          </a:p>
        </p:txBody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pPr eaLnBrk="1" hangingPunct="1"/>
            <a:r>
              <a:rPr lang="fa-IR" sz="3600" smtClean="0">
                <a:cs typeface="Arial" charset="0"/>
              </a:rPr>
              <a:t>تغيير در چربي هاي شكمي چيست؟</a:t>
            </a:r>
            <a:endParaRPr lang="en-US" sz="3600" smtClean="0">
              <a:cs typeface="Arial" charset="0"/>
            </a:endParaRPr>
          </a:p>
        </p:txBody>
      </p:sp>
      <p:pic>
        <p:nvPicPr>
          <p:cNvPr id="45058" name="Picture 2" descr="D:\rabins-pic-General pathology\1 Cell Injury, Cell Death, and Adaptations\Fat necrosis in acute pancreatiti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800100"/>
            <a:ext cx="8763000" cy="605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000" smtClean="0">
                <a:cs typeface="Arial" charset="0"/>
              </a:rPr>
              <a:t>تغيير در چربي هاي شكمي چيست؟</a:t>
            </a:r>
          </a:p>
        </p:txBody>
      </p:sp>
      <p:pic>
        <p:nvPicPr>
          <p:cNvPr id="46082" name="Picture 4" descr="GI1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295400"/>
            <a:ext cx="8153400" cy="534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Fat necrosis in acute pancreatitis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mtClean="0"/>
              <a:t>نام ضايعه و نوع نكروز چيست؟</a:t>
            </a:r>
          </a:p>
        </p:txBody>
      </p:sp>
      <p:pic>
        <p:nvPicPr>
          <p:cNvPr id="47106" name="Picture 2" descr="D:\rabins-pic-General pathology\1 Cell Injury, Cell Death, and Adaptations\1-14 Fibrinoid necrosis in an artery in a patient with polyarteritis nodos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8077200" cy="5583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واسكوليت با نكروز فيبرينوئيد</a:t>
            </a:r>
            <a:endParaRPr lang="en-US" smtClean="0">
              <a:cs typeface="Arial" charset="0"/>
            </a:endParaRPr>
          </a:p>
        </p:txBody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كليه چيست و كدام فلش است؟</a:t>
            </a:r>
            <a:endParaRPr lang="en-US" sz="4000" smtClean="0">
              <a:cs typeface="Arial" charset="0"/>
            </a:endParaRPr>
          </a:p>
        </p:txBody>
      </p:sp>
      <p:pic>
        <p:nvPicPr>
          <p:cNvPr id="48130" name="Picture 2" descr="D:\rabins-pic-General pathology\1 Cell Injury, Cell Death, and Adaptations\1-26-Protein reabsorption droplets in the renal tubular epithelium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300" y="1447800"/>
            <a:ext cx="78994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sz="4000" smtClean="0"/>
              <a:t>Physiologic hypertrophy of the uterus during pregnancy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كليه چيست و كدام فلش است؟</a:t>
            </a:r>
            <a:endParaRPr lang="en-US" sz="4000" smtClean="0">
              <a:cs typeface="Arial" charset="0"/>
            </a:endParaRPr>
          </a:p>
        </p:txBody>
      </p:sp>
      <p:pic>
        <p:nvPicPr>
          <p:cNvPr id="81923" name="Picture 2" descr="D:\rabins-pic-General pathology\1 Cell Injury, Cell Death, and Adaptations\1-26-Protein reabsorption droplets in the renal tubular epithelium.bm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300" y="1447800"/>
            <a:ext cx="7899400" cy="5410200"/>
          </a:xfrm>
        </p:spPr>
      </p:pic>
      <p:sp>
        <p:nvSpPr>
          <p:cNvPr id="81924" name="AutoShape 4"/>
          <p:cNvSpPr>
            <a:spLocks noChangeArrowheads="1"/>
          </p:cNvSpPr>
          <p:nvPr/>
        </p:nvSpPr>
        <p:spPr bwMode="auto">
          <a:xfrm rot="4102608">
            <a:off x="5676900" y="25527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81925" name="AutoShape 5"/>
          <p:cNvSpPr>
            <a:spLocks noChangeArrowheads="1"/>
          </p:cNvSpPr>
          <p:nvPr/>
        </p:nvSpPr>
        <p:spPr bwMode="auto">
          <a:xfrm rot="6044264">
            <a:off x="3467100" y="52197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81926" name="AutoShape 6"/>
          <p:cNvSpPr>
            <a:spLocks noChangeArrowheads="1"/>
          </p:cNvSpPr>
          <p:nvPr/>
        </p:nvSpPr>
        <p:spPr bwMode="auto">
          <a:xfrm rot="-1640027">
            <a:off x="6172200" y="48006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 rot="6228154">
            <a:off x="1104900" y="22479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 rot="8520820">
            <a:off x="3886200" y="17526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Protein reabsorption droplets in the renal tubular epithelium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a-IR" smtClean="0">
                <a:cs typeface="Arial" charset="0"/>
              </a:rPr>
              <a:t>يافته غيرطبيعي در كبد چيست؟</a:t>
            </a:r>
            <a:endParaRPr lang="en-US" smtClean="0">
              <a:cs typeface="Arial" charset="0"/>
            </a:endParaRPr>
          </a:p>
        </p:txBody>
      </p:sp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83972" name="Picture 5" descr="LIVER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22388"/>
            <a:ext cx="8229600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mtClean="0">
                <a:cs typeface="Arial" charset="0"/>
              </a:rPr>
              <a:t>يافته غيرطبيعي در كبد چيست؟</a:t>
            </a:r>
            <a:endParaRPr lang="en-US" smtClean="0">
              <a:cs typeface="Arial" charset="0"/>
            </a:endParaRPr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49155" name="Picture 5" descr="LIVER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22388"/>
            <a:ext cx="8229600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AutoShape 5"/>
          <p:cNvSpPr>
            <a:spLocks noChangeArrowheads="1"/>
          </p:cNvSpPr>
          <p:nvPr/>
        </p:nvSpPr>
        <p:spPr bwMode="auto">
          <a:xfrm rot="8520820">
            <a:off x="2209800" y="2286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 rot="8520820">
            <a:off x="5105400" y="3429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 rot="8520820">
            <a:off x="1752600" y="4572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Mallory body</a:t>
            </a:r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a-IR" smtClean="0">
                <a:cs typeface="Arial" charset="0"/>
              </a:rPr>
              <a:t>نوع رسوب غيرطبيعي در كبد چيست؟</a:t>
            </a:r>
            <a:endParaRPr lang="en-US" smtClean="0">
              <a:cs typeface="Arial" charset="0"/>
            </a:endParaRPr>
          </a:p>
        </p:txBody>
      </p:sp>
      <p:sp>
        <p:nvSpPr>
          <p:cNvPr id="921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92164" name="Picture 5" descr="LIVER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22388"/>
            <a:ext cx="8229600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AutoShape 5"/>
          <p:cNvSpPr>
            <a:spLocks noChangeArrowheads="1"/>
          </p:cNvSpPr>
          <p:nvPr/>
        </p:nvSpPr>
        <p:spPr bwMode="auto">
          <a:xfrm rot="8520820">
            <a:off x="2209800" y="2286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92166" name="AutoShape 6"/>
          <p:cNvSpPr>
            <a:spLocks noChangeArrowheads="1"/>
          </p:cNvSpPr>
          <p:nvPr/>
        </p:nvSpPr>
        <p:spPr bwMode="auto">
          <a:xfrm rot="8520820">
            <a:off x="5105400" y="3429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92167" name="AutoShape 7"/>
          <p:cNvSpPr>
            <a:spLocks noChangeArrowheads="1"/>
          </p:cNvSpPr>
          <p:nvPr/>
        </p:nvSpPr>
        <p:spPr bwMode="auto">
          <a:xfrm rot="8520820">
            <a:off x="1752600" y="4572000"/>
            <a:ext cx="1371600" cy="381000"/>
          </a:xfrm>
          <a:prstGeom prst="rightArrow">
            <a:avLst>
              <a:gd name="adj1" fmla="val 50000"/>
              <a:gd name="adj2" fmla="val 9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mtClean="0">
                <a:cs typeface="Arial" charset="0"/>
              </a:rPr>
              <a:t>پروتئين؛ </a:t>
            </a:r>
            <a:r>
              <a:rPr lang="en-US" smtClean="0"/>
              <a:t>Mallory body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قلب چيست؟</a:t>
            </a:r>
            <a:endParaRPr lang="en-US" sz="4000" smtClean="0">
              <a:cs typeface="Arial" charset="0"/>
            </a:endParaRPr>
          </a:p>
        </p:txBody>
      </p:sp>
      <p:pic>
        <p:nvPicPr>
          <p:cNvPr id="50178" name="Picture 2" descr="D:\rabins-pic-General pathology\1 Cell Injury, Cell Death, and Adaptations\1-27-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25575"/>
            <a:ext cx="6858000" cy="5432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a-IR" sz="3200" smtClean="0"/>
              <a:t>نوع رسوب ماده غيرطبيعي در </a:t>
            </a:r>
            <a:r>
              <a:rPr lang="fa-IR" smtClean="0">
                <a:cs typeface="Arial" charset="0"/>
              </a:rPr>
              <a:t>قلب </a:t>
            </a:r>
            <a:r>
              <a:rPr lang="fa-IR" sz="3200" smtClean="0"/>
              <a:t>چيست؟</a:t>
            </a:r>
            <a:endParaRPr lang="en-US" sz="3200" smtClean="0">
              <a:cs typeface="Times New Roman" pitchFamily="18" charset="0"/>
            </a:endParaRPr>
          </a:p>
        </p:txBody>
      </p:sp>
      <p:pic>
        <p:nvPicPr>
          <p:cNvPr id="91139" name="Picture 2" descr="D:\rabins-pic-General pathology\1 Cell Injury, Cell Death, and Adaptations\1-27-A.bm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25575"/>
            <a:ext cx="6858000" cy="5432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قلب چيست؟ </a:t>
            </a:r>
            <a:br>
              <a:rPr lang="fa-IR" sz="4000" smtClean="0">
                <a:cs typeface="Arial" charset="0"/>
              </a:rPr>
            </a:br>
            <a:r>
              <a:rPr lang="fa-IR" sz="4000" smtClean="0">
                <a:cs typeface="Arial" charset="0"/>
              </a:rPr>
              <a:t>نام تكنيك چيست؟</a:t>
            </a:r>
          </a:p>
        </p:txBody>
      </p:sp>
      <p:pic>
        <p:nvPicPr>
          <p:cNvPr id="51202" name="Picture 2" descr="D:\rabins-pic-General pathology\1 Cell Injury, Cell Death, and Adaptations\1-27-B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1443038"/>
            <a:ext cx="5719763" cy="5414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000" smtClean="0">
                <a:cs typeface="Arial" charset="0"/>
              </a:rPr>
              <a:t>نام تغيير چيست و </a:t>
            </a:r>
            <a:br>
              <a:rPr lang="fa-IR" sz="4000" smtClean="0">
                <a:cs typeface="Arial" charset="0"/>
              </a:rPr>
            </a:br>
            <a:r>
              <a:rPr lang="fa-IR" sz="4000" smtClean="0">
                <a:cs typeface="Arial" charset="0"/>
              </a:rPr>
              <a:t>نمونه كدام سمت طبيعي مي باشد؟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39227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39227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perinuclear, intralysosomal Lipofuscin granules in a cardiac myocyte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كبد چيست؟ </a:t>
            </a:r>
            <a:endParaRPr lang="en-US" sz="4000" smtClean="0">
              <a:cs typeface="Arial" charset="0"/>
            </a:endParaRPr>
          </a:p>
        </p:txBody>
      </p:sp>
      <p:pic>
        <p:nvPicPr>
          <p:cNvPr id="52226" name="Picture 2" descr="D:\rabins-pic-General pathology\1 Cell Injury, Cell Death, and Adaptations\1-28-A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700" y="876300"/>
            <a:ext cx="9156700" cy="598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fa-IR" sz="3200" smtClean="0"/>
              <a:t>نوع رسوب ماده غيرطبيعي در </a:t>
            </a:r>
            <a:r>
              <a:rPr lang="fa-IR" smtClean="0">
                <a:cs typeface="Arial" charset="0"/>
              </a:rPr>
              <a:t>كبد </a:t>
            </a:r>
            <a:r>
              <a:rPr lang="fa-IR" sz="3200" smtClean="0"/>
              <a:t>چيست؟</a:t>
            </a:r>
            <a:endParaRPr lang="en-US" smtClean="0">
              <a:cs typeface="Arial" charset="0"/>
            </a:endParaRPr>
          </a:p>
        </p:txBody>
      </p:sp>
      <p:pic>
        <p:nvPicPr>
          <p:cNvPr id="90115" name="Picture 2" descr="D:\rabins-pic-General pathology\1 Cell Injury, Cell Death, and Adaptations\1-28-A.bm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700" y="876300"/>
            <a:ext cx="9156700" cy="598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Hemosiderin granules in liver cells</a:t>
            </a:r>
          </a:p>
        </p:txBody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000" smtClean="0">
                <a:cs typeface="Arial" charset="0"/>
              </a:rPr>
              <a:t>يافته غيرطبيعي در كبد چيست؟ </a:t>
            </a:r>
            <a:br>
              <a:rPr lang="fa-IR" sz="4000" smtClean="0">
                <a:cs typeface="Arial" charset="0"/>
              </a:rPr>
            </a:br>
            <a:r>
              <a:rPr lang="fa-IR" sz="4000" smtClean="0">
                <a:cs typeface="Arial" charset="0"/>
              </a:rPr>
              <a:t>نام تكنيك چيست؟</a:t>
            </a:r>
          </a:p>
        </p:txBody>
      </p:sp>
      <p:pic>
        <p:nvPicPr>
          <p:cNvPr id="53250" name="Picture 2" descr="D:\rabins-pic-General pathology\1 Cell Injury, Cell Death, and Adaptations\1-28-B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595438"/>
            <a:ext cx="7696200" cy="5078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Hemosiderin granules in liver cells</a:t>
            </a:r>
          </a:p>
          <a:p>
            <a:r>
              <a:rPr lang="en-US" smtClean="0"/>
              <a:t>Perl’s staining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200" smtClean="0"/>
              <a:t>نوع رسوب ماده غيرطبيعي در دريچه هاي قلبي چيست؟</a:t>
            </a:r>
          </a:p>
        </p:txBody>
      </p:sp>
      <p:pic>
        <p:nvPicPr>
          <p:cNvPr id="55298" name="Picture 2" descr="D:\rabins-pic-General pathology\1 Cell Injury, Cell Death, and Adaptations\1-29-Calcification of the aortic valve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659"/>
          <a:stretch>
            <a:fillRect/>
          </a:stretch>
        </p:blipFill>
        <p:spPr>
          <a:xfrm>
            <a:off x="609600" y="1371600"/>
            <a:ext cx="7886700" cy="5213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600" smtClean="0"/>
              <a:t>نوع رسوب ماده غيرطبيعي در مخاط معده چيست؟</a:t>
            </a:r>
            <a:endParaRPr lang="en-US" sz="3600" smtClean="0">
              <a:cs typeface="Times New Roman" pitchFamily="18" charset="0"/>
            </a:endParaRPr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6323" name="Picture 5" descr="GI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3820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mtClean="0"/>
              <a:t>كلسيفيكاسيون ديستروفيك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600" smtClean="0"/>
              <a:t>نوع رسوب ماده غيرطبيعي در گره لنفي چيست؟</a:t>
            </a:r>
            <a:endParaRPr lang="en-US" sz="3600" smtClean="0">
              <a:cs typeface="Times New Roman" pitchFamily="18" charset="0"/>
            </a:endParaRP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7347" name="Picture 5" descr="LUNG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058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Large, plump hypertrophied</a:t>
            </a:r>
            <a:br>
              <a:rPr lang="en-US" sz="3200" smtClean="0"/>
            </a:br>
            <a:r>
              <a:rPr lang="en-US" sz="3200" smtClean="0"/>
              <a:t>smooth muscle cells from a gravid uterus</a:t>
            </a:r>
          </a:p>
        </p:txBody>
      </p:sp>
      <p:pic>
        <p:nvPicPr>
          <p:cNvPr id="61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9850" y="1600200"/>
            <a:ext cx="3922713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Arial" charset="0"/>
              </a:rPr>
              <a:t>آنتراكوز</a:t>
            </a:r>
            <a:endParaRPr lang="en-US" smtClean="0">
              <a:cs typeface="Arial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052513"/>
            <a:ext cx="7772400" cy="1466850"/>
          </a:xfrm>
        </p:spPr>
        <p:txBody>
          <a:bodyPr/>
          <a:lstStyle/>
          <a:p>
            <a:pPr eaLnBrk="1" hangingPunct="1"/>
            <a:r>
              <a:rPr lang="fa-IR" b="1" smtClean="0">
                <a:solidFill>
                  <a:srgbClr val="00FFFF"/>
                </a:solidFill>
              </a:rPr>
              <a:t>موفق و موید باشید </a:t>
            </a:r>
            <a:endParaRPr lang="en-US" b="1" i="1" smtClean="0">
              <a:solidFill>
                <a:srgbClr val="00FF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47775" y="3830638"/>
            <a:ext cx="6648450" cy="703262"/>
          </a:xfrm>
        </p:spPr>
        <p:txBody>
          <a:bodyPr rtlCol="0" anchor="ctr">
            <a:normAutofit fontScale="4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sz="4400" b="1" i="1">
                <a:solidFill>
                  <a:srgbClr val="FF9900"/>
                </a:solidFill>
              </a:rPr>
              <a:t>خدایا چنان کن سر انجام کار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sz="4400" b="1" i="1">
                <a:solidFill>
                  <a:srgbClr val="FF9900"/>
                </a:solidFill>
              </a:rPr>
              <a:t>تو خشنود باشی و ما رستگار</a:t>
            </a:r>
            <a:endParaRPr lang="en-US" sz="4400" b="1" i="1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Small spindle-shaped uterine smooth muscle cells from a normal uterus</a:t>
            </a:r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9850" y="1600200"/>
            <a:ext cx="3922713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>
                <a:cs typeface="Arial" charset="0"/>
              </a:rPr>
              <a:t>نام تغيير چيست و </a:t>
            </a:r>
            <a:br>
              <a:rPr lang="fa-IR" sz="4000" smtClean="0">
                <a:cs typeface="Arial" charset="0"/>
              </a:rPr>
            </a:br>
            <a:r>
              <a:rPr lang="fa-IR" sz="4000" smtClean="0">
                <a:cs typeface="Arial" charset="0"/>
              </a:rPr>
              <a:t>نمونه كدام سمت طبيعي مي باشد؟</a:t>
            </a:r>
            <a:endParaRPr lang="en-US" sz="4000" smtClean="0">
              <a:cs typeface="Arial" charset="0"/>
            </a:endParaRPr>
          </a:p>
        </p:txBody>
      </p:sp>
      <p:pic>
        <p:nvPicPr>
          <p:cNvPr id="593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35213"/>
            <a:ext cx="8229600" cy="30559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513</Words>
  <Application>Microsoft Office PowerPoint</Application>
  <PresentationFormat>On-screen Show (4:3)</PresentationFormat>
  <Paragraphs>83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نام تغيير چيست؟</vt:lpstr>
      <vt:lpstr>Physiologic hypertrophy of the uterus during pregnancy</vt:lpstr>
      <vt:lpstr>نام تغيير چيست و  نمونه كدام سمت طبيعي مي باشد؟</vt:lpstr>
      <vt:lpstr>Large, plump hypertrophied smooth muscle cells from a gravid uterus</vt:lpstr>
      <vt:lpstr>Small spindle-shaped uterine smooth muscle cells from a normal uterus</vt:lpstr>
      <vt:lpstr>نام تغيير چيست و  نمونه كدام سمت طبيعي مي باشد؟</vt:lpstr>
      <vt:lpstr>normal</vt:lpstr>
      <vt:lpstr>Atrophy</vt:lpstr>
      <vt:lpstr>نام ضايعه و تكنيك به كار رفته را مشخص نماييد.</vt:lpstr>
      <vt:lpstr>Slide 13</vt:lpstr>
      <vt:lpstr>ضايعه چيست؟</vt:lpstr>
      <vt:lpstr>Slide 15</vt:lpstr>
      <vt:lpstr>ضايعه چيست؟</vt:lpstr>
      <vt:lpstr>Slide 17</vt:lpstr>
      <vt:lpstr>كدام سمت در نمونه كليه غيرطبيعي است؟ ضايعه چيست؟</vt:lpstr>
      <vt:lpstr>Slide 19</vt:lpstr>
      <vt:lpstr>ضايعه كبدي چيست؟</vt:lpstr>
      <vt:lpstr>ضايعه كبدي چيست؟</vt:lpstr>
      <vt:lpstr>Slide 22</vt:lpstr>
      <vt:lpstr>كدام سمت در نمونه كليه غيرطبيعي است؟ ضايعه چيست؟</vt:lpstr>
      <vt:lpstr>نكروز سلول هاي اپي تليال</vt:lpstr>
      <vt:lpstr>تغيير در كبد چيست؟</vt:lpstr>
      <vt:lpstr>Apoptosis of a liver cell  in viral hepatitis.</vt:lpstr>
      <vt:lpstr>تغيير در كليه چيست؟</vt:lpstr>
      <vt:lpstr>تغيير در كليه چيست و در كدام سمت تصوير است؟</vt:lpstr>
      <vt:lpstr>انفاركتوس يا نكروز انعقادي</vt:lpstr>
      <vt:lpstr>تغيير در مغز چيست؟</vt:lpstr>
      <vt:lpstr>تغيير در مغز چيست؟</vt:lpstr>
      <vt:lpstr>تغيير در مغز چيست؟</vt:lpstr>
      <vt:lpstr>تغيير در مغز چيست؟</vt:lpstr>
      <vt:lpstr>انفاركتوس و نكروز ميعاني</vt:lpstr>
      <vt:lpstr>Slide 35</vt:lpstr>
      <vt:lpstr>تغيير در اندام تحتاني چيست؟</vt:lpstr>
      <vt:lpstr>تغيير در روده چيست؟</vt:lpstr>
      <vt:lpstr>گانگرن</vt:lpstr>
      <vt:lpstr>تغيير در ريه چيست؟</vt:lpstr>
      <vt:lpstr>نكروز پنيري</vt:lpstr>
      <vt:lpstr>تغيير در ريه چيست؟</vt:lpstr>
      <vt:lpstr>تغيير در ريه چيست؟</vt:lpstr>
      <vt:lpstr>گرانولوم با نكروز پنيري</vt:lpstr>
      <vt:lpstr>تغيير در چربي هاي شكمي چيست؟</vt:lpstr>
      <vt:lpstr>تغيير در چربي هاي شكمي چيست؟</vt:lpstr>
      <vt:lpstr>Slide 46</vt:lpstr>
      <vt:lpstr>نام ضايعه و نوع نكروز چيست؟</vt:lpstr>
      <vt:lpstr>واسكوليت با نكروز فيبرينوئيد</vt:lpstr>
      <vt:lpstr>يافته غيرطبيعي در كليه چيست و كدام فلش است؟</vt:lpstr>
      <vt:lpstr>يافته غيرطبيعي در كليه چيست و كدام فلش است؟</vt:lpstr>
      <vt:lpstr>Slide 51</vt:lpstr>
      <vt:lpstr>يافته غيرطبيعي در كبد چيست؟</vt:lpstr>
      <vt:lpstr>يافته غيرطبيعي در كبد چيست؟</vt:lpstr>
      <vt:lpstr>Mallory body</vt:lpstr>
      <vt:lpstr>نوع رسوب غيرطبيعي در كبد چيست؟</vt:lpstr>
      <vt:lpstr>پروتئين؛ Mallory body</vt:lpstr>
      <vt:lpstr>يافته غيرطبيعي در قلب چيست؟</vt:lpstr>
      <vt:lpstr>نوع رسوب ماده غيرطبيعي در قلب چيست؟</vt:lpstr>
      <vt:lpstr>يافته غيرطبيعي در قلب چيست؟  نام تكنيك چيست؟</vt:lpstr>
      <vt:lpstr>perinuclear, intralysosomal Lipofuscin granules in a cardiac myocyte</vt:lpstr>
      <vt:lpstr>يافته غيرطبيعي در كبد چيست؟ </vt:lpstr>
      <vt:lpstr>نوع رسوب ماده غيرطبيعي در كبد چيست؟</vt:lpstr>
      <vt:lpstr>Hemosiderin granules in liver cells</vt:lpstr>
      <vt:lpstr>يافته غيرطبيعي در كبد چيست؟  نام تكنيك چيست؟</vt:lpstr>
      <vt:lpstr>Slide 65</vt:lpstr>
      <vt:lpstr>نوع رسوب ماده غيرطبيعي در دريچه هاي قلبي چيست؟</vt:lpstr>
      <vt:lpstr>نوع رسوب ماده غيرطبيعي در مخاط معده چيست؟</vt:lpstr>
      <vt:lpstr>Slide 68</vt:lpstr>
      <vt:lpstr>نوع رسوب ماده غيرطبيعي در گره لنفي چيست؟</vt:lpstr>
      <vt:lpstr>آنتراكوز</vt:lpstr>
      <vt:lpstr>موفق و موید باشید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Behrooz</dc:creator>
  <cp:lastModifiedBy>user</cp:lastModifiedBy>
  <cp:revision>58</cp:revision>
  <dcterms:created xsi:type="dcterms:W3CDTF">2006-08-16T00:00:00Z</dcterms:created>
  <dcterms:modified xsi:type="dcterms:W3CDTF">2015-09-23T07:52:39Z</dcterms:modified>
</cp:coreProperties>
</file>