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86"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smtClean="0"/>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2/18/2018</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2/18/2018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2/18/2018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2/18/2018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2/18/2018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2/18/2018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smtClean="0"/>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2/18/2018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2/18/2018</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2/18/2018</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1"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r" defTabSz="914400" rtl="1"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r" defTabSz="914400" rtl="1"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Html!!!</a:t>
            </a:r>
            <a:endParaRPr lang="fa-IR" dirty="0"/>
          </a:p>
        </p:txBody>
      </p:sp>
    </p:spTree>
    <p:extLst>
      <p:ext uri="{BB962C8B-B14F-4D97-AF65-F5344CB8AC3E}">
        <p14:creationId xmlns:p14="http://schemas.microsoft.com/office/powerpoint/2010/main" val="32345302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30835" y="274320"/>
            <a:ext cx="6061165" cy="587466"/>
          </a:xfrm>
        </p:spPr>
        <p:txBody>
          <a:bodyPr>
            <a:normAutofit/>
          </a:bodyPr>
          <a:lstStyle/>
          <a:p>
            <a:r>
              <a:rPr lang="fa-IR" sz="3200" dirty="0" smtClean="0"/>
              <a:t>تقسیم فایل به دو قسمت </a:t>
            </a:r>
            <a:r>
              <a:rPr lang="en-US" sz="3200" dirty="0" smtClean="0"/>
              <a:t>HEAD body</a:t>
            </a:r>
            <a:r>
              <a:rPr lang="fa-IR" sz="3200" dirty="0" smtClean="0"/>
              <a:t> </a:t>
            </a:r>
            <a:r>
              <a:rPr lang="fa-IR" sz="3200" dirty="0" smtClean="0"/>
              <a:t>:</a:t>
            </a:r>
            <a:endParaRPr lang="fa-IR" sz="3200" dirty="0"/>
          </a:p>
        </p:txBody>
      </p:sp>
      <p:sp>
        <p:nvSpPr>
          <p:cNvPr id="3" name="Subtitle 2"/>
          <p:cNvSpPr>
            <a:spLocks noGrp="1"/>
          </p:cNvSpPr>
          <p:nvPr>
            <p:ph type="subTitle" idx="1"/>
          </p:nvPr>
        </p:nvSpPr>
        <p:spPr>
          <a:xfrm>
            <a:off x="587829" y="1736997"/>
            <a:ext cx="10388646" cy="5290820"/>
          </a:xfrm>
        </p:spPr>
        <p:txBody>
          <a:bodyPr>
            <a:noAutofit/>
          </a:bodyPr>
          <a:lstStyle/>
          <a:p>
            <a:pPr algn="r"/>
            <a:r>
              <a:rPr lang="fa-IR" sz="2400" dirty="0"/>
              <a:t>در مثال های قبل دیدید که آنچه را می خواستیم در مرورگر اینترنت نمایش داده شود ، بین دو تگ </a:t>
            </a:r>
            <a:r>
              <a:rPr lang="en-US" sz="2400" dirty="0"/>
              <a:t>&lt;html&gt; </a:t>
            </a:r>
            <a:r>
              <a:rPr lang="fa-IR" sz="2400" dirty="0"/>
              <a:t>و </a:t>
            </a:r>
            <a:r>
              <a:rPr lang="en-US" sz="2400" dirty="0"/>
              <a:t>&lt;html/&gt; </a:t>
            </a:r>
            <a:r>
              <a:rPr lang="fa-IR" sz="2400" dirty="0"/>
              <a:t>قرار دادیم . اما نکته مهمی وجود دارد و آن این است که در اینترنت معمولا مرورگرهای اینترنتی به اطلاعاتی اضافه بر اطلاعاتی که نمایش داده می شود نیاز دارند که طراح سایت باید این اطلاعات را برای مرورگرها در بخشی از فایل</a:t>
            </a:r>
            <a:r>
              <a:rPr lang="en-US" sz="2400" dirty="0"/>
              <a:t> html </a:t>
            </a:r>
            <a:r>
              <a:rPr lang="fa-IR" sz="2400" dirty="0"/>
              <a:t>قرار دهد . این اطلاعات در مرورگر نمایش داده نمی شوند بنابراین روش استانداردی وجود دارد که فایل</a:t>
            </a:r>
            <a:r>
              <a:rPr lang="en-US" sz="2400" dirty="0"/>
              <a:t> html </a:t>
            </a:r>
            <a:r>
              <a:rPr lang="fa-IR" sz="2400" dirty="0"/>
              <a:t>را به دو بخش تقسیم می کند ، یک بخش بین دو تگ </a:t>
            </a:r>
            <a:r>
              <a:rPr lang="en-US" sz="2400" dirty="0"/>
              <a:t>&lt;head&gt; </a:t>
            </a:r>
            <a:r>
              <a:rPr lang="fa-IR" sz="2400" dirty="0"/>
              <a:t>و </a:t>
            </a:r>
            <a:r>
              <a:rPr lang="en-US" sz="2400" dirty="0"/>
              <a:t>&lt;head/&gt; </a:t>
            </a:r>
            <a:r>
              <a:rPr lang="fa-IR" sz="2400" dirty="0"/>
              <a:t>قرار می گیرد که در مرورگر نمایش داده نخواهند شد و بخش دیگر بین دو تگ </a:t>
            </a:r>
            <a:r>
              <a:rPr lang="en-US" sz="2400" dirty="0"/>
              <a:t>&lt;body&gt; </a:t>
            </a:r>
            <a:r>
              <a:rPr lang="fa-IR" sz="2400" dirty="0"/>
              <a:t>و </a:t>
            </a:r>
            <a:r>
              <a:rPr lang="en-US" sz="2400" dirty="0"/>
              <a:t>&lt;body/&gt; </a:t>
            </a:r>
            <a:r>
              <a:rPr lang="fa-IR" sz="2400" dirty="0"/>
              <a:t>قرار می گیرد که محتویاتی است که باید در مرورگر نمایش داده شود . به مثال زیر توجه کنید</a:t>
            </a:r>
            <a:r>
              <a:rPr lang="en-US" sz="2400" dirty="0"/>
              <a:t> :</a:t>
            </a:r>
          </a:p>
          <a:p>
            <a:pPr algn="r"/>
            <a:r>
              <a:rPr lang="fa-IR" sz="2400" dirty="0"/>
              <a:t> </a:t>
            </a:r>
            <a:endParaRPr lang="fa-IR" dirty="0"/>
          </a:p>
        </p:txBody>
      </p:sp>
    </p:spTree>
    <p:extLst>
      <p:ext uri="{BB962C8B-B14F-4D97-AF65-F5344CB8AC3E}">
        <p14:creationId xmlns:p14="http://schemas.microsoft.com/office/powerpoint/2010/main" val="37279171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9608" y="535577"/>
            <a:ext cx="8637073" cy="3252289"/>
          </a:xfrm>
        </p:spPr>
        <p:txBody>
          <a:bodyPr>
            <a:noAutofit/>
          </a:bodyPr>
          <a:lstStyle/>
          <a:p>
            <a:r>
              <a:rPr lang="en-US" sz="2000" dirty="0" smtClean="0"/>
              <a:t>&lt;</a:t>
            </a:r>
            <a:r>
              <a:rPr lang="en-US" sz="2000" b="1" dirty="0" smtClean="0"/>
              <a:t>html</a:t>
            </a:r>
            <a:r>
              <a:rPr lang="en-US" sz="2000" dirty="0"/>
              <a:t>&gt;</a:t>
            </a:r>
            <a:br>
              <a:rPr lang="en-US" sz="2000" dirty="0"/>
            </a:br>
            <a:r>
              <a:rPr lang="en-US" sz="2000" dirty="0"/>
              <a:t> </a:t>
            </a:r>
            <a:br>
              <a:rPr lang="en-US" sz="2000" dirty="0"/>
            </a:br>
            <a:r>
              <a:rPr lang="en-US" sz="2000" dirty="0"/>
              <a:t>&lt;</a:t>
            </a:r>
            <a:r>
              <a:rPr lang="en-US" sz="2000" b="1" dirty="0"/>
              <a:t>head</a:t>
            </a:r>
            <a:r>
              <a:rPr lang="en-US" sz="2000" dirty="0"/>
              <a:t>&gt;</a:t>
            </a:r>
            <a:br>
              <a:rPr lang="en-US" sz="2000" dirty="0"/>
            </a:br>
            <a:r>
              <a:rPr lang="en-US" sz="2000" dirty="0"/>
              <a:t>&lt;/</a:t>
            </a:r>
            <a:r>
              <a:rPr lang="en-US" sz="2000" b="1" dirty="0"/>
              <a:t>head</a:t>
            </a:r>
            <a:r>
              <a:rPr lang="en-US" sz="2000" dirty="0"/>
              <a:t>&gt;</a:t>
            </a:r>
            <a:br>
              <a:rPr lang="en-US" sz="2000" dirty="0"/>
            </a:br>
            <a:r>
              <a:rPr lang="en-US" sz="2000" dirty="0"/>
              <a:t> </a:t>
            </a:r>
            <a:br>
              <a:rPr lang="en-US" sz="2000" dirty="0"/>
            </a:br>
            <a:r>
              <a:rPr lang="en-US" sz="2000" dirty="0"/>
              <a:t>&lt;</a:t>
            </a:r>
            <a:r>
              <a:rPr lang="en-US" sz="2000" b="1" dirty="0"/>
              <a:t>body</a:t>
            </a:r>
            <a:r>
              <a:rPr lang="en-US" sz="2000" dirty="0"/>
              <a:t>&gt;</a:t>
            </a:r>
            <a:br>
              <a:rPr lang="en-US" sz="2000" dirty="0"/>
            </a:br>
            <a:r>
              <a:rPr lang="en-US" sz="2000" dirty="0"/>
              <a:t> </a:t>
            </a:r>
            <a:br>
              <a:rPr lang="en-US" sz="2000" dirty="0"/>
            </a:br>
            <a:r>
              <a:rPr lang="en-US" sz="2000" dirty="0"/>
              <a:t>&lt;</a:t>
            </a:r>
            <a:r>
              <a:rPr lang="en-US" sz="2000" b="1" dirty="0"/>
              <a:t>p</a:t>
            </a:r>
            <a:r>
              <a:rPr lang="en-US" sz="2000" dirty="0"/>
              <a:t>&gt;this is a paragraph&lt;/</a:t>
            </a:r>
            <a:r>
              <a:rPr lang="en-US" sz="2000" b="1" dirty="0"/>
              <a:t>p</a:t>
            </a:r>
            <a:r>
              <a:rPr lang="en-US" sz="2000" dirty="0"/>
              <a:t>&gt; </a:t>
            </a:r>
            <a:br>
              <a:rPr lang="en-US" sz="2000" dirty="0"/>
            </a:br>
            <a:r>
              <a:rPr lang="en-US" sz="2000" dirty="0"/>
              <a:t> </a:t>
            </a:r>
            <a:br>
              <a:rPr lang="en-US" sz="2000" dirty="0"/>
            </a:br>
            <a:r>
              <a:rPr lang="en-US" sz="2000" dirty="0"/>
              <a:t>&lt;/</a:t>
            </a:r>
            <a:r>
              <a:rPr lang="en-US" sz="2000" b="1" dirty="0"/>
              <a:t>body</a:t>
            </a:r>
            <a:r>
              <a:rPr lang="en-US" sz="2000" dirty="0"/>
              <a:t>&gt;</a:t>
            </a:r>
            <a:br>
              <a:rPr lang="en-US" sz="2000" dirty="0"/>
            </a:br>
            <a:r>
              <a:rPr lang="en-US" sz="2000" dirty="0"/>
              <a:t>&lt;/</a:t>
            </a:r>
            <a:r>
              <a:rPr lang="en-US" sz="2000" b="1" dirty="0"/>
              <a:t>html</a:t>
            </a:r>
            <a:r>
              <a:rPr lang="en-US" sz="2000" dirty="0"/>
              <a:t>&gt;</a:t>
            </a:r>
            <a:br>
              <a:rPr lang="en-US" sz="2000" dirty="0"/>
            </a:br>
            <a:r>
              <a:rPr lang="fa-IR" sz="2000" dirty="0"/>
              <a:t> </a:t>
            </a:r>
            <a:endParaRPr lang="fa-IR" sz="2000" dirty="0"/>
          </a:p>
        </p:txBody>
      </p:sp>
      <p:sp>
        <p:nvSpPr>
          <p:cNvPr id="3" name="Subtitle 2"/>
          <p:cNvSpPr>
            <a:spLocks noGrp="1"/>
          </p:cNvSpPr>
          <p:nvPr>
            <p:ph type="subTitle" idx="1"/>
          </p:nvPr>
        </p:nvSpPr>
        <p:spPr>
          <a:xfrm>
            <a:off x="1841863" y="3531203"/>
            <a:ext cx="9212989" cy="1759254"/>
          </a:xfrm>
        </p:spPr>
        <p:txBody>
          <a:bodyPr>
            <a:normAutofit/>
          </a:bodyPr>
          <a:lstStyle/>
          <a:p>
            <a:pPr algn="r"/>
            <a:r>
              <a:rPr lang="fa-IR" sz="2400" dirty="0"/>
              <a:t>در واقع زمانی که تگ های دو بخش</a:t>
            </a:r>
            <a:r>
              <a:rPr lang="en-US" sz="2400" dirty="0"/>
              <a:t> head </a:t>
            </a:r>
            <a:r>
              <a:rPr lang="fa-IR" sz="2400" dirty="0"/>
              <a:t>و</a:t>
            </a:r>
            <a:r>
              <a:rPr lang="en-US" sz="2400" dirty="0"/>
              <a:t> body </a:t>
            </a:r>
            <a:r>
              <a:rPr lang="fa-IR" sz="2400" dirty="0"/>
              <a:t>را مشخص نکنیم ( مثل مثال های قبلی ) ، مرورگر فرض می کند که این کدها برای بخش</a:t>
            </a:r>
            <a:r>
              <a:rPr lang="en-US" sz="2400" dirty="0"/>
              <a:t> body </a:t>
            </a:r>
            <a:r>
              <a:rPr lang="fa-IR" sz="2400" dirty="0"/>
              <a:t>بوده است و آنها را نمایش خواهد داد</a:t>
            </a:r>
            <a:r>
              <a:rPr lang="en-US" sz="2400" dirty="0"/>
              <a:t> .</a:t>
            </a:r>
          </a:p>
          <a:p>
            <a:endParaRPr lang="fa-IR" dirty="0"/>
          </a:p>
        </p:txBody>
      </p:sp>
    </p:spTree>
    <p:extLst>
      <p:ext uri="{BB962C8B-B14F-4D97-AF65-F5344CB8AC3E}">
        <p14:creationId xmlns:p14="http://schemas.microsoft.com/office/powerpoint/2010/main" val="8408943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968343" y="802298"/>
            <a:ext cx="3086509" cy="490925"/>
          </a:xfrm>
        </p:spPr>
        <p:txBody>
          <a:bodyPr>
            <a:normAutofit/>
          </a:bodyPr>
          <a:lstStyle/>
          <a:p>
            <a:r>
              <a:rPr lang="fa-IR" sz="3200" dirty="0"/>
              <a:t>مشخصه برای تگ ها</a:t>
            </a:r>
            <a:r>
              <a:rPr lang="fa-IR" sz="3200" dirty="0" smtClean="0"/>
              <a:t>:</a:t>
            </a:r>
            <a:endParaRPr lang="fa-IR" sz="3200" dirty="0"/>
          </a:p>
        </p:txBody>
      </p:sp>
      <p:sp>
        <p:nvSpPr>
          <p:cNvPr id="3" name="Subtitle 2"/>
          <p:cNvSpPr>
            <a:spLocks noGrp="1"/>
          </p:cNvSpPr>
          <p:nvPr>
            <p:ph type="subTitle" idx="1"/>
          </p:nvPr>
        </p:nvSpPr>
        <p:spPr>
          <a:xfrm>
            <a:off x="2076994" y="2090057"/>
            <a:ext cx="8350841" cy="4193177"/>
          </a:xfrm>
        </p:spPr>
        <p:txBody>
          <a:bodyPr>
            <a:noAutofit/>
          </a:bodyPr>
          <a:lstStyle/>
          <a:p>
            <a:pPr algn="r" fontAlgn="base"/>
            <a:r>
              <a:rPr lang="fa-IR" sz="2400" dirty="0"/>
              <a:t>همان طور که قبلا شرح دادیم در</a:t>
            </a:r>
            <a:r>
              <a:rPr lang="en-US" sz="2400" dirty="0"/>
              <a:t> html </a:t>
            </a:r>
            <a:r>
              <a:rPr lang="fa-IR" sz="2400" dirty="0"/>
              <a:t>هر تگ برای منظور خاصی به کار می رود . مثلا تگ </a:t>
            </a:r>
            <a:r>
              <a:rPr lang="en-US" sz="2400" dirty="0"/>
              <a:t>&lt;p&gt; </a:t>
            </a:r>
            <a:r>
              <a:rPr lang="fa-IR" sz="2400" dirty="0"/>
              <a:t>برای ایجاد یک پاراگراف به کار می رود . اما فرض کنید که هنگام ایجاد یک پاراگراف ، بخواهیم مشخصه و ویژگی خاصی را برای آن پاراگراف مشخص کنیم . در اینگونه موارد این مشخصه را باید در تگ شروع وارد کنیم . به مثال زیر توجه کنید</a:t>
            </a:r>
            <a:r>
              <a:rPr lang="en-US" sz="2400" dirty="0"/>
              <a:t> </a:t>
            </a:r>
            <a:r>
              <a:rPr lang="en-US" sz="2400" dirty="0" smtClean="0"/>
              <a:t>:</a:t>
            </a:r>
            <a:endParaRPr lang="en-US" sz="2400" dirty="0"/>
          </a:p>
        </p:txBody>
      </p:sp>
    </p:spTree>
    <p:extLst>
      <p:ext uri="{BB962C8B-B14F-4D97-AF65-F5344CB8AC3E}">
        <p14:creationId xmlns:p14="http://schemas.microsoft.com/office/powerpoint/2010/main" val="23201784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96389" y="404950"/>
            <a:ext cx="10558463" cy="3126254"/>
          </a:xfrm>
        </p:spPr>
        <p:txBody>
          <a:bodyPr>
            <a:noAutofit/>
          </a:bodyPr>
          <a:lstStyle/>
          <a:p>
            <a:pPr fontAlgn="base"/>
            <a:r>
              <a:rPr lang="en-US" sz="2800" dirty="0"/>
              <a:t/>
            </a:r>
            <a:br>
              <a:rPr lang="en-US" sz="2800" dirty="0"/>
            </a:br>
            <a:r>
              <a:rPr lang="en-US" sz="2800" dirty="0"/>
              <a:t>&lt;</a:t>
            </a:r>
            <a:r>
              <a:rPr lang="en-US" sz="2800" b="1" dirty="0"/>
              <a:t>html</a:t>
            </a:r>
            <a:r>
              <a:rPr lang="en-US" sz="2800" dirty="0"/>
              <a:t>&gt;</a:t>
            </a:r>
            <a:br>
              <a:rPr lang="en-US" sz="2800" dirty="0"/>
            </a:br>
            <a:r>
              <a:rPr lang="en-US" sz="2800" dirty="0"/>
              <a:t>&lt;</a:t>
            </a:r>
            <a:r>
              <a:rPr lang="en-US" sz="2800" b="1" dirty="0"/>
              <a:t>body</a:t>
            </a:r>
            <a:r>
              <a:rPr lang="en-US" sz="2800" dirty="0"/>
              <a:t>&gt;</a:t>
            </a:r>
            <a:br>
              <a:rPr lang="en-US" sz="2800" dirty="0"/>
            </a:br>
            <a:r>
              <a:rPr lang="en-US" sz="2800" dirty="0"/>
              <a:t>&lt;</a:t>
            </a:r>
            <a:r>
              <a:rPr lang="en-US" sz="2800" b="1" dirty="0"/>
              <a:t>p</a:t>
            </a:r>
            <a:r>
              <a:rPr lang="en-US" sz="2800" dirty="0"/>
              <a:t> align="right"&gt;this is a paragraph .&lt;/</a:t>
            </a:r>
            <a:r>
              <a:rPr lang="en-US" sz="2800" b="1" dirty="0"/>
              <a:t>p</a:t>
            </a:r>
            <a:r>
              <a:rPr lang="en-US" sz="2800" dirty="0"/>
              <a:t>&gt;</a:t>
            </a:r>
            <a:br>
              <a:rPr lang="en-US" sz="2800" dirty="0"/>
            </a:br>
            <a:r>
              <a:rPr lang="en-US" sz="2800" dirty="0"/>
              <a:t>&lt;</a:t>
            </a:r>
            <a:r>
              <a:rPr lang="en-US" sz="2800" b="1" dirty="0"/>
              <a:t>body</a:t>
            </a:r>
            <a:r>
              <a:rPr lang="en-US" sz="2800" dirty="0"/>
              <a:t>&gt;</a:t>
            </a:r>
            <a:br>
              <a:rPr lang="en-US" sz="2800" dirty="0"/>
            </a:br>
            <a:r>
              <a:rPr lang="en-US" sz="2800" dirty="0"/>
              <a:t>&lt;/</a:t>
            </a:r>
            <a:r>
              <a:rPr lang="en-US" sz="2800" b="1" dirty="0"/>
              <a:t>html</a:t>
            </a:r>
            <a:r>
              <a:rPr lang="en-US" sz="2800" dirty="0"/>
              <a:t>&gt;</a:t>
            </a:r>
            <a:br>
              <a:rPr lang="en-US" sz="2800" dirty="0"/>
            </a:br>
            <a:endParaRPr lang="fa-IR" sz="2800" dirty="0"/>
          </a:p>
        </p:txBody>
      </p:sp>
      <p:sp>
        <p:nvSpPr>
          <p:cNvPr id="3" name="Subtitle 2"/>
          <p:cNvSpPr>
            <a:spLocks noGrp="1"/>
          </p:cNvSpPr>
          <p:nvPr>
            <p:ph type="subTitle" idx="1"/>
          </p:nvPr>
        </p:nvSpPr>
        <p:spPr>
          <a:xfrm>
            <a:off x="653143" y="3531203"/>
            <a:ext cx="10493149" cy="2582213"/>
          </a:xfrm>
        </p:spPr>
        <p:txBody>
          <a:bodyPr>
            <a:normAutofit fontScale="92500" lnSpcReduction="20000"/>
          </a:bodyPr>
          <a:lstStyle/>
          <a:p>
            <a:pPr algn="r" fontAlgn="base"/>
            <a:r>
              <a:rPr lang="fa-IR" b="1" i="1" dirty="0"/>
              <a:t>نتیجه :</a:t>
            </a:r>
            <a:endParaRPr lang="en-US" b="1" i="1" dirty="0"/>
          </a:p>
          <a:p>
            <a:pPr algn="r" fontAlgn="base"/>
            <a:r>
              <a:rPr lang="fa-IR" sz="2200" dirty="0"/>
              <a:t>مشخصه</a:t>
            </a:r>
            <a:r>
              <a:rPr lang="en-US" sz="2200" dirty="0"/>
              <a:t> align </a:t>
            </a:r>
            <a:r>
              <a:rPr lang="fa-IR" sz="2200" dirty="0"/>
              <a:t>زمانی به کار می رود که بخواهیم تعیین کنیم پاراگراف در چه سمتی از صفحه ، نمایش داده شود . چون این مشخصه را به صورت</a:t>
            </a:r>
            <a:r>
              <a:rPr lang="en-US" sz="2200" dirty="0"/>
              <a:t> right </a:t>
            </a:r>
            <a:r>
              <a:rPr lang="fa-IR" sz="2200" dirty="0"/>
              <a:t>تعیین کرده ایم بنابراین پاراگراف در سمت راست صفحه ، نمایش داده می شود . همان طور که مشاهده کردید با یک فاصله پس از حرف</a:t>
            </a:r>
            <a:r>
              <a:rPr lang="en-US" sz="2200" dirty="0"/>
              <a:t> p </a:t>
            </a:r>
            <a:r>
              <a:rPr lang="fa-IR" sz="2200" dirty="0"/>
              <a:t>، نام مشخصه</a:t>
            </a:r>
            <a:r>
              <a:rPr lang="en-US" sz="2200" dirty="0"/>
              <a:t> align </a:t>
            </a:r>
            <a:r>
              <a:rPr lang="fa-IR" sz="2200" dirty="0"/>
              <a:t>را نوشته ایم و سپس حالتی را که برای</a:t>
            </a:r>
            <a:r>
              <a:rPr lang="en-US" sz="2200" dirty="0"/>
              <a:t> align </a:t>
            </a:r>
            <a:r>
              <a:rPr lang="fa-IR" sz="2200" dirty="0"/>
              <a:t>در نظر گرفته ایم</a:t>
            </a:r>
            <a:r>
              <a:rPr lang="en-US" sz="2200" dirty="0"/>
              <a:t> ( </a:t>
            </a:r>
            <a:r>
              <a:rPr lang="fa-IR" sz="2200" dirty="0"/>
              <a:t>در اینجا</a:t>
            </a:r>
            <a:r>
              <a:rPr lang="en-US" sz="2200" dirty="0"/>
              <a:t> right ) </a:t>
            </a:r>
            <a:r>
              <a:rPr lang="fa-IR" sz="2200" dirty="0"/>
              <a:t>در بین دو علامت " نوشته ایم . تمامی مشخصه ها برای تگ های مختلف به همین شیوه نوشته می شوند و تنها باید یاد بگیرید که هر مشخصه برای چه تگ هایی به کار می رود و چه ویژگی خاصی را برای آن تگ ها تعیین می کند</a:t>
            </a:r>
            <a:r>
              <a:rPr lang="en-US" sz="2200" dirty="0"/>
              <a:t> .</a:t>
            </a:r>
          </a:p>
          <a:p>
            <a:pPr algn="r"/>
            <a:endParaRPr lang="fa-IR" dirty="0"/>
          </a:p>
        </p:txBody>
      </p:sp>
    </p:spTree>
    <p:extLst>
      <p:ext uri="{BB962C8B-B14F-4D97-AF65-F5344CB8AC3E}">
        <p14:creationId xmlns:p14="http://schemas.microsoft.com/office/powerpoint/2010/main" val="19061580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11588" y="-112101"/>
            <a:ext cx="4562612" cy="869748"/>
          </a:xfrm>
        </p:spPr>
        <p:txBody>
          <a:bodyPr>
            <a:normAutofit fontScale="90000"/>
          </a:bodyPr>
          <a:lstStyle/>
          <a:p>
            <a:r>
              <a:rPr lang="fa-IR" dirty="0"/>
              <a:t>ترسیم خط افقی</a:t>
            </a:r>
            <a:r>
              <a:rPr lang="fa-IR" dirty="0" smtClean="0"/>
              <a:t>:</a:t>
            </a:r>
            <a:endParaRPr lang="fa-IR" dirty="0"/>
          </a:p>
        </p:txBody>
      </p:sp>
      <p:sp>
        <p:nvSpPr>
          <p:cNvPr id="3" name="Subtitle 2"/>
          <p:cNvSpPr>
            <a:spLocks noGrp="1"/>
          </p:cNvSpPr>
          <p:nvPr>
            <p:ph type="subTitle" idx="1"/>
          </p:nvPr>
        </p:nvSpPr>
        <p:spPr>
          <a:xfrm>
            <a:off x="2690949" y="757647"/>
            <a:ext cx="8363903" cy="5212079"/>
          </a:xfrm>
        </p:spPr>
        <p:txBody>
          <a:bodyPr>
            <a:normAutofit/>
          </a:bodyPr>
          <a:lstStyle/>
          <a:p>
            <a:pPr algn="r"/>
            <a:r>
              <a:rPr lang="fa-IR" sz="2000" dirty="0"/>
              <a:t>استفاده از خط افقی ، شیوه ای ساده برای جدا کردن مطالب مختلف از یکدیگر می باشد . برای ترسیم یک خط افقی در</a:t>
            </a:r>
            <a:r>
              <a:rPr lang="en-US" sz="2000" dirty="0"/>
              <a:t> html </a:t>
            </a:r>
            <a:r>
              <a:rPr lang="fa-IR" sz="2000" dirty="0"/>
              <a:t>، از تگ </a:t>
            </a:r>
            <a:r>
              <a:rPr lang="en-US" sz="2000" dirty="0"/>
              <a:t>&lt;</a:t>
            </a:r>
            <a:r>
              <a:rPr lang="en-US" sz="2000" dirty="0" err="1"/>
              <a:t>hr</a:t>
            </a:r>
            <a:r>
              <a:rPr lang="en-US" sz="2000" dirty="0"/>
              <a:t>&gt; </a:t>
            </a:r>
            <a:r>
              <a:rPr lang="fa-IR" sz="2000" dirty="0"/>
              <a:t>استفاده می شود . در واقع این تگ باعث می شود که مطالب قبل و بعد از آن با یک خط افقی از یکدیگر جدا شوند . به مثال زیر توجه کنید </a:t>
            </a:r>
            <a:r>
              <a:rPr lang="en-US" sz="2000" dirty="0" smtClean="0"/>
              <a:t>:</a:t>
            </a:r>
            <a:r>
              <a:rPr lang="en-US" sz="2000" dirty="0"/>
              <a:t/>
            </a:r>
            <a:br>
              <a:rPr lang="en-US" sz="2000" dirty="0"/>
            </a:br>
            <a:endParaRPr lang="en-US" sz="2000" dirty="0"/>
          </a:p>
          <a:p>
            <a:endParaRPr lang="fa-IR" dirty="0"/>
          </a:p>
        </p:txBody>
      </p:sp>
      <p:sp>
        <p:nvSpPr>
          <p:cNvPr id="4" name="Title 1"/>
          <p:cNvSpPr txBox="1">
            <a:spLocks/>
          </p:cNvSpPr>
          <p:nvPr/>
        </p:nvSpPr>
        <p:spPr>
          <a:xfrm>
            <a:off x="432225" y="3153612"/>
            <a:ext cx="8637073" cy="2541431"/>
          </a:xfrm>
          <a:prstGeom prst="rect">
            <a:avLst/>
          </a:prstGeom>
        </p:spPr>
        <p:txBody>
          <a:bodyPr vert="horz" lIns="91440" tIns="45720" rIns="91440" bIns="0" rtlCol="0" anchor="b">
            <a:noAutofit/>
          </a:bodyPr>
          <a:lstStyle>
            <a:lvl1pPr algn="l" defTabSz="914400" rtl="1" eaLnBrk="1" latinLnBrk="0" hangingPunct="1">
              <a:lnSpc>
                <a:spcPct val="90000"/>
              </a:lnSpc>
              <a:spcBef>
                <a:spcPct val="0"/>
              </a:spcBef>
              <a:buNone/>
              <a:defRPr sz="6600" b="0" i="0" kern="1200" cap="all">
                <a:solidFill>
                  <a:schemeClr val="tx1"/>
                </a:solidFill>
                <a:effectLst/>
                <a:latin typeface="+mj-lt"/>
                <a:ea typeface="+mj-ea"/>
                <a:cs typeface="+mj-cs"/>
              </a:defRPr>
            </a:lvl1pPr>
          </a:lstStyle>
          <a:p>
            <a:r>
              <a:rPr lang="en-US" sz="1800" smtClean="0"/>
              <a:t>&lt;</a:t>
            </a:r>
            <a:r>
              <a:rPr lang="en-US" sz="1800" b="1" smtClean="0"/>
              <a:t>html</a:t>
            </a:r>
            <a:r>
              <a:rPr lang="en-US" sz="1800" smtClean="0"/>
              <a:t>&gt;</a:t>
            </a:r>
            <a:br>
              <a:rPr lang="en-US" sz="1800" smtClean="0"/>
            </a:br>
            <a:r>
              <a:rPr lang="en-US" sz="1800" smtClean="0"/>
              <a:t>&lt;</a:t>
            </a:r>
            <a:r>
              <a:rPr lang="en-US" sz="1800" b="1" smtClean="0"/>
              <a:t>head</a:t>
            </a:r>
            <a:r>
              <a:rPr lang="en-US" sz="1800" smtClean="0"/>
              <a:t>&gt;</a:t>
            </a:r>
            <a:br>
              <a:rPr lang="en-US" sz="1800" smtClean="0"/>
            </a:br>
            <a:r>
              <a:rPr lang="en-US" sz="1800" smtClean="0"/>
              <a:t>&lt;/</a:t>
            </a:r>
            <a:r>
              <a:rPr lang="en-US" sz="1800" b="1" smtClean="0"/>
              <a:t>head</a:t>
            </a:r>
            <a:r>
              <a:rPr lang="en-US" sz="1800" smtClean="0"/>
              <a:t>&gt;</a:t>
            </a:r>
            <a:br>
              <a:rPr lang="en-US" sz="1800" smtClean="0"/>
            </a:br>
            <a:r>
              <a:rPr lang="en-US" sz="1800" smtClean="0"/>
              <a:t> </a:t>
            </a:r>
            <a:br>
              <a:rPr lang="en-US" sz="1800" smtClean="0"/>
            </a:br>
            <a:r>
              <a:rPr lang="en-US" sz="1800" smtClean="0"/>
              <a:t>&lt;</a:t>
            </a:r>
            <a:r>
              <a:rPr lang="en-US" sz="1800" b="1" smtClean="0"/>
              <a:t>body</a:t>
            </a:r>
            <a:r>
              <a:rPr lang="en-US" sz="1800" smtClean="0"/>
              <a:t>&gt;</a:t>
            </a:r>
            <a:br>
              <a:rPr lang="en-US" sz="1800" smtClean="0"/>
            </a:br>
            <a:r>
              <a:rPr lang="en-US" sz="1800" smtClean="0"/>
              <a:t> </a:t>
            </a:r>
            <a:br>
              <a:rPr lang="en-US" sz="1800" smtClean="0"/>
            </a:br>
            <a:r>
              <a:rPr lang="en-US" sz="1800" smtClean="0"/>
              <a:t>&lt;</a:t>
            </a:r>
            <a:r>
              <a:rPr lang="en-US" sz="1800" b="1" smtClean="0"/>
              <a:t>p</a:t>
            </a:r>
            <a:r>
              <a:rPr lang="en-US" sz="1800" smtClean="0"/>
              <a:t>&gt;</a:t>
            </a:r>
            <a:br>
              <a:rPr lang="en-US" sz="1800" smtClean="0"/>
            </a:br>
            <a:r>
              <a:rPr lang="en-US" sz="1800" smtClean="0"/>
              <a:t>first paragraph .</a:t>
            </a:r>
            <a:br>
              <a:rPr lang="en-US" sz="1800" smtClean="0"/>
            </a:br>
            <a:r>
              <a:rPr lang="en-US" sz="1800" smtClean="0"/>
              <a:t>&lt;/</a:t>
            </a:r>
            <a:r>
              <a:rPr lang="en-US" sz="1800" b="1" smtClean="0"/>
              <a:t>p</a:t>
            </a:r>
            <a:r>
              <a:rPr lang="en-US" sz="1800" smtClean="0"/>
              <a:t>&gt;</a:t>
            </a:r>
            <a:br>
              <a:rPr lang="en-US" sz="1800" smtClean="0"/>
            </a:br>
            <a:r>
              <a:rPr lang="en-US" sz="1800" smtClean="0"/>
              <a:t> </a:t>
            </a:r>
            <a:br>
              <a:rPr lang="en-US" sz="1800" smtClean="0"/>
            </a:br>
            <a:r>
              <a:rPr lang="en-US" sz="1800" smtClean="0"/>
              <a:t>&lt;</a:t>
            </a:r>
            <a:r>
              <a:rPr lang="en-US" sz="1800" b="1" smtClean="0"/>
              <a:t>hr</a:t>
            </a:r>
            <a:r>
              <a:rPr lang="en-US" sz="1800" smtClean="0"/>
              <a:t>&gt;</a:t>
            </a:r>
            <a:br>
              <a:rPr lang="en-US" sz="1800" smtClean="0"/>
            </a:br>
            <a:r>
              <a:rPr lang="en-US" sz="1800" smtClean="0"/>
              <a:t> </a:t>
            </a:r>
            <a:br>
              <a:rPr lang="en-US" sz="1800" smtClean="0"/>
            </a:br>
            <a:r>
              <a:rPr lang="en-US" sz="1800" smtClean="0"/>
              <a:t>&lt;</a:t>
            </a:r>
            <a:r>
              <a:rPr lang="en-US" sz="1800" b="1" smtClean="0"/>
              <a:t>p</a:t>
            </a:r>
            <a:r>
              <a:rPr lang="en-US" sz="1800" smtClean="0"/>
              <a:t>&gt;</a:t>
            </a:r>
            <a:br>
              <a:rPr lang="en-US" sz="1800" smtClean="0"/>
            </a:br>
            <a:r>
              <a:rPr lang="en-US" sz="1800" smtClean="0"/>
              <a:t>second paragraph .</a:t>
            </a:r>
            <a:br>
              <a:rPr lang="en-US" sz="1800" smtClean="0"/>
            </a:br>
            <a:r>
              <a:rPr lang="en-US" sz="1800" smtClean="0"/>
              <a:t>&lt;/</a:t>
            </a:r>
            <a:r>
              <a:rPr lang="en-US" sz="1800" b="1" smtClean="0"/>
              <a:t>p</a:t>
            </a:r>
            <a:r>
              <a:rPr lang="en-US" sz="1800" smtClean="0"/>
              <a:t>&gt;</a:t>
            </a:r>
            <a:br>
              <a:rPr lang="en-US" sz="1800" smtClean="0"/>
            </a:br>
            <a:r>
              <a:rPr lang="en-US" sz="1800" smtClean="0"/>
              <a:t> </a:t>
            </a:r>
            <a:br>
              <a:rPr lang="en-US" sz="1800" smtClean="0"/>
            </a:br>
            <a:r>
              <a:rPr lang="en-US" sz="1800" smtClean="0"/>
              <a:t>&lt;/</a:t>
            </a:r>
            <a:r>
              <a:rPr lang="en-US" sz="1800" b="1" smtClean="0"/>
              <a:t>body</a:t>
            </a:r>
            <a:r>
              <a:rPr lang="en-US" sz="1800" smtClean="0"/>
              <a:t>&gt;</a:t>
            </a:r>
            <a:br>
              <a:rPr lang="en-US" sz="1800" smtClean="0"/>
            </a:br>
            <a:r>
              <a:rPr lang="en-US" sz="1800" smtClean="0"/>
              <a:t>&lt;/</a:t>
            </a:r>
            <a:r>
              <a:rPr lang="en-US" sz="1800" b="1" smtClean="0"/>
              <a:t>html</a:t>
            </a:r>
            <a:r>
              <a:rPr lang="en-US" sz="1800" smtClean="0"/>
              <a:t>&gt; </a:t>
            </a:r>
            <a:r>
              <a:rPr lang="fa-IR" sz="1800" smtClean="0"/>
              <a:t> </a:t>
            </a:r>
            <a:endParaRPr lang="fa-IR" sz="1800" dirty="0"/>
          </a:p>
        </p:txBody>
      </p:sp>
      <p:sp>
        <p:nvSpPr>
          <p:cNvPr id="5" name="Subtitle 2"/>
          <p:cNvSpPr txBox="1">
            <a:spLocks/>
          </p:cNvSpPr>
          <p:nvPr/>
        </p:nvSpPr>
        <p:spPr>
          <a:xfrm>
            <a:off x="3972260" y="5480915"/>
            <a:ext cx="8637072" cy="977621"/>
          </a:xfrm>
          <a:prstGeom prst="rect">
            <a:avLst/>
          </a:prstGeom>
        </p:spPr>
        <p:txBody>
          <a:bodyPr vert="horz" lIns="91440" tIns="91440" rIns="91440" bIns="91440" rtlCol="0">
            <a:normAutofit/>
          </a:bodyPr>
          <a:lstStyle>
            <a:lvl1pPr marL="0" indent="0" algn="l" defTabSz="914400" rtl="1" eaLnBrk="1" latinLnBrk="0" hangingPunct="1">
              <a:lnSpc>
                <a:spcPct val="120000"/>
              </a:lnSpc>
              <a:spcBef>
                <a:spcPts val="1000"/>
              </a:spcBef>
              <a:buClr>
                <a:schemeClr val="accent1"/>
              </a:buClr>
              <a:buSzPct val="100000"/>
              <a:buFont typeface="Arial" panose="020B0604020202020204" pitchFamily="34" charset="0"/>
              <a:buNone/>
              <a:defRPr sz="1800" b="0" kern="1200" cap="all" baseline="0">
                <a:solidFill>
                  <a:schemeClr val="tx1"/>
                </a:solidFill>
                <a:effectLst/>
                <a:latin typeface="+mn-lt"/>
                <a:ea typeface="+mn-ea"/>
                <a:cs typeface="+mn-cs"/>
              </a:defRPr>
            </a:lvl1pPr>
            <a:lvl2pPr marL="457200" indent="0" algn="ctr" defTabSz="914400" rtl="1"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1"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1"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1"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1"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1"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1"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1"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r>
              <a:rPr lang="fa-IR" smtClean="0"/>
              <a:t>مشاهده می کنید که بین پراگراف اول و پاراگراف دوم یک خط افقی رسم شده است </a:t>
            </a:r>
            <a:r>
              <a:rPr lang="en-US" smtClean="0"/>
              <a:t>.</a:t>
            </a:r>
          </a:p>
          <a:p>
            <a:endParaRPr lang="fa-IR" dirty="0"/>
          </a:p>
        </p:txBody>
      </p:sp>
    </p:spTree>
    <p:extLst>
      <p:ext uri="{BB962C8B-B14F-4D97-AF65-F5344CB8AC3E}">
        <p14:creationId xmlns:p14="http://schemas.microsoft.com/office/powerpoint/2010/main" val="30929274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8151222" y="0"/>
            <a:ext cx="3857218" cy="757645"/>
          </a:xfrm>
        </p:spPr>
        <p:txBody>
          <a:bodyPr>
            <a:normAutofit fontScale="90000"/>
          </a:bodyPr>
          <a:lstStyle/>
          <a:p>
            <a:r>
              <a:rPr lang="fa-IR" dirty="0"/>
              <a:t>ساخت جدول</a:t>
            </a:r>
            <a:r>
              <a:rPr lang="fa-IR" dirty="0" smtClean="0"/>
              <a:t>:</a:t>
            </a:r>
            <a:endParaRPr lang="fa-IR" dirty="0"/>
          </a:p>
        </p:txBody>
      </p:sp>
      <p:sp>
        <p:nvSpPr>
          <p:cNvPr id="5" name="Subtitle 4"/>
          <p:cNvSpPr>
            <a:spLocks noGrp="1"/>
          </p:cNvSpPr>
          <p:nvPr>
            <p:ph type="subTitle" idx="1"/>
          </p:nvPr>
        </p:nvSpPr>
        <p:spPr>
          <a:xfrm>
            <a:off x="509451" y="618187"/>
            <a:ext cx="11172417" cy="2190328"/>
          </a:xfrm>
        </p:spPr>
        <p:txBody>
          <a:bodyPr>
            <a:normAutofit/>
          </a:bodyPr>
          <a:lstStyle/>
          <a:p>
            <a:pPr algn="r"/>
            <a:r>
              <a:rPr lang="fa-IR" sz="1900" dirty="0"/>
              <a:t>استفاده از جداول ، شیوه ای مناسب برای نمایش اطلاعات دسته بندی شده و منظم می باشد . در</a:t>
            </a:r>
            <a:r>
              <a:rPr lang="en-US" sz="1900" dirty="0"/>
              <a:t> html </a:t>
            </a:r>
            <a:r>
              <a:rPr lang="fa-IR" sz="1900" dirty="0"/>
              <a:t>از تگ </a:t>
            </a:r>
            <a:r>
              <a:rPr lang="en-US" sz="1900" dirty="0"/>
              <a:t>&lt;table&gt; </a:t>
            </a:r>
            <a:r>
              <a:rPr lang="fa-IR" sz="1900" dirty="0"/>
              <a:t>برای ساخت یک جدول استفاده می شود . شروع جدول را با تگ شروع </a:t>
            </a:r>
            <a:r>
              <a:rPr lang="en-US" sz="1900" dirty="0"/>
              <a:t>&lt;table&gt; </a:t>
            </a:r>
            <a:r>
              <a:rPr lang="fa-IR" sz="1900" dirty="0"/>
              <a:t>و پایان جدول را با تگ پایان </a:t>
            </a:r>
            <a:r>
              <a:rPr lang="en-US" sz="1900" dirty="0"/>
              <a:t>&lt;table/&gt; </a:t>
            </a:r>
            <a:r>
              <a:rPr lang="fa-IR" sz="1900" dirty="0"/>
              <a:t>اعلام می کنیم . درون این دو تگ ، با هر تگ </a:t>
            </a:r>
            <a:r>
              <a:rPr lang="en-US" sz="1900" dirty="0"/>
              <a:t>&lt;</a:t>
            </a:r>
            <a:r>
              <a:rPr lang="en-US" sz="1900" dirty="0" err="1"/>
              <a:t>tr</a:t>
            </a:r>
            <a:r>
              <a:rPr lang="en-US" sz="1900" dirty="0"/>
              <a:t>&gt; </a:t>
            </a:r>
            <a:r>
              <a:rPr lang="fa-IR" sz="1900" dirty="0"/>
              <a:t>می توانیم یک سطر برای جدول ایجاد کنیم . درون زوج تگ </a:t>
            </a:r>
            <a:r>
              <a:rPr lang="en-US" sz="1900" dirty="0"/>
              <a:t>&lt;</a:t>
            </a:r>
            <a:r>
              <a:rPr lang="en-US" sz="1900" dirty="0" err="1"/>
              <a:t>tr</a:t>
            </a:r>
            <a:r>
              <a:rPr lang="en-US" sz="1900" dirty="0"/>
              <a:t>&gt; </a:t>
            </a:r>
            <a:r>
              <a:rPr lang="fa-IR" sz="1900" dirty="0"/>
              <a:t>و </a:t>
            </a:r>
            <a:r>
              <a:rPr lang="en-US" sz="1900" dirty="0"/>
              <a:t>&lt;</a:t>
            </a:r>
            <a:r>
              <a:rPr lang="en-US" sz="1900" dirty="0" err="1"/>
              <a:t>tr</a:t>
            </a:r>
            <a:r>
              <a:rPr lang="en-US" sz="1900" dirty="0"/>
              <a:t>/&gt; </a:t>
            </a:r>
            <a:r>
              <a:rPr lang="fa-IR" sz="1900" dirty="0"/>
              <a:t>، با هر تگ </a:t>
            </a:r>
            <a:r>
              <a:rPr lang="en-US" sz="1900" dirty="0"/>
              <a:t>&lt;td&gt; </a:t>
            </a:r>
            <a:r>
              <a:rPr lang="fa-IR" sz="1900" dirty="0"/>
              <a:t>می توانیم یک خانه برای آن سطر ایجاد کنیم . به مثال زیر توجه کنید </a:t>
            </a:r>
            <a:r>
              <a:rPr lang="en-US" sz="1900" dirty="0" smtClean="0"/>
              <a:t>:</a:t>
            </a:r>
            <a:endParaRPr lang="fa-IR" sz="1900" dirty="0" smtClean="0"/>
          </a:p>
          <a:p>
            <a:pPr algn="r"/>
            <a:r>
              <a:rPr lang="fa-IR" sz="2000" dirty="0">
                <a:solidFill>
                  <a:srgbClr val="000000"/>
                </a:solidFill>
                <a:latin typeface="Calibri" panose="020F0502020204030204" pitchFamily="34" charset="0"/>
                <a:ea typeface="Times New Roman" panose="02020603050405020304" pitchFamily="18" charset="0"/>
              </a:rPr>
              <a:t>جدولی با 2 سطر و 2 ستون می سازیم</a:t>
            </a:r>
            <a:r>
              <a:rPr lang="en-US" sz="20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endParaRPr lang="en-US" sz="2000" dirty="0">
              <a:latin typeface="Calibri" panose="020F0502020204030204" pitchFamily="34" charset="0"/>
              <a:ea typeface="Calibri" panose="020F0502020204030204" pitchFamily="34" charset="0"/>
              <a:cs typeface="Arial" panose="020B0604020202020204" pitchFamily="34" charset="0"/>
            </a:endParaRPr>
          </a:p>
          <a:p>
            <a:pPr algn="r"/>
            <a:endParaRPr lang="en-US" sz="1900" dirty="0"/>
          </a:p>
          <a:p>
            <a:endParaRPr lang="fa-IR" dirty="0"/>
          </a:p>
        </p:txBody>
      </p:sp>
      <p:sp>
        <p:nvSpPr>
          <p:cNvPr id="6" name="Rectangle 5"/>
          <p:cNvSpPr/>
          <p:nvPr/>
        </p:nvSpPr>
        <p:spPr>
          <a:xfrm>
            <a:off x="657497" y="1863349"/>
            <a:ext cx="6096000" cy="4294509"/>
          </a:xfrm>
          <a:prstGeom prst="rect">
            <a:avLst/>
          </a:prstGeom>
        </p:spPr>
        <p:txBody>
          <a:bodyPr>
            <a:spAutoFit/>
          </a:bodyPr>
          <a:lstStyle/>
          <a:p>
            <a:pPr rtl="1" fontAlgn="base">
              <a:lnSpc>
                <a:spcPct val="107000"/>
              </a:lnSpc>
              <a:spcAft>
                <a:spcPts val="0"/>
              </a:spcAft>
            </a:pPr>
            <a:r>
              <a:rPr lang="en-US" sz="1600" dirty="0" smtClean="0">
                <a:solidFill>
                  <a:srgbClr val="009900"/>
                </a:solidFill>
                <a:latin typeface="Arial" panose="020B0604020202020204" pitchFamily="34" charset="0"/>
                <a:ea typeface="Times New Roman" panose="02020603050405020304" pitchFamily="18" charset="0"/>
                <a:cs typeface="Arial" panose="020B0604020202020204" pitchFamily="34" charset="0"/>
              </a:rPr>
              <a:t>&lt;</a:t>
            </a:r>
            <a:r>
              <a:rPr lang="en-US" sz="1600" b="1" dirty="0">
                <a:solidFill>
                  <a:srgbClr val="000000"/>
                </a:solidFill>
                <a:latin typeface="Arial" panose="020B0604020202020204" pitchFamily="34" charset="0"/>
                <a:ea typeface="Times New Roman" panose="02020603050405020304" pitchFamily="18" charset="0"/>
                <a:cs typeface="Arial" panose="020B0604020202020204" pitchFamily="34" charset="0"/>
              </a:rPr>
              <a:t>html</a:t>
            </a:r>
            <a:r>
              <a:rPr lang="en-US" sz="1600" dirty="0">
                <a:solidFill>
                  <a:srgbClr val="009900"/>
                </a:solidFill>
                <a:latin typeface="Arial" panose="020B0604020202020204" pitchFamily="34" charset="0"/>
                <a:ea typeface="Times New Roman" panose="02020603050405020304" pitchFamily="18" charset="0"/>
                <a:cs typeface="Arial" panose="020B0604020202020204" pitchFamily="34" charset="0"/>
              </a:rPr>
              <a:t>&gt;</a:t>
            </a:r>
            <a:r>
              <a:rPr lang="en-US" sz="1600" dirty="0">
                <a:solidFill>
                  <a:srgbClr val="000000"/>
                </a:solidFill>
                <a:latin typeface="Arial" panose="020B0604020202020204" pitchFamily="34" charset="0"/>
                <a:ea typeface="Times New Roman" panose="02020603050405020304" pitchFamily="18" charset="0"/>
                <a:cs typeface="Arial" panose="020B0604020202020204" pitchFamily="34" charset="0"/>
              </a:rPr>
              <a:t/>
            </a:r>
            <a:br>
              <a:rPr lang="en-US" sz="1600" dirty="0">
                <a:solidFill>
                  <a:srgbClr val="000000"/>
                </a:solidFill>
                <a:latin typeface="Arial" panose="020B0604020202020204" pitchFamily="34" charset="0"/>
                <a:ea typeface="Times New Roman" panose="02020603050405020304" pitchFamily="18" charset="0"/>
                <a:cs typeface="Arial" panose="020B0604020202020204" pitchFamily="34" charset="0"/>
              </a:rPr>
            </a:br>
            <a:r>
              <a:rPr lang="en-US" sz="1600" dirty="0">
                <a:solidFill>
                  <a:srgbClr val="009900"/>
                </a:solidFill>
                <a:latin typeface="Arial" panose="020B0604020202020204" pitchFamily="34" charset="0"/>
                <a:ea typeface="Times New Roman" panose="02020603050405020304" pitchFamily="18" charset="0"/>
                <a:cs typeface="Arial" panose="020B0604020202020204" pitchFamily="34" charset="0"/>
              </a:rPr>
              <a:t>&lt;</a:t>
            </a:r>
            <a:r>
              <a:rPr lang="en-US" sz="1600" b="1" dirty="0">
                <a:solidFill>
                  <a:srgbClr val="000000"/>
                </a:solidFill>
                <a:latin typeface="Arial" panose="020B0604020202020204" pitchFamily="34" charset="0"/>
                <a:ea typeface="Times New Roman" panose="02020603050405020304" pitchFamily="18" charset="0"/>
                <a:cs typeface="Arial" panose="020B0604020202020204" pitchFamily="34" charset="0"/>
              </a:rPr>
              <a:t>head</a:t>
            </a:r>
            <a:r>
              <a:rPr lang="en-US" sz="1600" dirty="0">
                <a:solidFill>
                  <a:srgbClr val="009900"/>
                </a:solidFill>
                <a:latin typeface="Arial" panose="020B0604020202020204" pitchFamily="34" charset="0"/>
                <a:ea typeface="Times New Roman" panose="02020603050405020304" pitchFamily="18" charset="0"/>
                <a:cs typeface="Arial" panose="020B0604020202020204" pitchFamily="34" charset="0"/>
              </a:rPr>
              <a:t>&gt;</a:t>
            </a:r>
            <a:r>
              <a:rPr lang="en-US" sz="1600" dirty="0">
                <a:solidFill>
                  <a:srgbClr val="000000"/>
                </a:solidFill>
                <a:latin typeface="Arial" panose="020B0604020202020204" pitchFamily="34" charset="0"/>
                <a:ea typeface="Times New Roman" panose="02020603050405020304" pitchFamily="18" charset="0"/>
                <a:cs typeface="Arial" panose="020B0604020202020204" pitchFamily="34" charset="0"/>
              </a:rPr>
              <a:t/>
            </a:r>
            <a:br>
              <a:rPr lang="en-US" sz="1600" dirty="0">
                <a:solidFill>
                  <a:srgbClr val="000000"/>
                </a:solidFill>
                <a:latin typeface="Arial" panose="020B0604020202020204" pitchFamily="34" charset="0"/>
                <a:ea typeface="Times New Roman" panose="02020603050405020304" pitchFamily="18" charset="0"/>
                <a:cs typeface="Arial" panose="020B0604020202020204" pitchFamily="34" charset="0"/>
              </a:rPr>
            </a:br>
            <a:r>
              <a:rPr lang="en-US" sz="1600" dirty="0">
                <a:solidFill>
                  <a:srgbClr val="009900"/>
                </a:solidFill>
                <a:latin typeface="Arial" panose="020B0604020202020204" pitchFamily="34" charset="0"/>
                <a:ea typeface="Times New Roman" panose="02020603050405020304" pitchFamily="18" charset="0"/>
                <a:cs typeface="Arial" panose="020B0604020202020204" pitchFamily="34" charset="0"/>
              </a:rPr>
              <a:t>&lt;</a:t>
            </a:r>
            <a:r>
              <a:rPr lang="en-US" sz="1600" dirty="0">
                <a:solidFill>
                  <a:srgbClr val="66CC66"/>
                </a:solidFill>
                <a:latin typeface="Arial" panose="020B0604020202020204" pitchFamily="34" charset="0"/>
                <a:ea typeface="Times New Roman" panose="02020603050405020304" pitchFamily="18" charset="0"/>
                <a:cs typeface="Arial" panose="020B0604020202020204" pitchFamily="34" charset="0"/>
              </a:rPr>
              <a:t>/</a:t>
            </a:r>
            <a:r>
              <a:rPr lang="en-US" sz="1600" b="1" dirty="0">
                <a:solidFill>
                  <a:srgbClr val="000000"/>
                </a:solidFill>
                <a:latin typeface="Arial" panose="020B0604020202020204" pitchFamily="34" charset="0"/>
                <a:ea typeface="Times New Roman" panose="02020603050405020304" pitchFamily="18" charset="0"/>
                <a:cs typeface="Arial" panose="020B0604020202020204" pitchFamily="34" charset="0"/>
              </a:rPr>
              <a:t>head</a:t>
            </a:r>
            <a:r>
              <a:rPr lang="en-US" sz="1600" dirty="0" smtClean="0">
                <a:solidFill>
                  <a:srgbClr val="009900"/>
                </a:solidFill>
                <a:latin typeface="Arial" panose="020B0604020202020204" pitchFamily="34" charset="0"/>
                <a:ea typeface="Times New Roman" panose="02020603050405020304" pitchFamily="18" charset="0"/>
                <a:cs typeface="Arial" panose="020B0604020202020204" pitchFamily="34" charset="0"/>
              </a:rPr>
              <a:t>&gt;</a:t>
            </a:r>
            <a:r>
              <a:rPr lang="en-US" sz="1600" dirty="0">
                <a:solidFill>
                  <a:srgbClr val="000000"/>
                </a:solidFill>
                <a:latin typeface="Arial" panose="020B0604020202020204" pitchFamily="34" charset="0"/>
                <a:ea typeface="Times New Roman" panose="02020603050405020304" pitchFamily="18" charset="0"/>
                <a:cs typeface="Arial" panose="020B0604020202020204" pitchFamily="34" charset="0"/>
              </a:rPr>
              <a:t/>
            </a:r>
            <a:br>
              <a:rPr lang="en-US" sz="1600" dirty="0">
                <a:solidFill>
                  <a:srgbClr val="000000"/>
                </a:solidFill>
                <a:latin typeface="Arial" panose="020B0604020202020204" pitchFamily="34" charset="0"/>
                <a:ea typeface="Times New Roman" panose="02020603050405020304" pitchFamily="18" charset="0"/>
                <a:cs typeface="Arial" panose="020B0604020202020204" pitchFamily="34" charset="0"/>
              </a:rPr>
            </a:br>
            <a:r>
              <a:rPr lang="en-US" sz="1600" dirty="0">
                <a:solidFill>
                  <a:srgbClr val="009900"/>
                </a:solidFill>
                <a:latin typeface="Arial" panose="020B0604020202020204" pitchFamily="34" charset="0"/>
                <a:ea typeface="Times New Roman" panose="02020603050405020304" pitchFamily="18" charset="0"/>
                <a:cs typeface="Arial" panose="020B0604020202020204" pitchFamily="34" charset="0"/>
              </a:rPr>
              <a:t>&lt;</a:t>
            </a:r>
            <a:r>
              <a:rPr lang="en-US" sz="1600" b="1" dirty="0">
                <a:solidFill>
                  <a:srgbClr val="000000"/>
                </a:solidFill>
                <a:latin typeface="Arial" panose="020B0604020202020204" pitchFamily="34" charset="0"/>
                <a:ea typeface="Times New Roman" panose="02020603050405020304" pitchFamily="18" charset="0"/>
                <a:cs typeface="Arial" panose="020B0604020202020204" pitchFamily="34" charset="0"/>
              </a:rPr>
              <a:t>body</a:t>
            </a:r>
            <a:r>
              <a:rPr lang="en-US" sz="1600" dirty="0" smtClean="0">
                <a:solidFill>
                  <a:srgbClr val="009900"/>
                </a:solidFill>
                <a:latin typeface="Arial" panose="020B0604020202020204" pitchFamily="34" charset="0"/>
                <a:ea typeface="Times New Roman" panose="02020603050405020304" pitchFamily="18" charset="0"/>
                <a:cs typeface="Arial" panose="020B0604020202020204" pitchFamily="34" charset="0"/>
              </a:rPr>
              <a:t>&gt;</a:t>
            </a:r>
            <a:r>
              <a:rPr lang="en-US" sz="1600" dirty="0">
                <a:solidFill>
                  <a:srgbClr val="000000"/>
                </a:solidFill>
                <a:latin typeface="Arial" panose="020B0604020202020204" pitchFamily="34" charset="0"/>
                <a:ea typeface="Times New Roman" panose="02020603050405020304" pitchFamily="18" charset="0"/>
                <a:cs typeface="Arial" panose="020B0604020202020204" pitchFamily="34" charset="0"/>
              </a:rPr>
              <a:t/>
            </a:r>
            <a:br>
              <a:rPr lang="en-US" sz="1600" dirty="0">
                <a:solidFill>
                  <a:srgbClr val="000000"/>
                </a:solidFill>
                <a:latin typeface="Arial" panose="020B0604020202020204" pitchFamily="34" charset="0"/>
                <a:ea typeface="Times New Roman" panose="02020603050405020304" pitchFamily="18" charset="0"/>
                <a:cs typeface="Arial" panose="020B0604020202020204" pitchFamily="34" charset="0"/>
              </a:rPr>
            </a:br>
            <a:r>
              <a:rPr lang="en-US" sz="1600" dirty="0">
                <a:solidFill>
                  <a:srgbClr val="009900"/>
                </a:solidFill>
                <a:latin typeface="Arial" panose="020B0604020202020204" pitchFamily="34" charset="0"/>
                <a:ea typeface="Times New Roman" panose="02020603050405020304" pitchFamily="18" charset="0"/>
                <a:cs typeface="Arial" panose="020B0604020202020204" pitchFamily="34" charset="0"/>
              </a:rPr>
              <a:t>&lt;</a:t>
            </a:r>
            <a:r>
              <a:rPr lang="en-US" sz="1600" b="1" dirty="0">
                <a:solidFill>
                  <a:srgbClr val="000000"/>
                </a:solidFill>
                <a:latin typeface="Arial" panose="020B0604020202020204" pitchFamily="34" charset="0"/>
                <a:ea typeface="Times New Roman" panose="02020603050405020304" pitchFamily="18" charset="0"/>
                <a:cs typeface="Arial" panose="020B0604020202020204" pitchFamily="34" charset="0"/>
              </a:rPr>
              <a:t>table</a:t>
            </a:r>
            <a:r>
              <a:rPr lang="en-US" sz="1600" dirty="0">
                <a:solidFill>
                  <a:srgbClr val="009900"/>
                </a:solidFill>
                <a:latin typeface="Arial" panose="020B0604020202020204" pitchFamily="34" charset="0"/>
                <a:ea typeface="Times New Roman" panose="02020603050405020304" pitchFamily="18" charset="0"/>
                <a:cs typeface="Arial" panose="020B0604020202020204" pitchFamily="34" charset="0"/>
              </a:rPr>
              <a:t> </a:t>
            </a:r>
            <a:r>
              <a:rPr lang="en-US" sz="1600" dirty="0">
                <a:solidFill>
                  <a:srgbClr val="000066"/>
                </a:solidFill>
                <a:latin typeface="Arial" panose="020B0604020202020204" pitchFamily="34" charset="0"/>
                <a:ea typeface="Times New Roman" panose="02020603050405020304" pitchFamily="18" charset="0"/>
                <a:cs typeface="Arial" panose="020B0604020202020204" pitchFamily="34" charset="0"/>
              </a:rPr>
              <a:t>border</a:t>
            </a:r>
            <a:r>
              <a:rPr lang="en-US" sz="1600" dirty="0">
                <a:solidFill>
                  <a:srgbClr val="66CC66"/>
                </a:solidFill>
                <a:latin typeface="Arial" panose="020B0604020202020204" pitchFamily="34" charset="0"/>
                <a:ea typeface="Times New Roman" panose="02020603050405020304" pitchFamily="18" charset="0"/>
                <a:cs typeface="Arial" panose="020B0604020202020204" pitchFamily="34" charset="0"/>
              </a:rPr>
              <a:t>=</a:t>
            </a:r>
            <a:r>
              <a:rPr lang="en-US" sz="1600" dirty="0">
                <a:solidFill>
                  <a:srgbClr val="FF0000"/>
                </a:solidFill>
                <a:latin typeface="Arial" panose="020B0604020202020204" pitchFamily="34" charset="0"/>
                <a:ea typeface="Times New Roman" panose="02020603050405020304" pitchFamily="18" charset="0"/>
                <a:cs typeface="Arial" panose="020B0604020202020204" pitchFamily="34" charset="0"/>
              </a:rPr>
              <a:t>"1"</a:t>
            </a:r>
            <a:r>
              <a:rPr lang="en-US" sz="1600" dirty="0">
                <a:solidFill>
                  <a:srgbClr val="009900"/>
                </a:solidFill>
                <a:latin typeface="Arial" panose="020B0604020202020204" pitchFamily="34" charset="0"/>
                <a:ea typeface="Times New Roman" panose="02020603050405020304" pitchFamily="18" charset="0"/>
                <a:cs typeface="Arial" panose="020B0604020202020204" pitchFamily="34" charset="0"/>
              </a:rPr>
              <a:t>&gt;</a:t>
            </a:r>
            <a:r>
              <a:rPr lang="en-US" sz="1600" dirty="0">
                <a:solidFill>
                  <a:srgbClr val="000000"/>
                </a:solidFill>
                <a:latin typeface="Arial" panose="020B0604020202020204" pitchFamily="34" charset="0"/>
                <a:ea typeface="Times New Roman" panose="02020603050405020304" pitchFamily="18" charset="0"/>
                <a:cs typeface="Arial" panose="020B0604020202020204" pitchFamily="34" charset="0"/>
              </a:rPr>
              <a:t/>
            </a:r>
            <a:br>
              <a:rPr lang="en-US" sz="1600" dirty="0">
                <a:solidFill>
                  <a:srgbClr val="000000"/>
                </a:solidFill>
                <a:latin typeface="Arial" panose="020B0604020202020204" pitchFamily="34" charset="0"/>
                <a:ea typeface="Times New Roman" panose="02020603050405020304" pitchFamily="18" charset="0"/>
                <a:cs typeface="Arial" panose="020B0604020202020204" pitchFamily="34" charset="0"/>
              </a:rPr>
            </a:br>
            <a:r>
              <a:rPr lang="en-US" sz="1600" dirty="0">
                <a:solidFill>
                  <a:srgbClr val="009900"/>
                </a:solidFill>
                <a:latin typeface="Arial" panose="020B0604020202020204" pitchFamily="34" charset="0"/>
                <a:ea typeface="Times New Roman" panose="02020603050405020304" pitchFamily="18" charset="0"/>
                <a:cs typeface="Arial" panose="020B0604020202020204" pitchFamily="34" charset="0"/>
              </a:rPr>
              <a:t>&lt;</a:t>
            </a:r>
            <a:r>
              <a:rPr lang="en-US" sz="1600" b="1" dirty="0" err="1">
                <a:solidFill>
                  <a:srgbClr val="000000"/>
                </a:solidFill>
                <a:latin typeface="Arial" panose="020B0604020202020204" pitchFamily="34" charset="0"/>
                <a:ea typeface="Times New Roman" panose="02020603050405020304" pitchFamily="18" charset="0"/>
                <a:cs typeface="Arial" panose="020B0604020202020204" pitchFamily="34" charset="0"/>
              </a:rPr>
              <a:t>tr</a:t>
            </a:r>
            <a:r>
              <a:rPr lang="en-US" sz="1600" dirty="0">
                <a:solidFill>
                  <a:srgbClr val="009900"/>
                </a:solidFill>
                <a:latin typeface="Arial" panose="020B0604020202020204" pitchFamily="34" charset="0"/>
                <a:ea typeface="Times New Roman" panose="02020603050405020304" pitchFamily="18" charset="0"/>
                <a:cs typeface="Arial" panose="020B0604020202020204" pitchFamily="34" charset="0"/>
              </a:rPr>
              <a:t>&gt;</a:t>
            </a:r>
            <a:r>
              <a:rPr lang="en-US" sz="1600" dirty="0">
                <a:solidFill>
                  <a:srgbClr val="000000"/>
                </a:solidFill>
                <a:latin typeface="Arial" panose="020B0604020202020204" pitchFamily="34" charset="0"/>
                <a:ea typeface="Times New Roman" panose="02020603050405020304" pitchFamily="18" charset="0"/>
                <a:cs typeface="Arial" panose="020B0604020202020204" pitchFamily="34" charset="0"/>
              </a:rPr>
              <a:t/>
            </a:r>
            <a:br>
              <a:rPr lang="en-US" sz="1600" dirty="0">
                <a:solidFill>
                  <a:srgbClr val="000000"/>
                </a:solidFill>
                <a:latin typeface="Arial" panose="020B0604020202020204" pitchFamily="34" charset="0"/>
                <a:ea typeface="Times New Roman" panose="02020603050405020304" pitchFamily="18" charset="0"/>
                <a:cs typeface="Arial" panose="020B0604020202020204" pitchFamily="34" charset="0"/>
              </a:rPr>
            </a:br>
            <a:r>
              <a:rPr lang="en-US" sz="1600" dirty="0">
                <a:solidFill>
                  <a:srgbClr val="009900"/>
                </a:solidFill>
                <a:latin typeface="Arial" panose="020B0604020202020204" pitchFamily="34" charset="0"/>
                <a:ea typeface="Times New Roman" panose="02020603050405020304" pitchFamily="18" charset="0"/>
                <a:cs typeface="Arial" panose="020B0604020202020204" pitchFamily="34" charset="0"/>
              </a:rPr>
              <a:t>&lt;</a:t>
            </a:r>
            <a:r>
              <a:rPr lang="en-US" sz="1600" b="1" dirty="0">
                <a:solidFill>
                  <a:srgbClr val="000000"/>
                </a:solidFill>
                <a:latin typeface="Arial" panose="020B0604020202020204" pitchFamily="34" charset="0"/>
                <a:ea typeface="Times New Roman" panose="02020603050405020304" pitchFamily="18" charset="0"/>
                <a:cs typeface="Arial" panose="020B0604020202020204" pitchFamily="34" charset="0"/>
              </a:rPr>
              <a:t>td</a:t>
            </a:r>
            <a:r>
              <a:rPr lang="en-US" sz="1600" dirty="0">
                <a:solidFill>
                  <a:srgbClr val="009900"/>
                </a:solidFill>
                <a:latin typeface="Arial" panose="020B0604020202020204" pitchFamily="34" charset="0"/>
                <a:ea typeface="Times New Roman" panose="02020603050405020304" pitchFamily="18" charset="0"/>
                <a:cs typeface="Arial" panose="020B0604020202020204" pitchFamily="34" charset="0"/>
              </a:rPr>
              <a:t>&gt;</a:t>
            </a:r>
            <a:r>
              <a:rPr lang="en-US" sz="1600" dirty="0">
                <a:solidFill>
                  <a:srgbClr val="000000"/>
                </a:solidFill>
                <a:latin typeface="Arial" panose="020B0604020202020204" pitchFamily="34" charset="0"/>
                <a:ea typeface="Times New Roman" panose="02020603050405020304" pitchFamily="18" charset="0"/>
                <a:cs typeface="Arial" panose="020B0604020202020204" pitchFamily="34" charset="0"/>
              </a:rPr>
              <a:t>cell number 1</a:t>
            </a:r>
            <a:r>
              <a:rPr lang="en-US" sz="1600" dirty="0">
                <a:solidFill>
                  <a:srgbClr val="009900"/>
                </a:solidFill>
                <a:latin typeface="Arial" panose="020B0604020202020204" pitchFamily="34" charset="0"/>
                <a:ea typeface="Times New Roman" panose="02020603050405020304" pitchFamily="18" charset="0"/>
                <a:cs typeface="Arial" panose="020B0604020202020204" pitchFamily="34" charset="0"/>
              </a:rPr>
              <a:t>&lt;</a:t>
            </a:r>
            <a:r>
              <a:rPr lang="en-US" sz="1600" dirty="0">
                <a:solidFill>
                  <a:srgbClr val="66CC66"/>
                </a:solidFill>
                <a:latin typeface="Arial" panose="020B0604020202020204" pitchFamily="34" charset="0"/>
                <a:ea typeface="Times New Roman" panose="02020603050405020304" pitchFamily="18" charset="0"/>
                <a:cs typeface="Arial" panose="020B0604020202020204" pitchFamily="34" charset="0"/>
              </a:rPr>
              <a:t>/</a:t>
            </a:r>
            <a:r>
              <a:rPr lang="en-US" sz="1600" b="1" dirty="0">
                <a:solidFill>
                  <a:srgbClr val="000000"/>
                </a:solidFill>
                <a:latin typeface="Arial" panose="020B0604020202020204" pitchFamily="34" charset="0"/>
                <a:ea typeface="Times New Roman" panose="02020603050405020304" pitchFamily="18" charset="0"/>
                <a:cs typeface="Arial" panose="020B0604020202020204" pitchFamily="34" charset="0"/>
              </a:rPr>
              <a:t>td</a:t>
            </a:r>
            <a:r>
              <a:rPr lang="en-US" sz="1600" dirty="0">
                <a:solidFill>
                  <a:srgbClr val="009900"/>
                </a:solidFill>
                <a:latin typeface="Arial" panose="020B0604020202020204" pitchFamily="34" charset="0"/>
                <a:ea typeface="Times New Roman" panose="02020603050405020304" pitchFamily="18" charset="0"/>
                <a:cs typeface="Arial" panose="020B0604020202020204" pitchFamily="34" charset="0"/>
              </a:rPr>
              <a:t>&gt;</a:t>
            </a:r>
            <a:r>
              <a:rPr lang="en-US" sz="1600" dirty="0">
                <a:solidFill>
                  <a:srgbClr val="000000"/>
                </a:solidFill>
                <a:latin typeface="Arial" panose="020B0604020202020204" pitchFamily="34" charset="0"/>
                <a:ea typeface="Times New Roman" panose="02020603050405020304" pitchFamily="18" charset="0"/>
                <a:cs typeface="Arial" panose="020B0604020202020204" pitchFamily="34" charset="0"/>
              </a:rPr>
              <a:t/>
            </a:r>
            <a:br>
              <a:rPr lang="en-US" sz="1600" dirty="0">
                <a:solidFill>
                  <a:srgbClr val="000000"/>
                </a:solidFill>
                <a:latin typeface="Arial" panose="020B0604020202020204" pitchFamily="34" charset="0"/>
                <a:ea typeface="Times New Roman" panose="02020603050405020304" pitchFamily="18" charset="0"/>
                <a:cs typeface="Arial" panose="020B0604020202020204" pitchFamily="34" charset="0"/>
              </a:rPr>
            </a:br>
            <a:r>
              <a:rPr lang="en-US" sz="1600" dirty="0">
                <a:solidFill>
                  <a:srgbClr val="009900"/>
                </a:solidFill>
                <a:latin typeface="Arial" panose="020B0604020202020204" pitchFamily="34" charset="0"/>
                <a:ea typeface="Times New Roman" panose="02020603050405020304" pitchFamily="18" charset="0"/>
                <a:cs typeface="Arial" panose="020B0604020202020204" pitchFamily="34" charset="0"/>
              </a:rPr>
              <a:t>&lt;</a:t>
            </a:r>
            <a:r>
              <a:rPr lang="en-US" sz="1600" b="1" dirty="0">
                <a:solidFill>
                  <a:srgbClr val="000000"/>
                </a:solidFill>
                <a:latin typeface="Arial" panose="020B0604020202020204" pitchFamily="34" charset="0"/>
                <a:ea typeface="Times New Roman" panose="02020603050405020304" pitchFamily="18" charset="0"/>
                <a:cs typeface="Arial" panose="020B0604020202020204" pitchFamily="34" charset="0"/>
              </a:rPr>
              <a:t>td</a:t>
            </a:r>
            <a:r>
              <a:rPr lang="en-US" sz="1600" dirty="0">
                <a:solidFill>
                  <a:srgbClr val="009900"/>
                </a:solidFill>
                <a:latin typeface="Arial" panose="020B0604020202020204" pitchFamily="34" charset="0"/>
                <a:ea typeface="Times New Roman" panose="02020603050405020304" pitchFamily="18" charset="0"/>
                <a:cs typeface="Arial" panose="020B0604020202020204" pitchFamily="34" charset="0"/>
              </a:rPr>
              <a:t>&gt;</a:t>
            </a:r>
            <a:r>
              <a:rPr lang="en-US" sz="1600" dirty="0">
                <a:solidFill>
                  <a:srgbClr val="000000"/>
                </a:solidFill>
                <a:latin typeface="Arial" panose="020B0604020202020204" pitchFamily="34" charset="0"/>
                <a:ea typeface="Times New Roman" panose="02020603050405020304" pitchFamily="18" charset="0"/>
                <a:cs typeface="Arial" panose="020B0604020202020204" pitchFamily="34" charset="0"/>
              </a:rPr>
              <a:t>cell number 2</a:t>
            </a:r>
            <a:r>
              <a:rPr lang="en-US" sz="1600" dirty="0">
                <a:solidFill>
                  <a:srgbClr val="009900"/>
                </a:solidFill>
                <a:latin typeface="Arial" panose="020B0604020202020204" pitchFamily="34" charset="0"/>
                <a:ea typeface="Times New Roman" panose="02020603050405020304" pitchFamily="18" charset="0"/>
                <a:cs typeface="Arial" panose="020B0604020202020204" pitchFamily="34" charset="0"/>
              </a:rPr>
              <a:t>&lt;</a:t>
            </a:r>
            <a:r>
              <a:rPr lang="en-US" sz="1600" dirty="0">
                <a:solidFill>
                  <a:srgbClr val="66CC66"/>
                </a:solidFill>
                <a:latin typeface="Arial" panose="020B0604020202020204" pitchFamily="34" charset="0"/>
                <a:ea typeface="Times New Roman" panose="02020603050405020304" pitchFamily="18" charset="0"/>
                <a:cs typeface="Arial" panose="020B0604020202020204" pitchFamily="34" charset="0"/>
              </a:rPr>
              <a:t>/</a:t>
            </a:r>
            <a:r>
              <a:rPr lang="en-US" sz="1600" b="1" dirty="0">
                <a:solidFill>
                  <a:srgbClr val="000000"/>
                </a:solidFill>
                <a:latin typeface="Arial" panose="020B0604020202020204" pitchFamily="34" charset="0"/>
                <a:ea typeface="Times New Roman" panose="02020603050405020304" pitchFamily="18" charset="0"/>
                <a:cs typeface="Arial" panose="020B0604020202020204" pitchFamily="34" charset="0"/>
              </a:rPr>
              <a:t>td</a:t>
            </a:r>
            <a:r>
              <a:rPr lang="en-US" sz="1600" dirty="0">
                <a:solidFill>
                  <a:srgbClr val="009900"/>
                </a:solidFill>
                <a:latin typeface="Arial" panose="020B0604020202020204" pitchFamily="34" charset="0"/>
                <a:ea typeface="Times New Roman" panose="02020603050405020304" pitchFamily="18" charset="0"/>
                <a:cs typeface="Arial" panose="020B0604020202020204" pitchFamily="34" charset="0"/>
              </a:rPr>
              <a:t>&gt;</a:t>
            </a:r>
            <a:r>
              <a:rPr lang="en-US" sz="1600" dirty="0">
                <a:solidFill>
                  <a:srgbClr val="000000"/>
                </a:solidFill>
                <a:latin typeface="Arial" panose="020B0604020202020204" pitchFamily="34" charset="0"/>
                <a:ea typeface="Times New Roman" panose="02020603050405020304" pitchFamily="18" charset="0"/>
                <a:cs typeface="Arial" panose="020B0604020202020204" pitchFamily="34" charset="0"/>
              </a:rPr>
              <a:t/>
            </a:r>
            <a:br>
              <a:rPr lang="en-US" sz="1600" dirty="0">
                <a:solidFill>
                  <a:srgbClr val="000000"/>
                </a:solidFill>
                <a:latin typeface="Arial" panose="020B0604020202020204" pitchFamily="34" charset="0"/>
                <a:ea typeface="Times New Roman" panose="02020603050405020304" pitchFamily="18" charset="0"/>
                <a:cs typeface="Arial" panose="020B0604020202020204" pitchFamily="34" charset="0"/>
              </a:rPr>
            </a:br>
            <a:r>
              <a:rPr lang="en-US" sz="1600" dirty="0">
                <a:solidFill>
                  <a:srgbClr val="009900"/>
                </a:solidFill>
                <a:latin typeface="Arial" panose="020B0604020202020204" pitchFamily="34" charset="0"/>
                <a:ea typeface="Times New Roman" panose="02020603050405020304" pitchFamily="18" charset="0"/>
                <a:cs typeface="Arial" panose="020B0604020202020204" pitchFamily="34" charset="0"/>
              </a:rPr>
              <a:t>&lt;</a:t>
            </a:r>
            <a:r>
              <a:rPr lang="en-US" sz="1600" dirty="0">
                <a:solidFill>
                  <a:srgbClr val="66CC66"/>
                </a:solidFill>
                <a:latin typeface="Arial" panose="020B0604020202020204" pitchFamily="34" charset="0"/>
                <a:ea typeface="Times New Roman" panose="02020603050405020304" pitchFamily="18" charset="0"/>
                <a:cs typeface="Arial" panose="020B0604020202020204" pitchFamily="34" charset="0"/>
              </a:rPr>
              <a:t>/</a:t>
            </a:r>
            <a:r>
              <a:rPr lang="en-US" sz="1600" b="1" dirty="0" err="1">
                <a:solidFill>
                  <a:srgbClr val="000000"/>
                </a:solidFill>
                <a:latin typeface="Arial" panose="020B0604020202020204" pitchFamily="34" charset="0"/>
                <a:ea typeface="Times New Roman" panose="02020603050405020304" pitchFamily="18" charset="0"/>
                <a:cs typeface="Arial" panose="020B0604020202020204" pitchFamily="34" charset="0"/>
              </a:rPr>
              <a:t>tr</a:t>
            </a:r>
            <a:r>
              <a:rPr lang="en-US" sz="1600" dirty="0">
                <a:solidFill>
                  <a:srgbClr val="009900"/>
                </a:solidFill>
                <a:latin typeface="Arial" panose="020B0604020202020204" pitchFamily="34" charset="0"/>
                <a:ea typeface="Times New Roman" panose="02020603050405020304" pitchFamily="18" charset="0"/>
                <a:cs typeface="Arial" panose="020B0604020202020204" pitchFamily="34" charset="0"/>
              </a:rPr>
              <a:t>&gt;</a:t>
            </a:r>
            <a:r>
              <a:rPr lang="en-US" sz="1600" dirty="0">
                <a:solidFill>
                  <a:srgbClr val="000000"/>
                </a:solidFill>
                <a:latin typeface="Arial" panose="020B0604020202020204" pitchFamily="34" charset="0"/>
                <a:ea typeface="Times New Roman" panose="02020603050405020304" pitchFamily="18" charset="0"/>
                <a:cs typeface="Arial" panose="020B0604020202020204" pitchFamily="34" charset="0"/>
              </a:rPr>
              <a:t/>
            </a:r>
            <a:br>
              <a:rPr lang="en-US" sz="1600" dirty="0">
                <a:solidFill>
                  <a:srgbClr val="000000"/>
                </a:solidFill>
                <a:latin typeface="Arial" panose="020B0604020202020204" pitchFamily="34" charset="0"/>
                <a:ea typeface="Times New Roman" panose="02020603050405020304" pitchFamily="18" charset="0"/>
                <a:cs typeface="Arial" panose="020B0604020202020204" pitchFamily="34" charset="0"/>
              </a:rPr>
            </a:br>
            <a:r>
              <a:rPr lang="en-US" sz="1600" dirty="0">
                <a:solidFill>
                  <a:srgbClr val="009900"/>
                </a:solidFill>
                <a:latin typeface="Arial" panose="020B0604020202020204" pitchFamily="34" charset="0"/>
                <a:ea typeface="Times New Roman" panose="02020603050405020304" pitchFamily="18" charset="0"/>
                <a:cs typeface="Arial" panose="020B0604020202020204" pitchFamily="34" charset="0"/>
              </a:rPr>
              <a:t>&lt;</a:t>
            </a:r>
            <a:r>
              <a:rPr lang="en-US" sz="1600" b="1" dirty="0" err="1">
                <a:solidFill>
                  <a:srgbClr val="000000"/>
                </a:solidFill>
                <a:latin typeface="Arial" panose="020B0604020202020204" pitchFamily="34" charset="0"/>
                <a:ea typeface="Times New Roman" panose="02020603050405020304" pitchFamily="18" charset="0"/>
                <a:cs typeface="Arial" panose="020B0604020202020204" pitchFamily="34" charset="0"/>
              </a:rPr>
              <a:t>tr</a:t>
            </a:r>
            <a:r>
              <a:rPr lang="en-US" sz="1600" dirty="0">
                <a:solidFill>
                  <a:srgbClr val="009900"/>
                </a:solidFill>
                <a:latin typeface="Arial" panose="020B0604020202020204" pitchFamily="34" charset="0"/>
                <a:ea typeface="Times New Roman" panose="02020603050405020304" pitchFamily="18" charset="0"/>
                <a:cs typeface="Arial" panose="020B0604020202020204" pitchFamily="34" charset="0"/>
              </a:rPr>
              <a:t>&gt;</a:t>
            </a:r>
            <a:r>
              <a:rPr lang="en-US" sz="1600" dirty="0">
                <a:solidFill>
                  <a:srgbClr val="000000"/>
                </a:solidFill>
                <a:latin typeface="Arial" panose="020B0604020202020204" pitchFamily="34" charset="0"/>
                <a:ea typeface="Times New Roman" panose="02020603050405020304" pitchFamily="18" charset="0"/>
                <a:cs typeface="Arial" panose="020B0604020202020204" pitchFamily="34" charset="0"/>
              </a:rPr>
              <a:t/>
            </a:r>
            <a:br>
              <a:rPr lang="en-US" sz="1600" dirty="0">
                <a:solidFill>
                  <a:srgbClr val="000000"/>
                </a:solidFill>
                <a:latin typeface="Arial" panose="020B0604020202020204" pitchFamily="34" charset="0"/>
                <a:ea typeface="Times New Roman" panose="02020603050405020304" pitchFamily="18" charset="0"/>
                <a:cs typeface="Arial" panose="020B0604020202020204" pitchFamily="34" charset="0"/>
              </a:rPr>
            </a:br>
            <a:r>
              <a:rPr lang="en-US" sz="1600" dirty="0">
                <a:solidFill>
                  <a:srgbClr val="009900"/>
                </a:solidFill>
                <a:latin typeface="Arial" panose="020B0604020202020204" pitchFamily="34" charset="0"/>
                <a:ea typeface="Times New Roman" panose="02020603050405020304" pitchFamily="18" charset="0"/>
                <a:cs typeface="Arial" panose="020B0604020202020204" pitchFamily="34" charset="0"/>
              </a:rPr>
              <a:t>&lt;</a:t>
            </a:r>
            <a:r>
              <a:rPr lang="en-US" sz="1600" b="1" dirty="0">
                <a:solidFill>
                  <a:srgbClr val="000000"/>
                </a:solidFill>
                <a:latin typeface="Arial" panose="020B0604020202020204" pitchFamily="34" charset="0"/>
                <a:ea typeface="Times New Roman" panose="02020603050405020304" pitchFamily="18" charset="0"/>
                <a:cs typeface="Arial" panose="020B0604020202020204" pitchFamily="34" charset="0"/>
              </a:rPr>
              <a:t>td</a:t>
            </a:r>
            <a:r>
              <a:rPr lang="en-US" sz="1600" dirty="0">
                <a:solidFill>
                  <a:srgbClr val="009900"/>
                </a:solidFill>
                <a:latin typeface="Arial" panose="020B0604020202020204" pitchFamily="34" charset="0"/>
                <a:ea typeface="Times New Roman" panose="02020603050405020304" pitchFamily="18" charset="0"/>
                <a:cs typeface="Arial" panose="020B0604020202020204" pitchFamily="34" charset="0"/>
              </a:rPr>
              <a:t>&gt;</a:t>
            </a:r>
            <a:r>
              <a:rPr lang="en-US" sz="1600" dirty="0">
                <a:solidFill>
                  <a:srgbClr val="000000"/>
                </a:solidFill>
                <a:latin typeface="Arial" panose="020B0604020202020204" pitchFamily="34" charset="0"/>
                <a:ea typeface="Times New Roman" panose="02020603050405020304" pitchFamily="18" charset="0"/>
                <a:cs typeface="Arial" panose="020B0604020202020204" pitchFamily="34" charset="0"/>
              </a:rPr>
              <a:t>cell number 3</a:t>
            </a:r>
            <a:r>
              <a:rPr lang="en-US" sz="1600" dirty="0">
                <a:solidFill>
                  <a:srgbClr val="009900"/>
                </a:solidFill>
                <a:latin typeface="Arial" panose="020B0604020202020204" pitchFamily="34" charset="0"/>
                <a:ea typeface="Times New Roman" panose="02020603050405020304" pitchFamily="18" charset="0"/>
                <a:cs typeface="Arial" panose="020B0604020202020204" pitchFamily="34" charset="0"/>
              </a:rPr>
              <a:t>&lt;</a:t>
            </a:r>
            <a:r>
              <a:rPr lang="en-US" sz="1600" dirty="0">
                <a:solidFill>
                  <a:srgbClr val="66CC66"/>
                </a:solidFill>
                <a:latin typeface="Arial" panose="020B0604020202020204" pitchFamily="34" charset="0"/>
                <a:ea typeface="Times New Roman" panose="02020603050405020304" pitchFamily="18" charset="0"/>
                <a:cs typeface="Arial" panose="020B0604020202020204" pitchFamily="34" charset="0"/>
              </a:rPr>
              <a:t>/</a:t>
            </a:r>
            <a:r>
              <a:rPr lang="en-US" sz="1600" b="1" dirty="0">
                <a:solidFill>
                  <a:srgbClr val="000000"/>
                </a:solidFill>
                <a:latin typeface="Arial" panose="020B0604020202020204" pitchFamily="34" charset="0"/>
                <a:ea typeface="Times New Roman" panose="02020603050405020304" pitchFamily="18" charset="0"/>
                <a:cs typeface="Arial" panose="020B0604020202020204" pitchFamily="34" charset="0"/>
              </a:rPr>
              <a:t>td</a:t>
            </a:r>
            <a:r>
              <a:rPr lang="en-US" sz="1600" dirty="0">
                <a:solidFill>
                  <a:srgbClr val="009900"/>
                </a:solidFill>
                <a:latin typeface="Arial" panose="020B0604020202020204" pitchFamily="34" charset="0"/>
                <a:ea typeface="Times New Roman" panose="02020603050405020304" pitchFamily="18" charset="0"/>
                <a:cs typeface="Arial" panose="020B0604020202020204" pitchFamily="34" charset="0"/>
              </a:rPr>
              <a:t>&gt;</a:t>
            </a:r>
            <a:r>
              <a:rPr lang="en-US" sz="1600" dirty="0">
                <a:solidFill>
                  <a:srgbClr val="000000"/>
                </a:solidFill>
                <a:latin typeface="Arial" panose="020B0604020202020204" pitchFamily="34" charset="0"/>
                <a:ea typeface="Times New Roman" panose="02020603050405020304" pitchFamily="18" charset="0"/>
                <a:cs typeface="Arial" panose="020B0604020202020204" pitchFamily="34" charset="0"/>
              </a:rPr>
              <a:t/>
            </a:r>
            <a:br>
              <a:rPr lang="en-US" sz="1600" dirty="0">
                <a:solidFill>
                  <a:srgbClr val="000000"/>
                </a:solidFill>
                <a:latin typeface="Arial" panose="020B0604020202020204" pitchFamily="34" charset="0"/>
                <a:ea typeface="Times New Roman" panose="02020603050405020304" pitchFamily="18" charset="0"/>
                <a:cs typeface="Arial" panose="020B0604020202020204" pitchFamily="34" charset="0"/>
              </a:rPr>
            </a:br>
            <a:r>
              <a:rPr lang="en-US" sz="1600" dirty="0">
                <a:solidFill>
                  <a:srgbClr val="009900"/>
                </a:solidFill>
                <a:latin typeface="Arial" panose="020B0604020202020204" pitchFamily="34" charset="0"/>
                <a:ea typeface="Times New Roman" panose="02020603050405020304" pitchFamily="18" charset="0"/>
                <a:cs typeface="Arial" panose="020B0604020202020204" pitchFamily="34" charset="0"/>
              </a:rPr>
              <a:t>&lt;</a:t>
            </a:r>
            <a:r>
              <a:rPr lang="en-US" sz="1600" b="1" dirty="0">
                <a:solidFill>
                  <a:srgbClr val="000000"/>
                </a:solidFill>
                <a:latin typeface="Arial" panose="020B0604020202020204" pitchFamily="34" charset="0"/>
                <a:ea typeface="Times New Roman" panose="02020603050405020304" pitchFamily="18" charset="0"/>
                <a:cs typeface="Arial" panose="020B0604020202020204" pitchFamily="34" charset="0"/>
              </a:rPr>
              <a:t>td</a:t>
            </a:r>
            <a:r>
              <a:rPr lang="en-US" sz="1600" dirty="0">
                <a:solidFill>
                  <a:srgbClr val="009900"/>
                </a:solidFill>
                <a:latin typeface="Arial" panose="020B0604020202020204" pitchFamily="34" charset="0"/>
                <a:ea typeface="Times New Roman" panose="02020603050405020304" pitchFamily="18" charset="0"/>
                <a:cs typeface="Arial" panose="020B0604020202020204" pitchFamily="34" charset="0"/>
              </a:rPr>
              <a:t>&gt;</a:t>
            </a:r>
            <a:r>
              <a:rPr lang="en-US" sz="1600" dirty="0">
                <a:solidFill>
                  <a:srgbClr val="000000"/>
                </a:solidFill>
                <a:latin typeface="Arial" panose="020B0604020202020204" pitchFamily="34" charset="0"/>
                <a:ea typeface="Times New Roman" panose="02020603050405020304" pitchFamily="18" charset="0"/>
                <a:cs typeface="Arial" panose="020B0604020202020204" pitchFamily="34" charset="0"/>
              </a:rPr>
              <a:t>cell number 4</a:t>
            </a:r>
            <a:r>
              <a:rPr lang="en-US" sz="1600" dirty="0">
                <a:solidFill>
                  <a:srgbClr val="009900"/>
                </a:solidFill>
                <a:latin typeface="Arial" panose="020B0604020202020204" pitchFamily="34" charset="0"/>
                <a:ea typeface="Times New Roman" panose="02020603050405020304" pitchFamily="18" charset="0"/>
                <a:cs typeface="Arial" panose="020B0604020202020204" pitchFamily="34" charset="0"/>
              </a:rPr>
              <a:t>&lt;</a:t>
            </a:r>
            <a:r>
              <a:rPr lang="en-US" sz="1600" dirty="0">
                <a:solidFill>
                  <a:srgbClr val="66CC66"/>
                </a:solidFill>
                <a:latin typeface="Arial" panose="020B0604020202020204" pitchFamily="34" charset="0"/>
                <a:ea typeface="Times New Roman" panose="02020603050405020304" pitchFamily="18" charset="0"/>
                <a:cs typeface="Arial" panose="020B0604020202020204" pitchFamily="34" charset="0"/>
              </a:rPr>
              <a:t>/</a:t>
            </a:r>
            <a:r>
              <a:rPr lang="en-US" sz="1600" b="1" dirty="0">
                <a:solidFill>
                  <a:srgbClr val="000000"/>
                </a:solidFill>
                <a:latin typeface="Arial" panose="020B0604020202020204" pitchFamily="34" charset="0"/>
                <a:ea typeface="Times New Roman" panose="02020603050405020304" pitchFamily="18" charset="0"/>
                <a:cs typeface="Arial" panose="020B0604020202020204" pitchFamily="34" charset="0"/>
              </a:rPr>
              <a:t>td</a:t>
            </a:r>
            <a:r>
              <a:rPr lang="en-US" sz="1600" dirty="0">
                <a:solidFill>
                  <a:srgbClr val="009900"/>
                </a:solidFill>
                <a:latin typeface="Arial" panose="020B0604020202020204" pitchFamily="34" charset="0"/>
                <a:ea typeface="Times New Roman" panose="02020603050405020304" pitchFamily="18" charset="0"/>
                <a:cs typeface="Arial" panose="020B0604020202020204" pitchFamily="34" charset="0"/>
              </a:rPr>
              <a:t>&gt;</a:t>
            </a:r>
            <a:r>
              <a:rPr lang="en-US" sz="1600" dirty="0">
                <a:solidFill>
                  <a:srgbClr val="000000"/>
                </a:solidFill>
                <a:latin typeface="Arial" panose="020B0604020202020204" pitchFamily="34" charset="0"/>
                <a:ea typeface="Times New Roman" panose="02020603050405020304" pitchFamily="18" charset="0"/>
                <a:cs typeface="Arial" panose="020B0604020202020204" pitchFamily="34" charset="0"/>
              </a:rPr>
              <a:t/>
            </a:r>
            <a:br>
              <a:rPr lang="en-US" sz="1600" dirty="0">
                <a:solidFill>
                  <a:srgbClr val="000000"/>
                </a:solidFill>
                <a:latin typeface="Arial" panose="020B0604020202020204" pitchFamily="34" charset="0"/>
                <a:ea typeface="Times New Roman" panose="02020603050405020304" pitchFamily="18" charset="0"/>
                <a:cs typeface="Arial" panose="020B0604020202020204" pitchFamily="34" charset="0"/>
              </a:rPr>
            </a:br>
            <a:r>
              <a:rPr lang="en-US" sz="1600" dirty="0">
                <a:solidFill>
                  <a:srgbClr val="009900"/>
                </a:solidFill>
                <a:latin typeface="Arial" panose="020B0604020202020204" pitchFamily="34" charset="0"/>
                <a:ea typeface="Times New Roman" panose="02020603050405020304" pitchFamily="18" charset="0"/>
                <a:cs typeface="Arial" panose="020B0604020202020204" pitchFamily="34" charset="0"/>
              </a:rPr>
              <a:t>&lt;</a:t>
            </a:r>
            <a:r>
              <a:rPr lang="en-US" sz="1600" dirty="0">
                <a:solidFill>
                  <a:srgbClr val="66CC66"/>
                </a:solidFill>
                <a:latin typeface="Arial" panose="020B0604020202020204" pitchFamily="34" charset="0"/>
                <a:ea typeface="Times New Roman" panose="02020603050405020304" pitchFamily="18" charset="0"/>
                <a:cs typeface="Arial" panose="020B0604020202020204" pitchFamily="34" charset="0"/>
              </a:rPr>
              <a:t>/</a:t>
            </a:r>
            <a:r>
              <a:rPr lang="en-US" sz="1600" b="1" dirty="0" err="1">
                <a:solidFill>
                  <a:srgbClr val="000000"/>
                </a:solidFill>
                <a:latin typeface="Arial" panose="020B0604020202020204" pitchFamily="34" charset="0"/>
                <a:ea typeface="Times New Roman" panose="02020603050405020304" pitchFamily="18" charset="0"/>
                <a:cs typeface="Arial" panose="020B0604020202020204" pitchFamily="34" charset="0"/>
              </a:rPr>
              <a:t>tr</a:t>
            </a:r>
            <a:r>
              <a:rPr lang="en-US" sz="1600" dirty="0">
                <a:solidFill>
                  <a:srgbClr val="009900"/>
                </a:solidFill>
                <a:latin typeface="Arial" panose="020B0604020202020204" pitchFamily="34" charset="0"/>
                <a:ea typeface="Times New Roman" panose="02020603050405020304" pitchFamily="18" charset="0"/>
                <a:cs typeface="Arial" panose="020B0604020202020204" pitchFamily="34" charset="0"/>
              </a:rPr>
              <a:t>&gt;</a:t>
            </a:r>
            <a:r>
              <a:rPr lang="en-US" sz="1600" dirty="0">
                <a:solidFill>
                  <a:srgbClr val="000000"/>
                </a:solidFill>
                <a:latin typeface="Arial" panose="020B0604020202020204" pitchFamily="34" charset="0"/>
                <a:ea typeface="Times New Roman" panose="02020603050405020304" pitchFamily="18" charset="0"/>
                <a:cs typeface="Arial" panose="020B0604020202020204" pitchFamily="34" charset="0"/>
              </a:rPr>
              <a:t/>
            </a:r>
            <a:br>
              <a:rPr lang="en-US" sz="1600" dirty="0">
                <a:solidFill>
                  <a:srgbClr val="000000"/>
                </a:solidFill>
                <a:latin typeface="Arial" panose="020B0604020202020204" pitchFamily="34" charset="0"/>
                <a:ea typeface="Times New Roman" panose="02020603050405020304" pitchFamily="18" charset="0"/>
                <a:cs typeface="Arial" panose="020B0604020202020204" pitchFamily="34" charset="0"/>
              </a:rPr>
            </a:br>
            <a:r>
              <a:rPr lang="en-US" sz="1600" dirty="0">
                <a:solidFill>
                  <a:srgbClr val="009900"/>
                </a:solidFill>
                <a:latin typeface="Arial" panose="020B0604020202020204" pitchFamily="34" charset="0"/>
                <a:ea typeface="Times New Roman" panose="02020603050405020304" pitchFamily="18" charset="0"/>
                <a:cs typeface="Arial" panose="020B0604020202020204" pitchFamily="34" charset="0"/>
              </a:rPr>
              <a:t>&lt;</a:t>
            </a:r>
            <a:r>
              <a:rPr lang="en-US" sz="1600" dirty="0">
                <a:solidFill>
                  <a:srgbClr val="66CC66"/>
                </a:solidFill>
                <a:latin typeface="Arial" panose="020B0604020202020204" pitchFamily="34" charset="0"/>
                <a:ea typeface="Times New Roman" panose="02020603050405020304" pitchFamily="18" charset="0"/>
                <a:cs typeface="Arial" panose="020B0604020202020204" pitchFamily="34" charset="0"/>
              </a:rPr>
              <a:t>/</a:t>
            </a:r>
            <a:r>
              <a:rPr lang="en-US" sz="1600" b="1" dirty="0">
                <a:solidFill>
                  <a:srgbClr val="000000"/>
                </a:solidFill>
                <a:latin typeface="Arial" panose="020B0604020202020204" pitchFamily="34" charset="0"/>
                <a:ea typeface="Times New Roman" panose="02020603050405020304" pitchFamily="18" charset="0"/>
                <a:cs typeface="Arial" panose="020B0604020202020204" pitchFamily="34" charset="0"/>
              </a:rPr>
              <a:t>table</a:t>
            </a:r>
            <a:r>
              <a:rPr lang="en-US" sz="1600" dirty="0" smtClean="0">
                <a:solidFill>
                  <a:srgbClr val="009900"/>
                </a:solidFill>
                <a:latin typeface="Arial" panose="020B0604020202020204" pitchFamily="34" charset="0"/>
                <a:ea typeface="Times New Roman" panose="02020603050405020304" pitchFamily="18" charset="0"/>
                <a:cs typeface="Arial" panose="020B0604020202020204" pitchFamily="34" charset="0"/>
              </a:rPr>
              <a:t>&gt;</a:t>
            </a:r>
            <a:r>
              <a:rPr lang="en-US" sz="1600" dirty="0">
                <a:solidFill>
                  <a:srgbClr val="000000"/>
                </a:solidFill>
                <a:latin typeface="Arial" panose="020B0604020202020204" pitchFamily="34" charset="0"/>
                <a:ea typeface="Times New Roman" panose="02020603050405020304" pitchFamily="18" charset="0"/>
                <a:cs typeface="Arial" panose="020B0604020202020204" pitchFamily="34" charset="0"/>
              </a:rPr>
              <a:t/>
            </a:r>
            <a:br>
              <a:rPr lang="en-US" sz="1600" dirty="0">
                <a:solidFill>
                  <a:srgbClr val="000000"/>
                </a:solidFill>
                <a:latin typeface="Arial" panose="020B0604020202020204" pitchFamily="34" charset="0"/>
                <a:ea typeface="Times New Roman" panose="02020603050405020304" pitchFamily="18" charset="0"/>
                <a:cs typeface="Arial" panose="020B0604020202020204" pitchFamily="34" charset="0"/>
              </a:rPr>
            </a:br>
            <a:r>
              <a:rPr lang="en-US" sz="1600" dirty="0">
                <a:solidFill>
                  <a:srgbClr val="009900"/>
                </a:solidFill>
                <a:latin typeface="Arial" panose="020B0604020202020204" pitchFamily="34" charset="0"/>
                <a:ea typeface="Times New Roman" panose="02020603050405020304" pitchFamily="18" charset="0"/>
                <a:cs typeface="Arial" panose="020B0604020202020204" pitchFamily="34" charset="0"/>
              </a:rPr>
              <a:t>&lt;</a:t>
            </a:r>
            <a:r>
              <a:rPr lang="en-US" sz="1600" dirty="0">
                <a:solidFill>
                  <a:srgbClr val="66CC66"/>
                </a:solidFill>
                <a:latin typeface="Arial" panose="020B0604020202020204" pitchFamily="34" charset="0"/>
                <a:ea typeface="Times New Roman" panose="02020603050405020304" pitchFamily="18" charset="0"/>
                <a:cs typeface="Arial" panose="020B0604020202020204" pitchFamily="34" charset="0"/>
              </a:rPr>
              <a:t>/</a:t>
            </a:r>
            <a:r>
              <a:rPr lang="en-US" sz="1600" b="1" dirty="0">
                <a:solidFill>
                  <a:srgbClr val="000000"/>
                </a:solidFill>
                <a:latin typeface="Arial" panose="020B0604020202020204" pitchFamily="34" charset="0"/>
                <a:ea typeface="Times New Roman" panose="02020603050405020304" pitchFamily="18" charset="0"/>
                <a:cs typeface="Arial" panose="020B0604020202020204" pitchFamily="34" charset="0"/>
              </a:rPr>
              <a:t>body</a:t>
            </a:r>
            <a:r>
              <a:rPr lang="en-US" sz="1600" dirty="0">
                <a:solidFill>
                  <a:srgbClr val="009900"/>
                </a:solidFill>
                <a:latin typeface="Arial" panose="020B0604020202020204" pitchFamily="34" charset="0"/>
                <a:ea typeface="Times New Roman" panose="02020603050405020304" pitchFamily="18" charset="0"/>
                <a:cs typeface="Arial" panose="020B0604020202020204" pitchFamily="34" charset="0"/>
              </a:rPr>
              <a:t>&gt;</a:t>
            </a:r>
            <a:r>
              <a:rPr lang="en-US" sz="1600" dirty="0">
                <a:solidFill>
                  <a:srgbClr val="000000"/>
                </a:solidFill>
                <a:latin typeface="Arial" panose="020B0604020202020204" pitchFamily="34" charset="0"/>
                <a:ea typeface="Times New Roman" panose="02020603050405020304" pitchFamily="18" charset="0"/>
                <a:cs typeface="Arial" panose="020B0604020202020204" pitchFamily="34" charset="0"/>
              </a:rPr>
              <a:t/>
            </a:r>
            <a:br>
              <a:rPr lang="en-US" sz="1600" dirty="0">
                <a:solidFill>
                  <a:srgbClr val="000000"/>
                </a:solidFill>
                <a:latin typeface="Arial" panose="020B0604020202020204" pitchFamily="34" charset="0"/>
                <a:ea typeface="Times New Roman" panose="02020603050405020304" pitchFamily="18" charset="0"/>
                <a:cs typeface="Arial" panose="020B0604020202020204" pitchFamily="34" charset="0"/>
              </a:rPr>
            </a:br>
            <a:r>
              <a:rPr lang="en-US" sz="1600" dirty="0">
                <a:solidFill>
                  <a:srgbClr val="009900"/>
                </a:solidFill>
                <a:latin typeface="Arial" panose="020B0604020202020204" pitchFamily="34" charset="0"/>
                <a:ea typeface="Times New Roman" panose="02020603050405020304" pitchFamily="18" charset="0"/>
                <a:cs typeface="Arial" panose="020B0604020202020204" pitchFamily="34" charset="0"/>
              </a:rPr>
              <a:t>&lt;</a:t>
            </a:r>
            <a:r>
              <a:rPr lang="en-US" sz="1600" dirty="0">
                <a:solidFill>
                  <a:srgbClr val="66CC66"/>
                </a:solidFill>
                <a:latin typeface="Arial" panose="020B0604020202020204" pitchFamily="34" charset="0"/>
                <a:ea typeface="Times New Roman" panose="02020603050405020304" pitchFamily="18" charset="0"/>
                <a:cs typeface="Arial" panose="020B0604020202020204" pitchFamily="34" charset="0"/>
              </a:rPr>
              <a:t>/</a:t>
            </a:r>
            <a:r>
              <a:rPr lang="en-US" sz="1600" b="1" dirty="0">
                <a:solidFill>
                  <a:srgbClr val="000000"/>
                </a:solidFill>
                <a:latin typeface="Arial" panose="020B0604020202020204" pitchFamily="34" charset="0"/>
                <a:ea typeface="Times New Roman" panose="02020603050405020304" pitchFamily="18" charset="0"/>
                <a:cs typeface="Arial" panose="020B0604020202020204" pitchFamily="34" charset="0"/>
              </a:rPr>
              <a:t>html</a:t>
            </a:r>
            <a:r>
              <a:rPr lang="en-US" sz="1600" dirty="0">
                <a:solidFill>
                  <a:srgbClr val="009900"/>
                </a:solidFill>
                <a:latin typeface="Arial" panose="020B0604020202020204" pitchFamily="34" charset="0"/>
                <a:ea typeface="Times New Roman" panose="02020603050405020304" pitchFamily="18" charset="0"/>
                <a:cs typeface="Arial" panose="020B0604020202020204" pitchFamily="34" charset="0"/>
              </a:rPr>
              <a:t>&gt;</a:t>
            </a:r>
            <a:endParaRPr lang="en-US" sz="16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0371545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00355" y="0"/>
            <a:ext cx="5359446" cy="2424228"/>
          </a:xfrm>
        </p:spPr>
        <p:txBody>
          <a:bodyPr>
            <a:normAutofit/>
          </a:bodyPr>
          <a:lstStyle/>
          <a:p>
            <a:pPr algn="r"/>
            <a:r>
              <a:rPr lang="fa-IR" sz="1800" dirty="0"/>
              <a:t>باید دقت داشته باشید که برای تگ </a:t>
            </a:r>
            <a:r>
              <a:rPr lang="en-US" sz="1800" dirty="0"/>
              <a:t>&lt;table&gt; </a:t>
            </a:r>
            <a:r>
              <a:rPr lang="fa-IR" sz="1800" dirty="0"/>
              <a:t>، مشخصه</a:t>
            </a:r>
            <a:r>
              <a:rPr lang="en-US" sz="1800" dirty="0"/>
              <a:t> border </a:t>
            </a:r>
            <a:r>
              <a:rPr lang="fa-IR" sz="1800" dirty="0"/>
              <a:t>را برابر 1 قرار داده ایم . اگر این مشخصه را تعیین نکنیم ، جدول بدون دیواره نمایش داده می شود . این حالت را در مثال زیر بررسی می کنیم </a:t>
            </a:r>
            <a:r>
              <a:rPr lang="en-US" sz="1800" dirty="0" smtClean="0"/>
              <a:t>:</a:t>
            </a:r>
            <a:r>
              <a:rPr lang="fa-IR" sz="1800" dirty="0" smtClean="0"/>
              <a:t/>
            </a:r>
            <a:br>
              <a:rPr lang="fa-IR" sz="1800" dirty="0" smtClean="0"/>
            </a:br>
            <a:r>
              <a:rPr lang="fa-IR" sz="1800" dirty="0"/>
              <a:t>مثال</a:t>
            </a:r>
            <a:r>
              <a:rPr lang="en-US" sz="1800" dirty="0"/>
              <a:t/>
            </a:r>
            <a:br>
              <a:rPr lang="en-US" sz="1800" dirty="0"/>
            </a:br>
            <a:r>
              <a:rPr lang="fa-IR" sz="1800" dirty="0"/>
              <a:t>همان مثال قبل را بدون مشخصه</a:t>
            </a:r>
            <a:r>
              <a:rPr lang="en-US" sz="1800" dirty="0"/>
              <a:t> border </a:t>
            </a:r>
            <a:r>
              <a:rPr lang="fa-IR" sz="1800" dirty="0"/>
              <a:t>، تکرار می کنیم</a:t>
            </a:r>
            <a:r>
              <a:rPr lang="en-US" sz="1800" dirty="0"/>
              <a:t> :</a:t>
            </a:r>
            <a:br>
              <a:rPr lang="en-US" sz="1800" dirty="0"/>
            </a:br>
            <a:r>
              <a:rPr lang="en-US" sz="1800" dirty="0"/>
              <a:t> </a:t>
            </a:r>
            <a:br>
              <a:rPr lang="en-US" sz="1800" dirty="0"/>
            </a:br>
            <a:r>
              <a:rPr lang="en-US" sz="1800" dirty="0"/>
              <a:t/>
            </a:r>
            <a:br>
              <a:rPr lang="en-US" sz="1800" dirty="0"/>
            </a:br>
            <a:endParaRPr lang="fa-IR" sz="1800" dirty="0"/>
          </a:p>
        </p:txBody>
      </p:sp>
      <p:sp>
        <p:nvSpPr>
          <p:cNvPr id="3" name="Subtitle 2"/>
          <p:cNvSpPr>
            <a:spLocks noGrp="1"/>
          </p:cNvSpPr>
          <p:nvPr>
            <p:ph type="subTitle" idx="1"/>
          </p:nvPr>
        </p:nvSpPr>
        <p:spPr>
          <a:xfrm>
            <a:off x="288534" y="209006"/>
            <a:ext cx="8637072" cy="5747657"/>
          </a:xfrm>
        </p:spPr>
        <p:txBody>
          <a:bodyPr>
            <a:noAutofit/>
          </a:bodyPr>
          <a:lstStyle/>
          <a:p>
            <a:pPr fontAlgn="base"/>
            <a:r>
              <a:rPr lang="en-US" dirty="0" smtClean="0"/>
              <a:t>&lt;</a:t>
            </a:r>
            <a:r>
              <a:rPr lang="en-US" b="1" dirty="0"/>
              <a:t>html</a:t>
            </a:r>
            <a:r>
              <a:rPr lang="en-US" dirty="0"/>
              <a:t>&gt;</a:t>
            </a:r>
            <a:br>
              <a:rPr lang="en-US" dirty="0"/>
            </a:br>
            <a:r>
              <a:rPr lang="en-US" dirty="0"/>
              <a:t>&lt;</a:t>
            </a:r>
            <a:r>
              <a:rPr lang="en-US" b="1" dirty="0"/>
              <a:t>head</a:t>
            </a:r>
            <a:r>
              <a:rPr lang="en-US" dirty="0"/>
              <a:t>&gt;</a:t>
            </a:r>
            <a:br>
              <a:rPr lang="en-US" dirty="0"/>
            </a:br>
            <a:r>
              <a:rPr lang="en-US" dirty="0"/>
              <a:t>&lt;/</a:t>
            </a:r>
            <a:r>
              <a:rPr lang="en-US" b="1" dirty="0"/>
              <a:t>head</a:t>
            </a:r>
            <a:r>
              <a:rPr lang="en-US" dirty="0" smtClean="0"/>
              <a:t>&gt;</a:t>
            </a:r>
            <a:r>
              <a:rPr lang="en-US" dirty="0"/>
              <a:t/>
            </a:r>
            <a:br>
              <a:rPr lang="en-US" dirty="0"/>
            </a:br>
            <a:r>
              <a:rPr lang="en-US" dirty="0"/>
              <a:t>&lt;</a:t>
            </a:r>
            <a:r>
              <a:rPr lang="en-US" b="1" dirty="0"/>
              <a:t>body</a:t>
            </a:r>
            <a:r>
              <a:rPr lang="en-US" dirty="0" smtClean="0"/>
              <a:t>&gt;</a:t>
            </a:r>
            <a:r>
              <a:rPr lang="en-US" dirty="0"/>
              <a:t/>
            </a:r>
            <a:br>
              <a:rPr lang="en-US" dirty="0"/>
            </a:br>
            <a:r>
              <a:rPr lang="en-US" dirty="0"/>
              <a:t>&lt;</a:t>
            </a:r>
            <a:r>
              <a:rPr lang="en-US" b="1" dirty="0"/>
              <a:t>table</a:t>
            </a:r>
            <a:r>
              <a:rPr lang="en-US" dirty="0"/>
              <a:t>&gt;</a:t>
            </a:r>
            <a:br>
              <a:rPr lang="en-US" dirty="0"/>
            </a:br>
            <a:r>
              <a:rPr lang="en-US" dirty="0"/>
              <a:t>&lt;</a:t>
            </a:r>
            <a:r>
              <a:rPr lang="en-US" b="1" dirty="0" err="1"/>
              <a:t>tr</a:t>
            </a:r>
            <a:r>
              <a:rPr lang="en-US" dirty="0"/>
              <a:t>&gt;</a:t>
            </a:r>
            <a:br>
              <a:rPr lang="en-US" dirty="0"/>
            </a:br>
            <a:r>
              <a:rPr lang="en-US" dirty="0"/>
              <a:t>&lt;</a:t>
            </a:r>
            <a:r>
              <a:rPr lang="en-US" b="1" dirty="0"/>
              <a:t>td</a:t>
            </a:r>
            <a:r>
              <a:rPr lang="en-US" dirty="0"/>
              <a:t>&gt;cell number 1&lt;/</a:t>
            </a:r>
            <a:r>
              <a:rPr lang="en-US" b="1" dirty="0"/>
              <a:t>td</a:t>
            </a:r>
            <a:r>
              <a:rPr lang="en-US" dirty="0"/>
              <a:t>&gt;</a:t>
            </a:r>
            <a:br>
              <a:rPr lang="en-US" dirty="0"/>
            </a:br>
            <a:r>
              <a:rPr lang="en-US" dirty="0"/>
              <a:t>&lt;</a:t>
            </a:r>
            <a:r>
              <a:rPr lang="en-US" b="1" dirty="0"/>
              <a:t>td</a:t>
            </a:r>
            <a:r>
              <a:rPr lang="en-US" dirty="0"/>
              <a:t>&gt;cell number 2&lt;/</a:t>
            </a:r>
            <a:r>
              <a:rPr lang="en-US" b="1" dirty="0"/>
              <a:t>td</a:t>
            </a:r>
            <a:r>
              <a:rPr lang="en-US" dirty="0"/>
              <a:t>&gt;</a:t>
            </a:r>
            <a:br>
              <a:rPr lang="en-US" dirty="0"/>
            </a:br>
            <a:r>
              <a:rPr lang="en-US" dirty="0"/>
              <a:t>&lt;/</a:t>
            </a:r>
            <a:r>
              <a:rPr lang="en-US" b="1" dirty="0" err="1"/>
              <a:t>tr</a:t>
            </a:r>
            <a:r>
              <a:rPr lang="en-US" dirty="0"/>
              <a:t>&gt;</a:t>
            </a:r>
            <a:br>
              <a:rPr lang="en-US" dirty="0"/>
            </a:br>
            <a:r>
              <a:rPr lang="en-US" dirty="0"/>
              <a:t>&lt;</a:t>
            </a:r>
            <a:r>
              <a:rPr lang="en-US" b="1" dirty="0" err="1"/>
              <a:t>tr</a:t>
            </a:r>
            <a:r>
              <a:rPr lang="en-US" dirty="0"/>
              <a:t>&gt;</a:t>
            </a:r>
            <a:br>
              <a:rPr lang="en-US" dirty="0"/>
            </a:br>
            <a:r>
              <a:rPr lang="en-US" dirty="0"/>
              <a:t>&lt;</a:t>
            </a:r>
            <a:r>
              <a:rPr lang="en-US" b="1" dirty="0"/>
              <a:t>td</a:t>
            </a:r>
            <a:r>
              <a:rPr lang="en-US" dirty="0"/>
              <a:t>&gt;cell number 3&lt;/</a:t>
            </a:r>
            <a:r>
              <a:rPr lang="en-US" b="1" dirty="0"/>
              <a:t>td</a:t>
            </a:r>
            <a:r>
              <a:rPr lang="en-US" dirty="0"/>
              <a:t>&gt;</a:t>
            </a:r>
            <a:br>
              <a:rPr lang="en-US" dirty="0"/>
            </a:br>
            <a:r>
              <a:rPr lang="en-US" dirty="0"/>
              <a:t>&lt;</a:t>
            </a:r>
            <a:r>
              <a:rPr lang="en-US" b="1" dirty="0"/>
              <a:t>td</a:t>
            </a:r>
            <a:r>
              <a:rPr lang="en-US" dirty="0"/>
              <a:t>&gt;cell number 4&lt;/</a:t>
            </a:r>
            <a:r>
              <a:rPr lang="en-US" b="1" dirty="0"/>
              <a:t>td</a:t>
            </a:r>
            <a:r>
              <a:rPr lang="en-US" dirty="0"/>
              <a:t>&gt;</a:t>
            </a:r>
            <a:br>
              <a:rPr lang="en-US" dirty="0"/>
            </a:br>
            <a:r>
              <a:rPr lang="en-US" dirty="0"/>
              <a:t>&lt;/</a:t>
            </a:r>
            <a:r>
              <a:rPr lang="en-US" b="1" dirty="0" err="1"/>
              <a:t>tr</a:t>
            </a:r>
            <a:r>
              <a:rPr lang="en-US" dirty="0"/>
              <a:t>&gt;</a:t>
            </a:r>
            <a:br>
              <a:rPr lang="en-US" dirty="0"/>
            </a:br>
            <a:r>
              <a:rPr lang="en-US" dirty="0"/>
              <a:t>&lt;/</a:t>
            </a:r>
            <a:r>
              <a:rPr lang="en-US" b="1" dirty="0"/>
              <a:t>table</a:t>
            </a:r>
            <a:r>
              <a:rPr lang="en-US" dirty="0" smtClean="0"/>
              <a:t>&gt;</a:t>
            </a:r>
            <a:r>
              <a:rPr lang="en-US" dirty="0"/>
              <a:t/>
            </a:r>
            <a:br>
              <a:rPr lang="en-US" dirty="0"/>
            </a:br>
            <a:r>
              <a:rPr lang="en-US" dirty="0"/>
              <a:t>&lt;/</a:t>
            </a:r>
            <a:r>
              <a:rPr lang="en-US" b="1" dirty="0"/>
              <a:t>body</a:t>
            </a:r>
            <a:r>
              <a:rPr lang="en-US" dirty="0"/>
              <a:t>&gt;</a:t>
            </a:r>
            <a:br>
              <a:rPr lang="en-US" dirty="0"/>
            </a:br>
            <a:r>
              <a:rPr lang="en-US" dirty="0"/>
              <a:t>&lt;/</a:t>
            </a:r>
            <a:r>
              <a:rPr lang="en-US" b="1" dirty="0"/>
              <a:t>html</a:t>
            </a:r>
            <a:r>
              <a:rPr lang="en-US" dirty="0" smtClean="0"/>
              <a:t>&gt;</a:t>
            </a:r>
            <a:r>
              <a:rPr lang="fa-IR" dirty="0"/>
              <a:t> </a:t>
            </a:r>
            <a:endParaRPr lang="en-US" dirty="0"/>
          </a:p>
        </p:txBody>
      </p:sp>
      <p:sp>
        <p:nvSpPr>
          <p:cNvPr id="4" name="Rectangle 3"/>
          <p:cNvSpPr/>
          <p:nvPr/>
        </p:nvSpPr>
        <p:spPr>
          <a:xfrm>
            <a:off x="3161211" y="5033945"/>
            <a:ext cx="7929603" cy="523220"/>
          </a:xfrm>
          <a:prstGeom prst="rect">
            <a:avLst/>
          </a:prstGeom>
        </p:spPr>
        <p:txBody>
          <a:bodyPr wrap="square">
            <a:spAutoFit/>
          </a:bodyPr>
          <a:lstStyle/>
          <a:p>
            <a:pPr algn="r" fontAlgn="base"/>
            <a:r>
              <a:rPr lang="fa-IR" sz="2800" dirty="0"/>
              <a:t>مشاهده می کنید که جدول بدون دیواره می باشد</a:t>
            </a:r>
            <a:r>
              <a:rPr lang="en-US" sz="2800" dirty="0"/>
              <a:t> .</a:t>
            </a:r>
            <a:endParaRPr lang="en-US" sz="2800" dirty="0"/>
          </a:p>
        </p:txBody>
      </p:sp>
    </p:spTree>
    <p:extLst>
      <p:ext uri="{BB962C8B-B14F-4D97-AF65-F5344CB8AC3E}">
        <p14:creationId xmlns:p14="http://schemas.microsoft.com/office/powerpoint/2010/main" val="22185470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94022" y="123031"/>
            <a:ext cx="4118475" cy="1000376"/>
          </a:xfrm>
        </p:spPr>
        <p:txBody>
          <a:bodyPr/>
          <a:lstStyle/>
          <a:p>
            <a:r>
              <a:rPr lang="fa-IR" dirty="0"/>
              <a:t>نمایش عکس</a:t>
            </a:r>
            <a:r>
              <a:rPr lang="fa-IR" dirty="0" smtClean="0"/>
              <a:t>:</a:t>
            </a:r>
            <a:endParaRPr lang="fa-IR" dirty="0"/>
          </a:p>
        </p:txBody>
      </p:sp>
      <p:sp>
        <p:nvSpPr>
          <p:cNvPr id="3" name="Subtitle 2"/>
          <p:cNvSpPr>
            <a:spLocks noGrp="1"/>
          </p:cNvSpPr>
          <p:nvPr>
            <p:ph type="subTitle" idx="1"/>
          </p:nvPr>
        </p:nvSpPr>
        <p:spPr>
          <a:xfrm>
            <a:off x="718457" y="983947"/>
            <a:ext cx="11094040" cy="2608339"/>
          </a:xfrm>
        </p:spPr>
        <p:txBody>
          <a:bodyPr>
            <a:normAutofit/>
          </a:bodyPr>
          <a:lstStyle/>
          <a:p>
            <a:pPr algn="r"/>
            <a:r>
              <a:rPr lang="fa-IR" sz="2000" dirty="0"/>
              <a:t>نمایش عکس ها در فایل</a:t>
            </a:r>
            <a:r>
              <a:rPr lang="en-US" sz="2000" dirty="0"/>
              <a:t> html </a:t>
            </a:r>
            <a:r>
              <a:rPr lang="fa-IR" sz="2000" dirty="0"/>
              <a:t>بسیار پرکاربرد می باشد زیرا ارزش یک تصویر بیش از هزاران کلمه می باشد تا بتوانید به سادگی منظور خود را به مخاطب منتقل کنید . اما در استفاده از عکس ها باید بسیار مراقب باشید زیرا اگر حجم عکس های یک صفحه</a:t>
            </a:r>
            <a:r>
              <a:rPr lang="en-US" sz="2000" dirty="0"/>
              <a:t> html </a:t>
            </a:r>
            <a:r>
              <a:rPr lang="fa-IR" sz="2000" dirty="0"/>
              <a:t>زیاد باشد آنگاه زمان بارگذاری آن صفحه در مرورگر کاربر زیاد می شود و ممکن است کاربر پشیمان شده و از سایت شما خارج شود . توصیه می شود که هم این جنبه را در نظر بگیرید که عکس های سودمند برای کاربر جذاب خواهد بود و هم اینکه حجم عکس های مورد استفاده اگر زیاد باشد ممکن است کاربر را فراری بدهد </a:t>
            </a:r>
            <a:r>
              <a:rPr lang="en-US" sz="2000" dirty="0"/>
              <a:t>.</a:t>
            </a:r>
          </a:p>
          <a:p>
            <a:endParaRPr lang="fa-IR" dirty="0"/>
          </a:p>
        </p:txBody>
      </p:sp>
      <p:sp>
        <p:nvSpPr>
          <p:cNvPr id="4" name="Rectangle 3"/>
          <p:cNvSpPr/>
          <p:nvPr/>
        </p:nvSpPr>
        <p:spPr>
          <a:xfrm>
            <a:off x="5037886" y="3089584"/>
            <a:ext cx="6774611" cy="502702"/>
          </a:xfrm>
          <a:prstGeom prst="rect">
            <a:avLst/>
          </a:prstGeom>
        </p:spPr>
        <p:txBody>
          <a:bodyPr wrap="none">
            <a:spAutoFit/>
          </a:bodyPr>
          <a:lstStyle/>
          <a:p>
            <a:pPr algn="r" rtl="1" fontAlgn="base">
              <a:lnSpc>
                <a:spcPts val="3150"/>
              </a:lnSpc>
              <a:spcBef>
                <a:spcPts val="1500"/>
              </a:spcBef>
              <a:spcAft>
                <a:spcPts val="750"/>
              </a:spcAft>
            </a:pPr>
            <a:r>
              <a:rPr lang="fa-IR" sz="2800" dirty="0">
                <a:latin typeface="Calibri" panose="020F0502020204030204" pitchFamily="34" charset="0"/>
                <a:ea typeface="Times New Roman" panose="02020603050405020304" pitchFamily="18" charset="0"/>
              </a:rPr>
              <a:t>تگ </a:t>
            </a:r>
            <a:r>
              <a:rPr lang="en-US" sz="2800" dirty="0">
                <a:latin typeface="Arial" panose="020B0604020202020204" pitchFamily="34" charset="0"/>
                <a:ea typeface="Times New Roman" panose="02020603050405020304" pitchFamily="18" charset="0"/>
                <a:cs typeface="Arial" panose="020B0604020202020204" pitchFamily="34" charset="0"/>
              </a:rPr>
              <a:t>&lt;</a:t>
            </a:r>
            <a:r>
              <a:rPr lang="en-US" sz="2800" dirty="0" err="1">
                <a:latin typeface="Arial" panose="020B0604020202020204" pitchFamily="34" charset="0"/>
                <a:ea typeface="Times New Roman" panose="02020603050405020304" pitchFamily="18" charset="0"/>
                <a:cs typeface="Arial" panose="020B0604020202020204" pitchFamily="34" charset="0"/>
              </a:rPr>
              <a:t>img</a:t>
            </a:r>
            <a:r>
              <a:rPr lang="en-US" sz="2800" dirty="0">
                <a:latin typeface="Arial" panose="020B0604020202020204" pitchFamily="34" charset="0"/>
                <a:ea typeface="Times New Roman" panose="02020603050405020304" pitchFamily="18" charset="0"/>
                <a:cs typeface="Arial" panose="020B0604020202020204" pitchFamily="34" charset="0"/>
              </a:rPr>
              <a:t>&gt; </a:t>
            </a:r>
            <a:r>
              <a:rPr lang="fa-IR" sz="2800" dirty="0">
                <a:latin typeface="Calibri" panose="020F0502020204030204" pitchFamily="34" charset="0"/>
                <a:ea typeface="Times New Roman" panose="02020603050405020304" pitchFamily="18" charset="0"/>
              </a:rPr>
              <a:t>برای نمایش عکس ها در </a:t>
            </a:r>
            <a:r>
              <a:rPr lang="fa-IR" sz="2800" dirty="0" smtClean="0">
                <a:latin typeface="Calibri" panose="020F0502020204030204" pitchFamily="34" charset="0"/>
                <a:ea typeface="Times New Roman" panose="02020603050405020304" pitchFamily="18" charset="0"/>
              </a:rPr>
              <a:t>صفحات</a:t>
            </a:r>
            <a:r>
              <a:rPr lang="en-US" sz="2800" dirty="0" smtClean="0">
                <a:latin typeface="Calibri" panose="020F0502020204030204" pitchFamily="34" charset="0"/>
                <a:ea typeface="Times New Roman" panose="02020603050405020304" pitchFamily="18" charset="0"/>
              </a:rPr>
              <a:t>:</a:t>
            </a:r>
            <a:r>
              <a:rPr lang="en-US" sz="2800" dirty="0" smtClean="0">
                <a:latin typeface="Arial" panose="020B0604020202020204" pitchFamily="34" charset="0"/>
                <a:ea typeface="Times New Roman" panose="02020603050405020304" pitchFamily="18" charset="0"/>
                <a:cs typeface="Arial" panose="020B0604020202020204" pitchFamily="34" charset="0"/>
              </a:rPr>
              <a:t> html</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5" name="Rectangle 4"/>
          <p:cNvSpPr/>
          <p:nvPr/>
        </p:nvSpPr>
        <p:spPr>
          <a:xfrm>
            <a:off x="809898" y="3662573"/>
            <a:ext cx="10776858" cy="1631216"/>
          </a:xfrm>
          <a:prstGeom prst="rect">
            <a:avLst/>
          </a:prstGeom>
        </p:spPr>
        <p:txBody>
          <a:bodyPr wrap="square">
            <a:spAutoFit/>
          </a:bodyPr>
          <a:lstStyle/>
          <a:p>
            <a:pPr algn="r" rtl="1" fontAlgn="base">
              <a:lnSpc>
                <a:spcPts val="2400"/>
              </a:lnSpc>
              <a:spcAft>
                <a:spcPts val="750"/>
              </a:spcAft>
            </a:pPr>
            <a:r>
              <a:rPr lang="fa-IR" dirty="0">
                <a:solidFill>
                  <a:srgbClr val="000000"/>
                </a:solidFill>
                <a:latin typeface="Calibri" panose="020F0502020204030204" pitchFamily="34" charset="0"/>
                <a:ea typeface="Times New Roman" panose="02020603050405020304" pitchFamily="18" charset="0"/>
              </a:rPr>
              <a:t>در</a:t>
            </a: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 html </a:t>
            </a:r>
            <a:r>
              <a:rPr lang="fa-IR" dirty="0">
                <a:solidFill>
                  <a:srgbClr val="000000"/>
                </a:solidFill>
                <a:latin typeface="Calibri" panose="020F0502020204030204" pitchFamily="34" charset="0"/>
                <a:ea typeface="Times New Roman" panose="02020603050405020304" pitchFamily="18" charset="0"/>
              </a:rPr>
              <a:t>از تگ </a:t>
            </a: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&lt;</a:t>
            </a:r>
            <a:r>
              <a:rPr lang="en-US" dirty="0" err="1">
                <a:solidFill>
                  <a:srgbClr val="000000"/>
                </a:solidFill>
                <a:latin typeface="Arial" panose="020B0604020202020204" pitchFamily="34" charset="0"/>
                <a:ea typeface="Times New Roman" panose="02020603050405020304" pitchFamily="18" charset="0"/>
                <a:cs typeface="Arial" panose="020B0604020202020204" pitchFamily="34" charset="0"/>
              </a:rPr>
              <a:t>img</a:t>
            </a: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&gt; </a:t>
            </a:r>
            <a:r>
              <a:rPr lang="fa-IR" dirty="0">
                <a:solidFill>
                  <a:srgbClr val="000000"/>
                </a:solidFill>
                <a:latin typeface="Calibri" panose="020F0502020204030204" pitchFamily="34" charset="0"/>
                <a:ea typeface="Times New Roman" panose="02020603050405020304" pitchFamily="18" charset="0"/>
              </a:rPr>
              <a:t>برای نمایش عکس ها استفاده می شود ، به این صورت که باید آدرس عکس مورد نظرمان را در تگ </a:t>
            </a: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&lt;</a:t>
            </a:r>
            <a:r>
              <a:rPr lang="en-US" dirty="0" err="1">
                <a:solidFill>
                  <a:srgbClr val="000000"/>
                </a:solidFill>
                <a:latin typeface="Arial" panose="020B0604020202020204" pitchFamily="34" charset="0"/>
                <a:ea typeface="Times New Roman" panose="02020603050405020304" pitchFamily="18" charset="0"/>
                <a:cs typeface="Arial" panose="020B0604020202020204" pitchFamily="34" charset="0"/>
              </a:rPr>
              <a:t>img</a:t>
            </a: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&gt; </a:t>
            </a:r>
            <a:r>
              <a:rPr lang="fa-IR" dirty="0">
                <a:solidFill>
                  <a:srgbClr val="000000"/>
                </a:solidFill>
                <a:latin typeface="Calibri" panose="020F0502020204030204" pitchFamily="34" charset="0"/>
                <a:ea typeface="Times New Roman" panose="02020603050405020304" pitchFamily="18" charset="0"/>
              </a:rPr>
              <a:t>بنویسیم . برای این منظور از مشخصه</a:t>
            </a: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dirty="0" err="1">
                <a:solidFill>
                  <a:srgbClr val="000000"/>
                </a:solidFill>
                <a:latin typeface="Arial" panose="020B0604020202020204" pitchFamily="34" charset="0"/>
                <a:ea typeface="Times New Roman" panose="02020603050405020304" pitchFamily="18" charset="0"/>
                <a:cs typeface="Arial" panose="020B0604020202020204" pitchFamily="34" charset="0"/>
              </a:rPr>
              <a:t>src</a:t>
            </a: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fa-IR" dirty="0">
                <a:solidFill>
                  <a:srgbClr val="000000"/>
                </a:solidFill>
                <a:latin typeface="Calibri" panose="020F0502020204030204" pitchFamily="34" charset="0"/>
                <a:ea typeface="Times New Roman" panose="02020603050405020304" pitchFamily="18" charset="0"/>
              </a:rPr>
              <a:t>در تگ </a:t>
            </a: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&lt;</a:t>
            </a:r>
            <a:r>
              <a:rPr lang="en-US" dirty="0" err="1">
                <a:solidFill>
                  <a:srgbClr val="000000"/>
                </a:solidFill>
                <a:latin typeface="Arial" panose="020B0604020202020204" pitchFamily="34" charset="0"/>
                <a:ea typeface="Times New Roman" panose="02020603050405020304" pitchFamily="18" charset="0"/>
                <a:cs typeface="Arial" panose="020B0604020202020204" pitchFamily="34" charset="0"/>
              </a:rPr>
              <a:t>img</a:t>
            </a: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&gt; </a:t>
            </a:r>
            <a:r>
              <a:rPr lang="fa-IR" dirty="0">
                <a:solidFill>
                  <a:srgbClr val="000000"/>
                </a:solidFill>
                <a:latin typeface="Calibri" panose="020F0502020204030204" pitchFamily="34" charset="0"/>
                <a:ea typeface="Times New Roman" panose="02020603050405020304" pitchFamily="18" charset="0"/>
              </a:rPr>
              <a:t>استفاده می شود . در مباحث ابتدایی شرح داده شد که بهتر است بر روی</a:t>
            </a: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 desktop </a:t>
            </a:r>
            <a:r>
              <a:rPr lang="fa-IR" dirty="0">
                <a:solidFill>
                  <a:srgbClr val="000000"/>
                </a:solidFill>
                <a:latin typeface="Calibri" panose="020F0502020204030204" pitchFamily="34" charset="0"/>
                <a:ea typeface="Times New Roman" panose="02020603050405020304" pitchFamily="18" charset="0"/>
              </a:rPr>
              <a:t>خود فولدری به نام</a:t>
            </a: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 www.mysite.com </a:t>
            </a:r>
            <a:r>
              <a:rPr lang="fa-IR" dirty="0">
                <a:solidFill>
                  <a:srgbClr val="000000"/>
                </a:solidFill>
                <a:latin typeface="Calibri" panose="020F0502020204030204" pitchFamily="34" charset="0"/>
                <a:ea typeface="Times New Roman" panose="02020603050405020304" pitchFamily="18" charset="0"/>
              </a:rPr>
              <a:t>بسازید و در آن فایلی را که کدها را در آن تست می کنید</a:t>
            </a: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fa-IR" dirty="0">
                <a:solidFill>
                  <a:srgbClr val="000000"/>
                </a:solidFill>
                <a:latin typeface="Calibri" panose="020F0502020204030204" pitchFamily="34" charset="0"/>
                <a:ea typeface="Times New Roman" panose="02020603050405020304" pitchFamily="18" charset="0"/>
              </a:rPr>
              <a:t>با نام</a:t>
            </a: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 index.html) </a:t>
            </a:r>
            <a:r>
              <a:rPr lang="fa-IR" dirty="0">
                <a:solidFill>
                  <a:srgbClr val="000000"/>
                </a:solidFill>
                <a:latin typeface="Calibri" panose="020F0502020204030204" pitchFamily="34" charset="0"/>
                <a:ea typeface="Times New Roman" panose="02020603050405020304" pitchFamily="18" charset="0"/>
              </a:rPr>
              <a:t>قرار دهید . چنانچه این کار را انجام داده باشید ، اکنون باید درون این فولدر یک فولدر با نام</a:t>
            </a: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 images </a:t>
            </a:r>
            <a:r>
              <a:rPr lang="fa-IR" dirty="0">
                <a:solidFill>
                  <a:srgbClr val="000000"/>
                </a:solidFill>
                <a:latin typeface="Calibri" panose="020F0502020204030204" pitchFamily="34" charset="0"/>
                <a:ea typeface="Times New Roman" panose="02020603050405020304" pitchFamily="18" charset="0"/>
              </a:rPr>
              <a:t>بسازید تا فایل های عکس ها را در این فولدر قرار دهید . در مثال های بعدی فرض شده است که فایل های عکس شما درون این فولدر قرار دارد . به مثال زیر توجه کنید</a:t>
            </a:r>
            <a:r>
              <a:rPr lang="en-US"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r>
              <a:rPr lang="en-US" dirty="0" smtClean="0">
                <a:solidFill>
                  <a:srgbClr val="000000"/>
                </a:solidFill>
                <a:latin typeface="Arial" panose="020B0604020202020204" pitchFamily="34" charset="0"/>
                <a:ea typeface="Times New Roman" panose="02020603050405020304" pitchFamily="18" charset="0"/>
                <a:cs typeface="Arial" panose="020B0604020202020204" pitchFamily="34" charset="0"/>
              </a:rPr>
              <a:t>:</a:t>
            </a:r>
            <a:endParaRPr lang="en-US" sz="1400" dirty="0">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5681391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024511" y="0"/>
            <a:ext cx="8637073" cy="1998616"/>
          </a:xfrm>
        </p:spPr>
        <p:txBody>
          <a:bodyPr>
            <a:noAutofit/>
          </a:bodyPr>
          <a:lstStyle/>
          <a:p>
            <a:pPr algn="r" fontAlgn="base"/>
            <a:r>
              <a:rPr lang="fa-IR" sz="1800" dirty="0"/>
              <a:t>ابتدا درون فولدر</a:t>
            </a:r>
            <a:r>
              <a:rPr lang="en-US" sz="1800" dirty="0"/>
              <a:t> images </a:t>
            </a:r>
            <a:r>
              <a:rPr lang="fa-IR" sz="1800" dirty="0"/>
              <a:t>عکسی با نام</a:t>
            </a:r>
            <a:r>
              <a:rPr lang="en-US" sz="1800" dirty="0"/>
              <a:t> photo.gif </a:t>
            </a:r>
            <a:r>
              <a:rPr lang="fa-IR" sz="1800" dirty="0"/>
              <a:t>قرار دهید . سپس کدهای زیر را بنویسید</a:t>
            </a:r>
            <a:r>
              <a:rPr lang="en-US" sz="1800" dirty="0"/>
              <a:t> :</a:t>
            </a:r>
            <a:br>
              <a:rPr lang="en-US" sz="1800" dirty="0"/>
            </a:br>
            <a:r>
              <a:rPr lang="en-US" sz="1800" dirty="0"/>
              <a:t> </a:t>
            </a:r>
            <a:r>
              <a:rPr lang="fa-IR" sz="1800" dirty="0"/>
              <a:t> </a:t>
            </a:r>
            <a:r>
              <a:rPr lang="en-US" sz="1800" dirty="0"/>
              <a:t/>
            </a:r>
            <a:br>
              <a:rPr lang="en-US" sz="1800" dirty="0"/>
            </a:br>
            <a:r>
              <a:rPr lang="en-US" sz="1800" dirty="0"/>
              <a:t/>
            </a:r>
            <a:br>
              <a:rPr lang="en-US" sz="1800" dirty="0"/>
            </a:br>
            <a:endParaRPr lang="fa-IR" sz="1800" dirty="0"/>
          </a:p>
        </p:txBody>
      </p:sp>
      <p:sp>
        <p:nvSpPr>
          <p:cNvPr id="4" name="Rectangle 3"/>
          <p:cNvSpPr/>
          <p:nvPr/>
        </p:nvSpPr>
        <p:spPr>
          <a:xfrm>
            <a:off x="226423" y="552722"/>
            <a:ext cx="6096000" cy="5909310"/>
          </a:xfrm>
          <a:prstGeom prst="rect">
            <a:avLst/>
          </a:prstGeom>
        </p:spPr>
        <p:txBody>
          <a:bodyPr>
            <a:spAutoFit/>
          </a:bodyPr>
          <a:lstStyle/>
          <a:p>
            <a:r>
              <a:rPr lang="en-US" dirty="0"/>
              <a:t/>
            </a:r>
            <a:br>
              <a:rPr lang="en-US" dirty="0"/>
            </a:br>
            <a:r>
              <a:rPr lang="en-US" dirty="0"/>
              <a:t>&lt;</a:t>
            </a:r>
            <a:r>
              <a:rPr lang="en-US" b="1" dirty="0"/>
              <a:t>html</a:t>
            </a:r>
            <a:r>
              <a:rPr lang="en-US" dirty="0"/>
              <a:t>&gt;</a:t>
            </a:r>
            <a:br>
              <a:rPr lang="en-US" dirty="0"/>
            </a:br>
            <a:r>
              <a:rPr lang="en-US" dirty="0"/>
              <a:t>&lt;</a:t>
            </a:r>
            <a:r>
              <a:rPr lang="en-US" b="1" dirty="0"/>
              <a:t>head</a:t>
            </a:r>
            <a:r>
              <a:rPr lang="en-US" dirty="0"/>
              <a:t>&gt;</a:t>
            </a:r>
            <a:br>
              <a:rPr lang="en-US" dirty="0"/>
            </a:br>
            <a:r>
              <a:rPr lang="en-US" dirty="0"/>
              <a:t>&lt;/</a:t>
            </a:r>
            <a:r>
              <a:rPr lang="en-US" b="1" dirty="0"/>
              <a:t>head</a:t>
            </a:r>
            <a:r>
              <a:rPr lang="en-US" dirty="0"/>
              <a:t>&gt;</a:t>
            </a:r>
            <a:br>
              <a:rPr lang="en-US" dirty="0"/>
            </a:br>
            <a:r>
              <a:rPr lang="en-US" dirty="0"/>
              <a:t> </a:t>
            </a:r>
            <a:br>
              <a:rPr lang="en-US" dirty="0"/>
            </a:br>
            <a:r>
              <a:rPr lang="en-US" dirty="0"/>
              <a:t>&lt;</a:t>
            </a:r>
            <a:r>
              <a:rPr lang="en-US" b="1" dirty="0"/>
              <a:t>body</a:t>
            </a:r>
            <a:r>
              <a:rPr lang="en-US" dirty="0"/>
              <a:t>&gt;</a:t>
            </a:r>
            <a:br>
              <a:rPr lang="en-US" dirty="0"/>
            </a:br>
            <a:r>
              <a:rPr lang="en-US" dirty="0"/>
              <a:t> </a:t>
            </a:r>
            <a:br>
              <a:rPr lang="en-US" dirty="0"/>
            </a:br>
            <a:r>
              <a:rPr lang="en-US" dirty="0"/>
              <a:t>&lt;</a:t>
            </a:r>
            <a:r>
              <a:rPr lang="en-US" b="1" dirty="0"/>
              <a:t>p</a:t>
            </a:r>
            <a:r>
              <a:rPr lang="en-US" dirty="0"/>
              <a:t>&gt;</a:t>
            </a:r>
            <a:br>
              <a:rPr lang="en-US" dirty="0"/>
            </a:br>
            <a:r>
              <a:rPr lang="en-US" dirty="0"/>
              <a:t>first paragraph .</a:t>
            </a:r>
            <a:br>
              <a:rPr lang="en-US" dirty="0"/>
            </a:br>
            <a:r>
              <a:rPr lang="en-US" dirty="0"/>
              <a:t>&lt;/</a:t>
            </a:r>
            <a:r>
              <a:rPr lang="en-US" b="1" dirty="0"/>
              <a:t>p</a:t>
            </a:r>
            <a:r>
              <a:rPr lang="en-US" dirty="0"/>
              <a:t>&gt;</a:t>
            </a:r>
            <a:br>
              <a:rPr lang="en-US" dirty="0"/>
            </a:br>
            <a:r>
              <a:rPr lang="en-US" dirty="0"/>
              <a:t> </a:t>
            </a:r>
            <a:br>
              <a:rPr lang="en-US" dirty="0"/>
            </a:br>
            <a:r>
              <a:rPr lang="en-US" dirty="0"/>
              <a:t>&lt;</a:t>
            </a:r>
            <a:r>
              <a:rPr lang="en-US" b="1" dirty="0" err="1"/>
              <a:t>img</a:t>
            </a:r>
            <a:r>
              <a:rPr lang="en-US" dirty="0"/>
              <a:t> </a:t>
            </a:r>
            <a:r>
              <a:rPr lang="en-US" dirty="0" err="1"/>
              <a:t>src</a:t>
            </a:r>
            <a:r>
              <a:rPr lang="en-US" dirty="0"/>
              <a:t>="images/photo.gif" /&gt;</a:t>
            </a:r>
            <a:br>
              <a:rPr lang="en-US" dirty="0"/>
            </a:br>
            <a:r>
              <a:rPr lang="en-US" dirty="0"/>
              <a:t> </a:t>
            </a:r>
            <a:br>
              <a:rPr lang="en-US" dirty="0"/>
            </a:br>
            <a:r>
              <a:rPr lang="en-US" dirty="0"/>
              <a:t>&lt;</a:t>
            </a:r>
            <a:r>
              <a:rPr lang="en-US" b="1" dirty="0"/>
              <a:t>p</a:t>
            </a:r>
            <a:r>
              <a:rPr lang="en-US" dirty="0"/>
              <a:t>&gt;</a:t>
            </a:r>
            <a:br>
              <a:rPr lang="en-US" dirty="0"/>
            </a:br>
            <a:r>
              <a:rPr lang="en-US" dirty="0"/>
              <a:t>second paragraph .</a:t>
            </a:r>
            <a:br>
              <a:rPr lang="en-US" dirty="0"/>
            </a:br>
            <a:r>
              <a:rPr lang="en-US" dirty="0"/>
              <a:t>&lt;/</a:t>
            </a:r>
            <a:r>
              <a:rPr lang="en-US" b="1" dirty="0"/>
              <a:t>p</a:t>
            </a:r>
            <a:r>
              <a:rPr lang="en-US" dirty="0"/>
              <a:t>&gt;</a:t>
            </a:r>
            <a:br>
              <a:rPr lang="en-US" dirty="0"/>
            </a:br>
            <a:r>
              <a:rPr lang="en-US" dirty="0"/>
              <a:t> </a:t>
            </a:r>
            <a:br>
              <a:rPr lang="en-US" dirty="0"/>
            </a:br>
            <a:r>
              <a:rPr lang="en-US" dirty="0"/>
              <a:t>&lt;/</a:t>
            </a:r>
            <a:r>
              <a:rPr lang="en-US" b="1" dirty="0"/>
              <a:t>body</a:t>
            </a:r>
            <a:r>
              <a:rPr lang="en-US" dirty="0"/>
              <a:t>&gt;</a:t>
            </a:r>
            <a:br>
              <a:rPr lang="en-US" dirty="0"/>
            </a:br>
            <a:r>
              <a:rPr lang="en-US" dirty="0"/>
              <a:t>&lt;/</a:t>
            </a:r>
            <a:r>
              <a:rPr lang="en-US" b="1" dirty="0"/>
              <a:t>html</a:t>
            </a:r>
            <a:r>
              <a:rPr lang="en-US" dirty="0"/>
              <a:t>&gt;</a:t>
            </a:r>
            <a:br>
              <a:rPr lang="en-US" dirty="0"/>
            </a:br>
            <a:r>
              <a:rPr lang="fa-IR" dirty="0"/>
              <a:t> </a:t>
            </a:r>
            <a:r>
              <a:rPr lang="en-US" dirty="0"/>
              <a:t/>
            </a:r>
            <a:br>
              <a:rPr lang="en-US" dirty="0"/>
            </a:br>
            <a:endParaRPr lang="fa-IR" dirty="0"/>
          </a:p>
        </p:txBody>
      </p:sp>
      <p:sp>
        <p:nvSpPr>
          <p:cNvPr id="5" name="Rectangle 4"/>
          <p:cNvSpPr/>
          <p:nvPr/>
        </p:nvSpPr>
        <p:spPr>
          <a:xfrm>
            <a:off x="3031504" y="5301351"/>
            <a:ext cx="8856912" cy="523220"/>
          </a:xfrm>
          <a:prstGeom prst="rect">
            <a:avLst/>
          </a:prstGeom>
        </p:spPr>
        <p:txBody>
          <a:bodyPr wrap="none">
            <a:spAutoFit/>
          </a:bodyPr>
          <a:lstStyle/>
          <a:p>
            <a:r>
              <a:rPr lang="fa-IR" sz="2800" dirty="0"/>
              <a:t>مشاهده می کنید که عکس مورد نظر بین دو پاراگراف نمایش داده شده </a:t>
            </a:r>
            <a:r>
              <a:rPr lang="fa-IR" sz="2800" dirty="0" smtClean="0"/>
              <a:t>است</a:t>
            </a:r>
            <a:endParaRPr lang="fa-IR" sz="2800" dirty="0"/>
          </a:p>
        </p:txBody>
      </p:sp>
    </p:spTree>
    <p:extLst>
      <p:ext uri="{BB962C8B-B14F-4D97-AF65-F5344CB8AC3E}">
        <p14:creationId xmlns:p14="http://schemas.microsoft.com/office/powerpoint/2010/main" val="36311909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955278" y="0"/>
            <a:ext cx="3961721" cy="1013439"/>
          </a:xfrm>
        </p:spPr>
        <p:txBody>
          <a:bodyPr/>
          <a:lstStyle/>
          <a:p>
            <a:r>
              <a:rPr lang="fa-IR" dirty="0"/>
              <a:t>ساخت لینک </a:t>
            </a:r>
            <a:r>
              <a:rPr lang="fa-IR" dirty="0" smtClean="0"/>
              <a:t>:</a:t>
            </a:r>
            <a:endParaRPr lang="fa-IR" dirty="0"/>
          </a:p>
        </p:txBody>
      </p:sp>
      <p:sp>
        <p:nvSpPr>
          <p:cNvPr id="3" name="Subtitle 2"/>
          <p:cNvSpPr>
            <a:spLocks noGrp="1"/>
          </p:cNvSpPr>
          <p:nvPr>
            <p:ph type="subTitle" idx="1"/>
          </p:nvPr>
        </p:nvSpPr>
        <p:spPr>
          <a:xfrm>
            <a:off x="2860766" y="843129"/>
            <a:ext cx="8725988" cy="2122140"/>
          </a:xfrm>
        </p:spPr>
        <p:txBody>
          <a:bodyPr>
            <a:normAutofit/>
          </a:bodyPr>
          <a:lstStyle/>
          <a:p>
            <a:pPr algn="r"/>
            <a:r>
              <a:rPr lang="fa-IR" sz="2000" dirty="0"/>
              <a:t>یکی از بهترین قابلیت های</a:t>
            </a:r>
            <a:r>
              <a:rPr lang="en-US" sz="2000" dirty="0"/>
              <a:t> html </a:t>
            </a:r>
            <a:r>
              <a:rPr lang="fa-IR" sz="2000" dirty="0"/>
              <a:t>، امکان ساخت لینک می باشد تا کاربران به راحتی از یک صفحه</a:t>
            </a:r>
            <a:r>
              <a:rPr lang="en-US" sz="2000" dirty="0"/>
              <a:t> html </a:t>
            </a:r>
            <a:r>
              <a:rPr lang="fa-IR" sz="2000" dirty="0"/>
              <a:t>به صفحه ای دیگر بروند . تگ مورد استفاده برای ساخت لینک در</a:t>
            </a:r>
            <a:r>
              <a:rPr lang="en-US" sz="2000" dirty="0"/>
              <a:t> html </a:t>
            </a:r>
            <a:r>
              <a:rPr lang="fa-IR" sz="2000" dirty="0"/>
              <a:t>، تگ </a:t>
            </a:r>
            <a:r>
              <a:rPr lang="en-US" sz="2000" dirty="0"/>
              <a:t>&lt;a&gt; </a:t>
            </a:r>
            <a:r>
              <a:rPr lang="fa-IR" sz="2000" dirty="0"/>
              <a:t>می باشد . به مثال زیر توجه کنید </a:t>
            </a:r>
            <a:r>
              <a:rPr lang="en-US" sz="2000" dirty="0"/>
              <a:t>:</a:t>
            </a:r>
          </a:p>
          <a:p>
            <a:pPr algn="r" fontAlgn="base"/>
            <a:r>
              <a:rPr lang="en-US" dirty="0"/>
              <a:t> </a:t>
            </a:r>
            <a:endParaRPr lang="fa-IR" dirty="0"/>
          </a:p>
        </p:txBody>
      </p:sp>
      <p:sp>
        <p:nvSpPr>
          <p:cNvPr id="4" name="Rectangle 3"/>
          <p:cNvSpPr/>
          <p:nvPr/>
        </p:nvSpPr>
        <p:spPr>
          <a:xfrm>
            <a:off x="330926" y="735753"/>
            <a:ext cx="6096000" cy="5109091"/>
          </a:xfrm>
          <a:prstGeom prst="rect">
            <a:avLst/>
          </a:prstGeom>
        </p:spPr>
        <p:txBody>
          <a:bodyPr>
            <a:spAutoFit/>
          </a:bodyPr>
          <a:lstStyle/>
          <a:p>
            <a:pPr fontAlgn="base"/>
            <a:endParaRPr lang="en-US" dirty="0"/>
          </a:p>
          <a:p>
            <a:pPr fontAlgn="base"/>
            <a:r>
              <a:rPr lang="en-US" sz="2800" dirty="0"/>
              <a:t>&lt;</a:t>
            </a:r>
            <a:r>
              <a:rPr lang="en-US" sz="2800" b="1" dirty="0"/>
              <a:t>html</a:t>
            </a:r>
            <a:r>
              <a:rPr lang="en-US" sz="2800" dirty="0"/>
              <a:t>&gt;</a:t>
            </a:r>
            <a:br>
              <a:rPr lang="en-US" sz="2800" dirty="0"/>
            </a:br>
            <a:r>
              <a:rPr lang="en-US" sz="2800" dirty="0"/>
              <a:t>&lt;</a:t>
            </a:r>
            <a:r>
              <a:rPr lang="en-US" sz="2800" b="1" dirty="0"/>
              <a:t>head</a:t>
            </a:r>
            <a:r>
              <a:rPr lang="en-US" sz="2800" dirty="0"/>
              <a:t>&gt;</a:t>
            </a:r>
            <a:br>
              <a:rPr lang="en-US" sz="2800" dirty="0"/>
            </a:br>
            <a:r>
              <a:rPr lang="en-US" sz="2800" dirty="0"/>
              <a:t>&lt;/</a:t>
            </a:r>
            <a:r>
              <a:rPr lang="en-US" sz="2800" b="1" dirty="0"/>
              <a:t>head</a:t>
            </a:r>
            <a:r>
              <a:rPr lang="en-US" sz="2800" dirty="0"/>
              <a:t>&gt;</a:t>
            </a:r>
            <a:br>
              <a:rPr lang="en-US" sz="2800" dirty="0"/>
            </a:br>
            <a:r>
              <a:rPr lang="en-US" sz="2800" dirty="0"/>
              <a:t/>
            </a:r>
            <a:br>
              <a:rPr lang="en-US" sz="2800" dirty="0"/>
            </a:br>
            <a:r>
              <a:rPr lang="en-US" sz="2800" dirty="0"/>
              <a:t>&lt;</a:t>
            </a:r>
            <a:r>
              <a:rPr lang="en-US" sz="2800" b="1" dirty="0"/>
              <a:t>body</a:t>
            </a:r>
            <a:r>
              <a:rPr lang="en-US" sz="2800" dirty="0"/>
              <a:t>&gt;</a:t>
            </a:r>
            <a:br>
              <a:rPr lang="en-US" sz="2800" dirty="0"/>
            </a:br>
            <a:r>
              <a:rPr lang="en-US" sz="2800" dirty="0"/>
              <a:t/>
            </a:r>
            <a:br>
              <a:rPr lang="en-US" sz="2800" dirty="0"/>
            </a:br>
            <a:r>
              <a:rPr lang="en-US" sz="2800" dirty="0"/>
              <a:t>&lt;</a:t>
            </a:r>
            <a:r>
              <a:rPr lang="en-US" sz="2800" b="1" dirty="0"/>
              <a:t>a</a:t>
            </a:r>
            <a:r>
              <a:rPr lang="en-US" sz="2800" dirty="0"/>
              <a:t> </a:t>
            </a:r>
            <a:r>
              <a:rPr lang="en-US" sz="2800" dirty="0" err="1"/>
              <a:t>href</a:t>
            </a:r>
            <a:r>
              <a:rPr lang="en-US" sz="2800" dirty="0"/>
              <a:t>="http://www.safahan.ac.ir"&gt;</a:t>
            </a:r>
            <a:r>
              <a:rPr lang="fa-IR" sz="2800" dirty="0"/>
              <a:t>صفاهان</a:t>
            </a:r>
            <a:r>
              <a:rPr lang="en-US" sz="2800" dirty="0"/>
              <a:t>&lt;/</a:t>
            </a:r>
            <a:r>
              <a:rPr lang="en-US" sz="2800" b="1" dirty="0"/>
              <a:t>a</a:t>
            </a:r>
            <a:r>
              <a:rPr lang="en-US" sz="2800" dirty="0"/>
              <a:t>&gt;</a:t>
            </a:r>
            <a:br>
              <a:rPr lang="en-US" sz="2800" dirty="0"/>
            </a:br>
            <a:r>
              <a:rPr lang="en-US" sz="2800" dirty="0"/>
              <a:t/>
            </a:r>
            <a:br>
              <a:rPr lang="en-US" sz="2800" dirty="0"/>
            </a:br>
            <a:r>
              <a:rPr lang="en-US" sz="2800" dirty="0"/>
              <a:t>&lt;/</a:t>
            </a:r>
            <a:r>
              <a:rPr lang="en-US" sz="2800" b="1" dirty="0"/>
              <a:t>body</a:t>
            </a:r>
            <a:r>
              <a:rPr lang="en-US" sz="2800" dirty="0"/>
              <a:t>&gt;</a:t>
            </a:r>
            <a:br>
              <a:rPr lang="en-US" sz="2800" dirty="0"/>
            </a:br>
            <a:r>
              <a:rPr lang="en-US" sz="2800" dirty="0"/>
              <a:t>&lt;/</a:t>
            </a:r>
            <a:r>
              <a:rPr lang="en-US" sz="2800" b="1" dirty="0"/>
              <a:t>html</a:t>
            </a:r>
            <a:r>
              <a:rPr lang="en-US" sz="2800" dirty="0"/>
              <a:t>&gt;</a:t>
            </a:r>
            <a:endParaRPr lang="en-US" sz="2800" dirty="0"/>
          </a:p>
        </p:txBody>
      </p:sp>
      <p:sp>
        <p:nvSpPr>
          <p:cNvPr id="5" name="Rectangle 4"/>
          <p:cNvSpPr/>
          <p:nvPr/>
        </p:nvSpPr>
        <p:spPr>
          <a:xfrm>
            <a:off x="4271554" y="4315323"/>
            <a:ext cx="6962503" cy="1477328"/>
          </a:xfrm>
          <a:prstGeom prst="rect">
            <a:avLst/>
          </a:prstGeom>
        </p:spPr>
        <p:txBody>
          <a:bodyPr wrap="square">
            <a:spAutoFit/>
          </a:bodyPr>
          <a:lstStyle/>
          <a:p>
            <a:pPr algn="r" fontAlgn="base"/>
            <a:r>
              <a:rPr lang="fa-IR" dirty="0"/>
              <a:t>مشاهده می کنید که عبارت صفاهان به صورت یک لینک نمایش داده شده است . مشخصه</a:t>
            </a:r>
            <a:r>
              <a:rPr lang="en-US" dirty="0"/>
              <a:t> </a:t>
            </a:r>
            <a:r>
              <a:rPr lang="en-US" dirty="0" err="1"/>
              <a:t>href</a:t>
            </a:r>
            <a:r>
              <a:rPr lang="en-US" dirty="0"/>
              <a:t> </a:t>
            </a:r>
            <a:r>
              <a:rPr lang="fa-IR" dirty="0"/>
              <a:t>در تگ </a:t>
            </a:r>
            <a:r>
              <a:rPr lang="en-US" dirty="0"/>
              <a:t>&lt;a&gt; </a:t>
            </a:r>
            <a:r>
              <a:rPr lang="fa-IR" dirty="0"/>
              <a:t>، آدرس لینک را مشخص کرده است که برابر</a:t>
            </a:r>
            <a:r>
              <a:rPr lang="en-US" dirty="0"/>
              <a:t> http://www.safahan.ac.ir </a:t>
            </a:r>
            <a:r>
              <a:rPr lang="fa-IR" dirty="0"/>
              <a:t>قرار داده شده است بنابراین چنانچه بر روی این لینک کلیک کنید صفحه اینترنتی مربوط به آدرس ذکر شده نمایش داده می شود </a:t>
            </a:r>
            <a:r>
              <a:rPr lang="en-US" dirty="0"/>
              <a:t>.</a:t>
            </a:r>
          </a:p>
          <a:p>
            <a:pPr algn="r"/>
            <a:endParaRPr lang="fa-IR" dirty="0"/>
          </a:p>
        </p:txBody>
      </p:sp>
    </p:spTree>
    <p:extLst>
      <p:ext uri="{BB962C8B-B14F-4D97-AF65-F5344CB8AC3E}">
        <p14:creationId xmlns:p14="http://schemas.microsoft.com/office/powerpoint/2010/main" val="15136031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477794" y="352697"/>
            <a:ext cx="2694623" cy="574403"/>
          </a:xfrm>
        </p:spPr>
        <p:txBody>
          <a:bodyPr>
            <a:normAutofit/>
          </a:bodyPr>
          <a:lstStyle/>
          <a:p>
            <a:r>
              <a:rPr lang="en-US" sz="3600" dirty="0" smtClean="0"/>
              <a:t>Html</a:t>
            </a:r>
            <a:r>
              <a:rPr lang="fa-IR" sz="3600" dirty="0"/>
              <a:t> </a:t>
            </a:r>
            <a:r>
              <a:rPr lang="fa-IR" sz="3600" dirty="0" smtClean="0"/>
              <a:t>چیست؟؟</a:t>
            </a:r>
            <a:endParaRPr lang="fa-IR" sz="3600" dirty="0"/>
          </a:p>
        </p:txBody>
      </p:sp>
      <p:sp>
        <p:nvSpPr>
          <p:cNvPr id="3" name="Subtitle 2"/>
          <p:cNvSpPr>
            <a:spLocks noGrp="1"/>
          </p:cNvSpPr>
          <p:nvPr>
            <p:ph type="subTitle" idx="1"/>
          </p:nvPr>
        </p:nvSpPr>
        <p:spPr>
          <a:xfrm>
            <a:off x="2194560" y="1136470"/>
            <a:ext cx="9421994" cy="4820193"/>
          </a:xfrm>
        </p:spPr>
        <p:txBody>
          <a:bodyPr/>
          <a:lstStyle/>
          <a:p>
            <a:pPr lvl="1" algn="just" fontAlgn="base"/>
            <a:r>
              <a:rPr lang="fa-IR" dirty="0"/>
              <a:t>قبل از هر چیز بهتر است توضیح دهیم که</a:t>
            </a:r>
            <a:r>
              <a:rPr lang="en-US" dirty="0"/>
              <a:t> html </a:t>
            </a:r>
            <a:r>
              <a:rPr lang="fa-IR" dirty="0"/>
              <a:t>چیست و یک فایل</a:t>
            </a:r>
            <a:r>
              <a:rPr lang="en-US" dirty="0"/>
              <a:t> html </a:t>
            </a:r>
            <a:r>
              <a:rPr lang="fa-IR" dirty="0"/>
              <a:t>به چه منظوری ساخته می شود . چنانچه شخصی بخواهد صفحه ای از اینترنت را مشاهده نماید باید یک اشتراک اینترنت و یک کامپیوتر و یک برنامه مرورگر اینترنت که بر روی آن کامپیوتر نصب شده است داشته باشد . سپس آن شخص باید آدرس صفحه ای از اینترنت را که می خواهد ببیند ، در مرورگر وارد کند تا آن را مشاهده نماید . وقتی شما آدرسی را در مرورگر اینترنت وارد می کنید ، شبکه اینترنت شما را به سمت کامپیوتری که اطلاعات آن صفحه را در خود ذخیره کرده است ، هدایت می کند . در آن کامپیوتر ، اطلاعات صفحه مورد نظر شما در یک فایل</a:t>
            </a:r>
            <a:r>
              <a:rPr lang="en-US" dirty="0"/>
              <a:t> html </a:t>
            </a:r>
            <a:r>
              <a:rPr lang="fa-IR" dirty="0"/>
              <a:t>ذخیره شده است که مرورگر شما باید این فایل</a:t>
            </a:r>
            <a:r>
              <a:rPr lang="en-US" dirty="0"/>
              <a:t> html </a:t>
            </a:r>
            <a:r>
              <a:rPr lang="fa-IR" dirty="0"/>
              <a:t>را خوانده و سپس اطلاعات را برای شما نمایش دهد</a:t>
            </a:r>
            <a:r>
              <a:rPr lang="en-US" dirty="0"/>
              <a:t> .</a:t>
            </a:r>
          </a:p>
          <a:p>
            <a:pPr lvl="1" algn="just" fontAlgn="base"/>
            <a:r>
              <a:rPr lang="fa-IR" dirty="0"/>
              <a:t>بنابراین چنانچه شما قصد ساخت یک سایت را داشته باشید باید ابتدا صفحات سایت خود را به صورت فایل های</a:t>
            </a:r>
            <a:r>
              <a:rPr lang="en-US" dirty="0"/>
              <a:t> html </a:t>
            </a:r>
            <a:r>
              <a:rPr lang="fa-IR" dirty="0"/>
              <a:t>بسازید و سپس آنها را بر روی کامپیوتری قرار دهید که به صورت شبانه روزی به شبکه اینترنت متصل باشد . شرکت هایی هستند که کامپیوترهای متصل به اینترنت دارند و شما تنها باید اشتراکی سالیانه را از آنها خریداری نمایید</a:t>
            </a:r>
            <a:r>
              <a:rPr lang="en-US" dirty="0"/>
              <a:t> .</a:t>
            </a:r>
          </a:p>
          <a:p>
            <a:endParaRPr lang="fa-IR" dirty="0"/>
          </a:p>
        </p:txBody>
      </p:sp>
    </p:spTree>
    <p:extLst>
      <p:ext uri="{BB962C8B-B14F-4D97-AF65-F5344CB8AC3E}">
        <p14:creationId xmlns:p14="http://schemas.microsoft.com/office/powerpoint/2010/main" val="35738607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42755" y="267788"/>
            <a:ext cx="10192703" cy="1031966"/>
          </a:xfrm>
        </p:spPr>
        <p:txBody>
          <a:bodyPr>
            <a:noAutofit/>
          </a:bodyPr>
          <a:lstStyle/>
          <a:p>
            <a:r>
              <a:rPr lang="fa-IR" sz="3600" dirty="0"/>
              <a:t>مشخصه</a:t>
            </a:r>
            <a:r>
              <a:rPr lang="en-US" sz="3600" dirty="0"/>
              <a:t> target </a:t>
            </a:r>
            <a:r>
              <a:rPr lang="fa-IR" sz="3600" dirty="0"/>
              <a:t>برای تعیین نحوه باز شدن لینک در مرورگر</a:t>
            </a:r>
            <a:r>
              <a:rPr lang="en-US" sz="3600" dirty="0"/>
              <a:t> :</a:t>
            </a:r>
            <a:br>
              <a:rPr lang="en-US" sz="3600" dirty="0"/>
            </a:br>
            <a:endParaRPr lang="fa-IR" sz="3600" dirty="0"/>
          </a:p>
        </p:txBody>
      </p:sp>
      <p:sp>
        <p:nvSpPr>
          <p:cNvPr id="3" name="Subtitle 2"/>
          <p:cNvSpPr>
            <a:spLocks noGrp="1"/>
          </p:cNvSpPr>
          <p:nvPr>
            <p:ph type="subTitle" idx="1"/>
          </p:nvPr>
        </p:nvSpPr>
        <p:spPr>
          <a:xfrm>
            <a:off x="6466114" y="911700"/>
            <a:ext cx="5603966" cy="1570243"/>
          </a:xfrm>
        </p:spPr>
        <p:txBody>
          <a:bodyPr>
            <a:normAutofit/>
          </a:bodyPr>
          <a:lstStyle/>
          <a:p>
            <a:pPr algn="r" fontAlgn="base"/>
            <a:r>
              <a:rPr lang="fa-IR" dirty="0"/>
              <a:t>با استفاده از مشخصه</a:t>
            </a:r>
            <a:r>
              <a:rPr lang="en-US" dirty="0"/>
              <a:t> target </a:t>
            </a:r>
            <a:r>
              <a:rPr lang="fa-IR" dirty="0"/>
              <a:t>در تگ </a:t>
            </a:r>
            <a:r>
              <a:rPr lang="en-US" dirty="0"/>
              <a:t>&lt;a&gt; </a:t>
            </a:r>
            <a:r>
              <a:rPr lang="fa-IR" dirty="0"/>
              <a:t>می توانیم مشخص کنیم که لینک در همین پنجره فعلی باز شود و یا اینکه در پنجره جدیدی باز شود . به مثال زیر توجه کنید</a:t>
            </a:r>
            <a:r>
              <a:rPr lang="en-US" dirty="0"/>
              <a:t> </a:t>
            </a:r>
            <a:r>
              <a:rPr lang="en-US" dirty="0" smtClean="0"/>
              <a:t>:</a:t>
            </a:r>
          </a:p>
          <a:p>
            <a:pPr algn="r"/>
            <a:endParaRPr lang="fa-IR" dirty="0"/>
          </a:p>
        </p:txBody>
      </p:sp>
      <p:sp>
        <p:nvSpPr>
          <p:cNvPr id="4" name="Rectangle 3"/>
          <p:cNvSpPr/>
          <p:nvPr/>
        </p:nvSpPr>
        <p:spPr>
          <a:xfrm>
            <a:off x="187235" y="1015447"/>
            <a:ext cx="6096000" cy="5109091"/>
          </a:xfrm>
          <a:prstGeom prst="rect">
            <a:avLst/>
          </a:prstGeom>
        </p:spPr>
        <p:txBody>
          <a:bodyPr>
            <a:spAutoFit/>
          </a:bodyPr>
          <a:lstStyle/>
          <a:p>
            <a:pPr fontAlgn="base"/>
            <a:endParaRPr lang="en-US" dirty="0"/>
          </a:p>
          <a:p>
            <a:r>
              <a:rPr lang="en-US" sz="2800" dirty="0"/>
              <a:t>&lt;</a:t>
            </a:r>
            <a:r>
              <a:rPr lang="en-US" sz="2800" b="1" dirty="0"/>
              <a:t>html</a:t>
            </a:r>
            <a:r>
              <a:rPr lang="en-US" sz="2800" dirty="0"/>
              <a:t>&gt;</a:t>
            </a:r>
            <a:br>
              <a:rPr lang="en-US" sz="2800" dirty="0"/>
            </a:br>
            <a:r>
              <a:rPr lang="en-US" sz="2800" dirty="0"/>
              <a:t>&lt;</a:t>
            </a:r>
            <a:r>
              <a:rPr lang="en-US" sz="2800" b="1" dirty="0"/>
              <a:t>head</a:t>
            </a:r>
            <a:r>
              <a:rPr lang="en-US" sz="2800" dirty="0"/>
              <a:t>&gt;</a:t>
            </a:r>
            <a:br>
              <a:rPr lang="en-US" sz="2800" dirty="0"/>
            </a:br>
            <a:r>
              <a:rPr lang="en-US" sz="2800" dirty="0"/>
              <a:t>&lt;/</a:t>
            </a:r>
            <a:r>
              <a:rPr lang="en-US" sz="2800" b="1" dirty="0"/>
              <a:t>head</a:t>
            </a:r>
            <a:r>
              <a:rPr lang="en-US" sz="2800" dirty="0"/>
              <a:t>&gt;</a:t>
            </a:r>
            <a:br>
              <a:rPr lang="en-US" sz="2800" dirty="0"/>
            </a:br>
            <a:r>
              <a:rPr lang="en-US" sz="2800" dirty="0"/>
              <a:t/>
            </a:r>
            <a:br>
              <a:rPr lang="en-US" sz="2800" dirty="0"/>
            </a:br>
            <a:r>
              <a:rPr lang="en-US" sz="2800" dirty="0"/>
              <a:t>&lt;</a:t>
            </a:r>
            <a:r>
              <a:rPr lang="en-US" sz="2800" b="1" dirty="0"/>
              <a:t>body</a:t>
            </a:r>
            <a:r>
              <a:rPr lang="en-US" sz="2800" dirty="0"/>
              <a:t>&gt;</a:t>
            </a:r>
            <a:br>
              <a:rPr lang="en-US" sz="2800" dirty="0"/>
            </a:br>
            <a:r>
              <a:rPr lang="en-US" sz="2800" dirty="0"/>
              <a:t/>
            </a:r>
            <a:br>
              <a:rPr lang="en-US" sz="2800" dirty="0"/>
            </a:br>
            <a:r>
              <a:rPr lang="en-US" sz="2800" dirty="0"/>
              <a:t>&lt;</a:t>
            </a:r>
            <a:r>
              <a:rPr lang="en-US" sz="2800" b="1" dirty="0"/>
              <a:t>a</a:t>
            </a:r>
            <a:r>
              <a:rPr lang="en-US" sz="2800" dirty="0"/>
              <a:t> </a:t>
            </a:r>
            <a:r>
              <a:rPr lang="en-US" sz="2800" dirty="0" err="1"/>
              <a:t>href</a:t>
            </a:r>
            <a:r>
              <a:rPr lang="en-US" sz="2800" dirty="0"/>
              <a:t>="http://www.safahan.ac.ir" target="_blank"&gt;</a:t>
            </a:r>
            <a:r>
              <a:rPr lang="en-US" sz="2800" dirty="0" err="1"/>
              <a:t>safahan</a:t>
            </a:r>
            <a:r>
              <a:rPr lang="en-US" sz="2800" dirty="0"/>
              <a:t>&lt;/</a:t>
            </a:r>
            <a:r>
              <a:rPr lang="en-US" sz="2800" b="1" dirty="0"/>
              <a:t>a</a:t>
            </a:r>
            <a:r>
              <a:rPr lang="en-US" sz="2800" dirty="0"/>
              <a:t>&gt;</a:t>
            </a:r>
            <a:br>
              <a:rPr lang="en-US" sz="2800" dirty="0"/>
            </a:br>
            <a:r>
              <a:rPr lang="en-US" sz="2800" dirty="0"/>
              <a:t/>
            </a:r>
            <a:br>
              <a:rPr lang="en-US" sz="2800" dirty="0"/>
            </a:br>
            <a:r>
              <a:rPr lang="en-US" sz="2800" dirty="0"/>
              <a:t>&lt;/</a:t>
            </a:r>
            <a:r>
              <a:rPr lang="en-US" sz="2800" b="1" dirty="0"/>
              <a:t>body</a:t>
            </a:r>
            <a:r>
              <a:rPr lang="en-US" sz="2800" dirty="0"/>
              <a:t>&gt;</a:t>
            </a:r>
            <a:br>
              <a:rPr lang="en-US" sz="2800" dirty="0"/>
            </a:br>
            <a:r>
              <a:rPr lang="en-US" sz="2800" dirty="0"/>
              <a:t>&lt;/</a:t>
            </a:r>
            <a:r>
              <a:rPr lang="en-US" sz="2800" b="1" dirty="0"/>
              <a:t>html</a:t>
            </a:r>
            <a:r>
              <a:rPr lang="en-US" sz="2800" dirty="0"/>
              <a:t>&gt;  </a:t>
            </a:r>
            <a:endParaRPr lang="en-US" sz="2800" dirty="0"/>
          </a:p>
        </p:txBody>
      </p:sp>
      <p:sp>
        <p:nvSpPr>
          <p:cNvPr id="5" name="Rectangle 4"/>
          <p:cNvSpPr/>
          <p:nvPr/>
        </p:nvSpPr>
        <p:spPr>
          <a:xfrm>
            <a:off x="3235235" y="5417962"/>
            <a:ext cx="8752115" cy="461665"/>
          </a:xfrm>
          <a:prstGeom prst="rect">
            <a:avLst/>
          </a:prstGeom>
        </p:spPr>
        <p:txBody>
          <a:bodyPr wrap="square">
            <a:spAutoFit/>
          </a:bodyPr>
          <a:lstStyle/>
          <a:p>
            <a:pPr algn="r" fontAlgn="base"/>
            <a:r>
              <a:rPr lang="fa-IR" sz="2400" dirty="0"/>
              <a:t>چنانچه بر روی لینک ساخته شده کلیک کنید ، لینک در یک پنجره جدید باز می </a:t>
            </a:r>
            <a:r>
              <a:rPr lang="fa-IR" sz="2400" dirty="0" smtClean="0"/>
              <a:t>شود</a:t>
            </a:r>
            <a:endParaRPr lang="en-US" sz="2400" dirty="0"/>
          </a:p>
        </p:txBody>
      </p:sp>
    </p:spTree>
    <p:extLst>
      <p:ext uri="{BB962C8B-B14F-4D97-AF65-F5344CB8AC3E}">
        <p14:creationId xmlns:p14="http://schemas.microsoft.com/office/powerpoint/2010/main" val="14394635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dirty="0" smtClean="0"/>
              <a:t>پایان</a:t>
            </a:r>
            <a:endParaRPr lang="fa-IR" dirty="0"/>
          </a:p>
        </p:txBody>
      </p:sp>
    </p:spTree>
    <p:extLst>
      <p:ext uri="{BB962C8B-B14F-4D97-AF65-F5344CB8AC3E}">
        <p14:creationId xmlns:p14="http://schemas.microsoft.com/office/powerpoint/2010/main" val="34780078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434147" y="927144"/>
            <a:ext cx="5973400" cy="2743201"/>
          </a:xfrm>
        </p:spPr>
        <p:txBody>
          <a:bodyPr>
            <a:noAutofit/>
          </a:bodyPr>
          <a:lstStyle/>
          <a:p>
            <a:pPr algn="r" fontAlgn="base"/>
            <a:r>
              <a:rPr lang="fa-IR" sz="1800" dirty="0">
                <a:cs typeface="+mn-cs"/>
              </a:rPr>
              <a:t>ساخت یک فایل</a:t>
            </a:r>
            <a:r>
              <a:rPr lang="en-US" sz="1800" dirty="0">
                <a:cs typeface="+mn-cs"/>
              </a:rPr>
              <a:t> html </a:t>
            </a:r>
            <a:r>
              <a:rPr lang="fa-IR" sz="1800" dirty="0">
                <a:cs typeface="+mn-cs"/>
              </a:rPr>
              <a:t>بسیار ساده می باشد . شما تنها به یک نرم افزار نیاز دارید که بتوانید با آن تایپ کنید . نرم افزار</a:t>
            </a:r>
            <a:r>
              <a:rPr lang="en-US" sz="1800" dirty="0">
                <a:cs typeface="+mn-cs"/>
              </a:rPr>
              <a:t> Notepad </a:t>
            </a:r>
            <a:r>
              <a:rPr lang="fa-IR" sz="1800" dirty="0">
                <a:cs typeface="+mn-cs"/>
              </a:rPr>
              <a:t>در ویندوز گزینه مناسبی می باشد </a:t>
            </a:r>
            <a:r>
              <a:rPr lang="fa-IR" sz="1800" dirty="0" smtClean="0">
                <a:cs typeface="+mn-cs"/>
              </a:rPr>
              <a:t>.ساده </a:t>
            </a:r>
            <a:r>
              <a:rPr lang="fa-IR" sz="1800" dirty="0">
                <a:cs typeface="+mn-cs"/>
              </a:rPr>
              <a:t>ترین کدی که می توانید در یک فایل</a:t>
            </a:r>
            <a:r>
              <a:rPr lang="en-US" sz="1800" dirty="0">
                <a:cs typeface="+mn-cs"/>
              </a:rPr>
              <a:t> html </a:t>
            </a:r>
            <a:r>
              <a:rPr lang="fa-IR" sz="1800" dirty="0">
                <a:cs typeface="+mn-cs"/>
              </a:rPr>
              <a:t>بنویسید به صورت زیر می باشد</a:t>
            </a:r>
            <a:r>
              <a:rPr lang="en-US" sz="1800" dirty="0">
                <a:cs typeface="+mn-cs"/>
              </a:rPr>
              <a:t> :</a:t>
            </a:r>
            <a:br>
              <a:rPr lang="en-US" sz="1800" dirty="0">
                <a:cs typeface="+mn-cs"/>
              </a:rPr>
            </a:br>
            <a:r>
              <a:rPr lang="en-US" sz="1800" dirty="0">
                <a:cs typeface="+mn-cs"/>
              </a:rPr>
              <a:t> </a:t>
            </a:r>
            <a:br>
              <a:rPr lang="en-US" sz="1800" dirty="0">
                <a:cs typeface="+mn-cs"/>
              </a:rPr>
            </a:br>
            <a:r>
              <a:rPr lang="en-US" sz="1800" dirty="0">
                <a:cs typeface="+mn-cs"/>
              </a:rPr>
              <a:t>&lt;</a:t>
            </a:r>
            <a:r>
              <a:rPr lang="en-US" sz="1800" b="1" dirty="0">
                <a:cs typeface="+mn-cs"/>
              </a:rPr>
              <a:t>html</a:t>
            </a:r>
            <a:r>
              <a:rPr lang="en-US" sz="1800" dirty="0">
                <a:cs typeface="+mn-cs"/>
              </a:rPr>
              <a:t>&gt;</a:t>
            </a:r>
            <a:br>
              <a:rPr lang="en-US" sz="1800" dirty="0">
                <a:cs typeface="+mn-cs"/>
              </a:rPr>
            </a:br>
            <a:r>
              <a:rPr lang="en-US" sz="1800" dirty="0">
                <a:cs typeface="+mn-cs"/>
              </a:rPr>
              <a:t> </a:t>
            </a:r>
            <a:br>
              <a:rPr lang="en-US" sz="1800" dirty="0">
                <a:cs typeface="+mn-cs"/>
              </a:rPr>
            </a:br>
            <a:r>
              <a:rPr lang="en-US" sz="1800" dirty="0" err="1">
                <a:cs typeface="+mn-cs"/>
              </a:rPr>
              <a:t>salam</a:t>
            </a:r>
            <a:r>
              <a:rPr lang="en-US" sz="1800" dirty="0">
                <a:cs typeface="+mn-cs"/>
              </a:rPr>
              <a:t> </a:t>
            </a:r>
            <a:r>
              <a:rPr lang="en-US" sz="1800" dirty="0" smtClean="0">
                <a:cs typeface="+mn-cs"/>
              </a:rPr>
              <a:t>  bar  </a:t>
            </a:r>
            <a:r>
              <a:rPr lang="en-US" sz="1800" dirty="0" err="1" smtClean="0">
                <a:cs typeface="+mn-cs"/>
              </a:rPr>
              <a:t>shoma</a:t>
            </a:r>
            <a:r>
              <a:rPr lang="en-US" sz="1800" dirty="0" smtClean="0">
                <a:cs typeface="+mn-cs"/>
              </a:rPr>
              <a:t> </a:t>
            </a:r>
            <a:r>
              <a:rPr lang="en-US" sz="1800" dirty="0">
                <a:cs typeface="+mn-cs"/>
              </a:rPr>
              <a:t>!</a:t>
            </a:r>
            <a:br>
              <a:rPr lang="en-US" sz="1800" dirty="0">
                <a:cs typeface="+mn-cs"/>
              </a:rPr>
            </a:br>
            <a:r>
              <a:rPr lang="en-US" sz="1800" dirty="0">
                <a:cs typeface="+mn-cs"/>
              </a:rPr>
              <a:t> </a:t>
            </a:r>
            <a:br>
              <a:rPr lang="en-US" sz="1800" dirty="0">
                <a:cs typeface="+mn-cs"/>
              </a:rPr>
            </a:br>
            <a:r>
              <a:rPr lang="en-US" sz="1800" dirty="0">
                <a:cs typeface="+mn-cs"/>
              </a:rPr>
              <a:t>&lt;/</a:t>
            </a:r>
            <a:r>
              <a:rPr lang="en-US" sz="1800" b="1" dirty="0">
                <a:cs typeface="+mn-cs"/>
              </a:rPr>
              <a:t>html</a:t>
            </a:r>
            <a:r>
              <a:rPr lang="en-US" sz="1800" dirty="0">
                <a:cs typeface="+mn-cs"/>
              </a:rPr>
              <a:t>&gt;</a:t>
            </a:r>
            <a:br>
              <a:rPr lang="en-US" sz="1800" dirty="0">
                <a:cs typeface="+mn-cs"/>
              </a:rPr>
            </a:br>
            <a:endParaRPr lang="fa-IR" sz="1800" dirty="0">
              <a:cs typeface="+mn-cs"/>
            </a:endParaRPr>
          </a:p>
        </p:txBody>
      </p:sp>
      <p:sp>
        <p:nvSpPr>
          <p:cNvPr id="4" name="Rectangle 3"/>
          <p:cNvSpPr/>
          <p:nvPr/>
        </p:nvSpPr>
        <p:spPr>
          <a:xfrm>
            <a:off x="7929142" y="144502"/>
            <a:ext cx="3257431" cy="586699"/>
          </a:xfrm>
          <a:prstGeom prst="rect">
            <a:avLst/>
          </a:prstGeom>
        </p:spPr>
        <p:txBody>
          <a:bodyPr wrap="none">
            <a:spAutoFit/>
          </a:bodyPr>
          <a:lstStyle/>
          <a:p>
            <a:pPr algn="r" rtl="1" fontAlgn="base">
              <a:lnSpc>
                <a:spcPct val="150000"/>
              </a:lnSpc>
              <a:spcBef>
                <a:spcPts val="1500"/>
              </a:spcBef>
              <a:spcAft>
                <a:spcPts val="750"/>
              </a:spcAft>
            </a:pPr>
            <a:r>
              <a:rPr lang="fa-IR" sz="2400" dirty="0">
                <a:latin typeface="Calibri" panose="020F0502020204030204" pitchFamily="34" charset="0"/>
                <a:ea typeface="Times New Roman" panose="02020603050405020304" pitchFamily="18" charset="0"/>
              </a:rPr>
              <a:t>نحوه ساخت یک فایل</a:t>
            </a:r>
            <a:r>
              <a:rPr lang="en-US" sz="2400" dirty="0">
                <a:latin typeface="Arial" panose="020B0604020202020204" pitchFamily="34" charset="0"/>
                <a:ea typeface="Times New Roman" panose="02020603050405020304" pitchFamily="18" charset="0"/>
                <a:cs typeface="Arial" panose="020B0604020202020204" pitchFamily="34" charset="0"/>
              </a:rPr>
              <a:t> </a:t>
            </a:r>
            <a:r>
              <a:rPr lang="en-US" sz="2400" dirty="0" smtClean="0">
                <a:latin typeface="Arial" panose="020B0604020202020204" pitchFamily="34" charset="0"/>
                <a:ea typeface="Times New Roman" panose="02020603050405020304" pitchFamily="18" charset="0"/>
                <a:cs typeface="Arial" panose="020B0604020202020204" pitchFamily="34" charset="0"/>
              </a:rPr>
              <a:t>HTML </a:t>
            </a:r>
            <a:endParaRPr lang="en-US" sz="24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3588" y="339896"/>
            <a:ext cx="4192242" cy="3160951"/>
          </a:xfrm>
          <a:prstGeom prst="rect">
            <a:avLst/>
          </a:prstGeom>
        </p:spPr>
      </p:pic>
    </p:spTree>
    <p:extLst>
      <p:ext uri="{BB962C8B-B14F-4D97-AF65-F5344CB8AC3E}">
        <p14:creationId xmlns:p14="http://schemas.microsoft.com/office/powerpoint/2010/main" val="42141891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51579" y="378824"/>
            <a:ext cx="9603275" cy="5087522"/>
          </a:xfrm>
        </p:spPr>
        <p:txBody>
          <a:bodyPr>
            <a:normAutofit/>
          </a:bodyPr>
          <a:lstStyle/>
          <a:p>
            <a:pPr fontAlgn="base"/>
            <a:r>
              <a:rPr lang="fa-IR" sz="1800" dirty="0"/>
              <a:t>عبارت </a:t>
            </a:r>
            <a:r>
              <a:rPr lang="en-US" sz="1800" dirty="0"/>
              <a:t>&lt;html&gt; </a:t>
            </a:r>
            <a:r>
              <a:rPr lang="fa-IR" sz="1800" dirty="0"/>
              <a:t>نشان دهنده شروع کدهای</a:t>
            </a:r>
            <a:r>
              <a:rPr lang="en-US" sz="1800" dirty="0"/>
              <a:t> html </a:t>
            </a:r>
            <a:r>
              <a:rPr lang="fa-IR" sz="1800" dirty="0"/>
              <a:t>و عبارت </a:t>
            </a:r>
            <a:r>
              <a:rPr lang="en-US" sz="1800" dirty="0"/>
              <a:t>&lt;html/&gt; </a:t>
            </a:r>
            <a:r>
              <a:rPr lang="fa-IR" sz="1800" dirty="0"/>
              <a:t>نشان دهنده پایان کدهای</a:t>
            </a:r>
            <a:r>
              <a:rPr lang="en-US" sz="1800" dirty="0"/>
              <a:t> html </a:t>
            </a:r>
            <a:r>
              <a:rPr lang="fa-IR" sz="1800" dirty="0"/>
              <a:t>می باشد و عبارت </a:t>
            </a:r>
            <a:r>
              <a:rPr lang="en-US" sz="1800" dirty="0" err="1"/>
              <a:t>salam</a:t>
            </a:r>
            <a:r>
              <a:rPr lang="en-US" sz="1800" dirty="0"/>
              <a:t> bar </a:t>
            </a:r>
            <a:r>
              <a:rPr lang="en-US" sz="1800" dirty="0" err="1"/>
              <a:t>shoma</a:t>
            </a:r>
            <a:r>
              <a:rPr lang="en-US" sz="1800" dirty="0"/>
              <a:t> ! </a:t>
            </a:r>
            <a:r>
              <a:rPr lang="fa-IR" sz="1800" dirty="0"/>
              <a:t>نیز ((سلامی)) است به شما که آن را در مرورگر اینترنت خواهید دید</a:t>
            </a:r>
            <a:r>
              <a:rPr lang="en-US" sz="1800" dirty="0"/>
              <a:t> .</a:t>
            </a:r>
          </a:p>
          <a:p>
            <a:pPr fontAlgn="base"/>
            <a:r>
              <a:rPr lang="fa-IR" sz="1800" dirty="0"/>
              <a:t>اکنون باید فایل را ذخیره کنید . قبل از ذخیره کردن فایل ، بر روی</a:t>
            </a:r>
            <a:r>
              <a:rPr lang="en-US" sz="1800" dirty="0"/>
              <a:t> desktop </a:t>
            </a:r>
            <a:r>
              <a:rPr lang="fa-IR" sz="1800" dirty="0"/>
              <a:t>خود فولدری به نام</a:t>
            </a:r>
            <a:r>
              <a:rPr lang="en-US" sz="1800" dirty="0"/>
              <a:t> www.mysite.com </a:t>
            </a:r>
            <a:r>
              <a:rPr lang="fa-IR" sz="1800" dirty="0"/>
              <a:t>بسازید ( یا هر نام دیگری ) . شما تمامی فایل های سایت خود را در این فولدر نگهداری خواهید کرد و بدین صورت کار خود را با نظم به پیش می برید . چیدمان فایل ها در این فولدر دقیقا با چیدمان فایل ها در کامپیوتری که بعدا سایت خود را بر روی آن قرار می دهید ، یکسان خواهد بود</a:t>
            </a:r>
            <a:r>
              <a:rPr lang="en-US" sz="1800" dirty="0"/>
              <a:t> .</a:t>
            </a:r>
          </a:p>
          <a:p>
            <a:pPr fontAlgn="base"/>
            <a:r>
              <a:rPr lang="fa-IR" sz="1800" dirty="0"/>
              <a:t>اکنون فایل را با نام</a:t>
            </a:r>
            <a:r>
              <a:rPr lang="en-US" sz="1800" dirty="0"/>
              <a:t> index.html </a:t>
            </a:r>
            <a:r>
              <a:rPr lang="fa-IR" sz="1800" dirty="0"/>
              <a:t>ذخیره کنید . دقت کنید که پسوند فایل را نباید</a:t>
            </a:r>
            <a:r>
              <a:rPr lang="en-US" sz="1800" dirty="0"/>
              <a:t> txt </a:t>
            </a:r>
            <a:r>
              <a:rPr lang="fa-IR" sz="1800" dirty="0"/>
              <a:t>انتخاب کنید بلکه پسوند فایل باید</a:t>
            </a:r>
            <a:r>
              <a:rPr lang="en-US" sz="1800" dirty="0"/>
              <a:t> html </a:t>
            </a:r>
            <a:r>
              <a:rPr lang="fa-IR" sz="1800" dirty="0"/>
              <a:t>باشد تا مرورگرهای اینترنت بتوانند فایل را بخوانند . نام اصلی ترین صفحه هر سایت</a:t>
            </a:r>
            <a:r>
              <a:rPr lang="en-US" sz="1800" dirty="0"/>
              <a:t> index </a:t>
            </a:r>
            <a:r>
              <a:rPr lang="fa-IR" sz="1800" dirty="0"/>
              <a:t>می باشد و به همین دلیل این نام را انتخاب کرده ایم</a:t>
            </a:r>
            <a:r>
              <a:rPr lang="en-US" sz="1800" dirty="0"/>
              <a:t> .</a:t>
            </a:r>
          </a:p>
          <a:p>
            <a:pPr fontAlgn="base"/>
            <a:r>
              <a:rPr lang="fa-IR" sz="1800" dirty="0"/>
              <a:t>حال بر روی فایل ذخیره شده کلیک راست نموده و از قسمت</a:t>
            </a:r>
            <a:r>
              <a:rPr lang="en-US" sz="1800" dirty="0"/>
              <a:t> Open with </a:t>
            </a:r>
            <a:r>
              <a:rPr lang="fa-IR" sz="1800" dirty="0"/>
              <a:t>گزینه</a:t>
            </a:r>
            <a:r>
              <a:rPr lang="en-US" sz="1800" dirty="0"/>
              <a:t> Internet Explorer </a:t>
            </a:r>
            <a:r>
              <a:rPr lang="fa-IR" sz="1800" dirty="0"/>
              <a:t>و یا هر مرورگر دلخواه دیگر را انتخاب کنید . مرورگر باز شده و صفحه</a:t>
            </a:r>
            <a:r>
              <a:rPr lang="en-US" sz="1800" dirty="0"/>
              <a:t> index.html </a:t>
            </a:r>
            <a:r>
              <a:rPr lang="fa-IR" sz="1800" dirty="0"/>
              <a:t>را نمایش می دهد</a:t>
            </a:r>
            <a:r>
              <a:rPr lang="en-US" sz="1800" dirty="0"/>
              <a:t> .</a:t>
            </a:r>
          </a:p>
          <a:p>
            <a:pPr fontAlgn="base"/>
            <a:r>
              <a:rPr lang="fa-IR" sz="1800" dirty="0"/>
              <a:t>شما صفحه ای کاملا سفید را مشاهده خواهید کرد که در آن عبارت </a:t>
            </a:r>
            <a:r>
              <a:rPr lang="en-US" sz="1800" dirty="0" smtClean="0"/>
              <a:t> </a:t>
            </a:r>
            <a:r>
              <a:rPr lang="en-US" sz="1800" dirty="0" err="1" smtClean="0"/>
              <a:t>salam</a:t>
            </a:r>
            <a:r>
              <a:rPr lang="en-US" sz="1800" dirty="0" smtClean="0"/>
              <a:t> </a:t>
            </a:r>
            <a:r>
              <a:rPr lang="en-US" sz="1800" dirty="0"/>
              <a:t>bar </a:t>
            </a:r>
            <a:r>
              <a:rPr lang="en-US" sz="1800" dirty="0" err="1"/>
              <a:t>shoma</a:t>
            </a:r>
            <a:r>
              <a:rPr lang="en-US" sz="1800" dirty="0"/>
              <a:t> ! </a:t>
            </a:r>
            <a:r>
              <a:rPr lang="fa-IR" sz="1800" dirty="0"/>
              <a:t>نوشته شده </a:t>
            </a:r>
            <a:r>
              <a:rPr lang="fa-IR" sz="1800" dirty="0" smtClean="0"/>
              <a:t>است.</a:t>
            </a:r>
            <a:endParaRPr lang="en-US" sz="1800" dirty="0"/>
          </a:p>
          <a:p>
            <a:endParaRPr lang="fa-IR" dirty="0"/>
          </a:p>
        </p:txBody>
      </p:sp>
    </p:spTree>
    <p:extLst>
      <p:ext uri="{BB962C8B-B14F-4D97-AF65-F5344CB8AC3E}">
        <p14:creationId xmlns:p14="http://schemas.microsoft.com/office/powerpoint/2010/main" val="37967615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595360" y="300447"/>
            <a:ext cx="2681561" cy="1018540"/>
          </a:xfrm>
        </p:spPr>
        <p:txBody>
          <a:bodyPr>
            <a:normAutofit/>
          </a:bodyPr>
          <a:lstStyle/>
          <a:p>
            <a:r>
              <a:rPr lang="fa-IR" sz="2800" dirty="0"/>
              <a:t>تگ ها </a:t>
            </a:r>
            <a:r>
              <a:rPr lang="fa-IR" sz="2800" dirty="0" smtClean="0"/>
              <a:t> در </a:t>
            </a:r>
            <a:r>
              <a:rPr lang="en-US" sz="2800" dirty="0" smtClean="0"/>
              <a:t>HTML</a:t>
            </a:r>
            <a:r>
              <a:rPr lang="fa-IR" sz="2800" dirty="0" smtClean="0"/>
              <a:t>:</a:t>
            </a:r>
            <a:r>
              <a:rPr lang="en-US" sz="2800" dirty="0"/>
              <a:t/>
            </a:r>
            <a:br>
              <a:rPr lang="en-US" sz="2800" dirty="0"/>
            </a:br>
            <a:endParaRPr lang="fa-IR" sz="2800" dirty="0"/>
          </a:p>
        </p:txBody>
      </p:sp>
      <p:sp>
        <p:nvSpPr>
          <p:cNvPr id="3" name="Subtitle 2"/>
          <p:cNvSpPr>
            <a:spLocks noGrp="1"/>
          </p:cNvSpPr>
          <p:nvPr>
            <p:ph type="subTitle" idx="1"/>
          </p:nvPr>
        </p:nvSpPr>
        <p:spPr>
          <a:xfrm>
            <a:off x="3709850" y="796834"/>
            <a:ext cx="7318875" cy="5094515"/>
          </a:xfrm>
        </p:spPr>
        <p:txBody>
          <a:bodyPr>
            <a:normAutofit fontScale="92500" lnSpcReduction="10000"/>
          </a:bodyPr>
          <a:lstStyle/>
          <a:p>
            <a:pPr algn="r" rtl="0" fontAlgn="base"/>
            <a:r>
              <a:rPr lang="fa-IR" sz="2400" dirty="0"/>
              <a:t>همان طور که مشاهده کردید دو عبارت </a:t>
            </a:r>
            <a:r>
              <a:rPr lang="en-US" sz="2400" dirty="0"/>
              <a:t>&lt;html&gt; </a:t>
            </a:r>
            <a:r>
              <a:rPr lang="fa-IR" sz="2400" dirty="0"/>
              <a:t>و </a:t>
            </a:r>
            <a:r>
              <a:rPr lang="en-US" sz="2400" dirty="0"/>
              <a:t>&lt;html/&gt; </a:t>
            </a:r>
            <a:r>
              <a:rPr lang="fa-IR" sz="2400" dirty="0"/>
              <a:t>مشخص کننده شروع و پایان کدهای</a:t>
            </a:r>
            <a:r>
              <a:rPr lang="en-US" sz="2400" dirty="0"/>
              <a:t> html </a:t>
            </a:r>
            <a:r>
              <a:rPr lang="fa-IR" sz="2400" dirty="0"/>
              <a:t>می باشند . در واقع این قاعده ای است که مرورگر اینترنت برای خواندن فایل های</a:t>
            </a:r>
            <a:r>
              <a:rPr lang="en-US" sz="2400" dirty="0"/>
              <a:t> html </a:t>
            </a:r>
            <a:r>
              <a:rPr lang="fa-IR" sz="2400" dirty="0"/>
              <a:t>از آن استفاده می کند و قواعد زیاد دیگری در</a:t>
            </a:r>
            <a:r>
              <a:rPr lang="en-US" sz="2400" dirty="0"/>
              <a:t> html </a:t>
            </a:r>
            <a:r>
              <a:rPr lang="fa-IR" sz="2400" dirty="0"/>
              <a:t>مشابه آن وجود دارد . نقطه اشتراک همه این عبارت ها که قاعده ای را ایجاد می کنند این است که در ابتدای خود دارای علامت کوچکتر</a:t>
            </a:r>
            <a:r>
              <a:rPr lang="en-US" sz="2400" dirty="0"/>
              <a:t>((&gt;)) </a:t>
            </a:r>
            <a:r>
              <a:rPr lang="fa-IR" sz="2400" dirty="0"/>
              <a:t>و در انتهای خود دارای علامت بزرگتر</a:t>
            </a:r>
            <a:r>
              <a:rPr lang="en-US" sz="2400" dirty="0"/>
              <a:t> ((&lt;)) </a:t>
            </a:r>
            <a:r>
              <a:rPr lang="fa-IR" sz="2400" dirty="0"/>
              <a:t>می باشند . به هر کدام از این عبارت ها که دارای این علامت ها باشند یک ((تگ)) می </a:t>
            </a:r>
            <a:r>
              <a:rPr lang="fa-IR" sz="2400" dirty="0" smtClean="0"/>
              <a:t>گوییم</a:t>
            </a:r>
          </a:p>
          <a:p>
            <a:pPr algn="r" rtl="0" fontAlgn="base"/>
            <a:endParaRPr lang="en-US" sz="2400" dirty="0"/>
          </a:p>
          <a:p>
            <a:pPr algn="r" rtl="0" fontAlgn="base"/>
            <a:r>
              <a:rPr lang="fa-IR" sz="2400" dirty="0"/>
              <a:t>اکثر تگ ها در</a:t>
            </a:r>
            <a:r>
              <a:rPr lang="en-US" sz="2400" dirty="0"/>
              <a:t> html </a:t>
            </a:r>
            <a:r>
              <a:rPr lang="fa-IR" sz="2400" dirty="0"/>
              <a:t>به صورت زوج تگ می باشند یعنی یک تگ برای اعلام شروع (تگ شروع) و یک تگ برای اعلام پایان (تگ پایان) به کار می رود که تنها تفاوت آنها در یک علامت / می باشد که به تگ پایانی اضافه شده است . البته تگ های تکی هم داریم که در مباحث بعدی معرفی </a:t>
            </a:r>
            <a:r>
              <a:rPr lang="fa-IR" sz="2400" b="1" dirty="0"/>
              <a:t>می</a:t>
            </a:r>
            <a:r>
              <a:rPr lang="fa-IR" sz="2400" dirty="0"/>
              <a:t> شوند</a:t>
            </a:r>
            <a:r>
              <a:rPr lang="en-US" sz="2400" dirty="0"/>
              <a:t> .</a:t>
            </a:r>
          </a:p>
          <a:p>
            <a:endParaRPr lang="fa-IR"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3691" y="1449977"/>
            <a:ext cx="3317966" cy="3317966"/>
          </a:xfrm>
          <a:prstGeom prst="rect">
            <a:avLst/>
          </a:prstGeom>
        </p:spPr>
      </p:pic>
    </p:spTree>
    <p:extLst>
      <p:ext uri="{BB962C8B-B14F-4D97-AF65-F5344CB8AC3E}">
        <p14:creationId xmlns:p14="http://schemas.microsoft.com/office/powerpoint/2010/main" val="32671982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361611" y="593292"/>
            <a:ext cx="5633766" cy="530113"/>
          </a:xfrm>
        </p:spPr>
        <p:txBody>
          <a:bodyPr>
            <a:noAutofit/>
          </a:bodyPr>
          <a:lstStyle/>
          <a:p>
            <a:r>
              <a:rPr lang="fa-IR" sz="4000" dirty="0" smtClean="0"/>
              <a:t>رفتن به خط بعدی در </a:t>
            </a:r>
            <a:r>
              <a:rPr lang="en-US" sz="4000" dirty="0" smtClean="0"/>
              <a:t>: HTML</a:t>
            </a:r>
            <a:endParaRPr lang="fa-IR" sz="4000" dirty="0"/>
          </a:p>
        </p:txBody>
      </p:sp>
      <p:sp>
        <p:nvSpPr>
          <p:cNvPr id="3" name="Subtitle 2"/>
          <p:cNvSpPr>
            <a:spLocks noGrp="1"/>
          </p:cNvSpPr>
          <p:nvPr>
            <p:ph type="subTitle" idx="1"/>
          </p:nvPr>
        </p:nvSpPr>
        <p:spPr>
          <a:xfrm>
            <a:off x="4441371" y="1371599"/>
            <a:ext cx="6051776" cy="4846321"/>
          </a:xfrm>
        </p:spPr>
        <p:txBody>
          <a:bodyPr>
            <a:normAutofit/>
          </a:bodyPr>
          <a:lstStyle/>
          <a:p>
            <a:pPr algn="r" fontAlgn="base"/>
            <a:r>
              <a:rPr lang="fa-IR" sz="2800" dirty="0"/>
              <a:t>مرورگرهای اینترنت هنگام خواندن یک فایل</a:t>
            </a:r>
            <a:r>
              <a:rPr lang="en-US" sz="2800" dirty="0"/>
              <a:t> html </a:t>
            </a:r>
            <a:r>
              <a:rPr lang="fa-IR" sz="2800" dirty="0"/>
              <a:t>چنانچه به چندین فاصله خالی پشت سرهم برخورد کنند آنها را تنها به عنوان یک فاصله در نظر می گیرند . بنابراین شما در یک فایل</a:t>
            </a:r>
            <a:r>
              <a:rPr lang="en-US" sz="2800" dirty="0"/>
              <a:t> html </a:t>
            </a:r>
            <a:r>
              <a:rPr lang="fa-IR" sz="2800" dirty="0"/>
              <a:t>نمی توانید با قرار دادن تعدادی فاصله پشت سر هم ، ادامه مطالب را به شروع خط بعدی ببرید . برای آنکه بخواهید ادامه مطالبتان در شروع خط بعدی باشد باید از تگ </a:t>
            </a:r>
            <a:r>
              <a:rPr lang="en-US" sz="2800" dirty="0"/>
              <a:t>&lt;</a:t>
            </a:r>
            <a:r>
              <a:rPr lang="en-US" sz="2800" dirty="0" err="1"/>
              <a:t>br</a:t>
            </a:r>
            <a:r>
              <a:rPr lang="en-US" sz="2800" dirty="0"/>
              <a:t>&gt; </a:t>
            </a:r>
            <a:r>
              <a:rPr lang="fa-IR" sz="2800" dirty="0"/>
              <a:t>استفاده کنید</a:t>
            </a:r>
            <a:r>
              <a:rPr lang="en-US" sz="2800" dirty="0"/>
              <a:t> .</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323" y="858348"/>
            <a:ext cx="4339048" cy="4094265"/>
          </a:xfrm>
          <a:prstGeom prst="rect">
            <a:avLst/>
          </a:prstGeom>
        </p:spPr>
      </p:pic>
    </p:spTree>
    <p:extLst>
      <p:ext uri="{BB962C8B-B14F-4D97-AF65-F5344CB8AC3E}">
        <p14:creationId xmlns:p14="http://schemas.microsoft.com/office/powerpoint/2010/main" val="31198017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67451" y="514916"/>
            <a:ext cx="3687401" cy="686868"/>
          </a:xfrm>
        </p:spPr>
        <p:txBody>
          <a:bodyPr>
            <a:normAutofit fontScale="90000"/>
          </a:bodyPr>
          <a:lstStyle/>
          <a:p>
            <a:r>
              <a:rPr lang="fa-IR" dirty="0"/>
              <a:t>ایجاد عنوان</a:t>
            </a:r>
            <a:r>
              <a:rPr lang="fa-IR" dirty="0" smtClean="0"/>
              <a:t>:</a:t>
            </a:r>
            <a:endParaRPr lang="fa-IR" dirty="0"/>
          </a:p>
        </p:txBody>
      </p:sp>
      <p:sp>
        <p:nvSpPr>
          <p:cNvPr id="3" name="Subtitle 2"/>
          <p:cNvSpPr>
            <a:spLocks noGrp="1"/>
          </p:cNvSpPr>
          <p:nvPr>
            <p:ph type="subTitle" idx="1"/>
          </p:nvPr>
        </p:nvSpPr>
        <p:spPr>
          <a:xfrm>
            <a:off x="2417780" y="1201784"/>
            <a:ext cx="8637072" cy="4676502"/>
          </a:xfrm>
        </p:spPr>
        <p:txBody>
          <a:bodyPr>
            <a:noAutofit/>
          </a:bodyPr>
          <a:lstStyle/>
          <a:p>
            <a:pPr algn="r" fontAlgn="base"/>
            <a:r>
              <a:rPr lang="fa-IR" sz="2000" dirty="0"/>
              <a:t>حرف</a:t>
            </a:r>
            <a:r>
              <a:rPr lang="en-US" sz="2000" dirty="0"/>
              <a:t> h </a:t>
            </a:r>
            <a:r>
              <a:rPr lang="fa-IR" sz="2000" dirty="0"/>
              <a:t>در تگ های بالا از اول کلمه</a:t>
            </a:r>
            <a:r>
              <a:rPr lang="en-US" sz="2000" dirty="0"/>
              <a:t> heading </a:t>
            </a:r>
            <a:r>
              <a:rPr lang="fa-IR" sz="2000" dirty="0"/>
              <a:t>به معنای ((عنوان)) گرفته شده است و برای نمایش عنوان یک مطلب به کار می رود . معمولا برای جلب توجه بیشتر باید عنوان مطلب با اندازه بزرگتر و برجسته تر نسبت به متن مطلب نمایش داده شود که این تگ ها این عمل را انجام می دهند . به مثال زیر توجه کنید</a:t>
            </a:r>
            <a:r>
              <a:rPr lang="en-US" sz="2000" dirty="0"/>
              <a:t> :</a:t>
            </a:r>
          </a:p>
          <a:p>
            <a:pPr algn="r" fontAlgn="base"/>
            <a:r>
              <a:rPr lang="fa-IR" sz="2000" dirty="0" smtClean="0"/>
              <a:t>مثال:</a:t>
            </a:r>
            <a:r>
              <a:rPr lang="en-US" sz="2000" dirty="0"/>
              <a:t> </a:t>
            </a:r>
            <a:endParaRPr lang="fa-IR" sz="2000" dirty="0" smtClean="0"/>
          </a:p>
          <a:p>
            <a:pPr algn="r" fontAlgn="base"/>
            <a:endParaRPr lang="en-US" sz="2000" dirty="0"/>
          </a:p>
          <a:p>
            <a:pPr fontAlgn="base"/>
            <a:r>
              <a:rPr lang="en-US" sz="2000" dirty="0"/>
              <a:t>&lt;</a:t>
            </a:r>
            <a:r>
              <a:rPr lang="en-US" sz="2000" b="1" dirty="0"/>
              <a:t>html</a:t>
            </a:r>
            <a:r>
              <a:rPr lang="en-US" sz="2000" dirty="0"/>
              <a:t>&gt;</a:t>
            </a:r>
            <a:br>
              <a:rPr lang="en-US" sz="2000" dirty="0"/>
            </a:br>
            <a:r>
              <a:rPr lang="en-US" sz="2000" dirty="0"/>
              <a:t> </a:t>
            </a:r>
            <a:br>
              <a:rPr lang="en-US" sz="2000" dirty="0"/>
            </a:br>
            <a:r>
              <a:rPr lang="en-US" sz="2000" dirty="0"/>
              <a:t>&lt;</a:t>
            </a:r>
            <a:r>
              <a:rPr lang="en-US" sz="2000" b="1" dirty="0"/>
              <a:t>h1</a:t>
            </a:r>
            <a:r>
              <a:rPr lang="en-US" sz="2000" dirty="0"/>
              <a:t>&gt;</a:t>
            </a:r>
            <a:r>
              <a:rPr lang="en-US" sz="2000" dirty="0" err="1"/>
              <a:t>salam</a:t>
            </a:r>
            <a:r>
              <a:rPr lang="en-US" sz="2000" dirty="0"/>
              <a:t>&lt;/</a:t>
            </a:r>
            <a:r>
              <a:rPr lang="en-US" sz="2000" b="1" dirty="0"/>
              <a:t>h1</a:t>
            </a:r>
            <a:r>
              <a:rPr lang="en-US" sz="2000" dirty="0"/>
              <a:t>&gt;</a:t>
            </a:r>
            <a:br>
              <a:rPr lang="en-US" sz="2000" dirty="0"/>
            </a:br>
            <a:r>
              <a:rPr lang="en-US" sz="2000" dirty="0" err="1"/>
              <a:t>salam</a:t>
            </a:r>
            <a:r>
              <a:rPr lang="en-US" sz="2000" dirty="0"/>
              <a:t> bar </a:t>
            </a:r>
            <a:r>
              <a:rPr lang="en-US" sz="2000" dirty="0" err="1"/>
              <a:t>shoma</a:t>
            </a:r>
            <a:r>
              <a:rPr lang="en-US" sz="2000" dirty="0"/>
              <a:t> !</a:t>
            </a:r>
            <a:br>
              <a:rPr lang="en-US" sz="2000" dirty="0"/>
            </a:br>
            <a:r>
              <a:rPr lang="en-US" sz="2000" dirty="0"/>
              <a:t> </a:t>
            </a:r>
            <a:br>
              <a:rPr lang="en-US" sz="2000" dirty="0"/>
            </a:br>
            <a:r>
              <a:rPr lang="en-US" sz="2000" dirty="0"/>
              <a:t>&lt;/</a:t>
            </a:r>
            <a:r>
              <a:rPr lang="en-US" sz="2000" b="1" dirty="0"/>
              <a:t>html</a:t>
            </a:r>
            <a:r>
              <a:rPr lang="en-US" sz="2000" dirty="0"/>
              <a:t>&gt;</a:t>
            </a:r>
          </a:p>
          <a:p>
            <a:pPr algn="r"/>
            <a:endParaRPr lang="fa-IR" sz="2000" dirty="0"/>
          </a:p>
        </p:txBody>
      </p:sp>
    </p:spTree>
    <p:extLst>
      <p:ext uri="{BB962C8B-B14F-4D97-AF65-F5344CB8AC3E}">
        <p14:creationId xmlns:p14="http://schemas.microsoft.com/office/powerpoint/2010/main" val="14529414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41294" y="457200"/>
            <a:ext cx="5718507" cy="2076993"/>
          </a:xfrm>
        </p:spPr>
        <p:txBody>
          <a:bodyPr>
            <a:noAutofit/>
          </a:bodyPr>
          <a:lstStyle/>
          <a:p>
            <a:pPr algn="r"/>
            <a:r>
              <a:rPr lang="fa-IR" sz="2400" dirty="0"/>
              <a:t>تفاوت تگ های </a:t>
            </a:r>
            <a:r>
              <a:rPr lang="en-US" sz="2400" dirty="0"/>
              <a:t>&lt;h1&gt; </a:t>
            </a:r>
            <a:r>
              <a:rPr lang="fa-IR" sz="2400" dirty="0"/>
              <a:t>و </a:t>
            </a:r>
            <a:r>
              <a:rPr lang="en-US" sz="2400" dirty="0"/>
              <a:t>&lt;h2&gt; </a:t>
            </a:r>
            <a:r>
              <a:rPr lang="fa-IR" sz="2400" dirty="0"/>
              <a:t>و </a:t>
            </a:r>
            <a:r>
              <a:rPr lang="en-US" sz="2400" dirty="0"/>
              <a:t>&lt;h3&gt; </a:t>
            </a:r>
            <a:r>
              <a:rPr lang="fa-IR" sz="2400" dirty="0"/>
              <a:t>و </a:t>
            </a:r>
            <a:r>
              <a:rPr lang="en-US" sz="2400" dirty="0"/>
              <a:t>&lt;h4&gt; </a:t>
            </a:r>
            <a:r>
              <a:rPr lang="fa-IR" sz="2400" dirty="0"/>
              <a:t>و </a:t>
            </a:r>
            <a:r>
              <a:rPr lang="en-US" sz="2400" dirty="0"/>
              <a:t>&lt;h5&gt; </a:t>
            </a:r>
            <a:r>
              <a:rPr lang="fa-IR" sz="2400" dirty="0"/>
              <a:t>و </a:t>
            </a:r>
            <a:r>
              <a:rPr lang="en-US" sz="2400" dirty="0"/>
              <a:t>&lt;h6</a:t>
            </a:r>
            <a:r>
              <a:rPr lang="en-US" sz="2400" dirty="0" smtClean="0"/>
              <a:t>&gt;</a:t>
            </a:r>
            <a:r>
              <a:rPr lang="fa-IR" sz="2400" dirty="0" smtClean="0"/>
              <a:t> :</a:t>
            </a:r>
            <a:r>
              <a:rPr lang="en-US" sz="2400" b="1" dirty="0"/>
              <a:t/>
            </a:r>
            <a:br>
              <a:rPr lang="en-US" sz="2400" b="1" dirty="0"/>
            </a:br>
            <a:endParaRPr lang="fa-IR" sz="2400" dirty="0"/>
          </a:p>
        </p:txBody>
      </p:sp>
      <p:sp>
        <p:nvSpPr>
          <p:cNvPr id="3" name="Subtitle 2"/>
          <p:cNvSpPr>
            <a:spLocks noGrp="1"/>
          </p:cNvSpPr>
          <p:nvPr>
            <p:ph type="subTitle" idx="1"/>
          </p:nvPr>
        </p:nvSpPr>
        <p:spPr>
          <a:xfrm>
            <a:off x="5741294" y="3331028"/>
            <a:ext cx="5799909" cy="3683726"/>
          </a:xfrm>
        </p:spPr>
        <p:txBody>
          <a:bodyPr>
            <a:noAutofit/>
          </a:bodyPr>
          <a:lstStyle/>
          <a:p>
            <a:r>
              <a:rPr lang="fa-IR" sz="3200" dirty="0"/>
              <a:t>تفاوت تگ های فوق تنها در اندازه نمایش عنوان می باشد . تگ </a:t>
            </a:r>
            <a:r>
              <a:rPr lang="en-US" sz="3200" dirty="0"/>
              <a:t>&lt;h1&gt; </a:t>
            </a:r>
            <a:r>
              <a:rPr lang="fa-IR" sz="3200" dirty="0"/>
              <a:t>بزرگترین و تگ </a:t>
            </a:r>
            <a:r>
              <a:rPr lang="en-US" sz="3200" dirty="0"/>
              <a:t>&lt;h6&gt; </a:t>
            </a:r>
            <a:r>
              <a:rPr lang="fa-IR" sz="3200" dirty="0"/>
              <a:t>کوچکترین نمایش را برای عنوان به کار می برند</a:t>
            </a:r>
            <a:r>
              <a:rPr lang="en-US" sz="3200" dirty="0"/>
              <a:t> .</a:t>
            </a:r>
          </a:p>
          <a:p>
            <a:endParaRPr lang="fa-IR" sz="4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058091"/>
            <a:ext cx="5741295" cy="4846320"/>
          </a:xfrm>
          <a:prstGeom prst="rect">
            <a:avLst/>
          </a:prstGeom>
        </p:spPr>
      </p:pic>
    </p:spTree>
    <p:extLst>
      <p:ext uri="{BB962C8B-B14F-4D97-AF65-F5344CB8AC3E}">
        <p14:creationId xmlns:p14="http://schemas.microsoft.com/office/powerpoint/2010/main" val="20724704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013371" y="156755"/>
            <a:ext cx="4588738" cy="966652"/>
          </a:xfrm>
        </p:spPr>
        <p:txBody>
          <a:bodyPr>
            <a:normAutofit/>
          </a:bodyPr>
          <a:lstStyle/>
          <a:p>
            <a:r>
              <a:rPr lang="fa-IR" dirty="0"/>
              <a:t>پاراگراف</a:t>
            </a:r>
            <a:r>
              <a:rPr lang="fa-IR" dirty="0" smtClean="0"/>
              <a:t>:</a:t>
            </a:r>
            <a:endParaRPr lang="fa-IR" dirty="0"/>
          </a:p>
        </p:txBody>
      </p:sp>
      <p:sp>
        <p:nvSpPr>
          <p:cNvPr id="3" name="Subtitle 2"/>
          <p:cNvSpPr>
            <a:spLocks noGrp="1"/>
          </p:cNvSpPr>
          <p:nvPr>
            <p:ph type="subTitle" idx="1"/>
          </p:nvPr>
        </p:nvSpPr>
        <p:spPr>
          <a:xfrm>
            <a:off x="1023597" y="1031966"/>
            <a:ext cx="10284143" cy="4663439"/>
          </a:xfrm>
        </p:spPr>
        <p:txBody>
          <a:bodyPr>
            <a:normAutofit fontScale="25000" lnSpcReduction="20000"/>
          </a:bodyPr>
          <a:lstStyle/>
          <a:p>
            <a:pPr algn="r"/>
            <a:r>
              <a:rPr lang="fa-IR" sz="8000" dirty="0" smtClean="0"/>
              <a:t>چنانچه </a:t>
            </a:r>
            <a:r>
              <a:rPr lang="fa-IR" sz="8000" dirty="0"/>
              <a:t>قصد داشته باشیم بخشی از متن به صورت یک پاراگراف نمایش داده شود و از بخش های دیگر متن جدا بوده و فاصله داشته باشد باید از زوج تگ </a:t>
            </a:r>
            <a:r>
              <a:rPr lang="en-US" sz="8000" dirty="0"/>
              <a:t>&lt;p&gt; </a:t>
            </a:r>
            <a:r>
              <a:rPr lang="fa-IR" sz="8000" dirty="0"/>
              <a:t>و </a:t>
            </a:r>
            <a:r>
              <a:rPr lang="en-US" sz="8000" dirty="0"/>
              <a:t>&lt;p/&gt; </a:t>
            </a:r>
            <a:r>
              <a:rPr lang="fa-IR" sz="8000" dirty="0"/>
              <a:t>استفاده کنیم . متنی که بین این دو تگ قرار بگیرد به صورت یک پاراگراف نمایش داده می شود </a:t>
            </a:r>
            <a:r>
              <a:rPr lang="en-US" sz="8000" dirty="0"/>
              <a:t>.</a:t>
            </a:r>
          </a:p>
          <a:p>
            <a:pPr algn="r"/>
            <a:r>
              <a:rPr lang="fa-IR" sz="8000" dirty="0"/>
              <a:t>مثال</a:t>
            </a:r>
            <a:r>
              <a:rPr lang="fa-IR" sz="8000" dirty="0" smtClean="0"/>
              <a:t>:</a:t>
            </a:r>
            <a:endParaRPr lang="en-US" sz="8000" dirty="0"/>
          </a:p>
          <a:p>
            <a:pPr fontAlgn="base"/>
            <a:r>
              <a:rPr lang="en-US" sz="8000" dirty="0"/>
              <a:t>&lt;</a:t>
            </a:r>
            <a:r>
              <a:rPr lang="en-US" sz="8000" b="1" dirty="0"/>
              <a:t>html</a:t>
            </a:r>
            <a:r>
              <a:rPr lang="en-US" sz="8000" dirty="0"/>
              <a:t>&gt;</a:t>
            </a:r>
            <a:br>
              <a:rPr lang="en-US" sz="8000" dirty="0"/>
            </a:br>
            <a:r>
              <a:rPr lang="en-US" sz="8000" dirty="0"/>
              <a:t> </a:t>
            </a:r>
            <a:br>
              <a:rPr lang="en-US" sz="8000" dirty="0"/>
            </a:br>
            <a:r>
              <a:rPr lang="en-US" sz="8000" dirty="0"/>
              <a:t>the text before paragraph .&lt;</a:t>
            </a:r>
            <a:r>
              <a:rPr lang="en-US" sz="8000" b="1" dirty="0" err="1"/>
              <a:t>br</a:t>
            </a:r>
            <a:r>
              <a:rPr lang="en-US" sz="8000" dirty="0"/>
              <a:t>&gt; another text .</a:t>
            </a:r>
            <a:br>
              <a:rPr lang="en-US" sz="8000" dirty="0"/>
            </a:br>
            <a:r>
              <a:rPr lang="en-US" sz="8000" dirty="0"/>
              <a:t>&lt;</a:t>
            </a:r>
            <a:r>
              <a:rPr lang="en-US" sz="8000" b="1" dirty="0"/>
              <a:t>p</a:t>
            </a:r>
            <a:r>
              <a:rPr lang="en-US" sz="8000" dirty="0"/>
              <a:t>&gt;this is a paragraph&lt;/</a:t>
            </a:r>
            <a:r>
              <a:rPr lang="en-US" sz="8000" b="1" dirty="0"/>
              <a:t>p</a:t>
            </a:r>
            <a:r>
              <a:rPr lang="en-US" sz="8000" dirty="0"/>
              <a:t>&gt; </a:t>
            </a:r>
            <a:br>
              <a:rPr lang="en-US" sz="8000" dirty="0"/>
            </a:br>
            <a:r>
              <a:rPr lang="en-US" sz="8000" dirty="0"/>
              <a:t>the text after paragraph .&lt;</a:t>
            </a:r>
            <a:r>
              <a:rPr lang="en-US" sz="8000" b="1" dirty="0" err="1"/>
              <a:t>br</a:t>
            </a:r>
            <a:r>
              <a:rPr lang="en-US" sz="8000" dirty="0"/>
              <a:t>&gt; another text .</a:t>
            </a:r>
            <a:br>
              <a:rPr lang="en-US" sz="8000" dirty="0"/>
            </a:br>
            <a:r>
              <a:rPr lang="en-US" sz="8000" dirty="0"/>
              <a:t> </a:t>
            </a:r>
            <a:br>
              <a:rPr lang="en-US" sz="8000" dirty="0"/>
            </a:br>
            <a:r>
              <a:rPr lang="en-US" sz="8000" dirty="0"/>
              <a:t>&lt;/</a:t>
            </a:r>
            <a:r>
              <a:rPr lang="en-US" sz="8000" b="1" dirty="0"/>
              <a:t>html</a:t>
            </a:r>
            <a:r>
              <a:rPr lang="en-US" sz="8000" dirty="0"/>
              <a:t>&gt;</a:t>
            </a:r>
          </a:p>
          <a:p>
            <a:pPr algn="r"/>
            <a:r>
              <a:rPr lang="fa-IR" sz="8000" dirty="0"/>
              <a:t>مشاهده می کنید که یک خط خالی قبل از پاراگراف و یک خط خالی بعد از پاراگراف قرار داده شده است تا پاراگراف از سایر متن ها جدا شود </a:t>
            </a:r>
            <a:r>
              <a:rPr lang="en-US" sz="8000" dirty="0"/>
              <a:t>.</a:t>
            </a:r>
          </a:p>
          <a:p>
            <a:endParaRPr lang="fa-IR" dirty="0"/>
          </a:p>
        </p:txBody>
      </p:sp>
    </p:spTree>
    <p:extLst>
      <p:ext uri="{BB962C8B-B14F-4D97-AF65-F5344CB8AC3E}">
        <p14:creationId xmlns:p14="http://schemas.microsoft.com/office/powerpoint/2010/main" val="3692583832"/>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TM10001114[[fn=Gallery]]</Template>
  <TotalTime>61</TotalTime>
  <Words>1913</Words>
  <Application>Microsoft Office PowerPoint</Application>
  <PresentationFormat>Widescreen</PresentationFormat>
  <Paragraphs>69</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Gill Sans MT</vt:lpstr>
      <vt:lpstr>Times New Roman</vt:lpstr>
      <vt:lpstr>Gallery</vt:lpstr>
      <vt:lpstr>Html!!!</vt:lpstr>
      <vt:lpstr>Html چیست؟؟</vt:lpstr>
      <vt:lpstr>ساخت یک فایل html بسیار ساده می باشد . شما تنها به یک نرم افزار نیاز دارید که بتوانید با آن تایپ کنید . نرم افزار Notepad در ویندوز گزینه مناسبی می باشد .ساده ترین کدی که می توانید در یک فایل html بنویسید به صورت زیر می باشد :   &lt;html&gt;   salam   bar  shoma !   &lt;/html&gt; </vt:lpstr>
      <vt:lpstr>PowerPoint Presentation</vt:lpstr>
      <vt:lpstr>تگ ها  در HTML: </vt:lpstr>
      <vt:lpstr>رفتن به خط بعدی در : HTML</vt:lpstr>
      <vt:lpstr>ایجاد عنوان:</vt:lpstr>
      <vt:lpstr>تفاوت تگ های &lt;h1&gt; و &lt;h2&gt; و &lt;h3&gt; و &lt;h4&gt; و &lt;h5&gt; و &lt;h6&gt; : </vt:lpstr>
      <vt:lpstr>پاراگراف:</vt:lpstr>
      <vt:lpstr>تقسیم فایل به دو قسمت HEAD body :</vt:lpstr>
      <vt:lpstr>&lt;html&gt;   &lt;head&gt; &lt;/head&gt;   &lt;body&gt;   &lt;p&gt;this is a paragraph&lt;/p&gt;    &lt;/body&gt; &lt;/html&gt;  </vt:lpstr>
      <vt:lpstr>مشخصه برای تگ ها:</vt:lpstr>
      <vt:lpstr> &lt;html&gt; &lt;body&gt; &lt;p align="right"&gt;this is a paragraph .&lt;/p&gt; &lt;body&gt; &lt;/html&gt; </vt:lpstr>
      <vt:lpstr>ترسیم خط افقی:</vt:lpstr>
      <vt:lpstr>ساخت جدول:</vt:lpstr>
      <vt:lpstr>باید دقت داشته باشید که برای تگ &lt;table&gt; ، مشخصه border را برابر 1 قرار داده ایم . اگر این مشخصه را تعیین نکنیم ، جدول بدون دیواره نمایش داده می شود . این حالت را در مثال زیر بررسی می کنیم : مثال همان مثال قبل را بدون مشخصه border ، تکرار می کنیم :    </vt:lpstr>
      <vt:lpstr>نمایش عکس:</vt:lpstr>
      <vt:lpstr>ابتدا درون فولدر images عکسی با نام photo.gif قرار دهید . سپس کدهای زیر را بنویسید :     </vt:lpstr>
      <vt:lpstr>ساخت لینک :</vt:lpstr>
      <vt:lpstr>مشخصه target برای تعیین نحوه باز شدن لینک در مرورگر : </vt:lpstr>
      <vt:lpstr>پایان</vt:lpstr>
    </vt:vector>
  </TitlesOfParts>
  <Company>diakov.net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Html!!!</dc:title>
  <dc:creator>RePack by Diakov</dc:creator>
  <cp:lastModifiedBy>RePack by Diakov</cp:lastModifiedBy>
  <cp:revision>11</cp:revision>
  <dcterms:created xsi:type="dcterms:W3CDTF">2018-02-18T11:18:59Z</dcterms:created>
  <dcterms:modified xsi:type="dcterms:W3CDTF">2018-02-18T15:11:15Z</dcterms:modified>
</cp:coreProperties>
</file>