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20" r:id="rId6"/>
    <p:sldMasterId id="2147483732" r:id="rId7"/>
    <p:sldMasterId id="2147483744" r:id="rId8"/>
    <p:sldMasterId id="2147483756" r:id="rId9"/>
    <p:sldMasterId id="2147483768" r:id="rId10"/>
    <p:sldMasterId id="2147483780" r:id="rId11"/>
    <p:sldMasterId id="2147483804" r:id="rId12"/>
    <p:sldMasterId id="2147483816" r:id="rId13"/>
    <p:sldMasterId id="2147483828" r:id="rId14"/>
  </p:sldMasterIdLst>
  <p:notesMasterIdLst>
    <p:notesMasterId r:id="rId49"/>
  </p:notesMasterIdLst>
  <p:handoutMasterIdLst>
    <p:handoutMasterId r:id="rId50"/>
  </p:handoutMasterIdLst>
  <p:sldIdLst>
    <p:sldId id="262" r:id="rId15"/>
    <p:sldId id="289" r:id="rId16"/>
    <p:sldId id="261" r:id="rId17"/>
    <p:sldId id="264" r:id="rId18"/>
    <p:sldId id="300" r:id="rId19"/>
    <p:sldId id="301" r:id="rId20"/>
    <p:sldId id="302" r:id="rId21"/>
    <p:sldId id="288" r:id="rId22"/>
    <p:sldId id="303" r:id="rId23"/>
    <p:sldId id="270" r:id="rId24"/>
    <p:sldId id="304" r:id="rId25"/>
    <p:sldId id="305" r:id="rId26"/>
    <p:sldId id="308" r:id="rId27"/>
    <p:sldId id="318" r:id="rId28"/>
    <p:sldId id="321" r:id="rId29"/>
    <p:sldId id="309" r:id="rId30"/>
    <p:sldId id="285" r:id="rId31"/>
    <p:sldId id="310" r:id="rId32"/>
    <p:sldId id="311" r:id="rId33"/>
    <p:sldId id="312" r:id="rId34"/>
    <p:sldId id="325" r:id="rId35"/>
    <p:sldId id="326" r:id="rId36"/>
    <p:sldId id="328" r:id="rId37"/>
    <p:sldId id="313" r:id="rId38"/>
    <p:sldId id="314" r:id="rId39"/>
    <p:sldId id="322" r:id="rId40"/>
    <p:sldId id="323" r:id="rId41"/>
    <p:sldId id="316" r:id="rId42"/>
    <p:sldId id="317" r:id="rId43"/>
    <p:sldId id="324" r:id="rId44"/>
    <p:sldId id="327" r:id="rId45"/>
    <p:sldId id="284" r:id="rId46"/>
    <p:sldId id="298" r:id="rId47"/>
    <p:sldId id="259"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4C2E"/>
    <a:srgbClr val="006600"/>
    <a:srgbClr val="008000"/>
    <a:srgbClr val="CC3300"/>
    <a:srgbClr val="4D4D4D"/>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1B1EF61F-4BDA-436E-B036-59DB72DEBCD9}" type="datetimeFigureOut">
              <a:rPr lang="fa-IR" smtClean="0"/>
              <a:pPr/>
              <a:t>01/27/1436</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F685454-CA6F-46FB-B889-F0C187BBED9B}" type="slidenum">
              <a:rPr lang="fa-IR" smtClean="0"/>
              <a:pPr/>
              <a:t>‹#›</a:t>
            </a:fld>
            <a:endParaRPr lang="fa-I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F43BA78-4245-4BF3-B76C-04027BDE6F96}" type="datetimeFigureOut">
              <a:rPr lang="fa-IR" smtClean="0"/>
              <a:pPr/>
              <a:t>01/27/1436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9566494-3DBC-4C74-9EAE-328B641DDCDF}" type="slidenum">
              <a:rPr lang="fa-IR" smtClean="0"/>
              <a:pPr/>
              <a:t>‹#›</a:t>
            </a:fld>
            <a:endParaRPr lang="fa-IR"/>
          </a:p>
        </p:txBody>
      </p:sp>
    </p:spTree>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39566494-3DBC-4C74-9EAE-328B641DDCDF}" type="slidenum">
              <a:rPr lang="fa-IR" smtClean="0"/>
              <a:pPr/>
              <a:t>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p>
        </p:txBody>
      </p:sp>
      <p:sp>
        <p:nvSpPr>
          <p:cNvPr id="8197" name="Rectangle 5"/>
          <p:cNvSpPr>
            <a:spLocks noGrp="1" noChangeArrowheads="1"/>
          </p:cNvSpPr>
          <p:nvPr>
            <p:ph type="ftr" sz="quarter" idx="3"/>
          </p:nvPr>
        </p:nvSpPr>
        <p:spPr/>
        <p:txBody>
          <a:bodyPr/>
          <a:lstStyle>
            <a:lvl1pPr>
              <a:defRPr/>
            </a:lvl1pPr>
          </a:lstStyle>
          <a:p>
            <a:endParaRPr lang="en-US"/>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pPr/>
              <a:t>‹#›</a:t>
            </a:fld>
            <a:endParaRPr 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pPr/>
              <a:t>‹#›</a:t>
            </a:fld>
            <a:endParaRPr lang="en-US"/>
          </a:p>
        </p:txBody>
      </p:sp>
    </p:spTree>
  </p:cSld>
  <p:clrMapOvr>
    <a:masterClrMapping/>
  </p:clrMapOvr>
  <p:transition spd="slow">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pPr/>
              <a:t>‹#›</a:t>
            </a:fld>
            <a:endParaRPr lang="en-US"/>
          </a:p>
        </p:txBody>
      </p:sp>
    </p:spTree>
  </p:cSld>
  <p:clrMapOvr>
    <a:masterClrMapping/>
  </p:clrMapOvr>
  <p:transition spd="slow">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pPr/>
              <a:t>‹#›</a:t>
            </a:fld>
            <a:endParaRPr lang="en-US"/>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pPr/>
              <a:t>‹#›</a:t>
            </a:fld>
            <a:endParaRPr lang="en-US"/>
          </a:p>
        </p:txBody>
      </p:sp>
    </p:spTree>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pPr/>
              <a:t>‹#›</a:t>
            </a:fld>
            <a:endParaRPr lang="en-US"/>
          </a:p>
        </p:txBody>
      </p:sp>
    </p:spTree>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pPr/>
              <a:t>‹#›</a:t>
            </a:fld>
            <a:endParaRPr lang="en-US"/>
          </a:p>
        </p:txBody>
      </p:sp>
    </p:spTree>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pPr/>
              <a:t>‹#›</a:t>
            </a:fld>
            <a:endParaRPr lang="en-US"/>
          </a:p>
        </p:txBody>
      </p:sp>
    </p:spTree>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pPr/>
              <a:t>‹#›</a:t>
            </a:fld>
            <a:endParaRPr lang="en-US"/>
          </a:p>
        </p:txBody>
      </p:sp>
    </p:spTree>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pPr/>
              <a:t>‹#›</a:t>
            </a:fld>
            <a:endParaRPr lang="en-US"/>
          </a:p>
        </p:txBody>
      </p:sp>
    </p:spTree>
  </p:cSld>
  <p:clrMapOvr>
    <a:masterClrMapping/>
  </p:clrMapOvr>
  <p:transition spd="slow">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810000"/>
            <a:ext cx="8458200" cy="762000"/>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0" y="4495800"/>
            <a:ext cx="7772400" cy="533400"/>
          </a:xfrm>
        </p:spPr>
        <p:txBody>
          <a:bodyPr/>
          <a:lstStyle>
            <a:lvl1pPr marL="0" indent="0">
              <a:buFontTx/>
              <a:buNone/>
              <a:defRPr sz="2000"/>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819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8198" name="Rectangle 6"/>
          <p:cNvSpPr>
            <a:spLocks noGrp="1" noChangeArrowheads="1"/>
          </p:cNvSpPr>
          <p:nvPr>
            <p:ph type="sldNum" sz="quarter" idx="4"/>
          </p:nvPr>
        </p:nvSpPr>
        <p:spPr/>
        <p:txBody>
          <a:bodyPr/>
          <a:lstStyle>
            <a:lvl1pPr>
              <a:defRPr/>
            </a:lvl1pPr>
          </a:lstStyle>
          <a:p>
            <a:fld id="{EDAA64AB-B737-4540-99F3-716B1312B0E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pPr/>
              <a:t>‹#›</a:t>
            </a:fld>
            <a:endParaRPr lang="en-US"/>
          </a:p>
        </p:txBody>
      </p:sp>
    </p:spTree>
  </p:cSld>
  <p:clrMapOvr>
    <a:masterClrMapping/>
  </p:clrMapOvr>
  <p:transition spd="slow">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420C3-92D6-4585-B1E9-D378CE94209B}"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37FCB-FCCE-4EC5-ABE8-AF85C2354B36}"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90767D-E6F1-49DE-957F-73F55120E22D}"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10BFE1-5029-43A3-892C-0E693CD9124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E16F91-060F-4956-A470-EF9604DD0259}"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FF7390-14B5-4836-9D04-22D389CC82A2}"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C5C51E-2592-42BE-9451-D10B91378A20}"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49B8C7-4FD2-4D62-9461-22C0232F7564}"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55478B-52ED-4192-B9BB-132217D62308}"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84E914-717B-44AF-AF42-DFCE7E80EA61}" type="slidenum">
              <a:rPr lang="en-US">
                <a:solidFill>
                  <a:srgbClr val="000000"/>
                </a:solidFill>
              </a:rPr>
              <a:pPr/>
              <a:t>‹#›</a:t>
            </a:fld>
            <a:endParaRPr lang="en-US">
              <a:solidFill>
                <a:srgbClr val="000000"/>
              </a:solidFill>
            </a:endParaRP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F7FE00-4009-4AEC-889A-3340B429781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wipe dir="r"/>
  </p:transition>
  <p:hf hdr="0" ftr="0" dt="0"/>
  <p:txStyles>
    <p:titleStyle>
      <a:lvl1pPr algn="l" rtl="1" eaLnBrk="1" fontAlgn="base" hangingPunct="1">
        <a:spcBef>
          <a:spcPct val="0"/>
        </a:spcBef>
        <a:spcAft>
          <a:spcPct val="0"/>
        </a:spcAft>
        <a:defRPr sz="4400" i="1">
          <a:solidFill>
            <a:schemeClr val="tx2"/>
          </a:solidFill>
          <a:latin typeface="+mj-lt"/>
          <a:ea typeface="+mj-ea"/>
          <a:cs typeface="+mj-cs"/>
        </a:defRPr>
      </a:lvl1pPr>
      <a:lvl2pPr algn="l" rtl="1" eaLnBrk="1" fontAlgn="base" hangingPunct="1">
        <a:spcBef>
          <a:spcPct val="0"/>
        </a:spcBef>
        <a:spcAft>
          <a:spcPct val="0"/>
        </a:spcAft>
        <a:defRPr sz="4400" i="1">
          <a:solidFill>
            <a:schemeClr val="tx2"/>
          </a:solidFill>
          <a:latin typeface="Arial" pitchFamily="34" charset="0"/>
        </a:defRPr>
      </a:lvl2pPr>
      <a:lvl3pPr algn="l" rtl="1" eaLnBrk="1" fontAlgn="base" hangingPunct="1">
        <a:spcBef>
          <a:spcPct val="0"/>
        </a:spcBef>
        <a:spcAft>
          <a:spcPct val="0"/>
        </a:spcAft>
        <a:defRPr sz="4400" i="1">
          <a:solidFill>
            <a:schemeClr val="tx2"/>
          </a:solidFill>
          <a:latin typeface="Arial" pitchFamily="34" charset="0"/>
        </a:defRPr>
      </a:lvl3pPr>
      <a:lvl4pPr algn="l" rtl="1" eaLnBrk="1" fontAlgn="base" hangingPunct="1">
        <a:spcBef>
          <a:spcPct val="0"/>
        </a:spcBef>
        <a:spcAft>
          <a:spcPct val="0"/>
        </a:spcAft>
        <a:defRPr sz="4400" i="1">
          <a:solidFill>
            <a:schemeClr val="tx2"/>
          </a:solidFill>
          <a:latin typeface="Arial" pitchFamily="34" charset="0"/>
        </a:defRPr>
      </a:lvl4pPr>
      <a:lvl5pPr algn="l" rtl="1" eaLnBrk="1" fontAlgn="base" hangingPunct="1">
        <a:spcBef>
          <a:spcPct val="0"/>
        </a:spcBef>
        <a:spcAft>
          <a:spcPct val="0"/>
        </a:spcAft>
        <a:defRPr sz="4400" i="1">
          <a:solidFill>
            <a:schemeClr val="tx2"/>
          </a:solidFill>
          <a:latin typeface="Arial" pitchFamily="34" charset="0"/>
        </a:defRPr>
      </a:lvl5pPr>
      <a:lvl6pPr marL="457200" algn="l" rtl="1" eaLnBrk="1" fontAlgn="base" hangingPunct="1">
        <a:spcBef>
          <a:spcPct val="0"/>
        </a:spcBef>
        <a:spcAft>
          <a:spcPct val="0"/>
        </a:spcAft>
        <a:defRPr sz="4400" i="1">
          <a:solidFill>
            <a:schemeClr val="tx2"/>
          </a:solidFill>
          <a:latin typeface="Arial" pitchFamily="34" charset="0"/>
        </a:defRPr>
      </a:lvl6pPr>
      <a:lvl7pPr marL="914400" algn="l" rtl="1" eaLnBrk="1" fontAlgn="base" hangingPunct="1">
        <a:spcBef>
          <a:spcPct val="0"/>
        </a:spcBef>
        <a:spcAft>
          <a:spcPct val="0"/>
        </a:spcAft>
        <a:defRPr sz="4400" i="1">
          <a:solidFill>
            <a:schemeClr val="tx2"/>
          </a:solidFill>
          <a:latin typeface="Arial" pitchFamily="34" charset="0"/>
        </a:defRPr>
      </a:lvl7pPr>
      <a:lvl8pPr marL="1371600" algn="l" rtl="1" eaLnBrk="1" fontAlgn="base" hangingPunct="1">
        <a:spcBef>
          <a:spcPct val="0"/>
        </a:spcBef>
        <a:spcAft>
          <a:spcPct val="0"/>
        </a:spcAft>
        <a:defRPr sz="4400" i="1">
          <a:solidFill>
            <a:schemeClr val="tx2"/>
          </a:solidFill>
          <a:latin typeface="Arial" pitchFamily="34" charset="0"/>
        </a:defRPr>
      </a:lvl8pPr>
      <a:lvl9pPr marL="1828800" algn="l" rtl="1" eaLnBrk="1" fontAlgn="base" hangingPunct="1">
        <a:spcBef>
          <a:spcPct val="0"/>
        </a:spcBef>
        <a:spcAft>
          <a:spcPct val="0"/>
        </a:spcAft>
        <a:defRPr sz="4400" i="1">
          <a:solidFill>
            <a:schemeClr val="tx2"/>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400" i="1">
          <a:solidFill>
            <a:srgbClr val="3E4C2E"/>
          </a:solidFill>
          <a:latin typeface="+mn-lt"/>
          <a:ea typeface="+mn-ea"/>
          <a:cs typeface="+mn-cs"/>
        </a:defRPr>
      </a:lvl1pPr>
      <a:lvl2pPr marL="742950" indent="-285750" algn="r" rtl="1" eaLnBrk="1" fontAlgn="base" hangingPunct="1">
        <a:spcBef>
          <a:spcPct val="20000"/>
        </a:spcBef>
        <a:spcAft>
          <a:spcPct val="0"/>
        </a:spcAft>
        <a:buBlip>
          <a:blip r:embed="rId14"/>
        </a:buBlip>
        <a:defRPr sz="2000" i="1">
          <a:solidFill>
            <a:srgbClr val="3E4C2E"/>
          </a:solidFill>
          <a:latin typeface="+mn-lt"/>
        </a:defRPr>
      </a:lvl2pPr>
      <a:lvl3pPr marL="1143000" indent="-228600" algn="r" rtl="1" eaLnBrk="1" fontAlgn="base" hangingPunct="1">
        <a:spcBef>
          <a:spcPct val="20000"/>
        </a:spcBef>
        <a:spcAft>
          <a:spcPct val="0"/>
        </a:spcAft>
        <a:buBlip>
          <a:blip r:embed="rId14"/>
        </a:buBlip>
        <a:defRPr i="1">
          <a:solidFill>
            <a:srgbClr val="3E4C2E"/>
          </a:solidFill>
          <a:latin typeface="+mn-lt"/>
        </a:defRPr>
      </a:lvl3pPr>
      <a:lvl4pPr marL="1600200" indent="-228600" algn="r" rtl="1" eaLnBrk="1" fontAlgn="base" hangingPunct="1">
        <a:spcBef>
          <a:spcPct val="20000"/>
        </a:spcBef>
        <a:spcAft>
          <a:spcPct val="0"/>
        </a:spcAft>
        <a:buBlip>
          <a:blip r:embed="rId14"/>
        </a:buBlip>
        <a:defRPr sz="1600" i="1">
          <a:solidFill>
            <a:srgbClr val="3E4C2E"/>
          </a:solidFill>
          <a:latin typeface="+mn-lt"/>
        </a:defRPr>
      </a:lvl4pPr>
      <a:lvl5pPr marL="2057400" indent="-228600" algn="r" rtl="1" eaLnBrk="1" fontAlgn="base" hangingPunct="1">
        <a:spcBef>
          <a:spcPct val="20000"/>
        </a:spcBef>
        <a:spcAft>
          <a:spcPct val="0"/>
        </a:spcAft>
        <a:buBlip>
          <a:blip r:embed="rId14"/>
        </a:buBlip>
        <a:defRPr sz="1600" i="1">
          <a:solidFill>
            <a:srgbClr val="3E4C2E"/>
          </a:solidFill>
          <a:latin typeface="+mn-lt"/>
        </a:defRPr>
      </a:lvl5pPr>
      <a:lvl6pPr marL="2514600" indent="-228600" algn="r" rtl="1" eaLnBrk="1" fontAlgn="base" hangingPunct="1">
        <a:spcBef>
          <a:spcPct val="20000"/>
        </a:spcBef>
        <a:spcAft>
          <a:spcPct val="0"/>
        </a:spcAft>
        <a:buBlip>
          <a:blip r:embed="rId14"/>
        </a:buBlip>
        <a:defRPr sz="1600" i="1">
          <a:solidFill>
            <a:srgbClr val="3E4C2E"/>
          </a:solidFill>
          <a:latin typeface="+mn-lt"/>
        </a:defRPr>
      </a:lvl6pPr>
      <a:lvl7pPr marL="2971800" indent="-228600" algn="r" rtl="1" eaLnBrk="1" fontAlgn="base" hangingPunct="1">
        <a:spcBef>
          <a:spcPct val="20000"/>
        </a:spcBef>
        <a:spcAft>
          <a:spcPct val="0"/>
        </a:spcAft>
        <a:buBlip>
          <a:blip r:embed="rId14"/>
        </a:buBlip>
        <a:defRPr sz="1600" i="1">
          <a:solidFill>
            <a:srgbClr val="3E4C2E"/>
          </a:solidFill>
          <a:latin typeface="+mn-lt"/>
        </a:defRPr>
      </a:lvl7pPr>
      <a:lvl8pPr marL="3429000" indent="-228600" algn="r" rtl="1" eaLnBrk="1" fontAlgn="base" hangingPunct="1">
        <a:spcBef>
          <a:spcPct val="20000"/>
        </a:spcBef>
        <a:spcAft>
          <a:spcPct val="0"/>
        </a:spcAft>
        <a:buBlip>
          <a:blip r:embed="rId14"/>
        </a:buBlip>
        <a:defRPr sz="1600" i="1">
          <a:solidFill>
            <a:srgbClr val="3E4C2E"/>
          </a:solidFill>
          <a:latin typeface="+mn-lt"/>
        </a:defRPr>
      </a:lvl8pPr>
      <a:lvl9pPr marL="3886200" indent="-228600" algn="r" rtl="1" eaLnBrk="1" fontAlgn="base" hangingPunct="1">
        <a:spcBef>
          <a:spcPct val="20000"/>
        </a:spcBef>
        <a:spcAft>
          <a:spcPct val="0"/>
        </a:spcAft>
        <a:buBlip>
          <a:blip r:embed="rId14"/>
        </a:buBlip>
        <a:defRPr sz="1600" i="1">
          <a:solidFill>
            <a:srgbClr val="3E4C2E"/>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4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9.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90.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0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34.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pPr algn="ctr">
              <a:buNone/>
            </a:pPr>
            <a:r>
              <a:rPr lang="en-US" sz="28000" dirty="0" smtClean="0">
                <a:latin typeface="Besmellah 1" pitchFamily="2" charset="0"/>
              </a:rPr>
              <a:t>	x	x2	x3	Enter &lt;, &gt;, or =	R.H.S.</a:t>
            </a:r>
          </a:p>
          <a:p>
            <a:pPr algn="ctr">
              <a:buNone/>
            </a:pPr>
            <a:r>
              <a:rPr lang="en-US" sz="28000" dirty="0" smtClean="0">
                <a:latin typeface="Besmellah 1" pitchFamily="2" charset="0"/>
              </a:rPr>
              <a:t>Var. Name					</a:t>
            </a:r>
          </a:p>
          <a:p>
            <a:pPr algn="ctr">
              <a:buNone/>
            </a:pPr>
            <a:r>
              <a:rPr lang="en-US" sz="28000" dirty="0" smtClean="0">
                <a:latin typeface="Besmellah 1" pitchFamily="2" charset="0"/>
              </a:rPr>
              <a:t>Maximize	3.00	5.00	2.00		</a:t>
            </a:r>
          </a:p>
          <a:p>
            <a:pPr algn="ctr">
              <a:buNone/>
            </a:pPr>
            <a:r>
              <a:rPr lang="en-US" sz="28000" dirty="0" err="1" smtClean="0">
                <a:latin typeface="Besmellah 1" pitchFamily="2" charset="0"/>
              </a:rPr>
              <a:t>Constr</a:t>
            </a:r>
            <a:r>
              <a:rPr lang="en-US" sz="28000" dirty="0" smtClean="0">
                <a:latin typeface="Besmellah 1" pitchFamily="2" charset="0"/>
              </a:rPr>
              <a:t> 1	1.00	2.00	1.00	        &lt;=	14.00</a:t>
            </a:r>
          </a:p>
          <a:p>
            <a:pPr algn="ctr">
              <a:buNone/>
            </a:pPr>
            <a:r>
              <a:rPr lang="en-US" sz="28000" dirty="0" err="1" smtClean="0">
                <a:latin typeface="Besmellah 1" pitchFamily="2" charset="0"/>
              </a:rPr>
              <a:t>Constr</a:t>
            </a:r>
            <a:r>
              <a:rPr lang="en-US" sz="28000" dirty="0" smtClean="0">
                <a:latin typeface="Besmellah 1" pitchFamily="2" charset="0"/>
              </a:rPr>
              <a:t> 2	2.00	4.00	3.00	        &lt;=	23.00</a:t>
            </a:r>
          </a:p>
          <a:p>
            <a:pPr algn="ctr">
              <a:buNone/>
            </a:pPr>
            <a:r>
              <a:rPr lang="en-US" sz="28000" dirty="0" smtClean="0">
                <a:latin typeface="Besmellah 1" pitchFamily="2" charset="0"/>
              </a:rPr>
              <a:t>Lower Bound	0.00	2.00	0.00		</a:t>
            </a:r>
          </a:p>
          <a:p>
            <a:pPr algn="ctr">
              <a:buNone/>
            </a:pPr>
            <a:r>
              <a:rPr lang="en-US" sz="28000" dirty="0" smtClean="0">
                <a:latin typeface="Besmellah 1" pitchFamily="2" charset="0"/>
              </a:rPr>
              <a:t>Upper Bound	4.00	5.00	3.00		</a:t>
            </a:r>
          </a:p>
          <a:p>
            <a:pPr algn="ctr">
              <a:buNone/>
            </a:pPr>
            <a:r>
              <a:rPr lang="en-US" sz="28000" dirty="0" err="1" smtClean="0">
                <a:latin typeface="Besmellah 1" pitchFamily="2" charset="0"/>
              </a:rPr>
              <a:t>Unrestr'd</a:t>
            </a:r>
            <a:r>
              <a:rPr lang="en-US" sz="28000" dirty="0" smtClean="0">
                <a:latin typeface="Besmellah 1" pitchFamily="2" charset="0"/>
              </a:rPr>
              <a:t> (y/n)? 	n	</a:t>
            </a:r>
            <a:r>
              <a:rPr lang="en-US" sz="28000" dirty="0" err="1" smtClean="0">
                <a:latin typeface="Besmellah 1" pitchFamily="2" charset="0"/>
              </a:rPr>
              <a:t>n</a:t>
            </a:r>
            <a:r>
              <a:rPr lang="en-US" sz="28000" dirty="0" smtClean="0">
                <a:latin typeface="Besmellah 1" pitchFamily="2" charset="0"/>
              </a:rPr>
              <a:t>	</a:t>
            </a:r>
            <a:r>
              <a:rPr lang="en-US" sz="28000" dirty="0" err="1" smtClean="0">
                <a:latin typeface="Besmellah 1" pitchFamily="2" charset="0"/>
              </a:rPr>
              <a:t>n</a:t>
            </a:r>
            <a:r>
              <a:rPr lang="en-US" sz="28000" dirty="0" smtClean="0">
                <a:latin typeface="Besmellah 1" pitchFamily="2" charset="0"/>
              </a:rPr>
              <a:t>		</a:t>
            </a:r>
            <a:endParaRPr lang="fa-IR" sz="28000" dirty="0" smtClean="0">
              <a:latin typeface="Besmellah 1" pitchFamily="2" charset="0"/>
            </a:endParaRPr>
          </a:p>
          <a:p>
            <a:endParaRPr lang="en-US" dirty="0"/>
          </a:p>
        </p:txBody>
      </p:sp>
      <p:pic>
        <p:nvPicPr>
          <p:cNvPr id="10244" name="Picture 4" descr="gears_rotating_hg_clr"/>
          <p:cNvPicPr>
            <a:picLocks noChangeAspect="1" noChangeArrowheads="1" noCrop="1"/>
          </p:cNvPicPr>
          <p:nvPr/>
        </p:nvPicPr>
        <p:blipFill>
          <a:blip r:embed="rId3" cstate="print"/>
          <a:srcRect/>
          <a:stretch>
            <a:fillRect/>
          </a:stretch>
        </p:blipFill>
        <p:spPr bwMode="auto">
          <a:xfrm>
            <a:off x="5181600" y="5000636"/>
            <a:ext cx="3962400" cy="2152650"/>
          </a:xfrm>
          <a:prstGeom prst="rect">
            <a:avLst/>
          </a:prstGeom>
          <a:noFill/>
        </p:spPr>
      </p:pic>
      <p:sp>
        <p:nvSpPr>
          <p:cNvPr id="5" name="Slide Number Placeholder 4"/>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1</a:t>
            </a:fld>
            <a:r>
              <a:rPr lang="en-US" dirty="0" smtClean="0"/>
              <a:t> </a:t>
            </a:r>
            <a:endParaRPr lang="en-US" dirty="0"/>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22"/>
          <p:cNvGrpSpPr>
            <a:grpSpLocks/>
          </p:cNvGrpSpPr>
          <p:nvPr/>
        </p:nvGrpSpPr>
        <p:grpSpPr bwMode="auto">
          <a:xfrm>
            <a:off x="5286380" y="1643050"/>
            <a:ext cx="1016000" cy="385763"/>
            <a:chOff x="6144817" y="1338943"/>
            <a:chExt cx="1136517" cy="736639"/>
          </a:xfrm>
        </p:grpSpPr>
        <p:cxnSp>
          <p:nvCxnSpPr>
            <p:cNvPr id="124" name="Lige forbindelse 123"/>
            <p:cNvCxnSpPr/>
            <p:nvPr/>
          </p:nvCxnSpPr>
          <p:spPr>
            <a:xfrm rot="10800000">
              <a:off x="6144817" y="1708778"/>
              <a:ext cx="113651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uppe 84"/>
            <p:cNvGrpSpPr>
              <a:grpSpLocks/>
            </p:cNvGrpSpPr>
            <p:nvPr/>
          </p:nvGrpSpPr>
          <p:grpSpPr bwMode="auto">
            <a:xfrm>
              <a:off x="6262420" y="1338943"/>
              <a:ext cx="1018914" cy="360156"/>
              <a:chOff x="6199767" y="1338943"/>
              <a:chExt cx="1947729" cy="360156"/>
            </a:xfrm>
          </p:grpSpPr>
          <p:cxnSp>
            <p:nvCxnSpPr>
              <p:cNvPr id="129" name="Lige forbindelse 128"/>
              <p:cNvCxnSpPr/>
              <p:nvPr/>
            </p:nvCxnSpPr>
            <p:spPr>
              <a:xfrm rot="10800000">
                <a:off x="6704796" y="1348038"/>
                <a:ext cx="14427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Lige forbindelse 129"/>
              <p:cNvCxnSpPr/>
              <p:nvPr/>
            </p:nvCxnSpPr>
            <p:spPr>
              <a:xfrm rot="10800000" flipV="1">
                <a:off x="6199004" y="1338943"/>
                <a:ext cx="512581" cy="36074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uppe 85"/>
            <p:cNvGrpSpPr>
              <a:grpSpLocks/>
            </p:cNvGrpSpPr>
            <p:nvPr/>
          </p:nvGrpSpPr>
          <p:grpSpPr bwMode="auto">
            <a:xfrm flipV="1">
              <a:off x="6262420" y="1715426"/>
              <a:ext cx="1018914" cy="360156"/>
              <a:chOff x="6199767" y="1338943"/>
              <a:chExt cx="1947729" cy="360156"/>
            </a:xfrm>
          </p:grpSpPr>
          <p:cxnSp>
            <p:nvCxnSpPr>
              <p:cNvPr id="127" name="Lige forbindelse 126"/>
              <p:cNvCxnSpPr/>
              <p:nvPr/>
            </p:nvCxnSpPr>
            <p:spPr>
              <a:xfrm rot="10800000">
                <a:off x="6704796" y="1341975"/>
                <a:ext cx="14427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Lige forbindelse 127"/>
              <p:cNvCxnSpPr/>
              <p:nvPr/>
            </p:nvCxnSpPr>
            <p:spPr>
              <a:xfrm rot="10800000" flipV="1">
                <a:off x="6199004" y="1338943"/>
                <a:ext cx="512581" cy="36074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 name="Gruppe 90"/>
          <p:cNvGrpSpPr>
            <a:grpSpLocks/>
          </p:cNvGrpSpPr>
          <p:nvPr/>
        </p:nvGrpSpPr>
        <p:grpSpPr bwMode="auto">
          <a:xfrm>
            <a:off x="5429256" y="2500306"/>
            <a:ext cx="909444" cy="384175"/>
            <a:chOff x="6262420" y="1338943"/>
            <a:chExt cx="1018914" cy="736639"/>
          </a:xfrm>
        </p:grpSpPr>
        <p:grpSp>
          <p:nvGrpSpPr>
            <p:cNvPr id="10" name="Gruppe 84"/>
            <p:cNvGrpSpPr>
              <a:grpSpLocks/>
            </p:cNvGrpSpPr>
            <p:nvPr/>
          </p:nvGrpSpPr>
          <p:grpSpPr bwMode="auto">
            <a:xfrm>
              <a:off x="6262420" y="1338943"/>
              <a:ext cx="1018914" cy="360156"/>
              <a:chOff x="6199767" y="1338943"/>
              <a:chExt cx="1947729" cy="360156"/>
            </a:xfrm>
          </p:grpSpPr>
          <p:cxnSp>
            <p:nvCxnSpPr>
              <p:cNvPr id="97" name="Lige forbindelse 96"/>
              <p:cNvCxnSpPr/>
              <p:nvPr/>
            </p:nvCxnSpPr>
            <p:spPr>
              <a:xfrm rot="10800000">
                <a:off x="6705938" y="1348074"/>
                <a:ext cx="14415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Lige forbindelse 97"/>
              <p:cNvCxnSpPr/>
              <p:nvPr/>
            </p:nvCxnSpPr>
            <p:spPr>
              <a:xfrm rot="10800000" flipV="1">
                <a:off x="6199354" y="1338943"/>
                <a:ext cx="513384" cy="35918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uppe 85"/>
            <p:cNvGrpSpPr>
              <a:grpSpLocks/>
            </p:cNvGrpSpPr>
            <p:nvPr/>
          </p:nvGrpSpPr>
          <p:grpSpPr bwMode="auto">
            <a:xfrm flipV="1">
              <a:off x="6262420" y="1715426"/>
              <a:ext cx="1018914" cy="360156"/>
              <a:chOff x="6199767" y="1338943"/>
              <a:chExt cx="1947729" cy="360156"/>
            </a:xfrm>
          </p:grpSpPr>
          <p:cxnSp>
            <p:nvCxnSpPr>
              <p:cNvPr id="95" name="Lige forbindelse 94"/>
              <p:cNvCxnSpPr/>
              <p:nvPr/>
            </p:nvCxnSpPr>
            <p:spPr>
              <a:xfrm rot="10800000">
                <a:off x="6705938" y="1341988"/>
                <a:ext cx="14415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Lige forbindelse 95"/>
              <p:cNvCxnSpPr/>
              <p:nvPr/>
            </p:nvCxnSpPr>
            <p:spPr>
              <a:xfrm rot="10800000" flipV="1">
                <a:off x="6199354" y="1338943"/>
                <a:ext cx="513384" cy="35918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08" name="Lige forbindelse 107"/>
          <p:cNvCxnSpPr>
            <a:endCxn id="68" idx="3"/>
          </p:cNvCxnSpPr>
          <p:nvPr/>
        </p:nvCxnSpPr>
        <p:spPr bwMode="auto">
          <a:xfrm rot="10800000">
            <a:off x="5311766" y="4618044"/>
            <a:ext cx="1274779" cy="2540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uppe 114"/>
          <p:cNvGrpSpPr>
            <a:grpSpLocks/>
          </p:cNvGrpSpPr>
          <p:nvPr/>
        </p:nvGrpSpPr>
        <p:grpSpPr bwMode="auto">
          <a:xfrm>
            <a:off x="5286380" y="5429264"/>
            <a:ext cx="909444" cy="385762"/>
            <a:chOff x="6262420" y="1338943"/>
            <a:chExt cx="1018914" cy="736639"/>
          </a:xfrm>
        </p:grpSpPr>
        <p:grpSp>
          <p:nvGrpSpPr>
            <p:cNvPr id="16" name="Gruppe 84"/>
            <p:cNvGrpSpPr>
              <a:grpSpLocks/>
            </p:cNvGrpSpPr>
            <p:nvPr/>
          </p:nvGrpSpPr>
          <p:grpSpPr bwMode="auto">
            <a:xfrm>
              <a:off x="6262420" y="1338943"/>
              <a:ext cx="1018914" cy="360156"/>
              <a:chOff x="6199767" y="1338943"/>
              <a:chExt cx="1947729" cy="360156"/>
            </a:xfrm>
          </p:grpSpPr>
          <p:cxnSp>
            <p:nvCxnSpPr>
              <p:cNvPr id="121" name="Lige forbindelse 120"/>
              <p:cNvCxnSpPr/>
              <p:nvPr/>
            </p:nvCxnSpPr>
            <p:spPr>
              <a:xfrm rot="10800000">
                <a:off x="6705938" y="1348036"/>
                <a:ext cx="14415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Lige forbindelse 121"/>
              <p:cNvCxnSpPr/>
              <p:nvPr/>
            </p:nvCxnSpPr>
            <p:spPr>
              <a:xfrm rot="10800000" flipV="1">
                <a:off x="6199354" y="1338943"/>
                <a:ext cx="513384" cy="36074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uppe 85"/>
            <p:cNvGrpSpPr>
              <a:grpSpLocks/>
            </p:cNvGrpSpPr>
            <p:nvPr/>
          </p:nvGrpSpPr>
          <p:grpSpPr bwMode="auto">
            <a:xfrm flipV="1">
              <a:off x="6262420" y="1715426"/>
              <a:ext cx="1018914" cy="360156"/>
              <a:chOff x="6199767" y="1338943"/>
              <a:chExt cx="1947729" cy="360156"/>
            </a:xfrm>
          </p:grpSpPr>
          <p:cxnSp>
            <p:nvCxnSpPr>
              <p:cNvPr id="119" name="Lige forbindelse 118"/>
              <p:cNvCxnSpPr/>
              <p:nvPr/>
            </p:nvCxnSpPr>
            <p:spPr>
              <a:xfrm rot="10800000">
                <a:off x="6705938" y="1341973"/>
                <a:ext cx="144155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Lige forbindelse 119"/>
              <p:cNvCxnSpPr/>
              <p:nvPr/>
            </p:nvCxnSpPr>
            <p:spPr>
              <a:xfrm rot="10800000" flipV="1">
                <a:off x="6199354" y="1338943"/>
                <a:ext cx="513384" cy="36074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1" name="Blokbue 60"/>
          <p:cNvSpPr/>
          <p:nvPr/>
        </p:nvSpPr>
        <p:spPr>
          <a:xfrm rot="16200000">
            <a:off x="1256490" y="2815420"/>
            <a:ext cx="3902075" cy="1843087"/>
          </a:xfrm>
          <a:prstGeom prst="blockArc">
            <a:avLst>
              <a:gd name="adj1" fmla="val 11042440"/>
              <a:gd name="adj2" fmla="val 21451274"/>
              <a:gd name="adj3" fmla="val 0"/>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ea typeface="ＭＳ Ｐゴシック" pitchFamily="-112" charset="-128"/>
            </a:endParaRPr>
          </a:p>
        </p:txBody>
      </p:sp>
      <p:sp>
        <p:nvSpPr>
          <p:cNvPr id="64" name="Afrundet rektangel 63"/>
          <p:cNvSpPr/>
          <p:nvPr/>
        </p:nvSpPr>
        <p:spPr>
          <a:xfrm>
            <a:off x="3143240" y="1571612"/>
            <a:ext cx="2168525" cy="520700"/>
          </a:xfrm>
          <a:prstGeom prst="roundRect">
            <a:avLst/>
          </a:prstGeom>
          <a:solidFill>
            <a:schemeClr val="bg1"/>
          </a:solidFill>
          <a:ln w="38100" cap="flat" cmpd="sng" algn="ctr">
            <a:solidFill>
              <a:schemeClr val="accent1">
                <a:lumMod val="75000"/>
              </a:schemeClr>
            </a:solidFill>
            <a:prstDash val="solid"/>
          </a:ln>
          <a:effectLst>
            <a:outerShdw blurRad="50800" dist="38100" dir="2700000" algn="tl" rotWithShape="0">
              <a:prstClr val="black">
                <a:alpha val="40000"/>
              </a:prst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65" name="Afrundet rektangel 64"/>
          <p:cNvSpPr/>
          <p:nvPr/>
        </p:nvSpPr>
        <p:spPr>
          <a:xfrm>
            <a:off x="3071802" y="5357826"/>
            <a:ext cx="2168525" cy="522288"/>
          </a:xfrm>
          <a:prstGeom prst="roundRect">
            <a:avLst/>
          </a:prstGeom>
          <a:solidFill>
            <a:schemeClr val="bg1"/>
          </a:solidFill>
          <a:ln w="38100" cap="flat" cmpd="sng" algn="ctr">
            <a:solidFill>
              <a:schemeClr val="accent1">
                <a:lumMod val="75000"/>
              </a:schemeClr>
            </a:solidFill>
            <a:prstDash val="solid"/>
          </a:ln>
          <a:effectLst>
            <a:outerShdw blurRad="50800" dist="38100" dir="2700000" algn="tl" rotWithShape="0">
              <a:prstClr val="black">
                <a:alpha val="40000"/>
              </a:prst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66" name="Blokbue 65"/>
          <p:cNvSpPr/>
          <p:nvPr/>
        </p:nvSpPr>
        <p:spPr>
          <a:xfrm rot="16200000">
            <a:off x="2199467" y="2729700"/>
            <a:ext cx="2014537" cy="1841500"/>
          </a:xfrm>
          <a:prstGeom prst="blockArc">
            <a:avLst>
              <a:gd name="adj1" fmla="val 11042440"/>
              <a:gd name="adj2" fmla="val 21451274"/>
              <a:gd name="adj3" fmla="val 0"/>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ea typeface="ＭＳ Ｐゴシック" pitchFamily="-112" charset="-128"/>
            </a:endParaRPr>
          </a:p>
        </p:txBody>
      </p:sp>
      <p:sp>
        <p:nvSpPr>
          <p:cNvPr id="67" name="Afrundet rektangel 66"/>
          <p:cNvSpPr/>
          <p:nvPr/>
        </p:nvSpPr>
        <p:spPr>
          <a:xfrm>
            <a:off x="3143240" y="2428868"/>
            <a:ext cx="2168525" cy="520700"/>
          </a:xfrm>
          <a:prstGeom prst="roundRect">
            <a:avLst/>
          </a:prstGeom>
          <a:solidFill>
            <a:schemeClr val="bg1"/>
          </a:solidFill>
          <a:ln w="38100" cap="flat" cmpd="sng" algn="ctr">
            <a:solidFill>
              <a:schemeClr val="accent1">
                <a:lumMod val="75000"/>
              </a:schemeClr>
            </a:solidFill>
            <a:prstDash val="solid"/>
          </a:ln>
          <a:effectLst>
            <a:outerShdw blurRad="50800" dist="38100" dir="2700000" algn="tl" rotWithShape="0">
              <a:prstClr val="black">
                <a:alpha val="40000"/>
              </a:prst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68" name="Afrundet rektangel 67"/>
          <p:cNvSpPr/>
          <p:nvPr/>
        </p:nvSpPr>
        <p:spPr>
          <a:xfrm>
            <a:off x="3143240" y="4357694"/>
            <a:ext cx="2168525" cy="520700"/>
          </a:xfrm>
          <a:prstGeom prst="roundRect">
            <a:avLst/>
          </a:prstGeom>
          <a:solidFill>
            <a:schemeClr val="bg1"/>
          </a:solidFill>
          <a:ln w="38100" cap="flat" cmpd="sng" algn="ctr">
            <a:solidFill>
              <a:schemeClr val="accent1">
                <a:lumMod val="75000"/>
              </a:schemeClr>
            </a:solidFill>
            <a:prstDash val="solid"/>
          </a:ln>
          <a:effectLst>
            <a:outerShdw blurRad="50800" dist="38100" dir="2700000" algn="tl" rotWithShape="0">
              <a:prstClr val="black">
                <a:alpha val="40000"/>
              </a:prst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71" name="Afrundet rektangel 70"/>
          <p:cNvSpPr/>
          <p:nvPr/>
        </p:nvSpPr>
        <p:spPr>
          <a:xfrm>
            <a:off x="357158" y="3214686"/>
            <a:ext cx="2112962" cy="947738"/>
          </a:xfrm>
          <a:prstGeom prst="roundRect">
            <a:avLst/>
          </a:prstGeom>
          <a:solidFill>
            <a:schemeClr val="bg1"/>
          </a:solidFill>
          <a:ln w="28575" cap="flat" cmpd="sng" algn="ctr">
            <a:solidFill>
              <a:schemeClr val="accent1">
                <a:lumMod val="75000"/>
              </a:schemeClr>
            </a:solidFill>
            <a:prstDash val="solid"/>
          </a:ln>
          <a:effectLst>
            <a:outerShdw blurRad="50800" dist="38100" dir="2700000" algn="tl" rotWithShape="0">
              <a:prstClr val="black">
                <a:alpha val="40000"/>
              </a:prst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1522" name="Tekstboks 130"/>
          <p:cNvSpPr txBox="1">
            <a:spLocks noChangeArrowheads="1"/>
          </p:cNvSpPr>
          <p:nvPr/>
        </p:nvSpPr>
        <p:spPr bwMode="auto">
          <a:xfrm>
            <a:off x="357158" y="3500438"/>
            <a:ext cx="257176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2200" b="1" dirty="0" smtClean="0">
                <a:latin typeface="Times New Roman" pitchFamily="18" charset="0"/>
                <a:cs typeface="Times New Roman" pitchFamily="18" charset="0"/>
              </a:rPr>
              <a:t>INFORMATION</a:t>
            </a:r>
            <a:endParaRPr lang="da-DK" sz="2200" b="1" dirty="0">
              <a:latin typeface="Times New Roman" pitchFamily="18" charset="0"/>
              <a:cs typeface="Times New Roman" pitchFamily="18" charset="0"/>
            </a:endParaRPr>
          </a:p>
        </p:txBody>
      </p:sp>
      <p:sp>
        <p:nvSpPr>
          <p:cNvPr id="21523" name="Tekstboks 131"/>
          <p:cNvSpPr txBox="1">
            <a:spLocks noChangeArrowheads="1"/>
          </p:cNvSpPr>
          <p:nvPr/>
        </p:nvSpPr>
        <p:spPr bwMode="auto">
          <a:xfrm>
            <a:off x="3500430" y="1643050"/>
            <a:ext cx="130837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2000" dirty="0" smtClean="0">
                <a:latin typeface="Times New Roman" pitchFamily="18" charset="0"/>
                <a:cs typeface="Times New Roman" pitchFamily="18" charset="0"/>
              </a:rPr>
              <a:t>Production</a:t>
            </a:r>
            <a:endParaRPr lang="da-DK" sz="2000" dirty="0">
              <a:latin typeface="Times New Roman" pitchFamily="18" charset="0"/>
              <a:cs typeface="Times New Roman" pitchFamily="18" charset="0"/>
            </a:endParaRPr>
          </a:p>
        </p:txBody>
      </p:sp>
      <p:sp>
        <p:nvSpPr>
          <p:cNvPr id="21524" name="Tekstboks 133"/>
          <p:cNvSpPr txBox="1">
            <a:spLocks noChangeArrowheads="1"/>
          </p:cNvSpPr>
          <p:nvPr/>
        </p:nvSpPr>
        <p:spPr bwMode="auto">
          <a:xfrm>
            <a:off x="3571868" y="2500306"/>
            <a:ext cx="112242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2000" dirty="0" smtClean="0">
                <a:latin typeface="Times New Roman" pitchFamily="18" charset="0"/>
                <a:cs typeface="Times New Roman" pitchFamily="18" charset="0"/>
              </a:rPr>
              <a:t>Inventori</a:t>
            </a:r>
            <a:endParaRPr lang="da-DK" sz="2000" dirty="0">
              <a:latin typeface="Times New Roman" pitchFamily="18" charset="0"/>
              <a:cs typeface="Times New Roman" pitchFamily="18" charset="0"/>
            </a:endParaRPr>
          </a:p>
        </p:txBody>
      </p:sp>
      <p:sp>
        <p:nvSpPr>
          <p:cNvPr id="21526" name="Tekstboks 135"/>
          <p:cNvSpPr txBox="1">
            <a:spLocks noChangeArrowheads="1"/>
          </p:cNvSpPr>
          <p:nvPr/>
        </p:nvSpPr>
        <p:spPr bwMode="auto">
          <a:xfrm>
            <a:off x="3643306" y="4429132"/>
            <a:ext cx="109517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2000" dirty="0" smtClean="0">
                <a:latin typeface="Times New Roman" pitchFamily="18" charset="0"/>
                <a:cs typeface="Times New Roman" pitchFamily="18" charset="0"/>
              </a:rPr>
              <a:t>Location</a:t>
            </a:r>
            <a:endParaRPr lang="da-DK" sz="2000" dirty="0">
              <a:latin typeface="Times New Roman" pitchFamily="18" charset="0"/>
              <a:cs typeface="Times New Roman" pitchFamily="18" charset="0"/>
            </a:endParaRPr>
          </a:p>
        </p:txBody>
      </p:sp>
      <p:sp>
        <p:nvSpPr>
          <p:cNvPr id="21527" name="Tekstboks 136"/>
          <p:cNvSpPr txBox="1">
            <a:spLocks noChangeArrowheads="1"/>
          </p:cNvSpPr>
          <p:nvPr/>
        </p:nvSpPr>
        <p:spPr bwMode="auto">
          <a:xfrm>
            <a:off x="3357554" y="5429264"/>
            <a:ext cx="17161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2000" dirty="0" smtClean="0">
                <a:latin typeface="Calibri" pitchFamily="34" charset="0"/>
              </a:rPr>
              <a:t>Transportation</a:t>
            </a:r>
            <a:endParaRPr lang="da-DK" sz="2000" dirty="0">
              <a:latin typeface="Calibri" pitchFamily="34" charset="0"/>
            </a:endParaRPr>
          </a:p>
        </p:txBody>
      </p:sp>
      <p:sp>
        <p:nvSpPr>
          <p:cNvPr id="70" name="Title 1"/>
          <p:cNvSpPr txBox="1">
            <a:spLocks/>
          </p:cNvSpPr>
          <p:nvPr/>
        </p:nvSpPr>
        <p:spPr bwMode="auto">
          <a:xfrm>
            <a:off x="214282" y="642918"/>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4000" b="1" i="1" u="none" strike="noStrike" kern="0" cap="none" spc="0" normalizeH="0" baseline="0" noProof="0" dirty="0" smtClean="0">
                <a:ln>
                  <a:noFill/>
                </a:ln>
                <a:solidFill>
                  <a:srgbClr val="3E4C2E"/>
                </a:solidFill>
                <a:effectLst/>
                <a:uLnTx/>
                <a:uFillTx/>
                <a:latin typeface="+mj-lt"/>
                <a:ea typeface="+mj-ea"/>
                <a:cs typeface="B Titr" pitchFamily="2" charset="-78"/>
              </a:rPr>
              <a:t>حوزه های مدیریت زنجیره تامین</a:t>
            </a:r>
            <a:endParaRPr kumimoji="0" lang="fa-IR" sz="4000" b="0" i="1" u="none" strike="noStrike" kern="0" cap="none" spc="0" normalizeH="0" baseline="0" noProof="0" dirty="0" smtClean="0">
              <a:ln>
                <a:noFill/>
              </a:ln>
              <a:solidFill>
                <a:srgbClr val="3E4C2E"/>
              </a:solidFill>
              <a:effectLst/>
              <a:uLnTx/>
              <a:uFillTx/>
              <a:latin typeface="+mj-lt"/>
              <a:ea typeface="+mj-ea"/>
              <a:cs typeface="B Titr" pitchFamily="2" charset="-78"/>
            </a:endParaRPr>
          </a:p>
        </p:txBody>
      </p:sp>
      <p:cxnSp>
        <p:nvCxnSpPr>
          <p:cNvPr id="76" name="Straight Connector 75"/>
          <p:cNvCxnSpPr>
            <a:stCxn id="67" idx="3"/>
          </p:cNvCxnSpPr>
          <p:nvPr/>
        </p:nvCxnSpPr>
        <p:spPr bwMode="auto">
          <a:xfrm>
            <a:off x="5311765" y="2689218"/>
            <a:ext cx="331805" cy="2540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Slide Number Placeholder 46"/>
          <p:cNvSpPr>
            <a:spLocks noGrp="1"/>
          </p:cNvSpPr>
          <p:nvPr>
            <p:ph type="sldNum" sz="quarter" idx="4"/>
          </p:nvPr>
        </p:nvSpPr>
        <p:spPr>
          <a:xfrm>
            <a:off x="0" y="6381750"/>
            <a:ext cx="2133600" cy="476250"/>
          </a:xfrm>
        </p:spPr>
        <p:txBody>
          <a:bodyPr/>
          <a:lstStyle/>
          <a:p>
            <a:pPr algn="ctr"/>
            <a:fld id="{EDAA64AB-B737-4540-99F3-716B1312B0E1}" type="slidenum">
              <a:rPr lang="en-US" smtClean="0"/>
              <a:pPr algn="ctr"/>
              <a:t>10</a:t>
            </a:fld>
            <a:endParaRPr lang="en-US" dirty="0"/>
          </a:p>
        </p:txBody>
      </p:sp>
      <p:pic>
        <p:nvPicPr>
          <p:cNvPr id="49"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
        <p:nvSpPr>
          <p:cNvPr id="50" name="Rectangle 49"/>
          <p:cNvSpPr/>
          <p:nvPr/>
        </p:nvSpPr>
        <p:spPr bwMode="auto">
          <a:xfrm>
            <a:off x="6286512" y="1571612"/>
            <a:ext cx="714380" cy="214314"/>
          </a:xfrm>
          <a:prstGeom prst="rect">
            <a:avLst/>
          </a:prstGeom>
          <a:solidFill>
            <a:schemeClr val="bg1"/>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endParaRPr>
          </a:p>
        </p:txBody>
      </p:sp>
      <p:sp>
        <p:nvSpPr>
          <p:cNvPr id="51" name="Tekstboks 158"/>
          <p:cNvSpPr txBox="1">
            <a:spLocks noChangeArrowheads="1"/>
          </p:cNvSpPr>
          <p:nvPr/>
        </p:nvSpPr>
        <p:spPr bwMode="auto">
          <a:xfrm>
            <a:off x="6215074" y="1500174"/>
            <a:ext cx="8572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i="1" dirty="0" smtClean="0">
                <a:latin typeface="Times New Roman" pitchFamily="18" charset="0"/>
                <a:cs typeface="Times New Roman" pitchFamily="18" charset="0"/>
              </a:rPr>
              <a:t>WHAT</a:t>
            </a:r>
            <a:endParaRPr lang="da-DK" sz="1400" i="1" dirty="0">
              <a:latin typeface="Times New Roman" pitchFamily="18" charset="0"/>
              <a:cs typeface="Times New Roman" pitchFamily="18" charset="0"/>
            </a:endParaRPr>
          </a:p>
        </p:txBody>
      </p:sp>
      <p:sp>
        <p:nvSpPr>
          <p:cNvPr id="52" name="Rectangle 51"/>
          <p:cNvSpPr/>
          <p:nvPr/>
        </p:nvSpPr>
        <p:spPr bwMode="auto">
          <a:xfrm>
            <a:off x="6286512" y="1785926"/>
            <a:ext cx="714380" cy="214314"/>
          </a:xfrm>
          <a:prstGeom prst="rect">
            <a:avLst/>
          </a:prstGeom>
          <a:solidFill>
            <a:schemeClr val="bg1"/>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endParaRPr>
          </a:p>
        </p:txBody>
      </p:sp>
      <p:sp>
        <p:nvSpPr>
          <p:cNvPr id="53" name="Tekstboks 159"/>
          <p:cNvSpPr txBox="1">
            <a:spLocks noChangeArrowheads="1"/>
          </p:cNvSpPr>
          <p:nvPr/>
        </p:nvSpPr>
        <p:spPr bwMode="auto">
          <a:xfrm>
            <a:off x="6215074" y="1714488"/>
            <a:ext cx="10842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i="1" dirty="0" smtClean="0">
                <a:latin typeface="Times New Roman" pitchFamily="18" charset="0"/>
                <a:cs typeface="Times New Roman" pitchFamily="18" charset="0"/>
              </a:rPr>
              <a:t>HOW</a:t>
            </a:r>
            <a:endParaRPr lang="da-DK" sz="1400" i="1" dirty="0">
              <a:latin typeface="Times New Roman" pitchFamily="18" charset="0"/>
              <a:cs typeface="Times New Roman" pitchFamily="18" charset="0"/>
            </a:endParaRPr>
          </a:p>
        </p:txBody>
      </p:sp>
      <p:sp>
        <p:nvSpPr>
          <p:cNvPr id="54" name="Rectangle 53"/>
          <p:cNvSpPr/>
          <p:nvPr/>
        </p:nvSpPr>
        <p:spPr bwMode="auto">
          <a:xfrm>
            <a:off x="6286512" y="2000240"/>
            <a:ext cx="714380" cy="214314"/>
          </a:xfrm>
          <a:prstGeom prst="rect">
            <a:avLst/>
          </a:prstGeom>
          <a:solidFill>
            <a:schemeClr val="bg1"/>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endParaRPr>
          </a:p>
        </p:txBody>
      </p:sp>
      <p:sp>
        <p:nvSpPr>
          <p:cNvPr id="55" name="Tekstboks 160"/>
          <p:cNvSpPr txBox="1">
            <a:spLocks noChangeArrowheads="1"/>
          </p:cNvSpPr>
          <p:nvPr/>
        </p:nvSpPr>
        <p:spPr bwMode="auto">
          <a:xfrm>
            <a:off x="6215074" y="1928802"/>
            <a:ext cx="10842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i="1" dirty="0" smtClean="0">
                <a:latin typeface="Times New Roman" pitchFamily="18" charset="0"/>
                <a:cs typeface="Times New Roman" pitchFamily="18" charset="0"/>
              </a:rPr>
              <a:t>WHEN</a:t>
            </a:r>
            <a:endParaRPr lang="da-DK" sz="1400" i="1" dirty="0">
              <a:latin typeface="Times New Roman" pitchFamily="18" charset="0"/>
              <a:cs typeface="Times New Roman" pitchFamily="18" charset="0"/>
            </a:endParaRPr>
          </a:p>
        </p:txBody>
      </p:sp>
      <p:sp>
        <p:nvSpPr>
          <p:cNvPr id="56" name="Rectangle 55"/>
          <p:cNvSpPr/>
          <p:nvPr/>
        </p:nvSpPr>
        <p:spPr bwMode="auto">
          <a:xfrm>
            <a:off x="6286512" y="2357430"/>
            <a:ext cx="2143140" cy="357190"/>
          </a:xfrm>
          <a:prstGeom prst="rect">
            <a:avLst/>
          </a:prstGeom>
          <a:solidFill>
            <a:schemeClr val="bg1"/>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endParaRPr>
          </a:p>
        </p:txBody>
      </p:sp>
      <p:sp>
        <p:nvSpPr>
          <p:cNvPr id="58" name="Tekstboks 155"/>
          <p:cNvSpPr txBox="1">
            <a:spLocks noChangeArrowheads="1"/>
          </p:cNvSpPr>
          <p:nvPr/>
        </p:nvSpPr>
        <p:spPr bwMode="auto">
          <a:xfrm>
            <a:off x="6286512" y="2357430"/>
            <a:ext cx="20471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400" i="1" dirty="0" smtClean="0">
                <a:latin typeface="Times New Roman" pitchFamily="18" charset="0"/>
                <a:cs typeface="Times New Roman" pitchFamily="18" charset="0"/>
              </a:rPr>
              <a:t>HOW MUCH TO MAKE</a:t>
            </a:r>
            <a:endParaRPr lang="da-DK" sz="1400" i="1" dirty="0">
              <a:latin typeface="Times New Roman" pitchFamily="18" charset="0"/>
              <a:cs typeface="Times New Roman" pitchFamily="18" charset="0"/>
            </a:endParaRPr>
          </a:p>
        </p:txBody>
      </p:sp>
      <p:sp>
        <p:nvSpPr>
          <p:cNvPr id="59" name="Rectangle 58"/>
          <p:cNvSpPr/>
          <p:nvPr/>
        </p:nvSpPr>
        <p:spPr bwMode="auto">
          <a:xfrm>
            <a:off x="6286512" y="2714620"/>
            <a:ext cx="2143140" cy="357190"/>
          </a:xfrm>
          <a:prstGeom prst="rect">
            <a:avLst/>
          </a:prstGeom>
          <a:solidFill>
            <a:schemeClr val="bg1"/>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endParaRPr>
          </a:p>
        </p:txBody>
      </p:sp>
      <p:sp>
        <p:nvSpPr>
          <p:cNvPr id="60" name="Tekstboks 157"/>
          <p:cNvSpPr txBox="1">
            <a:spLocks noChangeArrowheads="1"/>
          </p:cNvSpPr>
          <p:nvPr/>
        </p:nvSpPr>
        <p:spPr bwMode="auto">
          <a:xfrm>
            <a:off x="6286512" y="2714620"/>
            <a:ext cx="20823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i="1" dirty="0" smtClean="0">
                <a:latin typeface="Times New Roman" pitchFamily="18" charset="0"/>
                <a:cs typeface="Times New Roman" pitchFamily="18" charset="0"/>
              </a:rPr>
              <a:t>HOW MUCH TO STORE</a:t>
            </a:r>
            <a:endParaRPr lang="da-DK" sz="1400" i="1" dirty="0">
              <a:latin typeface="Times New Roman" pitchFamily="18" charset="0"/>
              <a:cs typeface="Times New Roman" pitchFamily="18" charset="0"/>
            </a:endParaRPr>
          </a:p>
        </p:txBody>
      </p:sp>
      <p:sp>
        <p:nvSpPr>
          <p:cNvPr id="62" name="Rectangle 61"/>
          <p:cNvSpPr/>
          <p:nvPr/>
        </p:nvSpPr>
        <p:spPr bwMode="auto">
          <a:xfrm>
            <a:off x="5643570" y="4429132"/>
            <a:ext cx="3357554" cy="428628"/>
          </a:xfrm>
          <a:prstGeom prst="rect">
            <a:avLst/>
          </a:prstGeom>
          <a:solidFill>
            <a:schemeClr val="bg1"/>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endParaRPr>
          </a:p>
        </p:txBody>
      </p:sp>
      <p:sp>
        <p:nvSpPr>
          <p:cNvPr id="63" name="Tekstboks 150"/>
          <p:cNvSpPr txBox="1">
            <a:spLocks noChangeArrowheads="1"/>
          </p:cNvSpPr>
          <p:nvPr/>
        </p:nvSpPr>
        <p:spPr bwMode="auto">
          <a:xfrm>
            <a:off x="5715008" y="4500571"/>
            <a:ext cx="342899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i="1" dirty="0" smtClean="0">
                <a:latin typeface="Times New Roman" pitchFamily="18" charset="0"/>
                <a:cs typeface="Times New Roman" pitchFamily="18" charset="0"/>
              </a:rPr>
              <a:t>WHERE BEST TO DO WHAT ACTIVITY</a:t>
            </a:r>
            <a:endParaRPr lang="da-DK" sz="1400" i="1" dirty="0">
              <a:latin typeface="Times New Roman" pitchFamily="18" charset="0"/>
              <a:cs typeface="Times New Roman" pitchFamily="18" charset="0"/>
            </a:endParaRPr>
          </a:p>
        </p:txBody>
      </p:sp>
      <p:sp>
        <p:nvSpPr>
          <p:cNvPr id="69" name="Rectangle 68"/>
          <p:cNvSpPr/>
          <p:nvPr/>
        </p:nvSpPr>
        <p:spPr bwMode="auto">
          <a:xfrm>
            <a:off x="6215074" y="5286388"/>
            <a:ext cx="642942" cy="285752"/>
          </a:xfrm>
          <a:prstGeom prst="rect">
            <a:avLst/>
          </a:prstGeom>
          <a:solidFill>
            <a:schemeClr val="bg1"/>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endParaRPr>
          </a:p>
        </p:txBody>
      </p:sp>
      <p:sp>
        <p:nvSpPr>
          <p:cNvPr id="73" name="Tekstboks 146"/>
          <p:cNvSpPr txBox="1">
            <a:spLocks noChangeArrowheads="1"/>
          </p:cNvSpPr>
          <p:nvPr/>
        </p:nvSpPr>
        <p:spPr bwMode="auto">
          <a:xfrm>
            <a:off x="6215074" y="5286388"/>
            <a:ext cx="6735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i="1" dirty="0" smtClean="0">
                <a:latin typeface="Times New Roman" pitchFamily="18" charset="0"/>
                <a:cs typeface="Times New Roman" pitchFamily="18" charset="0"/>
              </a:rPr>
              <a:t>HOW</a:t>
            </a:r>
            <a:endParaRPr lang="da-DK" sz="1400" i="1" dirty="0">
              <a:latin typeface="Times New Roman" pitchFamily="18" charset="0"/>
              <a:cs typeface="Times New Roman" pitchFamily="18" charset="0"/>
            </a:endParaRPr>
          </a:p>
        </p:txBody>
      </p:sp>
      <p:sp>
        <p:nvSpPr>
          <p:cNvPr id="74" name="Rectangle 73"/>
          <p:cNvSpPr/>
          <p:nvPr/>
        </p:nvSpPr>
        <p:spPr bwMode="auto">
          <a:xfrm>
            <a:off x="6215074" y="5643578"/>
            <a:ext cx="642942" cy="285752"/>
          </a:xfrm>
          <a:prstGeom prst="rect">
            <a:avLst/>
          </a:prstGeom>
          <a:solidFill>
            <a:schemeClr val="bg1"/>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endParaRPr>
          </a:p>
        </p:txBody>
      </p:sp>
      <p:sp>
        <p:nvSpPr>
          <p:cNvPr id="75" name="Tekstboks 148"/>
          <p:cNvSpPr txBox="1">
            <a:spLocks noChangeArrowheads="1"/>
          </p:cNvSpPr>
          <p:nvPr/>
        </p:nvSpPr>
        <p:spPr bwMode="auto">
          <a:xfrm>
            <a:off x="6143636" y="5643578"/>
            <a:ext cx="7232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i="1" dirty="0" smtClean="0">
                <a:latin typeface="Times New Roman" pitchFamily="18" charset="0"/>
                <a:cs typeface="Times New Roman" pitchFamily="18" charset="0"/>
              </a:rPr>
              <a:t>WHEN</a:t>
            </a:r>
            <a:endParaRPr lang="da-DK" sz="1400" i="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xmlns="" val="1927401232"/>
      </p:ext>
    </p:extLst>
  </p:cSld>
  <p:clrMapOvr>
    <a:masterClrMapping/>
  </p:clrMapOvr>
  <p:transition spd="slow">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14282" y="714356"/>
            <a:ext cx="8229600" cy="838200"/>
          </a:xfrm>
        </p:spPr>
        <p:txBody>
          <a:bodyPr/>
          <a:lstStyle/>
          <a:p>
            <a:pPr algn="r"/>
            <a:r>
              <a:rPr lang="fa-IR" sz="4000" b="1" dirty="0">
                <a:solidFill>
                  <a:srgbClr val="3E4C2E"/>
                </a:solidFill>
                <a:cs typeface="B Titr" pitchFamily="2" charset="-78"/>
              </a:rPr>
              <a:t>مدیریت لجستیک</a:t>
            </a:r>
            <a:endParaRPr lang="fa-IR" sz="4000" dirty="0">
              <a:solidFill>
                <a:srgbClr val="3E4C2E"/>
              </a:solidFill>
              <a:cs typeface="B Titr" pitchFamily="2" charset="-78"/>
            </a:endParaRPr>
          </a:p>
        </p:txBody>
      </p:sp>
      <p:sp>
        <p:nvSpPr>
          <p:cNvPr id="9" name="Content Placeholder 2"/>
          <p:cNvSpPr>
            <a:spLocks noGrp="1"/>
          </p:cNvSpPr>
          <p:nvPr>
            <p:ph idx="1"/>
          </p:nvPr>
        </p:nvSpPr>
        <p:spPr>
          <a:xfrm>
            <a:off x="0" y="1600200"/>
            <a:ext cx="8229600" cy="5257800"/>
          </a:xfrm>
        </p:spPr>
        <p:txBody>
          <a:bodyPr/>
          <a:lstStyle/>
          <a:p>
            <a:pPr algn="just"/>
            <a:r>
              <a:rPr lang="fa-IR" sz="2600" i="0" dirty="0" smtClean="0">
                <a:cs typeface="B Yagut" pitchFamily="2" charset="-78"/>
              </a:rPr>
              <a:t>لجستیک: واژه ای یونانی به معنی:</a:t>
            </a:r>
          </a:p>
          <a:p>
            <a:pPr algn="l">
              <a:buNone/>
            </a:pPr>
            <a:r>
              <a:rPr lang="en-US" sz="2600" i="0" dirty="0" smtClean="0">
                <a:latin typeface="Times New Roman" pitchFamily="18" charset="0"/>
                <a:cs typeface="B Yagut" pitchFamily="2" charset="-78"/>
              </a:rPr>
              <a:t>Oxford </a:t>
            </a:r>
            <a:r>
              <a:rPr lang="en-US" sz="2600" i="0" dirty="0" err="1" smtClean="0">
                <a:latin typeface="Times New Roman" pitchFamily="18" charset="0"/>
                <a:cs typeface="B Yagut" pitchFamily="2" charset="-78"/>
              </a:rPr>
              <a:t>dic</a:t>
            </a:r>
            <a:r>
              <a:rPr lang="en-US" sz="2600" i="0" dirty="0" smtClean="0">
                <a:latin typeface="Times New Roman" pitchFamily="18" charset="0"/>
                <a:cs typeface="B Yagut" pitchFamily="2" charset="-78"/>
              </a:rPr>
              <a:t> :The detailed coordination of a complex operation involving many people, facilities, or supplies.</a:t>
            </a:r>
          </a:p>
          <a:p>
            <a:pPr algn="just"/>
            <a:r>
              <a:rPr lang="fa-IR" sz="2600" i="0" dirty="0" smtClean="0">
                <a:cs typeface="B Yagut" pitchFamily="2" charset="-78"/>
              </a:rPr>
              <a:t>هماهنگی دقیق از یک عملیات پیچیده شامل افراد، امکانات، و یا منابع زیاد.</a:t>
            </a:r>
            <a:endParaRPr lang="en-US" sz="2600" i="0" dirty="0" smtClean="0">
              <a:cs typeface="B Yagut" pitchFamily="2" charset="-78"/>
            </a:endParaRPr>
          </a:p>
          <a:p>
            <a:pPr algn="just"/>
            <a:r>
              <a:rPr lang="fa-IR" sz="2600" b="1" i="0" dirty="0" smtClean="0">
                <a:cs typeface="B Yagut" pitchFamily="2" charset="-78"/>
              </a:rPr>
              <a:t>تعریف</a:t>
            </a:r>
            <a:r>
              <a:rPr lang="fa-IR" sz="2600" i="0" dirty="0" smtClean="0">
                <a:cs typeface="B Yagut" pitchFamily="2" charset="-78"/>
              </a:rPr>
              <a:t>: مدیریت لجستیک بعنوان نقشی در زنجیره تامین است که وظیفه‌دار طراحی، نحوه اجرا، کنترل و افزایش بهره وری کلیه فرایندهای مرتبط با ذخیره‌سازی کالا و جریان‌های جلو برنده و یا عقب رونده موثر، ارائه سرویس‌ها و یا اطلاعات مرتبط از محل تولید تانقطه مصرف به طوریکه نیازهای مشتریان را بر آورده سازد، می‌باشد.</a:t>
            </a:r>
          </a:p>
          <a:p>
            <a:endParaRPr lang="fa-IR" sz="2600" i="0" dirty="0" smtClean="0">
              <a:cs typeface="B Yagut" pitchFamily="2" charset="-78"/>
            </a:endParaRPr>
          </a:p>
          <a:p>
            <a:endParaRPr lang="fa-IR" sz="2600" i="0" dirty="0">
              <a:cs typeface="B Yagut" pitchFamily="2" charset="-78"/>
            </a:endParaRPr>
          </a:p>
        </p:txBody>
      </p:sp>
      <p:sp>
        <p:nvSpPr>
          <p:cNvPr id="10" name="Slide Number Placeholder 9"/>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11</a:t>
            </a:fld>
            <a:endParaRPr lang="en-US" dirty="0"/>
          </a:p>
        </p:txBody>
      </p:sp>
      <p:pic>
        <p:nvPicPr>
          <p:cNvPr id="6"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14282" y="642918"/>
            <a:ext cx="8229600" cy="838200"/>
          </a:xfrm>
        </p:spPr>
        <p:txBody>
          <a:bodyPr/>
          <a:lstStyle/>
          <a:p>
            <a:pPr algn="r"/>
            <a:r>
              <a:rPr lang="fa-IR" sz="4000" dirty="0" smtClean="0">
                <a:solidFill>
                  <a:srgbClr val="3E4C2E"/>
                </a:solidFill>
                <a:cs typeface="B Titr" pitchFamily="2" charset="-78"/>
              </a:rPr>
              <a:t>کارایی لجستیک</a:t>
            </a:r>
            <a:endParaRPr lang="fa-IR" sz="4000" dirty="0">
              <a:solidFill>
                <a:srgbClr val="3E4C2E"/>
              </a:solidFill>
              <a:cs typeface="B Titr" pitchFamily="2" charset="-78"/>
            </a:endParaRPr>
          </a:p>
        </p:txBody>
      </p:sp>
      <p:sp>
        <p:nvSpPr>
          <p:cNvPr id="7" name="Content Placeholder 2"/>
          <p:cNvSpPr>
            <a:spLocks noGrp="1"/>
          </p:cNvSpPr>
          <p:nvPr>
            <p:ph idx="1"/>
          </p:nvPr>
        </p:nvSpPr>
        <p:spPr>
          <a:xfrm>
            <a:off x="0" y="1643050"/>
            <a:ext cx="8229600" cy="4525963"/>
          </a:xfrm>
        </p:spPr>
        <p:txBody>
          <a:bodyPr/>
          <a:lstStyle/>
          <a:p>
            <a:pPr algn="just">
              <a:buNone/>
            </a:pPr>
            <a:r>
              <a:rPr lang="ar-SA" altLang="ko-KR" sz="2600" i="0" dirty="0" smtClean="0">
                <a:cs typeface="B Yagut" pitchFamily="2" charset="-78"/>
              </a:rPr>
              <a:t>لجستيك مي بايستي ساز و كار</a:t>
            </a:r>
            <a:r>
              <a:rPr lang="fa-IR" altLang="ko-KR" sz="2600" i="0" dirty="0" smtClean="0">
                <a:cs typeface="B Yagut" pitchFamily="2" charset="-78"/>
              </a:rPr>
              <a:t> و شرایطی را </a:t>
            </a:r>
            <a:r>
              <a:rPr lang="ar-SA" altLang="ko-KR" sz="2600" i="0" dirty="0" smtClean="0">
                <a:cs typeface="B Yagut" pitchFamily="2" charset="-78"/>
              </a:rPr>
              <a:t>فراهم سازد</a:t>
            </a:r>
            <a:r>
              <a:rPr lang="fa-IR" altLang="ko-KR" sz="2600" i="0" dirty="0" smtClean="0">
                <a:cs typeface="B Yagut" pitchFamily="2" charset="-78"/>
              </a:rPr>
              <a:t> که کلیه</a:t>
            </a:r>
            <a:r>
              <a:rPr lang="ar-SA" altLang="ko-KR" sz="2600" i="0" dirty="0" smtClean="0">
                <a:cs typeface="B Yagut" pitchFamily="2" charset="-78"/>
              </a:rPr>
              <a:t> مواد</a:t>
            </a:r>
            <a:r>
              <a:rPr lang="fa-IR" altLang="ko-KR" sz="2600" i="0" dirty="0" smtClean="0">
                <a:cs typeface="B Yagut" pitchFamily="2" charset="-78"/>
              </a:rPr>
              <a:t> لازم</a:t>
            </a:r>
            <a:r>
              <a:rPr lang="ar-SA" altLang="ko-KR" sz="2600" i="0" dirty="0" smtClean="0">
                <a:cs typeface="B Yagut" pitchFamily="2" charset="-78"/>
              </a:rPr>
              <a:t> ، امكانات و خدمات</a:t>
            </a:r>
            <a:r>
              <a:rPr lang="fa-IR" altLang="ko-KR" sz="2600" i="0" dirty="0" smtClean="0">
                <a:cs typeface="B Yagut" pitchFamily="2" charset="-78"/>
              </a:rPr>
              <a:t> </a:t>
            </a:r>
            <a:r>
              <a:rPr lang="ar-SA" altLang="ko-KR" sz="2600" i="0" dirty="0" smtClean="0">
                <a:cs typeface="B Yagut" pitchFamily="2" charset="-78"/>
              </a:rPr>
              <a:t> را </a:t>
            </a:r>
            <a:r>
              <a:rPr lang="fa-IR" altLang="ko-KR" sz="2600" i="0" dirty="0" smtClean="0">
                <a:cs typeface="B Yagut" pitchFamily="2" charset="-78"/>
              </a:rPr>
              <a:t>بر اساس برنامه </a:t>
            </a:r>
            <a:r>
              <a:rPr lang="ar-SA" altLang="ko-KR" sz="2600" i="0" dirty="0" smtClean="0">
                <a:cs typeface="B Yagut" pitchFamily="2" charset="-78"/>
              </a:rPr>
              <a:t>:</a:t>
            </a:r>
            <a:endParaRPr lang="fa-IR" altLang="ko-KR" sz="2600" i="0" dirty="0" smtClean="0">
              <a:cs typeface="B Yagut" pitchFamily="2" charset="-78"/>
            </a:endParaRPr>
          </a:p>
          <a:p>
            <a:pPr algn="just">
              <a:buNone/>
            </a:pPr>
            <a:r>
              <a:rPr lang="fa-IR" altLang="ko-KR" sz="2600" i="0" dirty="0" smtClean="0">
                <a:cs typeface="B Yagut" pitchFamily="2" charset="-78"/>
              </a:rPr>
              <a:t> - </a:t>
            </a:r>
            <a:r>
              <a:rPr lang="ar-SA" altLang="ko-KR" sz="2600" i="0" dirty="0" smtClean="0">
                <a:cs typeface="B Yagut" pitchFamily="2" charset="-78"/>
              </a:rPr>
              <a:t>در مكان صحيح</a:t>
            </a:r>
            <a:endParaRPr lang="fa-IR" altLang="ko-KR" sz="2600" i="0" dirty="0" smtClean="0">
              <a:cs typeface="B Yagut" pitchFamily="2" charset="-78"/>
            </a:endParaRPr>
          </a:p>
          <a:p>
            <a:pPr algn="just">
              <a:buNone/>
            </a:pPr>
            <a:r>
              <a:rPr lang="fa-IR" altLang="ko-KR" sz="2600" i="0" dirty="0" smtClean="0">
                <a:cs typeface="B Yagut" pitchFamily="2" charset="-78"/>
              </a:rPr>
              <a:t> - </a:t>
            </a:r>
            <a:r>
              <a:rPr lang="ar-SA" altLang="ko-KR" sz="2600" i="0" dirty="0" smtClean="0">
                <a:cs typeface="B Yagut" pitchFamily="2" charset="-78"/>
              </a:rPr>
              <a:t>در</a:t>
            </a:r>
            <a:r>
              <a:rPr lang="fa-IR" altLang="ko-KR" sz="2600" i="0" dirty="0" smtClean="0">
                <a:cs typeface="B Yagut" pitchFamily="2" charset="-78"/>
              </a:rPr>
              <a:t> </a:t>
            </a:r>
            <a:r>
              <a:rPr lang="ar-SA" altLang="ko-KR" sz="2600" i="0" dirty="0" smtClean="0">
                <a:cs typeface="B Yagut" pitchFamily="2" charset="-78"/>
              </a:rPr>
              <a:t>زمان صحيح</a:t>
            </a:r>
            <a:r>
              <a:rPr lang="fa-IR" altLang="ko-KR" sz="2600" i="0" dirty="0" smtClean="0">
                <a:cs typeface="B Yagut" pitchFamily="2" charset="-78"/>
              </a:rPr>
              <a:t> </a:t>
            </a:r>
          </a:p>
          <a:p>
            <a:pPr algn="just">
              <a:buNone/>
            </a:pPr>
            <a:r>
              <a:rPr lang="fa-IR" altLang="ko-KR" sz="2600" i="0" dirty="0" smtClean="0">
                <a:cs typeface="B Yagut" pitchFamily="2" charset="-78"/>
              </a:rPr>
              <a:t> - </a:t>
            </a:r>
            <a:r>
              <a:rPr lang="ar-SA" altLang="ko-KR" sz="2600" i="0" dirty="0" smtClean="0">
                <a:cs typeface="B Yagut" pitchFamily="2" charset="-78"/>
              </a:rPr>
              <a:t>به مقدار</a:t>
            </a:r>
            <a:r>
              <a:rPr lang="en-US" altLang="ko-KR" sz="2600" i="0" dirty="0" smtClean="0">
                <a:cs typeface="B Yagut" pitchFamily="2" charset="-78"/>
              </a:rPr>
              <a:t> </a:t>
            </a:r>
            <a:r>
              <a:rPr lang="ar-SA" altLang="ko-KR" sz="2600" i="0" dirty="0" smtClean="0">
                <a:cs typeface="B Yagut" pitchFamily="2" charset="-78"/>
              </a:rPr>
              <a:t>صحيح</a:t>
            </a:r>
            <a:endParaRPr lang="fa-IR" altLang="ko-KR" sz="2600" i="0" dirty="0" smtClean="0">
              <a:cs typeface="B Yagut" pitchFamily="2" charset="-78"/>
            </a:endParaRPr>
          </a:p>
          <a:p>
            <a:pPr algn="just">
              <a:buNone/>
            </a:pPr>
            <a:r>
              <a:rPr lang="fa-IR" altLang="ko-KR" sz="2600" i="0" dirty="0" smtClean="0">
                <a:cs typeface="B Yagut" pitchFamily="2" charset="-78"/>
              </a:rPr>
              <a:t> - </a:t>
            </a:r>
            <a:r>
              <a:rPr lang="ar-SA" altLang="ko-KR" sz="2600" i="0" dirty="0" smtClean="0">
                <a:cs typeface="B Yagut" pitchFamily="2" charset="-78"/>
              </a:rPr>
              <a:t>با كيفيت صحيح</a:t>
            </a:r>
            <a:endParaRPr lang="fa-IR" altLang="ko-KR" sz="2600" i="0" dirty="0" smtClean="0">
              <a:cs typeface="B Yagut" pitchFamily="2" charset="-78"/>
            </a:endParaRPr>
          </a:p>
          <a:p>
            <a:pPr algn="just">
              <a:buNone/>
            </a:pPr>
            <a:r>
              <a:rPr lang="fa-IR" altLang="ko-KR" sz="2600" i="0" dirty="0" smtClean="0">
                <a:cs typeface="B Yagut" pitchFamily="2" charset="-78"/>
              </a:rPr>
              <a:t> - </a:t>
            </a:r>
            <a:r>
              <a:rPr lang="ar-SA" altLang="ko-KR" sz="2600" i="0" dirty="0" smtClean="0">
                <a:cs typeface="B Yagut" pitchFamily="2" charset="-78"/>
              </a:rPr>
              <a:t>ب</a:t>
            </a:r>
            <a:r>
              <a:rPr lang="fa-IR" altLang="ko-KR" sz="2600" i="0" dirty="0" smtClean="0">
                <a:cs typeface="B Yagut" pitchFamily="2" charset="-78"/>
              </a:rPr>
              <a:t>ا</a:t>
            </a:r>
            <a:r>
              <a:rPr lang="ar-SA" altLang="ko-KR" sz="2600" i="0" dirty="0" smtClean="0">
                <a:cs typeface="B Yagut" pitchFamily="2" charset="-78"/>
              </a:rPr>
              <a:t> </a:t>
            </a:r>
            <a:r>
              <a:rPr lang="fa-IR" altLang="ko-KR" sz="2600" i="0" dirty="0" smtClean="0">
                <a:cs typeface="B Yagut" pitchFamily="2" charset="-78"/>
              </a:rPr>
              <a:t>هزینه</a:t>
            </a:r>
            <a:r>
              <a:rPr lang="ar-SA" altLang="ko-KR" sz="2600" i="0" dirty="0" smtClean="0">
                <a:cs typeface="B Yagut" pitchFamily="2" charset="-78"/>
              </a:rPr>
              <a:t> مناسب</a:t>
            </a:r>
            <a:r>
              <a:rPr lang="fa-IR" altLang="ko-KR" sz="2600" i="0" dirty="0" smtClean="0">
                <a:cs typeface="B Yagut" pitchFamily="2" charset="-78"/>
              </a:rPr>
              <a:t> بدست گروه هدف برساند.</a:t>
            </a:r>
          </a:p>
          <a:p>
            <a:pPr algn="just"/>
            <a:endParaRPr lang="fa-IR" sz="2600" i="0" dirty="0">
              <a:cs typeface="B Yagut" pitchFamily="2" charset="-78"/>
            </a:endParaRPr>
          </a:p>
        </p:txBody>
      </p:sp>
      <p:sp>
        <p:nvSpPr>
          <p:cNvPr id="10" name="Slide Number Placeholder 9"/>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12</a:t>
            </a:fld>
            <a:endParaRPr lang="en-US">
              <a:solidFill>
                <a:srgbClr val="000000"/>
              </a:solidFill>
            </a:endParaRPr>
          </a:p>
        </p:txBody>
      </p:sp>
      <p:pic>
        <p:nvPicPr>
          <p:cNvPr id="8"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14282" y="714356"/>
            <a:ext cx="8229600" cy="838200"/>
          </a:xfrm>
        </p:spPr>
        <p:txBody>
          <a:bodyPr/>
          <a:lstStyle/>
          <a:p>
            <a:pPr algn="r"/>
            <a:r>
              <a:rPr lang="fa-IR" sz="4000" b="1" dirty="0" smtClean="0">
                <a:solidFill>
                  <a:srgbClr val="3E4C2E"/>
                </a:solidFill>
                <a:cs typeface="B Titr" pitchFamily="2" charset="-78"/>
              </a:rPr>
              <a:t>زنجیره تامین ناب</a:t>
            </a:r>
            <a:endParaRPr lang="fa-IR" sz="4000" dirty="0">
              <a:solidFill>
                <a:srgbClr val="3E4C2E"/>
              </a:solidFill>
              <a:cs typeface="B Titr" pitchFamily="2" charset="-78"/>
            </a:endParaRPr>
          </a:p>
        </p:txBody>
      </p:sp>
      <p:sp>
        <p:nvSpPr>
          <p:cNvPr id="8" name="Content Placeholder 2"/>
          <p:cNvSpPr>
            <a:spLocks noGrp="1"/>
          </p:cNvSpPr>
          <p:nvPr>
            <p:ph idx="1"/>
          </p:nvPr>
        </p:nvSpPr>
        <p:spPr>
          <a:xfrm>
            <a:off x="0" y="1643050"/>
            <a:ext cx="8229600" cy="4525963"/>
          </a:xfrm>
        </p:spPr>
        <p:txBody>
          <a:bodyPr/>
          <a:lstStyle/>
          <a:p>
            <a:pPr algn="just"/>
            <a:endParaRPr lang="fa-IR" sz="2600" i="0" dirty="0" smtClean="0">
              <a:cs typeface="B Yagut" pitchFamily="2" charset="-78"/>
            </a:endParaRPr>
          </a:p>
          <a:p>
            <a:pPr algn="just"/>
            <a:r>
              <a:rPr lang="fa-IR" sz="2600" i="0" dirty="0" smtClean="0">
                <a:cs typeface="B Yagut" pitchFamily="2" charset="-78"/>
              </a:rPr>
              <a:t>هدف سیستم تولید ناب رسیدن محصول به مشتری با کمترین هزینه و بیشترین ارزش افزوده (از دید مشتری) است.</a:t>
            </a:r>
          </a:p>
          <a:p>
            <a:pPr algn="just"/>
            <a:endParaRPr lang="fa-IR" sz="2600" i="0" dirty="0" smtClean="0">
              <a:cs typeface="B Yagut" pitchFamily="2" charset="-78"/>
            </a:endParaRPr>
          </a:p>
          <a:p>
            <a:pPr algn="just"/>
            <a:r>
              <a:rPr lang="fa-IR" sz="2600" i="0" dirty="0" smtClean="0">
                <a:cs typeface="B Yagut" pitchFamily="2" charset="-78"/>
              </a:rPr>
              <a:t>دلیل مطرح شدن زنجیره تامین ناب، همانند سیستم تولید ناب کاهش اتلاف افزایش سودآوری و انعطاف پذیری در زنجیره تامین بود. </a:t>
            </a:r>
          </a:p>
          <a:p>
            <a:pPr algn="just">
              <a:buNone/>
            </a:pPr>
            <a:endParaRPr lang="fa-IR" sz="2600" i="0" dirty="0" smtClean="0">
              <a:cs typeface="B Yagut" pitchFamily="2" charset="-78"/>
            </a:endParaRPr>
          </a:p>
          <a:p>
            <a:pPr>
              <a:buNone/>
            </a:pPr>
            <a:endParaRPr lang="fa-IR" sz="2600" i="0" dirty="0">
              <a:cs typeface="B Yagut" pitchFamily="2" charset="-78"/>
            </a:endParaRPr>
          </a:p>
          <a:p>
            <a:pPr>
              <a:buNone/>
            </a:pPr>
            <a:endParaRPr lang="fa-IR" sz="2600" i="0" dirty="0" smtClean="0">
              <a:cs typeface="B Yagut" pitchFamily="2" charset="-78"/>
            </a:endParaRPr>
          </a:p>
          <a:p>
            <a:pPr>
              <a:buNone/>
            </a:pPr>
            <a:r>
              <a:rPr lang="fa-IR" sz="2600" i="0" dirty="0">
                <a:cs typeface="B Yagut" pitchFamily="2" charset="-78"/>
              </a:rPr>
              <a:t> </a:t>
            </a:r>
            <a:endParaRPr lang="fa-IR" sz="2600" i="0" dirty="0" smtClean="0">
              <a:cs typeface="B Yagut" pitchFamily="2" charset="-78"/>
            </a:endParaRPr>
          </a:p>
          <a:p>
            <a:endParaRPr lang="fa-IR" sz="2600" i="0" dirty="0">
              <a:cs typeface="B Yagut" pitchFamily="2" charset="-78"/>
            </a:endParaRPr>
          </a:p>
        </p:txBody>
      </p:sp>
      <p:sp>
        <p:nvSpPr>
          <p:cNvPr id="9" name="Slide Number Placeholder 8"/>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13</a:t>
            </a:fld>
            <a:endParaRPr lang="en-US" dirty="0"/>
          </a:p>
        </p:txBody>
      </p:sp>
      <p:pic>
        <p:nvPicPr>
          <p:cNvPr id="6"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14282" y="714356"/>
            <a:ext cx="8229600" cy="838200"/>
          </a:xfrm>
        </p:spPr>
        <p:txBody>
          <a:bodyPr/>
          <a:lstStyle/>
          <a:p>
            <a:pPr algn="r"/>
            <a:r>
              <a:rPr lang="fa-IR" sz="4000" b="1" dirty="0" smtClean="0">
                <a:solidFill>
                  <a:srgbClr val="3E4C2E"/>
                </a:solidFill>
                <a:cs typeface="B Titr" pitchFamily="2" charset="-78"/>
              </a:rPr>
              <a:t>اتلاف ها در زنجیره تامین</a:t>
            </a:r>
            <a:endParaRPr lang="fa-IR" sz="4000" dirty="0">
              <a:solidFill>
                <a:srgbClr val="3E4C2E"/>
              </a:solidFill>
              <a:cs typeface="B Titr" pitchFamily="2" charset="-78"/>
            </a:endParaRPr>
          </a:p>
        </p:txBody>
      </p:sp>
      <p:sp>
        <p:nvSpPr>
          <p:cNvPr id="4" name="Slide Number Placeholder 3"/>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14</a:t>
            </a:fld>
            <a:endParaRPr lang="en-US" dirty="0">
              <a:solidFill>
                <a:srgbClr val="000000"/>
              </a:solidFill>
            </a:endParaRPr>
          </a:p>
        </p:txBody>
      </p:sp>
      <p:sp>
        <p:nvSpPr>
          <p:cNvPr id="5" name="Content Placeholder 4"/>
          <p:cNvSpPr>
            <a:spLocks noGrp="1"/>
          </p:cNvSpPr>
          <p:nvPr>
            <p:ph idx="1"/>
          </p:nvPr>
        </p:nvSpPr>
        <p:spPr>
          <a:xfrm>
            <a:off x="0" y="1571612"/>
            <a:ext cx="8229600" cy="4525963"/>
          </a:xfrm>
        </p:spPr>
        <p:txBody>
          <a:bodyPr/>
          <a:lstStyle/>
          <a:p>
            <a:pPr algn="just"/>
            <a:r>
              <a:rPr lang="fa-IR" sz="2600" b="1" i="0" dirty="0" smtClean="0">
                <a:cs typeface="B Yagut" pitchFamily="2" charset="-78"/>
              </a:rPr>
              <a:t>حوزه اطلاعاتی</a:t>
            </a:r>
          </a:p>
          <a:p>
            <a:pPr algn="just">
              <a:buNone/>
            </a:pPr>
            <a:r>
              <a:rPr lang="fa-IR" sz="2600" i="0" dirty="0" smtClean="0">
                <a:cs typeface="B Yagut" pitchFamily="2" charset="-78"/>
              </a:rPr>
              <a:t>ناکارآمدی برنامه ریزی های اطلاعاتی ، اثر شلاقی،عدم تقسیم مناسب جریان اطلاعات، عدم هماهنگی های لازم</a:t>
            </a:r>
          </a:p>
          <a:p>
            <a:pPr algn="just"/>
            <a:r>
              <a:rPr lang="fa-IR" sz="2600" b="1" i="0" dirty="0" smtClean="0">
                <a:cs typeface="B Yagut" pitchFamily="2" charset="-78"/>
              </a:rPr>
              <a:t>حوزه تصمیمات راهبردی</a:t>
            </a:r>
          </a:p>
          <a:p>
            <a:pPr algn="just">
              <a:buNone/>
            </a:pPr>
            <a:r>
              <a:rPr lang="fa-IR" sz="2600" i="0" dirty="0" smtClean="0">
                <a:cs typeface="B Yagut" pitchFamily="2" charset="-78"/>
              </a:rPr>
              <a:t>تصمیم گیری اشتباه در مورد زمانبندی تولید کالا، عدم برنامه ریزی مناسب در تعیین میزان ذخیره احتیاطی در سیستم های کششی و فشاری</a:t>
            </a:r>
          </a:p>
          <a:p>
            <a:pPr algn="just"/>
            <a:r>
              <a:rPr lang="fa-IR" sz="2600" b="1" i="0" dirty="0" smtClean="0">
                <a:cs typeface="B Yagut" pitchFamily="2" charset="-78"/>
              </a:rPr>
              <a:t>حوزه تغییرات سیستم</a:t>
            </a:r>
          </a:p>
          <a:p>
            <a:pPr algn="just">
              <a:buNone/>
            </a:pPr>
            <a:r>
              <a:rPr lang="fa-IR" sz="2600" i="0" dirty="0" smtClean="0">
                <a:cs typeface="B Yagut" pitchFamily="2" charset="-78"/>
              </a:rPr>
              <a:t>تغییرات لجستیک،عدم برنامه ریزی مناسب در تهیه و برونسپاری</a:t>
            </a:r>
          </a:p>
          <a:p>
            <a:pPr algn="just">
              <a:buNone/>
            </a:pPr>
            <a:endParaRPr lang="fa-IR" sz="2600" b="1" dirty="0">
              <a:cs typeface="B Yagut" pitchFamily="2" charset="-78"/>
            </a:endParaRPr>
          </a:p>
        </p:txBody>
      </p:sp>
      <p:pic>
        <p:nvPicPr>
          <p:cNvPr id="8"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14282" y="714356"/>
            <a:ext cx="8229600" cy="838200"/>
          </a:xfrm>
        </p:spPr>
        <p:txBody>
          <a:bodyPr/>
          <a:lstStyle/>
          <a:p>
            <a:pPr algn="r"/>
            <a:r>
              <a:rPr lang="fa-IR" sz="4000" b="1" dirty="0" smtClean="0">
                <a:solidFill>
                  <a:srgbClr val="3E4C2E"/>
                </a:solidFill>
                <a:cs typeface="B Titr" pitchFamily="2" charset="-78"/>
              </a:rPr>
              <a:t>ویژگی های زنجیره تامین ناب</a:t>
            </a:r>
            <a:endParaRPr lang="fa-IR" sz="4000" dirty="0">
              <a:solidFill>
                <a:srgbClr val="3E4C2E"/>
              </a:solidFill>
              <a:cs typeface="B Titr" pitchFamily="2" charset="-78"/>
            </a:endParaRPr>
          </a:p>
        </p:txBody>
      </p:sp>
      <p:sp>
        <p:nvSpPr>
          <p:cNvPr id="8" name="Content Placeholder 2"/>
          <p:cNvSpPr>
            <a:spLocks noGrp="1"/>
          </p:cNvSpPr>
          <p:nvPr>
            <p:ph idx="1"/>
          </p:nvPr>
        </p:nvSpPr>
        <p:spPr>
          <a:xfrm>
            <a:off x="0" y="1643050"/>
            <a:ext cx="8229600" cy="4525963"/>
          </a:xfrm>
        </p:spPr>
        <p:txBody>
          <a:bodyPr/>
          <a:lstStyle/>
          <a:p>
            <a:pPr algn="just"/>
            <a:endParaRPr lang="fa-IR" sz="2600" i="0" dirty="0" smtClean="0">
              <a:cs typeface="B Yagut" pitchFamily="2" charset="-78"/>
            </a:endParaRPr>
          </a:p>
          <a:p>
            <a:pPr algn="just"/>
            <a:r>
              <a:rPr lang="fa-IR" sz="2600" i="0" dirty="0" smtClean="0">
                <a:cs typeface="B Yagut" pitchFamily="2" charset="-78"/>
              </a:rPr>
              <a:t>تقسیم بندی تامین کنندگان</a:t>
            </a:r>
          </a:p>
          <a:p>
            <a:pPr algn="just"/>
            <a:r>
              <a:rPr lang="fa-IR" sz="2600" i="0" dirty="0" smtClean="0">
                <a:cs typeface="B Yagut" pitchFamily="2" charset="-78"/>
              </a:rPr>
              <a:t>تعیین قیمت براساس تحلیل بازار و مهندسی ارزش</a:t>
            </a:r>
          </a:p>
          <a:p>
            <a:pPr algn="just"/>
            <a:r>
              <a:rPr lang="fa-IR" sz="2600" i="0" dirty="0" smtClean="0">
                <a:cs typeface="B Yagut" pitchFamily="2" charset="-78"/>
              </a:rPr>
              <a:t>برنامه ریزی چندساله برای تولید محصول</a:t>
            </a:r>
          </a:p>
          <a:p>
            <a:pPr algn="just"/>
            <a:r>
              <a:rPr lang="fa-IR" sz="2600" i="0" dirty="0" smtClean="0">
                <a:cs typeface="B Yagut" pitchFamily="2" charset="-78"/>
              </a:rPr>
              <a:t>مونتاژکننده تنهاساخت قطعات مهم رابرعهده دارد</a:t>
            </a:r>
          </a:p>
          <a:p>
            <a:pPr algn="just"/>
            <a:r>
              <a:rPr lang="fa-IR" sz="2600" i="0" dirty="0" smtClean="0">
                <a:cs typeface="B Yagut" pitchFamily="2" charset="-78"/>
              </a:rPr>
              <a:t>تامین کنندگان عرضه یک محصول کامل رابرعهده دارند</a:t>
            </a:r>
          </a:p>
          <a:p>
            <a:pPr algn="just"/>
            <a:r>
              <a:rPr lang="fa-IR" sz="2600" i="0" dirty="0" smtClean="0">
                <a:cs typeface="B Yagut" pitchFamily="2" charset="-78"/>
              </a:rPr>
              <a:t> و ...</a:t>
            </a:r>
          </a:p>
          <a:p>
            <a:pPr>
              <a:buNone/>
            </a:pPr>
            <a:endParaRPr lang="fa-IR" sz="2600" i="0" dirty="0">
              <a:cs typeface="B Yagut" pitchFamily="2" charset="-78"/>
            </a:endParaRPr>
          </a:p>
          <a:p>
            <a:pPr>
              <a:buNone/>
            </a:pPr>
            <a:endParaRPr lang="fa-IR" sz="2600" i="0" dirty="0" smtClean="0">
              <a:cs typeface="B Yagut" pitchFamily="2" charset="-78"/>
            </a:endParaRPr>
          </a:p>
          <a:p>
            <a:pPr>
              <a:buNone/>
            </a:pPr>
            <a:r>
              <a:rPr lang="fa-IR" sz="2600" i="0" dirty="0">
                <a:cs typeface="B Yagut" pitchFamily="2" charset="-78"/>
              </a:rPr>
              <a:t> </a:t>
            </a:r>
            <a:endParaRPr lang="fa-IR" sz="2600" i="0" dirty="0" smtClean="0">
              <a:cs typeface="B Yagut" pitchFamily="2" charset="-78"/>
            </a:endParaRPr>
          </a:p>
          <a:p>
            <a:endParaRPr lang="fa-IR" sz="2600" i="0" dirty="0">
              <a:cs typeface="B Yagut" pitchFamily="2" charset="-78"/>
            </a:endParaRPr>
          </a:p>
        </p:txBody>
      </p:sp>
      <p:sp>
        <p:nvSpPr>
          <p:cNvPr id="4" name="Slide Number Placeholder 3"/>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15</a:t>
            </a:fld>
            <a:endParaRPr lang="en-US" dirty="0">
              <a:solidFill>
                <a:srgbClr val="000000"/>
              </a:solidFill>
            </a:endParaRPr>
          </a:p>
        </p:txBody>
      </p:sp>
      <p:pic>
        <p:nvPicPr>
          <p:cNvPr id="6"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2844" y="714356"/>
            <a:ext cx="8229600" cy="838200"/>
          </a:xfrm>
        </p:spPr>
        <p:txBody>
          <a:bodyPr/>
          <a:lstStyle/>
          <a:p>
            <a:pPr algn="r"/>
            <a:r>
              <a:rPr lang="fa-IR" sz="4000" b="1" dirty="0" smtClean="0">
                <a:solidFill>
                  <a:srgbClr val="3E4C2E"/>
                </a:solidFill>
                <a:cs typeface="B Titr" pitchFamily="2" charset="-78"/>
              </a:rPr>
              <a:t>زنجیره تامین چابک</a:t>
            </a:r>
            <a:endParaRPr lang="fa-IR" sz="4000" dirty="0">
              <a:solidFill>
                <a:srgbClr val="3E4C2E"/>
              </a:solidFill>
              <a:cs typeface="B Titr" pitchFamily="2" charset="-78"/>
            </a:endParaRPr>
          </a:p>
        </p:txBody>
      </p:sp>
      <p:sp>
        <p:nvSpPr>
          <p:cNvPr id="9" name="Content Placeholder 2"/>
          <p:cNvSpPr>
            <a:spLocks noGrp="1"/>
          </p:cNvSpPr>
          <p:nvPr>
            <p:ph idx="1"/>
          </p:nvPr>
        </p:nvSpPr>
        <p:spPr>
          <a:xfrm>
            <a:off x="0" y="1643050"/>
            <a:ext cx="8229600" cy="4525963"/>
          </a:xfrm>
        </p:spPr>
        <p:txBody>
          <a:bodyPr/>
          <a:lstStyle/>
          <a:p>
            <a:pPr algn="just"/>
            <a:r>
              <a:rPr lang="fa-IR" sz="2600" b="1" i="0" dirty="0" smtClean="0">
                <a:cs typeface="B Yagut" pitchFamily="2" charset="-78"/>
              </a:rPr>
              <a:t>تعریف چابکی </a:t>
            </a:r>
            <a:r>
              <a:rPr lang="fa-IR" sz="2600" i="0" dirty="0" smtClean="0">
                <a:cs typeface="B Yagut" pitchFamily="2" charset="-78"/>
              </a:rPr>
              <a:t>: </a:t>
            </a:r>
          </a:p>
          <a:p>
            <a:pPr algn="just">
              <a:buNone/>
            </a:pPr>
            <a:r>
              <a:rPr lang="fa-IR" sz="2600" i="0" dirty="0" smtClean="0">
                <a:cs typeface="B Yagut" pitchFamily="2" charset="-78"/>
              </a:rPr>
              <a:t>توانایی سازمان برای درک تغییرات محیطی و پاسخ اثربخش و کارا به آن تغییر.(اشرفی و همکاران 2005).</a:t>
            </a:r>
          </a:p>
          <a:p>
            <a:pPr algn="just"/>
            <a:r>
              <a:rPr lang="fa-IR" sz="2600" b="1" i="0" dirty="0" smtClean="0">
                <a:cs typeface="B Yagut" pitchFamily="2" charset="-78"/>
              </a:rPr>
              <a:t>تعریف چابکی در زنجیره تامین</a:t>
            </a:r>
            <a:r>
              <a:rPr lang="fa-IR" sz="2600" i="0" dirty="0" smtClean="0">
                <a:cs typeface="B Yagut" pitchFamily="2" charset="-78"/>
              </a:rPr>
              <a:t>: </a:t>
            </a:r>
          </a:p>
          <a:p>
            <a:pPr algn="just">
              <a:buNone/>
            </a:pPr>
            <a:r>
              <a:rPr lang="fa-IR" sz="2600" i="0" dirty="0" smtClean="0">
                <a:cs typeface="B Yagut" pitchFamily="2" charset="-78"/>
              </a:rPr>
              <a:t>چابکی در زنجیره تامین عبارتست از توانایی کل زنجیره تامین و اعضای آن برای هماهنگی سریع با شبکه ها و عملیات مربوط برای انطباق با الزامات و نیازمندی های متلاطم و پویای مشتریان.(اسماعیل و شریفی 2006).</a:t>
            </a:r>
          </a:p>
          <a:p>
            <a:pPr algn="just">
              <a:buNone/>
            </a:pPr>
            <a:endParaRPr lang="fa-IR" sz="2600" i="0" dirty="0">
              <a:cs typeface="B Yagut" pitchFamily="2" charset="-78"/>
            </a:endParaRPr>
          </a:p>
        </p:txBody>
      </p:sp>
      <p:sp>
        <p:nvSpPr>
          <p:cNvPr id="10" name="Slide Number Placeholder 9"/>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16</a:t>
            </a:fld>
            <a:endParaRPr lang="en-US" dirty="0">
              <a:solidFill>
                <a:srgbClr val="000000"/>
              </a:solidFill>
            </a:endParaRPr>
          </a:p>
        </p:txBody>
      </p:sp>
      <p:pic>
        <p:nvPicPr>
          <p:cNvPr id="7"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00042"/>
            <a:ext cx="8229600" cy="838200"/>
          </a:xfrm>
        </p:spPr>
        <p:txBody>
          <a:bodyPr/>
          <a:lstStyle/>
          <a:p>
            <a:pPr algn="r"/>
            <a:r>
              <a:rPr lang="fa-IR" sz="4000" dirty="0" smtClean="0">
                <a:solidFill>
                  <a:srgbClr val="3E4C2E"/>
                </a:solidFill>
                <a:cs typeface="B Titr" pitchFamily="2" charset="-78"/>
              </a:rPr>
              <a:t>ویژگی های زنجیره تامین چابک</a:t>
            </a:r>
            <a:endParaRPr lang="fa-IR" sz="4000" dirty="0">
              <a:solidFill>
                <a:srgbClr val="3E4C2E"/>
              </a:solidFill>
              <a:cs typeface="B Titr" pitchFamily="2" charset="-78"/>
            </a:endParaRPr>
          </a:p>
        </p:txBody>
      </p:sp>
      <p:sp>
        <p:nvSpPr>
          <p:cNvPr id="4" name="Rounded Rectangle 3"/>
          <p:cNvSpPr/>
          <p:nvPr/>
        </p:nvSpPr>
        <p:spPr>
          <a:xfrm rot="1218972">
            <a:off x="5217759" y="3261085"/>
            <a:ext cx="3177060" cy="1694432"/>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outerShdw blurRad="50800" dist="12700" dir="10620000">
              <a:schemeClr val="bg1">
                <a:lumMod val="65000"/>
                <a:alpha val="43000"/>
              </a:scheme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5" name="Rounded Rectangle 4"/>
          <p:cNvSpPr>
            <a:spLocks noChangeArrowheads="1"/>
          </p:cNvSpPr>
          <p:nvPr/>
        </p:nvSpPr>
        <p:spPr bwMode="auto">
          <a:xfrm>
            <a:off x="2770188" y="1314450"/>
            <a:ext cx="3176587" cy="1693863"/>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blurRad="50800" dist="12700" dir="10619916" rotWithShape="0">
              <a:srgbClr val="A6A6A6">
                <a:alpha val="42999"/>
              </a:srgbClr>
            </a:outerShdw>
          </a:effectLst>
        </p:spPr>
        <p:txBody>
          <a:bodyPr anchor="ctr"/>
          <a:lstStyle/>
          <a:p>
            <a:pPr algn="ctr">
              <a:defRPr/>
            </a:pPr>
            <a:endParaRPr lang="en-US">
              <a:solidFill>
                <a:srgbClr val="FFFFFF"/>
              </a:solidFill>
              <a:latin typeface="Calibri" charset="0"/>
            </a:endParaRPr>
          </a:p>
        </p:txBody>
      </p:sp>
      <p:sp>
        <p:nvSpPr>
          <p:cNvPr id="6" name="Rounded Rectangle 5"/>
          <p:cNvSpPr/>
          <p:nvPr/>
        </p:nvSpPr>
        <p:spPr>
          <a:xfrm rot="21025548">
            <a:off x="547383" y="3038469"/>
            <a:ext cx="3177060" cy="1694432"/>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outerShdw blurRad="50800" dist="12700" dir="10620000">
              <a:schemeClr val="bg1">
                <a:lumMod val="65000"/>
                <a:alpha val="43000"/>
              </a:scheme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7" name="Rounded Rectangle 6"/>
          <p:cNvSpPr/>
          <p:nvPr/>
        </p:nvSpPr>
        <p:spPr>
          <a:xfrm rot="511540">
            <a:off x="3029494" y="4574415"/>
            <a:ext cx="3177060" cy="1694432"/>
          </a:xfrm>
          <a:prstGeom prst="roundRect">
            <a:avLst>
              <a:gd name="adj" fmla="val 6883"/>
            </a:avLst>
          </a:prstGeom>
          <a:gradFill flip="none" rotWithShape="1">
            <a:gsLst>
              <a:gs pos="0">
                <a:srgbClr val="FFFFFF"/>
              </a:gs>
              <a:gs pos="100000">
                <a:schemeClr val="bg1">
                  <a:lumMod val="95000"/>
                </a:schemeClr>
              </a:gs>
            </a:gsLst>
            <a:lin ang="5400000" scaled="0"/>
            <a:tileRect/>
          </a:gradFill>
          <a:ln w="6350" cap="flat" cmpd="sng" algn="ctr">
            <a:solidFill>
              <a:schemeClr val="bg1">
                <a:lumMod val="85000"/>
              </a:schemeClr>
            </a:solidFill>
            <a:prstDash val="solid"/>
            <a:round/>
            <a:headEnd type="none" w="med" len="med"/>
            <a:tailEnd type="none" w="med" len="med"/>
          </a:ln>
          <a:effectLst>
            <a:outerShdw blurRad="50800" dist="12700" dir="10620000">
              <a:schemeClr val="bg1">
                <a:lumMod val="65000"/>
                <a:alpha val="43000"/>
              </a:scheme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9" name="TextBox 20"/>
          <p:cNvSpPr txBox="1">
            <a:spLocks noChangeArrowheads="1"/>
          </p:cNvSpPr>
          <p:nvPr/>
        </p:nvSpPr>
        <p:spPr bwMode="auto">
          <a:xfrm rot="1259190">
            <a:off x="5594834" y="3909886"/>
            <a:ext cx="280511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a-IR" sz="3600" b="1" dirty="0" smtClean="0">
                <a:solidFill>
                  <a:srgbClr val="376092"/>
                </a:solidFill>
                <a:latin typeface="+mn-lt"/>
                <a:cs typeface="B Badr" pitchFamily="2" charset="-78"/>
              </a:rPr>
              <a:t>مجازی بودن</a:t>
            </a:r>
            <a:endParaRPr lang="en-GB" sz="3600" dirty="0">
              <a:solidFill>
                <a:srgbClr val="376092"/>
              </a:solidFill>
              <a:latin typeface="+mn-lt"/>
              <a:cs typeface="B Badr" pitchFamily="2" charset="-78"/>
            </a:endParaRPr>
          </a:p>
        </p:txBody>
      </p:sp>
      <p:sp>
        <p:nvSpPr>
          <p:cNvPr id="11" name="TextBox 24"/>
          <p:cNvSpPr txBox="1">
            <a:spLocks noChangeArrowheads="1"/>
          </p:cNvSpPr>
          <p:nvPr/>
        </p:nvSpPr>
        <p:spPr bwMode="auto">
          <a:xfrm rot="21087023">
            <a:off x="532492" y="3633921"/>
            <a:ext cx="280511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a-IR" sz="3600" b="1" dirty="0" smtClean="0">
                <a:solidFill>
                  <a:srgbClr val="376092"/>
                </a:solidFill>
                <a:latin typeface="+mn-lt"/>
                <a:cs typeface="B Badr" pitchFamily="2" charset="-78"/>
              </a:rPr>
              <a:t>مبتنی بر شبکه</a:t>
            </a:r>
            <a:endParaRPr lang="en-GB" sz="3600" b="1" dirty="0">
              <a:solidFill>
                <a:srgbClr val="376092"/>
              </a:solidFill>
              <a:latin typeface="+mn-lt"/>
              <a:cs typeface="B Badr" pitchFamily="2" charset="-78"/>
            </a:endParaRPr>
          </a:p>
        </p:txBody>
      </p:sp>
      <p:sp>
        <p:nvSpPr>
          <p:cNvPr id="13" name="TextBox 18"/>
          <p:cNvSpPr txBox="1">
            <a:spLocks noChangeArrowheads="1"/>
          </p:cNvSpPr>
          <p:nvPr/>
        </p:nvSpPr>
        <p:spPr bwMode="auto">
          <a:xfrm>
            <a:off x="3000364" y="1785926"/>
            <a:ext cx="28051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a-IR" sz="3600" b="1" dirty="0" smtClean="0">
                <a:solidFill>
                  <a:srgbClr val="376092"/>
                </a:solidFill>
                <a:latin typeface="+mn-lt"/>
                <a:cs typeface="B Badr" pitchFamily="2" charset="-78"/>
              </a:rPr>
              <a:t>حساسیت به بازار</a:t>
            </a:r>
            <a:endParaRPr lang="en-GB" sz="3600" b="1" dirty="0">
              <a:solidFill>
                <a:srgbClr val="376092"/>
              </a:solidFill>
              <a:latin typeface="+mn-lt"/>
              <a:cs typeface="B Badr" pitchFamily="2" charset="-78"/>
            </a:endParaRPr>
          </a:p>
        </p:txBody>
      </p:sp>
      <p:sp>
        <p:nvSpPr>
          <p:cNvPr id="15" name="TextBox 22"/>
          <p:cNvSpPr txBox="1">
            <a:spLocks noChangeArrowheads="1"/>
          </p:cNvSpPr>
          <p:nvPr/>
        </p:nvSpPr>
        <p:spPr bwMode="auto">
          <a:xfrm rot="567377">
            <a:off x="3222785" y="5244938"/>
            <a:ext cx="280511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fa-IR" sz="3200" b="1" dirty="0" smtClean="0">
                <a:solidFill>
                  <a:srgbClr val="376092"/>
                </a:solidFill>
                <a:latin typeface="+mn-lt"/>
                <a:cs typeface="B Badr" pitchFamily="2" charset="-78"/>
              </a:rPr>
              <a:t>یکپارچه سازی فرایند</a:t>
            </a:r>
            <a:endParaRPr lang="en-GB" sz="3200" dirty="0">
              <a:solidFill>
                <a:srgbClr val="376092"/>
              </a:solidFill>
              <a:latin typeface="+mn-lt"/>
              <a:cs typeface="B Badr" pitchFamily="2" charset="-78"/>
            </a:endParaRPr>
          </a:p>
        </p:txBody>
      </p:sp>
      <p:grpSp>
        <p:nvGrpSpPr>
          <p:cNvPr id="16" name="Group 33"/>
          <p:cNvGrpSpPr>
            <a:grpSpLocks/>
          </p:cNvGrpSpPr>
          <p:nvPr/>
        </p:nvGrpSpPr>
        <p:grpSpPr bwMode="auto">
          <a:xfrm>
            <a:off x="3833813" y="3143250"/>
            <a:ext cx="1358900" cy="1354138"/>
            <a:chOff x="1177873" y="4160209"/>
            <a:chExt cx="1297078" cy="1293510"/>
          </a:xfrm>
        </p:grpSpPr>
        <p:sp>
          <p:nvSpPr>
            <p:cNvPr id="17" name="Ellipse 83"/>
            <p:cNvSpPr/>
            <p:nvPr/>
          </p:nvSpPr>
          <p:spPr bwMode="auto">
            <a:xfrm rot="1356468">
              <a:off x="1188557" y="4160209"/>
              <a:ext cx="1286394" cy="1287037"/>
            </a:xfrm>
            <a:prstGeom prst="ellipse">
              <a:avLst/>
            </a:prstGeom>
            <a:gradFill flip="none" rotWithShape="1">
              <a:gsLst>
                <a:gs pos="100000">
                  <a:srgbClr val="17375E"/>
                </a:gs>
                <a:gs pos="0">
                  <a:srgbClr val="376092"/>
                </a:gs>
              </a:gsLst>
              <a:path path="circle">
                <a:fillToRect l="50000" t="50000" r="50000" b="50000"/>
              </a:path>
              <a:tileRect/>
            </a:gradFill>
            <a:ln w="12700">
              <a:noFill/>
            </a:ln>
            <a:effectLst/>
            <a:scene3d>
              <a:camera prst="orthographicFront">
                <a:rot lat="0" lon="0" rev="0"/>
              </a:camera>
              <a:lightRig rig="threePt" dir="t">
                <a:rot lat="0" lon="0" rev="1200000"/>
              </a:lightRig>
            </a:scene3d>
            <a:sp3d/>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Calibri" charset="0"/>
              </a:endParaRPr>
            </a:p>
          </p:txBody>
        </p:sp>
        <p:sp>
          <p:nvSpPr>
            <p:cNvPr id="18" name="Ellipse 84"/>
            <p:cNvSpPr>
              <a:spLocks noChangeArrowheads="1"/>
            </p:cNvSpPr>
            <p:nvPr/>
          </p:nvSpPr>
          <p:spPr bwMode="auto">
            <a:xfrm>
              <a:off x="1318731" y="4214255"/>
              <a:ext cx="1048130" cy="777702"/>
            </a:xfrm>
            <a:prstGeom prst="ellipse">
              <a:avLst/>
            </a:prstGeom>
            <a:gradFill rotWithShape="1">
              <a:gsLst>
                <a:gs pos="0">
                  <a:schemeClr val="bg1">
                    <a:alpha val="80000"/>
                  </a:schemeClr>
                </a:gs>
                <a:gs pos="100000">
                  <a:schemeClr val="bg1">
                    <a:lumMod val="85000"/>
                    <a:alpha val="0"/>
                  </a:schemeClr>
                </a:gs>
              </a:gsLst>
              <a:lin ang="5400000"/>
            </a:gradFill>
            <a:ln w="9525">
              <a:noFill/>
              <a:round/>
              <a:headEnd/>
              <a:tailEnd/>
            </a:ln>
            <a:effectLst>
              <a:softEdge rad="127000"/>
            </a:effectLst>
          </p:spPr>
          <p:txBody>
            <a:bodyPr anchor="ctr"/>
            <a:lstStyle>
              <a:lvl1pPr marL="342900" indent="-3429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buFont typeface="Calibri" charset="0"/>
                <a:buAutoNum type="arabicPeriod"/>
                <a:defRPr/>
              </a:pPr>
              <a:endParaRPr lang="en-US" sz="1800" smtClean="0">
                <a:solidFill>
                  <a:srgbClr val="FFFFFF"/>
                </a:solidFill>
                <a:latin typeface="Calibri" charset="0"/>
              </a:endParaRPr>
            </a:p>
          </p:txBody>
        </p:sp>
        <p:sp>
          <p:nvSpPr>
            <p:cNvPr id="19" name="Måne 85"/>
            <p:cNvSpPr/>
            <p:nvPr/>
          </p:nvSpPr>
          <p:spPr bwMode="auto">
            <a:xfrm rot="16552097">
              <a:off x="1514252" y="4603641"/>
              <a:ext cx="513699" cy="118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Calibri" charset="0"/>
              </a:endParaRPr>
            </a:p>
          </p:txBody>
        </p:sp>
      </p:grpSp>
      <p:pic>
        <p:nvPicPr>
          <p:cNvPr id="20" name="Freeform 9"/>
          <p:cNvPicPr>
            <a:picLocks noEditPoints="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51225" y="2746375"/>
            <a:ext cx="2085975" cy="209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Freeform 12"/>
          <p:cNvSpPr>
            <a:spLocks/>
          </p:cNvSpPr>
          <p:nvPr/>
        </p:nvSpPr>
        <p:spPr bwMode="auto">
          <a:xfrm>
            <a:off x="4349750" y="2622550"/>
            <a:ext cx="298450" cy="149225"/>
          </a:xfrm>
          <a:custGeom>
            <a:avLst/>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252" y="126"/>
                </a:moveTo>
                <a:lnTo>
                  <a:pt x="126" y="0"/>
                </a:lnTo>
                <a:lnTo>
                  <a:pt x="0" y="126"/>
                </a:lnTo>
                <a:lnTo>
                  <a:pt x="252" y="126"/>
                </a:lnTo>
                <a:close/>
              </a:path>
            </a:pathLst>
          </a:custGeom>
          <a:solidFill>
            <a:srgbClr val="2A9B18"/>
          </a:solidFill>
          <a:ln>
            <a:noFill/>
          </a:ln>
        </p:spPr>
        <p:txBody>
          <a:bodyPr/>
          <a:lstStyle/>
          <a:p>
            <a:endParaRPr lang="en-US"/>
          </a:p>
        </p:txBody>
      </p:sp>
      <p:sp>
        <p:nvSpPr>
          <p:cNvPr id="22" name="Freeform 13"/>
          <p:cNvSpPr>
            <a:spLocks/>
          </p:cNvSpPr>
          <p:nvPr/>
        </p:nvSpPr>
        <p:spPr bwMode="auto">
          <a:xfrm>
            <a:off x="4349750" y="2622550"/>
            <a:ext cx="298450" cy="149225"/>
          </a:xfrm>
          <a:custGeom>
            <a:avLst/>
            <a:gdLst>
              <a:gd name="T0" fmla="*/ 2147483647 w 252"/>
              <a:gd name="T1" fmla="*/ 2147483647 h 126"/>
              <a:gd name="T2" fmla="*/ 2147483647 w 252"/>
              <a:gd name="T3" fmla="*/ 0 h 126"/>
              <a:gd name="T4" fmla="*/ 0 w 252"/>
              <a:gd name="T5" fmla="*/ 2147483647 h 126"/>
              <a:gd name="T6" fmla="*/ 0 60000 65536"/>
              <a:gd name="T7" fmla="*/ 0 60000 65536"/>
              <a:gd name="T8" fmla="*/ 0 60000 65536"/>
              <a:gd name="T9" fmla="*/ 0 w 252"/>
              <a:gd name="T10" fmla="*/ 0 h 126"/>
              <a:gd name="T11" fmla="*/ 252 w 252"/>
              <a:gd name="T12" fmla="*/ 126 h 126"/>
            </a:gdLst>
            <a:ahLst/>
            <a:cxnLst>
              <a:cxn ang="T6">
                <a:pos x="T0" y="T1"/>
              </a:cxn>
              <a:cxn ang="T7">
                <a:pos x="T2" y="T3"/>
              </a:cxn>
              <a:cxn ang="T8">
                <a:pos x="T4" y="T5"/>
              </a:cxn>
            </a:cxnLst>
            <a:rect l="T9" t="T10" r="T11" b="T12"/>
            <a:pathLst>
              <a:path w="252" h="126">
                <a:moveTo>
                  <a:pt x="252" y="126"/>
                </a:moveTo>
                <a:lnTo>
                  <a:pt x="126" y="0"/>
                </a:lnTo>
                <a:lnTo>
                  <a:pt x="0" y="12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 name="Freeform 14"/>
          <p:cNvSpPr>
            <a:spLocks/>
          </p:cNvSpPr>
          <p:nvPr/>
        </p:nvSpPr>
        <p:spPr bwMode="auto">
          <a:xfrm>
            <a:off x="4349750" y="4819650"/>
            <a:ext cx="298450" cy="149225"/>
          </a:xfrm>
          <a:custGeom>
            <a:avLst/>
            <a:gdLst>
              <a:gd name="T0" fmla="*/ 0 w 252"/>
              <a:gd name="T1" fmla="*/ 0 h 126"/>
              <a:gd name="T2" fmla="*/ 2147483647 w 252"/>
              <a:gd name="T3" fmla="*/ 2147483647 h 126"/>
              <a:gd name="T4" fmla="*/ 2147483647 w 252"/>
              <a:gd name="T5" fmla="*/ 0 h 126"/>
              <a:gd name="T6" fmla="*/ 0 w 252"/>
              <a:gd name="T7" fmla="*/ 0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0" y="0"/>
                </a:moveTo>
                <a:lnTo>
                  <a:pt x="126" y="126"/>
                </a:lnTo>
                <a:lnTo>
                  <a:pt x="252" y="0"/>
                </a:lnTo>
                <a:lnTo>
                  <a:pt x="0" y="0"/>
                </a:lnTo>
                <a:close/>
              </a:path>
            </a:pathLst>
          </a:custGeom>
          <a:solidFill>
            <a:srgbClr val="2A9B18"/>
          </a:solidFill>
          <a:ln>
            <a:noFill/>
          </a:ln>
        </p:spPr>
        <p:txBody>
          <a:bodyPr/>
          <a:lstStyle/>
          <a:p>
            <a:endParaRPr lang="en-US"/>
          </a:p>
        </p:txBody>
      </p:sp>
      <p:sp>
        <p:nvSpPr>
          <p:cNvPr id="24" name="Freeform 15"/>
          <p:cNvSpPr>
            <a:spLocks/>
          </p:cNvSpPr>
          <p:nvPr/>
        </p:nvSpPr>
        <p:spPr bwMode="auto">
          <a:xfrm>
            <a:off x="4349750" y="4819650"/>
            <a:ext cx="298450" cy="149225"/>
          </a:xfrm>
          <a:custGeom>
            <a:avLst/>
            <a:gdLst>
              <a:gd name="T0" fmla="*/ 0 w 252"/>
              <a:gd name="T1" fmla="*/ 0 h 126"/>
              <a:gd name="T2" fmla="*/ 2147483647 w 252"/>
              <a:gd name="T3" fmla="*/ 2147483647 h 126"/>
              <a:gd name="T4" fmla="*/ 2147483647 w 252"/>
              <a:gd name="T5" fmla="*/ 0 h 126"/>
              <a:gd name="T6" fmla="*/ 0 60000 65536"/>
              <a:gd name="T7" fmla="*/ 0 60000 65536"/>
              <a:gd name="T8" fmla="*/ 0 60000 65536"/>
              <a:gd name="T9" fmla="*/ 0 w 252"/>
              <a:gd name="T10" fmla="*/ 0 h 126"/>
              <a:gd name="T11" fmla="*/ 252 w 252"/>
              <a:gd name="T12" fmla="*/ 126 h 126"/>
            </a:gdLst>
            <a:ahLst/>
            <a:cxnLst>
              <a:cxn ang="T6">
                <a:pos x="T0" y="T1"/>
              </a:cxn>
              <a:cxn ang="T7">
                <a:pos x="T2" y="T3"/>
              </a:cxn>
              <a:cxn ang="T8">
                <a:pos x="T4" y="T5"/>
              </a:cxn>
            </a:cxnLst>
            <a:rect l="T9" t="T10" r="T11" b="T12"/>
            <a:pathLst>
              <a:path w="252" h="126">
                <a:moveTo>
                  <a:pt x="0" y="0"/>
                </a:moveTo>
                <a:lnTo>
                  <a:pt x="126" y="126"/>
                </a:lnTo>
                <a:lnTo>
                  <a:pt x="2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5" name="Freeform 16"/>
          <p:cNvSpPr>
            <a:spLocks/>
          </p:cNvSpPr>
          <p:nvPr/>
        </p:nvSpPr>
        <p:spPr bwMode="auto">
          <a:xfrm>
            <a:off x="3324225" y="3663950"/>
            <a:ext cx="149225" cy="293688"/>
          </a:xfrm>
          <a:custGeom>
            <a:avLst/>
            <a:gdLst>
              <a:gd name="T0" fmla="*/ 2147483647 w 126"/>
              <a:gd name="T1" fmla="*/ 0 h 250"/>
              <a:gd name="T2" fmla="*/ 0 w 126"/>
              <a:gd name="T3" fmla="*/ 2147483647 h 250"/>
              <a:gd name="T4" fmla="*/ 2147483647 w 126"/>
              <a:gd name="T5" fmla="*/ 2147483647 h 250"/>
              <a:gd name="T6" fmla="*/ 2147483647 w 126"/>
              <a:gd name="T7" fmla="*/ 0 h 250"/>
              <a:gd name="T8" fmla="*/ 0 60000 65536"/>
              <a:gd name="T9" fmla="*/ 0 60000 65536"/>
              <a:gd name="T10" fmla="*/ 0 60000 65536"/>
              <a:gd name="T11" fmla="*/ 0 60000 65536"/>
              <a:gd name="T12" fmla="*/ 0 w 126"/>
              <a:gd name="T13" fmla="*/ 0 h 250"/>
              <a:gd name="T14" fmla="*/ 126 w 126"/>
              <a:gd name="T15" fmla="*/ 250 h 250"/>
            </a:gdLst>
            <a:ahLst/>
            <a:cxnLst>
              <a:cxn ang="T8">
                <a:pos x="T0" y="T1"/>
              </a:cxn>
              <a:cxn ang="T9">
                <a:pos x="T2" y="T3"/>
              </a:cxn>
              <a:cxn ang="T10">
                <a:pos x="T4" y="T5"/>
              </a:cxn>
              <a:cxn ang="T11">
                <a:pos x="T6" y="T7"/>
              </a:cxn>
            </a:cxnLst>
            <a:rect l="T12" t="T13" r="T14" b="T15"/>
            <a:pathLst>
              <a:path w="126" h="250">
                <a:moveTo>
                  <a:pt x="126" y="0"/>
                </a:moveTo>
                <a:lnTo>
                  <a:pt x="0" y="124"/>
                </a:lnTo>
                <a:lnTo>
                  <a:pt x="126" y="250"/>
                </a:lnTo>
                <a:lnTo>
                  <a:pt x="126" y="0"/>
                </a:lnTo>
                <a:close/>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6" name="Freeform 17"/>
          <p:cNvSpPr>
            <a:spLocks/>
          </p:cNvSpPr>
          <p:nvPr/>
        </p:nvSpPr>
        <p:spPr bwMode="auto">
          <a:xfrm>
            <a:off x="3324225" y="3646488"/>
            <a:ext cx="149225" cy="295275"/>
          </a:xfrm>
          <a:custGeom>
            <a:avLst/>
            <a:gdLst>
              <a:gd name="T0" fmla="*/ 2147483647 w 126"/>
              <a:gd name="T1" fmla="*/ 0 h 250"/>
              <a:gd name="T2" fmla="*/ 0 w 126"/>
              <a:gd name="T3" fmla="*/ 2147483647 h 250"/>
              <a:gd name="T4" fmla="*/ 2147483647 w 126"/>
              <a:gd name="T5" fmla="*/ 2147483647 h 250"/>
              <a:gd name="T6" fmla="*/ 0 60000 65536"/>
              <a:gd name="T7" fmla="*/ 0 60000 65536"/>
              <a:gd name="T8" fmla="*/ 0 60000 65536"/>
              <a:gd name="T9" fmla="*/ 0 w 126"/>
              <a:gd name="T10" fmla="*/ 0 h 250"/>
              <a:gd name="T11" fmla="*/ 126 w 126"/>
              <a:gd name="T12" fmla="*/ 250 h 250"/>
            </a:gdLst>
            <a:ahLst/>
            <a:cxnLst>
              <a:cxn ang="T6">
                <a:pos x="T0" y="T1"/>
              </a:cxn>
              <a:cxn ang="T7">
                <a:pos x="T2" y="T3"/>
              </a:cxn>
              <a:cxn ang="T8">
                <a:pos x="T4" y="T5"/>
              </a:cxn>
            </a:cxnLst>
            <a:rect l="T9" t="T10" r="T11" b="T12"/>
            <a:pathLst>
              <a:path w="126" h="250">
                <a:moveTo>
                  <a:pt x="126" y="0"/>
                </a:moveTo>
                <a:lnTo>
                  <a:pt x="0" y="124"/>
                </a:lnTo>
                <a:lnTo>
                  <a:pt x="126" y="250"/>
                </a:lnTo>
              </a:path>
            </a:pathLst>
          </a:custGeom>
          <a:solidFill>
            <a:srgbClr val="2A9B18"/>
          </a:solidFill>
          <a:ln>
            <a:noFill/>
          </a:ln>
        </p:spPr>
        <p:txBody>
          <a:bodyPr/>
          <a:lstStyle/>
          <a:p>
            <a:endParaRPr lang="en-US"/>
          </a:p>
        </p:txBody>
      </p:sp>
      <p:sp>
        <p:nvSpPr>
          <p:cNvPr id="27" name="Freeform 36"/>
          <p:cNvSpPr>
            <a:spLocks/>
          </p:cNvSpPr>
          <p:nvPr/>
        </p:nvSpPr>
        <p:spPr bwMode="auto">
          <a:xfrm>
            <a:off x="3862388" y="3146425"/>
            <a:ext cx="1298575" cy="1298575"/>
          </a:xfrm>
          <a:custGeom>
            <a:avLst/>
            <a:gdLst>
              <a:gd name="T0" fmla="*/ 0 w 1102"/>
              <a:gd name="T1" fmla="*/ 2147483647 h 1102"/>
              <a:gd name="T2" fmla="*/ 2147483647 w 1102"/>
              <a:gd name="T3" fmla="*/ 2147483647 h 1102"/>
              <a:gd name="T4" fmla="*/ 2147483647 w 1102"/>
              <a:gd name="T5" fmla="*/ 2147483647 h 1102"/>
              <a:gd name="T6" fmla="*/ 2147483647 w 1102"/>
              <a:gd name="T7" fmla="*/ 2147483647 h 1102"/>
              <a:gd name="T8" fmla="*/ 2147483647 w 1102"/>
              <a:gd name="T9" fmla="*/ 2147483647 h 1102"/>
              <a:gd name="T10" fmla="*/ 2147483647 w 1102"/>
              <a:gd name="T11" fmla="*/ 2147483647 h 1102"/>
              <a:gd name="T12" fmla="*/ 2147483647 w 1102"/>
              <a:gd name="T13" fmla="*/ 2147483647 h 1102"/>
              <a:gd name="T14" fmla="*/ 2147483647 w 1102"/>
              <a:gd name="T15" fmla="*/ 2147483647 h 1102"/>
              <a:gd name="T16" fmla="*/ 2147483647 w 1102"/>
              <a:gd name="T17" fmla="*/ 2147483647 h 1102"/>
              <a:gd name="T18" fmla="*/ 2147483647 w 1102"/>
              <a:gd name="T19" fmla="*/ 2147483647 h 1102"/>
              <a:gd name="T20" fmla="*/ 2147483647 w 1102"/>
              <a:gd name="T21" fmla="*/ 2147483647 h 1102"/>
              <a:gd name="T22" fmla="*/ 2147483647 w 1102"/>
              <a:gd name="T23" fmla="*/ 2147483647 h 1102"/>
              <a:gd name="T24" fmla="*/ 2147483647 w 1102"/>
              <a:gd name="T25" fmla="*/ 2147483647 h 1102"/>
              <a:gd name="T26" fmla="*/ 2147483647 w 1102"/>
              <a:gd name="T27" fmla="*/ 2147483647 h 1102"/>
              <a:gd name="T28" fmla="*/ 2147483647 w 1102"/>
              <a:gd name="T29" fmla="*/ 2147483647 h 1102"/>
              <a:gd name="T30" fmla="*/ 2147483647 w 1102"/>
              <a:gd name="T31" fmla="*/ 2147483647 h 1102"/>
              <a:gd name="T32" fmla="*/ 2147483647 w 1102"/>
              <a:gd name="T33" fmla="*/ 2147483647 h 1102"/>
              <a:gd name="T34" fmla="*/ 2147483647 w 1102"/>
              <a:gd name="T35" fmla="*/ 2147483647 h 1102"/>
              <a:gd name="T36" fmla="*/ 2147483647 w 1102"/>
              <a:gd name="T37" fmla="*/ 2147483647 h 1102"/>
              <a:gd name="T38" fmla="*/ 2147483647 w 1102"/>
              <a:gd name="T39" fmla="*/ 2147483647 h 1102"/>
              <a:gd name="T40" fmla="*/ 2147483647 w 1102"/>
              <a:gd name="T41" fmla="*/ 2147483647 h 1102"/>
              <a:gd name="T42" fmla="*/ 2147483647 w 1102"/>
              <a:gd name="T43" fmla="*/ 2147483647 h 1102"/>
              <a:gd name="T44" fmla="*/ 2147483647 w 1102"/>
              <a:gd name="T45" fmla="*/ 2147483647 h 1102"/>
              <a:gd name="T46" fmla="*/ 2147483647 w 1102"/>
              <a:gd name="T47" fmla="*/ 2147483647 h 1102"/>
              <a:gd name="T48" fmla="*/ 2147483647 w 1102"/>
              <a:gd name="T49" fmla="*/ 2147483647 h 1102"/>
              <a:gd name="T50" fmla="*/ 2147483647 w 1102"/>
              <a:gd name="T51" fmla="*/ 2147483647 h 1102"/>
              <a:gd name="T52" fmla="*/ 2147483647 w 1102"/>
              <a:gd name="T53" fmla="*/ 2147483647 h 1102"/>
              <a:gd name="T54" fmla="*/ 2147483647 w 1102"/>
              <a:gd name="T55" fmla="*/ 2147483647 h 1102"/>
              <a:gd name="T56" fmla="*/ 2147483647 w 1102"/>
              <a:gd name="T57" fmla="*/ 2147483647 h 1102"/>
              <a:gd name="T58" fmla="*/ 2147483647 w 1102"/>
              <a:gd name="T59" fmla="*/ 2147483647 h 1102"/>
              <a:gd name="T60" fmla="*/ 2147483647 w 1102"/>
              <a:gd name="T61" fmla="*/ 2147483647 h 1102"/>
              <a:gd name="T62" fmla="*/ 2147483647 w 1102"/>
              <a:gd name="T63" fmla="*/ 2147483647 h 1102"/>
              <a:gd name="T64" fmla="*/ 2147483647 w 1102"/>
              <a:gd name="T65" fmla="*/ 2147483647 h 1102"/>
              <a:gd name="T66" fmla="*/ 2147483647 w 1102"/>
              <a:gd name="T67" fmla="*/ 2147483647 h 1102"/>
              <a:gd name="T68" fmla="*/ 2147483647 w 1102"/>
              <a:gd name="T69" fmla="*/ 0 h 1102"/>
              <a:gd name="T70" fmla="*/ 2147483647 w 1102"/>
              <a:gd name="T71" fmla="*/ 2147483647 h 1102"/>
              <a:gd name="T72" fmla="*/ 2147483647 w 1102"/>
              <a:gd name="T73" fmla="*/ 2147483647 h 1102"/>
              <a:gd name="T74" fmla="*/ 2147483647 w 1102"/>
              <a:gd name="T75" fmla="*/ 2147483647 h 1102"/>
              <a:gd name="T76" fmla="*/ 2147483647 w 1102"/>
              <a:gd name="T77" fmla="*/ 2147483647 h 1102"/>
              <a:gd name="T78" fmla="*/ 2147483647 w 1102"/>
              <a:gd name="T79" fmla="*/ 2147483647 h 1102"/>
              <a:gd name="T80" fmla="*/ 2147483647 w 1102"/>
              <a:gd name="T81" fmla="*/ 2147483647 h 1102"/>
              <a:gd name="T82" fmla="*/ 2147483647 w 1102"/>
              <a:gd name="T83" fmla="*/ 2147483647 h 1102"/>
              <a:gd name="T84" fmla="*/ 2147483647 w 1102"/>
              <a:gd name="T85" fmla="*/ 2147483647 h 1102"/>
              <a:gd name="T86" fmla="*/ 2147483647 w 1102"/>
              <a:gd name="T87" fmla="*/ 2147483647 h 1102"/>
              <a:gd name="T88" fmla="*/ 2147483647 w 1102"/>
              <a:gd name="T89" fmla="*/ 2147483647 h 1102"/>
              <a:gd name="T90" fmla="*/ 0 w 1102"/>
              <a:gd name="T91" fmla="*/ 2147483647 h 1102"/>
              <a:gd name="T92" fmla="*/ 0 w 1102"/>
              <a:gd name="T93" fmla="*/ 2147483647 h 1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02"/>
              <a:gd name="T142" fmla="*/ 0 h 1102"/>
              <a:gd name="T143" fmla="*/ 1102 w 1102"/>
              <a:gd name="T144" fmla="*/ 1102 h 1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02" h="1102">
                <a:moveTo>
                  <a:pt x="0" y="552"/>
                </a:moveTo>
                <a:lnTo>
                  <a:pt x="0" y="552"/>
                </a:lnTo>
                <a:lnTo>
                  <a:pt x="0" y="580"/>
                </a:lnTo>
                <a:lnTo>
                  <a:pt x="4" y="608"/>
                </a:lnTo>
                <a:lnTo>
                  <a:pt x="6" y="636"/>
                </a:lnTo>
                <a:lnTo>
                  <a:pt x="12" y="662"/>
                </a:lnTo>
                <a:lnTo>
                  <a:pt x="18" y="688"/>
                </a:lnTo>
                <a:lnTo>
                  <a:pt x="26" y="714"/>
                </a:lnTo>
                <a:lnTo>
                  <a:pt x="34" y="740"/>
                </a:lnTo>
                <a:lnTo>
                  <a:pt x="44" y="766"/>
                </a:lnTo>
                <a:lnTo>
                  <a:pt x="54" y="790"/>
                </a:lnTo>
                <a:lnTo>
                  <a:pt x="66" y="814"/>
                </a:lnTo>
                <a:lnTo>
                  <a:pt x="80" y="836"/>
                </a:lnTo>
                <a:lnTo>
                  <a:pt x="94" y="858"/>
                </a:lnTo>
                <a:lnTo>
                  <a:pt x="110" y="880"/>
                </a:lnTo>
                <a:lnTo>
                  <a:pt x="126" y="902"/>
                </a:lnTo>
                <a:lnTo>
                  <a:pt x="144" y="922"/>
                </a:lnTo>
                <a:lnTo>
                  <a:pt x="162" y="940"/>
                </a:lnTo>
                <a:lnTo>
                  <a:pt x="180" y="958"/>
                </a:lnTo>
                <a:lnTo>
                  <a:pt x="200" y="976"/>
                </a:lnTo>
                <a:lnTo>
                  <a:pt x="222" y="992"/>
                </a:lnTo>
                <a:lnTo>
                  <a:pt x="244" y="1008"/>
                </a:lnTo>
                <a:lnTo>
                  <a:pt x="266" y="1022"/>
                </a:lnTo>
                <a:lnTo>
                  <a:pt x="288" y="1034"/>
                </a:lnTo>
                <a:lnTo>
                  <a:pt x="312" y="1048"/>
                </a:lnTo>
                <a:lnTo>
                  <a:pt x="336" y="1058"/>
                </a:lnTo>
                <a:lnTo>
                  <a:pt x="362" y="1068"/>
                </a:lnTo>
                <a:lnTo>
                  <a:pt x="388" y="1076"/>
                </a:lnTo>
                <a:lnTo>
                  <a:pt x="414" y="1084"/>
                </a:lnTo>
                <a:lnTo>
                  <a:pt x="440" y="1090"/>
                </a:lnTo>
                <a:lnTo>
                  <a:pt x="468" y="1094"/>
                </a:lnTo>
                <a:lnTo>
                  <a:pt x="494" y="1098"/>
                </a:lnTo>
                <a:lnTo>
                  <a:pt x="522" y="1100"/>
                </a:lnTo>
                <a:lnTo>
                  <a:pt x="550" y="1102"/>
                </a:lnTo>
                <a:lnTo>
                  <a:pt x="580" y="1100"/>
                </a:lnTo>
                <a:lnTo>
                  <a:pt x="608" y="1098"/>
                </a:lnTo>
                <a:lnTo>
                  <a:pt x="634" y="1094"/>
                </a:lnTo>
                <a:lnTo>
                  <a:pt x="662" y="1090"/>
                </a:lnTo>
                <a:lnTo>
                  <a:pt x="688" y="1084"/>
                </a:lnTo>
                <a:lnTo>
                  <a:pt x="714" y="1076"/>
                </a:lnTo>
                <a:lnTo>
                  <a:pt x="740" y="1068"/>
                </a:lnTo>
                <a:lnTo>
                  <a:pt x="764" y="1058"/>
                </a:lnTo>
                <a:lnTo>
                  <a:pt x="790" y="1048"/>
                </a:lnTo>
                <a:lnTo>
                  <a:pt x="814" y="1034"/>
                </a:lnTo>
                <a:lnTo>
                  <a:pt x="836" y="1022"/>
                </a:lnTo>
                <a:lnTo>
                  <a:pt x="858" y="1008"/>
                </a:lnTo>
                <a:lnTo>
                  <a:pt x="880" y="992"/>
                </a:lnTo>
                <a:lnTo>
                  <a:pt x="900" y="976"/>
                </a:lnTo>
                <a:lnTo>
                  <a:pt x="920" y="958"/>
                </a:lnTo>
                <a:lnTo>
                  <a:pt x="940" y="940"/>
                </a:lnTo>
                <a:lnTo>
                  <a:pt x="958" y="922"/>
                </a:lnTo>
                <a:lnTo>
                  <a:pt x="976" y="902"/>
                </a:lnTo>
                <a:lnTo>
                  <a:pt x="992" y="880"/>
                </a:lnTo>
                <a:lnTo>
                  <a:pt x="1008" y="858"/>
                </a:lnTo>
                <a:lnTo>
                  <a:pt x="1022" y="836"/>
                </a:lnTo>
                <a:lnTo>
                  <a:pt x="1034" y="814"/>
                </a:lnTo>
                <a:lnTo>
                  <a:pt x="1046" y="790"/>
                </a:lnTo>
                <a:lnTo>
                  <a:pt x="1058" y="766"/>
                </a:lnTo>
                <a:lnTo>
                  <a:pt x="1068" y="740"/>
                </a:lnTo>
                <a:lnTo>
                  <a:pt x="1076" y="716"/>
                </a:lnTo>
                <a:lnTo>
                  <a:pt x="1084" y="690"/>
                </a:lnTo>
                <a:lnTo>
                  <a:pt x="1090" y="662"/>
                </a:lnTo>
                <a:lnTo>
                  <a:pt x="1094" y="636"/>
                </a:lnTo>
                <a:lnTo>
                  <a:pt x="1098" y="608"/>
                </a:lnTo>
                <a:lnTo>
                  <a:pt x="1100" y="580"/>
                </a:lnTo>
                <a:lnTo>
                  <a:pt x="1102" y="552"/>
                </a:lnTo>
                <a:lnTo>
                  <a:pt x="1102" y="550"/>
                </a:lnTo>
                <a:lnTo>
                  <a:pt x="1100" y="522"/>
                </a:lnTo>
                <a:lnTo>
                  <a:pt x="1098" y="494"/>
                </a:lnTo>
                <a:lnTo>
                  <a:pt x="1096" y="466"/>
                </a:lnTo>
                <a:lnTo>
                  <a:pt x="1090" y="440"/>
                </a:lnTo>
                <a:lnTo>
                  <a:pt x="1084" y="412"/>
                </a:lnTo>
                <a:lnTo>
                  <a:pt x="1076" y="386"/>
                </a:lnTo>
                <a:lnTo>
                  <a:pt x="1068" y="362"/>
                </a:lnTo>
                <a:lnTo>
                  <a:pt x="1058" y="336"/>
                </a:lnTo>
                <a:lnTo>
                  <a:pt x="1048" y="312"/>
                </a:lnTo>
                <a:lnTo>
                  <a:pt x="1036" y="288"/>
                </a:lnTo>
                <a:lnTo>
                  <a:pt x="1022" y="266"/>
                </a:lnTo>
                <a:lnTo>
                  <a:pt x="1008" y="242"/>
                </a:lnTo>
                <a:lnTo>
                  <a:pt x="992" y="222"/>
                </a:lnTo>
                <a:lnTo>
                  <a:pt x="976" y="200"/>
                </a:lnTo>
                <a:lnTo>
                  <a:pt x="958" y="180"/>
                </a:lnTo>
                <a:lnTo>
                  <a:pt x="940" y="162"/>
                </a:lnTo>
                <a:lnTo>
                  <a:pt x="922" y="142"/>
                </a:lnTo>
                <a:lnTo>
                  <a:pt x="902" y="126"/>
                </a:lnTo>
                <a:lnTo>
                  <a:pt x="880" y="110"/>
                </a:lnTo>
                <a:lnTo>
                  <a:pt x="858" y="94"/>
                </a:lnTo>
                <a:lnTo>
                  <a:pt x="836" y="80"/>
                </a:lnTo>
                <a:lnTo>
                  <a:pt x="814" y="66"/>
                </a:lnTo>
                <a:lnTo>
                  <a:pt x="790" y="54"/>
                </a:lnTo>
                <a:lnTo>
                  <a:pt x="766" y="44"/>
                </a:lnTo>
                <a:lnTo>
                  <a:pt x="740" y="34"/>
                </a:lnTo>
                <a:lnTo>
                  <a:pt x="714" y="24"/>
                </a:lnTo>
                <a:lnTo>
                  <a:pt x="688" y="18"/>
                </a:lnTo>
                <a:lnTo>
                  <a:pt x="662" y="12"/>
                </a:lnTo>
                <a:lnTo>
                  <a:pt x="634" y="6"/>
                </a:lnTo>
                <a:lnTo>
                  <a:pt x="608" y="2"/>
                </a:lnTo>
                <a:lnTo>
                  <a:pt x="580" y="0"/>
                </a:lnTo>
                <a:lnTo>
                  <a:pt x="550" y="0"/>
                </a:lnTo>
                <a:lnTo>
                  <a:pt x="522" y="0"/>
                </a:lnTo>
                <a:lnTo>
                  <a:pt x="494" y="2"/>
                </a:lnTo>
                <a:lnTo>
                  <a:pt x="466" y="6"/>
                </a:lnTo>
                <a:lnTo>
                  <a:pt x="440" y="12"/>
                </a:lnTo>
                <a:lnTo>
                  <a:pt x="414" y="18"/>
                </a:lnTo>
                <a:lnTo>
                  <a:pt x="388" y="24"/>
                </a:lnTo>
                <a:lnTo>
                  <a:pt x="362" y="34"/>
                </a:lnTo>
                <a:lnTo>
                  <a:pt x="336" y="44"/>
                </a:lnTo>
                <a:lnTo>
                  <a:pt x="312" y="54"/>
                </a:lnTo>
                <a:lnTo>
                  <a:pt x="288" y="66"/>
                </a:lnTo>
                <a:lnTo>
                  <a:pt x="266" y="80"/>
                </a:lnTo>
                <a:lnTo>
                  <a:pt x="242" y="94"/>
                </a:lnTo>
                <a:lnTo>
                  <a:pt x="222" y="110"/>
                </a:lnTo>
                <a:lnTo>
                  <a:pt x="200" y="126"/>
                </a:lnTo>
                <a:lnTo>
                  <a:pt x="180" y="142"/>
                </a:lnTo>
                <a:lnTo>
                  <a:pt x="162" y="162"/>
                </a:lnTo>
                <a:lnTo>
                  <a:pt x="144" y="180"/>
                </a:lnTo>
                <a:lnTo>
                  <a:pt x="126" y="200"/>
                </a:lnTo>
                <a:lnTo>
                  <a:pt x="110" y="222"/>
                </a:lnTo>
                <a:lnTo>
                  <a:pt x="94" y="242"/>
                </a:lnTo>
                <a:lnTo>
                  <a:pt x="80" y="266"/>
                </a:lnTo>
                <a:lnTo>
                  <a:pt x="66" y="288"/>
                </a:lnTo>
                <a:lnTo>
                  <a:pt x="54" y="312"/>
                </a:lnTo>
                <a:lnTo>
                  <a:pt x="44" y="336"/>
                </a:lnTo>
                <a:lnTo>
                  <a:pt x="34" y="362"/>
                </a:lnTo>
                <a:lnTo>
                  <a:pt x="24" y="386"/>
                </a:lnTo>
                <a:lnTo>
                  <a:pt x="18" y="412"/>
                </a:lnTo>
                <a:lnTo>
                  <a:pt x="12" y="440"/>
                </a:lnTo>
                <a:lnTo>
                  <a:pt x="6" y="466"/>
                </a:lnTo>
                <a:lnTo>
                  <a:pt x="2" y="494"/>
                </a:lnTo>
                <a:lnTo>
                  <a:pt x="0" y="522"/>
                </a:lnTo>
                <a:lnTo>
                  <a:pt x="0" y="550"/>
                </a:lnTo>
                <a:lnTo>
                  <a:pt x="0" y="55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8" name="Freeform 38"/>
          <p:cNvSpPr>
            <a:spLocks/>
          </p:cNvSpPr>
          <p:nvPr/>
        </p:nvSpPr>
        <p:spPr bwMode="auto">
          <a:xfrm>
            <a:off x="3862388" y="3548063"/>
            <a:ext cx="1298575" cy="896937"/>
          </a:xfrm>
          <a:custGeom>
            <a:avLst/>
            <a:gdLst>
              <a:gd name="T0" fmla="*/ 2147483647 w 1102"/>
              <a:gd name="T1" fmla="*/ 2147483647 h 762"/>
              <a:gd name="T2" fmla="*/ 2147483647 w 1102"/>
              <a:gd name="T3" fmla="*/ 2147483647 h 762"/>
              <a:gd name="T4" fmla="*/ 2147483647 w 1102"/>
              <a:gd name="T5" fmla="*/ 2147483647 h 762"/>
              <a:gd name="T6" fmla="*/ 2147483647 w 1102"/>
              <a:gd name="T7" fmla="*/ 2147483647 h 762"/>
              <a:gd name="T8" fmla="*/ 2147483647 w 1102"/>
              <a:gd name="T9" fmla="*/ 2147483647 h 762"/>
              <a:gd name="T10" fmla="*/ 2147483647 w 1102"/>
              <a:gd name="T11" fmla="*/ 2147483647 h 762"/>
              <a:gd name="T12" fmla="*/ 2147483647 w 1102"/>
              <a:gd name="T13" fmla="*/ 2147483647 h 762"/>
              <a:gd name="T14" fmla="*/ 2147483647 w 1102"/>
              <a:gd name="T15" fmla="*/ 2147483647 h 762"/>
              <a:gd name="T16" fmla="*/ 2147483647 w 1102"/>
              <a:gd name="T17" fmla="*/ 2147483647 h 762"/>
              <a:gd name="T18" fmla="*/ 2147483647 w 1102"/>
              <a:gd name="T19" fmla="*/ 2147483647 h 762"/>
              <a:gd name="T20" fmla="*/ 2147483647 w 1102"/>
              <a:gd name="T21" fmla="*/ 2147483647 h 762"/>
              <a:gd name="T22" fmla="*/ 2147483647 w 1102"/>
              <a:gd name="T23" fmla="*/ 2147483647 h 762"/>
              <a:gd name="T24" fmla="*/ 2147483647 w 1102"/>
              <a:gd name="T25" fmla="*/ 2147483647 h 762"/>
              <a:gd name="T26" fmla="*/ 2147483647 w 1102"/>
              <a:gd name="T27" fmla="*/ 2147483647 h 762"/>
              <a:gd name="T28" fmla="*/ 2147483647 w 1102"/>
              <a:gd name="T29" fmla="*/ 2147483647 h 762"/>
              <a:gd name="T30" fmla="*/ 2147483647 w 1102"/>
              <a:gd name="T31" fmla="*/ 2147483647 h 762"/>
              <a:gd name="T32" fmla="*/ 0 w 1102"/>
              <a:gd name="T33" fmla="*/ 2147483647 h 762"/>
              <a:gd name="T34" fmla="*/ 2147483647 w 1102"/>
              <a:gd name="T35" fmla="*/ 2147483647 h 762"/>
              <a:gd name="T36" fmla="*/ 2147483647 w 1102"/>
              <a:gd name="T37" fmla="*/ 2147483647 h 762"/>
              <a:gd name="T38" fmla="*/ 2147483647 w 1102"/>
              <a:gd name="T39" fmla="*/ 2147483647 h 762"/>
              <a:gd name="T40" fmla="*/ 2147483647 w 1102"/>
              <a:gd name="T41" fmla="*/ 2147483647 h 762"/>
              <a:gd name="T42" fmla="*/ 2147483647 w 1102"/>
              <a:gd name="T43" fmla="*/ 2147483647 h 762"/>
              <a:gd name="T44" fmla="*/ 2147483647 w 1102"/>
              <a:gd name="T45" fmla="*/ 2147483647 h 762"/>
              <a:gd name="T46" fmla="*/ 2147483647 w 1102"/>
              <a:gd name="T47" fmla="*/ 2147483647 h 762"/>
              <a:gd name="T48" fmla="*/ 2147483647 w 1102"/>
              <a:gd name="T49" fmla="*/ 2147483647 h 762"/>
              <a:gd name="T50" fmla="*/ 2147483647 w 1102"/>
              <a:gd name="T51" fmla="*/ 0 h 762"/>
              <a:gd name="T52" fmla="*/ 2147483647 w 1102"/>
              <a:gd name="T53" fmla="*/ 0 h 762"/>
              <a:gd name="T54" fmla="*/ 2147483647 w 1102"/>
              <a:gd name="T55" fmla="*/ 2147483647 h 762"/>
              <a:gd name="T56" fmla="*/ 2147483647 w 1102"/>
              <a:gd name="T57" fmla="*/ 2147483647 h 762"/>
              <a:gd name="T58" fmla="*/ 2147483647 w 1102"/>
              <a:gd name="T59" fmla="*/ 2147483647 h 762"/>
              <a:gd name="T60" fmla="*/ 2147483647 w 1102"/>
              <a:gd name="T61" fmla="*/ 2147483647 h 762"/>
              <a:gd name="T62" fmla="*/ 2147483647 w 1102"/>
              <a:gd name="T63" fmla="*/ 2147483647 h 762"/>
              <a:gd name="T64" fmla="*/ 2147483647 w 1102"/>
              <a:gd name="T65" fmla="*/ 2147483647 h 762"/>
              <a:gd name="T66" fmla="*/ 2147483647 w 1102"/>
              <a:gd name="T67" fmla="*/ 2147483647 h 762"/>
              <a:gd name="T68" fmla="*/ 2147483647 w 1102"/>
              <a:gd name="T69" fmla="*/ 2147483647 h 762"/>
              <a:gd name="T70" fmla="*/ 2147483647 w 1102"/>
              <a:gd name="T71" fmla="*/ 2147483647 h 762"/>
              <a:gd name="T72" fmla="*/ 2147483647 w 1102"/>
              <a:gd name="T73" fmla="*/ 2147483647 h 762"/>
              <a:gd name="T74" fmla="*/ 2147483647 w 1102"/>
              <a:gd name="T75" fmla="*/ 2147483647 h 762"/>
              <a:gd name="T76" fmla="*/ 2147483647 w 1102"/>
              <a:gd name="T77" fmla="*/ 2147483647 h 762"/>
              <a:gd name="T78" fmla="*/ 2147483647 w 1102"/>
              <a:gd name="T79" fmla="*/ 2147483647 h 762"/>
              <a:gd name="T80" fmla="*/ 2147483647 w 1102"/>
              <a:gd name="T81" fmla="*/ 2147483647 h 762"/>
              <a:gd name="T82" fmla="*/ 2147483647 w 1102"/>
              <a:gd name="T83" fmla="*/ 2147483647 h 762"/>
              <a:gd name="T84" fmla="*/ 2147483647 w 1102"/>
              <a:gd name="T85" fmla="*/ 2147483647 h 762"/>
              <a:gd name="T86" fmla="*/ 2147483647 w 1102"/>
              <a:gd name="T87" fmla="*/ 2147483647 h 762"/>
              <a:gd name="T88" fmla="*/ 2147483647 w 1102"/>
              <a:gd name="T89" fmla="*/ 2147483647 h 762"/>
              <a:gd name="T90" fmla="*/ 2147483647 w 1102"/>
              <a:gd name="T91" fmla="*/ 2147483647 h 762"/>
              <a:gd name="T92" fmla="*/ 2147483647 w 1102"/>
              <a:gd name="T93" fmla="*/ 2147483647 h 762"/>
              <a:gd name="T94" fmla="*/ 2147483647 w 1102"/>
              <a:gd name="T95" fmla="*/ 2147483647 h 762"/>
              <a:gd name="T96" fmla="*/ 2147483647 w 1102"/>
              <a:gd name="T97" fmla="*/ 2147483647 h 762"/>
              <a:gd name="T98" fmla="*/ 2147483647 w 1102"/>
              <a:gd name="T99" fmla="*/ 2147483647 h 762"/>
              <a:gd name="T100" fmla="*/ 2147483647 w 1102"/>
              <a:gd name="T101" fmla="*/ 2147483647 h 762"/>
              <a:gd name="T102" fmla="*/ 2147483647 w 1102"/>
              <a:gd name="T103" fmla="*/ 2147483647 h 7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2"/>
              <a:gd name="T157" fmla="*/ 0 h 762"/>
              <a:gd name="T158" fmla="*/ 1102 w 1102"/>
              <a:gd name="T159" fmla="*/ 762 h 7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2" h="762">
                <a:moveTo>
                  <a:pt x="550" y="762"/>
                </a:moveTo>
                <a:lnTo>
                  <a:pt x="550" y="762"/>
                </a:lnTo>
                <a:lnTo>
                  <a:pt x="522" y="760"/>
                </a:lnTo>
                <a:lnTo>
                  <a:pt x="494" y="758"/>
                </a:lnTo>
                <a:lnTo>
                  <a:pt x="468" y="754"/>
                </a:lnTo>
                <a:lnTo>
                  <a:pt x="440" y="750"/>
                </a:lnTo>
                <a:lnTo>
                  <a:pt x="414" y="744"/>
                </a:lnTo>
                <a:lnTo>
                  <a:pt x="388" y="736"/>
                </a:lnTo>
                <a:lnTo>
                  <a:pt x="362" y="728"/>
                </a:lnTo>
                <a:lnTo>
                  <a:pt x="336" y="718"/>
                </a:lnTo>
                <a:lnTo>
                  <a:pt x="312" y="708"/>
                </a:lnTo>
                <a:lnTo>
                  <a:pt x="288" y="694"/>
                </a:lnTo>
                <a:lnTo>
                  <a:pt x="266" y="682"/>
                </a:lnTo>
                <a:lnTo>
                  <a:pt x="244" y="668"/>
                </a:lnTo>
                <a:lnTo>
                  <a:pt x="222" y="652"/>
                </a:lnTo>
                <a:lnTo>
                  <a:pt x="200" y="636"/>
                </a:lnTo>
                <a:lnTo>
                  <a:pt x="180" y="618"/>
                </a:lnTo>
                <a:lnTo>
                  <a:pt x="162" y="600"/>
                </a:lnTo>
                <a:lnTo>
                  <a:pt x="144" y="582"/>
                </a:lnTo>
                <a:lnTo>
                  <a:pt x="126" y="562"/>
                </a:lnTo>
                <a:lnTo>
                  <a:pt x="110" y="540"/>
                </a:lnTo>
                <a:lnTo>
                  <a:pt x="94" y="518"/>
                </a:lnTo>
                <a:lnTo>
                  <a:pt x="80" y="496"/>
                </a:lnTo>
                <a:lnTo>
                  <a:pt x="66" y="474"/>
                </a:lnTo>
                <a:lnTo>
                  <a:pt x="54" y="450"/>
                </a:lnTo>
                <a:lnTo>
                  <a:pt x="44" y="426"/>
                </a:lnTo>
                <a:lnTo>
                  <a:pt x="34" y="400"/>
                </a:lnTo>
                <a:lnTo>
                  <a:pt x="26" y="374"/>
                </a:lnTo>
                <a:lnTo>
                  <a:pt x="18" y="348"/>
                </a:lnTo>
                <a:lnTo>
                  <a:pt x="12" y="322"/>
                </a:lnTo>
                <a:lnTo>
                  <a:pt x="6" y="296"/>
                </a:lnTo>
                <a:lnTo>
                  <a:pt x="4" y="268"/>
                </a:lnTo>
                <a:lnTo>
                  <a:pt x="0" y="240"/>
                </a:lnTo>
                <a:lnTo>
                  <a:pt x="0" y="212"/>
                </a:lnTo>
                <a:lnTo>
                  <a:pt x="2" y="214"/>
                </a:lnTo>
                <a:lnTo>
                  <a:pt x="4" y="216"/>
                </a:lnTo>
                <a:lnTo>
                  <a:pt x="14" y="214"/>
                </a:lnTo>
                <a:lnTo>
                  <a:pt x="26" y="206"/>
                </a:lnTo>
                <a:lnTo>
                  <a:pt x="66" y="182"/>
                </a:lnTo>
                <a:lnTo>
                  <a:pt x="120" y="148"/>
                </a:lnTo>
                <a:lnTo>
                  <a:pt x="188" y="108"/>
                </a:lnTo>
                <a:lnTo>
                  <a:pt x="226" y="88"/>
                </a:lnTo>
                <a:lnTo>
                  <a:pt x="266" y="68"/>
                </a:lnTo>
                <a:lnTo>
                  <a:pt x="310" y="50"/>
                </a:lnTo>
                <a:lnTo>
                  <a:pt x="356" y="34"/>
                </a:lnTo>
                <a:lnTo>
                  <a:pt x="402" y="20"/>
                </a:lnTo>
                <a:lnTo>
                  <a:pt x="452" y="10"/>
                </a:lnTo>
                <a:lnTo>
                  <a:pt x="502" y="2"/>
                </a:lnTo>
                <a:lnTo>
                  <a:pt x="528" y="0"/>
                </a:lnTo>
                <a:lnTo>
                  <a:pt x="554" y="0"/>
                </a:lnTo>
                <a:lnTo>
                  <a:pt x="580" y="0"/>
                </a:lnTo>
                <a:lnTo>
                  <a:pt x="604" y="2"/>
                </a:lnTo>
                <a:lnTo>
                  <a:pt x="654" y="10"/>
                </a:lnTo>
                <a:lnTo>
                  <a:pt x="702" y="20"/>
                </a:lnTo>
                <a:lnTo>
                  <a:pt x="746" y="34"/>
                </a:lnTo>
                <a:lnTo>
                  <a:pt x="790" y="52"/>
                </a:lnTo>
                <a:lnTo>
                  <a:pt x="832" y="70"/>
                </a:lnTo>
                <a:lnTo>
                  <a:pt x="872" y="90"/>
                </a:lnTo>
                <a:lnTo>
                  <a:pt x="910" y="110"/>
                </a:lnTo>
                <a:lnTo>
                  <a:pt x="976" y="150"/>
                </a:lnTo>
                <a:lnTo>
                  <a:pt x="1030" y="186"/>
                </a:lnTo>
                <a:lnTo>
                  <a:pt x="1070" y="212"/>
                </a:lnTo>
                <a:lnTo>
                  <a:pt x="1084" y="218"/>
                </a:lnTo>
                <a:lnTo>
                  <a:pt x="1094" y="220"/>
                </a:lnTo>
                <a:lnTo>
                  <a:pt x="1098" y="220"/>
                </a:lnTo>
                <a:lnTo>
                  <a:pt x="1100" y="218"/>
                </a:lnTo>
                <a:lnTo>
                  <a:pt x="1100" y="216"/>
                </a:lnTo>
                <a:lnTo>
                  <a:pt x="1102" y="212"/>
                </a:lnTo>
                <a:lnTo>
                  <a:pt x="1100" y="240"/>
                </a:lnTo>
                <a:lnTo>
                  <a:pt x="1098" y="268"/>
                </a:lnTo>
                <a:lnTo>
                  <a:pt x="1094" y="296"/>
                </a:lnTo>
                <a:lnTo>
                  <a:pt x="1090" y="322"/>
                </a:lnTo>
                <a:lnTo>
                  <a:pt x="1084" y="350"/>
                </a:lnTo>
                <a:lnTo>
                  <a:pt x="1076" y="376"/>
                </a:lnTo>
                <a:lnTo>
                  <a:pt x="1068" y="400"/>
                </a:lnTo>
                <a:lnTo>
                  <a:pt x="1058" y="426"/>
                </a:lnTo>
                <a:lnTo>
                  <a:pt x="1046" y="450"/>
                </a:lnTo>
                <a:lnTo>
                  <a:pt x="1034" y="474"/>
                </a:lnTo>
                <a:lnTo>
                  <a:pt x="1022" y="496"/>
                </a:lnTo>
                <a:lnTo>
                  <a:pt x="1008" y="518"/>
                </a:lnTo>
                <a:lnTo>
                  <a:pt x="992" y="540"/>
                </a:lnTo>
                <a:lnTo>
                  <a:pt x="976" y="562"/>
                </a:lnTo>
                <a:lnTo>
                  <a:pt x="958" y="582"/>
                </a:lnTo>
                <a:lnTo>
                  <a:pt x="940" y="600"/>
                </a:lnTo>
                <a:lnTo>
                  <a:pt x="920" y="618"/>
                </a:lnTo>
                <a:lnTo>
                  <a:pt x="900" y="636"/>
                </a:lnTo>
                <a:lnTo>
                  <a:pt x="880" y="652"/>
                </a:lnTo>
                <a:lnTo>
                  <a:pt x="858" y="668"/>
                </a:lnTo>
                <a:lnTo>
                  <a:pt x="836" y="682"/>
                </a:lnTo>
                <a:lnTo>
                  <a:pt x="814" y="694"/>
                </a:lnTo>
                <a:lnTo>
                  <a:pt x="790" y="708"/>
                </a:lnTo>
                <a:lnTo>
                  <a:pt x="764" y="718"/>
                </a:lnTo>
                <a:lnTo>
                  <a:pt x="740" y="728"/>
                </a:lnTo>
                <a:lnTo>
                  <a:pt x="714" y="736"/>
                </a:lnTo>
                <a:lnTo>
                  <a:pt x="688" y="744"/>
                </a:lnTo>
                <a:lnTo>
                  <a:pt x="662" y="750"/>
                </a:lnTo>
                <a:lnTo>
                  <a:pt x="634" y="754"/>
                </a:lnTo>
                <a:lnTo>
                  <a:pt x="608" y="758"/>
                </a:lnTo>
                <a:lnTo>
                  <a:pt x="580" y="760"/>
                </a:lnTo>
                <a:lnTo>
                  <a:pt x="550" y="76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9" name="Freeform 39"/>
          <p:cNvSpPr>
            <a:spLocks/>
          </p:cNvSpPr>
          <p:nvPr/>
        </p:nvSpPr>
        <p:spPr bwMode="auto">
          <a:xfrm>
            <a:off x="3862388" y="3146425"/>
            <a:ext cx="1298575" cy="647700"/>
          </a:xfrm>
          <a:custGeom>
            <a:avLst/>
            <a:gdLst>
              <a:gd name="T0" fmla="*/ 2147483647 w 1102"/>
              <a:gd name="T1" fmla="*/ 2147483647 h 550"/>
              <a:gd name="T2" fmla="*/ 2147483647 w 1102"/>
              <a:gd name="T3" fmla="*/ 2147483647 h 550"/>
              <a:gd name="T4" fmla="*/ 2147483647 w 1102"/>
              <a:gd name="T5" fmla="*/ 2147483647 h 550"/>
              <a:gd name="T6" fmla="*/ 2147483647 w 1102"/>
              <a:gd name="T7" fmla="*/ 2147483647 h 550"/>
              <a:gd name="T8" fmla="*/ 2147483647 w 1102"/>
              <a:gd name="T9" fmla="*/ 2147483647 h 550"/>
              <a:gd name="T10" fmla="*/ 2147483647 w 1102"/>
              <a:gd name="T11" fmla="*/ 2147483647 h 550"/>
              <a:gd name="T12" fmla="*/ 2147483647 w 1102"/>
              <a:gd name="T13" fmla="*/ 2147483647 h 550"/>
              <a:gd name="T14" fmla="*/ 2147483647 w 1102"/>
              <a:gd name="T15" fmla="*/ 2147483647 h 550"/>
              <a:gd name="T16" fmla="*/ 2147483647 w 1102"/>
              <a:gd name="T17" fmla="*/ 2147483647 h 550"/>
              <a:gd name="T18" fmla="*/ 2147483647 w 1102"/>
              <a:gd name="T19" fmla="*/ 2147483647 h 550"/>
              <a:gd name="T20" fmla="*/ 2147483647 w 1102"/>
              <a:gd name="T21" fmla="*/ 0 h 550"/>
              <a:gd name="T22" fmla="*/ 2147483647 w 1102"/>
              <a:gd name="T23" fmla="*/ 0 h 550"/>
              <a:gd name="T24" fmla="*/ 2147483647 w 1102"/>
              <a:gd name="T25" fmla="*/ 2147483647 h 550"/>
              <a:gd name="T26" fmla="*/ 2147483647 w 1102"/>
              <a:gd name="T27" fmla="*/ 2147483647 h 550"/>
              <a:gd name="T28" fmla="*/ 2147483647 w 1102"/>
              <a:gd name="T29" fmla="*/ 2147483647 h 550"/>
              <a:gd name="T30" fmla="*/ 2147483647 w 1102"/>
              <a:gd name="T31" fmla="*/ 2147483647 h 550"/>
              <a:gd name="T32" fmla="*/ 2147483647 w 1102"/>
              <a:gd name="T33" fmla="*/ 2147483647 h 550"/>
              <a:gd name="T34" fmla="*/ 2147483647 w 1102"/>
              <a:gd name="T35" fmla="*/ 2147483647 h 550"/>
              <a:gd name="T36" fmla="*/ 2147483647 w 1102"/>
              <a:gd name="T37" fmla="*/ 2147483647 h 550"/>
              <a:gd name="T38" fmla="*/ 2147483647 w 1102"/>
              <a:gd name="T39" fmla="*/ 2147483647 h 550"/>
              <a:gd name="T40" fmla="*/ 2147483647 w 1102"/>
              <a:gd name="T41" fmla="*/ 2147483647 h 550"/>
              <a:gd name="T42" fmla="*/ 2147483647 w 1102"/>
              <a:gd name="T43" fmla="*/ 2147483647 h 550"/>
              <a:gd name="T44" fmla="*/ 0 w 1102"/>
              <a:gd name="T45" fmla="*/ 2147483647 h 550"/>
              <a:gd name="T46" fmla="*/ 2147483647 w 1102"/>
              <a:gd name="T47" fmla="*/ 2147483647 h 550"/>
              <a:gd name="T48" fmla="*/ 2147483647 w 1102"/>
              <a:gd name="T49" fmla="*/ 2147483647 h 550"/>
              <a:gd name="T50" fmla="*/ 2147483647 w 1102"/>
              <a:gd name="T51" fmla="*/ 2147483647 h 550"/>
              <a:gd name="T52" fmla="*/ 2147483647 w 1102"/>
              <a:gd name="T53" fmla="*/ 2147483647 h 550"/>
              <a:gd name="T54" fmla="*/ 2147483647 w 1102"/>
              <a:gd name="T55" fmla="*/ 2147483647 h 550"/>
              <a:gd name="T56" fmla="*/ 2147483647 w 1102"/>
              <a:gd name="T57" fmla="*/ 2147483647 h 550"/>
              <a:gd name="T58" fmla="*/ 2147483647 w 1102"/>
              <a:gd name="T59" fmla="*/ 2147483647 h 550"/>
              <a:gd name="T60" fmla="*/ 2147483647 w 1102"/>
              <a:gd name="T61" fmla="*/ 2147483647 h 550"/>
              <a:gd name="T62" fmla="*/ 2147483647 w 1102"/>
              <a:gd name="T63" fmla="*/ 2147483647 h 550"/>
              <a:gd name="T64" fmla="*/ 2147483647 w 1102"/>
              <a:gd name="T65" fmla="*/ 2147483647 h 550"/>
              <a:gd name="T66" fmla="*/ 2147483647 w 1102"/>
              <a:gd name="T67" fmla="*/ 0 h 550"/>
              <a:gd name="T68" fmla="*/ 2147483647 w 1102"/>
              <a:gd name="T69" fmla="*/ 2147483647 h 550"/>
              <a:gd name="T70" fmla="*/ 2147483647 w 1102"/>
              <a:gd name="T71" fmla="*/ 2147483647 h 550"/>
              <a:gd name="T72" fmla="*/ 2147483647 w 1102"/>
              <a:gd name="T73" fmla="*/ 2147483647 h 550"/>
              <a:gd name="T74" fmla="*/ 2147483647 w 1102"/>
              <a:gd name="T75" fmla="*/ 2147483647 h 550"/>
              <a:gd name="T76" fmla="*/ 2147483647 w 1102"/>
              <a:gd name="T77" fmla="*/ 2147483647 h 550"/>
              <a:gd name="T78" fmla="*/ 2147483647 w 1102"/>
              <a:gd name="T79" fmla="*/ 2147483647 h 550"/>
              <a:gd name="T80" fmla="*/ 2147483647 w 1102"/>
              <a:gd name="T81" fmla="*/ 2147483647 h 550"/>
              <a:gd name="T82" fmla="*/ 2147483647 w 1102"/>
              <a:gd name="T83" fmla="*/ 2147483647 h 550"/>
              <a:gd name="T84" fmla="*/ 2147483647 w 1102"/>
              <a:gd name="T85" fmla="*/ 2147483647 h 550"/>
              <a:gd name="T86" fmla="*/ 2147483647 w 1102"/>
              <a:gd name="T87" fmla="*/ 2147483647 h 550"/>
              <a:gd name="T88" fmla="*/ 2147483647 w 1102"/>
              <a:gd name="T89" fmla="*/ 2147483647 h 5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2"/>
              <a:gd name="T136" fmla="*/ 0 h 550"/>
              <a:gd name="T137" fmla="*/ 1102 w 1102"/>
              <a:gd name="T138" fmla="*/ 550 h 5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2" h="550">
                <a:moveTo>
                  <a:pt x="1102" y="550"/>
                </a:moveTo>
                <a:lnTo>
                  <a:pt x="1102" y="550"/>
                </a:lnTo>
                <a:lnTo>
                  <a:pt x="1100" y="522"/>
                </a:lnTo>
                <a:lnTo>
                  <a:pt x="1098" y="494"/>
                </a:lnTo>
                <a:lnTo>
                  <a:pt x="1094" y="466"/>
                </a:lnTo>
                <a:lnTo>
                  <a:pt x="1088" y="440"/>
                </a:lnTo>
                <a:lnTo>
                  <a:pt x="1082" y="412"/>
                </a:lnTo>
                <a:lnTo>
                  <a:pt x="1074" y="386"/>
                </a:lnTo>
                <a:lnTo>
                  <a:pt x="1066" y="362"/>
                </a:lnTo>
                <a:lnTo>
                  <a:pt x="1056" y="336"/>
                </a:lnTo>
                <a:lnTo>
                  <a:pt x="1044" y="312"/>
                </a:lnTo>
                <a:lnTo>
                  <a:pt x="1032" y="288"/>
                </a:lnTo>
                <a:lnTo>
                  <a:pt x="1020" y="266"/>
                </a:lnTo>
                <a:lnTo>
                  <a:pt x="1004" y="242"/>
                </a:lnTo>
                <a:lnTo>
                  <a:pt x="990" y="222"/>
                </a:lnTo>
                <a:lnTo>
                  <a:pt x="974" y="200"/>
                </a:lnTo>
                <a:lnTo>
                  <a:pt x="956" y="180"/>
                </a:lnTo>
                <a:lnTo>
                  <a:pt x="938" y="162"/>
                </a:lnTo>
                <a:lnTo>
                  <a:pt x="918" y="142"/>
                </a:lnTo>
                <a:lnTo>
                  <a:pt x="900" y="126"/>
                </a:lnTo>
                <a:lnTo>
                  <a:pt x="878" y="110"/>
                </a:lnTo>
                <a:lnTo>
                  <a:pt x="858" y="94"/>
                </a:lnTo>
                <a:lnTo>
                  <a:pt x="834" y="80"/>
                </a:lnTo>
                <a:lnTo>
                  <a:pt x="812" y="66"/>
                </a:lnTo>
                <a:lnTo>
                  <a:pt x="788" y="54"/>
                </a:lnTo>
                <a:lnTo>
                  <a:pt x="764" y="44"/>
                </a:lnTo>
                <a:lnTo>
                  <a:pt x="740" y="34"/>
                </a:lnTo>
                <a:lnTo>
                  <a:pt x="714" y="24"/>
                </a:lnTo>
                <a:lnTo>
                  <a:pt x="688" y="18"/>
                </a:lnTo>
                <a:lnTo>
                  <a:pt x="662" y="12"/>
                </a:lnTo>
                <a:lnTo>
                  <a:pt x="634" y="6"/>
                </a:lnTo>
                <a:lnTo>
                  <a:pt x="608" y="2"/>
                </a:lnTo>
                <a:lnTo>
                  <a:pt x="580" y="0"/>
                </a:lnTo>
                <a:lnTo>
                  <a:pt x="550" y="0"/>
                </a:lnTo>
                <a:lnTo>
                  <a:pt x="522" y="0"/>
                </a:lnTo>
                <a:lnTo>
                  <a:pt x="494" y="2"/>
                </a:lnTo>
                <a:lnTo>
                  <a:pt x="468" y="6"/>
                </a:lnTo>
                <a:lnTo>
                  <a:pt x="440" y="12"/>
                </a:lnTo>
                <a:lnTo>
                  <a:pt x="414" y="18"/>
                </a:lnTo>
                <a:lnTo>
                  <a:pt x="388" y="24"/>
                </a:lnTo>
                <a:lnTo>
                  <a:pt x="362" y="34"/>
                </a:lnTo>
                <a:lnTo>
                  <a:pt x="338" y="44"/>
                </a:lnTo>
                <a:lnTo>
                  <a:pt x="314" y="54"/>
                </a:lnTo>
                <a:lnTo>
                  <a:pt x="290" y="66"/>
                </a:lnTo>
                <a:lnTo>
                  <a:pt x="268" y="80"/>
                </a:lnTo>
                <a:lnTo>
                  <a:pt x="246" y="94"/>
                </a:lnTo>
                <a:lnTo>
                  <a:pt x="224" y="110"/>
                </a:lnTo>
                <a:lnTo>
                  <a:pt x="204" y="126"/>
                </a:lnTo>
                <a:lnTo>
                  <a:pt x="184" y="144"/>
                </a:lnTo>
                <a:lnTo>
                  <a:pt x="164" y="162"/>
                </a:lnTo>
                <a:lnTo>
                  <a:pt x="146" y="180"/>
                </a:lnTo>
                <a:lnTo>
                  <a:pt x="130" y="200"/>
                </a:lnTo>
                <a:lnTo>
                  <a:pt x="114" y="222"/>
                </a:lnTo>
                <a:lnTo>
                  <a:pt x="98" y="242"/>
                </a:lnTo>
                <a:lnTo>
                  <a:pt x="84" y="266"/>
                </a:lnTo>
                <a:lnTo>
                  <a:pt x="70" y="288"/>
                </a:lnTo>
                <a:lnTo>
                  <a:pt x="58" y="312"/>
                </a:lnTo>
                <a:lnTo>
                  <a:pt x="48" y="336"/>
                </a:lnTo>
                <a:lnTo>
                  <a:pt x="38" y="362"/>
                </a:lnTo>
                <a:lnTo>
                  <a:pt x="28" y="386"/>
                </a:lnTo>
                <a:lnTo>
                  <a:pt x="20" y="412"/>
                </a:lnTo>
                <a:lnTo>
                  <a:pt x="14" y="440"/>
                </a:lnTo>
                <a:lnTo>
                  <a:pt x="8" y="466"/>
                </a:lnTo>
                <a:lnTo>
                  <a:pt x="4" y="494"/>
                </a:lnTo>
                <a:lnTo>
                  <a:pt x="2" y="522"/>
                </a:lnTo>
                <a:lnTo>
                  <a:pt x="0" y="550"/>
                </a:lnTo>
                <a:lnTo>
                  <a:pt x="0" y="522"/>
                </a:lnTo>
                <a:lnTo>
                  <a:pt x="2" y="494"/>
                </a:lnTo>
                <a:lnTo>
                  <a:pt x="6" y="466"/>
                </a:lnTo>
                <a:lnTo>
                  <a:pt x="12" y="440"/>
                </a:lnTo>
                <a:lnTo>
                  <a:pt x="18" y="412"/>
                </a:lnTo>
                <a:lnTo>
                  <a:pt x="24" y="386"/>
                </a:lnTo>
                <a:lnTo>
                  <a:pt x="34" y="362"/>
                </a:lnTo>
                <a:lnTo>
                  <a:pt x="44" y="336"/>
                </a:lnTo>
                <a:lnTo>
                  <a:pt x="54" y="312"/>
                </a:lnTo>
                <a:lnTo>
                  <a:pt x="66" y="288"/>
                </a:lnTo>
                <a:lnTo>
                  <a:pt x="80" y="266"/>
                </a:lnTo>
                <a:lnTo>
                  <a:pt x="94" y="242"/>
                </a:lnTo>
                <a:lnTo>
                  <a:pt x="110" y="222"/>
                </a:lnTo>
                <a:lnTo>
                  <a:pt x="126" y="200"/>
                </a:lnTo>
                <a:lnTo>
                  <a:pt x="144" y="180"/>
                </a:lnTo>
                <a:lnTo>
                  <a:pt x="162" y="162"/>
                </a:lnTo>
                <a:lnTo>
                  <a:pt x="180" y="142"/>
                </a:lnTo>
                <a:lnTo>
                  <a:pt x="200" y="126"/>
                </a:lnTo>
                <a:lnTo>
                  <a:pt x="222" y="110"/>
                </a:lnTo>
                <a:lnTo>
                  <a:pt x="242" y="94"/>
                </a:lnTo>
                <a:lnTo>
                  <a:pt x="266" y="80"/>
                </a:lnTo>
                <a:lnTo>
                  <a:pt x="288" y="66"/>
                </a:lnTo>
                <a:lnTo>
                  <a:pt x="312" y="54"/>
                </a:lnTo>
                <a:lnTo>
                  <a:pt x="336" y="44"/>
                </a:lnTo>
                <a:lnTo>
                  <a:pt x="362" y="34"/>
                </a:lnTo>
                <a:lnTo>
                  <a:pt x="388" y="24"/>
                </a:lnTo>
                <a:lnTo>
                  <a:pt x="414" y="18"/>
                </a:lnTo>
                <a:lnTo>
                  <a:pt x="440" y="12"/>
                </a:lnTo>
                <a:lnTo>
                  <a:pt x="466" y="6"/>
                </a:lnTo>
                <a:lnTo>
                  <a:pt x="494" y="2"/>
                </a:lnTo>
                <a:lnTo>
                  <a:pt x="522" y="0"/>
                </a:lnTo>
                <a:lnTo>
                  <a:pt x="550" y="0"/>
                </a:lnTo>
                <a:lnTo>
                  <a:pt x="580" y="0"/>
                </a:lnTo>
                <a:lnTo>
                  <a:pt x="608" y="2"/>
                </a:lnTo>
                <a:lnTo>
                  <a:pt x="634" y="6"/>
                </a:lnTo>
                <a:lnTo>
                  <a:pt x="662" y="12"/>
                </a:lnTo>
                <a:lnTo>
                  <a:pt x="688" y="18"/>
                </a:lnTo>
                <a:lnTo>
                  <a:pt x="714" y="24"/>
                </a:lnTo>
                <a:lnTo>
                  <a:pt x="740" y="34"/>
                </a:lnTo>
                <a:lnTo>
                  <a:pt x="766" y="44"/>
                </a:lnTo>
                <a:lnTo>
                  <a:pt x="790" y="54"/>
                </a:lnTo>
                <a:lnTo>
                  <a:pt x="814" y="66"/>
                </a:lnTo>
                <a:lnTo>
                  <a:pt x="836" y="80"/>
                </a:lnTo>
                <a:lnTo>
                  <a:pt x="858" y="94"/>
                </a:lnTo>
                <a:lnTo>
                  <a:pt x="880" y="110"/>
                </a:lnTo>
                <a:lnTo>
                  <a:pt x="902" y="126"/>
                </a:lnTo>
                <a:lnTo>
                  <a:pt x="922" y="142"/>
                </a:lnTo>
                <a:lnTo>
                  <a:pt x="940" y="162"/>
                </a:lnTo>
                <a:lnTo>
                  <a:pt x="958" y="180"/>
                </a:lnTo>
                <a:lnTo>
                  <a:pt x="976" y="200"/>
                </a:lnTo>
                <a:lnTo>
                  <a:pt x="992" y="222"/>
                </a:lnTo>
                <a:lnTo>
                  <a:pt x="1008" y="242"/>
                </a:lnTo>
                <a:lnTo>
                  <a:pt x="1022" y="266"/>
                </a:lnTo>
                <a:lnTo>
                  <a:pt x="1036" y="288"/>
                </a:lnTo>
                <a:lnTo>
                  <a:pt x="1048" y="312"/>
                </a:lnTo>
                <a:lnTo>
                  <a:pt x="1058" y="336"/>
                </a:lnTo>
                <a:lnTo>
                  <a:pt x="1068" y="362"/>
                </a:lnTo>
                <a:lnTo>
                  <a:pt x="1076" y="386"/>
                </a:lnTo>
                <a:lnTo>
                  <a:pt x="1084" y="412"/>
                </a:lnTo>
                <a:lnTo>
                  <a:pt x="1090" y="440"/>
                </a:lnTo>
                <a:lnTo>
                  <a:pt x="1096" y="466"/>
                </a:lnTo>
                <a:lnTo>
                  <a:pt x="1098" y="494"/>
                </a:lnTo>
                <a:lnTo>
                  <a:pt x="1100" y="522"/>
                </a:lnTo>
                <a:lnTo>
                  <a:pt x="1102" y="55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 name="Freeform 42"/>
          <p:cNvSpPr>
            <a:spLocks/>
          </p:cNvSpPr>
          <p:nvPr/>
        </p:nvSpPr>
        <p:spPr bwMode="auto">
          <a:xfrm>
            <a:off x="3862388" y="3146425"/>
            <a:ext cx="1298575" cy="660400"/>
          </a:xfrm>
          <a:custGeom>
            <a:avLst/>
            <a:gdLst>
              <a:gd name="T0" fmla="*/ 2147483647 w 1102"/>
              <a:gd name="T1" fmla="*/ 2147483647 h 560"/>
              <a:gd name="T2" fmla="*/ 2147483647 w 1102"/>
              <a:gd name="T3" fmla="*/ 2147483647 h 560"/>
              <a:gd name="T4" fmla="*/ 2147483647 w 1102"/>
              <a:gd name="T5" fmla="*/ 2147483647 h 560"/>
              <a:gd name="T6" fmla="*/ 2147483647 w 1102"/>
              <a:gd name="T7" fmla="*/ 2147483647 h 560"/>
              <a:gd name="T8" fmla="*/ 2147483647 w 1102"/>
              <a:gd name="T9" fmla="*/ 2147483647 h 560"/>
              <a:gd name="T10" fmla="*/ 2147483647 w 1102"/>
              <a:gd name="T11" fmla="*/ 2147483647 h 560"/>
              <a:gd name="T12" fmla="*/ 2147483647 w 1102"/>
              <a:gd name="T13" fmla="*/ 2147483647 h 560"/>
              <a:gd name="T14" fmla="*/ 2147483647 w 1102"/>
              <a:gd name="T15" fmla="*/ 2147483647 h 560"/>
              <a:gd name="T16" fmla="*/ 2147483647 w 1102"/>
              <a:gd name="T17" fmla="*/ 2147483647 h 560"/>
              <a:gd name="T18" fmla="*/ 2147483647 w 1102"/>
              <a:gd name="T19" fmla="*/ 2147483647 h 560"/>
              <a:gd name="T20" fmla="*/ 2147483647 w 1102"/>
              <a:gd name="T21" fmla="*/ 2147483647 h 560"/>
              <a:gd name="T22" fmla="*/ 2147483647 w 1102"/>
              <a:gd name="T23" fmla="*/ 2147483647 h 560"/>
              <a:gd name="T24" fmla="*/ 2147483647 w 1102"/>
              <a:gd name="T25" fmla="*/ 2147483647 h 560"/>
              <a:gd name="T26" fmla="*/ 2147483647 w 1102"/>
              <a:gd name="T27" fmla="*/ 2147483647 h 560"/>
              <a:gd name="T28" fmla="*/ 2147483647 w 1102"/>
              <a:gd name="T29" fmla="*/ 2147483647 h 560"/>
              <a:gd name="T30" fmla="*/ 2147483647 w 1102"/>
              <a:gd name="T31" fmla="*/ 2147483647 h 560"/>
              <a:gd name="T32" fmla="*/ 0 w 1102"/>
              <a:gd name="T33" fmla="*/ 2147483647 h 560"/>
              <a:gd name="T34" fmla="*/ 0 w 1102"/>
              <a:gd name="T35" fmla="*/ 2147483647 h 560"/>
              <a:gd name="T36" fmla="*/ 2147483647 w 1102"/>
              <a:gd name="T37" fmla="*/ 2147483647 h 560"/>
              <a:gd name="T38" fmla="*/ 2147483647 w 1102"/>
              <a:gd name="T39" fmla="*/ 2147483647 h 560"/>
              <a:gd name="T40" fmla="*/ 2147483647 w 1102"/>
              <a:gd name="T41" fmla="*/ 2147483647 h 560"/>
              <a:gd name="T42" fmla="*/ 2147483647 w 1102"/>
              <a:gd name="T43" fmla="*/ 2147483647 h 560"/>
              <a:gd name="T44" fmla="*/ 2147483647 w 1102"/>
              <a:gd name="T45" fmla="*/ 2147483647 h 560"/>
              <a:gd name="T46" fmla="*/ 2147483647 w 1102"/>
              <a:gd name="T47" fmla="*/ 2147483647 h 560"/>
              <a:gd name="T48" fmla="*/ 2147483647 w 1102"/>
              <a:gd name="T49" fmla="*/ 2147483647 h 560"/>
              <a:gd name="T50" fmla="*/ 2147483647 w 1102"/>
              <a:gd name="T51" fmla="*/ 2147483647 h 560"/>
              <a:gd name="T52" fmla="*/ 2147483647 w 1102"/>
              <a:gd name="T53" fmla="*/ 2147483647 h 560"/>
              <a:gd name="T54" fmla="*/ 2147483647 w 1102"/>
              <a:gd name="T55" fmla="*/ 2147483647 h 560"/>
              <a:gd name="T56" fmla="*/ 2147483647 w 1102"/>
              <a:gd name="T57" fmla="*/ 2147483647 h 560"/>
              <a:gd name="T58" fmla="*/ 2147483647 w 1102"/>
              <a:gd name="T59" fmla="*/ 2147483647 h 560"/>
              <a:gd name="T60" fmla="*/ 2147483647 w 1102"/>
              <a:gd name="T61" fmla="*/ 2147483647 h 560"/>
              <a:gd name="T62" fmla="*/ 2147483647 w 1102"/>
              <a:gd name="T63" fmla="*/ 2147483647 h 560"/>
              <a:gd name="T64" fmla="*/ 2147483647 w 1102"/>
              <a:gd name="T65" fmla="*/ 2147483647 h 560"/>
              <a:gd name="T66" fmla="*/ 2147483647 w 1102"/>
              <a:gd name="T67" fmla="*/ 0 h 560"/>
              <a:gd name="T68" fmla="*/ 2147483647 w 1102"/>
              <a:gd name="T69" fmla="*/ 0 h 560"/>
              <a:gd name="T70" fmla="*/ 2147483647 w 1102"/>
              <a:gd name="T71" fmla="*/ 2147483647 h 560"/>
              <a:gd name="T72" fmla="*/ 2147483647 w 1102"/>
              <a:gd name="T73" fmla="*/ 2147483647 h 560"/>
              <a:gd name="T74" fmla="*/ 2147483647 w 1102"/>
              <a:gd name="T75" fmla="*/ 2147483647 h 560"/>
              <a:gd name="T76" fmla="*/ 2147483647 w 1102"/>
              <a:gd name="T77" fmla="*/ 2147483647 h 560"/>
              <a:gd name="T78" fmla="*/ 2147483647 w 1102"/>
              <a:gd name="T79" fmla="*/ 2147483647 h 560"/>
              <a:gd name="T80" fmla="*/ 2147483647 w 1102"/>
              <a:gd name="T81" fmla="*/ 2147483647 h 560"/>
              <a:gd name="T82" fmla="*/ 2147483647 w 1102"/>
              <a:gd name="T83" fmla="*/ 2147483647 h 560"/>
              <a:gd name="T84" fmla="*/ 2147483647 w 1102"/>
              <a:gd name="T85" fmla="*/ 2147483647 h 560"/>
              <a:gd name="T86" fmla="*/ 2147483647 w 1102"/>
              <a:gd name="T87" fmla="*/ 2147483647 h 560"/>
              <a:gd name="T88" fmla="*/ 2147483647 w 1102"/>
              <a:gd name="T89" fmla="*/ 2147483647 h 560"/>
              <a:gd name="T90" fmla="*/ 2147483647 w 1102"/>
              <a:gd name="T91" fmla="*/ 2147483647 h 560"/>
              <a:gd name="T92" fmla="*/ 2147483647 w 1102"/>
              <a:gd name="T93" fmla="*/ 2147483647 h 560"/>
              <a:gd name="T94" fmla="*/ 2147483647 w 1102"/>
              <a:gd name="T95" fmla="*/ 2147483647 h 560"/>
              <a:gd name="T96" fmla="*/ 2147483647 w 1102"/>
              <a:gd name="T97" fmla="*/ 2147483647 h 560"/>
              <a:gd name="T98" fmla="*/ 2147483647 w 1102"/>
              <a:gd name="T99" fmla="*/ 2147483647 h 560"/>
              <a:gd name="T100" fmla="*/ 2147483647 w 1102"/>
              <a:gd name="T101" fmla="*/ 2147483647 h 560"/>
              <a:gd name="T102" fmla="*/ 2147483647 w 1102"/>
              <a:gd name="T103" fmla="*/ 2147483647 h 560"/>
              <a:gd name="T104" fmla="*/ 2147483647 w 1102"/>
              <a:gd name="T105" fmla="*/ 2147483647 h 560"/>
              <a:gd name="T106" fmla="*/ 2147483647 w 1102"/>
              <a:gd name="T107" fmla="*/ 2147483647 h 5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02"/>
              <a:gd name="T163" fmla="*/ 0 h 560"/>
              <a:gd name="T164" fmla="*/ 1102 w 1102"/>
              <a:gd name="T165" fmla="*/ 560 h 5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02" h="560">
                <a:moveTo>
                  <a:pt x="1094" y="560"/>
                </a:moveTo>
                <a:lnTo>
                  <a:pt x="1094" y="560"/>
                </a:lnTo>
                <a:lnTo>
                  <a:pt x="1084" y="558"/>
                </a:lnTo>
                <a:lnTo>
                  <a:pt x="1070" y="552"/>
                </a:lnTo>
                <a:lnTo>
                  <a:pt x="1030" y="526"/>
                </a:lnTo>
                <a:lnTo>
                  <a:pt x="976" y="490"/>
                </a:lnTo>
                <a:lnTo>
                  <a:pt x="910" y="450"/>
                </a:lnTo>
                <a:lnTo>
                  <a:pt x="872" y="430"/>
                </a:lnTo>
                <a:lnTo>
                  <a:pt x="832" y="410"/>
                </a:lnTo>
                <a:lnTo>
                  <a:pt x="790" y="392"/>
                </a:lnTo>
                <a:lnTo>
                  <a:pt x="746" y="374"/>
                </a:lnTo>
                <a:lnTo>
                  <a:pt x="702" y="360"/>
                </a:lnTo>
                <a:lnTo>
                  <a:pt x="654" y="350"/>
                </a:lnTo>
                <a:lnTo>
                  <a:pt x="604" y="342"/>
                </a:lnTo>
                <a:lnTo>
                  <a:pt x="580" y="340"/>
                </a:lnTo>
                <a:lnTo>
                  <a:pt x="554" y="340"/>
                </a:lnTo>
                <a:lnTo>
                  <a:pt x="528" y="340"/>
                </a:lnTo>
                <a:lnTo>
                  <a:pt x="502" y="342"/>
                </a:lnTo>
                <a:lnTo>
                  <a:pt x="452" y="350"/>
                </a:lnTo>
                <a:lnTo>
                  <a:pt x="402" y="360"/>
                </a:lnTo>
                <a:lnTo>
                  <a:pt x="356" y="374"/>
                </a:lnTo>
                <a:lnTo>
                  <a:pt x="310" y="390"/>
                </a:lnTo>
                <a:lnTo>
                  <a:pt x="266" y="408"/>
                </a:lnTo>
                <a:lnTo>
                  <a:pt x="226" y="428"/>
                </a:lnTo>
                <a:lnTo>
                  <a:pt x="188" y="448"/>
                </a:lnTo>
                <a:lnTo>
                  <a:pt x="120" y="488"/>
                </a:lnTo>
                <a:lnTo>
                  <a:pt x="66" y="522"/>
                </a:lnTo>
                <a:lnTo>
                  <a:pt x="26" y="546"/>
                </a:lnTo>
                <a:lnTo>
                  <a:pt x="14" y="554"/>
                </a:lnTo>
                <a:lnTo>
                  <a:pt x="4" y="556"/>
                </a:lnTo>
                <a:lnTo>
                  <a:pt x="2" y="554"/>
                </a:lnTo>
                <a:lnTo>
                  <a:pt x="0" y="552"/>
                </a:lnTo>
                <a:lnTo>
                  <a:pt x="0" y="550"/>
                </a:lnTo>
                <a:lnTo>
                  <a:pt x="2" y="522"/>
                </a:lnTo>
                <a:lnTo>
                  <a:pt x="4" y="494"/>
                </a:lnTo>
                <a:lnTo>
                  <a:pt x="8" y="466"/>
                </a:lnTo>
                <a:lnTo>
                  <a:pt x="14" y="440"/>
                </a:lnTo>
                <a:lnTo>
                  <a:pt x="20" y="412"/>
                </a:lnTo>
                <a:lnTo>
                  <a:pt x="28" y="386"/>
                </a:lnTo>
                <a:lnTo>
                  <a:pt x="38" y="362"/>
                </a:lnTo>
                <a:lnTo>
                  <a:pt x="48" y="336"/>
                </a:lnTo>
                <a:lnTo>
                  <a:pt x="58" y="312"/>
                </a:lnTo>
                <a:lnTo>
                  <a:pt x="70" y="288"/>
                </a:lnTo>
                <a:lnTo>
                  <a:pt x="84" y="266"/>
                </a:lnTo>
                <a:lnTo>
                  <a:pt x="98" y="242"/>
                </a:lnTo>
                <a:lnTo>
                  <a:pt x="114" y="222"/>
                </a:lnTo>
                <a:lnTo>
                  <a:pt x="130" y="200"/>
                </a:lnTo>
                <a:lnTo>
                  <a:pt x="146" y="180"/>
                </a:lnTo>
                <a:lnTo>
                  <a:pt x="164" y="162"/>
                </a:lnTo>
                <a:lnTo>
                  <a:pt x="184" y="144"/>
                </a:lnTo>
                <a:lnTo>
                  <a:pt x="204" y="126"/>
                </a:lnTo>
                <a:lnTo>
                  <a:pt x="224" y="110"/>
                </a:lnTo>
                <a:lnTo>
                  <a:pt x="246" y="94"/>
                </a:lnTo>
                <a:lnTo>
                  <a:pt x="268" y="80"/>
                </a:lnTo>
                <a:lnTo>
                  <a:pt x="290" y="66"/>
                </a:lnTo>
                <a:lnTo>
                  <a:pt x="314" y="54"/>
                </a:lnTo>
                <a:lnTo>
                  <a:pt x="338" y="44"/>
                </a:lnTo>
                <a:lnTo>
                  <a:pt x="362" y="34"/>
                </a:lnTo>
                <a:lnTo>
                  <a:pt x="388" y="24"/>
                </a:lnTo>
                <a:lnTo>
                  <a:pt x="414" y="18"/>
                </a:lnTo>
                <a:lnTo>
                  <a:pt x="440" y="12"/>
                </a:lnTo>
                <a:lnTo>
                  <a:pt x="468" y="6"/>
                </a:lnTo>
                <a:lnTo>
                  <a:pt x="494" y="2"/>
                </a:lnTo>
                <a:lnTo>
                  <a:pt x="522" y="0"/>
                </a:lnTo>
                <a:lnTo>
                  <a:pt x="550" y="0"/>
                </a:lnTo>
                <a:lnTo>
                  <a:pt x="580" y="0"/>
                </a:lnTo>
                <a:lnTo>
                  <a:pt x="608" y="2"/>
                </a:lnTo>
                <a:lnTo>
                  <a:pt x="634" y="6"/>
                </a:lnTo>
                <a:lnTo>
                  <a:pt x="662" y="12"/>
                </a:lnTo>
                <a:lnTo>
                  <a:pt x="688" y="18"/>
                </a:lnTo>
                <a:lnTo>
                  <a:pt x="714" y="24"/>
                </a:lnTo>
                <a:lnTo>
                  <a:pt x="740" y="34"/>
                </a:lnTo>
                <a:lnTo>
                  <a:pt x="764" y="44"/>
                </a:lnTo>
                <a:lnTo>
                  <a:pt x="788" y="54"/>
                </a:lnTo>
                <a:lnTo>
                  <a:pt x="812" y="66"/>
                </a:lnTo>
                <a:lnTo>
                  <a:pt x="834" y="80"/>
                </a:lnTo>
                <a:lnTo>
                  <a:pt x="858" y="94"/>
                </a:lnTo>
                <a:lnTo>
                  <a:pt x="878" y="110"/>
                </a:lnTo>
                <a:lnTo>
                  <a:pt x="900" y="126"/>
                </a:lnTo>
                <a:lnTo>
                  <a:pt x="918" y="142"/>
                </a:lnTo>
                <a:lnTo>
                  <a:pt x="938" y="162"/>
                </a:lnTo>
                <a:lnTo>
                  <a:pt x="956" y="180"/>
                </a:lnTo>
                <a:lnTo>
                  <a:pt x="974" y="200"/>
                </a:lnTo>
                <a:lnTo>
                  <a:pt x="990" y="222"/>
                </a:lnTo>
                <a:lnTo>
                  <a:pt x="1004" y="242"/>
                </a:lnTo>
                <a:lnTo>
                  <a:pt x="1020" y="266"/>
                </a:lnTo>
                <a:lnTo>
                  <a:pt x="1032" y="288"/>
                </a:lnTo>
                <a:lnTo>
                  <a:pt x="1044" y="312"/>
                </a:lnTo>
                <a:lnTo>
                  <a:pt x="1056" y="336"/>
                </a:lnTo>
                <a:lnTo>
                  <a:pt x="1066" y="362"/>
                </a:lnTo>
                <a:lnTo>
                  <a:pt x="1074" y="386"/>
                </a:lnTo>
                <a:lnTo>
                  <a:pt x="1082" y="412"/>
                </a:lnTo>
                <a:lnTo>
                  <a:pt x="1088" y="440"/>
                </a:lnTo>
                <a:lnTo>
                  <a:pt x="1094" y="466"/>
                </a:lnTo>
                <a:lnTo>
                  <a:pt x="1098" y="494"/>
                </a:lnTo>
                <a:lnTo>
                  <a:pt x="1100" y="522"/>
                </a:lnTo>
                <a:lnTo>
                  <a:pt x="1102" y="550"/>
                </a:lnTo>
                <a:lnTo>
                  <a:pt x="1102" y="552"/>
                </a:lnTo>
                <a:lnTo>
                  <a:pt x="1100" y="556"/>
                </a:lnTo>
                <a:lnTo>
                  <a:pt x="1100" y="558"/>
                </a:lnTo>
                <a:lnTo>
                  <a:pt x="1098" y="560"/>
                </a:lnTo>
                <a:lnTo>
                  <a:pt x="1094" y="56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1" name="TextBox 50"/>
          <p:cNvSpPr txBox="1">
            <a:spLocks noChangeArrowheads="1"/>
          </p:cNvSpPr>
          <p:nvPr/>
        </p:nvSpPr>
        <p:spPr bwMode="auto">
          <a:xfrm>
            <a:off x="4154488" y="3643313"/>
            <a:ext cx="9048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sz="2000">
              <a:solidFill>
                <a:schemeClr val="bg1"/>
              </a:solidFill>
              <a:latin typeface="Arial Narrow Bold" pitchFamily="-65" charset="0"/>
            </a:endParaRPr>
          </a:p>
        </p:txBody>
      </p:sp>
      <p:cxnSp>
        <p:nvCxnSpPr>
          <p:cNvPr id="33" name="Straight Connector 32"/>
          <p:cNvCxnSpPr/>
          <p:nvPr/>
        </p:nvCxnSpPr>
        <p:spPr>
          <a:xfrm rot="5400000" flipH="1" flipV="1">
            <a:off x="4994315" y="3072604"/>
            <a:ext cx="227012" cy="225425"/>
          </a:xfrm>
          <a:prstGeom prst="line">
            <a:avLst/>
          </a:prstGeom>
          <a:ln w="12700" cap="flat" cmpd="sng" algn="ctr">
            <a:solidFill>
              <a:srgbClr val="59595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flipH="1" flipV="1">
            <a:off x="3766341" y="4308269"/>
            <a:ext cx="225425" cy="225425"/>
          </a:xfrm>
          <a:prstGeom prst="line">
            <a:avLst/>
          </a:prstGeom>
          <a:ln w="12700" cap="flat" cmpd="sng" algn="ctr">
            <a:solidFill>
              <a:srgbClr val="59595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V="1">
            <a:off x="3757125" y="3071811"/>
            <a:ext cx="227012" cy="227013"/>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 name="Freeform 16"/>
          <p:cNvSpPr>
            <a:spLocks/>
          </p:cNvSpPr>
          <p:nvPr/>
        </p:nvSpPr>
        <p:spPr bwMode="auto">
          <a:xfrm flipH="1">
            <a:off x="5518468" y="3646488"/>
            <a:ext cx="149225" cy="295275"/>
          </a:xfrm>
          <a:custGeom>
            <a:avLst/>
            <a:gdLst>
              <a:gd name="T0" fmla="*/ 2147483647 w 126"/>
              <a:gd name="T1" fmla="*/ 0 h 250"/>
              <a:gd name="T2" fmla="*/ 0 w 126"/>
              <a:gd name="T3" fmla="*/ 2147483647 h 250"/>
              <a:gd name="T4" fmla="*/ 2147483647 w 126"/>
              <a:gd name="T5" fmla="*/ 2147483647 h 250"/>
              <a:gd name="T6" fmla="*/ 2147483647 w 126"/>
              <a:gd name="T7" fmla="*/ 0 h 250"/>
              <a:gd name="T8" fmla="*/ 0 60000 65536"/>
              <a:gd name="T9" fmla="*/ 0 60000 65536"/>
              <a:gd name="T10" fmla="*/ 0 60000 65536"/>
              <a:gd name="T11" fmla="*/ 0 60000 65536"/>
              <a:gd name="T12" fmla="*/ 0 w 126"/>
              <a:gd name="T13" fmla="*/ 0 h 250"/>
              <a:gd name="T14" fmla="*/ 126 w 126"/>
              <a:gd name="T15" fmla="*/ 250 h 250"/>
            </a:gdLst>
            <a:ahLst/>
            <a:cxnLst>
              <a:cxn ang="T8">
                <a:pos x="T0" y="T1"/>
              </a:cxn>
              <a:cxn ang="T9">
                <a:pos x="T2" y="T3"/>
              </a:cxn>
              <a:cxn ang="T10">
                <a:pos x="T4" y="T5"/>
              </a:cxn>
              <a:cxn ang="T11">
                <a:pos x="T6" y="T7"/>
              </a:cxn>
            </a:cxnLst>
            <a:rect l="T12" t="T13" r="T14" b="T15"/>
            <a:pathLst>
              <a:path w="126" h="250">
                <a:moveTo>
                  <a:pt x="126" y="0"/>
                </a:moveTo>
                <a:lnTo>
                  <a:pt x="0" y="124"/>
                </a:lnTo>
                <a:lnTo>
                  <a:pt x="126" y="250"/>
                </a:lnTo>
                <a:lnTo>
                  <a:pt x="126" y="0"/>
                </a:lnTo>
                <a:close/>
              </a:path>
            </a:pathLst>
          </a:custGeom>
          <a:solidFill>
            <a:srgbClr val="2A9B18"/>
          </a:solidFill>
          <a:ln>
            <a:noFill/>
          </a:ln>
        </p:spPr>
        <p:txBody>
          <a:bodyPr/>
          <a:lstStyle/>
          <a:p>
            <a:endParaRPr lang="en-US"/>
          </a:p>
        </p:txBody>
      </p:sp>
      <p:cxnSp>
        <p:nvCxnSpPr>
          <p:cNvPr id="40" name="Straight Connector 39"/>
          <p:cNvCxnSpPr/>
          <p:nvPr/>
        </p:nvCxnSpPr>
        <p:spPr>
          <a:xfrm rot="16200000" flipV="1">
            <a:off x="4995902" y="4307476"/>
            <a:ext cx="225425" cy="227013"/>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Freeform 34"/>
          <p:cNvSpPr>
            <a:spLocks noEditPoints="1"/>
          </p:cNvSpPr>
          <p:nvPr/>
        </p:nvSpPr>
        <p:spPr bwMode="auto">
          <a:xfrm>
            <a:off x="3744913" y="3044825"/>
            <a:ext cx="1497012" cy="1497013"/>
          </a:xfrm>
          <a:custGeom>
            <a:avLst/>
            <a:gdLst>
              <a:gd name="T0" fmla="*/ 540 w 1270"/>
              <a:gd name="T1" fmla="*/ 1262 h 1270"/>
              <a:gd name="T2" fmla="*/ 394 w 1270"/>
              <a:gd name="T3" fmla="*/ 1222 h 1270"/>
              <a:gd name="T4" fmla="*/ 264 w 1270"/>
              <a:gd name="T5" fmla="*/ 1150 h 1270"/>
              <a:gd name="T6" fmla="*/ 190 w 1270"/>
              <a:gd name="T7" fmla="*/ 1086 h 1270"/>
              <a:gd name="T8" fmla="*/ 144 w 1270"/>
              <a:gd name="T9" fmla="*/ 1036 h 1270"/>
              <a:gd name="T10" fmla="*/ 62 w 1270"/>
              <a:gd name="T11" fmla="*/ 908 h 1270"/>
              <a:gd name="T12" fmla="*/ 12 w 1270"/>
              <a:gd name="T13" fmla="*/ 762 h 1270"/>
              <a:gd name="T14" fmla="*/ 0 w 1270"/>
              <a:gd name="T15" fmla="*/ 634 h 1270"/>
              <a:gd name="T16" fmla="*/ 20 w 1270"/>
              <a:gd name="T17" fmla="*/ 480 h 1270"/>
              <a:gd name="T18" fmla="*/ 72 w 1270"/>
              <a:gd name="T19" fmla="*/ 340 h 1270"/>
              <a:gd name="T20" fmla="*/ 156 w 1270"/>
              <a:gd name="T21" fmla="*/ 218 h 1270"/>
              <a:gd name="T22" fmla="*/ 182 w 1270"/>
              <a:gd name="T23" fmla="*/ 190 h 1270"/>
              <a:gd name="T24" fmla="*/ 232 w 1270"/>
              <a:gd name="T25" fmla="*/ 142 h 1270"/>
              <a:gd name="T26" fmla="*/ 362 w 1270"/>
              <a:gd name="T27" fmla="*/ 62 h 1270"/>
              <a:gd name="T28" fmla="*/ 508 w 1270"/>
              <a:gd name="T29" fmla="*/ 12 h 1270"/>
              <a:gd name="T30" fmla="*/ 636 w 1270"/>
              <a:gd name="T31" fmla="*/ 0 h 1270"/>
              <a:gd name="T32" fmla="*/ 792 w 1270"/>
              <a:gd name="T33" fmla="*/ 18 h 1270"/>
              <a:gd name="T34" fmla="*/ 936 w 1270"/>
              <a:gd name="T35" fmla="*/ 74 h 1270"/>
              <a:gd name="T36" fmla="*/ 1060 w 1270"/>
              <a:gd name="T37" fmla="*/ 162 h 1270"/>
              <a:gd name="T38" fmla="*/ 1092 w 1270"/>
              <a:gd name="T39" fmla="*/ 194 h 1270"/>
              <a:gd name="T40" fmla="*/ 1166 w 1270"/>
              <a:gd name="T41" fmla="*/ 286 h 1270"/>
              <a:gd name="T42" fmla="*/ 1234 w 1270"/>
              <a:gd name="T43" fmla="*/ 420 h 1270"/>
              <a:gd name="T44" fmla="*/ 1268 w 1270"/>
              <a:gd name="T45" fmla="*/ 570 h 1270"/>
              <a:gd name="T46" fmla="*/ 1266 w 1270"/>
              <a:gd name="T47" fmla="*/ 698 h 1270"/>
              <a:gd name="T48" fmla="*/ 1232 w 1270"/>
              <a:gd name="T49" fmla="*/ 852 h 1270"/>
              <a:gd name="T50" fmla="*/ 1162 w 1270"/>
              <a:gd name="T51" fmla="*/ 988 h 1270"/>
              <a:gd name="T52" fmla="*/ 1086 w 1270"/>
              <a:gd name="T53" fmla="*/ 1082 h 1270"/>
              <a:gd name="T54" fmla="*/ 1052 w 1270"/>
              <a:gd name="T55" fmla="*/ 1112 h 1270"/>
              <a:gd name="T56" fmla="*/ 930 w 1270"/>
              <a:gd name="T57" fmla="*/ 1196 h 1270"/>
              <a:gd name="T58" fmla="*/ 790 w 1270"/>
              <a:gd name="T59" fmla="*/ 1250 h 1270"/>
              <a:gd name="T60" fmla="*/ 636 w 1270"/>
              <a:gd name="T61" fmla="*/ 1270 h 1270"/>
              <a:gd name="T62" fmla="*/ 102 w 1270"/>
              <a:gd name="T63" fmla="*/ 722 h 1270"/>
              <a:gd name="T64" fmla="*/ 140 w 1270"/>
              <a:gd name="T65" fmla="*/ 852 h 1270"/>
              <a:gd name="T66" fmla="*/ 206 w 1270"/>
              <a:gd name="T67" fmla="*/ 966 h 1270"/>
              <a:gd name="T68" fmla="*/ 296 w 1270"/>
              <a:gd name="T69" fmla="*/ 1062 h 1270"/>
              <a:gd name="T70" fmla="*/ 408 w 1270"/>
              <a:gd name="T71" fmla="*/ 1134 h 1270"/>
              <a:gd name="T72" fmla="*/ 536 w 1270"/>
              <a:gd name="T73" fmla="*/ 1176 h 1270"/>
              <a:gd name="T74" fmla="*/ 646 w 1270"/>
              <a:gd name="T75" fmla="*/ 1188 h 1270"/>
              <a:gd name="T76" fmla="*/ 784 w 1270"/>
              <a:gd name="T77" fmla="*/ 1170 h 1270"/>
              <a:gd name="T78" fmla="*/ 910 w 1270"/>
              <a:gd name="T79" fmla="*/ 1120 h 1270"/>
              <a:gd name="T80" fmla="*/ 1016 w 1270"/>
              <a:gd name="T81" fmla="*/ 1044 h 1270"/>
              <a:gd name="T82" fmla="*/ 1104 w 1270"/>
              <a:gd name="T83" fmla="*/ 944 h 1270"/>
              <a:gd name="T84" fmla="*/ 1164 w 1270"/>
              <a:gd name="T85" fmla="*/ 826 h 1270"/>
              <a:gd name="T86" fmla="*/ 1194 w 1270"/>
              <a:gd name="T87" fmla="*/ 694 h 1270"/>
              <a:gd name="T88" fmla="*/ 1198 w 1270"/>
              <a:gd name="T89" fmla="*/ 636 h 1270"/>
              <a:gd name="T90" fmla="*/ 1194 w 1270"/>
              <a:gd name="T91" fmla="*/ 580 h 1270"/>
              <a:gd name="T92" fmla="*/ 1164 w 1270"/>
              <a:gd name="T93" fmla="*/ 448 h 1270"/>
              <a:gd name="T94" fmla="*/ 1104 w 1270"/>
              <a:gd name="T95" fmla="*/ 328 h 1270"/>
              <a:gd name="T96" fmla="*/ 1018 w 1270"/>
              <a:gd name="T97" fmla="*/ 228 h 1270"/>
              <a:gd name="T98" fmla="*/ 910 w 1270"/>
              <a:gd name="T99" fmla="*/ 152 h 1270"/>
              <a:gd name="T100" fmla="*/ 784 w 1270"/>
              <a:gd name="T101" fmla="*/ 104 h 1270"/>
              <a:gd name="T102" fmla="*/ 646 w 1270"/>
              <a:gd name="T103" fmla="*/ 86 h 1270"/>
              <a:gd name="T104" fmla="*/ 536 w 1270"/>
              <a:gd name="T105" fmla="*/ 98 h 1270"/>
              <a:gd name="T106" fmla="*/ 408 w 1270"/>
              <a:gd name="T107" fmla="*/ 140 h 1270"/>
              <a:gd name="T108" fmla="*/ 296 w 1270"/>
              <a:gd name="T109" fmla="*/ 212 h 1270"/>
              <a:gd name="T110" fmla="*/ 206 w 1270"/>
              <a:gd name="T111" fmla="*/ 308 h 1270"/>
              <a:gd name="T112" fmla="*/ 140 w 1270"/>
              <a:gd name="T113" fmla="*/ 422 h 1270"/>
              <a:gd name="T114" fmla="*/ 102 w 1270"/>
              <a:gd name="T115" fmla="*/ 552 h 1270"/>
              <a:gd name="T116" fmla="*/ 96 w 1270"/>
              <a:gd name="T117" fmla="*/ 636 h 12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0"/>
              <a:gd name="T178" fmla="*/ 0 h 1270"/>
              <a:gd name="T179" fmla="*/ 1270 w 1270"/>
              <a:gd name="T180" fmla="*/ 1270 h 12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0" h="1270">
                <a:moveTo>
                  <a:pt x="636" y="1270"/>
                </a:moveTo>
                <a:lnTo>
                  <a:pt x="636" y="1270"/>
                </a:lnTo>
                <a:lnTo>
                  <a:pt x="604" y="1268"/>
                </a:lnTo>
                <a:lnTo>
                  <a:pt x="572" y="1266"/>
                </a:lnTo>
                <a:lnTo>
                  <a:pt x="540" y="1262"/>
                </a:lnTo>
                <a:lnTo>
                  <a:pt x="510" y="1256"/>
                </a:lnTo>
                <a:lnTo>
                  <a:pt x="480" y="1250"/>
                </a:lnTo>
                <a:lnTo>
                  <a:pt x="452" y="1242"/>
                </a:lnTo>
                <a:lnTo>
                  <a:pt x="422" y="1232"/>
                </a:lnTo>
                <a:lnTo>
                  <a:pt x="394" y="1222"/>
                </a:lnTo>
                <a:lnTo>
                  <a:pt x="366" y="1210"/>
                </a:lnTo>
                <a:lnTo>
                  <a:pt x="340" y="1196"/>
                </a:lnTo>
                <a:lnTo>
                  <a:pt x="314" y="1182"/>
                </a:lnTo>
                <a:lnTo>
                  <a:pt x="288" y="1166"/>
                </a:lnTo>
                <a:lnTo>
                  <a:pt x="264" y="1150"/>
                </a:lnTo>
                <a:lnTo>
                  <a:pt x="240" y="1132"/>
                </a:lnTo>
                <a:lnTo>
                  <a:pt x="218" y="1112"/>
                </a:lnTo>
                <a:lnTo>
                  <a:pt x="196" y="1092"/>
                </a:lnTo>
                <a:lnTo>
                  <a:pt x="190" y="1086"/>
                </a:lnTo>
                <a:lnTo>
                  <a:pt x="184" y="1082"/>
                </a:lnTo>
                <a:lnTo>
                  <a:pt x="164" y="1060"/>
                </a:lnTo>
                <a:lnTo>
                  <a:pt x="144" y="1036"/>
                </a:lnTo>
                <a:lnTo>
                  <a:pt x="124" y="1012"/>
                </a:lnTo>
                <a:lnTo>
                  <a:pt x="108" y="988"/>
                </a:lnTo>
                <a:lnTo>
                  <a:pt x="92" y="962"/>
                </a:lnTo>
                <a:lnTo>
                  <a:pt x="76" y="936"/>
                </a:lnTo>
                <a:lnTo>
                  <a:pt x="62" y="908"/>
                </a:lnTo>
                <a:lnTo>
                  <a:pt x="50" y="880"/>
                </a:lnTo>
                <a:lnTo>
                  <a:pt x="38" y="852"/>
                </a:lnTo>
                <a:lnTo>
                  <a:pt x="28" y="822"/>
                </a:lnTo>
                <a:lnTo>
                  <a:pt x="20" y="792"/>
                </a:lnTo>
                <a:lnTo>
                  <a:pt x="12" y="762"/>
                </a:lnTo>
                <a:lnTo>
                  <a:pt x="8" y="730"/>
                </a:lnTo>
                <a:lnTo>
                  <a:pt x="4" y="698"/>
                </a:lnTo>
                <a:lnTo>
                  <a:pt x="0" y="666"/>
                </a:lnTo>
                <a:lnTo>
                  <a:pt x="0" y="634"/>
                </a:lnTo>
                <a:lnTo>
                  <a:pt x="0" y="602"/>
                </a:lnTo>
                <a:lnTo>
                  <a:pt x="4" y="572"/>
                </a:lnTo>
                <a:lnTo>
                  <a:pt x="8" y="540"/>
                </a:lnTo>
                <a:lnTo>
                  <a:pt x="12" y="510"/>
                </a:lnTo>
                <a:lnTo>
                  <a:pt x="20" y="480"/>
                </a:lnTo>
                <a:lnTo>
                  <a:pt x="28" y="450"/>
                </a:lnTo>
                <a:lnTo>
                  <a:pt x="36" y="422"/>
                </a:lnTo>
                <a:lnTo>
                  <a:pt x="48" y="394"/>
                </a:lnTo>
                <a:lnTo>
                  <a:pt x="60" y="366"/>
                </a:lnTo>
                <a:lnTo>
                  <a:pt x="72" y="340"/>
                </a:lnTo>
                <a:lnTo>
                  <a:pt x="86" y="314"/>
                </a:lnTo>
                <a:lnTo>
                  <a:pt x="102" y="288"/>
                </a:lnTo>
                <a:lnTo>
                  <a:pt x="120" y="264"/>
                </a:lnTo>
                <a:lnTo>
                  <a:pt x="138" y="240"/>
                </a:lnTo>
                <a:lnTo>
                  <a:pt x="156" y="218"/>
                </a:lnTo>
                <a:lnTo>
                  <a:pt x="176" y="196"/>
                </a:lnTo>
                <a:lnTo>
                  <a:pt x="182" y="190"/>
                </a:lnTo>
                <a:lnTo>
                  <a:pt x="188" y="184"/>
                </a:lnTo>
                <a:lnTo>
                  <a:pt x="210" y="162"/>
                </a:lnTo>
                <a:lnTo>
                  <a:pt x="232" y="142"/>
                </a:lnTo>
                <a:lnTo>
                  <a:pt x="256" y="124"/>
                </a:lnTo>
                <a:lnTo>
                  <a:pt x="282" y="106"/>
                </a:lnTo>
                <a:lnTo>
                  <a:pt x="308" y="90"/>
                </a:lnTo>
                <a:lnTo>
                  <a:pt x="334" y="76"/>
                </a:lnTo>
                <a:lnTo>
                  <a:pt x="362" y="62"/>
                </a:lnTo>
                <a:lnTo>
                  <a:pt x="390" y="48"/>
                </a:lnTo>
                <a:lnTo>
                  <a:pt x="418" y="38"/>
                </a:lnTo>
                <a:lnTo>
                  <a:pt x="448" y="28"/>
                </a:lnTo>
                <a:lnTo>
                  <a:pt x="478" y="20"/>
                </a:lnTo>
                <a:lnTo>
                  <a:pt x="508" y="12"/>
                </a:lnTo>
                <a:lnTo>
                  <a:pt x="538" y="6"/>
                </a:lnTo>
                <a:lnTo>
                  <a:pt x="570" y="2"/>
                </a:lnTo>
                <a:lnTo>
                  <a:pt x="602" y="0"/>
                </a:lnTo>
                <a:lnTo>
                  <a:pt x="636" y="0"/>
                </a:lnTo>
                <a:lnTo>
                  <a:pt x="668" y="0"/>
                </a:lnTo>
                <a:lnTo>
                  <a:pt x="700" y="2"/>
                </a:lnTo>
                <a:lnTo>
                  <a:pt x="732" y="6"/>
                </a:lnTo>
                <a:lnTo>
                  <a:pt x="762" y="12"/>
                </a:lnTo>
                <a:lnTo>
                  <a:pt x="792" y="18"/>
                </a:lnTo>
                <a:lnTo>
                  <a:pt x="822" y="28"/>
                </a:lnTo>
                <a:lnTo>
                  <a:pt x="852" y="38"/>
                </a:lnTo>
                <a:lnTo>
                  <a:pt x="880" y="48"/>
                </a:lnTo>
                <a:lnTo>
                  <a:pt x="908" y="62"/>
                </a:lnTo>
                <a:lnTo>
                  <a:pt x="936" y="74"/>
                </a:lnTo>
                <a:lnTo>
                  <a:pt x="962" y="90"/>
                </a:lnTo>
                <a:lnTo>
                  <a:pt x="988" y="106"/>
                </a:lnTo>
                <a:lnTo>
                  <a:pt x="1014" y="124"/>
                </a:lnTo>
                <a:lnTo>
                  <a:pt x="1038" y="142"/>
                </a:lnTo>
                <a:lnTo>
                  <a:pt x="1060" y="162"/>
                </a:lnTo>
                <a:lnTo>
                  <a:pt x="1082" y="184"/>
                </a:lnTo>
                <a:lnTo>
                  <a:pt x="1086" y="188"/>
                </a:lnTo>
                <a:lnTo>
                  <a:pt x="1092" y="194"/>
                </a:lnTo>
                <a:lnTo>
                  <a:pt x="1112" y="216"/>
                </a:lnTo>
                <a:lnTo>
                  <a:pt x="1132" y="238"/>
                </a:lnTo>
                <a:lnTo>
                  <a:pt x="1150" y="262"/>
                </a:lnTo>
                <a:lnTo>
                  <a:pt x="1166" y="286"/>
                </a:lnTo>
                <a:lnTo>
                  <a:pt x="1182" y="312"/>
                </a:lnTo>
                <a:lnTo>
                  <a:pt x="1198" y="338"/>
                </a:lnTo>
                <a:lnTo>
                  <a:pt x="1210" y="364"/>
                </a:lnTo>
                <a:lnTo>
                  <a:pt x="1222" y="392"/>
                </a:lnTo>
                <a:lnTo>
                  <a:pt x="1234" y="420"/>
                </a:lnTo>
                <a:lnTo>
                  <a:pt x="1242" y="450"/>
                </a:lnTo>
                <a:lnTo>
                  <a:pt x="1252" y="480"/>
                </a:lnTo>
                <a:lnTo>
                  <a:pt x="1258" y="510"/>
                </a:lnTo>
                <a:lnTo>
                  <a:pt x="1264" y="540"/>
                </a:lnTo>
                <a:lnTo>
                  <a:pt x="1268" y="570"/>
                </a:lnTo>
                <a:lnTo>
                  <a:pt x="1270" y="602"/>
                </a:lnTo>
                <a:lnTo>
                  <a:pt x="1270" y="634"/>
                </a:lnTo>
                <a:lnTo>
                  <a:pt x="1270" y="666"/>
                </a:lnTo>
                <a:lnTo>
                  <a:pt x="1266" y="698"/>
                </a:lnTo>
                <a:lnTo>
                  <a:pt x="1262" y="730"/>
                </a:lnTo>
                <a:lnTo>
                  <a:pt x="1258" y="762"/>
                </a:lnTo>
                <a:lnTo>
                  <a:pt x="1250" y="792"/>
                </a:lnTo>
                <a:lnTo>
                  <a:pt x="1242" y="822"/>
                </a:lnTo>
                <a:lnTo>
                  <a:pt x="1232" y="852"/>
                </a:lnTo>
                <a:lnTo>
                  <a:pt x="1220" y="880"/>
                </a:lnTo>
                <a:lnTo>
                  <a:pt x="1208" y="908"/>
                </a:lnTo>
                <a:lnTo>
                  <a:pt x="1194" y="936"/>
                </a:lnTo>
                <a:lnTo>
                  <a:pt x="1180" y="962"/>
                </a:lnTo>
                <a:lnTo>
                  <a:pt x="1162" y="988"/>
                </a:lnTo>
                <a:lnTo>
                  <a:pt x="1146" y="1012"/>
                </a:lnTo>
                <a:lnTo>
                  <a:pt x="1126" y="1036"/>
                </a:lnTo>
                <a:lnTo>
                  <a:pt x="1106" y="1060"/>
                </a:lnTo>
                <a:lnTo>
                  <a:pt x="1086" y="1082"/>
                </a:lnTo>
                <a:lnTo>
                  <a:pt x="1080" y="1088"/>
                </a:lnTo>
                <a:lnTo>
                  <a:pt x="1074" y="1092"/>
                </a:lnTo>
                <a:lnTo>
                  <a:pt x="1052" y="1112"/>
                </a:lnTo>
                <a:lnTo>
                  <a:pt x="1030" y="1132"/>
                </a:lnTo>
                <a:lnTo>
                  <a:pt x="1006" y="1150"/>
                </a:lnTo>
                <a:lnTo>
                  <a:pt x="982" y="1166"/>
                </a:lnTo>
                <a:lnTo>
                  <a:pt x="956" y="1182"/>
                </a:lnTo>
                <a:lnTo>
                  <a:pt x="930" y="1196"/>
                </a:lnTo>
                <a:lnTo>
                  <a:pt x="904" y="1210"/>
                </a:lnTo>
                <a:lnTo>
                  <a:pt x="876" y="1222"/>
                </a:lnTo>
                <a:lnTo>
                  <a:pt x="848" y="1232"/>
                </a:lnTo>
                <a:lnTo>
                  <a:pt x="820" y="1242"/>
                </a:lnTo>
                <a:lnTo>
                  <a:pt x="790" y="1250"/>
                </a:lnTo>
                <a:lnTo>
                  <a:pt x="760" y="1258"/>
                </a:lnTo>
                <a:lnTo>
                  <a:pt x="730" y="1262"/>
                </a:lnTo>
                <a:lnTo>
                  <a:pt x="698" y="1266"/>
                </a:lnTo>
                <a:lnTo>
                  <a:pt x="666" y="1268"/>
                </a:lnTo>
                <a:lnTo>
                  <a:pt x="636" y="1270"/>
                </a:lnTo>
                <a:close/>
                <a:moveTo>
                  <a:pt x="96" y="638"/>
                </a:moveTo>
                <a:lnTo>
                  <a:pt x="96" y="638"/>
                </a:lnTo>
                <a:lnTo>
                  <a:pt x="96" y="666"/>
                </a:lnTo>
                <a:lnTo>
                  <a:pt x="100" y="694"/>
                </a:lnTo>
                <a:lnTo>
                  <a:pt x="102" y="722"/>
                </a:lnTo>
                <a:lnTo>
                  <a:pt x="108" y="748"/>
                </a:lnTo>
                <a:lnTo>
                  <a:pt x="114" y="774"/>
                </a:lnTo>
                <a:lnTo>
                  <a:pt x="122" y="800"/>
                </a:lnTo>
                <a:lnTo>
                  <a:pt x="130" y="826"/>
                </a:lnTo>
                <a:lnTo>
                  <a:pt x="140" y="852"/>
                </a:lnTo>
                <a:lnTo>
                  <a:pt x="150" y="876"/>
                </a:lnTo>
                <a:lnTo>
                  <a:pt x="162" y="900"/>
                </a:lnTo>
                <a:lnTo>
                  <a:pt x="176" y="922"/>
                </a:lnTo>
                <a:lnTo>
                  <a:pt x="190" y="944"/>
                </a:lnTo>
                <a:lnTo>
                  <a:pt x="206" y="966"/>
                </a:lnTo>
                <a:lnTo>
                  <a:pt x="222" y="988"/>
                </a:lnTo>
                <a:lnTo>
                  <a:pt x="240" y="1008"/>
                </a:lnTo>
                <a:lnTo>
                  <a:pt x="258" y="1026"/>
                </a:lnTo>
                <a:lnTo>
                  <a:pt x="276" y="1044"/>
                </a:lnTo>
                <a:lnTo>
                  <a:pt x="296" y="1062"/>
                </a:lnTo>
                <a:lnTo>
                  <a:pt x="318" y="1078"/>
                </a:lnTo>
                <a:lnTo>
                  <a:pt x="340" y="1094"/>
                </a:lnTo>
                <a:lnTo>
                  <a:pt x="362" y="1108"/>
                </a:lnTo>
                <a:lnTo>
                  <a:pt x="384" y="1120"/>
                </a:lnTo>
                <a:lnTo>
                  <a:pt x="408" y="1134"/>
                </a:lnTo>
                <a:lnTo>
                  <a:pt x="432" y="1144"/>
                </a:lnTo>
                <a:lnTo>
                  <a:pt x="458" y="1154"/>
                </a:lnTo>
                <a:lnTo>
                  <a:pt x="484" y="1162"/>
                </a:lnTo>
                <a:lnTo>
                  <a:pt x="510" y="1170"/>
                </a:lnTo>
                <a:lnTo>
                  <a:pt x="536" y="1176"/>
                </a:lnTo>
                <a:lnTo>
                  <a:pt x="564" y="1180"/>
                </a:lnTo>
                <a:lnTo>
                  <a:pt x="590" y="1184"/>
                </a:lnTo>
                <a:lnTo>
                  <a:pt x="618" y="1186"/>
                </a:lnTo>
                <a:lnTo>
                  <a:pt x="646" y="1188"/>
                </a:lnTo>
                <a:lnTo>
                  <a:pt x="676" y="1186"/>
                </a:lnTo>
                <a:lnTo>
                  <a:pt x="704" y="1184"/>
                </a:lnTo>
                <a:lnTo>
                  <a:pt x="730" y="1180"/>
                </a:lnTo>
                <a:lnTo>
                  <a:pt x="758" y="1176"/>
                </a:lnTo>
                <a:lnTo>
                  <a:pt x="784" y="1170"/>
                </a:lnTo>
                <a:lnTo>
                  <a:pt x="810" y="1162"/>
                </a:lnTo>
                <a:lnTo>
                  <a:pt x="836" y="1154"/>
                </a:lnTo>
                <a:lnTo>
                  <a:pt x="860" y="1144"/>
                </a:lnTo>
                <a:lnTo>
                  <a:pt x="886" y="1134"/>
                </a:lnTo>
                <a:lnTo>
                  <a:pt x="910" y="1120"/>
                </a:lnTo>
                <a:lnTo>
                  <a:pt x="932" y="1108"/>
                </a:lnTo>
                <a:lnTo>
                  <a:pt x="954" y="1094"/>
                </a:lnTo>
                <a:lnTo>
                  <a:pt x="976" y="1078"/>
                </a:lnTo>
                <a:lnTo>
                  <a:pt x="996" y="1062"/>
                </a:lnTo>
                <a:lnTo>
                  <a:pt x="1016" y="1044"/>
                </a:lnTo>
                <a:lnTo>
                  <a:pt x="1036" y="1026"/>
                </a:lnTo>
                <a:lnTo>
                  <a:pt x="1054" y="1008"/>
                </a:lnTo>
                <a:lnTo>
                  <a:pt x="1072" y="988"/>
                </a:lnTo>
                <a:lnTo>
                  <a:pt x="1088" y="966"/>
                </a:lnTo>
                <a:lnTo>
                  <a:pt x="1104" y="944"/>
                </a:lnTo>
                <a:lnTo>
                  <a:pt x="1118" y="922"/>
                </a:lnTo>
                <a:lnTo>
                  <a:pt x="1130" y="900"/>
                </a:lnTo>
                <a:lnTo>
                  <a:pt x="1142" y="876"/>
                </a:lnTo>
                <a:lnTo>
                  <a:pt x="1154" y="852"/>
                </a:lnTo>
                <a:lnTo>
                  <a:pt x="1164" y="826"/>
                </a:lnTo>
                <a:lnTo>
                  <a:pt x="1172" y="802"/>
                </a:lnTo>
                <a:lnTo>
                  <a:pt x="1180" y="776"/>
                </a:lnTo>
                <a:lnTo>
                  <a:pt x="1186" y="748"/>
                </a:lnTo>
                <a:lnTo>
                  <a:pt x="1190" y="722"/>
                </a:lnTo>
                <a:lnTo>
                  <a:pt x="1194" y="694"/>
                </a:lnTo>
                <a:lnTo>
                  <a:pt x="1196" y="666"/>
                </a:lnTo>
                <a:lnTo>
                  <a:pt x="1198" y="638"/>
                </a:lnTo>
                <a:lnTo>
                  <a:pt x="1198" y="636"/>
                </a:lnTo>
                <a:lnTo>
                  <a:pt x="1196" y="608"/>
                </a:lnTo>
                <a:lnTo>
                  <a:pt x="1194" y="580"/>
                </a:lnTo>
                <a:lnTo>
                  <a:pt x="1192" y="552"/>
                </a:lnTo>
                <a:lnTo>
                  <a:pt x="1186" y="526"/>
                </a:lnTo>
                <a:lnTo>
                  <a:pt x="1180" y="498"/>
                </a:lnTo>
                <a:lnTo>
                  <a:pt x="1172" y="472"/>
                </a:lnTo>
                <a:lnTo>
                  <a:pt x="1164" y="448"/>
                </a:lnTo>
                <a:lnTo>
                  <a:pt x="1154" y="422"/>
                </a:lnTo>
                <a:lnTo>
                  <a:pt x="1144" y="398"/>
                </a:lnTo>
                <a:lnTo>
                  <a:pt x="1132" y="374"/>
                </a:lnTo>
                <a:lnTo>
                  <a:pt x="1118" y="352"/>
                </a:lnTo>
                <a:lnTo>
                  <a:pt x="1104" y="328"/>
                </a:lnTo>
                <a:lnTo>
                  <a:pt x="1088" y="308"/>
                </a:lnTo>
                <a:lnTo>
                  <a:pt x="1072" y="286"/>
                </a:lnTo>
                <a:lnTo>
                  <a:pt x="1054" y="266"/>
                </a:lnTo>
                <a:lnTo>
                  <a:pt x="1036" y="248"/>
                </a:lnTo>
                <a:lnTo>
                  <a:pt x="1018" y="228"/>
                </a:lnTo>
                <a:lnTo>
                  <a:pt x="998" y="212"/>
                </a:lnTo>
                <a:lnTo>
                  <a:pt x="976" y="196"/>
                </a:lnTo>
                <a:lnTo>
                  <a:pt x="954" y="180"/>
                </a:lnTo>
                <a:lnTo>
                  <a:pt x="932" y="166"/>
                </a:lnTo>
                <a:lnTo>
                  <a:pt x="910" y="152"/>
                </a:lnTo>
                <a:lnTo>
                  <a:pt x="886" y="140"/>
                </a:lnTo>
                <a:lnTo>
                  <a:pt x="862" y="130"/>
                </a:lnTo>
                <a:lnTo>
                  <a:pt x="836" y="120"/>
                </a:lnTo>
                <a:lnTo>
                  <a:pt x="810" y="110"/>
                </a:lnTo>
                <a:lnTo>
                  <a:pt x="784" y="104"/>
                </a:lnTo>
                <a:lnTo>
                  <a:pt x="758" y="98"/>
                </a:lnTo>
                <a:lnTo>
                  <a:pt x="730" y="92"/>
                </a:lnTo>
                <a:lnTo>
                  <a:pt x="704" y="88"/>
                </a:lnTo>
                <a:lnTo>
                  <a:pt x="676" y="86"/>
                </a:lnTo>
                <a:lnTo>
                  <a:pt x="646" y="86"/>
                </a:lnTo>
                <a:lnTo>
                  <a:pt x="618" y="86"/>
                </a:lnTo>
                <a:lnTo>
                  <a:pt x="590" y="88"/>
                </a:lnTo>
                <a:lnTo>
                  <a:pt x="562" y="92"/>
                </a:lnTo>
                <a:lnTo>
                  <a:pt x="536" y="98"/>
                </a:lnTo>
                <a:lnTo>
                  <a:pt x="510" y="104"/>
                </a:lnTo>
                <a:lnTo>
                  <a:pt x="484" y="110"/>
                </a:lnTo>
                <a:lnTo>
                  <a:pt x="458" y="120"/>
                </a:lnTo>
                <a:lnTo>
                  <a:pt x="432" y="130"/>
                </a:lnTo>
                <a:lnTo>
                  <a:pt x="408" y="140"/>
                </a:lnTo>
                <a:lnTo>
                  <a:pt x="384" y="152"/>
                </a:lnTo>
                <a:lnTo>
                  <a:pt x="362" y="166"/>
                </a:lnTo>
                <a:lnTo>
                  <a:pt x="338" y="180"/>
                </a:lnTo>
                <a:lnTo>
                  <a:pt x="318" y="196"/>
                </a:lnTo>
                <a:lnTo>
                  <a:pt x="296" y="212"/>
                </a:lnTo>
                <a:lnTo>
                  <a:pt x="276" y="228"/>
                </a:lnTo>
                <a:lnTo>
                  <a:pt x="258" y="248"/>
                </a:lnTo>
                <a:lnTo>
                  <a:pt x="240" y="266"/>
                </a:lnTo>
                <a:lnTo>
                  <a:pt x="222" y="286"/>
                </a:lnTo>
                <a:lnTo>
                  <a:pt x="206" y="308"/>
                </a:lnTo>
                <a:lnTo>
                  <a:pt x="190" y="328"/>
                </a:lnTo>
                <a:lnTo>
                  <a:pt x="176" y="352"/>
                </a:lnTo>
                <a:lnTo>
                  <a:pt x="162" y="374"/>
                </a:lnTo>
                <a:lnTo>
                  <a:pt x="150" y="398"/>
                </a:lnTo>
                <a:lnTo>
                  <a:pt x="140" y="422"/>
                </a:lnTo>
                <a:lnTo>
                  <a:pt x="130" y="448"/>
                </a:lnTo>
                <a:lnTo>
                  <a:pt x="120" y="472"/>
                </a:lnTo>
                <a:lnTo>
                  <a:pt x="114" y="498"/>
                </a:lnTo>
                <a:lnTo>
                  <a:pt x="108" y="526"/>
                </a:lnTo>
                <a:lnTo>
                  <a:pt x="102" y="552"/>
                </a:lnTo>
                <a:lnTo>
                  <a:pt x="98" y="580"/>
                </a:lnTo>
                <a:lnTo>
                  <a:pt x="96" y="608"/>
                </a:lnTo>
                <a:lnTo>
                  <a:pt x="96" y="636"/>
                </a:lnTo>
                <a:lnTo>
                  <a:pt x="96" y="638"/>
                </a:lnTo>
                <a:close/>
              </a:path>
            </a:pathLst>
          </a:custGeom>
          <a:gradFill flip="none" rotWithShape="1">
            <a:gsLst>
              <a:gs pos="0">
                <a:srgbClr val="C1C1C1"/>
              </a:gs>
              <a:gs pos="100000">
                <a:schemeClr val="tx1">
                  <a:lumMod val="65000"/>
                  <a:lumOff val="35000"/>
                </a:schemeClr>
              </a:gs>
            </a:gsLst>
            <a:lin ang="0" scaled="1"/>
            <a:tileRect/>
          </a:gradFill>
          <a:ln w="9525">
            <a:noFill/>
            <a:round/>
            <a:headEnd/>
            <a:tailEnd/>
          </a:ln>
        </p:spPr>
        <p:txBody>
          <a:bodyPr/>
          <a:lstStyle/>
          <a:p>
            <a:pPr>
              <a:defRPr/>
            </a:pPr>
            <a:endParaRPr lang="en-US">
              <a:latin typeface="Calibri" charset="0"/>
            </a:endParaRPr>
          </a:p>
        </p:txBody>
      </p:sp>
      <p:sp>
        <p:nvSpPr>
          <p:cNvPr id="42" name="TextBox 52"/>
          <p:cNvSpPr txBox="1">
            <a:spLocks noChangeArrowheads="1"/>
          </p:cNvSpPr>
          <p:nvPr/>
        </p:nvSpPr>
        <p:spPr bwMode="auto">
          <a:xfrm>
            <a:off x="3929058" y="3429000"/>
            <a:ext cx="121444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sz="4000" dirty="0" smtClean="0">
                <a:solidFill>
                  <a:schemeClr val="bg1"/>
                </a:solidFill>
                <a:latin typeface="Times New Roman" pitchFamily="18" charset="0"/>
                <a:cs typeface="Times New Roman" pitchFamily="18" charset="0"/>
              </a:rPr>
              <a:t>ASC</a:t>
            </a:r>
            <a:endParaRPr lang="nb-NO" sz="4000" dirty="0">
              <a:solidFill>
                <a:schemeClr val="bg1"/>
              </a:solidFill>
              <a:latin typeface="Times New Roman" pitchFamily="18" charset="0"/>
              <a:cs typeface="Times New Roman" pitchFamily="18" charset="0"/>
            </a:endParaRPr>
          </a:p>
        </p:txBody>
      </p:sp>
      <p:sp>
        <p:nvSpPr>
          <p:cNvPr id="36" name="Slide Number Placeholder 35"/>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17</a:t>
            </a:fld>
            <a:endParaRPr lang="en-US" dirty="0"/>
          </a:p>
        </p:txBody>
      </p:sp>
      <p:pic>
        <p:nvPicPr>
          <p:cNvPr id="38"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14282" y="714356"/>
            <a:ext cx="8229600" cy="838200"/>
          </a:xfrm>
        </p:spPr>
        <p:txBody>
          <a:bodyPr/>
          <a:lstStyle/>
          <a:p>
            <a:pPr algn="r"/>
            <a:r>
              <a:rPr lang="fa-IR" sz="4000" b="1" dirty="0" smtClean="0">
                <a:solidFill>
                  <a:srgbClr val="3E4C2E"/>
                </a:solidFill>
                <a:cs typeface="B Titr" pitchFamily="2" charset="-78"/>
              </a:rPr>
              <a:t>زنجیره تامین سبز</a:t>
            </a:r>
            <a:endParaRPr lang="fa-IR" sz="4000" dirty="0">
              <a:solidFill>
                <a:srgbClr val="3E4C2E"/>
              </a:solidFill>
              <a:cs typeface="B Titr" pitchFamily="2" charset="-78"/>
            </a:endParaRPr>
          </a:p>
        </p:txBody>
      </p:sp>
      <p:sp>
        <p:nvSpPr>
          <p:cNvPr id="8" name="Content Placeholder 2"/>
          <p:cNvSpPr>
            <a:spLocks noGrp="1"/>
          </p:cNvSpPr>
          <p:nvPr>
            <p:ph idx="1"/>
          </p:nvPr>
        </p:nvSpPr>
        <p:spPr>
          <a:xfrm>
            <a:off x="0" y="1643050"/>
            <a:ext cx="8229600" cy="4525963"/>
          </a:xfrm>
        </p:spPr>
        <p:txBody>
          <a:bodyPr/>
          <a:lstStyle/>
          <a:p>
            <a:r>
              <a:rPr lang="en-US" sz="2600" i="0" dirty="0" smtClean="0">
                <a:latin typeface="Times New Roman" pitchFamily="18" charset="0"/>
                <a:cs typeface="B Yagut" pitchFamily="2" charset="-78"/>
              </a:rPr>
              <a:t>GSC</a:t>
            </a:r>
            <a:r>
              <a:rPr lang="fa-IR" sz="2600" i="0" dirty="0" smtClean="0">
                <a:cs typeface="B Yagut" pitchFamily="2" charset="-78"/>
              </a:rPr>
              <a:t> عبارت است از در نظر گرفتن مسائل زیست محیطی در </a:t>
            </a:r>
            <a:r>
              <a:rPr lang="en-US" sz="2600" i="0" dirty="0" smtClean="0">
                <a:latin typeface="Times New Roman" pitchFamily="18" charset="0"/>
                <a:cs typeface="B Yagut" pitchFamily="2" charset="-78"/>
              </a:rPr>
              <a:t>SC</a:t>
            </a:r>
            <a:r>
              <a:rPr lang="fa-IR" sz="2600" i="0" dirty="0" smtClean="0">
                <a:cs typeface="B Yagut" pitchFamily="2" charset="-78"/>
              </a:rPr>
              <a:t> شامل طراحی محصول، انتخاب و منبع یابی مواد، فرآیند ساخت وتولید، تحویل محصول نهایی به مشتری و مدیریت محصول پس از مصرف و طی شدن عمر مفید آن .(</a:t>
            </a:r>
            <a:r>
              <a:rPr lang="en-US" sz="2600" i="0" dirty="0" smtClean="0">
                <a:latin typeface="Times New Roman" pitchFamily="18" charset="0"/>
                <a:cs typeface="B Yagut" pitchFamily="2" charset="-78"/>
              </a:rPr>
              <a:t>(</a:t>
            </a:r>
            <a:r>
              <a:rPr lang="en-US" sz="2600" i="0" dirty="0" err="1" smtClean="0">
                <a:latin typeface="Times New Roman" pitchFamily="18" charset="0"/>
                <a:cs typeface="B Yagut" pitchFamily="2" charset="-78"/>
              </a:rPr>
              <a:t>Srivastava</a:t>
            </a:r>
            <a:r>
              <a:rPr lang="en-US" sz="2600" i="0" dirty="0" smtClean="0">
                <a:latin typeface="Times New Roman" pitchFamily="18" charset="0"/>
                <a:cs typeface="B Yagut" pitchFamily="2" charset="-78"/>
              </a:rPr>
              <a:t> 2007</a:t>
            </a:r>
            <a:r>
              <a:rPr lang="fa-IR" sz="2600" i="0" dirty="0" smtClean="0">
                <a:latin typeface="Times New Roman" pitchFamily="18" charset="0"/>
                <a:cs typeface="B Yagut" pitchFamily="2" charset="-78"/>
              </a:rPr>
              <a:t> </a:t>
            </a:r>
          </a:p>
          <a:p>
            <a:r>
              <a:rPr lang="en-US" sz="2600" i="0" dirty="0" smtClean="0">
                <a:latin typeface="Times New Roman" pitchFamily="18" charset="0"/>
                <a:cs typeface="B Yagut" pitchFamily="2" charset="-78"/>
              </a:rPr>
              <a:t>GSCM</a:t>
            </a:r>
            <a:r>
              <a:rPr lang="fa-IR" sz="2600" i="0" dirty="0" smtClean="0">
                <a:cs typeface="B Yagut" pitchFamily="2" charset="-78"/>
              </a:rPr>
              <a:t> تمام فرایندهای تولیدی از قبیل خرید مواد خام ، تولید محصول ، بازیافت ، استفاده مجدد و تولید مجدد را در بر می گیرد.</a:t>
            </a:r>
            <a:endParaRPr lang="en-US" sz="2600" i="0" dirty="0" smtClean="0">
              <a:latin typeface="Times New Roman" pitchFamily="18" charset="0"/>
              <a:cs typeface="B Yagut" pitchFamily="2" charset="-78"/>
            </a:endParaRPr>
          </a:p>
          <a:p>
            <a:pPr>
              <a:buNone/>
            </a:pPr>
            <a:r>
              <a:rPr lang="fa-IR" sz="2600" i="0" dirty="0" smtClean="0">
                <a:latin typeface="Times New Roman" pitchFamily="18" charset="0"/>
                <a:cs typeface="B Yagut" pitchFamily="2" charset="-78"/>
              </a:rPr>
              <a:t> </a:t>
            </a:r>
            <a:r>
              <a:rPr lang="en-US" sz="2600" i="0" dirty="0" smtClean="0">
                <a:latin typeface="Times New Roman" pitchFamily="18" charset="0"/>
                <a:cs typeface="B Yagut" pitchFamily="2" charset="-78"/>
              </a:rPr>
              <a:t>(</a:t>
            </a:r>
            <a:r>
              <a:rPr lang="en-US" sz="2600" i="0" dirty="0" err="1" smtClean="0">
                <a:latin typeface="Times New Roman" pitchFamily="18" charset="0"/>
                <a:cs typeface="B Yagut" pitchFamily="2" charset="-78"/>
              </a:rPr>
              <a:t>kainuma</a:t>
            </a:r>
            <a:r>
              <a:rPr lang="en-US" sz="2600" i="0" dirty="0" smtClean="0">
                <a:latin typeface="Times New Roman" pitchFamily="18" charset="0"/>
                <a:cs typeface="B Yagut" pitchFamily="2" charset="-78"/>
              </a:rPr>
              <a:t> &amp; </a:t>
            </a:r>
            <a:r>
              <a:rPr lang="en-US" sz="2600" i="0" dirty="0" err="1" smtClean="0">
                <a:latin typeface="Times New Roman" pitchFamily="18" charset="0"/>
                <a:cs typeface="B Yagut" pitchFamily="2" charset="-78"/>
              </a:rPr>
              <a:t>Tawara</a:t>
            </a:r>
            <a:r>
              <a:rPr lang="en-US" sz="2600" i="0" dirty="0" smtClean="0">
                <a:latin typeface="Times New Roman" pitchFamily="18" charset="0"/>
                <a:cs typeface="B Yagut" pitchFamily="2" charset="-78"/>
              </a:rPr>
              <a:t> 2006)</a:t>
            </a:r>
            <a:endParaRPr lang="fa-IR" sz="2600" i="0" dirty="0" smtClean="0">
              <a:latin typeface="Times New Roman" pitchFamily="18" charset="0"/>
              <a:cs typeface="B Yagut" pitchFamily="2" charset="-78"/>
            </a:endParaRPr>
          </a:p>
          <a:p>
            <a:endParaRPr lang="fa-IR" sz="2600" i="0" dirty="0">
              <a:cs typeface="B Yagut" pitchFamily="2" charset="-78"/>
            </a:endParaRPr>
          </a:p>
        </p:txBody>
      </p:sp>
      <p:sp>
        <p:nvSpPr>
          <p:cNvPr id="10" name="Slide Number Placeholder 9"/>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18</a:t>
            </a:fld>
            <a:endParaRPr lang="en-US"/>
          </a:p>
        </p:txBody>
      </p:sp>
      <p:pic>
        <p:nvPicPr>
          <p:cNvPr id="6"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4348" y="642918"/>
            <a:ext cx="8229600" cy="838200"/>
          </a:xfrm>
        </p:spPr>
        <p:txBody>
          <a:bodyPr/>
          <a:lstStyle/>
          <a:p>
            <a:r>
              <a:rPr lang="fa-IR" sz="4000" dirty="0" smtClean="0">
                <a:solidFill>
                  <a:srgbClr val="3E4C2E"/>
                </a:solidFill>
                <a:cs typeface="B Titr" pitchFamily="2" charset="-78"/>
              </a:rPr>
              <a:t>محرک های سازمان جهت پذیرش </a:t>
            </a:r>
            <a:r>
              <a:rPr lang="en-US" sz="4000" b="1" dirty="0" smtClean="0">
                <a:solidFill>
                  <a:srgbClr val="3E4C2E"/>
                </a:solidFill>
                <a:latin typeface="Times New Roman" pitchFamily="18" charset="0"/>
                <a:cs typeface="Times New Roman" pitchFamily="18" charset="0"/>
              </a:rPr>
              <a:t>GSCM</a:t>
            </a:r>
            <a:endParaRPr lang="fa-IR" sz="4000" b="1" dirty="0">
              <a:solidFill>
                <a:srgbClr val="3E4C2E"/>
              </a:solidFill>
              <a:latin typeface="Times New Roman" pitchFamily="18" charset="0"/>
              <a:cs typeface="Times New Roman" pitchFamily="18" charset="0"/>
            </a:endParaRPr>
          </a:p>
        </p:txBody>
      </p:sp>
      <p:sp>
        <p:nvSpPr>
          <p:cNvPr id="9" name="Content Placeholder 2"/>
          <p:cNvSpPr>
            <a:spLocks noGrp="1"/>
          </p:cNvSpPr>
          <p:nvPr>
            <p:ph idx="1"/>
          </p:nvPr>
        </p:nvSpPr>
        <p:spPr>
          <a:xfrm>
            <a:off x="0" y="1571612"/>
            <a:ext cx="8229600" cy="4525963"/>
          </a:xfrm>
        </p:spPr>
        <p:txBody>
          <a:bodyPr/>
          <a:lstStyle/>
          <a:p>
            <a:pPr>
              <a:buNone/>
            </a:pPr>
            <a:r>
              <a:rPr lang="fa-IR" sz="2600" i="0" dirty="0" smtClean="0">
                <a:cs typeface="B Yagut" pitchFamily="2" charset="-78"/>
              </a:rPr>
              <a:t>  1- </a:t>
            </a:r>
            <a:r>
              <a:rPr lang="fa-IR" sz="2600" b="1" i="0" dirty="0" smtClean="0">
                <a:cs typeface="B Yagut" pitchFamily="2" charset="-78"/>
              </a:rPr>
              <a:t>محرک های بیرونی</a:t>
            </a:r>
          </a:p>
          <a:p>
            <a:r>
              <a:rPr lang="fa-IR" sz="2600" i="0" dirty="0" smtClean="0">
                <a:cs typeface="B Yagut" pitchFamily="2" charset="-78"/>
              </a:rPr>
              <a:t>برآورده کردن تقاضای مصرف کنندگان</a:t>
            </a:r>
          </a:p>
          <a:p>
            <a:r>
              <a:rPr lang="fa-IR" sz="2600" i="0" dirty="0" smtClean="0">
                <a:cs typeface="B Yagut" pitchFamily="2" charset="-78"/>
              </a:rPr>
              <a:t>واکنش نسبت به اقدامات رقبا با هدف حفظ و گسترش سهم بازار</a:t>
            </a:r>
          </a:p>
          <a:p>
            <a:r>
              <a:rPr lang="fa-IR" sz="2600" i="0" dirty="0" smtClean="0">
                <a:cs typeface="B Yagut" pitchFamily="2" charset="-78"/>
              </a:rPr>
              <a:t>مقررات و قوانین بین المللی و دولتی</a:t>
            </a:r>
          </a:p>
          <a:p>
            <a:pPr>
              <a:buNone/>
            </a:pPr>
            <a:r>
              <a:rPr lang="fa-IR" sz="2600" i="0" dirty="0" smtClean="0">
                <a:cs typeface="B Yagut" pitchFamily="2" charset="-78"/>
              </a:rPr>
              <a:t>    2- </a:t>
            </a:r>
            <a:r>
              <a:rPr lang="fa-IR" sz="2600" b="1" i="0" dirty="0" smtClean="0">
                <a:cs typeface="B Yagut" pitchFamily="2" charset="-78"/>
              </a:rPr>
              <a:t>محرک های درونی</a:t>
            </a:r>
          </a:p>
          <a:p>
            <a:r>
              <a:rPr lang="fa-IR" sz="2600" i="0" dirty="0" smtClean="0">
                <a:cs typeface="B Yagut" pitchFamily="2" charset="-78"/>
              </a:rPr>
              <a:t>احساس مسئولیت در قبال محیط زیست</a:t>
            </a:r>
          </a:p>
          <a:p>
            <a:r>
              <a:rPr lang="fa-IR" sz="2600" i="0" dirty="0" smtClean="0">
                <a:cs typeface="B Yagut" pitchFamily="2" charset="-78"/>
              </a:rPr>
              <a:t>کاهش هزینه ناشی از کاهش مصرف منابع انرژی و مواد خام</a:t>
            </a:r>
          </a:p>
          <a:p>
            <a:r>
              <a:rPr lang="fa-IR" sz="2600" i="0" dirty="0" smtClean="0">
                <a:cs typeface="B Yagut" pitchFamily="2" charset="-78"/>
              </a:rPr>
              <a:t>ایجاد مزیت رقابتی پایدار در سازمان</a:t>
            </a:r>
          </a:p>
          <a:p>
            <a:endParaRPr lang="fa-IR" sz="2600" i="0" dirty="0" smtClean="0">
              <a:cs typeface="B Yagut" pitchFamily="2" charset="-78"/>
            </a:endParaRPr>
          </a:p>
          <a:p>
            <a:endParaRPr lang="fa-IR" sz="2600" i="0" dirty="0" smtClean="0">
              <a:cs typeface="B Yagut" pitchFamily="2" charset="-78"/>
            </a:endParaRPr>
          </a:p>
          <a:p>
            <a:pPr>
              <a:buNone/>
            </a:pPr>
            <a:r>
              <a:rPr lang="fa-IR" sz="2600" i="0" dirty="0" smtClean="0">
                <a:cs typeface="B Yagut" pitchFamily="2" charset="-78"/>
              </a:rPr>
              <a:t>  </a:t>
            </a:r>
          </a:p>
          <a:p>
            <a:pPr>
              <a:buNone/>
            </a:pPr>
            <a:r>
              <a:rPr lang="fa-IR" sz="2600" i="0" dirty="0" smtClean="0">
                <a:cs typeface="B Yagut" pitchFamily="2" charset="-78"/>
              </a:rPr>
              <a:t> </a:t>
            </a:r>
          </a:p>
        </p:txBody>
      </p:sp>
      <p:sp>
        <p:nvSpPr>
          <p:cNvPr id="10" name="Slide Number Placeholder 9"/>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19</a:t>
            </a:fld>
            <a:endParaRPr lang="en-US" dirty="0">
              <a:solidFill>
                <a:srgbClr val="000000"/>
              </a:solidFill>
            </a:endParaRPr>
          </a:p>
        </p:txBody>
      </p:sp>
      <p:pic>
        <p:nvPicPr>
          <p:cNvPr id="5"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7" descr="http://www.emeraldfreight.com/media/Gallery/supply_chain_management.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5" name="Slide Number Placeholder 4"/>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2</a:t>
            </a:fld>
            <a:endParaRPr lang="en-US" dirty="0"/>
          </a:p>
        </p:txBody>
      </p:sp>
    </p:spTree>
  </p:cSld>
  <p:clrMapOvr>
    <a:masterClrMapping/>
  </p:clrMapOvr>
  <p:transition spd="slow">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42844" y="642918"/>
            <a:ext cx="8229600" cy="838200"/>
          </a:xfrm>
        </p:spPr>
        <p:txBody>
          <a:bodyPr/>
          <a:lstStyle/>
          <a:p>
            <a:pPr algn="r"/>
            <a:r>
              <a:rPr lang="fa-IR" sz="4000" dirty="0" smtClean="0">
                <a:solidFill>
                  <a:srgbClr val="3E4C2E"/>
                </a:solidFill>
                <a:cs typeface="B Titr" pitchFamily="2" charset="-78"/>
              </a:rPr>
              <a:t>شاخص های ارزیابی زنجیره تامین سبز</a:t>
            </a:r>
            <a:endParaRPr lang="fa-IR" sz="4000" dirty="0">
              <a:solidFill>
                <a:srgbClr val="3E4C2E"/>
              </a:solidFill>
              <a:cs typeface="B Titr" pitchFamily="2" charset="-78"/>
            </a:endParaRPr>
          </a:p>
        </p:txBody>
      </p:sp>
      <p:sp>
        <p:nvSpPr>
          <p:cNvPr id="8" name="Content Placeholder 2"/>
          <p:cNvSpPr>
            <a:spLocks noGrp="1"/>
          </p:cNvSpPr>
          <p:nvPr>
            <p:ph idx="1"/>
          </p:nvPr>
        </p:nvSpPr>
        <p:spPr>
          <a:xfrm>
            <a:off x="0" y="1643050"/>
            <a:ext cx="8229600" cy="4525963"/>
          </a:xfrm>
        </p:spPr>
        <p:txBody>
          <a:bodyPr/>
          <a:lstStyle/>
          <a:p>
            <a:r>
              <a:rPr lang="fa-IR" sz="2600" i="0" dirty="0" smtClean="0">
                <a:cs typeface="B Yagut" pitchFamily="2" charset="-78"/>
              </a:rPr>
              <a:t>تامین کننده سبز (خرید سبز)</a:t>
            </a:r>
          </a:p>
          <a:p>
            <a:r>
              <a:rPr lang="fa-IR" sz="2600" i="0" dirty="0" smtClean="0">
                <a:cs typeface="B Yagut" pitchFamily="2" charset="-78"/>
              </a:rPr>
              <a:t>طراحی سبز</a:t>
            </a:r>
          </a:p>
          <a:p>
            <a:r>
              <a:rPr lang="fa-IR" sz="2600" i="0" dirty="0" smtClean="0">
                <a:cs typeface="B Yagut" pitchFamily="2" charset="-78"/>
              </a:rPr>
              <a:t>تولید سبز</a:t>
            </a:r>
          </a:p>
          <a:p>
            <a:r>
              <a:rPr lang="fa-IR" sz="2600" i="0" dirty="0" smtClean="0">
                <a:cs typeface="B Yagut" pitchFamily="2" charset="-78"/>
              </a:rPr>
              <a:t>بسته بندی سبز</a:t>
            </a:r>
          </a:p>
          <a:p>
            <a:r>
              <a:rPr lang="fa-IR" sz="2600" i="0" dirty="0" smtClean="0">
                <a:cs typeface="B Yagut" pitchFamily="2" charset="-78"/>
              </a:rPr>
              <a:t>توزیع سبز</a:t>
            </a:r>
            <a:endParaRPr lang="fa-IR" sz="2600" i="0" dirty="0">
              <a:cs typeface="B Yagut" pitchFamily="2" charset="-78"/>
            </a:endParaRPr>
          </a:p>
        </p:txBody>
      </p:sp>
      <p:sp>
        <p:nvSpPr>
          <p:cNvPr id="10" name="Slide Number Placeholder 9"/>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20</a:t>
            </a:fld>
            <a:endParaRPr lang="en-US"/>
          </a:p>
        </p:txBody>
      </p:sp>
      <p:pic>
        <p:nvPicPr>
          <p:cNvPr id="6"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14282" y="714356"/>
            <a:ext cx="8229600" cy="838200"/>
          </a:xfrm>
        </p:spPr>
        <p:txBody>
          <a:bodyPr/>
          <a:lstStyle/>
          <a:p>
            <a:pPr algn="r"/>
            <a:r>
              <a:rPr lang="fa-IR" sz="4000" dirty="0" smtClean="0">
                <a:solidFill>
                  <a:srgbClr val="3E4C2E"/>
                </a:solidFill>
                <a:cs typeface="B Titr" pitchFamily="2" charset="-78"/>
              </a:rPr>
              <a:t>مشکلات زنجیره تامین</a:t>
            </a:r>
            <a:endParaRPr lang="fa-IR" sz="4000" dirty="0">
              <a:solidFill>
                <a:srgbClr val="3E4C2E"/>
              </a:solidFill>
              <a:cs typeface="B Titr" pitchFamily="2" charset="-78"/>
            </a:endParaRPr>
          </a:p>
        </p:txBody>
      </p:sp>
      <p:sp>
        <p:nvSpPr>
          <p:cNvPr id="9" name="Content Placeholder 2"/>
          <p:cNvSpPr>
            <a:spLocks noGrp="1"/>
          </p:cNvSpPr>
          <p:nvPr>
            <p:ph idx="1"/>
          </p:nvPr>
        </p:nvSpPr>
        <p:spPr>
          <a:xfrm>
            <a:off x="0" y="1643050"/>
            <a:ext cx="8229600" cy="4525963"/>
          </a:xfrm>
        </p:spPr>
        <p:txBody>
          <a:bodyPr/>
          <a:lstStyle/>
          <a:p>
            <a:pPr algn="justLow"/>
            <a:r>
              <a:rPr lang="fa-IR" sz="2600" b="1" i="0" dirty="0" smtClean="0">
                <a:cs typeface="B Yagut" pitchFamily="2" charset="-78"/>
              </a:rPr>
              <a:t>1- عدم اطمینان</a:t>
            </a:r>
          </a:p>
          <a:p>
            <a:pPr algn="justLow">
              <a:buNone/>
            </a:pPr>
            <a:r>
              <a:rPr lang="fa-IR" sz="2600" i="0" dirty="0" smtClean="0">
                <a:cs typeface="B Yagut" pitchFamily="2" charset="-78"/>
              </a:rPr>
              <a:t>اثر شلاق چرمی</a:t>
            </a:r>
          </a:p>
          <a:p>
            <a:pPr algn="justLow"/>
            <a:r>
              <a:rPr lang="fa-IR" sz="2600" b="1" i="0" dirty="0" smtClean="0">
                <a:cs typeface="B Yagut" pitchFamily="2" charset="-78"/>
              </a:rPr>
              <a:t>2- عدم هماهنگی</a:t>
            </a:r>
          </a:p>
          <a:p>
            <a:pPr algn="justLow">
              <a:buNone/>
            </a:pPr>
            <a:r>
              <a:rPr lang="fa-IR" sz="2600" i="0" dirty="0" smtClean="0">
                <a:cs typeface="B Yagut" pitchFamily="2" charset="-78"/>
              </a:rPr>
              <a:t>ذخیره فریبنده</a:t>
            </a:r>
          </a:p>
          <a:p>
            <a:pPr algn="justLow"/>
            <a:r>
              <a:rPr lang="fa-IR" sz="2600" b="1" i="0" dirty="0" smtClean="0">
                <a:cs typeface="B Yagut" pitchFamily="2" charset="-78"/>
              </a:rPr>
              <a:t>3- مشکلات جهانی شدن</a:t>
            </a:r>
          </a:p>
          <a:p>
            <a:pPr algn="justLow">
              <a:buNone/>
            </a:pPr>
            <a:r>
              <a:rPr lang="fa-IR" sz="2600" i="0" dirty="0" smtClean="0">
                <a:cs typeface="B Yagut" pitchFamily="2" charset="-78"/>
              </a:rPr>
              <a:t>سیستم های حمل و نقل نا کارآ ، عدم امکان استفاده از تکنولوژی اطلاعات توسط همه سازمانها و کشورها ، ناتوانی در تبادل داده ها و مدیریت داده ها بین اعضای زنجیره تامین ، تفاوت در عملکردها و فرآیندهای شرکت های مختلف.</a:t>
            </a:r>
          </a:p>
          <a:p>
            <a:pPr algn="justLow">
              <a:buNone/>
            </a:pPr>
            <a:endParaRPr lang="en-US" sz="2600" b="1" i="0" dirty="0" smtClean="0">
              <a:cs typeface="B Yagut" pitchFamily="2" charset="-78"/>
            </a:endParaRPr>
          </a:p>
          <a:p>
            <a:endParaRPr lang="fa-IR" sz="2600" i="0" dirty="0">
              <a:cs typeface="B Yagut" pitchFamily="2" charset="-78"/>
            </a:endParaRPr>
          </a:p>
        </p:txBody>
      </p:sp>
      <p:pic>
        <p:nvPicPr>
          <p:cNvPr id="10" name="Picture 9" descr="D:\javad\e_commerce\image\imagesCADTIAP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71612"/>
            <a:ext cx="2304136" cy="150017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21</a:t>
            </a:fld>
            <a:endParaRPr lang="en-US" dirty="0">
              <a:solidFill>
                <a:srgbClr val="000000"/>
              </a:solidFill>
            </a:endParaRPr>
          </a:p>
        </p:txBody>
      </p:sp>
      <p:pic>
        <p:nvPicPr>
          <p:cNvPr id="7" name="Picture 2" descr="H:\alborz.png"/>
          <p:cNvPicPr>
            <a:picLocks noChangeAspect="1" noChangeArrowheads="1"/>
          </p:cNvPicPr>
          <p:nvPr/>
        </p:nvPicPr>
        <p:blipFill>
          <a:blip r:embed="rId4" cstate="print"/>
          <a:srcRect/>
          <a:stretch>
            <a:fillRect/>
          </a:stretch>
        </p:blipFill>
        <p:spPr bwMode="auto">
          <a:xfrm>
            <a:off x="0" y="0"/>
            <a:ext cx="928670" cy="92867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2844" y="642918"/>
            <a:ext cx="8229600" cy="838200"/>
          </a:xfrm>
        </p:spPr>
        <p:txBody>
          <a:bodyPr/>
          <a:lstStyle/>
          <a:p>
            <a:pPr algn="r"/>
            <a:r>
              <a:rPr lang="fa-IR" sz="4000" dirty="0" smtClean="0">
                <a:solidFill>
                  <a:srgbClr val="3E4C2E"/>
                </a:solidFill>
                <a:cs typeface="B Titr" pitchFamily="2" charset="-78"/>
              </a:rPr>
              <a:t>اثر شلاق چرمی</a:t>
            </a:r>
            <a:r>
              <a:rPr lang="en-US" sz="4000" dirty="0" smtClean="0">
                <a:solidFill>
                  <a:srgbClr val="0070C0"/>
                </a:solidFill>
              </a:rPr>
              <a:t> </a:t>
            </a:r>
            <a:br>
              <a:rPr lang="en-US" sz="4000" dirty="0" smtClean="0">
                <a:solidFill>
                  <a:srgbClr val="0070C0"/>
                </a:solidFill>
              </a:rPr>
            </a:br>
            <a:r>
              <a:rPr lang="en-US" sz="2800" dirty="0" smtClean="0">
                <a:solidFill>
                  <a:srgbClr val="3E4C2E"/>
                </a:solidFill>
                <a:latin typeface="Times New Roman" pitchFamily="18" charset="0"/>
                <a:cs typeface="Times New Roman" pitchFamily="18" charset="0"/>
              </a:rPr>
              <a:t>BULLWHIP effect                                                           </a:t>
            </a:r>
            <a:endParaRPr lang="fa-IR" sz="2800" dirty="0">
              <a:solidFill>
                <a:srgbClr val="3E4C2E"/>
              </a:solidFill>
              <a:latin typeface="Times New Roman" pitchFamily="18" charset="0"/>
              <a:cs typeface="Times New Roman" pitchFamily="18" charset="0"/>
            </a:endParaRPr>
          </a:p>
        </p:txBody>
      </p:sp>
      <p:sp>
        <p:nvSpPr>
          <p:cNvPr id="11" name="Content Placeholder 2"/>
          <p:cNvSpPr>
            <a:spLocks noGrp="1"/>
          </p:cNvSpPr>
          <p:nvPr>
            <p:ph idx="1"/>
          </p:nvPr>
        </p:nvSpPr>
        <p:spPr>
          <a:xfrm>
            <a:off x="457200" y="1600200"/>
            <a:ext cx="8229600" cy="4525963"/>
          </a:xfrm>
        </p:spPr>
        <p:txBody>
          <a:bodyPr/>
          <a:lstStyle/>
          <a:p>
            <a:r>
              <a:rPr lang="fa-IR" sz="2600" i="0" dirty="0" smtClean="0">
                <a:cs typeface="B Yagut" pitchFamily="2" charset="-78"/>
              </a:rPr>
              <a:t>اولین بار در شرکت </a:t>
            </a:r>
            <a:r>
              <a:rPr lang="en-US" sz="2600" i="0" dirty="0" smtClean="0">
                <a:latin typeface="Times New Roman" pitchFamily="18" charset="0"/>
                <a:cs typeface="Times New Roman" pitchFamily="18" charset="0"/>
              </a:rPr>
              <a:t>P&amp;G</a:t>
            </a:r>
            <a:r>
              <a:rPr lang="fa-IR" sz="2600" i="0" dirty="0" smtClean="0">
                <a:cs typeface="B Yagut" pitchFamily="2" charset="-78"/>
              </a:rPr>
              <a:t> کشف شد .</a:t>
            </a:r>
          </a:p>
          <a:p>
            <a:endParaRPr lang="fa-IR" sz="2600" i="0" dirty="0" smtClean="0">
              <a:cs typeface="B Yagut" pitchFamily="2" charset="-78"/>
            </a:endParaRPr>
          </a:p>
          <a:p>
            <a:r>
              <a:rPr lang="fa-IR" sz="2600" i="0" dirty="0" smtClean="0">
                <a:cs typeface="B Yagut" pitchFamily="2" charset="-78"/>
              </a:rPr>
              <a:t>تغییرات نامنظم در سفارشات طی زنجیره تامین به دلیل پیش بینی ضعیف، عدم اطمینان از آینده فروش محصول و منافع شخصی اعضای زنجیره تامین از مهم ترین دلایل اثر شلاق چرمی می باشند.</a:t>
            </a:r>
          </a:p>
          <a:p>
            <a:endParaRPr lang="fa-IR" sz="2600" i="0" dirty="0">
              <a:cs typeface="B Yagut" pitchFamily="2" charset="-78"/>
            </a:endParaRPr>
          </a:p>
        </p:txBody>
      </p:sp>
      <p:sp>
        <p:nvSpPr>
          <p:cNvPr id="4" name="Slide Number Placeholder 3"/>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22</a:t>
            </a:fld>
            <a:endParaRPr lang="en-US" dirty="0">
              <a:solidFill>
                <a:srgbClr val="000000"/>
              </a:solidFill>
            </a:endParaRPr>
          </a:p>
        </p:txBody>
      </p:sp>
      <p:pic>
        <p:nvPicPr>
          <p:cNvPr id="7"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a:xfrm>
            <a:off x="7286644" y="6381750"/>
            <a:ext cx="1857356" cy="476250"/>
          </a:xfrm>
        </p:spPr>
        <p:txBody>
          <a:bodyPr/>
          <a:lstStyle/>
          <a:p>
            <a:fld id="{DA0420C3-92D6-4585-B1E9-D378CE94209B}" type="slidenum">
              <a:rPr lang="en-US" smtClean="0">
                <a:solidFill>
                  <a:srgbClr val="000000"/>
                </a:solidFill>
              </a:rPr>
              <a:pPr/>
              <a:t>23</a:t>
            </a:fld>
            <a:endParaRPr lang="en-US" dirty="0">
              <a:solidFill>
                <a:srgbClr val="00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71612"/>
            <a:ext cx="6929454" cy="528638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214282" y="642918"/>
            <a:ext cx="8229600" cy="838200"/>
          </a:xfrm>
        </p:spPr>
        <p:txBody>
          <a:bodyPr/>
          <a:lstStyle/>
          <a:p>
            <a:pPr algn="r"/>
            <a:r>
              <a:rPr lang="fa-IR" sz="4000" dirty="0" smtClean="0">
                <a:solidFill>
                  <a:srgbClr val="3E4C2E"/>
                </a:solidFill>
                <a:cs typeface="B Titr" pitchFamily="2" charset="-78"/>
              </a:rPr>
              <a:t>اثر شلاق چرمی</a:t>
            </a:r>
            <a:r>
              <a:rPr lang="en-US" sz="4000" dirty="0" smtClean="0">
                <a:solidFill>
                  <a:srgbClr val="0070C0"/>
                </a:solidFill>
              </a:rPr>
              <a:t> </a:t>
            </a:r>
            <a:br>
              <a:rPr lang="en-US" sz="4000" dirty="0" smtClean="0">
                <a:solidFill>
                  <a:srgbClr val="0070C0"/>
                </a:solidFill>
              </a:rPr>
            </a:br>
            <a:r>
              <a:rPr lang="en-US" sz="2800" dirty="0" smtClean="0">
                <a:solidFill>
                  <a:srgbClr val="3E4C2E"/>
                </a:solidFill>
                <a:latin typeface="Times New Roman" pitchFamily="18" charset="0"/>
                <a:cs typeface="Times New Roman" pitchFamily="18" charset="0"/>
              </a:rPr>
              <a:t>BULLWHIP effect                                                           </a:t>
            </a:r>
            <a:endParaRPr lang="fa-IR" sz="2800" dirty="0">
              <a:solidFill>
                <a:srgbClr val="3E4C2E"/>
              </a:solidFill>
              <a:latin typeface="Times New Roman" pitchFamily="18" charset="0"/>
              <a:cs typeface="Times New Roman" pitchFamily="18" charset="0"/>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14282" y="714356"/>
            <a:ext cx="8229600" cy="838200"/>
          </a:xfrm>
        </p:spPr>
        <p:txBody>
          <a:bodyPr/>
          <a:lstStyle/>
          <a:p>
            <a:pPr algn="r"/>
            <a:r>
              <a:rPr lang="fa-IR" sz="4000" b="1" dirty="0" smtClean="0">
                <a:solidFill>
                  <a:srgbClr val="3E4C2E"/>
                </a:solidFill>
                <a:cs typeface="B Titr" pitchFamily="2" charset="-78"/>
              </a:rPr>
              <a:t>فناوری اطلاعات وزنجيره تامين</a:t>
            </a:r>
            <a:endParaRPr lang="fa-IR" sz="4000" dirty="0">
              <a:solidFill>
                <a:srgbClr val="3E4C2E"/>
              </a:solidFill>
              <a:cs typeface="B Titr" pitchFamily="2" charset="-78"/>
            </a:endParaRPr>
          </a:p>
        </p:txBody>
      </p:sp>
      <p:sp>
        <p:nvSpPr>
          <p:cNvPr id="9" name="Content Placeholder 2"/>
          <p:cNvSpPr>
            <a:spLocks noGrp="1"/>
          </p:cNvSpPr>
          <p:nvPr>
            <p:ph idx="1"/>
          </p:nvPr>
        </p:nvSpPr>
        <p:spPr>
          <a:xfrm>
            <a:off x="142844" y="1600200"/>
            <a:ext cx="8543956" cy="4525963"/>
          </a:xfrm>
        </p:spPr>
        <p:txBody>
          <a:bodyPr/>
          <a:lstStyle/>
          <a:p>
            <a:pPr algn="just"/>
            <a:r>
              <a:rPr lang="fa-IR" sz="2600" i="0" dirty="0" smtClean="0">
                <a:cs typeface="B Yagut" pitchFamily="2" charset="-78"/>
              </a:rPr>
              <a:t>مدیریت زنجیره تامین بر رویکردی مشتری محور استوار است. لذا ارتباط به موقع و کامل بین همه عناصر زنجیره جهت اطلاع از نیازهای مشتری و میزان تامین نیازها از ضروریات آن است.برای تسهیل جریان اطلاعات و مدیریت دقیق آن بستر مناسبی از نرم افزارها و سیستم های اطلاعاتی یکپارچه و شبکه های اکسترانت و اینترانت مورد نیاز است.</a:t>
            </a:r>
          </a:p>
          <a:p>
            <a:pPr>
              <a:buNone/>
            </a:pPr>
            <a:endParaRPr lang="fa-IR" sz="2600" i="0" dirty="0">
              <a:cs typeface="B Yagut" pitchFamily="2" charset="-78"/>
            </a:endParaRPr>
          </a:p>
        </p:txBody>
      </p:sp>
      <p:pic>
        <p:nvPicPr>
          <p:cNvPr id="10" name="Picture 2" descr="D:\javad\e_commerce\attachments\NEW_DataProcess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596" y="4071942"/>
            <a:ext cx="4191000" cy="206275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Slide Number Placeholder 10"/>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24</a:t>
            </a:fld>
            <a:endParaRPr lang="en-US" dirty="0">
              <a:solidFill>
                <a:srgbClr val="000000"/>
              </a:solidFill>
            </a:endParaRPr>
          </a:p>
        </p:txBody>
      </p:sp>
      <p:pic>
        <p:nvPicPr>
          <p:cNvPr id="8" name="Picture 2" descr="H:\alborz.png"/>
          <p:cNvPicPr>
            <a:picLocks noChangeAspect="1" noChangeArrowheads="1"/>
          </p:cNvPicPr>
          <p:nvPr/>
        </p:nvPicPr>
        <p:blipFill>
          <a:blip r:embed="rId4" cstate="print"/>
          <a:srcRect/>
          <a:stretch>
            <a:fillRect/>
          </a:stretch>
        </p:blipFill>
        <p:spPr bwMode="auto">
          <a:xfrm>
            <a:off x="0" y="0"/>
            <a:ext cx="928670" cy="928670"/>
          </a:xfrm>
          <a:prstGeom prst="rect">
            <a:avLst/>
          </a:prstGeom>
          <a:noFill/>
        </p:spPr>
      </p:pic>
    </p:spTree>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642918"/>
            <a:ext cx="8229600" cy="838200"/>
          </a:xfrm>
        </p:spPr>
        <p:txBody>
          <a:bodyPr/>
          <a:lstStyle/>
          <a:p>
            <a:r>
              <a:rPr lang="en-US" b="1" dirty="0">
                <a:solidFill>
                  <a:srgbClr val="3E4C2E"/>
                </a:solidFill>
                <a:latin typeface="Times New Roman" pitchFamily="18" charset="0"/>
                <a:cs typeface="Times New Roman" pitchFamily="18" charset="0"/>
              </a:rPr>
              <a:t>ERP &amp; SCM</a:t>
            </a:r>
            <a:endParaRPr lang="fa-IR" dirty="0">
              <a:solidFill>
                <a:srgbClr val="3E4C2E"/>
              </a:solidFill>
              <a:latin typeface="Times New Roman" pitchFamily="18" charset="0"/>
              <a:cs typeface="Times New Roman" pitchFamily="18" charset="0"/>
            </a:endParaRPr>
          </a:p>
        </p:txBody>
      </p:sp>
      <p:sp>
        <p:nvSpPr>
          <p:cNvPr id="9" name="Content Placeholder 2"/>
          <p:cNvSpPr txBox="1">
            <a:spLocks/>
          </p:cNvSpPr>
          <p:nvPr/>
        </p:nvSpPr>
        <p:spPr bwMode="auto">
          <a:xfrm>
            <a:off x="0" y="1714488"/>
            <a:ext cx="8229600" cy="5143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100000"/>
              </a:lnSpc>
              <a:spcBef>
                <a:spcPct val="20000"/>
              </a:spcBef>
              <a:spcAft>
                <a:spcPct val="0"/>
              </a:spcAft>
              <a:buClrTx/>
              <a:buSzTx/>
              <a:buFontTx/>
              <a:buBlip>
                <a:blip r:embed="rId3"/>
              </a:buBlip>
              <a:tabLst/>
              <a:defRPr/>
            </a:pPr>
            <a:r>
              <a:rPr kumimoji="0" lang="en-US" sz="2600" b="0" i="0" u="none" strike="noStrike" kern="0" cap="none" spc="0" normalizeH="0" baseline="0" noProof="0" dirty="0" smtClean="0">
                <a:ln>
                  <a:noFill/>
                </a:ln>
                <a:solidFill>
                  <a:srgbClr val="3E4C2E"/>
                </a:solidFill>
                <a:effectLst/>
                <a:uLnTx/>
                <a:uFillTx/>
                <a:latin typeface="Times New Roman" pitchFamily="18" charset="0"/>
                <a:cs typeface="B Yagut" pitchFamily="2" charset="-78"/>
              </a:rPr>
              <a:t>Enterprise Resources Planning    </a:t>
            </a:r>
            <a:r>
              <a:rPr kumimoji="0" lang="en-US" sz="2600" b="0" i="0" u="none" strike="noStrike" kern="0" cap="none" spc="0" normalizeH="0" baseline="0" noProof="0" dirty="0" smtClean="0">
                <a:ln>
                  <a:noFill/>
                </a:ln>
                <a:solidFill>
                  <a:srgbClr val="3E4C2E"/>
                </a:solidFill>
                <a:effectLst/>
                <a:uLnTx/>
                <a:uFillTx/>
                <a:latin typeface="+mn-lt"/>
                <a:cs typeface="B Yagut" pitchFamily="2" charset="-78"/>
              </a:rPr>
              <a:t>                                    </a:t>
            </a:r>
          </a:p>
          <a:p>
            <a:pPr marL="342900" marR="0" lvl="0" indent="-342900" algn="just" defTabSz="914400" rtl="1" eaLnBrk="1" fontAlgn="base" latinLnBrk="0" hangingPunct="1">
              <a:lnSpc>
                <a:spcPct val="100000"/>
              </a:lnSpc>
              <a:spcBef>
                <a:spcPct val="20000"/>
              </a:spcBef>
              <a:spcAft>
                <a:spcPct val="0"/>
              </a:spcAft>
              <a:buClrTx/>
              <a:buSzTx/>
              <a:buFontTx/>
              <a:buBlip>
                <a:blip r:embed="rId3"/>
              </a:buBlip>
              <a:tabLst/>
              <a:defRPr/>
            </a:pPr>
            <a:r>
              <a:rPr kumimoji="0" lang="fa-IR" sz="2600" b="1" i="0" u="none" strike="noStrike" kern="0" cap="none" spc="0" normalizeH="0" baseline="0" noProof="0" dirty="0" smtClean="0">
                <a:ln>
                  <a:noFill/>
                </a:ln>
                <a:solidFill>
                  <a:srgbClr val="3E4C2E"/>
                </a:solidFill>
                <a:effectLst/>
                <a:uLnTx/>
                <a:uFillTx/>
                <a:latin typeface="+mn-lt"/>
                <a:cs typeface="B Yagut" pitchFamily="2" charset="-78"/>
              </a:rPr>
              <a:t>انجمن کنترل موجودی آمریکا</a:t>
            </a:r>
            <a:r>
              <a:rPr kumimoji="0" lang="fa-IR" sz="2600" b="0" i="0" u="none" strike="noStrike" kern="0" cap="none" spc="0" normalizeH="0" baseline="0" noProof="0" dirty="0" smtClean="0">
                <a:ln>
                  <a:noFill/>
                </a:ln>
                <a:solidFill>
                  <a:srgbClr val="3E4C2E"/>
                </a:solidFill>
                <a:effectLst/>
                <a:uLnTx/>
                <a:uFillTx/>
                <a:latin typeface="+mn-lt"/>
                <a:cs typeface="B Yagut" pitchFamily="2" charset="-78"/>
              </a:rPr>
              <a:t>: روشی برای برنامه ریزی و کنترل موثر تمامی منابع مورد نیاز برای دریافت ، تولید ، ارسال و پاسخگویی به نیازهای مشتریان در شرکت های تولیدی ،توزیعی و خدماتی.</a:t>
            </a:r>
            <a:r>
              <a:rPr kumimoji="0" lang="en-US" sz="2600" b="0" i="0" u="none" strike="noStrike" kern="0" cap="none" spc="0" normalizeH="0" baseline="0" noProof="0" dirty="0" smtClean="0">
                <a:ln>
                  <a:noFill/>
                </a:ln>
                <a:solidFill>
                  <a:srgbClr val="3E4C2E"/>
                </a:solidFill>
                <a:effectLst/>
                <a:uLnTx/>
                <a:uFillTx/>
                <a:latin typeface="+mn-lt"/>
                <a:cs typeface="B Yagut" pitchFamily="2" charset="-78"/>
              </a:rPr>
              <a:t>  </a:t>
            </a:r>
            <a:endParaRPr kumimoji="0" lang="fa-IR" sz="2600" b="0" i="0" u="none" strike="noStrike" kern="0" cap="none" spc="0" normalizeH="0" baseline="0" noProof="0" dirty="0" smtClean="0">
              <a:ln>
                <a:noFill/>
              </a:ln>
              <a:solidFill>
                <a:srgbClr val="3E4C2E"/>
              </a:solidFill>
              <a:effectLst/>
              <a:uLnTx/>
              <a:uFillTx/>
              <a:latin typeface="+mn-lt"/>
              <a:cs typeface="B Yagut" pitchFamily="2" charset="-78"/>
            </a:endParaRPr>
          </a:p>
          <a:p>
            <a:pPr marL="342900" marR="0" lvl="0" indent="-342900" algn="just" defTabSz="914400" rtl="1" eaLnBrk="1" fontAlgn="base" latinLnBrk="0" hangingPunct="1">
              <a:lnSpc>
                <a:spcPct val="100000"/>
              </a:lnSpc>
              <a:spcBef>
                <a:spcPct val="20000"/>
              </a:spcBef>
              <a:spcAft>
                <a:spcPct val="0"/>
              </a:spcAft>
              <a:buClrTx/>
              <a:buSzTx/>
              <a:buFontTx/>
              <a:buBlip>
                <a:blip r:embed="rId3"/>
              </a:buBlip>
              <a:tabLst/>
              <a:defRPr/>
            </a:pPr>
            <a:r>
              <a:rPr lang="fa-IR" sz="2600" b="1" kern="0" dirty="0" smtClean="0">
                <a:solidFill>
                  <a:srgbClr val="3E4C2E"/>
                </a:solidFill>
                <a:latin typeface="+mn-lt"/>
                <a:cs typeface="B Yagut" pitchFamily="2" charset="-78"/>
              </a:rPr>
              <a:t>اجزای سیستمهای </a:t>
            </a:r>
            <a:r>
              <a:rPr lang="en-US" sz="2600" b="1" kern="0" dirty="0" smtClean="0">
                <a:solidFill>
                  <a:srgbClr val="3E4C2E"/>
                </a:solidFill>
                <a:latin typeface="Times New Roman" pitchFamily="18" charset="0"/>
                <a:cs typeface="B Yagut" pitchFamily="2" charset="-78"/>
              </a:rPr>
              <a:t>ERP</a:t>
            </a:r>
          </a:p>
          <a:p>
            <a:pPr marL="342900" marR="0" lvl="0" indent="-342900" algn="r" defTabSz="914400" rtl="1" eaLnBrk="1" fontAlgn="base" latinLnBrk="0" hangingPunct="1">
              <a:lnSpc>
                <a:spcPct val="100000"/>
              </a:lnSpc>
              <a:spcBef>
                <a:spcPct val="20000"/>
              </a:spcBef>
              <a:spcAft>
                <a:spcPct val="0"/>
              </a:spcAft>
              <a:buClrTx/>
              <a:buSzTx/>
              <a:tabLst/>
              <a:defRPr/>
            </a:pPr>
            <a:r>
              <a:rPr lang="fa-IR" sz="2600" dirty="0" smtClean="0">
                <a:solidFill>
                  <a:srgbClr val="3E4C2E"/>
                </a:solidFill>
                <a:cs typeface="B Yagut" pitchFamily="2" charset="-78"/>
              </a:rPr>
              <a:t>مالی و حسابداری ،فروش و بازاریابی ، ساخت و تولید ، منابع انسانی</a:t>
            </a:r>
          </a:p>
          <a:p>
            <a:pPr marL="342900" marR="0" lvl="0" indent="-342900" algn="r" defTabSz="914400" rtl="1" eaLnBrk="1" fontAlgn="base" latinLnBrk="0" hangingPunct="1">
              <a:lnSpc>
                <a:spcPct val="100000"/>
              </a:lnSpc>
              <a:spcBef>
                <a:spcPct val="20000"/>
              </a:spcBef>
              <a:spcAft>
                <a:spcPct val="0"/>
              </a:spcAft>
              <a:buClrTx/>
              <a:buSzTx/>
              <a:tabLst/>
              <a:defRPr/>
            </a:pPr>
            <a:endParaRPr lang="fa-IR" sz="2600" dirty="0" smtClean="0">
              <a:solidFill>
                <a:srgbClr val="3E4C2E"/>
              </a:solidFill>
              <a:cs typeface="B Yagut" pitchFamily="2" charset="-78"/>
            </a:endParaRPr>
          </a:p>
          <a:p>
            <a:pPr marL="342900" marR="0" lvl="0" indent="-342900" algn="just" defTabSz="914400" rtl="1" eaLnBrk="1" fontAlgn="base" latinLnBrk="0" hangingPunct="1">
              <a:lnSpc>
                <a:spcPct val="100000"/>
              </a:lnSpc>
              <a:spcBef>
                <a:spcPct val="20000"/>
              </a:spcBef>
              <a:spcAft>
                <a:spcPct val="0"/>
              </a:spcAft>
              <a:buClrTx/>
              <a:buSzTx/>
              <a:buFontTx/>
              <a:buBlip>
                <a:blip r:embed="rId3"/>
              </a:buBlip>
              <a:tabLst/>
              <a:defRPr/>
            </a:pPr>
            <a:endParaRPr kumimoji="0" lang="fa-IR" sz="2600" b="0" i="0" u="none" strike="noStrike" kern="0" cap="none" spc="0" normalizeH="0" baseline="0" noProof="0" dirty="0">
              <a:ln>
                <a:noFill/>
              </a:ln>
              <a:solidFill>
                <a:srgbClr val="3E4C2E"/>
              </a:solidFill>
              <a:effectLst/>
              <a:uLnTx/>
              <a:uFillTx/>
              <a:latin typeface="+mn-lt"/>
              <a:cs typeface="B Yagut" pitchFamily="2" charset="-78"/>
            </a:endParaRPr>
          </a:p>
        </p:txBody>
      </p:sp>
      <p:sp>
        <p:nvSpPr>
          <p:cNvPr id="10" name="Slide Number Placeholder 9"/>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25</a:t>
            </a:fld>
            <a:endParaRPr lang="en-US" dirty="0">
              <a:solidFill>
                <a:srgbClr val="000000"/>
              </a:solidFill>
            </a:endParaRPr>
          </a:p>
        </p:txBody>
      </p:sp>
      <p:pic>
        <p:nvPicPr>
          <p:cNvPr id="7" name="Picture 2" descr="H:\alborz.png"/>
          <p:cNvPicPr>
            <a:picLocks noChangeAspect="1" noChangeArrowheads="1"/>
          </p:cNvPicPr>
          <p:nvPr/>
        </p:nvPicPr>
        <p:blipFill>
          <a:blip r:embed="rId4" cstate="print"/>
          <a:srcRect/>
          <a:stretch>
            <a:fillRect/>
          </a:stretch>
        </p:blipFill>
        <p:spPr bwMode="auto">
          <a:xfrm>
            <a:off x="0" y="0"/>
            <a:ext cx="928670" cy="92867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b="1" dirty="0" smtClean="0">
                <a:solidFill>
                  <a:srgbClr val="3E4C2E"/>
                </a:solidFill>
                <a:latin typeface="Times New Roman" pitchFamily="18" charset="0"/>
                <a:cs typeface="Times New Roman" pitchFamily="18" charset="0"/>
              </a:rPr>
              <a:t>ERP &amp; SCM</a:t>
            </a:r>
            <a:endParaRPr lang="fa-IR" b="1" dirty="0">
              <a:solidFill>
                <a:srgbClr val="3E4C2E"/>
              </a:solidFill>
              <a:latin typeface="Times New Roman" pitchFamily="18" charset="0"/>
              <a:cs typeface="Times New Roman" pitchFamily="18" charset="0"/>
            </a:endParaRPr>
          </a:p>
        </p:txBody>
      </p:sp>
      <p:sp>
        <p:nvSpPr>
          <p:cNvPr id="13" name="Content Placeholder 12"/>
          <p:cNvSpPr>
            <a:spLocks noGrp="1"/>
          </p:cNvSpPr>
          <p:nvPr>
            <p:ph idx="1"/>
          </p:nvPr>
        </p:nvSpPr>
        <p:spPr/>
        <p:txBody>
          <a:bodyPr/>
          <a:lstStyle/>
          <a:p>
            <a:pPr algn="just"/>
            <a:r>
              <a:rPr lang="fa-IR" sz="2600" i="0" dirty="0" smtClean="0">
                <a:cs typeface="B Badr" pitchFamily="2" charset="-78"/>
              </a:rPr>
              <a:t>تامین کنندگان نرم افزارهای </a:t>
            </a:r>
            <a:r>
              <a:rPr lang="en-US" sz="2600" i="0" dirty="0" smtClean="0">
                <a:latin typeface="Times New Roman" pitchFamily="18" charset="0"/>
                <a:cs typeface="Times New Roman" pitchFamily="18" charset="0"/>
              </a:rPr>
              <a:t>ERP</a:t>
            </a:r>
            <a:r>
              <a:rPr lang="fa-IR" sz="2600" i="0" dirty="0" smtClean="0">
                <a:cs typeface="B Badr" pitchFamily="2" charset="-78"/>
              </a:rPr>
              <a:t> پس از مواجهه با چالش جدیدی به نام اینترنت مجبور به طراحی بسته های نرم افزاری خود به گونه ای شدند که امکان اجرای آنها برروی شبکه جهانی اینترنت وجود داشته باشد.همین امر موقعیتی را فراهم آورد که </a:t>
            </a:r>
            <a:r>
              <a:rPr lang="en-US" sz="2600" i="0" dirty="0" smtClean="0">
                <a:latin typeface="Times New Roman" pitchFamily="18" charset="0"/>
                <a:cs typeface="Times New Roman" pitchFamily="18" charset="0"/>
              </a:rPr>
              <a:t>ERP</a:t>
            </a:r>
            <a:r>
              <a:rPr lang="fa-IR" sz="2600" i="0" dirty="0" smtClean="0">
                <a:cs typeface="B Badr" pitchFamily="2" charset="-78"/>
              </a:rPr>
              <a:t> که در گذشته نه چندان دور به صورت یک نرم افزار داخلی در سازمان مطرح بود ، با سیستم های دیگری همچون </a:t>
            </a:r>
            <a:r>
              <a:rPr lang="en-US" sz="2600" i="0" dirty="0" smtClean="0">
                <a:latin typeface="Times New Roman" pitchFamily="18" charset="0"/>
                <a:cs typeface="Times New Roman" pitchFamily="18" charset="0"/>
              </a:rPr>
              <a:t>SCM</a:t>
            </a:r>
            <a:r>
              <a:rPr lang="fa-IR" sz="2600" i="0" dirty="0" smtClean="0">
                <a:cs typeface="B Badr" pitchFamily="2" charset="-78"/>
              </a:rPr>
              <a:t> ارتباطی تنگاتنگ پیداکند.</a:t>
            </a:r>
            <a:endParaRPr lang="en-US" sz="2600" i="0" dirty="0" smtClean="0">
              <a:cs typeface="B Badr" pitchFamily="2" charset="-78"/>
            </a:endParaRPr>
          </a:p>
          <a:p>
            <a:endParaRPr lang="fa-IR" sz="2600" i="0" dirty="0">
              <a:cs typeface="B Badr" pitchFamily="2" charset="-78"/>
            </a:endParaRPr>
          </a:p>
        </p:txBody>
      </p:sp>
      <p:sp>
        <p:nvSpPr>
          <p:cNvPr id="10" name="Slide Number Placeholder 9"/>
          <p:cNvSpPr>
            <a:spLocks noGrp="1"/>
          </p:cNvSpPr>
          <p:nvPr>
            <p:ph type="sldNum" sz="quarter" idx="12"/>
          </p:nvPr>
        </p:nvSpPr>
        <p:spPr/>
        <p:txBody>
          <a:bodyPr/>
          <a:lstStyle/>
          <a:p>
            <a:fld id="{DA0420C3-92D6-4585-B1E9-D378CE94209B}" type="slidenum">
              <a:rPr lang="en-US" smtClean="0"/>
              <a:pPr/>
              <a:t>26</a:t>
            </a:fld>
            <a:endParaRPr lang="en-US" dirty="0"/>
          </a:p>
        </p:txBody>
      </p:sp>
      <p:sp>
        <p:nvSpPr>
          <p:cNvPr id="9" name="Content Placeholder 2"/>
          <p:cNvSpPr txBox="1">
            <a:spLocks/>
          </p:cNvSpPr>
          <p:nvPr/>
        </p:nvSpPr>
        <p:spPr bwMode="auto">
          <a:xfrm>
            <a:off x="0" y="1714488"/>
            <a:ext cx="8229600" cy="5143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just" rtl="1">
              <a:spcBef>
                <a:spcPct val="20000"/>
              </a:spcBef>
              <a:buFontTx/>
              <a:buBlip>
                <a:blip r:embed="rId3"/>
              </a:buBlip>
            </a:pPr>
            <a:endParaRPr lang="fa-IR" sz="2800" kern="0" dirty="0">
              <a:solidFill>
                <a:srgbClr val="3E4C2E"/>
              </a:solidFill>
              <a:latin typeface="Arial"/>
              <a:cs typeface="B Badr" pitchFamily="2" charset="-78"/>
            </a:endParaRPr>
          </a:p>
        </p:txBody>
      </p:sp>
      <p:pic>
        <p:nvPicPr>
          <p:cNvPr id="7" name="Picture 2" descr="H:\alborz.png"/>
          <p:cNvPicPr>
            <a:picLocks noChangeAspect="1" noChangeArrowheads="1"/>
          </p:cNvPicPr>
          <p:nvPr/>
        </p:nvPicPr>
        <p:blipFill>
          <a:blip r:embed="rId4" cstate="print"/>
          <a:srcRect/>
          <a:stretch>
            <a:fillRect/>
          </a:stretch>
        </p:blipFill>
        <p:spPr bwMode="auto">
          <a:xfrm>
            <a:off x="0" y="0"/>
            <a:ext cx="928670" cy="928670"/>
          </a:xfrm>
          <a:prstGeom prst="rect">
            <a:avLst/>
          </a:prstGeom>
          <a:noFill/>
        </p:spPr>
      </p:pic>
    </p:spTree>
  </p:cSld>
  <p:clrMapOvr>
    <a:masterClrMapping/>
  </p:clrMapOvr>
  <p:transition spd="slow">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b="1" dirty="0" smtClean="0">
                <a:solidFill>
                  <a:srgbClr val="3E4C2E"/>
                </a:solidFill>
                <a:latin typeface="Times New Roman" pitchFamily="18" charset="0"/>
                <a:cs typeface="Times New Roman" pitchFamily="18" charset="0"/>
              </a:rPr>
              <a:t>ERP &amp; SCM</a:t>
            </a:r>
            <a:endParaRPr lang="fa-IR" b="1" dirty="0">
              <a:solidFill>
                <a:srgbClr val="3E4C2E"/>
              </a:solidFill>
              <a:latin typeface="Times New Roman" pitchFamily="18" charset="0"/>
              <a:cs typeface="Times New Roman" pitchFamily="18" charset="0"/>
            </a:endParaRPr>
          </a:p>
        </p:txBody>
      </p:sp>
      <p:sp>
        <p:nvSpPr>
          <p:cNvPr id="13" name="Content Placeholder 12"/>
          <p:cNvSpPr>
            <a:spLocks noGrp="1"/>
          </p:cNvSpPr>
          <p:nvPr>
            <p:ph idx="1"/>
          </p:nvPr>
        </p:nvSpPr>
        <p:spPr>
          <a:xfrm>
            <a:off x="0" y="1500174"/>
            <a:ext cx="8229600" cy="5357826"/>
          </a:xfrm>
        </p:spPr>
        <p:txBody>
          <a:bodyPr/>
          <a:lstStyle/>
          <a:p>
            <a:pPr algn="just"/>
            <a:r>
              <a:rPr lang="fa-IR" sz="2600" b="1" i="0" dirty="0" smtClean="0">
                <a:cs typeface="B Yagut" pitchFamily="2" charset="-78"/>
              </a:rPr>
              <a:t>مزایای استفاده از </a:t>
            </a:r>
            <a:r>
              <a:rPr lang="en-US" sz="2600" b="1" i="0" dirty="0" smtClean="0">
                <a:latin typeface="Times New Roman" pitchFamily="18" charset="0"/>
                <a:cs typeface="B Yagut" pitchFamily="2" charset="-78"/>
              </a:rPr>
              <a:t>ERP</a:t>
            </a:r>
            <a:r>
              <a:rPr lang="fa-IR" sz="2600" b="1" i="0" dirty="0" smtClean="0">
                <a:cs typeface="B Yagut" pitchFamily="2" charset="-78"/>
              </a:rPr>
              <a:t> در </a:t>
            </a:r>
            <a:r>
              <a:rPr lang="en-US" sz="2600" b="1" i="0" dirty="0" smtClean="0">
                <a:latin typeface="Times New Roman" pitchFamily="18" charset="0"/>
                <a:cs typeface="B Yagut" pitchFamily="2" charset="-78"/>
              </a:rPr>
              <a:t>SCM</a:t>
            </a:r>
            <a:endParaRPr lang="fa-IR" sz="2600" b="1" i="0" dirty="0" smtClean="0">
              <a:latin typeface="Times New Roman" pitchFamily="18" charset="0"/>
              <a:cs typeface="B Yagut" pitchFamily="2" charset="-78"/>
            </a:endParaRPr>
          </a:p>
          <a:p>
            <a:pPr marL="342900" lvl="2" indent="-342900" algn="just"/>
            <a:r>
              <a:rPr lang="fa-IR" sz="2600" i="0" dirty="0" smtClean="0">
                <a:cs typeface="B Yagut" pitchFamily="2" charset="-78"/>
              </a:rPr>
              <a:t>تصميم گيري پيرامون اينکه چه چيزي، در چه موقعي بايد توليد، ذخيره، و جا به جا شود</a:t>
            </a:r>
          </a:p>
          <a:p>
            <a:pPr marL="342900" lvl="2" indent="-342900" algn="just"/>
            <a:r>
              <a:rPr lang="fa-IR" sz="2600" i="0" dirty="0" smtClean="0">
                <a:cs typeface="B Yagut" pitchFamily="2" charset="-78"/>
              </a:rPr>
              <a:t>انتقال سريع سفارشات</a:t>
            </a:r>
          </a:p>
          <a:p>
            <a:pPr marL="342900" lvl="2" indent="-342900" algn="just"/>
            <a:r>
              <a:rPr lang="fa-IR" sz="2600" i="0" dirty="0" smtClean="0">
                <a:cs typeface="B Yagut" pitchFamily="2" charset="-78"/>
              </a:rPr>
              <a:t>پيگيري وضعيت سفارشات</a:t>
            </a:r>
          </a:p>
          <a:p>
            <a:pPr marL="342900" lvl="2" indent="-342900" algn="just"/>
            <a:r>
              <a:rPr lang="fa-IR" sz="2600" i="0" dirty="0" smtClean="0">
                <a:cs typeface="B Yagut" pitchFamily="2" charset="-78"/>
              </a:rPr>
              <a:t>کنترل سطح موجودي</a:t>
            </a:r>
          </a:p>
          <a:p>
            <a:pPr marL="342900" lvl="2" indent="-342900" algn="just"/>
            <a:r>
              <a:rPr lang="fa-IR" sz="2600" i="0" dirty="0" smtClean="0">
                <a:cs typeface="B Yagut" pitchFamily="2" charset="-78"/>
              </a:rPr>
              <a:t>کاهش هزينه هاي </a:t>
            </a:r>
            <a:r>
              <a:rPr lang="fa-IR" sz="2600" i="0" smtClean="0">
                <a:cs typeface="B Yagut" pitchFamily="2" charset="-78"/>
              </a:rPr>
              <a:t>عمليات ، انبارداري و </a:t>
            </a:r>
            <a:r>
              <a:rPr lang="fa-IR" sz="2600" i="0" dirty="0" smtClean="0">
                <a:cs typeface="B Yagut" pitchFamily="2" charset="-78"/>
              </a:rPr>
              <a:t>موجودي</a:t>
            </a:r>
          </a:p>
          <a:p>
            <a:pPr marL="342900" lvl="2" indent="-342900" algn="just"/>
            <a:r>
              <a:rPr lang="fa-IR" sz="2600" i="0" dirty="0" smtClean="0">
                <a:cs typeface="B Yagut" pitchFamily="2" charset="-78"/>
              </a:rPr>
              <a:t>پيگيري محموله ها</a:t>
            </a:r>
          </a:p>
          <a:p>
            <a:pPr marL="342900" lvl="2" indent="-342900" algn="just"/>
            <a:r>
              <a:rPr lang="fa-IR" sz="2600" i="0" dirty="0" smtClean="0">
                <a:cs typeface="B Yagut" pitchFamily="2" charset="-78"/>
              </a:rPr>
              <a:t>برنامه ريزي توليد بر مبناي تقاضاي واقعي مشتريان</a:t>
            </a:r>
          </a:p>
          <a:p>
            <a:pPr marL="342900" lvl="2" indent="-342900" algn="just"/>
            <a:r>
              <a:rPr lang="fa-IR" sz="2600" i="0" dirty="0" smtClean="0">
                <a:cs typeface="B Yagut" pitchFamily="2" charset="-78"/>
              </a:rPr>
              <a:t>انتقال سريع تغييرات مورد نياز در طراحي محصول</a:t>
            </a:r>
            <a:r>
              <a:rPr lang="en-US" sz="2600" i="0" dirty="0" smtClean="0">
                <a:cs typeface="B Yagut" pitchFamily="2" charset="-78"/>
              </a:rPr>
              <a:t> </a:t>
            </a:r>
          </a:p>
          <a:p>
            <a:pPr marL="342900" lvl="2" indent="-342900" algn="just"/>
            <a:endParaRPr lang="fa-IR" sz="2600" i="0" dirty="0" smtClean="0">
              <a:cs typeface="B Yagut" pitchFamily="2" charset="-78"/>
            </a:endParaRPr>
          </a:p>
          <a:p>
            <a:pPr marL="342900" lvl="2" indent="-342900" algn="just"/>
            <a:endParaRPr lang="fa-IR" sz="2600" i="0" dirty="0" smtClean="0">
              <a:cs typeface="B Yagut" pitchFamily="2" charset="-78"/>
            </a:endParaRPr>
          </a:p>
          <a:p>
            <a:pPr marL="342900" lvl="2" indent="-342900" algn="just"/>
            <a:endParaRPr lang="fa-IR" sz="2600" i="0" dirty="0" smtClean="0">
              <a:cs typeface="B Yagut" pitchFamily="2" charset="-78"/>
            </a:endParaRPr>
          </a:p>
          <a:p>
            <a:pPr marL="342900" lvl="2" indent="-342900" algn="just"/>
            <a:endParaRPr lang="fa-IR" sz="2600" i="0" dirty="0" smtClean="0">
              <a:cs typeface="B Yagut" pitchFamily="2" charset="-78"/>
            </a:endParaRPr>
          </a:p>
          <a:p>
            <a:pPr marL="342900" lvl="2" indent="-342900" algn="just"/>
            <a:endParaRPr lang="fa-IR" sz="2600" i="0" dirty="0" smtClean="0">
              <a:cs typeface="B Yagut" pitchFamily="2" charset="-78"/>
            </a:endParaRPr>
          </a:p>
          <a:p>
            <a:pPr algn="just"/>
            <a:endParaRPr lang="fa-IR" sz="2600" b="1" i="0" dirty="0">
              <a:latin typeface="Times New Roman" pitchFamily="18" charset="0"/>
              <a:cs typeface="B Yagut" pitchFamily="2" charset="-78"/>
            </a:endParaRPr>
          </a:p>
        </p:txBody>
      </p:sp>
      <p:sp>
        <p:nvSpPr>
          <p:cNvPr id="10" name="Slide Number Placeholder 9"/>
          <p:cNvSpPr>
            <a:spLocks noGrp="1"/>
          </p:cNvSpPr>
          <p:nvPr>
            <p:ph type="sldNum" sz="quarter" idx="12"/>
          </p:nvPr>
        </p:nvSpPr>
        <p:spPr/>
        <p:txBody>
          <a:bodyPr/>
          <a:lstStyle/>
          <a:p>
            <a:fld id="{DA0420C3-92D6-4585-B1E9-D378CE94209B}" type="slidenum">
              <a:rPr lang="en-US" smtClean="0">
                <a:solidFill>
                  <a:srgbClr val="000000"/>
                </a:solidFill>
              </a:rPr>
              <a:pPr/>
              <a:t>27</a:t>
            </a:fld>
            <a:endParaRPr lang="en-US" dirty="0">
              <a:solidFill>
                <a:srgbClr val="000000"/>
              </a:solidFill>
            </a:endParaRPr>
          </a:p>
        </p:txBody>
      </p:sp>
      <p:pic>
        <p:nvPicPr>
          <p:cNvPr id="7"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comb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Content Placeholder 2"/>
          <p:cNvSpPr txBox="1">
            <a:spLocks/>
          </p:cNvSpPr>
          <p:nvPr/>
        </p:nvSpPr>
        <p:spPr bwMode="auto">
          <a:xfrm>
            <a:off x="0" y="1714488"/>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just" rtl="1">
              <a:spcBef>
                <a:spcPct val="20000"/>
              </a:spcBef>
              <a:buFontTx/>
              <a:buBlip>
                <a:blip r:embed="rId3"/>
              </a:buBlip>
            </a:pPr>
            <a:endParaRPr lang="en-US" sz="2800" kern="0" dirty="0" smtClean="0">
              <a:solidFill>
                <a:srgbClr val="3E4C2E"/>
              </a:solidFill>
              <a:latin typeface="Arial"/>
              <a:cs typeface="B Badr" pitchFamily="2" charset="-78"/>
            </a:endParaRPr>
          </a:p>
          <a:p>
            <a:pPr marL="342900" indent="-342900" algn="just" rtl="1">
              <a:spcBef>
                <a:spcPct val="20000"/>
              </a:spcBef>
              <a:buFontTx/>
              <a:buBlip>
                <a:blip r:embed="rId3"/>
              </a:buBlip>
            </a:pPr>
            <a:endParaRPr lang="en-US" sz="2800" kern="0" dirty="0" smtClean="0">
              <a:solidFill>
                <a:srgbClr val="3E4C2E"/>
              </a:solidFill>
              <a:latin typeface="Arial"/>
              <a:cs typeface="B Badr" pitchFamily="2" charset="-78"/>
            </a:endParaRPr>
          </a:p>
          <a:p>
            <a:pPr marL="342900" indent="-342900" algn="just" rtl="1">
              <a:spcBef>
                <a:spcPct val="20000"/>
              </a:spcBef>
              <a:buFontTx/>
              <a:buBlip>
                <a:blip r:embed="rId3"/>
              </a:buBlip>
            </a:pPr>
            <a:endParaRPr lang="fa-IR" sz="2800" kern="0" dirty="0">
              <a:solidFill>
                <a:srgbClr val="3E4C2E"/>
              </a:solidFill>
              <a:latin typeface="Arial"/>
              <a:cs typeface="B Badr" pitchFamily="2" charset="-78"/>
            </a:endParaRPr>
          </a:p>
        </p:txBody>
      </p:sp>
      <p:sp>
        <p:nvSpPr>
          <p:cNvPr id="6" name="Title 1"/>
          <p:cNvSpPr>
            <a:spLocks noGrp="1"/>
          </p:cNvSpPr>
          <p:nvPr>
            <p:ph type="title"/>
          </p:nvPr>
        </p:nvSpPr>
        <p:spPr>
          <a:xfrm>
            <a:off x="457200" y="685800"/>
            <a:ext cx="8229600" cy="838200"/>
          </a:xfrm>
        </p:spPr>
        <p:txBody>
          <a:bodyPr/>
          <a:lstStyle/>
          <a:p>
            <a:r>
              <a:rPr lang="en-US" b="1" dirty="0" smtClean="0">
                <a:solidFill>
                  <a:srgbClr val="3E4C2E"/>
                </a:solidFill>
                <a:latin typeface="Times New Roman" pitchFamily="18" charset="0"/>
                <a:cs typeface="Times New Roman" pitchFamily="18" charset="0"/>
              </a:rPr>
              <a:t>RFID &amp; SCM</a:t>
            </a:r>
            <a:endParaRPr lang="fa-IR" dirty="0">
              <a:solidFill>
                <a:srgbClr val="3E4C2E"/>
              </a:solidFill>
              <a:latin typeface="Times New Roman" pitchFamily="18" charset="0"/>
              <a:cs typeface="Times New Roman" pitchFamily="18" charset="0"/>
            </a:endParaRPr>
          </a:p>
        </p:txBody>
      </p:sp>
      <p:sp>
        <p:nvSpPr>
          <p:cNvPr id="7" name="Content Placeholder 2"/>
          <p:cNvSpPr>
            <a:spLocks noGrp="1"/>
          </p:cNvSpPr>
          <p:nvPr>
            <p:ph idx="1"/>
          </p:nvPr>
        </p:nvSpPr>
        <p:spPr>
          <a:xfrm>
            <a:off x="457200" y="1600200"/>
            <a:ext cx="8229600" cy="4525963"/>
          </a:xfrm>
        </p:spPr>
        <p:txBody>
          <a:bodyPr/>
          <a:lstStyle/>
          <a:p>
            <a:pPr algn="just">
              <a:buNone/>
            </a:pPr>
            <a:r>
              <a:rPr lang="en-US" sz="2600" i="0" dirty="0" smtClean="0">
                <a:latin typeface="Times New Roman" pitchFamily="18" charset="0"/>
                <a:cs typeface="B Yagut" pitchFamily="2" charset="-78"/>
              </a:rPr>
              <a:t>       </a:t>
            </a:r>
            <a:endParaRPr lang="fa-IR" sz="2600" i="0" dirty="0" smtClean="0">
              <a:latin typeface="Times New Roman" pitchFamily="18" charset="0"/>
              <a:cs typeface="B Yagut" pitchFamily="2" charset="-78"/>
            </a:endParaRPr>
          </a:p>
          <a:p>
            <a:pPr algn="just"/>
            <a:r>
              <a:rPr lang="fa-IR" sz="2600" i="0" dirty="0" smtClean="0">
                <a:cs typeface="B Yagut" pitchFamily="2" charset="-78"/>
              </a:rPr>
              <a:t>به مجموعه ای از فناوری ها که از آنان برای شناسايی اشياء ، انسان و حیوانات توسط ماشين استفاده می گردد، شناسايی خودکار و يا به اختصار</a:t>
            </a:r>
            <a:r>
              <a:rPr lang="en-US" sz="2600" i="0" dirty="0" smtClean="0">
                <a:latin typeface="Times New Roman" pitchFamily="18" charset="0"/>
                <a:cs typeface="B Yagut" pitchFamily="2" charset="-78"/>
              </a:rPr>
              <a:t>Auto ID</a:t>
            </a:r>
            <a:r>
              <a:rPr lang="fa-IR" sz="2600" i="0" dirty="0" smtClean="0">
                <a:cs typeface="B Yagut" pitchFamily="2" charset="-78"/>
              </a:rPr>
              <a:t>گفته می شود. </a:t>
            </a:r>
          </a:p>
          <a:p>
            <a:pPr algn="just"/>
            <a:r>
              <a:rPr lang="fa-IR" sz="2600" i="0" dirty="0" smtClean="0">
                <a:cs typeface="B Yagut" pitchFamily="2" charset="-78"/>
              </a:rPr>
              <a:t>هدف اکثر سيستم های شناسايی خودکار، افزایش کارآيی ، کاهش خطاء ورود اطلاعات  و آزاد سازی زمان کارکنان برای انجام کارهای مهمتر نظیر سرویس دهی بهتر به مشتریان است.</a:t>
            </a:r>
          </a:p>
        </p:txBody>
      </p:sp>
      <p:sp>
        <p:nvSpPr>
          <p:cNvPr id="8" name="Slide Number Placeholder 7"/>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28</a:t>
            </a:fld>
            <a:endParaRPr lang="en-US" dirty="0">
              <a:solidFill>
                <a:srgbClr val="000000"/>
              </a:solidFill>
            </a:endParaRPr>
          </a:p>
        </p:txBody>
      </p:sp>
      <p:pic>
        <p:nvPicPr>
          <p:cNvPr id="11" name="Picture 2" descr="H:\alborz.png"/>
          <p:cNvPicPr>
            <a:picLocks noChangeAspect="1" noChangeArrowheads="1"/>
          </p:cNvPicPr>
          <p:nvPr/>
        </p:nvPicPr>
        <p:blipFill>
          <a:blip r:embed="rId4" cstate="print"/>
          <a:srcRect/>
          <a:stretch>
            <a:fillRect/>
          </a:stretch>
        </p:blipFill>
        <p:spPr bwMode="auto">
          <a:xfrm>
            <a:off x="0" y="0"/>
            <a:ext cx="928670" cy="928670"/>
          </a:xfrm>
          <a:prstGeom prst="rect">
            <a:avLst/>
          </a:prstGeom>
          <a:noFill/>
        </p:spPr>
      </p:pic>
    </p:spTree>
  </p:cSld>
  <p:clrMapOvr>
    <a:masterClrMapping/>
  </p:clrMapOvr>
  <p:transition spd="slow">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Content Placeholder 2"/>
          <p:cNvSpPr txBox="1">
            <a:spLocks/>
          </p:cNvSpPr>
          <p:nvPr/>
        </p:nvSpPr>
        <p:spPr bwMode="auto">
          <a:xfrm>
            <a:off x="0" y="1714488"/>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just" rtl="1">
              <a:spcBef>
                <a:spcPct val="20000"/>
              </a:spcBef>
              <a:buFontTx/>
              <a:buBlip>
                <a:blip r:embed="rId3"/>
              </a:buBlip>
            </a:pPr>
            <a:endParaRPr lang="en-US" sz="2800" kern="0" dirty="0" smtClean="0">
              <a:solidFill>
                <a:srgbClr val="3E4C2E"/>
              </a:solidFill>
              <a:latin typeface="Arial"/>
              <a:cs typeface="B Badr" pitchFamily="2" charset="-78"/>
            </a:endParaRPr>
          </a:p>
          <a:p>
            <a:pPr marL="342900" indent="-342900" algn="just" rtl="1">
              <a:spcBef>
                <a:spcPct val="20000"/>
              </a:spcBef>
              <a:buFontTx/>
              <a:buBlip>
                <a:blip r:embed="rId3"/>
              </a:buBlip>
            </a:pPr>
            <a:endParaRPr lang="en-US" sz="2800" kern="0" dirty="0" smtClean="0">
              <a:solidFill>
                <a:srgbClr val="3E4C2E"/>
              </a:solidFill>
              <a:latin typeface="Arial"/>
              <a:cs typeface="B Badr" pitchFamily="2" charset="-78"/>
            </a:endParaRPr>
          </a:p>
          <a:p>
            <a:pPr marL="342900" indent="-342900" algn="just" rtl="1">
              <a:spcBef>
                <a:spcPct val="20000"/>
              </a:spcBef>
              <a:buFontTx/>
              <a:buBlip>
                <a:blip r:embed="rId3"/>
              </a:buBlip>
            </a:pPr>
            <a:endParaRPr lang="fa-IR" sz="2800" kern="0" dirty="0">
              <a:solidFill>
                <a:srgbClr val="3E4C2E"/>
              </a:solidFill>
              <a:latin typeface="Arial"/>
              <a:cs typeface="B Badr" pitchFamily="2" charset="-78"/>
            </a:endParaRPr>
          </a:p>
        </p:txBody>
      </p:sp>
      <p:sp>
        <p:nvSpPr>
          <p:cNvPr id="6" name="Title 1"/>
          <p:cNvSpPr>
            <a:spLocks noGrp="1"/>
          </p:cNvSpPr>
          <p:nvPr>
            <p:ph type="title"/>
          </p:nvPr>
        </p:nvSpPr>
        <p:spPr>
          <a:xfrm>
            <a:off x="457200" y="685800"/>
            <a:ext cx="8229600" cy="838200"/>
          </a:xfrm>
        </p:spPr>
        <p:txBody>
          <a:bodyPr/>
          <a:lstStyle/>
          <a:p>
            <a:r>
              <a:rPr lang="en-US" b="1" dirty="0" smtClean="0">
                <a:solidFill>
                  <a:srgbClr val="3E4C2E"/>
                </a:solidFill>
                <a:latin typeface="Times New Roman" pitchFamily="18" charset="0"/>
                <a:cs typeface="Times New Roman" pitchFamily="18" charset="0"/>
              </a:rPr>
              <a:t>RFID &amp; SCM</a:t>
            </a:r>
            <a:endParaRPr lang="fa-IR" dirty="0">
              <a:solidFill>
                <a:srgbClr val="3E4C2E"/>
              </a:solidFill>
              <a:latin typeface="Times New Roman" pitchFamily="18" charset="0"/>
              <a:cs typeface="Times New Roman" pitchFamily="18" charset="0"/>
            </a:endParaRPr>
          </a:p>
        </p:txBody>
      </p:sp>
      <p:sp>
        <p:nvSpPr>
          <p:cNvPr id="5" name="Content Placeholder 4"/>
          <p:cNvSpPr>
            <a:spLocks noGrp="1"/>
          </p:cNvSpPr>
          <p:nvPr>
            <p:ph idx="1"/>
          </p:nvPr>
        </p:nvSpPr>
        <p:spPr/>
        <p:txBody>
          <a:bodyPr/>
          <a:lstStyle/>
          <a:p>
            <a:pPr algn="just"/>
            <a:r>
              <a:rPr lang="en-US" sz="2600" b="1" i="0" dirty="0" smtClean="0">
                <a:latin typeface="Times New Roman" pitchFamily="18" charset="0"/>
                <a:cs typeface="B Yagut" pitchFamily="2" charset="-78"/>
              </a:rPr>
              <a:t>RFID : Radio Frequency Identification       </a:t>
            </a:r>
            <a:r>
              <a:rPr lang="en-US" sz="2600" i="0" dirty="0" smtClean="0">
                <a:latin typeface="Times New Roman" pitchFamily="18" charset="0"/>
                <a:cs typeface="B Yagut" pitchFamily="2" charset="-78"/>
              </a:rPr>
              <a:t>                               </a:t>
            </a:r>
            <a:r>
              <a:rPr lang="fa-IR" sz="2600" i="0" dirty="0" smtClean="0">
                <a:latin typeface="Times New Roman" pitchFamily="18" charset="0"/>
                <a:cs typeface="B Yagut" pitchFamily="2" charset="-78"/>
              </a:rPr>
              <a:t>  </a:t>
            </a:r>
            <a:endParaRPr lang="fa-IR" sz="2600" i="0" dirty="0" smtClean="0">
              <a:cs typeface="B Yagut" pitchFamily="2" charset="-78"/>
            </a:endParaRPr>
          </a:p>
          <a:p>
            <a:pPr algn="just"/>
            <a:r>
              <a:rPr lang="en-US" sz="2600" i="0" dirty="0" smtClean="0">
                <a:latin typeface="Times New Roman" pitchFamily="18" charset="0"/>
                <a:cs typeface="Times New Roman" pitchFamily="18" charset="0"/>
              </a:rPr>
              <a:t>RFID</a:t>
            </a:r>
            <a:r>
              <a:rPr lang="fa-IR" sz="2600" i="0" dirty="0" smtClean="0">
                <a:cs typeface="B Yagut" pitchFamily="2" charset="-78"/>
              </a:rPr>
              <a:t>نوعی برچسب الکترونیکی است که داراي دو بخش تراشه </a:t>
            </a:r>
            <a:r>
              <a:rPr lang="en-US" sz="2600" i="0" dirty="0" smtClean="0">
                <a:cs typeface="B Yagut" pitchFamily="2" charset="-78"/>
              </a:rPr>
              <a:t>(</a:t>
            </a:r>
            <a:r>
              <a:rPr lang="en-US" sz="2600" i="0" dirty="0" smtClean="0">
                <a:latin typeface="Times New Roman" pitchFamily="18" charset="0"/>
                <a:cs typeface="Times New Roman" pitchFamily="18" charset="0"/>
              </a:rPr>
              <a:t>Chipset</a:t>
            </a:r>
            <a:r>
              <a:rPr lang="en-US" sz="2600" i="0" dirty="0" smtClean="0">
                <a:cs typeface="B Yagut" pitchFamily="2" charset="-78"/>
              </a:rPr>
              <a:t>)</a:t>
            </a:r>
            <a:r>
              <a:rPr lang="fa-IR" sz="2600" i="0" dirty="0" smtClean="0">
                <a:cs typeface="B Yagut" pitchFamily="2" charset="-78"/>
              </a:rPr>
              <a:t> و آنتن می باشد ؛ نحوه عملکرد آن بدین صورت است که تراشه اطلاعات را ازطريق آنتن منتشر ميكند و حسگرهايی که در اطراف قرار دارند ،اين اطلاعات را دريافت ميكنند.</a:t>
            </a:r>
          </a:p>
          <a:p>
            <a:pPr algn="just"/>
            <a:r>
              <a:rPr lang="fa-IR" sz="2600" i="0" dirty="0" smtClean="0">
                <a:cs typeface="B Yagut" pitchFamily="2" charset="-78"/>
              </a:rPr>
              <a:t>امروزه توسط فروشگاه های زنجيره ای بزرگی چون "وال مارت" و "مک دونالد" و نيز سازمانهای مهمی چون "وزارت دفاع ايالت متحده آمريكا" استفاده شده وامتحان خود را به خوبی پس داده است .</a:t>
            </a:r>
          </a:p>
          <a:p>
            <a:endParaRPr lang="fa-IR" sz="2600" i="0" dirty="0">
              <a:cs typeface="B Yagut" pitchFamily="2" charset="-78"/>
            </a:endParaRPr>
          </a:p>
        </p:txBody>
      </p:sp>
      <p:sp>
        <p:nvSpPr>
          <p:cNvPr id="8" name="Slide Number Placeholder 7"/>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29</a:t>
            </a:fld>
            <a:endParaRPr lang="en-US" dirty="0"/>
          </a:p>
        </p:txBody>
      </p:sp>
      <p:pic>
        <p:nvPicPr>
          <p:cNvPr id="10" name="Picture 2" descr="H:\alborz.png"/>
          <p:cNvPicPr>
            <a:picLocks noChangeAspect="1" noChangeArrowheads="1"/>
          </p:cNvPicPr>
          <p:nvPr/>
        </p:nvPicPr>
        <p:blipFill>
          <a:blip r:embed="rId4" cstate="print"/>
          <a:srcRect/>
          <a:stretch>
            <a:fillRect/>
          </a:stretch>
        </p:blipFill>
        <p:spPr bwMode="auto">
          <a:xfrm>
            <a:off x="0" y="0"/>
            <a:ext cx="928670" cy="928670"/>
          </a:xfrm>
          <a:prstGeom prst="rect">
            <a:avLst/>
          </a:prstGeom>
          <a:noFill/>
        </p:spPr>
      </p:pic>
      <p:pic>
        <p:nvPicPr>
          <p:cNvPr id="7" name="Picture 3" descr="RFID-Tag.jpg"/>
          <p:cNvPicPr>
            <a:picLocks noChangeAspect="1"/>
          </p:cNvPicPr>
          <p:nvPr/>
        </p:nvPicPr>
        <p:blipFill>
          <a:blip r:embed="rId5" cstate="print"/>
          <a:srcRect/>
          <a:stretch>
            <a:fillRect/>
          </a:stretch>
        </p:blipFill>
        <p:spPr bwMode="auto">
          <a:xfrm>
            <a:off x="5500694" y="1"/>
            <a:ext cx="3643306" cy="1500173"/>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subTitle" idx="1"/>
          </p:nvPr>
        </p:nvSpPr>
        <p:spPr>
          <a:xfrm>
            <a:off x="0" y="4071942"/>
            <a:ext cx="7772400" cy="2786058"/>
          </a:xfrm>
        </p:spPr>
        <p:txBody>
          <a:bodyPr/>
          <a:lstStyle/>
          <a:p>
            <a:pPr algn="ctr"/>
            <a:endParaRPr lang="fa-IR" sz="4800" dirty="0" smtClean="0">
              <a:solidFill>
                <a:schemeClr val="tx1"/>
              </a:solidFill>
              <a:cs typeface="B Mitra" pitchFamily="2" charset="-78"/>
            </a:endParaRPr>
          </a:p>
          <a:p>
            <a:pPr algn="ctr"/>
            <a:r>
              <a:rPr lang="fa-IR" sz="4800" dirty="0" smtClean="0">
                <a:solidFill>
                  <a:schemeClr val="tx1"/>
                </a:solidFill>
                <a:cs typeface="B Mitra" pitchFamily="2" charset="-78"/>
              </a:rPr>
              <a:t>کارشناسی ارشد مدیریت صنعتی</a:t>
            </a:r>
          </a:p>
          <a:p>
            <a:pPr algn="ctr"/>
            <a:r>
              <a:rPr lang="fa-IR" sz="4800" dirty="0" smtClean="0">
                <a:solidFill>
                  <a:schemeClr val="tx1"/>
                </a:solidFill>
                <a:cs typeface="B Mitra" pitchFamily="2" charset="-78"/>
              </a:rPr>
              <a:t>موسسه آموزش عالی البرز</a:t>
            </a:r>
          </a:p>
          <a:p>
            <a:pPr algn="ctr"/>
            <a:endParaRPr lang="en-US" sz="4800" dirty="0">
              <a:cs typeface="B Mitra" pitchFamily="2" charset="-78"/>
            </a:endParaRPr>
          </a:p>
        </p:txBody>
      </p:sp>
      <p:sp>
        <p:nvSpPr>
          <p:cNvPr id="8" name="Rectangle 7"/>
          <p:cNvSpPr/>
          <p:nvPr/>
        </p:nvSpPr>
        <p:spPr>
          <a:xfrm>
            <a:off x="428596" y="0"/>
            <a:ext cx="8498975"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SUPPLY CHAIN MANAGEMENT</a:t>
            </a:r>
            <a:endParaRPr lang="fa-I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Slide Number Placeholder 4"/>
          <p:cNvSpPr>
            <a:spLocks noGrp="1"/>
          </p:cNvSpPr>
          <p:nvPr>
            <p:ph type="sldNum" sz="quarter" idx="4"/>
          </p:nvPr>
        </p:nvSpPr>
        <p:spPr>
          <a:xfrm>
            <a:off x="0" y="6381750"/>
            <a:ext cx="2133600" cy="476250"/>
          </a:xfrm>
        </p:spPr>
        <p:txBody>
          <a:bodyPr/>
          <a:lstStyle/>
          <a:p>
            <a:pPr algn="ctr"/>
            <a:fld id="{EDAA64AB-B737-4540-99F3-716B1312B0E1}" type="slidenum">
              <a:rPr lang="en-US" smtClean="0"/>
              <a:pPr algn="ctr"/>
              <a:t>3</a:t>
            </a:fld>
            <a:endParaRPr lang="en-US" dirty="0"/>
          </a:p>
        </p:txBody>
      </p:sp>
      <p:sp>
        <p:nvSpPr>
          <p:cNvPr id="6" name="Rectangle 5"/>
          <p:cNvSpPr/>
          <p:nvPr/>
        </p:nvSpPr>
        <p:spPr>
          <a:xfrm>
            <a:off x="-500098" y="4143380"/>
            <a:ext cx="9144000" cy="830997"/>
          </a:xfrm>
          <a:prstGeom prst="rect">
            <a:avLst/>
          </a:prstGeom>
        </p:spPr>
        <p:txBody>
          <a:bodyPr wrap="square">
            <a:spAutoFit/>
          </a:bodyPr>
          <a:lstStyle/>
          <a:p>
            <a:pPr algn="ctr"/>
            <a:r>
              <a:rPr lang="fa-IR" sz="4800" dirty="0" smtClean="0">
                <a:cs typeface="B Mitra" pitchFamily="2" charset="-78"/>
              </a:rPr>
              <a:t>یاسر امیری          هادی جمشیدی</a:t>
            </a:r>
          </a:p>
        </p:txBody>
      </p:sp>
      <p:sp>
        <p:nvSpPr>
          <p:cNvPr id="7" name="Rectangle 6"/>
          <p:cNvSpPr/>
          <p:nvPr/>
        </p:nvSpPr>
        <p:spPr>
          <a:xfrm>
            <a:off x="5072066" y="1071546"/>
            <a:ext cx="3432906" cy="461665"/>
          </a:xfrm>
          <a:prstGeom prst="rect">
            <a:avLst/>
          </a:prstGeom>
        </p:spPr>
        <p:txBody>
          <a:bodyPr wrap="square">
            <a:spAutoFit/>
          </a:bodyPr>
          <a:lstStyle/>
          <a:p>
            <a:pPr algn="ctr"/>
            <a:r>
              <a:rPr lang="fa-IR" sz="2400" b="1" dirty="0" smtClean="0">
                <a:cs typeface="B Badr" pitchFamily="2" charset="-78"/>
              </a:rPr>
              <a:t>استادراهنما: آقای محمد میرکاظمی</a:t>
            </a:r>
          </a:p>
        </p:txBody>
      </p:sp>
      <p:pic>
        <p:nvPicPr>
          <p:cNvPr id="1026" name="Picture 2" descr="H:\alborz.png"/>
          <p:cNvPicPr>
            <a:picLocks noChangeAspect="1" noChangeArrowheads="1"/>
          </p:cNvPicPr>
          <p:nvPr/>
        </p:nvPicPr>
        <p:blipFill>
          <a:blip r:embed="rId2" cstate="print"/>
          <a:srcRect/>
          <a:stretch>
            <a:fillRect/>
          </a:stretch>
        </p:blipFill>
        <p:spPr bwMode="auto">
          <a:xfrm>
            <a:off x="0" y="0"/>
            <a:ext cx="928670" cy="92867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1">
                                            <p:txEl>
                                              <p:pRg st="1" end="1"/>
                                            </p:txEl>
                                          </p:spTgt>
                                        </p:tgtEl>
                                        <p:attrNameLst>
                                          <p:attrName>style.visibility</p:attrName>
                                        </p:attrNameLst>
                                      </p:cBhvr>
                                      <p:to>
                                        <p:strVal val="visible"/>
                                      </p:to>
                                    </p:set>
                                    <p:animEffect transition="in" filter="wipe(down)">
                                      <p:cBhvr>
                                        <p:cTn id="7" dur="500"/>
                                        <p:tgtEl>
                                          <p:spTgt spid="9221">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21">
                                            <p:txEl>
                                              <p:pRg st="2" end="2"/>
                                            </p:txEl>
                                          </p:spTgt>
                                        </p:tgtEl>
                                        <p:attrNameLst>
                                          <p:attrName>style.visibility</p:attrName>
                                        </p:attrNameLst>
                                      </p:cBhvr>
                                      <p:to>
                                        <p:strVal val="visible"/>
                                      </p:to>
                                    </p:set>
                                    <p:animEffect transition="in" filter="wipe(down)">
                                      <p:cBhvr>
                                        <p:cTn id="10" dur="500"/>
                                        <p:tgtEl>
                                          <p:spTgt spid="9221">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allAtOnce"/>
      <p:bldP spid="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Content Placeholder 2"/>
          <p:cNvSpPr txBox="1">
            <a:spLocks/>
          </p:cNvSpPr>
          <p:nvPr/>
        </p:nvSpPr>
        <p:spPr bwMode="auto">
          <a:xfrm>
            <a:off x="0" y="1714488"/>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just" rtl="1">
              <a:spcBef>
                <a:spcPct val="20000"/>
              </a:spcBef>
              <a:buFontTx/>
              <a:buBlip>
                <a:blip r:embed="rId3"/>
              </a:buBlip>
            </a:pPr>
            <a:endParaRPr lang="en-US" sz="2800" kern="0" dirty="0" smtClean="0">
              <a:solidFill>
                <a:srgbClr val="3E4C2E"/>
              </a:solidFill>
              <a:latin typeface="Arial"/>
              <a:cs typeface="B Badr" pitchFamily="2" charset="-78"/>
            </a:endParaRPr>
          </a:p>
          <a:p>
            <a:pPr marL="342900" indent="-342900" algn="just" rtl="1">
              <a:spcBef>
                <a:spcPct val="20000"/>
              </a:spcBef>
              <a:buFontTx/>
              <a:buBlip>
                <a:blip r:embed="rId3"/>
              </a:buBlip>
            </a:pPr>
            <a:endParaRPr lang="en-US" sz="2800" kern="0" dirty="0" smtClean="0">
              <a:solidFill>
                <a:srgbClr val="3E4C2E"/>
              </a:solidFill>
              <a:latin typeface="Arial"/>
              <a:cs typeface="B Badr" pitchFamily="2" charset="-78"/>
            </a:endParaRPr>
          </a:p>
          <a:p>
            <a:pPr marL="342900" indent="-342900" algn="just" rtl="1">
              <a:spcBef>
                <a:spcPct val="20000"/>
              </a:spcBef>
              <a:buFontTx/>
              <a:buBlip>
                <a:blip r:embed="rId3"/>
              </a:buBlip>
            </a:pPr>
            <a:endParaRPr lang="fa-IR" sz="2800" kern="0" dirty="0">
              <a:solidFill>
                <a:srgbClr val="3E4C2E"/>
              </a:solidFill>
              <a:latin typeface="Arial"/>
              <a:cs typeface="B Badr" pitchFamily="2" charset="-78"/>
            </a:endParaRPr>
          </a:p>
        </p:txBody>
      </p:sp>
      <p:sp>
        <p:nvSpPr>
          <p:cNvPr id="6" name="Title 1"/>
          <p:cNvSpPr>
            <a:spLocks noGrp="1"/>
          </p:cNvSpPr>
          <p:nvPr>
            <p:ph type="title"/>
          </p:nvPr>
        </p:nvSpPr>
        <p:spPr>
          <a:xfrm>
            <a:off x="457200" y="685800"/>
            <a:ext cx="8229600" cy="838200"/>
          </a:xfrm>
        </p:spPr>
        <p:txBody>
          <a:bodyPr/>
          <a:lstStyle/>
          <a:p>
            <a:r>
              <a:rPr lang="en-US" b="1" dirty="0" smtClean="0">
                <a:solidFill>
                  <a:srgbClr val="3E4C2E"/>
                </a:solidFill>
                <a:latin typeface="Times New Roman" pitchFamily="18" charset="0"/>
                <a:cs typeface="Times New Roman" pitchFamily="18" charset="0"/>
              </a:rPr>
              <a:t>RFID &amp; SCM</a:t>
            </a:r>
            <a:endParaRPr lang="fa-IR" dirty="0">
              <a:solidFill>
                <a:srgbClr val="3E4C2E"/>
              </a:solidFill>
              <a:latin typeface="Times New Roman" pitchFamily="18" charset="0"/>
              <a:cs typeface="Times New Roman" pitchFamily="18" charset="0"/>
            </a:endParaRPr>
          </a:p>
        </p:txBody>
      </p:sp>
      <p:sp>
        <p:nvSpPr>
          <p:cNvPr id="5" name="Content Placeholder 4"/>
          <p:cNvSpPr>
            <a:spLocks noGrp="1"/>
          </p:cNvSpPr>
          <p:nvPr>
            <p:ph idx="1"/>
          </p:nvPr>
        </p:nvSpPr>
        <p:spPr>
          <a:xfrm>
            <a:off x="0" y="1571612"/>
            <a:ext cx="8229600" cy="4525963"/>
          </a:xfrm>
        </p:spPr>
        <p:txBody>
          <a:bodyPr/>
          <a:lstStyle/>
          <a:p>
            <a:r>
              <a:rPr lang="fa-IR" sz="2600" b="1" i="0" dirty="0" smtClean="0">
                <a:cs typeface="B Yagut" pitchFamily="2" charset="-78"/>
              </a:rPr>
              <a:t>مزایا:</a:t>
            </a:r>
          </a:p>
          <a:p>
            <a:r>
              <a:rPr lang="fa-IR" sz="2600" i="0" dirty="0" smtClean="0">
                <a:cs typeface="B Yagut" pitchFamily="2" charset="-78"/>
              </a:rPr>
              <a:t>افزایش چشمگیر سرعت جابه جایی و حمل و نقل کالا</a:t>
            </a:r>
          </a:p>
          <a:p>
            <a:r>
              <a:rPr lang="fa-IR" sz="2600" i="0" dirty="0" smtClean="0">
                <a:cs typeface="B Yagut" pitchFamily="2" charset="-78"/>
              </a:rPr>
              <a:t>افزایش سرعت انتقال اطلاعات</a:t>
            </a:r>
          </a:p>
          <a:p>
            <a:r>
              <a:rPr lang="fa-IR" sz="2600" i="0" dirty="0" smtClean="0">
                <a:cs typeface="B Yagut" pitchFamily="2" charset="-78"/>
              </a:rPr>
              <a:t>جلوگیری از سرقت </a:t>
            </a:r>
          </a:p>
          <a:p>
            <a:r>
              <a:rPr lang="fa-IR" sz="2600" b="1" i="0" dirty="0" smtClean="0">
                <a:cs typeface="B Yagut" pitchFamily="2" charset="-78"/>
              </a:rPr>
              <a:t>معایب:</a:t>
            </a:r>
          </a:p>
          <a:p>
            <a:r>
              <a:rPr lang="fa-IR" sz="2600" i="0" dirty="0" smtClean="0">
                <a:cs typeface="B Yagut" pitchFamily="2" charset="-78"/>
              </a:rPr>
              <a:t>این تکنولوژی در حال حاضر بسیار گران می باشد.</a:t>
            </a:r>
            <a:endParaRPr lang="fa-IR" sz="2600" i="0" dirty="0">
              <a:cs typeface="B Yagut" pitchFamily="2" charset="-78"/>
            </a:endParaRPr>
          </a:p>
        </p:txBody>
      </p:sp>
      <p:sp>
        <p:nvSpPr>
          <p:cNvPr id="8" name="Slide Number Placeholder 7"/>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30</a:t>
            </a:fld>
            <a:endParaRPr lang="en-US" dirty="0">
              <a:solidFill>
                <a:srgbClr val="000000"/>
              </a:solidFill>
            </a:endParaRPr>
          </a:p>
        </p:txBody>
      </p:sp>
      <p:pic>
        <p:nvPicPr>
          <p:cNvPr id="10" name="Picture 2" descr="H:\alborz.png"/>
          <p:cNvPicPr>
            <a:picLocks noChangeAspect="1" noChangeArrowheads="1"/>
          </p:cNvPicPr>
          <p:nvPr/>
        </p:nvPicPr>
        <p:blipFill>
          <a:blip r:embed="rId4" cstate="print"/>
          <a:srcRect/>
          <a:stretch>
            <a:fillRect/>
          </a:stretch>
        </p:blipFill>
        <p:spPr bwMode="auto">
          <a:xfrm>
            <a:off x="0" y="0"/>
            <a:ext cx="928670" cy="92867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Content Placeholder 2"/>
          <p:cNvSpPr txBox="1">
            <a:spLocks/>
          </p:cNvSpPr>
          <p:nvPr/>
        </p:nvSpPr>
        <p:spPr bwMode="auto">
          <a:xfrm>
            <a:off x="0" y="1714488"/>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just" rtl="1">
              <a:spcBef>
                <a:spcPct val="20000"/>
              </a:spcBef>
              <a:buFontTx/>
              <a:buBlip>
                <a:blip r:embed="rId3"/>
              </a:buBlip>
            </a:pPr>
            <a:endParaRPr lang="en-US" sz="2800" kern="0" dirty="0" smtClean="0">
              <a:solidFill>
                <a:srgbClr val="3E4C2E"/>
              </a:solidFill>
              <a:latin typeface="Arial"/>
              <a:cs typeface="B Badr" pitchFamily="2" charset="-78"/>
            </a:endParaRPr>
          </a:p>
          <a:p>
            <a:pPr marL="342900" indent="-342900" algn="just" rtl="1">
              <a:spcBef>
                <a:spcPct val="20000"/>
              </a:spcBef>
              <a:buFontTx/>
              <a:buBlip>
                <a:blip r:embed="rId3"/>
              </a:buBlip>
            </a:pPr>
            <a:endParaRPr lang="en-US" sz="2800" kern="0" dirty="0" smtClean="0">
              <a:solidFill>
                <a:srgbClr val="3E4C2E"/>
              </a:solidFill>
              <a:latin typeface="Arial"/>
              <a:cs typeface="B Badr" pitchFamily="2" charset="-78"/>
            </a:endParaRPr>
          </a:p>
          <a:p>
            <a:pPr marL="342900" indent="-342900" algn="just" rtl="1">
              <a:spcBef>
                <a:spcPct val="20000"/>
              </a:spcBef>
              <a:buFontTx/>
              <a:buBlip>
                <a:blip r:embed="rId3"/>
              </a:buBlip>
            </a:pPr>
            <a:endParaRPr lang="fa-IR" sz="2800" kern="0" dirty="0">
              <a:solidFill>
                <a:srgbClr val="3E4C2E"/>
              </a:solidFill>
              <a:latin typeface="Arial"/>
              <a:cs typeface="B Badr" pitchFamily="2" charset="-78"/>
            </a:endParaRPr>
          </a:p>
        </p:txBody>
      </p:sp>
      <p:sp>
        <p:nvSpPr>
          <p:cNvPr id="6" name="Title 1"/>
          <p:cNvSpPr>
            <a:spLocks noGrp="1"/>
          </p:cNvSpPr>
          <p:nvPr>
            <p:ph type="title"/>
          </p:nvPr>
        </p:nvSpPr>
        <p:spPr>
          <a:xfrm>
            <a:off x="285720" y="714356"/>
            <a:ext cx="8229600" cy="838200"/>
          </a:xfrm>
        </p:spPr>
        <p:txBody>
          <a:bodyPr/>
          <a:lstStyle/>
          <a:p>
            <a:pPr algn="r"/>
            <a:r>
              <a:rPr lang="fa-IR" sz="4000" b="1" dirty="0" smtClean="0">
                <a:solidFill>
                  <a:srgbClr val="3E4C2E"/>
                </a:solidFill>
                <a:latin typeface="Times New Roman" pitchFamily="18" charset="0"/>
                <a:cs typeface="B Titr" pitchFamily="2" charset="-78"/>
              </a:rPr>
              <a:t>عوامل موفقیت مدیریت زنجیره تامین</a:t>
            </a:r>
            <a:endParaRPr lang="fa-IR" sz="4000" dirty="0">
              <a:solidFill>
                <a:srgbClr val="3E4C2E"/>
              </a:solidFill>
              <a:latin typeface="Times New Roman" pitchFamily="18" charset="0"/>
              <a:cs typeface="B Titr" pitchFamily="2" charset="-78"/>
            </a:endParaRPr>
          </a:p>
        </p:txBody>
      </p:sp>
      <p:sp>
        <p:nvSpPr>
          <p:cNvPr id="5" name="Content Placeholder 4"/>
          <p:cNvSpPr>
            <a:spLocks noGrp="1"/>
          </p:cNvSpPr>
          <p:nvPr>
            <p:ph idx="1"/>
          </p:nvPr>
        </p:nvSpPr>
        <p:spPr>
          <a:xfrm>
            <a:off x="0" y="1571612"/>
            <a:ext cx="8229600" cy="4525963"/>
          </a:xfrm>
        </p:spPr>
        <p:txBody>
          <a:bodyPr/>
          <a:lstStyle/>
          <a:p>
            <a:r>
              <a:rPr lang="fa-IR" sz="2600" i="0" dirty="0" smtClean="0">
                <a:cs typeface="B Yagut" pitchFamily="2" charset="-78"/>
              </a:rPr>
              <a:t>تقدم و برتری نظر مشتری</a:t>
            </a:r>
          </a:p>
          <a:p>
            <a:r>
              <a:rPr lang="fa-IR" sz="2600" i="0" dirty="0" smtClean="0">
                <a:cs typeface="B Yagut" pitchFamily="2" charset="-78"/>
              </a:rPr>
              <a:t>دارا بودن سیستم تولید چابک </a:t>
            </a:r>
          </a:p>
          <a:p>
            <a:r>
              <a:rPr lang="fa-IR" sz="2600" i="0" dirty="0" smtClean="0">
                <a:cs typeface="B Yagut" pitchFamily="2" charset="-78"/>
              </a:rPr>
              <a:t>استفاده از تکنولوژی های پیشرفته اطلاعات</a:t>
            </a:r>
          </a:p>
          <a:p>
            <a:r>
              <a:rPr lang="fa-IR" sz="2600" i="0" dirty="0" smtClean="0">
                <a:cs typeface="B Yagut" pitchFamily="2" charset="-78"/>
              </a:rPr>
              <a:t>طراحی زنجیره تامین انعطاف پذیر</a:t>
            </a:r>
          </a:p>
          <a:p>
            <a:r>
              <a:rPr lang="fa-IR" sz="2600" i="0" dirty="0" smtClean="0">
                <a:cs typeface="B Yagut" pitchFamily="2" charset="-78"/>
              </a:rPr>
              <a:t>سهیم نمودن تامین کنندگان مواد در سود سهام سازمان</a:t>
            </a:r>
          </a:p>
          <a:p>
            <a:r>
              <a:rPr lang="fa-IR" sz="2600" i="0" dirty="0" smtClean="0">
                <a:cs typeface="B Yagut" pitchFamily="2" charset="-78"/>
              </a:rPr>
              <a:t>تسهیل فرایندهای حمل و نقل</a:t>
            </a:r>
          </a:p>
        </p:txBody>
      </p:sp>
      <p:sp>
        <p:nvSpPr>
          <p:cNvPr id="8" name="Slide Number Placeholder 7"/>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31</a:t>
            </a:fld>
            <a:endParaRPr lang="en-US" dirty="0">
              <a:solidFill>
                <a:srgbClr val="000000"/>
              </a:solidFill>
            </a:endParaRPr>
          </a:p>
        </p:txBody>
      </p:sp>
      <p:pic>
        <p:nvPicPr>
          <p:cNvPr id="10" name="Picture 2" descr="H:\alborz.png"/>
          <p:cNvPicPr>
            <a:picLocks noChangeAspect="1" noChangeArrowheads="1"/>
          </p:cNvPicPr>
          <p:nvPr/>
        </p:nvPicPr>
        <p:blipFill>
          <a:blip r:embed="rId4" cstate="print"/>
          <a:srcRect/>
          <a:stretch>
            <a:fillRect/>
          </a:stretch>
        </p:blipFill>
        <p:spPr bwMode="auto">
          <a:xfrm>
            <a:off x="0" y="0"/>
            <a:ext cx="928670" cy="92867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8358214" cy="814374"/>
          </a:xfrm>
        </p:spPr>
        <p:txBody>
          <a:bodyPr/>
          <a:lstStyle/>
          <a:p>
            <a:pPr algn="r"/>
            <a:r>
              <a:rPr lang="fa-IR" b="1" dirty="0" smtClean="0">
                <a:solidFill>
                  <a:srgbClr val="3E4C2E"/>
                </a:solidFill>
                <a:cs typeface="B Titr" pitchFamily="2" charset="-78"/>
              </a:rPr>
              <a:t>منابع</a:t>
            </a:r>
            <a:endParaRPr lang="fa-IR" dirty="0">
              <a:solidFill>
                <a:srgbClr val="3E4C2E"/>
              </a:solidFill>
              <a:cs typeface="B Titr" pitchFamily="2" charset="-78"/>
            </a:endParaRPr>
          </a:p>
        </p:txBody>
      </p:sp>
      <p:sp>
        <p:nvSpPr>
          <p:cNvPr id="3" name="Content Placeholder 2"/>
          <p:cNvSpPr>
            <a:spLocks noGrp="1"/>
          </p:cNvSpPr>
          <p:nvPr>
            <p:ph idx="1"/>
          </p:nvPr>
        </p:nvSpPr>
        <p:spPr>
          <a:xfrm>
            <a:off x="0" y="1571612"/>
            <a:ext cx="8229600" cy="4525963"/>
          </a:xfrm>
        </p:spPr>
        <p:txBody>
          <a:bodyPr/>
          <a:lstStyle/>
          <a:p>
            <a:pPr algn="l">
              <a:lnSpc>
                <a:spcPct val="150000"/>
              </a:lnSpc>
            </a:pPr>
            <a:r>
              <a:rPr lang="en-US" sz="2000" i="0" dirty="0" err="1" smtClean="0">
                <a:latin typeface="Times New Roman" pitchFamily="18" charset="0"/>
                <a:cs typeface="Times New Roman" pitchFamily="18" charset="0"/>
              </a:rPr>
              <a:t>Jafarnejad</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A,Morovati,A,Asadian,F</a:t>
            </a:r>
            <a:r>
              <a:rPr lang="en-US" sz="2000" i="0" dirty="0" smtClean="0">
                <a:latin typeface="Times New Roman" pitchFamily="18" charset="0"/>
                <a:cs typeface="Times New Roman" pitchFamily="18" charset="0"/>
              </a:rPr>
              <a:t>.(2013).</a:t>
            </a:r>
            <a:r>
              <a:rPr lang="en-US" sz="2000" dirty="0" smtClean="0">
                <a:latin typeface="Times New Roman" pitchFamily="18" charset="0"/>
                <a:cs typeface="Times New Roman" pitchFamily="18" charset="0"/>
              </a:rPr>
              <a:t>Selective Issues In Supply        Chain </a:t>
            </a:r>
            <a:r>
              <a:rPr lang="en-US" sz="2000" dirty="0" err="1" smtClean="0">
                <a:latin typeface="Times New Roman" pitchFamily="18" charset="0"/>
                <a:cs typeface="Times New Roman" pitchFamily="18" charset="0"/>
              </a:rPr>
              <a:t>Management</a:t>
            </a:r>
            <a:r>
              <a:rPr lang="en-US" sz="2000" i="0" dirty="0" err="1" smtClean="0">
                <a:latin typeface="Times New Roman" pitchFamily="18" charset="0"/>
                <a:cs typeface="Times New Roman" pitchFamily="18" charset="0"/>
              </a:rPr>
              <a:t>.Tehran:Mehrabannashr</a:t>
            </a:r>
            <a:r>
              <a:rPr lang="en-US" sz="2000" i="0" dirty="0" smtClean="0">
                <a:latin typeface="Times New Roman" pitchFamily="18" charset="0"/>
                <a:cs typeface="Times New Roman" pitchFamily="18" charset="0"/>
              </a:rPr>
              <a:t>. (in </a:t>
            </a:r>
            <a:r>
              <a:rPr lang="en-US" sz="2000" i="0" dirty="0" err="1" smtClean="0">
                <a:latin typeface="Times New Roman" pitchFamily="18" charset="0"/>
                <a:cs typeface="Times New Roman" pitchFamily="18" charset="0"/>
              </a:rPr>
              <a:t>persian</a:t>
            </a:r>
            <a:r>
              <a:rPr lang="en-US" sz="2000" i="0" dirty="0" smtClean="0">
                <a:latin typeface="Times New Roman" pitchFamily="18" charset="0"/>
                <a:cs typeface="Times New Roman" pitchFamily="18" charset="0"/>
              </a:rPr>
              <a:t>) .                            </a:t>
            </a:r>
          </a:p>
          <a:p>
            <a:pPr algn="l">
              <a:lnSpc>
                <a:spcPct val="150000"/>
              </a:lnSpc>
            </a:pPr>
            <a:r>
              <a:rPr lang="en-US" sz="2000" i="0" dirty="0" err="1" smtClean="0">
                <a:latin typeface="Times New Roman" pitchFamily="18" charset="0"/>
                <a:cs typeface="Times New Roman" pitchFamily="18" charset="0"/>
              </a:rPr>
              <a:t>Toorban,E,Valineynoo,L</a:t>
            </a:r>
            <a:r>
              <a:rPr lang="en-US" sz="2000" i="0" dirty="0" smtClean="0">
                <a:latin typeface="Times New Roman" pitchFamily="18" charset="0"/>
                <a:cs typeface="Times New Roman" pitchFamily="18" charset="0"/>
              </a:rPr>
              <a:t>.(2014).</a:t>
            </a:r>
            <a:r>
              <a:rPr lang="en-US" sz="2000" dirty="0" smtClean="0">
                <a:latin typeface="Times New Roman" pitchFamily="18" charset="0"/>
                <a:cs typeface="Times New Roman" pitchFamily="18" charset="0"/>
              </a:rPr>
              <a:t>Information Technology For Management Improving Strategic And </a:t>
            </a:r>
            <a:r>
              <a:rPr lang="en-US" sz="2000" dirty="0" err="1" smtClean="0">
                <a:latin typeface="Times New Roman" pitchFamily="18" charset="0"/>
                <a:cs typeface="Times New Roman" pitchFamily="18" charset="0"/>
              </a:rPr>
              <a:t>Opreation</a:t>
            </a:r>
            <a:r>
              <a:rPr lang="en-US" sz="2000" dirty="0" smtClean="0">
                <a:latin typeface="Times New Roman" pitchFamily="18" charset="0"/>
                <a:cs typeface="Times New Roman" pitchFamily="18" charset="0"/>
              </a:rPr>
              <a:t> Performance</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Tehran:Kayhan</a:t>
            </a:r>
            <a:r>
              <a:rPr lang="en-US" sz="2000" i="0" dirty="0" smtClean="0">
                <a:latin typeface="Times New Roman" pitchFamily="18" charset="0"/>
                <a:cs typeface="Times New Roman" pitchFamily="18" charset="0"/>
              </a:rPr>
              <a:t>. (in </a:t>
            </a:r>
            <a:r>
              <a:rPr lang="en-US" sz="2000" i="0" dirty="0" err="1" smtClean="0">
                <a:latin typeface="Times New Roman" pitchFamily="18" charset="0"/>
                <a:cs typeface="Times New Roman" pitchFamily="18" charset="0"/>
              </a:rPr>
              <a:t>persian</a:t>
            </a:r>
            <a:r>
              <a:rPr lang="en-US" sz="2000" i="0" dirty="0" smtClean="0">
                <a:latin typeface="Times New Roman" pitchFamily="18" charset="0"/>
                <a:cs typeface="Times New Roman" pitchFamily="18" charset="0"/>
              </a:rPr>
              <a:t>).</a:t>
            </a:r>
          </a:p>
          <a:p>
            <a:pPr algn="l">
              <a:lnSpc>
                <a:spcPct val="150000"/>
              </a:lnSpc>
            </a:pPr>
            <a:r>
              <a:rPr lang="en-US" sz="2000" i="0" dirty="0" err="1" smtClean="0">
                <a:latin typeface="Times New Roman" pitchFamily="18" charset="0"/>
                <a:cs typeface="Times New Roman" pitchFamily="18" charset="0"/>
              </a:rPr>
              <a:t>Iranzadeh,S,Soltani,G</a:t>
            </a:r>
            <a:r>
              <a:rPr lang="en-US" sz="2000" i="0" dirty="0" smtClean="0">
                <a:latin typeface="Times New Roman" pitchFamily="18" charset="0"/>
                <a:cs typeface="Times New Roman" pitchFamily="18" charset="0"/>
              </a:rPr>
              <a:t>.(2009).</a:t>
            </a:r>
            <a:r>
              <a:rPr lang="en-US" sz="2000" dirty="0" smtClean="0">
                <a:latin typeface="Times New Roman" pitchFamily="18" charset="0"/>
                <a:cs typeface="Times New Roman" pitchFamily="18" charset="0"/>
              </a:rPr>
              <a:t>Management &amp; Production In World Class</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Tabriz:Forouzesh</a:t>
            </a:r>
            <a:r>
              <a:rPr lang="en-US" sz="2000" i="0" dirty="0" smtClean="0">
                <a:latin typeface="Times New Roman" pitchFamily="18" charset="0"/>
                <a:cs typeface="Times New Roman" pitchFamily="18" charset="0"/>
              </a:rPr>
              <a:t>.(in </a:t>
            </a:r>
            <a:r>
              <a:rPr lang="en-US" sz="2000" i="0" dirty="0" err="1" smtClean="0">
                <a:latin typeface="Times New Roman" pitchFamily="18" charset="0"/>
                <a:cs typeface="Times New Roman" pitchFamily="18" charset="0"/>
              </a:rPr>
              <a:t>persian</a:t>
            </a:r>
            <a:r>
              <a:rPr lang="en-US" sz="2000" i="0" dirty="0" smtClean="0">
                <a:latin typeface="Times New Roman" pitchFamily="18" charset="0"/>
                <a:cs typeface="Times New Roman" pitchFamily="18" charset="0"/>
              </a:rPr>
              <a:t>).</a:t>
            </a:r>
          </a:p>
          <a:p>
            <a:pPr algn="l">
              <a:lnSpc>
                <a:spcPct val="150000"/>
              </a:lnSpc>
            </a:pPr>
            <a:r>
              <a:rPr lang="en-US" sz="2000" i="0" dirty="0" err="1" smtClean="0">
                <a:latin typeface="Times New Roman" pitchFamily="18" charset="0"/>
                <a:cs typeface="Times New Roman" pitchFamily="18" charset="0"/>
              </a:rPr>
              <a:t>Mottaghi,H</a:t>
            </a:r>
            <a:r>
              <a:rPr lang="en-US" sz="2000" i="0" dirty="0" smtClean="0">
                <a:latin typeface="Times New Roman" pitchFamily="18" charset="0"/>
                <a:cs typeface="Times New Roman" pitchFamily="18" charset="0"/>
              </a:rPr>
              <a:t>.(2013).</a:t>
            </a:r>
            <a:r>
              <a:rPr lang="en-US" sz="2000" dirty="0" smtClean="0">
                <a:latin typeface="Times New Roman" pitchFamily="18" charset="0"/>
                <a:cs typeface="Times New Roman" pitchFamily="18" charset="0"/>
              </a:rPr>
              <a:t>Production &amp; Operation Management</a:t>
            </a:r>
            <a:r>
              <a:rPr lang="en-US" sz="2000" i="0" dirty="0" smtClean="0">
                <a:latin typeface="Times New Roman" pitchFamily="18" charset="0"/>
                <a:cs typeface="Times New Roman" pitchFamily="18" charset="0"/>
              </a:rPr>
              <a:t> .Tehran : </a:t>
            </a:r>
            <a:r>
              <a:rPr lang="en-US" sz="2000" i="0" dirty="0" err="1" smtClean="0">
                <a:latin typeface="Times New Roman" pitchFamily="18" charset="0"/>
                <a:cs typeface="Times New Roman" pitchFamily="18" charset="0"/>
              </a:rPr>
              <a:t>Avaye</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shervin</a:t>
            </a:r>
            <a:r>
              <a:rPr lang="en-US" sz="2000" i="0" dirty="0" smtClean="0">
                <a:latin typeface="Times New Roman" pitchFamily="18" charset="0"/>
                <a:cs typeface="Times New Roman" pitchFamily="18" charset="0"/>
              </a:rPr>
              <a:t>. (in </a:t>
            </a:r>
            <a:r>
              <a:rPr lang="en-US" sz="2000" i="0" dirty="0" err="1" smtClean="0">
                <a:latin typeface="Times New Roman" pitchFamily="18" charset="0"/>
                <a:cs typeface="Times New Roman" pitchFamily="18" charset="0"/>
              </a:rPr>
              <a:t>persian</a:t>
            </a:r>
            <a:r>
              <a:rPr lang="en-US" sz="2000" i="0" dirty="0" smtClean="0">
                <a:latin typeface="Times New Roman" pitchFamily="18" charset="0"/>
                <a:cs typeface="Times New Roman" pitchFamily="18" charset="0"/>
              </a:rPr>
              <a:t>) .                                 </a:t>
            </a:r>
          </a:p>
        </p:txBody>
      </p:sp>
      <p:sp>
        <p:nvSpPr>
          <p:cNvPr id="4" name="Slide Number Placeholder 3"/>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32</a:t>
            </a:fld>
            <a:endParaRPr lang="en-US" dirty="0"/>
          </a:p>
        </p:txBody>
      </p:sp>
      <p:pic>
        <p:nvPicPr>
          <p:cNvPr id="6" name="Picture 2" descr="H:\alborz.png"/>
          <p:cNvPicPr>
            <a:picLocks noChangeAspect="1" noChangeArrowheads="1"/>
          </p:cNvPicPr>
          <p:nvPr/>
        </p:nvPicPr>
        <p:blipFill>
          <a:blip r:embed="rId2" cstate="print"/>
          <a:srcRect/>
          <a:stretch>
            <a:fillRect/>
          </a:stretch>
        </p:blipFill>
        <p:spPr bwMode="auto">
          <a:xfrm>
            <a:off x="0" y="0"/>
            <a:ext cx="928670" cy="928670"/>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358214" cy="838200"/>
          </a:xfrm>
        </p:spPr>
        <p:txBody>
          <a:bodyPr/>
          <a:lstStyle/>
          <a:p>
            <a:pPr algn="r"/>
            <a:r>
              <a:rPr lang="fa-IR" b="1" dirty="0" smtClean="0">
                <a:solidFill>
                  <a:srgbClr val="3E4C2E"/>
                </a:solidFill>
                <a:cs typeface="B Titr" pitchFamily="2" charset="-78"/>
              </a:rPr>
              <a:t>منابع</a:t>
            </a:r>
            <a:endParaRPr lang="fa-IR" dirty="0"/>
          </a:p>
        </p:txBody>
      </p:sp>
      <p:sp>
        <p:nvSpPr>
          <p:cNvPr id="3" name="Content Placeholder 2"/>
          <p:cNvSpPr>
            <a:spLocks noGrp="1"/>
          </p:cNvSpPr>
          <p:nvPr>
            <p:ph idx="1"/>
          </p:nvPr>
        </p:nvSpPr>
        <p:spPr/>
        <p:txBody>
          <a:bodyPr/>
          <a:lstStyle/>
          <a:p>
            <a:pPr algn="l">
              <a:lnSpc>
                <a:spcPct val="150000"/>
              </a:lnSpc>
            </a:pPr>
            <a:r>
              <a:rPr lang="en-US" i="0" dirty="0" smtClean="0">
                <a:latin typeface="Times New Roman" pitchFamily="18" charset="0"/>
                <a:cs typeface="Times New Roman" pitchFamily="18" charset="0"/>
              </a:rPr>
              <a:t>WWW.FIROUZABADI.NET                                                    </a:t>
            </a:r>
          </a:p>
          <a:p>
            <a:pPr algn="l">
              <a:lnSpc>
                <a:spcPct val="150000"/>
              </a:lnSpc>
            </a:pPr>
            <a:r>
              <a:rPr lang="en-US" i="0" dirty="0" smtClean="0">
                <a:latin typeface="Times New Roman" pitchFamily="18" charset="0"/>
                <a:cs typeface="Times New Roman" pitchFamily="18" charset="0"/>
              </a:rPr>
              <a:t> FA.WIKIPEDIA.ORG/WIKI/                                                   </a:t>
            </a:r>
          </a:p>
          <a:p>
            <a:pPr algn="l">
              <a:lnSpc>
                <a:spcPct val="150000"/>
              </a:lnSpc>
            </a:pPr>
            <a:r>
              <a:rPr lang="en-US" i="0" dirty="0" smtClean="0">
                <a:latin typeface="Times New Roman" pitchFamily="18" charset="0"/>
                <a:cs typeface="Times New Roman" pitchFamily="18" charset="0"/>
              </a:rPr>
              <a:t>http://fumblog.um.ac.ir/fumindex.php?op=ViewArticle&amp;articl </a:t>
            </a:r>
            <a:endParaRPr lang="fa-IR" i="0" dirty="0" smtClean="0">
              <a:latin typeface="Times New Roman" pitchFamily="18" charset="0"/>
              <a:cs typeface="Times New Roman" pitchFamily="18" charset="0"/>
            </a:endParaRPr>
          </a:p>
          <a:p>
            <a:pPr algn="l">
              <a:lnSpc>
                <a:spcPct val="150000"/>
              </a:lnSpc>
              <a:buNone/>
            </a:pPr>
            <a:r>
              <a:rPr lang="en-US" i="0" dirty="0" err="1" smtClean="0">
                <a:latin typeface="Times New Roman" pitchFamily="18" charset="0"/>
                <a:cs typeface="Times New Roman" pitchFamily="18" charset="0"/>
              </a:rPr>
              <a:t>eId</a:t>
            </a:r>
            <a:r>
              <a:rPr lang="en-US" i="0" dirty="0" smtClean="0">
                <a:latin typeface="Times New Roman" pitchFamily="18" charset="0"/>
                <a:cs typeface="Times New Roman" pitchFamily="18" charset="0"/>
              </a:rPr>
              <a:t>=9265&amp;blogId=645  </a:t>
            </a:r>
          </a:p>
          <a:p>
            <a:pPr algn="l">
              <a:lnSpc>
                <a:spcPct val="150000"/>
              </a:lnSpc>
              <a:buNone/>
            </a:pPr>
            <a:r>
              <a:rPr lang="en-US" i="0" dirty="0" smtClean="0">
                <a:latin typeface="Times New Roman" pitchFamily="18" charset="0"/>
                <a:cs typeface="Times New Roman" pitchFamily="18" charset="0"/>
              </a:rPr>
              <a:t>www.pcworldiran.com/ict/supply.htm</a:t>
            </a:r>
          </a:p>
          <a:p>
            <a:pPr algn="l">
              <a:lnSpc>
                <a:spcPct val="150000"/>
              </a:lnSpc>
              <a:buNone/>
            </a:pPr>
            <a:endParaRPr lang="fa-IR" i="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33</a:t>
            </a:fld>
            <a:endParaRPr lang="en-US" dirty="0"/>
          </a:p>
        </p:txBody>
      </p:sp>
      <p:pic>
        <p:nvPicPr>
          <p:cNvPr id="6" name="Picture 2" descr="H:\alborz.png"/>
          <p:cNvPicPr>
            <a:picLocks noChangeAspect="1" noChangeArrowheads="1"/>
          </p:cNvPicPr>
          <p:nvPr/>
        </p:nvPicPr>
        <p:blipFill>
          <a:blip r:embed="rId2" cstate="print"/>
          <a:srcRect/>
          <a:stretch>
            <a:fillRect/>
          </a:stretch>
        </p:blipFill>
        <p:spPr bwMode="auto">
          <a:xfrm>
            <a:off x="0" y="0"/>
            <a:ext cx="928670" cy="92867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77777"/>
        </a:solidFill>
        <a:effectLst/>
      </p:bgPr>
    </p:bg>
    <p:spTree>
      <p:nvGrpSpPr>
        <p:cNvPr id="1" name=""/>
        <p:cNvGrpSpPr/>
        <p:nvPr/>
      </p:nvGrpSpPr>
      <p:grpSpPr>
        <a:xfrm>
          <a:off x="0" y="0"/>
          <a:ext cx="0" cy="0"/>
          <a:chOff x="0" y="0"/>
          <a:chExt cx="0" cy="0"/>
        </a:xfrm>
      </p:grpSpPr>
      <p:pic>
        <p:nvPicPr>
          <p:cNvPr id="6152" name="Picture 8" descr="bullet"/>
          <p:cNvPicPr>
            <a:picLocks noChangeAspect="1" noChangeArrowheads="1"/>
          </p:cNvPicPr>
          <p:nvPr/>
        </p:nvPicPr>
        <p:blipFill>
          <a:blip r:embed="rId2" cstate="print"/>
          <a:srcRect/>
          <a:stretch>
            <a:fillRect/>
          </a:stretch>
        </p:blipFill>
        <p:spPr bwMode="auto">
          <a:xfrm>
            <a:off x="8196266" y="4357694"/>
            <a:ext cx="947734" cy="947734"/>
          </a:xfrm>
          <a:prstGeom prst="rect">
            <a:avLst/>
          </a:prstGeom>
          <a:noFill/>
          <a:effectLst>
            <a:outerShdw dist="107763" dir="2700000" algn="ctr" rotWithShape="0">
              <a:srgbClr val="4D4D4D">
                <a:alpha val="50000"/>
              </a:srgbClr>
            </a:outerShdw>
          </a:effectLst>
        </p:spPr>
      </p:pic>
      <p:pic>
        <p:nvPicPr>
          <p:cNvPr id="6153" name="Picture 9" descr="factory_gears_hg_clr"/>
          <p:cNvPicPr>
            <a:picLocks noChangeAspect="1" noChangeArrowheads="1" noCrop="1"/>
          </p:cNvPicPr>
          <p:nvPr/>
        </p:nvPicPr>
        <p:blipFill>
          <a:blip r:embed="rId3" cstate="print"/>
          <a:srcRect/>
          <a:stretch>
            <a:fillRect/>
          </a:stretch>
        </p:blipFill>
        <p:spPr bwMode="auto">
          <a:xfrm>
            <a:off x="0" y="3429000"/>
            <a:ext cx="1544637" cy="2209800"/>
          </a:xfrm>
          <a:prstGeom prst="rect">
            <a:avLst/>
          </a:prstGeom>
          <a:noFill/>
        </p:spPr>
      </p:pic>
      <p:pic>
        <p:nvPicPr>
          <p:cNvPr id="6154" name="Picture 10" descr="gears_rotating_hg_clr"/>
          <p:cNvPicPr>
            <a:picLocks noChangeAspect="1" noChangeArrowheads="1" noCrop="1"/>
          </p:cNvPicPr>
          <p:nvPr/>
        </p:nvPicPr>
        <p:blipFill>
          <a:blip r:embed="rId4" cstate="print"/>
          <a:srcRect/>
          <a:stretch>
            <a:fillRect/>
          </a:stretch>
        </p:blipFill>
        <p:spPr bwMode="auto">
          <a:xfrm>
            <a:off x="0" y="5429264"/>
            <a:ext cx="2286000" cy="1241425"/>
          </a:xfrm>
          <a:prstGeom prst="rect">
            <a:avLst/>
          </a:prstGeom>
          <a:noFill/>
        </p:spPr>
      </p:pic>
      <p:sp>
        <p:nvSpPr>
          <p:cNvPr id="19" name="Rectangle 18"/>
          <p:cNvSpPr/>
          <p:nvPr/>
        </p:nvSpPr>
        <p:spPr>
          <a:xfrm>
            <a:off x="0" y="3357562"/>
            <a:ext cx="9144000" cy="1938992"/>
          </a:xfrm>
          <a:prstGeom prst="rect">
            <a:avLst/>
          </a:prstGeom>
          <a:noFill/>
        </p:spPr>
        <p:txBody>
          <a:bodyPr wrap="square" lIns="91440" tIns="45720" rIns="91440" bIns="45720">
            <a:spAutoFit/>
          </a:bodyPr>
          <a:lstStyle/>
          <a:p>
            <a:pPr algn="ctr"/>
            <a:r>
              <a:rPr lang="en-US"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Thanks For</a:t>
            </a:r>
          </a:p>
          <a:p>
            <a:pPr algn="ctr"/>
            <a:r>
              <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Paying Attention</a:t>
            </a:r>
            <a:endParaRPr lang="fa-IR"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Slide Number Placeholder 5"/>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34</a:t>
            </a:fld>
            <a:endParaRPr lang="en-US"/>
          </a:p>
        </p:txBody>
      </p:sp>
      <p:pic>
        <p:nvPicPr>
          <p:cNvPr id="7" name="Picture 8" descr="bullet"/>
          <p:cNvPicPr>
            <a:picLocks noChangeAspect="1" noChangeArrowheads="1"/>
          </p:cNvPicPr>
          <p:nvPr/>
        </p:nvPicPr>
        <p:blipFill>
          <a:blip r:embed="rId2" cstate="print"/>
          <a:srcRect/>
          <a:stretch>
            <a:fillRect/>
          </a:stretch>
        </p:blipFill>
        <p:spPr bwMode="auto">
          <a:xfrm>
            <a:off x="8482018" y="3714752"/>
            <a:ext cx="661982" cy="661982"/>
          </a:xfrm>
          <a:prstGeom prst="rect">
            <a:avLst/>
          </a:prstGeom>
          <a:noFill/>
          <a:effectLst>
            <a:outerShdw dist="107763" dir="2700000" algn="ctr" rotWithShape="0">
              <a:srgbClr val="4D4D4D">
                <a:alpha val="50000"/>
              </a:srgbClr>
            </a:outerShdw>
          </a:effectLst>
        </p:spPr>
      </p:pic>
      <p:pic>
        <p:nvPicPr>
          <p:cNvPr id="8" name="Picture 8" descr="bullet"/>
          <p:cNvPicPr>
            <a:picLocks noChangeAspect="1" noChangeArrowheads="1"/>
          </p:cNvPicPr>
          <p:nvPr/>
        </p:nvPicPr>
        <p:blipFill>
          <a:blip r:embed="rId2" cstate="print"/>
          <a:srcRect/>
          <a:stretch>
            <a:fillRect/>
          </a:stretch>
        </p:blipFill>
        <p:spPr bwMode="auto">
          <a:xfrm>
            <a:off x="7286644" y="3429000"/>
            <a:ext cx="1162048" cy="1162048"/>
          </a:xfrm>
          <a:prstGeom prst="rect">
            <a:avLst/>
          </a:prstGeom>
          <a:noFill/>
          <a:effectLst>
            <a:outerShdw dist="107763" dir="2700000" algn="ctr" rotWithShape="0">
              <a:srgbClr val="4D4D4D">
                <a:alpha val="50000"/>
              </a:srgbClr>
            </a:outerShdw>
          </a:effectLst>
        </p:spPr>
      </p:pic>
    </p:spTree>
  </p:cSld>
  <p:clrMapOvr>
    <a:masterClrMapping/>
  </p:clrMapOvr>
  <p:transition spd="slow">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0034" y="571480"/>
            <a:ext cx="8229600" cy="838200"/>
          </a:xfrm>
        </p:spPr>
        <p:txBody>
          <a:bodyPr/>
          <a:lstStyle/>
          <a:p>
            <a:pPr algn="r"/>
            <a:r>
              <a:rPr lang="fa-IR" sz="4000" dirty="0" smtClean="0">
                <a:solidFill>
                  <a:srgbClr val="3E4C2E"/>
                </a:solidFill>
                <a:cs typeface="B Titr" pitchFamily="2" charset="-78"/>
              </a:rPr>
              <a:t>   فهرست</a:t>
            </a:r>
            <a:endParaRPr lang="en-US" sz="4000" dirty="0">
              <a:solidFill>
                <a:srgbClr val="3E4C2E"/>
              </a:solidFill>
              <a:cs typeface="B Titr" pitchFamily="2" charset="-78"/>
            </a:endParaRPr>
          </a:p>
        </p:txBody>
      </p:sp>
      <p:sp>
        <p:nvSpPr>
          <p:cNvPr id="13315" name="Rectangle 3"/>
          <p:cNvSpPr>
            <a:spLocks noGrp="1" noChangeArrowheads="1"/>
          </p:cNvSpPr>
          <p:nvPr>
            <p:ph type="body" idx="1"/>
          </p:nvPr>
        </p:nvSpPr>
        <p:spPr>
          <a:xfrm>
            <a:off x="357158" y="1285860"/>
            <a:ext cx="8143932" cy="5429264"/>
          </a:xfrm>
        </p:spPr>
        <p:txBody>
          <a:bodyPr numCol="1"/>
          <a:lstStyle/>
          <a:p>
            <a:pPr marL="36576" indent="0" algn="just"/>
            <a:r>
              <a:rPr lang="fa-IR" sz="2200" dirty="0" smtClean="0">
                <a:solidFill>
                  <a:schemeClr val="tx1"/>
                </a:solidFill>
                <a:cs typeface="B Yagut" pitchFamily="2" charset="-78"/>
              </a:rPr>
              <a:t> مقدمه</a:t>
            </a:r>
            <a:endParaRPr lang="en-US" sz="2200" dirty="0" smtClean="0">
              <a:solidFill>
                <a:schemeClr val="tx1"/>
              </a:solidFill>
              <a:cs typeface="B Yagut" pitchFamily="2" charset="-78"/>
            </a:endParaRPr>
          </a:p>
          <a:p>
            <a:pPr marL="36576" indent="0" algn="just"/>
            <a:r>
              <a:rPr lang="fa-IR" sz="2200" dirty="0" smtClean="0">
                <a:solidFill>
                  <a:schemeClr val="tx1"/>
                </a:solidFill>
                <a:cs typeface="B Yagut" pitchFamily="2" charset="-78"/>
              </a:rPr>
              <a:t>تعریف مدیریت زنجیره تامین</a:t>
            </a:r>
          </a:p>
          <a:p>
            <a:pPr marL="36576" indent="0" algn="just"/>
            <a:r>
              <a:rPr lang="fa-IR" sz="2200" dirty="0" smtClean="0">
                <a:solidFill>
                  <a:schemeClr val="tx1"/>
                </a:solidFill>
                <a:cs typeface="B Yagut" pitchFamily="2" charset="-78"/>
              </a:rPr>
              <a:t>تاریخچه</a:t>
            </a:r>
            <a:r>
              <a:rPr lang="ar-SA" sz="2200" dirty="0" smtClean="0">
                <a:solidFill>
                  <a:schemeClr val="tx1"/>
                </a:solidFill>
                <a:cs typeface="B Yagut" pitchFamily="2" charset="-78"/>
              </a:rPr>
              <a:t> مدیریت زنجیره تامین</a:t>
            </a:r>
            <a:endParaRPr lang="fa-IR" sz="2200" dirty="0" smtClean="0">
              <a:solidFill>
                <a:schemeClr val="tx1"/>
              </a:solidFill>
              <a:cs typeface="B Yagut" pitchFamily="2" charset="-78"/>
            </a:endParaRPr>
          </a:p>
          <a:p>
            <a:pPr marL="36576" indent="0" algn="just"/>
            <a:r>
              <a:rPr lang="fa-IR" sz="2200" dirty="0" smtClean="0">
                <a:solidFill>
                  <a:schemeClr val="tx1"/>
                </a:solidFill>
                <a:cs typeface="B Yagut" pitchFamily="2" charset="-78"/>
              </a:rPr>
              <a:t>اهمیت مدیریت زنجیره تامین</a:t>
            </a:r>
            <a:endParaRPr lang="en-US" sz="2200" dirty="0" smtClean="0">
              <a:solidFill>
                <a:schemeClr val="tx1"/>
              </a:solidFill>
              <a:cs typeface="B Yagut" pitchFamily="2" charset="-78"/>
            </a:endParaRPr>
          </a:p>
          <a:p>
            <a:pPr marL="36576" indent="0" algn="just"/>
            <a:r>
              <a:rPr lang="fa-IR" sz="2200" dirty="0" smtClean="0">
                <a:solidFill>
                  <a:schemeClr val="tx1"/>
                </a:solidFill>
                <a:cs typeface="B Yagut" pitchFamily="2" charset="-78"/>
              </a:rPr>
              <a:t>حوزه های مدیریت زنجیره تامین </a:t>
            </a:r>
          </a:p>
          <a:p>
            <a:pPr marL="36576" indent="0" algn="just"/>
            <a:r>
              <a:rPr lang="fa-IR" sz="2200" dirty="0" smtClean="0">
                <a:solidFill>
                  <a:schemeClr val="tx1"/>
                </a:solidFill>
                <a:cs typeface="B Yagut" pitchFamily="2" charset="-78"/>
              </a:rPr>
              <a:t> مدیریت زنجیره تامین ناب</a:t>
            </a:r>
          </a:p>
          <a:p>
            <a:pPr marL="36576" indent="0" algn="just"/>
            <a:r>
              <a:rPr lang="fa-IR" sz="2200" dirty="0" smtClean="0">
                <a:solidFill>
                  <a:schemeClr val="tx1"/>
                </a:solidFill>
                <a:cs typeface="B Yagut" pitchFamily="2" charset="-78"/>
              </a:rPr>
              <a:t>  مدیریت زنجیره تامین چابک</a:t>
            </a:r>
          </a:p>
          <a:p>
            <a:pPr marL="36576" indent="0" algn="just"/>
            <a:r>
              <a:rPr lang="fa-IR" sz="2200" dirty="0" smtClean="0">
                <a:solidFill>
                  <a:schemeClr val="tx1"/>
                </a:solidFill>
                <a:cs typeface="B Yagut" pitchFamily="2" charset="-78"/>
              </a:rPr>
              <a:t>    مشکلات زنجیره تامین</a:t>
            </a:r>
          </a:p>
          <a:p>
            <a:pPr marL="36576" indent="0" algn="just"/>
            <a:r>
              <a:rPr lang="fa-IR" sz="2200" dirty="0" smtClean="0">
                <a:solidFill>
                  <a:schemeClr val="tx1"/>
                </a:solidFill>
                <a:cs typeface="B Yagut" pitchFamily="2" charset="-78"/>
              </a:rPr>
              <a:t>      زنجیره تامین سبز</a:t>
            </a:r>
          </a:p>
          <a:p>
            <a:pPr marL="36576" indent="0" algn="just"/>
            <a:r>
              <a:rPr lang="fa-IR" sz="2200" dirty="0" smtClean="0">
                <a:solidFill>
                  <a:schemeClr val="tx1"/>
                </a:solidFill>
                <a:cs typeface="B Yagut" pitchFamily="2" charset="-78"/>
              </a:rPr>
              <a:t>          فناوری اطلاعات و زنجيره تامين</a:t>
            </a:r>
          </a:p>
          <a:p>
            <a:pPr marL="36576" indent="0" algn="just"/>
            <a:r>
              <a:rPr lang="en-US" sz="2200" dirty="0" smtClean="0">
                <a:solidFill>
                  <a:schemeClr val="tx1"/>
                </a:solidFill>
                <a:latin typeface="Times New Roman" pitchFamily="18" charset="0"/>
                <a:cs typeface="B Yagut" pitchFamily="2" charset="-78"/>
              </a:rPr>
              <a:t>ERP&amp;SCM             </a:t>
            </a:r>
          </a:p>
          <a:p>
            <a:pPr marL="36576" indent="0" algn="just"/>
            <a:r>
              <a:rPr lang="en-US" sz="2200" dirty="0" smtClean="0">
                <a:solidFill>
                  <a:schemeClr val="tx1"/>
                </a:solidFill>
                <a:latin typeface="Times New Roman" pitchFamily="18" charset="0"/>
                <a:cs typeface="B Yagut" pitchFamily="2" charset="-78"/>
              </a:rPr>
              <a:t> RFID&amp;SCM      </a:t>
            </a:r>
            <a:r>
              <a:rPr lang="en-US" sz="2200" dirty="0" smtClean="0">
                <a:solidFill>
                  <a:schemeClr val="tx1"/>
                </a:solidFill>
                <a:cs typeface="B Yagut" pitchFamily="2" charset="-78"/>
              </a:rPr>
              <a:t>           </a:t>
            </a:r>
            <a:endParaRPr lang="fa-IR" sz="2200" dirty="0" smtClean="0">
              <a:solidFill>
                <a:schemeClr val="tx1"/>
              </a:solidFill>
              <a:cs typeface="B Yagut" pitchFamily="2" charset="-78"/>
            </a:endParaRPr>
          </a:p>
          <a:p>
            <a:pPr marL="36576" indent="0" algn="just"/>
            <a:r>
              <a:rPr lang="fa-IR" sz="2200" dirty="0" smtClean="0">
                <a:solidFill>
                  <a:schemeClr val="tx1"/>
                </a:solidFill>
                <a:cs typeface="B Yagut" pitchFamily="2" charset="-78"/>
              </a:rPr>
              <a:t>                       عوامل موفقیت مدیریت زنجیره تامین</a:t>
            </a:r>
          </a:p>
          <a:p>
            <a:pPr marL="36576" indent="0" algn="just"/>
            <a:r>
              <a:rPr lang="en-US" sz="2200" dirty="0" smtClean="0">
                <a:solidFill>
                  <a:schemeClr val="tx1"/>
                </a:solidFill>
                <a:cs typeface="B Yagut" pitchFamily="2" charset="-78"/>
              </a:rPr>
              <a:t> </a:t>
            </a:r>
            <a:r>
              <a:rPr lang="fa-IR" sz="2200" dirty="0" smtClean="0">
                <a:solidFill>
                  <a:schemeClr val="tx1"/>
                </a:solidFill>
                <a:cs typeface="B Yagut" pitchFamily="2" charset="-78"/>
              </a:rPr>
              <a:t>                          منابع</a:t>
            </a:r>
          </a:p>
          <a:p>
            <a:pPr marL="36576" indent="0" algn="just">
              <a:buNone/>
            </a:pPr>
            <a:r>
              <a:rPr lang="fa-IR" sz="2200" dirty="0" smtClean="0">
                <a:solidFill>
                  <a:schemeClr val="tx1"/>
                </a:solidFill>
                <a:cs typeface="B Yagut" pitchFamily="2" charset="-78"/>
              </a:rPr>
              <a:t>                         </a:t>
            </a:r>
            <a:endParaRPr lang="en-US" sz="2200" dirty="0" smtClean="0">
              <a:solidFill>
                <a:schemeClr val="tx1"/>
              </a:solidFill>
              <a:cs typeface="B Yagut" pitchFamily="2" charset="-78"/>
            </a:endParaRPr>
          </a:p>
          <a:p>
            <a:pPr algn="just"/>
            <a:endParaRPr lang="fa-IR" sz="2200" dirty="0" smtClean="0">
              <a:solidFill>
                <a:schemeClr val="tx1"/>
              </a:solidFill>
              <a:cs typeface="B Yagut" pitchFamily="2" charset="-78"/>
            </a:endParaRPr>
          </a:p>
          <a:p>
            <a:pPr algn="just"/>
            <a:endParaRPr lang="en-US" sz="2200" dirty="0">
              <a:solidFill>
                <a:schemeClr val="tx1"/>
              </a:solidFill>
              <a:cs typeface="B Yagut" pitchFamily="2" charset="-78"/>
            </a:endParaRPr>
          </a:p>
        </p:txBody>
      </p:sp>
      <p:sp>
        <p:nvSpPr>
          <p:cNvPr id="4" name="Slide Number Placeholder 3"/>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4</a:t>
            </a:fld>
            <a:endParaRPr lang="en-US" dirty="0"/>
          </a:p>
        </p:txBody>
      </p:sp>
      <p:pic>
        <p:nvPicPr>
          <p:cNvPr id="6"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pic>
        <p:nvPicPr>
          <p:cNvPr id="7" name="Picture 4" descr="gears_rotating_hg_clr"/>
          <p:cNvPicPr>
            <a:picLocks noChangeAspect="1" noChangeArrowheads="1" noCrop="1"/>
          </p:cNvPicPr>
          <p:nvPr/>
        </p:nvPicPr>
        <p:blipFill>
          <a:blip r:embed="rId4" cstate="print"/>
          <a:srcRect/>
          <a:stretch>
            <a:fillRect/>
          </a:stretch>
        </p:blipFill>
        <p:spPr bwMode="auto">
          <a:xfrm>
            <a:off x="0" y="1571612"/>
            <a:ext cx="3962400" cy="2152650"/>
          </a:xfrm>
          <a:prstGeom prst="rect">
            <a:avLst/>
          </a:prstGeom>
          <a:noFill/>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9"/>
          <p:cNvSpPr>
            <a:spLocks noGrp="1"/>
          </p:cNvSpPr>
          <p:nvPr>
            <p:ph type="title"/>
          </p:nvPr>
        </p:nvSpPr>
        <p:spPr>
          <a:xfrm>
            <a:off x="457200" y="685800"/>
            <a:ext cx="8229600" cy="838200"/>
          </a:xfrm>
        </p:spPr>
        <p:txBody>
          <a:bodyPr/>
          <a:lstStyle/>
          <a:p>
            <a:pPr algn="r"/>
            <a:r>
              <a:rPr lang="fa-IR" sz="4000" dirty="0" smtClean="0"/>
              <a:t> </a:t>
            </a:r>
            <a:r>
              <a:rPr lang="fa-IR" sz="4000" dirty="0" smtClean="0">
                <a:solidFill>
                  <a:srgbClr val="3E4C2E"/>
                </a:solidFill>
                <a:cs typeface="B Titr" pitchFamily="2" charset="-78"/>
              </a:rPr>
              <a:t>مقدمه</a:t>
            </a:r>
            <a:r>
              <a:rPr lang="en-US" sz="4000" dirty="0" smtClean="0">
                <a:solidFill>
                  <a:srgbClr val="3E4C2E"/>
                </a:solidFill>
                <a:cs typeface="B Titr" pitchFamily="2" charset="-78"/>
              </a:rPr>
              <a:t>       </a:t>
            </a:r>
            <a:endParaRPr lang="fa-IR" sz="4000" dirty="0">
              <a:solidFill>
                <a:srgbClr val="3E4C2E"/>
              </a:solidFill>
              <a:cs typeface="B Titr" pitchFamily="2" charset="-78"/>
            </a:endParaRPr>
          </a:p>
        </p:txBody>
      </p:sp>
      <p:sp>
        <p:nvSpPr>
          <p:cNvPr id="7" name="Content Placeholder 10"/>
          <p:cNvSpPr>
            <a:spLocks noGrp="1"/>
          </p:cNvSpPr>
          <p:nvPr>
            <p:ph idx="1"/>
          </p:nvPr>
        </p:nvSpPr>
        <p:spPr>
          <a:xfrm>
            <a:off x="0" y="1643050"/>
            <a:ext cx="8229600" cy="4525963"/>
          </a:xfrm>
        </p:spPr>
        <p:txBody>
          <a:bodyPr/>
          <a:lstStyle/>
          <a:p>
            <a:pPr marL="36576" indent="0" algn="just">
              <a:buNone/>
            </a:pPr>
            <a:r>
              <a:rPr lang="fa-IR" sz="2600" i="0" dirty="0" smtClean="0">
                <a:cs typeface="B Yagut" pitchFamily="2" charset="-78"/>
              </a:rPr>
              <a:t>پیچیدگی وگسترش نیازهای امروزبه کالاهاوخدمات متنوع،به گونه ایست که هیچ سازمانی بدون همکاری با دیگر سازمانها قادر به تولید این کالاها یا ارائه خدمات نیست.</a:t>
            </a:r>
          </a:p>
          <a:p>
            <a:pPr marL="36576" indent="0" algn="just">
              <a:buNone/>
            </a:pPr>
            <a:r>
              <a:rPr lang="fa-IR" sz="2600" i="0" dirty="0" smtClean="0">
                <a:cs typeface="B Yagut" pitchFamily="2" charset="-78"/>
              </a:rPr>
              <a:t>  اصطلاح زنجیره تامین ، نمایی از نحوه پیوند سازمان با سایر شرکا را در اختیار قرار میدهد.</a:t>
            </a:r>
            <a:endParaRPr lang="en-US" sz="2600" i="0" dirty="0" smtClean="0">
              <a:cs typeface="B Yagut" pitchFamily="2" charset="-78"/>
            </a:endParaRPr>
          </a:p>
          <a:p>
            <a:endParaRPr lang="fa-IR" sz="2600" dirty="0">
              <a:cs typeface="B Yagut" pitchFamily="2" charset="-78"/>
            </a:endParaRPr>
          </a:p>
        </p:txBody>
      </p:sp>
      <p:pic>
        <p:nvPicPr>
          <p:cNvPr id="8" name="Picture 2" descr="D:\javad\e_commerce\image\Supply-Chain-Managemen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886204"/>
            <a:ext cx="3714744" cy="297179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Slide Number Placeholder 9"/>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5</a:t>
            </a:fld>
            <a:endParaRPr lang="en-US" dirty="0">
              <a:solidFill>
                <a:srgbClr val="000000"/>
              </a:solidFill>
            </a:endParaRPr>
          </a:p>
        </p:txBody>
      </p:sp>
      <p:pic>
        <p:nvPicPr>
          <p:cNvPr id="11" name="Picture 2" descr="H:\alborz.png"/>
          <p:cNvPicPr>
            <a:picLocks noChangeAspect="1" noChangeArrowheads="1"/>
          </p:cNvPicPr>
          <p:nvPr/>
        </p:nvPicPr>
        <p:blipFill>
          <a:blip r:embed="rId4" cstate="print"/>
          <a:srcRect/>
          <a:stretch>
            <a:fillRect/>
          </a:stretch>
        </p:blipFill>
        <p:spPr bwMode="auto">
          <a:xfrm>
            <a:off x="0" y="0"/>
            <a:ext cx="928670" cy="92867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14282" y="642918"/>
            <a:ext cx="8229600" cy="838200"/>
          </a:xfrm>
        </p:spPr>
        <p:txBody>
          <a:bodyPr/>
          <a:lstStyle/>
          <a:p>
            <a:pPr algn="r"/>
            <a:r>
              <a:rPr lang="ar-SA" sz="4000" dirty="0" smtClean="0">
                <a:solidFill>
                  <a:srgbClr val="3E4C2E"/>
                </a:solidFill>
                <a:cs typeface="B Titr" pitchFamily="2" charset="-78"/>
              </a:rPr>
              <a:t>زنجيره تامين چيست ؟</a:t>
            </a:r>
            <a:endParaRPr lang="fa-IR" sz="4000" dirty="0">
              <a:solidFill>
                <a:srgbClr val="3E4C2E"/>
              </a:solidFill>
            </a:endParaRPr>
          </a:p>
        </p:txBody>
      </p:sp>
      <p:sp>
        <p:nvSpPr>
          <p:cNvPr id="7" name="Content Placeholder 2"/>
          <p:cNvSpPr>
            <a:spLocks noGrp="1"/>
          </p:cNvSpPr>
          <p:nvPr>
            <p:ph idx="1"/>
          </p:nvPr>
        </p:nvSpPr>
        <p:spPr>
          <a:xfrm>
            <a:off x="0" y="1600200"/>
            <a:ext cx="8229600" cy="5257800"/>
          </a:xfrm>
        </p:spPr>
        <p:txBody>
          <a:bodyPr/>
          <a:lstStyle/>
          <a:p>
            <a:pPr algn="just"/>
            <a:r>
              <a:rPr lang="fa-IR" sz="2600" i="0" dirty="0" smtClean="0">
                <a:cs typeface="B Yagut" pitchFamily="2" charset="-78"/>
              </a:rPr>
              <a:t>- سیسـتمی از تامین کننـدگان ، تولیدکننـدگان ، توزیع کننـدگان ، خرده فروشها و مشتریان که در این سیستم مواد از تامین کنندگان به مشتریان رو به پایین جریان می یابد و جریان اطلاعات از هردو طرف است .</a:t>
            </a:r>
          </a:p>
          <a:p>
            <a:pPr algn="just">
              <a:buNone/>
            </a:pPr>
            <a:r>
              <a:rPr lang="fa-IR" sz="2600" i="0" dirty="0" smtClean="0">
                <a:cs typeface="B Yagut" pitchFamily="2" charset="-78"/>
              </a:rPr>
              <a:t>        (</a:t>
            </a:r>
            <a:r>
              <a:rPr lang="en-US" sz="2600" i="0" dirty="0" smtClean="0">
                <a:latin typeface="Times New Roman" pitchFamily="18" charset="0"/>
                <a:cs typeface="B Yagut" pitchFamily="2" charset="-78"/>
              </a:rPr>
              <a:t>stevens,1989;lee&amp;billington,1993</a:t>
            </a:r>
            <a:r>
              <a:rPr lang="fa-IR" sz="2600" i="0" dirty="0" smtClean="0">
                <a:cs typeface="B Yagut" pitchFamily="2" charset="-78"/>
              </a:rPr>
              <a:t>)</a:t>
            </a:r>
            <a:endParaRPr lang="en-US" sz="2600" i="0" dirty="0" smtClean="0">
              <a:cs typeface="B Yagut" pitchFamily="2" charset="-78"/>
            </a:endParaRPr>
          </a:p>
          <a:p>
            <a:pPr algn="just"/>
            <a:r>
              <a:rPr lang="fa-IR" sz="2600" i="0" dirty="0" smtClean="0">
                <a:cs typeface="B Yagut" pitchFamily="2" charset="-78"/>
              </a:rPr>
              <a:t>- زنجیره تامین به کلیه فعالیت هایی که مرتبط با جریان محصول و خدمات و همچنین تبدیل آنها ازمنبع مواد خام تا مصرف کننده نهایی میشوند که شامل اطلاعات لازم جریان تولید ، مدیریت یکپارچه سازی و ادغام چنین فعالیت هایی چه در داخل و چه در خارج شرکت اطلاق میگردد . </a:t>
            </a:r>
          </a:p>
          <a:p>
            <a:pPr algn="just">
              <a:buNone/>
            </a:pPr>
            <a:r>
              <a:rPr lang="fa-IR" sz="2600" i="0" dirty="0" smtClean="0">
                <a:cs typeface="B Yagut" pitchFamily="2" charset="-78"/>
              </a:rPr>
              <a:t>              (ایرانزاده ، سلطانی ، 1388) </a:t>
            </a:r>
            <a:endParaRPr lang="en-US" sz="2600" i="0" dirty="0">
              <a:cs typeface="B Yagut" pitchFamily="2" charset="-78"/>
            </a:endParaRPr>
          </a:p>
        </p:txBody>
      </p:sp>
      <p:sp>
        <p:nvSpPr>
          <p:cNvPr id="8" name="Slide Number Placeholder 7"/>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6</a:t>
            </a:fld>
            <a:endParaRPr lang="en-US" dirty="0">
              <a:solidFill>
                <a:srgbClr val="000000"/>
              </a:solidFill>
            </a:endParaRPr>
          </a:p>
        </p:txBody>
      </p:sp>
      <p:pic>
        <p:nvPicPr>
          <p:cNvPr id="9"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685800"/>
            <a:ext cx="8229600" cy="838200"/>
          </a:xfrm>
        </p:spPr>
        <p:txBody>
          <a:bodyPr/>
          <a:lstStyle/>
          <a:p>
            <a:pPr algn="r"/>
            <a:r>
              <a:rPr lang="fa-IR" sz="4000" dirty="0" smtClean="0">
                <a:solidFill>
                  <a:srgbClr val="3E4C2E"/>
                </a:solidFill>
              </a:rPr>
              <a:t>  </a:t>
            </a:r>
            <a:r>
              <a:rPr lang="fa-IR" sz="4000" dirty="0" smtClean="0">
                <a:solidFill>
                  <a:srgbClr val="3E4C2E"/>
                </a:solidFill>
                <a:cs typeface="B Titr" pitchFamily="2" charset="-78"/>
              </a:rPr>
              <a:t>مدیریت </a:t>
            </a:r>
            <a:r>
              <a:rPr lang="ar-SA" sz="4000" dirty="0" smtClean="0">
                <a:solidFill>
                  <a:srgbClr val="3E4C2E"/>
                </a:solidFill>
                <a:cs typeface="B Titr" pitchFamily="2" charset="-78"/>
              </a:rPr>
              <a:t>زنجيره تامين چيست ؟</a:t>
            </a:r>
            <a:endParaRPr lang="fa-IR" sz="4000" dirty="0">
              <a:solidFill>
                <a:srgbClr val="3E4C2E"/>
              </a:solidFill>
            </a:endParaRPr>
          </a:p>
        </p:txBody>
      </p:sp>
      <p:sp>
        <p:nvSpPr>
          <p:cNvPr id="9" name="Content Placeholder 2"/>
          <p:cNvSpPr>
            <a:spLocks noGrp="1"/>
          </p:cNvSpPr>
          <p:nvPr>
            <p:ph idx="1"/>
          </p:nvPr>
        </p:nvSpPr>
        <p:spPr>
          <a:xfrm>
            <a:off x="0" y="1643050"/>
            <a:ext cx="8229600" cy="4525963"/>
          </a:xfrm>
        </p:spPr>
        <p:txBody>
          <a:bodyPr/>
          <a:lstStyle/>
          <a:p>
            <a:pPr algn="just"/>
            <a:r>
              <a:rPr lang="fa-IR" sz="2600" i="0" dirty="0" smtClean="0">
                <a:cs typeface="B Yagut" pitchFamily="2" charset="-78"/>
              </a:rPr>
              <a:t>- </a:t>
            </a:r>
            <a:r>
              <a:rPr lang="en-US" sz="2600" i="0" dirty="0" smtClean="0">
                <a:latin typeface="Times New Roman" pitchFamily="18" charset="0"/>
                <a:cs typeface="B Yagut" pitchFamily="2" charset="-78"/>
              </a:rPr>
              <a:t>SCM</a:t>
            </a:r>
            <a:r>
              <a:rPr lang="en-US" sz="2600" i="0" dirty="0" smtClean="0">
                <a:cs typeface="B Yagut" pitchFamily="2" charset="-78"/>
              </a:rPr>
              <a:t> </a:t>
            </a:r>
            <a:r>
              <a:rPr lang="fa-IR" sz="2600" i="0" dirty="0" smtClean="0">
                <a:cs typeface="B Yagut" pitchFamily="2" charset="-78"/>
              </a:rPr>
              <a:t> عبارت است از هماهنگی فعالیت ها و فرایندهای زنجیره تامین چه در درون و چه در بیرون سازمان ها به گونه ای که فراتر از لجستیک است .</a:t>
            </a:r>
          </a:p>
          <a:p>
            <a:pPr algn="just">
              <a:buNone/>
            </a:pPr>
            <a:r>
              <a:rPr lang="fa-IR" sz="2600" i="0" dirty="0" smtClean="0">
                <a:cs typeface="B Yagut" pitchFamily="2" charset="-78"/>
              </a:rPr>
              <a:t>   (ایرانزاده ، سلطانی ،1388</a:t>
            </a:r>
            <a:r>
              <a:rPr lang="en-US" sz="2600" i="0" dirty="0" smtClean="0">
                <a:cs typeface="B Yagut" pitchFamily="2" charset="-78"/>
              </a:rPr>
              <a:t>(</a:t>
            </a:r>
          </a:p>
          <a:p>
            <a:pPr algn="just"/>
            <a:r>
              <a:rPr lang="fa-IR" sz="2600" i="0" dirty="0" smtClean="0">
                <a:cs typeface="B Yagut" pitchFamily="2" charset="-78"/>
              </a:rPr>
              <a:t>یکپارچه سازی فرآیندهای کسب و کار از مصرف کننده نهایی تا تامین کننده اصلی که محصولات ، خدمات و اطلاعات را عرضه می کند و در نتیجه برای مشتریان و سایر ذینفعان ارزش افزوده ایجاد میکند،می باشد.</a:t>
            </a:r>
          </a:p>
          <a:p>
            <a:pPr algn="just">
              <a:buNone/>
            </a:pPr>
            <a:r>
              <a:rPr lang="fa-IR" sz="2600" i="0" dirty="0" smtClean="0">
                <a:latin typeface="Times New Roman" pitchFamily="18" charset="0"/>
                <a:cs typeface="B Yagut" pitchFamily="2" charset="-78"/>
              </a:rPr>
              <a:t>        (</a:t>
            </a:r>
            <a:r>
              <a:rPr lang="en-US" sz="2600" i="0" dirty="0" smtClean="0">
                <a:latin typeface="Times New Roman" pitchFamily="18" charset="0"/>
                <a:cs typeface="B Yagut" pitchFamily="2" charset="-78"/>
              </a:rPr>
              <a:t>Remko&amp;van&amp;hoek,1998</a:t>
            </a:r>
            <a:r>
              <a:rPr lang="fa-IR" sz="2600" i="0" dirty="0" smtClean="0">
                <a:cs typeface="B Yagut" pitchFamily="2" charset="-78"/>
              </a:rPr>
              <a:t>)</a:t>
            </a:r>
            <a:endParaRPr lang="fa-IR" sz="2600" i="0" dirty="0">
              <a:cs typeface="B Yagut" pitchFamily="2" charset="-78"/>
            </a:endParaRPr>
          </a:p>
        </p:txBody>
      </p:sp>
      <p:sp>
        <p:nvSpPr>
          <p:cNvPr id="11" name="Slide Number Placeholder 10"/>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7</a:t>
            </a:fld>
            <a:endParaRPr lang="en-US" dirty="0"/>
          </a:p>
        </p:txBody>
      </p:sp>
      <p:pic>
        <p:nvPicPr>
          <p:cNvPr id="6"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Rektangel 72"/>
          <p:cNvSpPr>
            <a:spLocks noChangeArrowheads="1"/>
          </p:cNvSpPr>
          <p:nvPr/>
        </p:nvSpPr>
        <p:spPr bwMode="auto">
          <a:xfrm rot="10800000" flipV="1">
            <a:off x="-1" y="928670"/>
            <a:ext cx="9144001" cy="5929330"/>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endParaRPr lang="en-US" altLang="en-US" dirty="0">
              <a:solidFill>
                <a:srgbClr val="FFFFFF"/>
              </a:solidFill>
              <a:latin typeface="Calibri" pitchFamily="-112" charset="0"/>
            </a:endParaRPr>
          </a:p>
        </p:txBody>
      </p:sp>
      <p:sp>
        <p:nvSpPr>
          <p:cNvPr id="5" name="Pentagon 4"/>
          <p:cNvSpPr/>
          <p:nvPr/>
        </p:nvSpPr>
        <p:spPr>
          <a:xfrm>
            <a:off x="269136" y="4714669"/>
            <a:ext cx="8589523" cy="2653186"/>
          </a:xfrm>
          <a:prstGeom prst="homePlate">
            <a:avLst>
              <a:gd name="adj" fmla="val 31841"/>
            </a:avLst>
          </a:prstGeom>
          <a:gradFill flip="none" rotWithShape="1">
            <a:gsLst>
              <a:gs pos="0">
                <a:srgbClr val="020000">
                  <a:alpha val="11000"/>
                </a:srgbClr>
              </a:gs>
              <a:gs pos="60000">
                <a:srgbClr val="FFFFFF">
                  <a:alpha val="0"/>
                </a:srgbClr>
              </a:gs>
            </a:gsLst>
            <a:lin ang="5400000" scaled="1"/>
            <a:tileRect/>
          </a:gradFill>
          <a:ln w="9525" cap="flat" cmpd="sng" algn="ctr">
            <a:noFill/>
            <a:prstDash val="solid"/>
          </a:ln>
          <a:effectLst/>
        </p:spPr>
        <p:txBody>
          <a:bodyPr anchor="ctr"/>
          <a:lstStyle/>
          <a:p>
            <a:pPr algn="ctr">
              <a:defRPr/>
            </a:pPr>
            <a:endParaRPr lang="en-US" noProof="1">
              <a:solidFill>
                <a:srgbClr val="FFFFFF"/>
              </a:solidFill>
              <a:latin typeface="Calibri" pitchFamily="-112" charset="0"/>
            </a:endParaRPr>
          </a:p>
        </p:txBody>
      </p:sp>
      <p:grpSp>
        <p:nvGrpSpPr>
          <p:cNvPr id="7" name="Gruppe 40"/>
          <p:cNvGrpSpPr>
            <a:grpSpLocks/>
          </p:cNvGrpSpPr>
          <p:nvPr/>
        </p:nvGrpSpPr>
        <p:grpSpPr bwMode="auto">
          <a:xfrm>
            <a:off x="0" y="-1"/>
            <a:ext cx="9144000" cy="6858001"/>
            <a:chOff x="236589" y="2110902"/>
            <a:chExt cx="8596131" cy="2768533"/>
          </a:xfrm>
        </p:grpSpPr>
        <p:sp>
          <p:nvSpPr>
            <p:cNvPr id="8" name="Pentagon 4"/>
            <p:cNvSpPr>
              <a:spLocks noChangeArrowheads="1"/>
            </p:cNvSpPr>
            <p:nvPr/>
          </p:nvSpPr>
          <p:spPr bwMode="auto">
            <a:xfrm>
              <a:off x="242939" y="2110902"/>
              <a:ext cx="8589780" cy="2768533"/>
            </a:xfrm>
            <a:prstGeom prst="homePlate">
              <a:avLst>
                <a:gd name="adj" fmla="val 19022"/>
              </a:avLst>
            </a:prstGeom>
            <a:ln>
              <a:headEnd/>
              <a:tailEnd/>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endParaRPr lang="en-US" altLang="en-US" dirty="0">
                <a:solidFill>
                  <a:srgbClr val="FFFFFF"/>
                </a:solidFill>
                <a:latin typeface="Arial Narrow" charset="0"/>
              </a:endParaRPr>
            </a:p>
          </p:txBody>
        </p:sp>
        <p:sp>
          <p:nvSpPr>
            <p:cNvPr id="9" name="Rektangel 13"/>
            <p:cNvSpPr>
              <a:spLocks noChangeArrowheads="1"/>
            </p:cNvSpPr>
            <p:nvPr/>
          </p:nvSpPr>
          <p:spPr bwMode="auto">
            <a:xfrm>
              <a:off x="236589" y="2110902"/>
              <a:ext cx="8596131" cy="358839"/>
            </a:xfrm>
            <a:prstGeom prst="rect">
              <a:avLst/>
            </a:prstGeom>
            <a:gradFill rotWithShape="1">
              <a:gsLst>
                <a:gs pos="0">
                  <a:srgbClr val="0070C0"/>
                </a:gs>
                <a:gs pos="100000">
                  <a:srgbClr val="002060"/>
                </a:gs>
              </a:gsLst>
              <a:lin ang="5400000" scaled="1"/>
            </a:gradFill>
            <a:ln w="3175">
              <a:solidFill>
                <a:srgbClr val="0070C0"/>
              </a:solidFill>
              <a:round/>
              <a:headEnd/>
              <a:tailEnd/>
            </a:ln>
            <a:effectLst>
              <a:outerShdw dist="38100" dir="2700000" algn="tl" rotWithShape="0">
                <a:srgbClr val="808080">
                  <a:alpha val="39998"/>
                </a:srgbClr>
              </a:outerShdw>
            </a:effec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endParaRPr lang="en-US" altLang="en-US" dirty="0">
                <a:solidFill>
                  <a:srgbClr val="0D0D0D"/>
                </a:solidFill>
                <a:latin typeface="Calibri" pitchFamily="-112" charset="0"/>
              </a:endParaRPr>
            </a:p>
          </p:txBody>
        </p:sp>
        <p:grpSp>
          <p:nvGrpSpPr>
            <p:cNvPr id="10" name="Gruppe 28"/>
            <p:cNvGrpSpPr>
              <a:grpSpLocks/>
            </p:cNvGrpSpPr>
            <p:nvPr/>
          </p:nvGrpSpPr>
          <p:grpSpPr bwMode="auto">
            <a:xfrm>
              <a:off x="2162186" y="2129954"/>
              <a:ext cx="3879768" cy="2634134"/>
              <a:chOff x="2162186" y="2129987"/>
              <a:chExt cx="3879768" cy="2422556"/>
            </a:xfrm>
          </p:grpSpPr>
          <p:cxnSp>
            <p:nvCxnSpPr>
              <p:cNvPr id="14" name="Lige forbindelse 19"/>
              <p:cNvCxnSpPr/>
              <p:nvPr/>
            </p:nvCxnSpPr>
            <p:spPr>
              <a:xfrm rot="5400000">
                <a:off x="955672" y="3336501"/>
                <a:ext cx="2422554" cy="9525"/>
              </a:xfrm>
              <a:prstGeom prst="line">
                <a:avLst/>
              </a:prstGeom>
              <a:ln/>
            </p:spPr>
            <p:style>
              <a:lnRef idx="1">
                <a:schemeClr val="dk1"/>
              </a:lnRef>
              <a:fillRef idx="0">
                <a:schemeClr val="dk1"/>
              </a:fillRef>
              <a:effectRef idx="0">
                <a:schemeClr val="dk1"/>
              </a:effectRef>
              <a:fontRef idx="minor">
                <a:schemeClr val="tx1"/>
              </a:fontRef>
            </p:style>
          </p:cxnSp>
          <p:cxnSp>
            <p:nvCxnSpPr>
              <p:cNvPr id="15" name="Lige forbindelse 20"/>
              <p:cNvCxnSpPr/>
              <p:nvPr/>
            </p:nvCxnSpPr>
            <p:spPr>
              <a:xfrm rot="5400000">
                <a:off x="2890793" y="3336501"/>
                <a:ext cx="2422554" cy="9525"/>
              </a:xfrm>
              <a:prstGeom prst="line">
                <a:avLst/>
              </a:prstGeom>
              <a:ln/>
            </p:spPr>
            <p:style>
              <a:lnRef idx="1">
                <a:schemeClr val="dk1"/>
              </a:lnRef>
              <a:fillRef idx="0">
                <a:schemeClr val="dk1"/>
              </a:fillRef>
              <a:effectRef idx="0">
                <a:schemeClr val="dk1"/>
              </a:effectRef>
              <a:fontRef idx="minor">
                <a:schemeClr val="tx1"/>
              </a:fontRef>
            </p:style>
          </p:cxnSp>
          <p:cxnSp>
            <p:nvCxnSpPr>
              <p:cNvPr id="20" name="Lige forbindelse 25"/>
              <p:cNvCxnSpPr/>
              <p:nvPr/>
            </p:nvCxnSpPr>
            <p:spPr>
              <a:xfrm rot="5400000">
                <a:off x="4825914" y="3336501"/>
                <a:ext cx="2422554" cy="9525"/>
              </a:xfrm>
              <a:prstGeom prst="line">
                <a:avLst/>
              </a:prstGeom>
              <a:ln/>
            </p:spPr>
            <p:style>
              <a:lnRef idx="1">
                <a:schemeClr val="dk1"/>
              </a:lnRef>
              <a:fillRef idx="0">
                <a:schemeClr val="dk1"/>
              </a:fillRef>
              <a:effectRef idx="0">
                <a:schemeClr val="dk1"/>
              </a:effectRef>
              <a:fontRef idx="minor">
                <a:schemeClr val="tx1"/>
              </a:fontRef>
            </p:style>
          </p:cxnSp>
        </p:grpSp>
      </p:grpSp>
      <p:sp>
        <p:nvSpPr>
          <p:cNvPr id="24" name="Tekstboks 33"/>
          <p:cNvSpPr txBox="1">
            <a:spLocks noChangeArrowheads="1"/>
          </p:cNvSpPr>
          <p:nvPr/>
        </p:nvSpPr>
        <p:spPr bwMode="auto">
          <a:xfrm>
            <a:off x="0" y="214290"/>
            <a:ext cx="197041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r>
              <a:rPr lang="fa-IR" altLang="en-US" sz="2000" dirty="0" smtClean="0">
                <a:solidFill>
                  <a:schemeClr val="bg1"/>
                </a:solidFill>
                <a:latin typeface="Calibri" pitchFamily="-112" charset="0"/>
                <a:cs typeface="B Titr" pitchFamily="2" charset="-78"/>
              </a:rPr>
              <a:t> وقبل از آن</a:t>
            </a:r>
            <a:r>
              <a:rPr lang="da-DK" altLang="en-US" sz="2000" dirty="0" smtClean="0">
                <a:solidFill>
                  <a:schemeClr val="bg1"/>
                </a:solidFill>
                <a:latin typeface="Calibri" pitchFamily="-112" charset="0"/>
                <a:cs typeface="B Titr" pitchFamily="2" charset="-78"/>
              </a:rPr>
              <a:t> </a:t>
            </a:r>
            <a:r>
              <a:rPr lang="fa-IR" altLang="en-US" sz="2000" dirty="0" smtClean="0">
                <a:solidFill>
                  <a:schemeClr val="bg1"/>
                </a:solidFill>
                <a:latin typeface="Calibri" pitchFamily="-112" charset="0"/>
                <a:cs typeface="B Titr" pitchFamily="2" charset="-78"/>
              </a:rPr>
              <a:t>دهه 60</a:t>
            </a:r>
            <a:endParaRPr lang="da-DK" altLang="en-US" sz="2000" dirty="0">
              <a:solidFill>
                <a:schemeClr val="bg1"/>
              </a:solidFill>
              <a:latin typeface="Calibri" pitchFamily="-112" charset="0"/>
              <a:cs typeface="B Titr" pitchFamily="2" charset="-78"/>
            </a:endParaRPr>
          </a:p>
        </p:txBody>
      </p:sp>
      <p:sp>
        <p:nvSpPr>
          <p:cNvPr id="26" name="Tekstboks 35"/>
          <p:cNvSpPr txBox="1">
            <a:spLocks noChangeArrowheads="1"/>
          </p:cNvSpPr>
          <p:nvPr/>
        </p:nvSpPr>
        <p:spPr bwMode="auto">
          <a:xfrm>
            <a:off x="2571736" y="142852"/>
            <a:ext cx="141417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r>
              <a:rPr lang="fa-IR" altLang="en-US" sz="3600" dirty="0" smtClean="0">
                <a:solidFill>
                  <a:schemeClr val="bg1"/>
                </a:solidFill>
                <a:latin typeface="Calibri" pitchFamily="-112" charset="0"/>
                <a:cs typeface="B Titr" pitchFamily="2" charset="-78"/>
              </a:rPr>
              <a:t>دهه 70</a:t>
            </a:r>
            <a:endParaRPr lang="da-DK" altLang="en-US" sz="3600" dirty="0">
              <a:solidFill>
                <a:schemeClr val="bg1"/>
              </a:solidFill>
              <a:latin typeface="Calibri" pitchFamily="-112" charset="0"/>
              <a:cs typeface="B Titr" pitchFamily="2" charset="-78"/>
            </a:endParaRPr>
          </a:p>
        </p:txBody>
      </p:sp>
      <p:sp>
        <p:nvSpPr>
          <p:cNvPr id="28" name="Tekstboks 37"/>
          <p:cNvSpPr txBox="1">
            <a:spLocks noChangeArrowheads="1"/>
          </p:cNvSpPr>
          <p:nvPr/>
        </p:nvSpPr>
        <p:spPr bwMode="auto">
          <a:xfrm>
            <a:off x="6429388" y="214290"/>
            <a:ext cx="25717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r>
              <a:rPr lang="fa-IR" altLang="en-US" sz="2400" dirty="0" smtClean="0">
                <a:solidFill>
                  <a:schemeClr val="bg1"/>
                </a:solidFill>
                <a:latin typeface="Calibri" pitchFamily="-112" charset="0"/>
                <a:cs typeface="B Titr" pitchFamily="2" charset="-78"/>
              </a:rPr>
              <a:t>دهه 90 و پس از آن</a:t>
            </a:r>
            <a:endParaRPr lang="da-DK" altLang="en-US" sz="2400" dirty="0">
              <a:solidFill>
                <a:schemeClr val="bg1"/>
              </a:solidFill>
              <a:latin typeface="Calibri" pitchFamily="-112" charset="0"/>
              <a:cs typeface="B Titr" pitchFamily="2" charset="-78"/>
            </a:endParaRPr>
          </a:p>
        </p:txBody>
      </p:sp>
      <p:sp>
        <p:nvSpPr>
          <p:cNvPr id="30" name="Tekstboks 39"/>
          <p:cNvSpPr txBox="1">
            <a:spLocks noChangeArrowheads="1"/>
          </p:cNvSpPr>
          <p:nvPr/>
        </p:nvSpPr>
        <p:spPr bwMode="auto">
          <a:xfrm>
            <a:off x="4500562" y="142852"/>
            <a:ext cx="141417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r>
              <a:rPr lang="fa-IR" altLang="en-US" sz="3600" dirty="0" smtClean="0">
                <a:solidFill>
                  <a:schemeClr val="bg1"/>
                </a:solidFill>
                <a:latin typeface="Calibri" pitchFamily="-112" charset="0"/>
                <a:cs typeface="B Titr" pitchFamily="2" charset="-78"/>
              </a:rPr>
              <a:t>دهه 80</a:t>
            </a:r>
            <a:endParaRPr lang="da-DK" altLang="en-US" sz="3600" dirty="0">
              <a:solidFill>
                <a:schemeClr val="bg1"/>
              </a:solidFill>
              <a:latin typeface="Calibri" pitchFamily="-112" charset="0"/>
              <a:cs typeface="B Titr" pitchFamily="2" charset="-78"/>
            </a:endParaRPr>
          </a:p>
        </p:txBody>
      </p:sp>
      <p:sp>
        <p:nvSpPr>
          <p:cNvPr id="47" name="Rectangle 8"/>
          <p:cNvSpPr>
            <a:spLocks noChangeArrowheads="1"/>
          </p:cNvSpPr>
          <p:nvPr/>
        </p:nvSpPr>
        <p:spPr bwMode="gray">
          <a:xfrm>
            <a:off x="-71470" y="2643182"/>
            <a:ext cx="2071702" cy="3929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r>
              <a:rPr lang="fa-IR" sz="2600" dirty="0" smtClean="0">
                <a:solidFill>
                  <a:srgbClr val="CC3300"/>
                </a:solidFill>
                <a:cs typeface="B Yagut" pitchFamily="2" charset="-78"/>
              </a:rPr>
              <a:t>بیشتر بودن میزان تقاضا از عرضه  تولید انبوه ، انبارکردن موجودی درتمام مراحل تولید. آغاز مدیریت توزیع </a:t>
            </a:r>
            <a:r>
              <a:rPr lang="en-US" sz="2600" dirty="0" smtClean="0">
                <a:solidFill>
                  <a:srgbClr val="CC3300"/>
                </a:solidFill>
                <a:latin typeface="Times New Roman" pitchFamily="18" charset="0"/>
                <a:cs typeface="Times New Roman" pitchFamily="18" charset="0"/>
              </a:rPr>
              <a:t>NCPDM</a:t>
            </a:r>
            <a:r>
              <a:rPr lang="fa-IR" sz="2600" dirty="0" smtClean="0">
                <a:solidFill>
                  <a:srgbClr val="CC3300"/>
                </a:solidFill>
                <a:cs typeface="B Yagut" pitchFamily="2" charset="-78"/>
              </a:rPr>
              <a:t>با </a:t>
            </a:r>
            <a:endParaRPr lang="de-DE" altLang="en-US" sz="2600" dirty="0">
              <a:solidFill>
                <a:srgbClr val="CC3300"/>
              </a:solidFill>
              <a:latin typeface="Calibri" pitchFamily="-112" charset="0"/>
              <a:cs typeface="B Yagut" pitchFamily="2" charset="-78"/>
            </a:endParaRPr>
          </a:p>
        </p:txBody>
      </p:sp>
      <p:sp>
        <p:nvSpPr>
          <p:cNvPr id="48" name="Rectangle 8"/>
          <p:cNvSpPr>
            <a:spLocks noChangeArrowheads="1"/>
          </p:cNvSpPr>
          <p:nvPr/>
        </p:nvSpPr>
        <p:spPr bwMode="gray">
          <a:xfrm>
            <a:off x="2071670" y="2928934"/>
            <a:ext cx="1928826" cy="242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r>
              <a:rPr lang="fa-IR" sz="2800" dirty="0" smtClean="0">
                <a:solidFill>
                  <a:schemeClr val="accent6">
                    <a:lumMod val="75000"/>
                  </a:schemeClr>
                </a:solidFill>
                <a:cs typeface="B Yagut" pitchFamily="2" charset="-78"/>
              </a:rPr>
              <a:t>برابری میزان عرضه با تقاضا ، بی نظمی در تهیه مواد اولیه و توزیع، معرفی</a:t>
            </a:r>
          </a:p>
          <a:p>
            <a:pPr algn="r" eaLnBrk="1" hangingPunct="1"/>
            <a:r>
              <a:rPr lang="en-US" sz="2600" dirty="0" smtClean="0">
                <a:solidFill>
                  <a:schemeClr val="accent6">
                    <a:lumMod val="75000"/>
                  </a:schemeClr>
                </a:solidFill>
                <a:latin typeface="Times New Roman" pitchFamily="18" charset="0"/>
                <a:cs typeface="Times New Roman" pitchFamily="18" charset="0"/>
              </a:rPr>
              <a:t>MRP&amp;MRPII</a:t>
            </a:r>
            <a:endParaRPr lang="fa-IR" sz="2600" dirty="0" smtClean="0">
              <a:solidFill>
                <a:schemeClr val="accent6">
                  <a:lumMod val="75000"/>
                </a:schemeClr>
              </a:solidFill>
              <a:latin typeface="Times New Roman" pitchFamily="18" charset="0"/>
              <a:cs typeface="Times New Roman" pitchFamily="18" charset="0"/>
            </a:endParaRPr>
          </a:p>
          <a:p>
            <a:pPr algn="r" eaLnBrk="1" hangingPunct="1"/>
            <a:endParaRPr lang="fa-IR" sz="2800" dirty="0" smtClean="0">
              <a:solidFill>
                <a:schemeClr val="accent6">
                  <a:lumMod val="75000"/>
                </a:schemeClr>
              </a:solidFill>
              <a:cs typeface="B Yagut" pitchFamily="2" charset="-78"/>
            </a:endParaRPr>
          </a:p>
          <a:p>
            <a:pPr algn="r" eaLnBrk="1" hangingPunct="1"/>
            <a:r>
              <a:rPr lang="fa-IR" sz="2800" dirty="0" smtClean="0">
                <a:solidFill>
                  <a:schemeClr val="accent6">
                    <a:lumMod val="75000"/>
                  </a:schemeClr>
                </a:solidFill>
                <a:cs typeface="B Yagut" pitchFamily="2" charset="-78"/>
              </a:rPr>
              <a:t>  </a:t>
            </a:r>
            <a:endParaRPr lang="de-DE" altLang="en-US" sz="2800" dirty="0">
              <a:solidFill>
                <a:schemeClr val="accent6">
                  <a:lumMod val="75000"/>
                </a:schemeClr>
              </a:solidFill>
              <a:latin typeface="Calibri" pitchFamily="-112" charset="0"/>
              <a:cs typeface="B Yagut" pitchFamily="2" charset="-78"/>
            </a:endParaRPr>
          </a:p>
        </p:txBody>
      </p:sp>
      <p:sp>
        <p:nvSpPr>
          <p:cNvPr id="49" name="Rectangle 8"/>
          <p:cNvSpPr>
            <a:spLocks noChangeArrowheads="1"/>
          </p:cNvSpPr>
          <p:nvPr/>
        </p:nvSpPr>
        <p:spPr bwMode="gray">
          <a:xfrm>
            <a:off x="4071934" y="1714488"/>
            <a:ext cx="1928826" cy="2857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r>
              <a:rPr lang="fa-IR" sz="2600" dirty="0" smtClean="0">
                <a:solidFill>
                  <a:srgbClr val="006600"/>
                </a:solidFill>
                <a:cs typeface="B Yagut" pitchFamily="2" charset="-78"/>
              </a:rPr>
              <a:t>پیشی گرفتن میزان عرضه از تقاضا ،فشار برای تحویل کالاهای با قیمت پایین و کیفیت بالا معرفی </a:t>
            </a:r>
            <a:endParaRPr lang="en-US" sz="2600" dirty="0" smtClean="0">
              <a:solidFill>
                <a:srgbClr val="006600"/>
              </a:solidFill>
              <a:cs typeface="B Yagut" pitchFamily="2" charset="-78"/>
            </a:endParaRPr>
          </a:p>
          <a:p>
            <a:pPr algn="r" eaLnBrk="1" hangingPunct="1"/>
            <a:r>
              <a:rPr lang="en-US" sz="2600" dirty="0" smtClean="0">
                <a:solidFill>
                  <a:srgbClr val="006600"/>
                </a:solidFill>
                <a:latin typeface="Times New Roman" pitchFamily="18" charset="0"/>
                <a:cs typeface="Times New Roman" pitchFamily="18" charset="0"/>
              </a:rPr>
              <a:t>LEAN&amp;JIT</a:t>
            </a:r>
            <a:endParaRPr lang="fa-IR" sz="2600" dirty="0" smtClean="0">
              <a:solidFill>
                <a:srgbClr val="006600"/>
              </a:solidFill>
              <a:cs typeface="B Yagut" pitchFamily="2" charset="-78"/>
            </a:endParaRPr>
          </a:p>
        </p:txBody>
      </p:sp>
      <p:sp>
        <p:nvSpPr>
          <p:cNvPr id="50" name="Rectangle 8"/>
          <p:cNvSpPr>
            <a:spLocks noChangeArrowheads="1"/>
          </p:cNvSpPr>
          <p:nvPr/>
        </p:nvSpPr>
        <p:spPr bwMode="gray">
          <a:xfrm>
            <a:off x="6286512" y="571480"/>
            <a:ext cx="1928826" cy="3857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r>
              <a:rPr lang="fa-IR" sz="2600" dirty="0" smtClean="0">
                <a:solidFill>
                  <a:srgbClr val="FF0000"/>
                </a:solidFill>
                <a:cs typeface="B Yagut" pitchFamily="2" charset="-78"/>
              </a:rPr>
              <a:t>ناپایداری بازار اهمیت روابط خریدار فروشنده ، شراکت با تامین کنندگان وآغاز </a:t>
            </a:r>
            <a:r>
              <a:rPr lang="en-US" sz="2600" dirty="0" smtClean="0">
                <a:solidFill>
                  <a:srgbClr val="FF0000"/>
                </a:solidFill>
                <a:cs typeface="B Yagut" pitchFamily="2" charset="-78"/>
              </a:rPr>
              <a:t> </a:t>
            </a:r>
            <a:r>
              <a:rPr lang="en-US" sz="2600" dirty="0" smtClean="0">
                <a:solidFill>
                  <a:srgbClr val="FF0000"/>
                </a:solidFill>
                <a:latin typeface="Times New Roman" pitchFamily="18" charset="0"/>
                <a:cs typeface="Times New Roman" pitchFamily="18" charset="0"/>
              </a:rPr>
              <a:t>SCM</a:t>
            </a:r>
            <a:r>
              <a:rPr lang="en-US" sz="2600" dirty="0" smtClean="0">
                <a:solidFill>
                  <a:srgbClr val="FF0000"/>
                </a:solidFill>
                <a:cs typeface="B Yagut" pitchFamily="2" charset="-78"/>
              </a:rPr>
              <a:t> </a:t>
            </a:r>
            <a:r>
              <a:rPr lang="fa-IR" sz="2600" dirty="0" smtClean="0">
                <a:solidFill>
                  <a:srgbClr val="FF0000"/>
                </a:solidFill>
                <a:cs typeface="B Yagut" pitchFamily="2" charset="-78"/>
              </a:rPr>
              <a:t>دوره</a:t>
            </a:r>
          </a:p>
        </p:txBody>
      </p:sp>
      <p:sp>
        <p:nvSpPr>
          <p:cNvPr id="21" name="Slide Number Placeholder 20"/>
          <p:cNvSpPr>
            <a:spLocks noGrp="1"/>
          </p:cNvSpPr>
          <p:nvPr>
            <p:ph type="sldNum" sz="quarter" idx="12"/>
          </p:nvPr>
        </p:nvSpPr>
        <p:spPr>
          <a:xfrm>
            <a:off x="0" y="6381750"/>
            <a:ext cx="2133600" cy="476250"/>
          </a:xfrm>
        </p:spPr>
        <p:txBody>
          <a:bodyPr/>
          <a:lstStyle/>
          <a:p>
            <a:pPr algn="ctr"/>
            <a:fld id="{DA0420C3-92D6-4585-B1E9-D378CE94209B}" type="slidenum">
              <a:rPr lang="en-US" smtClean="0"/>
              <a:pPr algn="ctr"/>
              <a:t>8</a:t>
            </a:fld>
            <a:endParaRPr lang="en-US" dirty="0"/>
          </a:p>
        </p:txBody>
      </p:sp>
    </p:spTree>
  </p:cSld>
  <p:clrMapOvr>
    <a:masterClrMapping/>
  </p:clrMapOvr>
  <p:transition spd="slow">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14282" y="714356"/>
            <a:ext cx="8229600" cy="838200"/>
          </a:xfrm>
        </p:spPr>
        <p:txBody>
          <a:bodyPr/>
          <a:lstStyle/>
          <a:p>
            <a:pPr algn="r"/>
            <a:r>
              <a:rPr lang="fa-IR" sz="4000" dirty="0">
                <a:solidFill>
                  <a:srgbClr val="3E4C2E"/>
                </a:solidFill>
                <a:cs typeface="B Titr" pitchFamily="2" charset="-78"/>
              </a:rPr>
              <a:t>ا</a:t>
            </a:r>
            <a:r>
              <a:rPr lang="fa-IR" sz="4000" dirty="0" smtClean="0">
                <a:solidFill>
                  <a:srgbClr val="3E4C2E"/>
                </a:solidFill>
                <a:cs typeface="B Titr" pitchFamily="2" charset="-78"/>
              </a:rPr>
              <a:t>همیت مدیریت زنجیره تامین</a:t>
            </a:r>
            <a:endParaRPr lang="fa-IR" sz="4000" dirty="0">
              <a:solidFill>
                <a:srgbClr val="3E4C2E"/>
              </a:solidFill>
              <a:cs typeface="B Titr" pitchFamily="2" charset="-78"/>
            </a:endParaRPr>
          </a:p>
        </p:txBody>
      </p:sp>
      <p:sp>
        <p:nvSpPr>
          <p:cNvPr id="7" name="Content Placeholder 2"/>
          <p:cNvSpPr>
            <a:spLocks noGrp="1"/>
          </p:cNvSpPr>
          <p:nvPr>
            <p:ph idx="1"/>
          </p:nvPr>
        </p:nvSpPr>
        <p:spPr>
          <a:xfrm>
            <a:off x="0" y="1643050"/>
            <a:ext cx="8229600" cy="4525963"/>
          </a:xfrm>
        </p:spPr>
        <p:txBody>
          <a:bodyPr/>
          <a:lstStyle/>
          <a:p>
            <a:r>
              <a:rPr lang="fa-IR" sz="2600" i="0" dirty="0" smtClean="0">
                <a:cs typeface="B Yagut" pitchFamily="2" charset="-78"/>
              </a:rPr>
              <a:t>هماهنگی بهتر مواد و ظرفیت</a:t>
            </a:r>
          </a:p>
          <a:p>
            <a:r>
              <a:rPr lang="fa-IR" sz="2600" i="0" dirty="0" smtClean="0">
                <a:cs typeface="B Yagut" pitchFamily="2" charset="-78"/>
              </a:rPr>
              <a:t>کاهش هزینه موجودی</a:t>
            </a:r>
          </a:p>
          <a:p>
            <a:r>
              <a:rPr lang="fa-IR" sz="2600" i="0" dirty="0" smtClean="0">
                <a:cs typeface="B Yagut" pitchFamily="2" charset="-78"/>
              </a:rPr>
              <a:t>حمل و نقل بهینه</a:t>
            </a:r>
          </a:p>
          <a:p>
            <a:r>
              <a:rPr lang="fa-IR" sz="2600" i="0" dirty="0" smtClean="0">
                <a:cs typeface="B Yagut" pitchFamily="2" charset="-78"/>
              </a:rPr>
              <a:t>افزایش توان پاسخ گویی به مشتری</a:t>
            </a:r>
          </a:p>
          <a:p>
            <a:r>
              <a:rPr lang="fa-IR" sz="2600" i="0" dirty="0" smtClean="0">
                <a:cs typeface="B Yagut" pitchFamily="2" charset="-78"/>
              </a:rPr>
              <a:t>و....</a:t>
            </a:r>
            <a:endParaRPr lang="fa-IR" sz="2600" i="0" dirty="0">
              <a:cs typeface="B Yagut" pitchFamily="2" charset="-78"/>
            </a:endParaRPr>
          </a:p>
        </p:txBody>
      </p:sp>
      <p:sp>
        <p:nvSpPr>
          <p:cNvPr id="10" name="Slide Number Placeholder 9"/>
          <p:cNvSpPr>
            <a:spLocks noGrp="1"/>
          </p:cNvSpPr>
          <p:nvPr>
            <p:ph type="sldNum" sz="quarter" idx="12"/>
          </p:nvPr>
        </p:nvSpPr>
        <p:spPr>
          <a:xfrm>
            <a:off x="0" y="6381750"/>
            <a:ext cx="2133600" cy="476250"/>
          </a:xfrm>
        </p:spPr>
        <p:txBody>
          <a:bodyPr/>
          <a:lstStyle/>
          <a:p>
            <a:pPr algn="ctr"/>
            <a:fld id="{DA0420C3-92D6-4585-B1E9-D378CE94209B}" type="slidenum">
              <a:rPr lang="en-US" smtClean="0">
                <a:solidFill>
                  <a:srgbClr val="000000"/>
                </a:solidFill>
              </a:rPr>
              <a:pPr algn="ctr"/>
              <a:t>9</a:t>
            </a:fld>
            <a:endParaRPr lang="en-US" dirty="0">
              <a:solidFill>
                <a:srgbClr val="000000"/>
              </a:solidFill>
            </a:endParaRPr>
          </a:p>
        </p:txBody>
      </p:sp>
      <p:pic>
        <p:nvPicPr>
          <p:cNvPr id="8" name="Picture 2" descr="H:\alborz.png"/>
          <p:cNvPicPr>
            <a:picLocks noChangeAspect="1" noChangeArrowheads="1"/>
          </p:cNvPicPr>
          <p:nvPr/>
        </p:nvPicPr>
        <p:blipFill>
          <a:blip r:embed="rId3" cstate="print"/>
          <a:srcRect/>
          <a:stretch>
            <a:fillRect/>
          </a:stretch>
        </p:blipFill>
        <p:spPr bwMode="auto">
          <a:xfrm>
            <a:off x="0" y="0"/>
            <a:ext cx="928670" cy="928670"/>
          </a:xfrm>
          <a:prstGeom prst="rect">
            <a:avLst/>
          </a:prstGeom>
          <a:noFill/>
        </p:spPr>
      </p:pic>
    </p:spTree>
  </p:cSld>
  <p:clrMapOvr>
    <a:masterClrMapping/>
  </p:clrMapOvr>
  <p:transition spd="slow">
    <p:zoom dir="in"/>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ool_spool">
  <a:themeElements>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_s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ol_spoo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_spoo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_spoo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_spoo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_spoo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_spoo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_spoo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_spoo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_spoo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_spoo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_spoo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_spoo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cool_spool</Template>
  <TotalTime>1561</TotalTime>
  <Words>1701</Words>
  <Application>Microsoft Office PowerPoint</Application>
  <PresentationFormat>On-screen Show (4:3)</PresentationFormat>
  <Paragraphs>257</Paragraphs>
  <Slides>34</Slides>
  <Notes>1</Notes>
  <HiddenSlides>0</HiddenSlides>
  <MMClips>0</MMClips>
  <ScaleCrop>false</ScaleCrop>
  <HeadingPairs>
    <vt:vector size="4" baseType="variant">
      <vt:variant>
        <vt:lpstr>Theme</vt:lpstr>
      </vt:variant>
      <vt:variant>
        <vt:i4>14</vt:i4>
      </vt:variant>
      <vt:variant>
        <vt:lpstr>Slide Titles</vt:lpstr>
      </vt:variant>
      <vt:variant>
        <vt:i4>34</vt:i4>
      </vt:variant>
    </vt:vector>
  </HeadingPairs>
  <TitlesOfParts>
    <vt:vector size="48" baseType="lpstr">
      <vt:lpstr>cool_spool</vt:lpstr>
      <vt:lpstr>1_cool_spool</vt:lpstr>
      <vt:lpstr>2_cool_spool</vt:lpstr>
      <vt:lpstr>3_cool_spool</vt:lpstr>
      <vt:lpstr>4_cool_spool</vt:lpstr>
      <vt:lpstr>6_cool_spool</vt:lpstr>
      <vt:lpstr>7_cool_spool</vt:lpstr>
      <vt:lpstr>8_cool_spool</vt:lpstr>
      <vt:lpstr>9_cool_spool</vt:lpstr>
      <vt:lpstr>10_cool_spool</vt:lpstr>
      <vt:lpstr>11_cool_spool</vt:lpstr>
      <vt:lpstr>12_cool_spool</vt:lpstr>
      <vt:lpstr>13_cool_spool</vt:lpstr>
      <vt:lpstr>5_cool_spool</vt:lpstr>
      <vt:lpstr>Slide 1</vt:lpstr>
      <vt:lpstr>Slide 2</vt:lpstr>
      <vt:lpstr>Slide 3</vt:lpstr>
      <vt:lpstr>   فهرست</vt:lpstr>
      <vt:lpstr> مقدمه       </vt:lpstr>
      <vt:lpstr>زنجيره تامين چيست ؟</vt:lpstr>
      <vt:lpstr>  مدیریت زنجيره تامين چيست ؟</vt:lpstr>
      <vt:lpstr>Slide 8</vt:lpstr>
      <vt:lpstr>اهمیت مدیریت زنجیره تامین</vt:lpstr>
      <vt:lpstr>Slide 10</vt:lpstr>
      <vt:lpstr>مدیریت لجستیک</vt:lpstr>
      <vt:lpstr>کارایی لجستیک</vt:lpstr>
      <vt:lpstr>زنجیره تامین ناب</vt:lpstr>
      <vt:lpstr>اتلاف ها در زنجیره تامین</vt:lpstr>
      <vt:lpstr>ویژگی های زنجیره تامین ناب</vt:lpstr>
      <vt:lpstr>زنجیره تامین چابک</vt:lpstr>
      <vt:lpstr>ویژگی های زنجیره تامین چابک</vt:lpstr>
      <vt:lpstr>زنجیره تامین سبز</vt:lpstr>
      <vt:lpstr>محرک های سازمان جهت پذیرش GSCM</vt:lpstr>
      <vt:lpstr>شاخص های ارزیابی زنجیره تامین سبز</vt:lpstr>
      <vt:lpstr>مشکلات زنجیره تامین</vt:lpstr>
      <vt:lpstr>اثر شلاق چرمی  BULLWHIP effect                                                           </vt:lpstr>
      <vt:lpstr>اثر شلاق چرمی  BULLWHIP effect                                                           </vt:lpstr>
      <vt:lpstr>فناوری اطلاعات وزنجيره تامين</vt:lpstr>
      <vt:lpstr>ERP &amp; SCM</vt:lpstr>
      <vt:lpstr>ERP &amp; SCM</vt:lpstr>
      <vt:lpstr>ERP &amp; SCM</vt:lpstr>
      <vt:lpstr>RFID &amp; SCM</vt:lpstr>
      <vt:lpstr>RFID &amp; SCM</vt:lpstr>
      <vt:lpstr>RFID &amp; SCM</vt:lpstr>
      <vt:lpstr>عوامل موفقیت مدیریت زنجیره تامین</vt:lpstr>
      <vt:lpstr>منابع</vt:lpstr>
      <vt:lpstr>منابع</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overlord</dc:creator>
  <cp:lastModifiedBy>overlord</cp:lastModifiedBy>
  <cp:revision>168</cp:revision>
  <dcterms:created xsi:type="dcterms:W3CDTF">2014-10-24T18:21:16Z</dcterms:created>
  <dcterms:modified xsi:type="dcterms:W3CDTF">2014-11-19T05:28:56Z</dcterms:modified>
</cp:coreProperties>
</file>