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notesMasterIdLst>
    <p:notesMasterId r:id="rId17"/>
  </p:notesMasterIdLst>
  <p:sldIdLst>
    <p:sldId id="288" r:id="rId2"/>
    <p:sldId id="256" r:id="rId3"/>
    <p:sldId id="257" r:id="rId4"/>
    <p:sldId id="289" r:id="rId5"/>
    <p:sldId id="290" r:id="rId6"/>
    <p:sldId id="291" r:id="rId7"/>
    <p:sldId id="292" r:id="rId8"/>
    <p:sldId id="293" r:id="rId9"/>
    <p:sldId id="294" r:id="rId10"/>
    <p:sldId id="295" r:id="rId11"/>
    <p:sldId id="298" r:id="rId12"/>
    <p:sldId id="299" r:id="rId13"/>
    <p:sldId id="296" r:id="rId14"/>
    <p:sldId id="297" r:id="rId15"/>
    <p:sldId id="30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B8BFB9F-B569-4BEB-B0B6-91E5324A3025}">
          <p14:sldIdLst>
            <p14:sldId id="288"/>
            <p14:sldId id="256"/>
            <p14:sldId id="257"/>
            <p14:sldId id="289"/>
            <p14:sldId id="290"/>
            <p14:sldId id="291"/>
            <p14:sldId id="292"/>
            <p14:sldId id="293"/>
            <p14:sldId id="294"/>
            <p14:sldId id="295"/>
            <p14:sldId id="298"/>
            <p14:sldId id="299"/>
            <p14:sldId id="296"/>
            <p14:sldId id="297"/>
            <p14:sldId id="300"/>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74" d="100"/>
          <a:sy n="74" d="100"/>
        </p:scale>
        <p:origin x="-564"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9B00D1-9E54-4809-9795-85D5FDD7CA28}" type="datetimeFigureOut">
              <a:rPr lang="en-US" smtClean="0"/>
              <a:t>12/22/2014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7BF17F-DE70-4564-90C9-89FF4C83DDA0}" type="slidenum">
              <a:rPr lang="en-US" smtClean="0"/>
              <a:t>‹#›</a:t>
            </a:fld>
            <a:endParaRPr lang="en-US"/>
          </a:p>
        </p:txBody>
      </p:sp>
    </p:spTree>
    <p:extLst>
      <p:ext uri="{BB962C8B-B14F-4D97-AF65-F5344CB8AC3E}">
        <p14:creationId xmlns:p14="http://schemas.microsoft.com/office/powerpoint/2010/main" val="715680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7BF17F-DE70-4564-90C9-89FF4C83DDA0}" type="slidenum">
              <a:rPr lang="en-US" smtClean="0"/>
              <a:t>3</a:t>
            </a:fld>
            <a:endParaRPr lang="en-US"/>
          </a:p>
        </p:txBody>
      </p:sp>
    </p:spTree>
    <p:extLst>
      <p:ext uri="{BB962C8B-B14F-4D97-AF65-F5344CB8AC3E}">
        <p14:creationId xmlns:p14="http://schemas.microsoft.com/office/powerpoint/2010/main" val="772824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312BE5E-62CE-4FE5-A33F-490E6188F8D5}" type="datetime1">
              <a:rPr lang="en-US" smtClean="0"/>
              <a:t>12/22/2014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E9409-E997-43B6-A771-0C370C051810}" type="slidenum">
              <a:rPr lang="en-US" smtClean="0"/>
              <a:t>‹#›</a:t>
            </a:fld>
            <a:endParaRPr lang="en-US"/>
          </a:p>
        </p:txBody>
      </p:sp>
    </p:spTree>
    <p:extLst>
      <p:ext uri="{BB962C8B-B14F-4D97-AF65-F5344CB8AC3E}">
        <p14:creationId xmlns:p14="http://schemas.microsoft.com/office/powerpoint/2010/main" val="2290722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7B80207-982F-4183-B89C-5087D0565F1A}" type="datetime1">
              <a:rPr lang="en-US" smtClean="0"/>
              <a:t>12/22/2014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6E9409-E997-43B6-A771-0C370C051810}" type="slidenum">
              <a:rPr lang="en-US" smtClean="0"/>
              <a:t>‹#›</a:t>
            </a:fld>
            <a:endParaRPr lang="en-US"/>
          </a:p>
        </p:txBody>
      </p:sp>
    </p:spTree>
    <p:extLst>
      <p:ext uri="{BB962C8B-B14F-4D97-AF65-F5344CB8AC3E}">
        <p14:creationId xmlns:p14="http://schemas.microsoft.com/office/powerpoint/2010/main" val="3841959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8FCBC86-DEB7-46EC-B0AC-D979CD338D00}" type="datetime1">
              <a:rPr lang="en-US" smtClean="0"/>
              <a:t>12/22/2014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6E9409-E997-43B6-A771-0C370C051810}" type="slidenum">
              <a:rPr lang="en-US" smtClean="0"/>
              <a:t>‹#›</a:t>
            </a:fld>
            <a:endParaRPr lang="en-US"/>
          </a:p>
        </p:txBody>
      </p:sp>
    </p:spTree>
    <p:extLst>
      <p:ext uri="{BB962C8B-B14F-4D97-AF65-F5344CB8AC3E}">
        <p14:creationId xmlns:p14="http://schemas.microsoft.com/office/powerpoint/2010/main" val="328504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EC7047-F5EB-42A3-96AB-56EAD462B421}" type="datetime1">
              <a:rPr lang="en-US" smtClean="0"/>
              <a:t>12/22/2014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E9409-E997-43B6-A771-0C370C051810}" type="slidenum">
              <a:rPr lang="en-US" smtClean="0"/>
              <a:t>‹#›</a:t>
            </a:fld>
            <a:endParaRPr lang="en-US"/>
          </a:p>
        </p:txBody>
      </p:sp>
    </p:spTree>
    <p:extLst>
      <p:ext uri="{BB962C8B-B14F-4D97-AF65-F5344CB8AC3E}">
        <p14:creationId xmlns:p14="http://schemas.microsoft.com/office/powerpoint/2010/main" val="2520622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596F23-82D7-453F-9103-E6E487890DC0}" type="datetime1">
              <a:rPr lang="en-US" smtClean="0"/>
              <a:t>12/22/2014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E9409-E997-43B6-A771-0C370C051810}" type="slidenum">
              <a:rPr lang="en-US" smtClean="0"/>
              <a:t>‹#›</a:t>
            </a:fld>
            <a:endParaRPr lang="en-US"/>
          </a:p>
        </p:txBody>
      </p:sp>
    </p:spTree>
    <p:extLst>
      <p:ext uri="{BB962C8B-B14F-4D97-AF65-F5344CB8AC3E}">
        <p14:creationId xmlns:p14="http://schemas.microsoft.com/office/powerpoint/2010/main" val="490052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C8779EC5-1C77-4CB3-AA11-87F31929A0A3}" type="datetime1">
              <a:rPr lang="en-US" smtClean="0"/>
              <a:t>12/22/2014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146E9409-E997-43B6-A771-0C370C051810}" type="slidenum">
              <a:rPr lang="en-US" smtClean="0"/>
              <a:t>‹#›</a:t>
            </a:fld>
            <a:endParaRPr lang="en-US"/>
          </a:p>
        </p:txBody>
      </p:sp>
    </p:spTree>
    <p:extLst>
      <p:ext uri="{BB962C8B-B14F-4D97-AF65-F5344CB8AC3E}">
        <p14:creationId xmlns:p14="http://schemas.microsoft.com/office/powerpoint/2010/main" val="214734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4B9BCF3E-EF9C-49F8-836C-987D0165AD1C}" type="datetime1">
              <a:rPr lang="en-US" smtClean="0"/>
              <a:t>12/22/2014</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146E9409-E997-43B6-A771-0C370C051810}" type="slidenum">
              <a:rPr lang="en-US" smtClean="0"/>
              <a:t>‹#›</a:t>
            </a:fld>
            <a:endParaRPr lang="en-US"/>
          </a:p>
        </p:txBody>
      </p:sp>
    </p:spTree>
    <p:extLst>
      <p:ext uri="{BB962C8B-B14F-4D97-AF65-F5344CB8AC3E}">
        <p14:creationId xmlns:p14="http://schemas.microsoft.com/office/powerpoint/2010/main" val="3664487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23A952B0-01B4-4644-930C-DA54094BC238}" type="datetime1">
              <a:rPr lang="en-US" smtClean="0"/>
              <a:t>12/22/2014</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146E9409-E997-43B6-A771-0C370C051810}" type="slidenum">
              <a:rPr lang="en-US" smtClean="0"/>
              <a:t>‹#›</a:t>
            </a:fld>
            <a:endParaRPr lang="en-US"/>
          </a:p>
        </p:txBody>
      </p:sp>
    </p:spTree>
    <p:extLst>
      <p:ext uri="{BB962C8B-B14F-4D97-AF65-F5344CB8AC3E}">
        <p14:creationId xmlns:p14="http://schemas.microsoft.com/office/powerpoint/2010/main" val="3564487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401228-740D-49C3-BD7F-C2A318E2C092}" type="datetime1">
              <a:rPr lang="en-US" smtClean="0"/>
              <a:t>12/22/2014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6E9409-E997-43B6-A771-0C370C051810}" type="slidenum">
              <a:rPr lang="en-US" smtClean="0"/>
              <a:t>‹#›</a:t>
            </a:fld>
            <a:endParaRPr lang="en-US"/>
          </a:p>
        </p:txBody>
      </p:sp>
    </p:spTree>
    <p:extLst>
      <p:ext uri="{BB962C8B-B14F-4D97-AF65-F5344CB8AC3E}">
        <p14:creationId xmlns:p14="http://schemas.microsoft.com/office/powerpoint/2010/main" val="240220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86DD9C43-B96A-4904-BED2-8FEE86462BF7}" type="datetime1">
              <a:rPr lang="en-US" smtClean="0"/>
              <a:t>12/22/2014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146E9409-E997-43B6-A771-0C370C051810}" type="slidenum">
              <a:rPr lang="en-US" smtClean="0"/>
              <a:t>‹#›</a:t>
            </a:fld>
            <a:endParaRPr lang="en-US"/>
          </a:p>
        </p:txBody>
      </p:sp>
    </p:spTree>
    <p:extLst>
      <p:ext uri="{BB962C8B-B14F-4D97-AF65-F5344CB8AC3E}">
        <p14:creationId xmlns:p14="http://schemas.microsoft.com/office/powerpoint/2010/main" val="2082732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B7F92C26-D0B4-4969-B2BB-2F856CD911D3}" type="datetime1">
              <a:rPr lang="en-US" smtClean="0"/>
              <a:t>12/22/2014</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146E9409-E997-43B6-A771-0C370C051810}" type="slidenum">
              <a:rPr lang="en-US" smtClean="0"/>
              <a:t>‹#›</a:t>
            </a:fld>
            <a:endParaRPr lang="en-US"/>
          </a:p>
        </p:txBody>
      </p:sp>
    </p:spTree>
    <p:extLst>
      <p:ext uri="{BB962C8B-B14F-4D97-AF65-F5344CB8AC3E}">
        <p14:creationId xmlns:p14="http://schemas.microsoft.com/office/powerpoint/2010/main" val="2839412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2FA29AC9-42A8-497B-9BF2-5DDA9FAF0708}" type="datetime1">
              <a:rPr lang="en-US" smtClean="0"/>
              <a:t>12/22/2014</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146E9409-E997-43B6-A771-0C370C051810}" type="slidenum">
              <a:rPr lang="en-US" smtClean="0"/>
              <a:t>‹#›</a:t>
            </a:fld>
            <a:endParaRPr lang="en-US"/>
          </a:p>
        </p:txBody>
      </p:sp>
    </p:spTree>
    <p:extLst>
      <p:ext uri="{BB962C8B-B14F-4D97-AF65-F5344CB8AC3E}">
        <p14:creationId xmlns:p14="http://schemas.microsoft.com/office/powerpoint/2010/main" val="4217815493"/>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hf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0153" y="1417543"/>
            <a:ext cx="6579507" cy="4281091"/>
          </a:xfrm>
          <a:prstGeom prst="rect">
            <a:avLst/>
          </a:prstGeom>
        </p:spPr>
      </p:pic>
    </p:spTree>
    <p:extLst>
      <p:ext uri="{BB962C8B-B14F-4D97-AF65-F5344CB8AC3E}">
        <p14:creationId xmlns:p14="http://schemas.microsoft.com/office/powerpoint/2010/main" val="3480746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799" y="968990"/>
            <a:ext cx="8566245" cy="4926842"/>
          </a:xfrm>
        </p:spPr>
        <p:txBody>
          <a:bodyPr>
            <a:normAutofit/>
          </a:bodyPr>
          <a:lstStyle/>
          <a:p>
            <a:pPr algn="just"/>
            <a:r>
              <a:rPr lang="fa-IR" sz="2700" b="1" dirty="0" smtClean="0">
                <a:solidFill>
                  <a:schemeClr val="tx1"/>
                </a:solidFill>
                <a:latin typeface="Adobe Arabic" panose="02040503050201020203" pitchFamily="18" charset="-78"/>
                <a:cs typeface="Adobe Arabic" panose="02040503050201020203" pitchFamily="18" charset="-78"/>
              </a:rPr>
              <a:t>3.</a:t>
            </a:r>
            <a:r>
              <a:rPr lang="ar-SA" sz="2700" b="1" dirty="0">
                <a:solidFill>
                  <a:schemeClr val="tx1"/>
                </a:solidFill>
                <a:latin typeface="Adobe Arabic" panose="02040503050201020203" pitchFamily="18" charset="-78"/>
                <a:cs typeface="Adobe Arabic" panose="02040503050201020203" pitchFamily="18" charset="-78"/>
              </a:rPr>
              <a:t> شایسته </a:t>
            </a:r>
            <a:r>
              <a:rPr lang="ar-SA" sz="2700" b="1" dirty="0" smtClean="0">
                <a:solidFill>
                  <a:schemeClr val="tx1"/>
                </a:solidFill>
                <a:latin typeface="Adobe Arabic" panose="02040503050201020203" pitchFamily="18" charset="-78"/>
                <a:cs typeface="Adobe Arabic" panose="02040503050201020203" pitchFamily="18" charset="-78"/>
              </a:rPr>
              <a:t>سازی</a:t>
            </a:r>
            <a:r>
              <a:rPr lang="fa-IR" sz="2700" b="1" dirty="0" smtClean="0">
                <a:solidFill>
                  <a:schemeClr val="tx1"/>
                </a:solidFill>
                <a:latin typeface="Adobe Arabic" panose="02040503050201020203" pitchFamily="18" charset="-78"/>
                <a:cs typeface="Adobe Arabic" panose="02040503050201020203" pitchFamily="18" charset="-78"/>
              </a:rPr>
              <a:t>                                                                                                                    </a:t>
            </a:r>
            <a:r>
              <a:rPr lang="fa-IR" sz="2700" b="1" dirty="0" smtClean="0">
                <a:latin typeface="Adobe Arabic" panose="02040503050201020203" pitchFamily="18" charset="-78"/>
                <a:cs typeface="Adobe Arabic" panose="02040503050201020203" pitchFamily="18" charset="-78"/>
              </a:rPr>
              <a:t/>
            </a:r>
            <a:br>
              <a:rPr lang="fa-IR" sz="2700" b="1" dirty="0" smtClean="0">
                <a:latin typeface="Adobe Arabic" panose="02040503050201020203" pitchFamily="18" charset="-78"/>
                <a:cs typeface="Adobe Arabic" panose="02040503050201020203" pitchFamily="18" charset="-78"/>
              </a:rPr>
            </a:br>
            <a:r>
              <a:rPr lang="ar-SA" sz="2700" dirty="0">
                <a:latin typeface="Adobe Arabic" panose="02040503050201020203" pitchFamily="18" charset="-78"/>
                <a:cs typeface="Adobe Arabic" panose="02040503050201020203" pitchFamily="18" charset="-78"/>
              </a:rPr>
              <a:t>شایسته‌سازی و توانمندسازی کارکنان، ضلع سوم نظام شایسته </a:t>
            </a:r>
            <a:r>
              <a:rPr lang="ar-SA" sz="2700" dirty="0" smtClean="0">
                <a:latin typeface="Adobe Arabic" panose="02040503050201020203" pitchFamily="18" charset="-78"/>
                <a:cs typeface="Adobe Arabic" panose="02040503050201020203" pitchFamily="18" charset="-78"/>
              </a:rPr>
              <a:t>سالاری پس </a:t>
            </a:r>
            <a:r>
              <a:rPr lang="ar-SA" sz="2700" dirty="0">
                <a:latin typeface="Adobe Arabic" panose="02040503050201020203" pitchFamily="18" charset="-78"/>
                <a:cs typeface="Adobe Arabic" panose="02040503050201020203" pitchFamily="18" charset="-78"/>
              </a:rPr>
              <a:t>از ارزیابی افراد شایسته،جذب آنها و گماردن آنها در مشاغل شایسته و متناسب است. در این مسیر نقش آموزشهای کاربردی همراه با فرصت دادن برای کار عملی و کسب تجربه را جدی </a:t>
            </a:r>
            <a:r>
              <a:rPr lang="ar-SA" sz="2700" dirty="0" smtClean="0">
                <a:latin typeface="Adobe Arabic" panose="02040503050201020203" pitchFamily="18" charset="-78"/>
                <a:cs typeface="Adobe Arabic" panose="02040503050201020203" pitchFamily="18" charset="-78"/>
              </a:rPr>
              <a:t>بگیرید</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fa-IR" sz="2700" dirty="0">
                <a:latin typeface="Adobe Arabic" panose="02040503050201020203" pitchFamily="18" charset="-78"/>
                <a:cs typeface="Adobe Arabic" panose="02040503050201020203" pitchFamily="18" charset="-78"/>
              </a:rPr>
              <a:t/>
            </a:r>
            <a:br>
              <a:rPr lang="fa-IR" sz="2700" dirty="0">
                <a:latin typeface="Adobe Arabic" panose="02040503050201020203" pitchFamily="18" charset="-78"/>
                <a:cs typeface="Adobe Arabic" panose="02040503050201020203" pitchFamily="18" charset="-78"/>
              </a:rPr>
            </a:br>
            <a:r>
              <a:rPr lang="fa-IR" sz="2700" dirty="0" smtClean="0">
                <a:latin typeface="Adobe Arabic" panose="02040503050201020203" pitchFamily="18" charset="-78"/>
                <a:cs typeface="Adobe Arabic" panose="02040503050201020203" pitchFamily="18" charset="-78"/>
              </a:rPr>
              <a:t/>
            </a:r>
            <a:br>
              <a:rPr lang="fa-IR" sz="2700" dirty="0" smtClean="0">
                <a:latin typeface="Adobe Arabic" panose="02040503050201020203" pitchFamily="18" charset="-78"/>
                <a:cs typeface="Adobe Arabic" panose="02040503050201020203" pitchFamily="18" charset="-78"/>
              </a:rPr>
            </a:br>
            <a:r>
              <a:rPr lang="fa-IR" sz="2700" dirty="0">
                <a:latin typeface="Adobe Arabic" panose="02040503050201020203" pitchFamily="18" charset="-78"/>
                <a:cs typeface="Adobe Arabic" panose="02040503050201020203" pitchFamily="18" charset="-78"/>
              </a:rPr>
              <a:t/>
            </a:r>
            <a:br>
              <a:rPr lang="fa-IR" sz="2700" dirty="0">
                <a:latin typeface="Adobe Arabic" panose="02040503050201020203" pitchFamily="18" charset="-78"/>
                <a:cs typeface="Adobe Arabic" panose="02040503050201020203" pitchFamily="18" charset="-78"/>
              </a:rPr>
            </a:br>
            <a:endParaRPr lang="en-US" sz="2700" dirty="0">
              <a:latin typeface="Adobe Arabic" panose="02040503050201020203" pitchFamily="18" charset="-78"/>
              <a:cs typeface="Adobe Arabic" panose="02040503050201020203" pitchFamily="18" charset="-78"/>
            </a:endParaRPr>
          </a:p>
        </p:txBody>
      </p:sp>
      <p:sp>
        <p:nvSpPr>
          <p:cNvPr id="3" name="Subtitle 2"/>
          <p:cNvSpPr>
            <a:spLocks noGrp="1"/>
          </p:cNvSpPr>
          <p:nvPr>
            <p:ph type="subTitle" idx="1"/>
          </p:nvPr>
        </p:nvSpPr>
        <p:spPr>
          <a:xfrm rot="10800000" flipV="1">
            <a:off x="9444250" y="968990"/>
            <a:ext cx="2552131" cy="4926842"/>
          </a:xfrm>
        </p:spPr>
        <p:txBody>
          <a:bodyPr>
            <a:noAutofit/>
          </a:bodyPr>
          <a:lstStyle/>
          <a:p>
            <a:pPr algn="r"/>
            <a:r>
              <a:rPr lang="ar-SA" sz="2700" b="1" dirty="0">
                <a:solidFill>
                  <a:srgbClr val="FF0000"/>
                </a:solidFill>
                <a:latin typeface="Adobe Arabic" panose="02040503050201020203" pitchFamily="18" charset="-78"/>
                <a:cs typeface="Adobe Arabic" panose="02040503050201020203" pitchFamily="18" charset="-78"/>
              </a:rPr>
              <a:t>چند نکته برای دقت بیشتر در انتخاب متخصص بازاریابی</a:t>
            </a:r>
            <a:endParaRPr lang="en-US" sz="2700" b="1" dirty="0">
              <a:solidFill>
                <a:srgbClr val="FF0000"/>
              </a:solidFill>
              <a:latin typeface="Adobe Arabic" panose="02040503050201020203" pitchFamily="18" charset="-78"/>
              <a:cs typeface="Adobe Arabic" panose="02040503050201020203" pitchFamily="18" charset="-78"/>
            </a:endParaRPr>
          </a:p>
          <a:p>
            <a:pPr algn="r"/>
            <a:endParaRPr lang="en-US" sz="2700" b="1" dirty="0">
              <a:solidFill>
                <a:srgbClr val="FF0000"/>
              </a:solidFill>
              <a:latin typeface="Adobe Arabic" panose="02040503050201020203" pitchFamily="18" charset="-78"/>
              <a:cs typeface="Adobe Arabic" panose="02040503050201020203" pitchFamily="18" charset="-78"/>
            </a:endParaRPr>
          </a:p>
          <a:p>
            <a:pPr algn="r"/>
            <a:endParaRPr lang="en-US" sz="2700" b="1" dirty="0" smtClean="0">
              <a:solidFill>
                <a:srgbClr val="FF0000"/>
              </a:solidFill>
              <a:latin typeface="Adobe Arabic" panose="02040503050201020203" pitchFamily="18" charset="-78"/>
              <a:cs typeface="Adobe Arabic" panose="02040503050201020203" pitchFamily="18" charset="-78"/>
            </a:endParaRPr>
          </a:p>
        </p:txBody>
      </p:sp>
      <p:sp>
        <p:nvSpPr>
          <p:cNvPr id="4" name="Slide Number Placeholder 3"/>
          <p:cNvSpPr>
            <a:spLocks noGrp="1"/>
          </p:cNvSpPr>
          <p:nvPr>
            <p:ph type="sldNum" sz="quarter" idx="12"/>
          </p:nvPr>
        </p:nvSpPr>
        <p:spPr/>
        <p:txBody>
          <a:bodyPr/>
          <a:lstStyle/>
          <a:p>
            <a:fld id="{146E9409-E997-43B6-A771-0C370C051810}" type="slidenum">
              <a:rPr lang="en-US" smtClean="0"/>
              <a:t>10</a:t>
            </a:fld>
            <a:endParaRPr lang="en-US"/>
          </a:p>
        </p:txBody>
      </p:sp>
    </p:spTree>
    <p:extLst>
      <p:ext uri="{BB962C8B-B14F-4D97-AF65-F5344CB8AC3E}">
        <p14:creationId xmlns:p14="http://schemas.microsoft.com/office/powerpoint/2010/main" val="41677786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799" y="968990"/>
            <a:ext cx="8566245" cy="4926842"/>
          </a:xfrm>
        </p:spPr>
        <p:txBody>
          <a:bodyPr>
            <a:normAutofit/>
          </a:bodyPr>
          <a:lstStyle/>
          <a:p>
            <a:pPr algn="just"/>
            <a:r>
              <a:rPr lang="ar-SA" sz="2700" b="1" dirty="0" smtClean="0">
                <a:solidFill>
                  <a:schemeClr val="tx1"/>
                </a:solidFill>
                <a:latin typeface="Adobe Arabic" panose="02040503050201020203" pitchFamily="18" charset="-78"/>
                <a:cs typeface="Adobe Arabic" panose="02040503050201020203" pitchFamily="18" charset="-78"/>
              </a:rPr>
              <a:t>فرایند </a:t>
            </a:r>
            <a:r>
              <a:rPr lang="ar-SA" sz="2700" b="1" dirty="0">
                <a:solidFill>
                  <a:schemeClr val="tx1"/>
                </a:solidFill>
                <a:latin typeface="Adobe Arabic" panose="02040503050201020203" pitchFamily="18" charset="-78"/>
                <a:cs typeface="Adobe Arabic" panose="02040503050201020203" pitchFamily="18" charset="-78"/>
              </a:rPr>
              <a:t>مدیریت </a:t>
            </a:r>
            <a:r>
              <a:rPr lang="ar-SA" sz="2700" b="1" dirty="0" smtClean="0">
                <a:solidFill>
                  <a:schemeClr val="tx1"/>
                </a:solidFill>
                <a:latin typeface="Adobe Arabic" panose="02040503050201020203" pitchFamily="18" charset="-78"/>
                <a:cs typeface="Adobe Arabic" panose="02040503050201020203" pitchFamily="18" charset="-78"/>
              </a:rPr>
              <a:t>فروش</a:t>
            </a:r>
            <a:r>
              <a:rPr lang="fa-IR" sz="2700" b="1" dirty="0" smtClean="0">
                <a:solidFill>
                  <a:schemeClr val="tx1"/>
                </a:solidFill>
                <a:latin typeface="Adobe Arabic" panose="02040503050201020203" pitchFamily="18" charset="-78"/>
                <a:cs typeface="Adobe Arabic" panose="02040503050201020203" pitchFamily="18" charset="-78"/>
              </a:rPr>
              <a:t>:                                                                                           </a:t>
            </a:r>
            <a:r>
              <a:rPr lang="fa-IR" sz="2700" dirty="0" smtClean="0">
                <a:latin typeface="Adobe Arabic" panose="02040503050201020203" pitchFamily="18" charset="-78"/>
                <a:cs typeface="Adobe Arabic" panose="02040503050201020203" pitchFamily="18" charset="-78"/>
              </a:rPr>
              <a:t/>
            </a:r>
            <a:br>
              <a:rPr lang="fa-IR" sz="2700" dirty="0" smtClean="0">
                <a:latin typeface="Adobe Arabic" panose="02040503050201020203" pitchFamily="18" charset="-78"/>
                <a:cs typeface="Adobe Arabic" panose="02040503050201020203" pitchFamily="18" charset="-78"/>
              </a:rPr>
            </a:br>
            <a:r>
              <a:rPr lang="ar-SA" sz="2700" dirty="0">
                <a:latin typeface="Adobe Arabic" panose="02040503050201020203" pitchFamily="18" charset="-78"/>
                <a:cs typeface="Adobe Arabic" panose="02040503050201020203" pitchFamily="18" charset="-78"/>
              </a:rPr>
              <a:t>بطور كلی فرایند مدیریت فروش شامل 5 مرحله زیر است</a:t>
            </a:r>
            <a:r>
              <a:rPr lang="ar-SA" sz="2700" dirty="0" smtClean="0">
                <a:latin typeface="Adobe Arabic" panose="02040503050201020203" pitchFamily="18" charset="-78"/>
                <a:cs typeface="Adobe Arabic" panose="02040503050201020203" pitchFamily="18" charset="-78"/>
              </a:rPr>
              <a:t>:</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fa-IR" sz="2700" dirty="0" smtClean="0">
                <a:latin typeface="Adobe Arabic" panose="02040503050201020203" pitchFamily="18" charset="-78"/>
                <a:cs typeface="Adobe Arabic" panose="02040503050201020203" pitchFamily="18" charset="-78"/>
              </a:rPr>
              <a:t>1.</a:t>
            </a:r>
            <a:r>
              <a:rPr lang="ar-SA" sz="2700" dirty="0">
                <a:latin typeface="Adobe Arabic" panose="02040503050201020203" pitchFamily="18" charset="-78"/>
                <a:cs typeface="Adobe Arabic" panose="02040503050201020203" pitchFamily="18" charset="-78"/>
              </a:rPr>
              <a:t> تعریف و ایجاد پایگاه اطلاعاتی به منظور جمع آوری اطلاعات مربوط به </a:t>
            </a:r>
            <a:r>
              <a:rPr lang="ar-SA" sz="2700" dirty="0" smtClean="0">
                <a:latin typeface="Adobe Arabic" panose="02040503050201020203" pitchFamily="18" charset="-78"/>
                <a:cs typeface="Adobe Arabic" panose="02040503050201020203" pitchFamily="18" charset="-78"/>
              </a:rPr>
              <a:t>فروش</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ar-SA" sz="2700" dirty="0">
                <a:latin typeface="Adobe Arabic" panose="02040503050201020203" pitchFamily="18" charset="-78"/>
                <a:cs typeface="Adobe Arabic" panose="02040503050201020203" pitchFamily="18" charset="-78"/>
              </a:rPr>
              <a:t>در این گام با مطالعه داده های مربوط به فروش محصولات مختلف </a:t>
            </a:r>
            <a:r>
              <a:rPr lang="ar-SA" sz="2700" dirty="0" smtClean="0">
                <a:latin typeface="Adobe Arabic" panose="02040503050201020203" pitchFamily="18" charset="-78"/>
                <a:cs typeface="Adobe Arabic" panose="02040503050201020203" pitchFamily="18" charset="-78"/>
              </a:rPr>
              <a:t>ش</a:t>
            </a:r>
            <a:r>
              <a:rPr lang="fa-IR" sz="2700" dirty="0" smtClean="0">
                <a:latin typeface="Adobe Arabic" panose="02040503050201020203" pitchFamily="18" charset="-78"/>
                <a:cs typeface="Adobe Arabic" panose="02040503050201020203" pitchFamily="18" charset="-78"/>
              </a:rPr>
              <a:t>ـ</a:t>
            </a:r>
            <a:r>
              <a:rPr lang="ar-SA" sz="2700" dirty="0" smtClean="0">
                <a:latin typeface="Adobe Arabic" panose="02040503050201020203" pitchFamily="18" charset="-78"/>
                <a:cs typeface="Adobe Arabic" panose="02040503050201020203" pitchFamily="18" charset="-78"/>
              </a:rPr>
              <a:t>ركت</a:t>
            </a:r>
            <a:r>
              <a:rPr lang="ar-SA" sz="2700" dirty="0">
                <a:latin typeface="Adobe Arabic" panose="02040503050201020203" pitchFamily="18" charset="-78"/>
                <a:cs typeface="Adobe Arabic" panose="02040503050201020203" pitchFamily="18" charset="-78"/>
              </a:rPr>
              <a:t>، پایگاه اطلاعاتی تعریف و ایجاد می شود. در این پایگاه كلیه اطلاعات لازم جمع آوری می شود</a:t>
            </a:r>
            <a:r>
              <a:rPr lang="ar-SA" sz="2700" dirty="0" smtClean="0">
                <a:latin typeface="Adobe Arabic" panose="02040503050201020203" pitchFamily="18" charset="-78"/>
                <a:cs typeface="Adobe Arabic" panose="02040503050201020203" pitchFamily="18" charset="-78"/>
              </a:rPr>
              <a:t>.</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fa-IR" sz="2700" dirty="0" smtClean="0">
                <a:latin typeface="Adobe Arabic" panose="02040503050201020203" pitchFamily="18" charset="-78"/>
                <a:cs typeface="Adobe Arabic" panose="02040503050201020203" pitchFamily="18" charset="-78"/>
              </a:rPr>
              <a:t>2.</a:t>
            </a:r>
            <a:r>
              <a:rPr lang="ar-SA" sz="2700" dirty="0">
                <a:latin typeface="Adobe Arabic" panose="02040503050201020203" pitchFamily="18" charset="-78"/>
                <a:cs typeface="Adobe Arabic" panose="02040503050201020203" pitchFamily="18" charset="-78"/>
              </a:rPr>
              <a:t> تحلیل اطلاعات و بدست آوردن روندهای </a:t>
            </a:r>
            <a:r>
              <a:rPr lang="ar-SA" sz="2700" dirty="0" smtClean="0">
                <a:latin typeface="Adobe Arabic" panose="02040503050201020203" pitchFamily="18" charset="-78"/>
                <a:cs typeface="Adobe Arabic" panose="02040503050201020203" pitchFamily="18" charset="-78"/>
              </a:rPr>
              <a:t>مختلف</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ar-SA" sz="2700" dirty="0">
                <a:latin typeface="Adobe Arabic" panose="02040503050201020203" pitchFamily="18" charset="-78"/>
                <a:cs typeface="Adobe Arabic" panose="02040503050201020203" pitchFamily="18" charset="-78"/>
              </a:rPr>
              <a:t>در این مرحله با انجام تحلیل های مختلف بر روی داده های فروش روندهای مختلف بدست می آید. در این گام از تكنیك های مختلف آماری جهت تحلیل اطلاعات استفاده می شود</a:t>
            </a:r>
            <a:r>
              <a:rPr lang="ar-SA" sz="2700" dirty="0" smtClean="0">
                <a:latin typeface="Adobe Arabic" panose="02040503050201020203" pitchFamily="18" charset="-78"/>
                <a:cs typeface="Adobe Arabic" panose="02040503050201020203" pitchFamily="18" charset="-78"/>
              </a:rPr>
              <a:t>.</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fa-IR" sz="2700" dirty="0" smtClean="0">
                <a:latin typeface="Adobe Arabic" panose="02040503050201020203" pitchFamily="18" charset="-78"/>
                <a:cs typeface="Adobe Arabic" panose="02040503050201020203" pitchFamily="18" charset="-78"/>
              </a:rPr>
              <a:t>3.</a:t>
            </a:r>
            <a:r>
              <a:rPr lang="ar-SA" sz="2700" dirty="0">
                <a:latin typeface="Adobe Arabic" panose="02040503050201020203" pitchFamily="18" charset="-78"/>
                <a:cs typeface="Adobe Arabic" panose="02040503050201020203" pitchFamily="18" charset="-78"/>
              </a:rPr>
              <a:t> پیش بینی فروش های آتی براساس روندهای </a:t>
            </a:r>
            <a:r>
              <a:rPr lang="ar-SA" sz="2700" dirty="0" smtClean="0">
                <a:latin typeface="Adobe Arabic" panose="02040503050201020203" pitchFamily="18" charset="-78"/>
                <a:cs typeface="Adobe Arabic" panose="02040503050201020203" pitchFamily="18" charset="-78"/>
              </a:rPr>
              <a:t>قبلی</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ar-SA" sz="2700" dirty="0">
                <a:latin typeface="Adobe Arabic" panose="02040503050201020203" pitchFamily="18" charset="-78"/>
                <a:cs typeface="Adobe Arabic" panose="02040503050201020203" pitchFamily="18" charset="-78"/>
              </a:rPr>
              <a:t>در اینجا براساس روندهای </a:t>
            </a:r>
            <a:r>
              <a:rPr lang="ar-SA" sz="2700" dirty="0" smtClean="0">
                <a:latin typeface="Adobe Arabic" panose="02040503050201020203" pitchFamily="18" charset="-78"/>
                <a:cs typeface="Adobe Arabic" panose="02040503050201020203" pitchFamily="18" charset="-78"/>
              </a:rPr>
              <a:t>قبلی،میزان </a:t>
            </a:r>
            <a:r>
              <a:rPr lang="ar-SA" sz="2700" dirty="0">
                <a:latin typeface="Adobe Arabic" panose="02040503050201020203" pitchFamily="18" charset="-78"/>
                <a:cs typeface="Adobe Arabic" panose="02040503050201020203" pitchFamily="18" charset="-78"/>
              </a:rPr>
              <a:t>فروش های آتی تخمین زده می شود. اهداف بازاریابی </a:t>
            </a:r>
            <a:r>
              <a:rPr lang="ar-SA" sz="2700" dirty="0" smtClean="0">
                <a:latin typeface="Adobe Arabic" panose="02040503050201020203" pitchFamily="18" charset="-78"/>
                <a:cs typeface="Adobe Arabic" panose="02040503050201020203" pitchFamily="18" charset="-78"/>
              </a:rPr>
              <a:t>ش</a:t>
            </a:r>
            <a:r>
              <a:rPr lang="fa-IR" sz="2700" dirty="0" smtClean="0">
                <a:latin typeface="Adobe Arabic" panose="02040503050201020203" pitchFamily="18" charset="-78"/>
                <a:cs typeface="Adobe Arabic" panose="02040503050201020203" pitchFamily="18" charset="-78"/>
              </a:rPr>
              <a:t>ـ</a:t>
            </a:r>
            <a:r>
              <a:rPr lang="ar-SA" sz="2700" dirty="0" smtClean="0">
                <a:latin typeface="Adobe Arabic" panose="02040503050201020203" pitchFamily="18" charset="-78"/>
                <a:cs typeface="Adobe Arabic" panose="02040503050201020203" pitchFamily="18" charset="-78"/>
              </a:rPr>
              <a:t>ركت </a:t>
            </a:r>
            <a:r>
              <a:rPr lang="ar-SA" sz="2700" dirty="0">
                <a:latin typeface="Adobe Arabic" panose="02040503050201020203" pitchFamily="18" charset="-78"/>
                <a:cs typeface="Adobe Arabic" panose="02040503050201020203" pitchFamily="18" charset="-78"/>
              </a:rPr>
              <a:t>نیز در تعیین این میزان دخیل می باشند</a:t>
            </a:r>
            <a:r>
              <a:rPr lang="ar-SA" sz="2700" dirty="0" smtClean="0">
                <a:latin typeface="Adobe Arabic" panose="02040503050201020203" pitchFamily="18" charset="-78"/>
                <a:cs typeface="Adobe Arabic" panose="02040503050201020203" pitchFamily="18" charset="-78"/>
              </a:rPr>
              <a:t>.</a:t>
            </a:r>
            <a:r>
              <a:rPr lang="fa-IR" sz="2700" dirty="0" smtClean="0">
                <a:latin typeface="Adobe Arabic" panose="02040503050201020203" pitchFamily="18" charset="-78"/>
                <a:cs typeface="Adobe Arabic" panose="02040503050201020203" pitchFamily="18" charset="-78"/>
              </a:rPr>
              <a:t>                                                                                                           </a:t>
            </a:r>
            <a:r>
              <a:rPr lang="en-US" sz="2700" dirty="0">
                <a:latin typeface="Adobe Arabic" panose="02040503050201020203" pitchFamily="18" charset="-78"/>
                <a:cs typeface="Adobe Arabic" panose="02040503050201020203" pitchFamily="18" charset="-78"/>
              </a:rPr>
              <a:t/>
            </a:r>
            <a:br>
              <a:rPr lang="en-US" sz="2700" dirty="0">
                <a:latin typeface="Adobe Arabic" panose="02040503050201020203" pitchFamily="18" charset="-78"/>
                <a:cs typeface="Adobe Arabic" panose="02040503050201020203" pitchFamily="18" charset="-78"/>
              </a:rPr>
            </a:br>
            <a:endParaRPr lang="en-US" sz="2700" dirty="0">
              <a:latin typeface="Adobe Arabic" panose="02040503050201020203" pitchFamily="18" charset="-78"/>
              <a:cs typeface="Adobe Arabic" panose="02040503050201020203" pitchFamily="18" charset="-78"/>
            </a:endParaRPr>
          </a:p>
        </p:txBody>
      </p:sp>
      <p:sp>
        <p:nvSpPr>
          <p:cNvPr id="3" name="Subtitle 2"/>
          <p:cNvSpPr>
            <a:spLocks noGrp="1"/>
          </p:cNvSpPr>
          <p:nvPr>
            <p:ph type="subTitle" idx="1"/>
          </p:nvPr>
        </p:nvSpPr>
        <p:spPr>
          <a:xfrm rot="10800000" flipV="1">
            <a:off x="9444250" y="968990"/>
            <a:ext cx="2552131" cy="4926842"/>
          </a:xfrm>
        </p:spPr>
        <p:txBody>
          <a:bodyPr>
            <a:noAutofit/>
          </a:bodyPr>
          <a:lstStyle/>
          <a:p>
            <a:pPr algn="r"/>
            <a:r>
              <a:rPr lang="fa-IR" sz="2700" b="1" dirty="0">
                <a:solidFill>
                  <a:srgbClr val="FF0000"/>
                </a:solidFill>
                <a:latin typeface="Adobe Arabic" panose="02040503050201020203" pitchFamily="18" charset="-78"/>
                <a:cs typeface="Adobe Arabic" panose="02040503050201020203" pitchFamily="18" charset="-78"/>
              </a:rPr>
              <a:t>مدیریت فروش</a:t>
            </a:r>
          </a:p>
          <a:p>
            <a:pPr algn="r"/>
            <a:endParaRPr lang="en-US" sz="2700" b="1" dirty="0">
              <a:solidFill>
                <a:srgbClr val="FF0000"/>
              </a:solidFill>
              <a:latin typeface="Adobe Arabic" panose="02040503050201020203" pitchFamily="18" charset="-78"/>
              <a:cs typeface="Adobe Arabic" panose="02040503050201020203" pitchFamily="18" charset="-78"/>
            </a:endParaRPr>
          </a:p>
          <a:p>
            <a:pPr algn="r"/>
            <a:endParaRPr lang="en-US" sz="2700" b="1" dirty="0" smtClean="0">
              <a:solidFill>
                <a:srgbClr val="FF0000"/>
              </a:solidFill>
              <a:latin typeface="Adobe Arabic" panose="02040503050201020203" pitchFamily="18" charset="-78"/>
              <a:cs typeface="Adobe Arabic" panose="02040503050201020203" pitchFamily="18" charset="-78"/>
            </a:endParaRPr>
          </a:p>
        </p:txBody>
      </p:sp>
      <p:sp>
        <p:nvSpPr>
          <p:cNvPr id="4" name="Slide Number Placeholder 3"/>
          <p:cNvSpPr>
            <a:spLocks noGrp="1"/>
          </p:cNvSpPr>
          <p:nvPr>
            <p:ph type="sldNum" sz="quarter" idx="12"/>
          </p:nvPr>
        </p:nvSpPr>
        <p:spPr/>
        <p:txBody>
          <a:bodyPr/>
          <a:lstStyle/>
          <a:p>
            <a:fld id="{146E9409-E997-43B6-A771-0C370C051810}" type="slidenum">
              <a:rPr lang="en-US" smtClean="0"/>
              <a:t>11</a:t>
            </a:fld>
            <a:endParaRPr lang="en-US"/>
          </a:p>
        </p:txBody>
      </p:sp>
    </p:spTree>
    <p:extLst>
      <p:ext uri="{BB962C8B-B14F-4D97-AF65-F5344CB8AC3E}">
        <p14:creationId xmlns:p14="http://schemas.microsoft.com/office/powerpoint/2010/main" val="42193809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799" y="968990"/>
            <a:ext cx="8566245" cy="4926842"/>
          </a:xfrm>
        </p:spPr>
        <p:txBody>
          <a:bodyPr>
            <a:normAutofit/>
          </a:bodyPr>
          <a:lstStyle/>
          <a:p>
            <a:pPr algn="just"/>
            <a:r>
              <a:rPr lang="fa-IR" sz="2700" dirty="0" smtClean="0">
                <a:latin typeface="Adobe Arabic" panose="02040503050201020203" pitchFamily="18" charset="-78"/>
                <a:cs typeface="Adobe Arabic" panose="02040503050201020203" pitchFamily="18" charset="-78"/>
              </a:rPr>
              <a:t>4.</a:t>
            </a:r>
            <a:r>
              <a:rPr lang="ar-SA" sz="2700" dirty="0">
                <a:latin typeface="Adobe Arabic" panose="02040503050201020203" pitchFamily="18" charset="-78"/>
                <a:cs typeface="Adobe Arabic" panose="02040503050201020203" pitchFamily="18" charset="-78"/>
              </a:rPr>
              <a:t> تعیین سهمیه و مناطق </a:t>
            </a:r>
            <a:r>
              <a:rPr lang="ar-SA" sz="2700" dirty="0" smtClean="0">
                <a:latin typeface="Adobe Arabic" panose="02040503050201020203" pitchFamily="18" charset="-78"/>
                <a:cs typeface="Adobe Arabic" panose="02040503050201020203" pitchFamily="18" charset="-78"/>
              </a:rPr>
              <a:t>فروش</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ar-SA" sz="2700" dirty="0">
                <a:latin typeface="Adobe Arabic" panose="02040503050201020203" pitchFamily="18" charset="-78"/>
                <a:cs typeface="Adobe Arabic" panose="02040503050201020203" pitchFamily="18" charset="-78"/>
              </a:rPr>
              <a:t>در این گام بازار هدف </a:t>
            </a:r>
            <a:r>
              <a:rPr lang="ar-SA" sz="2700" dirty="0" smtClean="0">
                <a:latin typeface="Adobe Arabic" panose="02040503050201020203" pitchFamily="18" charset="-78"/>
                <a:cs typeface="Adobe Arabic" panose="02040503050201020203" pitchFamily="18" charset="-78"/>
              </a:rPr>
              <a:t>ش</a:t>
            </a:r>
            <a:r>
              <a:rPr lang="fa-IR" sz="2700" dirty="0" smtClean="0">
                <a:latin typeface="Adobe Arabic" panose="02040503050201020203" pitchFamily="18" charset="-78"/>
                <a:cs typeface="Adobe Arabic" panose="02040503050201020203" pitchFamily="18" charset="-78"/>
              </a:rPr>
              <a:t>ـ</a:t>
            </a:r>
            <a:r>
              <a:rPr lang="ar-SA" sz="2700" dirty="0" smtClean="0">
                <a:latin typeface="Adobe Arabic" panose="02040503050201020203" pitchFamily="18" charset="-78"/>
                <a:cs typeface="Adobe Arabic" panose="02040503050201020203" pitchFamily="18" charset="-78"/>
              </a:rPr>
              <a:t>ركت </a:t>
            </a:r>
            <a:r>
              <a:rPr lang="ar-SA" sz="2700" dirty="0">
                <a:latin typeface="Adobe Arabic" panose="02040503050201020203" pitchFamily="18" charset="-78"/>
                <a:cs typeface="Adobe Arabic" panose="02040503050201020203" pitchFamily="18" charset="-78"/>
              </a:rPr>
              <a:t>به مناطق مختلف تقسیم شده و بر اساس این مناطق سهمیه فروش تعیین خواهد شد</a:t>
            </a:r>
            <a:r>
              <a:rPr lang="ar-SA" sz="2700" dirty="0" smtClean="0">
                <a:latin typeface="Adobe Arabic" panose="02040503050201020203" pitchFamily="18" charset="-78"/>
                <a:cs typeface="Adobe Arabic" panose="02040503050201020203" pitchFamily="18" charset="-78"/>
              </a:rPr>
              <a:t>.</a:t>
            </a:r>
            <a:r>
              <a:rPr lang="fa-IR" sz="2700" dirty="0" smtClean="0">
                <a:latin typeface="Adobe Arabic" panose="02040503050201020203" pitchFamily="18" charset="-78"/>
                <a:cs typeface="Adobe Arabic" panose="02040503050201020203" pitchFamily="18" charset="-78"/>
              </a:rPr>
              <a:t>                                                                                               </a:t>
            </a:r>
            <a:r>
              <a:rPr lang="en-US" sz="2700" dirty="0">
                <a:latin typeface="Adobe Arabic" panose="02040503050201020203" pitchFamily="18" charset="-78"/>
                <a:cs typeface="Adobe Arabic" panose="02040503050201020203" pitchFamily="18" charset="-78"/>
              </a:rPr>
              <a:t/>
            </a:r>
            <a:br>
              <a:rPr lang="en-US" sz="2700" dirty="0">
                <a:latin typeface="Adobe Arabic" panose="02040503050201020203" pitchFamily="18" charset="-78"/>
                <a:cs typeface="Adobe Arabic" panose="02040503050201020203" pitchFamily="18" charset="-78"/>
              </a:rPr>
            </a:br>
            <a:r>
              <a:rPr lang="fa-IR" sz="2700" dirty="0" smtClean="0">
                <a:latin typeface="Adobe Arabic" panose="02040503050201020203" pitchFamily="18" charset="-78"/>
                <a:cs typeface="Adobe Arabic" panose="02040503050201020203" pitchFamily="18" charset="-78"/>
              </a:rPr>
              <a:t>5.</a:t>
            </a:r>
            <a:r>
              <a:rPr lang="ar-SA" sz="2700" dirty="0">
                <a:latin typeface="Adobe Arabic" panose="02040503050201020203" pitchFamily="18" charset="-78"/>
                <a:cs typeface="Adobe Arabic" panose="02040503050201020203" pitchFamily="18" charset="-78"/>
              </a:rPr>
              <a:t> تعیین تعداد فروشندگان و عاملین </a:t>
            </a:r>
            <a:r>
              <a:rPr lang="ar-SA" sz="2700" dirty="0" smtClean="0">
                <a:latin typeface="Adobe Arabic" panose="02040503050201020203" pitchFamily="18" charset="-78"/>
                <a:cs typeface="Adobe Arabic" panose="02040503050201020203" pitchFamily="18" charset="-78"/>
              </a:rPr>
              <a:t>فروش</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ar-SA" sz="2700" dirty="0">
                <a:latin typeface="Adobe Arabic" panose="02040503050201020203" pitchFamily="18" charset="-78"/>
                <a:cs typeface="Adobe Arabic" panose="02040503050201020203" pitchFamily="18" charset="-78"/>
              </a:rPr>
              <a:t>در مرحله پایانی تعداد فروشندگان و عاملین فروش بر اساس سهمیه های فروش تعیین می شوند</a:t>
            </a:r>
            <a:r>
              <a:rPr lang="ar-SA" sz="2700" dirty="0" smtClean="0">
                <a:latin typeface="Adobe Arabic" panose="02040503050201020203" pitchFamily="18" charset="-78"/>
                <a:cs typeface="Adobe Arabic" panose="02040503050201020203" pitchFamily="18" charset="-78"/>
              </a:rPr>
              <a:t>.</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fa-IR" sz="2700" dirty="0">
                <a:latin typeface="Adobe Arabic" panose="02040503050201020203" pitchFamily="18" charset="-78"/>
                <a:cs typeface="Adobe Arabic" panose="02040503050201020203" pitchFamily="18" charset="-78"/>
              </a:rPr>
              <a:t/>
            </a:r>
            <a:br>
              <a:rPr lang="fa-IR" sz="2700" dirty="0">
                <a:latin typeface="Adobe Arabic" panose="02040503050201020203" pitchFamily="18" charset="-78"/>
                <a:cs typeface="Adobe Arabic" panose="02040503050201020203" pitchFamily="18" charset="-78"/>
              </a:rPr>
            </a:br>
            <a:r>
              <a:rPr lang="fa-IR" sz="2700" dirty="0" smtClean="0">
                <a:latin typeface="Adobe Arabic" panose="02040503050201020203" pitchFamily="18" charset="-78"/>
                <a:cs typeface="Adobe Arabic" panose="02040503050201020203" pitchFamily="18" charset="-78"/>
              </a:rPr>
              <a:t/>
            </a:r>
            <a:br>
              <a:rPr lang="fa-IR" sz="2700" dirty="0" smtClean="0">
                <a:latin typeface="Adobe Arabic" panose="02040503050201020203" pitchFamily="18" charset="-78"/>
                <a:cs typeface="Adobe Arabic" panose="02040503050201020203" pitchFamily="18" charset="-78"/>
              </a:rPr>
            </a:br>
            <a:r>
              <a:rPr lang="fa-IR" sz="2700" dirty="0">
                <a:latin typeface="Adobe Arabic" panose="02040503050201020203" pitchFamily="18" charset="-78"/>
                <a:cs typeface="Adobe Arabic" panose="02040503050201020203" pitchFamily="18" charset="-78"/>
              </a:rPr>
              <a:t/>
            </a:r>
            <a:br>
              <a:rPr lang="fa-IR" sz="2700" dirty="0">
                <a:latin typeface="Adobe Arabic" panose="02040503050201020203" pitchFamily="18" charset="-78"/>
                <a:cs typeface="Adobe Arabic" panose="02040503050201020203" pitchFamily="18" charset="-78"/>
              </a:rPr>
            </a:br>
            <a:endParaRPr lang="en-US" sz="2700" dirty="0">
              <a:latin typeface="Adobe Arabic" panose="02040503050201020203" pitchFamily="18" charset="-78"/>
              <a:cs typeface="Adobe Arabic" panose="02040503050201020203" pitchFamily="18" charset="-78"/>
            </a:endParaRPr>
          </a:p>
        </p:txBody>
      </p:sp>
      <p:sp>
        <p:nvSpPr>
          <p:cNvPr id="3" name="Subtitle 2"/>
          <p:cNvSpPr>
            <a:spLocks noGrp="1"/>
          </p:cNvSpPr>
          <p:nvPr>
            <p:ph type="subTitle" idx="1"/>
          </p:nvPr>
        </p:nvSpPr>
        <p:spPr>
          <a:xfrm rot="10800000" flipV="1">
            <a:off x="9444250" y="968990"/>
            <a:ext cx="2552131" cy="4926842"/>
          </a:xfrm>
        </p:spPr>
        <p:txBody>
          <a:bodyPr>
            <a:noAutofit/>
          </a:bodyPr>
          <a:lstStyle/>
          <a:p>
            <a:pPr algn="r"/>
            <a:r>
              <a:rPr lang="fa-IR" sz="2700" b="1" dirty="0">
                <a:solidFill>
                  <a:srgbClr val="FF0000"/>
                </a:solidFill>
                <a:latin typeface="Adobe Arabic" panose="02040503050201020203" pitchFamily="18" charset="-78"/>
                <a:cs typeface="Adobe Arabic" panose="02040503050201020203" pitchFamily="18" charset="-78"/>
              </a:rPr>
              <a:t>مدیریت فروش</a:t>
            </a:r>
          </a:p>
          <a:p>
            <a:pPr algn="r"/>
            <a:endParaRPr lang="en-US" sz="2700" b="1" dirty="0">
              <a:solidFill>
                <a:srgbClr val="FF0000"/>
              </a:solidFill>
              <a:latin typeface="Adobe Arabic" panose="02040503050201020203" pitchFamily="18" charset="-78"/>
              <a:cs typeface="Adobe Arabic" panose="02040503050201020203" pitchFamily="18" charset="-78"/>
            </a:endParaRPr>
          </a:p>
          <a:p>
            <a:pPr algn="r"/>
            <a:endParaRPr lang="en-US" sz="2700" b="1" dirty="0" smtClean="0">
              <a:solidFill>
                <a:srgbClr val="FF0000"/>
              </a:solidFill>
              <a:latin typeface="Adobe Arabic" panose="02040503050201020203" pitchFamily="18" charset="-78"/>
              <a:cs typeface="Adobe Arabic" panose="02040503050201020203" pitchFamily="18" charset="-78"/>
            </a:endParaRPr>
          </a:p>
        </p:txBody>
      </p:sp>
      <p:sp>
        <p:nvSpPr>
          <p:cNvPr id="4" name="Slide Number Placeholder 3"/>
          <p:cNvSpPr>
            <a:spLocks noGrp="1"/>
          </p:cNvSpPr>
          <p:nvPr>
            <p:ph type="sldNum" sz="quarter" idx="12"/>
          </p:nvPr>
        </p:nvSpPr>
        <p:spPr/>
        <p:txBody>
          <a:bodyPr/>
          <a:lstStyle/>
          <a:p>
            <a:fld id="{146E9409-E997-43B6-A771-0C370C051810}" type="slidenum">
              <a:rPr lang="en-US" smtClean="0"/>
              <a:t>12</a:t>
            </a:fld>
            <a:endParaRPr lang="en-US"/>
          </a:p>
        </p:txBody>
      </p:sp>
    </p:spTree>
    <p:extLst>
      <p:ext uri="{BB962C8B-B14F-4D97-AF65-F5344CB8AC3E}">
        <p14:creationId xmlns:p14="http://schemas.microsoft.com/office/powerpoint/2010/main" val="27135112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799" y="968990"/>
            <a:ext cx="8566245" cy="4926842"/>
          </a:xfrm>
        </p:spPr>
        <p:txBody>
          <a:bodyPr>
            <a:normAutofit/>
          </a:bodyPr>
          <a:lstStyle/>
          <a:p>
            <a:pPr algn="just"/>
            <a:r>
              <a:rPr lang="fa-IR" sz="2700" b="1" dirty="0" smtClean="0">
                <a:solidFill>
                  <a:schemeClr val="tx1"/>
                </a:solidFill>
                <a:latin typeface="Adobe Arabic" panose="02040503050201020203" pitchFamily="18" charset="-78"/>
                <a:cs typeface="Adobe Arabic" panose="02040503050201020203" pitchFamily="18" charset="-78"/>
              </a:rPr>
              <a:t>وظایف مدیر فروش چیست؟                                                                                                               </a:t>
            </a:r>
            <a:r>
              <a:rPr lang="fa-IR" sz="2700" dirty="0" smtClean="0">
                <a:solidFill>
                  <a:schemeClr val="tx1"/>
                </a:solidFill>
                <a:latin typeface="Adobe Arabic" panose="02040503050201020203" pitchFamily="18" charset="-78"/>
                <a:cs typeface="Adobe Arabic" panose="02040503050201020203" pitchFamily="18" charset="-78"/>
              </a:rPr>
              <a:t/>
            </a:r>
            <a:br>
              <a:rPr lang="fa-IR" sz="2700" dirty="0" smtClean="0">
                <a:solidFill>
                  <a:schemeClr val="tx1"/>
                </a:solidFill>
                <a:latin typeface="Adobe Arabic" panose="02040503050201020203" pitchFamily="18" charset="-78"/>
                <a:cs typeface="Adobe Arabic" panose="02040503050201020203" pitchFamily="18" charset="-78"/>
              </a:rPr>
            </a:br>
            <a:r>
              <a:rPr lang="ar-SA" sz="3000" dirty="0">
                <a:latin typeface="Adobe Arabic" panose="02040503050201020203" pitchFamily="18" charset="-78"/>
                <a:cs typeface="Adobe Arabic" panose="02040503050201020203" pitchFamily="18" charset="-78"/>
              </a:rPr>
              <a:t>اساساً وظایف مدیر فروش نیز همانند هر مدیر دیگری شامل برنامه ریزی، سازماندهی، گزینش نیروی انسانی و انگیزش، هدایت و كنترل نیروهای تحت </a:t>
            </a:r>
            <a:r>
              <a:rPr lang="ar-SA" sz="3000" dirty="0" smtClean="0">
                <a:latin typeface="Adobe Arabic" panose="02040503050201020203" pitchFamily="18" charset="-78"/>
                <a:cs typeface="Adobe Arabic" panose="02040503050201020203" pitchFamily="18" charset="-78"/>
              </a:rPr>
              <a:t>س</a:t>
            </a:r>
            <a:r>
              <a:rPr lang="fa-IR" sz="3000" dirty="0" smtClean="0">
                <a:latin typeface="Adobe Arabic" panose="02040503050201020203" pitchFamily="18" charset="-78"/>
                <a:cs typeface="Adobe Arabic" panose="02040503050201020203" pitchFamily="18" charset="-78"/>
              </a:rPr>
              <a:t>ـ</a:t>
            </a:r>
            <a:r>
              <a:rPr lang="ar-SA" sz="3000" dirty="0" smtClean="0">
                <a:latin typeface="Adobe Arabic" panose="02040503050201020203" pitchFamily="18" charset="-78"/>
                <a:cs typeface="Adobe Arabic" panose="02040503050201020203" pitchFamily="18" charset="-78"/>
              </a:rPr>
              <a:t>رپرستی </a:t>
            </a:r>
            <a:r>
              <a:rPr lang="ar-SA" sz="3000" dirty="0">
                <a:latin typeface="Adobe Arabic" panose="02040503050201020203" pitchFamily="18" charset="-78"/>
                <a:cs typeface="Adobe Arabic" panose="02040503050201020203" pitchFamily="18" charset="-78"/>
              </a:rPr>
              <a:t>خود می باشد</a:t>
            </a:r>
            <a:r>
              <a:rPr lang="ar-SA" sz="3000" dirty="0" smtClean="0">
                <a:latin typeface="Adobe Arabic" panose="02040503050201020203" pitchFamily="18" charset="-78"/>
                <a:cs typeface="Adobe Arabic" panose="02040503050201020203" pitchFamily="18" charset="-78"/>
              </a:rPr>
              <a:t>.</a:t>
            </a:r>
            <a:r>
              <a:rPr lang="fa-IR" sz="3000" dirty="0" smtClean="0">
                <a:latin typeface="Adobe Arabic" panose="02040503050201020203" pitchFamily="18" charset="-78"/>
                <a:cs typeface="Adobe Arabic" panose="02040503050201020203" pitchFamily="18" charset="-78"/>
              </a:rPr>
              <a:t>                   </a:t>
            </a:r>
            <a:br>
              <a:rPr lang="fa-IR" sz="3000" dirty="0" smtClean="0">
                <a:latin typeface="Adobe Arabic" panose="02040503050201020203" pitchFamily="18" charset="-78"/>
                <a:cs typeface="Adobe Arabic" panose="02040503050201020203" pitchFamily="18" charset="-78"/>
              </a:rPr>
            </a:br>
            <a:r>
              <a:rPr lang="ar-SA" sz="3000" dirty="0">
                <a:latin typeface="Adobe Arabic" panose="02040503050201020203" pitchFamily="18" charset="-78"/>
                <a:cs typeface="Adobe Arabic" panose="02040503050201020203" pitchFamily="18" charset="-78"/>
              </a:rPr>
              <a:t>مدیر فروش باید اهداف فروش را مشخص كند و این اهداف را با اهداف بازاریابی و اهداف كل </a:t>
            </a:r>
            <a:r>
              <a:rPr lang="ar-SA" sz="3000" dirty="0" smtClean="0">
                <a:latin typeface="Adobe Arabic" panose="02040503050201020203" pitchFamily="18" charset="-78"/>
                <a:cs typeface="Adobe Arabic" panose="02040503050201020203" pitchFamily="18" charset="-78"/>
              </a:rPr>
              <a:t>ش</a:t>
            </a:r>
            <a:r>
              <a:rPr lang="fa-IR" sz="3000" dirty="0" smtClean="0">
                <a:latin typeface="Adobe Arabic" panose="02040503050201020203" pitchFamily="18" charset="-78"/>
                <a:cs typeface="Adobe Arabic" panose="02040503050201020203" pitchFamily="18" charset="-78"/>
              </a:rPr>
              <a:t>ـ</a:t>
            </a:r>
            <a:r>
              <a:rPr lang="ar-SA" sz="3000" dirty="0" smtClean="0">
                <a:latin typeface="Adobe Arabic" panose="02040503050201020203" pitchFamily="18" charset="-78"/>
                <a:cs typeface="Adobe Arabic" panose="02040503050201020203" pitchFamily="18" charset="-78"/>
              </a:rPr>
              <a:t>ركت </a:t>
            </a:r>
            <a:r>
              <a:rPr lang="ar-SA" sz="3000" dirty="0">
                <a:latin typeface="Adobe Arabic" panose="02040503050201020203" pitchFamily="18" charset="-78"/>
                <a:cs typeface="Adobe Arabic" panose="02040503050201020203" pitchFamily="18" charset="-78"/>
              </a:rPr>
              <a:t>هماهنگ سازد. بعبارت دیگر، اهداف بازاریابی </a:t>
            </a:r>
            <a:r>
              <a:rPr lang="ar-SA" sz="3000" dirty="0" smtClean="0">
                <a:latin typeface="Adobe Arabic" panose="02040503050201020203" pitchFamily="18" charset="-78"/>
                <a:cs typeface="Adobe Arabic" panose="02040503050201020203" pitchFamily="18" charset="-78"/>
              </a:rPr>
              <a:t>ش</a:t>
            </a:r>
            <a:r>
              <a:rPr lang="fa-IR" sz="3000" dirty="0" smtClean="0">
                <a:latin typeface="Adobe Arabic" panose="02040503050201020203" pitchFamily="18" charset="-78"/>
                <a:cs typeface="Adobe Arabic" panose="02040503050201020203" pitchFamily="18" charset="-78"/>
              </a:rPr>
              <a:t>ـ</a:t>
            </a:r>
            <a:r>
              <a:rPr lang="ar-SA" sz="3000" dirty="0" smtClean="0">
                <a:latin typeface="Adobe Arabic" panose="02040503050201020203" pitchFamily="18" charset="-78"/>
                <a:cs typeface="Adobe Arabic" panose="02040503050201020203" pitchFamily="18" charset="-78"/>
              </a:rPr>
              <a:t>ركت </a:t>
            </a:r>
            <a:r>
              <a:rPr lang="ar-SA" sz="3000" dirty="0">
                <a:latin typeface="Adobe Arabic" panose="02040503050201020203" pitchFamily="18" charset="-78"/>
                <a:cs typeface="Adobe Arabic" panose="02040503050201020203" pitchFamily="18" charset="-78"/>
              </a:rPr>
              <a:t>به اهداف فروش تبدیل می شوند. اهداف فروش نیز حجم فروش را با توجه به هر خط تولید تعیین می كند. اهداف فروش را می توان برحسب مبالغ فروش یا واحدهای فروش رفته تعیین كرد. این اهداف را می توان برحسب مناطق فروش، انواع </a:t>
            </a:r>
            <a:r>
              <a:rPr lang="ar-SA" sz="3000" dirty="0" smtClean="0">
                <a:latin typeface="Adobe Arabic" panose="02040503050201020203" pitchFamily="18" charset="-78"/>
                <a:cs typeface="Adobe Arabic" panose="02040503050201020203" pitchFamily="18" charset="-78"/>
              </a:rPr>
              <a:t>مص</a:t>
            </a:r>
            <a:r>
              <a:rPr lang="fa-IR" sz="3000" dirty="0" smtClean="0">
                <a:latin typeface="Adobe Arabic" panose="02040503050201020203" pitchFamily="18" charset="-78"/>
                <a:cs typeface="Adobe Arabic" panose="02040503050201020203" pitchFamily="18" charset="-78"/>
              </a:rPr>
              <a:t>ـ</a:t>
            </a:r>
            <a:r>
              <a:rPr lang="ar-SA" sz="3000" dirty="0" smtClean="0">
                <a:latin typeface="Adobe Arabic" panose="02040503050201020203" pitchFamily="18" charset="-78"/>
                <a:cs typeface="Adobe Arabic" panose="02040503050201020203" pitchFamily="18" charset="-78"/>
              </a:rPr>
              <a:t>رف </a:t>
            </a:r>
            <a:r>
              <a:rPr lang="ar-SA" sz="3000" dirty="0">
                <a:latin typeface="Adobe Arabic" panose="02040503050201020203" pitchFamily="18" charset="-78"/>
                <a:cs typeface="Adobe Arabic" panose="02040503050201020203" pitchFamily="18" charset="-78"/>
              </a:rPr>
              <a:t>كنندگان و دوره های زمانی نیز تقسیم بندی كرد. بعلاوه اهداف را می بایست همواره ارزیابی، نظارت و كنترل كرد و در صورت لزوم آنها را تعدیل نمود، تا از طریق فروش، سودكافی حاصل گردد</a:t>
            </a:r>
            <a:r>
              <a:rPr lang="ar-SA" sz="3000" dirty="0" smtClean="0">
                <a:latin typeface="Adobe Arabic" panose="02040503050201020203" pitchFamily="18" charset="-78"/>
                <a:cs typeface="Adobe Arabic" panose="02040503050201020203" pitchFamily="18" charset="-78"/>
              </a:rPr>
              <a:t>.</a:t>
            </a:r>
            <a:r>
              <a:rPr lang="fa-IR" sz="3000" dirty="0" smtClean="0">
                <a:latin typeface="Adobe Arabic" panose="02040503050201020203" pitchFamily="18" charset="-78"/>
                <a:cs typeface="Adobe Arabic" panose="02040503050201020203" pitchFamily="18" charset="-78"/>
              </a:rPr>
              <a:t>                                                                                            </a:t>
            </a:r>
            <a:r>
              <a:rPr lang="en-US" sz="2800" dirty="0"/>
              <a:t/>
            </a:r>
            <a:br>
              <a:rPr lang="en-US" sz="2800" dirty="0"/>
            </a:br>
            <a:endParaRPr lang="en-US" sz="2700" dirty="0">
              <a:solidFill>
                <a:schemeClr val="tx1"/>
              </a:solidFill>
              <a:latin typeface="Adobe Arabic" panose="02040503050201020203" pitchFamily="18" charset="-78"/>
              <a:cs typeface="Adobe Arabic" panose="02040503050201020203" pitchFamily="18" charset="-78"/>
            </a:endParaRPr>
          </a:p>
        </p:txBody>
      </p:sp>
      <p:sp>
        <p:nvSpPr>
          <p:cNvPr id="3" name="Subtitle 2"/>
          <p:cNvSpPr>
            <a:spLocks noGrp="1"/>
          </p:cNvSpPr>
          <p:nvPr>
            <p:ph type="subTitle" idx="1"/>
          </p:nvPr>
        </p:nvSpPr>
        <p:spPr>
          <a:xfrm rot="10800000" flipV="1">
            <a:off x="9444250" y="968990"/>
            <a:ext cx="2552131" cy="4926842"/>
          </a:xfrm>
        </p:spPr>
        <p:txBody>
          <a:bodyPr>
            <a:noAutofit/>
          </a:bodyPr>
          <a:lstStyle/>
          <a:p>
            <a:pPr algn="r"/>
            <a:r>
              <a:rPr lang="fa-IR" sz="2700" b="1" dirty="0" smtClean="0">
                <a:solidFill>
                  <a:srgbClr val="FF0000"/>
                </a:solidFill>
                <a:latin typeface="Adobe Arabic" panose="02040503050201020203" pitchFamily="18" charset="-78"/>
                <a:cs typeface="Adobe Arabic" panose="02040503050201020203" pitchFamily="18" charset="-78"/>
              </a:rPr>
              <a:t>مدیریت فروش</a:t>
            </a:r>
          </a:p>
          <a:p>
            <a:pPr algn="r"/>
            <a:endParaRPr lang="en-US" sz="2700" b="1" dirty="0" smtClean="0">
              <a:solidFill>
                <a:srgbClr val="FF0000"/>
              </a:solidFill>
              <a:latin typeface="Adobe Arabic" panose="02040503050201020203" pitchFamily="18" charset="-78"/>
              <a:cs typeface="Adobe Arabic" panose="02040503050201020203" pitchFamily="18" charset="-78"/>
            </a:endParaRPr>
          </a:p>
        </p:txBody>
      </p:sp>
      <p:sp>
        <p:nvSpPr>
          <p:cNvPr id="4" name="Slide Number Placeholder 3"/>
          <p:cNvSpPr>
            <a:spLocks noGrp="1"/>
          </p:cNvSpPr>
          <p:nvPr>
            <p:ph type="sldNum" sz="quarter" idx="12"/>
          </p:nvPr>
        </p:nvSpPr>
        <p:spPr/>
        <p:txBody>
          <a:bodyPr/>
          <a:lstStyle/>
          <a:p>
            <a:fld id="{146E9409-E997-43B6-A771-0C370C051810}" type="slidenum">
              <a:rPr lang="en-US" smtClean="0"/>
              <a:t>13</a:t>
            </a:fld>
            <a:endParaRPr lang="en-US"/>
          </a:p>
        </p:txBody>
      </p:sp>
    </p:spTree>
    <p:extLst>
      <p:ext uri="{BB962C8B-B14F-4D97-AF65-F5344CB8AC3E}">
        <p14:creationId xmlns:p14="http://schemas.microsoft.com/office/powerpoint/2010/main" val="29942042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799" y="968990"/>
            <a:ext cx="8566245" cy="4926842"/>
          </a:xfrm>
        </p:spPr>
        <p:txBody>
          <a:bodyPr>
            <a:normAutofit/>
          </a:bodyPr>
          <a:lstStyle/>
          <a:p>
            <a:pPr algn="just"/>
            <a:r>
              <a:rPr lang="ar-SA" sz="2700" b="1" dirty="0">
                <a:solidFill>
                  <a:schemeClr val="tx1"/>
                </a:solidFill>
                <a:latin typeface="Adobe Arabic" panose="02040503050201020203" pitchFamily="18" charset="-78"/>
                <a:cs typeface="Adobe Arabic" panose="02040503050201020203" pitchFamily="18" charset="-78"/>
              </a:rPr>
              <a:t>مدیر فروش همچنین بخشی از اوقات خود را جهت رسیدگی به موارد زیر اختصاص می </a:t>
            </a:r>
            <a:r>
              <a:rPr lang="ar-SA" sz="2700" b="1" dirty="0" smtClean="0">
                <a:solidFill>
                  <a:schemeClr val="tx1"/>
                </a:solidFill>
                <a:latin typeface="Adobe Arabic" panose="02040503050201020203" pitchFamily="18" charset="-78"/>
                <a:cs typeface="Adobe Arabic" panose="02040503050201020203" pitchFamily="18" charset="-78"/>
              </a:rPr>
              <a:t>دهد</a:t>
            </a:r>
            <a:r>
              <a:rPr lang="fa-IR" sz="2700" b="1" dirty="0" smtClean="0">
                <a:solidFill>
                  <a:schemeClr val="tx1"/>
                </a:solidFill>
                <a:latin typeface="Adobe Arabic" panose="02040503050201020203" pitchFamily="18" charset="-78"/>
                <a:cs typeface="Adobe Arabic" panose="02040503050201020203" pitchFamily="18" charset="-78"/>
              </a:rPr>
              <a:t>:               </a:t>
            </a:r>
            <a:r>
              <a:rPr lang="fa-IR" sz="2700" dirty="0" smtClean="0">
                <a:solidFill>
                  <a:schemeClr val="tx1"/>
                </a:solidFill>
                <a:latin typeface="Adobe Arabic" panose="02040503050201020203" pitchFamily="18" charset="-78"/>
                <a:cs typeface="Adobe Arabic" panose="02040503050201020203" pitchFamily="18" charset="-78"/>
              </a:rPr>
              <a:t/>
            </a:r>
            <a:br>
              <a:rPr lang="fa-IR" sz="2700" dirty="0" smtClean="0">
                <a:solidFill>
                  <a:schemeClr val="tx1"/>
                </a:solidFill>
                <a:latin typeface="Adobe Arabic" panose="02040503050201020203" pitchFamily="18" charset="-78"/>
                <a:cs typeface="Adobe Arabic" panose="02040503050201020203" pitchFamily="18" charset="-78"/>
              </a:rPr>
            </a:br>
            <a:r>
              <a:rPr lang="fa-IR" sz="2700" dirty="0" smtClean="0">
                <a:latin typeface="Adobe Arabic" panose="02040503050201020203" pitchFamily="18" charset="-78"/>
                <a:cs typeface="Adobe Arabic" panose="02040503050201020203" pitchFamily="18" charset="-78"/>
              </a:rPr>
              <a:t/>
            </a:r>
            <a:br>
              <a:rPr lang="fa-IR" sz="2700" dirty="0" smtClean="0">
                <a:latin typeface="Adobe Arabic" panose="02040503050201020203" pitchFamily="18" charset="-78"/>
                <a:cs typeface="Adobe Arabic" panose="02040503050201020203" pitchFamily="18" charset="-78"/>
              </a:rPr>
            </a:br>
            <a:r>
              <a:rPr lang="fa-IR" sz="2700" dirty="0" smtClean="0">
                <a:latin typeface="Adobe Arabic" panose="02040503050201020203" pitchFamily="18" charset="-78"/>
                <a:cs typeface="Adobe Arabic" panose="02040503050201020203" pitchFamily="18" charset="-78"/>
              </a:rPr>
              <a:t>1.</a:t>
            </a:r>
            <a:r>
              <a:rPr lang="ar-SA" sz="2700" dirty="0">
                <a:latin typeface="Adobe Arabic" panose="02040503050201020203" pitchFamily="18" charset="-78"/>
                <a:cs typeface="Adobe Arabic" panose="02040503050201020203" pitchFamily="18" charset="-78"/>
              </a:rPr>
              <a:t> گزینش و استخدام افراد مورد نیاز برای تكمیل نیروی </a:t>
            </a:r>
            <a:r>
              <a:rPr lang="ar-SA" sz="2700" dirty="0" smtClean="0">
                <a:latin typeface="Adobe Arabic" panose="02040503050201020203" pitchFamily="18" charset="-78"/>
                <a:cs typeface="Adobe Arabic" panose="02040503050201020203" pitchFamily="18" charset="-78"/>
              </a:rPr>
              <a:t>فروش</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fa-IR" sz="2700" dirty="0" smtClean="0">
                <a:latin typeface="Adobe Arabic" panose="02040503050201020203" pitchFamily="18" charset="-78"/>
                <a:cs typeface="Adobe Arabic" panose="02040503050201020203" pitchFamily="18" charset="-78"/>
              </a:rPr>
              <a:t/>
            </a:r>
            <a:br>
              <a:rPr lang="fa-IR" sz="2700" dirty="0" smtClean="0">
                <a:latin typeface="Adobe Arabic" panose="02040503050201020203" pitchFamily="18" charset="-78"/>
                <a:cs typeface="Adobe Arabic" panose="02040503050201020203" pitchFamily="18" charset="-78"/>
              </a:rPr>
            </a:br>
            <a:r>
              <a:rPr lang="fa-IR" sz="2700" dirty="0" smtClean="0">
                <a:latin typeface="Adobe Arabic" panose="02040503050201020203" pitchFamily="18" charset="-78"/>
                <a:cs typeface="Adobe Arabic" panose="02040503050201020203" pitchFamily="18" charset="-78"/>
              </a:rPr>
              <a:t>2. </a:t>
            </a:r>
            <a:r>
              <a:rPr lang="ar-SA" sz="2700" dirty="0" smtClean="0">
                <a:latin typeface="Adobe Arabic" panose="02040503050201020203" pitchFamily="18" charset="-78"/>
                <a:cs typeface="Adobe Arabic" panose="02040503050201020203" pitchFamily="18" charset="-78"/>
              </a:rPr>
              <a:t>فراهم </a:t>
            </a:r>
            <a:r>
              <a:rPr lang="ar-SA" sz="2700" dirty="0">
                <a:latin typeface="Adobe Arabic" panose="02040503050201020203" pitchFamily="18" charset="-78"/>
                <a:cs typeface="Adobe Arabic" panose="02040503050201020203" pitchFamily="18" charset="-78"/>
              </a:rPr>
              <a:t>نمودن امكانات جهت آموزش كافی برای نیروی فروش </a:t>
            </a:r>
            <a:r>
              <a:rPr lang="ar-SA" sz="2700" dirty="0" smtClean="0">
                <a:latin typeface="Adobe Arabic" panose="02040503050201020203" pitchFamily="18" charset="-78"/>
                <a:cs typeface="Adobe Arabic" panose="02040503050201020203" pitchFamily="18" charset="-78"/>
              </a:rPr>
              <a:t>خود</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fa-IR" sz="2700" dirty="0" smtClean="0">
                <a:latin typeface="Adobe Arabic" panose="02040503050201020203" pitchFamily="18" charset="-78"/>
                <a:cs typeface="Adobe Arabic" panose="02040503050201020203" pitchFamily="18" charset="-78"/>
              </a:rPr>
              <a:t/>
            </a:r>
            <a:br>
              <a:rPr lang="fa-IR" sz="2700" dirty="0" smtClean="0">
                <a:latin typeface="Adobe Arabic" panose="02040503050201020203" pitchFamily="18" charset="-78"/>
                <a:cs typeface="Adobe Arabic" panose="02040503050201020203" pitchFamily="18" charset="-78"/>
              </a:rPr>
            </a:br>
            <a:r>
              <a:rPr lang="fa-IR" sz="2700" dirty="0" smtClean="0">
                <a:latin typeface="Adobe Arabic" panose="02040503050201020203" pitchFamily="18" charset="-78"/>
                <a:cs typeface="Adobe Arabic" panose="02040503050201020203" pitchFamily="18" charset="-78"/>
              </a:rPr>
              <a:t>3.</a:t>
            </a:r>
            <a:r>
              <a:rPr lang="ar-SA" sz="2700" dirty="0">
                <a:latin typeface="Adobe Arabic" panose="02040503050201020203" pitchFamily="18" charset="-78"/>
                <a:cs typeface="Adobe Arabic" panose="02040503050201020203" pitchFamily="18" charset="-78"/>
              </a:rPr>
              <a:t> اطمینان از اینكه سیاستها و برنامه های حقوق و دستمزد موجب انگیزش جهت فروش بیشتر در پرسنل فروش می شود</a:t>
            </a:r>
            <a:r>
              <a:rPr lang="ar-SA" sz="2700" dirty="0" smtClean="0">
                <a:latin typeface="Adobe Arabic" panose="02040503050201020203" pitchFamily="18" charset="-78"/>
                <a:cs typeface="Adobe Arabic" panose="02040503050201020203" pitchFamily="18" charset="-78"/>
              </a:rPr>
              <a:t>.</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fa-IR" sz="2700" dirty="0" smtClean="0">
                <a:latin typeface="Adobe Arabic" panose="02040503050201020203" pitchFamily="18" charset="-78"/>
                <a:cs typeface="Adobe Arabic" panose="02040503050201020203" pitchFamily="18" charset="-78"/>
              </a:rPr>
              <a:t/>
            </a:r>
            <a:br>
              <a:rPr lang="fa-IR" sz="2700" dirty="0" smtClean="0">
                <a:latin typeface="Adobe Arabic" panose="02040503050201020203" pitchFamily="18" charset="-78"/>
                <a:cs typeface="Adobe Arabic" panose="02040503050201020203" pitchFamily="18" charset="-78"/>
              </a:rPr>
            </a:br>
            <a:r>
              <a:rPr lang="fa-IR" sz="2700" dirty="0" smtClean="0">
                <a:latin typeface="Adobe Arabic" panose="02040503050201020203" pitchFamily="18" charset="-78"/>
                <a:cs typeface="Adobe Arabic" panose="02040503050201020203" pitchFamily="18" charset="-78"/>
              </a:rPr>
              <a:t>4.</a:t>
            </a:r>
            <a:r>
              <a:rPr lang="ar-SA" sz="2700" dirty="0">
                <a:latin typeface="Adobe Arabic" panose="02040503050201020203" pitchFamily="18" charset="-78"/>
                <a:cs typeface="Adobe Arabic" panose="02040503050201020203" pitchFamily="18" charset="-78"/>
              </a:rPr>
              <a:t> ارزیابی هر چند وقت یكبار از عملكرد نیروی </a:t>
            </a:r>
            <a:r>
              <a:rPr lang="ar-SA" sz="2700" dirty="0" smtClean="0">
                <a:latin typeface="Adobe Arabic" panose="02040503050201020203" pitchFamily="18" charset="-78"/>
                <a:cs typeface="Adobe Arabic" panose="02040503050201020203" pitchFamily="18" charset="-78"/>
              </a:rPr>
              <a:t>فروش</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endParaRPr lang="en-US" sz="2700" dirty="0">
              <a:latin typeface="Adobe Arabic" panose="02040503050201020203" pitchFamily="18" charset="-78"/>
              <a:cs typeface="Adobe Arabic" panose="02040503050201020203" pitchFamily="18" charset="-78"/>
            </a:endParaRPr>
          </a:p>
        </p:txBody>
      </p:sp>
      <p:sp>
        <p:nvSpPr>
          <p:cNvPr id="3" name="Subtitle 2"/>
          <p:cNvSpPr>
            <a:spLocks noGrp="1"/>
          </p:cNvSpPr>
          <p:nvPr>
            <p:ph type="subTitle" idx="1"/>
          </p:nvPr>
        </p:nvSpPr>
        <p:spPr>
          <a:xfrm rot="10800000" flipV="1">
            <a:off x="9444250" y="968990"/>
            <a:ext cx="2552131" cy="4926842"/>
          </a:xfrm>
        </p:spPr>
        <p:txBody>
          <a:bodyPr>
            <a:noAutofit/>
          </a:bodyPr>
          <a:lstStyle/>
          <a:p>
            <a:pPr algn="r"/>
            <a:r>
              <a:rPr lang="fa-IR" sz="2700" b="1" dirty="0">
                <a:solidFill>
                  <a:srgbClr val="FF0000"/>
                </a:solidFill>
                <a:latin typeface="Adobe Arabic" panose="02040503050201020203" pitchFamily="18" charset="-78"/>
                <a:cs typeface="Adobe Arabic" panose="02040503050201020203" pitchFamily="18" charset="-78"/>
              </a:rPr>
              <a:t>مدیریت فروش</a:t>
            </a:r>
          </a:p>
          <a:p>
            <a:pPr algn="r"/>
            <a:endParaRPr lang="en-US" sz="2700" b="1" dirty="0">
              <a:solidFill>
                <a:srgbClr val="FF0000"/>
              </a:solidFill>
              <a:latin typeface="Adobe Arabic" panose="02040503050201020203" pitchFamily="18" charset="-78"/>
              <a:cs typeface="Adobe Arabic" panose="02040503050201020203" pitchFamily="18" charset="-78"/>
            </a:endParaRPr>
          </a:p>
          <a:p>
            <a:pPr algn="r"/>
            <a:endParaRPr lang="en-US" sz="2700" b="1" dirty="0" smtClean="0">
              <a:solidFill>
                <a:srgbClr val="FF0000"/>
              </a:solidFill>
              <a:latin typeface="Adobe Arabic" panose="02040503050201020203" pitchFamily="18" charset="-78"/>
              <a:cs typeface="Adobe Arabic" panose="02040503050201020203" pitchFamily="18" charset="-78"/>
            </a:endParaRPr>
          </a:p>
        </p:txBody>
      </p:sp>
      <p:sp>
        <p:nvSpPr>
          <p:cNvPr id="4" name="Slide Number Placeholder 3"/>
          <p:cNvSpPr>
            <a:spLocks noGrp="1"/>
          </p:cNvSpPr>
          <p:nvPr>
            <p:ph type="sldNum" sz="quarter" idx="12"/>
          </p:nvPr>
        </p:nvSpPr>
        <p:spPr/>
        <p:txBody>
          <a:bodyPr/>
          <a:lstStyle/>
          <a:p>
            <a:fld id="{146E9409-E997-43B6-A771-0C370C051810}" type="slidenum">
              <a:rPr lang="en-US" smtClean="0"/>
              <a:t>14</a:t>
            </a:fld>
            <a:endParaRPr lang="en-US"/>
          </a:p>
        </p:txBody>
      </p:sp>
    </p:spTree>
    <p:extLst>
      <p:ext uri="{BB962C8B-B14F-4D97-AF65-F5344CB8AC3E}">
        <p14:creationId xmlns:p14="http://schemas.microsoft.com/office/powerpoint/2010/main" val="339680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079505" y="2947916"/>
            <a:ext cx="1435009" cy="1277273"/>
          </a:xfrm>
          <a:prstGeom prst="rect">
            <a:avLst/>
          </a:prstGeom>
          <a:noFill/>
        </p:spPr>
        <p:txBody>
          <a:bodyPr wrap="none" rtlCol="0">
            <a:spAutoFit/>
          </a:bodyPr>
          <a:lstStyle/>
          <a:p>
            <a:pPr algn="ctr"/>
            <a:r>
              <a:rPr lang="fa-IR" sz="7700" dirty="0" smtClean="0">
                <a:solidFill>
                  <a:srgbClr val="00B050"/>
                </a:solidFill>
                <a:latin typeface="Adobe Arabic" panose="02040503050201020203" pitchFamily="18" charset="-78"/>
                <a:cs typeface="Adobe Arabic" panose="02040503050201020203" pitchFamily="18" charset="-78"/>
              </a:rPr>
              <a:t>پایان</a:t>
            </a:r>
            <a:endParaRPr lang="en-US" sz="7700" dirty="0">
              <a:solidFill>
                <a:srgbClr val="00B050"/>
              </a:solidFill>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3619898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9848" y="464024"/>
            <a:ext cx="10055180" cy="5854889"/>
          </a:xfrm>
        </p:spPr>
        <p:txBody>
          <a:bodyPr>
            <a:normAutofit/>
          </a:bodyPr>
          <a:lstStyle/>
          <a:p>
            <a:pPr algn="ctr"/>
            <a:r>
              <a:rPr lang="en-US" sz="4700" b="1" i="1" dirty="0" smtClean="0">
                <a:solidFill>
                  <a:schemeClr val="tx1"/>
                </a:solidFill>
                <a:latin typeface="Adobe Arabic" panose="02040503050201020203" pitchFamily="18" charset="-78"/>
                <a:cs typeface="Adobe Arabic" panose="02040503050201020203" pitchFamily="18" charset="-78"/>
              </a:rPr>
              <a:t>Personal selling</a:t>
            </a:r>
            <a:br>
              <a:rPr lang="en-US" sz="4700" b="1" i="1" dirty="0" smtClean="0">
                <a:solidFill>
                  <a:schemeClr val="tx1"/>
                </a:solidFill>
                <a:latin typeface="Adobe Arabic" panose="02040503050201020203" pitchFamily="18" charset="-78"/>
                <a:cs typeface="Adobe Arabic" panose="02040503050201020203" pitchFamily="18" charset="-78"/>
              </a:rPr>
            </a:br>
            <a:r>
              <a:rPr lang="fa-IR" sz="3700" dirty="0" smtClean="0">
                <a:solidFill>
                  <a:schemeClr val="tx1"/>
                </a:solidFill>
                <a:latin typeface="Adobe Arabic" panose="02040503050201020203" pitchFamily="18" charset="-78"/>
                <a:cs typeface="Adobe Arabic" panose="02040503050201020203" pitchFamily="18" charset="-78"/>
              </a:rPr>
              <a:t/>
            </a:r>
            <a:br>
              <a:rPr lang="fa-IR" sz="3700" dirty="0" smtClean="0">
                <a:solidFill>
                  <a:schemeClr val="tx1"/>
                </a:solidFill>
                <a:latin typeface="Adobe Arabic" panose="02040503050201020203" pitchFamily="18" charset="-78"/>
                <a:cs typeface="Adobe Arabic" panose="02040503050201020203" pitchFamily="18" charset="-78"/>
              </a:rPr>
            </a:br>
            <a:r>
              <a:rPr lang="en-US" sz="3700" dirty="0">
                <a:solidFill>
                  <a:schemeClr val="tx1"/>
                </a:solidFill>
                <a:latin typeface="Adobe Arabic" panose="02040503050201020203" pitchFamily="18" charset="-78"/>
                <a:cs typeface="Adobe Arabic" panose="02040503050201020203" pitchFamily="18" charset="-78"/>
              </a:rPr>
              <a:t/>
            </a:r>
            <a:br>
              <a:rPr lang="en-US" sz="3700" dirty="0">
                <a:solidFill>
                  <a:schemeClr val="tx1"/>
                </a:solidFill>
                <a:latin typeface="Adobe Arabic" panose="02040503050201020203" pitchFamily="18" charset="-78"/>
                <a:cs typeface="Adobe Arabic" panose="02040503050201020203" pitchFamily="18" charset="-78"/>
              </a:rPr>
            </a:br>
            <a:r>
              <a:rPr lang="fa-IR" sz="3700" dirty="0" smtClean="0">
                <a:solidFill>
                  <a:schemeClr val="tx1"/>
                </a:solidFill>
                <a:latin typeface="Adobe Arabic" panose="02040503050201020203" pitchFamily="18" charset="-78"/>
                <a:cs typeface="Adobe Arabic" panose="02040503050201020203" pitchFamily="18" charset="-78"/>
              </a:rPr>
              <a:t>رضا غضنفری</a:t>
            </a:r>
            <a:br>
              <a:rPr lang="fa-IR" sz="3700" dirty="0" smtClean="0">
                <a:solidFill>
                  <a:schemeClr val="tx1"/>
                </a:solidFill>
                <a:latin typeface="Adobe Arabic" panose="02040503050201020203" pitchFamily="18" charset="-78"/>
                <a:cs typeface="Adobe Arabic" panose="02040503050201020203" pitchFamily="18" charset="-78"/>
              </a:rPr>
            </a:br>
            <a:r>
              <a:rPr lang="fa-IR" sz="3700" dirty="0" smtClean="0">
                <a:solidFill>
                  <a:schemeClr val="tx1"/>
                </a:solidFill>
                <a:latin typeface="Adobe Arabic" panose="02040503050201020203" pitchFamily="18" charset="-78"/>
                <a:cs typeface="Adobe Arabic" panose="02040503050201020203" pitchFamily="18" charset="-78"/>
              </a:rPr>
              <a:t>903218</a:t>
            </a:r>
            <a:r>
              <a:rPr lang="en-US" sz="3700" dirty="0" smtClean="0">
                <a:solidFill>
                  <a:schemeClr val="tx1"/>
                </a:solidFill>
                <a:latin typeface="Adobe Arabic" panose="02040503050201020203" pitchFamily="18" charset="-78"/>
                <a:cs typeface="Adobe Arabic" panose="02040503050201020203" pitchFamily="18" charset="-78"/>
              </a:rPr>
              <a:t/>
            </a:r>
            <a:br>
              <a:rPr lang="en-US" sz="3700" dirty="0" smtClean="0">
                <a:solidFill>
                  <a:schemeClr val="tx1"/>
                </a:solidFill>
                <a:latin typeface="Adobe Arabic" panose="02040503050201020203" pitchFamily="18" charset="-78"/>
                <a:cs typeface="Adobe Arabic" panose="02040503050201020203" pitchFamily="18" charset="-78"/>
              </a:rPr>
            </a:br>
            <a:r>
              <a:rPr lang="fa-IR" sz="3700" dirty="0" smtClean="0">
                <a:solidFill>
                  <a:schemeClr val="tx1"/>
                </a:solidFill>
                <a:latin typeface="Adobe Arabic" panose="02040503050201020203" pitchFamily="18" charset="-78"/>
                <a:cs typeface="Adobe Arabic" panose="02040503050201020203" pitchFamily="18" charset="-78"/>
              </a:rPr>
              <a:t>صابر پورابراهیمی</a:t>
            </a:r>
            <a:br>
              <a:rPr lang="fa-IR" sz="3700" dirty="0" smtClean="0">
                <a:solidFill>
                  <a:schemeClr val="tx1"/>
                </a:solidFill>
                <a:latin typeface="Adobe Arabic" panose="02040503050201020203" pitchFamily="18" charset="-78"/>
                <a:cs typeface="Adobe Arabic" panose="02040503050201020203" pitchFamily="18" charset="-78"/>
              </a:rPr>
            </a:br>
            <a:r>
              <a:rPr lang="fa-IR" sz="3700" dirty="0" smtClean="0">
                <a:solidFill>
                  <a:schemeClr val="tx1"/>
                </a:solidFill>
                <a:latin typeface="Adobe Arabic" panose="02040503050201020203" pitchFamily="18" charset="-78"/>
                <a:cs typeface="Adobe Arabic" panose="02040503050201020203" pitchFamily="18" charset="-78"/>
              </a:rPr>
              <a:t>903106</a:t>
            </a:r>
            <a:r>
              <a:rPr lang="fa-IR" sz="3700" dirty="0">
                <a:solidFill>
                  <a:schemeClr val="tx1"/>
                </a:solidFill>
                <a:latin typeface="Adobe Arabic" panose="02040503050201020203" pitchFamily="18" charset="-78"/>
                <a:cs typeface="Adobe Arabic" panose="02040503050201020203" pitchFamily="18" charset="-78"/>
              </a:rPr>
              <a:t/>
            </a:r>
            <a:br>
              <a:rPr lang="fa-IR" sz="3700" dirty="0">
                <a:solidFill>
                  <a:schemeClr val="tx1"/>
                </a:solidFill>
                <a:latin typeface="Adobe Arabic" panose="02040503050201020203" pitchFamily="18" charset="-78"/>
                <a:cs typeface="Adobe Arabic" panose="02040503050201020203" pitchFamily="18" charset="-78"/>
              </a:rPr>
            </a:br>
            <a:r>
              <a:rPr lang="fa-IR" sz="3700" dirty="0" smtClean="0">
                <a:solidFill>
                  <a:schemeClr val="tx1"/>
                </a:solidFill>
                <a:latin typeface="Adobe Arabic" panose="02040503050201020203" pitchFamily="18" charset="-78"/>
                <a:cs typeface="Adobe Arabic" panose="02040503050201020203" pitchFamily="18" charset="-78"/>
              </a:rPr>
              <a:t/>
            </a:r>
            <a:br>
              <a:rPr lang="fa-IR" sz="3700" dirty="0" smtClean="0">
                <a:solidFill>
                  <a:schemeClr val="tx1"/>
                </a:solidFill>
                <a:latin typeface="Adobe Arabic" panose="02040503050201020203" pitchFamily="18" charset="-78"/>
                <a:cs typeface="Adobe Arabic" panose="02040503050201020203" pitchFamily="18" charset="-78"/>
              </a:rPr>
            </a:br>
            <a:endParaRPr lang="en-US" sz="3700" dirty="0">
              <a:solidFill>
                <a:schemeClr val="tx1"/>
              </a:solidFill>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39435284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799" y="968990"/>
            <a:ext cx="8566245" cy="4926842"/>
          </a:xfrm>
        </p:spPr>
        <p:txBody>
          <a:bodyPr>
            <a:noAutofit/>
          </a:bodyPr>
          <a:lstStyle/>
          <a:p>
            <a:pPr algn="just"/>
            <a:r>
              <a:rPr lang="ar-SA" sz="2700" dirty="0">
                <a:latin typeface="Adobe Arabic" panose="02040503050201020203" pitchFamily="18" charset="-78"/>
                <a:cs typeface="Adobe Arabic" panose="02040503050201020203" pitchFamily="18" charset="-78"/>
              </a:rPr>
              <a:t>فروش شخصی تمام آن معاملاتی را در بر می گیرد که در آنها بین فروشنده و خریدار یک تعامل انسانی وجود دارد. فروش شخصی در اکثر معاملات </a:t>
            </a:r>
            <a:r>
              <a:rPr lang="ar-SA" sz="2700" dirty="0" smtClean="0">
                <a:latin typeface="Adobe Arabic" panose="02040503050201020203" pitchFamily="18" charset="-78"/>
                <a:cs typeface="Adobe Arabic" panose="02040503050201020203" pitchFamily="18" charset="-78"/>
              </a:rPr>
              <a:t>ش</a:t>
            </a:r>
            <a:r>
              <a:rPr lang="fa-IR" sz="2700" dirty="0" smtClean="0">
                <a:latin typeface="Adobe Arabic" panose="02040503050201020203" pitchFamily="18" charset="-78"/>
                <a:cs typeface="Adobe Arabic" panose="02040503050201020203" pitchFamily="18" charset="-78"/>
              </a:rPr>
              <a:t>ـ</a:t>
            </a:r>
            <a:r>
              <a:rPr lang="ar-SA" sz="2700" dirty="0" smtClean="0">
                <a:latin typeface="Adobe Arabic" panose="02040503050201020203" pitchFamily="18" charset="-78"/>
                <a:cs typeface="Adobe Arabic" panose="02040503050201020203" pitchFamily="18" charset="-78"/>
              </a:rPr>
              <a:t>رکت </a:t>
            </a:r>
            <a:r>
              <a:rPr lang="ar-SA" sz="2700" dirty="0">
                <a:latin typeface="Adobe Arabic" panose="02040503050201020203" pitchFamily="18" charset="-78"/>
                <a:cs typeface="Adobe Arabic" panose="02040503050201020203" pitchFamily="18" charset="-78"/>
              </a:rPr>
              <a:t>به </a:t>
            </a:r>
            <a:r>
              <a:rPr lang="ar-SA" sz="2700" dirty="0" smtClean="0">
                <a:latin typeface="Adobe Arabic" panose="02040503050201020203" pitchFamily="18" charset="-78"/>
                <a:cs typeface="Adobe Arabic" panose="02040503050201020203" pitchFamily="18" charset="-78"/>
              </a:rPr>
              <a:t>ش</a:t>
            </a:r>
            <a:r>
              <a:rPr lang="fa-IR" sz="2700" dirty="0" smtClean="0">
                <a:latin typeface="Adobe Arabic" panose="02040503050201020203" pitchFamily="18" charset="-78"/>
                <a:cs typeface="Adobe Arabic" panose="02040503050201020203" pitchFamily="18" charset="-78"/>
              </a:rPr>
              <a:t>ـ</a:t>
            </a:r>
            <a:r>
              <a:rPr lang="ar-SA" sz="2700" dirty="0" smtClean="0">
                <a:latin typeface="Adobe Arabic" panose="02040503050201020203" pitchFamily="18" charset="-78"/>
                <a:cs typeface="Adobe Arabic" panose="02040503050201020203" pitchFamily="18" charset="-78"/>
              </a:rPr>
              <a:t>رکت </a:t>
            </a:r>
            <a:r>
              <a:rPr lang="ar-SA" sz="2700" dirty="0">
                <a:latin typeface="Adobe Arabic" panose="02040503050201020203" pitchFamily="18" charset="-78"/>
                <a:cs typeface="Adobe Arabic" panose="02040503050201020203" pitchFamily="18" charset="-78"/>
              </a:rPr>
              <a:t>و شمار زیادی از معاملات با </a:t>
            </a:r>
            <a:r>
              <a:rPr lang="ar-SA" sz="2700" dirty="0" smtClean="0">
                <a:latin typeface="Adobe Arabic" panose="02040503050201020203" pitchFamily="18" charset="-78"/>
                <a:cs typeface="Adobe Arabic" panose="02040503050201020203" pitchFamily="18" charset="-78"/>
              </a:rPr>
              <a:t>مص</a:t>
            </a:r>
            <a:r>
              <a:rPr lang="fa-IR" sz="2700" dirty="0" smtClean="0">
                <a:latin typeface="Adobe Arabic" panose="02040503050201020203" pitchFamily="18" charset="-78"/>
                <a:cs typeface="Adobe Arabic" panose="02040503050201020203" pitchFamily="18" charset="-78"/>
              </a:rPr>
              <a:t>ـ</a:t>
            </a:r>
            <a:r>
              <a:rPr lang="ar-SA" sz="2700" dirty="0" smtClean="0">
                <a:latin typeface="Adobe Arabic" panose="02040503050201020203" pitchFamily="18" charset="-78"/>
                <a:cs typeface="Adobe Arabic" panose="02040503050201020203" pitchFamily="18" charset="-78"/>
              </a:rPr>
              <a:t>رف </a:t>
            </a:r>
            <a:r>
              <a:rPr lang="ar-SA" sz="2700" dirty="0">
                <a:latin typeface="Adobe Arabic" panose="02040503050201020203" pitchFamily="18" charset="-78"/>
                <a:cs typeface="Adobe Arabic" panose="02040503050201020203" pitchFamily="18" charset="-78"/>
              </a:rPr>
              <a:t>کننده به کار می رود. منبع کلیدی در فروش شخصی زمان است. اوقات سپری شده با مشتری به عنوان زمان تعامل و گفت و گو خوانده می شود که زمان بسیار با ارزشی است. فروشندگان موفق قدر زمان تعامل و گفت و گو را می دانند و همیشه می کوشند از آن نهایت بهره را برند. مجموع زمان تمام نمایندگان فروش از جمله زمان تعامل، زمان نیروی فروش است و در بسیاری از سازمان ها این زمان غالباً یک منبع گلوگاه است. همه خواستار زمان نیروی فروش هستند اما ممکن است زمان کافی برای نیل به هدفهای عینی کاری همه افراد وجود نداشته باشد. غالباً بازاریابی بر حسب محصول سازمان دهی می شود و فروش بر حسب </a:t>
            </a:r>
            <a:r>
              <a:rPr lang="ar-SA" sz="2700" dirty="0" smtClean="0">
                <a:latin typeface="Adobe Arabic" panose="02040503050201020203" pitchFamily="18" charset="-78"/>
                <a:cs typeface="Adobe Arabic" panose="02040503050201020203" pitchFamily="18" charset="-78"/>
              </a:rPr>
              <a:t>جغرافیا.مدیران </a:t>
            </a:r>
            <a:r>
              <a:rPr lang="ar-SA" sz="2700" dirty="0">
                <a:latin typeface="Adobe Arabic" panose="02040503050201020203" pitchFamily="18" charset="-78"/>
                <a:cs typeface="Adobe Arabic" panose="02040503050201020203" pitchFamily="18" charset="-78"/>
              </a:rPr>
              <a:t>محصول ممکن است خواهان زمان نیروی فروش بیشتری از آن چه در قلمروهای فروش موجود است </a:t>
            </a:r>
            <a:r>
              <a:rPr lang="ar-SA" sz="2700" dirty="0" smtClean="0">
                <a:latin typeface="Adobe Arabic" panose="02040503050201020203" pitchFamily="18" charset="-78"/>
                <a:cs typeface="Adobe Arabic" panose="02040503050201020203" pitchFamily="18" charset="-78"/>
              </a:rPr>
              <a:t>باشند</a:t>
            </a:r>
            <a:r>
              <a:rPr lang="fa-IR" sz="2700" dirty="0">
                <a:latin typeface="Adobe Arabic" panose="02040503050201020203" pitchFamily="18" charset="-78"/>
                <a:cs typeface="Adobe Arabic" panose="02040503050201020203" pitchFamily="18" charset="-78"/>
              </a:rPr>
              <a:t>.</a:t>
            </a:r>
            <a:r>
              <a:rPr lang="en-US" sz="2700" dirty="0">
                <a:latin typeface="Adobe Arabic" panose="02040503050201020203" pitchFamily="18" charset="-78"/>
                <a:cs typeface="Adobe Arabic" panose="02040503050201020203" pitchFamily="18" charset="-78"/>
              </a:rPr>
              <a:t/>
            </a:r>
            <a:br>
              <a:rPr lang="en-US" sz="2700" dirty="0">
                <a:latin typeface="Adobe Arabic" panose="02040503050201020203" pitchFamily="18" charset="-78"/>
                <a:cs typeface="Adobe Arabic" panose="02040503050201020203" pitchFamily="18" charset="-78"/>
              </a:rPr>
            </a:br>
            <a:r>
              <a:rPr lang="ar-SA" sz="2700" dirty="0">
                <a:latin typeface="Adobe Arabic" panose="02040503050201020203" pitchFamily="18" charset="-78"/>
                <a:cs typeface="Adobe Arabic" panose="02040503050201020203" pitchFamily="18" charset="-78"/>
              </a:rPr>
              <a:t>شما برای حل این تضادهای ممکن و برای </a:t>
            </a:r>
            <a:r>
              <a:rPr lang="ar-SA" sz="2700" dirty="0" smtClean="0">
                <a:latin typeface="Adobe Arabic" panose="02040503050201020203" pitchFamily="18" charset="-78"/>
                <a:cs typeface="Adobe Arabic" panose="02040503050201020203" pitchFamily="18" charset="-78"/>
              </a:rPr>
              <a:t>متمرکز</a:t>
            </a:r>
            <a:r>
              <a:rPr lang="fa-IR" sz="2700" dirty="0" smtClean="0">
                <a:latin typeface="Adobe Arabic" panose="02040503050201020203" pitchFamily="18" charset="-78"/>
                <a:cs typeface="Adobe Arabic" panose="02040503050201020203" pitchFamily="18" charset="-78"/>
              </a:rPr>
              <a:t> </a:t>
            </a:r>
            <a:r>
              <a:rPr lang="ar-SA" sz="2700" dirty="0" smtClean="0">
                <a:latin typeface="Adobe Arabic" panose="02040503050201020203" pitchFamily="18" charset="-78"/>
                <a:cs typeface="Adobe Arabic" panose="02040503050201020203" pitchFamily="18" charset="-78"/>
              </a:rPr>
              <a:t>کردن </a:t>
            </a:r>
            <a:r>
              <a:rPr lang="ar-SA" sz="2700" dirty="0">
                <a:latin typeface="Adobe Arabic" panose="02040503050201020203" pitchFamily="18" charset="-78"/>
                <a:cs typeface="Adobe Arabic" panose="02040503050201020203" pitchFamily="18" charset="-78"/>
              </a:rPr>
              <a:t>تلاش های فروش سازمانتان به یک راهبرد فروش نیاز </a:t>
            </a:r>
            <a:r>
              <a:rPr lang="ar-SA" sz="2700" dirty="0" smtClean="0">
                <a:latin typeface="Adobe Arabic" panose="02040503050201020203" pitchFamily="18" charset="-78"/>
                <a:cs typeface="Adobe Arabic" panose="02040503050201020203" pitchFamily="18" charset="-78"/>
              </a:rPr>
              <a:t>دارید</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endParaRPr lang="en-US" sz="2700" dirty="0">
              <a:latin typeface="Adobe Arabic" panose="02040503050201020203" pitchFamily="18" charset="-78"/>
              <a:cs typeface="Adobe Arabic" panose="02040503050201020203" pitchFamily="18" charset="-78"/>
            </a:endParaRPr>
          </a:p>
        </p:txBody>
      </p:sp>
      <p:sp>
        <p:nvSpPr>
          <p:cNvPr id="3" name="Subtitle 2"/>
          <p:cNvSpPr>
            <a:spLocks noGrp="1"/>
          </p:cNvSpPr>
          <p:nvPr>
            <p:ph type="subTitle" idx="1"/>
          </p:nvPr>
        </p:nvSpPr>
        <p:spPr>
          <a:xfrm rot="10800000" flipV="1">
            <a:off x="9444250" y="968990"/>
            <a:ext cx="2552131" cy="4926842"/>
          </a:xfrm>
        </p:spPr>
        <p:txBody>
          <a:bodyPr>
            <a:noAutofit/>
          </a:bodyPr>
          <a:lstStyle/>
          <a:p>
            <a:pPr algn="r"/>
            <a:r>
              <a:rPr lang="fa-IR" sz="2700" b="1" dirty="0" smtClean="0">
                <a:solidFill>
                  <a:srgbClr val="FF0000"/>
                </a:solidFill>
                <a:latin typeface="Adobe Arabic" panose="02040503050201020203" pitchFamily="18" charset="-78"/>
                <a:cs typeface="Adobe Arabic" panose="02040503050201020203" pitchFamily="18" charset="-78"/>
              </a:rPr>
              <a:t>فروش شخصی</a:t>
            </a:r>
            <a:endParaRPr lang="en-US" sz="2700" b="1" dirty="0">
              <a:solidFill>
                <a:srgbClr val="FF0000"/>
              </a:solidFill>
              <a:latin typeface="Adobe Arabic" panose="02040503050201020203" pitchFamily="18" charset="-78"/>
              <a:cs typeface="Adobe Arabic" panose="02040503050201020203" pitchFamily="18" charset="-78"/>
            </a:endParaRPr>
          </a:p>
          <a:p>
            <a:pPr algn="r"/>
            <a:endParaRPr lang="en-US" sz="2700" b="1" dirty="0" smtClean="0">
              <a:solidFill>
                <a:srgbClr val="FF0000"/>
              </a:solidFill>
              <a:latin typeface="Adobe Arabic" panose="02040503050201020203" pitchFamily="18" charset="-78"/>
              <a:cs typeface="Adobe Arabic" panose="02040503050201020203" pitchFamily="18" charset="-78"/>
            </a:endParaRPr>
          </a:p>
        </p:txBody>
      </p:sp>
      <p:sp>
        <p:nvSpPr>
          <p:cNvPr id="4" name="Slide Number Placeholder 3"/>
          <p:cNvSpPr>
            <a:spLocks noGrp="1"/>
          </p:cNvSpPr>
          <p:nvPr>
            <p:ph type="sldNum" sz="quarter" idx="12"/>
          </p:nvPr>
        </p:nvSpPr>
        <p:spPr/>
        <p:txBody>
          <a:bodyPr/>
          <a:lstStyle/>
          <a:p>
            <a:fld id="{146E9409-E997-43B6-A771-0C370C051810}" type="slidenum">
              <a:rPr lang="en-US" smtClean="0"/>
              <a:t>3</a:t>
            </a:fld>
            <a:endParaRPr lang="en-US"/>
          </a:p>
        </p:txBody>
      </p:sp>
    </p:spTree>
    <p:extLst>
      <p:ext uri="{BB962C8B-B14F-4D97-AF65-F5344CB8AC3E}">
        <p14:creationId xmlns:p14="http://schemas.microsoft.com/office/powerpoint/2010/main" val="42807839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799" y="968990"/>
            <a:ext cx="8566245" cy="4926842"/>
          </a:xfrm>
        </p:spPr>
        <p:txBody>
          <a:bodyPr>
            <a:normAutofit/>
          </a:bodyPr>
          <a:lstStyle/>
          <a:p>
            <a:pPr algn="just"/>
            <a:r>
              <a:rPr lang="ar-SA" sz="2700" dirty="0">
                <a:latin typeface="Adobe Arabic" panose="02040503050201020203" pitchFamily="18" charset="-78"/>
                <a:cs typeface="Adobe Arabic" panose="02040503050201020203" pitchFamily="18" charset="-78"/>
              </a:rPr>
              <a:t>راهبرد مورد نظر برای فروش شخصی به عنوان راهبرد فروش شناخته می شود. یک راهبرد موثر فروش طرح و برنامه ای را برای این که اعضای نیروی فروش زمان خود را در کجا و چگونه </a:t>
            </a:r>
            <a:r>
              <a:rPr lang="ar-SA" sz="2700" dirty="0" smtClean="0">
                <a:latin typeface="Adobe Arabic" panose="02040503050201020203" pitchFamily="18" charset="-78"/>
                <a:cs typeface="Adobe Arabic" panose="02040503050201020203" pitchFamily="18" charset="-78"/>
              </a:rPr>
              <a:t>ص</a:t>
            </a:r>
            <a:r>
              <a:rPr lang="fa-IR" sz="2700" dirty="0" smtClean="0">
                <a:latin typeface="Adobe Arabic" panose="02040503050201020203" pitchFamily="18" charset="-78"/>
                <a:cs typeface="Adobe Arabic" panose="02040503050201020203" pitchFamily="18" charset="-78"/>
              </a:rPr>
              <a:t>ـ</a:t>
            </a:r>
            <a:r>
              <a:rPr lang="ar-SA" sz="2700" dirty="0" smtClean="0">
                <a:latin typeface="Adobe Arabic" panose="02040503050201020203" pitchFamily="18" charset="-78"/>
                <a:cs typeface="Adobe Arabic" panose="02040503050201020203" pitchFamily="18" charset="-78"/>
              </a:rPr>
              <a:t>رف </a:t>
            </a:r>
            <a:r>
              <a:rPr lang="ar-SA" sz="2700" dirty="0">
                <a:latin typeface="Adobe Arabic" panose="02040503050201020203" pitchFamily="18" charset="-78"/>
                <a:cs typeface="Adobe Arabic" panose="02040503050201020203" pitchFamily="18" charset="-78"/>
              </a:rPr>
              <a:t>کنند به ویژه زمانی که در حال تعامل با مشتریان خود هستند فراهم می آورد. راهبرد فروشی که در اینجا توصیف می </a:t>
            </a:r>
            <a:r>
              <a:rPr lang="ar-SA" sz="2700" dirty="0" smtClean="0">
                <a:latin typeface="Adobe Arabic" panose="02040503050201020203" pitchFamily="18" charset="-78"/>
                <a:cs typeface="Adobe Arabic" panose="02040503050201020203" pitchFamily="18" charset="-78"/>
              </a:rPr>
              <a:t>شود </a:t>
            </a:r>
            <a:r>
              <a:rPr lang="ar-SA" sz="2700" dirty="0">
                <a:latin typeface="Adobe Arabic" panose="02040503050201020203" pitchFamily="18" charset="-78"/>
                <a:cs typeface="Adobe Arabic" panose="02040503050201020203" pitchFamily="18" charset="-78"/>
              </a:rPr>
              <a:t>راهبردی است که مدیر یک گروه از نمایندگان فروش تدوین می کند و مورد استفاده قرار می </a:t>
            </a:r>
            <a:r>
              <a:rPr lang="ar-SA" sz="2700" dirty="0" smtClean="0">
                <a:latin typeface="Adobe Arabic" panose="02040503050201020203" pitchFamily="18" charset="-78"/>
                <a:cs typeface="Adobe Arabic" panose="02040503050201020203" pitchFamily="18" charset="-78"/>
              </a:rPr>
              <a:t>دهد</a:t>
            </a:r>
            <a:r>
              <a:rPr lang="fa-IR" sz="2700" dirty="0" smtClean="0">
                <a:latin typeface="Adobe Arabic" panose="02040503050201020203" pitchFamily="18" charset="-78"/>
                <a:cs typeface="Adobe Arabic" panose="02040503050201020203" pitchFamily="18" charset="-78"/>
              </a:rPr>
              <a:t>.                            </a:t>
            </a:r>
            <a:r>
              <a:rPr lang="en-US" sz="2700" dirty="0">
                <a:latin typeface="Adobe Arabic" panose="02040503050201020203" pitchFamily="18" charset="-78"/>
                <a:cs typeface="Adobe Arabic" panose="02040503050201020203" pitchFamily="18" charset="-78"/>
              </a:rPr>
              <a:t/>
            </a:r>
            <a:br>
              <a:rPr lang="en-US" sz="2700" dirty="0">
                <a:latin typeface="Adobe Arabic" panose="02040503050201020203" pitchFamily="18" charset="-78"/>
                <a:cs typeface="Adobe Arabic" panose="02040503050201020203" pitchFamily="18" charset="-78"/>
              </a:rPr>
            </a:br>
            <a:r>
              <a:rPr lang="ar-SA" sz="2700" dirty="0">
                <a:latin typeface="Adobe Arabic" panose="02040503050201020203" pitchFamily="18" charset="-78"/>
                <a:cs typeface="Adobe Arabic" panose="02040503050201020203" pitchFamily="18" charset="-78"/>
              </a:rPr>
              <a:t>توجه داشته باشید که برای مدیران فروش منطقه ای یا ملی و برای خود نمایندگان فروش راهبردهای فروش مشابهی وجود دارد. هر یک از آن راهبردها مولفه های یکسانی دارند اما در سطح انباشتگی </a:t>
            </a:r>
            <a:r>
              <a:rPr lang="ar-SA" sz="2700" dirty="0" smtClean="0">
                <a:latin typeface="Adobe Arabic" panose="02040503050201020203" pitchFamily="18" charset="-78"/>
                <a:cs typeface="Adobe Arabic" panose="02040503050201020203" pitchFamily="18" charset="-78"/>
              </a:rPr>
              <a:t>متفاوت</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fa-IR" sz="2700" dirty="0">
                <a:latin typeface="Adobe Arabic" panose="02040503050201020203" pitchFamily="18" charset="-78"/>
                <a:cs typeface="Adobe Arabic" panose="02040503050201020203" pitchFamily="18" charset="-78"/>
              </a:rPr>
              <a:t/>
            </a:r>
            <a:br>
              <a:rPr lang="fa-IR" sz="2700" dirty="0">
                <a:latin typeface="Adobe Arabic" panose="02040503050201020203" pitchFamily="18" charset="-78"/>
                <a:cs typeface="Adobe Arabic" panose="02040503050201020203" pitchFamily="18" charset="-78"/>
              </a:rPr>
            </a:br>
            <a:r>
              <a:rPr lang="fa-IR" sz="2700" dirty="0" smtClean="0">
                <a:latin typeface="Adobe Arabic" panose="02040503050201020203" pitchFamily="18" charset="-78"/>
                <a:cs typeface="Adobe Arabic" panose="02040503050201020203" pitchFamily="18" charset="-78"/>
              </a:rPr>
              <a:t/>
            </a:r>
            <a:br>
              <a:rPr lang="fa-IR" sz="2700" dirty="0" smtClean="0">
                <a:latin typeface="Adobe Arabic" panose="02040503050201020203" pitchFamily="18" charset="-78"/>
                <a:cs typeface="Adobe Arabic" panose="02040503050201020203" pitchFamily="18" charset="-78"/>
              </a:rPr>
            </a:br>
            <a:r>
              <a:rPr lang="fa-IR" sz="2700" dirty="0">
                <a:latin typeface="Adobe Arabic" panose="02040503050201020203" pitchFamily="18" charset="-78"/>
                <a:cs typeface="Adobe Arabic" panose="02040503050201020203" pitchFamily="18" charset="-78"/>
              </a:rPr>
              <a:t/>
            </a:r>
            <a:br>
              <a:rPr lang="fa-IR" sz="2700" dirty="0">
                <a:latin typeface="Adobe Arabic" panose="02040503050201020203" pitchFamily="18" charset="-78"/>
                <a:cs typeface="Adobe Arabic" panose="02040503050201020203" pitchFamily="18" charset="-78"/>
              </a:rPr>
            </a:br>
            <a:endParaRPr lang="en-US" sz="2700" dirty="0">
              <a:latin typeface="Adobe Arabic" panose="02040503050201020203" pitchFamily="18" charset="-78"/>
              <a:cs typeface="Adobe Arabic" panose="02040503050201020203" pitchFamily="18" charset="-78"/>
            </a:endParaRPr>
          </a:p>
        </p:txBody>
      </p:sp>
      <p:sp>
        <p:nvSpPr>
          <p:cNvPr id="3" name="Subtitle 2"/>
          <p:cNvSpPr>
            <a:spLocks noGrp="1"/>
          </p:cNvSpPr>
          <p:nvPr>
            <p:ph type="subTitle" idx="1"/>
          </p:nvPr>
        </p:nvSpPr>
        <p:spPr>
          <a:xfrm rot="10800000" flipV="1">
            <a:off x="9444250" y="968990"/>
            <a:ext cx="2552131" cy="4926842"/>
          </a:xfrm>
        </p:spPr>
        <p:txBody>
          <a:bodyPr>
            <a:noAutofit/>
          </a:bodyPr>
          <a:lstStyle/>
          <a:p>
            <a:pPr algn="r"/>
            <a:r>
              <a:rPr lang="ar-SA" sz="2700" b="1" dirty="0">
                <a:solidFill>
                  <a:srgbClr val="FF0000"/>
                </a:solidFill>
                <a:latin typeface="Adobe Arabic" panose="02040503050201020203" pitchFamily="18" charset="-78"/>
                <a:cs typeface="Adobe Arabic" panose="02040503050201020203" pitchFamily="18" charset="-78"/>
              </a:rPr>
              <a:t>راهبرد فروش-راهبرد </a:t>
            </a:r>
            <a:r>
              <a:rPr lang="ar-SA" sz="2700" b="1" dirty="0" smtClean="0">
                <a:solidFill>
                  <a:srgbClr val="FF0000"/>
                </a:solidFill>
                <a:latin typeface="Adobe Arabic" panose="02040503050201020203" pitchFamily="18" charset="-78"/>
                <a:cs typeface="Adobe Arabic" panose="02040503050201020203" pitchFamily="18" charset="-78"/>
              </a:rPr>
              <a:t>مدیر</a:t>
            </a:r>
            <a:r>
              <a:rPr lang="en-US" sz="2700" b="1" dirty="0" smtClean="0">
                <a:solidFill>
                  <a:srgbClr val="FF0000"/>
                </a:solidFill>
                <a:latin typeface="Adobe Arabic" panose="02040503050201020203" pitchFamily="18" charset="-78"/>
                <a:cs typeface="Adobe Arabic" panose="02040503050201020203" pitchFamily="18" charset="-78"/>
              </a:rPr>
              <a:t> </a:t>
            </a:r>
            <a:r>
              <a:rPr lang="ar-SA" sz="2700" b="1" dirty="0" smtClean="0">
                <a:solidFill>
                  <a:srgbClr val="FF0000"/>
                </a:solidFill>
                <a:latin typeface="Adobe Arabic" panose="02040503050201020203" pitchFamily="18" charset="-78"/>
                <a:cs typeface="Adobe Arabic" panose="02040503050201020203" pitchFamily="18" charset="-78"/>
              </a:rPr>
              <a:t>فروش</a:t>
            </a:r>
            <a:endParaRPr lang="en-US" sz="2700" b="1" dirty="0" smtClean="0">
              <a:solidFill>
                <a:srgbClr val="FF0000"/>
              </a:solidFill>
              <a:latin typeface="Adobe Arabic" panose="02040503050201020203" pitchFamily="18" charset="-78"/>
              <a:cs typeface="Adobe Arabic" panose="02040503050201020203" pitchFamily="18" charset="-78"/>
            </a:endParaRPr>
          </a:p>
        </p:txBody>
      </p:sp>
      <p:sp>
        <p:nvSpPr>
          <p:cNvPr id="4" name="Slide Number Placeholder 3"/>
          <p:cNvSpPr>
            <a:spLocks noGrp="1"/>
          </p:cNvSpPr>
          <p:nvPr>
            <p:ph type="sldNum" sz="quarter" idx="12"/>
          </p:nvPr>
        </p:nvSpPr>
        <p:spPr/>
        <p:txBody>
          <a:bodyPr/>
          <a:lstStyle/>
          <a:p>
            <a:fld id="{146E9409-E997-43B6-A771-0C370C051810}" type="slidenum">
              <a:rPr lang="en-US" smtClean="0"/>
              <a:t>4</a:t>
            </a:fld>
            <a:endParaRPr lang="en-US"/>
          </a:p>
        </p:txBody>
      </p:sp>
    </p:spTree>
    <p:extLst>
      <p:ext uri="{BB962C8B-B14F-4D97-AF65-F5344CB8AC3E}">
        <p14:creationId xmlns:p14="http://schemas.microsoft.com/office/powerpoint/2010/main" val="2896083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799" y="968990"/>
            <a:ext cx="8566245" cy="4926842"/>
          </a:xfrm>
        </p:spPr>
        <p:txBody>
          <a:bodyPr>
            <a:normAutofit/>
          </a:bodyPr>
          <a:lstStyle/>
          <a:p>
            <a:pPr algn="just">
              <a:spcBef>
                <a:spcPts val="1200"/>
              </a:spcBef>
            </a:pPr>
            <a:r>
              <a:rPr lang="ar-SA" sz="2700" dirty="0">
                <a:solidFill>
                  <a:schemeClr val="tx1"/>
                </a:solidFill>
                <a:latin typeface="Adobe Arabic" panose="02040503050201020203" pitchFamily="18" charset="-78"/>
                <a:cs typeface="Adobe Arabic" panose="02040503050201020203" pitchFamily="18" charset="-78"/>
              </a:rPr>
              <a:t>هدفهای عینی فروش</a:t>
            </a:r>
            <a:r>
              <a:rPr lang="ar-SA" sz="2700" dirty="0">
                <a:latin typeface="Adobe Arabic" panose="02040503050201020203" pitchFamily="18" charset="-78"/>
                <a:cs typeface="Adobe Arabic" panose="02040503050201020203" pitchFamily="18" charset="-78"/>
              </a:rPr>
              <a:t>: این اهداف از هدفهای عینی راهبرد بازاریابی مشتق شده اند. معمولاً آنها را بر حسب میزان فروش واحد یا پولی بیان می کند. برخی از  سازمان ها هدف های عینی سود را نیز در اختیار مدیران فروش می </a:t>
            </a:r>
            <a:r>
              <a:rPr lang="ar-SA" sz="2700" dirty="0" smtClean="0">
                <a:latin typeface="Adobe Arabic" panose="02040503050201020203" pitchFamily="18" charset="-78"/>
                <a:cs typeface="Adobe Arabic" panose="02040503050201020203" pitchFamily="18" charset="-78"/>
              </a:rPr>
              <a:t>گذارند</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ar-SA" sz="2700" dirty="0">
                <a:solidFill>
                  <a:schemeClr val="tx1"/>
                </a:solidFill>
                <a:latin typeface="Adobe Arabic" panose="02040503050201020203" pitchFamily="18" charset="-78"/>
                <a:cs typeface="Adobe Arabic" panose="02040503050201020203" pitchFamily="18" charset="-78"/>
              </a:rPr>
              <a:t>تخصیص تلاش</a:t>
            </a:r>
            <a:r>
              <a:rPr lang="ar-SA" sz="2700" dirty="0">
                <a:latin typeface="Adobe Arabic" panose="02040503050201020203" pitchFamily="18" charset="-78"/>
                <a:cs typeface="Adobe Arabic" panose="02040503050201020203" pitchFamily="18" charset="-78"/>
              </a:rPr>
              <a:t>: </a:t>
            </a:r>
            <a:r>
              <a:rPr lang="ar-SA" sz="2700" dirty="0" smtClean="0">
                <a:latin typeface="Adobe Arabic" panose="02040503050201020203" pitchFamily="18" charset="-78"/>
                <a:cs typeface="Adobe Arabic" panose="02040503050201020203" pitchFamily="18" charset="-78"/>
              </a:rPr>
              <a:t>این ها خط و مشی هایی هستند که می گویند نمایندگان فروش وقت خود </a:t>
            </a:r>
            <a:r>
              <a:rPr lang="ar-SA" sz="2700" dirty="0">
                <a:latin typeface="Adobe Arabic" panose="02040503050201020203" pitchFamily="18" charset="-78"/>
                <a:cs typeface="Adobe Arabic" panose="02040503050201020203" pitchFamily="18" charset="-78"/>
              </a:rPr>
              <a:t>را در کجا باید </a:t>
            </a:r>
            <a:r>
              <a:rPr lang="ar-SA" sz="2700" dirty="0" smtClean="0">
                <a:latin typeface="Adobe Arabic" panose="02040503050201020203" pitchFamily="18" charset="-78"/>
                <a:cs typeface="Adobe Arabic" panose="02040503050201020203" pitchFamily="18" charset="-78"/>
              </a:rPr>
              <a:t>ص</a:t>
            </a:r>
            <a:r>
              <a:rPr lang="fa-IR" sz="2700" dirty="0" smtClean="0">
                <a:latin typeface="Adobe Arabic" panose="02040503050201020203" pitchFamily="18" charset="-78"/>
                <a:cs typeface="Adobe Arabic" panose="02040503050201020203" pitchFamily="18" charset="-78"/>
              </a:rPr>
              <a:t>ـ</a:t>
            </a:r>
            <a:r>
              <a:rPr lang="ar-SA" sz="2700" dirty="0" smtClean="0">
                <a:latin typeface="Adobe Arabic" panose="02040503050201020203" pitchFamily="18" charset="-78"/>
                <a:cs typeface="Adobe Arabic" panose="02040503050201020203" pitchFamily="18" charset="-78"/>
              </a:rPr>
              <a:t>رف </a:t>
            </a:r>
            <a:r>
              <a:rPr lang="ar-SA" sz="2700" dirty="0">
                <a:latin typeface="Adobe Arabic" panose="02040503050201020203" pitchFamily="18" charset="-78"/>
                <a:cs typeface="Adobe Arabic" panose="02040503050201020203" pitchFamily="18" charset="-78"/>
              </a:rPr>
              <a:t>کنند، بر روی کدام کالا یا </a:t>
            </a:r>
            <a:r>
              <a:rPr lang="ar-SA" sz="2700" dirty="0" smtClean="0">
                <a:latin typeface="Adobe Arabic" panose="02040503050201020203" pitchFamily="18" charset="-78"/>
                <a:cs typeface="Adobe Arabic" panose="02040503050201020203" pitchFamily="18" charset="-78"/>
              </a:rPr>
              <a:t>خدمات </a:t>
            </a:r>
            <a:r>
              <a:rPr lang="ar-SA" sz="2700" dirty="0">
                <a:latin typeface="Adobe Arabic" panose="02040503050201020203" pitchFamily="18" charset="-78"/>
                <a:cs typeface="Adobe Arabic" panose="02040503050201020203" pitchFamily="18" charset="-78"/>
              </a:rPr>
              <a:t>و بر روی کدام مشتریان. گاه این تصمیمات را مدیریت زمان و قلمرو می </a:t>
            </a:r>
            <a:r>
              <a:rPr lang="ar-SA" sz="2700" dirty="0" smtClean="0">
                <a:latin typeface="Adobe Arabic" panose="02040503050201020203" pitchFamily="18" charset="-78"/>
                <a:cs typeface="Adobe Arabic" panose="02040503050201020203" pitchFamily="18" charset="-78"/>
              </a:rPr>
              <a:t>خوانند</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ar-SA" sz="2700" dirty="0">
                <a:solidFill>
                  <a:schemeClr val="tx1"/>
                </a:solidFill>
                <a:latin typeface="Adobe Arabic" panose="02040503050201020203" pitchFamily="18" charset="-78"/>
                <a:cs typeface="Adobe Arabic" panose="02040503050201020203" pitchFamily="18" charset="-78"/>
              </a:rPr>
              <a:t>راهبرد فروش</a:t>
            </a:r>
            <a:r>
              <a:rPr lang="ar-SA" sz="2700" dirty="0">
                <a:latin typeface="Adobe Arabic" panose="02040503050201020203" pitchFamily="18" charset="-78"/>
                <a:cs typeface="Adobe Arabic" panose="02040503050201020203" pitchFamily="18" charset="-78"/>
              </a:rPr>
              <a:t>: آنچه در اینجا گنجانده می شود خط و مشی هایی گاه بسیار مشخص هستند در این خصوص که نماینده فروش مورد نظر چگونه باید به مشتری خود نزدیک شود از جمله این که در خلال فراخوان فروش </a:t>
            </a:r>
            <a:r>
              <a:rPr lang="ar-SA" sz="2700" dirty="0" smtClean="0">
                <a:latin typeface="Adobe Arabic" panose="02040503050201020203" pitchFamily="18" charset="-78"/>
                <a:cs typeface="Adobe Arabic" panose="02040503050201020203" pitchFamily="18" charset="-78"/>
              </a:rPr>
              <a:t>بر </a:t>
            </a:r>
            <a:r>
              <a:rPr lang="ar-SA" sz="2700" dirty="0">
                <a:latin typeface="Adobe Arabic" panose="02040503050201020203" pitchFamily="18" charset="-78"/>
                <a:cs typeface="Adobe Arabic" panose="02040503050201020203" pitchFamily="18" charset="-78"/>
              </a:rPr>
              <a:t>چه فایده هایی باید تاکید شود و نتیجه این فراخوان چه باید </a:t>
            </a:r>
            <a:r>
              <a:rPr lang="ar-SA" sz="2700" dirty="0" smtClean="0">
                <a:latin typeface="Adobe Arabic" panose="02040503050201020203" pitchFamily="18" charset="-78"/>
                <a:cs typeface="Adobe Arabic" panose="02040503050201020203" pitchFamily="18" charset="-78"/>
              </a:rPr>
              <a:t>باشد</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ar-SA" sz="2700" dirty="0">
                <a:solidFill>
                  <a:schemeClr val="tx1"/>
                </a:solidFill>
                <a:latin typeface="Adobe Arabic" panose="02040503050201020203" pitchFamily="18" charset="-78"/>
                <a:cs typeface="Adobe Arabic" panose="02040503050201020203" pitchFamily="18" charset="-78"/>
              </a:rPr>
              <a:t>پشتیبانی</a:t>
            </a:r>
            <a:r>
              <a:rPr lang="ar-SA" sz="2700" dirty="0">
                <a:solidFill>
                  <a:schemeClr val="bg1"/>
                </a:solidFill>
                <a:latin typeface="Adobe Arabic" panose="02040503050201020203" pitchFamily="18" charset="-78"/>
                <a:cs typeface="Adobe Arabic" panose="02040503050201020203" pitchFamily="18" charset="-78"/>
              </a:rPr>
              <a:t>:</a:t>
            </a:r>
            <a:r>
              <a:rPr lang="ar-SA" sz="2700" dirty="0">
                <a:latin typeface="Adobe Arabic" panose="02040503050201020203" pitchFamily="18" charset="-78"/>
                <a:cs typeface="Adobe Arabic" panose="02040503050201020203" pitchFamily="18" charset="-78"/>
              </a:rPr>
              <a:t> فروشنده در میدان نیاز به پشتیبانی دائم </a:t>
            </a:r>
            <a:r>
              <a:rPr lang="ar-SA" sz="2700" dirty="0" smtClean="0">
                <a:latin typeface="Adobe Arabic" panose="02040503050201020203" pitchFamily="18" charset="-78"/>
                <a:cs typeface="Adobe Arabic" panose="02040503050201020203" pitchFamily="18" charset="-78"/>
              </a:rPr>
              <a:t>دارد</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endParaRPr lang="en-US" sz="2700" dirty="0">
              <a:latin typeface="Adobe Arabic" panose="02040503050201020203" pitchFamily="18" charset="-78"/>
              <a:cs typeface="Adobe Arabic" panose="02040503050201020203" pitchFamily="18" charset="-78"/>
            </a:endParaRPr>
          </a:p>
        </p:txBody>
      </p:sp>
      <p:sp>
        <p:nvSpPr>
          <p:cNvPr id="3" name="Subtitle 2"/>
          <p:cNvSpPr>
            <a:spLocks noGrp="1"/>
          </p:cNvSpPr>
          <p:nvPr>
            <p:ph type="subTitle" idx="1"/>
          </p:nvPr>
        </p:nvSpPr>
        <p:spPr>
          <a:xfrm rot="10800000" flipV="1">
            <a:off x="9444250" y="968990"/>
            <a:ext cx="2552131" cy="4926842"/>
          </a:xfrm>
        </p:spPr>
        <p:txBody>
          <a:bodyPr>
            <a:noAutofit/>
          </a:bodyPr>
          <a:lstStyle/>
          <a:p>
            <a:pPr algn="r"/>
            <a:r>
              <a:rPr lang="ar-SA" sz="2700" b="1" dirty="0">
                <a:solidFill>
                  <a:srgbClr val="FF0000"/>
                </a:solidFill>
                <a:latin typeface="Adobe Arabic" panose="02040503050201020203" pitchFamily="18" charset="-78"/>
                <a:cs typeface="Adobe Arabic" panose="02040503050201020203" pitchFamily="18" charset="-78"/>
              </a:rPr>
              <a:t>مولفه های راهبرد </a:t>
            </a:r>
            <a:r>
              <a:rPr lang="ar-SA" sz="2700" b="1" dirty="0" smtClean="0">
                <a:solidFill>
                  <a:srgbClr val="FF0000"/>
                </a:solidFill>
                <a:latin typeface="Adobe Arabic" panose="02040503050201020203" pitchFamily="18" charset="-78"/>
                <a:cs typeface="Adobe Arabic" panose="02040503050201020203" pitchFamily="18" charset="-78"/>
              </a:rPr>
              <a:t>فروش</a:t>
            </a:r>
            <a:endParaRPr lang="en-US" sz="2700" b="1" dirty="0">
              <a:solidFill>
                <a:srgbClr val="FF0000"/>
              </a:solidFill>
              <a:latin typeface="Adobe Arabic" panose="02040503050201020203" pitchFamily="18" charset="-78"/>
              <a:cs typeface="Adobe Arabic" panose="02040503050201020203" pitchFamily="18" charset="-78"/>
            </a:endParaRPr>
          </a:p>
          <a:p>
            <a:pPr algn="r"/>
            <a:endParaRPr lang="en-US" sz="2700" b="1" dirty="0" smtClean="0">
              <a:solidFill>
                <a:srgbClr val="FF0000"/>
              </a:solidFill>
              <a:latin typeface="Adobe Arabic" panose="02040503050201020203" pitchFamily="18" charset="-78"/>
              <a:cs typeface="Adobe Arabic" panose="02040503050201020203" pitchFamily="18" charset="-78"/>
            </a:endParaRPr>
          </a:p>
        </p:txBody>
      </p:sp>
      <p:sp>
        <p:nvSpPr>
          <p:cNvPr id="4" name="Slide Number Placeholder 3"/>
          <p:cNvSpPr>
            <a:spLocks noGrp="1"/>
          </p:cNvSpPr>
          <p:nvPr>
            <p:ph type="sldNum" sz="quarter" idx="12"/>
          </p:nvPr>
        </p:nvSpPr>
        <p:spPr/>
        <p:txBody>
          <a:bodyPr/>
          <a:lstStyle/>
          <a:p>
            <a:fld id="{146E9409-E997-43B6-A771-0C370C051810}" type="slidenum">
              <a:rPr lang="en-US" smtClean="0"/>
              <a:t>5</a:t>
            </a:fld>
            <a:endParaRPr lang="en-US"/>
          </a:p>
        </p:txBody>
      </p:sp>
    </p:spTree>
    <p:extLst>
      <p:ext uri="{BB962C8B-B14F-4D97-AF65-F5344CB8AC3E}">
        <p14:creationId xmlns:p14="http://schemas.microsoft.com/office/powerpoint/2010/main" val="864750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799" y="968990"/>
            <a:ext cx="8566245" cy="4926842"/>
          </a:xfrm>
        </p:spPr>
        <p:txBody>
          <a:bodyPr>
            <a:noAutofit/>
          </a:bodyPr>
          <a:lstStyle/>
          <a:p>
            <a:pPr algn="just"/>
            <a:r>
              <a:rPr lang="fa-IR" sz="2700" dirty="0" smtClean="0">
                <a:latin typeface="Adobe Arabic" panose="02040503050201020203" pitchFamily="18" charset="-78"/>
                <a:cs typeface="Adobe Arabic" panose="02040503050201020203" pitchFamily="18" charset="-78"/>
              </a:rPr>
              <a:t>1.</a:t>
            </a:r>
            <a:r>
              <a:rPr lang="ar-SA" sz="2700" dirty="0" smtClean="0">
                <a:latin typeface="Adobe Arabic" panose="02040503050201020203" pitchFamily="18" charset="-78"/>
                <a:cs typeface="Adobe Arabic" panose="02040503050201020203" pitchFamily="18" charset="-78"/>
              </a:rPr>
              <a:t> به روش فروش و بازاریابی خود دقت کنید و سعی کنید پارامتر های آزار دهنده را حذف کنید</a:t>
            </a:r>
            <a:r>
              <a:rPr lang="fa-IR" sz="2700" dirty="0" smtClean="0">
                <a:latin typeface="Adobe Arabic" panose="02040503050201020203" pitchFamily="18" charset="-78"/>
                <a:cs typeface="Adobe Arabic" panose="02040503050201020203" pitchFamily="18" charset="-78"/>
              </a:rPr>
              <a:t>.</a:t>
            </a:r>
            <a:r>
              <a:rPr lang="ar-SA" sz="2700" dirty="0" smtClean="0">
                <a:latin typeface="Adobe Arabic" panose="02040503050201020203" pitchFamily="18" charset="-78"/>
                <a:cs typeface="Adobe Arabic" panose="02040503050201020203" pitchFamily="18" charset="-78"/>
              </a:rPr>
              <a:t>عواملی که باعث سختی کار برای تیم فروش می شوند را شناسایی کنید و راه حلی برای آن ها بیابید</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fa-IR" sz="2700" dirty="0" smtClean="0">
                <a:latin typeface="Adobe Arabic" panose="02040503050201020203" pitchFamily="18" charset="-78"/>
                <a:cs typeface="Adobe Arabic" panose="02040503050201020203" pitchFamily="18" charset="-78"/>
              </a:rPr>
              <a:t/>
            </a:r>
            <a:br>
              <a:rPr lang="fa-IR" sz="2700" dirty="0" smtClean="0">
                <a:latin typeface="Adobe Arabic" panose="02040503050201020203" pitchFamily="18" charset="-78"/>
                <a:cs typeface="Adobe Arabic" panose="02040503050201020203" pitchFamily="18" charset="-78"/>
              </a:rPr>
            </a:br>
            <a:r>
              <a:rPr lang="fa-IR" sz="2700" dirty="0" smtClean="0">
                <a:latin typeface="Adobe Arabic" panose="02040503050201020203" pitchFamily="18" charset="-78"/>
                <a:cs typeface="Adobe Arabic" panose="02040503050201020203" pitchFamily="18" charset="-78"/>
              </a:rPr>
              <a:t>2. </a:t>
            </a:r>
            <a:r>
              <a:rPr lang="ar-SA" sz="2700" dirty="0" smtClean="0">
                <a:latin typeface="Adobe Arabic" panose="02040503050201020203" pitchFamily="18" charset="-78"/>
                <a:cs typeface="Adobe Arabic" panose="02040503050201020203" pitchFamily="18" charset="-78"/>
              </a:rPr>
              <a:t>به </a:t>
            </a:r>
            <a:r>
              <a:rPr lang="ar-SA" sz="2700" dirty="0">
                <a:latin typeface="Adobe Arabic" panose="02040503050201020203" pitchFamily="18" charset="-78"/>
                <a:cs typeface="Adobe Arabic" panose="02040503050201020203" pitchFamily="18" charset="-78"/>
              </a:rPr>
              <a:t>جزییات دقت کنید به همه ی سوالات پاسخ دهید از تجربیات خود بگویید و به </a:t>
            </a:r>
            <a:r>
              <a:rPr lang="ar-SA" sz="2700" dirty="0" smtClean="0">
                <a:latin typeface="Adobe Arabic" panose="02040503050201020203" pitchFamily="18" charset="-78"/>
                <a:cs typeface="Adobe Arabic" panose="02040503050201020203" pitchFamily="18" charset="-78"/>
              </a:rPr>
              <a:t>پیش</a:t>
            </a:r>
            <a:r>
              <a:rPr lang="fa-IR" sz="2700" dirty="0" smtClean="0">
                <a:latin typeface="Adobe Arabic" panose="02040503050201020203" pitchFamily="18" charset="-78"/>
                <a:cs typeface="Adobe Arabic" panose="02040503050201020203" pitchFamily="18" charset="-78"/>
              </a:rPr>
              <a:t>ـ</a:t>
            </a:r>
            <a:r>
              <a:rPr lang="ar-SA" sz="2700" dirty="0" smtClean="0">
                <a:latin typeface="Adobe Arabic" panose="02040503050201020203" pitchFamily="18" charset="-78"/>
                <a:cs typeface="Adobe Arabic" panose="02040503050201020203" pitchFamily="18" charset="-78"/>
              </a:rPr>
              <a:t>رفت </a:t>
            </a:r>
            <a:r>
              <a:rPr lang="ar-SA" sz="2700" dirty="0">
                <a:latin typeface="Adobe Arabic" panose="02040503050201020203" pitchFamily="18" charset="-78"/>
                <a:cs typeface="Adobe Arabic" panose="02040503050201020203" pitchFamily="18" charset="-78"/>
              </a:rPr>
              <a:t>نیرو های خود کمک </a:t>
            </a:r>
            <a:r>
              <a:rPr lang="ar-SA" sz="2700" dirty="0" smtClean="0">
                <a:latin typeface="Adobe Arabic" panose="02040503050201020203" pitchFamily="18" charset="-78"/>
                <a:cs typeface="Adobe Arabic" panose="02040503050201020203" pitchFamily="18" charset="-78"/>
              </a:rPr>
              <a:t>کنید</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fa-IR" sz="2700" dirty="0" smtClean="0">
                <a:latin typeface="Adobe Arabic" panose="02040503050201020203" pitchFamily="18" charset="-78"/>
                <a:cs typeface="Adobe Arabic" panose="02040503050201020203" pitchFamily="18" charset="-78"/>
              </a:rPr>
              <a:t/>
            </a:r>
            <a:br>
              <a:rPr lang="fa-IR" sz="2700" dirty="0" smtClean="0">
                <a:latin typeface="Adobe Arabic" panose="02040503050201020203" pitchFamily="18" charset="-78"/>
                <a:cs typeface="Adobe Arabic" panose="02040503050201020203" pitchFamily="18" charset="-78"/>
              </a:rPr>
            </a:br>
            <a:r>
              <a:rPr lang="fa-IR" sz="2700" dirty="0" smtClean="0">
                <a:latin typeface="Adobe Arabic" panose="02040503050201020203" pitchFamily="18" charset="-78"/>
                <a:cs typeface="Adobe Arabic" panose="02040503050201020203" pitchFamily="18" charset="-78"/>
              </a:rPr>
              <a:t>3. </a:t>
            </a:r>
            <a:r>
              <a:rPr lang="ar-SA" sz="2700" dirty="0" smtClean="0">
                <a:latin typeface="Adobe Arabic" panose="02040503050201020203" pitchFamily="18" charset="-78"/>
                <a:cs typeface="Adobe Arabic" panose="02040503050201020203" pitchFamily="18" charset="-78"/>
              </a:rPr>
              <a:t>منابع </a:t>
            </a:r>
            <a:r>
              <a:rPr lang="ar-SA" sz="2700" dirty="0">
                <a:latin typeface="Adobe Arabic" panose="02040503050201020203" pitchFamily="18" charset="-78"/>
                <a:cs typeface="Adobe Arabic" panose="02040503050201020203" pitchFamily="18" charset="-78"/>
              </a:rPr>
              <a:t>آموزشی به آن ها معرفی کنید و آموزش را جزو برنامه های همیشگی خود قرار دهید تیم فروش خود را دائما به روز </a:t>
            </a:r>
            <a:r>
              <a:rPr lang="ar-SA" sz="2700" dirty="0" smtClean="0">
                <a:latin typeface="Adobe Arabic" panose="02040503050201020203" pitchFamily="18" charset="-78"/>
                <a:cs typeface="Adobe Arabic" panose="02040503050201020203" pitchFamily="18" charset="-78"/>
              </a:rPr>
              <a:t>نگهدارید</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fa-IR" sz="2700" dirty="0">
                <a:latin typeface="Adobe Arabic" panose="02040503050201020203" pitchFamily="18" charset="-78"/>
                <a:cs typeface="Adobe Arabic" panose="02040503050201020203" pitchFamily="18" charset="-78"/>
              </a:rPr>
              <a:t/>
            </a:r>
            <a:br>
              <a:rPr lang="fa-IR" sz="2700" dirty="0">
                <a:latin typeface="Adobe Arabic" panose="02040503050201020203" pitchFamily="18" charset="-78"/>
                <a:cs typeface="Adobe Arabic" panose="02040503050201020203" pitchFamily="18" charset="-78"/>
              </a:rPr>
            </a:br>
            <a:r>
              <a:rPr lang="fa-IR" sz="2700" dirty="0" smtClean="0">
                <a:latin typeface="Adobe Arabic" panose="02040503050201020203" pitchFamily="18" charset="-78"/>
                <a:cs typeface="Adobe Arabic" panose="02040503050201020203" pitchFamily="18" charset="-78"/>
              </a:rPr>
              <a:t>4. </a:t>
            </a:r>
            <a:r>
              <a:rPr lang="ar-SA" sz="2700" dirty="0" smtClean="0">
                <a:latin typeface="Adobe Arabic" panose="02040503050201020203" pitchFamily="18" charset="-78"/>
                <a:cs typeface="Adobe Arabic" panose="02040503050201020203" pitchFamily="18" charset="-78"/>
              </a:rPr>
              <a:t>اگر </a:t>
            </a:r>
            <a:r>
              <a:rPr lang="ar-SA" sz="2700" dirty="0">
                <a:latin typeface="Adobe Arabic" panose="02040503050201020203" pitchFamily="18" charset="-78"/>
                <a:cs typeface="Adobe Arabic" panose="02040503050201020203" pitchFamily="18" charset="-78"/>
              </a:rPr>
              <a:t>برای استخدام آگهی می کنید در قسمت بازاریاب آگهی ندهید کسی از این عنوان استقبال نمی کند به جای آن از عنوان مشاور فروش و یا مسئول فروش استفاده </a:t>
            </a:r>
            <a:r>
              <a:rPr lang="ar-SA" sz="2700" dirty="0" smtClean="0">
                <a:latin typeface="Adobe Arabic" panose="02040503050201020203" pitchFamily="18" charset="-78"/>
                <a:cs typeface="Adobe Arabic" panose="02040503050201020203" pitchFamily="18" charset="-78"/>
              </a:rPr>
              <a:t>کنید</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endParaRPr lang="en-US" sz="2700" dirty="0">
              <a:latin typeface="Adobe Arabic" panose="02040503050201020203" pitchFamily="18" charset="-78"/>
              <a:cs typeface="Adobe Arabic" panose="02040503050201020203" pitchFamily="18" charset="-78"/>
            </a:endParaRPr>
          </a:p>
        </p:txBody>
      </p:sp>
      <p:sp>
        <p:nvSpPr>
          <p:cNvPr id="3" name="Subtitle 2"/>
          <p:cNvSpPr>
            <a:spLocks noGrp="1"/>
          </p:cNvSpPr>
          <p:nvPr>
            <p:ph type="subTitle" idx="1"/>
          </p:nvPr>
        </p:nvSpPr>
        <p:spPr>
          <a:xfrm rot="10800000" flipV="1">
            <a:off x="9444250" y="968990"/>
            <a:ext cx="2552131" cy="4926842"/>
          </a:xfrm>
        </p:spPr>
        <p:txBody>
          <a:bodyPr>
            <a:noAutofit/>
          </a:bodyPr>
          <a:lstStyle/>
          <a:p>
            <a:pPr algn="r"/>
            <a:r>
              <a:rPr lang="fa-IR" sz="2700" b="1" dirty="0" smtClean="0">
                <a:solidFill>
                  <a:srgbClr val="FF0000"/>
                </a:solidFill>
                <a:latin typeface="Adobe Arabic" panose="02040503050201020203" pitchFamily="18" charset="-78"/>
                <a:cs typeface="Adobe Arabic" panose="02040503050201020203" pitchFamily="18" charset="-78"/>
              </a:rPr>
              <a:t>7 </a:t>
            </a:r>
            <a:r>
              <a:rPr lang="ar-SA" sz="2700" b="1" dirty="0" smtClean="0">
                <a:solidFill>
                  <a:srgbClr val="FF0000"/>
                </a:solidFill>
                <a:latin typeface="Adobe Arabic" panose="02040503050201020203" pitchFamily="18" charset="-78"/>
                <a:cs typeface="Adobe Arabic" panose="02040503050201020203" pitchFamily="18" charset="-78"/>
              </a:rPr>
              <a:t>نکته </a:t>
            </a:r>
            <a:r>
              <a:rPr lang="ar-SA" sz="2700" b="1" dirty="0">
                <a:solidFill>
                  <a:srgbClr val="FF0000"/>
                </a:solidFill>
                <a:latin typeface="Adobe Arabic" panose="02040503050201020203" pitchFamily="18" charset="-78"/>
                <a:cs typeface="Adobe Arabic" panose="02040503050201020203" pitchFamily="18" charset="-78"/>
              </a:rPr>
              <a:t>در مورد استخدام و آموزش یک نیروی فروش</a:t>
            </a:r>
            <a:endParaRPr lang="en-US" sz="2700" b="1" dirty="0" smtClean="0">
              <a:solidFill>
                <a:srgbClr val="FF0000"/>
              </a:solidFill>
              <a:latin typeface="Adobe Arabic" panose="02040503050201020203" pitchFamily="18" charset="-78"/>
              <a:cs typeface="Adobe Arabic" panose="02040503050201020203" pitchFamily="18" charset="-78"/>
            </a:endParaRPr>
          </a:p>
        </p:txBody>
      </p:sp>
      <p:sp>
        <p:nvSpPr>
          <p:cNvPr id="4" name="Slide Number Placeholder 3"/>
          <p:cNvSpPr>
            <a:spLocks noGrp="1"/>
          </p:cNvSpPr>
          <p:nvPr>
            <p:ph type="sldNum" sz="quarter" idx="12"/>
          </p:nvPr>
        </p:nvSpPr>
        <p:spPr/>
        <p:txBody>
          <a:bodyPr/>
          <a:lstStyle/>
          <a:p>
            <a:fld id="{146E9409-E997-43B6-A771-0C370C051810}" type="slidenum">
              <a:rPr lang="en-US" smtClean="0"/>
              <a:t>6</a:t>
            </a:fld>
            <a:endParaRPr lang="en-US"/>
          </a:p>
        </p:txBody>
      </p:sp>
    </p:spTree>
    <p:extLst>
      <p:ext uri="{BB962C8B-B14F-4D97-AF65-F5344CB8AC3E}">
        <p14:creationId xmlns:p14="http://schemas.microsoft.com/office/powerpoint/2010/main" val="42189058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799" y="968990"/>
            <a:ext cx="8566245" cy="4926842"/>
          </a:xfrm>
        </p:spPr>
        <p:txBody>
          <a:bodyPr>
            <a:normAutofit/>
          </a:bodyPr>
          <a:lstStyle/>
          <a:p>
            <a:pPr algn="just"/>
            <a:r>
              <a:rPr lang="fa-IR" sz="2700" dirty="0" smtClean="0">
                <a:latin typeface="Adobe Arabic" panose="02040503050201020203" pitchFamily="18" charset="-78"/>
                <a:cs typeface="Adobe Arabic" panose="02040503050201020203" pitchFamily="18" charset="-78"/>
              </a:rPr>
              <a:t>5.</a:t>
            </a:r>
            <a:r>
              <a:rPr lang="ar-SA" sz="2700" dirty="0">
                <a:latin typeface="Adobe Arabic" panose="02040503050201020203" pitchFamily="18" charset="-78"/>
                <a:cs typeface="Adobe Arabic" panose="02040503050201020203" pitchFamily="18" charset="-78"/>
              </a:rPr>
              <a:t> در مورد پوشش و ظاهر مناسب به اعضای تیم راه حل بدهید و خودتان هم همیشه آراسته </a:t>
            </a:r>
            <a:r>
              <a:rPr lang="ar-SA" sz="2700" dirty="0" smtClean="0">
                <a:latin typeface="Adobe Arabic" panose="02040503050201020203" pitchFamily="18" charset="-78"/>
                <a:cs typeface="Adobe Arabic" panose="02040503050201020203" pitchFamily="18" charset="-78"/>
              </a:rPr>
              <a:t>باشید</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fa-IR" sz="2700" dirty="0">
                <a:latin typeface="Adobe Arabic" panose="02040503050201020203" pitchFamily="18" charset="-78"/>
                <a:cs typeface="Adobe Arabic" panose="02040503050201020203" pitchFamily="18" charset="-78"/>
              </a:rPr>
              <a:t/>
            </a:r>
            <a:br>
              <a:rPr lang="fa-IR" sz="2700" dirty="0">
                <a:latin typeface="Adobe Arabic" panose="02040503050201020203" pitchFamily="18" charset="-78"/>
                <a:cs typeface="Adobe Arabic" panose="02040503050201020203" pitchFamily="18" charset="-78"/>
              </a:rPr>
            </a:br>
            <a:r>
              <a:rPr lang="fa-IR" sz="2700" dirty="0" smtClean="0">
                <a:latin typeface="Adobe Arabic" panose="02040503050201020203" pitchFamily="18" charset="-78"/>
                <a:cs typeface="Adobe Arabic" panose="02040503050201020203" pitchFamily="18" charset="-78"/>
              </a:rPr>
              <a:t>6.</a:t>
            </a:r>
            <a:r>
              <a:rPr lang="ar-SA" sz="2700" dirty="0">
                <a:latin typeface="Adobe Arabic" panose="02040503050201020203" pitchFamily="18" charset="-78"/>
                <a:cs typeface="Adobe Arabic" panose="02040503050201020203" pitchFamily="18" charset="-78"/>
              </a:rPr>
              <a:t> انگیزه هر نیرو را برای موفقیت بسنجید کسانی فروش شما بالا می برند که تشنه موفقیت </a:t>
            </a:r>
            <a:r>
              <a:rPr lang="ar-SA" sz="2700" dirty="0" smtClean="0">
                <a:latin typeface="Adobe Arabic" panose="02040503050201020203" pitchFamily="18" charset="-78"/>
                <a:cs typeface="Adobe Arabic" panose="02040503050201020203" pitchFamily="18" charset="-78"/>
              </a:rPr>
              <a:t>هستند</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fa-IR" sz="2700" dirty="0">
                <a:latin typeface="Adobe Arabic" panose="02040503050201020203" pitchFamily="18" charset="-78"/>
                <a:cs typeface="Adobe Arabic" panose="02040503050201020203" pitchFamily="18" charset="-78"/>
              </a:rPr>
              <a:t/>
            </a:r>
            <a:br>
              <a:rPr lang="fa-IR" sz="2700" dirty="0">
                <a:latin typeface="Adobe Arabic" panose="02040503050201020203" pitchFamily="18" charset="-78"/>
                <a:cs typeface="Adobe Arabic" panose="02040503050201020203" pitchFamily="18" charset="-78"/>
              </a:rPr>
            </a:br>
            <a:r>
              <a:rPr lang="fa-IR" sz="2700" dirty="0" smtClean="0">
                <a:latin typeface="Adobe Arabic" panose="02040503050201020203" pitchFamily="18" charset="-78"/>
                <a:cs typeface="Adobe Arabic" panose="02040503050201020203" pitchFamily="18" charset="-78"/>
              </a:rPr>
              <a:t>7.</a:t>
            </a:r>
            <a:r>
              <a:rPr lang="ar-SA" sz="2700" dirty="0">
                <a:latin typeface="Adobe Arabic" panose="02040503050201020203" pitchFamily="18" charset="-78"/>
                <a:cs typeface="Adobe Arabic" panose="02040503050201020203" pitchFamily="18" charset="-78"/>
              </a:rPr>
              <a:t> در هنگام استخدام شفاف صحبت کنید و مساله ای را باز نگذارید جای بحث </a:t>
            </a:r>
            <a:r>
              <a:rPr lang="ar-SA" sz="2700" dirty="0" smtClean="0">
                <a:latin typeface="Adobe Arabic" panose="02040503050201020203" pitchFamily="18" charset="-78"/>
                <a:cs typeface="Adobe Arabic" panose="02040503050201020203" pitchFamily="18" charset="-78"/>
              </a:rPr>
              <a:t>نگذارید</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fa-IR" sz="2700" dirty="0">
                <a:latin typeface="Adobe Arabic" panose="02040503050201020203" pitchFamily="18" charset="-78"/>
                <a:cs typeface="Adobe Arabic" panose="02040503050201020203" pitchFamily="18" charset="-78"/>
              </a:rPr>
              <a:t/>
            </a:r>
            <a:br>
              <a:rPr lang="fa-IR" sz="2700" dirty="0">
                <a:latin typeface="Adobe Arabic" panose="02040503050201020203" pitchFamily="18" charset="-78"/>
                <a:cs typeface="Adobe Arabic" panose="02040503050201020203" pitchFamily="18" charset="-78"/>
              </a:rPr>
            </a:br>
            <a:r>
              <a:rPr lang="fa-IR" sz="2700" dirty="0" smtClean="0">
                <a:latin typeface="Adobe Arabic" panose="02040503050201020203" pitchFamily="18" charset="-78"/>
                <a:cs typeface="Adobe Arabic" panose="02040503050201020203" pitchFamily="18" charset="-78"/>
              </a:rPr>
              <a:t/>
            </a:r>
            <a:br>
              <a:rPr lang="fa-IR" sz="2700" dirty="0" smtClean="0">
                <a:latin typeface="Adobe Arabic" panose="02040503050201020203" pitchFamily="18" charset="-78"/>
                <a:cs typeface="Adobe Arabic" panose="02040503050201020203" pitchFamily="18" charset="-78"/>
              </a:rPr>
            </a:br>
            <a:r>
              <a:rPr lang="fa-IR" sz="2700" dirty="0">
                <a:latin typeface="Adobe Arabic" panose="02040503050201020203" pitchFamily="18" charset="-78"/>
                <a:cs typeface="Adobe Arabic" panose="02040503050201020203" pitchFamily="18" charset="-78"/>
              </a:rPr>
              <a:t/>
            </a:r>
            <a:br>
              <a:rPr lang="fa-IR" sz="2700" dirty="0">
                <a:latin typeface="Adobe Arabic" panose="02040503050201020203" pitchFamily="18" charset="-78"/>
                <a:cs typeface="Adobe Arabic" panose="02040503050201020203" pitchFamily="18" charset="-78"/>
              </a:rPr>
            </a:br>
            <a:endParaRPr lang="en-US" sz="2700" dirty="0">
              <a:latin typeface="Adobe Arabic" panose="02040503050201020203" pitchFamily="18" charset="-78"/>
              <a:cs typeface="Adobe Arabic" panose="02040503050201020203" pitchFamily="18" charset="-78"/>
            </a:endParaRPr>
          </a:p>
        </p:txBody>
      </p:sp>
      <p:sp>
        <p:nvSpPr>
          <p:cNvPr id="3" name="Subtitle 2"/>
          <p:cNvSpPr>
            <a:spLocks noGrp="1"/>
          </p:cNvSpPr>
          <p:nvPr>
            <p:ph type="subTitle" idx="1"/>
          </p:nvPr>
        </p:nvSpPr>
        <p:spPr>
          <a:xfrm rot="10800000" flipV="1">
            <a:off x="9444250" y="968990"/>
            <a:ext cx="2552131" cy="4926842"/>
          </a:xfrm>
        </p:spPr>
        <p:txBody>
          <a:bodyPr>
            <a:noAutofit/>
          </a:bodyPr>
          <a:lstStyle/>
          <a:p>
            <a:pPr algn="r"/>
            <a:r>
              <a:rPr lang="fa-IR" sz="2700" b="1" dirty="0">
                <a:solidFill>
                  <a:srgbClr val="FF0000"/>
                </a:solidFill>
                <a:latin typeface="Adobe Arabic" panose="02040503050201020203" pitchFamily="18" charset="-78"/>
                <a:cs typeface="Adobe Arabic" panose="02040503050201020203" pitchFamily="18" charset="-78"/>
              </a:rPr>
              <a:t>7 </a:t>
            </a:r>
            <a:r>
              <a:rPr lang="ar-SA" sz="2700" b="1" dirty="0">
                <a:solidFill>
                  <a:srgbClr val="FF0000"/>
                </a:solidFill>
                <a:latin typeface="Adobe Arabic" panose="02040503050201020203" pitchFamily="18" charset="-78"/>
                <a:cs typeface="Adobe Arabic" panose="02040503050201020203" pitchFamily="18" charset="-78"/>
              </a:rPr>
              <a:t>نکته در مورد استخدام و آموزش یک نیروی فروش</a:t>
            </a:r>
            <a:endParaRPr lang="en-US" sz="2700" b="1" dirty="0">
              <a:solidFill>
                <a:srgbClr val="FF0000"/>
              </a:solidFill>
              <a:latin typeface="Adobe Arabic" panose="02040503050201020203" pitchFamily="18" charset="-78"/>
              <a:cs typeface="Adobe Arabic" panose="02040503050201020203" pitchFamily="18" charset="-78"/>
            </a:endParaRPr>
          </a:p>
          <a:p>
            <a:pPr algn="r"/>
            <a:endParaRPr lang="en-US" sz="2700" b="1" dirty="0" smtClean="0">
              <a:solidFill>
                <a:srgbClr val="FF0000"/>
              </a:solidFill>
              <a:latin typeface="Adobe Arabic" panose="02040503050201020203" pitchFamily="18" charset="-78"/>
              <a:cs typeface="Adobe Arabic" panose="02040503050201020203" pitchFamily="18" charset="-78"/>
            </a:endParaRPr>
          </a:p>
        </p:txBody>
      </p:sp>
      <p:sp>
        <p:nvSpPr>
          <p:cNvPr id="4" name="Slide Number Placeholder 3"/>
          <p:cNvSpPr>
            <a:spLocks noGrp="1"/>
          </p:cNvSpPr>
          <p:nvPr>
            <p:ph type="sldNum" sz="quarter" idx="12"/>
          </p:nvPr>
        </p:nvSpPr>
        <p:spPr/>
        <p:txBody>
          <a:bodyPr/>
          <a:lstStyle/>
          <a:p>
            <a:fld id="{146E9409-E997-43B6-A771-0C370C051810}" type="slidenum">
              <a:rPr lang="en-US" smtClean="0"/>
              <a:t>7</a:t>
            </a:fld>
            <a:endParaRPr lang="en-US"/>
          </a:p>
        </p:txBody>
      </p:sp>
    </p:spTree>
    <p:extLst>
      <p:ext uri="{BB962C8B-B14F-4D97-AF65-F5344CB8AC3E}">
        <p14:creationId xmlns:p14="http://schemas.microsoft.com/office/powerpoint/2010/main" val="735744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799" y="968990"/>
            <a:ext cx="8566245" cy="4926842"/>
          </a:xfrm>
        </p:spPr>
        <p:txBody>
          <a:bodyPr>
            <a:normAutofit/>
          </a:bodyPr>
          <a:lstStyle/>
          <a:p>
            <a:pPr algn="just"/>
            <a:r>
              <a:rPr lang="fa-IR" sz="2700" b="1" dirty="0" smtClean="0">
                <a:solidFill>
                  <a:schemeClr val="tx1"/>
                </a:solidFill>
                <a:latin typeface="Adobe Arabic" panose="02040503050201020203" pitchFamily="18" charset="-78"/>
                <a:cs typeface="Adobe Arabic" panose="02040503050201020203" pitchFamily="18" charset="-78"/>
              </a:rPr>
              <a:t>1</a:t>
            </a:r>
            <a:r>
              <a:rPr lang="fa-IR" sz="2700" dirty="0" smtClean="0">
                <a:solidFill>
                  <a:schemeClr val="tx1"/>
                </a:solidFill>
                <a:latin typeface="Adobe Arabic" panose="02040503050201020203" pitchFamily="18" charset="-78"/>
                <a:cs typeface="Adobe Arabic" panose="02040503050201020203" pitchFamily="18" charset="-78"/>
              </a:rPr>
              <a:t>.</a:t>
            </a:r>
            <a:r>
              <a:rPr lang="ar-SA" sz="2700" b="1" dirty="0">
                <a:solidFill>
                  <a:schemeClr val="tx1"/>
                </a:solidFill>
                <a:latin typeface="Adobe Arabic" panose="02040503050201020203" pitchFamily="18" charset="-78"/>
                <a:cs typeface="Adobe Arabic" panose="02040503050201020203" pitchFamily="18" charset="-78"/>
              </a:rPr>
              <a:t> ابتدا جایگاه مورد نظر خود را به دقت  تعریف </a:t>
            </a:r>
            <a:r>
              <a:rPr lang="ar-SA" sz="2700" b="1" dirty="0" smtClean="0">
                <a:solidFill>
                  <a:schemeClr val="tx1"/>
                </a:solidFill>
                <a:latin typeface="Adobe Arabic" panose="02040503050201020203" pitchFamily="18" charset="-78"/>
                <a:cs typeface="Adobe Arabic" panose="02040503050201020203" pitchFamily="18" charset="-78"/>
              </a:rPr>
              <a:t>کنید</a:t>
            </a:r>
            <a:r>
              <a:rPr lang="fa-IR" sz="2700" b="1" dirty="0" smtClean="0">
                <a:solidFill>
                  <a:schemeClr val="tx1"/>
                </a:solidFill>
                <a:latin typeface="Adobe Arabic" panose="02040503050201020203" pitchFamily="18" charset="-78"/>
                <a:cs typeface="Adobe Arabic" panose="02040503050201020203" pitchFamily="18" charset="-78"/>
              </a:rPr>
              <a:t>                                                                             </a:t>
            </a:r>
            <a:br>
              <a:rPr lang="fa-IR" sz="2700" b="1" dirty="0" smtClean="0">
                <a:solidFill>
                  <a:schemeClr val="tx1"/>
                </a:solidFill>
                <a:latin typeface="Adobe Arabic" panose="02040503050201020203" pitchFamily="18" charset="-78"/>
                <a:cs typeface="Adobe Arabic" panose="02040503050201020203" pitchFamily="18" charset="-78"/>
              </a:rPr>
            </a:br>
            <a:r>
              <a:rPr lang="ar-SA" sz="2700" dirty="0">
                <a:latin typeface="Adobe Arabic" panose="02040503050201020203" pitchFamily="18" charset="-78"/>
                <a:cs typeface="Adobe Arabic" panose="02040503050201020203" pitchFamily="18" charset="-78"/>
              </a:rPr>
              <a:t>نخستین و شاید مهم‌ترین گام در جذب یک متخصص بازاریابی این است که نسبت به تعیین توانمندیهای مورد نیاز شغلی، شایستگی‌ها و مهارت‌های مورد نیاز افراد اقدام کنیم . فهرستی جامع از وظایف مدنظر را تهیه  و مشخص کنید که این وظایف باید به صورت مستمر اجرا شوند و یا به صورت دوره‌ای و یا تنها برای یک </a:t>
            </a:r>
            <a:r>
              <a:rPr lang="ar-SA" sz="2700" dirty="0" smtClean="0">
                <a:latin typeface="Adobe Arabic" panose="02040503050201020203" pitchFamily="18" charset="-78"/>
                <a:cs typeface="Adobe Arabic" panose="02040503050201020203" pitchFamily="18" charset="-78"/>
              </a:rPr>
              <a:t>بار</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ar-SA" sz="2700" dirty="0">
                <a:latin typeface="Adobe Arabic" panose="02040503050201020203" pitchFamily="18" charset="-78"/>
                <a:cs typeface="Adobe Arabic" panose="02040503050201020203" pitchFamily="18" charset="-78"/>
              </a:rPr>
              <a:t>در واقع </a:t>
            </a:r>
            <a:r>
              <a:rPr lang="ar-SA" sz="2700" dirty="0" smtClean="0">
                <a:latin typeface="Adobe Arabic" panose="02040503050201020203" pitchFamily="18" charset="-78"/>
                <a:cs typeface="Adobe Arabic" panose="02040503050201020203" pitchFamily="18" charset="-78"/>
              </a:rPr>
              <a:t>ش</a:t>
            </a:r>
            <a:r>
              <a:rPr lang="fa-IR" sz="2700" dirty="0" smtClean="0">
                <a:latin typeface="Adobe Arabic" panose="02040503050201020203" pitchFamily="18" charset="-78"/>
                <a:cs typeface="Adobe Arabic" panose="02040503050201020203" pitchFamily="18" charset="-78"/>
              </a:rPr>
              <a:t>ـ</a:t>
            </a:r>
            <a:r>
              <a:rPr lang="ar-SA" sz="2700" dirty="0" smtClean="0">
                <a:latin typeface="Adobe Arabic" panose="02040503050201020203" pitchFamily="18" charset="-78"/>
                <a:cs typeface="Adobe Arabic" panose="02040503050201020203" pitchFamily="18" charset="-78"/>
              </a:rPr>
              <a:t>رح </a:t>
            </a:r>
            <a:r>
              <a:rPr lang="ar-SA" sz="2700" dirty="0">
                <a:latin typeface="Adobe Arabic" panose="02040503050201020203" pitchFamily="18" charset="-78"/>
                <a:cs typeface="Adobe Arabic" panose="02040503050201020203" pitchFamily="18" charset="-78"/>
              </a:rPr>
              <a:t>وظایف و شایستگی‌های شغلی، نشانگر چشم‌انداز شغل و هم‌سو بودن آن با اهداف سازمانی و تناسب آن با </a:t>
            </a:r>
            <a:r>
              <a:rPr lang="ar-SA" sz="2700" dirty="0" smtClean="0">
                <a:latin typeface="Adobe Arabic" panose="02040503050201020203" pitchFamily="18" charset="-78"/>
                <a:cs typeface="Adobe Arabic" panose="02040503050201020203" pitchFamily="18" charset="-78"/>
              </a:rPr>
              <a:t>ساختار</a:t>
            </a:r>
            <a:r>
              <a:rPr lang="fa-IR" sz="2700" dirty="0" smtClean="0">
                <a:latin typeface="Adobe Arabic" panose="02040503050201020203" pitchFamily="18" charset="-78"/>
                <a:cs typeface="Adobe Arabic" panose="02040503050201020203" pitchFamily="18" charset="-78"/>
              </a:rPr>
              <a:t> </a:t>
            </a:r>
            <a:r>
              <a:rPr lang="ar-SA" sz="2700" dirty="0" smtClean="0">
                <a:latin typeface="Adobe Arabic" panose="02040503050201020203" pitchFamily="18" charset="-78"/>
                <a:cs typeface="Adobe Arabic" panose="02040503050201020203" pitchFamily="18" charset="-78"/>
              </a:rPr>
              <a:t>کلی </a:t>
            </a:r>
            <a:r>
              <a:rPr lang="ar-SA" sz="2700" dirty="0">
                <a:latin typeface="Adobe Arabic" panose="02040503050201020203" pitchFamily="18" charset="-78"/>
                <a:cs typeface="Adobe Arabic" panose="02040503050201020203" pitchFamily="18" charset="-78"/>
              </a:rPr>
              <a:t>سازمان‌ها و نیز به منظور انجام یک ارزیابی جامع از مسئولیت‌ها و وظایف اصلی افراد </a:t>
            </a:r>
            <a:r>
              <a:rPr lang="ar-SA" sz="2700" dirty="0" smtClean="0">
                <a:latin typeface="Adobe Arabic" panose="02040503050201020203" pitchFamily="18" charset="-78"/>
                <a:cs typeface="Adobe Arabic" panose="02040503050201020203" pitchFamily="18" charset="-78"/>
              </a:rPr>
              <a:t>است</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ar-SA" sz="2700" dirty="0" smtClean="0">
                <a:latin typeface="Adobe Arabic" panose="02040503050201020203" pitchFamily="18" charset="-78"/>
                <a:cs typeface="Adobe Arabic" panose="02040503050201020203" pitchFamily="18" charset="-78"/>
              </a:rPr>
              <a:t>ش</a:t>
            </a:r>
            <a:r>
              <a:rPr lang="fa-IR" sz="2700" dirty="0" smtClean="0">
                <a:latin typeface="Adobe Arabic" panose="02040503050201020203" pitchFamily="18" charset="-78"/>
                <a:cs typeface="Adobe Arabic" panose="02040503050201020203" pitchFamily="18" charset="-78"/>
              </a:rPr>
              <a:t>ـ</a:t>
            </a:r>
            <a:r>
              <a:rPr lang="ar-SA" sz="2700" dirty="0" smtClean="0">
                <a:latin typeface="Adobe Arabic" panose="02040503050201020203" pitchFamily="18" charset="-78"/>
                <a:cs typeface="Adobe Arabic" panose="02040503050201020203" pitchFamily="18" charset="-78"/>
              </a:rPr>
              <a:t>رح </a:t>
            </a:r>
            <a:r>
              <a:rPr lang="ar-SA" sz="2700" dirty="0">
                <a:latin typeface="Adobe Arabic" panose="02040503050201020203" pitchFamily="18" charset="-78"/>
                <a:cs typeface="Adobe Arabic" panose="02040503050201020203" pitchFamily="18" charset="-78"/>
              </a:rPr>
              <a:t>وظایف موجب کاهش فرار از مسئولیت، پرهیز از موازی کاری و امکان انجام ارزیابی دقیق میشود. </a:t>
            </a:r>
            <a:r>
              <a:rPr lang="ar-SA" sz="2700" dirty="0" smtClean="0">
                <a:latin typeface="Adobe Arabic" panose="02040503050201020203" pitchFamily="18" charset="-78"/>
                <a:cs typeface="Adobe Arabic" panose="02040503050201020203" pitchFamily="18" charset="-78"/>
              </a:rPr>
              <a:t>ش</a:t>
            </a:r>
            <a:r>
              <a:rPr lang="fa-IR" sz="2700" dirty="0" smtClean="0">
                <a:latin typeface="Adobe Arabic" panose="02040503050201020203" pitchFamily="18" charset="-78"/>
                <a:cs typeface="Adobe Arabic" panose="02040503050201020203" pitchFamily="18" charset="-78"/>
              </a:rPr>
              <a:t>ـ</a:t>
            </a:r>
            <a:r>
              <a:rPr lang="ar-SA" sz="2700" dirty="0" smtClean="0">
                <a:latin typeface="Adobe Arabic" panose="02040503050201020203" pitchFamily="18" charset="-78"/>
                <a:cs typeface="Adobe Arabic" panose="02040503050201020203" pitchFamily="18" charset="-78"/>
              </a:rPr>
              <a:t>رح </a:t>
            </a:r>
            <a:r>
              <a:rPr lang="ar-SA" sz="2700" dirty="0">
                <a:latin typeface="Adobe Arabic" panose="02040503050201020203" pitchFamily="18" charset="-78"/>
                <a:cs typeface="Adobe Arabic" panose="02040503050201020203" pitchFamily="18" charset="-78"/>
              </a:rPr>
              <a:t>وظایف باید انعطاف پذیر، استراتژیک و روزآمد باشد</a:t>
            </a:r>
            <a:r>
              <a:rPr lang="ar-SA" sz="2700" dirty="0" smtClean="0">
                <a:latin typeface="Adobe Arabic" panose="02040503050201020203" pitchFamily="18" charset="-78"/>
                <a:cs typeface="Adobe Arabic" panose="02040503050201020203" pitchFamily="18" charset="-78"/>
              </a:rPr>
              <a:t>.</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endParaRPr lang="en-US" sz="2700" dirty="0">
              <a:solidFill>
                <a:schemeClr val="tx1"/>
              </a:solidFill>
              <a:latin typeface="Adobe Arabic" panose="02040503050201020203" pitchFamily="18" charset="-78"/>
              <a:cs typeface="Adobe Arabic" panose="02040503050201020203" pitchFamily="18" charset="-78"/>
            </a:endParaRPr>
          </a:p>
        </p:txBody>
      </p:sp>
      <p:sp>
        <p:nvSpPr>
          <p:cNvPr id="3" name="Subtitle 2"/>
          <p:cNvSpPr>
            <a:spLocks noGrp="1"/>
          </p:cNvSpPr>
          <p:nvPr>
            <p:ph type="subTitle" idx="1"/>
          </p:nvPr>
        </p:nvSpPr>
        <p:spPr>
          <a:xfrm rot="10800000" flipV="1">
            <a:off x="9444250" y="968990"/>
            <a:ext cx="2552131" cy="4926842"/>
          </a:xfrm>
        </p:spPr>
        <p:txBody>
          <a:bodyPr>
            <a:noAutofit/>
          </a:bodyPr>
          <a:lstStyle/>
          <a:p>
            <a:pPr algn="r"/>
            <a:r>
              <a:rPr lang="ar-SA" sz="2700" b="1" dirty="0">
                <a:solidFill>
                  <a:srgbClr val="FF0000"/>
                </a:solidFill>
                <a:latin typeface="Adobe Arabic" panose="02040503050201020203" pitchFamily="18" charset="-78"/>
                <a:cs typeface="Adobe Arabic" panose="02040503050201020203" pitchFamily="18" charset="-78"/>
              </a:rPr>
              <a:t>چند نکته برای دقت بیشتر در انتخاب متخصص بازاریابی</a:t>
            </a:r>
            <a:endParaRPr lang="en-US" sz="2700" b="1" dirty="0">
              <a:solidFill>
                <a:srgbClr val="FF0000"/>
              </a:solidFill>
              <a:latin typeface="Adobe Arabic" panose="02040503050201020203" pitchFamily="18" charset="-78"/>
              <a:cs typeface="Adobe Arabic" panose="02040503050201020203" pitchFamily="18" charset="-78"/>
            </a:endParaRPr>
          </a:p>
          <a:p>
            <a:pPr algn="r"/>
            <a:endParaRPr lang="en-US" sz="2700" b="1" dirty="0" smtClean="0">
              <a:solidFill>
                <a:srgbClr val="FF0000"/>
              </a:solidFill>
              <a:latin typeface="Adobe Arabic" panose="02040503050201020203" pitchFamily="18" charset="-78"/>
              <a:cs typeface="Adobe Arabic" panose="02040503050201020203" pitchFamily="18" charset="-78"/>
            </a:endParaRPr>
          </a:p>
        </p:txBody>
      </p:sp>
      <p:sp>
        <p:nvSpPr>
          <p:cNvPr id="4" name="Slide Number Placeholder 3"/>
          <p:cNvSpPr>
            <a:spLocks noGrp="1"/>
          </p:cNvSpPr>
          <p:nvPr>
            <p:ph type="sldNum" sz="quarter" idx="12"/>
          </p:nvPr>
        </p:nvSpPr>
        <p:spPr/>
        <p:txBody>
          <a:bodyPr/>
          <a:lstStyle/>
          <a:p>
            <a:fld id="{146E9409-E997-43B6-A771-0C370C051810}" type="slidenum">
              <a:rPr lang="en-US" smtClean="0"/>
              <a:t>8</a:t>
            </a:fld>
            <a:endParaRPr lang="en-US"/>
          </a:p>
        </p:txBody>
      </p:sp>
    </p:spTree>
    <p:extLst>
      <p:ext uri="{BB962C8B-B14F-4D97-AF65-F5344CB8AC3E}">
        <p14:creationId xmlns:p14="http://schemas.microsoft.com/office/powerpoint/2010/main" val="38568508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799" y="968990"/>
            <a:ext cx="8566245" cy="4926842"/>
          </a:xfrm>
        </p:spPr>
        <p:txBody>
          <a:bodyPr>
            <a:noAutofit/>
          </a:bodyPr>
          <a:lstStyle/>
          <a:p>
            <a:pPr algn="just"/>
            <a:r>
              <a:rPr lang="fa-IR" sz="2700" b="1" dirty="0" smtClean="0">
                <a:solidFill>
                  <a:schemeClr val="tx1"/>
                </a:solidFill>
                <a:latin typeface="Adobe Arabic" panose="02040503050201020203" pitchFamily="18" charset="-78"/>
                <a:cs typeface="Adobe Arabic" panose="02040503050201020203" pitchFamily="18" charset="-78"/>
              </a:rPr>
              <a:t>2.</a:t>
            </a:r>
            <a:r>
              <a:rPr lang="ar-SA" sz="2700" b="1" dirty="0">
                <a:solidFill>
                  <a:schemeClr val="tx1"/>
                </a:solidFill>
                <a:latin typeface="Adobe Arabic" panose="02040503050201020203" pitchFamily="18" charset="-78"/>
                <a:cs typeface="Adobe Arabic" panose="02040503050201020203" pitchFamily="18" charset="-78"/>
              </a:rPr>
              <a:t> مدیریت شایستگی</a:t>
            </a:r>
            <a:r>
              <a:rPr lang="ar-SA" sz="2700" dirty="0">
                <a:latin typeface="Adobe Arabic" panose="02040503050201020203" pitchFamily="18" charset="-78"/>
                <a:cs typeface="Adobe Arabic" panose="02040503050201020203" pitchFamily="18" charset="-78"/>
              </a:rPr>
              <a:t> </a:t>
            </a:r>
            <a:r>
              <a:rPr lang="fa-IR" sz="2700" dirty="0" smtClean="0">
                <a:latin typeface="Adobe Arabic" panose="02040503050201020203" pitchFamily="18" charset="-78"/>
                <a:cs typeface="Adobe Arabic" panose="02040503050201020203" pitchFamily="18" charset="-78"/>
              </a:rPr>
              <a:t>                                                                                         </a:t>
            </a:r>
            <a:r>
              <a:rPr lang="en-US" sz="2700" dirty="0" smtClean="0">
                <a:latin typeface="Adobe Arabic" panose="02040503050201020203" pitchFamily="18" charset="-78"/>
                <a:cs typeface="Adobe Arabic" panose="02040503050201020203" pitchFamily="18" charset="-78"/>
              </a:rPr>
              <a:t>     </a:t>
            </a:r>
            <a:r>
              <a:rPr lang="fa-IR" sz="2700" dirty="0" smtClean="0">
                <a:latin typeface="Adobe Arabic" panose="02040503050201020203" pitchFamily="18" charset="-78"/>
                <a:cs typeface="Adobe Arabic" panose="02040503050201020203" pitchFamily="18" charset="-78"/>
              </a:rPr>
              <a:t/>
            </a:r>
            <a:br>
              <a:rPr lang="fa-IR" sz="2700" dirty="0" smtClean="0">
                <a:latin typeface="Adobe Arabic" panose="02040503050201020203" pitchFamily="18" charset="-78"/>
                <a:cs typeface="Adobe Arabic" panose="02040503050201020203" pitchFamily="18" charset="-78"/>
              </a:rPr>
            </a:br>
            <a:r>
              <a:rPr lang="ar-SA" sz="2700" dirty="0">
                <a:latin typeface="Adobe Arabic" panose="02040503050201020203" pitchFamily="18" charset="-78"/>
                <a:cs typeface="Adobe Arabic" panose="02040503050201020203" pitchFamily="18" charset="-78"/>
              </a:rPr>
              <a:t>مدیریت برمبنای شایستگی‌ها می‌تواند سهم مهمی در تحقق اهداف وچشم‌انداز سازمان ایفا کند. مدیریت شایستگی می‌کوشد تا با بهره‌گیری از </a:t>
            </a:r>
            <a:r>
              <a:rPr lang="ar-SA" sz="2700" dirty="0" smtClean="0">
                <a:latin typeface="Adobe Arabic" panose="02040503050201020203" pitchFamily="18" charset="-78"/>
                <a:cs typeface="Adobe Arabic" panose="02040503050201020203" pitchFamily="18" charset="-78"/>
              </a:rPr>
              <a:t>مهارت‌ها،صلاحیت‌ها </a:t>
            </a:r>
            <a:r>
              <a:rPr lang="ar-SA" sz="2700" dirty="0">
                <a:latin typeface="Adobe Arabic" panose="02040503050201020203" pitchFamily="18" charset="-78"/>
                <a:cs typeface="Adobe Arabic" panose="02040503050201020203" pitchFamily="18" charset="-78"/>
              </a:rPr>
              <a:t>و توانمندی‌های درونی افراد و نیز اتخاذ روش‌هایی برای توانمندسازی </a:t>
            </a:r>
            <a:r>
              <a:rPr lang="ar-SA" sz="2700" dirty="0" smtClean="0">
                <a:latin typeface="Adobe Arabic" panose="02040503050201020203" pitchFamily="18" charset="-78"/>
                <a:cs typeface="Adobe Arabic" panose="02040503050201020203" pitchFamily="18" charset="-78"/>
              </a:rPr>
              <a:t>آنها،به </a:t>
            </a:r>
            <a:r>
              <a:rPr lang="ar-SA" sz="2700" dirty="0">
                <a:latin typeface="Adobe Arabic" panose="02040503050201020203" pitchFamily="18" charset="-78"/>
                <a:cs typeface="Adobe Arabic" panose="02040503050201020203" pitchFamily="18" charset="-78"/>
              </a:rPr>
              <a:t>مزیت </a:t>
            </a:r>
            <a:r>
              <a:rPr lang="ar-SA" sz="2700" dirty="0" smtClean="0">
                <a:latin typeface="Adobe Arabic" panose="02040503050201020203" pitchFamily="18" charset="-78"/>
                <a:cs typeface="Adobe Arabic" panose="02040503050201020203" pitchFamily="18" charset="-78"/>
              </a:rPr>
              <a:t>رقابتی،نوآوری </a:t>
            </a:r>
            <a:r>
              <a:rPr lang="ar-SA" sz="2700" dirty="0">
                <a:latin typeface="Adobe Arabic" panose="02040503050201020203" pitchFamily="18" charset="-78"/>
                <a:cs typeface="Adobe Arabic" panose="02040503050201020203" pitchFamily="18" charset="-78"/>
              </a:rPr>
              <a:t>و اثربخشی دست یابد وهدف آن ارتقا مستمر شایستگی‌های فردی و سازمانی </a:t>
            </a:r>
            <a:r>
              <a:rPr lang="ar-SA" sz="2700" dirty="0" smtClean="0">
                <a:latin typeface="Adobe Arabic" panose="02040503050201020203" pitchFamily="18" charset="-78"/>
                <a:cs typeface="Adobe Arabic" panose="02040503050201020203" pitchFamily="18" charset="-78"/>
              </a:rPr>
              <a:t>است</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ar-SA" sz="2700" dirty="0">
                <a:latin typeface="Adobe Arabic" panose="02040503050201020203" pitchFamily="18" charset="-78"/>
                <a:cs typeface="Adobe Arabic" panose="02040503050201020203" pitchFamily="18" charset="-78"/>
              </a:rPr>
              <a:t>رویکرد شایسته محور منجر به انتقال ارزش‌ها و فرهنگ </a:t>
            </a:r>
            <a:r>
              <a:rPr lang="ar-SA" sz="2700" dirty="0" smtClean="0">
                <a:latin typeface="Adobe Arabic" panose="02040503050201020203" pitchFamily="18" charset="-78"/>
                <a:cs typeface="Adobe Arabic" panose="02040503050201020203" pitchFamily="18" charset="-78"/>
              </a:rPr>
              <a:t>سازمانی،عملکرد اثربخش،کسب </a:t>
            </a:r>
            <a:r>
              <a:rPr lang="ar-SA" sz="2700" dirty="0">
                <a:latin typeface="Adobe Arabic" panose="02040503050201020203" pitchFamily="18" charset="-78"/>
                <a:cs typeface="Adobe Arabic" panose="02040503050201020203" pitchFamily="18" charset="-78"/>
              </a:rPr>
              <a:t>مزیت رقابتی بر اثر شکوفایی ظرفیت‌ها و نیز تحکیم روابط سازمانی و تیمی خواهد شد</a:t>
            </a:r>
            <a:r>
              <a:rPr lang="ar-SA" sz="2700" dirty="0" smtClean="0">
                <a:latin typeface="Adobe Arabic" panose="02040503050201020203" pitchFamily="18" charset="-78"/>
                <a:cs typeface="Adobe Arabic" panose="02040503050201020203" pitchFamily="18" charset="-78"/>
              </a:rPr>
              <a:t>.</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ar-SA" sz="2700" dirty="0">
                <a:latin typeface="Adobe Arabic" panose="02040503050201020203" pitchFamily="18" charset="-78"/>
                <a:cs typeface="Adobe Arabic" panose="02040503050201020203" pitchFamily="18" charset="-78"/>
              </a:rPr>
              <a:t>یادآوری </a:t>
            </a:r>
            <a:r>
              <a:rPr lang="ar-SA" sz="2700" dirty="0" smtClean="0">
                <a:latin typeface="Adobe Arabic" panose="02040503050201020203" pitchFamily="18" charset="-78"/>
                <a:cs typeface="Adobe Arabic" panose="02040503050201020203" pitchFamily="18" charset="-78"/>
              </a:rPr>
              <a:t>می‌شود،حداقل </a:t>
            </a:r>
            <a:r>
              <a:rPr lang="ar-SA" sz="2700" dirty="0">
                <a:latin typeface="Adobe Arabic" panose="02040503050201020203" pitchFamily="18" charset="-78"/>
                <a:cs typeface="Adobe Arabic" panose="02040503050201020203" pitchFamily="18" charset="-78"/>
              </a:rPr>
              <a:t>نیازمندی یک متخصص </a:t>
            </a:r>
            <a:r>
              <a:rPr lang="ar-SA" sz="2700" dirty="0" smtClean="0">
                <a:latin typeface="Adobe Arabic" panose="02040503050201020203" pitchFamily="18" charset="-78"/>
                <a:cs typeface="Adobe Arabic" panose="02040503050201020203" pitchFamily="18" charset="-78"/>
              </a:rPr>
              <a:t>بازاریابی،اش</a:t>
            </a:r>
            <a:r>
              <a:rPr lang="fa-IR" sz="2700" dirty="0" smtClean="0">
                <a:latin typeface="Adobe Arabic" panose="02040503050201020203" pitchFamily="18" charset="-78"/>
                <a:cs typeface="Adobe Arabic" panose="02040503050201020203" pitchFamily="18" charset="-78"/>
              </a:rPr>
              <a:t>ـ</a:t>
            </a:r>
            <a:r>
              <a:rPr lang="ar-SA" sz="2700" dirty="0" smtClean="0">
                <a:latin typeface="Adobe Arabic" panose="02040503050201020203" pitchFamily="18" charset="-78"/>
                <a:cs typeface="Adobe Arabic" panose="02040503050201020203" pitchFamily="18" charset="-78"/>
              </a:rPr>
              <a:t>راف بر</a:t>
            </a:r>
            <a:r>
              <a:rPr lang="fa-IR" sz="2700" dirty="0" smtClean="0">
                <a:latin typeface="Adobe Arabic" panose="02040503050201020203" pitchFamily="18" charset="-78"/>
                <a:cs typeface="Adobe Arabic" panose="02040503050201020203" pitchFamily="18" charset="-78"/>
              </a:rPr>
              <a:t> </a:t>
            </a:r>
            <a:r>
              <a:rPr lang="ar-SA" sz="2700" dirty="0" smtClean="0">
                <a:latin typeface="Adobe Arabic" panose="02040503050201020203" pitchFamily="18" charset="-78"/>
                <a:cs typeface="Adobe Arabic" panose="02040503050201020203" pitchFamily="18" charset="-78"/>
              </a:rPr>
              <a:t>الفبای </a:t>
            </a:r>
            <a:r>
              <a:rPr lang="ar-SA" sz="2700" dirty="0">
                <a:latin typeface="Adobe Arabic" panose="02040503050201020203" pitchFamily="18" charset="-78"/>
                <a:cs typeface="Adobe Arabic" panose="02040503050201020203" pitchFamily="18" charset="-78"/>
              </a:rPr>
              <a:t>بازاریابی و مفاهیمی نظیر بخش </a:t>
            </a:r>
            <a:r>
              <a:rPr lang="ar-SA" sz="2700" dirty="0" smtClean="0">
                <a:latin typeface="Adobe Arabic" panose="02040503050201020203" pitchFamily="18" charset="-78"/>
                <a:cs typeface="Adobe Arabic" panose="02040503050201020203" pitchFamily="18" charset="-78"/>
              </a:rPr>
              <a:t>بندی،جایگاه گذاری،تمایز،رقابت </a:t>
            </a:r>
            <a:r>
              <a:rPr lang="fa-IR" sz="2700" dirty="0" smtClean="0">
                <a:latin typeface="Adobe Arabic" panose="02040503050201020203" pitchFamily="18" charset="-78"/>
                <a:cs typeface="Adobe Arabic" panose="02040503050201020203" pitchFamily="18" charset="-78"/>
              </a:rPr>
              <a:t>و </a:t>
            </a:r>
            <a:r>
              <a:rPr lang="ar-SA" sz="2700" dirty="0" smtClean="0">
                <a:latin typeface="Adobe Arabic" panose="02040503050201020203" pitchFamily="18" charset="-78"/>
                <a:cs typeface="Adobe Arabic" panose="02040503050201020203" pitchFamily="18" charset="-78"/>
              </a:rPr>
              <a:t>.... می‌باشد</a:t>
            </a:r>
            <a:r>
              <a:rPr lang="fa-IR" sz="2700" dirty="0" smtClean="0">
                <a:latin typeface="Adobe Arabic" panose="02040503050201020203" pitchFamily="18" charset="-78"/>
                <a:cs typeface="Adobe Arabic" panose="02040503050201020203" pitchFamily="18" charset="-78"/>
              </a:rPr>
              <a:t>.                                                                            </a:t>
            </a:r>
            <a:br>
              <a:rPr lang="fa-IR" sz="2700" dirty="0" smtClean="0">
                <a:latin typeface="Adobe Arabic" panose="02040503050201020203" pitchFamily="18" charset="-78"/>
                <a:cs typeface="Adobe Arabic" panose="02040503050201020203" pitchFamily="18" charset="-78"/>
              </a:rPr>
            </a:br>
            <a:r>
              <a:rPr lang="en-US" sz="2700" dirty="0">
                <a:latin typeface="Adobe Arabic" panose="02040503050201020203" pitchFamily="18" charset="-78"/>
                <a:cs typeface="Adobe Arabic" panose="02040503050201020203" pitchFamily="18" charset="-78"/>
              </a:rPr>
              <a:t/>
            </a:r>
            <a:br>
              <a:rPr lang="en-US" sz="2700" dirty="0">
                <a:latin typeface="Adobe Arabic" panose="02040503050201020203" pitchFamily="18" charset="-78"/>
                <a:cs typeface="Adobe Arabic" panose="02040503050201020203" pitchFamily="18" charset="-78"/>
              </a:rPr>
            </a:br>
            <a:endParaRPr lang="en-US" sz="2700" dirty="0">
              <a:latin typeface="Adobe Arabic" panose="02040503050201020203" pitchFamily="18" charset="-78"/>
              <a:cs typeface="Adobe Arabic" panose="02040503050201020203" pitchFamily="18" charset="-78"/>
            </a:endParaRPr>
          </a:p>
        </p:txBody>
      </p:sp>
      <p:sp>
        <p:nvSpPr>
          <p:cNvPr id="3" name="Subtitle 2"/>
          <p:cNvSpPr>
            <a:spLocks noGrp="1"/>
          </p:cNvSpPr>
          <p:nvPr>
            <p:ph type="subTitle" idx="1"/>
          </p:nvPr>
        </p:nvSpPr>
        <p:spPr>
          <a:xfrm rot="10800000" flipV="1">
            <a:off x="9444250" y="968990"/>
            <a:ext cx="2552131" cy="4926842"/>
          </a:xfrm>
        </p:spPr>
        <p:txBody>
          <a:bodyPr>
            <a:noAutofit/>
          </a:bodyPr>
          <a:lstStyle/>
          <a:p>
            <a:pPr algn="r"/>
            <a:r>
              <a:rPr lang="ar-SA" sz="2700" b="1" dirty="0">
                <a:solidFill>
                  <a:srgbClr val="FF0000"/>
                </a:solidFill>
                <a:latin typeface="Adobe Arabic" panose="02040503050201020203" pitchFamily="18" charset="-78"/>
                <a:cs typeface="Adobe Arabic" panose="02040503050201020203" pitchFamily="18" charset="-78"/>
              </a:rPr>
              <a:t>چند نکته برای دقت بیشتر در انتخاب متخصص بازاریابی</a:t>
            </a:r>
            <a:endParaRPr lang="en-US" sz="2700" b="1" dirty="0">
              <a:solidFill>
                <a:srgbClr val="FF0000"/>
              </a:solidFill>
              <a:latin typeface="Adobe Arabic" panose="02040503050201020203" pitchFamily="18" charset="-78"/>
              <a:cs typeface="Adobe Arabic" panose="02040503050201020203" pitchFamily="18" charset="-78"/>
            </a:endParaRPr>
          </a:p>
          <a:p>
            <a:pPr algn="r"/>
            <a:endParaRPr lang="en-US" sz="2700" b="1" dirty="0">
              <a:solidFill>
                <a:srgbClr val="FF0000"/>
              </a:solidFill>
              <a:latin typeface="Adobe Arabic" panose="02040503050201020203" pitchFamily="18" charset="-78"/>
              <a:cs typeface="Adobe Arabic" panose="02040503050201020203" pitchFamily="18" charset="-78"/>
            </a:endParaRPr>
          </a:p>
          <a:p>
            <a:pPr algn="r"/>
            <a:endParaRPr lang="en-US" sz="2700" b="1" dirty="0" smtClean="0">
              <a:solidFill>
                <a:srgbClr val="FF0000"/>
              </a:solidFill>
              <a:latin typeface="Adobe Arabic" panose="02040503050201020203" pitchFamily="18" charset="-78"/>
              <a:cs typeface="Adobe Arabic" panose="02040503050201020203" pitchFamily="18" charset="-78"/>
            </a:endParaRPr>
          </a:p>
        </p:txBody>
      </p:sp>
      <p:sp>
        <p:nvSpPr>
          <p:cNvPr id="4" name="Slide Number Placeholder 3"/>
          <p:cNvSpPr>
            <a:spLocks noGrp="1"/>
          </p:cNvSpPr>
          <p:nvPr>
            <p:ph type="sldNum" sz="quarter" idx="12"/>
          </p:nvPr>
        </p:nvSpPr>
        <p:spPr/>
        <p:txBody>
          <a:bodyPr/>
          <a:lstStyle/>
          <a:p>
            <a:fld id="{146E9409-E997-43B6-A771-0C370C051810}" type="slidenum">
              <a:rPr lang="en-US" smtClean="0"/>
              <a:t>9</a:t>
            </a:fld>
            <a:endParaRPr lang="en-US"/>
          </a:p>
        </p:txBody>
      </p:sp>
    </p:spTree>
    <p:extLst>
      <p:ext uri="{BB962C8B-B14F-4D97-AF65-F5344CB8AC3E}">
        <p14:creationId xmlns:p14="http://schemas.microsoft.com/office/powerpoint/2010/main" val="562412188"/>
      </p:ext>
    </p:extLst>
  </p:cSld>
  <p:clrMapOvr>
    <a:masterClrMapping/>
  </p:clrMapOvr>
  <p:timing>
    <p:tnLst>
      <p:par>
        <p:cTn id="1" dur="indefinite" restart="never" nodeType="tmRoot"/>
      </p:par>
    </p:tnLst>
  </p:timing>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Frame</Template>
  <TotalTime>332</TotalTime>
  <Words>496</Words>
  <Application>Microsoft Office PowerPoint</Application>
  <PresentationFormat>Custom</PresentationFormat>
  <Paragraphs>39</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Frame</vt:lpstr>
      <vt:lpstr>PowerPoint Presentation</vt:lpstr>
      <vt:lpstr>Personal selling   رضا غضنفری 903218 صابر پورابراهیمی 903106  </vt:lpstr>
      <vt:lpstr>فروش شخصی تمام آن معاملاتی را در بر می گیرد که در آنها بین فروشنده و خریدار یک تعامل انسانی وجود دارد. فروش شخصی در اکثر معاملات شـرکت به شـرکت و شمار زیادی از معاملات با مصـرف کننده به کار می رود. منبع کلیدی در فروش شخصی زمان است. اوقات سپری شده با مشتری به عنوان زمان تعامل و گفت و گو خوانده می شود که زمان بسیار با ارزشی است. فروشندگان موفق قدر زمان تعامل و گفت و گو را می دانند و همیشه می کوشند از آن نهایت بهره را برند. مجموع زمان تمام نمایندگان فروش از جمله زمان تعامل، زمان نیروی فروش است و در بسیاری از سازمان ها این زمان غالباً یک منبع گلوگاه است. همه خواستار زمان نیروی فروش هستند اما ممکن است زمان کافی برای نیل به هدفهای عینی کاری همه افراد وجود نداشته باشد. غالباً بازاریابی بر حسب محصول سازمان دهی می شود و فروش بر حسب جغرافیا.مدیران محصول ممکن است خواهان زمان نیروی فروش بیشتری از آن چه در قلمروهای فروش موجود است باشند. شما برای حل این تضادهای ممکن و برای متمرکز کردن تلاش های فروش سازمانتان به یک راهبرد فروش نیاز دارید.     </vt:lpstr>
      <vt:lpstr>راهبرد مورد نظر برای فروش شخصی به عنوان راهبرد فروش شناخته می شود. یک راهبرد موثر فروش طرح و برنامه ای را برای این که اعضای نیروی فروش زمان خود را در کجا و چگونه صـرف کنند به ویژه زمانی که در حال تعامل با مشتریان خود هستند فراهم می آورد. راهبرد فروشی که در اینجا توصیف می شود راهبردی است که مدیر یک گروه از نمایندگان فروش تدوین می کند و مورد استفاده قرار می دهد.                             توجه داشته باشید که برای مدیران فروش منطقه ای یا ملی و برای خود نمایندگان فروش راهبردهای فروش مشابهی وجود دارد. هر یک از آن راهبردها مولفه های یکسانی دارند اما در سطح انباشتگی متفاوت.               </vt:lpstr>
      <vt:lpstr>هدفهای عینی فروش: این اهداف از هدفهای عینی راهبرد بازاریابی مشتق شده اند. معمولاً آنها را بر حسب میزان فروش واحد یا پولی بیان می کند. برخی از  سازمان ها هدف های عینی سود را نیز در اختیار مدیران فروش می گذارند.                                                                                                                                  تخصیص تلاش: این ها خط و مشی هایی هستند که می گویند نمایندگان فروش وقت خود را در کجا باید صـرف کنند، بر روی کدام کالا یا خدمات و بر روی کدام مشتریان. گاه این تصمیمات را مدیریت زمان و قلمرو می خوانند.                                                                                                                         راهبرد فروش: آنچه در اینجا گنجانده می شود خط و مشی هایی گاه بسیار مشخص هستند در این خصوص که نماینده فروش مورد نظر چگونه باید به مشتری خود نزدیک شود از جمله این که در خلال فراخوان فروش بر چه فایده هایی باید تاکید شود و نتیجه این فراخوان چه باید باشد.                                                         پشتیبانی: فروشنده در میدان نیاز به پشتیبانی دائم دارد.                                                                             </vt:lpstr>
      <vt:lpstr>1. به روش فروش و بازاریابی خود دقت کنید و سعی کنید پارامتر های آزار دهنده را حذف کنید.عواملی که باعث سختی کار برای تیم فروش می شوند را شناسایی کنید و راه حلی برای آن ها بیابید.                             2. به جزییات دقت کنید به همه ی سوالات پاسخ دهید از تجربیات خود بگویید و به پیشـرفت نیرو های خود کمک کنید.                                                                                                                             3. منابع آموزشی به آن ها معرفی کنید و آموزش را جزو برنامه های همیشگی خود قرار دهید تیم فروش خود را دائما به روز نگهدارید.                                                                                                                   4. اگر برای استخدام آگهی می کنید در قسمت بازاریاب آگهی ندهید کسی از این عنوان استقبال نمی کند به جای آن از عنوان مشاور فروش و یا مسئول فروش استفاده کنید.                                                                 </vt:lpstr>
      <vt:lpstr>5. در مورد پوشش و ظاهر مناسب به اعضای تیم راه حل بدهید و خودتان هم همیشه آراسته باشید.             6. انگیزه هر نیرو را برای موفقیت بسنجید کسانی فروش شما بالا می برند که تشنه موفقیت هستند.              7. در هنگام استخدام شفاف صحبت کنید و مساله ای را باز نگذارید جای بحث نگذارید.                                 </vt:lpstr>
      <vt:lpstr>1. ابتدا جایگاه مورد نظر خود را به دقت  تعریف کنید                                                                              نخستین و شاید مهم‌ترین گام در جذب یک متخصص بازاریابی این است که نسبت به تعیین توانمندیهای مورد نیاز شغلی، شایستگی‌ها و مهارت‌های مورد نیاز افراد اقدام کنیم . فهرستی جامع از وظایف مدنظر را تهیه  و مشخص کنید که این وظایف باید به صورت مستمر اجرا شوند و یا به صورت دوره‌ای و یا تنها برای یک بار.                                                                                                     در واقع شـرح وظایف و شایستگی‌های شغلی، نشانگر چشم‌انداز شغل و هم‌سو بودن آن با اهداف سازمانی و تناسب آن با ساختار کلی سازمان‌ها و نیز به منظور انجام یک ارزیابی جامع از مسئولیت‌ها و وظایف اصلی افراد است.                                                                                                                  شـرح وظایف موجب کاهش فرار از مسئولیت، پرهیز از موازی کاری و امکان انجام ارزیابی دقیق میشود. شـرح وظایف باید انعطاف پذیر، استراتژیک و روزآمد باشد.                                                                       </vt:lpstr>
      <vt:lpstr>2. مدیریت شایستگی                                                                                                مدیریت برمبنای شایستگی‌ها می‌تواند سهم مهمی در تحقق اهداف وچشم‌انداز سازمان ایفا کند. مدیریت شایستگی می‌کوشد تا با بهره‌گیری از مهارت‌ها،صلاحیت‌ها و توانمندی‌های درونی افراد و نیز اتخاذ روش‌هایی برای توانمندسازی آنها،به مزیت رقابتی،نوآوری و اثربخشی دست یابد وهدف آن ارتقا مستمر شایستگی‌های فردی و سازمانی است.                                                                              رویکرد شایسته محور منجر به انتقال ارزش‌ها و فرهنگ سازمانی،عملکرد اثربخش،کسب مزیت رقابتی بر اثر شکوفایی ظرفیت‌ها و نیز تحکیم روابط سازمانی و تیمی خواهد شد.                                                 یادآوری می‌شود،حداقل نیازمندی یک متخصص بازاریابی،اشـراف بر الفبای بازاریابی و مفاهیمی نظیر بخش بندی،جایگاه گذاری،تمایز،رقابت و .... می‌باشد.                                                                              </vt:lpstr>
      <vt:lpstr>3. شایسته سازی                                                                                                                     شایسته‌سازی و توانمندسازی کارکنان، ضلع سوم نظام شایسته سالاری پس از ارزیابی افراد شایسته،جذب آنها و گماردن آنها در مشاغل شایسته و متناسب است. در این مسیر نقش آموزشهای کاربردی همراه با فرصت دادن برای کار عملی و کسب تجربه را جدی بگیرید.                                                                                             </vt:lpstr>
      <vt:lpstr>فرایند مدیریت فروش:                                                                                            بطور كلی فرایند مدیریت فروش شامل 5 مرحله زیر است:                                                1. تعریف و ایجاد پایگاه اطلاعاتی به منظور جمع آوری اطلاعات مربوط به فروش:                                      در این گام با مطالعه داده های مربوط به فروش محصولات مختلف شـركت، پایگاه اطلاعاتی تعریف و ایجاد می شود. در این پایگاه كلیه اطلاعات لازم جمع آوری می شود.                                                                   2. تحلیل اطلاعات و بدست آوردن روندهای مختلف:                                                                               در این مرحله با انجام تحلیل های مختلف بر روی داده های فروش روندهای مختلف بدست می آید. در این گام از تكنیك های مختلف آماری جهت تحلیل اطلاعات استفاده می شود.                                                    3. پیش بینی فروش های آتی براساس روندهای قبلی:                                                                                 در اینجا براساس روندهای قبلی،میزان فروش های آتی تخمین زده می شود. اهداف بازاریابی شـركت نیز در تعیین این میزان دخیل می باشند.                                                                                                            </vt:lpstr>
      <vt:lpstr>4. تعیین سهمیه و مناطق فروش:                                                                                                            در این گام بازار هدف شـركت به مناطق مختلف تقسیم شده و بر اساس این مناطق سهمیه فروش تعیین خواهد شد.                                                                                                5. تعیین تعداد فروشندگان و عاملین فروش:                                                                                             در مرحله پایانی تعداد فروشندگان و عاملین فروش بر اساس سهمیه های فروش تعیین می شوند.                      </vt:lpstr>
      <vt:lpstr>وظایف مدیر فروش چیست؟                                                                                                                اساساً وظایف مدیر فروش نیز همانند هر مدیر دیگری شامل برنامه ریزی، سازماندهی، گزینش نیروی انسانی و انگیزش، هدایت و كنترل نیروهای تحت سـرپرستی خود می باشد.                    مدیر فروش باید اهداف فروش را مشخص كند و این اهداف را با اهداف بازاریابی و اهداف كل شـركت هماهنگ سازد. بعبارت دیگر، اهداف بازاریابی شـركت به اهداف فروش تبدیل می شوند. اهداف فروش نیز حجم فروش را با توجه به هر خط تولید تعیین می كند. اهداف فروش را می توان برحسب مبالغ فروش یا واحدهای فروش رفته تعیین كرد. این اهداف را می توان برحسب مناطق فروش، انواع مصـرف كنندگان و دوره های زمانی نیز تقسیم بندی كرد. بعلاوه اهداف را می بایست همواره ارزیابی، نظارت و كنترل كرد و در صورت لزوم آنها را تعدیل نمود، تا از طریق فروش، سودكافی حاصل گردد.                                                                                             </vt:lpstr>
      <vt:lpstr>مدیر فروش همچنین بخشی از اوقات خود را جهت رسیدگی به موارد زیر اختصاص می دهد:                 1. گزینش و استخدام افراد مورد نیاز برای تكمیل نیروی فروش.                                                                   2. فراهم نمودن امكانات جهت آموزش كافی برای نیروی فروش خود.                                                           3. اطمینان از اینكه سیاستها و برنامه های حقوق و دستمزد موجب انگیزش جهت فروش بیشتر در پرسنل فروش می شود.                                                                                                                                      4. ارزیابی هر چند وقت یكبار از عملكرد نیروی فروش.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Mohamadreza Ghazanfari</dc:creator>
  <cp:lastModifiedBy>Ghazanfari_Reza</cp:lastModifiedBy>
  <cp:revision>139</cp:revision>
  <dcterms:created xsi:type="dcterms:W3CDTF">2014-12-16T16:05:11Z</dcterms:created>
  <dcterms:modified xsi:type="dcterms:W3CDTF">2014-12-22T09:03:25Z</dcterms:modified>
</cp:coreProperties>
</file>