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6"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008000"/>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61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F6432B-4318-4A8C-B46D-87B935BDA3DD}" type="datetimeFigureOut">
              <a:rPr lang="en-US" smtClean="0"/>
              <a:t>1/1/2004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2910265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F6432B-4318-4A8C-B46D-87B935BDA3DD}" type="datetimeFigureOut">
              <a:rPr lang="en-US" smtClean="0"/>
              <a:t>1/1/2004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4271287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F6432B-4318-4A8C-B46D-87B935BDA3DD}" type="datetimeFigureOut">
              <a:rPr lang="en-US" smtClean="0"/>
              <a:t>1/1/2004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701821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F6432B-4318-4A8C-B46D-87B935BDA3DD}" type="datetimeFigureOut">
              <a:rPr lang="en-US" smtClean="0"/>
              <a:t>1/1/2004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854515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F6432B-4318-4A8C-B46D-87B935BDA3DD}" type="datetimeFigureOut">
              <a:rPr lang="en-US" smtClean="0"/>
              <a:t>1/1/2004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162429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F6432B-4318-4A8C-B46D-87B935BDA3DD}" type="datetimeFigureOut">
              <a:rPr lang="en-US" smtClean="0"/>
              <a:t>1/1/2004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348155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F6432B-4318-4A8C-B46D-87B935BDA3DD}" type="datetimeFigureOut">
              <a:rPr lang="en-US" smtClean="0"/>
              <a:t>1/1/2004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58790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F6432B-4318-4A8C-B46D-87B935BDA3DD}" type="datetimeFigureOut">
              <a:rPr lang="en-US" smtClean="0"/>
              <a:t>1/1/2004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2017854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F6432B-4318-4A8C-B46D-87B935BDA3DD}" type="datetimeFigureOut">
              <a:rPr lang="en-US" smtClean="0"/>
              <a:t>1/1/2004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371363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F6432B-4318-4A8C-B46D-87B935BDA3DD}" type="datetimeFigureOut">
              <a:rPr lang="en-US" smtClean="0"/>
              <a:t>1/1/2004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73498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F6432B-4318-4A8C-B46D-87B935BDA3DD}" type="datetimeFigureOut">
              <a:rPr lang="en-US" smtClean="0"/>
              <a:t>1/1/2004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1E357-0AE0-4B88-A420-62E0907325B6}" type="slidenum">
              <a:rPr lang="en-US" smtClean="0"/>
              <a:t>‹#›</a:t>
            </a:fld>
            <a:endParaRPr lang="en-US"/>
          </a:p>
        </p:txBody>
      </p:sp>
    </p:spTree>
    <p:extLst>
      <p:ext uri="{BB962C8B-B14F-4D97-AF65-F5344CB8AC3E}">
        <p14:creationId xmlns:p14="http://schemas.microsoft.com/office/powerpoint/2010/main" val="334489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6432B-4318-4A8C-B46D-87B935BDA3DD}" type="datetimeFigureOut">
              <a:rPr lang="en-US" smtClean="0"/>
              <a:t>1/1/2004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1E357-0AE0-4B88-A420-62E0907325B6}" type="slidenum">
              <a:rPr lang="en-US" smtClean="0"/>
              <a:t>‹#›</a:t>
            </a:fld>
            <a:endParaRPr lang="en-US"/>
          </a:p>
        </p:txBody>
      </p:sp>
    </p:spTree>
    <p:extLst>
      <p:ext uri="{BB962C8B-B14F-4D97-AF65-F5344CB8AC3E}">
        <p14:creationId xmlns:p14="http://schemas.microsoft.com/office/powerpoint/2010/main" val="68359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www.chap.sch.ir/books/5153"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class 1\p-ainaz\b-g-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Bilsay\My Documents\My Pictures\0708099125592534935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0980" y="1447800"/>
            <a:ext cx="5195455" cy="25908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E:\class 1\p-ainaz\2\952_iran.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543801" y="0"/>
            <a:ext cx="1506682" cy="1447800"/>
          </a:xfrm>
          <a:prstGeom prst="rect">
            <a:avLst/>
          </a:prstGeom>
          <a:noFill/>
          <a:extLst>
            <a:ext uri="{909E8E84-426E-40DD-AFC4-6F175D3DCCD1}">
              <a14:hiddenFill xmlns:a14="http://schemas.microsoft.com/office/drawing/2010/main">
                <a:solidFill>
                  <a:srgbClr val="FFFFFF"/>
                </a:solidFill>
              </a14:hiddenFill>
            </a:ext>
          </a:extLst>
        </p:spPr>
      </p:pic>
      <p:pic>
        <p:nvPicPr>
          <p:cNvPr id="11266" name="Picture 2" descr="C:\Documents and Settings\Bilsay\My Documents\My Pictures\8.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12377" y="676275"/>
            <a:ext cx="2381250" cy="77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19704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lstStyle/>
          <a:p>
            <a:endParaRPr lang="en-US"/>
          </a:p>
        </p:txBody>
      </p:sp>
      <p:sp>
        <p:nvSpPr>
          <p:cNvPr id="4" name="Title 3"/>
          <p:cNvSpPr>
            <a:spLocks noGrp="1"/>
          </p:cNvSpPr>
          <p:nvPr>
            <p:ph type="title"/>
          </p:nvPr>
        </p:nvSpPr>
        <p:spPr/>
        <p:txBody>
          <a:bodyPr/>
          <a:lstStyle/>
          <a:p>
            <a:endParaRPr lang="en-US"/>
          </a:p>
        </p:txBody>
      </p:sp>
      <p:pic>
        <p:nvPicPr>
          <p:cNvPr id="5" name="Picture 2" descr="E:\class 1\p-ainaz\2\4654.gif"/>
          <p:cNvPicPr>
            <a:picLocks noGrp="1" noChangeAspect="1" noChangeArrowheads="1" noCrop="1"/>
          </p:cNvPicPr>
          <p:nvPr>
            <p:ph type="pic" idx="1"/>
          </p:nvPr>
        </p:nvPicPr>
        <p:blipFill>
          <a:blip r:embed="rId2">
            <a:extLst>
              <a:ext uri="{28A0092B-C50C-407E-A947-70E740481C1C}">
                <a14:useLocalDpi xmlns:a14="http://schemas.microsoft.com/office/drawing/2010/main" val="0"/>
              </a:ext>
            </a:extLst>
          </a:blip>
          <a:srcRect t="20211" b="20211"/>
          <a:stretch>
            <a:fillRect/>
          </a:stretch>
        </p:blipFill>
        <p:spPr bwMode="auto">
          <a:xfrm>
            <a:off x="381000" y="228600"/>
            <a:ext cx="8456051" cy="64008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600200" y="381000"/>
            <a:ext cx="6659195" cy="769441"/>
          </a:xfrm>
          <a:prstGeom prst="rect">
            <a:avLst/>
          </a:prstGeom>
          <a:noFill/>
        </p:spPr>
        <p:txBody>
          <a:bodyPr wrap="none" lIns="91440" tIns="45720" rIns="91440" bIns="45720">
            <a:spAutoFit/>
          </a:bodyPr>
          <a:lstStyle/>
          <a:p>
            <a:pPr algn="ctr"/>
            <a:r>
              <a:rPr lang="fa-IR"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با تشکر از توجه شما عزیزان</a:t>
            </a:r>
            <a:endParaRPr lang="en-US" sz="4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3603110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b="1">
              <a:solidFill>
                <a:srgbClr val="C00000"/>
              </a:solidFill>
            </a:endParaRPr>
          </a:p>
        </p:txBody>
      </p:sp>
      <p:pic>
        <p:nvPicPr>
          <p:cNvPr id="4"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65652"/>
            <a:ext cx="921677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ttp://www.chap.sch.ir/sites/default/files/styles/image_node_book/public/book_image/96-97/C111230.jpg?itok=O58pD1cq">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143000"/>
            <a:ext cx="1524000" cy="21203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chap.sch.ir/sites/default/files/styles/image_node_book/public/book_image/96-97/C111230.jpg?itok=O58pD1cq">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8561" y="1267860"/>
            <a:ext cx="1423987" cy="1981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5813286"/>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400" b="1" dirty="0" smtClean="0">
                <a:solidFill>
                  <a:srgbClr val="C00000"/>
                </a:solidFill>
              </a:rPr>
              <a:t>We have been all at six and sevens since we taught new books. In fact</a:t>
            </a:r>
          </a:p>
          <a:p>
            <a:r>
              <a:rPr lang="en-US" sz="2400" b="1" dirty="0" smtClean="0">
                <a:solidFill>
                  <a:srgbClr val="C00000"/>
                </a:solidFill>
              </a:rPr>
              <a:t>We fell from the frying pan in to the fire.</a:t>
            </a:r>
            <a:endParaRPr lang="en-US" sz="2400" b="1" dirty="0">
              <a:solidFill>
                <a:srgbClr val="C00000"/>
              </a:solidFill>
            </a:endParaRPr>
          </a:p>
        </p:txBody>
      </p:sp>
    </p:spTree>
    <p:extLst>
      <p:ext uri="{BB962C8B-B14F-4D97-AF65-F5344CB8AC3E}">
        <p14:creationId xmlns:p14="http://schemas.microsoft.com/office/powerpoint/2010/main" val="1949828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52400" y="1371600"/>
            <a:ext cx="8763000" cy="4144962"/>
          </a:xfrm>
        </p:spPr>
        <p:style>
          <a:lnRef idx="1">
            <a:schemeClr val="accent5"/>
          </a:lnRef>
          <a:fillRef idx="2">
            <a:schemeClr val="accent5"/>
          </a:fillRef>
          <a:effectRef idx="1">
            <a:schemeClr val="accent5"/>
          </a:effectRef>
          <a:fontRef idx="minor">
            <a:schemeClr val="dk1"/>
          </a:fontRef>
        </p:style>
        <p:txBody>
          <a:bodyPr>
            <a:noAutofit/>
          </a:bodyPr>
          <a:lstStyle/>
          <a:p>
            <a:r>
              <a:rPr lang="en-US" sz="6000" b="1" dirty="0" smtClean="0"/>
              <a:t>Presenting and Practicing </a:t>
            </a:r>
            <a:br>
              <a:rPr lang="en-US" sz="6000" b="1" dirty="0" smtClean="0"/>
            </a:br>
            <a:r>
              <a:rPr lang="en-US" sz="6000" b="1" dirty="0" smtClean="0"/>
              <a:t>Language Components and Skills </a:t>
            </a:r>
            <a:br>
              <a:rPr lang="en-US" sz="6000" b="1" dirty="0" smtClean="0"/>
            </a:br>
            <a:endParaRPr lang="en-US" sz="6000" b="1" dirty="0"/>
          </a:p>
        </p:txBody>
      </p:sp>
    </p:spTree>
    <p:extLst>
      <p:ext uri="{BB962C8B-B14F-4D97-AF65-F5344CB8AC3E}">
        <p14:creationId xmlns:p14="http://schemas.microsoft.com/office/powerpoint/2010/main" val="3090941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96200" cy="1630362"/>
          </a:xfrm>
        </p:spPr>
        <p:txBody>
          <a:bodyPr>
            <a:noAutofit/>
          </a:bodyPr>
          <a:lstStyle/>
          <a:p>
            <a:r>
              <a:rPr lang="en-US" sz="4000" b="1" dirty="0" smtClean="0">
                <a:solidFill>
                  <a:schemeClr val="accent2"/>
                </a:solidFill>
              </a:rPr>
              <a:t>Vocabulary</a:t>
            </a:r>
            <a:r>
              <a:rPr lang="en-US" sz="4000" dirty="0"/>
              <a:t/>
            </a:r>
            <a:br>
              <a:rPr lang="en-US" sz="4000" dirty="0"/>
            </a:br>
            <a:endParaRPr lang="en-US" sz="4000" dirty="0"/>
          </a:p>
        </p:txBody>
      </p:sp>
      <p:sp>
        <p:nvSpPr>
          <p:cNvPr id="3" name="Rectangle 2"/>
          <p:cNvSpPr/>
          <p:nvPr/>
        </p:nvSpPr>
        <p:spPr>
          <a:xfrm>
            <a:off x="1295400" y="1143000"/>
            <a:ext cx="7239000" cy="4832092"/>
          </a:xfrm>
          <a:prstGeom prst="rect">
            <a:avLst/>
          </a:prstGeom>
        </p:spPr>
        <p:txBody>
          <a:bodyPr wrap="square">
            <a:spAutoFit/>
          </a:bodyPr>
          <a:lstStyle/>
          <a:p>
            <a:pPr lvl="0"/>
            <a:r>
              <a:rPr lang="en-US" sz="2800" b="1" dirty="0" smtClean="0">
                <a:solidFill>
                  <a:schemeClr val="accent2"/>
                </a:solidFill>
              </a:rPr>
              <a:t>1</a:t>
            </a:r>
            <a:r>
              <a:rPr lang="en-US" sz="2800" dirty="0" smtClean="0">
                <a:solidFill>
                  <a:schemeClr val="accent2"/>
                </a:solidFill>
              </a:rPr>
              <a:t>.</a:t>
            </a:r>
            <a:r>
              <a:rPr lang="en-US" sz="2800" dirty="0" smtClean="0"/>
              <a:t>Let </a:t>
            </a:r>
            <a:r>
              <a:rPr lang="en-US" sz="2800" dirty="0"/>
              <a:t>students close their books and notebooks and listen to you carefully. </a:t>
            </a:r>
          </a:p>
          <a:p>
            <a:pPr lvl="0"/>
            <a:r>
              <a:rPr lang="en-US" sz="2800" b="1" dirty="0" smtClean="0">
                <a:solidFill>
                  <a:schemeClr val="accent2"/>
                </a:solidFill>
              </a:rPr>
              <a:t>2.</a:t>
            </a:r>
            <a:r>
              <a:rPr lang="en-US" sz="2800" dirty="0" smtClean="0"/>
              <a:t>Read </a:t>
            </a:r>
            <a:r>
              <a:rPr lang="en-US" sz="2800" dirty="0"/>
              <a:t>out each word two or three times and </a:t>
            </a:r>
            <a:r>
              <a:rPr lang="en-US" sz="2800" dirty="0" smtClean="0"/>
              <a:t>let </a:t>
            </a:r>
            <a:r>
              <a:rPr lang="en-US" sz="2800" dirty="0"/>
              <a:t>the students listen to you. </a:t>
            </a:r>
          </a:p>
          <a:p>
            <a:pPr lvl="0"/>
            <a:r>
              <a:rPr lang="en-US" sz="2800" b="1" dirty="0" smtClean="0">
                <a:solidFill>
                  <a:schemeClr val="accent2"/>
                </a:solidFill>
              </a:rPr>
              <a:t>3.</a:t>
            </a:r>
            <a:r>
              <a:rPr lang="en-US" sz="2800" dirty="0" smtClean="0"/>
              <a:t>Read </a:t>
            </a:r>
            <a:r>
              <a:rPr lang="en-US" sz="2800" dirty="0"/>
              <a:t>out each word (as many times as you think it is necessary) and have the students repeat after you. </a:t>
            </a:r>
          </a:p>
          <a:p>
            <a:pPr lvl="0"/>
            <a:r>
              <a:rPr lang="en-US" sz="2800" b="1" dirty="0" smtClean="0">
                <a:solidFill>
                  <a:schemeClr val="accent2"/>
                </a:solidFill>
              </a:rPr>
              <a:t>4.</a:t>
            </a:r>
            <a:r>
              <a:rPr lang="en-US" sz="2800" dirty="0" smtClean="0"/>
              <a:t>Put </a:t>
            </a:r>
            <a:r>
              <a:rPr lang="en-US" sz="2800" dirty="0"/>
              <a:t>the words on the board while you are reading out each word. </a:t>
            </a:r>
          </a:p>
          <a:p>
            <a:pPr lvl="0"/>
            <a:r>
              <a:rPr lang="en-US" sz="2800" b="1" dirty="0" smtClean="0">
                <a:solidFill>
                  <a:schemeClr val="accent2"/>
                </a:solidFill>
              </a:rPr>
              <a:t>5</a:t>
            </a:r>
            <a:r>
              <a:rPr lang="en-US" sz="2800" dirty="0" smtClean="0">
                <a:solidFill>
                  <a:schemeClr val="accent2"/>
                </a:solidFill>
              </a:rPr>
              <a:t>.</a:t>
            </a:r>
            <a:r>
              <a:rPr lang="en-US" sz="2800" dirty="0" smtClean="0"/>
              <a:t>Ask </a:t>
            </a:r>
            <a:r>
              <a:rPr lang="en-US" sz="2800" dirty="0"/>
              <a:t>the students to look at the words on the board and repeat them after you. </a:t>
            </a:r>
          </a:p>
        </p:txBody>
      </p:sp>
    </p:spTree>
    <p:extLst>
      <p:ext uri="{BB962C8B-B14F-4D97-AF65-F5344CB8AC3E}">
        <p14:creationId xmlns:p14="http://schemas.microsoft.com/office/powerpoint/2010/main" val="841600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1242556"/>
            <a:ext cx="8153400" cy="808038"/>
          </a:xfrm>
        </p:spPr>
        <p:txBody>
          <a:bodyPr/>
          <a:lstStyle/>
          <a:p>
            <a:endParaRPr lang="en-US" sz="2400"/>
          </a:p>
        </p:txBody>
      </p:sp>
      <p:sp>
        <p:nvSpPr>
          <p:cNvPr id="7" name="Rectangle 6"/>
          <p:cNvSpPr/>
          <p:nvPr/>
        </p:nvSpPr>
        <p:spPr>
          <a:xfrm>
            <a:off x="304800" y="381000"/>
            <a:ext cx="8455378" cy="6001643"/>
          </a:xfrm>
          <a:prstGeom prst="rect">
            <a:avLst/>
          </a:prstGeom>
        </p:spPr>
        <p:txBody>
          <a:bodyPr wrap="square">
            <a:spAutoFit/>
          </a:bodyPr>
          <a:lstStyle/>
          <a:p>
            <a:pPr lvl="0"/>
            <a:r>
              <a:rPr lang="en-US" sz="2400" b="1" dirty="0" smtClean="0">
                <a:solidFill>
                  <a:schemeClr val="accent2"/>
                </a:solidFill>
              </a:rPr>
              <a:t>6.</a:t>
            </a:r>
            <a:r>
              <a:rPr lang="en-US" sz="2400" dirty="0" smtClean="0"/>
              <a:t>While </a:t>
            </a:r>
            <a:r>
              <a:rPr lang="en-US" sz="2400" dirty="0"/>
              <a:t>you are pointing to the words on the board, ask them to look at the words and say them. </a:t>
            </a:r>
          </a:p>
          <a:p>
            <a:pPr lvl="0"/>
            <a:r>
              <a:rPr lang="en-US" sz="2400" b="1" dirty="0" smtClean="0">
                <a:solidFill>
                  <a:schemeClr val="accent2"/>
                </a:solidFill>
              </a:rPr>
              <a:t>7.</a:t>
            </a:r>
            <a:r>
              <a:rPr lang="en-US" sz="2400" dirty="0" smtClean="0"/>
              <a:t>Make </a:t>
            </a:r>
            <a:r>
              <a:rPr lang="en-US" sz="2400" dirty="0"/>
              <a:t>the meaning of the words clear using one or more of the following techniques:  explanation, real objects, pictures, flash card, stick figures, illustration, demonstration, gesture, action, contextualization, etc.  </a:t>
            </a:r>
          </a:p>
          <a:p>
            <a:pPr lvl="0"/>
            <a:r>
              <a:rPr lang="en-US" sz="2400" b="1" dirty="0" smtClean="0">
                <a:solidFill>
                  <a:schemeClr val="accent2"/>
                </a:solidFill>
              </a:rPr>
              <a:t>8</a:t>
            </a:r>
            <a:r>
              <a:rPr lang="en-US" sz="2400" dirty="0" smtClean="0"/>
              <a:t>.Ask </a:t>
            </a:r>
            <a:r>
              <a:rPr lang="en-US" sz="2400" dirty="0"/>
              <a:t>them to open their books to the right page and read out the sentences or play the pre-recorded tape. You may explain difficult words, expressions or sentences. In the first and second grade after they listen to the sentences, you should ask them to answer the comprehension questions following each part. </a:t>
            </a:r>
          </a:p>
          <a:p>
            <a:pPr lvl="0"/>
            <a:r>
              <a:rPr lang="en-US" sz="2400" b="1" dirty="0" smtClean="0">
                <a:solidFill>
                  <a:schemeClr val="accent2"/>
                </a:solidFill>
              </a:rPr>
              <a:t>9</a:t>
            </a:r>
            <a:r>
              <a:rPr lang="en-US" sz="2400" dirty="0" smtClean="0"/>
              <a:t>.You </a:t>
            </a:r>
            <a:r>
              <a:rPr lang="en-US" sz="2400" dirty="0"/>
              <a:t>can check students’ understanding using a pre-prepared multiple choice vocabulary test concerning the new words. </a:t>
            </a:r>
          </a:p>
          <a:p>
            <a:pPr lvl="0"/>
            <a:r>
              <a:rPr lang="en-US" sz="2400" b="1" dirty="0" smtClean="0">
                <a:solidFill>
                  <a:schemeClr val="accent2"/>
                </a:solidFill>
              </a:rPr>
              <a:t>10.</a:t>
            </a:r>
            <a:r>
              <a:rPr lang="en-US" sz="2400" dirty="0" smtClean="0"/>
              <a:t>Assign </a:t>
            </a:r>
            <a:r>
              <a:rPr lang="en-US" sz="2400" dirty="0"/>
              <a:t>them to make sentences using some of the newly – taught words, especially verbs. </a:t>
            </a:r>
          </a:p>
          <a:p>
            <a:r>
              <a:rPr lang="en-US" sz="2400" dirty="0"/>
              <a:t> </a:t>
            </a:r>
          </a:p>
        </p:txBody>
      </p:sp>
    </p:spTree>
    <p:extLst>
      <p:ext uri="{BB962C8B-B14F-4D97-AF65-F5344CB8AC3E}">
        <p14:creationId xmlns:p14="http://schemas.microsoft.com/office/powerpoint/2010/main" val="1184696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a:solidFill>
                  <a:srgbClr val="008000"/>
                </a:solidFill>
              </a:rPr>
              <a:t>Reading </a:t>
            </a:r>
            <a:r>
              <a:rPr lang="en-US" b="1" dirty="0"/>
              <a:t/>
            </a:r>
            <a:br>
              <a:rPr lang="en-US" b="1" dirty="0"/>
            </a:br>
            <a:endParaRPr lang="en-US" b="1" dirty="0"/>
          </a:p>
        </p:txBody>
      </p:sp>
      <p:sp>
        <p:nvSpPr>
          <p:cNvPr id="3" name="Rectangle 2"/>
          <p:cNvSpPr/>
          <p:nvPr/>
        </p:nvSpPr>
        <p:spPr>
          <a:xfrm>
            <a:off x="762000" y="302358"/>
            <a:ext cx="7620000" cy="6555641"/>
          </a:xfrm>
          <a:prstGeom prst="rect">
            <a:avLst/>
          </a:prstGeom>
        </p:spPr>
        <p:txBody>
          <a:bodyPr wrap="square">
            <a:spAutoFit/>
          </a:bodyPr>
          <a:lstStyle/>
          <a:p>
            <a:r>
              <a:rPr lang="en-US" sz="2800" dirty="0"/>
              <a:t> </a:t>
            </a:r>
          </a:p>
          <a:p>
            <a:pPr lvl="0"/>
            <a:r>
              <a:rPr lang="en-US" sz="2800" b="1" dirty="0" smtClean="0">
                <a:solidFill>
                  <a:srgbClr val="008000"/>
                </a:solidFill>
              </a:rPr>
              <a:t>1</a:t>
            </a:r>
            <a:r>
              <a:rPr lang="en-US" sz="2800" dirty="0" smtClean="0">
                <a:solidFill>
                  <a:srgbClr val="008000"/>
                </a:solidFill>
              </a:rPr>
              <a:t>.</a:t>
            </a:r>
            <a:r>
              <a:rPr lang="en-US" sz="2800" dirty="0" smtClean="0"/>
              <a:t>Warm-up</a:t>
            </a:r>
            <a:r>
              <a:rPr lang="en-US" sz="2800" dirty="0"/>
              <a:t>: Ask questions related to the topic of the passages. Explain new (cultural, </a:t>
            </a:r>
            <a:r>
              <a:rPr lang="en-US" sz="2800" dirty="0" err="1"/>
              <a:t>etc</a:t>
            </a:r>
            <a:r>
              <a:rPr lang="en-US" sz="2800" dirty="0"/>
              <a:t>) points or expressions. </a:t>
            </a:r>
          </a:p>
          <a:p>
            <a:pPr lvl="0"/>
            <a:r>
              <a:rPr lang="en-US" sz="2800" b="1" dirty="0" smtClean="0">
                <a:solidFill>
                  <a:srgbClr val="008000"/>
                </a:solidFill>
              </a:rPr>
              <a:t>2</a:t>
            </a:r>
            <a:r>
              <a:rPr lang="en-US" sz="2800" dirty="0" smtClean="0"/>
              <a:t>.Read </a:t>
            </a:r>
            <a:r>
              <a:rPr lang="en-US" sz="2800" dirty="0"/>
              <a:t>the passage at a normal speed while the students' books are closed. (If the passage is too long, you may do it paragraph by paragraph.) </a:t>
            </a:r>
          </a:p>
          <a:p>
            <a:pPr lvl="0"/>
            <a:r>
              <a:rPr lang="en-US" sz="2800" b="1" dirty="0" smtClean="0">
                <a:solidFill>
                  <a:srgbClr val="008000"/>
                </a:solidFill>
              </a:rPr>
              <a:t>3</a:t>
            </a:r>
            <a:r>
              <a:rPr lang="en-US" sz="2800" dirty="0" smtClean="0"/>
              <a:t>.Ask </a:t>
            </a:r>
            <a:r>
              <a:rPr lang="en-US" sz="2800" dirty="0"/>
              <a:t>some general comprehension questions starting from Yes / No –questions continued with WH – questions. Ask the questions chorally first and then individually. </a:t>
            </a:r>
          </a:p>
          <a:p>
            <a:pPr lvl="0"/>
            <a:r>
              <a:rPr lang="en-US" sz="2800" b="1" dirty="0" smtClean="0">
                <a:solidFill>
                  <a:srgbClr val="008000"/>
                </a:solidFill>
              </a:rPr>
              <a:t>4</a:t>
            </a:r>
            <a:r>
              <a:rPr lang="en-US" sz="2800" dirty="0" smtClean="0"/>
              <a:t>.Ask </a:t>
            </a:r>
            <a:r>
              <a:rPr lang="en-US" sz="2800" dirty="0"/>
              <a:t>them to open their books and you read the passage chunk by chunk. Ask them to repeat after you. (At the third grade and pre-university levels, it is optional.) </a:t>
            </a:r>
          </a:p>
        </p:txBody>
      </p:sp>
    </p:spTree>
    <p:extLst>
      <p:ext uri="{BB962C8B-B14F-4D97-AF65-F5344CB8AC3E}">
        <p14:creationId xmlns:p14="http://schemas.microsoft.com/office/powerpoint/2010/main" val="1775783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228600"/>
            <a:ext cx="7848600" cy="6555641"/>
          </a:xfrm>
          <a:prstGeom prst="rect">
            <a:avLst/>
          </a:prstGeom>
        </p:spPr>
        <p:txBody>
          <a:bodyPr wrap="square">
            <a:spAutoFit/>
          </a:bodyPr>
          <a:lstStyle/>
          <a:p>
            <a:pPr lvl="0"/>
            <a:r>
              <a:rPr lang="en-US" sz="2800" b="1" dirty="0" smtClean="0">
                <a:solidFill>
                  <a:srgbClr val="008000"/>
                </a:solidFill>
              </a:rPr>
              <a:t>5</a:t>
            </a:r>
            <a:r>
              <a:rPr lang="en-US" sz="2800" dirty="0" smtClean="0"/>
              <a:t>.Ask </a:t>
            </a:r>
            <a:r>
              <a:rPr lang="en-US" sz="2800" dirty="0"/>
              <a:t>them to read the passage silently for their own. </a:t>
            </a:r>
          </a:p>
          <a:p>
            <a:pPr lvl="0"/>
            <a:r>
              <a:rPr lang="en-US" sz="2800" b="1" dirty="0" smtClean="0">
                <a:solidFill>
                  <a:srgbClr val="008000"/>
                </a:solidFill>
              </a:rPr>
              <a:t>6</a:t>
            </a:r>
            <a:r>
              <a:rPr lang="en-US" sz="2800" dirty="0" smtClean="0"/>
              <a:t>.Do  </a:t>
            </a:r>
            <a:r>
              <a:rPr lang="en-US" sz="2800" dirty="0"/>
              <a:t>the comprehension exercises in the books .Ask them to read the exercises one by one and answer them. </a:t>
            </a:r>
          </a:p>
          <a:p>
            <a:pPr lvl="0"/>
            <a:r>
              <a:rPr lang="en-US" sz="2800" b="1" dirty="0" smtClean="0">
                <a:solidFill>
                  <a:srgbClr val="008000"/>
                </a:solidFill>
              </a:rPr>
              <a:t>7</a:t>
            </a:r>
            <a:r>
              <a:rPr lang="en-US" sz="2800" dirty="0" smtClean="0"/>
              <a:t>.Read </a:t>
            </a:r>
            <a:r>
              <a:rPr lang="en-US" sz="2800" dirty="0"/>
              <a:t>the passage and explain the difficult words, expressions, or sentences. </a:t>
            </a:r>
          </a:p>
          <a:p>
            <a:pPr lvl="0"/>
            <a:r>
              <a:rPr lang="en-US" sz="2800" b="1" dirty="0" smtClean="0">
                <a:solidFill>
                  <a:srgbClr val="008000"/>
                </a:solidFill>
              </a:rPr>
              <a:t>8</a:t>
            </a:r>
            <a:r>
              <a:rPr lang="en-US" sz="2800" dirty="0" smtClean="0"/>
              <a:t>.Assign </a:t>
            </a:r>
            <a:r>
              <a:rPr lang="en-US" sz="2800" dirty="0"/>
              <a:t>homework : </a:t>
            </a:r>
          </a:p>
          <a:p>
            <a:pPr lvl="0"/>
            <a:r>
              <a:rPr lang="en-US" sz="2800" b="1" dirty="0" smtClean="0">
                <a:solidFill>
                  <a:srgbClr val="008000"/>
                </a:solidFill>
              </a:rPr>
              <a:t>a</a:t>
            </a:r>
            <a:r>
              <a:rPr lang="en-US" sz="2800" dirty="0" smtClean="0"/>
              <a:t>.Ask </a:t>
            </a:r>
            <a:r>
              <a:rPr lang="en-US" sz="2800" dirty="0"/>
              <a:t>them to practice reading aloud. </a:t>
            </a:r>
          </a:p>
          <a:p>
            <a:pPr lvl="0"/>
            <a:r>
              <a:rPr lang="en-US" sz="2800" b="1" dirty="0" smtClean="0">
                <a:solidFill>
                  <a:srgbClr val="008000"/>
                </a:solidFill>
              </a:rPr>
              <a:t>b</a:t>
            </a:r>
            <a:r>
              <a:rPr lang="en-US" sz="2800" dirty="0" smtClean="0"/>
              <a:t>.Ask </a:t>
            </a:r>
            <a:r>
              <a:rPr lang="en-US" sz="2800" dirty="0"/>
              <a:t>them to write as many questions as they can on the reading passage.  The questions are asked and answered by the students next time. </a:t>
            </a:r>
          </a:p>
          <a:p>
            <a:pPr lvl="0"/>
            <a:r>
              <a:rPr lang="en-US" sz="2800" b="1" dirty="0" smtClean="0">
                <a:solidFill>
                  <a:srgbClr val="008000"/>
                </a:solidFill>
              </a:rPr>
              <a:t>c</a:t>
            </a:r>
            <a:r>
              <a:rPr lang="en-US" sz="2800" dirty="0" smtClean="0"/>
              <a:t>. In the </a:t>
            </a:r>
            <a:r>
              <a:rPr lang="en-US" sz="2800" dirty="0"/>
              <a:t>pre –university levels </a:t>
            </a:r>
            <a:r>
              <a:rPr lang="en-US" sz="2800" dirty="0" smtClean="0"/>
              <a:t>Ask </a:t>
            </a:r>
            <a:r>
              <a:rPr lang="en-US" sz="2800" dirty="0"/>
              <a:t>them to write a summary of the passage and preferably present it orally in the classroom. </a:t>
            </a:r>
          </a:p>
        </p:txBody>
      </p:sp>
    </p:spTree>
    <p:extLst>
      <p:ext uri="{BB962C8B-B14F-4D97-AF65-F5344CB8AC3E}">
        <p14:creationId xmlns:p14="http://schemas.microsoft.com/office/powerpoint/2010/main" val="2798845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6600FF"/>
                </a:solidFill>
              </a:rPr>
              <a:t>Grammar</a:t>
            </a:r>
            <a:r>
              <a:rPr lang="en-US" dirty="0"/>
              <a:t/>
            </a:r>
            <a:br>
              <a:rPr lang="en-US" dirty="0"/>
            </a:br>
            <a:endParaRPr lang="en-US" dirty="0"/>
          </a:p>
        </p:txBody>
      </p:sp>
      <p:sp>
        <p:nvSpPr>
          <p:cNvPr id="3" name="Rectangle 2"/>
          <p:cNvSpPr/>
          <p:nvPr/>
        </p:nvSpPr>
        <p:spPr>
          <a:xfrm>
            <a:off x="457200" y="889844"/>
            <a:ext cx="8001000" cy="4893647"/>
          </a:xfrm>
          <a:prstGeom prst="rect">
            <a:avLst/>
          </a:prstGeom>
        </p:spPr>
        <p:txBody>
          <a:bodyPr wrap="square">
            <a:spAutoFit/>
          </a:bodyPr>
          <a:lstStyle/>
          <a:p>
            <a:r>
              <a:rPr lang="en-US" sz="2400" b="1" dirty="0" smtClean="0">
                <a:solidFill>
                  <a:srgbClr val="6600FF"/>
                </a:solidFill>
              </a:rPr>
              <a:t>1</a:t>
            </a:r>
            <a:r>
              <a:rPr lang="en-US" sz="2400" dirty="0" smtClean="0"/>
              <a:t>.Let </a:t>
            </a:r>
            <a:r>
              <a:rPr lang="en-US" sz="2400" dirty="0"/>
              <a:t>the students close their books and listen to you. Present the new pattern using one or more of the suggestions below. </a:t>
            </a:r>
          </a:p>
          <a:p>
            <a:pPr lvl="0"/>
            <a:r>
              <a:rPr lang="en-US" sz="2400" b="1" dirty="0" smtClean="0">
                <a:solidFill>
                  <a:srgbClr val="6600FF"/>
                </a:solidFill>
              </a:rPr>
              <a:t>2</a:t>
            </a:r>
            <a:r>
              <a:rPr lang="en-US" sz="2400" dirty="0" smtClean="0"/>
              <a:t>.Build </a:t>
            </a:r>
            <a:r>
              <a:rPr lang="en-US" sz="2400" dirty="0"/>
              <a:t>up a story or situation through using pictures </a:t>
            </a:r>
            <a:r>
              <a:rPr lang="en-US" sz="2400" dirty="0" smtClean="0"/>
              <a:t>and </a:t>
            </a:r>
            <a:r>
              <a:rPr lang="en-US" sz="2400" dirty="0"/>
              <a:t>the classroom situation , charts , or flash cards , </a:t>
            </a:r>
            <a:r>
              <a:rPr lang="en-US" sz="2400" dirty="0" err="1"/>
              <a:t>etc</a:t>
            </a:r>
            <a:r>
              <a:rPr lang="en-US" sz="2400" dirty="0"/>
              <a:t> </a:t>
            </a:r>
          </a:p>
          <a:p>
            <a:pPr lvl="0"/>
            <a:r>
              <a:rPr lang="en-US" sz="2400" dirty="0"/>
              <a:t>Explain through clear illustration, demonstration, gesture, action. </a:t>
            </a:r>
            <a:r>
              <a:rPr lang="en-US" sz="2400" dirty="0" err="1"/>
              <a:t>etc</a:t>
            </a:r>
            <a:r>
              <a:rPr lang="en-US" sz="2400" dirty="0"/>
              <a:t>   </a:t>
            </a:r>
          </a:p>
          <a:p>
            <a:r>
              <a:rPr lang="en-US" sz="2400" dirty="0">
                <a:solidFill>
                  <a:srgbClr val="6600FF"/>
                </a:solidFill>
              </a:rPr>
              <a:t>ll</a:t>
            </a:r>
            <a:r>
              <a:rPr lang="en-US" sz="2400" dirty="0"/>
              <a:t>. Repetition Drills : Ask the students to repeat the sentences a few times . </a:t>
            </a:r>
          </a:p>
          <a:p>
            <a:r>
              <a:rPr lang="en-US" sz="2400" dirty="0" err="1">
                <a:solidFill>
                  <a:srgbClr val="6600FF"/>
                </a:solidFill>
              </a:rPr>
              <a:t>lll</a:t>
            </a:r>
            <a:r>
              <a:rPr lang="en-US" sz="2400" dirty="0"/>
              <a:t>. Other types of drills ( speaking section ) : </a:t>
            </a:r>
          </a:p>
          <a:p>
            <a:pPr lvl="0"/>
            <a:r>
              <a:rPr lang="en-US" sz="2400" dirty="0" smtClean="0">
                <a:solidFill>
                  <a:srgbClr val="6600FF"/>
                </a:solidFill>
              </a:rPr>
              <a:t>1</a:t>
            </a:r>
            <a:r>
              <a:rPr lang="en-US" sz="2400" dirty="0" smtClean="0"/>
              <a:t>.Say </a:t>
            </a:r>
            <a:r>
              <a:rPr lang="en-US" sz="2400" dirty="0"/>
              <a:t>the model sentence a few times. </a:t>
            </a:r>
          </a:p>
          <a:p>
            <a:pPr lvl="0"/>
            <a:r>
              <a:rPr lang="en-US" sz="2400" dirty="0" smtClean="0">
                <a:solidFill>
                  <a:srgbClr val="6600FF"/>
                </a:solidFill>
              </a:rPr>
              <a:t>2</a:t>
            </a:r>
            <a:r>
              <a:rPr lang="en-US" sz="2400" dirty="0" smtClean="0"/>
              <a:t>.Ask </a:t>
            </a:r>
            <a:r>
              <a:rPr lang="en-US" sz="2400" dirty="0"/>
              <a:t>them to repeat the model sentence. </a:t>
            </a:r>
          </a:p>
          <a:p>
            <a:pPr lvl="0"/>
            <a:r>
              <a:rPr lang="en-US" sz="2400" dirty="0" smtClean="0">
                <a:solidFill>
                  <a:srgbClr val="6600FF"/>
                </a:solidFill>
              </a:rPr>
              <a:t>3</a:t>
            </a:r>
            <a:r>
              <a:rPr lang="en-US" sz="2400" dirty="0" smtClean="0"/>
              <a:t>.Put </a:t>
            </a:r>
            <a:r>
              <a:rPr lang="en-US" sz="2400" dirty="0"/>
              <a:t>the model on the board and underline the cues that are to be substituted. </a:t>
            </a:r>
          </a:p>
        </p:txBody>
      </p:sp>
    </p:spTree>
    <p:extLst>
      <p:ext uri="{BB962C8B-B14F-4D97-AF65-F5344CB8AC3E}">
        <p14:creationId xmlns:p14="http://schemas.microsoft.com/office/powerpoint/2010/main" val="423652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685800"/>
            <a:ext cx="8153400" cy="5262979"/>
          </a:xfrm>
          <a:prstGeom prst="rect">
            <a:avLst/>
          </a:prstGeom>
        </p:spPr>
        <p:txBody>
          <a:bodyPr wrap="square">
            <a:spAutoFit/>
          </a:bodyPr>
          <a:lstStyle/>
          <a:p>
            <a:pPr lvl="0"/>
            <a:r>
              <a:rPr lang="en-US" sz="2800" b="1" dirty="0" smtClean="0">
                <a:solidFill>
                  <a:srgbClr val="6600FF"/>
                </a:solidFill>
              </a:rPr>
              <a:t>4</a:t>
            </a:r>
            <a:r>
              <a:rPr lang="en-US" sz="2800" dirty="0" smtClean="0"/>
              <a:t>.Ask </a:t>
            </a:r>
            <a:r>
              <a:rPr lang="en-US" sz="2800" dirty="0"/>
              <a:t>them to replace the model sentence by the cue words given, making any necessary changes. </a:t>
            </a:r>
          </a:p>
          <a:p>
            <a:pPr lvl="0"/>
            <a:r>
              <a:rPr lang="en-US" sz="2800" dirty="0"/>
              <a:t> </a:t>
            </a:r>
            <a:r>
              <a:rPr lang="en-US" sz="2800" b="1" dirty="0" smtClean="0">
                <a:solidFill>
                  <a:srgbClr val="6600FF"/>
                </a:solidFill>
              </a:rPr>
              <a:t>5</a:t>
            </a:r>
            <a:r>
              <a:rPr lang="en-US" sz="2800" dirty="0" smtClean="0"/>
              <a:t>.In </a:t>
            </a:r>
            <a:r>
              <a:rPr lang="en-US" sz="2800" dirty="0"/>
              <a:t>transformational drills, students are required to transform a sentence in response to a cue, e. g. from affirmative to negative, statement to question, present to past, or the reverse. </a:t>
            </a:r>
          </a:p>
          <a:p>
            <a:pPr lvl="0"/>
            <a:r>
              <a:rPr lang="en-US" sz="2800" b="1" dirty="0" smtClean="0">
                <a:solidFill>
                  <a:srgbClr val="6600FF"/>
                </a:solidFill>
              </a:rPr>
              <a:t>6</a:t>
            </a:r>
            <a:r>
              <a:rPr lang="en-US" sz="2800" dirty="0" smtClean="0"/>
              <a:t>.You </a:t>
            </a:r>
            <a:r>
              <a:rPr lang="en-US" sz="2800" dirty="0"/>
              <a:t>may ask the students to use the newly –taught grammatical point in their own sentences.</a:t>
            </a:r>
          </a:p>
          <a:p>
            <a:pPr lvl="0"/>
            <a:r>
              <a:rPr lang="en-US" sz="2800" b="1" dirty="0" smtClean="0">
                <a:solidFill>
                  <a:srgbClr val="6600FF"/>
                </a:solidFill>
              </a:rPr>
              <a:t>7</a:t>
            </a:r>
            <a:r>
              <a:rPr lang="en-US" sz="2800" dirty="0" smtClean="0"/>
              <a:t>.Explain </a:t>
            </a:r>
            <a:r>
              <a:rPr lang="en-US" sz="2800" dirty="0"/>
              <a:t>each written exercise briefly and if necessary, answer one of them in each series as a model. </a:t>
            </a:r>
          </a:p>
          <a:p>
            <a:pPr lvl="0"/>
            <a:r>
              <a:rPr lang="en-US" sz="2800" b="1" dirty="0" smtClean="0">
                <a:solidFill>
                  <a:srgbClr val="6600FF"/>
                </a:solidFill>
              </a:rPr>
              <a:t>8</a:t>
            </a:r>
            <a:r>
              <a:rPr lang="en-US" sz="2800" dirty="0" smtClean="0"/>
              <a:t>.Assign </a:t>
            </a:r>
            <a:r>
              <a:rPr lang="en-US" sz="2800" dirty="0"/>
              <a:t>the rest of the written exercises to be done at home and practiced in the class next time. </a:t>
            </a:r>
          </a:p>
        </p:txBody>
      </p:sp>
    </p:spTree>
    <p:extLst>
      <p:ext uri="{BB962C8B-B14F-4D97-AF65-F5344CB8AC3E}">
        <p14:creationId xmlns:p14="http://schemas.microsoft.com/office/powerpoint/2010/main" val="347095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109</TotalTime>
  <Words>617</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Presenting and Practicing  Language Components and Skills  </vt:lpstr>
      <vt:lpstr>Vocabulary </vt:lpstr>
      <vt:lpstr>PowerPoint Presentation</vt:lpstr>
      <vt:lpstr>Reading  </vt:lpstr>
      <vt:lpstr>PowerPoint Presentation</vt:lpstr>
      <vt:lpstr>Grammar </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MRT Pack 20 DVDs</cp:lastModifiedBy>
  <cp:revision>13</cp:revision>
  <dcterms:created xsi:type="dcterms:W3CDTF">2003-12-31T21:28:24Z</dcterms:created>
  <dcterms:modified xsi:type="dcterms:W3CDTF">2003-12-31T23:50:34Z</dcterms:modified>
</cp:coreProperties>
</file>