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9"/>
  </p:notesMasterIdLst>
  <p:sldIdLst>
    <p:sldId id="344" r:id="rId2"/>
    <p:sldId id="345" r:id="rId3"/>
    <p:sldId id="309" r:id="rId4"/>
    <p:sldId id="314" r:id="rId5"/>
    <p:sldId id="316" r:id="rId6"/>
    <p:sldId id="256" r:id="rId7"/>
    <p:sldId id="271" r:id="rId8"/>
    <p:sldId id="331" r:id="rId9"/>
    <p:sldId id="330" r:id="rId10"/>
    <p:sldId id="259" r:id="rId11"/>
    <p:sldId id="346" r:id="rId12"/>
    <p:sldId id="324" r:id="rId13"/>
    <p:sldId id="296" r:id="rId14"/>
    <p:sldId id="326" r:id="rId15"/>
    <p:sldId id="328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284" r:id="rId26"/>
    <p:sldId id="273" r:id="rId27"/>
    <p:sldId id="312" r:id="rId28"/>
  </p:sldIdLst>
  <p:sldSz cx="9144000" cy="6858000" type="screen4x3"/>
  <p:notesSz cx="6858000" cy="9144000"/>
  <p:defaultTextStyle>
    <a:defPPr>
      <a:defRPr lang="ar-S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6600"/>
    <a:srgbClr val="0000FF"/>
    <a:srgbClr val="FF0000"/>
    <a:srgbClr val="CC00CC"/>
    <a:srgbClr val="FF9900"/>
    <a:srgbClr val="D60093"/>
    <a:srgbClr val="990099"/>
    <a:srgbClr val="FFFF00"/>
    <a:srgbClr val="A8B8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73" autoAdjust="0"/>
    <p:restoredTop sz="94660"/>
  </p:normalViewPr>
  <p:slideViewPr>
    <p:cSldViewPr>
      <p:cViewPr varScale="1">
        <p:scale>
          <a:sx n="45" d="100"/>
          <a:sy n="45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CB95EED-A7FF-473F-9A04-C34EED5D5DAF}" type="datetimeFigureOut">
              <a:rPr lang="en-US"/>
              <a:pPr>
                <a:defRPr/>
              </a:pPr>
              <a:t>8/23/2016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5E5518-A30B-44DB-93FC-E0C4FAA00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43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776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011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395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011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227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934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080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4855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7238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4795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698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7244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9841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9551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0171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5707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3677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1682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8130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5EC137-8C3C-458F-B00B-3C364CFB80A3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472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86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940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277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872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945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95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589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2D4C0-E6B0-421D-A931-C1B14DC2B04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19A38-6E89-472D-A729-34F5FE652EC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F5B9A-5DCE-452D-97CD-793E131E933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55650" y="301625"/>
            <a:ext cx="7927975" cy="5640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1152D-7FBF-4280-A6A0-74D1F783D940}" type="datetime10">
              <a:rPr lang="fa-IR"/>
              <a:pPr>
                <a:defRPr/>
              </a:pPr>
              <a:t>سه شنبه، 2016/08/23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E14B7-E4A6-4122-982A-A91E48BF51B7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54BA2-C15E-4689-AA0A-749FE11BC65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6C5EC-6771-41A4-B4E5-43091226C21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C8B75-FBFC-4FD8-AE1A-ABA089B68BB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5ED71-9FCF-40E3-9783-952995A17D8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C39D5-FBD9-4074-A1FD-DE1CFAEB75B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06A1B-908B-4C42-9817-1DB5553A38B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3F8CB-32AA-436C-ADF2-3165CF31E5A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34835-08FC-44DE-A944-CEDDE8D3DCC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01E80B-E5BE-40CB-B181-D3D992DD5DE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asadiojag.blogfa.com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14546" y="2357430"/>
            <a:ext cx="48768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a-IR" sz="5400" b="1" kern="0" cap="all" dirty="0" smtClean="0">
                <a:ln w="9000" cmpd="sng">
                  <a:solidFill>
                    <a:srgbClr val="006600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reflection blurRad="12700" stA="28000" endPos="45000" dist="1000" dir="5400000" sy="-100000" algn="bl" rotWithShape="0"/>
                </a:effectLst>
                <a:latin typeface="IranNastaliq" pitchFamily="18" charset="0"/>
                <a:ea typeface="+mj-ea"/>
                <a:cs typeface="B Zar" pitchFamily="2" charset="-78"/>
              </a:rPr>
              <a:t>فرآیند تدریس </a:t>
            </a:r>
          </a:p>
          <a:p>
            <a:pPr algn="ctr" eaLnBrk="0" hangingPunct="0">
              <a:defRPr/>
            </a:pPr>
            <a:r>
              <a:rPr lang="fa-IR" sz="5400" b="1" kern="0" cap="all" dirty="0" smtClean="0">
                <a:ln w="9000" cmpd="sng">
                  <a:solidFill>
                    <a:srgbClr val="006600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reflection blurRad="12700" stA="28000" endPos="45000" dist="1000" dir="5400000" sy="-100000" algn="bl" rotWithShape="0"/>
                </a:effectLst>
                <a:latin typeface="IranNastaliq" pitchFamily="18" charset="0"/>
                <a:ea typeface="+mj-ea"/>
                <a:cs typeface="B Zar" pitchFamily="2" charset="-78"/>
              </a:rPr>
              <a:t>درس دوم</a:t>
            </a:r>
            <a:endParaRPr lang="fa-IR" sz="5400" b="1" kern="0" cap="all" dirty="0">
              <a:ln w="9000" cmpd="sng">
                <a:solidFill>
                  <a:srgbClr val="006600"/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reflection blurRad="12700" stA="28000" endPos="45000" dist="1000" dir="5400000" sy="-100000" algn="bl" rotWithShape="0"/>
              </a:effectLst>
              <a:latin typeface="IranNastaliq" pitchFamily="18" charset="0"/>
              <a:ea typeface="+mj-ea"/>
              <a:cs typeface="B Za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57422" y="5000636"/>
            <a:ext cx="4357718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fa-IR" sz="2800" b="1" kern="0" cap="all" dirty="0" smtClean="0">
                <a:ln w="9000" cmpd="sng">
                  <a:solidFill>
                    <a:srgbClr val="996633"/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B Zar" pitchFamily="2" charset="-78"/>
              </a:rPr>
              <a:t>تهیه وتدوین :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fa-IR" sz="2800" b="1" kern="0" cap="all" dirty="0" smtClean="0">
                <a:ln w="9000" cmpd="sng">
                  <a:solidFill>
                    <a:srgbClr val="996633"/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B Zar" pitchFamily="2" charset="-78"/>
              </a:rPr>
              <a:t>دبیر ادبیات شهرستان چاراویماق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fa-IR" sz="2800" b="1" kern="0" cap="all" smtClean="0">
                <a:ln w="9000" cmpd="sng">
                  <a:solidFill>
                    <a:srgbClr val="996633"/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B Zar" pitchFamily="2" charset="-78"/>
              </a:rPr>
              <a:t>مریم حبیبی</a:t>
            </a:r>
            <a:endParaRPr lang="fa-IR" sz="2800" b="1" kern="0" cap="all" dirty="0">
              <a:ln w="9000" cmpd="sng">
                <a:solidFill>
                  <a:srgbClr val="996633"/>
                </a:solidFill>
                <a:prstDash val="solid"/>
              </a:ln>
              <a:blipFill>
                <a:blip r:embed="rId4"/>
                <a:tile tx="0" ty="0" sx="100000" sy="100000" flip="none" algn="tl"/>
              </a:blipFill>
              <a:effectLst>
                <a:reflection blurRad="12700" stA="28000" endPos="45000" dist="1000" dir="5400000" sy="-100000" algn="bl" rotWithShape="0"/>
              </a:effectLst>
              <a:latin typeface="Arial"/>
              <a:cs typeface="B Zar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85852" y="500042"/>
            <a:ext cx="6929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fa-IR" sz="5400" b="1" kern="0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IranNastaliq" pitchFamily="18" charset="0"/>
                <a:ea typeface="+mj-ea"/>
                <a:cs typeface="B Zar" pitchFamily="2" charset="-78"/>
              </a:rPr>
              <a:t>فارسی نهم متوسّطه ی اوّل</a:t>
            </a:r>
            <a:endParaRPr lang="fa-IR" sz="5400" b="1" kern="0" cap="all" dirty="0">
              <a:ln w="9000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IranNastaliq" pitchFamily="18" charset="0"/>
              <a:ea typeface="+mj-ea"/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571736" y="214290"/>
            <a:ext cx="3357586" cy="646331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fa-IR" sz="36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cs typeface="B Lotus" pitchFamily="2" charset="-78"/>
              </a:rPr>
              <a:t>نکات کلیدی درس</a:t>
            </a:r>
            <a:endParaRPr lang="en-US" sz="3600" b="1" dirty="0">
              <a:ln>
                <a:solidFill>
                  <a:srgbClr val="0000FF"/>
                </a:solidFill>
              </a:ln>
              <a:solidFill>
                <a:srgbClr val="0000FF"/>
              </a:solidFill>
              <a:cs typeface="B Lotus" pitchFamily="2" charset="-78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500826" y="1000108"/>
            <a:ext cx="2289175" cy="463253"/>
            <a:chOff x="6000760" y="1714488"/>
            <a:chExt cx="2289188" cy="462560"/>
          </a:xfrm>
        </p:grpSpPr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6000760" y="1716074"/>
              <a:ext cx="1782772" cy="460974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  <a:defRPr/>
              </a:pPr>
              <a:r>
                <a:rPr lang="fa-IR" sz="2400" b="1" cap="all" dirty="0" smtClean="0">
                  <a:ln w="9000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  <a:cs typeface="B Lotus" pitchFamily="2" charset="-78"/>
                </a:rPr>
                <a:t>لغات و معنی</a:t>
              </a:r>
              <a:endParaRPr lang="fa-IR" sz="24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Lotus" pitchFamily="2" charset="-78"/>
              </a:endParaRPr>
            </a:p>
          </p:txBody>
        </p:sp>
        <p:sp>
          <p:nvSpPr>
            <p:cNvPr id="10257" name="desklamp"/>
            <p:cNvSpPr>
              <a:spLocks noEditPoints="1" noChangeArrowheads="1"/>
            </p:cNvSpPr>
            <p:nvPr/>
          </p:nvSpPr>
          <p:spPr bwMode="auto">
            <a:xfrm>
              <a:off x="7929586" y="1714488"/>
              <a:ext cx="360362" cy="360362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86 w 21600"/>
                <a:gd name="T13" fmla="*/ 22426 h 21600"/>
                <a:gd name="T14" fmla="*/ 19435 w 21600"/>
                <a:gd name="T15" fmla="*/ 274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1178" y="11842"/>
                  </a:moveTo>
                  <a:lnTo>
                    <a:pt x="11644" y="12206"/>
                  </a:lnTo>
                  <a:lnTo>
                    <a:pt x="12168" y="12702"/>
                  </a:lnTo>
                  <a:lnTo>
                    <a:pt x="12605" y="13000"/>
                  </a:lnTo>
                  <a:lnTo>
                    <a:pt x="13129" y="13330"/>
                  </a:lnTo>
                  <a:lnTo>
                    <a:pt x="13682" y="13529"/>
                  </a:lnTo>
                  <a:lnTo>
                    <a:pt x="14264" y="13694"/>
                  </a:lnTo>
                  <a:lnTo>
                    <a:pt x="14905" y="13794"/>
                  </a:lnTo>
                  <a:lnTo>
                    <a:pt x="15545" y="13794"/>
                  </a:lnTo>
                  <a:lnTo>
                    <a:pt x="16127" y="13794"/>
                  </a:lnTo>
                  <a:lnTo>
                    <a:pt x="16680" y="13694"/>
                  </a:lnTo>
                  <a:lnTo>
                    <a:pt x="17233" y="13529"/>
                  </a:lnTo>
                  <a:lnTo>
                    <a:pt x="17816" y="13330"/>
                  </a:lnTo>
                  <a:lnTo>
                    <a:pt x="18427" y="13033"/>
                  </a:lnTo>
                  <a:lnTo>
                    <a:pt x="18893" y="12702"/>
                  </a:lnTo>
                  <a:lnTo>
                    <a:pt x="19300" y="12305"/>
                  </a:lnTo>
                  <a:lnTo>
                    <a:pt x="19766" y="11842"/>
                  </a:lnTo>
                  <a:lnTo>
                    <a:pt x="20203" y="11379"/>
                  </a:lnTo>
                  <a:lnTo>
                    <a:pt x="20523" y="10817"/>
                  </a:lnTo>
                  <a:lnTo>
                    <a:pt x="20843" y="10287"/>
                  </a:lnTo>
                  <a:lnTo>
                    <a:pt x="21076" y="9626"/>
                  </a:lnTo>
                  <a:lnTo>
                    <a:pt x="21338" y="8997"/>
                  </a:lnTo>
                  <a:lnTo>
                    <a:pt x="21513" y="8336"/>
                  </a:lnTo>
                  <a:lnTo>
                    <a:pt x="21600" y="7608"/>
                  </a:lnTo>
                  <a:lnTo>
                    <a:pt x="21600" y="6913"/>
                  </a:lnTo>
                  <a:lnTo>
                    <a:pt x="21600" y="6219"/>
                  </a:lnTo>
                  <a:lnTo>
                    <a:pt x="21513" y="5590"/>
                  </a:lnTo>
                  <a:lnTo>
                    <a:pt x="21338" y="4896"/>
                  </a:lnTo>
                  <a:lnTo>
                    <a:pt x="21163" y="4300"/>
                  </a:lnTo>
                  <a:lnTo>
                    <a:pt x="20901" y="3705"/>
                  </a:lnTo>
                  <a:lnTo>
                    <a:pt x="20610" y="3175"/>
                  </a:lnTo>
                  <a:lnTo>
                    <a:pt x="20290" y="2613"/>
                  </a:lnTo>
                  <a:lnTo>
                    <a:pt x="19882" y="2117"/>
                  </a:lnTo>
                  <a:lnTo>
                    <a:pt x="19475" y="1687"/>
                  </a:lnTo>
                  <a:lnTo>
                    <a:pt x="18980" y="1224"/>
                  </a:lnTo>
                  <a:lnTo>
                    <a:pt x="18514" y="860"/>
                  </a:lnTo>
                  <a:lnTo>
                    <a:pt x="17903" y="595"/>
                  </a:lnTo>
                  <a:lnTo>
                    <a:pt x="17350" y="298"/>
                  </a:lnTo>
                  <a:lnTo>
                    <a:pt x="16768" y="99"/>
                  </a:lnTo>
                  <a:lnTo>
                    <a:pt x="16127" y="0"/>
                  </a:lnTo>
                  <a:lnTo>
                    <a:pt x="15545" y="0"/>
                  </a:lnTo>
                  <a:lnTo>
                    <a:pt x="14905" y="0"/>
                  </a:lnTo>
                  <a:lnTo>
                    <a:pt x="14264" y="99"/>
                  </a:lnTo>
                  <a:lnTo>
                    <a:pt x="13682" y="298"/>
                  </a:lnTo>
                  <a:lnTo>
                    <a:pt x="13129" y="496"/>
                  </a:lnTo>
                  <a:lnTo>
                    <a:pt x="12547" y="761"/>
                  </a:lnTo>
                  <a:lnTo>
                    <a:pt x="12081" y="1058"/>
                  </a:lnTo>
                  <a:lnTo>
                    <a:pt x="11586" y="1489"/>
                  </a:lnTo>
                  <a:lnTo>
                    <a:pt x="11178" y="1985"/>
                  </a:lnTo>
                  <a:lnTo>
                    <a:pt x="10800" y="2481"/>
                  </a:lnTo>
                  <a:lnTo>
                    <a:pt x="10480" y="2944"/>
                  </a:lnTo>
                  <a:lnTo>
                    <a:pt x="10130" y="3572"/>
                  </a:lnTo>
                  <a:lnTo>
                    <a:pt x="9868" y="4201"/>
                  </a:lnTo>
                  <a:lnTo>
                    <a:pt x="9723" y="4829"/>
                  </a:lnTo>
                  <a:lnTo>
                    <a:pt x="9548" y="5491"/>
                  </a:lnTo>
                  <a:lnTo>
                    <a:pt x="9461" y="6219"/>
                  </a:lnTo>
                  <a:lnTo>
                    <a:pt x="9461" y="6913"/>
                  </a:lnTo>
                  <a:lnTo>
                    <a:pt x="9461" y="7608"/>
                  </a:lnTo>
                  <a:lnTo>
                    <a:pt x="9548" y="8336"/>
                  </a:lnTo>
                  <a:lnTo>
                    <a:pt x="9723" y="8997"/>
                  </a:lnTo>
                  <a:lnTo>
                    <a:pt x="9868" y="9626"/>
                  </a:lnTo>
                  <a:lnTo>
                    <a:pt x="10130" y="10254"/>
                  </a:lnTo>
                  <a:lnTo>
                    <a:pt x="10422" y="10717"/>
                  </a:lnTo>
                  <a:lnTo>
                    <a:pt x="10858" y="11313"/>
                  </a:lnTo>
                  <a:lnTo>
                    <a:pt x="11178" y="11842"/>
                  </a:lnTo>
                  <a:close/>
                </a:path>
                <a:path w="21600" h="21600" extrusionOk="0">
                  <a:moveTo>
                    <a:pt x="15545" y="10420"/>
                  </a:moveTo>
                  <a:lnTo>
                    <a:pt x="16127" y="10387"/>
                  </a:lnTo>
                  <a:lnTo>
                    <a:pt x="16680" y="10188"/>
                  </a:lnTo>
                  <a:lnTo>
                    <a:pt x="17292" y="9824"/>
                  </a:lnTo>
                  <a:lnTo>
                    <a:pt x="17757" y="9427"/>
                  </a:lnTo>
                  <a:lnTo>
                    <a:pt x="18078" y="8898"/>
                  </a:lnTo>
                  <a:lnTo>
                    <a:pt x="18427" y="8236"/>
                  </a:lnTo>
                  <a:lnTo>
                    <a:pt x="18602" y="7608"/>
                  </a:lnTo>
                  <a:lnTo>
                    <a:pt x="18631" y="6913"/>
                  </a:lnTo>
                  <a:lnTo>
                    <a:pt x="18602" y="6219"/>
                  </a:lnTo>
                  <a:lnTo>
                    <a:pt x="18427" y="5590"/>
                  </a:lnTo>
                  <a:lnTo>
                    <a:pt x="18078" y="4896"/>
                  </a:lnTo>
                  <a:lnTo>
                    <a:pt x="17670" y="4366"/>
                  </a:lnTo>
                  <a:lnTo>
                    <a:pt x="17292" y="4002"/>
                  </a:lnTo>
                  <a:lnTo>
                    <a:pt x="16680" y="3606"/>
                  </a:lnTo>
                  <a:lnTo>
                    <a:pt x="16127" y="3407"/>
                  </a:lnTo>
                  <a:lnTo>
                    <a:pt x="15545" y="3374"/>
                  </a:lnTo>
                  <a:lnTo>
                    <a:pt x="14905" y="3407"/>
                  </a:lnTo>
                  <a:lnTo>
                    <a:pt x="14351" y="3606"/>
                  </a:lnTo>
                  <a:lnTo>
                    <a:pt x="13769" y="4002"/>
                  </a:lnTo>
                  <a:lnTo>
                    <a:pt x="13304" y="4366"/>
                  </a:lnTo>
                  <a:lnTo>
                    <a:pt x="12954" y="4896"/>
                  </a:lnTo>
                  <a:lnTo>
                    <a:pt x="12634" y="5590"/>
                  </a:lnTo>
                  <a:lnTo>
                    <a:pt x="12459" y="6219"/>
                  </a:lnTo>
                  <a:lnTo>
                    <a:pt x="12430" y="6913"/>
                  </a:lnTo>
                  <a:lnTo>
                    <a:pt x="12459" y="7608"/>
                  </a:lnTo>
                  <a:lnTo>
                    <a:pt x="12634" y="8236"/>
                  </a:lnTo>
                  <a:lnTo>
                    <a:pt x="12954" y="8898"/>
                  </a:lnTo>
                  <a:lnTo>
                    <a:pt x="13304" y="9328"/>
                  </a:lnTo>
                  <a:lnTo>
                    <a:pt x="13769" y="9824"/>
                  </a:lnTo>
                  <a:lnTo>
                    <a:pt x="14351" y="10188"/>
                  </a:lnTo>
                  <a:lnTo>
                    <a:pt x="14905" y="10387"/>
                  </a:lnTo>
                  <a:lnTo>
                    <a:pt x="15545" y="10420"/>
                  </a:lnTo>
                  <a:close/>
                </a:path>
                <a:path w="21600" h="21600" extrusionOk="0">
                  <a:moveTo>
                    <a:pt x="15545" y="8633"/>
                  </a:moveTo>
                  <a:lnTo>
                    <a:pt x="15836" y="8600"/>
                  </a:lnTo>
                  <a:lnTo>
                    <a:pt x="16098" y="8501"/>
                  </a:lnTo>
                  <a:lnTo>
                    <a:pt x="16389" y="8303"/>
                  </a:lnTo>
                  <a:lnTo>
                    <a:pt x="16622" y="8137"/>
                  </a:lnTo>
                  <a:lnTo>
                    <a:pt x="16768" y="7873"/>
                  </a:lnTo>
                  <a:lnTo>
                    <a:pt x="16942" y="7542"/>
                  </a:lnTo>
                  <a:lnTo>
                    <a:pt x="17001" y="7244"/>
                  </a:lnTo>
                  <a:lnTo>
                    <a:pt x="17030" y="6913"/>
                  </a:lnTo>
                  <a:lnTo>
                    <a:pt x="17001" y="6549"/>
                  </a:lnTo>
                  <a:lnTo>
                    <a:pt x="16942" y="6252"/>
                  </a:lnTo>
                  <a:lnTo>
                    <a:pt x="16768" y="5921"/>
                  </a:lnTo>
                  <a:lnTo>
                    <a:pt x="16564" y="5689"/>
                  </a:lnTo>
                  <a:lnTo>
                    <a:pt x="16389" y="5491"/>
                  </a:lnTo>
                  <a:lnTo>
                    <a:pt x="16098" y="5292"/>
                  </a:lnTo>
                  <a:lnTo>
                    <a:pt x="15836" y="5226"/>
                  </a:lnTo>
                  <a:lnTo>
                    <a:pt x="15545" y="5193"/>
                  </a:lnTo>
                  <a:lnTo>
                    <a:pt x="15225" y="5226"/>
                  </a:lnTo>
                  <a:lnTo>
                    <a:pt x="14963" y="5292"/>
                  </a:lnTo>
                  <a:lnTo>
                    <a:pt x="14672" y="5491"/>
                  </a:lnTo>
                  <a:lnTo>
                    <a:pt x="14439" y="5689"/>
                  </a:lnTo>
                  <a:lnTo>
                    <a:pt x="14293" y="5921"/>
                  </a:lnTo>
                  <a:lnTo>
                    <a:pt x="14119" y="6252"/>
                  </a:lnTo>
                  <a:lnTo>
                    <a:pt x="14031" y="6549"/>
                  </a:lnTo>
                  <a:lnTo>
                    <a:pt x="14002" y="6913"/>
                  </a:lnTo>
                  <a:lnTo>
                    <a:pt x="14031" y="7244"/>
                  </a:lnTo>
                  <a:lnTo>
                    <a:pt x="14119" y="7542"/>
                  </a:lnTo>
                  <a:lnTo>
                    <a:pt x="14293" y="7873"/>
                  </a:lnTo>
                  <a:lnTo>
                    <a:pt x="14439" y="8071"/>
                  </a:lnTo>
                  <a:lnTo>
                    <a:pt x="14672" y="8303"/>
                  </a:lnTo>
                  <a:lnTo>
                    <a:pt x="14963" y="8501"/>
                  </a:lnTo>
                  <a:lnTo>
                    <a:pt x="15225" y="8600"/>
                  </a:lnTo>
                  <a:lnTo>
                    <a:pt x="15545" y="8633"/>
                  </a:lnTo>
                  <a:close/>
                </a:path>
                <a:path w="21600" h="21600" extrusionOk="0">
                  <a:moveTo>
                    <a:pt x="0" y="12900"/>
                  </a:moveTo>
                  <a:lnTo>
                    <a:pt x="5036" y="12900"/>
                  </a:lnTo>
                  <a:lnTo>
                    <a:pt x="5036" y="14984"/>
                  </a:lnTo>
                  <a:lnTo>
                    <a:pt x="0" y="14984"/>
                  </a:lnTo>
                  <a:lnTo>
                    <a:pt x="0" y="12900"/>
                  </a:lnTo>
                  <a:close/>
                </a:path>
                <a:path w="21600" h="21600" extrusionOk="0">
                  <a:moveTo>
                    <a:pt x="7714" y="19681"/>
                  </a:moveTo>
                  <a:lnTo>
                    <a:pt x="8675" y="19681"/>
                  </a:lnTo>
                  <a:lnTo>
                    <a:pt x="12168" y="12669"/>
                  </a:lnTo>
                  <a:lnTo>
                    <a:pt x="13245" y="13397"/>
                  </a:lnTo>
                  <a:lnTo>
                    <a:pt x="9170" y="21600"/>
                  </a:lnTo>
                  <a:lnTo>
                    <a:pt x="7423" y="21600"/>
                  </a:lnTo>
                  <a:lnTo>
                    <a:pt x="1456" y="14984"/>
                  </a:lnTo>
                  <a:lnTo>
                    <a:pt x="3348" y="14984"/>
                  </a:lnTo>
                  <a:lnTo>
                    <a:pt x="7714" y="1968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a-IR">
                <a:cs typeface="B Lotus" pitchFamily="2" charset="-78"/>
              </a:endParaRPr>
            </a:p>
          </p:txBody>
        </p:sp>
      </p:grp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707904" y="1571612"/>
            <a:ext cx="4578872" cy="46166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2400" b="1" cap="all" dirty="0" smtClean="0">
                <a:ln w="9000" cmpd="sng">
                  <a:solidFill>
                    <a:srgbClr val="990099"/>
                  </a:solidFill>
                  <a:prstDash val="solid"/>
                </a:ln>
                <a:solidFill>
                  <a:srgbClr val="990099"/>
                </a:solidFill>
                <a:effectLst>
                  <a:reflection blurRad="12700" stA="28000" endPos="45000" dist="1000" dir="5400000" sy="-100000" algn="bl" rotWithShape="0"/>
                </a:effectLst>
                <a:cs typeface="B Lotus" pitchFamily="2" charset="-78"/>
              </a:rPr>
              <a:t>عجایب: ج عجیب و عجیبه ، شگفتی ها</a:t>
            </a:r>
            <a:endParaRPr lang="fa-IR" sz="2400" b="1" cap="all" dirty="0">
              <a:ln w="9000" cmpd="sng">
                <a:solidFill>
                  <a:srgbClr val="990099"/>
                </a:solidFill>
                <a:prstDash val="solid"/>
              </a:ln>
              <a:solidFill>
                <a:srgbClr val="990099"/>
              </a:solidFill>
              <a:effectLst>
                <a:reflection blurRad="12700" stA="28000" endPos="45000" dist="1000" dir="5400000" sy="-100000" algn="bl" rotWithShape="0"/>
              </a:effectLst>
              <a:cs typeface="B Lotus" pitchFamily="2" charset="-78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4929190" y="2214554"/>
            <a:ext cx="3357586" cy="46166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2400" b="1" cap="all" dirty="0" smtClean="0">
                <a:ln w="9000" cmpd="sng">
                  <a:solidFill>
                    <a:srgbClr val="990099"/>
                  </a:solidFill>
                  <a:prstDash val="solid"/>
                </a:ln>
                <a:solidFill>
                  <a:srgbClr val="990099"/>
                </a:solidFill>
                <a:effectLst>
                  <a:reflection blurRad="12700" stA="28000" endPos="45000" dist="1000" dir="5400000" sy="-100000" algn="bl" rotWithShape="0"/>
                </a:effectLst>
                <a:cs typeface="B Lotus" pitchFamily="2" charset="-78"/>
              </a:rPr>
              <a:t>صنع: آفرینش ، آفریدن</a:t>
            </a:r>
            <a:endParaRPr lang="fa-IR" sz="2400" b="1" cap="all" dirty="0">
              <a:ln w="9000" cmpd="sng">
                <a:solidFill>
                  <a:srgbClr val="990099"/>
                </a:solidFill>
                <a:prstDash val="solid"/>
              </a:ln>
              <a:solidFill>
                <a:srgbClr val="990099"/>
              </a:solidFill>
              <a:effectLst>
                <a:reflection blurRad="12700" stA="28000" endPos="45000" dist="1000" dir="5400000" sy="-100000" algn="bl" rotWithShape="0"/>
              </a:effectLst>
              <a:cs typeface="B Lotus" pitchFamily="2" charset="-78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785786" y="2214554"/>
            <a:ext cx="3571900" cy="46166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2400" b="1" cap="all" dirty="0" smtClean="0">
                <a:ln w="9000" cmpd="sng">
                  <a:solidFill>
                    <a:srgbClr val="990099"/>
                  </a:solidFill>
                  <a:prstDash val="solid"/>
                </a:ln>
                <a:solidFill>
                  <a:srgbClr val="990099"/>
                </a:solidFill>
                <a:effectLst>
                  <a:reflection blurRad="12700" stA="28000" endPos="45000" dist="1000" dir="5400000" sy="-100000" algn="bl" rotWithShape="0"/>
                </a:effectLst>
                <a:cs typeface="B Lotus" pitchFamily="2" charset="-78"/>
              </a:rPr>
              <a:t>حق: از نام های خدا، ضد باطل</a:t>
            </a:r>
            <a:endParaRPr lang="fa-IR" sz="2400" b="1" cap="all" dirty="0">
              <a:ln w="9000" cmpd="sng">
                <a:solidFill>
                  <a:srgbClr val="990099"/>
                </a:solidFill>
                <a:prstDash val="solid"/>
              </a:ln>
              <a:solidFill>
                <a:srgbClr val="990099"/>
              </a:solidFill>
              <a:effectLst>
                <a:reflection blurRad="12700" stA="28000" endPos="45000" dist="1000" dir="5400000" sy="-100000" algn="bl" rotWithShape="0"/>
              </a:effectLst>
              <a:cs typeface="B Lotus" pitchFamily="2" charset="-78"/>
            </a:endParaRP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5072066" y="2824459"/>
            <a:ext cx="3214710" cy="46166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2400" b="1" cap="all" dirty="0" smtClean="0">
                <a:ln w="9000" cmpd="sng">
                  <a:solidFill>
                    <a:srgbClr val="990099"/>
                  </a:solidFill>
                  <a:prstDash val="solid"/>
                </a:ln>
                <a:solidFill>
                  <a:srgbClr val="990099"/>
                </a:solidFill>
                <a:effectLst>
                  <a:reflection blurRad="12700" stA="28000" endPos="45000" dist="1000" dir="5400000" sy="-100000" algn="bl" rotWithShape="0"/>
                </a:effectLst>
                <a:cs typeface="B Lotus" pitchFamily="2" charset="-78"/>
              </a:rPr>
              <a:t>تعالی: برتری، برتر است او</a:t>
            </a:r>
            <a:endParaRPr lang="fa-IR" sz="2400" b="1" cap="all" dirty="0">
              <a:ln w="9000" cmpd="sng">
                <a:solidFill>
                  <a:srgbClr val="990099"/>
                </a:solidFill>
                <a:prstDash val="solid"/>
              </a:ln>
              <a:solidFill>
                <a:srgbClr val="990099"/>
              </a:solidFill>
              <a:effectLst>
                <a:reflection blurRad="12700" stA="28000" endPos="45000" dist="1000" dir="5400000" sy="-100000" algn="bl" rotWithShape="0"/>
              </a:effectLst>
              <a:cs typeface="B Lotus" pitchFamily="2" charset="-78"/>
            </a:endParaRP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1142976" y="2928934"/>
            <a:ext cx="3214710" cy="46166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2400" b="1" cap="all" dirty="0" smtClean="0">
                <a:ln w="9000" cmpd="sng">
                  <a:solidFill>
                    <a:srgbClr val="990099"/>
                  </a:solidFill>
                  <a:prstDash val="solid"/>
                </a:ln>
                <a:solidFill>
                  <a:srgbClr val="990099"/>
                </a:solidFill>
                <a:effectLst>
                  <a:reflection blurRad="12700" stA="28000" endPos="45000" dist="1000" dir="5400000" sy="-100000" algn="bl" rotWithShape="0"/>
                </a:effectLst>
                <a:cs typeface="B Lotus" pitchFamily="2" charset="-78"/>
              </a:rPr>
              <a:t>نهر: جوی ، رودخانه</a:t>
            </a:r>
            <a:endParaRPr lang="fa-IR" sz="2400" b="1" cap="all" dirty="0">
              <a:ln w="9000" cmpd="sng">
                <a:solidFill>
                  <a:srgbClr val="990099"/>
                </a:solidFill>
                <a:prstDash val="solid"/>
              </a:ln>
              <a:solidFill>
                <a:srgbClr val="990099"/>
              </a:solidFill>
              <a:effectLst>
                <a:reflection blurRad="12700" stA="28000" endPos="45000" dist="1000" dir="5400000" sy="-100000" algn="bl" rotWithShape="0"/>
              </a:effectLst>
              <a:cs typeface="B Lotus" pitchFamily="2" charset="-78"/>
            </a:endParaRP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4714876" y="3571876"/>
            <a:ext cx="3571900" cy="46166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2400" b="1" cap="all" dirty="0" smtClean="0">
                <a:ln w="9000" cmpd="sng">
                  <a:solidFill>
                    <a:srgbClr val="990099"/>
                  </a:solidFill>
                  <a:prstDash val="solid"/>
                </a:ln>
                <a:solidFill>
                  <a:srgbClr val="990099"/>
                </a:solidFill>
                <a:effectLst>
                  <a:reflection blurRad="12700" stA="28000" endPos="45000" dist="1000" dir="5400000" sy="-100000" algn="bl" rotWithShape="0"/>
                </a:effectLst>
                <a:cs typeface="B Lotus" pitchFamily="2" charset="-78"/>
              </a:rPr>
              <a:t>جواهر: ج جوهر ، سنگ گران بها</a:t>
            </a:r>
            <a:endParaRPr lang="fa-IR" sz="2400" b="1" cap="all" dirty="0">
              <a:ln w="9000" cmpd="sng">
                <a:solidFill>
                  <a:srgbClr val="990099"/>
                </a:solidFill>
                <a:prstDash val="solid"/>
              </a:ln>
              <a:solidFill>
                <a:srgbClr val="990099"/>
              </a:solidFill>
              <a:effectLst>
                <a:reflection blurRad="12700" stA="28000" endPos="45000" dist="1000" dir="5400000" sy="-100000" algn="bl" rotWithShape="0"/>
              </a:effectLst>
              <a:cs typeface="B Lotus" pitchFamily="2" charset="-78"/>
            </a:endParaRP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214282" y="4357694"/>
            <a:ext cx="8072494" cy="46166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2400" b="1" cap="all" dirty="0" smtClean="0">
                <a:ln w="9000" cmpd="sng">
                  <a:solidFill>
                    <a:srgbClr val="990099"/>
                  </a:solidFill>
                  <a:prstDash val="solid"/>
                </a:ln>
                <a:solidFill>
                  <a:srgbClr val="990099"/>
                </a:solidFill>
                <a:effectLst>
                  <a:reflection blurRad="12700" stA="28000" endPos="45000" dist="1000" dir="5400000" sy="-100000" algn="bl" rotWithShape="0"/>
                </a:effectLst>
                <a:cs typeface="B Lotus" pitchFamily="2" charset="-78"/>
              </a:rPr>
              <a:t>معادن: ج معدن ، جایی در روی یا زیر زمین محل انباشت سنگ های مخصوص</a:t>
            </a:r>
            <a:endParaRPr lang="fa-IR" sz="2400" b="1" cap="all" dirty="0">
              <a:ln w="9000" cmpd="sng">
                <a:solidFill>
                  <a:srgbClr val="990099"/>
                </a:solidFill>
                <a:prstDash val="solid"/>
              </a:ln>
              <a:solidFill>
                <a:srgbClr val="990099"/>
              </a:solidFill>
              <a:effectLst>
                <a:reflection blurRad="12700" stA="28000" endPos="45000" dist="1000" dir="5400000" sy="-100000" algn="bl" rotWithShape="0"/>
              </a:effectLst>
              <a:cs typeface="B Lotus" pitchFamily="2" charset="-78"/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6228184" y="5072074"/>
            <a:ext cx="2058592" cy="46166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2400" b="1" cap="all" dirty="0" smtClean="0">
                <a:ln w="9000" cmpd="sng">
                  <a:solidFill>
                    <a:srgbClr val="990099"/>
                  </a:solidFill>
                  <a:prstDash val="solid"/>
                </a:ln>
                <a:solidFill>
                  <a:srgbClr val="990099"/>
                </a:solidFill>
                <a:effectLst>
                  <a:reflection blurRad="12700" stA="28000" endPos="45000" dist="1000" dir="5400000" sy="-100000" algn="bl" rotWithShape="0"/>
                </a:effectLst>
                <a:cs typeface="B Lotus" pitchFamily="2" charset="-78"/>
              </a:rPr>
              <a:t>میغ: ابر</a:t>
            </a:r>
            <a:endParaRPr lang="fa-IR" sz="2400" b="1" cap="all" dirty="0">
              <a:ln w="9000" cmpd="sng">
                <a:solidFill>
                  <a:srgbClr val="990099"/>
                </a:solidFill>
                <a:prstDash val="solid"/>
              </a:ln>
              <a:solidFill>
                <a:srgbClr val="990099"/>
              </a:solidFill>
              <a:effectLst>
                <a:reflection blurRad="12700" stA="28000" endPos="45000" dist="1000" dir="5400000" sy="-100000" algn="bl" rotWithShape="0"/>
              </a:effectLst>
              <a:cs typeface="B Lotus" pitchFamily="2" charset="-78"/>
            </a:endParaRP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214282" y="5072074"/>
            <a:ext cx="5437838" cy="46166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2400" b="1" cap="all" dirty="0" smtClean="0">
                <a:ln w="9000" cmpd="sng">
                  <a:solidFill>
                    <a:srgbClr val="990099"/>
                  </a:solidFill>
                  <a:prstDash val="solid"/>
                </a:ln>
                <a:solidFill>
                  <a:srgbClr val="990099"/>
                </a:solidFill>
                <a:effectLst>
                  <a:reflection blurRad="12700" stA="28000" endPos="45000" dist="1000" dir="5400000" sy="-100000" algn="bl" rotWithShape="0"/>
                </a:effectLst>
                <a:cs typeface="B Lotus" pitchFamily="2" charset="-78"/>
              </a:rPr>
              <a:t>تگرگ:قطرات یخ بسته باران که از آسمان فرود آید.</a:t>
            </a:r>
            <a:endParaRPr lang="fa-IR" sz="2400" b="1" cap="all" dirty="0">
              <a:ln w="9000" cmpd="sng">
                <a:solidFill>
                  <a:srgbClr val="990099"/>
                </a:solidFill>
                <a:prstDash val="solid"/>
              </a:ln>
              <a:solidFill>
                <a:srgbClr val="990099"/>
              </a:solidFill>
              <a:effectLst>
                <a:reflection blurRad="12700" stA="28000" endPos="45000" dist="1000" dir="5400000" sy="-100000" algn="bl" rotWithShape="0"/>
              </a:effectLst>
              <a:cs typeface="B Lotus" pitchFamily="2" charset="-78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652120" y="5703639"/>
            <a:ext cx="2634656" cy="46166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2400" b="1" cap="all" dirty="0" smtClean="0">
                <a:ln w="9000" cmpd="sng">
                  <a:solidFill>
                    <a:srgbClr val="990099"/>
                  </a:solidFill>
                  <a:prstDash val="solid"/>
                </a:ln>
                <a:solidFill>
                  <a:srgbClr val="990099"/>
                </a:solidFill>
                <a:effectLst>
                  <a:reflection blurRad="12700" stA="28000" endPos="45000" dist="1000" dir="5400000" sy="-100000" algn="bl" rotWithShape="0"/>
                </a:effectLst>
                <a:cs typeface="B Lotus" pitchFamily="2" charset="-78"/>
              </a:rPr>
              <a:t>قوس قزح: رنگین کمان</a:t>
            </a:r>
            <a:endParaRPr lang="fa-IR" sz="2400" b="1" cap="all" dirty="0">
              <a:ln w="9000" cmpd="sng">
                <a:solidFill>
                  <a:srgbClr val="990099"/>
                </a:solidFill>
                <a:prstDash val="solid"/>
              </a:ln>
              <a:solidFill>
                <a:srgbClr val="990099"/>
              </a:solidFill>
              <a:effectLst>
                <a:reflection blurRad="12700" stA="28000" endPos="45000" dist="1000" dir="5400000" sy="-100000" algn="bl" rotWithShape="0"/>
              </a:effectLst>
              <a:cs typeface="B Lotus" pitchFamily="2" charset="-78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142976" y="5703639"/>
            <a:ext cx="3399384" cy="46166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2400" b="1" cap="all" dirty="0" smtClean="0">
                <a:ln w="9000" cmpd="sng">
                  <a:solidFill>
                    <a:srgbClr val="990099"/>
                  </a:solidFill>
                  <a:prstDash val="solid"/>
                </a:ln>
                <a:solidFill>
                  <a:srgbClr val="990099"/>
                </a:solidFill>
                <a:effectLst>
                  <a:reflection blurRad="12700" stA="28000" endPos="45000" dist="1000" dir="5400000" sy="-100000" algn="bl" rotWithShape="0"/>
                </a:effectLst>
                <a:cs typeface="B Lotus" pitchFamily="2" charset="-78"/>
              </a:rPr>
              <a:t>بساط: گستردنی مانند فرش</a:t>
            </a:r>
            <a:endParaRPr lang="fa-IR" sz="2400" b="1" cap="all" dirty="0">
              <a:ln w="9000" cmpd="sng">
                <a:solidFill>
                  <a:srgbClr val="990099"/>
                </a:solidFill>
                <a:prstDash val="solid"/>
              </a:ln>
              <a:solidFill>
                <a:srgbClr val="990099"/>
              </a:solidFill>
              <a:effectLst>
                <a:reflection blurRad="12700" stA="28000" endPos="45000" dist="1000" dir="5400000" sy="-100000" algn="bl" rotWithShape="0"/>
              </a:effectLst>
              <a:cs typeface="B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20" grpId="0" animBg="1"/>
      <p:bldP spid="22" grpId="0" animBg="1"/>
      <p:bldP spid="24" grpId="0" animBg="1"/>
      <p:bldP spid="41" grpId="0" animBg="1"/>
      <p:bldP spid="42" grpId="0" animBg="1"/>
      <p:bldP spid="43" grpId="0" animBg="1"/>
      <p:bldP spid="45" grpId="0" animBg="1"/>
      <p:bldP spid="47" grpId="0" animBg="1"/>
      <p:bldP spid="48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571736" y="214290"/>
            <a:ext cx="3357586" cy="646331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fa-IR" sz="36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cs typeface="B Lotus" pitchFamily="2" charset="-78"/>
              </a:rPr>
              <a:t>نکات کلیدی درس</a:t>
            </a:r>
            <a:endParaRPr lang="en-US" sz="3600" b="1" dirty="0">
              <a:ln>
                <a:solidFill>
                  <a:srgbClr val="0000FF"/>
                </a:solidFill>
              </a:ln>
              <a:solidFill>
                <a:srgbClr val="0000FF"/>
              </a:solidFill>
              <a:cs typeface="B Lotus" pitchFamily="2" charset="-78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500826" y="1000108"/>
            <a:ext cx="2289175" cy="463253"/>
            <a:chOff x="6000760" y="1714488"/>
            <a:chExt cx="2289188" cy="462560"/>
          </a:xfrm>
        </p:grpSpPr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6000760" y="1716074"/>
              <a:ext cx="1782772" cy="460974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  <a:defRPr/>
              </a:pPr>
              <a:r>
                <a:rPr lang="fa-IR" sz="2400" b="1" cap="all" dirty="0" smtClean="0">
                  <a:ln w="9000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  <a:cs typeface="B Lotus" pitchFamily="2" charset="-78"/>
                </a:rPr>
                <a:t>لغات و معنی</a:t>
              </a:r>
              <a:endParaRPr lang="fa-IR" sz="24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Lotus" pitchFamily="2" charset="-78"/>
              </a:endParaRPr>
            </a:p>
          </p:txBody>
        </p:sp>
        <p:sp>
          <p:nvSpPr>
            <p:cNvPr id="10257" name="desklamp"/>
            <p:cNvSpPr>
              <a:spLocks noEditPoints="1" noChangeArrowheads="1"/>
            </p:cNvSpPr>
            <p:nvPr/>
          </p:nvSpPr>
          <p:spPr bwMode="auto">
            <a:xfrm>
              <a:off x="7929586" y="1714488"/>
              <a:ext cx="360362" cy="360362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86 w 21600"/>
                <a:gd name="T13" fmla="*/ 22426 h 21600"/>
                <a:gd name="T14" fmla="*/ 19435 w 21600"/>
                <a:gd name="T15" fmla="*/ 274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1178" y="11842"/>
                  </a:moveTo>
                  <a:lnTo>
                    <a:pt x="11644" y="12206"/>
                  </a:lnTo>
                  <a:lnTo>
                    <a:pt x="12168" y="12702"/>
                  </a:lnTo>
                  <a:lnTo>
                    <a:pt x="12605" y="13000"/>
                  </a:lnTo>
                  <a:lnTo>
                    <a:pt x="13129" y="13330"/>
                  </a:lnTo>
                  <a:lnTo>
                    <a:pt x="13682" y="13529"/>
                  </a:lnTo>
                  <a:lnTo>
                    <a:pt x="14264" y="13694"/>
                  </a:lnTo>
                  <a:lnTo>
                    <a:pt x="14905" y="13794"/>
                  </a:lnTo>
                  <a:lnTo>
                    <a:pt x="15545" y="13794"/>
                  </a:lnTo>
                  <a:lnTo>
                    <a:pt x="16127" y="13794"/>
                  </a:lnTo>
                  <a:lnTo>
                    <a:pt x="16680" y="13694"/>
                  </a:lnTo>
                  <a:lnTo>
                    <a:pt x="17233" y="13529"/>
                  </a:lnTo>
                  <a:lnTo>
                    <a:pt x="17816" y="13330"/>
                  </a:lnTo>
                  <a:lnTo>
                    <a:pt x="18427" y="13033"/>
                  </a:lnTo>
                  <a:lnTo>
                    <a:pt x="18893" y="12702"/>
                  </a:lnTo>
                  <a:lnTo>
                    <a:pt x="19300" y="12305"/>
                  </a:lnTo>
                  <a:lnTo>
                    <a:pt x="19766" y="11842"/>
                  </a:lnTo>
                  <a:lnTo>
                    <a:pt x="20203" y="11379"/>
                  </a:lnTo>
                  <a:lnTo>
                    <a:pt x="20523" y="10817"/>
                  </a:lnTo>
                  <a:lnTo>
                    <a:pt x="20843" y="10287"/>
                  </a:lnTo>
                  <a:lnTo>
                    <a:pt x="21076" y="9626"/>
                  </a:lnTo>
                  <a:lnTo>
                    <a:pt x="21338" y="8997"/>
                  </a:lnTo>
                  <a:lnTo>
                    <a:pt x="21513" y="8336"/>
                  </a:lnTo>
                  <a:lnTo>
                    <a:pt x="21600" y="7608"/>
                  </a:lnTo>
                  <a:lnTo>
                    <a:pt x="21600" y="6913"/>
                  </a:lnTo>
                  <a:lnTo>
                    <a:pt x="21600" y="6219"/>
                  </a:lnTo>
                  <a:lnTo>
                    <a:pt x="21513" y="5590"/>
                  </a:lnTo>
                  <a:lnTo>
                    <a:pt x="21338" y="4896"/>
                  </a:lnTo>
                  <a:lnTo>
                    <a:pt x="21163" y="4300"/>
                  </a:lnTo>
                  <a:lnTo>
                    <a:pt x="20901" y="3705"/>
                  </a:lnTo>
                  <a:lnTo>
                    <a:pt x="20610" y="3175"/>
                  </a:lnTo>
                  <a:lnTo>
                    <a:pt x="20290" y="2613"/>
                  </a:lnTo>
                  <a:lnTo>
                    <a:pt x="19882" y="2117"/>
                  </a:lnTo>
                  <a:lnTo>
                    <a:pt x="19475" y="1687"/>
                  </a:lnTo>
                  <a:lnTo>
                    <a:pt x="18980" y="1224"/>
                  </a:lnTo>
                  <a:lnTo>
                    <a:pt x="18514" y="860"/>
                  </a:lnTo>
                  <a:lnTo>
                    <a:pt x="17903" y="595"/>
                  </a:lnTo>
                  <a:lnTo>
                    <a:pt x="17350" y="298"/>
                  </a:lnTo>
                  <a:lnTo>
                    <a:pt x="16768" y="99"/>
                  </a:lnTo>
                  <a:lnTo>
                    <a:pt x="16127" y="0"/>
                  </a:lnTo>
                  <a:lnTo>
                    <a:pt x="15545" y="0"/>
                  </a:lnTo>
                  <a:lnTo>
                    <a:pt x="14905" y="0"/>
                  </a:lnTo>
                  <a:lnTo>
                    <a:pt x="14264" y="99"/>
                  </a:lnTo>
                  <a:lnTo>
                    <a:pt x="13682" y="298"/>
                  </a:lnTo>
                  <a:lnTo>
                    <a:pt x="13129" y="496"/>
                  </a:lnTo>
                  <a:lnTo>
                    <a:pt x="12547" y="761"/>
                  </a:lnTo>
                  <a:lnTo>
                    <a:pt x="12081" y="1058"/>
                  </a:lnTo>
                  <a:lnTo>
                    <a:pt x="11586" y="1489"/>
                  </a:lnTo>
                  <a:lnTo>
                    <a:pt x="11178" y="1985"/>
                  </a:lnTo>
                  <a:lnTo>
                    <a:pt x="10800" y="2481"/>
                  </a:lnTo>
                  <a:lnTo>
                    <a:pt x="10480" y="2944"/>
                  </a:lnTo>
                  <a:lnTo>
                    <a:pt x="10130" y="3572"/>
                  </a:lnTo>
                  <a:lnTo>
                    <a:pt x="9868" y="4201"/>
                  </a:lnTo>
                  <a:lnTo>
                    <a:pt x="9723" y="4829"/>
                  </a:lnTo>
                  <a:lnTo>
                    <a:pt x="9548" y="5491"/>
                  </a:lnTo>
                  <a:lnTo>
                    <a:pt x="9461" y="6219"/>
                  </a:lnTo>
                  <a:lnTo>
                    <a:pt x="9461" y="6913"/>
                  </a:lnTo>
                  <a:lnTo>
                    <a:pt x="9461" y="7608"/>
                  </a:lnTo>
                  <a:lnTo>
                    <a:pt x="9548" y="8336"/>
                  </a:lnTo>
                  <a:lnTo>
                    <a:pt x="9723" y="8997"/>
                  </a:lnTo>
                  <a:lnTo>
                    <a:pt x="9868" y="9626"/>
                  </a:lnTo>
                  <a:lnTo>
                    <a:pt x="10130" y="10254"/>
                  </a:lnTo>
                  <a:lnTo>
                    <a:pt x="10422" y="10717"/>
                  </a:lnTo>
                  <a:lnTo>
                    <a:pt x="10858" y="11313"/>
                  </a:lnTo>
                  <a:lnTo>
                    <a:pt x="11178" y="11842"/>
                  </a:lnTo>
                  <a:close/>
                </a:path>
                <a:path w="21600" h="21600" extrusionOk="0">
                  <a:moveTo>
                    <a:pt x="15545" y="10420"/>
                  </a:moveTo>
                  <a:lnTo>
                    <a:pt x="16127" y="10387"/>
                  </a:lnTo>
                  <a:lnTo>
                    <a:pt x="16680" y="10188"/>
                  </a:lnTo>
                  <a:lnTo>
                    <a:pt x="17292" y="9824"/>
                  </a:lnTo>
                  <a:lnTo>
                    <a:pt x="17757" y="9427"/>
                  </a:lnTo>
                  <a:lnTo>
                    <a:pt x="18078" y="8898"/>
                  </a:lnTo>
                  <a:lnTo>
                    <a:pt x="18427" y="8236"/>
                  </a:lnTo>
                  <a:lnTo>
                    <a:pt x="18602" y="7608"/>
                  </a:lnTo>
                  <a:lnTo>
                    <a:pt x="18631" y="6913"/>
                  </a:lnTo>
                  <a:lnTo>
                    <a:pt x="18602" y="6219"/>
                  </a:lnTo>
                  <a:lnTo>
                    <a:pt x="18427" y="5590"/>
                  </a:lnTo>
                  <a:lnTo>
                    <a:pt x="18078" y="4896"/>
                  </a:lnTo>
                  <a:lnTo>
                    <a:pt x="17670" y="4366"/>
                  </a:lnTo>
                  <a:lnTo>
                    <a:pt x="17292" y="4002"/>
                  </a:lnTo>
                  <a:lnTo>
                    <a:pt x="16680" y="3606"/>
                  </a:lnTo>
                  <a:lnTo>
                    <a:pt x="16127" y="3407"/>
                  </a:lnTo>
                  <a:lnTo>
                    <a:pt x="15545" y="3374"/>
                  </a:lnTo>
                  <a:lnTo>
                    <a:pt x="14905" y="3407"/>
                  </a:lnTo>
                  <a:lnTo>
                    <a:pt x="14351" y="3606"/>
                  </a:lnTo>
                  <a:lnTo>
                    <a:pt x="13769" y="4002"/>
                  </a:lnTo>
                  <a:lnTo>
                    <a:pt x="13304" y="4366"/>
                  </a:lnTo>
                  <a:lnTo>
                    <a:pt x="12954" y="4896"/>
                  </a:lnTo>
                  <a:lnTo>
                    <a:pt x="12634" y="5590"/>
                  </a:lnTo>
                  <a:lnTo>
                    <a:pt x="12459" y="6219"/>
                  </a:lnTo>
                  <a:lnTo>
                    <a:pt x="12430" y="6913"/>
                  </a:lnTo>
                  <a:lnTo>
                    <a:pt x="12459" y="7608"/>
                  </a:lnTo>
                  <a:lnTo>
                    <a:pt x="12634" y="8236"/>
                  </a:lnTo>
                  <a:lnTo>
                    <a:pt x="12954" y="8898"/>
                  </a:lnTo>
                  <a:lnTo>
                    <a:pt x="13304" y="9328"/>
                  </a:lnTo>
                  <a:lnTo>
                    <a:pt x="13769" y="9824"/>
                  </a:lnTo>
                  <a:lnTo>
                    <a:pt x="14351" y="10188"/>
                  </a:lnTo>
                  <a:lnTo>
                    <a:pt x="14905" y="10387"/>
                  </a:lnTo>
                  <a:lnTo>
                    <a:pt x="15545" y="10420"/>
                  </a:lnTo>
                  <a:close/>
                </a:path>
                <a:path w="21600" h="21600" extrusionOk="0">
                  <a:moveTo>
                    <a:pt x="15545" y="8633"/>
                  </a:moveTo>
                  <a:lnTo>
                    <a:pt x="15836" y="8600"/>
                  </a:lnTo>
                  <a:lnTo>
                    <a:pt x="16098" y="8501"/>
                  </a:lnTo>
                  <a:lnTo>
                    <a:pt x="16389" y="8303"/>
                  </a:lnTo>
                  <a:lnTo>
                    <a:pt x="16622" y="8137"/>
                  </a:lnTo>
                  <a:lnTo>
                    <a:pt x="16768" y="7873"/>
                  </a:lnTo>
                  <a:lnTo>
                    <a:pt x="16942" y="7542"/>
                  </a:lnTo>
                  <a:lnTo>
                    <a:pt x="17001" y="7244"/>
                  </a:lnTo>
                  <a:lnTo>
                    <a:pt x="17030" y="6913"/>
                  </a:lnTo>
                  <a:lnTo>
                    <a:pt x="17001" y="6549"/>
                  </a:lnTo>
                  <a:lnTo>
                    <a:pt x="16942" y="6252"/>
                  </a:lnTo>
                  <a:lnTo>
                    <a:pt x="16768" y="5921"/>
                  </a:lnTo>
                  <a:lnTo>
                    <a:pt x="16564" y="5689"/>
                  </a:lnTo>
                  <a:lnTo>
                    <a:pt x="16389" y="5491"/>
                  </a:lnTo>
                  <a:lnTo>
                    <a:pt x="16098" y="5292"/>
                  </a:lnTo>
                  <a:lnTo>
                    <a:pt x="15836" y="5226"/>
                  </a:lnTo>
                  <a:lnTo>
                    <a:pt x="15545" y="5193"/>
                  </a:lnTo>
                  <a:lnTo>
                    <a:pt x="15225" y="5226"/>
                  </a:lnTo>
                  <a:lnTo>
                    <a:pt x="14963" y="5292"/>
                  </a:lnTo>
                  <a:lnTo>
                    <a:pt x="14672" y="5491"/>
                  </a:lnTo>
                  <a:lnTo>
                    <a:pt x="14439" y="5689"/>
                  </a:lnTo>
                  <a:lnTo>
                    <a:pt x="14293" y="5921"/>
                  </a:lnTo>
                  <a:lnTo>
                    <a:pt x="14119" y="6252"/>
                  </a:lnTo>
                  <a:lnTo>
                    <a:pt x="14031" y="6549"/>
                  </a:lnTo>
                  <a:lnTo>
                    <a:pt x="14002" y="6913"/>
                  </a:lnTo>
                  <a:lnTo>
                    <a:pt x="14031" y="7244"/>
                  </a:lnTo>
                  <a:lnTo>
                    <a:pt x="14119" y="7542"/>
                  </a:lnTo>
                  <a:lnTo>
                    <a:pt x="14293" y="7873"/>
                  </a:lnTo>
                  <a:lnTo>
                    <a:pt x="14439" y="8071"/>
                  </a:lnTo>
                  <a:lnTo>
                    <a:pt x="14672" y="8303"/>
                  </a:lnTo>
                  <a:lnTo>
                    <a:pt x="14963" y="8501"/>
                  </a:lnTo>
                  <a:lnTo>
                    <a:pt x="15225" y="8600"/>
                  </a:lnTo>
                  <a:lnTo>
                    <a:pt x="15545" y="8633"/>
                  </a:lnTo>
                  <a:close/>
                </a:path>
                <a:path w="21600" h="21600" extrusionOk="0">
                  <a:moveTo>
                    <a:pt x="0" y="12900"/>
                  </a:moveTo>
                  <a:lnTo>
                    <a:pt x="5036" y="12900"/>
                  </a:lnTo>
                  <a:lnTo>
                    <a:pt x="5036" y="14984"/>
                  </a:lnTo>
                  <a:lnTo>
                    <a:pt x="0" y="14984"/>
                  </a:lnTo>
                  <a:lnTo>
                    <a:pt x="0" y="12900"/>
                  </a:lnTo>
                  <a:close/>
                </a:path>
                <a:path w="21600" h="21600" extrusionOk="0">
                  <a:moveTo>
                    <a:pt x="7714" y="19681"/>
                  </a:moveTo>
                  <a:lnTo>
                    <a:pt x="8675" y="19681"/>
                  </a:lnTo>
                  <a:lnTo>
                    <a:pt x="12168" y="12669"/>
                  </a:lnTo>
                  <a:lnTo>
                    <a:pt x="13245" y="13397"/>
                  </a:lnTo>
                  <a:lnTo>
                    <a:pt x="9170" y="21600"/>
                  </a:lnTo>
                  <a:lnTo>
                    <a:pt x="7423" y="21600"/>
                  </a:lnTo>
                  <a:lnTo>
                    <a:pt x="1456" y="14984"/>
                  </a:lnTo>
                  <a:lnTo>
                    <a:pt x="3348" y="14984"/>
                  </a:lnTo>
                  <a:lnTo>
                    <a:pt x="7714" y="1968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a-IR">
                <a:cs typeface="B Lotus" pitchFamily="2" charset="-78"/>
              </a:endParaRPr>
            </a:p>
          </p:txBody>
        </p:sp>
      </p:grp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220072" y="1571612"/>
            <a:ext cx="3066704" cy="46166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2400" b="1" cap="all" dirty="0" smtClean="0">
                <a:ln w="9000" cmpd="sng">
                  <a:solidFill>
                    <a:srgbClr val="990099"/>
                  </a:solidFill>
                  <a:prstDash val="solid"/>
                </a:ln>
                <a:solidFill>
                  <a:srgbClr val="990099"/>
                </a:solidFill>
                <a:effectLst>
                  <a:reflection blurRad="12700" stA="28000" endPos="45000" dist="1000" dir="5400000" sy="-100000" algn="bl" rotWithShape="0"/>
                </a:effectLst>
                <a:cs typeface="B Lotus" pitchFamily="2" charset="-78"/>
              </a:rPr>
              <a:t>جوانب: ج جانب، کناره ها</a:t>
            </a:r>
            <a:endParaRPr lang="fa-IR" sz="2400" b="1" cap="all" dirty="0">
              <a:ln w="9000" cmpd="sng">
                <a:solidFill>
                  <a:srgbClr val="990099"/>
                </a:solidFill>
                <a:prstDash val="solid"/>
              </a:ln>
              <a:solidFill>
                <a:srgbClr val="990099"/>
              </a:solidFill>
              <a:effectLst>
                <a:reflection blurRad="12700" stA="28000" endPos="45000" dist="1000" dir="5400000" sy="-100000" algn="bl" rotWithShape="0"/>
              </a:effectLst>
              <a:cs typeface="B Lotus" pitchFamily="2" charset="-78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926514" y="1599183"/>
            <a:ext cx="2357454" cy="46166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2400" b="1" cap="all" dirty="0" smtClean="0">
                <a:ln w="9000" cmpd="sng">
                  <a:solidFill>
                    <a:srgbClr val="990099"/>
                  </a:solidFill>
                  <a:prstDash val="solid"/>
                </a:ln>
                <a:solidFill>
                  <a:srgbClr val="990099"/>
                </a:solidFill>
                <a:effectLst>
                  <a:reflection blurRad="12700" stA="28000" endPos="45000" dist="1000" dir="5400000" sy="-100000" algn="bl" rotWithShape="0"/>
                </a:effectLst>
                <a:cs typeface="B Lotus" pitchFamily="2" charset="-78"/>
              </a:rPr>
              <a:t>فراخ: پهن ، وسیع </a:t>
            </a:r>
            <a:endParaRPr lang="fa-IR" sz="2400" b="1" cap="all" dirty="0">
              <a:ln w="9000" cmpd="sng">
                <a:solidFill>
                  <a:srgbClr val="990099"/>
                </a:solidFill>
                <a:prstDash val="solid"/>
              </a:ln>
              <a:solidFill>
                <a:srgbClr val="990099"/>
              </a:solidFill>
              <a:effectLst>
                <a:reflection blurRad="12700" stA="28000" endPos="45000" dist="1000" dir="5400000" sy="-100000" algn="bl" rotWithShape="0"/>
              </a:effectLst>
              <a:cs typeface="B Lotus" pitchFamily="2" charset="-78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3347864" y="2214554"/>
            <a:ext cx="4935724" cy="46166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2400" b="1" cap="all" dirty="0" smtClean="0">
                <a:ln w="9000" cmpd="sng">
                  <a:solidFill>
                    <a:srgbClr val="990099"/>
                  </a:solidFill>
                  <a:prstDash val="solid"/>
                </a:ln>
                <a:solidFill>
                  <a:srgbClr val="990099"/>
                </a:solidFill>
                <a:effectLst>
                  <a:reflection blurRad="12700" stA="28000" endPos="45000" dist="1000" dir="5400000" sy="-100000" algn="bl" rotWithShape="0"/>
                </a:effectLst>
                <a:cs typeface="B Lotus" pitchFamily="2" charset="-78"/>
              </a:rPr>
              <a:t>دیبا: نوعی پارچه ابریشمی رنگین</a:t>
            </a:r>
            <a:endParaRPr lang="fa-IR" sz="2400" b="1" cap="all" dirty="0">
              <a:ln w="9000" cmpd="sng">
                <a:solidFill>
                  <a:srgbClr val="990099"/>
                </a:solidFill>
                <a:prstDash val="solid"/>
              </a:ln>
              <a:solidFill>
                <a:srgbClr val="990099"/>
              </a:solidFill>
              <a:effectLst>
                <a:reflection blurRad="12700" stA="28000" endPos="45000" dist="1000" dir="5400000" sy="-100000" algn="bl" rotWithShape="0"/>
              </a:effectLst>
              <a:cs typeface="B Lotus" pitchFamily="2" charset="-78"/>
            </a:endParaRP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5072066" y="2824459"/>
            <a:ext cx="3214710" cy="46166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2400" b="1" cap="all" dirty="0" smtClean="0">
                <a:ln w="9000" cmpd="sng">
                  <a:solidFill>
                    <a:srgbClr val="990099"/>
                  </a:solidFill>
                  <a:prstDash val="solid"/>
                </a:ln>
                <a:solidFill>
                  <a:srgbClr val="990099"/>
                </a:solidFill>
                <a:effectLst>
                  <a:reflection blurRad="12700" stA="28000" endPos="45000" dist="1000" dir="5400000" sy="-100000" algn="bl" rotWithShape="0"/>
                </a:effectLst>
                <a:cs typeface="B Lotus" pitchFamily="2" charset="-78"/>
              </a:rPr>
              <a:t>قندیل: چراغ ، ج قنادیل</a:t>
            </a:r>
            <a:endParaRPr lang="fa-IR" sz="2400" b="1" cap="all" dirty="0">
              <a:ln w="9000" cmpd="sng">
                <a:solidFill>
                  <a:srgbClr val="990099"/>
                </a:solidFill>
                <a:prstDash val="solid"/>
              </a:ln>
              <a:solidFill>
                <a:srgbClr val="990099"/>
              </a:solidFill>
              <a:effectLst>
                <a:reflection blurRad="12700" stA="28000" endPos="45000" dist="1000" dir="5400000" sy="-100000" algn="bl" rotWithShape="0"/>
              </a:effectLst>
              <a:cs typeface="B Lotus" pitchFamily="2" charset="-78"/>
            </a:endParaRP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539552" y="2928934"/>
            <a:ext cx="3818134" cy="46166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2400" b="1" cap="all" dirty="0" smtClean="0">
                <a:ln w="9000" cmpd="sng">
                  <a:solidFill>
                    <a:srgbClr val="990099"/>
                  </a:solidFill>
                  <a:prstDash val="solid"/>
                </a:ln>
                <a:solidFill>
                  <a:srgbClr val="990099"/>
                </a:solidFill>
                <a:effectLst>
                  <a:reflection blurRad="12700" stA="28000" endPos="45000" dist="1000" dir="5400000" sy="-100000" algn="bl" rotWithShape="0"/>
                </a:effectLst>
                <a:cs typeface="B Lotus" pitchFamily="2" charset="-78"/>
              </a:rPr>
              <a:t>مختصر: کوتاه شده، کوچک، حقیر </a:t>
            </a:r>
            <a:endParaRPr lang="fa-IR" sz="2400" b="1" cap="all" dirty="0">
              <a:ln w="9000" cmpd="sng">
                <a:solidFill>
                  <a:srgbClr val="990099"/>
                </a:solidFill>
                <a:prstDash val="solid"/>
              </a:ln>
              <a:solidFill>
                <a:srgbClr val="990099"/>
              </a:solidFill>
              <a:effectLst>
                <a:reflection blurRad="12700" stA="28000" endPos="45000" dist="1000" dir="5400000" sy="-100000" algn="bl" rotWithShape="0"/>
              </a:effectLst>
              <a:cs typeface="B Lotus" pitchFamily="2" charset="-78"/>
            </a:endParaRP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4714876" y="3571876"/>
            <a:ext cx="3571900" cy="46166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2400" b="1" cap="all" dirty="0" smtClean="0">
                <a:ln w="9000" cmpd="sng">
                  <a:solidFill>
                    <a:srgbClr val="990099"/>
                  </a:solidFill>
                  <a:prstDash val="solid"/>
                </a:ln>
                <a:solidFill>
                  <a:srgbClr val="990099"/>
                </a:solidFill>
                <a:effectLst>
                  <a:reflection blurRad="12700" stA="28000" endPos="45000" dist="1000" dir="5400000" sy="-100000" algn="bl" rotWithShape="0"/>
                </a:effectLst>
                <a:cs typeface="B Lotus" pitchFamily="2" charset="-78"/>
              </a:rPr>
              <a:t>سریر: تخت پادشاه ، مسند</a:t>
            </a:r>
            <a:endParaRPr lang="fa-IR" sz="2400" b="1" cap="all" dirty="0">
              <a:ln w="9000" cmpd="sng">
                <a:solidFill>
                  <a:srgbClr val="990099"/>
                </a:solidFill>
                <a:prstDash val="solid"/>
              </a:ln>
              <a:solidFill>
                <a:srgbClr val="990099"/>
              </a:solidFill>
              <a:effectLst>
                <a:reflection blurRad="12700" stA="28000" endPos="45000" dist="1000" dir="5400000" sy="-100000" algn="bl" rotWithShape="0"/>
              </a:effectLst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4191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20" grpId="0" animBg="1"/>
      <p:bldP spid="22" grpId="0" animBg="1"/>
      <p:bldP spid="24" grpId="0" animBg="1"/>
      <p:bldP spid="41" grpId="0" animBg="1"/>
      <p:bldP spid="42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2.persianblog.ir/428_rW7Wcfm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1" y="0"/>
            <a:ext cx="1738647" cy="183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14"/>
          <p:cNvSpPr txBox="1">
            <a:spLocks/>
          </p:cNvSpPr>
          <p:nvPr/>
        </p:nvSpPr>
        <p:spPr bwMode="auto">
          <a:xfrm>
            <a:off x="3143240" y="152403"/>
            <a:ext cx="4937139" cy="6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1" eaLnBrk="0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a-I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2  Lotus" pitchFamily="2" charset="-78"/>
              </a:rPr>
              <a:t>ابوحامد</a:t>
            </a:r>
            <a:r>
              <a:rPr kumimoji="0" lang="fa-IR" sz="32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2  Lotus" pitchFamily="2" charset="-78"/>
              </a:rPr>
              <a:t> محمد غزالی</a:t>
            </a:r>
            <a:endParaRPr kumimoji="0" lang="fa-IR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2  Lotus" pitchFamily="2" charset="-78"/>
            </a:endParaRPr>
          </a:p>
        </p:txBody>
      </p:sp>
      <p:sp>
        <p:nvSpPr>
          <p:cNvPr id="12" name="Content Placeholder 17"/>
          <p:cNvSpPr txBox="1">
            <a:spLocks/>
          </p:cNvSpPr>
          <p:nvPr/>
        </p:nvSpPr>
        <p:spPr>
          <a:xfrm>
            <a:off x="1475656" y="785795"/>
            <a:ext cx="7525500" cy="5883565"/>
          </a:xfrm>
          <a:prstGeom prst="rect">
            <a:avLst/>
          </a:prstGeom>
        </p:spPr>
        <p:txBody>
          <a:bodyPr anchor="t"/>
          <a:lstStyle/>
          <a:p>
            <a:pPr marL="342900" lvl="0" indent="-342900" algn="r" rtl="1" eaLnBrk="0">
              <a:lnSpc>
                <a:spcPct val="80000"/>
              </a:lnSpc>
              <a:spcBef>
                <a:spcPts val="700"/>
              </a:spcBef>
              <a:defRPr/>
            </a:pPr>
            <a:r>
              <a:rPr kumimoji="0" lang="fa-I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n-lt"/>
                <a:cs typeface="2  Lotus" pitchFamily="2" charset="-78"/>
              </a:rPr>
              <a:t> م</a:t>
            </a:r>
            <a:r>
              <a:rPr lang="fa-IR" sz="2400" kern="0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cs typeface="2  Lotus" pitchFamily="2" charset="-78"/>
              </a:rPr>
              <a:t>حمد غزالی </a:t>
            </a:r>
            <a:r>
              <a:rPr lang="fa-IR" sz="2400" kern="0" dirty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cs typeface="2  Lotus" pitchFamily="2" charset="-78"/>
              </a:rPr>
              <a:t>(۴۵۰ — ۵۰۵ ه‍ )</a:t>
            </a:r>
            <a:endParaRPr lang="fa-IR" sz="2400" kern="0" dirty="0" smtClean="0"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+mn-lt"/>
              <a:cs typeface="2  Lotus" pitchFamily="2" charset="-78"/>
            </a:endParaRPr>
          </a:p>
          <a:p>
            <a:pPr marL="342900" lvl="0" indent="-342900" algn="r" rtl="1" eaLnBrk="0">
              <a:lnSpc>
                <a:spcPct val="80000"/>
              </a:lnSpc>
              <a:spcBef>
                <a:spcPts val="700"/>
              </a:spcBef>
              <a:defRPr/>
            </a:pPr>
            <a:r>
              <a:rPr lang="fa-IR" sz="2400" kern="0" dirty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cs typeface="2  Lotus" pitchFamily="2" charset="-78"/>
              </a:rPr>
              <a:t>ابو حامد محمد بن محمد بن محمد بن احمد غزالی از دانشمندان بزرگ اسلامی </a:t>
            </a:r>
            <a:endParaRPr lang="fa-IR" sz="2400" kern="0" dirty="0" smtClean="0"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+mn-lt"/>
              <a:cs typeface="2  Lotus" pitchFamily="2" charset="-78"/>
            </a:endParaRPr>
          </a:p>
          <a:p>
            <a:pPr marL="342900" lvl="0" indent="-342900" algn="r" rtl="1" eaLnBrk="0">
              <a:lnSpc>
                <a:spcPct val="80000"/>
              </a:lnSpc>
              <a:spcBef>
                <a:spcPts val="700"/>
              </a:spcBef>
              <a:defRPr/>
            </a:pPr>
            <a:r>
              <a:rPr lang="fa-IR" sz="2400" kern="0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cs typeface="2  Lotus" pitchFamily="2" charset="-78"/>
              </a:rPr>
              <a:t>است </a:t>
            </a:r>
            <a:r>
              <a:rPr lang="fa-IR" sz="2400" kern="0" dirty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cs typeface="2  Lotus" pitchFamily="2" charset="-78"/>
              </a:rPr>
              <a:t>که در ایران، شهر توس دیده به جهان </a:t>
            </a:r>
            <a:r>
              <a:rPr lang="fa-IR" sz="2400" kern="0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cs typeface="2  Lotus" pitchFamily="2" charset="-78"/>
              </a:rPr>
              <a:t>گشود. غزالی </a:t>
            </a:r>
            <a:r>
              <a:rPr lang="fa-IR" sz="2400" kern="0" dirty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cs typeface="2  Lotus" pitchFamily="2" charset="-78"/>
              </a:rPr>
              <a:t>در نیشابور کسب علم </a:t>
            </a:r>
            <a:endParaRPr lang="fa-IR" sz="2400" kern="0" dirty="0" smtClean="0"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+mn-lt"/>
              <a:cs typeface="2  Lotus" pitchFamily="2" charset="-78"/>
            </a:endParaRPr>
          </a:p>
          <a:p>
            <a:pPr marL="342900" lvl="0" indent="-342900" algn="r" rtl="1" eaLnBrk="0">
              <a:lnSpc>
                <a:spcPct val="80000"/>
              </a:lnSpc>
              <a:spcBef>
                <a:spcPts val="700"/>
              </a:spcBef>
              <a:defRPr/>
            </a:pPr>
            <a:r>
              <a:rPr lang="fa-IR" sz="2400" kern="0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cs typeface="2  Lotus" pitchFamily="2" charset="-78"/>
              </a:rPr>
              <a:t>می‌کرد. در </a:t>
            </a:r>
            <a:r>
              <a:rPr lang="fa-IR" sz="2400" kern="0" dirty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cs typeface="2  Lotus" pitchFamily="2" charset="-78"/>
              </a:rPr>
              <a:t>سال </a:t>
            </a:r>
            <a:r>
              <a:rPr lang="fa-IR" sz="2400" kern="0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cs typeface="2  Lotus" pitchFamily="2" charset="-78"/>
              </a:rPr>
              <a:t>484 هـ.ق </a:t>
            </a:r>
            <a:r>
              <a:rPr lang="fa-IR" sz="2400" kern="0" dirty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cs typeface="2  Lotus" pitchFamily="2" charset="-78"/>
              </a:rPr>
              <a:t>به منصب استادی در مدرسه نظامیه بغداد </a:t>
            </a:r>
            <a:r>
              <a:rPr lang="fa-IR" sz="2400" kern="0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cs typeface="2  Lotus" pitchFamily="2" charset="-78"/>
              </a:rPr>
              <a:t>منصوب </a:t>
            </a:r>
          </a:p>
          <a:p>
            <a:pPr marL="342900" lvl="0" indent="-342900" algn="r" rtl="1" eaLnBrk="0">
              <a:lnSpc>
                <a:spcPct val="80000"/>
              </a:lnSpc>
              <a:spcBef>
                <a:spcPts val="700"/>
              </a:spcBef>
              <a:defRPr/>
            </a:pPr>
            <a:r>
              <a:rPr lang="fa-IR" sz="2400" kern="0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cs typeface="2  Lotus" pitchFamily="2" charset="-78"/>
              </a:rPr>
              <a:t>شد </a:t>
            </a:r>
            <a:r>
              <a:rPr lang="fa-IR" sz="2400" kern="0" dirty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cs typeface="2  Lotus" pitchFamily="2" charset="-78"/>
              </a:rPr>
              <a:t>و چهار سال در آن مقام که بزرگ‌ترین پایگاه علمی آن زمان بود، </a:t>
            </a:r>
            <a:r>
              <a:rPr lang="fa-IR" sz="2400" kern="0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cs typeface="2  Lotus" pitchFamily="2" charset="-78"/>
              </a:rPr>
              <a:t>ماند. وی </a:t>
            </a:r>
          </a:p>
          <a:p>
            <a:pPr marL="342900" lvl="0" indent="-342900" algn="r" rtl="1" eaLnBrk="0">
              <a:lnSpc>
                <a:spcPct val="80000"/>
              </a:lnSpc>
              <a:spcBef>
                <a:spcPts val="700"/>
              </a:spcBef>
              <a:defRPr/>
            </a:pPr>
            <a:r>
              <a:rPr lang="fa-IR" sz="2400" kern="0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cs typeface="2  Lotus" pitchFamily="2" charset="-78"/>
              </a:rPr>
              <a:t>در </a:t>
            </a:r>
            <a:r>
              <a:rPr lang="fa-IR" sz="2400" kern="0" dirty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cs typeface="2  Lotus" pitchFamily="2" charset="-78"/>
              </a:rPr>
              <a:t>سی و چهار سالگی به فلسفه روی آورد و سپس وارد دوره‌ای از </a:t>
            </a:r>
            <a:r>
              <a:rPr lang="fa-IR" sz="2400" kern="0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cs typeface="2  Lotus" pitchFamily="2" charset="-78"/>
              </a:rPr>
              <a:t>بحران </a:t>
            </a:r>
            <a:r>
              <a:rPr lang="fa-IR" sz="2400" kern="0" dirty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cs typeface="2  Lotus" pitchFamily="2" charset="-78"/>
              </a:rPr>
              <a:t>عمیق </a:t>
            </a:r>
            <a:endParaRPr lang="fa-IR" sz="2400" kern="0" dirty="0" smtClean="0"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+mn-lt"/>
              <a:cs typeface="2  Lotus" pitchFamily="2" charset="-78"/>
            </a:endParaRPr>
          </a:p>
          <a:p>
            <a:pPr marL="342900" lvl="0" indent="-342900" algn="r" rtl="1" eaLnBrk="0">
              <a:lnSpc>
                <a:spcPct val="80000"/>
              </a:lnSpc>
              <a:spcBef>
                <a:spcPts val="700"/>
              </a:spcBef>
              <a:defRPr/>
            </a:pPr>
            <a:r>
              <a:rPr lang="fa-IR" sz="2400" kern="0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cs typeface="2  Lotus" pitchFamily="2" charset="-78"/>
              </a:rPr>
              <a:t>معنوی </a:t>
            </a:r>
            <a:r>
              <a:rPr lang="fa-IR" sz="2400" kern="0" dirty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cs typeface="2  Lotus" pitchFamily="2" charset="-78"/>
              </a:rPr>
              <a:t>شد </a:t>
            </a:r>
            <a:r>
              <a:rPr lang="fa-IR" sz="2400" kern="0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cs typeface="2  Lotus" pitchFamily="2" charset="-78"/>
              </a:rPr>
              <a:t>که بیش </a:t>
            </a:r>
            <a:r>
              <a:rPr lang="fa-IR" sz="2400" kern="0" dirty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cs typeface="2  Lotus" pitchFamily="2" charset="-78"/>
              </a:rPr>
              <a:t>از سه ماه به طول نینجامید. این شک همچون </a:t>
            </a:r>
            <a:r>
              <a:rPr lang="fa-IR" sz="2400" kern="0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cs typeface="2  Lotus" pitchFamily="2" charset="-78"/>
              </a:rPr>
              <a:t>محرکی </a:t>
            </a:r>
            <a:r>
              <a:rPr lang="fa-IR" sz="2400" kern="0" dirty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cs typeface="2  Lotus" pitchFamily="2" charset="-78"/>
              </a:rPr>
              <a:t>غزالی </a:t>
            </a:r>
            <a:endParaRPr lang="fa-IR" sz="2400" kern="0" dirty="0" smtClean="0"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+mn-lt"/>
              <a:cs typeface="2  Lotus" pitchFamily="2" charset="-78"/>
            </a:endParaRPr>
          </a:p>
          <a:p>
            <a:pPr marL="342900" lvl="0" indent="-342900" algn="r" rtl="1" eaLnBrk="0">
              <a:lnSpc>
                <a:spcPct val="80000"/>
              </a:lnSpc>
              <a:spcBef>
                <a:spcPts val="700"/>
              </a:spcBef>
              <a:defRPr/>
            </a:pPr>
            <a:r>
              <a:rPr lang="fa-IR" sz="2400" kern="0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cs typeface="2  Lotus" pitchFamily="2" charset="-78"/>
              </a:rPr>
              <a:t>را </a:t>
            </a:r>
            <a:r>
              <a:rPr lang="fa-IR" sz="2400" kern="0" dirty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cs typeface="2  Lotus" pitchFamily="2" charset="-78"/>
              </a:rPr>
              <a:t>به وارسی دقیق و همه جانبه عقاید خود وا داشت</a:t>
            </a:r>
            <a:r>
              <a:rPr lang="fa-IR" sz="2400" kern="0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cs typeface="2  Lotus" pitchFamily="2" charset="-78"/>
              </a:rPr>
              <a:t>. او </a:t>
            </a:r>
            <a:r>
              <a:rPr lang="fa-IR" sz="2400" kern="0" dirty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cs typeface="2  Lotus" pitchFamily="2" charset="-78"/>
              </a:rPr>
              <a:t>در سال </a:t>
            </a:r>
            <a:r>
              <a:rPr lang="fa-IR" sz="2400" kern="0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cs typeface="2  Lotus" pitchFamily="2" charset="-78"/>
              </a:rPr>
              <a:t>488 </a:t>
            </a:r>
            <a:r>
              <a:rPr lang="fa-IR" sz="2400" kern="0" dirty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cs typeface="2  Lotus" pitchFamily="2" charset="-78"/>
              </a:rPr>
              <a:t>هـ.ق به </a:t>
            </a:r>
            <a:endParaRPr lang="fa-IR" sz="2400" kern="0" dirty="0" smtClean="0"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+mn-lt"/>
              <a:cs typeface="2  Lotus" pitchFamily="2" charset="-78"/>
            </a:endParaRPr>
          </a:p>
          <a:p>
            <a:pPr marL="342900" lvl="0" indent="-342900" algn="r" rtl="1" eaLnBrk="0">
              <a:lnSpc>
                <a:spcPct val="80000"/>
              </a:lnSpc>
              <a:spcBef>
                <a:spcPts val="700"/>
              </a:spcBef>
              <a:defRPr/>
            </a:pPr>
            <a:r>
              <a:rPr lang="fa-IR" sz="2400" kern="0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cs typeface="2  Lotus" pitchFamily="2" charset="-78"/>
              </a:rPr>
              <a:t>زهد </a:t>
            </a:r>
            <a:r>
              <a:rPr lang="fa-IR" sz="2400" kern="0" dirty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cs typeface="2  Lotus" pitchFamily="2" charset="-78"/>
              </a:rPr>
              <a:t>و عرفان روی آورد و آنچه </a:t>
            </a:r>
            <a:r>
              <a:rPr lang="fa-IR" sz="2400" kern="0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cs typeface="2  Lotus" pitchFamily="2" charset="-78"/>
              </a:rPr>
              <a:t>را که در </a:t>
            </a:r>
            <a:r>
              <a:rPr lang="fa-IR" sz="2400" kern="0" dirty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cs typeface="2  Lotus" pitchFamily="2" charset="-78"/>
              </a:rPr>
              <a:t>بغداد </a:t>
            </a:r>
            <a:r>
              <a:rPr lang="fa-IR" sz="2400" kern="0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cs typeface="2  Lotus" pitchFamily="2" charset="-78"/>
              </a:rPr>
              <a:t>داشت، </a:t>
            </a:r>
            <a:r>
              <a:rPr lang="fa-IR" sz="2400" kern="0" dirty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cs typeface="2  Lotus" pitchFamily="2" charset="-78"/>
              </a:rPr>
              <a:t>رها کرده و به </a:t>
            </a:r>
            <a:r>
              <a:rPr lang="fa-IR" sz="2400" kern="0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cs typeface="2  Lotus" pitchFamily="2" charset="-78"/>
              </a:rPr>
              <a:t>حج و </a:t>
            </a:r>
          </a:p>
          <a:p>
            <a:pPr marL="342900" lvl="0" indent="-342900" algn="r" rtl="1" eaLnBrk="0">
              <a:lnSpc>
                <a:spcPct val="80000"/>
              </a:lnSpc>
              <a:spcBef>
                <a:spcPts val="700"/>
              </a:spcBef>
              <a:defRPr/>
            </a:pPr>
            <a:r>
              <a:rPr lang="fa-IR" sz="2400" kern="0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cs typeface="2  Lotus" pitchFamily="2" charset="-78"/>
              </a:rPr>
              <a:t>مصر </a:t>
            </a:r>
            <a:r>
              <a:rPr lang="fa-IR" sz="2400" kern="0" dirty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cs typeface="2  Lotus" pitchFamily="2" charset="-78"/>
              </a:rPr>
              <a:t>رفت و در تمام این مدت به سیر عرفان و پیرایش درون و شهود </a:t>
            </a:r>
            <a:r>
              <a:rPr lang="fa-IR" sz="2400" kern="0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cs typeface="2  Lotus" pitchFamily="2" charset="-78"/>
              </a:rPr>
              <a:t>عرفانی </a:t>
            </a:r>
          </a:p>
          <a:p>
            <a:pPr marL="342900" lvl="0" indent="-342900" algn="r" rtl="1" eaLnBrk="0">
              <a:lnSpc>
                <a:spcPct val="80000"/>
              </a:lnSpc>
              <a:spcBef>
                <a:spcPts val="700"/>
              </a:spcBef>
              <a:defRPr/>
            </a:pPr>
            <a:r>
              <a:rPr lang="fa-IR" sz="2400" kern="0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cs typeface="2  Lotus" pitchFamily="2" charset="-78"/>
              </a:rPr>
              <a:t>روی </a:t>
            </a:r>
            <a:r>
              <a:rPr lang="fa-IR" sz="2400" kern="0" dirty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cs typeface="2  Lotus" pitchFamily="2" charset="-78"/>
              </a:rPr>
              <a:t>آورد</a:t>
            </a:r>
            <a:r>
              <a:rPr lang="fa-IR" sz="2400" kern="0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cs typeface="2  Lotus" pitchFamily="2" charset="-78"/>
              </a:rPr>
              <a:t>. بعد به نیشابور آمد و در سال 505 هـ در گذشت.</a:t>
            </a:r>
          </a:p>
          <a:p>
            <a:pPr marL="342900" lvl="0" indent="-342900" algn="r" rtl="1" eaLnBrk="0">
              <a:lnSpc>
                <a:spcPct val="80000"/>
              </a:lnSpc>
              <a:spcBef>
                <a:spcPts val="700"/>
              </a:spcBef>
              <a:defRPr/>
            </a:pPr>
            <a:r>
              <a:rPr lang="fa-IR" sz="2400" kern="0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cs typeface="2  Lotus" pitchFamily="2" charset="-78"/>
              </a:rPr>
              <a:t>آثار غزالی: احیاء علوم الدین ، کیمیای سعادت، المنقذ من الضلال</a:t>
            </a:r>
            <a:r>
              <a:rPr lang="fa-IR" sz="2400" kern="0" dirty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cs typeface="2  Lotus" pitchFamily="2" charset="-78"/>
              </a:rPr>
              <a:t/>
            </a:r>
            <a:br>
              <a:rPr lang="fa-IR" sz="2400" kern="0" dirty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cs typeface="2  Lotus" pitchFamily="2" charset="-78"/>
              </a:rPr>
            </a:br>
            <a:endParaRPr lang="fa-IR" sz="2400" kern="0" dirty="0"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+mn-lt"/>
              <a:cs typeface="2 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715008" y="214290"/>
            <a:ext cx="2736850" cy="646331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fa-IR" sz="3600" b="1" dirty="0" smtClean="0">
                <a:solidFill>
                  <a:srgbClr val="CC00CC"/>
                </a:solidFill>
                <a:latin typeface="Arial" pitchFamily="34" charset="0"/>
                <a:cs typeface="B Lotus" pitchFamily="2" charset="-78"/>
              </a:rPr>
              <a:t>خود ارزیابی</a:t>
            </a:r>
            <a:endParaRPr lang="en-US" sz="3600" b="1" dirty="0">
              <a:solidFill>
                <a:srgbClr val="CC00CC"/>
              </a:solidFill>
              <a:cs typeface="B Lotus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429256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425437" y="2928934"/>
            <a:ext cx="8147091" cy="524808"/>
            <a:chOff x="142810" y="1714488"/>
            <a:chExt cx="8147138" cy="524023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42810" y="1716074"/>
              <a:ext cx="7640722" cy="522437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  <a:defRPr/>
              </a:pPr>
              <a:r>
                <a:rPr lang="fa-IR" sz="2800" b="1" cap="all" dirty="0" smtClean="0">
                  <a:ln w="9000" cmpd="sng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cs typeface="B Lotus" pitchFamily="2" charset="-78"/>
                </a:rPr>
                <a:t>کدام بخش درس به روز رستاخیز اشاره دارد؟</a:t>
              </a:r>
              <a:endParaRPr lang="fa-IR" sz="2800" b="1" cap="all" dirty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B Lotus" pitchFamily="2" charset="-78"/>
              </a:endParaRPr>
            </a:p>
          </p:txBody>
        </p:sp>
        <p:sp>
          <p:nvSpPr>
            <p:cNvPr id="8" name="desklamp"/>
            <p:cNvSpPr>
              <a:spLocks noEditPoints="1" noChangeArrowheads="1"/>
            </p:cNvSpPr>
            <p:nvPr/>
          </p:nvSpPr>
          <p:spPr bwMode="auto">
            <a:xfrm>
              <a:off x="7861318" y="1714488"/>
              <a:ext cx="428630" cy="49932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86 w 21600"/>
                <a:gd name="T13" fmla="*/ 22426 h 21600"/>
                <a:gd name="T14" fmla="*/ 19435 w 21600"/>
                <a:gd name="T15" fmla="*/ 274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1178" y="11842"/>
                  </a:moveTo>
                  <a:lnTo>
                    <a:pt x="11644" y="12206"/>
                  </a:lnTo>
                  <a:lnTo>
                    <a:pt x="12168" y="12702"/>
                  </a:lnTo>
                  <a:lnTo>
                    <a:pt x="12605" y="13000"/>
                  </a:lnTo>
                  <a:lnTo>
                    <a:pt x="13129" y="13330"/>
                  </a:lnTo>
                  <a:lnTo>
                    <a:pt x="13682" y="13529"/>
                  </a:lnTo>
                  <a:lnTo>
                    <a:pt x="14264" y="13694"/>
                  </a:lnTo>
                  <a:lnTo>
                    <a:pt x="14905" y="13794"/>
                  </a:lnTo>
                  <a:lnTo>
                    <a:pt x="15545" y="13794"/>
                  </a:lnTo>
                  <a:lnTo>
                    <a:pt x="16127" y="13794"/>
                  </a:lnTo>
                  <a:lnTo>
                    <a:pt x="16680" y="13694"/>
                  </a:lnTo>
                  <a:lnTo>
                    <a:pt x="17233" y="13529"/>
                  </a:lnTo>
                  <a:lnTo>
                    <a:pt x="17816" y="13330"/>
                  </a:lnTo>
                  <a:lnTo>
                    <a:pt x="18427" y="13033"/>
                  </a:lnTo>
                  <a:lnTo>
                    <a:pt x="18893" y="12702"/>
                  </a:lnTo>
                  <a:lnTo>
                    <a:pt x="19300" y="12305"/>
                  </a:lnTo>
                  <a:lnTo>
                    <a:pt x="19766" y="11842"/>
                  </a:lnTo>
                  <a:lnTo>
                    <a:pt x="20203" y="11379"/>
                  </a:lnTo>
                  <a:lnTo>
                    <a:pt x="20523" y="10817"/>
                  </a:lnTo>
                  <a:lnTo>
                    <a:pt x="20843" y="10287"/>
                  </a:lnTo>
                  <a:lnTo>
                    <a:pt x="21076" y="9626"/>
                  </a:lnTo>
                  <a:lnTo>
                    <a:pt x="21338" y="8997"/>
                  </a:lnTo>
                  <a:lnTo>
                    <a:pt x="21513" y="8336"/>
                  </a:lnTo>
                  <a:lnTo>
                    <a:pt x="21600" y="7608"/>
                  </a:lnTo>
                  <a:lnTo>
                    <a:pt x="21600" y="6913"/>
                  </a:lnTo>
                  <a:lnTo>
                    <a:pt x="21600" y="6219"/>
                  </a:lnTo>
                  <a:lnTo>
                    <a:pt x="21513" y="5590"/>
                  </a:lnTo>
                  <a:lnTo>
                    <a:pt x="21338" y="4896"/>
                  </a:lnTo>
                  <a:lnTo>
                    <a:pt x="21163" y="4300"/>
                  </a:lnTo>
                  <a:lnTo>
                    <a:pt x="20901" y="3705"/>
                  </a:lnTo>
                  <a:lnTo>
                    <a:pt x="20610" y="3175"/>
                  </a:lnTo>
                  <a:lnTo>
                    <a:pt x="20290" y="2613"/>
                  </a:lnTo>
                  <a:lnTo>
                    <a:pt x="19882" y="2117"/>
                  </a:lnTo>
                  <a:lnTo>
                    <a:pt x="19475" y="1687"/>
                  </a:lnTo>
                  <a:lnTo>
                    <a:pt x="18980" y="1224"/>
                  </a:lnTo>
                  <a:lnTo>
                    <a:pt x="18514" y="860"/>
                  </a:lnTo>
                  <a:lnTo>
                    <a:pt x="17903" y="595"/>
                  </a:lnTo>
                  <a:lnTo>
                    <a:pt x="17350" y="298"/>
                  </a:lnTo>
                  <a:lnTo>
                    <a:pt x="16768" y="99"/>
                  </a:lnTo>
                  <a:lnTo>
                    <a:pt x="16127" y="0"/>
                  </a:lnTo>
                  <a:lnTo>
                    <a:pt x="15545" y="0"/>
                  </a:lnTo>
                  <a:lnTo>
                    <a:pt x="14905" y="0"/>
                  </a:lnTo>
                  <a:lnTo>
                    <a:pt x="14264" y="99"/>
                  </a:lnTo>
                  <a:lnTo>
                    <a:pt x="13682" y="298"/>
                  </a:lnTo>
                  <a:lnTo>
                    <a:pt x="13129" y="496"/>
                  </a:lnTo>
                  <a:lnTo>
                    <a:pt x="12547" y="761"/>
                  </a:lnTo>
                  <a:lnTo>
                    <a:pt x="12081" y="1058"/>
                  </a:lnTo>
                  <a:lnTo>
                    <a:pt x="11586" y="1489"/>
                  </a:lnTo>
                  <a:lnTo>
                    <a:pt x="11178" y="1985"/>
                  </a:lnTo>
                  <a:lnTo>
                    <a:pt x="10800" y="2481"/>
                  </a:lnTo>
                  <a:lnTo>
                    <a:pt x="10480" y="2944"/>
                  </a:lnTo>
                  <a:lnTo>
                    <a:pt x="10130" y="3572"/>
                  </a:lnTo>
                  <a:lnTo>
                    <a:pt x="9868" y="4201"/>
                  </a:lnTo>
                  <a:lnTo>
                    <a:pt x="9723" y="4829"/>
                  </a:lnTo>
                  <a:lnTo>
                    <a:pt x="9548" y="5491"/>
                  </a:lnTo>
                  <a:lnTo>
                    <a:pt x="9461" y="6219"/>
                  </a:lnTo>
                  <a:lnTo>
                    <a:pt x="9461" y="6913"/>
                  </a:lnTo>
                  <a:lnTo>
                    <a:pt x="9461" y="7608"/>
                  </a:lnTo>
                  <a:lnTo>
                    <a:pt x="9548" y="8336"/>
                  </a:lnTo>
                  <a:lnTo>
                    <a:pt x="9723" y="8997"/>
                  </a:lnTo>
                  <a:lnTo>
                    <a:pt x="9868" y="9626"/>
                  </a:lnTo>
                  <a:lnTo>
                    <a:pt x="10130" y="10254"/>
                  </a:lnTo>
                  <a:lnTo>
                    <a:pt x="10422" y="10717"/>
                  </a:lnTo>
                  <a:lnTo>
                    <a:pt x="10858" y="11313"/>
                  </a:lnTo>
                  <a:lnTo>
                    <a:pt x="11178" y="11842"/>
                  </a:lnTo>
                  <a:close/>
                </a:path>
                <a:path w="21600" h="21600" extrusionOk="0">
                  <a:moveTo>
                    <a:pt x="15545" y="10420"/>
                  </a:moveTo>
                  <a:lnTo>
                    <a:pt x="16127" y="10387"/>
                  </a:lnTo>
                  <a:lnTo>
                    <a:pt x="16680" y="10188"/>
                  </a:lnTo>
                  <a:lnTo>
                    <a:pt x="17292" y="9824"/>
                  </a:lnTo>
                  <a:lnTo>
                    <a:pt x="17757" y="9427"/>
                  </a:lnTo>
                  <a:lnTo>
                    <a:pt x="18078" y="8898"/>
                  </a:lnTo>
                  <a:lnTo>
                    <a:pt x="18427" y="8236"/>
                  </a:lnTo>
                  <a:lnTo>
                    <a:pt x="18602" y="7608"/>
                  </a:lnTo>
                  <a:lnTo>
                    <a:pt x="18631" y="6913"/>
                  </a:lnTo>
                  <a:lnTo>
                    <a:pt x="18602" y="6219"/>
                  </a:lnTo>
                  <a:lnTo>
                    <a:pt x="18427" y="5590"/>
                  </a:lnTo>
                  <a:lnTo>
                    <a:pt x="18078" y="4896"/>
                  </a:lnTo>
                  <a:lnTo>
                    <a:pt x="17670" y="4366"/>
                  </a:lnTo>
                  <a:lnTo>
                    <a:pt x="17292" y="4002"/>
                  </a:lnTo>
                  <a:lnTo>
                    <a:pt x="16680" y="3606"/>
                  </a:lnTo>
                  <a:lnTo>
                    <a:pt x="16127" y="3407"/>
                  </a:lnTo>
                  <a:lnTo>
                    <a:pt x="15545" y="3374"/>
                  </a:lnTo>
                  <a:lnTo>
                    <a:pt x="14905" y="3407"/>
                  </a:lnTo>
                  <a:lnTo>
                    <a:pt x="14351" y="3606"/>
                  </a:lnTo>
                  <a:lnTo>
                    <a:pt x="13769" y="4002"/>
                  </a:lnTo>
                  <a:lnTo>
                    <a:pt x="13304" y="4366"/>
                  </a:lnTo>
                  <a:lnTo>
                    <a:pt x="12954" y="4896"/>
                  </a:lnTo>
                  <a:lnTo>
                    <a:pt x="12634" y="5590"/>
                  </a:lnTo>
                  <a:lnTo>
                    <a:pt x="12459" y="6219"/>
                  </a:lnTo>
                  <a:lnTo>
                    <a:pt x="12430" y="6913"/>
                  </a:lnTo>
                  <a:lnTo>
                    <a:pt x="12459" y="7608"/>
                  </a:lnTo>
                  <a:lnTo>
                    <a:pt x="12634" y="8236"/>
                  </a:lnTo>
                  <a:lnTo>
                    <a:pt x="12954" y="8898"/>
                  </a:lnTo>
                  <a:lnTo>
                    <a:pt x="13304" y="9328"/>
                  </a:lnTo>
                  <a:lnTo>
                    <a:pt x="13769" y="9824"/>
                  </a:lnTo>
                  <a:lnTo>
                    <a:pt x="14351" y="10188"/>
                  </a:lnTo>
                  <a:lnTo>
                    <a:pt x="14905" y="10387"/>
                  </a:lnTo>
                  <a:lnTo>
                    <a:pt x="15545" y="10420"/>
                  </a:lnTo>
                  <a:close/>
                </a:path>
                <a:path w="21600" h="21600" extrusionOk="0">
                  <a:moveTo>
                    <a:pt x="15545" y="8633"/>
                  </a:moveTo>
                  <a:lnTo>
                    <a:pt x="15836" y="8600"/>
                  </a:lnTo>
                  <a:lnTo>
                    <a:pt x="16098" y="8501"/>
                  </a:lnTo>
                  <a:lnTo>
                    <a:pt x="16389" y="8303"/>
                  </a:lnTo>
                  <a:lnTo>
                    <a:pt x="16622" y="8137"/>
                  </a:lnTo>
                  <a:lnTo>
                    <a:pt x="16768" y="7873"/>
                  </a:lnTo>
                  <a:lnTo>
                    <a:pt x="16942" y="7542"/>
                  </a:lnTo>
                  <a:lnTo>
                    <a:pt x="17001" y="7244"/>
                  </a:lnTo>
                  <a:lnTo>
                    <a:pt x="17030" y="6913"/>
                  </a:lnTo>
                  <a:lnTo>
                    <a:pt x="17001" y="6549"/>
                  </a:lnTo>
                  <a:lnTo>
                    <a:pt x="16942" y="6252"/>
                  </a:lnTo>
                  <a:lnTo>
                    <a:pt x="16768" y="5921"/>
                  </a:lnTo>
                  <a:lnTo>
                    <a:pt x="16564" y="5689"/>
                  </a:lnTo>
                  <a:lnTo>
                    <a:pt x="16389" y="5491"/>
                  </a:lnTo>
                  <a:lnTo>
                    <a:pt x="16098" y="5292"/>
                  </a:lnTo>
                  <a:lnTo>
                    <a:pt x="15836" y="5226"/>
                  </a:lnTo>
                  <a:lnTo>
                    <a:pt x="15545" y="5193"/>
                  </a:lnTo>
                  <a:lnTo>
                    <a:pt x="15225" y="5226"/>
                  </a:lnTo>
                  <a:lnTo>
                    <a:pt x="14963" y="5292"/>
                  </a:lnTo>
                  <a:lnTo>
                    <a:pt x="14672" y="5491"/>
                  </a:lnTo>
                  <a:lnTo>
                    <a:pt x="14439" y="5689"/>
                  </a:lnTo>
                  <a:lnTo>
                    <a:pt x="14293" y="5921"/>
                  </a:lnTo>
                  <a:lnTo>
                    <a:pt x="14119" y="6252"/>
                  </a:lnTo>
                  <a:lnTo>
                    <a:pt x="14031" y="6549"/>
                  </a:lnTo>
                  <a:lnTo>
                    <a:pt x="14002" y="6913"/>
                  </a:lnTo>
                  <a:lnTo>
                    <a:pt x="14031" y="7244"/>
                  </a:lnTo>
                  <a:lnTo>
                    <a:pt x="14119" y="7542"/>
                  </a:lnTo>
                  <a:lnTo>
                    <a:pt x="14293" y="7873"/>
                  </a:lnTo>
                  <a:lnTo>
                    <a:pt x="14439" y="8071"/>
                  </a:lnTo>
                  <a:lnTo>
                    <a:pt x="14672" y="8303"/>
                  </a:lnTo>
                  <a:lnTo>
                    <a:pt x="14963" y="8501"/>
                  </a:lnTo>
                  <a:lnTo>
                    <a:pt x="15225" y="8600"/>
                  </a:lnTo>
                  <a:lnTo>
                    <a:pt x="15545" y="8633"/>
                  </a:lnTo>
                  <a:close/>
                </a:path>
                <a:path w="21600" h="21600" extrusionOk="0">
                  <a:moveTo>
                    <a:pt x="0" y="12900"/>
                  </a:moveTo>
                  <a:lnTo>
                    <a:pt x="5036" y="12900"/>
                  </a:lnTo>
                  <a:lnTo>
                    <a:pt x="5036" y="14984"/>
                  </a:lnTo>
                  <a:lnTo>
                    <a:pt x="0" y="14984"/>
                  </a:lnTo>
                  <a:lnTo>
                    <a:pt x="0" y="12900"/>
                  </a:lnTo>
                  <a:close/>
                </a:path>
                <a:path w="21600" h="21600" extrusionOk="0">
                  <a:moveTo>
                    <a:pt x="7714" y="19681"/>
                  </a:moveTo>
                  <a:lnTo>
                    <a:pt x="8675" y="19681"/>
                  </a:lnTo>
                  <a:lnTo>
                    <a:pt x="12168" y="12669"/>
                  </a:lnTo>
                  <a:lnTo>
                    <a:pt x="13245" y="13397"/>
                  </a:lnTo>
                  <a:lnTo>
                    <a:pt x="9170" y="21600"/>
                  </a:lnTo>
                  <a:lnTo>
                    <a:pt x="7423" y="21600"/>
                  </a:lnTo>
                  <a:lnTo>
                    <a:pt x="1456" y="14984"/>
                  </a:lnTo>
                  <a:lnTo>
                    <a:pt x="3348" y="14984"/>
                  </a:lnTo>
                  <a:lnTo>
                    <a:pt x="7714" y="1968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a-IR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cs typeface="B Lotus" pitchFamily="2" charset="-78"/>
              </a:endParaRP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428596" y="3649012"/>
            <a:ext cx="8147091" cy="500068"/>
            <a:chOff x="142810" y="1714488"/>
            <a:chExt cx="8147138" cy="499320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142810" y="1716075"/>
              <a:ext cx="7640722" cy="441767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 algn="r" rtl="1">
                <a:lnSpc>
                  <a:spcPct val="75000"/>
                </a:lnSpc>
                <a:spcBef>
                  <a:spcPct val="50000"/>
                </a:spcBef>
                <a:defRPr/>
              </a:pPr>
              <a:r>
                <a:rPr lang="fa-IR" sz="2800" b="1" cap="all" dirty="0" smtClean="0">
                  <a:ln w="9000" cmpd="sng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cs typeface="B Lotus" pitchFamily="2" charset="-78"/>
                </a:rPr>
                <a:t>عبارت « هر یکی را آنچه به کار باید داد » را توضیح دهید.</a:t>
              </a:r>
              <a:endParaRPr lang="fa-IR" sz="2000" b="1" cap="all" dirty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cs typeface="B Lotus" pitchFamily="2" charset="-78"/>
              </a:endParaRPr>
            </a:p>
          </p:txBody>
        </p:sp>
        <p:sp>
          <p:nvSpPr>
            <p:cNvPr id="11" name="desklamp"/>
            <p:cNvSpPr>
              <a:spLocks noEditPoints="1" noChangeArrowheads="1"/>
            </p:cNvSpPr>
            <p:nvPr/>
          </p:nvSpPr>
          <p:spPr bwMode="auto">
            <a:xfrm>
              <a:off x="7861318" y="1714488"/>
              <a:ext cx="428630" cy="49932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86 w 21600"/>
                <a:gd name="T13" fmla="*/ 22426 h 21600"/>
                <a:gd name="T14" fmla="*/ 19435 w 21600"/>
                <a:gd name="T15" fmla="*/ 274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1178" y="11842"/>
                  </a:moveTo>
                  <a:lnTo>
                    <a:pt x="11644" y="12206"/>
                  </a:lnTo>
                  <a:lnTo>
                    <a:pt x="12168" y="12702"/>
                  </a:lnTo>
                  <a:lnTo>
                    <a:pt x="12605" y="13000"/>
                  </a:lnTo>
                  <a:lnTo>
                    <a:pt x="13129" y="13330"/>
                  </a:lnTo>
                  <a:lnTo>
                    <a:pt x="13682" y="13529"/>
                  </a:lnTo>
                  <a:lnTo>
                    <a:pt x="14264" y="13694"/>
                  </a:lnTo>
                  <a:lnTo>
                    <a:pt x="14905" y="13794"/>
                  </a:lnTo>
                  <a:lnTo>
                    <a:pt x="15545" y="13794"/>
                  </a:lnTo>
                  <a:lnTo>
                    <a:pt x="16127" y="13794"/>
                  </a:lnTo>
                  <a:lnTo>
                    <a:pt x="16680" y="13694"/>
                  </a:lnTo>
                  <a:lnTo>
                    <a:pt x="17233" y="13529"/>
                  </a:lnTo>
                  <a:lnTo>
                    <a:pt x="17816" y="13330"/>
                  </a:lnTo>
                  <a:lnTo>
                    <a:pt x="18427" y="13033"/>
                  </a:lnTo>
                  <a:lnTo>
                    <a:pt x="18893" y="12702"/>
                  </a:lnTo>
                  <a:lnTo>
                    <a:pt x="19300" y="12305"/>
                  </a:lnTo>
                  <a:lnTo>
                    <a:pt x="19766" y="11842"/>
                  </a:lnTo>
                  <a:lnTo>
                    <a:pt x="20203" y="11379"/>
                  </a:lnTo>
                  <a:lnTo>
                    <a:pt x="20523" y="10817"/>
                  </a:lnTo>
                  <a:lnTo>
                    <a:pt x="20843" y="10287"/>
                  </a:lnTo>
                  <a:lnTo>
                    <a:pt x="21076" y="9626"/>
                  </a:lnTo>
                  <a:lnTo>
                    <a:pt x="21338" y="8997"/>
                  </a:lnTo>
                  <a:lnTo>
                    <a:pt x="21513" y="8336"/>
                  </a:lnTo>
                  <a:lnTo>
                    <a:pt x="21600" y="7608"/>
                  </a:lnTo>
                  <a:lnTo>
                    <a:pt x="21600" y="6913"/>
                  </a:lnTo>
                  <a:lnTo>
                    <a:pt x="21600" y="6219"/>
                  </a:lnTo>
                  <a:lnTo>
                    <a:pt x="21513" y="5590"/>
                  </a:lnTo>
                  <a:lnTo>
                    <a:pt x="21338" y="4896"/>
                  </a:lnTo>
                  <a:lnTo>
                    <a:pt x="21163" y="4300"/>
                  </a:lnTo>
                  <a:lnTo>
                    <a:pt x="20901" y="3705"/>
                  </a:lnTo>
                  <a:lnTo>
                    <a:pt x="20610" y="3175"/>
                  </a:lnTo>
                  <a:lnTo>
                    <a:pt x="20290" y="2613"/>
                  </a:lnTo>
                  <a:lnTo>
                    <a:pt x="19882" y="2117"/>
                  </a:lnTo>
                  <a:lnTo>
                    <a:pt x="19475" y="1687"/>
                  </a:lnTo>
                  <a:lnTo>
                    <a:pt x="18980" y="1224"/>
                  </a:lnTo>
                  <a:lnTo>
                    <a:pt x="18514" y="860"/>
                  </a:lnTo>
                  <a:lnTo>
                    <a:pt x="17903" y="595"/>
                  </a:lnTo>
                  <a:lnTo>
                    <a:pt x="17350" y="298"/>
                  </a:lnTo>
                  <a:lnTo>
                    <a:pt x="16768" y="99"/>
                  </a:lnTo>
                  <a:lnTo>
                    <a:pt x="16127" y="0"/>
                  </a:lnTo>
                  <a:lnTo>
                    <a:pt x="15545" y="0"/>
                  </a:lnTo>
                  <a:lnTo>
                    <a:pt x="14905" y="0"/>
                  </a:lnTo>
                  <a:lnTo>
                    <a:pt x="14264" y="99"/>
                  </a:lnTo>
                  <a:lnTo>
                    <a:pt x="13682" y="298"/>
                  </a:lnTo>
                  <a:lnTo>
                    <a:pt x="13129" y="496"/>
                  </a:lnTo>
                  <a:lnTo>
                    <a:pt x="12547" y="761"/>
                  </a:lnTo>
                  <a:lnTo>
                    <a:pt x="12081" y="1058"/>
                  </a:lnTo>
                  <a:lnTo>
                    <a:pt x="11586" y="1489"/>
                  </a:lnTo>
                  <a:lnTo>
                    <a:pt x="11178" y="1985"/>
                  </a:lnTo>
                  <a:lnTo>
                    <a:pt x="10800" y="2481"/>
                  </a:lnTo>
                  <a:lnTo>
                    <a:pt x="10480" y="2944"/>
                  </a:lnTo>
                  <a:lnTo>
                    <a:pt x="10130" y="3572"/>
                  </a:lnTo>
                  <a:lnTo>
                    <a:pt x="9868" y="4201"/>
                  </a:lnTo>
                  <a:lnTo>
                    <a:pt x="9723" y="4829"/>
                  </a:lnTo>
                  <a:lnTo>
                    <a:pt x="9548" y="5491"/>
                  </a:lnTo>
                  <a:lnTo>
                    <a:pt x="9461" y="6219"/>
                  </a:lnTo>
                  <a:lnTo>
                    <a:pt x="9461" y="6913"/>
                  </a:lnTo>
                  <a:lnTo>
                    <a:pt x="9461" y="7608"/>
                  </a:lnTo>
                  <a:lnTo>
                    <a:pt x="9548" y="8336"/>
                  </a:lnTo>
                  <a:lnTo>
                    <a:pt x="9723" y="8997"/>
                  </a:lnTo>
                  <a:lnTo>
                    <a:pt x="9868" y="9626"/>
                  </a:lnTo>
                  <a:lnTo>
                    <a:pt x="10130" y="10254"/>
                  </a:lnTo>
                  <a:lnTo>
                    <a:pt x="10422" y="10717"/>
                  </a:lnTo>
                  <a:lnTo>
                    <a:pt x="10858" y="11313"/>
                  </a:lnTo>
                  <a:lnTo>
                    <a:pt x="11178" y="11842"/>
                  </a:lnTo>
                  <a:close/>
                </a:path>
                <a:path w="21600" h="21600" extrusionOk="0">
                  <a:moveTo>
                    <a:pt x="15545" y="10420"/>
                  </a:moveTo>
                  <a:lnTo>
                    <a:pt x="16127" y="10387"/>
                  </a:lnTo>
                  <a:lnTo>
                    <a:pt x="16680" y="10188"/>
                  </a:lnTo>
                  <a:lnTo>
                    <a:pt x="17292" y="9824"/>
                  </a:lnTo>
                  <a:lnTo>
                    <a:pt x="17757" y="9427"/>
                  </a:lnTo>
                  <a:lnTo>
                    <a:pt x="18078" y="8898"/>
                  </a:lnTo>
                  <a:lnTo>
                    <a:pt x="18427" y="8236"/>
                  </a:lnTo>
                  <a:lnTo>
                    <a:pt x="18602" y="7608"/>
                  </a:lnTo>
                  <a:lnTo>
                    <a:pt x="18631" y="6913"/>
                  </a:lnTo>
                  <a:lnTo>
                    <a:pt x="18602" y="6219"/>
                  </a:lnTo>
                  <a:lnTo>
                    <a:pt x="18427" y="5590"/>
                  </a:lnTo>
                  <a:lnTo>
                    <a:pt x="18078" y="4896"/>
                  </a:lnTo>
                  <a:lnTo>
                    <a:pt x="17670" y="4366"/>
                  </a:lnTo>
                  <a:lnTo>
                    <a:pt x="17292" y="4002"/>
                  </a:lnTo>
                  <a:lnTo>
                    <a:pt x="16680" y="3606"/>
                  </a:lnTo>
                  <a:lnTo>
                    <a:pt x="16127" y="3407"/>
                  </a:lnTo>
                  <a:lnTo>
                    <a:pt x="15545" y="3374"/>
                  </a:lnTo>
                  <a:lnTo>
                    <a:pt x="14905" y="3407"/>
                  </a:lnTo>
                  <a:lnTo>
                    <a:pt x="14351" y="3606"/>
                  </a:lnTo>
                  <a:lnTo>
                    <a:pt x="13769" y="4002"/>
                  </a:lnTo>
                  <a:lnTo>
                    <a:pt x="13304" y="4366"/>
                  </a:lnTo>
                  <a:lnTo>
                    <a:pt x="12954" y="4896"/>
                  </a:lnTo>
                  <a:lnTo>
                    <a:pt x="12634" y="5590"/>
                  </a:lnTo>
                  <a:lnTo>
                    <a:pt x="12459" y="6219"/>
                  </a:lnTo>
                  <a:lnTo>
                    <a:pt x="12430" y="6913"/>
                  </a:lnTo>
                  <a:lnTo>
                    <a:pt x="12459" y="7608"/>
                  </a:lnTo>
                  <a:lnTo>
                    <a:pt x="12634" y="8236"/>
                  </a:lnTo>
                  <a:lnTo>
                    <a:pt x="12954" y="8898"/>
                  </a:lnTo>
                  <a:lnTo>
                    <a:pt x="13304" y="9328"/>
                  </a:lnTo>
                  <a:lnTo>
                    <a:pt x="13769" y="9824"/>
                  </a:lnTo>
                  <a:lnTo>
                    <a:pt x="14351" y="10188"/>
                  </a:lnTo>
                  <a:lnTo>
                    <a:pt x="14905" y="10387"/>
                  </a:lnTo>
                  <a:lnTo>
                    <a:pt x="15545" y="10420"/>
                  </a:lnTo>
                  <a:close/>
                </a:path>
                <a:path w="21600" h="21600" extrusionOk="0">
                  <a:moveTo>
                    <a:pt x="15545" y="8633"/>
                  </a:moveTo>
                  <a:lnTo>
                    <a:pt x="15836" y="8600"/>
                  </a:lnTo>
                  <a:lnTo>
                    <a:pt x="16098" y="8501"/>
                  </a:lnTo>
                  <a:lnTo>
                    <a:pt x="16389" y="8303"/>
                  </a:lnTo>
                  <a:lnTo>
                    <a:pt x="16622" y="8137"/>
                  </a:lnTo>
                  <a:lnTo>
                    <a:pt x="16768" y="7873"/>
                  </a:lnTo>
                  <a:lnTo>
                    <a:pt x="16942" y="7542"/>
                  </a:lnTo>
                  <a:lnTo>
                    <a:pt x="17001" y="7244"/>
                  </a:lnTo>
                  <a:lnTo>
                    <a:pt x="17030" y="6913"/>
                  </a:lnTo>
                  <a:lnTo>
                    <a:pt x="17001" y="6549"/>
                  </a:lnTo>
                  <a:lnTo>
                    <a:pt x="16942" y="6252"/>
                  </a:lnTo>
                  <a:lnTo>
                    <a:pt x="16768" y="5921"/>
                  </a:lnTo>
                  <a:lnTo>
                    <a:pt x="16564" y="5689"/>
                  </a:lnTo>
                  <a:lnTo>
                    <a:pt x="16389" y="5491"/>
                  </a:lnTo>
                  <a:lnTo>
                    <a:pt x="16098" y="5292"/>
                  </a:lnTo>
                  <a:lnTo>
                    <a:pt x="15836" y="5226"/>
                  </a:lnTo>
                  <a:lnTo>
                    <a:pt x="15545" y="5193"/>
                  </a:lnTo>
                  <a:lnTo>
                    <a:pt x="15225" y="5226"/>
                  </a:lnTo>
                  <a:lnTo>
                    <a:pt x="14963" y="5292"/>
                  </a:lnTo>
                  <a:lnTo>
                    <a:pt x="14672" y="5491"/>
                  </a:lnTo>
                  <a:lnTo>
                    <a:pt x="14439" y="5689"/>
                  </a:lnTo>
                  <a:lnTo>
                    <a:pt x="14293" y="5921"/>
                  </a:lnTo>
                  <a:lnTo>
                    <a:pt x="14119" y="6252"/>
                  </a:lnTo>
                  <a:lnTo>
                    <a:pt x="14031" y="6549"/>
                  </a:lnTo>
                  <a:lnTo>
                    <a:pt x="14002" y="6913"/>
                  </a:lnTo>
                  <a:lnTo>
                    <a:pt x="14031" y="7244"/>
                  </a:lnTo>
                  <a:lnTo>
                    <a:pt x="14119" y="7542"/>
                  </a:lnTo>
                  <a:lnTo>
                    <a:pt x="14293" y="7873"/>
                  </a:lnTo>
                  <a:lnTo>
                    <a:pt x="14439" y="8071"/>
                  </a:lnTo>
                  <a:lnTo>
                    <a:pt x="14672" y="8303"/>
                  </a:lnTo>
                  <a:lnTo>
                    <a:pt x="14963" y="8501"/>
                  </a:lnTo>
                  <a:lnTo>
                    <a:pt x="15225" y="8600"/>
                  </a:lnTo>
                  <a:lnTo>
                    <a:pt x="15545" y="8633"/>
                  </a:lnTo>
                  <a:close/>
                </a:path>
                <a:path w="21600" h="21600" extrusionOk="0">
                  <a:moveTo>
                    <a:pt x="0" y="12900"/>
                  </a:moveTo>
                  <a:lnTo>
                    <a:pt x="5036" y="12900"/>
                  </a:lnTo>
                  <a:lnTo>
                    <a:pt x="5036" y="14984"/>
                  </a:lnTo>
                  <a:lnTo>
                    <a:pt x="0" y="14984"/>
                  </a:lnTo>
                  <a:lnTo>
                    <a:pt x="0" y="12900"/>
                  </a:lnTo>
                  <a:close/>
                </a:path>
                <a:path w="21600" h="21600" extrusionOk="0">
                  <a:moveTo>
                    <a:pt x="7714" y="19681"/>
                  </a:moveTo>
                  <a:lnTo>
                    <a:pt x="8675" y="19681"/>
                  </a:lnTo>
                  <a:lnTo>
                    <a:pt x="12168" y="12669"/>
                  </a:lnTo>
                  <a:lnTo>
                    <a:pt x="13245" y="13397"/>
                  </a:lnTo>
                  <a:lnTo>
                    <a:pt x="9170" y="21600"/>
                  </a:lnTo>
                  <a:lnTo>
                    <a:pt x="7423" y="21600"/>
                  </a:lnTo>
                  <a:lnTo>
                    <a:pt x="1456" y="14984"/>
                  </a:lnTo>
                  <a:lnTo>
                    <a:pt x="3348" y="14984"/>
                  </a:lnTo>
                  <a:lnTo>
                    <a:pt x="7714" y="1968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a-IR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cs typeface="B Lotus" pitchFamily="2" charset="-78"/>
              </a:endParaRPr>
            </a:p>
          </p:txBody>
        </p:sp>
      </p:grp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357158" y="4293097"/>
            <a:ext cx="8147091" cy="955696"/>
            <a:chOff x="142810" y="1714488"/>
            <a:chExt cx="8147138" cy="954266"/>
          </a:xfrm>
        </p:grpSpPr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142810" y="1716074"/>
              <a:ext cx="7640722" cy="952680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  <a:defRPr/>
              </a:pPr>
              <a:r>
                <a:rPr lang="fa-IR" sz="2800" b="1" cap="all" dirty="0" smtClean="0">
                  <a:ln w="9000" cmpd="sng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>
                    <a:reflection blurRad="12700" stA="28000" endPos="45000" dist="1000" dir="5400000" sy="-100000" algn="bl" rotWithShape="0"/>
                  </a:effectLst>
                  <a:cs typeface="B Lotus" pitchFamily="2" charset="-78"/>
                </a:rPr>
                <a:t>بند پایانی درس « و مثل تو چون مورچه ..... » چه ارتباطی با درک شگفتی های آفرینش دارد ؟</a:t>
              </a:r>
              <a:endParaRPr lang="fa-IR" sz="2800" b="1" cap="all" dirty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cs typeface="B Lotus" pitchFamily="2" charset="-78"/>
              </a:endParaRPr>
            </a:p>
          </p:txBody>
        </p:sp>
        <p:sp>
          <p:nvSpPr>
            <p:cNvPr id="14" name="desklamp"/>
            <p:cNvSpPr>
              <a:spLocks noEditPoints="1" noChangeArrowheads="1"/>
            </p:cNvSpPr>
            <p:nvPr/>
          </p:nvSpPr>
          <p:spPr bwMode="auto">
            <a:xfrm>
              <a:off x="7861318" y="1714488"/>
              <a:ext cx="428630" cy="49932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86 w 21600"/>
                <a:gd name="T13" fmla="*/ 22426 h 21600"/>
                <a:gd name="T14" fmla="*/ 19435 w 21600"/>
                <a:gd name="T15" fmla="*/ 274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1178" y="11842"/>
                  </a:moveTo>
                  <a:lnTo>
                    <a:pt x="11644" y="12206"/>
                  </a:lnTo>
                  <a:lnTo>
                    <a:pt x="12168" y="12702"/>
                  </a:lnTo>
                  <a:lnTo>
                    <a:pt x="12605" y="13000"/>
                  </a:lnTo>
                  <a:lnTo>
                    <a:pt x="13129" y="13330"/>
                  </a:lnTo>
                  <a:lnTo>
                    <a:pt x="13682" y="13529"/>
                  </a:lnTo>
                  <a:lnTo>
                    <a:pt x="14264" y="13694"/>
                  </a:lnTo>
                  <a:lnTo>
                    <a:pt x="14905" y="13794"/>
                  </a:lnTo>
                  <a:lnTo>
                    <a:pt x="15545" y="13794"/>
                  </a:lnTo>
                  <a:lnTo>
                    <a:pt x="16127" y="13794"/>
                  </a:lnTo>
                  <a:lnTo>
                    <a:pt x="16680" y="13694"/>
                  </a:lnTo>
                  <a:lnTo>
                    <a:pt x="17233" y="13529"/>
                  </a:lnTo>
                  <a:lnTo>
                    <a:pt x="17816" y="13330"/>
                  </a:lnTo>
                  <a:lnTo>
                    <a:pt x="18427" y="13033"/>
                  </a:lnTo>
                  <a:lnTo>
                    <a:pt x="18893" y="12702"/>
                  </a:lnTo>
                  <a:lnTo>
                    <a:pt x="19300" y="12305"/>
                  </a:lnTo>
                  <a:lnTo>
                    <a:pt x="19766" y="11842"/>
                  </a:lnTo>
                  <a:lnTo>
                    <a:pt x="20203" y="11379"/>
                  </a:lnTo>
                  <a:lnTo>
                    <a:pt x="20523" y="10817"/>
                  </a:lnTo>
                  <a:lnTo>
                    <a:pt x="20843" y="10287"/>
                  </a:lnTo>
                  <a:lnTo>
                    <a:pt x="21076" y="9626"/>
                  </a:lnTo>
                  <a:lnTo>
                    <a:pt x="21338" y="8997"/>
                  </a:lnTo>
                  <a:lnTo>
                    <a:pt x="21513" y="8336"/>
                  </a:lnTo>
                  <a:lnTo>
                    <a:pt x="21600" y="7608"/>
                  </a:lnTo>
                  <a:lnTo>
                    <a:pt x="21600" y="6913"/>
                  </a:lnTo>
                  <a:lnTo>
                    <a:pt x="21600" y="6219"/>
                  </a:lnTo>
                  <a:lnTo>
                    <a:pt x="21513" y="5590"/>
                  </a:lnTo>
                  <a:lnTo>
                    <a:pt x="21338" y="4896"/>
                  </a:lnTo>
                  <a:lnTo>
                    <a:pt x="21163" y="4300"/>
                  </a:lnTo>
                  <a:lnTo>
                    <a:pt x="20901" y="3705"/>
                  </a:lnTo>
                  <a:lnTo>
                    <a:pt x="20610" y="3175"/>
                  </a:lnTo>
                  <a:lnTo>
                    <a:pt x="20290" y="2613"/>
                  </a:lnTo>
                  <a:lnTo>
                    <a:pt x="19882" y="2117"/>
                  </a:lnTo>
                  <a:lnTo>
                    <a:pt x="19475" y="1687"/>
                  </a:lnTo>
                  <a:lnTo>
                    <a:pt x="18980" y="1224"/>
                  </a:lnTo>
                  <a:lnTo>
                    <a:pt x="18514" y="860"/>
                  </a:lnTo>
                  <a:lnTo>
                    <a:pt x="17903" y="595"/>
                  </a:lnTo>
                  <a:lnTo>
                    <a:pt x="17350" y="298"/>
                  </a:lnTo>
                  <a:lnTo>
                    <a:pt x="16768" y="99"/>
                  </a:lnTo>
                  <a:lnTo>
                    <a:pt x="16127" y="0"/>
                  </a:lnTo>
                  <a:lnTo>
                    <a:pt x="15545" y="0"/>
                  </a:lnTo>
                  <a:lnTo>
                    <a:pt x="14905" y="0"/>
                  </a:lnTo>
                  <a:lnTo>
                    <a:pt x="14264" y="99"/>
                  </a:lnTo>
                  <a:lnTo>
                    <a:pt x="13682" y="298"/>
                  </a:lnTo>
                  <a:lnTo>
                    <a:pt x="13129" y="496"/>
                  </a:lnTo>
                  <a:lnTo>
                    <a:pt x="12547" y="761"/>
                  </a:lnTo>
                  <a:lnTo>
                    <a:pt x="12081" y="1058"/>
                  </a:lnTo>
                  <a:lnTo>
                    <a:pt x="11586" y="1489"/>
                  </a:lnTo>
                  <a:lnTo>
                    <a:pt x="11178" y="1985"/>
                  </a:lnTo>
                  <a:lnTo>
                    <a:pt x="10800" y="2481"/>
                  </a:lnTo>
                  <a:lnTo>
                    <a:pt x="10480" y="2944"/>
                  </a:lnTo>
                  <a:lnTo>
                    <a:pt x="10130" y="3572"/>
                  </a:lnTo>
                  <a:lnTo>
                    <a:pt x="9868" y="4201"/>
                  </a:lnTo>
                  <a:lnTo>
                    <a:pt x="9723" y="4829"/>
                  </a:lnTo>
                  <a:lnTo>
                    <a:pt x="9548" y="5491"/>
                  </a:lnTo>
                  <a:lnTo>
                    <a:pt x="9461" y="6219"/>
                  </a:lnTo>
                  <a:lnTo>
                    <a:pt x="9461" y="6913"/>
                  </a:lnTo>
                  <a:lnTo>
                    <a:pt x="9461" y="7608"/>
                  </a:lnTo>
                  <a:lnTo>
                    <a:pt x="9548" y="8336"/>
                  </a:lnTo>
                  <a:lnTo>
                    <a:pt x="9723" y="8997"/>
                  </a:lnTo>
                  <a:lnTo>
                    <a:pt x="9868" y="9626"/>
                  </a:lnTo>
                  <a:lnTo>
                    <a:pt x="10130" y="10254"/>
                  </a:lnTo>
                  <a:lnTo>
                    <a:pt x="10422" y="10717"/>
                  </a:lnTo>
                  <a:lnTo>
                    <a:pt x="10858" y="11313"/>
                  </a:lnTo>
                  <a:lnTo>
                    <a:pt x="11178" y="11842"/>
                  </a:lnTo>
                  <a:close/>
                </a:path>
                <a:path w="21600" h="21600" extrusionOk="0">
                  <a:moveTo>
                    <a:pt x="15545" y="10420"/>
                  </a:moveTo>
                  <a:lnTo>
                    <a:pt x="16127" y="10387"/>
                  </a:lnTo>
                  <a:lnTo>
                    <a:pt x="16680" y="10188"/>
                  </a:lnTo>
                  <a:lnTo>
                    <a:pt x="17292" y="9824"/>
                  </a:lnTo>
                  <a:lnTo>
                    <a:pt x="17757" y="9427"/>
                  </a:lnTo>
                  <a:lnTo>
                    <a:pt x="18078" y="8898"/>
                  </a:lnTo>
                  <a:lnTo>
                    <a:pt x="18427" y="8236"/>
                  </a:lnTo>
                  <a:lnTo>
                    <a:pt x="18602" y="7608"/>
                  </a:lnTo>
                  <a:lnTo>
                    <a:pt x="18631" y="6913"/>
                  </a:lnTo>
                  <a:lnTo>
                    <a:pt x="18602" y="6219"/>
                  </a:lnTo>
                  <a:lnTo>
                    <a:pt x="18427" y="5590"/>
                  </a:lnTo>
                  <a:lnTo>
                    <a:pt x="18078" y="4896"/>
                  </a:lnTo>
                  <a:lnTo>
                    <a:pt x="17670" y="4366"/>
                  </a:lnTo>
                  <a:lnTo>
                    <a:pt x="17292" y="4002"/>
                  </a:lnTo>
                  <a:lnTo>
                    <a:pt x="16680" y="3606"/>
                  </a:lnTo>
                  <a:lnTo>
                    <a:pt x="16127" y="3407"/>
                  </a:lnTo>
                  <a:lnTo>
                    <a:pt x="15545" y="3374"/>
                  </a:lnTo>
                  <a:lnTo>
                    <a:pt x="14905" y="3407"/>
                  </a:lnTo>
                  <a:lnTo>
                    <a:pt x="14351" y="3606"/>
                  </a:lnTo>
                  <a:lnTo>
                    <a:pt x="13769" y="4002"/>
                  </a:lnTo>
                  <a:lnTo>
                    <a:pt x="13304" y="4366"/>
                  </a:lnTo>
                  <a:lnTo>
                    <a:pt x="12954" y="4896"/>
                  </a:lnTo>
                  <a:lnTo>
                    <a:pt x="12634" y="5590"/>
                  </a:lnTo>
                  <a:lnTo>
                    <a:pt x="12459" y="6219"/>
                  </a:lnTo>
                  <a:lnTo>
                    <a:pt x="12430" y="6913"/>
                  </a:lnTo>
                  <a:lnTo>
                    <a:pt x="12459" y="7608"/>
                  </a:lnTo>
                  <a:lnTo>
                    <a:pt x="12634" y="8236"/>
                  </a:lnTo>
                  <a:lnTo>
                    <a:pt x="12954" y="8898"/>
                  </a:lnTo>
                  <a:lnTo>
                    <a:pt x="13304" y="9328"/>
                  </a:lnTo>
                  <a:lnTo>
                    <a:pt x="13769" y="9824"/>
                  </a:lnTo>
                  <a:lnTo>
                    <a:pt x="14351" y="10188"/>
                  </a:lnTo>
                  <a:lnTo>
                    <a:pt x="14905" y="10387"/>
                  </a:lnTo>
                  <a:lnTo>
                    <a:pt x="15545" y="10420"/>
                  </a:lnTo>
                  <a:close/>
                </a:path>
                <a:path w="21600" h="21600" extrusionOk="0">
                  <a:moveTo>
                    <a:pt x="15545" y="8633"/>
                  </a:moveTo>
                  <a:lnTo>
                    <a:pt x="15836" y="8600"/>
                  </a:lnTo>
                  <a:lnTo>
                    <a:pt x="16098" y="8501"/>
                  </a:lnTo>
                  <a:lnTo>
                    <a:pt x="16389" y="8303"/>
                  </a:lnTo>
                  <a:lnTo>
                    <a:pt x="16622" y="8137"/>
                  </a:lnTo>
                  <a:lnTo>
                    <a:pt x="16768" y="7873"/>
                  </a:lnTo>
                  <a:lnTo>
                    <a:pt x="16942" y="7542"/>
                  </a:lnTo>
                  <a:lnTo>
                    <a:pt x="17001" y="7244"/>
                  </a:lnTo>
                  <a:lnTo>
                    <a:pt x="17030" y="6913"/>
                  </a:lnTo>
                  <a:lnTo>
                    <a:pt x="17001" y="6549"/>
                  </a:lnTo>
                  <a:lnTo>
                    <a:pt x="16942" y="6252"/>
                  </a:lnTo>
                  <a:lnTo>
                    <a:pt x="16768" y="5921"/>
                  </a:lnTo>
                  <a:lnTo>
                    <a:pt x="16564" y="5689"/>
                  </a:lnTo>
                  <a:lnTo>
                    <a:pt x="16389" y="5491"/>
                  </a:lnTo>
                  <a:lnTo>
                    <a:pt x="16098" y="5292"/>
                  </a:lnTo>
                  <a:lnTo>
                    <a:pt x="15836" y="5226"/>
                  </a:lnTo>
                  <a:lnTo>
                    <a:pt x="15545" y="5193"/>
                  </a:lnTo>
                  <a:lnTo>
                    <a:pt x="15225" y="5226"/>
                  </a:lnTo>
                  <a:lnTo>
                    <a:pt x="14963" y="5292"/>
                  </a:lnTo>
                  <a:lnTo>
                    <a:pt x="14672" y="5491"/>
                  </a:lnTo>
                  <a:lnTo>
                    <a:pt x="14439" y="5689"/>
                  </a:lnTo>
                  <a:lnTo>
                    <a:pt x="14293" y="5921"/>
                  </a:lnTo>
                  <a:lnTo>
                    <a:pt x="14119" y="6252"/>
                  </a:lnTo>
                  <a:lnTo>
                    <a:pt x="14031" y="6549"/>
                  </a:lnTo>
                  <a:lnTo>
                    <a:pt x="14002" y="6913"/>
                  </a:lnTo>
                  <a:lnTo>
                    <a:pt x="14031" y="7244"/>
                  </a:lnTo>
                  <a:lnTo>
                    <a:pt x="14119" y="7542"/>
                  </a:lnTo>
                  <a:lnTo>
                    <a:pt x="14293" y="7873"/>
                  </a:lnTo>
                  <a:lnTo>
                    <a:pt x="14439" y="8071"/>
                  </a:lnTo>
                  <a:lnTo>
                    <a:pt x="14672" y="8303"/>
                  </a:lnTo>
                  <a:lnTo>
                    <a:pt x="14963" y="8501"/>
                  </a:lnTo>
                  <a:lnTo>
                    <a:pt x="15225" y="8600"/>
                  </a:lnTo>
                  <a:lnTo>
                    <a:pt x="15545" y="8633"/>
                  </a:lnTo>
                  <a:close/>
                </a:path>
                <a:path w="21600" h="21600" extrusionOk="0">
                  <a:moveTo>
                    <a:pt x="0" y="12900"/>
                  </a:moveTo>
                  <a:lnTo>
                    <a:pt x="5036" y="12900"/>
                  </a:lnTo>
                  <a:lnTo>
                    <a:pt x="5036" y="14984"/>
                  </a:lnTo>
                  <a:lnTo>
                    <a:pt x="0" y="14984"/>
                  </a:lnTo>
                  <a:lnTo>
                    <a:pt x="0" y="12900"/>
                  </a:lnTo>
                  <a:close/>
                </a:path>
                <a:path w="21600" h="21600" extrusionOk="0">
                  <a:moveTo>
                    <a:pt x="7714" y="19681"/>
                  </a:moveTo>
                  <a:lnTo>
                    <a:pt x="8675" y="19681"/>
                  </a:lnTo>
                  <a:lnTo>
                    <a:pt x="12168" y="12669"/>
                  </a:lnTo>
                  <a:lnTo>
                    <a:pt x="13245" y="13397"/>
                  </a:lnTo>
                  <a:lnTo>
                    <a:pt x="9170" y="21600"/>
                  </a:lnTo>
                  <a:lnTo>
                    <a:pt x="7423" y="21600"/>
                  </a:lnTo>
                  <a:lnTo>
                    <a:pt x="1456" y="14984"/>
                  </a:lnTo>
                  <a:lnTo>
                    <a:pt x="3348" y="14984"/>
                  </a:lnTo>
                  <a:lnTo>
                    <a:pt x="7714" y="1968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a-IR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cs typeface="B Lotus" pitchFamily="2" charset="-78"/>
              </a:endParaRPr>
            </a:p>
          </p:txBody>
        </p:sp>
      </p:grpSp>
      <p:grpSp>
        <p:nvGrpSpPr>
          <p:cNvPr id="15" name="Group 7"/>
          <p:cNvGrpSpPr>
            <a:grpSpLocks/>
          </p:cNvGrpSpPr>
          <p:nvPr/>
        </p:nvGrpSpPr>
        <p:grpSpPr bwMode="auto">
          <a:xfrm>
            <a:off x="357158" y="5517232"/>
            <a:ext cx="8147091" cy="524808"/>
            <a:chOff x="142810" y="1714488"/>
            <a:chExt cx="8147138" cy="524023"/>
          </a:xfrm>
        </p:grpSpPr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142810" y="1716074"/>
              <a:ext cx="7640722" cy="522437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  <a:defRPr/>
              </a:pPr>
              <a:r>
                <a:rPr lang="fa-IR" sz="2800" b="1" cap="all" dirty="0" smtClean="0">
                  <a:ln w="9000" cmpd="sng">
                    <a:solidFill>
                      <a:srgbClr val="002060"/>
                    </a:solidFill>
                    <a:prstDash val="solid"/>
                  </a:ln>
                  <a:solidFill>
                    <a:srgbClr val="006600"/>
                  </a:solidFill>
                  <a:effectLst>
                    <a:reflection blurRad="12700" stA="28000" endPos="45000" dist="1000" dir="5400000" sy="-100000" algn="bl" rotWithShape="0"/>
                  </a:effectLst>
                  <a:cs typeface="B Lotus" pitchFamily="2" charset="-78"/>
                </a:rPr>
                <a:t> .........................................................................................</a:t>
              </a:r>
              <a:endParaRPr lang="fa-IR" sz="2800" b="1" cap="all" dirty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B Lotus" pitchFamily="2" charset="-78"/>
              </a:endParaRPr>
            </a:p>
          </p:txBody>
        </p:sp>
        <p:sp>
          <p:nvSpPr>
            <p:cNvPr id="17" name="desklamp"/>
            <p:cNvSpPr>
              <a:spLocks noEditPoints="1" noChangeArrowheads="1"/>
            </p:cNvSpPr>
            <p:nvPr/>
          </p:nvSpPr>
          <p:spPr bwMode="auto">
            <a:xfrm>
              <a:off x="7861318" y="1714488"/>
              <a:ext cx="428630" cy="49932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86 w 21600"/>
                <a:gd name="T13" fmla="*/ 22426 h 21600"/>
                <a:gd name="T14" fmla="*/ 19435 w 21600"/>
                <a:gd name="T15" fmla="*/ 274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1178" y="11842"/>
                  </a:moveTo>
                  <a:lnTo>
                    <a:pt x="11644" y="12206"/>
                  </a:lnTo>
                  <a:lnTo>
                    <a:pt x="12168" y="12702"/>
                  </a:lnTo>
                  <a:lnTo>
                    <a:pt x="12605" y="13000"/>
                  </a:lnTo>
                  <a:lnTo>
                    <a:pt x="13129" y="13330"/>
                  </a:lnTo>
                  <a:lnTo>
                    <a:pt x="13682" y="13529"/>
                  </a:lnTo>
                  <a:lnTo>
                    <a:pt x="14264" y="13694"/>
                  </a:lnTo>
                  <a:lnTo>
                    <a:pt x="14905" y="13794"/>
                  </a:lnTo>
                  <a:lnTo>
                    <a:pt x="15545" y="13794"/>
                  </a:lnTo>
                  <a:lnTo>
                    <a:pt x="16127" y="13794"/>
                  </a:lnTo>
                  <a:lnTo>
                    <a:pt x="16680" y="13694"/>
                  </a:lnTo>
                  <a:lnTo>
                    <a:pt x="17233" y="13529"/>
                  </a:lnTo>
                  <a:lnTo>
                    <a:pt x="17816" y="13330"/>
                  </a:lnTo>
                  <a:lnTo>
                    <a:pt x="18427" y="13033"/>
                  </a:lnTo>
                  <a:lnTo>
                    <a:pt x="18893" y="12702"/>
                  </a:lnTo>
                  <a:lnTo>
                    <a:pt x="19300" y="12305"/>
                  </a:lnTo>
                  <a:lnTo>
                    <a:pt x="19766" y="11842"/>
                  </a:lnTo>
                  <a:lnTo>
                    <a:pt x="20203" y="11379"/>
                  </a:lnTo>
                  <a:lnTo>
                    <a:pt x="20523" y="10817"/>
                  </a:lnTo>
                  <a:lnTo>
                    <a:pt x="20843" y="10287"/>
                  </a:lnTo>
                  <a:lnTo>
                    <a:pt x="21076" y="9626"/>
                  </a:lnTo>
                  <a:lnTo>
                    <a:pt x="21338" y="8997"/>
                  </a:lnTo>
                  <a:lnTo>
                    <a:pt x="21513" y="8336"/>
                  </a:lnTo>
                  <a:lnTo>
                    <a:pt x="21600" y="7608"/>
                  </a:lnTo>
                  <a:lnTo>
                    <a:pt x="21600" y="6913"/>
                  </a:lnTo>
                  <a:lnTo>
                    <a:pt x="21600" y="6219"/>
                  </a:lnTo>
                  <a:lnTo>
                    <a:pt x="21513" y="5590"/>
                  </a:lnTo>
                  <a:lnTo>
                    <a:pt x="21338" y="4896"/>
                  </a:lnTo>
                  <a:lnTo>
                    <a:pt x="21163" y="4300"/>
                  </a:lnTo>
                  <a:lnTo>
                    <a:pt x="20901" y="3705"/>
                  </a:lnTo>
                  <a:lnTo>
                    <a:pt x="20610" y="3175"/>
                  </a:lnTo>
                  <a:lnTo>
                    <a:pt x="20290" y="2613"/>
                  </a:lnTo>
                  <a:lnTo>
                    <a:pt x="19882" y="2117"/>
                  </a:lnTo>
                  <a:lnTo>
                    <a:pt x="19475" y="1687"/>
                  </a:lnTo>
                  <a:lnTo>
                    <a:pt x="18980" y="1224"/>
                  </a:lnTo>
                  <a:lnTo>
                    <a:pt x="18514" y="860"/>
                  </a:lnTo>
                  <a:lnTo>
                    <a:pt x="17903" y="595"/>
                  </a:lnTo>
                  <a:lnTo>
                    <a:pt x="17350" y="298"/>
                  </a:lnTo>
                  <a:lnTo>
                    <a:pt x="16768" y="99"/>
                  </a:lnTo>
                  <a:lnTo>
                    <a:pt x="16127" y="0"/>
                  </a:lnTo>
                  <a:lnTo>
                    <a:pt x="15545" y="0"/>
                  </a:lnTo>
                  <a:lnTo>
                    <a:pt x="14905" y="0"/>
                  </a:lnTo>
                  <a:lnTo>
                    <a:pt x="14264" y="99"/>
                  </a:lnTo>
                  <a:lnTo>
                    <a:pt x="13682" y="298"/>
                  </a:lnTo>
                  <a:lnTo>
                    <a:pt x="13129" y="496"/>
                  </a:lnTo>
                  <a:lnTo>
                    <a:pt x="12547" y="761"/>
                  </a:lnTo>
                  <a:lnTo>
                    <a:pt x="12081" y="1058"/>
                  </a:lnTo>
                  <a:lnTo>
                    <a:pt x="11586" y="1489"/>
                  </a:lnTo>
                  <a:lnTo>
                    <a:pt x="11178" y="1985"/>
                  </a:lnTo>
                  <a:lnTo>
                    <a:pt x="10800" y="2481"/>
                  </a:lnTo>
                  <a:lnTo>
                    <a:pt x="10480" y="2944"/>
                  </a:lnTo>
                  <a:lnTo>
                    <a:pt x="10130" y="3572"/>
                  </a:lnTo>
                  <a:lnTo>
                    <a:pt x="9868" y="4201"/>
                  </a:lnTo>
                  <a:lnTo>
                    <a:pt x="9723" y="4829"/>
                  </a:lnTo>
                  <a:lnTo>
                    <a:pt x="9548" y="5491"/>
                  </a:lnTo>
                  <a:lnTo>
                    <a:pt x="9461" y="6219"/>
                  </a:lnTo>
                  <a:lnTo>
                    <a:pt x="9461" y="6913"/>
                  </a:lnTo>
                  <a:lnTo>
                    <a:pt x="9461" y="7608"/>
                  </a:lnTo>
                  <a:lnTo>
                    <a:pt x="9548" y="8336"/>
                  </a:lnTo>
                  <a:lnTo>
                    <a:pt x="9723" y="8997"/>
                  </a:lnTo>
                  <a:lnTo>
                    <a:pt x="9868" y="9626"/>
                  </a:lnTo>
                  <a:lnTo>
                    <a:pt x="10130" y="10254"/>
                  </a:lnTo>
                  <a:lnTo>
                    <a:pt x="10422" y="10717"/>
                  </a:lnTo>
                  <a:lnTo>
                    <a:pt x="10858" y="11313"/>
                  </a:lnTo>
                  <a:lnTo>
                    <a:pt x="11178" y="11842"/>
                  </a:lnTo>
                  <a:close/>
                </a:path>
                <a:path w="21600" h="21600" extrusionOk="0">
                  <a:moveTo>
                    <a:pt x="15545" y="10420"/>
                  </a:moveTo>
                  <a:lnTo>
                    <a:pt x="16127" y="10387"/>
                  </a:lnTo>
                  <a:lnTo>
                    <a:pt x="16680" y="10188"/>
                  </a:lnTo>
                  <a:lnTo>
                    <a:pt x="17292" y="9824"/>
                  </a:lnTo>
                  <a:lnTo>
                    <a:pt x="17757" y="9427"/>
                  </a:lnTo>
                  <a:lnTo>
                    <a:pt x="18078" y="8898"/>
                  </a:lnTo>
                  <a:lnTo>
                    <a:pt x="18427" y="8236"/>
                  </a:lnTo>
                  <a:lnTo>
                    <a:pt x="18602" y="7608"/>
                  </a:lnTo>
                  <a:lnTo>
                    <a:pt x="18631" y="6913"/>
                  </a:lnTo>
                  <a:lnTo>
                    <a:pt x="18602" y="6219"/>
                  </a:lnTo>
                  <a:lnTo>
                    <a:pt x="18427" y="5590"/>
                  </a:lnTo>
                  <a:lnTo>
                    <a:pt x="18078" y="4896"/>
                  </a:lnTo>
                  <a:lnTo>
                    <a:pt x="17670" y="4366"/>
                  </a:lnTo>
                  <a:lnTo>
                    <a:pt x="17292" y="4002"/>
                  </a:lnTo>
                  <a:lnTo>
                    <a:pt x="16680" y="3606"/>
                  </a:lnTo>
                  <a:lnTo>
                    <a:pt x="16127" y="3407"/>
                  </a:lnTo>
                  <a:lnTo>
                    <a:pt x="15545" y="3374"/>
                  </a:lnTo>
                  <a:lnTo>
                    <a:pt x="14905" y="3407"/>
                  </a:lnTo>
                  <a:lnTo>
                    <a:pt x="14351" y="3606"/>
                  </a:lnTo>
                  <a:lnTo>
                    <a:pt x="13769" y="4002"/>
                  </a:lnTo>
                  <a:lnTo>
                    <a:pt x="13304" y="4366"/>
                  </a:lnTo>
                  <a:lnTo>
                    <a:pt x="12954" y="4896"/>
                  </a:lnTo>
                  <a:lnTo>
                    <a:pt x="12634" y="5590"/>
                  </a:lnTo>
                  <a:lnTo>
                    <a:pt x="12459" y="6219"/>
                  </a:lnTo>
                  <a:lnTo>
                    <a:pt x="12430" y="6913"/>
                  </a:lnTo>
                  <a:lnTo>
                    <a:pt x="12459" y="7608"/>
                  </a:lnTo>
                  <a:lnTo>
                    <a:pt x="12634" y="8236"/>
                  </a:lnTo>
                  <a:lnTo>
                    <a:pt x="12954" y="8898"/>
                  </a:lnTo>
                  <a:lnTo>
                    <a:pt x="13304" y="9328"/>
                  </a:lnTo>
                  <a:lnTo>
                    <a:pt x="13769" y="9824"/>
                  </a:lnTo>
                  <a:lnTo>
                    <a:pt x="14351" y="10188"/>
                  </a:lnTo>
                  <a:lnTo>
                    <a:pt x="14905" y="10387"/>
                  </a:lnTo>
                  <a:lnTo>
                    <a:pt x="15545" y="10420"/>
                  </a:lnTo>
                  <a:close/>
                </a:path>
                <a:path w="21600" h="21600" extrusionOk="0">
                  <a:moveTo>
                    <a:pt x="15545" y="8633"/>
                  </a:moveTo>
                  <a:lnTo>
                    <a:pt x="15836" y="8600"/>
                  </a:lnTo>
                  <a:lnTo>
                    <a:pt x="16098" y="8501"/>
                  </a:lnTo>
                  <a:lnTo>
                    <a:pt x="16389" y="8303"/>
                  </a:lnTo>
                  <a:lnTo>
                    <a:pt x="16622" y="8137"/>
                  </a:lnTo>
                  <a:lnTo>
                    <a:pt x="16768" y="7873"/>
                  </a:lnTo>
                  <a:lnTo>
                    <a:pt x="16942" y="7542"/>
                  </a:lnTo>
                  <a:lnTo>
                    <a:pt x="17001" y="7244"/>
                  </a:lnTo>
                  <a:lnTo>
                    <a:pt x="17030" y="6913"/>
                  </a:lnTo>
                  <a:lnTo>
                    <a:pt x="17001" y="6549"/>
                  </a:lnTo>
                  <a:lnTo>
                    <a:pt x="16942" y="6252"/>
                  </a:lnTo>
                  <a:lnTo>
                    <a:pt x="16768" y="5921"/>
                  </a:lnTo>
                  <a:lnTo>
                    <a:pt x="16564" y="5689"/>
                  </a:lnTo>
                  <a:lnTo>
                    <a:pt x="16389" y="5491"/>
                  </a:lnTo>
                  <a:lnTo>
                    <a:pt x="16098" y="5292"/>
                  </a:lnTo>
                  <a:lnTo>
                    <a:pt x="15836" y="5226"/>
                  </a:lnTo>
                  <a:lnTo>
                    <a:pt x="15545" y="5193"/>
                  </a:lnTo>
                  <a:lnTo>
                    <a:pt x="15225" y="5226"/>
                  </a:lnTo>
                  <a:lnTo>
                    <a:pt x="14963" y="5292"/>
                  </a:lnTo>
                  <a:lnTo>
                    <a:pt x="14672" y="5491"/>
                  </a:lnTo>
                  <a:lnTo>
                    <a:pt x="14439" y="5689"/>
                  </a:lnTo>
                  <a:lnTo>
                    <a:pt x="14293" y="5921"/>
                  </a:lnTo>
                  <a:lnTo>
                    <a:pt x="14119" y="6252"/>
                  </a:lnTo>
                  <a:lnTo>
                    <a:pt x="14031" y="6549"/>
                  </a:lnTo>
                  <a:lnTo>
                    <a:pt x="14002" y="6913"/>
                  </a:lnTo>
                  <a:lnTo>
                    <a:pt x="14031" y="7244"/>
                  </a:lnTo>
                  <a:lnTo>
                    <a:pt x="14119" y="7542"/>
                  </a:lnTo>
                  <a:lnTo>
                    <a:pt x="14293" y="7873"/>
                  </a:lnTo>
                  <a:lnTo>
                    <a:pt x="14439" y="8071"/>
                  </a:lnTo>
                  <a:lnTo>
                    <a:pt x="14672" y="8303"/>
                  </a:lnTo>
                  <a:lnTo>
                    <a:pt x="14963" y="8501"/>
                  </a:lnTo>
                  <a:lnTo>
                    <a:pt x="15225" y="8600"/>
                  </a:lnTo>
                  <a:lnTo>
                    <a:pt x="15545" y="8633"/>
                  </a:lnTo>
                  <a:close/>
                </a:path>
                <a:path w="21600" h="21600" extrusionOk="0">
                  <a:moveTo>
                    <a:pt x="0" y="12900"/>
                  </a:moveTo>
                  <a:lnTo>
                    <a:pt x="5036" y="12900"/>
                  </a:lnTo>
                  <a:lnTo>
                    <a:pt x="5036" y="14984"/>
                  </a:lnTo>
                  <a:lnTo>
                    <a:pt x="0" y="14984"/>
                  </a:lnTo>
                  <a:lnTo>
                    <a:pt x="0" y="12900"/>
                  </a:lnTo>
                  <a:close/>
                </a:path>
                <a:path w="21600" h="21600" extrusionOk="0">
                  <a:moveTo>
                    <a:pt x="7714" y="19681"/>
                  </a:moveTo>
                  <a:lnTo>
                    <a:pt x="8675" y="19681"/>
                  </a:lnTo>
                  <a:lnTo>
                    <a:pt x="12168" y="12669"/>
                  </a:lnTo>
                  <a:lnTo>
                    <a:pt x="13245" y="13397"/>
                  </a:lnTo>
                  <a:lnTo>
                    <a:pt x="9170" y="21600"/>
                  </a:lnTo>
                  <a:lnTo>
                    <a:pt x="7423" y="21600"/>
                  </a:lnTo>
                  <a:lnTo>
                    <a:pt x="1456" y="14984"/>
                  </a:lnTo>
                  <a:lnTo>
                    <a:pt x="3348" y="14984"/>
                  </a:lnTo>
                  <a:lnTo>
                    <a:pt x="7714" y="1968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a-IR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cs typeface="B Lotus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072198" y="1285860"/>
            <a:ext cx="2571768" cy="586362"/>
            <a:chOff x="5951963" y="1714489"/>
            <a:chExt cx="2337984" cy="585485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5951963" y="1716074"/>
              <a:ext cx="1831568" cy="583900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  <a:defRPr/>
              </a:pPr>
              <a:r>
                <a:rPr lang="fa-IR" sz="3200" b="1" cap="all" dirty="0" smtClean="0">
                  <a:ln w="9000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  <a:cs typeface="B Lotus" pitchFamily="2" charset="-78"/>
                </a:rPr>
                <a:t>نکته زبانی</a:t>
              </a:r>
              <a:endParaRPr lang="fa-IR" sz="32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Lotus" pitchFamily="2" charset="-78"/>
              </a:endParaRPr>
            </a:p>
          </p:txBody>
        </p:sp>
        <p:sp>
          <p:nvSpPr>
            <p:cNvPr id="8" name="desklamp"/>
            <p:cNvSpPr>
              <a:spLocks noEditPoints="1" noChangeArrowheads="1"/>
            </p:cNvSpPr>
            <p:nvPr/>
          </p:nvSpPr>
          <p:spPr bwMode="auto">
            <a:xfrm>
              <a:off x="7900282" y="1714489"/>
              <a:ext cx="389665" cy="49931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86 w 21600"/>
                <a:gd name="T13" fmla="*/ 22426 h 21600"/>
                <a:gd name="T14" fmla="*/ 19435 w 21600"/>
                <a:gd name="T15" fmla="*/ 274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1178" y="11842"/>
                  </a:moveTo>
                  <a:lnTo>
                    <a:pt x="11644" y="12206"/>
                  </a:lnTo>
                  <a:lnTo>
                    <a:pt x="12168" y="12702"/>
                  </a:lnTo>
                  <a:lnTo>
                    <a:pt x="12605" y="13000"/>
                  </a:lnTo>
                  <a:lnTo>
                    <a:pt x="13129" y="13330"/>
                  </a:lnTo>
                  <a:lnTo>
                    <a:pt x="13682" y="13529"/>
                  </a:lnTo>
                  <a:lnTo>
                    <a:pt x="14264" y="13694"/>
                  </a:lnTo>
                  <a:lnTo>
                    <a:pt x="14905" y="13794"/>
                  </a:lnTo>
                  <a:lnTo>
                    <a:pt x="15545" y="13794"/>
                  </a:lnTo>
                  <a:lnTo>
                    <a:pt x="16127" y="13794"/>
                  </a:lnTo>
                  <a:lnTo>
                    <a:pt x="16680" y="13694"/>
                  </a:lnTo>
                  <a:lnTo>
                    <a:pt x="17233" y="13529"/>
                  </a:lnTo>
                  <a:lnTo>
                    <a:pt x="17816" y="13330"/>
                  </a:lnTo>
                  <a:lnTo>
                    <a:pt x="18427" y="13033"/>
                  </a:lnTo>
                  <a:lnTo>
                    <a:pt x="18893" y="12702"/>
                  </a:lnTo>
                  <a:lnTo>
                    <a:pt x="19300" y="12305"/>
                  </a:lnTo>
                  <a:lnTo>
                    <a:pt x="19766" y="11842"/>
                  </a:lnTo>
                  <a:lnTo>
                    <a:pt x="20203" y="11379"/>
                  </a:lnTo>
                  <a:lnTo>
                    <a:pt x="20523" y="10817"/>
                  </a:lnTo>
                  <a:lnTo>
                    <a:pt x="20843" y="10287"/>
                  </a:lnTo>
                  <a:lnTo>
                    <a:pt x="21076" y="9626"/>
                  </a:lnTo>
                  <a:lnTo>
                    <a:pt x="21338" y="8997"/>
                  </a:lnTo>
                  <a:lnTo>
                    <a:pt x="21513" y="8336"/>
                  </a:lnTo>
                  <a:lnTo>
                    <a:pt x="21600" y="7608"/>
                  </a:lnTo>
                  <a:lnTo>
                    <a:pt x="21600" y="6913"/>
                  </a:lnTo>
                  <a:lnTo>
                    <a:pt x="21600" y="6219"/>
                  </a:lnTo>
                  <a:lnTo>
                    <a:pt x="21513" y="5590"/>
                  </a:lnTo>
                  <a:lnTo>
                    <a:pt x="21338" y="4896"/>
                  </a:lnTo>
                  <a:lnTo>
                    <a:pt x="21163" y="4300"/>
                  </a:lnTo>
                  <a:lnTo>
                    <a:pt x="20901" y="3705"/>
                  </a:lnTo>
                  <a:lnTo>
                    <a:pt x="20610" y="3175"/>
                  </a:lnTo>
                  <a:lnTo>
                    <a:pt x="20290" y="2613"/>
                  </a:lnTo>
                  <a:lnTo>
                    <a:pt x="19882" y="2117"/>
                  </a:lnTo>
                  <a:lnTo>
                    <a:pt x="19475" y="1687"/>
                  </a:lnTo>
                  <a:lnTo>
                    <a:pt x="18980" y="1224"/>
                  </a:lnTo>
                  <a:lnTo>
                    <a:pt x="18514" y="860"/>
                  </a:lnTo>
                  <a:lnTo>
                    <a:pt x="17903" y="595"/>
                  </a:lnTo>
                  <a:lnTo>
                    <a:pt x="17350" y="298"/>
                  </a:lnTo>
                  <a:lnTo>
                    <a:pt x="16768" y="99"/>
                  </a:lnTo>
                  <a:lnTo>
                    <a:pt x="16127" y="0"/>
                  </a:lnTo>
                  <a:lnTo>
                    <a:pt x="15545" y="0"/>
                  </a:lnTo>
                  <a:lnTo>
                    <a:pt x="14905" y="0"/>
                  </a:lnTo>
                  <a:lnTo>
                    <a:pt x="14264" y="99"/>
                  </a:lnTo>
                  <a:lnTo>
                    <a:pt x="13682" y="298"/>
                  </a:lnTo>
                  <a:lnTo>
                    <a:pt x="13129" y="496"/>
                  </a:lnTo>
                  <a:lnTo>
                    <a:pt x="12547" y="761"/>
                  </a:lnTo>
                  <a:lnTo>
                    <a:pt x="12081" y="1058"/>
                  </a:lnTo>
                  <a:lnTo>
                    <a:pt x="11586" y="1489"/>
                  </a:lnTo>
                  <a:lnTo>
                    <a:pt x="11178" y="1985"/>
                  </a:lnTo>
                  <a:lnTo>
                    <a:pt x="10800" y="2481"/>
                  </a:lnTo>
                  <a:lnTo>
                    <a:pt x="10480" y="2944"/>
                  </a:lnTo>
                  <a:lnTo>
                    <a:pt x="10130" y="3572"/>
                  </a:lnTo>
                  <a:lnTo>
                    <a:pt x="9868" y="4201"/>
                  </a:lnTo>
                  <a:lnTo>
                    <a:pt x="9723" y="4829"/>
                  </a:lnTo>
                  <a:lnTo>
                    <a:pt x="9548" y="5491"/>
                  </a:lnTo>
                  <a:lnTo>
                    <a:pt x="9461" y="6219"/>
                  </a:lnTo>
                  <a:lnTo>
                    <a:pt x="9461" y="6913"/>
                  </a:lnTo>
                  <a:lnTo>
                    <a:pt x="9461" y="7608"/>
                  </a:lnTo>
                  <a:lnTo>
                    <a:pt x="9548" y="8336"/>
                  </a:lnTo>
                  <a:lnTo>
                    <a:pt x="9723" y="8997"/>
                  </a:lnTo>
                  <a:lnTo>
                    <a:pt x="9868" y="9626"/>
                  </a:lnTo>
                  <a:lnTo>
                    <a:pt x="10130" y="10254"/>
                  </a:lnTo>
                  <a:lnTo>
                    <a:pt x="10422" y="10717"/>
                  </a:lnTo>
                  <a:lnTo>
                    <a:pt x="10858" y="11313"/>
                  </a:lnTo>
                  <a:lnTo>
                    <a:pt x="11178" y="11842"/>
                  </a:lnTo>
                  <a:close/>
                </a:path>
                <a:path w="21600" h="21600" extrusionOk="0">
                  <a:moveTo>
                    <a:pt x="15545" y="10420"/>
                  </a:moveTo>
                  <a:lnTo>
                    <a:pt x="16127" y="10387"/>
                  </a:lnTo>
                  <a:lnTo>
                    <a:pt x="16680" y="10188"/>
                  </a:lnTo>
                  <a:lnTo>
                    <a:pt x="17292" y="9824"/>
                  </a:lnTo>
                  <a:lnTo>
                    <a:pt x="17757" y="9427"/>
                  </a:lnTo>
                  <a:lnTo>
                    <a:pt x="18078" y="8898"/>
                  </a:lnTo>
                  <a:lnTo>
                    <a:pt x="18427" y="8236"/>
                  </a:lnTo>
                  <a:lnTo>
                    <a:pt x="18602" y="7608"/>
                  </a:lnTo>
                  <a:lnTo>
                    <a:pt x="18631" y="6913"/>
                  </a:lnTo>
                  <a:lnTo>
                    <a:pt x="18602" y="6219"/>
                  </a:lnTo>
                  <a:lnTo>
                    <a:pt x="18427" y="5590"/>
                  </a:lnTo>
                  <a:lnTo>
                    <a:pt x="18078" y="4896"/>
                  </a:lnTo>
                  <a:lnTo>
                    <a:pt x="17670" y="4366"/>
                  </a:lnTo>
                  <a:lnTo>
                    <a:pt x="17292" y="4002"/>
                  </a:lnTo>
                  <a:lnTo>
                    <a:pt x="16680" y="3606"/>
                  </a:lnTo>
                  <a:lnTo>
                    <a:pt x="16127" y="3407"/>
                  </a:lnTo>
                  <a:lnTo>
                    <a:pt x="15545" y="3374"/>
                  </a:lnTo>
                  <a:lnTo>
                    <a:pt x="14905" y="3407"/>
                  </a:lnTo>
                  <a:lnTo>
                    <a:pt x="14351" y="3606"/>
                  </a:lnTo>
                  <a:lnTo>
                    <a:pt x="13769" y="4002"/>
                  </a:lnTo>
                  <a:lnTo>
                    <a:pt x="13304" y="4366"/>
                  </a:lnTo>
                  <a:lnTo>
                    <a:pt x="12954" y="4896"/>
                  </a:lnTo>
                  <a:lnTo>
                    <a:pt x="12634" y="5590"/>
                  </a:lnTo>
                  <a:lnTo>
                    <a:pt x="12459" y="6219"/>
                  </a:lnTo>
                  <a:lnTo>
                    <a:pt x="12430" y="6913"/>
                  </a:lnTo>
                  <a:lnTo>
                    <a:pt x="12459" y="7608"/>
                  </a:lnTo>
                  <a:lnTo>
                    <a:pt x="12634" y="8236"/>
                  </a:lnTo>
                  <a:lnTo>
                    <a:pt x="12954" y="8898"/>
                  </a:lnTo>
                  <a:lnTo>
                    <a:pt x="13304" y="9328"/>
                  </a:lnTo>
                  <a:lnTo>
                    <a:pt x="13769" y="9824"/>
                  </a:lnTo>
                  <a:lnTo>
                    <a:pt x="14351" y="10188"/>
                  </a:lnTo>
                  <a:lnTo>
                    <a:pt x="14905" y="10387"/>
                  </a:lnTo>
                  <a:lnTo>
                    <a:pt x="15545" y="10420"/>
                  </a:lnTo>
                  <a:close/>
                </a:path>
                <a:path w="21600" h="21600" extrusionOk="0">
                  <a:moveTo>
                    <a:pt x="15545" y="8633"/>
                  </a:moveTo>
                  <a:lnTo>
                    <a:pt x="15836" y="8600"/>
                  </a:lnTo>
                  <a:lnTo>
                    <a:pt x="16098" y="8501"/>
                  </a:lnTo>
                  <a:lnTo>
                    <a:pt x="16389" y="8303"/>
                  </a:lnTo>
                  <a:lnTo>
                    <a:pt x="16622" y="8137"/>
                  </a:lnTo>
                  <a:lnTo>
                    <a:pt x="16768" y="7873"/>
                  </a:lnTo>
                  <a:lnTo>
                    <a:pt x="16942" y="7542"/>
                  </a:lnTo>
                  <a:lnTo>
                    <a:pt x="17001" y="7244"/>
                  </a:lnTo>
                  <a:lnTo>
                    <a:pt x="17030" y="6913"/>
                  </a:lnTo>
                  <a:lnTo>
                    <a:pt x="17001" y="6549"/>
                  </a:lnTo>
                  <a:lnTo>
                    <a:pt x="16942" y="6252"/>
                  </a:lnTo>
                  <a:lnTo>
                    <a:pt x="16768" y="5921"/>
                  </a:lnTo>
                  <a:lnTo>
                    <a:pt x="16564" y="5689"/>
                  </a:lnTo>
                  <a:lnTo>
                    <a:pt x="16389" y="5491"/>
                  </a:lnTo>
                  <a:lnTo>
                    <a:pt x="16098" y="5292"/>
                  </a:lnTo>
                  <a:lnTo>
                    <a:pt x="15836" y="5226"/>
                  </a:lnTo>
                  <a:lnTo>
                    <a:pt x="15545" y="5193"/>
                  </a:lnTo>
                  <a:lnTo>
                    <a:pt x="15225" y="5226"/>
                  </a:lnTo>
                  <a:lnTo>
                    <a:pt x="14963" y="5292"/>
                  </a:lnTo>
                  <a:lnTo>
                    <a:pt x="14672" y="5491"/>
                  </a:lnTo>
                  <a:lnTo>
                    <a:pt x="14439" y="5689"/>
                  </a:lnTo>
                  <a:lnTo>
                    <a:pt x="14293" y="5921"/>
                  </a:lnTo>
                  <a:lnTo>
                    <a:pt x="14119" y="6252"/>
                  </a:lnTo>
                  <a:lnTo>
                    <a:pt x="14031" y="6549"/>
                  </a:lnTo>
                  <a:lnTo>
                    <a:pt x="14002" y="6913"/>
                  </a:lnTo>
                  <a:lnTo>
                    <a:pt x="14031" y="7244"/>
                  </a:lnTo>
                  <a:lnTo>
                    <a:pt x="14119" y="7542"/>
                  </a:lnTo>
                  <a:lnTo>
                    <a:pt x="14293" y="7873"/>
                  </a:lnTo>
                  <a:lnTo>
                    <a:pt x="14439" y="8071"/>
                  </a:lnTo>
                  <a:lnTo>
                    <a:pt x="14672" y="8303"/>
                  </a:lnTo>
                  <a:lnTo>
                    <a:pt x="14963" y="8501"/>
                  </a:lnTo>
                  <a:lnTo>
                    <a:pt x="15225" y="8600"/>
                  </a:lnTo>
                  <a:lnTo>
                    <a:pt x="15545" y="8633"/>
                  </a:lnTo>
                  <a:close/>
                </a:path>
                <a:path w="21600" h="21600" extrusionOk="0">
                  <a:moveTo>
                    <a:pt x="0" y="12900"/>
                  </a:moveTo>
                  <a:lnTo>
                    <a:pt x="5036" y="12900"/>
                  </a:lnTo>
                  <a:lnTo>
                    <a:pt x="5036" y="14984"/>
                  </a:lnTo>
                  <a:lnTo>
                    <a:pt x="0" y="14984"/>
                  </a:lnTo>
                  <a:lnTo>
                    <a:pt x="0" y="12900"/>
                  </a:lnTo>
                  <a:close/>
                </a:path>
                <a:path w="21600" h="21600" extrusionOk="0">
                  <a:moveTo>
                    <a:pt x="7714" y="19681"/>
                  </a:moveTo>
                  <a:lnTo>
                    <a:pt x="8675" y="19681"/>
                  </a:lnTo>
                  <a:lnTo>
                    <a:pt x="12168" y="12669"/>
                  </a:lnTo>
                  <a:lnTo>
                    <a:pt x="13245" y="13397"/>
                  </a:lnTo>
                  <a:lnTo>
                    <a:pt x="9170" y="21600"/>
                  </a:lnTo>
                  <a:lnTo>
                    <a:pt x="7423" y="21600"/>
                  </a:lnTo>
                  <a:lnTo>
                    <a:pt x="1456" y="14984"/>
                  </a:lnTo>
                  <a:lnTo>
                    <a:pt x="3348" y="14984"/>
                  </a:lnTo>
                  <a:lnTo>
                    <a:pt x="7714" y="1968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a-IR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cs typeface="B Lotus" pitchFamily="2" charset="-78"/>
              </a:endParaRPr>
            </a:p>
          </p:txBody>
        </p:sp>
      </p:grpSp>
      <p:sp>
        <p:nvSpPr>
          <p:cNvPr id="18" name="Text Placeholder 14"/>
          <p:cNvSpPr txBox="1">
            <a:spLocks/>
          </p:cNvSpPr>
          <p:nvPr/>
        </p:nvSpPr>
        <p:spPr bwMode="auto">
          <a:xfrm>
            <a:off x="4572000" y="2214554"/>
            <a:ext cx="4222760" cy="6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1" eaLnBrk="0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a-IR" sz="2400" b="1" kern="0" dirty="0" smtClean="0">
                <a:ln>
                  <a:solidFill>
                    <a:schemeClr val="tx1"/>
                  </a:solidFill>
                </a:ln>
                <a:latin typeface="+mn-lt"/>
                <a:cs typeface="B Lotus" pitchFamily="2" charset="-78"/>
              </a:rPr>
              <a:t>نمونه زیر چه چیز را نشان می دهد؟</a:t>
            </a:r>
            <a:endParaRPr kumimoji="0" lang="fa-IR" sz="2400" b="1" i="0" u="none" strike="noStrike" kern="0" cap="none" spc="0" normalizeH="0" baseline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+mn-lt"/>
              <a:cs typeface="B Lotus" pitchFamily="2" charset="-78"/>
            </a:endParaRPr>
          </a:p>
        </p:txBody>
      </p:sp>
      <p:pic>
        <p:nvPicPr>
          <p:cNvPr id="4098" name="Picture 2" descr="G:\دوره تحلیل محتوای فارسی اول 95\1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-38637"/>
            <a:ext cx="4948090" cy="2681819"/>
          </a:xfrm>
          <a:prstGeom prst="rect">
            <a:avLst/>
          </a:prstGeom>
          <a:noFill/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072066" y="214290"/>
            <a:ext cx="3857652" cy="646331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fa-IR" sz="3600" b="1" dirty="0" smtClean="0">
                <a:ln>
                  <a:solidFill>
                    <a:srgbClr val="990099"/>
                  </a:solidFill>
                </a:ln>
                <a:blipFill>
                  <a:blip r:embed="rId4"/>
                  <a:tile tx="0" ty="0" sx="100000" sy="100000" flip="none" algn="tl"/>
                </a:blipFill>
                <a:latin typeface="Arial" pitchFamily="34" charset="0"/>
                <a:cs typeface="B Lotus" pitchFamily="2" charset="-78"/>
              </a:rPr>
              <a:t>دانش های زبانی و ادبی</a:t>
            </a:r>
            <a:endParaRPr lang="en-US" sz="3600" b="1" dirty="0">
              <a:ln>
                <a:solidFill>
                  <a:srgbClr val="990099"/>
                </a:solidFill>
              </a:ln>
              <a:blipFill>
                <a:blip r:embed="rId4"/>
                <a:tile tx="0" ty="0" sx="100000" sy="100000" flip="none" algn="tl"/>
              </a:blipFill>
              <a:cs typeface="B Lotus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3036" y="2832444"/>
            <a:ext cx="8543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r" rtl="1" eaLnBrk="0">
              <a:spcBef>
                <a:spcPts val="700"/>
              </a:spcBef>
              <a:defRPr/>
            </a:pPr>
            <a:r>
              <a:rPr lang="fa-IR" sz="2400" b="1" kern="0" dirty="0">
                <a:ln w="18415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Lotus" pitchFamily="2" charset="-78"/>
              </a:rPr>
              <a:t>این دو شعر شور انگیز سعدی  همه ادیبان معاصر را به تحسین وافر وا می دارد. </a:t>
            </a:r>
          </a:p>
        </p:txBody>
      </p:sp>
      <p:sp>
        <p:nvSpPr>
          <p:cNvPr id="26" name="Right Brace 25"/>
          <p:cNvSpPr/>
          <p:nvPr/>
        </p:nvSpPr>
        <p:spPr bwMode="auto">
          <a:xfrm rot="16200000" flipH="1">
            <a:off x="7174934" y="1838339"/>
            <a:ext cx="300874" cy="2914454"/>
          </a:xfrm>
          <a:prstGeom prst="rightBrace">
            <a:avLst>
              <a:gd name="adj1" fmla="val 8333"/>
              <a:gd name="adj2" fmla="val 47083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i="0" u="none" strike="noStrike" normalizeH="0" baseline="0" smtClean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7" name="Right Brace 36"/>
          <p:cNvSpPr/>
          <p:nvPr/>
        </p:nvSpPr>
        <p:spPr bwMode="auto">
          <a:xfrm rot="16200000" flipH="1">
            <a:off x="4705219" y="2397213"/>
            <a:ext cx="355880" cy="1800200"/>
          </a:xfrm>
          <a:prstGeom prst="rightBrace">
            <a:avLst>
              <a:gd name="adj1" fmla="val 8333"/>
              <a:gd name="adj2" fmla="val 47083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i="0" u="none" strike="noStrike" normalizeH="0" baseline="0" smtClean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8" name="Right Brace 37"/>
          <p:cNvSpPr/>
          <p:nvPr/>
        </p:nvSpPr>
        <p:spPr bwMode="auto">
          <a:xfrm rot="16200000" flipH="1">
            <a:off x="2679489" y="2720510"/>
            <a:ext cx="380155" cy="1152126"/>
          </a:xfrm>
          <a:prstGeom prst="rightBrace">
            <a:avLst>
              <a:gd name="adj1" fmla="val 8333"/>
              <a:gd name="adj2" fmla="val 47083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i="0" u="none" strike="noStrike" normalizeH="0" baseline="0" smtClean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9" name="Text Placeholder 14"/>
          <p:cNvSpPr txBox="1">
            <a:spLocks/>
          </p:cNvSpPr>
          <p:nvPr/>
        </p:nvSpPr>
        <p:spPr bwMode="auto">
          <a:xfrm>
            <a:off x="467544" y="3429000"/>
            <a:ext cx="8479616" cy="48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1" eaLnBrk="0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a-IR" sz="2400" b="1" kern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latin typeface="+mn-lt"/>
                <a:cs typeface="B Lotus" pitchFamily="2" charset="-78"/>
              </a:rPr>
              <a:t>درست حدس زدید. حالا بگویید ، گروه اسمی چیست؟ و وابسته ها را بگویید.</a:t>
            </a:r>
            <a:endParaRPr kumimoji="0" lang="fa-IR" sz="2400" b="1" i="0" u="none" strike="noStrike" kern="0" cap="none" spc="0" normalizeH="0" baseline="0" noProof="0" dirty="0">
              <a:ln>
                <a:solidFill>
                  <a:srgbClr val="CC00CC"/>
                </a:solidFill>
              </a:ln>
              <a:solidFill>
                <a:srgbClr val="CC00CC"/>
              </a:solidFill>
              <a:effectLst/>
              <a:uLnTx/>
              <a:uFillTx/>
              <a:latin typeface="+mn-lt"/>
              <a:cs typeface="B Lotus" pitchFamily="2" charset="-78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907877" y="4664823"/>
            <a:ext cx="1240187" cy="996425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cs typeface="B Homa" panose="00000400000000000000" pitchFamily="2" charset="-78"/>
              </a:rPr>
              <a:t>هسته</a:t>
            </a:r>
            <a:endParaRPr lang="fa-IR" sz="3200" dirty="0" smtClean="0">
              <a:ln>
                <a:solidFill>
                  <a:srgbClr val="0000FF"/>
                </a:solidFill>
              </a:ln>
              <a:solidFill>
                <a:srgbClr val="0000FF"/>
              </a:solidFill>
              <a:cs typeface="B Homa" panose="00000400000000000000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0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cs typeface="B Homa" panose="00000400000000000000" pitchFamily="2" charset="-78"/>
              </a:rPr>
              <a:t>(</a:t>
            </a:r>
            <a:r>
              <a:rPr kumimoji="0" lang="fa-IR" sz="1800" b="0" i="0" u="none" strike="noStrike" cap="none" normalizeH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cs typeface="B Homa" panose="00000400000000000000" pitchFamily="2" charset="-78"/>
              </a:rPr>
              <a:t> اسم )</a:t>
            </a:r>
            <a:endParaRPr kumimoji="0" lang="fa-IR" sz="1800" b="0" i="0" u="none" strike="noStrike" cap="none" normalizeH="0" baseline="0" dirty="0" smtClean="0">
              <a:ln>
                <a:solidFill>
                  <a:srgbClr val="0000FF"/>
                </a:solidFill>
              </a:ln>
              <a:solidFill>
                <a:srgbClr val="0000FF"/>
              </a:solidFill>
              <a:effectLst/>
              <a:cs typeface="B Homa" panose="00000400000000000000" pitchFamily="2" charset="-78"/>
            </a:endParaRPr>
          </a:p>
        </p:txBody>
      </p:sp>
      <p:sp>
        <p:nvSpPr>
          <p:cNvPr id="40" name="Text Placeholder 14"/>
          <p:cNvSpPr txBox="1">
            <a:spLocks/>
          </p:cNvSpPr>
          <p:nvPr/>
        </p:nvSpPr>
        <p:spPr bwMode="auto">
          <a:xfrm>
            <a:off x="8530806" y="4196621"/>
            <a:ext cx="630939" cy="210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1" eaLnBrk="0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a-IR" sz="2400" b="1" kern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+mn-lt"/>
                <a:cs typeface="B Lotus" pitchFamily="2" charset="-78"/>
              </a:rPr>
              <a:t>وابسته های پیشین</a:t>
            </a:r>
            <a:endParaRPr kumimoji="0" lang="fa-IR" sz="24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+mn-lt"/>
              <a:cs typeface="B Lotus" pitchFamily="2" charset="-78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8086912" y="4293096"/>
            <a:ext cx="557054" cy="792088"/>
          </a:xfrm>
          <a:prstGeom prst="straightConnector1">
            <a:avLst/>
          </a:prstGeom>
          <a:ln>
            <a:solidFill>
              <a:srgbClr val="CC6600"/>
            </a:solidFill>
            <a:headEnd type="none" w="med" len="med"/>
            <a:tailEnd type="triangle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1" name="Text Placeholder 14"/>
          <p:cNvSpPr txBox="1">
            <a:spLocks/>
          </p:cNvSpPr>
          <p:nvPr/>
        </p:nvSpPr>
        <p:spPr bwMode="auto">
          <a:xfrm>
            <a:off x="5008559" y="3950511"/>
            <a:ext cx="3206778" cy="34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1" eaLnBrk="0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a-IR" b="1" kern="0" dirty="0" smtClean="0">
                <a:ln>
                  <a:solidFill>
                    <a:schemeClr val="tx1"/>
                  </a:solidFill>
                </a:ln>
                <a:latin typeface="+mn-lt"/>
                <a:cs typeface="B Lotus" pitchFamily="2" charset="-78"/>
              </a:rPr>
              <a:t>صفت اشاره: این ، آن ، همین ، همان و...</a:t>
            </a:r>
            <a:endParaRPr kumimoji="0" lang="fa-IR" b="1" i="0" u="none" strike="noStrike" kern="0" cap="none" spc="0" normalizeH="0" baseline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+mn-lt"/>
              <a:cs typeface="B Lotus" pitchFamily="2" charset="-78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 flipH="1" flipV="1">
            <a:off x="8056285" y="4611606"/>
            <a:ext cx="587681" cy="473579"/>
          </a:xfrm>
          <a:prstGeom prst="straightConnector1">
            <a:avLst/>
          </a:prstGeom>
          <a:ln>
            <a:solidFill>
              <a:srgbClr val="CC6600"/>
            </a:solidFill>
            <a:headEnd type="none" w="med" len="med"/>
            <a:tailEnd type="triangle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3" name="Text Placeholder 14"/>
          <p:cNvSpPr txBox="1">
            <a:spLocks/>
          </p:cNvSpPr>
          <p:nvPr/>
        </p:nvSpPr>
        <p:spPr bwMode="auto">
          <a:xfrm>
            <a:off x="4932040" y="4310946"/>
            <a:ext cx="3206778" cy="34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1" eaLnBrk="0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a-IR" b="1" kern="0" dirty="0" smtClean="0">
                <a:ln>
                  <a:solidFill>
                    <a:schemeClr val="tx1"/>
                  </a:solidFill>
                </a:ln>
                <a:latin typeface="+mn-lt"/>
                <a:cs typeface="B Lotus" pitchFamily="2" charset="-78"/>
              </a:rPr>
              <a:t>صفت پرسشی: کدام، چند ، چه  و...</a:t>
            </a:r>
            <a:endParaRPr kumimoji="0" lang="fa-IR" b="1" i="0" u="none" strike="noStrike" kern="0" cap="none" spc="0" normalizeH="0" baseline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+mn-lt"/>
              <a:cs typeface="B Lotus" pitchFamily="2" charset="-78"/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 flipH="1" flipV="1">
            <a:off x="8056285" y="4842447"/>
            <a:ext cx="557054" cy="265057"/>
          </a:xfrm>
          <a:prstGeom prst="straightConnector1">
            <a:avLst/>
          </a:prstGeom>
          <a:ln>
            <a:solidFill>
              <a:srgbClr val="CC6600"/>
            </a:solidFill>
            <a:headEnd type="none" w="med" len="med"/>
            <a:tailEnd type="triangle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6" name="Text Placeholder 14"/>
          <p:cNvSpPr txBox="1">
            <a:spLocks/>
          </p:cNvSpPr>
          <p:nvPr/>
        </p:nvSpPr>
        <p:spPr bwMode="auto">
          <a:xfrm>
            <a:off x="4932040" y="4663373"/>
            <a:ext cx="3206778" cy="34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1" eaLnBrk="0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a-IR" b="1" kern="0" dirty="0" smtClean="0">
                <a:ln>
                  <a:solidFill>
                    <a:schemeClr val="tx1"/>
                  </a:solidFill>
                </a:ln>
                <a:latin typeface="+mn-lt"/>
                <a:cs typeface="B Lotus" pitchFamily="2" charset="-78"/>
              </a:rPr>
              <a:t>صفت تعجبی: عجب ، چه  و...</a:t>
            </a:r>
            <a:endParaRPr kumimoji="0" lang="fa-IR" b="1" i="0" u="none" strike="noStrike" kern="0" cap="none" spc="0" normalizeH="0" baseline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+mn-lt"/>
              <a:cs typeface="B Lotus" pitchFamily="2" charset="-78"/>
            </a:endParaRPr>
          </a:p>
        </p:txBody>
      </p:sp>
      <p:cxnSp>
        <p:nvCxnSpPr>
          <p:cNvPr id="48" name="Straight Arrow Connector 47"/>
          <p:cNvCxnSpPr/>
          <p:nvPr/>
        </p:nvCxnSpPr>
        <p:spPr bwMode="auto">
          <a:xfrm flipH="1">
            <a:off x="8121846" y="5098063"/>
            <a:ext cx="460867" cy="22320"/>
          </a:xfrm>
          <a:prstGeom prst="straightConnector1">
            <a:avLst/>
          </a:prstGeom>
          <a:ln>
            <a:solidFill>
              <a:srgbClr val="CC6600"/>
            </a:solidFill>
            <a:headEnd type="none" w="med" len="med"/>
            <a:tailEnd type="triangle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1" name="Text Placeholder 14"/>
          <p:cNvSpPr txBox="1">
            <a:spLocks/>
          </p:cNvSpPr>
          <p:nvPr/>
        </p:nvSpPr>
        <p:spPr bwMode="auto">
          <a:xfrm>
            <a:off x="4919372" y="4977163"/>
            <a:ext cx="3206778" cy="34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1" eaLnBrk="0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a-IR" b="1" kern="0" dirty="0" smtClean="0">
                <a:ln>
                  <a:solidFill>
                    <a:schemeClr val="tx1"/>
                  </a:solidFill>
                </a:ln>
                <a:latin typeface="+mn-lt"/>
                <a:cs typeface="B Lotus" pitchFamily="2" charset="-78"/>
              </a:rPr>
              <a:t>صفت مبهم: همه ، هر ، هیچ  و...</a:t>
            </a:r>
            <a:endParaRPr kumimoji="0" lang="fa-IR" b="1" i="0" u="none" strike="noStrike" kern="0" cap="none" spc="0" normalizeH="0" baseline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+mn-lt"/>
              <a:cs typeface="B Lotus" pitchFamily="2" charset="-78"/>
            </a:endParaRPr>
          </a:p>
        </p:txBody>
      </p:sp>
      <p:cxnSp>
        <p:nvCxnSpPr>
          <p:cNvPr id="52" name="Straight Arrow Connector 51"/>
          <p:cNvCxnSpPr/>
          <p:nvPr/>
        </p:nvCxnSpPr>
        <p:spPr bwMode="auto">
          <a:xfrm flipH="1">
            <a:off x="8334812" y="5107503"/>
            <a:ext cx="309155" cy="294508"/>
          </a:xfrm>
          <a:prstGeom prst="straightConnector1">
            <a:avLst/>
          </a:prstGeom>
          <a:ln>
            <a:solidFill>
              <a:srgbClr val="CC6600"/>
            </a:solidFill>
            <a:headEnd type="none" w="med" len="med"/>
            <a:tailEnd type="triangle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6" name="Text Placeholder 14"/>
          <p:cNvSpPr txBox="1">
            <a:spLocks/>
          </p:cNvSpPr>
          <p:nvPr/>
        </p:nvSpPr>
        <p:spPr bwMode="auto">
          <a:xfrm>
            <a:off x="4919372" y="5337203"/>
            <a:ext cx="3291454" cy="1404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1" eaLnBrk="0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a-IR" b="1" kern="0" dirty="0" smtClean="0">
                <a:ln>
                  <a:solidFill>
                    <a:schemeClr val="tx1"/>
                  </a:solidFill>
                </a:ln>
                <a:latin typeface="+mn-lt"/>
                <a:cs typeface="B Lotus" pitchFamily="2" charset="-78"/>
              </a:rPr>
              <a:t>صفت شمارشی:</a:t>
            </a:r>
          </a:p>
          <a:p>
            <a:pPr marL="342900" marR="0" lvl="0" indent="-342900" algn="r" defTabSz="914400" rtl="1" eaLnBrk="0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a-IR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+mn-lt"/>
                <a:cs typeface="B Lotus" pitchFamily="2" charset="-78"/>
              </a:rPr>
              <a:t> </a:t>
            </a:r>
            <a:r>
              <a:rPr lang="fa-IR" b="1" kern="0" dirty="0">
                <a:ln>
                  <a:solidFill>
                    <a:schemeClr val="tx1"/>
                  </a:solidFill>
                </a:ln>
                <a:latin typeface="+mn-lt"/>
                <a:cs typeface="B Lotus" pitchFamily="2" charset="-78"/>
              </a:rPr>
              <a:t> </a:t>
            </a:r>
            <a:r>
              <a:rPr kumimoji="0" lang="fa-IR" b="1" i="0" u="none" strike="noStrike" kern="0" cap="none" spc="0" normalizeH="0" baseline="0" noProof="0" dirty="0" smtClean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+mn-lt"/>
                <a:cs typeface="B Lotus" pitchFamily="2" charset="-78"/>
              </a:rPr>
              <a:t>1. صفت شمارشی اصلی: یک ، دو و...</a:t>
            </a:r>
          </a:p>
          <a:p>
            <a:pPr marL="342900" marR="0" lvl="0" indent="-342900" algn="r" defTabSz="914400" rtl="1" eaLnBrk="0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a-IR" b="1" kern="0" dirty="0">
                <a:ln>
                  <a:solidFill>
                    <a:schemeClr val="tx1"/>
                  </a:solidFill>
                </a:ln>
                <a:latin typeface="+mn-lt"/>
                <a:cs typeface="B Lotus" pitchFamily="2" charset="-78"/>
              </a:rPr>
              <a:t> </a:t>
            </a:r>
            <a:r>
              <a:rPr lang="fa-IR" b="1" kern="0" dirty="0" smtClean="0">
                <a:ln>
                  <a:solidFill>
                    <a:schemeClr val="tx1"/>
                  </a:solidFill>
                </a:ln>
                <a:latin typeface="+mn-lt"/>
                <a:cs typeface="B Lotus" pitchFamily="2" charset="-78"/>
              </a:rPr>
              <a:t> 2. صفت شمارشی ترتیبی نوع اوّل</a:t>
            </a:r>
          </a:p>
          <a:p>
            <a:pPr marL="342900" marR="0" lvl="0" indent="-342900" algn="r" defTabSz="914400" rtl="1" eaLnBrk="0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a-IR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+mn-lt"/>
                <a:cs typeface="B Lotus" pitchFamily="2" charset="-78"/>
              </a:rPr>
              <a:t> </a:t>
            </a:r>
            <a:r>
              <a:rPr kumimoji="0" lang="fa-IR" b="1" i="0" u="none" strike="noStrike" kern="0" cap="none" spc="0" normalizeH="0" baseline="0" noProof="0" dirty="0" smtClean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+mn-lt"/>
                <a:cs typeface="B Lotus" pitchFamily="2" charset="-78"/>
              </a:rPr>
              <a:t>       اولین</a:t>
            </a:r>
            <a:r>
              <a:rPr kumimoji="0" lang="fa-IR" b="1" i="0" u="none" strike="noStrike" kern="0" cap="none" spc="0" normalizeH="0" noProof="0" dirty="0" smtClean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+mn-lt"/>
                <a:cs typeface="B Lotus" pitchFamily="2" charset="-78"/>
              </a:rPr>
              <a:t> ، دومین ريال سومین و...</a:t>
            </a:r>
            <a:endParaRPr kumimoji="0" lang="fa-IR" b="1" i="0" u="none" strike="noStrike" kern="0" cap="none" spc="0" normalizeH="0" baseline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+mn-lt"/>
              <a:cs typeface="B Lotus" pitchFamily="2" charset="-78"/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 flipH="1">
            <a:off x="4327997" y="5470940"/>
            <a:ext cx="199973" cy="391548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4" name="Text Placeholder 14"/>
          <p:cNvSpPr txBox="1">
            <a:spLocks/>
          </p:cNvSpPr>
          <p:nvPr/>
        </p:nvSpPr>
        <p:spPr bwMode="auto">
          <a:xfrm>
            <a:off x="3445630" y="5907685"/>
            <a:ext cx="1626436" cy="34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1" eaLnBrk="0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a-IR" b="1" kern="0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+mn-lt"/>
                <a:cs typeface="B Lotus" pitchFamily="2" charset="-78"/>
              </a:rPr>
              <a:t>کتاب ، درخت و...</a:t>
            </a:r>
            <a:endParaRPr kumimoji="0" lang="fa-IR" b="1" i="0" u="none" strike="noStrike" kern="0" cap="none" spc="0" normalizeH="0" baseline="0" noProof="0" dirty="0">
              <a:ln>
                <a:solidFill>
                  <a:srgbClr val="006600"/>
                </a:solidFill>
              </a:ln>
              <a:solidFill>
                <a:srgbClr val="006600"/>
              </a:solidFill>
              <a:effectLst/>
              <a:uLnTx/>
              <a:uFillTx/>
              <a:latin typeface="+mn-lt"/>
              <a:cs typeface="B Lotus" pitchFamily="2" charset="-78"/>
            </a:endParaRPr>
          </a:p>
        </p:txBody>
      </p:sp>
      <p:sp>
        <p:nvSpPr>
          <p:cNvPr id="66" name="Text Placeholder 14"/>
          <p:cNvSpPr txBox="1">
            <a:spLocks/>
          </p:cNvSpPr>
          <p:nvPr/>
        </p:nvSpPr>
        <p:spPr bwMode="auto">
          <a:xfrm>
            <a:off x="35496" y="4221088"/>
            <a:ext cx="630939" cy="210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1" eaLnBrk="0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a-IR" sz="2400" b="1" kern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+mn-lt"/>
                <a:cs typeface="B Lotus" pitchFamily="2" charset="-78"/>
              </a:rPr>
              <a:t>وابسته های پسین</a:t>
            </a:r>
            <a:endParaRPr kumimoji="0" lang="fa-IR" sz="24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+mn-lt"/>
              <a:cs typeface="B Lotus" pitchFamily="2" charset="-78"/>
            </a:endParaRPr>
          </a:p>
        </p:txBody>
      </p:sp>
      <p:cxnSp>
        <p:nvCxnSpPr>
          <p:cNvPr id="67" name="Straight Arrow Connector 66"/>
          <p:cNvCxnSpPr/>
          <p:nvPr/>
        </p:nvCxnSpPr>
        <p:spPr bwMode="auto">
          <a:xfrm flipV="1">
            <a:off x="467544" y="4310946"/>
            <a:ext cx="590879" cy="787118"/>
          </a:xfrm>
          <a:prstGeom prst="straightConnector1">
            <a:avLst/>
          </a:prstGeom>
          <a:ln>
            <a:solidFill>
              <a:srgbClr val="CC6600"/>
            </a:solidFill>
            <a:headEnd type="none" w="med" len="med"/>
            <a:tailEnd type="triangle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1" name="Text Placeholder 14"/>
          <p:cNvSpPr txBox="1">
            <a:spLocks/>
          </p:cNvSpPr>
          <p:nvPr/>
        </p:nvSpPr>
        <p:spPr bwMode="auto">
          <a:xfrm>
            <a:off x="467544" y="4005064"/>
            <a:ext cx="3206778" cy="34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1" eaLnBrk="0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a-IR" b="1" kern="0" dirty="0" smtClean="0">
                <a:ln>
                  <a:solidFill>
                    <a:schemeClr val="tx1"/>
                  </a:solidFill>
                </a:ln>
                <a:latin typeface="+mn-lt"/>
                <a:cs typeface="B Lotus" pitchFamily="2" charset="-78"/>
              </a:rPr>
              <a:t>صفت بیانی: خوب ، خواندنی و...</a:t>
            </a:r>
            <a:endParaRPr kumimoji="0" lang="fa-IR" b="1" i="0" u="none" strike="noStrike" kern="0" cap="none" spc="0" normalizeH="0" baseline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+mn-lt"/>
              <a:cs typeface="B Lotus" pitchFamily="2" charset="-78"/>
            </a:endParaRPr>
          </a:p>
        </p:txBody>
      </p:sp>
      <p:cxnSp>
        <p:nvCxnSpPr>
          <p:cNvPr id="73" name="Straight Arrow Connector 72"/>
          <p:cNvCxnSpPr/>
          <p:nvPr/>
        </p:nvCxnSpPr>
        <p:spPr bwMode="auto">
          <a:xfrm flipV="1">
            <a:off x="467544" y="4737718"/>
            <a:ext cx="670126" cy="369785"/>
          </a:xfrm>
          <a:prstGeom prst="straightConnector1">
            <a:avLst/>
          </a:prstGeom>
          <a:ln>
            <a:solidFill>
              <a:srgbClr val="CC6600"/>
            </a:solidFill>
            <a:headEnd type="none" w="med" len="med"/>
            <a:tailEnd type="triangle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6" name="Text Placeholder 14"/>
          <p:cNvSpPr txBox="1">
            <a:spLocks/>
          </p:cNvSpPr>
          <p:nvPr/>
        </p:nvSpPr>
        <p:spPr bwMode="auto">
          <a:xfrm>
            <a:off x="467544" y="4447349"/>
            <a:ext cx="3206778" cy="34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1" eaLnBrk="0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a-IR" b="1" kern="0" dirty="0" smtClean="0">
                <a:ln>
                  <a:solidFill>
                    <a:schemeClr val="tx1"/>
                  </a:solidFill>
                </a:ln>
                <a:latin typeface="+mn-lt"/>
                <a:cs typeface="B Lotus" pitchFamily="2" charset="-78"/>
              </a:rPr>
              <a:t>مضاف الیه: سعید ، علوم و...</a:t>
            </a:r>
            <a:endParaRPr kumimoji="0" lang="fa-IR" b="1" i="0" u="none" strike="noStrike" kern="0" cap="none" spc="0" normalizeH="0" baseline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+mn-lt"/>
              <a:cs typeface="B Lotus" pitchFamily="2" charset="-78"/>
            </a:endParaRPr>
          </a:p>
        </p:txBody>
      </p:sp>
      <p:cxnSp>
        <p:nvCxnSpPr>
          <p:cNvPr id="77" name="Straight Arrow Connector 76"/>
          <p:cNvCxnSpPr/>
          <p:nvPr/>
        </p:nvCxnSpPr>
        <p:spPr bwMode="auto">
          <a:xfrm>
            <a:off x="467544" y="5106241"/>
            <a:ext cx="642785" cy="14142"/>
          </a:xfrm>
          <a:prstGeom prst="straightConnector1">
            <a:avLst/>
          </a:prstGeom>
          <a:ln>
            <a:solidFill>
              <a:srgbClr val="CC6600"/>
            </a:solidFill>
            <a:headEnd type="none" w="med" len="med"/>
            <a:tailEnd type="triangle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0" name="Text Placeholder 14"/>
          <p:cNvSpPr txBox="1">
            <a:spLocks/>
          </p:cNvSpPr>
          <p:nvPr/>
        </p:nvSpPr>
        <p:spPr bwMode="auto">
          <a:xfrm>
            <a:off x="1378402" y="4879397"/>
            <a:ext cx="2223911" cy="34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1" eaLnBrk="0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a-IR" b="1" kern="0" dirty="0" smtClean="0">
                <a:ln>
                  <a:solidFill>
                    <a:schemeClr val="tx1"/>
                  </a:solidFill>
                </a:ln>
                <a:latin typeface="+mn-lt"/>
                <a:cs typeface="B Lotus" pitchFamily="2" charset="-78"/>
              </a:rPr>
              <a:t>نشانه های جمع: ها، ان  و...</a:t>
            </a:r>
            <a:endParaRPr kumimoji="0" lang="fa-IR" b="1" i="0" u="none" strike="noStrike" kern="0" cap="none" spc="0" normalizeH="0" baseline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+mn-lt"/>
              <a:cs typeface="B Lotus" pitchFamily="2" charset="-78"/>
            </a:endParaRPr>
          </a:p>
        </p:txBody>
      </p:sp>
      <p:cxnSp>
        <p:nvCxnSpPr>
          <p:cNvPr id="81" name="Straight Arrow Connector 80"/>
          <p:cNvCxnSpPr/>
          <p:nvPr/>
        </p:nvCxnSpPr>
        <p:spPr bwMode="auto">
          <a:xfrm>
            <a:off x="502400" y="5128560"/>
            <a:ext cx="555437" cy="399203"/>
          </a:xfrm>
          <a:prstGeom prst="straightConnector1">
            <a:avLst/>
          </a:prstGeom>
          <a:ln>
            <a:solidFill>
              <a:srgbClr val="CC6600"/>
            </a:solidFill>
            <a:headEnd type="none" w="med" len="med"/>
            <a:tailEnd type="triangle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5" name="Text Placeholder 14"/>
          <p:cNvSpPr txBox="1">
            <a:spLocks/>
          </p:cNvSpPr>
          <p:nvPr/>
        </p:nvSpPr>
        <p:spPr bwMode="auto">
          <a:xfrm>
            <a:off x="1331640" y="5311445"/>
            <a:ext cx="2223911" cy="85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1" eaLnBrk="0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a-IR" b="1" kern="0" dirty="0" smtClean="0">
                <a:ln>
                  <a:solidFill>
                    <a:schemeClr val="tx1"/>
                  </a:solidFill>
                </a:ln>
                <a:latin typeface="+mn-lt"/>
                <a:cs typeface="B Lotus" pitchFamily="2" charset="-78"/>
              </a:rPr>
              <a:t>صفت شمارشی نوع دوم:</a:t>
            </a:r>
          </a:p>
          <a:p>
            <a:pPr marL="342900" marR="0" lvl="0" indent="-342900" algn="r" defTabSz="914400" rtl="1" eaLnBrk="0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fa-IR" b="1" kern="0" dirty="0" smtClean="0">
                <a:ln>
                  <a:solidFill>
                    <a:schemeClr val="tx1"/>
                  </a:solidFill>
                </a:ln>
                <a:latin typeface="+mn-lt"/>
                <a:cs typeface="B Lotus" pitchFamily="2" charset="-78"/>
              </a:rPr>
              <a:t>      دوم ، سوم و...</a:t>
            </a:r>
            <a:endParaRPr kumimoji="0" lang="fa-IR" b="1" i="0" u="none" strike="noStrike" kern="0" cap="none" spc="0" normalizeH="0" baseline="0" noProof="0" dirty="0">
              <a:ln>
                <a:solidFill>
                  <a:schemeClr val="tx1"/>
                </a:solidFill>
              </a:ln>
              <a:effectLst/>
              <a:uLnTx/>
              <a:uFillTx/>
              <a:latin typeface="+mn-lt"/>
              <a:cs typeface="B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4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 animBg="1"/>
      <p:bldP spid="5" grpId="0"/>
      <p:bldP spid="26" grpId="0" animBg="1"/>
      <p:bldP spid="37" grpId="0" animBg="1"/>
      <p:bldP spid="38" grpId="0" animBg="1"/>
      <p:bldP spid="39" grpId="0"/>
      <p:bldP spid="6" grpId="0" animBg="1"/>
      <p:bldP spid="40" grpId="0"/>
      <p:bldP spid="41" grpId="0"/>
      <p:bldP spid="43" grpId="0"/>
      <p:bldP spid="46" grpId="0"/>
      <p:bldP spid="51" grpId="0"/>
      <p:bldP spid="56" grpId="0"/>
      <p:bldP spid="64" grpId="0"/>
      <p:bldP spid="66" grpId="0"/>
      <p:bldP spid="71" grpId="0"/>
      <p:bldP spid="76" grpId="0"/>
      <p:bldP spid="80" grpId="0"/>
      <p:bldP spid="8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Grp="1" noChangeArrowheads="1"/>
          </p:cNvSpPr>
          <p:nvPr>
            <p:ph type="ctrTitle"/>
          </p:nvPr>
        </p:nvSpPr>
        <p:spPr>
          <a:xfrm>
            <a:off x="3071802" y="103753"/>
            <a:ext cx="3429024" cy="701675"/>
          </a:xfrm>
          <a:blipFill>
            <a:blip r:embed="rId3"/>
            <a:tile tx="0" ty="0" sx="100000" sy="100000" flip="none" algn="tl"/>
          </a:blipFill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40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cs typeface="B Zar" pitchFamily="2" charset="-78"/>
              </a:rPr>
              <a:t>ارزشیابی تکوینی</a:t>
            </a:r>
            <a:endParaRPr lang="en-US" sz="4000" b="1" dirty="0" smtClean="0">
              <a:ln>
                <a:solidFill>
                  <a:srgbClr val="0000FF"/>
                </a:solidFill>
              </a:ln>
              <a:solidFill>
                <a:srgbClr val="0000FF"/>
              </a:solidFill>
              <a:cs typeface="B Zar" pitchFamily="2" charset="-78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14282" y="835842"/>
            <a:ext cx="8715404" cy="22236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1- در عبارت زیر چند غلط املایی وجود دارد؟</a:t>
            </a:r>
            <a:endParaRPr lang="fa-IR" sz="3300" kern="0" dirty="0" smtClean="0">
              <a:solidFill>
                <a:schemeClr val="bg1"/>
              </a:solidFill>
              <a:latin typeface="+mj-lt"/>
              <a:ea typeface="+mj-ea"/>
              <a:cs typeface="B Zar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a-IR" sz="3300" kern="0" dirty="0" smtClean="0">
                <a:solidFill>
                  <a:schemeClr val="bg1"/>
                </a:solidFill>
                <a:latin typeface="+mj-lt"/>
                <a:ea typeface="+mj-ea"/>
                <a:cs typeface="B Zar" pitchFamily="2" charset="-78"/>
              </a:rPr>
              <a:t>   </a:t>
            </a:r>
            <a:r>
              <a:rPr lang="fa-IR" sz="2800" kern="0" dirty="0" smtClean="0">
                <a:solidFill>
                  <a:srgbClr val="FFFF00"/>
                </a:solidFill>
                <a:latin typeface="+mj-lt"/>
                <a:ea typeface="+mj-ea"/>
                <a:cs typeface="B Zar" pitchFamily="2" charset="-78"/>
              </a:rPr>
              <a:t>« و مثل تو چون مورچه ای است که در قصر ملکی سوراخی دارد؛ جزء غذای خویش و یاران خویش چیزی نمی بیند و از جمال صورت قصر و بسیاری غلامان و صریر ملک وی هیچ خبر ندارد. » </a:t>
            </a:r>
            <a:endParaRPr kumimoji="0" lang="fa-IR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B Zar" pitchFamily="2" charset="-78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786314" y="3232192"/>
            <a:ext cx="3643338" cy="55399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000" b="1" i="0" u="none" strike="noStrike" kern="0" cap="none" spc="0" normalizeH="0" noProof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  الف)  دو غلط</a:t>
            </a:r>
            <a:endParaRPr kumimoji="0" lang="en-US" sz="3000" b="1" i="0" u="none" strike="noStrike" kern="0" cap="none" spc="0" normalizeH="0" baseline="0" noProof="0" dirty="0" smtClean="0">
              <a:ln>
                <a:solidFill>
                  <a:srgbClr val="CC00CC"/>
                </a:solidFill>
              </a:ln>
              <a:solidFill>
                <a:srgbClr val="CC00CC"/>
              </a:solidFill>
              <a:effectLst/>
              <a:uLnTx/>
              <a:uFillTx/>
              <a:latin typeface="+mj-lt"/>
              <a:ea typeface="+mj-ea"/>
              <a:cs typeface="B Zar" pitchFamily="2" charset="-78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786314" y="3946572"/>
            <a:ext cx="3643338" cy="55399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000" b="1" i="0" u="none" strike="noStrike" kern="0" cap="none" spc="0" normalizeH="0" noProof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  ب) سه غلط</a:t>
            </a:r>
            <a:endParaRPr kumimoji="0" lang="en-US" sz="3000" b="1" i="0" u="none" strike="noStrike" kern="0" cap="none" spc="0" normalizeH="0" baseline="0" noProof="0" dirty="0" smtClean="0">
              <a:ln>
                <a:solidFill>
                  <a:srgbClr val="CC00CC"/>
                </a:solidFill>
              </a:ln>
              <a:solidFill>
                <a:srgbClr val="CC00CC"/>
              </a:solidFill>
              <a:effectLst/>
              <a:uLnTx/>
              <a:uFillTx/>
              <a:latin typeface="+mj-lt"/>
              <a:ea typeface="+mj-ea"/>
              <a:cs typeface="B Zar" pitchFamily="2" charset="-78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786314" y="4660952"/>
            <a:ext cx="3643338" cy="55399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000" b="1" i="0" u="none" strike="noStrike" kern="0" cap="none" spc="0" normalizeH="0" noProof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  ج) یک غلط</a:t>
            </a:r>
            <a:endParaRPr kumimoji="0" lang="en-US" sz="3000" b="1" i="0" u="none" strike="noStrike" kern="0" cap="none" spc="0" normalizeH="0" baseline="0" noProof="0" dirty="0" smtClean="0">
              <a:ln>
                <a:solidFill>
                  <a:srgbClr val="CC00CC"/>
                </a:solidFill>
              </a:ln>
              <a:solidFill>
                <a:srgbClr val="CC00CC"/>
              </a:solidFill>
              <a:effectLst/>
              <a:uLnTx/>
              <a:uFillTx/>
              <a:latin typeface="+mj-lt"/>
              <a:ea typeface="+mj-ea"/>
              <a:cs typeface="B Zar" pitchFamily="2" charset="-78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786314" y="5375332"/>
            <a:ext cx="3643338" cy="55399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000" b="1" i="0" u="none" strike="noStrike" kern="0" cap="none" spc="0" normalizeH="0" noProof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  د) چهار غلط</a:t>
            </a:r>
            <a:endParaRPr kumimoji="0" lang="en-US" sz="3000" b="1" i="0" u="none" strike="noStrike" kern="0" cap="none" spc="0" normalizeH="0" baseline="0" noProof="0" dirty="0" smtClean="0">
              <a:ln>
                <a:solidFill>
                  <a:srgbClr val="CC00CC"/>
                </a:solidFill>
              </a:ln>
              <a:solidFill>
                <a:srgbClr val="CC00CC"/>
              </a:solidFill>
              <a:effectLst/>
              <a:uLnTx/>
              <a:uFillTx/>
              <a:latin typeface="+mj-lt"/>
              <a:ea typeface="+mj-ea"/>
              <a:cs typeface="B Zar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14750"/>
            <a:ext cx="33337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0" grpId="0" animBg="1"/>
      <p:bldP spid="11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14282" y="690673"/>
            <a:ext cx="8715404" cy="136191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2-</a:t>
            </a:r>
            <a:r>
              <a:rPr kumimoji="0" lang="fa-IR" sz="33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 به ترتیب معنی واژه های زیر در کدام گزینه آمده است</a:t>
            </a:r>
            <a:r>
              <a:rPr kumimoji="0" lang="fa-IR" sz="3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؟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a-IR" sz="3300" kern="0" dirty="0">
                <a:solidFill>
                  <a:schemeClr val="bg1"/>
                </a:solidFill>
                <a:latin typeface="+mj-lt"/>
                <a:ea typeface="+mj-ea"/>
                <a:cs typeface="B Zar" pitchFamily="2" charset="-78"/>
              </a:rPr>
              <a:t> </a:t>
            </a:r>
            <a:r>
              <a:rPr lang="fa-IR" sz="3300" kern="0" dirty="0" smtClean="0">
                <a:solidFill>
                  <a:schemeClr val="bg1"/>
                </a:solidFill>
                <a:latin typeface="+mj-lt"/>
                <a:ea typeface="+mj-ea"/>
                <a:cs typeface="B Zar" pitchFamily="2" charset="-78"/>
              </a:rPr>
              <a:t>     </a:t>
            </a:r>
            <a:r>
              <a:rPr lang="fa-IR" sz="3300" kern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+mj-lt"/>
                <a:ea typeface="+mj-ea"/>
                <a:cs typeface="B Zar" pitchFamily="2" charset="-78"/>
              </a:rPr>
              <a:t> « میغ ، قوس قزح ، فراخ » </a:t>
            </a:r>
            <a:endParaRPr lang="fa-IR" sz="3300" kern="0" dirty="0" smtClean="0">
              <a:solidFill>
                <a:schemeClr val="bg1"/>
              </a:solidFill>
              <a:latin typeface="+mj-lt"/>
              <a:ea typeface="+mj-ea"/>
              <a:cs typeface="B Zar" pitchFamily="2" charset="-78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419872" y="2500306"/>
            <a:ext cx="5009780" cy="55399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000" b="1" i="0" u="none" strike="noStrike" kern="0" cap="none" spc="0" normalizeH="0" noProof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  الف)  پاک ، تگرگ ، آسوده</a:t>
            </a:r>
            <a:endParaRPr kumimoji="0" lang="en-US" sz="3000" b="1" i="0" u="none" strike="noStrike" kern="0" cap="none" spc="0" normalizeH="0" baseline="0" noProof="0" dirty="0" smtClean="0">
              <a:ln>
                <a:solidFill>
                  <a:srgbClr val="CC00CC"/>
                </a:solidFill>
              </a:ln>
              <a:solidFill>
                <a:srgbClr val="CC00CC"/>
              </a:solidFill>
              <a:effectLst/>
              <a:uLnTx/>
              <a:uFillTx/>
              <a:latin typeface="+mj-lt"/>
              <a:ea typeface="+mj-ea"/>
              <a:cs typeface="B Zar" pitchFamily="2" charset="-78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419872" y="3423725"/>
            <a:ext cx="5009780" cy="55399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000" b="1" i="0" u="none" strike="noStrike" kern="0" cap="none" spc="0" normalizeH="0" noProof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  ب) </a:t>
            </a:r>
            <a:r>
              <a:rPr lang="fa-IR" sz="3000" b="1" kern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latin typeface="+mj-lt"/>
                <a:ea typeface="+mj-ea"/>
                <a:cs typeface="B Zar" pitchFamily="2" charset="-78"/>
              </a:rPr>
              <a:t>تند ، رنگین کمان ، خراب</a:t>
            </a:r>
            <a:endParaRPr kumimoji="0" lang="en-US" sz="3000" b="1" i="0" u="none" strike="noStrike" kern="0" cap="none" spc="0" normalizeH="0" baseline="0" noProof="0" dirty="0" smtClean="0">
              <a:ln>
                <a:solidFill>
                  <a:srgbClr val="CC00CC"/>
                </a:solidFill>
              </a:ln>
              <a:solidFill>
                <a:srgbClr val="CC00CC"/>
              </a:solidFill>
              <a:effectLst/>
              <a:uLnTx/>
              <a:uFillTx/>
              <a:latin typeface="+mj-lt"/>
              <a:ea typeface="+mj-ea"/>
              <a:cs typeface="B Zar" pitchFamily="2" charset="-78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419872" y="4214818"/>
            <a:ext cx="5009780" cy="55399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000" b="1" i="0" u="none" strike="noStrike" kern="0" cap="none" spc="0" normalizeH="0" noProof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  ج) </a:t>
            </a:r>
            <a:r>
              <a:rPr lang="fa-IR" sz="3000" b="1" kern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latin typeface="+mj-lt"/>
                <a:ea typeface="+mj-ea"/>
                <a:cs typeface="B Zar" pitchFamily="2" charset="-78"/>
              </a:rPr>
              <a:t>تراشیده ، کمان دار ، وسیع</a:t>
            </a:r>
            <a:endParaRPr kumimoji="0" lang="en-US" sz="3000" b="1" i="0" u="none" strike="noStrike" kern="0" cap="none" spc="0" normalizeH="0" baseline="0" noProof="0" dirty="0" smtClean="0">
              <a:ln>
                <a:solidFill>
                  <a:srgbClr val="CC00CC"/>
                </a:solidFill>
              </a:ln>
              <a:solidFill>
                <a:srgbClr val="CC00CC"/>
              </a:solidFill>
              <a:effectLst/>
              <a:uLnTx/>
              <a:uFillTx/>
              <a:latin typeface="+mj-lt"/>
              <a:ea typeface="+mj-ea"/>
              <a:cs typeface="B Zar" pitchFamily="2" charset="-78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3419872" y="5072074"/>
            <a:ext cx="5009780" cy="55399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eaLnBrk="0" hangingPunct="0">
              <a:spcBef>
                <a:spcPct val="50000"/>
              </a:spcBef>
              <a:defRPr/>
            </a:pPr>
            <a:r>
              <a:rPr kumimoji="0" lang="fa-IR" sz="3000" b="1" i="0" u="none" strike="noStrike" kern="0" cap="none" spc="0" normalizeH="0" noProof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  د) </a:t>
            </a:r>
            <a:r>
              <a:rPr lang="fa-IR" sz="3000" b="1" kern="0" noProof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cs typeface="B Zar" pitchFamily="2" charset="-78"/>
              </a:rPr>
              <a:t>ابر ، رنگین کمان ، بزرگ</a:t>
            </a:r>
            <a:endParaRPr lang="en-US" sz="3000" b="1" kern="0" dirty="0" smtClean="0">
              <a:ln>
                <a:solidFill>
                  <a:srgbClr val="CC00CC"/>
                </a:solidFill>
              </a:ln>
              <a:solidFill>
                <a:srgbClr val="CC00CC"/>
              </a:solidFill>
              <a:cs typeface="B Zar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14750"/>
            <a:ext cx="33337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14282" y="1071546"/>
            <a:ext cx="8715404" cy="136191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3- </a:t>
            </a:r>
            <a:r>
              <a:rPr lang="fa-IR" sz="3300" kern="0" dirty="0" smtClean="0">
                <a:solidFill>
                  <a:schemeClr val="bg1"/>
                </a:solidFill>
                <a:latin typeface="+mj-lt"/>
                <a:ea typeface="+mj-ea"/>
                <a:cs typeface="B Zar" pitchFamily="2" charset="-78"/>
              </a:rPr>
              <a:t>منظور از جمله مشخص شده زیر چیست</a:t>
            </a:r>
            <a:r>
              <a:rPr kumimoji="0" lang="fa-IR" sz="3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؟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a-IR" sz="3300" kern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+mj-lt"/>
                <a:ea typeface="+mj-ea"/>
                <a:cs typeface="B Zar" pitchFamily="2" charset="-78"/>
              </a:rPr>
              <a:t> « بدان که </a:t>
            </a:r>
            <a:r>
              <a:rPr lang="fa-IR" sz="3300" u="sng" kern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+mj-lt"/>
                <a:ea typeface="+mj-ea"/>
                <a:cs typeface="B Zar" pitchFamily="2" charset="-78"/>
              </a:rPr>
              <a:t>هر چه در وجود است</a:t>
            </a:r>
            <a:r>
              <a:rPr lang="fa-IR" sz="3300" kern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+mj-lt"/>
                <a:ea typeface="+mj-ea"/>
                <a:cs typeface="B Zar" pitchFamily="2" charset="-78"/>
              </a:rPr>
              <a:t>، همه صنع خدای حق تعالی است . »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428992" y="2500306"/>
            <a:ext cx="5000660" cy="55399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000" b="1" i="0" u="none" strike="noStrike" kern="0" cap="none" spc="0" normalizeH="0" noProof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  الف)  </a:t>
            </a:r>
            <a:r>
              <a:rPr lang="fa-IR" sz="3000" b="1" kern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latin typeface="+mj-lt"/>
                <a:ea typeface="+mj-ea"/>
                <a:cs typeface="B Zar" pitchFamily="2" charset="-78"/>
              </a:rPr>
              <a:t>هرچه در وجود تو است</a:t>
            </a:r>
            <a:r>
              <a:rPr kumimoji="0" lang="fa-IR" sz="3000" b="1" i="0" u="none" strike="noStrike" kern="0" cap="none" spc="0" normalizeH="0" noProof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.</a:t>
            </a:r>
            <a:endParaRPr kumimoji="0" lang="en-US" sz="3000" b="1" i="0" u="none" strike="noStrike" kern="0" cap="none" spc="0" normalizeH="0" baseline="0" noProof="0" dirty="0" smtClean="0">
              <a:ln>
                <a:solidFill>
                  <a:srgbClr val="CC00CC"/>
                </a:solidFill>
              </a:ln>
              <a:solidFill>
                <a:srgbClr val="CC00CC"/>
              </a:solidFill>
              <a:effectLst/>
              <a:uLnTx/>
              <a:uFillTx/>
              <a:latin typeface="+mj-lt"/>
              <a:ea typeface="+mj-ea"/>
              <a:cs typeface="B Zar" pitchFamily="2" charset="-78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428992" y="3357562"/>
            <a:ext cx="5000660" cy="55399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000" b="1" i="0" u="none" strike="noStrike" kern="0" cap="none" spc="0" normalizeH="0" noProof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ب) </a:t>
            </a:r>
            <a:r>
              <a:rPr lang="fa-IR" sz="2800" b="1" kern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latin typeface="+mj-lt"/>
                <a:ea typeface="+mj-ea"/>
                <a:cs typeface="B Zar" pitchFamily="2" charset="-78"/>
              </a:rPr>
              <a:t>هرچه که وجود دارد</a:t>
            </a:r>
            <a:r>
              <a:rPr kumimoji="0" lang="fa-IR" sz="2800" b="1" i="0" u="none" strike="noStrike" kern="0" cap="none" spc="0" normalizeH="0" noProof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.</a:t>
            </a:r>
            <a:endParaRPr kumimoji="0" lang="en-US" sz="3000" b="1" i="0" u="none" strike="noStrike" kern="0" cap="none" spc="0" normalizeH="0" baseline="0" noProof="0" dirty="0" smtClean="0">
              <a:ln>
                <a:solidFill>
                  <a:srgbClr val="CC00CC"/>
                </a:solidFill>
              </a:ln>
              <a:solidFill>
                <a:srgbClr val="CC00CC"/>
              </a:solidFill>
              <a:effectLst/>
              <a:uLnTx/>
              <a:uFillTx/>
              <a:latin typeface="+mj-lt"/>
              <a:ea typeface="+mj-ea"/>
              <a:cs typeface="B Zar" pitchFamily="2" charset="-78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428992" y="4214818"/>
            <a:ext cx="5000660" cy="55399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000" b="1" i="0" u="none" strike="noStrike" kern="0" cap="none" spc="0" normalizeH="0" noProof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  ج) </a:t>
            </a:r>
            <a:r>
              <a:rPr lang="fa-IR" sz="3000" b="1" kern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latin typeface="+mj-lt"/>
                <a:ea typeface="+mj-ea"/>
                <a:cs typeface="B Zar" pitchFamily="2" charset="-78"/>
              </a:rPr>
              <a:t>هر چه در زمین است</a:t>
            </a:r>
            <a:r>
              <a:rPr kumimoji="0" lang="fa-IR" sz="3000" b="1" i="0" u="none" strike="noStrike" kern="0" cap="none" spc="0" normalizeH="0" noProof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.</a:t>
            </a:r>
            <a:endParaRPr kumimoji="0" lang="en-US" sz="3000" b="1" i="0" u="none" strike="noStrike" kern="0" cap="none" spc="0" normalizeH="0" baseline="0" noProof="0" dirty="0" smtClean="0">
              <a:ln>
                <a:solidFill>
                  <a:srgbClr val="CC00CC"/>
                </a:solidFill>
              </a:ln>
              <a:solidFill>
                <a:srgbClr val="CC00CC"/>
              </a:solidFill>
              <a:effectLst/>
              <a:uLnTx/>
              <a:uFillTx/>
              <a:latin typeface="+mj-lt"/>
              <a:ea typeface="+mj-ea"/>
              <a:cs typeface="B Zar" pitchFamily="2" charset="-78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3428992" y="5072074"/>
            <a:ext cx="5000660" cy="55399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eaLnBrk="0" hangingPunct="0">
              <a:spcBef>
                <a:spcPct val="50000"/>
              </a:spcBef>
              <a:defRPr/>
            </a:pPr>
            <a:r>
              <a:rPr kumimoji="0" lang="fa-IR" sz="3000" b="1" i="0" u="none" strike="noStrike" kern="0" cap="none" spc="0" normalizeH="0" noProof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  د) </a:t>
            </a:r>
            <a:r>
              <a:rPr lang="fa-IR" sz="3000" b="1" kern="0" noProof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cs typeface="B Zar" pitchFamily="2" charset="-78"/>
              </a:rPr>
              <a:t>هر چه که باعث حیات توست</a:t>
            </a:r>
            <a:r>
              <a:rPr lang="fa-IR" sz="3000" b="1" kern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cs typeface="B Zar" pitchFamily="2" charset="-78"/>
              </a:rPr>
              <a:t>.</a:t>
            </a:r>
            <a:endParaRPr lang="en-US" sz="3000" b="1" kern="0" dirty="0" smtClean="0">
              <a:ln>
                <a:solidFill>
                  <a:srgbClr val="CC00CC"/>
                </a:solidFill>
              </a:ln>
              <a:solidFill>
                <a:srgbClr val="CC00CC"/>
              </a:solidFill>
              <a:cs typeface="B Zar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14750"/>
            <a:ext cx="33337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14282" y="1071546"/>
            <a:ext cx="8715404" cy="60016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4- </a:t>
            </a:r>
            <a:r>
              <a:rPr kumimoji="0" lang="fa-IR" sz="3300" b="0" i="0" u="none" strike="noStrike" kern="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«</a:t>
            </a:r>
            <a:r>
              <a:rPr lang="fa-IR" sz="3300" kern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+mj-lt"/>
                <a:ea typeface="+mj-ea"/>
                <a:cs typeface="B Zar" pitchFamily="2" charset="-78"/>
              </a:rPr>
              <a:t> </a:t>
            </a:r>
            <a:r>
              <a:rPr lang="fa-IR" sz="3300" kern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+mj-lt"/>
                <a:ea typeface="+mj-ea"/>
                <a:cs typeface="B Zar" pitchFamily="2" charset="-78"/>
              </a:rPr>
              <a:t>چشم تو بس مختصر و در وی نمی گنجد.</a:t>
            </a:r>
            <a:r>
              <a:rPr kumimoji="0" lang="fa-IR" sz="3300" b="0" i="0" u="none" strike="noStrike" kern="0" cap="none" spc="0" normalizeH="0" noProof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 </a:t>
            </a:r>
            <a:r>
              <a:rPr kumimoji="0" lang="fa-IR" sz="33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» یعنی چه</a:t>
            </a:r>
            <a:r>
              <a:rPr kumimoji="0" lang="fa-IR" sz="3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؟</a:t>
            </a:r>
            <a:endParaRPr lang="fa-IR" sz="3300" kern="0" dirty="0" smtClean="0">
              <a:solidFill>
                <a:schemeClr val="bg1"/>
              </a:solidFill>
              <a:latin typeface="+mj-lt"/>
              <a:ea typeface="+mj-ea"/>
              <a:cs typeface="B Zar" pitchFamily="2" charset="-78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428992" y="2500306"/>
            <a:ext cx="5000660" cy="55399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000" b="1" i="0" u="none" strike="noStrike" kern="0" cap="none" spc="0" normalizeH="0" noProof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  الف)جهان بزرگ است.</a:t>
            </a:r>
            <a:endParaRPr kumimoji="0" lang="en-US" sz="3000" b="1" i="0" u="none" strike="noStrike" kern="0" cap="none" spc="0" normalizeH="0" baseline="0" noProof="0" dirty="0" smtClean="0">
              <a:ln>
                <a:solidFill>
                  <a:srgbClr val="CC00CC"/>
                </a:solidFill>
              </a:ln>
              <a:solidFill>
                <a:srgbClr val="CC00CC"/>
              </a:solidFill>
              <a:effectLst/>
              <a:uLnTx/>
              <a:uFillTx/>
              <a:latin typeface="+mj-lt"/>
              <a:ea typeface="+mj-ea"/>
              <a:cs typeface="B Zar" pitchFamily="2" charset="-78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428992" y="3357562"/>
            <a:ext cx="5000660" cy="55399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rtl="1" eaLnBrk="0" hangingPunct="0">
              <a:spcBef>
                <a:spcPct val="50000"/>
              </a:spcBef>
              <a:defRPr/>
            </a:pPr>
            <a:r>
              <a:rPr kumimoji="0" lang="fa-IR" sz="3000" b="1" i="0" u="none" strike="noStrike" kern="0" cap="none" spc="0" normalizeH="0" noProof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  ب) تو بسیار بزرگ هستی.</a:t>
            </a:r>
            <a:r>
              <a:rPr lang="fa-IR" sz="3000" b="1" kern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cs typeface="B Zar" pitchFamily="2" charset="-78"/>
              </a:rPr>
              <a:t>  </a:t>
            </a:r>
            <a:endParaRPr kumimoji="0" lang="en-US" sz="3000" b="1" i="0" u="none" strike="noStrike" kern="0" cap="none" spc="0" normalizeH="0" baseline="0" noProof="0" dirty="0" smtClean="0">
              <a:ln>
                <a:solidFill>
                  <a:srgbClr val="CC00CC"/>
                </a:solidFill>
              </a:ln>
              <a:solidFill>
                <a:srgbClr val="CC00CC"/>
              </a:solidFill>
              <a:effectLst/>
              <a:uLnTx/>
              <a:uFillTx/>
              <a:latin typeface="+mj-lt"/>
              <a:ea typeface="+mj-ea"/>
              <a:cs typeface="B Zar" pitchFamily="2" charset="-78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428992" y="4214818"/>
            <a:ext cx="5000660" cy="55399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rtl="1" eaLnBrk="0" hangingPunct="0">
              <a:spcBef>
                <a:spcPct val="50000"/>
              </a:spcBef>
              <a:defRPr/>
            </a:pPr>
            <a:r>
              <a:rPr kumimoji="0" lang="fa-IR" sz="3000" b="1" i="0" u="none" strike="noStrike" kern="0" cap="none" spc="0" normalizeH="0" noProof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  ج) </a:t>
            </a:r>
            <a:r>
              <a:rPr lang="fa-IR" sz="3000" b="1" kern="0" noProof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cs typeface="B Zar" pitchFamily="2" charset="-78"/>
              </a:rPr>
              <a:t>تو کوتاه بین و نادان هستی.</a:t>
            </a:r>
            <a:endParaRPr kumimoji="0" lang="en-US" sz="3000" b="1" i="0" u="none" strike="noStrike" kern="0" cap="none" spc="0" normalizeH="0" baseline="0" noProof="0" dirty="0" smtClean="0">
              <a:ln>
                <a:solidFill>
                  <a:srgbClr val="CC00CC"/>
                </a:solidFill>
              </a:ln>
              <a:solidFill>
                <a:srgbClr val="CC00CC"/>
              </a:solidFill>
              <a:effectLst/>
              <a:uLnTx/>
              <a:uFillTx/>
              <a:latin typeface="+mj-lt"/>
              <a:ea typeface="+mj-ea"/>
              <a:cs typeface="B Zar" pitchFamily="2" charset="-78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3428992" y="5072074"/>
            <a:ext cx="5000660" cy="55399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eaLnBrk="0" hangingPunct="0">
              <a:spcBef>
                <a:spcPct val="50000"/>
              </a:spcBef>
              <a:defRPr/>
            </a:pPr>
            <a:r>
              <a:rPr kumimoji="0" lang="fa-IR" sz="3000" b="1" i="0" u="none" strike="noStrike" kern="0" cap="none" spc="0" normalizeH="0" noProof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  د) </a:t>
            </a:r>
            <a:r>
              <a:rPr lang="fa-IR" sz="3000" b="1" kern="0" noProof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cs typeface="B Zar" pitchFamily="2" charset="-78"/>
              </a:rPr>
              <a:t>چشم تو آن را درک نمی کند.</a:t>
            </a:r>
            <a:endParaRPr lang="en-US" sz="3000" b="1" kern="0" dirty="0" smtClean="0">
              <a:ln>
                <a:solidFill>
                  <a:srgbClr val="CC00CC"/>
                </a:solidFill>
              </a:ln>
              <a:solidFill>
                <a:srgbClr val="CC00CC"/>
              </a:solidFill>
              <a:cs typeface="B Zar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14750"/>
            <a:ext cx="33337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14282" y="690673"/>
            <a:ext cx="8715404" cy="136191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3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Zar" pitchFamily="2" charset="-78"/>
              </a:rPr>
              <a:t>5- </a:t>
            </a:r>
            <a:r>
              <a:rPr lang="fa-IR" sz="33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B Zar" pitchFamily="2" charset="-78"/>
              </a:rPr>
              <a:t> </a:t>
            </a:r>
            <a:r>
              <a:rPr lang="fa-IR" sz="33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B Zar" pitchFamily="2" charset="-78"/>
              </a:rPr>
              <a:t>منظور از </a:t>
            </a:r>
            <a:r>
              <a:rPr lang="fa-IR" sz="3300" kern="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B Zar" pitchFamily="2" charset="-78"/>
              </a:rPr>
              <a:t>«</a:t>
            </a:r>
            <a:r>
              <a:rPr lang="fa-IR" sz="3300" kern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B Zar" pitchFamily="2" charset="-78"/>
              </a:rPr>
              <a:t> هر یکی » </a:t>
            </a:r>
            <a:r>
              <a:rPr lang="fa-IR" sz="33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B Zar" pitchFamily="2" charset="-78"/>
              </a:rPr>
              <a:t>در عبارت زیر چیست</a:t>
            </a:r>
            <a:r>
              <a:rPr kumimoji="0" lang="fa-IR" sz="33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Zar" pitchFamily="2" charset="-78"/>
              </a:rPr>
              <a:t>؟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a-IR" sz="3300" kern="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B Zar" pitchFamily="2" charset="-78"/>
              </a:rPr>
              <a:t> </a:t>
            </a:r>
            <a:r>
              <a:rPr lang="fa-IR" sz="3300" kern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B Zar" pitchFamily="2" charset="-78"/>
              </a:rPr>
              <a:t>     « هر یکی را آنچه به کار باید ، داد. »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357554" y="2500306"/>
            <a:ext cx="5072098" cy="55399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000" b="1" i="0" u="none" strike="noStrike" kern="0" cap="none" spc="0" normalizeH="0" noProof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  الف) </a:t>
            </a:r>
            <a:r>
              <a:rPr lang="fa-IR" sz="3000" b="1" kern="0" noProof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latin typeface="+mj-lt"/>
                <a:ea typeface="+mj-ea"/>
                <a:cs typeface="B Zar" pitchFamily="2" charset="-78"/>
              </a:rPr>
              <a:t>همه موجودات</a:t>
            </a:r>
            <a:endParaRPr kumimoji="0" lang="en-US" sz="3000" b="1" i="0" u="none" strike="noStrike" kern="0" cap="none" spc="0" normalizeH="0" baseline="0" noProof="0" dirty="0" smtClean="0">
              <a:ln>
                <a:solidFill>
                  <a:srgbClr val="CC00CC"/>
                </a:solidFill>
              </a:ln>
              <a:solidFill>
                <a:srgbClr val="CC00CC"/>
              </a:solidFill>
              <a:effectLst/>
              <a:uLnTx/>
              <a:uFillTx/>
              <a:latin typeface="+mj-lt"/>
              <a:ea typeface="+mj-ea"/>
              <a:cs typeface="B Zar" pitchFamily="2" charset="-78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357554" y="3357562"/>
            <a:ext cx="5072098" cy="55399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rtl="1" eaLnBrk="0" hangingPunct="0">
              <a:spcBef>
                <a:spcPct val="50000"/>
              </a:spcBef>
              <a:defRPr/>
            </a:pPr>
            <a:r>
              <a:rPr kumimoji="0" lang="fa-IR" sz="3000" b="1" i="0" u="none" strike="noStrike" kern="0" cap="none" spc="0" normalizeH="0" noProof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  ب) </a:t>
            </a:r>
            <a:r>
              <a:rPr lang="fa-IR" sz="3000" b="1" kern="0" noProof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cs typeface="B Zar" pitchFamily="2" charset="-78"/>
              </a:rPr>
              <a:t>جواهر و معادن</a:t>
            </a:r>
            <a:endParaRPr kumimoji="0" lang="en-US" sz="3000" b="1" i="0" u="none" strike="noStrike" kern="0" cap="none" spc="0" normalizeH="0" baseline="0" noProof="0" dirty="0" smtClean="0">
              <a:ln>
                <a:solidFill>
                  <a:srgbClr val="CC00CC"/>
                </a:solidFill>
              </a:ln>
              <a:solidFill>
                <a:srgbClr val="CC00CC"/>
              </a:solidFill>
              <a:effectLst/>
              <a:uLnTx/>
              <a:uFillTx/>
              <a:latin typeface="+mj-lt"/>
              <a:ea typeface="+mj-ea"/>
              <a:cs typeface="B Zar" pitchFamily="2" charset="-78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357554" y="4214818"/>
            <a:ext cx="5072098" cy="55399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rtl="1" eaLnBrk="0" hangingPunct="0">
              <a:spcBef>
                <a:spcPct val="50000"/>
              </a:spcBef>
              <a:defRPr/>
            </a:pPr>
            <a:r>
              <a:rPr kumimoji="0" lang="fa-IR" sz="3000" b="1" i="0" u="none" strike="noStrike" kern="0" cap="none" spc="0" normalizeH="0" noProof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  ج) مرغان هوا و حشرات زمین</a:t>
            </a:r>
            <a:endParaRPr kumimoji="0" lang="en-US" sz="2400" b="1" i="0" u="none" strike="noStrike" kern="0" cap="none" spc="0" normalizeH="0" baseline="0" noProof="0" dirty="0" smtClean="0">
              <a:ln>
                <a:solidFill>
                  <a:srgbClr val="CC00CC"/>
                </a:solidFill>
              </a:ln>
              <a:solidFill>
                <a:srgbClr val="CC00CC"/>
              </a:solidFill>
              <a:effectLst/>
              <a:uLnTx/>
              <a:uFillTx/>
              <a:latin typeface="+mj-lt"/>
              <a:ea typeface="+mj-ea"/>
              <a:cs typeface="B Zar" pitchFamily="2" charset="-78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3357554" y="5072074"/>
            <a:ext cx="5072098" cy="55399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eaLnBrk="0" hangingPunct="0">
              <a:spcBef>
                <a:spcPct val="50000"/>
              </a:spcBef>
              <a:defRPr/>
            </a:pPr>
            <a:r>
              <a:rPr kumimoji="0" lang="fa-IR" sz="3000" b="1" i="0" u="none" strike="noStrike" kern="0" cap="none" spc="0" normalizeH="0" noProof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  د) </a:t>
            </a:r>
            <a:r>
              <a:rPr lang="fa-IR" sz="3000" b="1" kern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latin typeface="+mj-lt"/>
                <a:ea typeface="+mj-ea"/>
                <a:cs typeface="B Zar" pitchFamily="2" charset="-78"/>
              </a:rPr>
              <a:t>مورچه ها</a:t>
            </a:r>
            <a:r>
              <a:rPr kumimoji="0" lang="fa-IR" sz="3000" b="1" i="0" u="none" strike="noStrike" kern="0" cap="none" spc="0" normalizeH="0" noProof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  </a:t>
            </a:r>
            <a:endParaRPr lang="en-US" sz="3000" b="1" kern="0" dirty="0" smtClean="0">
              <a:ln>
                <a:solidFill>
                  <a:srgbClr val="CC00CC"/>
                </a:solidFill>
              </a:ln>
              <a:solidFill>
                <a:srgbClr val="CC00CC"/>
              </a:solidFill>
              <a:cs typeface="B Zar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14750"/>
            <a:ext cx="33337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004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05063" y="1158875"/>
            <a:ext cx="4333875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14282" y="1452419"/>
            <a:ext cx="8715404" cy="60016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3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Zar" pitchFamily="2" charset="-78"/>
              </a:rPr>
              <a:t>6- </a:t>
            </a:r>
            <a:r>
              <a:rPr lang="fa-IR" sz="33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B Zar" pitchFamily="2" charset="-78"/>
              </a:rPr>
              <a:t>مفرد واژه </a:t>
            </a:r>
            <a:r>
              <a:rPr lang="fa-IR" sz="2800" kern="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B Zar" pitchFamily="2" charset="-78"/>
              </a:rPr>
              <a:t>« عجایب ، آیات ، انواع ، جوانب » </a:t>
            </a:r>
            <a:r>
              <a:rPr lang="fa-IR" sz="33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B Zar" pitchFamily="2" charset="-78"/>
              </a:rPr>
              <a:t>کدام است</a:t>
            </a:r>
            <a:r>
              <a:rPr kumimoji="0" lang="fa-IR" sz="33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Zar" pitchFamily="2" charset="-78"/>
              </a:rPr>
              <a:t>؟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357554" y="2500306"/>
            <a:ext cx="5072098" cy="55399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000" b="1" i="0" u="none" strike="noStrike" kern="0" cap="none" spc="0" normalizeH="0" noProof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  الف) عجیبه، آیه ، نوع ، جانب </a:t>
            </a:r>
            <a:endParaRPr kumimoji="0" lang="en-US" sz="3000" b="1" i="0" u="none" strike="noStrike" kern="0" cap="none" spc="0" normalizeH="0" baseline="0" noProof="0" dirty="0" smtClean="0">
              <a:ln>
                <a:solidFill>
                  <a:srgbClr val="CC00CC"/>
                </a:solidFill>
              </a:ln>
              <a:solidFill>
                <a:srgbClr val="CC00CC"/>
              </a:solidFill>
              <a:effectLst/>
              <a:uLnTx/>
              <a:uFillTx/>
              <a:latin typeface="+mj-lt"/>
              <a:ea typeface="+mj-ea"/>
              <a:cs typeface="B Zar" pitchFamily="2" charset="-78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357554" y="3357562"/>
            <a:ext cx="5072098" cy="55399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rtl="1" eaLnBrk="0" hangingPunct="0">
              <a:spcBef>
                <a:spcPct val="50000"/>
              </a:spcBef>
              <a:defRPr/>
            </a:pPr>
            <a:r>
              <a:rPr kumimoji="0" lang="fa-IR" sz="3000" b="1" i="0" u="none" strike="noStrike" kern="0" cap="none" spc="0" normalizeH="0" noProof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  ب) </a:t>
            </a:r>
            <a:r>
              <a:rPr lang="fa-IR" sz="3000" b="1" kern="0" noProof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cs typeface="B Zar" pitchFamily="2" charset="-78"/>
              </a:rPr>
              <a:t>عجب ، آیت ، نوع ، جانبه</a:t>
            </a:r>
            <a:endParaRPr kumimoji="0" lang="en-US" sz="3000" b="1" i="0" u="none" strike="noStrike" kern="0" cap="none" spc="0" normalizeH="0" baseline="0" noProof="0" dirty="0" smtClean="0">
              <a:ln>
                <a:solidFill>
                  <a:srgbClr val="CC00CC"/>
                </a:solidFill>
              </a:ln>
              <a:solidFill>
                <a:srgbClr val="CC00CC"/>
              </a:solidFill>
              <a:effectLst/>
              <a:uLnTx/>
              <a:uFillTx/>
              <a:latin typeface="+mj-lt"/>
              <a:ea typeface="+mj-ea"/>
              <a:cs typeface="B Zar" pitchFamily="2" charset="-78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357554" y="4214818"/>
            <a:ext cx="5072098" cy="55399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eaLnBrk="0" hangingPunct="0">
              <a:spcBef>
                <a:spcPct val="50000"/>
              </a:spcBef>
              <a:defRPr/>
            </a:pPr>
            <a:r>
              <a:rPr kumimoji="0" lang="fa-IR" sz="3000" b="1" i="0" u="none" strike="noStrike" kern="0" cap="none" spc="0" normalizeH="0" noProof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  ج) </a:t>
            </a:r>
            <a:r>
              <a:rPr lang="fa-IR" sz="3000" b="1" kern="0" noProof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cs typeface="B Zar" pitchFamily="2" charset="-78"/>
              </a:rPr>
              <a:t>عجیب ، آی ، نوعی ، جنب</a:t>
            </a:r>
            <a:endParaRPr lang="en-US" sz="3000" b="1" kern="0" dirty="0" smtClean="0">
              <a:ln>
                <a:solidFill>
                  <a:srgbClr val="CC00CC"/>
                </a:solidFill>
              </a:ln>
              <a:solidFill>
                <a:srgbClr val="CC00CC"/>
              </a:solidFill>
              <a:cs typeface="B Zar" pitchFamily="2" charset="-78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3357554" y="5072074"/>
            <a:ext cx="5072098" cy="55399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eaLnBrk="0" hangingPunct="0">
              <a:spcBef>
                <a:spcPct val="50000"/>
              </a:spcBef>
              <a:defRPr/>
            </a:pPr>
            <a:r>
              <a:rPr kumimoji="0" lang="fa-IR" sz="3000" b="1" i="0" u="none" strike="noStrike" kern="0" cap="none" spc="0" normalizeH="0" noProof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  د) </a:t>
            </a:r>
            <a:r>
              <a:rPr lang="fa-IR" sz="3000" b="1" kern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latin typeface="+mj-lt"/>
                <a:ea typeface="+mj-ea"/>
                <a:cs typeface="B Zar" pitchFamily="2" charset="-78"/>
              </a:rPr>
              <a:t>عجاب ، آیه ، نواع ، جنوب</a:t>
            </a:r>
            <a:endParaRPr lang="en-US" sz="3000" b="1" kern="0" dirty="0" smtClean="0">
              <a:ln>
                <a:solidFill>
                  <a:srgbClr val="CC00CC"/>
                </a:solidFill>
              </a:ln>
              <a:solidFill>
                <a:srgbClr val="CC00CC"/>
              </a:solidFill>
              <a:cs typeface="B Zar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14750"/>
            <a:ext cx="33337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14282" y="1452419"/>
            <a:ext cx="8715404" cy="60016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3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Zar" pitchFamily="2" charset="-78"/>
              </a:rPr>
              <a:t>7- </a:t>
            </a:r>
            <a:r>
              <a:rPr lang="fa-IR" sz="2800" kern="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B Zar" pitchFamily="2" charset="-78"/>
              </a:rPr>
              <a:t>« کیمیای سعادت » </a:t>
            </a:r>
            <a:r>
              <a:rPr lang="fa-IR" sz="33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B Zar" pitchFamily="2" charset="-78"/>
              </a:rPr>
              <a:t>اثر کیست  و مربوط به چه قرنی است</a:t>
            </a:r>
            <a:r>
              <a:rPr kumimoji="0" lang="fa-IR" sz="33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Zar" pitchFamily="2" charset="-78"/>
              </a:rPr>
              <a:t>؟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357554" y="2500306"/>
            <a:ext cx="5072098" cy="55399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000" b="1" i="0" u="none" strike="noStrike" kern="0" cap="none" spc="0" normalizeH="0" noProof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  الف) سعدی ، هفتم</a:t>
            </a:r>
            <a:endParaRPr kumimoji="0" lang="en-US" sz="3000" b="1" i="0" u="none" strike="noStrike" kern="0" cap="none" spc="0" normalizeH="0" baseline="0" noProof="0" dirty="0" smtClean="0">
              <a:ln>
                <a:solidFill>
                  <a:srgbClr val="CC00CC"/>
                </a:solidFill>
              </a:ln>
              <a:solidFill>
                <a:srgbClr val="CC00CC"/>
              </a:solidFill>
              <a:effectLst/>
              <a:uLnTx/>
              <a:uFillTx/>
              <a:latin typeface="+mj-lt"/>
              <a:ea typeface="+mj-ea"/>
              <a:cs typeface="B Zar" pitchFamily="2" charset="-78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357554" y="3357562"/>
            <a:ext cx="5072098" cy="55399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rtl="1" eaLnBrk="0" hangingPunct="0">
              <a:spcBef>
                <a:spcPct val="50000"/>
              </a:spcBef>
              <a:defRPr/>
            </a:pPr>
            <a:r>
              <a:rPr kumimoji="0" lang="fa-IR" sz="3000" b="1" i="0" u="none" strike="noStrike" kern="0" cap="none" spc="0" normalizeH="0" noProof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  ب) </a:t>
            </a:r>
            <a:r>
              <a:rPr lang="fa-IR" sz="3000" b="1" kern="0" noProof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cs typeface="B Zar" pitchFamily="2" charset="-78"/>
              </a:rPr>
              <a:t>سنایی ، حدیقه الحقیقه</a:t>
            </a:r>
            <a:endParaRPr kumimoji="0" lang="en-US" sz="3000" b="1" i="0" u="none" strike="noStrike" kern="0" cap="none" spc="0" normalizeH="0" baseline="0" noProof="0" dirty="0" smtClean="0">
              <a:ln>
                <a:solidFill>
                  <a:srgbClr val="CC00CC"/>
                </a:solidFill>
              </a:ln>
              <a:solidFill>
                <a:srgbClr val="CC00CC"/>
              </a:solidFill>
              <a:effectLst/>
              <a:uLnTx/>
              <a:uFillTx/>
              <a:latin typeface="+mj-lt"/>
              <a:ea typeface="+mj-ea"/>
              <a:cs typeface="B Zar" pitchFamily="2" charset="-78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357554" y="4214818"/>
            <a:ext cx="5072098" cy="55399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eaLnBrk="0" hangingPunct="0">
              <a:spcBef>
                <a:spcPct val="50000"/>
              </a:spcBef>
              <a:defRPr/>
            </a:pPr>
            <a:r>
              <a:rPr kumimoji="0" lang="fa-IR" sz="3000" b="1" i="0" u="none" strike="noStrike" kern="0" cap="none" spc="0" normalizeH="0" noProof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  ج) غزالی ، پنجم</a:t>
            </a:r>
            <a:endParaRPr lang="en-US" sz="3000" b="1" kern="0" dirty="0" smtClean="0">
              <a:ln>
                <a:solidFill>
                  <a:srgbClr val="CC00CC"/>
                </a:solidFill>
              </a:ln>
              <a:solidFill>
                <a:srgbClr val="CC00CC"/>
              </a:solidFill>
              <a:cs typeface="B Zar" pitchFamily="2" charset="-78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3357554" y="5072074"/>
            <a:ext cx="5072098" cy="55399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eaLnBrk="0" hangingPunct="0">
              <a:spcBef>
                <a:spcPct val="50000"/>
              </a:spcBef>
              <a:defRPr/>
            </a:pPr>
            <a:r>
              <a:rPr kumimoji="0" lang="fa-IR" sz="3000" b="1" i="0" u="none" strike="noStrike" kern="0" cap="none" spc="0" normalizeH="0" noProof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  د) </a:t>
            </a:r>
            <a:r>
              <a:rPr lang="fa-IR" sz="3000" b="1" kern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latin typeface="+mj-lt"/>
                <a:ea typeface="+mj-ea"/>
                <a:cs typeface="B Zar" pitchFamily="2" charset="-78"/>
              </a:rPr>
              <a:t>نیما یوشیج ، افسانه</a:t>
            </a:r>
            <a:endParaRPr lang="en-US" sz="3000" b="1" kern="0" dirty="0" smtClean="0">
              <a:ln>
                <a:solidFill>
                  <a:srgbClr val="CC00CC"/>
                </a:solidFill>
              </a:ln>
              <a:solidFill>
                <a:srgbClr val="CC00CC"/>
              </a:solidFill>
              <a:cs typeface="B Zar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14750"/>
            <a:ext cx="33337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 animBg="1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14282" y="1452419"/>
            <a:ext cx="8715404" cy="60016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3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Zar" pitchFamily="2" charset="-78"/>
              </a:rPr>
              <a:t>8- </a:t>
            </a:r>
            <a:r>
              <a:rPr lang="fa-IR" sz="33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B Zar" pitchFamily="2" charset="-78"/>
              </a:rPr>
              <a:t>موضوع کتاب </a:t>
            </a:r>
            <a:r>
              <a:rPr lang="fa-IR" sz="3300" kern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B Zar" pitchFamily="2" charset="-78"/>
              </a:rPr>
              <a:t>« اسرار التوحید » </a:t>
            </a:r>
            <a:r>
              <a:rPr lang="fa-IR" sz="33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B Zar" pitchFamily="2" charset="-78"/>
              </a:rPr>
              <a:t>چیست</a:t>
            </a:r>
            <a:r>
              <a:rPr kumimoji="0" lang="fa-IR" sz="3300" i="0" u="none" strike="noStrike" kern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Zar" pitchFamily="2" charset="-78"/>
              </a:rPr>
              <a:t>؟</a:t>
            </a:r>
            <a:endParaRPr kumimoji="0" lang="fa-IR" sz="3300" i="0" u="none" strike="noStrike" kern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B Zar" pitchFamily="2" charset="-78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357554" y="2500306"/>
            <a:ext cx="5072098" cy="55399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000" b="1" i="0" u="none" strike="noStrike" kern="0" cap="none" spc="0" normalizeH="0" noProof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  الف) </a:t>
            </a:r>
            <a:r>
              <a:rPr lang="fa-IR" sz="3000" b="1" kern="0" noProof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latin typeface="+mj-lt"/>
                <a:ea typeface="+mj-ea"/>
                <a:cs typeface="B Zar" pitchFamily="2" charset="-78"/>
              </a:rPr>
              <a:t>درباره اصول دین</a:t>
            </a:r>
            <a:endParaRPr kumimoji="0" lang="en-US" sz="3000" b="1" i="0" u="none" strike="noStrike" kern="0" cap="none" spc="0" normalizeH="0" baseline="0" noProof="0" dirty="0" smtClean="0">
              <a:ln>
                <a:solidFill>
                  <a:srgbClr val="CC00CC"/>
                </a:solidFill>
              </a:ln>
              <a:solidFill>
                <a:srgbClr val="CC00CC"/>
              </a:solidFill>
              <a:effectLst/>
              <a:uLnTx/>
              <a:uFillTx/>
              <a:latin typeface="+mj-lt"/>
              <a:ea typeface="+mj-ea"/>
              <a:cs typeface="B Zar" pitchFamily="2" charset="-78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357554" y="3357562"/>
            <a:ext cx="5072098" cy="55399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rtl="1" eaLnBrk="0" hangingPunct="0">
              <a:spcBef>
                <a:spcPct val="50000"/>
              </a:spcBef>
              <a:defRPr/>
            </a:pPr>
            <a:r>
              <a:rPr kumimoji="0" lang="fa-IR" sz="3000" b="1" i="0" u="none" strike="noStrike" kern="0" cap="none" spc="0" normalizeH="0" noProof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  ب) </a:t>
            </a:r>
            <a:r>
              <a:rPr lang="fa-IR" sz="3000" b="1" kern="0" noProof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cs typeface="B Zar" pitchFamily="2" charset="-78"/>
              </a:rPr>
              <a:t>در احوال ابوسعید ابوالخیر</a:t>
            </a:r>
            <a:endParaRPr kumimoji="0" lang="en-US" sz="3000" b="1" i="0" u="none" strike="noStrike" kern="0" cap="none" spc="0" normalizeH="0" baseline="0" noProof="0" dirty="0" smtClean="0">
              <a:ln>
                <a:solidFill>
                  <a:srgbClr val="CC00CC"/>
                </a:solidFill>
              </a:ln>
              <a:solidFill>
                <a:srgbClr val="CC00CC"/>
              </a:solidFill>
              <a:effectLst/>
              <a:uLnTx/>
              <a:uFillTx/>
              <a:latin typeface="+mj-lt"/>
              <a:ea typeface="+mj-ea"/>
              <a:cs typeface="B Zar" pitchFamily="2" charset="-78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357554" y="4214818"/>
            <a:ext cx="5072098" cy="55399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eaLnBrk="0" hangingPunct="0">
              <a:spcBef>
                <a:spcPct val="50000"/>
              </a:spcBef>
              <a:defRPr/>
            </a:pPr>
            <a:r>
              <a:rPr kumimoji="0" lang="fa-IR" sz="3000" b="1" i="0" u="none" strike="noStrike" kern="0" cap="none" spc="0" normalizeH="0" noProof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  ج) </a:t>
            </a:r>
            <a:r>
              <a:rPr lang="fa-IR" sz="3000" b="1" kern="0" noProof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cs typeface="B Zar" pitchFamily="2" charset="-78"/>
              </a:rPr>
              <a:t>عرفان و سیر و سلوک</a:t>
            </a:r>
            <a:endParaRPr lang="en-US" sz="3000" b="1" kern="0" dirty="0" smtClean="0">
              <a:ln>
                <a:solidFill>
                  <a:srgbClr val="CC00CC"/>
                </a:solidFill>
              </a:ln>
              <a:solidFill>
                <a:srgbClr val="CC00CC"/>
              </a:solidFill>
              <a:cs typeface="B Zar" pitchFamily="2" charset="-78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3357554" y="5072074"/>
            <a:ext cx="5072098" cy="55399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eaLnBrk="0" hangingPunct="0">
              <a:spcBef>
                <a:spcPct val="50000"/>
              </a:spcBef>
              <a:defRPr/>
            </a:pPr>
            <a:r>
              <a:rPr kumimoji="0" lang="fa-IR" sz="3000" b="1" i="0" u="none" strike="noStrike" kern="0" cap="none" spc="0" normalizeH="0" noProof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  د) </a:t>
            </a:r>
            <a:r>
              <a:rPr lang="fa-IR" sz="3000" b="1" kern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latin typeface="+mj-lt"/>
                <a:ea typeface="+mj-ea"/>
                <a:cs typeface="B Zar" pitchFamily="2" charset="-78"/>
              </a:rPr>
              <a:t>درباره محمد بن منور</a:t>
            </a:r>
            <a:endParaRPr lang="en-US" sz="3000" b="1" kern="0" dirty="0" smtClean="0">
              <a:ln>
                <a:solidFill>
                  <a:srgbClr val="CC00CC"/>
                </a:solidFill>
              </a:ln>
              <a:solidFill>
                <a:srgbClr val="CC00CC"/>
              </a:solidFill>
              <a:cs typeface="B Zar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14750"/>
            <a:ext cx="33337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 animBg="1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14282" y="1071546"/>
            <a:ext cx="8715404" cy="60016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3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Zar" pitchFamily="2" charset="-78"/>
              </a:rPr>
              <a:t>9- </a:t>
            </a:r>
            <a:r>
              <a:rPr lang="fa-IR" sz="33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B Zar" pitchFamily="2" charset="-78"/>
              </a:rPr>
              <a:t>در کدام گزینه وابسته های بیشتری است</a:t>
            </a:r>
            <a:r>
              <a:rPr kumimoji="0" lang="fa-IR" sz="33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Zar" pitchFamily="2" charset="-78"/>
              </a:rPr>
              <a:t>؟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357554" y="2500306"/>
            <a:ext cx="5072098" cy="55399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000" b="1" i="0" u="none" strike="noStrike" kern="0" cap="none" spc="0" normalizeH="0" noProof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  الف) </a:t>
            </a:r>
            <a:r>
              <a:rPr lang="fa-IR" sz="3000" b="1" kern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latin typeface="+mj-lt"/>
                <a:ea typeface="+mj-ea"/>
                <a:cs typeface="B Zar" pitchFamily="2" charset="-78"/>
              </a:rPr>
              <a:t>زیر سنگ های سخت</a:t>
            </a:r>
            <a:endParaRPr kumimoji="0" lang="en-US" sz="3000" b="1" i="0" u="none" strike="noStrike" kern="0" cap="none" spc="0" normalizeH="0" baseline="0" noProof="0" dirty="0" smtClean="0">
              <a:ln>
                <a:solidFill>
                  <a:srgbClr val="CC00CC"/>
                </a:solidFill>
              </a:ln>
              <a:solidFill>
                <a:srgbClr val="CC00CC"/>
              </a:solidFill>
              <a:effectLst/>
              <a:uLnTx/>
              <a:uFillTx/>
              <a:latin typeface="+mj-lt"/>
              <a:ea typeface="+mj-ea"/>
              <a:cs typeface="B Zar" pitchFamily="2" charset="-78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357554" y="3357562"/>
            <a:ext cx="5072098" cy="55399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rtl="1" eaLnBrk="0" hangingPunct="0">
              <a:spcBef>
                <a:spcPct val="50000"/>
              </a:spcBef>
              <a:defRPr/>
            </a:pPr>
            <a:r>
              <a:rPr kumimoji="0" lang="fa-IR" sz="3000" b="1" i="0" u="none" strike="noStrike" kern="0" cap="none" spc="0" normalizeH="0" noProof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  ب) </a:t>
            </a:r>
            <a:r>
              <a:rPr lang="fa-IR" sz="3000" b="1" kern="0" noProof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cs typeface="B Zar" pitchFamily="2" charset="-78"/>
              </a:rPr>
              <a:t>سریر ملک وی</a:t>
            </a:r>
            <a:endParaRPr kumimoji="0" lang="en-US" sz="3000" b="1" i="0" u="none" strike="noStrike" kern="0" cap="none" spc="0" normalizeH="0" baseline="0" noProof="0" dirty="0" smtClean="0">
              <a:ln>
                <a:solidFill>
                  <a:srgbClr val="CC00CC"/>
                </a:solidFill>
              </a:ln>
              <a:solidFill>
                <a:srgbClr val="CC00CC"/>
              </a:solidFill>
              <a:effectLst/>
              <a:uLnTx/>
              <a:uFillTx/>
              <a:latin typeface="+mj-lt"/>
              <a:ea typeface="+mj-ea"/>
              <a:cs typeface="B Zar" pitchFamily="2" charset="-78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357554" y="4214818"/>
            <a:ext cx="5072098" cy="55399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eaLnBrk="0" hangingPunct="0">
              <a:spcBef>
                <a:spcPct val="50000"/>
              </a:spcBef>
              <a:defRPr/>
            </a:pPr>
            <a:r>
              <a:rPr kumimoji="0" lang="fa-IR" sz="3000" b="1" i="0" u="none" strike="noStrike" kern="0" cap="none" spc="0" normalizeH="0" noProof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  ج) </a:t>
            </a:r>
            <a:r>
              <a:rPr lang="fa-IR" sz="3000" b="1" kern="0" noProof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cs typeface="B Zar" pitchFamily="2" charset="-78"/>
              </a:rPr>
              <a:t>دیبای هفت رنگ</a:t>
            </a:r>
            <a:endParaRPr lang="en-US" sz="3000" b="1" kern="0" dirty="0" smtClean="0">
              <a:ln>
                <a:solidFill>
                  <a:srgbClr val="CC00CC"/>
                </a:solidFill>
              </a:ln>
              <a:solidFill>
                <a:srgbClr val="CC00CC"/>
              </a:solidFill>
              <a:cs typeface="B Zar" pitchFamily="2" charset="-78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3357554" y="5072074"/>
            <a:ext cx="5072098" cy="55399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eaLnBrk="0" hangingPunct="0">
              <a:spcBef>
                <a:spcPct val="50000"/>
              </a:spcBef>
              <a:defRPr/>
            </a:pPr>
            <a:r>
              <a:rPr kumimoji="0" lang="fa-IR" sz="3000" b="1" i="0" u="none" strike="noStrike" kern="0" cap="none" spc="0" normalizeH="0" noProof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  د) </a:t>
            </a:r>
            <a:r>
              <a:rPr lang="fa-IR" sz="3000" b="1" kern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latin typeface="+mj-lt"/>
                <a:ea typeface="+mj-ea"/>
                <a:cs typeface="B Zar" pitchFamily="2" charset="-78"/>
              </a:rPr>
              <a:t>بستان معرفت حق تعالی</a:t>
            </a:r>
            <a:endParaRPr lang="en-US" sz="3000" b="1" kern="0" dirty="0" smtClean="0">
              <a:ln>
                <a:solidFill>
                  <a:srgbClr val="CC00CC"/>
                </a:solidFill>
              </a:ln>
              <a:solidFill>
                <a:srgbClr val="CC00CC"/>
              </a:solidFill>
              <a:cs typeface="B Zar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14750"/>
            <a:ext cx="33337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 animBg="1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14282" y="1071546"/>
            <a:ext cx="8715404" cy="60016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3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Zar" pitchFamily="2" charset="-78"/>
              </a:rPr>
              <a:t>10- </a:t>
            </a:r>
            <a:r>
              <a:rPr lang="fa-IR" sz="3300" kern="0" noProof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B Zar" pitchFamily="2" charset="-78"/>
              </a:rPr>
              <a:t>« قندیل های » </a:t>
            </a:r>
            <a:r>
              <a:rPr lang="fa-IR" sz="3300" kern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B Zar" pitchFamily="2" charset="-78"/>
              </a:rPr>
              <a:t>خانه خدا با توجه به درس کدام است</a:t>
            </a:r>
            <a:r>
              <a:rPr kumimoji="0" lang="fa-IR" sz="3300" i="0" u="none" strike="noStrike" kern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Zar" pitchFamily="2" charset="-78"/>
              </a:rPr>
              <a:t>؟</a:t>
            </a:r>
            <a:endParaRPr kumimoji="0" lang="fa-IR" sz="3300" i="0" u="none" strike="noStrike" kern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B Zar" pitchFamily="2" charset="-78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357554" y="2500306"/>
            <a:ext cx="5072098" cy="55399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000" b="1" i="0" u="none" strike="noStrike" kern="0" cap="none" spc="0" normalizeH="0" noProof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  الف) </a:t>
            </a:r>
            <a:r>
              <a:rPr lang="fa-IR" sz="3000" b="1" kern="0" noProof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latin typeface="+mj-lt"/>
                <a:ea typeface="+mj-ea"/>
                <a:cs typeface="B Zar" pitchFamily="2" charset="-78"/>
              </a:rPr>
              <a:t>آسمان</a:t>
            </a:r>
            <a:endParaRPr kumimoji="0" lang="en-US" sz="3000" b="1" i="0" u="none" strike="noStrike" kern="0" cap="none" spc="0" normalizeH="0" baseline="0" noProof="0" dirty="0" smtClean="0">
              <a:ln>
                <a:solidFill>
                  <a:srgbClr val="CC00CC"/>
                </a:solidFill>
              </a:ln>
              <a:solidFill>
                <a:srgbClr val="CC00CC"/>
              </a:solidFill>
              <a:effectLst/>
              <a:uLnTx/>
              <a:uFillTx/>
              <a:latin typeface="+mj-lt"/>
              <a:ea typeface="+mj-ea"/>
              <a:cs typeface="B Zar" pitchFamily="2" charset="-78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357554" y="3357562"/>
            <a:ext cx="5072098" cy="55399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rtl="1" eaLnBrk="0" hangingPunct="0">
              <a:spcBef>
                <a:spcPct val="50000"/>
              </a:spcBef>
              <a:defRPr/>
            </a:pPr>
            <a:r>
              <a:rPr kumimoji="0" lang="fa-IR" sz="3000" b="1" i="0" u="none" strike="noStrike" kern="0" cap="none" spc="0" normalizeH="0" noProof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  ب) </a:t>
            </a:r>
            <a:r>
              <a:rPr lang="fa-IR" sz="3000" b="1" kern="0" noProof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cs typeface="B Zar" pitchFamily="2" charset="-78"/>
              </a:rPr>
              <a:t>ماه</a:t>
            </a:r>
            <a:endParaRPr kumimoji="0" lang="en-US" sz="3000" b="1" i="0" u="none" strike="noStrike" kern="0" cap="none" spc="0" normalizeH="0" baseline="0" noProof="0" dirty="0" smtClean="0">
              <a:ln>
                <a:solidFill>
                  <a:srgbClr val="CC00CC"/>
                </a:solidFill>
              </a:ln>
              <a:solidFill>
                <a:srgbClr val="CC00CC"/>
              </a:solidFill>
              <a:effectLst/>
              <a:uLnTx/>
              <a:uFillTx/>
              <a:latin typeface="+mj-lt"/>
              <a:ea typeface="+mj-ea"/>
              <a:cs typeface="B Zar" pitchFamily="2" charset="-78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357554" y="4214818"/>
            <a:ext cx="5072098" cy="55399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eaLnBrk="0" hangingPunct="0">
              <a:spcBef>
                <a:spcPct val="50000"/>
              </a:spcBef>
              <a:defRPr/>
            </a:pPr>
            <a:r>
              <a:rPr kumimoji="0" lang="fa-IR" sz="3000" b="1" i="0" u="none" strike="noStrike" kern="0" cap="none" spc="0" normalizeH="0" noProof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  ج) </a:t>
            </a:r>
            <a:r>
              <a:rPr lang="fa-IR" sz="3000" b="1" kern="0" noProof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cs typeface="B Zar" pitchFamily="2" charset="-78"/>
              </a:rPr>
              <a:t>ماه و خورشید</a:t>
            </a:r>
            <a:endParaRPr lang="en-US" sz="3000" b="1" kern="0" dirty="0" smtClean="0">
              <a:ln>
                <a:solidFill>
                  <a:srgbClr val="CC00CC"/>
                </a:solidFill>
              </a:ln>
              <a:solidFill>
                <a:srgbClr val="CC00CC"/>
              </a:solidFill>
              <a:cs typeface="B Zar" pitchFamily="2" charset="-78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3357554" y="5072074"/>
            <a:ext cx="5072098" cy="55399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 eaLnBrk="0" hangingPunct="0">
              <a:spcBef>
                <a:spcPct val="50000"/>
              </a:spcBef>
              <a:defRPr/>
            </a:pPr>
            <a:r>
              <a:rPr kumimoji="0" lang="fa-IR" sz="3000" b="1" i="0" u="none" strike="noStrike" kern="0" cap="none" spc="0" normalizeH="0" noProof="0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  د) ستارگان</a:t>
            </a:r>
            <a:endParaRPr lang="en-US" sz="3000" b="1" kern="0" dirty="0" smtClean="0">
              <a:ln>
                <a:solidFill>
                  <a:srgbClr val="CC00CC"/>
                </a:solidFill>
              </a:ln>
              <a:solidFill>
                <a:srgbClr val="CC00CC"/>
              </a:solidFill>
              <a:cs typeface="B Zar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14750"/>
            <a:ext cx="33337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 animBg="1"/>
      <p:bldP spid="18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857752" y="357166"/>
            <a:ext cx="2736850" cy="646331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fa-IR" sz="36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cs typeface="B Lotus" pitchFamily="2" charset="-78"/>
              </a:rPr>
              <a:t>کار گروهی</a:t>
            </a:r>
            <a:endParaRPr lang="en-US" sz="3600" b="1" dirty="0">
              <a:ln>
                <a:solidFill>
                  <a:srgbClr val="006600"/>
                </a:solidFill>
              </a:ln>
              <a:solidFill>
                <a:srgbClr val="006600"/>
              </a:solidFill>
              <a:cs typeface="B Lotus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500430" cy="350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14744" y="2571744"/>
            <a:ext cx="4572032" cy="646331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fa-IR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cs typeface="B Lotus" pitchFamily="2" charset="-78"/>
              </a:rPr>
              <a:t>کار گروهی امروز</a:t>
            </a:r>
            <a:endParaRPr lang="en-US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cs typeface="B Lotus" pitchFamily="2" charset="-78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57158" y="3884855"/>
            <a:ext cx="8143932" cy="1200329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fa-IR" sz="3600" b="1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cs typeface="B Lotus" pitchFamily="2" charset="-78"/>
              </a:rPr>
              <a:t>نمونه هایی از آیات الهی را درباره شگفتی های جهان بیان کنید.</a:t>
            </a:r>
            <a:endParaRPr lang="en-US" sz="3600" b="1" dirty="0">
              <a:ln>
                <a:solidFill>
                  <a:srgbClr val="CC00CC"/>
                </a:solidFill>
              </a:ln>
              <a:solidFill>
                <a:srgbClr val="CC00CC"/>
              </a:solidFill>
              <a:cs typeface="B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14546" y="428604"/>
            <a:ext cx="2736850" cy="52322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fa-IR" sz="2800" b="1" dirty="0" smtClean="0">
                <a:ln>
                  <a:solidFill>
                    <a:srgbClr val="CC00CC"/>
                  </a:solidFill>
                </a:ln>
                <a:solidFill>
                  <a:srgbClr val="CC00CC"/>
                </a:solidFill>
                <a:latin typeface="Arial" pitchFamily="34" charset="0"/>
                <a:cs typeface="B Roya" pitchFamily="2" charset="-78"/>
              </a:rPr>
              <a:t>تکلیف و نوشتن</a:t>
            </a:r>
            <a:endParaRPr lang="en-US" sz="2800" b="1" dirty="0">
              <a:ln>
                <a:solidFill>
                  <a:srgbClr val="CC00CC"/>
                </a:solidFill>
              </a:ln>
              <a:solidFill>
                <a:srgbClr val="CC00CC"/>
              </a:solidFill>
              <a:cs typeface="B Roya" pitchFamily="2" charset="-78"/>
            </a:endParaRPr>
          </a:p>
        </p:txBody>
      </p:sp>
      <p:sp>
        <p:nvSpPr>
          <p:cNvPr id="5" name="Flowchart: Card 4"/>
          <p:cNvSpPr/>
          <p:nvPr/>
        </p:nvSpPr>
        <p:spPr bwMode="auto">
          <a:xfrm>
            <a:off x="285720" y="1071546"/>
            <a:ext cx="5000660" cy="4929222"/>
          </a:xfrm>
          <a:prstGeom prst="flowChartPunchedCard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tIns="180000" bIns="180000"/>
          <a:lstStyle/>
          <a:p>
            <a:pPr algn="r" rtl="1">
              <a:defRPr/>
            </a:pPr>
            <a:r>
              <a:rPr lang="fa-IR" sz="2400" b="1" dirty="0" smtClean="0">
                <a:cs typeface="B Lotus" pitchFamily="2" charset="-78"/>
                <a:hlinkClick r:id="rId3"/>
              </a:rPr>
              <a:t>بخش نوشتن را بخوانید ، ( به صورت گروهی ) این بخش تکلیف شماست ، اگر سوالی و ابهامی هست، می توانید بپرسید.</a:t>
            </a:r>
          </a:p>
          <a:p>
            <a:pPr algn="r" rtl="1">
              <a:defRPr/>
            </a:pPr>
            <a:endParaRPr lang="fa-IR" sz="2400" b="1" dirty="0" smtClean="0">
              <a:cs typeface="B Lotus" pitchFamily="2" charset="-78"/>
              <a:hlinkClick r:id="rId3"/>
            </a:endParaRPr>
          </a:p>
          <a:p>
            <a:pPr algn="r" rtl="1">
              <a:defRPr/>
            </a:pPr>
            <a:r>
              <a:rPr lang="fa-IR" sz="2400" b="1" dirty="0" smtClean="0">
                <a:cs typeface="B Lotus" pitchFamily="2" charset="-78"/>
                <a:hlinkClick r:id="rId3"/>
              </a:rPr>
              <a:t>امشب می توانید برای تکمیل آموخته هایتان ، مباحث مرتبط را از وبلاگ زیر بخوانید.</a:t>
            </a:r>
          </a:p>
          <a:p>
            <a:pPr algn="r" rtl="1">
              <a:defRPr/>
            </a:pPr>
            <a:endParaRPr lang="fa-IR" sz="2400" b="1" dirty="0" smtClean="0">
              <a:cs typeface="B Lotus" pitchFamily="2" charset="-78"/>
              <a:hlinkClick r:id="rId3"/>
            </a:endParaRPr>
          </a:p>
          <a:p>
            <a:pPr algn="r" rtl="1">
              <a:defRPr/>
            </a:pPr>
            <a:endParaRPr lang="fa-IR" sz="2400" b="1" dirty="0" smtClean="0">
              <a:cs typeface="B Lotus" pitchFamily="2" charset="-78"/>
              <a:hlinkClick r:id="rId3"/>
            </a:endParaRPr>
          </a:p>
          <a:p>
            <a:pPr rtl="1">
              <a:defRPr/>
            </a:pPr>
            <a:r>
              <a:rPr lang="en-US" sz="2400" b="1" dirty="0" smtClean="0">
                <a:cs typeface="B Roya" pitchFamily="2" charset="-78"/>
                <a:hlinkClick r:id="rId3"/>
              </a:rPr>
              <a:t>http</a:t>
            </a:r>
            <a:r>
              <a:rPr lang="en-US" sz="2400" b="1" dirty="0" smtClean="0">
                <a:cs typeface="B Roya" pitchFamily="2" charset="-78"/>
                <a:hlinkClick r:id="rId3"/>
              </a:rPr>
              <a:t>://</a:t>
            </a:r>
            <a:r>
              <a:rPr lang="en-US" sz="2400" b="1" dirty="0" smtClean="0">
                <a:cs typeface="B Roya" pitchFamily="2" charset="-78"/>
              </a:rPr>
              <a:t>www.maryamhabibi.blog.ir</a:t>
            </a:r>
            <a:endParaRPr lang="fa-IR" sz="1600" dirty="0" smtClean="0">
              <a:cs typeface="B Roya" pitchFamily="2" charset="-78"/>
            </a:endParaRPr>
          </a:p>
          <a:p>
            <a:pPr algn="r" rtl="1">
              <a:defRPr/>
            </a:pPr>
            <a:endParaRPr lang="fa-IR" sz="1600" dirty="0" smtClean="0">
              <a:cs typeface="B Roya" pitchFamily="2" charset="-78"/>
            </a:endParaRPr>
          </a:p>
          <a:p>
            <a:pPr algn="r" rtl="1">
              <a:defRPr/>
            </a:pPr>
            <a:endParaRPr lang="fa-IR" sz="1600" dirty="0">
              <a:cs typeface="B Roya" pitchFamily="2" charset="-78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00643" y="0"/>
            <a:ext cx="3843357" cy="3929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2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2133280-E7D5-4007-A657-2D30C4EAFD5D}" type="datetime10">
              <a:rPr lang="fa-IR" smtClean="0"/>
              <a:pPr/>
              <a:t>سه شنبه، 2016/08/23</a:t>
            </a:fld>
            <a:endParaRPr lang="en-US" smtClean="0"/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9370382-333B-46C1-9BDD-2567BFF07D20}" type="slidenum">
              <a:rPr lang="fa-IR" smtClean="0"/>
              <a:pPr/>
              <a:t>27</a:t>
            </a:fld>
            <a:endParaRPr lang="en-US" smtClean="0"/>
          </a:p>
        </p:txBody>
      </p:sp>
      <p:grpSp>
        <p:nvGrpSpPr>
          <p:cNvPr id="4096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0965" name="Picture 3" descr="DSC0310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4372" name="Rectangle 4"/>
            <p:cNvSpPr>
              <a:spLocks noChangeArrowheads="1"/>
            </p:cNvSpPr>
            <p:nvPr/>
          </p:nvSpPr>
          <p:spPr bwMode="auto">
            <a:xfrm rot="-1103537">
              <a:off x="295" y="618"/>
              <a:ext cx="3628" cy="8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fa-IR" sz="5400" b="1" dirty="0">
                  <a:solidFill>
                    <a:srgbClr val="86181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Lotus" pitchFamily="2" charset="-78"/>
                </a:rPr>
                <a:t>از توجه </a:t>
              </a:r>
              <a:r>
                <a:rPr lang="fa-IR" sz="5400" b="1">
                  <a:solidFill>
                    <a:srgbClr val="86181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Lotus" pitchFamily="2" charset="-78"/>
                </a:rPr>
                <a:t>شما </a:t>
              </a:r>
              <a:r>
                <a:rPr lang="fa-IR" sz="5400" b="1" smtClean="0">
                  <a:solidFill>
                    <a:srgbClr val="86181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Lotus" pitchFamily="2" charset="-78"/>
                </a:rPr>
                <a:t>سپاس گزاريم</a:t>
              </a:r>
              <a:r>
                <a:rPr lang="fa-IR" dirty="0">
                  <a:cs typeface="Zar" pitchFamily="2" charset="-78"/>
                </a:rPr>
                <a:t>.</a:t>
              </a:r>
              <a:endParaRPr lang="en-US" dirty="0">
                <a:cs typeface="Zar" pitchFamily="2" charset="-7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 bwMode="auto">
          <a:xfrm>
            <a:off x="2571736" y="2285992"/>
            <a:ext cx="3714776" cy="2000264"/>
          </a:xfrm>
          <a:prstGeom prst="ellips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3200" b="1" dirty="0" smtClean="0">
                <a:ln>
                  <a:solidFill>
                    <a:srgbClr val="006600"/>
                  </a:solidFill>
                </a:ln>
                <a:blipFill>
                  <a:blip r:embed="rId3"/>
                  <a:tile tx="0" ty="0" sx="100000" sy="100000" flip="none" algn="tl"/>
                </a:blipFill>
                <a:cs typeface="B Lotus" pitchFamily="2" charset="-78"/>
              </a:rPr>
              <a:t>فرایند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3200" b="1" dirty="0" smtClean="0">
                <a:ln>
                  <a:solidFill>
                    <a:srgbClr val="7030A0"/>
                  </a:solidFill>
                </a:ln>
                <a:blipFill>
                  <a:blip r:embed="rId4"/>
                  <a:tile tx="0" ty="0" sx="100000" sy="100000" flip="none" algn="tl"/>
                </a:blipFill>
                <a:cs typeface="B Lotus" pitchFamily="2" charset="-78"/>
              </a:rPr>
              <a:t>تدریس درس دوم</a:t>
            </a:r>
            <a:endParaRPr lang="fa-IR" sz="3200" b="1" dirty="0">
              <a:ln>
                <a:solidFill>
                  <a:srgbClr val="0000FF"/>
                </a:solidFill>
              </a:ln>
              <a:solidFill>
                <a:srgbClr val="0000FF"/>
              </a:solidFill>
              <a:cs typeface="B Lotus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cs typeface="B Lotus" pitchFamily="2" charset="-78"/>
              </a:rPr>
              <a:t>عجایب صنع حق تعالی</a:t>
            </a:r>
            <a:endParaRPr lang="fa-IR" sz="2400" b="1" dirty="0" smtClean="0">
              <a:ln>
                <a:solidFill>
                  <a:srgbClr val="7030A0"/>
                </a:solidFill>
              </a:ln>
              <a:blipFill>
                <a:blip r:embed="rId4"/>
                <a:tile tx="0" ty="0" sx="100000" sy="100000" flip="none" algn="tl"/>
              </a:blipFill>
              <a:cs typeface="B Lotus" pitchFamily="2" charset="-78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4000496" y="428604"/>
            <a:ext cx="1643074" cy="1500198"/>
          </a:xfrm>
          <a:prstGeom prst="wedgeEllipseCallout">
            <a:avLst>
              <a:gd name="adj1" fmla="val -21761"/>
              <a:gd name="adj2" fmla="val 6859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000" b="1" i="0" u="none" strike="noStrike" cap="none" normalizeH="0" baseline="0" dirty="0" smtClean="0">
                <a:ln>
                  <a:solidFill>
                    <a:srgbClr val="990099"/>
                  </a:solidFill>
                </a:ln>
                <a:solidFill>
                  <a:srgbClr val="990099"/>
                </a:solidFill>
                <a:effectLst/>
                <a:cs typeface="B Lotus" pitchFamily="2" charset="-78"/>
              </a:rPr>
              <a:t>اهداف درس</a:t>
            </a:r>
            <a:endParaRPr kumimoji="0" lang="en-US" sz="3000" b="1" i="0" u="none" strike="noStrike" cap="none" normalizeH="0" baseline="0" dirty="0" smtClean="0">
              <a:ln>
                <a:solidFill>
                  <a:srgbClr val="990099"/>
                </a:solidFill>
              </a:ln>
              <a:solidFill>
                <a:srgbClr val="990099"/>
              </a:solidFill>
              <a:effectLst/>
              <a:cs typeface="B Lotus" pitchFamily="2" charset="-78"/>
            </a:endParaRPr>
          </a:p>
        </p:txBody>
      </p:sp>
      <p:sp>
        <p:nvSpPr>
          <p:cNvPr id="10" name="Oval Callout 9"/>
          <p:cNvSpPr/>
          <p:nvPr/>
        </p:nvSpPr>
        <p:spPr bwMode="auto">
          <a:xfrm rot="19934893">
            <a:off x="2185341" y="811169"/>
            <a:ext cx="1706924" cy="1500198"/>
          </a:xfrm>
          <a:prstGeom prst="wedgeEllipseCallout">
            <a:avLst>
              <a:gd name="adj1" fmla="val -5394"/>
              <a:gd name="adj2" fmla="val 6759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700" b="1" i="0" u="none" strike="noStrike" cap="none" normalizeH="0" baseline="0" dirty="0" smtClean="0">
                <a:ln>
                  <a:solidFill>
                    <a:srgbClr val="990099"/>
                  </a:solidFill>
                </a:ln>
                <a:solidFill>
                  <a:srgbClr val="990099"/>
                </a:solidFill>
                <a:effectLst/>
                <a:cs typeface="B Lotus" pitchFamily="2" charset="-78"/>
              </a:rPr>
              <a:t>ارزشیابی تشخیصی</a:t>
            </a:r>
            <a:endParaRPr kumimoji="0" lang="en-US" sz="2700" b="1" i="0" u="none" strike="noStrike" cap="none" normalizeH="0" baseline="0" dirty="0" smtClean="0">
              <a:ln>
                <a:solidFill>
                  <a:srgbClr val="990099"/>
                </a:solidFill>
              </a:ln>
              <a:solidFill>
                <a:srgbClr val="990099"/>
              </a:solidFill>
              <a:effectLst/>
              <a:cs typeface="B Lotus" pitchFamily="2" charset="-78"/>
            </a:endParaRPr>
          </a:p>
        </p:txBody>
      </p:sp>
      <p:sp>
        <p:nvSpPr>
          <p:cNvPr id="11" name="Oval Callout 10"/>
          <p:cNvSpPr/>
          <p:nvPr/>
        </p:nvSpPr>
        <p:spPr bwMode="auto">
          <a:xfrm rot="17634058">
            <a:off x="758150" y="1977135"/>
            <a:ext cx="1706924" cy="1500198"/>
          </a:xfrm>
          <a:prstGeom prst="wedgeEllipseCallout">
            <a:avLst>
              <a:gd name="adj1" fmla="val 12236"/>
              <a:gd name="adj2" fmla="val 7321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700" b="1" i="0" u="none" strike="noStrike" cap="none" normalizeH="0" baseline="0" dirty="0" smtClean="0">
                <a:ln>
                  <a:solidFill>
                    <a:srgbClr val="990099"/>
                  </a:solidFill>
                </a:ln>
                <a:solidFill>
                  <a:srgbClr val="990099"/>
                </a:solidFill>
                <a:effectLst/>
                <a:cs typeface="B Lotus" pitchFamily="2" charset="-78"/>
              </a:rPr>
              <a:t>ایجاد انگیزه</a:t>
            </a:r>
            <a:endParaRPr kumimoji="0" lang="en-US" sz="2700" b="1" i="0" u="none" strike="noStrike" cap="none" normalizeH="0" baseline="0" dirty="0" smtClean="0">
              <a:ln>
                <a:solidFill>
                  <a:srgbClr val="990099"/>
                </a:solidFill>
              </a:ln>
              <a:solidFill>
                <a:srgbClr val="990099"/>
              </a:solidFill>
              <a:effectLst/>
              <a:cs typeface="B Lotus" pitchFamily="2" charset="-78"/>
            </a:endParaRPr>
          </a:p>
        </p:txBody>
      </p:sp>
      <p:sp>
        <p:nvSpPr>
          <p:cNvPr id="12" name="Oval Callout 11"/>
          <p:cNvSpPr/>
          <p:nvPr/>
        </p:nvSpPr>
        <p:spPr bwMode="auto">
          <a:xfrm rot="15675417">
            <a:off x="1089189" y="3707902"/>
            <a:ext cx="1706924" cy="1500198"/>
          </a:xfrm>
          <a:prstGeom prst="wedgeEllipseCallout">
            <a:avLst>
              <a:gd name="adj1" fmla="val 24455"/>
              <a:gd name="adj2" fmla="val 7638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700" b="1" i="0" u="none" strike="noStrike" cap="none" normalizeH="0" baseline="0" dirty="0" smtClean="0">
                <a:ln>
                  <a:solidFill>
                    <a:srgbClr val="990099"/>
                  </a:solidFill>
                </a:ln>
                <a:solidFill>
                  <a:srgbClr val="990099"/>
                </a:solidFill>
                <a:effectLst/>
                <a:cs typeface="B Lotus" pitchFamily="2" charset="-78"/>
              </a:rPr>
              <a:t>روش تدریس</a:t>
            </a:r>
            <a:endParaRPr kumimoji="0" lang="en-US" sz="2700" b="1" i="0" u="none" strike="noStrike" cap="none" normalizeH="0" baseline="0" dirty="0" smtClean="0">
              <a:ln>
                <a:solidFill>
                  <a:srgbClr val="990099"/>
                </a:solidFill>
              </a:ln>
              <a:solidFill>
                <a:srgbClr val="990099"/>
              </a:solidFill>
              <a:effectLst/>
              <a:cs typeface="B Lotus" pitchFamily="2" charset="-78"/>
            </a:endParaRPr>
          </a:p>
        </p:txBody>
      </p:sp>
      <p:sp>
        <p:nvSpPr>
          <p:cNvPr id="13" name="Oval Callout 12"/>
          <p:cNvSpPr/>
          <p:nvPr/>
        </p:nvSpPr>
        <p:spPr bwMode="auto">
          <a:xfrm rot="11010765">
            <a:off x="2686989" y="4569091"/>
            <a:ext cx="2282670" cy="1500198"/>
          </a:xfrm>
          <a:prstGeom prst="wedgeEllipseCallout">
            <a:avLst>
              <a:gd name="adj1" fmla="val -125"/>
              <a:gd name="adj2" fmla="val 7034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700" b="1" dirty="0" smtClean="0">
                <a:ln>
                  <a:solidFill>
                    <a:srgbClr val="990099"/>
                  </a:solidFill>
                </a:ln>
                <a:solidFill>
                  <a:srgbClr val="990099"/>
                </a:solidFill>
                <a:cs typeface="B Lotus" pitchFamily="2" charset="-78"/>
              </a:rPr>
              <a:t>نکات کلیدی درس</a:t>
            </a:r>
            <a:endParaRPr kumimoji="0" lang="en-US" sz="2700" b="1" i="0" u="none" strike="noStrike" cap="none" normalizeH="0" baseline="0" dirty="0" smtClean="0">
              <a:ln>
                <a:solidFill>
                  <a:srgbClr val="990099"/>
                </a:solidFill>
              </a:ln>
              <a:solidFill>
                <a:srgbClr val="990099"/>
              </a:solidFill>
              <a:effectLst/>
              <a:cs typeface="B Lotus" pitchFamily="2" charset="-78"/>
            </a:endParaRPr>
          </a:p>
        </p:txBody>
      </p:sp>
      <p:sp>
        <p:nvSpPr>
          <p:cNvPr id="14" name="Oval Callout 13"/>
          <p:cNvSpPr/>
          <p:nvPr/>
        </p:nvSpPr>
        <p:spPr bwMode="auto">
          <a:xfrm rot="8077491">
            <a:off x="5071715" y="4244296"/>
            <a:ext cx="2150303" cy="1500198"/>
          </a:xfrm>
          <a:prstGeom prst="wedgeEllipseCallout">
            <a:avLst>
              <a:gd name="adj1" fmla="val -6466"/>
              <a:gd name="adj2" fmla="val 7109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3600" b="1" dirty="0" smtClean="0">
                <a:ln>
                  <a:solidFill>
                    <a:srgbClr val="990099"/>
                  </a:solidFill>
                </a:ln>
                <a:solidFill>
                  <a:srgbClr val="990099"/>
                </a:solidFill>
                <a:cs typeface="B Lotus" pitchFamily="2" charset="-78"/>
              </a:rPr>
              <a:t>نکته زبانی</a:t>
            </a:r>
            <a:endParaRPr kumimoji="0" lang="en-US" sz="3600" b="1" i="0" u="none" strike="noStrike" cap="none" normalizeH="0" baseline="0" dirty="0" smtClean="0">
              <a:ln>
                <a:solidFill>
                  <a:srgbClr val="990099"/>
                </a:solidFill>
              </a:ln>
              <a:solidFill>
                <a:srgbClr val="990099"/>
              </a:solidFill>
              <a:effectLst/>
              <a:cs typeface="B Lotus" pitchFamily="2" charset="-78"/>
            </a:endParaRPr>
          </a:p>
        </p:txBody>
      </p:sp>
      <p:sp>
        <p:nvSpPr>
          <p:cNvPr id="15" name="Oval Callout 14"/>
          <p:cNvSpPr/>
          <p:nvPr/>
        </p:nvSpPr>
        <p:spPr bwMode="auto">
          <a:xfrm rot="5400000">
            <a:off x="6516627" y="2587545"/>
            <a:ext cx="1611471" cy="1500198"/>
          </a:xfrm>
          <a:prstGeom prst="wedgeEllipseCallout">
            <a:avLst>
              <a:gd name="adj1" fmla="val 1930"/>
              <a:gd name="adj2" fmla="val 6720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600" b="1" dirty="0" smtClean="0">
                <a:ln>
                  <a:solidFill>
                    <a:srgbClr val="990099"/>
                  </a:solidFill>
                </a:ln>
                <a:solidFill>
                  <a:srgbClr val="990099"/>
                </a:solidFill>
                <a:cs typeface="B Lotus" pitchFamily="2" charset="-78"/>
              </a:rPr>
              <a:t>ارزشیابی تکوینی</a:t>
            </a:r>
            <a:endParaRPr kumimoji="0" lang="en-US" sz="2600" b="1" i="0" u="none" strike="noStrike" cap="none" normalizeH="0" baseline="0" dirty="0" smtClean="0">
              <a:ln>
                <a:solidFill>
                  <a:srgbClr val="990099"/>
                </a:solidFill>
              </a:ln>
              <a:solidFill>
                <a:srgbClr val="990099"/>
              </a:solidFill>
              <a:effectLst/>
              <a:cs typeface="B Lotus" pitchFamily="2" charset="-78"/>
            </a:endParaRPr>
          </a:p>
        </p:txBody>
      </p:sp>
      <p:sp>
        <p:nvSpPr>
          <p:cNvPr id="16" name="Oval Callout 15"/>
          <p:cNvSpPr/>
          <p:nvPr/>
        </p:nvSpPr>
        <p:spPr bwMode="auto">
          <a:xfrm rot="3020915">
            <a:off x="5627925" y="1112138"/>
            <a:ext cx="1660046" cy="1333502"/>
          </a:xfrm>
          <a:prstGeom prst="wedgeEllipseCallout">
            <a:avLst>
              <a:gd name="adj1" fmla="val 7186"/>
              <a:gd name="adj2" fmla="val 7249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600" b="1" dirty="0" smtClean="0">
                <a:ln>
                  <a:solidFill>
                    <a:srgbClr val="990099"/>
                  </a:solidFill>
                </a:ln>
                <a:solidFill>
                  <a:srgbClr val="990099"/>
                </a:solidFill>
                <a:cs typeface="B Lotus" pitchFamily="2" charset="-78"/>
              </a:rPr>
              <a:t>ارائه ی تکلیف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Grp="1" noChangeArrowheads="1"/>
          </p:cNvSpPr>
          <p:nvPr>
            <p:ph type="ctrTitle"/>
          </p:nvPr>
        </p:nvSpPr>
        <p:spPr>
          <a:xfrm>
            <a:off x="214314" y="285728"/>
            <a:ext cx="8715404" cy="701675"/>
          </a:xfrm>
          <a:blipFill>
            <a:blip r:embed="rId3"/>
            <a:tile tx="0" ty="0" sx="100000" sy="100000" flip="none" algn="tl"/>
          </a:blipFill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a-IR" sz="4000" dirty="0" smtClean="0">
                <a:solidFill>
                  <a:schemeClr val="bg1"/>
                </a:solidFill>
                <a:cs typeface="B Zar" pitchFamily="2" charset="-78"/>
              </a:rPr>
              <a:t>ارزشیابی تشخیصی </a:t>
            </a:r>
            <a:r>
              <a:rPr lang="fa-IR" sz="3200" dirty="0" smtClean="0">
                <a:solidFill>
                  <a:schemeClr val="bg1"/>
                </a:solidFill>
                <a:cs typeface="B Zar" pitchFamily="2" charset="-78"/>
              </a:rPr>
              <a:t>( بحث گروهی)</a:t>
            </a:r>
            <a:endParaRPr lang="en-US" sz="4000" b="1" dirty="0" smtClean="0">
              <a:solidFill>
                <a:schemeClr val="bg1"/>
              </a:solidFill>
              <a:cs typeface="B Zar" pitchFamily="2" charset="-78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14282" y="1028201"/>
            <a:ext cx="8715404" cy="129266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1- </a:t>
            </a:r>
            <a:r>
              <a:rPr lang="fa-IR" sz="3300" kern="0" dirty="0" smtClean="0">
                <a:solidFill>
                  <a:schemeClr val="bg1"/>
                </a:solidFill>
                <a:latin typeface="+mj-lt"/>
                <a:ea typeface="+mj-ea"/>
                <a:cs typeface="B Zar" pitchFamily="2" charset="-78"/>
              </a:rPr>
              <a:t>معنی هر واژه را بگویید</a:t>
            </a:r>
            <a:r>
              <a:rPr kumimoji="0" lang="fa-IR" sz="33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. </a:t>
            </a:r>
            <a:endParaRPr kumimoji="0" lang="fa-IR" sz="33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B Zar" pitchFamily="2" charset="-78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a-IR" sz="3000" kern="0" noProof="0" dirty="0" smtClean="0">
                <a:solidFill>
                  <a:srgbClr val="FFFF00"/>
                </a:solidFill>
                <a:latin typeface="+mj-lt"/>
                <a:ea typeface="+mj-ea"/>
                <a:cs typeface="B Zar" pitchFamily="2" charset="-78"/>
              </a:rPr>
              <a:t>سپهر ، آوا ، تنبیه ، تسبیح ، مستمع ، حقّه ، مسخّر ، 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14282" y="2341876"/>
            <a:ext cx="8715404" cy="60016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rtl="1" eaLnBrk="0" hangingPunct="0">
              <a:spcBef>
                <a:spcPct val="50000"/>
              </a:spcBef>
              <a:defRPr/>
            </a:pPr>
            <a:r>
              <a:rPr kumimoji="0" lang="fa-IR" sz="3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2- مفهوم </a:t>
            </a:r>
            <a:r>
              <a:rPr lang="fa-IR" sz="3000" b="1" kern="0" dirty="0">
                <a:solidFill>
                  <a:srgbClr val="FFFF00"/>
                </a:solidFill>
                <a:latin typeface="+mj-lt"/>
                <a:ea typeface="+mj-ea"/>
                <a:cs typeface="B Zar" pitchFamily="2" charset="-78"/>
              </a:rPr>
              <a:t>« </a:t>
            </a:r>
            <a:r>
              <a:rPr lang="fa-IR" sz="2800" b="1" kern="0" dirty="0">
                <a:solidFill>
                  <a:srgbClr val="FFFF00"/>
                </a:solidFill>
                <a:latin typeface="+mj-lt"/>
                <a:ea typeface="+mj-ea"/>
                <a:cs typeface="B Zar" pitchFamily="2" charset="-78"/>
              </a:rPr>
              <a:t>سعدیا راست روان گوی سعادت بردند </a:t>
            </a:r>
            <a:r>
              <a:rPr lang="fa-IR" sz="3000" b="1" kern="0" dirty="0">
                <a:solidFill>
                  <a:srgbClr val="FFFF00"/>
                </a:solidFill>
                <a:latin typeface="+mj-lt"/>
                <a:ea typeface="+mj-ea"/>
                <a:cs typeface="B Zar" pitchFamily="2" charset="-78"/>
              </a:rPr>
              <a:t>» </a:t>
            </a:r>
            <a:r>
              <a:rPr kumimoji="0" lang="fa-IR" sz="3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چیست؟</a:t>
            </a:r>
            <a:r>
              <a:rPr lang="fa-IR" sz="2500" kern="0" dirty="0" smtClean="0">
                <a:solidFill>
                  <a:srgbClr val="FFFF00"/>
                </a:solidFill>
                <a:cs typeface="B Zar" pitchFamily="2" charset="-78"/>
              </a:rPr>
              <a:t> </a:t>
            </a:r>
            <a:endParaRPr kumimoji="0" lang="fa-IR" sz="25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B Zar" pitchFamily="2" charset="-78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4314" y="2971712"/>
            <a:ext cx="8715404" cy="60016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a-IR" sz="3300" kern="0" dirty="0" smtClean="0">
                <a:solidFill>
                  <a:schemeClr val="bg1"/>
                </a:solidFill>
                <a:latin typeface="+mj-lt"/>
                <a:ea typeface="+mj-ea"/>
                <a:cs typeface="B Zar" pitchFamily="2" charset="-78"/>
              </a:rPr>
              <a:t>3- </a:t>
            </a:r>
            <a:r>
              <a:rPr lang="fa-IR" sz="3300" kern="0" dirty="0" smtClean="0">
                <a:solidFill>
                  <a:srgbClr val="FFFF00"/>
                </a:solidFill>
                <a:latin typeface="+mj-lt"/>
                <a:ea typeface="+mj-ea"/>
                <a:cs typeface="B Zar" pitchFamily="2" charset="-78"/>
              </a:rPr>
              <a:t>« معرفت این است که من در آنم» </a:t>
            </a:r>
            <a:r>
              <a:rPr lang="fa-IR" sz="3300" kern="0" dirty="0" smtClean="0">
                <a:solidFill>
                  <a:schemeClr val="bg1"/>
                </a:solidFill>
                <a:latin typeface="+mj-lt"/>
                <a:ea typeface="+mj-ea"/>
                <a:cs typeface="B Zar" pitchFamily="2" charset="-78"/>
              </a:rPr>
              <a:t>یعنی چه؟</a:t>
            </a: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B Zar" pitchFamily="2" charset="-78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14282" y="3606387"/>
            <a:ext cx="8715404" cy="28161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4- </a:t>
            </a:r>
            <a:r>
              <a:rPr lang="fa-IR" sz="3200" kern="0" dirty="0" smtClean="0">
                <a:solidFill>
                  <a:schemeClr val="bg1"/>
                </a:solidFill>
                <a:latin typeface="+mj-lt"/>
                <a:ea typeface="+mj-ea"/>
                <a:cs typeface="B Zar" pitchFamily="2" charset="-78"/>
              </a:rPr>
              <a:t>برای هر کدام از آرایه های زیر مثال شعری از درس یک بگویید</a:t>
            </a:r>
            <a:r>
              <a:rPr kumimoji="0" lang="fa-IR" sz="32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     تشبیه</a:t>
            </a:r>
            <a:r>
              <a:rPr kumimoji="0" lang="fa-IR" sz="32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            </a:t>
            </a:r>
            <a:r>
              <a:rPr lang="fa-IR" sz="3200" b="1" kern="0" dirty="0" smtClean="0">
                <a:solidFill>
                  <a:srgbClr val="FFFF00"/>
                </a:solidFill>
                <a:latin typeface="+mj-lt"/>
                <a:ea typeface="+mj-ea"/>
                <a:cs typeface="B Zar" pitchFamily="2" charset="-78"/>
              </a:rPr>
              <a:t>مراعات نظیر             </a:t>
            </a:r>
            <a:r>
              <a:rPr kumimoji="0" lang="fa-I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جناس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a-IR" sz="3200" b="1" kern="0" dirty="0">
                <a:solidFill>
                  <a:srgbClr val="FFFF00"/>
                </a:solidFill>
                <a:latin typeface="+mj-lt"/>
                <a:ea typeface="+mj-ea"/>
                <a:cs typeface="B Zar" pitchFamily="2" charset="-78"/>
              </a:rPr>
              <a:t> </a:t>
            </a:r>
            <a:r>
              <a:rPr lang="fa-IR" sz="3200" b="1" kern="0" dirty="0" smtClean="0">
                <a:solidFill>
                  <a:srgbClr val="FFFF00"/>
                </a:solidFill>
                <a:latin typeface="+mj-lt"/>
                <a:ea typeface="+mj-ea"/>
                <a:cs typeface="B Zar" pitchFamily="2" charset="-78"/>
              </a:rPr>
              <a:t>    تشخیص       واج آرایی                استفهام انکاری</a:t>
            </a:r>
            <a:endParaRPr kumimoji="0" lang="fa-IR" sz="32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B Zar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Grp="1" noChangeArrowheads="1"/>
          </p:cNvSpPr>
          <p:nvPr>
            <p:ph type="ctrTitle"/>
          </p:nvPr>
        </p:nvSpPr>
        <p:spPr>
          <a:xfrm>
            <a:off x="214314" y="358986"/>
            <a:ext cx="8715404" cy="600164"/>
          </a:xfrm>
          <a:blipFill>
            <a:blip r:embed="rId3"/>
            <a:tile tx="0" ty="0" sx="100000" sy="100000" flip="none" algn="tl"/>
          </a:blipFill>
          <a:ex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a-IR" sz="3300" dirty="0" smtClean="0">
                <a:solidFill>
                  <a:schemeClr val="bg1"/>
                </a:solidFill>
                <a:cs typeface="B Zar" pitchFamily="2" charset="-78"/>
              </a:rPr>
              <a:t>6- کیست؟ چرا؟       </a:t>
            </a:r>
            <a:r>
              <a:rPr lang="fa-IR" sz="3300" dirty="0" smtClean="0">
                <a:solidFill>
                  <a:srgbClr val="FFFF00"/>
                </a:solidFill>
                <a:cs typeface="B Zar" pitchFamily="2" charset="-78"/>
              </a:rPr>
              <a:t>شاعر تحول گرا</a:t>
            </a:r>
            <a:endParaRPr lang="en-US" sz="3300" b="1" dirty="0" smtClean="0">
              <a:solidFill>
                <a:srgbClr val="FFFF00"/>
              </a:solidFill>
              <a:cs typeface="B Zar" pitchFamily="2" charset="-78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14282" y="974089"/>
            <a:ext cx="8715404" cy="136191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7- </a:t>
            </a:r>
            <a:r>
              <a:rPr lang="fa-IR" sz="3300" kern="0" noProof="0" dirty="0" smtClean="0">
                <a:solidFill>
                  <a:schemeClr val="bg1"/>
                </a:solidFill>
                <a:latin typeface="+mj-lt"/>
                <a:ea typeface="+mj-ea"/>
                <a:cs typeface="B Zar" pitchFamily="2" charset="-78"/>
              </a:rPr>
              <a:t>بیت زیر را بازگردانی کنید و نقش واژه ها را بیان نمایید.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a-IR" sz="3300" kern="0" dirty="0" smtClean="0">
                <a:solidFill>
                  <a:schemeClr val="bg1"/>
                </a:solidFill>
                <a:latin typeface="+mj-lt"/>
                <a:ea typeface="+mj-ea"/>
                <a:cs typeface="B Zar" pitchFamily="2" charset="-78"/>
              </a:rPr>
              <a:t>   </a:t>
            </a:r>
            <a:r>
              <a:rPr lang="fa-IR" sz="2400" kern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+mj-lt"/>
                <a:ea typeface="+mj-ea"/>
                <a:cs typeface="B Zar" pitchFamily="2" charset="-78"/>
              </a:rPr>
              <a:t>پاک و بی عیب خدایی که به تقدیر عزیز      ماه و خورشید مسخر کند و لیل و نهار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79512" y="2374638"/>
            <a:ext cx="8715404" cy="221599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8- معنی هر بیت را بگویید.</a:t>
            </a:r>
            <a:endParaRPr lang="fa-IR" sz="3300" kern="0" noProof="0" dirty="0" smtClean="0">
              <a:solidFill>
                <a:schemeClr val="bg1"/>
              </a:solidFill>
              <a:latin typeface="+mj-lt"/>
              <a:ea typeface="+mj-ea"/>
              <a:cs typeface="B Zar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a-IR" sz="3600" kern="0" dirty="0" smtClean="0">
                <a:solidFill>
                  <a:schemeClr val="bg1"/>
                </a:solidFill>
                <a:latin typeface="+mj-lt"/>
                <a:ea typeface="+mj-ea"/>
                <a:cs typeface="B Zar" pitchFamily="2" charset="-78"/>
              </a:rPr>
              <a:t>      </a:t>
            </a:r>
            <a:r>
              <a:rPr lang="fa-IR" sz="2400" kern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+mj-lt"/>
                <a:ea typeface="+mj-ea"/>
                <a:cs typeface="B Zar" pitchFamily="2" charset="-78"/>
              </a:rPr>
              <a:t>تا کی آخر چو بنفشه سر غفلت در پیش       حیف باشد که تو در خواب و نرگش بیدار</a:t>
            </a:r>
          </a:p>
          <a:p>
            <a:pPr marL="0" marR="0" lvl="0" indent="0" algn="r" defTabSz="914400" rtl="1" eaLnBrk="0" fontAlgn="base" latinLnBrk="0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a-IR" sz="2400" kern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+mj-lt"/>
                <a:ea typeface="+mj-ea"/>
                <a:cs typeface="B Zar" pitchFamily="2" charset="-78"/>
              </a:rPr>
              <a:t> </a:t>
            </a:r>
            <a:r>
              <a:rPr lang="fa-IR" sz="2400" kern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+mj-lt"/>
                <a:ea typeface="+mj-ea"/>
                <a:cs typeface="B Zar" pitchFamily="2" charset="-78"/>
              </a:rPr>
              <a:t>        نعمتت بار خدایا ز عدد بیرون است              شکر انعام تو هرگز نکند شکرگزار</a:t>
            </a:r>
          </a:p>
          <a:p>
            <a:pPr marL="0" marR="0" lvl="0" indent="0" algn="r" defTabSz="914400" rtl="1" eaLnBrk="0" fontAlgn="base" latinLnBrk="0" hangingPunct="0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a-IR" sz="2400" kern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+mj-lt"/>
                <a:ea typeface="+mj-ea"/>
                <a:cs typeface="B Zar" pitchFamily="2" charset="-78"/>
              </a:rPr>
              <a:t> </a:t>
            </a:r>
            <a:r>
              <a:rPr lang="fa-IR" sz="2400" kern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+mj-lt"/>
                <a:ea typeface="+mj-ea"/>
                <a:cs typeface="B Zar" pitchFamily="2" charset="-78"/>
              </a:rPr>
              <a:t>        به بینندگان آفریننده را                      نبینی مرنجان دو بیننده را</a:t>
            </a:r>
            <a:endParaRPr lang="fa-IR" sz="2800" kern="0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+mj-lt"/>
              <a:ea typeface="+mj-ea"/>
              <a:cs typeface="B Zar" pitchFamily="2" charset="-78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79512" y="4622112"/>
            <a:ext cx="8715404" cy="198515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B Zar" pitchFamily="2" charset="-78"/>
              </a:rPr>
              <a:t>8- معنی هر بیت را بگویید.</a:t>
            </a:r>
            <a:endParaRPr lang="fa-IR" sz="3300" kern="0" noProof="0" dirty="0" smtClean="0">
              <a:solidFill>
                <a:schemeClr val="bg1"/>
              </a:solidFill>
              <a:latin typeface="+mj-lt"/>
              <a:ea typeface="+mj-ea"/>
              <a:cs typeface="B Zar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a-IR" sz="3600" kern="0" dirty="0" smtClean="0">
                <a:solidFill>
                  <a:schemeClr val="bg1"/>
                </a:solidFill>
                <a:latin typeface="+mj-lt"/>
                <a:ea typeface="+mj-ea"/>
                <a:cs typeface="B Zar" pitchFamily="2" charset="-78"/>
              </a:rPr>
              <a:t>      </a:t>
            </a:r>
            <a:r>
              <a:rPr lang="fa-IR" sz="2400" kern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+mj-lt"/>
                <a:ea typeface="+mj-ea"/>
                <a:cs typeface="B Zar" pitchFamily="2" charset="-78"/>
              </a:rPr>
              <a:t>به نام خداوند جان و خرد                        ..........................................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a-IR" sz="2400" kern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+mj-lt"/>
                <a:ea typeface="+mj-ea"/>
                <a:cs typeface="B Zar" pitchFamily="2" charset="-78"/>
              </a:rPr>
              <a:t>         ستودن نداند کس او را چو هست            .........................................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2124075" y="1125538"/>
            <a:ext cx="3671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endParaRPr lang="en-US">
              <a:cs typeface="B Lotus" pitchFamily="2" charset="-78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214938" y="1314450"/>
            <a:ext cx="3643312" cy="707886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4000" b="1" cap="all" dirty="0" smtClean="0">
                <a:ln w="900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cs typeface="B Lotus" pitchFamily="2" charset="-78"/>
              </a:rPr>
              <a:t>اهداف آموزشی</a:t>
            </a:r>
            <a:endParaRPr lang="en-US" sz="4000" b="1" cap="all" dirty="0">
              <a:ln w="9000" cmpd="sng">
                <a:solidFill>
                  <a:srgbClr val="006600"/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  <a:cs typeface="B Lotus" pitchFamily="2" charset="-78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357188" y="2071688"/>
            <a:ext cx="8459787" cy="523220"/>
            <a:chOff x="357128" y="2071679"/>
            <a:chExt cx="8460030" cy="522328"/>
          </a:xfrm>
        </p:grpSpPr>
        <p:sp>
          <p:nvSpPr>
            <p:cNvPr id="3" name="Text Box 7"/>
            <p:cNvSpPr txBox="1">
              <a:spLocks noChangeArrowheads="1"/>
            </p:cNvSpPr>
            <p:nvPr/>
          </p:nvSpPr>
          <p:spPr bwMode="auto">
            <a:xfrm>
              <a:off x="357128" y="2071679"/>
              <a:ext cx="7929790" cy="522328"/>
            </a:xfrm>
            <a:prstGeom prst="rect">
              <a:avLst/>
            </a:prstGeom>
            <a:ln/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  <a:defRPr/>
              </a:pPr>
              <a:r>
                <a:rPr lang="fa-IR" sz="2800" b="1" dirty="0" smtClean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cs typeface="B Lotus" pitchFamily="2" charset="-78"/>
                </a:rPr>
                <a:t>آشنایی با نمونه ای از نثر توصیفی</a:t>
              </a:r>
              <a:endParaRPr lang="en-US" sz="28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cs typeface="B Lotus" pitchFamily="2" charset="-78"/>
              </a:endParaRPr>
            </a:p>
          </p:txBody>
        </p:sp>
        <p:sp>
          <p:nvSpPr>
            <p:cNvPr id="6167" name="desklamp"/>
            <p:cNvSpPr>
              <a:spLocks noEditPoints="1" noChangeArrowheads="1"/>
            </p:cNvSpPr>
            <p:nvPr/>
          </p:nvSpPr>
          <p:spPr bwMode="auto">
            <a:xfrm>
              <a:off x="8438221" y="2084807"/>
              <a:ext cx="378937" cy="38624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86 w 21600"/>
                <a:gd name="T13" fmla="*/ 22426 h 21600"/>
                <a:gd name="T14" fmla="*/ 19435 w 21600"/>
                <a:gd name="T15" fmla="*/ 274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1178" y="11842"/>
                  </a:moveTo>
                  <a:lnTo>
                    <a:pt x="11644" y="12206"/>
                  </a:lnTo>
                  <a:lnTo>
                    <a:pt x="12168" y="12702"/>
                  </a:lnTo>
                  <a:lnTo>
                    <a:pt x="12605" y="13000"/>
                  </a:lnTo>
                  <a:lnTo>
                    <a:pt x="13129" y="13330"/>
                  </a:lnTo>
                  <a:lnTo>
                    <a:pt x="13682" y="13529"/>
                  </a:lnTo>
                  <a:lnTo>
                    <a:pt x="14264" y="13694"/>
                  </a:lnTo>
                  <a:lnTo>
                    <a:pt x="14905" y="13794"/>
                  </a:lnTo>
                  <a:lnTo>
                    <a:pt x="15545" y="13794"/>
                  </a:lnTo>
                  <a:lnTo>
                    <a:pt x="16127" y="13794"/>
                  </a:lnTo>
                  <a:lnTo>
                    <a:pt x="16680" y="13694"/>
                  </a:lnTo>
                  <a:lnTo>
                    <a:pt x="17233" y="13529"/>
                  </a:lnTo>
                  <a:lnTo>
                    <a:pt x="17816" y="13330"/>
                  </a:lnTo>
                  <a:lnTo>
                    <a:pt x="18427" y="13033"/>
                  </a:lnTo>
                  <a:lnTo>
                    <a:pt x="18893" y="12702"/>
                  </a:lnTo>
                  <a:lnTo>
                    <a:pt x="19300" y="12305"/>
                  </a:lnTo>
                  <a:lnTo>
                    <a:pt x="19766" y="11842"/>
                  </a:lnTo>
                  <a:lnTo>
                    <a:pt x="20203" y="11379"/>
                  </a:lnTo>
                  <a:lnTo>
                    <a:pt x="20523" y="10817"/>
                  </a:lnTo>
                  <a:lnTo>
                    <a:pt x="20843" y="10287"/>
                  </a:lnTo>
                  <a:lnTo>
                    <a:pt x="21076" y="9626"/>
                  </a:lnTo>
                  <a:lnTo>
                    <a:pt x="21338" y="8997"/>
                  </a:lnTo>
                  <a:lnTo>
                    <a:pt x="21513" y="8336"/>
                  </a:lnTo>
                  <a:lnTo>
                    <a:pt x="21600" y="7608"/>
                  </a:lnTo>
                  <a:lnTo>
                    <a:pt x="21600" y="6913"/>
                  </a:lnTo>
                  <a:lnTo>
                    <a:pt x="21600" y="6219"/>
                  </a:lnTo>
                  <a:lnTo>
                    <a:pt x="21513" y="5590"/>
                  </a:lnTo>
                  <a:lnTo>
                    <a:pt x="21338" y="4896"/>
                  </a:lnTo>
                  <a:lnTo>
                    <a:pt x="21163" y="4300"/>
                  </a:lnTo>
                  <a:lnTo>
                    <a:pt x="20901" y="3705"/>
                  </a:lnTo>
                  <a:lnTo>
                    <a:pt x="20610" y="3175"/>
                  </a:lnTo>
                  <a:lnTo>
                    <a:pt x="20290" y="2613"/>
                  </a:lnTo>
                  <a:lnTo>
                    <a:pt x="19882" y="2117"/>
                  </a:lnTo>
                  <a:lnTo>
                    <a:pt x="19475" y="1687"/>
                  </a:lnTo>
                  <a:lnTo>
                    <a:pt x="18980" y="1224"/>
                  </a:lnTo>
                  <a:lnTo>
                    <a:pt x="18514" y="860"/>
                  </a:lnTo>
                  <a:lnTo>
                    <a:pt x="17903" y="595"/>
                  </a:lnTo>
                  <a:lnTo>
                    <a:pt x="17350" y="298"/>
                  </a:lnTo>
                  <a:lnTo>
                    <a:pt x="16768" y="99"/>
                  </a:lnTo>
                  <a:lnTo>
                    <a:pt x="16127" y="0"/>
                  </a:lnTo>
                  <a:lnTo>
                    <a:pt x="15545" y="0"/>
                  </a:lnTo>
                  <a:lnTo>
                    <a:pt x="14905" y="0"/>
                  </a:lnTo>
                  <a:lnTo>
                    <a:pt x="14264" y="99"/>
                  </a:lnTo>
                  <a:lnTo>
                    <a:pt x="13682" y="298"/>
                  </a:lnTo>
                  <a:lnTo>
                    <a:pt x="13129" y="496"/>
                  </a:lnTo>
                  <a:lnTo>
                    <a:pt x="12547" y="761"/>
                  </a:lnTo>
                  <a:lnTo>
                    <a:pt x="12081" y="1058"/>
                  </a:lnTo>
                  <a:lnTo>
                    <a:pt x="11586" y="1489"/>
                  </a:lnTo>
                  <a:lnTo>
                    <a:pt x="11178" y="1985"/>
                  </a:lnTo>
                  <a:lnTo>
                    <a:pt x="10800" y="2481"/>
                  </a:lnTo>
                  <a:lnTo>
                    <a:pt x="10480" y="2944"/>
                  </a:lnTo>
                  <a:lnTo>
                    <a:pt x="10130" y="3572"/>
                  </a:lnTo>
                  <a:lnTo>
                    <a:pt x="9868" y="4201"/>
                  </a:lnTo>
                  <a:lnTo>
                    <a:pt x="9723" y="4829"/>
                  </a:lnTo>
                  <a:lnTo>
                    <a:pt x="9548" y="5491"/>
                  </a:lnTo>
                  <a:lnTo>
                    <a:pt x="9461" y="6219"/>
                  </a:lnTo>
                  <a:lnTo>
                    <a:pt x="9461" y="6913"/>
                  </a:lnTo>
                  <a:lnTo>
                    <a:pt x="9461" y="7608"/>
                  </a:lnTo>
                  <a:lnTo>
                    <a:pt x="9548" y="8336"/>
                  </a:lnTo>
                  <a:lnTo>
                    <a:pt x="9723" y="8997"/>
                  </a:lnTo>
                  <a:lnTo>
                    <a:pt x="9868" y="9626"/>
                  </a:lnTo>
                  <a:lnTo>
                    <a:pt x="10130" y="10254"/>
                  </a:lnTo>
                  <a:lnTo>
                    <a:pt x="10422" y="10717"/>
                  </a:lnTo>
                  <a:lnTo>
                    <a:pt x="10858" y="11313"/>
                  </a:lnTo>
                  <a:lnTo>
                    <a:pt x="11178" y="11842"/>
                  </a:lnTo>
                  <a:close/>
                </a:path>
                <a:path w="21600" h="21600" extrusionOk="0">
                  <a:moveTo>
                    <a:pt x="15545" y="10420"/>
                  </a:moveTo>
                  <a:lnTo>
                    <a:pt x="16127" y="10387"/>
                  </a:lnTo>
                  <a:lnTo>
                    <a:pt x="16680" y="10188"/>
                  </a:lnTo>
                  <a:lnTo>
                    <a:pt x="17292" y="9824"/>
                  </a:lnTo>
                  <a:lnTo>
                    <a:pt x="17757" y="9427"/>
                  </a:lnTo>
                  <a:lnTo>
                    <a:pt x="18078" y="8898"/>
                  </a:lnTo>
                  <a:lnTo>
                    <a:pt x="18427" y="8236"/>
                  </a:lnTo>
                  <a:lnTo>
                    <a:pt x="18602" y="7608"/>
                  </a:lnTo>
                  <a:lnTo>
                    <a:pt x="18631" y="6913"/>
                  </a:lnTo>
                  <a:lnTo>
                    <a:pt x="18602" y="6219"/>
                  </a:lnTo>
                  <a:lnTo>
                    <a:pt x="18427" y="5590"/>
                  </a:lnTo>
                  <a:lnTo>
                    <a:pt x="18078" y="4896"/>
                  </a:lnTo>
                  <a:lnTo>
                    <a:pt x="17670" y="4366"/>
                  </a:lnTo>
                  <a:lnTo>
                    <a:pt x="17292" y="4002"/>
                  </a:lnTo>
                  <a:lnTo>
                    <a:pt x="16680" y="3606"/>
                  </a:lnTo>
                  <a:lnTo>
                    <a:pt x="16127" y="3407"/>
                  </a:lnTo>
                  <a:lnTo>
                    <a:pt x="15545" y="3374"/>
                  </a:lnTo>
                  <a:lnTo>
                    <a:pt x="14905" y="3407"/>
                  </a:lnTo>
                  <a:lnTo>
                    <a:pt x="14351" y="3606"/>
                  </a:lnTo>
                  <a:lnTo>
                    <a:pt x="13769" y="4002"/>
                  </a:lnTo>
                  <a:lnTo>
                    <a:pt x="13304" y="4366"/>
                  </a:lnTo>
                  <a:lnTo>
                    <a:pt x="12954" y="4896"/>
                  </a:lnTo>
                  <a:lnTo>
                    <a:pt x="12634" y="5590"/>
                  </a:lnTo>
                  <a:lnTo>
                    <a:pt x="12459" y="6219"/>
                  </a:lnTo>
                  <a:lnTo>
                    <a:pt x="12430" y="6913"/>
                  </a:lnTo>
                  <a:lnTo>
                    <a:pt x="12459" y="7608"/>
                  </a:lnTo>
                  <a:lnTo>
                    <a:pt x="12634" y="8236"/>
                  </a:lnTo>
                  <a:lnTo>
                    <a:pt x="12954" y="8898"/>
                  </a:lnTo>
                  <a:lnTo>
                    <a:pt x="13304" y="9328"/>
                  </a:lnTo>
                  <a:lnTo>
                    <a:pt x="13769" y="9824"/>
                  </a:lnTo>
                  <a:lnTo>
                    <a:pt x="14351" y="10188"/>
                  </a:lnTo>
                  <a:lnTo>
                    <a:pt x="14905" y="10387"/>
                  </a:lnTo>
                  <a:lnTo>
                    <a:pt x="15545" y="10420"/>
                  </a:lnTo>
                  <a:close/>
                </a:path>
                <a:path w="21600" h="21600" extrusionOk="0">
                  <a:moveTo>
                    <a:pt x="15545" y="8633"/>
                  </a:moveTo>
                  <a:lnTo>
                    <a:pt x="15836" y="8600"/>
                  </a:lnTo>
                  <a:lnTo>
                    <a:pt x="16098" y="8501"/>
                  </a:lnTo>
                  <a:lnTo>
                    <a:pt x="16389" y="8303"/>
                  </a:lnTo>
                  <a:lnTo>
                    <a:pt x="16622" y="8137"/>
                  </a:lnTo>
                  <a:lnTo>
                    <a:pt x="16768" y="7873"/>
                  </a:lnTo>
                  <a:lnTo>
                    <a:pt x="16942" y="7542"/>
                  </a:lnTo>
                  <a:lnTo>
                    <a:pt x="17001" y="7244"/>
                  </a:lnTo>
                  <a:lnTo>
                    <a:pt x="17030" y="6913"/>
                  </a:lnTo>
                  <a:lnTo>
                    <a:pt x="17001" y="6549"/>
                  </a:lnTo>
                  <a:lnTo>
                    <a:pt x="16942" y="6252"/>
                  </a:lnTo>
                  <a:lnTo>
                    <a:pt x="16768" y="5921"/>
                  </a:lnTo>
                  <a:lnTo>
                    <a:pt x="16564" y="5689"/>
                  </a:lnTo>
                  <a:lnTo>
                    <a:pt x="16389" y="5491"/>
                  </a:lnTo>
                  <a:lnTo>
                    <a:pt x="16098" y="5292"/>
                  </a:lnTo>
                  <a:lnTo>
                    <a:pt x="15836" y="5226"/>
                  </a:lnTo>
                  <a:lnTo>
                    <a:pt x="15545" y="5193"/>
                  </a:lnTo>
                  <a:lnTo>
                    <a:pt x="15225" y="5226"/>
                  </a:lnTo>
                  <a:lnTo>
                    <a:pt x="14963" y="5292"/>
                  </a:lnTo>
                  <a:lnTo>
                    <a:pt x="14672" y="5491"/>
                  </a:lnTo>
                  <a:lnTo>
                    <a:pt x="14439" y="5689"/>
                  </a:lnTo>
                  <a:lnTo>
                    <a:pt x="14293" y="5921"/>
                  </a:lnTo>
                  <a:lnTo>
                    <a:pt x="14119" y="6252"/>
                  </a:lnTo>
                  <a:lnTo>
                    <a:pt x="14031" y="6549"/>
                  </a:lnTo>
                  <a:lnTo>
                    <a:pt x="14002" y="6913"/>
                  </a:lnTo>
                  <a:lnTo>
                    <a:pt x="14031" y="7244"/>
                  </a:lnTo>
                  <a:lnTo>
                    <a:pt x="14119" y="7542"/>
                  </a:lnTo>
                  <a:lnTo>
                    <a:pt x="14293" y="7873"/>
                  </a:lnTo>
                  <a:lnTo>
                    <a:pt x="14439" y="8071"/>
                  </a:lnTo>
                  <a:lnTo>
                    <a:pt x="14672" y="8303"/>
                  </a:lnTo>
                  <a:lnTo>
                    <a:pt x="14963" y="8501"/>
                  </a:lnTo>
                  <a:lnTo>
                    <a:pt x="15225" y="8600"/>
                  </a:lnTo>
                  <a:lnTo>
                    <a:pt x="15545" y="8633"/>
                  </a:lnTo>
                  <a:close/>
                </a:path>
                <a:path w="21600" h="21600" extrusionOk="0">
                  <a:moveTo>
                    <a:pt x="0" y="12900"/>
                  </a:moveTo>
                  <a:lnTo>
                    <a:pt x="5036" y="12900"/>
                  </a:lnTo>
                  <a:lnTo>
                    <a:pt x="5036" y="14984"/>
                  </a:lnTo>
                  <a:lnTo>
                    <a:pt x="0" y="14984"/>
                  </a:lnTo>
                  <a:lnTo>
                    <a:pt x="0" y="12900"/>
                  </a:lnTo>
                  <a:close/>
                </a:path>
                <a:path w="21600" h="21600" extrusionOk="0">
                  <a:moveTo>
                    <a:pt x="7714" y="19681"/>
                  </a:moveTo>
                  <a:lnTo>
                    <a:pt x="8675" y="19681"/>
                  </a:lnTo>
                  <a:lnTo>
                    <a:pt x="12168" y="12669"/>
                  </a:lnTo>
                  <a:lnTo>
                    <a:pt x="13245" y="13397"/>
                  </a:lnTo>
                  <a:lnTo>
                    <a:pt x="9170" y="21600"/>
                  </a:lnTo>
                  <a:lnTo>
                    <a:pt x="7423" y="21600"/>
                  </a:lnTo>
                  <a:lnTo>
                    <a:pt x="1456" y="14984"/>
                  </a:lnTo>
                  <a:lnTo>
                    <a:pt x="3348" y="14984"/>
                  </a:lnTo>
                  <a:lnTo>
                    <a:pt x="7714" y="1968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a-IR">
                <a:cs typeface="B Lotus" pitchFamily="2" charset="-78"/>
              </a:endParaRPr>
            </a:p>
          </p:txBody>
        </p:sp>
      </p:grp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57158" y="285728"/>
            <a:ext cx="8501063" cy="584775"/>
          </a:xfrm>
          <a:prstGeom prst="rect">
            <a:avLst/>
          </a:prstGeom>
          <a:solidFill>
            <a:srgbClr val="CC00CC"/>
          </a:solidFill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fa-IR" sz="3200" b="1" dirty="0" smtClean="0">
                <a:cs typeface="B Lotus" pitchFamily="2" charset="-78"/>
              </a:rPr>
              <a:t>آشنایی با نمونه ای از نثر ادبی و: </a:t>
            </a:r>
            <a:r>
              <a:rPr lang="fa-IR" sz="3200" b="1" dirty="0" smtClean="0">
                <a:solidFill>
                  <a:srgbClr val="FFFF00"/>
                </a:solidFill>
                <a:cs typeface="B Lotus" pitchFamily="2" charset="-78"/>
              </a:rPr>
              <a:t>« زیبایی آفرینش»</a:t>
            </a:r>
            <a:endParaRPr lang="en-US" sz="3200" b="1" dirty="0">
              <a:solidFill>
                <a:srgbClr val="FFFF00"/>
              </a:solidFill>
              <a:cs typeface="B Lotus" pitchFamily="2" charset="-78"/>
            </a:endParaRPr>
          </a:p>
        </p:txBody>
      </p:sp>
      <p:grpSp>
        <p:nvGrpSpPr>
          <p:cNvPr id="24" name="Group 25"/>
          <p:cNvGrpSpPr>
            <a:grpSpLocks/>
          </p:cNvGrpSpPr>
          <p:nvPr/>
        </p:nvGrpSpPr>
        <p:grpSpPr bwMode="auto">
          <a:xfrm>
            <a:off x="357158" y="2571744"/>
            <a:ext cx="8459787" cy="620254"/>
            <a:chOff x="357128" y="2084807"/>
            <a:chExt cx="8460030" cy="619196"/>
          </a:xfrm>
        </p:grpSpPr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357128" y="2181676"/>
              <a:ext cx="7929790" cy="522327"/>
            </a:xfrm>
            <a:prstGeom prst="rect">
              <a:avLst/>
            </a:prstGeom>
            <a:ln/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  <a:defRPr/>
              </a:pPr>
              <a:r>
                <a:rPr lang="fa-IR" sz="2800" b="1" dirty="0" smtClean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cs typeface="B Lotus" pitchFamily="2" charset="-78"/>
                </a:rPr>
                <a:t>تقویت روحیه سپاس گزاری به خصوص در برابر محبوب ازلی</a:t>
              </a:r>
              <a:endParaRPr lang="en-US" sz="28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cs typeface="B Lotus" pitchFamily="2" charset="-78"/>
              </a:endParaRPr>
            </a:p>
          </p:txBody>
        </p:sp>
        <p:sp>
          <p:nvSpPr>
            <p:cNvPr id="26" name="desklamp"/>
            <p:cNvSpPr>
              <a:spLocks noEditPoints="1" noChangeArrowheads="1"/>
            </p:cNvSpPr>
            <p:nvPr/>
          </p:nvSpPr>
          <p:spPr bwMode="auto">
            <a:xfrm>
              <a:off x="8438221" y="2084807"/>
              <a:ext cx="378937" cy="38624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86 w 21600"/>
                <a:gd name="T13" fmla="*/ 22426 h 21600"/>
                <a:gd name="T14" fmla="*/ 19435 w 21600"/>
                <a:gd name="T15" fmla="*/ 274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1178" y="11842"/>
                  </a:moveTo>
                  <a:lnTo>
                    <a:pt x="11644" y="12206"/>
                  </a:lnTo>
                  <a:lnTo>
                    <a:pt x="12168" y="12702"/>
                  </a:lnTo>
                  <a:lnTo>
                    <a:pt x="12605" y="13000"/>
                  </a:lnTo>
                  <a:lnTo>
                    <a:pt x="13129" y="13330"/>
                  </a:lnTo>
                  <a:lnTo>
                    <a:pt x="13682" y="13529"/>
                  </a:lnTo>
                  <a:lnTo>
                    <a:pt x="14264" y="13694"/>
                  </a:lnTo>
                  <a:lnTo>
                    <a:pt x="14905" y="13794"/>
                  </a:lnTo>
                  <a:lnTo>
                    <a:pt x="15545" y="13794"/>
                  </a:lnTo>
                  <a:lnTo>
                    <a:pt x="16127" y="13794"/>
                  </a:lnTo>
                  <a:lnTo>
                    <a:pt x="16680" y="13694"/>
                  </a:lnTo>
                  <a:lnTo>
                    <a:pt x="17233" y="13529"/>
                  </a:lnTo>
                  <a:lnTo>
                    <a:pt x="17816" y="13330"/>
                  </a:lnTo>
                  <a:lnTo>
                    <a:pt x="18427" y="13033"/>
                  </a:lnTo>
                  <a:lnTo>
                    <a:pt x="18893" y="12702"/>
                  </a:lnTo>
                  <a:lnTo>
                    <a:pt x="19300" y="12305"/>
                  </a:lnTo>
                  <a:lnTo>
                    <a:pt x="19766" y="11842"/>
                  </a:lnTo>
                  <a:lnTo>
                    <a:pt x="20203" y="11379"/>
                  </a:lnTo>
                  <a:lnTo>
                    <a:pt x="20523" y="10817"/>
                  </a:lnTo>
                  <a:lnTo>
                    <a:pt x="20843" y="10287"/>
                  </a:lnTo>
                  <a:lnTo>
                    <a:pt x="21076" y="9626"/>
                  </a:lnTo>
                  <a:lnTo>
                    <a:pt x="21338" y="8997"/>
                  </a:lnTo>
                  <a:lnTo>
                    <a:pt x="21513" y="8336"/>
                  </a:lnTo>
                  <a:lnTo>
                    <a:pt x="21600" y="7608"/>
                  </a:lnTo>
                  <a:lnTo>
                    <a:pt x="21600" y="6913"/>
                  </a:lnTo>
                  <a:lnTo>
                    <a:pt x="21600" y="6219"/>
                  </a:lnTo>
                  <a:lnTo>
                    <a:pt x="21513" y="5590"/>
                  </a:lnTo>
                  <a:lnTo>
                    <a:pt x="21338" y="4896"/>
                  </a:lnTo>
                  <a:lnTo>
                    <a:pt x="21163" y="4300"/>
                  </a:lnTo>
                  <a:lnTo>
                    <a:pt x="20901" y="3705"/>
                  </a:lnTo>
                  <a:lnTo>
                    <a:pt x="20610" y="3175"/>
                  </a:lnTo>
                  <a:lnTo>
                    <a:pt x="20290" y="2613"/>
                  </a:lnTo>
                  <a:lnTo>
                    <a:pt x="19882" y="2117"/>
                  </a:lnTo>
                  <a:lnTo>
                    <a:pt x="19475" y="1687"/>
                  </a:lnTo>
                  <a:lnTo>
                    <a:pt x="18980" y="1224"/>
                  </a:lnTo>
                  <a:lnTo>
                    <a:pt x="18514" y="860"/>
                  </a:lnTo>
                  <a:lnTo>
                    <a:pt x="17903" y="595"/>
                  </a:lnTo>
                  <a:lnTo>
                    <a:pt x="17350" y="298"/>
                  </a:lnTo>
                  <a:lnTo>
                    <a:pt x="16768" y="99"/>
                  </a:lnTo>
                  <a:lnTo>
                    <a:pt x="16127" y="0"/>
                  </a:lnTo>
                  <a:lnTo>
                    <a:pt x="15545" y="0"/>
                  </a:lnTo>
                  <a:lnTo>
                    <a:pt x="14905" y="0"/>
                  </a:lnTo>
                  <a:lnTo>
                    <a:pt x="14264" y="99"/>
                  </a:lnTo>
                  <a:lnTo>
                    <a:pt x="13682" y="298"/>
                  </a:lnTo>
                  <a:lnTo>
                    <a:pt x="13129" y="496"/>
                  </a:lnTo>
                  <a:lnTo>
                    <a:pt x="12547" y="761"/>
                  </a:lnTo>
                  <a:lnTo>
                    <a:pt x="12081" y="1058"/>
                  </a:lnTo>
                  <a:lnTo>
                    <a:pt x="11586" y="1489"/>
                  </a:lnTo>
                  <a:lnTo>
                    <a:pt x="11178" y="1985"/>
                  </a:lnTo>
                  <a:lnTo>
                    <a:pt x="10800" y="2481"/>
                  </a:lnTo>
                  <a:lnTo>
                    <a:pt x="10480" y="2944"/>
                  </a:lnTo>
                  <a:lnTo>
                    <a:pt x="10130" y="3572"/>
                  </a:lnTo>
                  <a:lnTo>
                    <a:pt x="9868" y="4201"/>
                  </a:lnTo>
                  <a:lnTo>
                    <a:pt x="9723" y="4829"/>
                  </a:lnTo>
                  <a:lnTo>
                    <a:pt x="9548" y="5491"/>
                  </a:lnTo>
                  <a:lnTo>
                    <a:pt x="9461" y="6219"/>
                  </a:lnTo>
                  <a:lnTo>
                    <a:pt x="9461" y="6913"/>
                  </a:lnTo>
                  <a:lnTo>
                    <a:pt x="9461" y="7608"/>
                  </a:lnTo>
                  <a:lnTo>
                    <a:pt x="9548" y="8336"/>
                  </a:lnTo>
                  <a:lnTo>
                    <a:pt x="9723" y="8997"/>
                  </a:lnTo>
                  <a:lnTo>
                    <a:pt x="9868" y="9626"/>
                  </a:lnTo>
                  <a:lnTo>
                    <a:pt x="10130" y="10254"/>
                  </a:lnTo>
                  <a:lnTo>
                    <a:pt x="10422" y="10717"/>
                  </a:lnTo>
                  <a:lnTo>
                    <a:pt x="10858" y="11313"/>
                  </a:lnTo>
                  <a:lnTo>
                    <a:pt x="11178" y="11842"/>
                  </a:lnTo>
                  <a:close/>
                </a:path>
                <a:path w="21600" h="21600" extrusionOk="0">
                  <a:moveTo>
                    <a:pt x="15545" y="10420"/>
                  </a:moveTo>
                  <a:lnTo>
                    <a:pt x="16127" y="10387"/>
                  </a:lnTo>
                  <a:lnTo>
                    <a:pt x="16680" y="10188"/>
                  </a:lnTo>
                  <a:lnTo>
                    <a:pt x="17292" y="9824"/>
                  </a:lnTo>
                  <a:lnTo>
                    <a:pt x="17757" y="9427"/>
                  </a:lnTo>
                  <a:lnTo>
                    <a:pt x="18078" y="8898"/>
                  </a:lnTo>
                  <a:lnTo>
                    <a:pt x="18427" y="8236"/>
                  </a:lnTo>
                  <a:lnTo>
                    <a:pt x="18602" y="7608"/>
                  </a:lnTo>
                  <a:lnTo>
                    <a:pt x="18631" y="6913"/>
                  </a:lnTo>
                  <a:lnTo>
                    <a:pt x="18602" y="6219"/>
                  </a:lnTo>
                  <a:lnTo>
                    <a:pt x="18427" y="5590"/>
                  </a:lnTo>
                  <a:lnTo>
                    <a:pt x="18078" y="4896"/>
                  </a:lnTo>
                  <a:lnTo>
                    <a:pt x="17670" y="4366"/>
                  </a:lnTo>
                  <a:lnTo>
                    <a:pt x="17292" y="4002"/>
                  </a:lnTo>
                  <a:lnTo>
                    <a:pt x="16680" y="3606"/>
                  </a:lnTo>
                  <a:lnTo>
                    <a:pt x="16127" y="3407"/>
                  </a:lnTo>
                  <a:lnTo>
                    <a:pt x="15545" y="3374"/>
                  </a:lnTo>
                  <a:lnTo>
                    <a:pt x="14905" y="3407"/>
                  </a:lnTo>
                  <a:lnTo>
                    <a:pt x="14351" y="3606"/>
                  </a:lnTo>
                  <a:lnTo>
                    <a:pt x="13769" y="4002"/>
                  </a:lnTo>
                  <a:lnTo>
                    <a:pt x="13304" y="4366"/>
                  </a:lnTo>
                  <a:lnTo>
                    <a:pt x="12954" y="4896"/>
                  </a:lnTo>
                  <a:lnTo>
                    <a:pt x="12634" y="5590"/>
                  </a:lnTo>
                  <a:lnTo>
                    <a:pt x="12459" y="6219"/>
                  </a:lnTo>
                  <a:lnTo>
                    <a:pt x="12430" y="6913"/>
                  </a:lnTo>
                  <a:lnTo>
                    <a:pt x="12459" y="7608"/>
                  </a:lnTo>
                  <a:lnTo>
                    <a:pt x="12634" y="8236"/>
                  </a:lnTo>
                  <a:lnTo>
                    <a:pt x="12954" y="8898"/>
                  </a:lnTo>
                  <a:lnTo>
                    <a:pt x="13304" y="9328"/>
                  </a:lnTo>
                  <a:lnTo>
                    <a:pt x="13769" y="9824"/>
                  </a:lnTo>
                  <a:lnTo>
                    <a:pt x="14351" y="10188"/>
                  </a:lnTo>
                  <a:lnTo>
                    <a:pt x="14905" y="10387"/>
                  </a:lnTo>
                  <a:lnTo>
                    <a:pt x="15545" y="10420"/>
                  </a:lnTo>
                  <a:close/>
                </a:path>
                <a:path w="21600" h="21600" extrusionOk="0">
                  <a:moveTo>
                    <a:pt x="15545" y="8633"/>
                  </a:moveTo>
                  <a:lnTo>
                    <a:pt x="15836" y="8600"/>
                  </a:lnTo>
                  <a:lnTo>
                    <a:pt x="16098" y="8501"/>
                  </a:lnTo>
                  <a:lnTo>
                    <a:pt x="16389" y="8303"/>
                  </a:lnTo>
                  <a:lnTo>
                    <a:pt x="16622" y="8137"/>
                  </a:lnTo>
                  <a:lnTo>
                    <a:pt x="16768" y="7873"/>
                  </a:lnTo>
                  <a:lnTo>
                    <a:pt x="16942" y="7542"/>
                  </a:lnTo>
                  <a:lnTo>
                    <a:pt x="17001" y="7244"/>
                  </a:lnTo>
                  <a:lnTo>
                    <a:pt x="17030" y="6913"/>
                  </a:lnTo>
                  <a:lnTo>
                    <a:pt x="17001" y="6549"/>
                  </a:lnTo>
                  <a:lnTo>
                    <a:pt x="16942" y="6252"/>
                  </a:lnTo>
                  <a:lnTo>
                    <a:pt x="16768" y="5921"/>
                  </a:lnTo>
                  <a:lnTo>
                    <a:pt x="16564" y="5689"/>
                  </a:lnTo>
                  <a:lnTo>
                    <a:pt x="16389" y="5491"/>
                  </a:lnTo>
                  <a:lnTo>
                    <a:pt x="16098" y="5292"/>
                  </a:lnTo>
                  <a:lnTo>
                    <a:pt x="15836" y="5226"/>
                  </a:lnTo>
                  <a:lnTo>
                    <a:pt x="15545" y="5193"/>
                  </a:lnTo>
                  <a:lnTo>
                    <a:pt x="15225" y="5226"/>
                  </a:lnTo>
                  <a:lnTo>
                    <a:pt x="14963" y="5292"/>
                  </a:lnTo>
                  <a:lnTo>
                    <a:pt x="14672" y="5491"/>
                  </a:lnTo>
                  <a:lnTo>
                    <a:pt x="14439" y="5689"/>
                  </a:lnTo>
                  <a:lnTo>
                    <a:pt x="14293" y="5921"/>
                  </a:lnTo>
                  <a:lnTo>
                    <a:pt x="14119" y="6252"/>
                  </a:lnTo>
                  <a:lnTo>
                    <a:pt x="14031" y="6549"/>
                  </a:lnTo>
                  <a:lnTo>
                    <a:pt x="14002" y="6913"/>
                  </a:lnTo>
                  <a:lnTo>
                    <a:pt x="14031" y="7244"/>
                  </a:lnTo>
                  <a:lnTo>
                    <a:pt x="14119" y="7542"/>
                  </a:lnTo>
                  <a:lnTo>
                    <a:pt x="14293" y="7873"/>
                  </a:lnTo>
                  <a:lnTo>
                    <a:pt x="14439" y="8071"/>
                  </a:lnTo>
                  <a:lnTo>
                    <a:pt x="14672" y="8303"/>
                  </a:lnTo>
                  <a:lnTo>
                    <a:pt x="14963" y="8501"/>
                  </a:lnTo>
                  <a:lnTo>
                    <a:pt x="15225" y="8600"/>
                  </a:lnTo>
                  <a:lnTo>
                    <a:pt x="15545" y="8633"/>
                  </a:lnTo>
                  <a:close/>
                </a:path>
                <a:path w="21600" h="21600" extrusionOk="0">
                  <a:moveTo>
                    <a:pt x="0" y="12900"/>
                  </a:moveTo>
                  <a:lnTo>
                    <a:pt x="5036" y="12900"/>
                  </a:lnTo>
                  <a:lnTo>
                    <a:pt x="5036" y="14984"/>
                  </a:lnTo>
                  <a:lnTo>
                    <a:pt x="0" y="14984"/>
                  </a:lnTo>
                  <a:lnTo>
                    <a:pt x="0" y="12900"/>
                  </a:lnTo>
                  <a:close/>
                </a:path>
                <a:path w="21600" h="21600" extrusionOk="0">
                  <a:moveTo>
                    <a:pt x="7714" y="19681"/>
                  </a:moveTo>
                  <a:lnTo>
                    <a:pt x="8675" y="19681"/>
                  </a:lnTo>
                  <a:lnTo>
                    <a:pt x="12168" y="12669"/>
                  </a:lnTo>
                  <a:lnTo>
                    <a:pt x="13245" y="13397"/>
                  </a:lnTo>
                  <a:lnTo>
                    <a:pt x="9170" y="21600"/>
                  </a:lnTo>
                  <a:lnTo>
                    <a:pt x="7423" y="21600"/>
                  </a:lnTo>
                  <a:lnTo>
                    <a:pt x="1456" y="14984"/>
                  </a:lnTo>
                  <a:lnTo>
                    <a:pt x="3348" y="14984"/>
                  </a:lnTo>
                  <a:lnTo>
                    <a:pt x="7714" y="1968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a-IR">
                <a:cs typeface="B Lotus" pitchFamily="2" charset="-78"/>
              </a:endParaRPr>
            </a:p>
          </p:txBody>
        </p:sp>
      </p:grp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357158" y="3184206"/>
            <a:ext cx="8459787" cy="620254"/>
            <a:chOff x="357128" y="2084807"/>
            <a:chExt cx="8460030" cy="619196"/>
          </a:xfrm>
        </p:grpSpPr>
        <p:sp>
          <p:nvSpPr>
            <p:cNvPr id="28" name="Text Box 7"/>
            <p:cNvSpPr txBox="1">
              <a:spLocks noChangeArrowheads="1"/>
            </p:cNvSpPr>
            <p:nvPr/>
          </p:nvSpPr>
          <p:spPr bwMode="auto">
            <a:xfrm>
              <a:off x="357128" y="2181676"/>
              <a:ext cx="7929790" cy="522327"/>
            </a:xfrm>
            <a:prstGeom prst="rect">
              <a:avLst/>
            </a:prstGeom>
            <a:ln/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  <a:defRPr/>
              </a:pPr>
              <a:r>
                <a:rPr lang="fa-IR" sz="2800" b="1" dirty="0" smtClean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cs typeface="B Lotus" pitchFamily="2" charset="-78"/>
                </a:rPr>
                <a:t>پرورش روحیه ی معرفت جویی و توجه به خالق زیبایی ها</a:t>
              </a:r>
              <a:endParaRPr lang="en-US" sz="28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cs typeface="B Lotus" pitchFamily="2" charset="-78"/>
              </a:endParaRPr>
            </a:p>
          </p:txBody>
        </p:sp>
        <p:sp>
          <p:nvSpPr>
            <p:cNvPr id="29" name="desklamp"/>
            <p:cNvSpPr>
              <a:spLocks noEditPoints="1" noChangeArrowheads="1"/>
            </p:cNvSpPr>
            <p:nvPr/>
          </p:nvSpPr>
          <p:spPr bwMode="auto">
            <a:xfrm>
              <a:off x="8438221" y="2084807"/>
              <a:ext cx="378937" cy="38624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86 w 21600"/>
                <a:gd name="T13" fmla="*/ 22426 h 21600"/>
                <a:gd name="T14" fmla="*/ 19435 w 21600"/>
                <a:gd name="T15" fmla="*/ 274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1178" y="11842"/>
                  </a:moveTo>
                  <a:lnTo>
                    <a:pt x="11644" y="12206"/>
                  </a:lnTo>
                  <a:lnTo>
                    <a:pt x="12168" y="12702"/>
                  </a:lnTo>
                  <a:lnTo>
                    <a:pt x="12605" y="13000"/>
                  </a:lnTo>
                  <a:lnTo>
                    <a:pt x="13129" y="13330"/>
                  </a:lnTo>
                  <a:lnTo>
                    <a:pt x="13682" y="13529"/>
                  </a:lnTo>
                  <a:lnTo>
                    <a:pt x="14264" y="13694"/>
                  </a:lnTo>
                  <a:lnTo>
                    <a:pt x="14905" y="13794"/>
                  </a:lnTo>
                  <a:lnTo>
                    <a:pt x="15545" y="13794"/>
                  </a:lnTo>
                  <a:lnTo>
                    <a:pt x="16127" y="13794"/>
                  </a:lnTo>
                  <a:lnTo>
                    <a:pt x="16680" y="13694"/>
                  </a:lnTo>
                  <a:lnTo>
                    <a:pt x="17233" y="13529"/>
                  </a:lnTo>
                  <a:lnTo>
                    <a:pt x="17816" y="13330"/>
                  </a:lnTo>
                  <a:lnTo>
                    <a:pt x="18427" y="13033"/>
                  </a:lnTo>
                  <a:lnTo>
                    <a:pt x="18893" y="12702"/>
                  </a:lnTo>
                  <a:lnTo>
                    <a:pt x="19300" y="12305"/>
                  </a:lnTo>
                  <a:lnTo>
                    <a:pt x="19766" y="11842"/>
                  </a:lnTo>
                  <a:lnTo>
                    <a:pt x="20203" y="11379"/>
                  </a:lnTo>
                  <a:lnTo>
                    <a:pt x="20523" y="10817"/>
                  </a:lnTo>
                  <a:lnTo>
                    <a:pt x="20843" y="10287"/>
                  </a:lnTo>
                  <a:lnTo>
                    <a:pt x="21076" y="9626"/>
                  </a:lnTo>
                  <a:lnTo>
                    <a:pt x="21338" y="8997"/>
                  </a:lnTo>
                  <a:lnTo>
                    <a:pt x="21513" y="8336"/>
                  </a:lnTo>
                  <a:lnTo>
                    <a:pt x="21600" y="7608"/>
                  </a:lnTo>
                  <a:lnTo>
                    <a:pt x="21600" y="6913"/>
                  </a:lnTo>
                  <a:lnTo>
                    <a:pt x="21600" y="6219"/>
                  </a:lnTo>
                  <a:lnTo>
                    <a:pt x="21513" y="5590"/>
                  </a:lnTo>
                  <a:lnTo>
                    <a:pt x="21338" y="4896"/>
                  </a:lnTo>
                  <a:lnTo>
                    <a:pt x="21163" y="4300"/>
                  </a:lnTo>
                  <a:lnTo>
                    <a:pt x="20901" y="3705"/>
                  </a:lnTo>
                  <a:lnTo>
                    <a:pt x="20610" y="3175"/>
                  </a:lnTo>
                  <a:lnTo>
                    <a:pt x="20290" y="2613"/>
                  </a:lnTo>
                  <a:lnTo>
                    <a:pt x="19882" y="2117"/>
                  </a:lnTo>
                  <a:lnTo>
                    <a:pt x="19475" y="1687"/>
                  </a:lnTo>
                  <a:lnTo>
                    <a:pt x="18980" y="1224"/>
                  </a:lnTo>
                  <a:lnTo>
                    <a:pt x="18514" y="860"/>
                  </a:lnTo>
                  <a:lnTo>
                    <a:pt x="17903" y="595"/>
                  </a:lnTo>
                  <a:lnTo>
                    <a:pt x="17350" y="298"/>
                  </a:lnTo>
                  <a:lnTo>
                    <a:pt x="16768" y="99"/>
                  </a:lnTo>
                  <a:lnTo>
                    <a:pt x="16127" y="0"/>
                  </a:lnTo>
                  <a:lnTo>
                    <a:pt x="15545" y="0"/>
                  </a:lnTo>
                  <a:lnTo>
                    <a:pt x="14905" y="0"/>
                  </a:lnTo>
                  <a:lnTo>
                    <a:pt x="14264" y="99"/>
                  </a:lnTo>
                  <a:lnTo>
                    <a:pt x="13682" y="298"/>
                  </a:lnTo>
                  <a:lnTo>
                    <a:pt x="13129" y="496"/>
                  </a:lnTo>
                  <a:lnTo>
                    <a:pt x="12547" y="761"/>
                  </a:lnTo>
                  <a:lnTo>
                    <a:pt x="12081" y="1058"/>
                  </a:lnTo>
                  <a:lnTo>
                    <a:pt x="11586" y="1489"/>
                  </a:lnTo>
                  <a:lnTo>
                    <a:pt x="11178" y="1985"/>
                  </a:lnTo>
                  <a:lnTo>
                    <a:pt x="10800" y="2481"/>
                  </a:lnTo>
                  <a:lnTo>
                    <a:pt x="10480" y="2944"/>
                  </a:lnTo>
                  <a:lnTo>
                    <a:pt x="10130" y="3572"/>
                  </a:lnTo>
                  <a:lnTo>
                    <a:pt x="9868" y="4201"/>
                  </a:lnTo>
                  <a:lnTo>
                    <a:pt x="9723" y="4829"/>
                  </a:lnTo>
                  <a:lnTo>
                    <a:pt x="9548" y="5491"/>
                  </a:lnTo>
                  <a:lnTo>
                    <a:pt x="9461" y="6219"/>
                  </a:lnTo>
                  <a:lnTo>
                    <a:pt x="9461" y="6913"/>
                  </a:lnTo>
                  <a:lnTo>
                    <a:pt x="9461" y="7608"/>
                  </a:lnTo>
                  <a:lnTo>
                    <a:pt x="9548" y="8336"/>
                  </a:lnTo>
                  <a:lnTo>
                    <a:pt x="9723" y="8997"/>
                  </a:lnTo>
                  <a:lnTo>
                    <a:pt x="9868" y="9626"/>
                  </a:lnTo>
                  <a:lnTo>
                    <a:pt x="10130" y="10254"/>
                  </a:lnTo>
                  <a:lnTo>
                    <a:pt x="10422" y="10717"/>
                  </a:lnTo>
                  <a:lnTo>
                    <a:pt x="10858" y="11313"/>
                  </a:lnTo>
                  <a:lnTo>
                    <a:pt x="11178" y="11842"/>
                  </a:lnTo>
                  <a:close/>
                </a:path>
                <a:path w="21600" h="21600" extrusionOk="0">
                  <a:moveTo>
                    <a:pt x="15545" y="10420"/>
                  </a:moveTo>
                  <a:lnTo>
                    <a:pt x="16127" y="10387"/>
                  </a:lnTo>
                  <a:lnTo>
                    <a:pt x="16680" y="10188"/>
                  </a:lnTo>
                  <a:lnTo>
                    <a:pt x="17292" y="9824"/>
                  </a:lnTo>
                  <a:lnTo>
                    <a:pt x="17757" y="9427"/>
                  </a:lnTo>
                  <a:lnTo>
                    <a:pt x="18078" y="8898"/>
                  </a:lnTo>
                  <a:lnTo>
                    <a:pt x="18427" y="8236"/>
                  </a:lnTo>
                  <a:lnTo>
                    <a:pt x="18602" y="7608"/>
                  </a:lnTo>
                  <a:lnTo>
                    <a:pt x="18631" y="6913"/>
                  </a:lnTo>
                  <a:lnTo>
                    <a:pt x="18602" y="6219"/>
                  </a:lnTo>
                  <a:lnTo>
                    <a:pt x="18427" y="5590"/>
                  </a:lnTo>
                  <a:lnTo>
                    <a:pt x="18078" y="4896"/>
                  </a:lnTo>
                  <a:lnTo>
                    <a:pt x="17670" y="4366"/>
                  </a:lnTo>
                  <a:lnTo>
                    <a:pt x="17292" y="4002"/>
                  </a:lnTo>
                  <a:lnTo>
                    <a:pt x="16680" y="3606"/>
                  </a:lnTo>
                  <a:lnTo>
                    <a:pt x="16127" y="3407"/>
                  </a:lnTo>
                  <a:lnTo>
                    <a:pt x="15545" y="3374"/>
                  </a:lnTo>
                  <a:lnTo>
                    <a:pt x="14905" y="3407"/>
                  </a:lnTo>
                  <a:lnTo>
                    <a:pt x="14351" y="3606"/>
                  </a:lnTo>
                  <a:lnTo>
                    <a:pt x="13769" y="4002"/>
                  </a:lnTo>
                  <a:lnTo>
                    <a:pt x="13304" y="4366"/>
                  </a:lnTo>
                  <a:lnTo>
                    <a:pt x="12954" y="4896"/>
                  </a:lnTo>
                  <a:lnTo>
                    <a:pt x="12634" y="5590"/>
                  </a:lnTo>
                  <a:lnTo>
                    <a:pt x="12459" y="6219"/>
                  </a:lnTo>
                  <a:lnTo>
                    <a:pt x="12430" y="6913"/>
                  </a:lnTo>
                  <a:lnTo>
                    <a:pt x="12459" y="7608"/>
                  </a:lnTo>
                  <a:lnTo>
                    <a:pt x="12634" y="8236"/>
                  </a:lnTo>
                  <a:lnTo>
                    <a:pt x="12954" y="8898"/>
                  </a:lnTo>
                  <a:lnTo>
                    <a:pt x="13304" y="9328"/>
                  </a:lnTo>
                  <a:lnTo>
                    <a:pt x="13769" y="9824"/>
                  </a:lnTo>
                  <a:lnTo>
                    <a:pt x="14351" y="10188"/>
                  </a:lnTo>
                  <a:lnTo>
                    <a:pt x="14905" y="10387"/>
                  </a:lnTo>
                  <a:lnTo>
                    <a:pt x="15545" y="10420"/>
                  </a:lnTo>
                  <a:close/>
                </a:path>
                <a:path w="21600" h="21600" extrusionOk="0">
                  <a:moveTo>
                    <a:pt x="15545" y="8633"/>
                  </a:moveTo>
                  <a:lnTo>
                    <a:pt x="15836" y="8600"/>
                  </a:lnTo>
                  <a:lnTo>
                    <a:pt x="16098" y="8501"/>
                  </a:lnTo>
                  <a:lnTo>
                    <a:pt x="16389" y="8303"/>
                  </a:lnTo>
                  <a:lnTo>
                    <a:pt x="16622" y="8137"/>
                  </a:lnTo>
                  <a:lnTo>
                    <a:pt x="16768" y="7873"/>
                  </a:lnTo>
                  <a:lnTo>
                    <a:pt x="16942" y="7542"/>
                  </a:lnTo>
                  <a:lnTo>
                    <a:pt x="17001" y="7244"/>
                  </a:lnTo>
                  <a:lnTo>
                    <a:pt x="17030" y="6913"/>
                  </a:lnTo>
                  <a:lnTo>
                    <a:pt x="17001" y="6549"/>
                  </a:lnTo>
                  <a:lnTo>
                    <a:pt x="16942" y="6252"/>
                  </a:lnTo>
                  <a:lnTo>
                    <a:pt x="16768" y="5921"/>
                  </a:lnTo>
                  <a:lnTo>
                    <a:pt x="16564" y="5689"/>
                  </a:lnTo>
                  <a:lnTo>
                    <a:pt x="16389" y="5491"/>
                  </a:lnTo>
                  <a:lnTo>
                    <a:pt x="16098" y="5292"/>
                  </a:lnTo>
                  <a:lnTo>
                    <a:pt x="15836" y="5226"/>
                  </a:lnTo>
                  <a:lnTo>
                    <a:pt x="15545" y="5193"/>
                  </a:lnTo>
                  <a:lnTo>
                    <a:pt x="15225" y="5226"/>
                  </a:lnTo>
                  <a:lnTo>
                    <a:pt x="14963" y="5292"/>
                  </a:lnTo>
                  <a:lnTo>
                    <a:pt x="14672" y="5491"/>
                  </a:lnTo>
                  <a:lnTo>
                    <a:pt x="14439" y="5689"/>
                  </a:lnTo>
                  <a:lnTo>
                    <a:pt x="14293" y="5921"/>
                  </a:lnTo>
                  <a:lnTo>
                    <a:pt x="14119" y="6252"/>
                  </a:lnTo>
                  <a:lnTo>
                    <a:pt x="14031" y="6549"/>
                  </a:lnTo>
                  <a:lnTo>
                    <a:pt x="14002" y="6913"/>
                  </a:lnTo>
                  <a:lnTo>
                    <a:pt x="14031" y="7244"/>
                  </a:lnTo>
                  <a:lnTo>
                    <a:pt x="14119" y="7542"/>
                  </a:lnTo>
                  <a:lnTo>
                    <a:pt x="14293" y="7873"/>
                  </a:lnTo>
                  <a:lnTo>
                    <a:pt x="14439" y="8071"/>
                  </a:lnTo>
                  <a:lnTo>
                    <a:pt x="14672" y="8303"/>
                  </a:lnTo>
                  <a:lnTo>
                    <a:pt x="14963" y="8501"/>
                  </a:lnTo>
                  <a:lnTo>
                    <a:pt x="15225" y="8600"/>
                  </a:lnTo>
                  <a:lnTo>
                    <a:pt x="15545" y="8633"/>
                  </a:lnTo>
                  <a:close/>
                </a:path>
                <a:path w="21600" h="21600" extrusionOk="0">
                  <a:moveTo>
                    <a:pt x="0" y="12900"/>
                  </a:moveTo>
                  <a:lnTo>
                    <a:pt x="5036" y="12900"/>
                  </a:lnTo>
                  <a:lnTo>
                    <a:pt x="5036" y="14984"/>
                  </a:lnTo>
                  <a:lnTo>
                    <a:pt x="0" y="14984"/>
                  </a:lnTo>
                  <a:lnTo>
                    <a:pt x="0" y="12900"/>
                  </a:lnTo>
                  <a:close/>
                </a:path>
                <a:path w="21600" h="21600" extrusionOk="0">
                  <a:moveTo>
                    <a:pt x="7714" y="19681"/>
                  </a:moveTo>
                  <a:lnTo>
                    <a:pt x="8675" y="19681"/>
                  </a:lnTo>
                  <a:lnTo>
                    <a:pt x="12168" y="12669"/>
                  </a:lnTo>
                  <a:lnTo>
                    <a:pt x="13245" y="13397"/>
                  </a:lnTo>
                  <a:lnTo>
                    <a:pt x="9170" y="21600"/>
                  </a:lnTo>
                  <a:lnTo>
                    <a:pt x="7423" y="21600"/>
                  </a:lnTo>
                  <a:lnTo>
                    <a:pt x="1456" y="14984"/>
                  </a:lnTo>
                  <a:lnTo>
                    <a:pt x="3348" y="14984"/>
                  </a:lnTo>
                  <a:lnTo>
                    <a:pt x="7714" y="1968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a-IR">
                <a:cs typeface="B Lotus" pitchFamily="2" charset="-78"/>
              </a:endParaRPr>
            </a:p>
          </p:txBody>
        </p:sp>
      </p:grpSp>
      <p:grpSp>
        <p:nvGrpSpPr>
          <p:cNvPr id="30" name="Group 25"/>
          <p:cNvGrpSpPr>
            <a:grpSpLocks/>
          </p:cNvGrpSpPr>
          <p:nvPr/>
        </p:nvGrpSpPr>
        <p:grpSpPr bwMode="auto">
          <a:xfrm>
            <a:off x="357158" y="3786190"/>
            <a:ext cx="8459787" cy="620254"/>
            <a:chOff x="357128" y="2084807"/>
            <a:chExt cx="8460030" cy="619196"/>
          </a:xfrm>
        </p:grpSpPr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357128" y="2181676"/>
              <a:ext cx="7929790" cy="522327"/>
            </a:xfrm>
            <a:prstGeom prst="rect">
              <a:avLst/>
            </a:prstGeom>
            <a:ln/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  <a:defRPr/>
              </a:pPr>
              <a:r>
                <a:rPr lang="fa-IR" sz="2800" b="1" dirty="0" smtClean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cs typeface="B Lotus" pitchFamily="2" charset="-78"/>
                </a:rPr>
                <a:t>آشنایی با لحن توصیفی و لحن خوانش آن</a:t>
              </a:r>
              <a:endParaRPr lang="en-US" sz="28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cs typeface="B Lotus" pitchFamily="2" charset="-78"/>
              </a:endParaRPr>
            </a:p>
          </p:txBody>
        </p:sp>
        <p:sp>
          <p:nvSpPr>
            <p:cNvPr id="32" name="desklamp"/>
            <p:cNvSpPr>
              <a:spLocks noEditPoints="1" noChangeArrowheads="1"/>
            </p:cNvSpPr>
            <p:nvPr/>
          </p:nvSpPr>
          <p:spPr bwMode="auto">
            <a:xfrm>
              <a:off x="8438221" y="2084807"/>
              <a:ext cx="378937" cy="38624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86 w 21600"/>
                <a:gd name="T13" fmla="*/ 22426 h 21600"/>
                <a:gd name="T14" fmla="*/ 19435 w 21600"/>
                <a:gd name="T15" fmla="*/ 274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1178" y="11842"/>
                  </a:moveTo>
                  <a:lnTo>
                    <a:pt x="11644" y="12206"/>
                  </a:lnTo>
                  <a:lnTo>
                    <a:pt x="12168" y="12702"/>
                  </a:lnTo>
                  <a:lnTo>
                    <a:pt x="12605" y="13000"/>
                  </a:lnTo>
                  <a:lnTo>
                    <a:pt x="13129" y="13330"/>
                  </a:lnTo>
                  <a:lnTo>
                    <a:pt x="13682" y="13529"/>
                  </a:lnTo>
                  <a:lnTo>
                    <a:pt x="14264" y="13694"/>
                  </a:lnTo>
                  <a:lnTo>
                    <a:pt x="14905" y="13794"/>
                  </a:lnTo>
                  <a:lnTo>
                    <a:pt x="15545" y="13794"/>
                  </a:lnTo>
                  <a:lnTo>
                    <a:pt x="16127" y="13794"/>
                  </a:lnTo>
                  <a:lnTo>
                    <a:pt x="16680" y="13694"/>
                  </a:lnTo>
                  <a:lnTo>
                    <a:pt x="17233" y="13529"/>
                  </a:lnTo>
                  <a:lnTo>
                    <a:pt x="17816" y="13330"/>
                  </a:lnTo>
                  <a:lnTo>
                    <a:pt x="18427" y="13033"/>
                  </a:lnTo>
                  <a:lnTo>
                    <a:pt x="18893" y="12702"/>
                  </a:lnTo>
                  <a:lnTo>
                    <a:pt x="19300" y="12305"/>
                  </a:lnTo>
                  <a:lnTo>
                    <a:pt x="19766" y="11842"/>
                  </a:lnTo>
                  <a:lnTo>
                    <a:pt x="20203" y="11379"/>
                  </a:lnTo>
                  <a:lnTo>
                    <a:pt x="20523" y="10817"/>
                  </a:lnTo>
                  <a:lnTo>
                    <a:pt x="20843" y="10287"/>
                  </a:lnTo>
                  <a:lnTo>
                    <a:pt x="21076" y="9626"/>
                  </a:lnTo>
                  <a:lnTo>
                    <a:pt x="21338" y="8997"/>
                  </a:lnTo>
                  <a:lnTo>
                    <a:pt x="21513" y="8336"/>
                  </a:lnTo>
                  <a:lnTo>
                    <a:pt x="21600" y="7608"/>
                  </a:lnTo>
                  <a:lnTo>
                    <a:pt x="21600" y="6913"/>
                  </a:lnTo>
                  <a:lnTo>
                    <a:pt x="21600" y="6219"/>
                  </a:lnTo>
                  <a:lnTo>
                    <a:pt x="21513" y="5590"/>
                  </a:lnTo>
                  <a:lnTo>
                    <a:pt x="21338" y="4896"/>
                  </a:lnTo>
                  <a:lnTo>
                    <a:pt x="21163" y="4300"/>
                  </a:lnTo>
                  <a:lnTo>
                    <a:pt x="20901" y="3705"/>
                  </a:lnTo>
                  <a:lnTo>
                    <a:pt x="20610" y="3175"/>
                  </a:lnTo>
                  <a:lnTo>
                    <a:pt x="20290" y="2613"/>
                  </a:lnTo>
                  <a:lnTo>
                    <a:pt x="19882" y="2117"/>
                  </a:lnTo>
                  <a:lnTo>
                    <a:pt x="19475" y="1687"/>
                  </a:lnTo>
                  <a:lnTo>
                    <a:pt x="18980" y="1224"/>
                  </a:lnTo>
                  <a:lnTo>
                    <a:pt x="18514" y="860"/>
                  </a:lnTo>
                  <a:lnTo>
                    <a:pt x="17903" y="595"/>
                  </a:lnTo>
                  <a:lnTo>
                    <a:pt x="17350" y="298"/>
                  </a:lnTo>
                  <a:lnTo>
                    <a:pt x="16768" y="99"/>
                  </a:lnTo>
                  <a:lnTo>
                    <a:pt x="16127" y="0"/>
                  </a:lnTo>
                  <a:lnTo>
                    <a:pt x="15545" y="0"/>
                  </a:lnTo>
                  <a:lnTo>
                    <a:pt x="14905" y="0"/>
                  </a:lnTo>
                  <a:lnTo>
                    <a:pt x="14264" y="99"/>
                  </a:lnTo>
                  <a:lnTo>
                    <a:pt x="13682" y="298"/>
                  </a:lnTo>
                  <a:lnTo>
                    <a:pt x="13129" y="496"/>
                  </a:lnTo>
                  <a:lnTo>
                    <a:pt x="12547" y="761"/>
                  </a:lnTo>
                  <a:lnTo>
                    <a:pt x="12081" y="1058"/>
                  </a:lnTo>
                  <a:lnTo>
                    <a:pt x="11586" y="1489"/>
                  </a:lnTo>
                  <a:lnTo>
                    <a:pt x="11178" y="1985"/>
                  </a:lnTo>
                  <a:lnTo>
                    <a:pt x="10800" y="2481"/>
                  </a:lnTo>
                  <a:lnTo>
                    <a:pt x="10480" y="2944"/>
                  </a:lnTo>
                  <a:lnTo>
                    <a:pt x="10130" y="3572"/>
                  </a:lnTo>
                  <a:lnTo>
                    <a:pt x="9868" y="4201"/>
                  </a:lnTo>
                  <a:lnTo>
                    <a:pt x="9723" y="4829"/>
                  </a:lnTo>
                  <a:lnTo>
                    <a:pt x="9548" y="5491"/>
                  </a:lnTo>
                  <a:lnTo>
                    <a:pt x="9461" y="6219"/>
                  </a:lnTo>
                  <a:lnTo>
                    <a:pt x="9461" y="6913"/>
                  </a:lnTo>
                  <a:lnTo>
                    <a:pt x="9461" y="7608"/>
                  </a:lnTo>
                  <a:lnTo>
                    <a:pt x="9548" y="8336"/>
                  </a:lnTo>
                  <a:lnTo>
                    <a:pt x="9723" y="8997"/>
                  </a:lnTo>
                  <a:lnTo>
                    <a:pt x="9868" y="9626"/>
                  </a:lnTo>
                  <a:lnTo>
                    <a:pt x="10130" y="10254"/>
                  </a:lnTo>
                  <a:lnTo>
                    <a:pt x="10422" y="10717"/>
                  </a:lnTo>
                  <a:lnTo>
                    <a:pt x="10858" y="11313"/>
                  </a:lnTo>
                  <a:lnTo>
                    <a:pt x="11178" y="11842"/>
                  </a:lnTo>
                  <a:close/>
                </a:path>
                <a:path w="21600" h="21600" extrusionOk="0">
                  <a:moveTo>
                    <a:pt x="15545" y="10420"/>
                  </a:moveTo>
                  <a:lnTo>
                    <a:pt x="16127" y="10387"/>
                  </a:lnTo>
                  <a:lnTo>
                    <a:pt x="16680" y="10188"/>
                  </a:lnTo>
                  <a:lnTo>
                    <a:pt x="17292" y="9824"/>
                  </a:lnTo>
                  <a:lnTo>
                    <a:pt x="17757" y="9427"/>
                  </a:lnTo>
                  <a:lnTo>
                    <a:pt x="18078" y="8898"/>
                  </a:lnTo>
                  <a:lnTo>
                    <a:pt x="18427" y="8236"/>
                  </a:lnTo>
                  <a:lnTo>
                    <a:pt x="18602" y="7608"/>
                  </a:lnTo>
                  <a:lnTo>
                    <a:pt x="18631" y="6913"/>
                  </a:lnTo>
                  <a:lnTo>
                    <a:pt x="18602" y="6219"/>
                  </a:lnTo>
                  <a:lnTo>
                    <a:pt x="18427" y="5590"/>
                  </a:lnTo>
                  <a:lnTo>
                    <a:pt x="18078" y="4896"/>
                  </a:lnTo>
                  <a:lnTo>
                    <a:pt x="17670" y="4366"/>
                  </a:lnTo>
                  <a:lnTo>
                    <a:pt x="17292" y="4002"/>
                  </a:lnTo>
                  <a:lnTo>
                    <a:pt x="16680" y="3606"/>
                  </a:lnTo>
                  <a:lnTo>
                    <a:pt x="16127" y="3407"/>
                  </a:lnTo>
                  <a:lnTo>
                    <a:pt x="15545" y="3374"/>
                  </a:lnTo>
                  <a:lnTo>
                    <a:pt x="14905" y="3407"/>
                  </a:lnTo>
                  <a:lnTo>
                    <a:pt x="14351" y="3606"/>
                  </a:lnTo>
                  <a:lnTo>
                    <a:pt x="13769" y="4002"/>
                  </a:lnTo>
                  <a:lnTo>
                    <a:pt x="13304" y="4366"/>
                  </a:lnTo>
                  <a:lnTo>
                    <a:pt x="12954" y="4896"/>
                  </a:lnTo>
                  <a:lnTo>
                    <a:pt x="12634" y="5590"/>
                  </a:lnTo>
                  <a:lnTo>
                    <a:pt x="12459" y="6219"/>
                  </a:lnTo>
                  <a:lnTo>
                    <a:pt x="12430" y="6913"/>
                  </a:lnTo>
                  <a:lnTo>
                    <a:pt x="12459" y="7608"/>
                  </a:lnTo>
                  <a:lnTo>
                    <a:pt x="12634" y="8236"/>
                  </a:lnTo>
                  <a:lnTo>
                    <a:pt x="12954" y="8898"/>
                  </a:lnTo>
                  <a:lnTo>
                    <a:pt x="13304" y="9328"/>
                  </a:lnTo>
                  <a:lnTo>
                    <a:pt x="13769" y="9824"/>
                  </a:lnTo>
                  <a:lnTo>
                    <a:pt x="14351" y="10188"/>
                  </a:lnTo>
                  <a:lnTo>
                    <a:pt x="14905" y="10387"/>
                  </a:lnTo>
                  <a:lnTo>
                    <a:pt x="15545" y="10420"/>
                  </a:lnTo>
                  <a:close/>
                </a:path>
                <a:path w="21600" h="21600" extrusionOk="0">
                  <a:moveTo>
                    <a:pt x="15545" y="8633"/>
                  </a:moveTo>
                  <a:lnTo>
                    <a:pt x="15836" y="8600"/>
                  </a:lnTo>
                  <a:lnTo>
                    <a:pt x="16098" y="8501"/>
                  </a:lnTo>
                  <a:lnTo>
                    <a:pt x="16389" y="8303"/>
                  </a:lnTo>
                  <a:lnTo>
                    <a:pt x="16622" y="8137"/>
                  </a:lnTo>
                  <a:lnTo>
                    <a:pt x="16768" y="7873"/>
                  </a:lnTo>
                  <a:lnTo>
                    <a:pt x="16942" y="7542"/>
                  </a:lnTo>
                  <a:lnTo>
                    <a:pt x="17001" y="7244"/>
                  </a:lnTo>
                  <a:lnTo>
                    <a:pt x="17030" y="6913"/>
                  </a:lnTo>
                  <a:lnTo>
                    <a:pt x="17001" y="6549"/>
                  </a:lnTo>
                  <a:lnTo>
                    <a:pt x="16942" y="6252"/>
                  </a:lnTo>
                  <a:lnTo>
                    <a:pt x="16768" y="5921"/>
                  </a:lnTo>
                  <a:lnTo>
                    <a:pt x="16564" y="5689"/>
                  </a:lnTo>
                  <a:lnTo>
                    <a:pt x="16389" y="5491"/>
                  </a:lnTo>
                  <a:lnTo>
                    <a:pt x="16098" y="5292"/>
                  </a:lnTo>
                  <a:lnTo>
                    <a:pt x="15836" y="5226"/>
                  </a:lnTo>
                  <a:lnTo>
                    <a:pt x="15545" y="5193"/>
                  </a:lnTo>
                  <a:lnTo>
                    <a:pt x="15225" y="5226"/>
                  </a:lnTo>
                  <a:lnTo>
                    <a:pt x="14963" y="5292"/>
                  </a:lnTo>
                  <a:lnTo>
                    <a:pt x="14672" y="5491"/>
                  </a:lnTo>
                  <a:lnTo>
                    <a:pt x="14439" y="5689"/>
                  </a:lnTo>
                  <a:lnTo>
                    <a:pt x="14293" y="5921"/>
                  </a:lnTo>
                  <a:lnTo>
                    <a:pt x="14119" y="6252"/>
                  </a:lnTo>
                  <a:lnTo>
                    <a:pt x="14031" y="6549"/>
                  </a:lnTo>
                  <a:lnTo>
                    <a:pt x="14002" y="6913"/>
                  </a:lnTo>
                  <a:lnTo>
                    <a:pt x="14031" y="7244"/>
                  </a:lnTo>
                  <a:lnTo>
                    <a:pt x="14119" y="7542"/>
                  </a:lnTo>
                  <a:lnTo>
                    <a:pt x="14293" y="7873"/>
                  </a:lnTo>
                  <a:lnTo>
                    <a:pt x="14439" y="8071"/>
                  </a:lnTo>
                  <a:lnTo>
                    <a:pt x="14672" y="8303"/>
                  </a:lnTo>
                  <a:lnTo>
                    <a:pt x="14963" y="8501"/>
                  </a:lnTo>
                  <a:lnTo>
                    <a:pt x="15225" y="8600"/>
                  </a:lnTo>
                  <a:lnTo>
                    <a:pt x="15545" y="8633"/>
                  </a:lnTo>
                  <a:close/>
                </a:path>
                <a:path w="21600" h="21600" extrusionOk="0">
                  <a:moveTo>
                    <a:pt x="0" y="12900"/>
                  </a:moveTo>
                  <a:lnTo>
                    <a:pt x="5036" y="12900"/>
                  </a:lnTo>
                  <a:lnTo>
                    <a:pt x="5036" y="14984"/>
                  </a:lnTo>
                  <a:lnTo>
                    <a:pt x="0" y="14984"/>
                  </a:lnTo>
                  <a:lnTo>
                    <a:pt x="0" y="12900"/>
                  </a:lnTo>
                  <a:close/>
                </a:path>
                <a:path w="21600" h="21600" extrusionOk="0">
                  <a:moveTo>
                    <a:pt x="7714" y="19681"/>
                  </a:moveTo>
                  <a:lnTo>
                    <a:pt x="8675" y="19681"/>
                  </a:lnTo>
                  <a:lnTo>
                    <a:pt x="12168" y="12669"/>
                  </a:lnTo>
                  <a:lnTo>
                    <a:pt x="13245" y="13397"/>
                  </a:lnTo>
                  <a:lnTo>
                    <a:pt x="9170" y="21600"/>
                  </a:lnTo>
                  <a:lnTo>
                    <a:pt x="7423" y="21600"/>
                  </a:lnTo>
                  <a:lnTo>
                    <a:pt x="1456" y="14984"/>
                  </a:lnTo>
                  <a:lnTo>
                    <a:pt x="3348" y="14984"/>
                  </a:lnTo>
                  <a:lnTo>
                    <a:pt x="7714" y="1968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a-IR">
                <a:cs typeface="B Lotus" pitchFamily="2" charset="-78"/>
              </a:endParaRPr>
            </a:p>
          </p:txBody>
        </p:sp>
      </p:grpSp>
      <p:grpSp>
        <p:nvGrpSpPr>
          <p:cNvPr id="33" name="Group 25"/>
          <p:cNvGrpSpPr>
            <a:grpSpLocks/>
          </p:cNvGrpSpPr>
          <p:nvPr/>
        </p:nvGrpSpPr>
        <p:grpSpPr bwMode="auto">
          <a:xfrm>
            <a:off x="357158" y="4413892"/>
            <a:ext cx="8459787" cy="620254"/>
            <a:chOff x="357128" y="2084807"/>
            <a:chExt cx="8460030" cy="619196"/>
          </a:xfrm>
        </p:grpSpPr>
        <p:sp>
          <p:nvSpPr>
            <p:cNvPr id="34" name="Text Box 7"/>
            <p:cNvSpPr txBox="1">
              <a:spLocks noChangeArrowheads="1"/>
            </p:cNvSpPr>
            <p:nvPr/>
          </p:nvSpPr>
          <p:spPr bwMode="auto">
            <a:xfrm>
              <a:off x="357128" y="2181676"/>
              <a:ext cx="7929790" cy="522327"/>
            </a:xfrm>
            <a:prstGeom prst="rect">
              <a:avLst/>
            </a:prstGeom>
            <a:ln/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  <a:defRPr/>
              </a:pPr>
              <a:r>
                <a:rPr lang="fa-IR" sz="2800" b="1" dirty="0" smtClean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cs typeface="B Lotus" pitchFamily="2" charset="-78"/>
                </a:rPr>
                <a:t>مروری بر انواع وابسته های گروه اسمی</a:t>
              </a:r>
              <a:endParaRPr lang="en-US" sz="28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cs typeface="B Lotus" pitchFamily="2" charset="-78"/>
              </a:endParaRPr>
            </a:p>
          </p:txBody>
        </p:sp>
        <p:sp>
          <p:nvSpPr>
            <p:cNvPr id="35" name="desklamp"/>
            <p:cNvSpPr>
              <a:spLocks noEditPoints="1" noChangeArrowheads="1"/>
            </p:cNvSpPr>
            <p:nvPr/>
          </p:nvSpPr>
          <p:spPr bwMode="auto">
            <a:xfrm>
              <a:off x="8438221" y="2084807"/>
              <a:ext cx="378937" cy="38624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86 w 21600"/>
                <a:gd name="T13" fmla="*/ 22426 h 21600"/>
                <a:gd name="T14" fmla="*/ 19435 w 21600"/>
                <a:gd name="T15" fmla="*/ 274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1178" y="11842"/>
                  </a:moveTo>
                  <a:lnTo>
                    <a:pt x="11644" y="12206"/>
                  </a:lnTo>
                  <a:lnTo>
                    <a:pt x="12168" y="12702"/>
                  </a:lnTo>
                  <a:lnTo>
                    <a:pt x="12605" y="13000"/>
                  </a:lnTo>
                  <a:lnTo>
                    <a:pt x="13129" y="13330"/>
                  </a:lnTo>
                  <a:lnTo>
                    <a:pt x="13682" y="13529"/>
                  </a:lnTo>
                  <a:lnTo>
                    <a:pt x="14264" y="13694"/>
                  </a:lnTo>
                  <a:lnTo>
                    <a:pt x="14905" y="13794"/>
                  </a:lnTo>
                  <a:lnTo>
                    <a:pt x="15545" y="13794"/>
                  </a:lnTo>
                  <a:lnTo>
                    <a:pt x="16127" y="13794"/>
                  </a:lnTo>
                  <a:lnTo>
                    <a:pt x="16680" y="13694"/>
                  </a:lnTo>
                  <a:lnTo>
                    <a:pt x="17233" y="13529"/>
                  </a:lnTo>
                  <a:lnTo>
                    <a:pt x="17816" y="13330"/>
                  </a:lnTo>
                  <a:lnTo>
                    <a:pt x="18427" y="13033"/>
                  </a:lnTo>
                  <a:lnTo>
                    <a:pt x="18893" y="12702"/>
                  </a:lnTo>
                  <a:lnTo>
                    <a:pt x="19300" y="12305"/>
                  </a:lnTo>
                  <a:lnTo>
                    <a:pt x="19766" y="11842"/>
                  </a:lnTo>
                  <a:lnTo>
                    <a:pt x="20203" y="11379"/>
                  </a:lnTo>
                  <a:lnTo>
                    <a:pt x="20523" y="10817"/>
                  </a:lnTo>
                  <a:lnTo>
                    <a:pt x="20843" y="10287"/>
                  </a:lnTo>
                  <a:lnTo>
                    <a:pt x="21076" y="9626"/>
                  </a:lnTo>
                  <a:lnTo>
                    <a:pt x="21338" y="8997"/>
                  </a:lnTo>
                  <a:lnTo>
                    <a:pt x="21513" y="8336"/>
                  </a:lnTo>
                  <a:lnTo>
                    <a:pt x="21600" y="7608"/>
                  </a:lnTo>
                  <a:lnTo>
                    <a:pt x="21600" y="6913"/>
                  </a:lnTo>
                  <a:lnTo>
                    <a:pt x="21600" y="6219"/>
                  </a:lnTo>
                  <a:lnTo>
                    <a:pt x="21513" y="5590"/>
                  </a:lnTo>
                  <a:lnTo>
                    <a:pt x="21338" y="4896"/>
                  </a:lnTo>
                  <a:lnTo>
                    <a:pt x="21163" y="4300"/>
                  </a:lnTo>
                  <a:lnTo>
                    <a:pt x="20901" y="3705"/>
                  </a:lnTo>
                  <a:lnTo>
                    <a:pt x="20610" y="3175"/>
                  </a:lnTo>
                  <a:lnTo>
                    <a:pt x="20290" y="2613"/>
                  </a:lnTo>
                  <a:lnTo>
                    <a:pt x="19882" y="2117"/>
                  </a:lnTo>
                  <a:lnTo>
                    <a:pt x="19475" y="1687"/>
                  </a:lnTo>
                  <a:lnTo>
                    <a:pt x="18980" y="1224"/>
                  </a:lnTo>
                  <a:lnTo>
                    <a:pt x="18514" y="860"/>
                  </a:lnTo>
                  <a:lnTo>
                    <a:pt x="17903" y="595"/>
                  </a:lnTo>
                  <a:lnTo>
                    <a:pt x="17350" y="298"/>
                  </a:lnTo>
                  <a:lnTo>
                    <a:pt x="16768" y="99"/>
                  </a:lnTo>
                  <a:lnTo>
                    <a:pt x="16127" y="0"/>
                  </a:lnTo>
                  <a:lnTo>
                    <a:pt x="15545" y="0"/>
                  </a:lnTo>
                  <a:lnTo>
                    <a:pt x="14905" y="0"/>
                  </a:lnTo>
                  <a:lnTo>
                    <a:pt x="14264" y="99"/>
                  </a:lnTo>
                  <a:lnTo>
                    <a:pt x="13682" y="298"/>
                  </a:lnTo>
                  <a:lnTo>
                    <a:pt x="13129" y="496"/>
                  </a:lnTo>
                  <a:lnTo>
                    <a:pt x="12547" y="761"/>
                  </a:lnTo>
                  <a:lnTo>
                    <a:pt x="12081" y="1058"/>
                  </a:lnTo>
                  <a:lnTo>
                    <a:pt x="11586" y="1489"/>
                  </a:lnTo>
                  <a:lnTo>
                    <a:pt x="11178" y="1985"/>
                  </a:lnTo>
                  <a:lnTo>
                    <a:pt x="10800" y="2481"/>
                  </a:lnTo>
                  <a:lnTo>
                    <a:pt x="10480" y="2944"/>
                  </a:lnTo>
                  <a:lnTo>
                    <a:pt x="10130" y="3572"/>
                  </a:lnTo>
                  <a:lnTo>
                    <a:pt x="9868" y="4201"/>
                  </a:lnTo>
                  <a:lnTo>
                    <a:pt x="9723" y="4829"/>
                  </a:lnTo>
                  <a:lnTo>
                    <a:pt x="9548" y="5491"/>
                  </a:lnTo>
                  <a:lnTo>
                    <a:pt x="9461" y="6219"/>
                  </a:lnTo>
                  <a:lnTo>
                    <a:pt x="9461" y="6913"/>
                  </a:lnTo>
                  <a:lnTo>
                    <a:pt x="9461" y="7608"/>
                  </a:lnTo>
                  <a:lnTo>
                    <a:pt x="9548" y="8336"/>
                  </a:lnTo>
                  <a:lnTo>
                    <a:pt x="9723" y="8997"/>
                  </a:lnTo>
                  <a:lnTo>
                    <a:pt x="9868" y="9626"/>
                  </a:lnTo>
                  <a:lnTo>
                    <a:pt x="10130" y="10254"/>
                  </a:lnTo>
                  <a:lnTo>
                    <a:pt x="10422" y="10717"/>
                  </a:lnTo>
                  <a:lnTo>
                    <a:pt x="10858" y="11313"/>
                  </a:lnTo>
                  <a:lnTo>
                    <a:pt x="11178" y="11842"/>
                  </a:lnTo>
                  <a:close/>
                </a:path>
                <a:path w="21600" h="21600" extrusionOk="0">
                  <a:moveTo>
                    <a:pt x="15545" y="10420"/>
                  </a:moveTo>
                  <a:lnTo>
                    <a:pt x="16127" y="10387"/>
                  </a:lnTo>
                  <a:lnTo>
                    <a:pt x="16680" y="10188"/>
                  </a:lnTo>
                  <a:lnTo>
                    <a:pt x="17292" y="9824"/>
                  </a:lnTo>
                  <a:lnTo>
                    <a:pt x="17757" y="9427"/>
                  </a:lnTo>
                  <a:lnTo>
                    <a:pt x="18078" y="8898"/>
                  </a:lnTo>
                  <a:lnTo>
                    <a:pt x="18427" y="8236"/>
                  </a:lnTo>
                  <a:lnTo>
                    <a:pt x="18602" y="7608"/>
                  </a:lnTo>
                  <a:lnTo>
                    <a:pt x="18631" y="6913"/>
                  </a:lnTo>
                  <a:lnTo>
                    <a:pt x="18602" y="6219"/>
                  </a:lnTo>
                  <a:lnTo>
                    <a:pt x="18427" y="5590"/>
                  </a:lnTo>
                  <a:lnTo>
                    <a:pt x="18078" y="4896"/>
                  </a:lnTo>
                  <a:lnTo>
                    <a:pt x="17670" y="4366"/>
                  </a:lnTo>
                  <a:lnTo>
                    <a:pt x="17292" y="4002"/>
                  </a:lnTo>
                  <a:lnTo>
                    <a:pt x="16680" y="3606"/>
                  </a:lnTo>
                  <a:lnTo>
                    <a:pt x="16127" y="3407"/>
                  </a:lnTo>
                  <a:lnTo>
                    <a:pt x="15545" y="3374"/>
                  </a:lnTo>
                  <a:lnTo>
                    <a:pt x="14905" y="3407"/>
                  </a:lnTo>
                  <a:lnTo>
                    <a:pt x="14351" y="3606"/>
                  </a:lnTo>
                  <a:lnTo>
                    <a:pt x="13769" y="4002"/>
                  </a:lnTo>
                  <a:lnTo>
                    <a:pt x="13304" y="4366"/>
                  </a:lnTo>
                  <a:lnTo>
                    <a:pt x="12954" y="4896"/>
                  </a:lnTo>
                  <a:lnTo>
                    <a:pt x="12634" y="5590"/>
                  </a:lnTo>
                  <a:lnTo>
                    <a:pt x="12459" y="6219"/>
                  </a:lnTo>
                  <a:lnTo>
                    <a:pt x="12430" y="6913"/>
                  </a:lnTo>
                  <a:lnTo>
                    <a:pt x="12459" y="7608"/>
                  </a:lnTo>
                  <a:lnTo>
                    <a:pt x="12634" y="8236"/>
                  </a:lnTo>
                  <a:lnTo>
                    <a:pt x="12954" y="8898"/>
                  </a:lnTo>
                  <a:lnTo>
                    <a:pt x="13304" y="9328"/>
                  </a:lnTo>
                  <a:lnTo>
                    <a:pt x="13769" y="9824"/>
                  </a:lnTo>
                  <a:lnTo>
                    <a:pt x="14351" y="10188"/>
                  </a:lnTo>
                  <a:lnTo>
                    <a:pt x="14905" y="10387"/>
                  </a:lnTo>
                  <a:lnTo>
                    <a:pt x="15545" y="10420"/>
                  </a:lnTo>
                  <a:close/>
                </a:path>
                <a:path w="21600" h="21600" extrusionOk="0">
                  <a:moveTo>
                    <a:pt x="15545" y="8633"/>
                  </a:moveTo>
                  <a:lnTo>
                    <a:pt x="15836" y="8600"/>
                  </a:lnTo>
                  <a:lnTo>
                    <a:pt x="16098" y="8501"/>
                  </a:lnTo>
                  <a:lnTo>
                    <a:pt x="16389" y="8303"/>
                  </a:lnTo>
                  <a:lnTo>
                    <a:pt x="16622" y="8137"/>
                  </a:lnTo>
                  <a:lnTo>
                    <a:pt x="16768" y="7873"/>
                  </a:lnTo>
                  <a:lnTo>
                    <a:pt x="16942" y="7542"/>
                  </a:lnTo>
                  <a:lnTo>
                    <a:pt x="17001" y="7244"/>
                  </a:lnTo>
                  <a:lnTo>
                    <a:pt x="17030" y="6913"/>
                  </a:lnTo>
                  <a:lnTo>
                    <a:pt x="17001" y="6549"/>
                  </a:lnTo>
                  <a:lnTo>
                    <a:pt x="16942" y="6252"/>
                  </a:lnTo>
                  <a:lnTo>
                    <a:pt x="16768" y="5921"/>
                  </a:lnTo>
                  <a:lnTo>
                    <a:pt x="16564" y="5689"/>
                  </a:lnTo>
                  <a:lnTo>
                    <a:pt x="16389" y="5491"/>
                  </a:lnTo>
                  <a:lnTo>
                    <a:pt x="16098" y="5292"/>
                  </a:lnTo>
                  <a:lnTo>
                    <a:pt x="15836" y="5226"/>
                  </a:lnTo>
                  <a:lnTo>
                    <a:pt x="15545" y="5193"/>
                  </a:lnTo>
                  <a:lnTo>
                    <a:pt x="15225" y="5226"/>
                  </a:lnTo>
                  <a:lnTo>
                    <a:pt x="14963" y="5292"/>
                  </a:lnTo>
                  <a:lnTo>
                    <a:pt x="14672" y="5491"/>
                  </a:lnTo>
                  <a:lnTo>
                    <a:pt x="14439" y="5689"/>
                  </a:lnTo>
                  <a:lnTo>
                    <a:pt x="14293" y="5921"/>
                  </a:lnTo>
                  <a:lnTo>
                    <a:pt x="14119" y="6252"/>
                  </a:lnTo>
                  <a:lnTo>
                    <a:pt x="14031" y="6549"/>
                  </a:lnTo>
                  <a:lnTo>
                    <a:pt x="14002" y="6913"/>
                  </a:lnTo>
                  <a:lnTo>
                    <a:pt x="14031" y="7244"/>
                  </a:lnTo>
                  <a:lnTo>
                    <a:pt x="14119" y="7542"/>
                  </a:lnTo>
                  <a:lnTo>
                    <a:pt x="14293" y="7873"/>
                  </a:lnTo>
                  <a:lnTo>
                    <a:pt x="14439" y="8071"/>
                  </a:lnTo>
                  <a:lnTo>
                    <a:pt x="14672" y="8303"/>
                  </a:lnTo>
                  <a:lnTo>
                    <a:pt x="14963" y="8501"/>
                  </a:lnTo>
                  <a:lnTo>
                    <a:pt x="15225" y="8600"/>
                  </a:lnTo>
                  <a:lnTo>
                    <a:pt x="15545" y="8633"/>
                  </a:lnTo>
                  <a:close/>
                </a:path>
                <a:path w="21600" h="21600" extrusionOk="0">
                  <a:moveTo>
                    <a:pt x="0" y="12900"/>
                  </a:moveTo>
                  <a:lnTo>
                    <a:pt x="5036" y="12900"/>
                  </a:lnTo>
                  <a:lnTo>
                    <a:pt x="5036" y="14984"/>
                  </a:lnTo>
                  <a:lnTo>
                    <a:pt x="0" y="14984"/>
                  </a:lnTo>
                  <a:lnTo>
                    <a:pt x="0" y="12900"/>
                  </a:lnTo>
                  <a:close/>
                </a:path>
                <a:path w="21600" h="21600" extrusionOk="0">
                  <a:moveTo>
                    <a:pt x="7714" y="19681"/>
                  </a:moveTo>
                  <a:lnTo>
                    <a:pt x="8675" y="19681"/>
                  </a:lnTo>
                  <a:lnTo>
                    <a:pt x="12168" y="12669"/>
                  </a:lnTo>
                  <a:lnTo>
                    <a:pt x="13245" y="13397"/>
                  </a:lnTo>
                  <a:lnTo>
                    <a:pt x="9170" y="21600"/>
                  </a:lnTo>
                  <a:lnTo>
                    <a:pt x="7423" y="21600"/>
                  </a:lnTo>
                  <a:lnTo>
                    <a:pt x="1456" y="14984"/>
                  </a:lnTo>
                  <a:lnTo>
                    <a:pt x="3348" y="14984"/>
                  </a:lnTo>
                  <a:lnTo>
                    <a:pt x="7714" y="1968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a-IR">
                <a:cs typeface="B Lotus" pitchFamily="2" charset="-78"/>
              </a:endParaRPr>
            </a:p>
          </p:txBody>
        </p:sp>
      </p:grpSp>
      <p:grpSp>
        <p:nvGrpSpPr>
          <p:cNvPr id="36" name="Group 25"/>
          <p:cNvGrpSpPr>
            <a:grpSpLocks/>
          </p:cNvGrpSpPr>
          <p:nvPr/>
        </p:nvGrpSpPr>
        <p:grpSpPr bwMode="auto">
          <a:xfrm>
            <a:off x="368013" y="5023324"/>
            <a:ext cx="8459787" cy="620254"/>
            <a:chOff x="357128" y="2084807"/>
            <a:chExt cx="8460030" cy="619196"/>
          </a:xfrm>
        </p:grpSpPr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357128" y="2181676"/>
              <a:ext cx="7929790" cy="522327"/>
            </a:xfrm>
            <a:prstGeom prst="rect">
              <a:avLst/>
            </a:prstGeom>
            <a:ln/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  <a:defRPr/>
              </a:pPr>
              <a:r>
                <a:rPr lang="fa-IR" sz="2800" b="1" dirty="0" smtClean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cs typeface="B Lotus" pitchFamily="2" charset="-78"/>
                </a:rPr>
                <a:t>آشنایی با امام محمد غزالی و کیمیای سعادت</a:t>
              </a:r>
              <a:endParaRPr lang="en-US" sz="28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cs typeface="B Lotus" pitchFamily="2" charset="-78"/>
              </a:endParaRPr>
            </a:p>
          </p:txBody>
        </p:sp>
        <p:sp>
          <p:nvSpPr>
            <p:cNvPr id="38" name="desklamp"/>
            <p:cNvSpPr>
              <a:spLocks noEditPoints="1" noChangeArrowheads="1"/>
            </p:cNvSpPr>
            <p:nvPr/>
          </p:nvSpPr>
          <p:spPr bwMode="auto">
            <a:xfrm>
              <a:off x="8438221" y="2084807"/>
              <a:ext cx="378937" cy="38624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86 w 21600"/>
                <a:gd name="T13" fmla="*/ 22426 h 21600"/>
                <a:gd name="T14" fmla="*/ 19435 w 21600"/>
                <a:gd name="T15" fmla="*/ 274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1178" y="11842"/>
                  </a:moveTo>
                  <a:lnTo>
                    <a:pt x="11644" y="12206"/>
                  </a:lnTo>
                  <a:lnTo>
                    <a:pt x="12168" y="12702"/>
                  </a:lnTo>
                  <a:lnTo>
                    <a:pt x="12605" y="13000"/>
                  </a:lnTo>
                  <a:lnTo>
                    <a:pt x="13129" y="13330"/>
                  </a:lnTo>
                  <a:lnTo>
                    <a:pt x="13682" y="13529"/>
                  </a:lnTo>
                  <a:lnTo>
                    <a:pt x="14264" y="13694"/>
                  </a:lnTo>
                  <a:lnTo>
                    <a:pt x="14905" y="13794"/>
                  </a:lnTo>
                  <a:lnTo>
                    <a:pt x="15545" y="13794"/>
                  </a:lnTo>
                  <a:lnTo>
                    <a:pt x="16127" y="13794"/>
                  </a:lnTo>
                  <a:lnTo>
                    <a:pt x="16680" y="13694"/>
                  </a:lnTo>
                  <a:lnTo>
                    <a:pt x="17233" y="13529"/>
                  </a:lnTo>
                  <a:lnTo>
                    <a:pt x="17816" y="13330"/>
                  </a:lnTo>
                  <a:lnTo>
                    <a:pt x="18427" y="13033"/>
                  </a:lnTo>
                  <a:lnTo>
                    <a:pt x="18893" y="12702"/>
                  </a:lnTo>
                  <a:lnTo>
                    <a:pt x="19300" y="12305"/>
                  </a:lnTo>
                  <a:lnTo>
                    <a:pt x="19766" y="11842"/>
                  </a:lnTo>
                  <a:lnTo>
                    <a:pt x="20203" y="11379"/>
                  </a:lnTo>
                  <a:lnTo>
                    <a:pt x="20523" y="10817"/>
                  </a:lnTo>
                  <a:lnTo>
                    <a:pt x="20843" y="10287"/>
                  </a:lnTo>
                  <a:lnTo>
                    <a:pt x="21076" y="9626"/>
                  </a:lnTo>
                  <a:lnTo>
                    <a:pt x="21338" y="8997"/>
                  </a:lnTo>
                  <a:lnTo>
                    <a:pt x="21513" y="8336"/>
                  </a:lnTo>
                  <a:lnTo>
                    <a:pt x="21600" y="7608"/>
                  </a:lnTo>
                  <a:lnTo>
                    <a:pt x="21600" y="6913"/>
                  </a:lnTo>
                  <a:lnTo>
                    <a:pt x="21600" y="6219"/>
                  </a:lnTo>
                  <a:lnTo>
                    <a:pt x="21513" y="5590"/>
                  </a:lnTo>
                  <a:lnTo>
                    <a:pt x="21338" y="4896"/>
                  </a:lnTo>
                  <a:lnTo>
                    <a:pt x="21163" y="4300"/>
                  </a:lnTo>
                  <a:lnTo>
                    <a:pt x="20901" y="3705"/>
                  </a:lnTo>
                  <a:lnTo>
                    <a:pt x="20610" y="3175"/>
                  </a:lnTo>
                  <a:lnTo>
                    <a:pt x="20290" y="2613"/>
                  </a:lnTo>
                  <a:lnTo>
                    <a:pt x="19882" y="2117"/>
                  </a:lnTo>
                  <a:lnTo>
                    <a:pt x="19475" y="1687"/>
                  </a:lnTo>
                  <a:lnTo>
                    <a:pt x="18980" y="1224"/>
                  </a:lnTo>
                  <a:lnTo>
                    <a:pt x="18514" y="860"/>
                  </a:lnTo>
                  <a:lnTo>
                    <a:pt x="17903" y="595"/>
                  </a:lnTo>
                  <a:lnTo>
                    <a:pt x="17350" y="298"/>
                  </a:lnTo>
                  <a:lnTo>
                    <a:pt x="16768" y="99"/>
                  </a:lnTo>
                  <a:lnTo>
                    <a:pt x="16127" y="0"/>
                  </a:lnTo>
                  <a:lnTo>
                    <a:pt x="15545" y="0"/>
                  </a:lnTo>
                  <a:lnTo>
                    <a:pt x="14905" y="0"/>
                  </a:lnTo>
                  <a:lnTo>
                    <a:pt x="14264" y="99"/>
                  </a:lnTo>
                  <a:lnTo>
                    <a:pt x="13682" y="298"/>
                  </a:lnTo>
                  <a:lnTo>
                    <a:pt x="13129" y="496"/>
                  </a:lnTo>
                  <a:lnTo>
                    <a:pt x="12547" y="761"/>
                  </a:lnTo>
                  <a:lnTo>
                    <a:pt x="12081" y="1058"/>
                  </a:lnTo>
                  <a:lnTo>
                    <a:pt x="11586" y="1489"/>
                  </a:lnTo>
                  <a:lnTo>
                    <a:pt x="11178" y="1985"/>
                  </a:lnTo>
                  <a:lnTo>
                    <a:pt x="10800" y="2481"/>
                  </a:lnTo>
                  <a:lnTo>
                    <a:pt x="10480" y="2944"/>
                  </a:lnTo>
                  <a:lnTo>
                    <a:pt x="10130" y="3572"/>
                  </a:lnTo>
                  <a:lnTo>
                    <a:pt x="9868" y="4201"/>
                  </a:lnTo>
                  <a:lnTo>
                    <a:pt x="9723" y="4829"/>
                  </a:lnTo>
                  <a:lnTo>
                    <a:pt x="9548" y="5491"/>
                  </a:lnTo>
                  <a:lnTo>
                    <a:pt x="9461" y="6219"/>
                  </a:lnTo>
                  <a:lnTo>
                    <a:pt x="9461" y="6913"/>
                  </a:lnTo>
                  <a:lnTo>
                    <a:pt x="9461" y="7608"/>
                  </a:lnTo>
                  <a:lnTo>
                    <a:pt x="9548" y="8336"/>
                  </a:lnTo>
                  <a:lnTo>
                    <a:pt x="9723" y="8997"/>
                  </a:lnTo>
                  <a:lnTo>
                    <a:pt x="9868" y="9626"/>
                  </a:lnTo>
                  <a:lnTo>
                    <a:pt x="10130" y="10254"/>
                  </a:lnTo>
                  <a:lnTo>
                    <a:pt x="10422" y="10717"/>
                  </a:lnTo>
                  <a:lnTo>
                    <a:pt x="10858" y="11313"/>
                  </a:lnTo>
                  <a:lnTo>
                    <a:pt x="11178" y="11842"/>
                  </a:lnTo>
                  <a:close/>
                </a:path>
                <a:path w="21600" h="21600" extrusionOk="0">
                  <a:moveTo>
                    <a:pt x="15545" y="10420"/>
                  </a:moveTo>
                  <a:lnTo>
                    <a:pt x="16127" y="10387"/>
                  </a:lnTo>
                  <a:lnTo>
                    <a:pt x="16680" y="10188"/>
                  </a:lnTo>
                  <a:lnTo>
                    <a:pt x="17292" y="9824"/>
                  </a:lnTo>
                  <a:lnTo>
                    <a:pt x="17757" y="9427"/>
                  </a:lnTo>
                  <a:lnTo>
                    <a:pt x="18078" y="8898"/>
                  </a:lnTo>
                  <a:lnTo>
                    <a:pt x="18427" y="8236"/>
                  </a:lnTo>
                  <a:lnTo>
                    <a:pt x="18602" y="7608"/>
                  </a:lnTo>
                  <a:lnTo>
                    <a:pt x="18631" y="6913"/>
                  </a:lnTo>
                  <a:lnTo>
                    <a:pt x="18602" y="6219"/>
                  </a:lnTo>
                  <a:lnTo>
                    <a:pt x="18427" y="5590"/>
                  </a:lnTo>
                  <a:lnTo>
                    <a:pt x="18078" y="4896"/>
                  </a:lnTo>
                  <a:lnTo>
                    <a:pt x="17670" y="4366"/>
                  </a:lnTo>
                  <a:lnTo>
                    <a:pt x="17292" y="4002"/>
                  </a:lnTo>
                  <a:lnTo>
                    <a:pt x="16680" y="3606"/>
                  </a:lnTo>
                  <a:lnTo>
                    <a:pt x="16127" y="3407"/>
                  </a:lnTo>
                  <a:lnTo>
                    <a:pt x="15545" y="3374"/>
                  </a:lnTo>
                  <a:lnTo>
                    <a:pt x="14905" y="3407"/>
                  </a:lnTo>
                  <a:lnTo>
                    <a:pt x="14351" y="3606"/>
                  </a:lnTo>
                  <a:lnTo>
                    <a:pt x="13769" y="4002"/>
                  </a:lnTo>
                  <a:lnTo>
                    <a:pt x="13304" y="4366"/>
                  </a:lnTo>
                  <a:lnTo>
                    <a:pt x="12954" y="4896"/>
                  </a:lnTo>
                  <a:lnTo>
                    <a:pt x="12634" y="5590"/>
                  </a:lnTo>
                  <a:lnTo>
                    <a:pt x="12459" y="6219"/>
                  </a:lnTo>
                  <a:lnTo>
                    <a:pt x="12430" y="6913"/>
                  </a:lnTo>
                  <a:lnTo>
                    <a:pt x="12459" y="7608"/>
                  </a:lnTo>
                  <a:lnTo>
                    <a:pt x="12634" y="8236"/>
                  </a:lnTo>
                  <a:lnTo>
                    <a:pt x="12954" y="8898"/>
                  </a:lnTo>
                  <a:lnTo>
                    <a:pt x="13304" y="9328"/>
                  </a:lnTo>
                  <a:lnTo>
                    <a:pt x="13769" y="9824"/>
                  </a:lnTo>
                  <a:lnTo>
                    <a:pt x="14351" y="10188"/>
                  </a:lnTo>
                  <a:lnTo>
                    <a:pt x="14905" y="10387"/>
                  </a:lnTo>
                  <a:lnTo>
                    <a:pt x="15545" y="10420"/>
                  </a:lnTo>
                  <a:close/>
                </a:path>
                <a:path w="21600" h="21600" extrusionOk="0">
                  <a:moveTo>
                    <a:pt x="15545" y="8633"/>
                  </a:moveTo>
                  <a:lnTo>
                    <a:pt x="15836" y="8600"/>
                  </a:lnTo>
                  <a:lnTo>
                    <a:pt x="16098" y="8501"/>
                  </a:lnTo>
                  <a:lnTo>
                    <a:pt x="16389" y="8303"/>
                  </a:lnTo>
                  <a:lnTo>
                    <a:pt x="16622" y="8137"/>
                  </a:lnTo>
                  <a:lnTo>
                    <a:pt x="16768" y="7873"/>
                  </a:lnTo>
                  <a:lnTo>
                    <a:pt x="16942" y="7542"/>
                  </a:lnTo>
                  <a:lnTo>
                    <a:pt x="17001" y="7244"/>
                  </a:lnTo>
                  <a:lnTo>
                    <a:pt x="17030" y="6913"/>
                  </a:lnTo>
                  <a:lnTo>
                    <a:pt x="17001" y="6549"/>
                  </a:lnTo>
                  <a:lnTo>
                    <a:pt x="16942" y="6252"/>
                  </a:lnTo>
                  <a:lnTo>
                    <a:pt x="16768" y="5921"/>
                  </a:lnTo>
                  <a:lnTo>
                    <a:pt x="16564" y="5689"/>
                  </a:lnTo>
                  <a:lnTo>
                    <a:pt x="16389" y="5491"/>
                  </a:lnTo>
                  <a:lnTo>
                    <a:pt x="16098" y="5292"/>
                  </a:lnTo>
                  <a:lnTo>
                    <a:pt x="15836" y="5226"/>
                  </a:lnTo>
                  <a:lnTo>
                    <a:pt x="15545" y="5193"/>
                  </a:lnTo>
                  <a:lnTo>
                    <a:pt x="15225" y="5226"/>
                  </a:lnTo>
                  <a:lnTo>
                    <a:pt x="14963" y="5292"/>
                  </a:lnTo>
                  <a:lnTo>
                    <a:pt x="14672" y="5491"/>
                  </a:lnTo>
                  <a:lnTo>
                    <a:pt x="14439" y="5689"/>
                  </a:lnTo>
                  <a:lnTo>
                    <a:pt x="14293" y="5921"/>
                  </a:lnTo>
                  <a:lnTo>
                    <a:pt x="14119" y="6252"/>
                  </a:lnTo>
                  <a:lnTo>
                    <a:pt x="14031" y="6549"/>
                  </a:lnTo>
                  <a:lnTo>
                    <a:pt x="14002" y="6913"/>
                  </a:lnTo>
                  <a:lnTo>
                    <a:pt x="14031" y="7244"/>
                  </a:lnTo>
                  <a:lnTo>
                    <a:pt x="14119" y="7542"/>
                  </a:lnTo>
                  <a:lnTo>
                    <a:pt x="14293" y="7873"/>
                  </a:lnTo>
                  <a:lnTo>
                    <a:pt x="14439" y="8071"/>
                  </a:lnTo>
                  <a:lnTo>
                    <a:pt x="14672" y="8303"/>
                  </a:lnTo>
                  <a:lnTo>
                    <a:pt x="14963" y="8501"/>
                  </a:lnTo>
                  <a:lnTo>
                    <a:pt x="15225" y="8600"/>
                  </a:lnTo>
                  <a:lnTo>
                    <a:pt x="15545" y="8633"/>
                  </a:lnTo>
                  <a:close/>
                </a:path>
                <a:path w="21600" h="21600" extrusionOk="0">
                  <a:moveTo>
                    <a:pt x="0" y="12900"/>
                  </a:moveTo>
                  <a:lnTo>
                    <a:pt x="5036" y="12900"/>
                  </a:lnTo>
                  <a:lnTo>
                    <a:pt x="5036" y="14984"/>
                  </a:lnTo>
                  <a:lnTo>
                    <a:pt x="0" y="14984"/>
                  </a:lnTo>
                  <a:lnTo>
                    <a:pt x="0" y="12900"/>
                  </a:lnTo>
                  <a:close/>
                </a:path>
                <a:path w="21600" h="21600" extrusionOk="0">
                  <a:moveTo>
                    <a:pt x="7714" y="19681"/>
                  </a:moveTo>
                  <a:lnTo>
                    <a:pt x="8675" y="19681"/>
                  </a:lnTo>
                  <a:lnTo>
                    <a:pt x="12168" y="12669"/>
                  </a:lnTo>
                  <a:lnTo>
                    <a:pt x="13245" y="13397"/>
                  </a:lnTo>
                  <a:lnTo>
                    <a:pt x="9170" y="21600"/>
                  </a:lnTo>
                  <a:lnTo>
                    <a:pt x="7423" y="21600"/>
                  </a:lnTo>
                  <a:lnTo>
                    <a:pt x="1456" y="14984"/>
                  </a:lnTo>
                  <a:lnTo>
                    <a:pt x="3348" y="14984"/>
                  </a:lnTo>
                  <a:lnTo>
                    <a:pt x="7714" y="1968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a-IR">
                <a:cs typeface="B Lotus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929190" y="571480"/>
            <a:ext cx="3286119" cy="707886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4000" b="1" dirty="0" smtClean="0">
                <a:solidFill>
                  <a:srgbClr val="D60093"/>
                </a:solidFill>
                <a:cs typeface="B Homa" pitchFamily="2" charset="-78"/>
              </a:rPr>
              <a:t>روش تدریس</a:t>
            </a:r>
            <a:endParaRPr lang="fa-IR" sz="4000" b="1" dirty="0">
              <a:solidFill>
                <a:srgbClr val="D60093"/>
              </a:solidFill>
              <a:cs typeface="B Homa" pitchFamily="2" charset="-78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143504" y="1773238"/>
            <a:ext cx="2640009" cy="46166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24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cs typeface="B Lotus" pitchFamily="2" charset="-78"/>
              </a:rPr>
              <a:t>روش های پیشنهادی:</a:t>
            </a:r>
            <a:endParaRPr lang="fa-IR" sz="2400" b="1" dirty="0">
              <a:ln>
                <a:solidFill>
                  <a:srgbClr val="0000FF"/>
                </a:solidFill>
              </a:ln>
              <a:solidFill>
                <a:srgbClr val="0000FF"/>
              </a:solidFill>
              <a:cs typeface="B Lotus" pitchFamily="2" charset="-78"/>
            </a:endParaRP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3714744" y="2571744"/>
            <a:ext cx="2717800" cy="524807"/>
            <a:chOff x="5572139" y="2285992"/>
            <a:chExt cx="2717809" cy="524022"/>
          </a:xfrm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5572139" y="2287577"/>
              <a:ext cx="2211395" cy="522437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  <a:defRPr/>
              </a:pPr>
              <a:r>
                <a:rPr lang="fa-IR" sz="2800" b="1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cs typeface="B Lotus" pitchFamily="2" charset="-78"/>
                </a:rPr>
                <a:t>کارایی تیم</a:t>
              </a:r>
              <a:endParaRPr lang="fa-IR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cs typeface="B Lotus" pitchFamily="2" charset="-78"/>
              </a:endParaRPr>
            </a:p>
          </p:txBody>
        </p:sp>
        <p:sp>
          <p:nvSpPr>
            <p:cNvPr id="8204" name="desklamp"/>
            <p:cNvSpPr>
              <a:spLocks noEditPoints="1" noChangeArrowheads="1"/>
            </p:cNvSpPr>
            <p:nvPr/>
          </p:nvSpPr>
          <p:spPr bwMode="auto">
            <a:xfrm>
              <a:off x="7929586" y="2285992"/>
              <a:ext cx="360362" cy="360362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86 w 21600"/>
                <a:gd name="T13" fmla="*/ 22426 h 21600"/>
                <a:gd name="T14" fmla="*/ 19435 w 21600"/>
                <a:gd name="T15" fmla="*/ 274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1178" y="11842"/>
                  </a:moveTo>
                  <a:lnTo>
                    <a:pt x="11644" y="12206"/>
                  </a:lnTo>
                  <a:lnTo>
                    <a:pt x="12168" y="12702"/>
                  </a:lnTo>
                  <a:lnTo>
                    <a:pt x="12605" y="13000"/>
                  </a:lnTo>
                  <a:lnTo>
                    <a:pt x="13129" y="13330"/>
                  </a:lnTo>
                  <a:lnTo>
                    <a:pt x="13682" y="13529"/>
                  </a:lnTo>
                  <a:lnTo>
                    <a:pt x="14264" y="13694"/>
                  </a:lnTo>
                  <a:lnTo>
                    <a:pt x="14905" y="13794"/>
                  </a:lnTo>
                  <a:lnTo>
                    <a:pt x="15545" y="13794"/>
                  </a:lnTo>
                  <a:lnTo>
                    <a:pt x="16127" y="13794"/>
                  </a:lnTo>
                  <a:lnTo>
                    <a:pt x="16680" y="13694"/>
                  </a:lnTo>
                  <a:lnTo>
                    <a:pt x="17233" y="13529"/>
                  </a:lnTo>
                  <a:lnTo>
                    <a:pt x="17816" y="13330"/>
                  </a:lnTo>
                  <a:lnTo>
                    <a:pt x="18427" y="13033"/>
                  </a:lnTo>
                  <a:lnTo>
                    <a:pt x="18893" y="12702"/>
                  </a:lnTo>
                  <a:lnTo>
                    <a:pt x="19300" y="12305"/>
                  </a:lnTo>
                  <a:lnTo>
                    <a:pt x="19766" y="11842"/>
                  </a:lnTo>
                  <a:lnTo>
                    <a:pt x="20203" y="11379"/>
                  </a:lnTo>
                  <a:lnTo>
                    <a:pt x="20523" y="10817"/>
                  </a:lnTo>
                  <a:lnTo>
                    <a:pt x="20843" y="10287"/>
                  </a:lnTo>
                  <a:lnTo>
                    <a:pt x="21076" y="9626"/>
                  </a:lnTo>
                  <a:lnTo>
                    <a:pt x="21338" y="8997"/>
                  </a:lnTo>
                  <a:lnTo>
                    <a:pt x="21513" y="8336"/>
                  </a:lnTo>
                  <a:lnTo>
                    <a:pt x="21600" y="7608"/>
                  </a:lnTo>
                  <a:lnTo>
                    <a:pt x="21600" y="6913"/>
                  </a:lnTo>
                  <a:lnTo>
                    <a:pt x="21600" y="6219"/>
                  </a:lnTo>
                  <a:lnTo>
                    <a:pt x="21513" y="5590"/>
                  </a:lnTo>
                  <a:lnTo>
                    <a:pt x="21338" y="4896"/>
                  </a:lnTo>
                  <a:lnTo>
                    <a:pt x="21163" y="4300"/>
                  </a:lnTo>
                  <a:lnTo>
                    <a:pt x="20901" y="3705"/>
                  </a:lnTo>
                  <a:lnTo>
                    <a:pt x="20610" y="3175"/>
                  </a:lnTo>
                  <a:lnTo>
                    <a:pt x="20290" y="2613"/>
                  </a:lnTo>
                  <a:lnTo>
                    <a:pt x="19882" y="2117"/>
                  </a:lnTo>
                  <a:lnTo>
                    <a:pt x="19475" y="1687"/>
                  </a:lnTo>
                  <a:lnTo>
                    <a:pt x="18980" y="1224"/>
                  </a:lnTo>
                  <a:lnTo>
                    <a:pt x="18514" y="860"/>
                  </a:lnTo>
                  <a:lnTo>
                    <a:pt x="17903" y="595"/>
                  </a:lnTo>
                  <a:lnTo>
                    <a:pt x="17350" y="298"/>
                  </a:lnTo>
                  <a:lnTo>
                    <a:pt x="16768" y="99"/>
                  </a:lnTo>
                  <a:lnTo>
                    <a:pt x="16127" y="0"/>
                  </a:lnTo>
                  <a:lnTo>
                    <a:pt x="15545" y="0"/>
                  </a:lnTo>
                  <a:lnTo>
                    <a:pt x="14905" y="0"/>
                  </a:lnTo>
                  <a:lnTo>
                    <a:pt x="14264" y="99"/>
                  </a:lnTo>
                  <a:lnTo>
                    <a:pt x="13682" y="298"/>
                  </a:lnTo>
                  <a:lnTo>
                    <a:pt x="13129" y="496"/>
                  </a:lnTo>
                  <a:lnTo>
                    <a:pt x="12547" y="761"/>
                  </a:lnTo>
                  <a:lnTo>
                    <a:pt x="12081" y="1058"/>
                  </a:lnTo>
                  <a:lnTo>
                    <a:pt x="11586" y="1489"/>
                  </a:lnTo>
                  <a:lnTo>
                    <a:pt x="11178" y="1985"/>
                  </a:lnTo>
                  <a:lnTo>
                    <a:pt x="10800" y="2481"/>
                  </a:lnTo>
                  <a:lnTo>
                    <a:pt x="10480" y="2944"/>
                  </a:lnTo>
                  <a:lnTo>
                    <a:pt x="10130" y="3572"/>
                  </a:lnTo>
                  <a:lnTo>
                    <a:pt x="9868" y="4201"/>
                  </a:lnTo>
                  <a:lnTo>
                    <a:pt x="9723" y="4829"/>
                  </a:lnTo>
                  <a:lnTo>
                    <a:pt x="9548" y="5491"/>
                  </a:lnTo>
                  <a:lnTo>
                    <a:pt x="9461" y="6219"/>
                  </a:lnTo>
                  <a:lnTo>
                    <a:pt x="9461" y="6913"/>
                  </a:lnTo>
                  <a:lnTo>
                    <a:pt x="9461" y="7608"/>
                  </a:lnTo>
                  <a:lnTo>
                    <a:pt x="9548" y="8336"/>
                  </a:lnTo>
                  <a:lnTo>
                    <a:pt x="9723" y="8997"/>
                  </a:lnTo>
                  <a:lnTo>
                    <a:pt x="9868" y="9626"/>
                  </a:lnTo>
                  <a:lnTo>
                    <a:pt x="10130" y="10254"/>
                  </a:lnTo>
                  <a:lnTo>
                    <a:pt x="10422" y="10717"/>
                  </a:lnTo>
                  <a:lnTo>
                    <a:pt x="10858" y="11313"/>
                  </a:lnTo>
                  <a:lnTo>
                    <a:pt x="11178" y="11842"/>
                  </a:lnTo>
                  <a:close/>
                </a:path>
                <a:path w="21600" h="21600" extrusionOk="0">
                  <a:moveTo>
                    <a:pt x="15545" y="10420"/>
                  </a:moveTo>
                  <a:lnTo>
                    <a:pt x="16127" y="10387"/>
                  </a:lnTo>
                  <a:lnTo>
                    <a:pt x="16680" y="10188"/>
                  </a:lnTo>
                  <a:lnTo>
                    <a:pt x="17292" y="9824"/>
                  </a:lnTo>
                  <a:lnTo>
                    <a:pt x="17757" y="9427"/>
                  </a:lnTo>
                  <a:lnTo>
                    <a:pt x="18078" y="8898"/>
                  </a:lnTo>
                  <a:lnTo>
                    <a:pt x="18427" y="8236"/>
                  </a:lnTo>
                  <a:lnTo>
                    <a:pt x="18602" y="7608"/>
                  </a:lnTo>
                  <a:lnTo>
                    <a:pt x="18631" y="6913"/>
                  </a:lnTo>
                  <a:lnTo>
                    <a:pt x="18602" y="6219"/>
                  </a:lnTo>
                  <a:lnTo>
                    <a:pt x="18427" y="5590"/>
                  </a:lnTo>
                  <a:lnTo>
                    <a:pt x="18078" y="4896"/>
                  </a:lnTo>
                  <a:lnTo>
                    <a:pt x="17670" y="4366"/>
                  </a:lnTo>
                  <a:lnTo>
                    <a:pt x="17292" y="4002"/>
                  </a:lnTo>
                  <a:lnTo>
                    <a:pt x="16680" y="3606"/>
                  </a:lnTo>
                  <a:lnTo>
                    <a:pt x="16127" y="3407"/>
                  </a:lnTo>
                  <a:lnTo>
                    <a:pt x="15545" y="3374"/>
                  </a:lnTo>
                  <a:lnTo>
                    <a:pt x="14905" y="3407"/>
                  </a:lnTo>
                  <a:lnTo>
                    <a:pt x="14351" y="3606"/>
                  </a:lnTo>
                  <a:lnTo>
                    <a:pt x="13769" y="4002"/>
                  </a:lnTo>
                  <a:lnTo>
                    <a:pt x="13304" y="4366"/>
                  </a:lnTo>
                  <a:lnTo>
                    <a:pt x="12954" y="4896"/>
                  </a:lnTo>
                  <a:lnTo>
                    <a:pt x="12634" y="5590"/>
                  </a:lnTo>
                  <a:lnTo>
                    <a:pt x="12459" y="6219"/>
                  </a:lnTo>
                  <a:lnTo>
                    <a:pt x="12430" y="6913"/>
                  </a:lnTo>
                  <a:lnTo>
                    <a:pt x="12459" y="7608"/>
                  </a:lnTo>
                  <a:lnTo>
                    <a:pt x="12634" y="8236"/>
                  </a:lnTo>
                  <a:lnTo>
                    <a:pt x="12954" y="8898"/>
                  </a:lnTo>
                  <a:lnTo>
                    <a:pt x="13304" y="9328"/>
                  </a:lnTo>
                  <a:lnTo>
                    <a:pt x="13769" y="9824"/>
                  </a:lnTo>
                  <a:lnTo>
                    <a:pt x="14351" y="10188"/>
                  </a:lnTo>
                  <a:lnTo>
                    <a:pt x="14905" y="10387"/>
                  </a:lnTo>
                  <a:lnTo>
                    <a:pt x="15545" y="10420"/>
                  </a:lnTo>
                  <a:close/>
                </a:path>
                <a:path w="21600" h="21600" extrusionOk="0">
                  <a:moveTo>
                    <a:pt x="15545" y="8633"/>
                  </a:moveTo>
                  <a:lnTo>
                    <a:pt x="15836" y="8600"/>
                  </a:lnTo>
                  <a:lnTo>
                    <a:pt x="16098" y="8501"/>
                  </a:lnTo>
                  <a:lnTo>
                    <a:pt x="16389" y="8303"/>
                  </a:lnTo>
                  <a:lnTo>
                    <a:pt x="16622" y="8137"/>
                  </a:lnTo>
                  <a:lnTo>
                    <a:pt x="16768" y="7873"/>
                  </a:lnTo>
                  <a:lnTo>
                    <a:pt x="16942" y="7542"/>
                  </a:lnTo>
                  <a:lnTo>
                    <a:pt x="17001" y="7244"/>
                  </a:lnTo>
                  <a:lnTo>
                    <a:pt x="17030" y="6913"/>
                  </a:lnTo>
                  <a:lnTo>
                    <a:pt x="17001" y="6549"/>
                  </a:lnTo>
                  <a:lnTo>
                    <a:pt x="16942" y="6252"/>
                  </a:lnTo>
                  <a:lnTo>
                    <a:pt x="16768" y="5921"/>
                  </a:lnTo>
                  <a:lnTo>
                    <a:pt x="16564" y="5689"/>
                  </a:lnTo>
                  <a:lnTo>
                    <a:pt x="16389" y="5491"/>
                  </a:lnTo>
                  <a:lnTo>
                    <a:pt x="16098" y="5292"/>
                  </a:lnTo>
                  <a:lnTo>
                    <a:pt x="15836" y="5226"/>
                  </a:lnTo>
                  <a:lnTo>
                    <a:pt x="15545" y="5193"/>
                  </a:lnTo>
                  <a:lnTo>
                    <a:pt x="15225" y="5226"/>
                  </a:lnTo>
                  <a:lnTo>
                    <a:pt x="14963" y="5292"/>
                  </a:lnTo>
                  <a:lnTo>
                    <a:pt x="14672" y="5491"/>
                  </a:lnTo>
                  <a:lnTo>
                    <a:pt x="14439" y="5689"/>
                  </a:lnTo>
                  <a:lnTo>
                    <a:pt x="14293" y="5921"/>
                  </a:lnTo>
                  <a:lnTo>
                    <a:pt x="14119" y="6252"/>
                  </a:lnTo>
                  <a:lnTo>
                    <a:pt x="14031" y="6549"/>
                  </a:lnTo>
                  <a:lnTo>
                    <a:pt x="14002" y="6913"/>
                  </a:lnTo>
                  <a:lnTo>
                    <a:pt x="14031" y="7244"/>
                  </a:lnTo>
                  <a:lnTo>
                    <a:pt x="14119" y="7542"/>
                  </a:lnTo>
                  <a:lnTo>
                    <a:pt x="14293" y="7873"/>
                  </a:lnTo>
                  <a:lnTo>
                    <a:pt x="14439" y="8071"/>
                  </a:lnTo>
                  <a:lnTo>
                    <a:pt x="14672" y="8303"/>
                  </a:lnTo>
                  <a:lnTo>
                    <a:pt x="14963" y="8501"/>
                  </a:lnTo>
                  <a:lnTo>
                    <a:pt x="15225" y="8600"/>
                  </a:lnTo>
                  <a:lnTo>
                    <a:pt x="15545" y="8633"/>
                  </a:lnTo>
                  <a:close/>
                </a:path>
                <a:path w="21600" h="21600" extrusionOk="0">
                  <a:moveTo>
                    <a:pt x="0" y="12900"/>
                  </a:moveTo>
                  <a:lnTo>
                    <a:pt x="5036" y="12900"/>
                  </a:lnTo>
                  <a:lnTo>
                    <a:pt x="5036" y="14984"/>
                  </a:lnTo>
                  <a:lnTo>
                    <a:pt x="0" y="14984"/>
                  </a:lnTo>
                  <a:lnTo>
                    <a:pt x="0" y="12900"/>
                  </a:lnTo>
                  <a:close/>
                </a:path>
                <a:path w="21600" h="21600" extrusionOk="0">
                  <a:moveTo>
                    <a:pt x="7714" y="19681"/>
                  </a:moveTo>
                  <a:lnTo>
                    <a:pt x="8675" y="19681"/>
                  </a:lnTo>
                  <a:lnTo>
                    <a:pt x="12168" y="12669"/>
                  </a:lnTo>
                  <a:lnTo>
                    <a:pt x="13245" y="13397"/>
                  </a:lnTo>
                  <a:lnTo>
                    <a:pt x="9170" y="21600"/>
                  </a:lnTo>
                  <a:lnTo>
                    <a:pt x="7423" y="21600"/>
                  </a:lnTo>
                  <a:lnTo>
                    <a:pt x="1456" y="14984"/>
                  </a:lnTo>
                  <a:lnTo>
                    <a:pt x="3348" y="14984"/>
                  </a:lnTo>
                  <a:lnTo>
                    <a:pt x="7714" y="1968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a-IR">
                <a:cs typeface="B Lotus" pitchFamily="2" charset="-78"/>
              </a:endParaRP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2571736" y="3286124"/>
            <a:ext cx="3802069" cy="542268"/>
            <a:chOff x="4487564" y="2857496"/>
            <a:chExt cx="3802384" cy="541200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4487564" y="2876507"/>
              <a:ext cx="3283230" cy="522189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  <a:defRPr/>
              </a:pPr>
              <a:r>
                <a:rPr lang="fa-IR" sz="2800" b="1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cs typeface="B Lotus" pitchFamily="2" charset="-78"/>
                </a:rPr>
                <a:t>روشن سازی طرز تلقّی</a:t>
              </a:r>
              <a:endParaRPr lang="fa-IR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cs typeface="B Lotus" pitchFamily="2" charset="-78"/>
              </a:endParaRPr>
            </a:p>
          </p:txBody>
        </p:sp>
        <p:sp>
          <p:nvSpPr>
            <p:cNvPr id="8202" name="desklamp"/>
            <p:cNvSpPr>
              <a:spLocks noEditPoints="1" noChangeArrowheads="1"/>
            </p:cNvSpPr>
            <p:nvPr/>
          </p:nvSpPr>
          <p:spPr bwMode="auto">
            <a:xfrm>
              <a:off x="7929586" y="2857496"/>
              <a:ext cx="360362" cy="360362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86 w 21600"/>
                <a:gd name="T13" fmla="*/ 22426 h 21600"/>
                <a:gd name="T14" fmla="*/ 19435 w 21600"/>
                <a:gd name="T15" fmla="*/ 274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1178" y="11842"/>
                  </a:moveTo>
                  <a:lnTo>
                    <a:pt x="11644" y="12206"/>
                  </a:lnTo>
                  <a:lnTo>
                    <a:pt x="12168" y="12702"/>
                  </a:lnTo>
                  <a:lnTo>
                    <a:pt x="12605" y="13000"/>
                  </a:lnTo>
                  <a:lnTo>
                    <a:pt x="13129" y="13330"/>
                  </a:lnTo>
                  <a:lnTo>
                    <a:pt x="13682" y="13529"/>
                  </a:lnTo>
                  <a:lnTo>
                    <a:pt x="14264" y="13694"/>
                  </a:lnTo>
                  <a:lnTo>
                    <a:pt x="14905" y="13794"/>
                  </a:lnTo>
                  <a:lnTo>
                    <a:pt x="15545" y="13794"/>
                  </a:lnTo>
                  <a:lnTo>
                    <a:pt x="16127" y="13794"/>
                  </a:lnTo>
                  <a:lnTo>
                    <a:pt x="16680" y="13694"/>
                  </a:lnTo>
                  <a:lnTo>
                    <a:pt x="17233" y="13529"/>
                  </a:lnTo>
                  <a:lnTo>
                    <a:pt x="17816" y="13330"/>
                  </a:lnTo>
                  <a:lnTo>
                    <a:pt x="18427" y="13033"/>
                  </a:lnTo>
                  <a:lnTo>
                    <a:pt x="18893" y="12702"/>
                  </a:lnTo>
                  <a:lnTo>
                    <a:pt x="19300" y="12305"/>
                  </a:lnTo>
                  <a:lnTo>
                    <a:pt x="19766" y="11842"/>
                  </a:lnTo>
                  <a:lnTo>
                    <a:pt x="20203" y="11379"/>
                  </a:lnTo>
                  <a:lnTo>
                    <a:pt x="20523" y="10817"/>
                  </a:lnTo>
                  <a:lnTo>
                    <a:pt x="20843" y="10287"/>
                  </a:lnTo>
                  <a:lnTo>
                    <a:pt x="21076" y="9626"/>
                  </a:lnTo>
                  <a:lnTo>
                    <a:pt x="21338" y="8997"/>
                  </a:lnTo>
                  <a:lnTo>
                    <a:pt x="21513" y="8336"/>
                  </a:lnTo>
                  <a:lnTo>
                    <a:pt x="21600" y="7608"/>
                  </a:lnTo>
                  <a:lnTo>
                    <a:pt x="21600" y="6913"/>
                  </a:lnTo>
                  <a:lnTo>
                    <a:pt x="21600" y="6219"/>
                  </a:lnTo>
                  <a:lnTo>
                    <a:pt x="21513" y="5590"/>
                  </a:lnTo>
                  <a:lnTo>
                    <a:pt x="21338" y="4896"/>
                  </a:lnTo>
                  <a:lnTo>
                    <a:pt x="21163" y="4300"/>
                  </a:lnTo>
                  <a:lnTo>
                    <a:pt x="20901" y="3705"/>
                  </a:lnTo>
                  <a:lnTo>
                    <a:pt x="20610" y="3175"/>
                  </a:lnTo>
                  <a:lnTo>
                    <a:pt x="20290" y="2613"/>
                  </a:lnTo>
                  <a:lnTo>
                    <a:pt x="19882" y="2117"/>
                  </a:lnTo>
                  <a:lnTo>
                    <a:pt x="19475" y="1687"/>
                  </a:lnTo>
                  <a:lnTo>
                    <a:pt x="18980" y="1224"/>
                  </a:lnTo>
                  <a:lnTo>
                    <a:pt x="18514" y="860"/>
                  </a:lnTo>
                  <a:lnTo>
                    <a:pt x="17903" y="595"/>
                  </a:lnTo>
                  <a:lnTo>
                    <a:pt x="17350" y="298"/>
                  </a:lnTo>
                  <a:lnTo>
                    <a:pt x="16768" y="99"/>
                  </a:lnTo>
                  <a:lnTo>
                    <a:pt x="16127" y="0"/>
                  </a:lnTo>
                  <a:lnTo>
                    <a:pt x="15545" y="0"/>
                  </a:lnTo>
                  <a:lnTo>
                    <a:pt x="14905" y="0"/>
                  </a:lnTo>
                  <a:lnTo>
                    <a:pt x="14264" y="99"/>
                  </a:lnTo>
                  <a:lnTo>
                    <a:pt x="13682" y="298"/>
                  </a:lnTo>
                  <a:lnTo>
                    <a:pt x="13129" y="496"/>
                  </a:lnTo>
                  <a:lnTo>
                    <a:pt x="12547" y="761"/>
                  </a:lnTo>
                  <a:lnTo>
                    <a:pt x="12081" y="1058"/>
                  </a:lnTo>
                  <a:lnTo>
                    <a:pt x="11586" y="1489"/>
                  </a:lnTo>
                  <a:lnTo>
                    <a:pt x="11178" y="1985"/>
                  </a:lnTo>
                  <a:lnTo>
                    <a:pt x="10800" y="2481"/>
                  </a:lnTo>
                  <a:lnTo>
                    <a:pt x="10480" y="2944"/>
                  </a:lnTo>
                  <a:lnTo>
                    <a:pt x="10130" y="3572"/>
                  </a:lnTo>
                  <a:lnTo>
                    <a:pt x="9868" y="4201"/>
                  </a:lnTo>
                  <a:lnTo>
                    <a:pt x="9723" y="4829"/>
                  </a:lnTo>
                  <a:lnTo>
                    <a:pt x="9548" y="5491"/>
                  </a:lnTo>
                  <a:lnTo>
                    <a:pt x="9461" y="6219"/>
                  </a:lnTo>
                  <a:lnTo>
                    <a:pt x="9461" y="6913"/>
                  </a:lnTo>
                  <a:lnTo>
                    <a:pt x="9461" y="7608"/>
                  </a:lnTo>
                  <a:lnTo>
                    <a:pt x="9548" y="8336"/>
                  </a:lnTo>
                  <a:lnTo>
                    <a:pt x="9723" y="8997"/>
                  </a:lnTo>
                  <a:lnTo>
                    <a:pt x="9868" y="9626"/>
                  </a:lnTo>
                  <a:lnTo>
                    <a:pt x="10130" y="10254"/>
                  </a:lnTo>
                  <a:lnTo>
                    <a:pt x="10422" y="10717"/>
                  </a:lnTo>
                  <a:lnTo>
                    <a:pt x="10858" y="11313"/>
                  </a:lnTo>
                  <a:lnTo>
                    <a:pt x="11178" y="11842"/>
                  </a:lnTo>
                  <a:close/>
                </a:path>
                <a:path w="21600" h="21600" extrusionOk="0">
                  <a:moveTo>
                    <a:pt x="15545" y="10420"/>
                  </a:moveTo>
                  <a:lnTo>
                    <a:pt x="16127" y="10387"/>
                  </a:lnTo>
                  <a:lnTo>
                    <a:pt x="16680" y="10188"/>
                  </a:lnTo>
                  <a:lnTo>
                    <a:pt x="17292" y="9824"/>
                  </a:lnTo>
                  <a:lnTo>
                    <a:pt x="17757" y="9427"/>
                  </a:lnTo>
                  <a:lnTo>
                    <a:pt x="18078" y="8898"/>
                  </a:lnTo>
                  <a:lnTo>
                    <a:pt x="18427" y="8236"/>
                  </a:lnTo>
                  <a:lnTo>
                    <a:pt x="18602" y="7608"/>
                  </a:lnTo>
                  <a:lnTo>
                    <a:pt x="18631" y="6913"/>
                  </a:lnTo>
                  <a:lnTo>
                    <a:pt x="18602" y="6219"/>
                  </a:lnTo>
                  <a:lnTo>
                    <a:pt x="18427" y="5590"/>
                  </a:lnTo>
                  <a:lnTo>
                    <a:pt x="18078" y="4896"/>
                  </a:lnTo>
                  <a:lnTo>
                    <a:pt x="17670" y="4366"/>
                  </a:lnTo>
                  <a:lnTo>
                    <a:pt x="17292" y="4002"/>
                  </a:lnTo>
                  <a:lnTo>
                    <a:pt x="16680" y="3606"/>
                  </a:lnTo>
                  <a:lnTo>
                    <a:pt x="16127" y="3407"/>
                  </a:lnTo>
                  <a:lnTo>
                    <a:pt x="15545" y="3374"/>
                  </a:lnTo>
                  <a:lnTo>
                    <a:pt x="14905" y="3407"/>
                  </a:lnTo>
                  <a:lnTo>
                    <a:pt x="14351" y="3606"/>
                  </a:lnTo>
                  <a:lnTo>
                    <a:pt x="13769" y="4002"/>
                  </a:lnTo>
                  <a:lnTo>
                    <a:pt x="13304" y="4366"/>
                  </a:lnTo>
                  <a:lnTo>
                    <a:pt x="12954" y="4896"/>
                  </a:lnTo>
                  <a:lnTo>
                    <a:pt x="12634" y="5590"/>
                  </a:lnTo>
                  <a:lnTo>
                    <a:pt x="12459" y="6219"/>
                  </a:lnTo>
                  <a:lnTo>
                    <a:pt x="12430" y="6913"/>
                  </a:lnTo>
                  <a:lnTo>
                    <a:pt x="12459" y="7608"/>
                  </a:lnTo>
                  <a:lnTo>
                    <a:pt x="12634" y="8236"/>
                  </a:lnTo>
                  <a:lnTo>
                    <a:pt x="12954" y="8898"/>
                  </a:lnTo>
                  <a:lnTo>
                    <a:pt x="13304" y="9328"/>
                  </a:lnTo>
                  <a:lnTo>
                    <a:pt x="13769" y="9824"/>
                  </a:lnTo>
                  <a:lnTo>
                    <a:pt x="14351" y="10188"/>
                  </a:lnTo>
                  <a:lnTo>
                    <a:pt x="14905" y="10387"/>
                  </a:lnTo>
                  <a:lnTo>
                    <a:pt x="15545" y="10420"/>
                  </a:lnTo>
                  <a:close/>
                </a:path>
                <a:path w="21600" h="21600" extrusionOk="0">
                  <a:moveTo>
                    <a:pt x="15545" y="8633"/>
                  </a:moveTo>
                  <a:lnTo>
                    <a:pt x="15836" y="8600"/>
                  </a:lnTo>
                  <a:lnTo>
                    <a:pt x="16098" y="8501"/>
                  </a:lnTo>
                  <a:lnTo>
                    <a:pt x="16389" y="8303"/>
                  </a:lnTo>
                  <a:lnTo>
                    <a:pt x="16622" y="8137"/>
                  </a:lnTo>
                  <a:lnTo>
                    <a:pt x="16768" y="7873"/>
                  </a:lnTo>
                  <a:lnTo>
                    <a:pt x="16942" y="7542"/>
                  </a:lnTo>
                  <a:lnTo>
                    <a:pt x="17001" y="7244"/>
                  </a:lnTo>
                  <a:lnTo>
                    <a:pt x="17030" y="6913"/>
                  </a:lnTo>
                  <a:lnTo>
                    <a:pt x="17001" y="6549"/>
                  </a:lnTo>
                  <a:lnTo>
                    <a:pt x="16942" y="6252"/>
                  </a:lnTo>
                  <a:lnTo>
                    <a:pt x="16768" y="5921"/>
                  </a:lnTo>
                  <a:lnTo>
                    <a:pt x="16564" y="5689"/>
                  </a:lnTo>
                  <a:lnTo>
                    <a:pt x="16389" y="5491"/>
                  </a:lnTo>
                  <a:lnTo>
                    <a:pt x="16098" y="5292"/>
                  </a:lnTo>
                  <a:lnTo>
                    <a:pt x="15836" y="5226"/>
                  </a:lnTo>
                  <a:lnTo>
                    <a:pt x="15545" y="5193"/>
                  </a:lnTo>
                  <a:lnTo>
                    <a:pt x="15225" y="5226"/>
                  </a:lnTo>
                  <a:lnTo>
                    <a:pt x="14963" y="5292"/>
                  </a:lnTo>
                  <a:lnTo>
                    <a:pt x="14672" y="5491"/>
                  </a:lnTo>
                  <a:lnTo>
                    <a:pt x="14439" y="5689"/>
                  </a:lnTo>
                  <a:lnTo>
                    <a:pt x="14293" y="5921"/>
                  </a:lnTo>
                  <a:lnTo>
                    <a:pt x="14119" y="6252"/>
                  </a:lnTo>
                  <a:lnTo>
                    <a:pt x="14031" y="6549"/>
                  </a:lnTo>
                  <a:lnTo>
                    <a:pt x="14002" y="6913"/>
                  </a:lnTo>
                  <a:lnTo>
                    <a:pt x="14031" y="7244"/>
                  </a:lnTo>
                  <a:lnTo>
                    <a:pt x="14119" y="7542"/>
                  </a:lnTo>
                  <a:lnTo>
                    <a:pt x="14293" y="7873"/>
                  </a:lnTo>
                  <a:lnTo>
                    <a:pt x="14439" y="8071"/>
                  </a:lnTo>
                  <a:lnTo>
                    <a:pt x="14672" y="8303"/>
                  </a:lnTo>
                  <a:lnTo>
                    <a:pt x="14963" y="8501"/>
                  </a:lnTo>
                  <a:lnTo>
                    <a:pt x="15225" y="8600"/>
                  </a:lnTo>
                  <a:lnTo>
                    <a:pt x="15545" y="8633"/>
                  </a:lnTo>
                  <a:close/>
                </a:path>
                <a:path w="21600" h="21600" extrusionOk="0">
                  <a:moveTo>
                    <a:pt x="0" y="12900"/>
                  </a:moveTo>
                  <a:lnTo>
                    <a:pt x="5036" y="12900"/>
                  </a:lnTo>
                  <a:lnTo>
                    <a:pt x="5036" y="14984"/>
                  </a:lnTo>
                  <a:lnTo>
                    <a:pt x="0" y="14984"/>
                  </a:lnTo>
                  <a:lnTo>
                    <a:pt x="0" y="12900"/>
                  </a:lnTo>
                  <a:close/>
                </a:path>
                <a:path w="21600" h="21600" extrusionOk="0">
                  <a:moveTo>
                    <a:pt x="7714" y="19681"/>
                  </a:moveTo>
                  <a:lnTo>
                    <a:pt x="8675" y="19681"/>
                  </a:lnTo>
                  <a:lnTo>
                    <a:pt x="12168" y="12669"/>
                  </a:lnTo>
                  <a:lnTo>
                    <a:pt x="13245" y="13397"/>
                  </a:lnTo>
                  <a:lnTo>
                    <a:pt x="9170" y="21600"/>
                  </a:lnTo>
                  <a:lnTo>
                    <a:pt x="7423" y="21600"/>
                  </a:lnTo>
                  <a:lnTo>
                    <a:pt x="1456" y="14984"/>
                  </a:lnTo>
                  <a:lnTo>
                    <a:pt x="3348" y="14984"/>
                  </a:lnTo>
                  <a:lnTo>
                    <a:pt x="7714" y="1968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a-IR">
                <a:cs typeface="B Lotus" pitchFamily="2" charset="-78"/>
              </a:endParaRP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2571736" y="4071945"/>
            <a:ext cx="3786213" cy="531158"/>
            <a:chOff x="4503722" y="3480756"/>
            <a:chExt cx="3786226" cy="532054"/>
          </a:xfrm>
        </p:grpSpPr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4503722" y="3488707"/>
              <a:ext cx="3279813" cy="524103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  <a:defRPr/>
              </a:pPr>
              <a:r>
                <a:rPr lang="fa-IR" sz="2800" b="1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cs typeface="B Lotus" pitchFamily="2" charset="-78"/>
                </a:rPr>
                <a:t>الگوی پیش سازمان دهنده</a:t>
              </a:r>
              <a:endParaRPr lang="fa-IR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cs typeface="B Lotus" pitchFamily="2" charset="-78"/>
              </a:endParaRPr>
            </a:p>
          </p:txBody>
        </p:sp>
        <p:sp>
          <p:nvSpPr>
            <p:cNvPr id="8200" name="desklamp"/>
            <p:cNvSpPr>
              <a:spLocks noEditPoints="1" noChangeArrowheads="1"/>
            </p:cNvSpPr>
            <p:nvPr/>
          </p:nvSpPr>
          <p:spPr bwMode="auto">
            <a:xfrm>
              <a:off x="7929586" y="3480756"/>
              <a:ext cx="360362" cy="360362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86 w 21600"/>
                <a:gd name="T13" fmla="*/ 22426 h 21600"/>
                <a:gd name="T14" fmla="*/ 19435 w 21600"/>
                <a:gd name="T15" fmla="*/ 274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1178" y="11842"/>
                  </a:moveTo>
                  <a:lnTo>
                    <a:pt x="11644" y="12206"/>
                  </a:lnTo>
                  <a:lnTo>
                    <a:pt x="12168" y="12702"/>
                  </a:lnTo>
                  <a:lnTo>
                    <a:pt x="12605" y="13000"/>
                  </a:lnTo>
                  <a:lnTo>
                    <a:pt x="13129" y="13330"/>
                  </a:lnTo>
                  <a:lnTo>
                    <a:pt x="13682" y="13529"/>
                  </a:lnTo>
                  <a:lnTo>
                    <a:pt x="14264" y="13694"/>
                  </a:lnTo>
                  <a:lnTo>
                    <a:pt x="14905" y="13794"/>
                  </a:lnTo>
                  <a:lnTo>
                    <a:pt x="15545" y="13794"/>
                  </a:lnTo>
                  <a:lnTo>
                    <a:pt x="16127" y="13794"/>
                  </a:lnTo>
                  <a:lnTo>
                    <a:pt x="16680" y="13694"/>
                  </a:lnTo>
                  <a:lnTo>
                    <a:pt x="17233" y="13529"/>
                  </a:lnTo>
                  <a:lnTo>
                    <a:pt x="17816" y="13330"/>
                  </a:lnTo>
                  <a:lnTo>
                    <a:pt x="18427" y="13033"/>
                  </a:lnTo>
                  <a:lnTo>
                    <a:pt x="18893" y="12702"/>
                  </a:lnTo>
                  <a:lnTo>
                    <a:pt x="19300" y="12305"/>
                  </a:lnTo>
                  <a:lnTo>
                    <a:pt x="19766" y="11842"/>
                  </a:lnTo>
                  <a:lnTo>
                    <a:pt x="20203" y="11379"/>
                  </a:lnTo>
                  <a:lnTo>
                    <a:pt x="20523" y="10817"/>
                  </a:lnTo>
                  <a:lnTo>
                    <a:pt x="20843" y="10287"/>
                  </a:lnTo>
                  <a:lnTo>
                    <a:pt x="21076" y="9626"/>
                  </a:lnTo>
                  <a:lnTo>
                    <a:pt x="21338" y="8997"/>
                  </a:lnTo>
                  <a:lnTo>
                    <a:pt x="21513" y="8336"/>
                  </a:lnTo>
                  <a:lnTo>
                    <a:pt x="21600" y="7608"/>
                  </a:lnTo>
                  <a:lnTo>
                    <a:pt x="21600" y="6913"/>
                  </a:lnTo>
                  <a:lnTo>
                    <a:pt x="21600" y="6219"/>
                  </a:lnTo>
                  <a:lnTo>
                    <a:pt x="21513" y="5590"/>
                  </a:lnTo>
                  <a:lnTo>
                    <a:pt x="21338" y="4896"/>
                  </a:lnTo>
                  <a:lnTo>
                    <a:pt x="21163" y="4300"/>
                  </a:lnTo>
                  <a:lnTo>
                    <a:pt x="20901" y="3705"/>
                  </a:lnTo>
                  <a:lnTo>
                    <a:pt x="20610" y="3175"/>
                  </a:lnTo>
                  <a:lnTo>
                    <a:pt x="20290" y="2613"/>
                  </a:lnTo>
                  <a:lnTo>
                    <a:pt x="19882" y="2117"/>
                  </a:lnTo>
                  <a:lnTo>
                    <a:pt x="19475" y="1687"/>
                  </a:lnTo>
                  <a:lnTo>
                    <a:pt x="18980" y="1224"/>
                  </a:lnTo>
                  <a:lnTo>
                    <a:pt x="18514" y="860"/>
                  </a:lnTo>
                  <a:lnTo>
                    <a:pt x="17903" y="595"/>
                  </a:lnTo>
                  <a:lnTo>
                    <a:pt x="17350" y="298"/>
                  </a:lnTo>
                  <a:lnTo>
                    <a:pt x="16768" y="99"/>
                  </a:lnTo>
                  <a:lnTo>
                    <a:pt x="16127" y="0"/>
                  </a:lnTo>
                  <a:lnTo>
                    <a:pt x="15545" y="0"/>
                  </a:lnTo>
                  <a:lnTo>
                    <a:pt x="14905" y="0"/>
                  </a:lnTo>
                  <a:lnTo>
                    <a:pt x="14264" y="99"/>
                  </a:lnTo>
                  <a:lnTo>
                    <a:pt x="13682" y="298"/>
                  </a:lnTo>
                  <a:lnTo>
                    <a:pt x="13129" y="496"/>
                  </a:lnTo>
                  <a:lnTo>
                    <a:pt x="12547" y="761"/>
                  </a:lnTo>
                  <a:lnTo>
                    <a:pt x="12081" y="1058"/>
                  </a:lnTo>
                  <a:lnTo>
                    <a:pt x="11586" y="1489"/>
                  </a:lnTo>
                  <a:lnTo>
                    <a:pt x="11178" y="1985"/>
                  </a:lnTo>
                  <a:lnTo>
                    <a:pt x="10800" y="2481"/>
                  </a:lnTo>
                  <a:lnTo>
                    <a:pt x="10480" y="2944"/>
                  </a:lnTo>
                  <a:lnTo>
                    <a:pt x="10130" y="3572"/>
                  </a:lnTo>
                  <a:lnTo>
                    <a:pt x="9868" y="4201"/>
                  </a:lnTo>
                  <a:lnTo>
                    <a:pt x="9723" y="4829"/>
                  </a:lnTo>
                  <a:lnTo>
                    <a:pt x="9548" y="5491"/>
                  </a:lnTo>
                  <a:lnTo>
                    <a:pt x="9461" y="6219"/>
                  </a:lnTo>
                  <a:lnTo>
                    <a:pt x="9461" y="6913"/>
                  </a:lnTo>
                  <a:lnTo>
                    <a:pt x="9461" y="7608"/>
                  </a:lnTo>
                  <a:lnTo>
                    <a:pt x="9548" y="8336"/>
                  </a:lnTo>
                  <a:lnTo>
                    <a:pt x="9723" y="8997"/>
                  </a:lnTo>
                  <a:lnTo>
                    <a:pt x="9868" y="9626"/>
                  </a:lnTo>
                  <a:lnTo>
                    <a:pt x="10130" y="10254"/>
                  </a:lnTo>
                  <a:lnTo>
                    <a:pt x="10422" y="10717"/>
                  </a:lnTo>
                  <a:lnTo>
                    <a:pt x="10858" y="11313"/>
                  </a:lnTo>
                  <a:lnTo>
                    <a:pt x="11178" y="11842"/>
                  </a:lnTo>
                  <a:close/>
                </a:path>
                <a:path w="21600" h="21600" extrusionOk="0">
                  <a:moveTo>
                    <a:pt x="15545" y="10420"/>
                  </a:moveTo>
                  <a:lnTo>
                    <a:pt x="16127" y="10387"/>
                  </a:lnTo>
                  <a:lnTo>
                    <a:pt x="16680" y="10188"/>
                  </a:lnTo>
                  <a:lnTo>
                    <a:pt x="17292" y="9824"/>
                  </a:lnTo>
                  <a:lnTo>
                    <a:pt x="17757" y="9427"/>
                  </a:lnTo>
                  <a:lnTo>
                    <a:pt x="18078" y="8898"/>
                  </a:lnTo>
                  <a:lnTo>
                    <a:pt x="18427" y="8236"/>
                  </a:lnTo>
                  <a:lnTo>
                    <a:pt x="18602" y="7608"/>
                  </a:lnTo>
                  <a:lnTo>
                    <a:pt x="18631" y="6913"/>
                  </a:lnTo>
                  <a:lnTo>
                    <a:pt x="18602" y="6219"/>
                  </a:lnTo>
                  <a:lnTo>
                    <a:pt x="18427" y="5590"/>
                  </a:lnTo>
                  <a:lnTo>
                    <a:pt x="18078" y="4896"/>
                  </a:lnTo>
                  <a:lnTo>
                    <a:pt x="17670" y="4366"/>
                  </a:lnTo>
                  <a:lnTo>
                    <a:pt x="17292" y="4002"/>
                  </a:lnTo>
                  <a:lnTo>
                    <a:pt x="16680" y="3606"/>
                  </a:lnTo>
                  <a:lnTo>
                    <a:pt x="16127" y="3407"/>
                  </a:lnTo>
                  <a:lnTo>
                    <a:pt x="15545" y="3374"/>
                  </a:lnTo>
                  <a:lnTo>
                    <a:pt x="14905" y="3407"/>
                  </a:lnTo>
                  <a:lnTo>
                    <a:pt x="14351" y="3606"/>
                  </a:lnTo>
                  <a:lnTo>
                    <a:pt x="13769" y="4002"/>
                  </a:lnTo>
                  <a:lnTo>
                    <a:pt x="13304" y="4366"/>
                  </a:lnTo>
                  <a:lnTo>
                    <a:pt x="12954" y="4896"/>
                  </a:lnTo>
                  <a:lnTo>
                    <a:pt x="12634" y="5590"/>
                  </a:lnTo>
                  <a:lnTo>
                    <a:pt x="12459" y="6219"/>
                  </a:lnTo>
                  <a:lnTo>
                    <a:pt x="12430" y="6913"/>
                  </a:lnTo>
                  <a:lnTo>
                    <a:pt x="12459" y="7608"/>
                  </a:lnTo>
                  <a:lnTo>
                    <a:pt x="12634" y="8236"/>
                  </a:lnTo>
                  <a:lnTo>
                    <a:pt x="12954" y="8898"/>
                  </a:lnTo>
                  <a:lnTo>
                    <a:pt x="13304" y="9328"/>
                  </a:lnTo>
                  <a:lnTo>
                    <a:pt x="13769" y="9824"/>
                  </a:lnTo>
                  <a:lnTo>
                    <a:pt x="14351" y="10188"/>
                  </a:lnTo>
                  <a:lnTo>
                    <a:pt x="14905" y="10387"/>
                  </a:lnTo>
                  <a:lnTo>
                    <a:pt x="15545" y="10420"/>
                  </a:lnTo>
                  <a:close/>
                </a:path>
                <a:path w="21600" h="21600" extrusionOk="0">
                  <a:moveTo>
                    <a:pt x="15545" y="8633"/>
                  </a:moveTo>
                  <a:lnTo>
                    <a:pt x="15836" y="8600"/>
                  </a:lnTo>
                  <a:lnTo>
                    <a:pt x="16098" y="8501"/>
                  </a:lnTo>
                  <a:lnTo>
                    <a:pt x="16389" y="8303"/>
                  </a:lnTo>
                  <a:lnTo>
                    <a:pt x="16622" y="8137"/>
                  </a:lnTo>
                  <a:lnTo>
                    <a:pt x="16768" y="7873"/>
                  </a:lnTo>
                  <a:lnTo>
                    <a:pt x="16942" y="7542"/>
                  </a:lnTo>
                  <a:lnTo>
                    <a:pt x="17001" y="7244"/>
                  </a:lnTo>
                  <a:lnTo>
                    <a:pt x="17030" y="6913"/>
                  </a:lnTo>
                  <a:lnTo>
                    <a:pt x="17001" y="6549"/>
                  </a:lnTo>
                  <a:lnTo>
                    <a:pt x="16942" y="6252"/>
                  </a:lnTo>
                  <a:lnTo>
                    <a:pt x="16768" y="5921"/>
                  </a:lnTo>
                  <a:lnTo>
                    <a:pt x="16564" y="5689"/>
                  </a:lnTo>
                  <a:lnTo>
                    <a:pt x="16389" y="5491"/>
                  </a:lnTo>
                  <a:lnTo>
                    <a:pt x="16098" y="5292"/>
                  </a:lnTo>
                  <a:lnTo>
                    <a:pt x="15836" y="5226"/>
                  </a:lnTo>
                  <a:lnTo>
                    <a:pt x="15545" y="5193"/>
                  </a:lnTo>
                  <a:lnTo>
                    <a:pt x="15225" y="5226"/>
                  </a:lnTo>
                  <a:lnTo>
                    <a:pt x="14963" y="5292"/>
                  </a:lnTo>
                  <a:lnTo>
                    <a:pt x="14672" y="5491"/>
                  </a:lnTo>
                  <a:lnTo>
                    <a:pt x="14439" y="5689"/>
                  </a:lnTo>
                  <a:lnTo>
                    <a:pt x="14293" y="5921"/>
                  </a:lnTo>
                  <a:lnTo>
                    <a:pt x="14119" y="6252"/>
                  </a:lnTo>
                  <a:lnTo>
                    <a:pt x="14031" y="6549"/>
                  </a:lnTo>
                  <a:lnTo>
                    <a:pt x="14002" y="6913"/>
                  </a:lnTo>
                  <a:lnTo>
                    <a:pt x="14031" y="7244"/>
                  </a:lnTo>
                  <a:lnTo>
                    <a:pt x="14119" y="7542"/>
                  </a:lnTo>
                  <a:lnTo>
                    <a:pt x="14293" y="7873"/>
                  </a:lnTo>
                  <a:lnTo>
                    <a:pt x="14439" y="8071"/>
                  </a:lnTo>
                  <a:lnTo>
                    <a:pt x="14672" y="8303"/>
                  </a:lnTo>
                  <a:lnTo>
                    <a:pt x="14963" y="8501"/>
                  </a:lnTo>
                  <a:lnTo>
                    <a:pt x="15225" y="8600"/>
                  </a:lnTo>
                  <a:lnTo>
                    <a:pt x="15545" y="8633"/>
                  </a:lnTo>
                  <a:close/>
                </a:path>
                <a:path w="21600" h="21600" extrusionOk="0">
                  <a:moveTo>
                    <a:pt x="0" y="12900"/>
                  </a:moveTo>
                  <a:lnTo>
                    <a:pt x="5036" y="12900"/>
                  </a:lnTo>
                  <a:lnTo>
                    <a:pt x="5036" y="14984"/>
                  </a:lnTo>
                  <a:lnTo>
                    <a:pt x="0" y="14984"/>
                  </a:lnTo>
                  <a:lnTo>
                    <a:pt x="0" y="12900"/>
                  </a:lnTo>
                  <a:close/>
                </a:path>
                <a:path w="21600" h="21600" extrusionOk="0">
                  <a:moveTo>
                    <a:pt x="7714" y="19681"/>
                  </a:moveTo>
                  <a:lnTo>
                    <a:pt x="8675" y="19681"/>
                  </a:lnTo>
                  <a:lnTo>
                    <a:pt x="12168" y="12669"/>
                  </a:lnTo>
                  <a:lnTo>
                    <a:pt x="13245" y="13397"/>
                  </a:lnTo>
                  <a:lnTo>
                    <a:pt x="9170" y="21600"/>
                  </a:lnTo>
                  <a:lnTo>
                    <a:pt x="7423" y="21600"/>
                  </a:lnTo>
                  <a:lnTo>
                    <a:pt x="1456" y="14984"/>
                  </a:lnTo>
                  <a:lnTo>
                    <a:pt x="3348" y="14984"/>
                  </a:lnTo>
                  <a:lnTo>
                    <a:pt x="7714" y="19681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a-IR">
                <a:cs typeface="B Lotus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43240" y="142852"/>
            <a:ext cx="5643573" cy="707886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4000" b="1" dirty="0" smtClean="0">
                <a:solidFill>
                  <a:srgbClr val="D60093"/>
                </a:solidFill>
                <a:cs typeface="B Homa" pitchFamily="2" charset="-78"/>
              </a:rPr>
              <a:t>روش مشارکتی کارایی تیم</a:t>
            </a:r>
            <a:endParaRPr lang="fa-IR" sz="4000" b="1" dirty="0">
              <a:solidFill>
                <a:srgbClr val="D60093"/>
              </a:solidFill>
              <a:cs typeface="B Homa" pitchFamily="2" charset="-78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00034" y="1071546"/>
            <a:ext cx="8072494" cy="427809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3200" b="1" dirty="0" smtClean="0">
                <a:ln>
                  <a:solidFill>
                    <a:srgbClr val="006600"/>
                  </a:solidFill>
                </a:ln>
                <a:blipFill>
                  <a:blip r:embed="rId4"/>
                  <a:tile tx="0" ty="0" sx="100000" sy="100000" flip="none" algn="tl"/>
                </a:blipFill>
                <a:cs typeface="B Lotus" pitchFamily="2" charset="-78"/>
              </a:rPr>
              <a:t>۱- تشكيل تيم ها </a:t>
            </a:r>
          </a:p>
          <a:p>
            <a:pPr algn="r" rtl="1">
              <a:spcBef>
                <a:spcPct val="50000"/>
              </a:spcBef>
              <a:defRPr/>
            </a:pPr>
            <a:r>
              <a:rPr lang="fa-IR" sz="3200" b="1" dirty="0" smtClean="0">
                <a:ln>
                  <a:solidFill>
                    <a:srgbClr val="006600"/>
                  </a:solidFill>
                </a:ln>
                <a:blipFill>
                  <a:blip r:embed="rId4"/>
                  <a:tile tx="0" ty="0" sx="100000" sy="100000" flip="none" algn="tl"/>
                </a:blipFill>
                <a:cs typeface="B Lotus" pitchFamily="2" charset="-78"/>
              </a:rPr>
              <a:t>۲- مطالعه‎ي فردي قسمت تعيين شده </a:t>
            </a:r>
          </a:p>
          <a:p>
            <a:pPr algn="r" rtl="1">
              <a:spcBef>
                <a:spcPct val="50000"/>
              </a:spcBef>
              <a:defRPr/>
            </a:pPr>
            <a:r>
              <a:rPr lang="fa-IR" sz="3200" b="1" dirty="0" smtClean="0">
                <a:ln>
                  <a:solidFill>
                    <a:srgbClr val="006600"/>
                  </a:solidFill>
                </a:ln>
                <a:blipFill>
                  <a:blip r:embed="rId4"/>
                  <a:tile tx="0" ty="0" sx="100000" sy="100000" flip="none" algn="tl"/>
                </a:blipFill>
                <a:cs typeface="B Lotus" pitchFamily="2" charset="-78"/>
              </a:rPr>
              <a:t>۳- اجراي آزمون به صورت فردي </a:t>
            </a:r>
          </a:p>
          <a:p>
            <a:pPr algn="r" rtl="1">
              <a:spcBef>
                <a:spcPct val="50000"/>
              </a:spcBef>
              <a:defRPr/>
            </a:pPr>
            <a:r>
              <a:rPr lang="fa-IR" sz="3200" b="1" dirty="0" smtClean="0">
                <a:ln>
                  <a:solidFill>
                    <a:srgbClr val="006600"/>
                  </a:solidFill>
                </a:ln>
                <a:blipFill>
                  <a:blip r:embed="rId4"/>
                  <a:tile tx="0" ty="0" sx="100000" sy="100000" flip="none" algn="tl"/>
                </a:blipFill>
                <a:cs typeface="B Lotus" pitchFamily="2" charset="-78"/>
              </a:rPr>
              <a:t>۴- اجراي آزمون به صورت تيمي </a:t>
            </a:r>
          </a:p>
          <a:p>
            <a:pPr algn="r" rtl="1">
              <a:spcBef>
                <a:spcPct val="50000"/>
              </a:spcBef>
              <a:defRPr/>
            </a:pPr>
            <a:r>
              <a:rPr lang="fa-IR" sz="3200" b="1" dirty="0" smtClean="0">
                <a:ln>
                  <a:solidFill>
                    <a:srgbClr val="006600"/>
                  </a:solidFill>
                </a:ln>
                <a:blipFill>
                  <a:blip r:embed="rId4"/>
                  <a:tile tx="0" ty="0" sx="100000" sy="100000" flip="none" algn="tl"/>
                </a:blipFill>
                <a:cs typeface="B Lotus" pitchFamily="2" charset="-78"/>
              </a:rPr>
              <a:t>۵- تصحيح و نمره گذاري پاسخ فردي و تيمي </a:t>
            </a:r>
          </a:p>
          <a:p>
            <a:pPr algn="r" rtl="1">
              <a:spcBef>
                <a:spcPct val="50000"/>
              </a:spcBef>
              <a:defRPr/>
            </a:pPr>
            <a:r>
              <a:rPr lang="fa-IR" sz="3200" b="1" dirty="0" smtClean="0">
                <a:ln>
                  <a:solidFill>
                    <a:srgbClr val="006600"/>
                  </a:solidFill>
                </a:ln>
                <a:blipFill>
                  <a:blip r:embed="rId4"/>
                  <a:tile tx="0" ty="0" sx="100000" sy="100000" flip="none" algn="tl"/>
                </a:blipFill>
                <a:cs typeface="B Lotus" pitchFamily="2" charset="-78"/>
              </a:rPr>
              <a:t>6- رفع اشكال وجمع بندي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28926" y="142852"/>
            <a:ext cx="5857887" cy="707886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4000" b="1" dirty="0" smtClean="0">
                <a:solidFill>
                  <a:srgbClr val="D60093"/>
                </a:solidFill>
                <a:cs typeface="B Homa" pitchFamily="2" charset="-78"/>
              </a:rPr>
              <a:t>ایجاد انگیزه با صدای طبیعت</a:t>
            </a:r>
            <a:endParaRPr lang="fa-IR" sz="4000" b="1" dirty="0">
              <a:solidFill>
                <a:srgbClr val="D60093"/>
              </a:solidFill>
              <a:cs typeface="B Homa" pitchFamily="2" charset="-78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714480" y="142852"/>
            <a:ext cx="7072333" cy="707886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fa-IR" sz="4000" b="1" dirty="0" smtClean="0">
                <a:solidFill>
                  <a:srgbClr val="D60093"/>
                </a:solidFill>
                <a:cs typeface="B Homa" pitchFamily="2" charset="-78"/>
              </a:rPr>
              <a:t>انتقال مفاهیم درس با زبان  تصاویر</a:t>
            </a:r>
            <a:endParaRPr lang="fa-IR" sz="4000" b="1" dirty="0">
              <a:solidFill>
                <a:srgbClr val="D60093"/>
              </a:solidFill>
              <a:cs typeface="B Homa" pitchFamily="2" charset="-78"/>
            </a:endParaRPr>
          </a:p>
        </p:txBody>
      </p:sp>
      <p:pic>
        <p:nvPicPr>
          <p:cNvPr id="1026" name="Picture 2" descr="http://images.persianblog.ir/208608_PZQ4PxF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078" y="885054"/>
            <a:ext cx="7616394" cy="571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www.eforosh.com/pics/12992_12121521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64801"/>
            <a:ext cx="6912768" cy="573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upload.iranvij.ir/images/27528n85asl288cyhr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078" y="900434"/>
            <a:ext cx="7567354" cy="569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dn.fararu.com/files/fa/news/1393/2/3/119821_87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078" y="902936"/>
            <a:ext cx="7616394" cy="570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edia.jamnews.ir/1960694380-talab-i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975" y="901166"/>
            <a:ext cx="7574838" cy="569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6.picofile.com/file/8174646542/Bird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078" y="902293"/>
            <a:ext cx="7616394" cy="569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7" grpId="0" animBg="1"/>
    </p:bldLst>
  </p:timing>
</p:sld>
</file>

<file path=ppt/theme/theme1.xml><?xml version="1.0" encoding="utf-8"?>
<a:theme xmlns:a="http://schemas.openxmlformats.org/drawingml/2006/main" name="فرایند تدریس درس 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فرایند تدریس درس 2</Template>
  <TotalTime>4</TotalTime>
  <Words>1477</Words>
  <Application>Microsoft Office PowerPoint</Application>
  <PresentationFormat>On-screen Show (4:3)</PresentationFormat>
  <Paragraphs>188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فرایند تدریس درس 2</vt:lpstr>
      <vt:lpstr>PowerPoint Presentation</vt:lpstr>
      <vt:lpstr>PowerPoint Presentation</vt:lpstr>
      <vt:lpstr>PowerPoint Presentation</vt:lpstr>
      <vt:lpstr>ارزشیابی تشخیصی ( بحث گروهی)</vt:lpstr>
      <vt:lpstr>6- کیست؟ چرا؟       شاعر تحول گرا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ارزشیابی تکوینی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Novin Pendar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01</dc:creator>
  <cp:lastModifiedBy>01</cp:lastModifiedBy>
  <cp:revision>2</cp:revision>
  <dcterms:created xsi:type="dcterms:W3CDTF">2016-08-22T15:24:52Z</dcterms:created>
  <dcterms:modified xsi:type="dcterms:W3CDTF">2016-08-23T11:29:43Z</dcterms:modified>
</cp:coreProperties>
</file>