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020" r:id="rId1"/>
  </p:sldMasterIdLst>
  <p:notesMasterIdLst>
    <p:notesMasterId r:id="rId27"/>
  </p:notesMasterIdLst>
  <p:sldIdLst>
    <p:sldId id="349" r:id="rId2"/>
    <p:sldId id="351" r:id="rId3"/>
    <p:sldId id="258" r:id="rId4"/>
    <p:sldId id="259" r:id="rId5"/>
    <p:sldId id="260" r:id="rId6"/>
    <p:sldId id="261" r:id="rId7"/>
    <p:sldId id="262" r:id="rId8"/>
    <p:sldId id="263" r:id="rId9"/>
    <p:sldId id="264" r:id="rId10"/>
    <p:sldId id="266" r:id="rId11"/>
    <p:sldId id="269" r:id="rId12"/>
    <p:sldId id="270" r:id="rId13"/>
    <p:sldId id="273" r:id="rId14"/>
    <p:sldId id="274" r:id="rId15"/>
    <p:sldId id="276" r:id="rId16"/>
    <p:sldId id="277" r:id="rId17"/>
    <p:sldId id="360" r:id="rId18"/>
    <p:sldId id="361" r:id="rId19"/>
    <p:sldId id="362" r:id="rId20"/>
    <p:sldId id="363" r:id="rId21"/>
    <p:sldId id="364" r:id="rId22"/>
    <p:sldId id="365" r:id="rId23"/>
    <p:sldId id="366" r:id="rId24"/>
    <p:sldId id="367" r:id="rId25"/>
    <p:sldId id="368" r:id="rId26"/>
  </p:sldIdLst>
  <p:sldSz cx="9144000" cy="6858000" type="screen4x3"/>
  <p:notesSz cx="6858000" cy="9144000"/>
  <p:defaultTextStyle>
    <a:defPPr>
      <a:defRPr lang="fa-IR"/>
    </a:defPPr>
    <a:lvl1pPr algn="r" rtl="1" fontAlgn="base">
      <a:spcBef>
        <a:spcPct val="0"/>
      </a:spcBef>
      <a:spcAft>
        <a:spcPct val="0"/>
      </a:spcAft>
      <a:defRPr kern="1200">
        <a:solidFill>
          <a:schemeClr val="tx1"/>
        </a:solidFill>
        <a:latin typeface="Lucida Sans Unicode" pitchFamily="34" charset="0"/>
        <a:ea typeface="+mn-ea"/>
        <a:cs typeface="Arial" pitchFamily="34" charset="0"/>
      </a:defRPr>
    </a:lvl1pPr>
    <a:lvl2pPr marL="457200" algn="r" rtl="1" fontAlgn="base">
      <a:spcBef>
        <a:spcPct val="0"/>
      </a:spcBef>
      <a:spcAft>
        <a:spcPct val="0"/>
      </a:spcAft>
      <a:defRPr kern="1200">
        <a:solidFill>
          <a:schemeClr val="tx1"/>
        </a:solidFill>
        <a:latin typeface="Lucida Sans Unicode" pitchFamily="34" charset="0"/>
        <a:ea typeface="+mn-ea"/>
        <a:cs typeface="Arial" pitchFamily="34" charset="0"/>
      </a:defRPr>
    </a:lvl2pPr>
    <a:lvl3pPr marL="914400" algn="r" rtl="1" fontAlgn="base">
      <a:spcBef>
        <a:spcPct val="0"/>
      </a:spcBef>
      <a:spcAft>
        <a:spcPct val="0"/>
      </a:spcAft>
      <a:defRPr kern="1200">
        <a:solidFill>
          <a:schemeClr val="tx1"/>
        </a:solidFill>
        <a:latin typeface="Lucida Sans Unicode" pitchFamily="34" charset="0"/>
        <a:ea typeface="+mn-ea"/>
        <a:cs typeface="Arial" pitchFamily="34" charset="0"/>
      </a:defRPr>
    </a:lvl3pPr>
    <a:lvl4pPr marL="1371600" algn="r" rtl="1" fontAlgn="base">
      <a:spcBef>
        <a:spcPct val="0"/>
      </a:spcBef>
      <a:spcAft>
        <a:spcPct val="0"/>
      </a:spcAft>
      <a:defRPr kern="1200">
        <a:solidFill>
          <a:schemeClr val="tx1"/>
        </a:solidFill>
        <a:latin typeface="Lucida Sans Unicode" pitchFamily="34" charset="0"/>
        <a:ea typeface="+mn-ea"/>
        <a:cs typeface="Arial" pitchFamily="34" charset="0"/>
      </a:defRPr>
    </a:lvl4pPr>
    <a:lvl5pPr marL="1828800" algn="r" rtl="1" fontAlgn="base">
      <a:spcBef>
        <a:spcPct val="0"/>
      </a:spcBef>
      <a:spcAft>
        <a:spcPct val="0"/>
      </a:spcAft>
      <a:defRPr kern="1200">
        <a:solidFill>
          <a:schemeClr val="tx1"/>
        </a:solidFill>
        <a:latin typeface="Lucida Sans Unicode" pitchFamily="34" charset="0"/>
        <a:ea typeface="+mn-ea"/>
        <a:cs typeface="Arial" pitchFamily="34" charset="0"/>
      </a:defRPr>
    </a:lvl5pPr>
    <a:lvl6pPr marL="2286000" algn="r" defTabSz="914400" rtl="1" eaLnBrk="1" latinLnBrk="0" hangingPunct="1">
      <a:defRPr kern="1200">
        <a:solidFill>
          <a:schemeClr val="tx1"/>
        </a:solidFill>
        <a:latin typeface="Lucida Sans Unicode" pitchFamily="34" charset="0"/>
        <a:ea typeface="+mn-ea"/>
        <a:cs typeface="Arial" pitchFamily="34" charset="0"/>
      </a:defRPr>
    </a:lvl6pPr>
    <a:lvl7pPr marL="2743200" algn="r" defTabSz="914400" rtl="1" eaLnBrk="1" latinLnBrk="0" hangingPunct="1">
      <a:defRPr kern="1200">
        <a:solidFill>
          <a:schemeClr val="tx1"/>
        </a:solidFill>
        <a:latin typeface="Lucida Sans Unicode" pitchFamily="34" charset="0"/>
        <a:ea typeface="+mn-ea"/>
        <a:cs typeface="Arial" pitchFamily="34" charset="0"/>
      </a:defRPr>
    </a:lvl7pPr>
    <a:lvl8pPr marL="3200400" algn="r" defTabSz="914400" rtl="1" eaLnBrk="1" latinLnBrk="0" hangingPunct="1">
      <a:defRPr kern="1200">
        <a:solidFill>
          <a:schemeClr val="tx1"/>
        </a:solidFill>
        <a:latin typeface="Lucida Sans Unicode" pitchFamily="34" charset="0"/>
        <a:ea typeface="+mn-ea"/>
        <a:cs typeface="Arial" pitchFamily="34" charset="0"/>
      </a:defRPr>
    </a:lvl8pPr>
    <a:lvl9pPr marL="3657600" algn="r" defTabSz="914400" rtl="1" eaLnBrk="1" latinLnBrk="0" hangingPunct="1">
      <a:defRPr kern="1200">
        <a:solidFill>
          <a:schemeClr val="tx1"/>
        </a:solidFill>
        <a:latin typeface="Lucida Sans Unicode"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BB5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7" autoAdjust="0"/>
    <p:restoredTop sz="94678" autoAdjust="0"/>
  </p:normalViewPr>
  <p:slideViewPr>
    <p:cSldViewPr>
      <p:cViewPr>
        <p:scale>
          <a:sx n="100" d="100"/>
          <a:sy n="100" d="100"/>
        </p:scale>
        <p:origin x="-72" y="150"/>
      </p:cViewPr>
      <p:guideLst>
        <p:guide orient="horz" pos="2160"/>
        <p:guide pos="2880"/>
      </p:guideLst>
    </p:cSldViewPr>
  </p:slideViewPr>
  <p:outlineViewPr>
    <p:cViewPr>
      <p:scale>
        <a:sx n="33" d="100"/>
        <a:sy n="33" d="100"/>
      </p:scale>
      <p:origin x="0" y="234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cs typeface="Arial" charset="0"/>
              </a:defRPr>
            </a:lvl1pPr>
          </a:lstStyle>
          <a:p>
            <a:pPr>
              <a:defRPr/>
            </a:pPr>
            <a:fld id="{DA9DE426-9AF2-471A-9061-D69200B5BDF3}" type="datetimeFigureOut">
              <a:rPr lang="en-US"/>
              <a:pPr>
                <a:defRPr/>
              </a:pPr>
              <a:t>2/23/2014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cs typeface="Arial" charset="0"/>
              </a:defRPr>
            </a:lvl1pPr>
          </a:lstStyle>
          <a:p>
            <a:pPr>
              <a:defRPr/>
            </a:pPr>
            <a:fld id="{10038785-B833-4454-9213-F222703E9D0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pitchFamily="34" charset="0"/>
            </a:endParaRPr>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976B1E9-A916-4D57-8984-3EF1626D758F}" type="slidenum">
              <a:rPr lang="en-US" smtClean="0">
                <a:cs typeface="Arial" pitchFamily="34" charset="0"/>
              </a:rPr>
              <a:pPr/>
              <a:t>2</a:t>
            </a:fld>
            <a:endParaRPr lang="en-US" smtClean="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cs typeface="Arial" pitchFamily="34" charset="0"/>
            </a:endParaRPr>
          </a:p>
        </p:txBody>
      </p:sp>
      <p:sp>
        <p:nvSpPr>
          <p:cNvPr id="327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DA0843F-5743-44C3-AA2C-82EC4337BA58}" type="slidenum">
              <a:rPr lang="en-US" smtClean="0">
                <a:cs typeface="Arial" pitchFamily="34" charset="0"/>
              </a:rPr>
              <a:pPr/>
              <a:t>13</a:t>
            </a:fld>
            <a:endParaRPr lang="en-US" smtClean="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A109126B-8232-461B-9F5F-4F3DE426F4D2}" type="datetimeFigureOut">
              <a:rPr lang="fa-IR"/>
              <a:pPr>
                <a:defRPr/>
              </a:pPr>
              <a:t>1435/04/23</a:t>
            </a:fld>
            <a:endParaRPr lang="fa-IR"/>
          </a:p>
        </p:txBody>
      </p:sp>
      <p:sp>
        <p:nvSpPr>
          <p:cNvPr id="5" name="Footer Placeholder 18"/>
          <p:cNvSpPr>
            <a:spLocks noGrp="1"/>
          </p:cNvSpPr>
          <p:nvPr>
            <p:ph type="ftr" sz="quarter" idx="11"/>
          </p:nvPr>
        </p:nvSpPr>
        <p:spPr/>
        <p:txBody>
          <a:bodyPr/>
          <a:lstStyle>
            <a:lvl1pPr>
              <a:defRPr/>
            </a:lvl1pPr>
          </a:lstStyle>
          <a:p>
            <a:pPr>
              <a:defRPr/>
            </a:pPr>
            <a:endParaRPr lang="fa-IR"/>
          </a:p>
        </p:txBody>
      </p:sp>
      <p:sp>
        <p:nvSpPr>
          <p:cNvPr id="6" name="Slide Number Placeholder 26"/>
          <p:cNvSpPr>
            <a:spLocks noGrp="1"/>
          </p:cNvSpPr>
          <p:nvPr>
            <p:ph type="sldNum" sz="quarter" idx="12"/>
          </p:nvPr>
        </p:nvSpPr>
        <p:spPr/>
        <p:txBody>
          <a:bodyPr/>
          <a:lstStyle>
            <a:lvl1pPr>
              <a:defRPr/>
            </a:lvl1pPr>
          </a:lstStyle>
          <a:p>
            <a:pPr>
              <a:defRPr/>
            </a:pPr>
            <a:fld id="{952FBAF2-B5CD-4E2F-B8CA-85D2EE8AAAE2}" type="slidenum">
              <a:rPr lang="fa-IR"/>
              <a:pPr>
                <a:defRPr/>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DB9A78B0-2BEC-4FA4-87D7-B6CBCDE4D13E}" type="datetimeFigureOut">
              <a:rPr lang="fa-IR"/>
              <a:pPr>
                <a:defRPr/>
              </a:pPr>
              <a:t>1435/04/23</a:t>
            </a:fld>
            <a:endParaRPr lang="fa-IR"/>
          </a:p>
        </p:txBody>
      </p:sp>
      <p:sp>
        <p:nvSpPr>
          <p:cNvPr id="5" name="Footer Placeholder 21"/>
          <p:cNvSpPr>
            <a:spLocks noGrp="1"/>
          </p:cNvSpPr>
          <p:nvPr>
            <p:ph type="ftr" sz="quarter" idx="11"/>
          </p:nvPr>
        </p:nvSpPr>
        <p:spPr/>
        <p:txBody>
          <a:bodyPr/>
          <a:lstStyle>
            <a:lvl1pPr>
              <a:defRPr/>
            </a:lvl1pPr>
          </a:lstStyle>
          <a:p>
            <a:pPr>
              <a:defRPr/>
            </a:pPr>
            <a:endParaRPr lang="fa-IR"/>
          </a:p>
        </p:txBody>
      </p:sp>
      <p:sp>
        <p:nvSpPr>
          <p:cNvPr id="6" name="Slide Number Placeholder 17"/>
          <p:cNvSpPr>
            <a:spLocks noGrp="1"/>
          </p:cNvSpPr>
          <p:nvPr>
            <p:ph type="sldNum" sz="quarter" idx="12"/>
          </p:nvPr>
        </p:nvSpPr>
        <p:spPr/>
        <p:txBody>
          <a:bodyPr/>
          <a:lstStyle>
            <a:lvl1pPr>
              <a:defRPr/>
            </a:lvl1pPr>
          </a:lstStyle>
          <a:p>
            <a:pPr>
              <a:defRPr/>
            </a:pPr>
            <a:fld id="{30ED5E4A-6CC4-4758-B0B9-7AE985D56D55}" type="slidenum">
              <a:rPr lang="fa-IR"/>
              <a:pPr>
                <a:defRPr/>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341B404A-D3E8-4B3C-9FFE-60F34207E6CF}" type="datetimeFigureOut">
              <a:rPr lang="fa-IR"/>
              <a:pPr>
                <a:defRPr/>
              </a:pPr>
              <a:t>1435/04/23</a:t>
            </a:fld>
            <a:endParaRPr lang="fa-IR"/>
          </a:p>
        </p:txBody>
      </p:sp>
      <p:sp>
        <p:nvSpPr>
          <p:cNvPr id="5" name="Footer Placeholder 21"/>
          <p:cNvSpPr>
            <a:spLocks noGrp="1"/>
          </p:cNvSpPr>
          <p:nvPr>
            <p:ph type="ftr" sz="quarter" idx="11"/>
          </p:nvPr>
        </p:nvSpPr>
        <p:spPr/>
        <p:txBody>
          <a:bodyPr/>
          <a:lstStyle>
            <a:lvl1pPr>
              <a:defRPr/>
            </a:lvl1pPr>
          </a:lstStyle>
          <a:p>
            <a:pPr>
              <a:defRPr/>
            </a:pPr>
            <a:endParaRPr lang="fa-IR"/>
          </a:p>
        </p:txBody>
      </p:sp>
      <p:sp>
        <p:nvSpPr>
          <p:cNvPr id="6" name="Slide Number Placeholder 17"/>
          <p:cNvSpPr>
            <a:spLocks noGrp="1"/>
          </p:cNvSpPr>
          <p:nvPr>
            <p:ph type="sldNum" sz="quarter" idx="12"/>
          </p:nvPr>
        </p:nvSpPr>
        <p:spPr/>
        <p:txBody>
          <a:bodyPr/>
          <a:lstStyle>
            <a:lvl1pPr>
              <a:defRPr/>
            </a:lvl1pPr>
          </a:lstStyle>
          <a:p>
            <a:pPr>
              <a:defRPr/>
            </a:pPr>
            <a:fld id="{5C0CE91D-738A-413D-AADF-D08CC8B1290E}" type="slidenum">
              <a:rPr lang="fa-IR"/>
              <a:pPr>
                <a:defRPr/>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E90B9BBA-FDDD-49E5-8C8D-20F12B720D13}" type="datetimeFigureOut">
              <a:rPr lang="fa-IR"/>
              <a:pPr>
                <a:defRPr/>
              </a:pPr>
              <a:t>1435/04/23</a:t>
            </a:fld>
            <a:endParaRPr lang="fa-IR"/>
          </a:p>
        </p:txBody>
      </p:sp>
      <p:sp>
        <p:nvSpPr>
          <p:cNvPr id="5" name="Footer Placeholder 21"/>
          <p:cNvSpPr>
            <a:spLocks noGrp="1"/>
          </p:cNvSpPr>
          <p:nvPr>
            <p:ph type="ftr" sz="quarter" idx="11"/>
          </p:nvPr>
        </p:nvSpPr>
        <p:spPr/>
        <p:txBody>
          <a:bodyPr/>
          <a:lstStyle>
            <a:lvl1pPr>
              <a:defRPr/>
            </a:lvl1pPr>
          </a:lstStyle>
          <a:p>
            <a:pPr>
              <a:defRPr/>
            </a:pPr>
            <a:endParaRPr lang="fa-IR"/>
          </a:p>
        </p:txBody>
      </p:sp>
      <p:sp>
        <p:nvSpPr>
          <p:cNvPr id="6" name="Slide Number Placeholder 17"/>
          <p:cNvSpPr>
            <a:spLocks noGrp="1"/>
          </p:cNvSpPr>
          <p:nvPr>
            <p:ph type="sldNum" sz="quarter" idx="12"/>
          </p:nvPr>
        </p:nvSpPr>
        <p:spPr/>
        <p:txBody>
          <a:bodyPr/>
          <a:lstStyle>
            <a:lvl1pPr>
              <a:defRPr/>
            </a:lvl1pPr>
          </a:lstStyle>
          <a:p>
            <a:pPr>
              <a:defRPr/>
            </a:pPr>
            <a:fld id="{1859D2D5-A1C8-44F4-84F1-A7C46DA11BE2}" type="slidenum">
              <a:rPr lang="fa-IR"/>
              <a:pPr>
                <a:defRPr/>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9CC49CF-9803-4D94-BC37-6ACB9F8E453F}" type="datetimeFigureOut">
              <a:rPr lang="fa-IR"/>
              <a:pPr>
                <a:defRPr/>
              </a:pPr>
              <a:t>1435/04/23</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3AA77004-8B71-49B5-AC20-E9E953B10811}" type="slidenum">
              <a:rPr lang="fa-IR"/>
              <a:pPr>
                <a:defRPr/>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A80B3BF5-03C3-4E88-910A-E471067521DC}" type="datetimeFigureOut">
              <a:rPr lang="fa-IR"/>
              <a:pPr>
                <a:defRPr/>
              </a:pPr>
              <a:t>1435/04/23</a:t>
            </a:fld>
            <a:endParaRPr lang="fa-IR"/>
          </a:p>
        </p:txBody>
      </p:sp>
      <p:sp>
        <p:nvSpPr>
          <p:cNvPr id="6" name="Footer Placeholder 21"/>
          <p:cNvSpPr>
            <a:spLocks noGrp="1"/>
          </p:cNvSpPr>
          <p:nvPr>
            <p:ph type="ftr" sz="quarter" idx="11"/>
          </p:nvPr>
        </p:nvSpPr>
        <p:spPr/>
        <p:txBody>
          <a:bodyPr/>
          <a:lstStyle>
            <a:lvl1pPr>
              <a:defRPr/>
            </a:lvl1pPr>
          </a:lstStyle>
          <a:p>
            <a:pPr>
              <a:defRPr/>
            </a:pPr>
            <a:endParaRPr lang="fa-IR"/>
          </a:p>
        </p:txBody>
      </p:sp>
      <p:sp>
        <p:nvSpPr>
          <p:cNvPr id="7" name="Slide Number Placeholder 17"/>
          <p:cNvSpPr>
            <a:spLocks noGrp="1"/>
          </p:cNvSpPr>
          <p:nvPr>
            <p:ph type="sldNum" sz="quarter" idx="12"/>
          </p:nvPr>
        </p:nvSpPr>
        <p:spPr/>
        <p:txBody>
          <a:bodyPr/>
          <a:lstStyle>
            <a:lvl1pPr>
              <a:defRPr/>
            </a:lvl1pPr>
          </a:lstStyle>
          <a:p>
            <a:pPr>
              <a:defRPr/>
            </a:pPr>
            <a:fld id="{02419C70-D096-40BD-8B26-EB07794EDBDE}" type="slidenum">
              <a:rPr lang="fa-IR"/>
              <a:pPr>
                <a:defRPr/>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CDCDB4D9-76BA-44C2-8AB7-B95D8B1F46B5}" type="datetimeFigureOut">
              <a:rPr lang="fa-IR"/>
              <a:pPr>
                <a:defRPr/>
              </a:pPr>
              <a:t>1435/04/23</a:t>
            </a:fld>
            <a:endParaRPr lang="fa-IR"/>
          </a:p>
        </p:txBody>
      </p:sp>
      <p:sp>
        <p:nvSpPr>
          <p:cNvPr id="8" name="Footer Placeholder 21"/>
          <p:cNvSpPr>
            <a:spLocks noGrp="1"/>
          </p:cNvSpPr>
          <p:nvPr>
            <p:ph type="ftr" sz="quarter" idx="11"/>
          </p:nvPr>
        </p:nvSpPr>
        <p:spPr/>
        <p:txBody>
          <a:bodyPr/>
          <a:lstStyle>
            <a:lvl1pPr>
              <a:defRPr/>
            </a:lvl1pPr>
          </a:lstStyle>
          <a:p>
            <a:pPr>
              <a:defRPr/>
            </a:pPr>
            <a:endParaRPr lang="fa-IR"/>
          </a:p>
        </p:txBody>
      </p:sp>
      <p:sp>
        <p:nvSpPr>
          <p:cNvPr id="9" name="Slide Number Placeholder 17"/>
          <p:cNvSpPr>
            <a:spLocks noGrp="1"/>
          </p:cNvSpPr>
          <p:nvPr>
            <p:ph type="sldNum" sz="quarter" idx="12"/>
          </p:nvPr>
        </p:nvSpPr>
        <p:spPr/>
        <p:txBody>
          <a:bodyPr/>
          <a:lstStyle>
            <a:lvl1pPr>
              <a:defRPr/>
            </a:lvl1pPr>
          </a:lstStyle>
          <a:p>
            <a:pPr>
              <a:defRPr/>
            </a:pPr>
            <a:fld id="{9EFC4325-9094-4EB0-829F-036BFAFB9746}" type="slidenum">
              <a:rPr lang="fa-IR"/>
              <a:pPr>
                <a:defRPr/>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1FE1E1CA-795F-4069-B71A-6F678815826F}" type="datetimeFigureOut">
              <a:rPr lang="fa-IR"/>
              <a:pPr>
                <a:defRPr/>
              </a:pPr>
              <a:t>1435/04/23</a:t>
            </a:fld>
            <a:endParaRPr lang="fa-IR"/>
          </a:p>
        </p:txBody>
      </p:sp>
      <p:sp>
        <p:nvSpPr>
          <p:cNvPr id="4" name="Footer Placeholder 21"/>
          <p:cNvSpPr>
            <a:spLocks noGrp="1"/>
          </p:cNvSpPr>
          <p:nvPr>
            <p:ph type="ftr" sz="quarter" idx="11"/>
          </p:nvPr>
        </p:nvSpPr>
        <p:spPr/>
        <p:txBody>
          <a:bodyPr/>
          <a:lstStyle>
            <a:lvl1pPr>
              <a:defRPr/>
            </a:lvl1pPr>
          </a:lstStyle>
          <a:p>
            <a:pPr>
              <a:defRPr/>
            </a:pPr>
            <a:endParaRPr lang="fa-IR"/>
          </a:p>
        </p:txBody>
      </p:sp>
      <p:sp>
        <p:nvSpPr>
          <p:cNvPr id="5" name="Slide Number Placeholder 17"/>
          <p:cNvSpPr>
            <a:spLocks noGrp="1"/>
          </p:cNvSpPr>
          <p:nvPr>
            <p:ph type="sldNum" sz="quarter" idx="12"/>
          </p:nvPr>
        </p:nvSpPr>
        <p:spPr/>
        <p:txBody>
          <a:bodyPr/>
          <a:lstStyle>
            <a:lvl1pPr>
              <a:defRPr/>
            </a:lvl1pPr>
          </a:lstStyle>
          <a:p>
            <a:pPr>
              <a:defRPr/>
            </a:pPr>
            <a:fld id="{BCBCFCE0-3EC4-4D82-B254-FD2E8716491C}" type="slidenum">
              <a:rPr lang="fa-IR"/>
              <a:pPr>
                <a:defRPr/>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9244F825-5703-4C66-B6C4-CB0612B98063}" type="datetimeFigureOut">
              <a:rPr lang="fa-IR"/>
              <a:pPr>
                <a:defRPr/>
              </a:pPr>
              <a:t>1435/04/23</a:t>
            </a:fld>
            <a:endParaRPr lang="fa-IR"/>
          </a:p>
        </p:txBody>
      </p:sp>
      <p:sp>
        <p:nvSpPr>
          <p:cNvPr id="3" name="Footer Placeholder 21"/>
          <p:cNvSpPr>
            <a:spLocks noGrp="1"/>
          </p:cNvSpPr>
          <p:nvPr>
            <p:ph type="ftr" sz="quarter" idx="11"/>
          </p:nvPr>
        </p:nvSpPr>
        <p:spPr/>
        <p:txBody>
          <a:bodyPr/>
          <a:lstStyle>
            <a:lvl1pPr>
              <a:defRPr/>
            </a:lvl1pPr>
          </a:lstStyle>
          <a:p>
            <a:pPr>
              <a:defRPr/>
            </a:pPr>
            <a:endParaRPr lang="fa-IR"/>
          </a:p>
        </p:txBody>
      </p:sp>
      <p:sp>
        <p:nvSpPr>
          <p:cNvPr id="4" name="Slide Number Placeholder 17"/>
          <p:cNvSpPr>
            <a:spLocks noGrp="1"/>
          </p:cNvSpPr>
          <p:nvPr>
            <p:ph type="sldNum" sz="quarter" idx="12"/>
          </p:nvPr>
        </p:nvSpPr>
        <p:spPr/>
        <p:txBody>
          <a:bodyPr/>
          <a:lstStyle>
            <a:lvl1pPr>
              <a:defRPr/>
            </a:lvl1pPr>
          </a:lstStyle>
          <a:p>
            <a:pPr>
              <a:defRPr/>
            </a:pPr>
            <a:fld id="{A5AEBE13-0118-4602-A45D-6A4A8676A47A}" type="slidenum">
              <a:rPr lang="fa-IR"/>
              <a:pPr>
                <a:defRPr/>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35DB1352-24EB-4504-91D0-13B47A75ECB2}" type="datetimeFigureOut">
              <a:rPr lang="fa-IR"/>
              <a:pPr>
                <a:defRPr/>
              </a:pPr>
              <a:t>1435/04/23</a:t>
            </a:fld>
            <a:endParaRPr lang="fa-IR"/>
          </a:p>
        </p:txBody>
      </p:sp>
      <p:sp>
        <p:nvSpPr>
          <p:cNvPr id="6" name="Footer Placeholder 21"/>
          <p:cNvSpPr>
            <a:spLocks noGrp="1"/>
          </p:cNvSpPr>
          <p:nvPr>
            <p:ph type="ftr" sz="quarter" idx="11"/>
          </p:nvPr>
        </p:nvSpPr>
        <p:spPr/>
        <p:txBody>
          <a:bodyPr/>
          <a:lstStyle>
            <a:lvl1pPr>
              <a:defRPr/>
            </a:lvl1pPr>
          </a:lstStyle>
          <a:p>
            <a:pPr>
              <a:defRPr/>
            </a:pPr>
            <a:endParaRPr lang="fa-IR"/>
          </a:p>
        </p:txBody>
      </p:sp>
      <p:sp>
        <p:nvSpPr>
          <p:cNvPr id="7" name="Slide Number Placeholder 17"/>
          <p:cNvSpPr>
            <a:spLocks noGrp="1"/>
          </p:cNvSpPr>
          <p:nvPr>
            <p:ph type="sldNum" sz="quarter" idx="12"/>
          </p:nvPr>
        </p:nvSpPr>
        <p:spPr/>
        <p:txBody>
          <a:bodyPr/>
          <a:lstStyle>
            <a:lvl1pPr>
              <a:defRPr/>
            </a:lvl1pPr>
          </a:lstStyle>
          <a:p>
            <a:pPr>
              <a:defRPr/>
            </a:pPr>
            <a:fld id="{AC9A5DDA-9E39-4166-9564-673FFE5D9BEB}" type="slidenum">
              <a:rPr lang="fa-IR"/>
              <a:pPr>
                <a:defRPr/>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l" rtl="0">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l" rtl="0">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B6285942-E6DC-461C-935E-57C0BCB90A24}" type="datetimeFigureOut">
              <a:rPr lang="fa-IR"/>
              <a:pPr>
                <a:defRPr/>
              </a:pPr>
              <a:t>1435/04/23</a:t>
            </a:fld>
            <a:endParaRPr lang="fa-IR"/>
          </a:p>
        </p:txBody>
      </p:sp>
      <p:sp>
        <p:nvSpPr>
          <p:cNvPr id="10" name="Footer Placeholder 5"/>
          <p:cNvSpPr>
            <a:spLocks noGrp="1"/>
          </p:cNvSpPr>
          <p:nvPr>
            <p:ph type="ftr" sz="quarter" idx="11"/>
          </p:nvPr>
        </p:nvSpPr>
        <p:spPr/>
        <p:txBody>
          <a:bodyPr/>
          <a:lstStyle>
            <a:lvl1pPr>
              <a:defRPr/>
            </a:lvl1pPr>
          </a:lstStyle>
          <a:p>
            <a:pPr>
              <a:defRPr/>
            </a:pPr>
            <a:endParaRPr lang="fa-I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83A8D712-995E-4E69-BFEF-6ED1C1EECECD}" type="slidenum">
              <a:rPr lang="fa-IR"/>
              <a:pPr>
                <a:defRPr/>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l" rtl="0">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l" rtl="0">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cs typeface="Arial" charset="0"/>
              </a:defRPr>
            </a:lvl1pPr>
          </a:lstStyle>
          <a:p>
            <a:pPr>
              <a:defRPr/>
            </a:pPr>
            <a:fld id="{8672B831-E54E-4035-A056-2F3B8C0508AB}" type="datetimeFigureOut">
              <a:rPr lang="fa-IR"/>
              <a:pPr>
                <a:defRPr/>
              </a:pPr>
              <a:t>1435/04/23</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cs typeface="Arial" charset="0"/>
              </a:defRPr>
            </a:lvl1pPr>
          </a:lstStyle>
          <a:p>
            <a:pPr>
              <a:defRPr/>
            </a:pPr>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cs typeface="Arial" charset="0"/>
              </a:defRPr>
            </a:lvl1pPr>
          </a:lstStyle>
          <a:p>
            <a:pPr>
              <a:defRPr/>
            </a:pPr>
            <a:fld id="{18F05F33-FE31-4E3F-B5D3-C7CA94F7C5FE}" type="slidenum">
              <a:rPr lang="fa-IR"/>
              <a:pPr>
                <a:defRPr/>
              </a:pPr>
              <a:t>‹#›</a:t>
            </a:fld>
            <a:endParaRPr lang="fa-I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cs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cs typeface="Arial" charset="0"/>
              </a:endParaRPr>
            </a:p>
          </p:txBody>
        </p:sp>
      </p:grpSp>
    </p:spTree>
  </p:cSld>
  <p:clrMap bg1="lt1" tx1="dk1" bg2="lt2" tx2="dk2" accent1="accent1" accent2="accent2" accent3="accent3" accent4="accent4" accent5="accent5" accent6="accent6" hlink="hlink" folHlink="folHlink"/>
  <p:sldLayoutIdLst>
    <p:sldLayoutId id="2147484211" r:id="rId1"/>
    <p:sldLayoutId id="2147484203" r:id="rId2"/>
    <p:sldLayoutId id="2147484212" r:id="rId3"/>
    <p:sldLayoutId id="2147484204" r:id="rId4"/>
    <p:sldLayoutId id="2147484205" r:id="rId5"/>
    <p:sldLayoutId id="2147484206" r:id="rId6"/>
    <p:sldLayoutId id="2147484207" r:id="rId7"/>
    <p:sldLayoutId id="2147484208" r:id="rId8"/>
    <p:sldLayoutId id="2147484213" r:id="rId9"/>
    <p:sldLayoutId id="2147484209" r:id="rId10"/>
    <p:sldLayoutId id="2147484210"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cs typeface="Traditional Arabic" pitchFamily="2" charset="-78"/>
        </a:defRPr>
      </a:lvl2pPr>
      <a:lvl3pPr algn="l" rtl="0" eaLnBrk="0" fontAlgn="base" hangingPunct="0">
        <a:spcBef>
          <a:spcPct val="0"/>
        </a:spcBef>
        <a:spcAft>
          <a:spcPct val="0"/>
        </a:spcAft>
        <a:defRPr sz="5000">
          <a:solidFill>
            <a:schemeClr val="tx2"/>
          </a:solidFill>
          <a:latin typeface="Calibri" pitchFamily="34" charset="0"/>
          <a:cs typeface="Traditional Arabic" pitchFamily="2" charset="-78"/>
        </a:defRPr>
      </a:lvl3pPr>
      <a:lvl4pPr algn="l" rtl="0" eaLnBrk="0" fontAlgn="base" hangingPunct="0">
        <a:spcBef>
          <a:spcPct val="0"/>
        </a:spcBef>
        <a:spcAft>
          <a:spcPct val="0"/>
        </a:spcAft>
        <a:defRPr sz="5000">
          <a:solidFill>
            <a:schemeClr val="tx2"/>
          </a:solidFill>
          <a:latin typeface="Calibri" pitchFamily="34" charset="0"/>
          <a:cs typeface="Traditional Arabic" pitchFamily="2" charset="-78"/>
        </a:defRPr>
      </a:lvl4pPr>
      <a:lvl5pPr algn="l" rtl="0" eaLnBrk="0" fontAlgn="base" hangingPunct="0">
        <a:spcBef>
          <a:spcPct val="0"/>
        </a:spcBef>
        <a:spcAft>
          <a:spcPct val="0"/>
        </a:spcAft>
        <a:defRPr sz="5000">
          <a:solidFill>
            <a:schemeClr val="tx2"/>
          </a:solidFill>
          <a:latin typeface="Calibri" pitchFamily="34" charset="0"/>
          <a:cs typeface="Traditional Arabic" pitchFamily="2" charset="-78"/>
        </a:defRPr>
      </a:lvl5pPr>
      <a:lvl6pPr marL="457200" algn="l" rtl="0" fontAlgn="base">
        <a:spcBef>
          <a:spcPct val="0"/>
        </a:spcBef>
        <a:spcAft>
          <a:spcPct val="0"/>
        </a:spcAft>
        <a:defRPr sz="5000">
          <a:solidFill>
            <a:schemeClr val="tx2"/>
          </a:solidFill>
          <a:latin typeface="Calibri" pitchFamily="34" charset="0"/>
          <a:cs typeface="Traditional Arabic" pitchFamily="2" charset="-78"/>
        </a:defRPr>
      </a:lvl6pPr>
      <a:lvl7pPr marL="914400" algn="l" rtl="0" fontAlgn="base">
        <a:spcBef>
          <a:spcPct val="0"/>
        </a:spcBef>
        <a:spcAft>
          <a:spcPct val="0"/>
        </a:spcAft>
        <a:defRPr sz="5000">
          <a:solidFill>
            <a:schemeClr val="tx2"/>
          </a:solidFill>
          <a:latin typeface="Calibri" pitchFamily="34" charset="0"/>
          <a:cs typeface="Traditional Arabic" pitchFamily="2" charset="-78"/>
        </a:defRPr>
      </a:lvl7pPr>
      <a:lvl8pPr marL="1371600" algn="l" rtl="0" fontAlgn="base">
        <a:spcBef>
          <a:spcPct val="0"/>
        </a:spcBef>
        <a:spcAft>
          <a:spcPct val="0"/>
        </a:spcAft>
        <a:defRPr sz="5000">
          <a:solidFill>
            <a:schemeClr val="tx2"/>
          </a:solidFill>
          <a:latin typeface="Calibri" pitchFamily="34" charset="0"/>
          <a:cs typeface="Traditional Arabic" pitchFamily="2" charset="-78"/>
        </a:defRPr>
      </a:lvl8pPr>
      <a:lvl9pPr marL="1828800" algn="l" rtl="0" fontAlgn="base">
        <a:spcBef>
          <a:spcPct val="0"/>
        </a:spcBef>
        <a:spcAft>
          <a:spcPct val="0"/>
        </a:spcAft>
        <a:defRPr sz="5000">
          <a:solidFill>
            <a:schemeClr val="tx2"/>
          </a:solidFill>
          <a:latin typeface="Calibri" pitchFamily="34" charset="0"/>
          <a:cs typeface="Traditional Arabic" pitchFamily="2" charset="-78"/>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ajalla UI"/>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ajalla UI"/>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ajalla UI"/>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ajalla UI"/>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ajalla UI"/>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1"/>
          <p:cNvSpPr>
            <a:spLocks noGrp="1"/>
          </p:cNvSpPr>
          <p:nvPr>
            <p:ph idx="1"/>
          </p:nvPr>
        </p:nvSpPr>
        <p:spPr/>
        <p:txBody>
          <a:bodyPr/>
          <a:lstStyle/>
          <a:p>
            <a:pPr algn="ctr" eaLnBrk="1" hangingPunct="1"/>
            <a:endParaRPr lang="fa-IR" sz="7200" smtClean="0">
              <a:cs typeface="Andalus" pitchFamily="2" charset="-78"/>
            </a:endParaRPr>
          </a:p>
          <a:p>
            <a:pPr algn="ctr" eaLnBrk="1" hangingPunct="1">
              <a:buFont typeface="Wingdings 2" pitchFamily="18" charset="2"/>
              <a:buNone/>
            </a:pPr>
            <a:r>
              <a:rPr lang="fa-IR" sz="7200" b="1" smtClean="0">
                <a:cs typeface="Andalus" pitchFamily="2" charset="-78"/>
              </a:rPr>
              <a:t>بسم الله الرحمن الرحيم</a:t>
            </a:r>
            <a:endParaRPr lang="en-US" sz="7200" b="1" smtClean="0">
              <a:cs typeface="Andalus" pitchFamily="2" charset="-78"/>
            </a:endParaRPr>
          </a:p>
        </p:txBody>
      </p:sp>
      <p:pic>
        <p:nvPicPr>
          <p:cNvPr id="3" name="Picture 6" descr="126"/>
          <p:cNvPicPr>
            <a:picLocks noChangeAspect="1" noChangeArrowheads="1"/>
          </p:cNvPicPr>
          <p:nvPr/>
        </p:nvPicPr>
        <p:blipFill>
          <a:blip r:embed="rId2" cstate="print">
            <a:biLevel thresh="50000"/>
          </a:blip>
          <a:srcRect/>
          <a:stretch>
            <a:fillRect/>
          </a:stretch>
        </p:blipFill>
        <p:spPr bwMode="auto">
          <a:xfrm>
            <a:off x="0" y="1142984"/>
            <a:ext cx="9144000" cy="5143536"/>
          </a:xfrm>
          <a:prstGeom prst="rect">
            <a:avLst/>
          </a:prstGeom>
          <a:ln>
            <a:headEnd/>
            <a:tailEnd/>
          </a:ln>
        </p:spPr>
        <p:style>
          <a:lnRef idx="2">
            <a:schemeClr val="accent2"/>
          </a:lnRef>
          <a:fillRef idx="1002">
            <a:schemeClr val="lt1"/>
          </a:fillRef>
          <a:effectRef idx="0">
            <a:schemeClr val="accent2"/>
          </a:effectRef>
          <a:fontRef idx="minor">
            <a:schemeClr val="dk1"/>
          </a:fontRef>
        </p:style>
      </p:pic>
    </p:spTree>
  </p:cSld>
  <p:clrMapOvr>
    <a:masterClrMapping/>
  </p:clrMapOvr>
  <p:transition>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1"/>
          <p:cNvSpPr>
            <a:spLocks noGrp="1"/>
          </p:cNvSpPr>
          <p:nvPr>
            <p:ph idx="1"/>
          </p:nvPr>
        </p:nvSpPr>
        <p:spPr>
          <a:xfrm>
            <a:off x="214313" y="1000125"/>
            <a:ext cx="8786812" cy="5572125"/>
          </a:xfrm>
        </p:spPr>
        <p:txBody>
          <a:bodyPr/>
          <a:lstStyle/>
          <a:p>
            <a:pPr marL="0" algn="r" eaLnBrk="1" hangingPunct="1">
              <a:buFont typeface="Wingdings 3" pitchFamily="18" charset="2"/>
              <a:buNone/>
              <a:defRPr/>
            </a:pPr>
            <a:r>
              <a:rPr lang="fa-IR" sz="2000" b="1" dirty="0" smtClean="0">
                <a:solidFill>
                  <a:srgbClr val="FF0000"/>
                </a:solidFill>
                <a:cs typeface="B Nazanin" pitchFamily="2" charset="-78"/>
              </a:rPr>
              <a:t>17)</a:t>
            </a:r>
            <a:r>
              <a:rPr lang="fa-IR" sz="1800" b="1" dirty="0" smtClean="0">
                <a:cs typeface="B Nazanin" pitchFamily="2" charset="-78"/>
              </a:rPr>
              <a:t>با توجه به اینکه بعضا اتفاق می افتد قبل از تشخیص مالیات برای دستگاه اجرایی مانند شرکتهای دولتی از آنها مبلغی تحت عنوان پیش دریافت درآمد مالیاتی یا عوارض وصول نمایند. ثبت آن برای دستگاه وصول کننده:</a:t>
            </a:r>
          </a:p>
          <a:p>
            <a:pPr marL="0" algn="r" eaLnBrk="1" hangingPunct="1">
              <a:buFont typeface="Wingdings 3" pitchFamily="18" charset="2"/>
              <a:buNone/>
              <a:defRPr/>
            </a:pPr>
            <a:r>
              <a:rPr lang="fa-IR" sz="1800" b="1" dirty="0" smtClean="0">
                <a:solidFill>
                  <a:srgbClr val="FF0000"/>
                </a:solidFill>
                <a:cs typeface="B Nazanin" pitchFamily="2" charset="-78"/>
              </a:rPr>
              <a:t>                                                   </a:t>
            </a:r>
            <a:r>
              <a:rPr lang="fa-IR" sz="1800" b="1" dirty="0" smtClean="0">
                <a:solidFill>
                  <a:schemeClr val="accent1">
                    <a:lumMod val="75000"/>
                  </a:schemeClr>
                </a:solidFill>
                <a:cs typeface="B Nazanin" pitchFamily="2" charset="-78"/>
              </a:rPr>
              <a:t>بانک تمرکز وجوه درآمد عمومی</a:t>
            </a:r>
          </a:p>
          <a:p>
            <a:pPr marL="0" algn="r" eaLnBrk="1" hangingPunct="1">
              <a:buFont typeface="Wingdings 3" pitchFamily="18" charset="2"/>
              <a:buNone/>
              <a:defRPr/>
            </a:pPr>
            <a:r>
              <a:rPr lang="fa-IR" sz="1800" b="1" dirty="0" smtClean="0">
                <a:solidFill>
                  <a:schemeClr val="accent1">
                    <a:lumMod val="75000"/>
                  </a:schemeClr>
                </a:solidFill>
                <a:cs typeface="B Nazanin" pitchFamily="2" charset="-78"/>
              </a:rPr>
              <a:t>                                                                     پیش دریافت درآمد / عوارض</a:t>
            </a:r>
          </a:p>
          <a:p>
            <a:pPr marL="0" algn="r" eaLnBrk="1" hangingPunct="1">
              <a:buFont typeface="Wingdings 3" pitchFamily="18" charset="2"/>
              <a:buNone/>
              <a:defRPr/>
            </a:pPr>
            <a:r>
              <a:rPr lang="fa-IR" sz="2000" b="1" dirty="0" smtClean="0">
                <a:solidFill>
                  <a:srgbClr val="FF0000"/>
                </a:solidFill>
                <a:cs typeface="B Nazanin" pitchFamily="2" charset="-78"/>
              </a:rPr>
              <a:t>18)</a:t>
            </a:r>
            <a:r>
              <a:rPr lang="fa-IR" sz="1800" b="1" dirty="0" smtClean="0">
                <a:cs typeface="B Nazanin" pitchFamily="2" charset="-78"/>
              </a:rPr>
              <a:t>ثبت احتساب درآمد عمومی پس از تعیین مالیات و عوارض فوق:</a:t>
            </a:r>
          </a:p>
          <a:p>
            <a:pPr marL="0" algn="r" eaLnBrk="1" hangingPunct="1">
              <a:buFont typeface="Wingdings 3" pitchFamily="18" charset="2"/>
              <a:buNone/>
              <a:defRPr/>
            </a:pPr>
            <a:r>
              <a:rPr lang="fa-IR" sz="1800" b="1" dirty="0" smtClean="0">
                <a:cs typeface="B Nazanin" pitchFamily="2" charset="-78"/>
              </a:rPr>
              <a:t>                                                 </a:t>
            </a:r>
            <a:r>
              <a:rPr lang="fa-IR" sz="1800" b="1" dirty="0" smtClean="0">
                <a:solidFill>
                  <a:schemeClr val="accent1">
                    <a:lumMod val="75000"/>
                  </a:schemeClr>
                </a:solidFill>
                <a:cs typeface="B Nazanin" pitchFamily="2" charset="-78"/>
              </a:rPr>
              <a:t>پیش دریافت درآمد / عوارض</a:t>
            </a:r>
          </a:p>
          <a:p>
            <a:pPr marL="0" algn="r" eaLnBrk="1" hangingPunct="1">
              <a:buFont typeface="Wingdings 3" pitchFamily="18" charset="2"/>
              <a:buNone/>
              <a:defRPr/>
            </a:pPr>
            <a:r>
              <a:rPr lang="fa-IR" sz="1800" b="1" dirty="0" smtClean="0">
                <a:solidFill>
                  <a:schemeClr val="accent1">
                    <a:lumMod val="75000"/>
                  </a:schemeClr>
                </a:solidFill>
                <a:cs typeface="B Nazanin" pitchFamily="2" charset="-78"/>
              </a:rPr>
              <a:t>                                                                    حساب درآمد عمومی وصولی</a:t>
            </a:r>
          </a:p>
          <a:p>
            <a:pPr marL="0" algn="r" eaLnBrk="1" hangingPunct="1">
              <a:buFont typeface="Wingdings 3" pitchFamily="18" charset="2"/>
              <a:buNone/>
              <a:defRPr/>
            </a:pPr>
            <a:r>
              <a:rPr lang="fa-IR" sz="2000" b="1" dirty="0" smtClean="0">
                <a:solidFill>
                  <a:srgbClr val="FF0000"/>
                </a:solidFill>
                <a:cs typeface="B Nazanin" pitchFamily="2" charset="-78"/>
              </a:rPr>
              <a:t>19)</a:t>
            </a:r>
            <a:r>
              <a:rPr lang="fa-IR" sz="1800" b="1" dirty="0" smtClean="0">
                <a:cs typeface="B Nazanin" pitchFamily="2" charset="-78"/>
              </a:rPr>
              <a:t>با دریافت اعلامیه واریزی وجوه پیش دریافت درآمدهای گمرگی به حساب بانک تمرکز وجوه , پیش دریافت           حقوق گمرکی قبل از تعیین درآمدهای گمرکی </a:t>
            </a:r>
            <a:r>
              <a:rPr lang="fa-IR" sz="1800" b="1" dirty="0" smtClean="0">
                <a:solidFill>
                  <a:srgbClr val="C00000"/>
                </a:solidFill>
                <a:cs typeface="B Nazanin" pitchFamily="2" charset="-78"/>
              </a:rPr>
              <a:t>بصورت قطعی </a:t>
            </a:r>
            <a:r>
              <a:rPr lang="fa-IR" sz="1800" b="1" dirty="0" smtClean="0">
                <a:cs typeface="B Nazanin" pitchFamily="2" charset="-78"/>
              </a:rPr>
              <a:t>به شرح ذیل در دفاتر منعکس می شود:</a:t>
            </a:r>
          </a:p>
          <a:p>
            <a:pPr marL="0" algn="r" eaLnBrk="1" hangingPunct="1">
              <a:buFont typeface="Wingdings 3" pitchFamily="18" charset="2"/>
              <a:buNone/>
              <a:defRPr/>
            </a:pPr>
            <a:r>
              <a:rPr lang="fa-IR" sz="1800" b="1" dirty="0" smtClean="0">
                <a:cs typeface="B Nazanin" pitchFamily="2" charset="-78"/>
              </a:rPr>
              <a:t>                                                </a:t>
            </a:r>
            <a:r>
              <a:rPr lang="fa-IR" sz="1800" b="1" dirty="0" smtClean="0">
                <a:solidFill>
                  <a:schemeClr val="accent1">
                    <a:lumMod val="75000"/>
                  </a:schemeClr>
                </a:solidFill>
                <a:cs typeface="B Nazanin" pitchFamily="2" charset="-78"/>
              </a:rPr>
              <a:t>بانک تمرکز وجوه پیش دریافت حقوق گمرکی </a:t>
            </a:r>
          </a:p>
          <a:p>
            <a:pPr marL="0" algn="r" eaLnBrk="1" hangingPunct="1">
              <a:buFont typeface="Wingdings 3" pitchFamily="18" charset="2"/>
              <a:buNone/>
              <a:defRPr/>
            </a:pPr>
            <a:r>
              <a:rPr lang="fa-IR" sz="1800" b="1" dirty="0" smtClean="0">
                <a:solidFill>
                  <a:schemeClr val="accent1">
                    <a:lumMod val="75000"/>
                  </a:schemeClr>
                </a:solidFill>
                <a:cs typeface="B Nazanin" pitchFamily="2" charset="-78"/>
              </a:rPr>
              <a:t>                                                                                  پیش دریافت حقوق گمرکی</a:t>
            </a:r>
          </a:p>
          <a:p>
            <a:pPr marL="0" algn="r" eaLnBrk="1" hangingPunct="1">
              <a:buFont typeface="Wingdings 3" pitchFamily="18" charset="2"/>
              <a:buNone/>
              <a:defRPr/>
            </a:pPr>
            <a:r>
              <a:rPr lang="fa-IR" sz="2000" b="1" dirty="0" smtClean="0">
                <a:solidFill>
                  <a:srgbClr val="FF0000"/>
                </a:solidFill>
                <a:cs typeface="B Nazanin" pitchFamily="2" charset="-78"/>
              </a:rPr>
              <a:t>20)</a:t>
            </a:r>
            <a:r>
              <a:rPr lang="fa-IR" sz="1800" b="1" dirty="0" smtClean="0">
                <a:cs typeface="B Nazanin" pitchFamily="2" charset="-78"/>
              </a:rPr>
              <a:t>پس ا ز تعیین درآمدهای حقوق گمرکی </a:t>
            </a:r>
            <a:r>
              <a:rPr lang="fa-IR" sz="1800" b="1" dirty="0" smtClean="0">
                <a:solidFill>
                  <a:srgbClr val="C00000"/>
                </a:solidFill>
                <a:cs typeface="B Nazanin" pitchFamily="2" charset="-78"/>
              </a:rPr>
              <a:t>بصورت قطعی  </a:t>
            </a:r>
            <a:r>
              <a:rPr lang="fa-IR" sz="1800" b="1" dirty="0" smtClean="0">
                <a:cs typeface="B Nazanin" pitchFamily="2" charset="-78"/>
              </a:rPr>
              <a:t>دردفاتر بشرح ذیل ثبت میشود:</a:t>
            </a:r>
          </a:p>
          <a:p>
            <a:pPr marL="0" algn="r" eaLnBrk="1" hangingPunct="1">
              <a:buFont typeface="Wingdings 3" pitchFamily="18" charset="2"/>
              <a:buNone/>
              <a:defRPr/>
            </a:pPr>
            <a:r>
              <a:rPr lang="fa-IR" sz="1800" b="1" dirty="0" smtClean="0">
                <a:solidFill>
                  <a:srgbClr val="C00000"/>
                </a:solidFill>
                <a:cs typeface="B Nazanin" pitchFamily="2" charset="-78"/>
              </a:rPr>
              <a:t>                                             </a:t>
            </a:r>
            <a:r>
              <a:rPr lang="fa-IR" sz="1800" b="1" dirty="0" smtClean="0">
                <a:solidFill>
                  <a:schemeClr val="accent1">
                    <a:lumMod val="75000"/>
                  </a:schemeClr>
                </a:solidFill>
                <a:cs typeface="B Nazanin" pitchFamily="2" charset="-78"/>
              </a:rPr>
              <a:t>پیش دریافت حقوق گمرکی</a:t>
            </a:r>
          </a:p>
          <a:p>
            <a:pPr marL="0" algn="r" eaLnBrk="1" hangingPunct="1">
              <a:buFont typeface="Wingdings 3" pitchFamily="18" charset="2"/>
              <a:buNone/>
              <a:defRPr/>
            </a:pPr>
            <a:r>
              <a:rPr lang="fa-IR" sz="1800" b="1" dirty="0" smtClean="0">
                <a:solidFill>
                  <a:schemeClr val="accent1">
                    <a:lumMod val="75000"/>
                  </a:schemeClr>
                </a:solidFill>
                <a:cs typeface="B Nazanin" pitchFamily="2" charset="-78"/>
              </a:rPr>
              <a:t>                                                                 حساب درآمد عمومی وصولی</a:t>
            </a:r>
          </a:p>
          <a:p>
            <a:pPr marL="0" algn="r" eaLnBrk="1" hangingPunct="1">
              <a:buFont typeface="Wingdings 3" pitchFamily="18" charset="2"/>
              <a:buNone/>
              <a:defRPr/>
            </a:pPr>
            <a:r>
              <a:rPr lang="fa-IR" sz="1800" b="1" dirty="0" smtClean="0">
                <a:solidFill>
                  <a:srgbClr val="C00000"/>
                </a:solidFill>
                <a:cs typeface="B Nazanin" pitchFamily="2" charset="-78"/>
              </a:rPr>
              <a:t> </a:t>
            </a:r>
            <a:endParaRPr lang="fa-IR" sz="2000" b="1" dirty="0" smtClean="0">
              <a:solidFill>
                <a:srgbClr val="C00000"/>
              </a:solidFill>
              <a:cs typeface="B Nazanin" pitchFamily="2" charset="-78"/>
            </a:endParaRPr>
          </a:p>
        </p:txBody>
      </p:sp>
    </p:spTree>
  </p:cSld>
  <p:clrMapOvr>
    <a:masterClrMapping/>
  </p:clrMapOvr>
  <p:transition>
    <p:spli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642938"/>
            <a:ext cx="9144000" cy="6215062"/>
          </a:xfrm>
        </p:spPr>
        <p:txBody>
          <a:bodyPr>
            <a:normAutofit/>
          </a:bodyPr>
          <a:lstStyle/>
          <a:p>
            <a:pPr marL="365760" indent="-256032" algn="r" eaLnBrk="1" fontAlgn="auto" hangingPunct="1">
              <a:spcAft>
                <a:spcPts val="0"/>
              </a:spcAft>
              <a:buClr>
                <a:schemeClr val="accent3"/>
              </a:buClr>
              <a:buFont typeface="Wingdings 3"/>
              <a:buNone/>
              <a:defRPr/>
            </a:pPr>
            <a:r>
              <a:rPr lang="fa-IR" sz="2000" b="1" dirty="0" smtClean="0">
                <a:solidFill>
                  <a:srgbClr val="FF0000"/>
                </a:solidFill>
                <a:ea typeface="+mn-ea"/>
                <a:cs typeface="B Nazanin" pitchFamily="2" charset="-78"/>
              </a:rPr>
              <a:t>21)</a:t>
            </a:r>
            <a:r>
              <a:rPr lang="fa-IR" sz="1800" b="1" dirty="0" smtClean="0">
                <a:ea typeface="+mn-ea"/>
                <a:cs typeface="B Nazanin" pitchFamily="2" charset="-78"/>
              </a:rPr>
              <a:t>پس از انتقال وجوه از حساب بانک تمرکز وجوه پیش دریافت حقوق گمرکی به حساب تمرکز وجوه                درآمدهای گمرکی :</a:t>
            </a:r>
          </a:p>
          <a:p>
            <a:pPr marL="365760" indent="-256032" algn="r" eaLnBrk="1" fontAlgn="auto" hangingPunct="1">
              <a:spcAft>
                <a:spcPts val="0"/>
              </a:spcAft>
              <a:buClr>
                <a:schemeClr val="accent3"/>
              </a:buClr>
              <a:buFont typeface="Wingdings 3"/>
              <a:buNone/>
              <a:defRPr/>
            </a:pPr>
            <a:r>
              <a:rPr lang="fa-IR" sz="1800" b="1" dirty="0" smtClean="0">
                <a:ea typeface="+mn-ea"/>
                <a:cs typeface="B Nazanin" pitchFamily="2" charset="-78"/>
              </a:rPr>
              <a:t>                                             </a:t>
            </a:r>
            <a:r>
              <a:rPr lang="fa-IR" sz="1800" b="1" dirty="0" smtClean="0">
                <a:solidFill>
                  <a:schemeClr val="accent1">
                    <a:lumMod val="75000"/>
                  </a:schemeClr>
                </a:solidFill>
                <a:ea typeface="+mn-ea"/>
                <a:cs typeface="B Nazanin" pitchFamily="2" charset="-78"/>
              </a:rPr>
              <a:t>بانک تمرکز وجوه درآمدهای گمرکی</a:t>
            </a:r>
          </a:p>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                                                                 بانک تمرکز وجوه پیش دریافت حقوق گمرکی</a:t>
            </a:r>
          </a:p>
          <a:p>
            <a:pPr marL="365760" indent="-256032" algn="r" eaLnBrk="1" fontAlgn="auto" hangingPunct="1">
              <a:spcAft>
                <a:spcPts val="0"/>
              </a:spcAft>
              <a:buClr>
                <a:schemeClr val="accent3"/>
              </a:buClr>
              <a:buFont typeface="Wingdings 3"/>
              <a:buNone/>
              <a:defRPr/>
            </a:pPr>
            <a:r>
              <a:rPr lang="fa-IR" sz="2000" b="1" dirty="0" smtClean="0">
                <a:solidFill>
                  <a:srgbClr val="FF0000"/>
                </a:solidFill>
                <a:ea typeface="+mn-ea"/>
                <a:cs typeface="B Nazanin" pitchFamily="2" charset="-78"/>
              </a:rPr>
              <a:t>22)</a:t>
            </a:r>
            <a:r>
              <a:rPr lang="fa-IR" sz="1800" b="1" dirty="0" smtClean="0">
                <a:ea typeface="+mn-ea"/>
                <a:cs typeface="B Nazanin" pitchFamily="2" charset="-78"/>
              </a:rPr>
              <a:t>با انتقال درآمدهای گمرکی به حسابهای خزانه ثبت ذیل زده میشود:</a:t>
            </a:r>
          </a:p>
          <a:p>
            <a:pPr marL="365760" indent="-256032" algn="r" eaLnBrk="1" fontAlgn="auto" hangingPunct="1">
              <a:spcAft>
                <a:spcPts val="0"/>
              </a:spcAft>
              <a:buClr>
                <a:schemeClr val="accent3"/>
              </a:buClr>
              <a:buFont typeface="Wingdings 3"/>
              <a:buNone/>
              <a:defRPr/>
            </a:pPr>
            <a:r>
              <a:rPr lang="fa-IR" sz="1800" b="1" dirty="0" smtClean="0">
                <a:ea typeface="+mn-ea"/>
                <a:cs typeface="B Nazanin" pitchFamily="2" charset="-78"/>
              </a:rPr>
              <a:t>                                            </a:t>
            </a:r>
            <a:r>
              <a:rPr lang="fa-IR" sz="1800" b="1" dirty="0" smtClean="0">
                <a:solidFill>
                  <a:schemeClr val="accent1">
                    <a:lumMod val="75000"/>
                  </a:schemeClr>
                </a:solidFill>
                <a:ea typeface="+mn-ea"/>
                <a:cs typeface="B Nazanin" pitchFamily="2" charset="-78"/>
              </a:rPr>
              <a:t>حساب درآمد عمومی وصولی </a:t>
            </a:r>
          </a:p>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                                                                بانک تمرکز وجوه درآمد گمرکی</a:t>
            </a:r>
          </a:p>
          <a:p>
            <a:pPr marL="365760" indent="-256032" algn="r" eaLnBrk="1" fontAlgn="auto" hangingPunct="1">
              <a:spcAft>
                <a:spcPts val="0"/>
              </a:spcAft>
              <a:buClr>
                <a:schemeClr val="accent3"/>
              </a:buClr>
              <a:buFont typeface="Wingdings 3"/>
              <a:buNone/>
              <a:defRPr/>
            </a:pPr>
            <a:r>
              <a:rPr lang="fa-IR" sz="1800" b="1" dirty="0" smtClean="0">
                <a:solidFill>
                  <a:srgbClr val="FF0000"/>
                </a:solidFill>
                <a:ea typeface="+mn-ea"/>
                <a:cs typeface="B Nazanin" pitchFamily="2" charset="-78"/>
              </a:rPr>
              <a:t>تذکر:</a:t>
            </a:r>
            <a:r>
              <a:rPr lang="fa-IR" sz="1800" b="1" dirty="0" smtClean="0">
                <a:ea typeface="+mn-ea"/>
                <a:cs typeface="B Nazanin" pitchFamily="2" charset="-78"/>
              </a:rPr>
              <a:t>دستگاههای وصول کننده مالیات به موجب قانون حسب مورد مکلف هستند درصدی از درآمد مشمول مالیات یا مالیات تشخیص داده شده را به عنوان سهم شهرداری وصول نمایند که در این صورت بابت وجوه سهم شهرداری از سر فصلهای درآمد خصوصی ارسالی و درآمد خصوصی وصولی استفاده میشود.</a:t>
            </a:r>
          </a:p>
          <a:p>
            <a:pPr marL="365760" indent="-256032" algn="r" eaLnBrk="1" fontAlgn="auto" hangingPunct="1">
              <a:spcAft>
                <a:spcPts val="0"/>
              </a:spcAft>
              <a:buClr>
                <a:schemeClr val="accent3"/>
              </a:buClr>
              <a:buFont typeface="Wingdings 3"/>
              <a:buNone/>
              <a:defRPr/>
            </a:pPr>
            <a:r>
              <a:rPr lang="fa-IR" sz="1800" b="1" dirty="0" smtClean="0">
                <a:ea typeface="+mn-ea"/>
                <a:cs typeface="B Nazanin" pitchFamily="2" charset="-78"/>
              </a:rPr>
              <a:t> </a:t>
            </a:r>
          </a:p>
          <a:p>
            <a:pPr marL="365760" indent="-256032" algn="r" eaLnBrk="1" fontAlgn="auto" hangingPunct="1">
              <a:spcAft>
                <a:spcPts val="0"/>
              </a:spcAft>
              <a:buClr>
                <a:schemeClr val="accent3"/>
              </a:buClr>
              <a:buFont typeface="Wingdings 3"/>
              <a:buNone/>
              <a:defRPr/>
            </a:pPr>
            <a:endParaRPr lang="fa-IR" sz="1800" b="1" dirty="0" smtClean="0">
              <a:ea typeface="+mn-ea"/>
              <a:cs typeface="B Nazanin" pitchFamily="2" charset="-78"/>
            </a:endParaRPr>
          </a:p>
          <a:p>
            <a:pPr marL="365760" indent="-256032" algn="r" eaLnBrk="1" fontAlgn="auto" hangingPunct="1">
              <a:spcAft>
                <a:spcPts val="0"/>
              </a:spcAft>
              <a:buClr>
                <a:schemeClr val="accent3"/>
              </a:buClr>
              <a:buFont typeface="Wingdings 3"/>
              <a:buNone/>
              <a:defRPr/>
            </a:pPr>
            <a:r>
              <a:rPr lang="fa-IR" sz="1800" b="1" dirty="0" smtClean="0">
                <a:solidFill>
                  <a:srgbClr val="FF0000"/>
                </a:solidFill>
                <a:ea typeface="+mn-ea"/>
                <a:cs typeface="B Nazanin" pitchFamily="2" charset="-78"/>
              </a:rPr>
              <a:t>تذکر:</a:t>
            </a:r>
            <a:r>
              <a:rPr lang="fa-IR" sz="1800" b="1" dirty="0" smtClean="0">
                <a:ea typeface="+mn-ea"/>
                <a:cs typeface="B Nazanin" pitchFamily="2" charset="-78"/>
              </a:rPr>
              <a:t>در صورتیکه پیش دریافت درآمد و یا پیش دریافت حقوق گمرکی </a:t>
            </a:r>
            <a:r>
              <a:rPr lang="fa-IR" sz="2800" b="1" dirty="0" smtClean="0">
                <a:solidFill>
                  <a:srgbClr val="FF0000"/>
                </a:solidFill>
                <a:ea typeface="+mn-ea"/>
                <a:cs typeface="B Nazanin" pitchFamily="2" charset="-78"/>
              </a:rPr>
              <a:t>&lt; </a:t>
            </a:r>
            <a:r>
              <a:rPr lang="fa-IR" sz="1800" b="1" dirty="0" smtClean="0">
                <a:ea typeface="+mn-ea"/>
                <a:cs typeface="B Nazanin" pitchFamily="2" charset="-78"/>
              </a:rPr>
              <a:t>مبلغ مورد مطالبه      </a:t>
            </a:r>
          </a:p>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        مابه التفاوت وصول و به حساب درآمد عمومی منظور میگردد      </a:t>
            </a:r>
          </a:p>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    </a:t>
            </a:r>
            <a:r>
              <a:rPr lang="fa-IR" sz="1800" b="1" dirty="0" smtClean="0">
                <a:ea typeface="+mn-ea"/>
                <a:cs typeface="B Nazanin" pitchFamily="2" charset="-78"/>
              </a:rPr>
              <a:t>در صورتیکه پیش دریافت درآمد و یا پیش دریافت حقوق گمرکی </a:t>
            </a:r>
            <a:r>
              <a:rPr lang="fa-IR" sz="2800" b="1" dirty="0" smtClean="0">
                <a:solidFill>
                  <a:srgbClr val="FF0000"/>
                </a:solidFill>
                <a:ea typeface="+mn-ea"/>
                <a:cs typeface="B Nazanin" pitchFamily="2" charset="-78"/>
              </a:rPr>
              <a:t>&gt; </a:t>
            </a:r>
            <a:r>
              <a:rPr lang="fa-IR" sz="1800" b="1" dirty="0" smtClean="0">
                <a:ea typeface="+mn-ea"/>
                <a:cs typeface="B Nazanin" pitchFamily="2" charset="-78"/>
              </a:rPr>
              <a:t>مبلغ مورد مطالبه </a:t>
            </a:r>
            <a:endParaRPr lang="fa-IR" sz="1800" b="1" dirty="0" smtClean="0">
              <a:solidFill>
                <a:schemeClr val="accent1">
                  <a:lumMod val="75000"/>
                </a:schemeClr>
              </a:solidFill>
              <a:ea typeface="+mn-ea"/>
              <a:cs typeface="B Nazanin" pitchFamily="2" charset="-78"/>
            </a:endParaRPr>
          </a:p>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     ما به التفاوت از محل تنخواه گردان رد وجوه اضافه دریافتی پرداخت میگردد</a:t>
            </a:r>
            <a:r>
              <a:rPr lang="fa-IR" sz="1800" b="1" dirty="0" smtClean="0">
                <a:ea typeface="+mn-ea"/>
                <a:cs typeface="B Nazanin" pitchFamily="2" charset="-78"/>
              </a:rPr>
              <a:t>     </a:t>
            </a:r>
          </a:p>
          <a:p>
            <a:pPr marL="365760" indent="-256032" algn="r" eaLnBrk="1" fontAlgn="auto" hangingPunct="1">
              <a:spcAft>
                <a:spcPts val="0"/>
              </a:spcAft>
              <a:buClr>
                <a:schemeClr val="accent3"/>
              </a:buClr>
              <a:buFont typeface="Wingdings 3"/>
              <a:buNone/>
              <a:defRPr/>
            </a:pPr>
            <a:endParaRPr lang="fa-IR" sz="2000" b="1" dirty="0">
              <a:solidFill>
                <a:srgbClr val="FF0000"/>
              </a:solidFill>
              <a:ea typeface="+mn-ea"/>
              <a:cs typeface="B Nazanin" pitchFamily="2" charset="-78"/>
            </a:endParaRPr>
          </a:p>
        </p:txBody>
      </p:sp>
      <p:sp>
        <p:nvSpPr>
          <p:cNvPr id="4" name="Curved Right Arrow 3"/>
          <p:cNvSpPr/>
          <p:nvPr/>
        </p:nvSpPr>
        <p:spPr>
          <a:xfrm>
            <a:off x="1571625" y="4643438"/>
            <a:ext cx="357188" cy="500062"/>
          </a:xfrm>
          <a:prstGeom prst="curvedRightArrow">
            <a:avLst>
              <a:gd name="adj1" fmla="val 23649"/>
              <a:gd name="adj2" fmla="val 4218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5" name="Curved Right Arrow 4"/>
          <p:cNvSpPr/>
          <p:nvPr/>
        </p:nvSpPr>
        <p:spPr>
          <a:xfrm>
            <a:off x="1571625" y="5357813"/>
            <a:ext cx="374650" cy="501650"/>
          </a:xfrm>
          <a:prstGeom prst="curvedRightArrow">
            <a:avLst>
              <a:gd name="adj1" fmla="val 25000"/>
              <a:gd name="adj2" fmla="val 50000"/>
              <a:gd name="adj3" fmla="val 3240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Tree>
  </p:cSld>
  <p:clrMapOvr>
    <a:masterClrMapping/>
  </p:clrMapOvr>
  <p:transition>
    <p:whee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Content Placeholder 1"/>
          <p:cNvSpPr>
            <a:spLocks noGrp="1"/>
          </p:cNvSpPr>
          <p:nvPr>
            <p:ph idx="1"/>
          </p:nvPr>
        </p:nvSpPr>
        <p:spPr>
          <a:xfrm>
            <a:off x="142875" y="785813"/>
            <a:ext cx="8858250" cy="5929312"/>
          </a:xfrm>
        </p:spPr>
        <p:txBody>
          <a:bodyPr/>
          <a:lstStyle/>
          <a:p>
            <a:pPr marL="0" algn="r" eaLnBrk="1" hangingPunct="1">
              <a:buFont typeface="Wingdings 3" pitchFamily="18" charset="2"/>
              <a:buNone/>
              <a:defRPr/>
            </a:pPr>
            <a:r>
              <a:rPr lang="fa-IR" sz="2000" b="1" dirty="0" smtClean="0">
                <a:solidFill>
                  <a:srgbClr val="FF0000"/>
                </a:solidFill>
                <a:cs typeface="B Nazanin" pitchFamily="2" charset="-78"/>
              </a:rPr>
              <a:t>بستن حسابها:</a:t>
            </a:r>
            <a:endParaRPr lang="fa-IR" sz="1800" b="1" dirty="0" smtClean="0">
              <a:solidFill>
                <a:srgbClr val="FF0000"/>
              </a:solidFill>
              <a:cs typeface="B Nazanin" pitchFamily="2" charset="-78"/>
            </a:endParaRPr>
          </a:p>
          <a:p>
            <a:pPr marL="0" algn="r" eaLnBrk="1" hangingPunct="1">
              <a:buFont typeface="Wingdings 3" pitchFamily="18" charset="2"/>
              <a:buNone/>
              <a:defRPr/>
            </a:pPr>
            <a:endParaRPr lang="fa-IR" sz="1800" b="1" dirty="0" smtClean="0">
              <a:solidFill>
                <a:srgbClr val="FF0000"/>
              </a:solidFill>
              <a:cs typeface="B Nazanin" pitchFamily="2" charset="-78"/>
            </a:endParaRPr>
          </a:p>
          <a:p>
            <a:pPr marL="0" algn="r" eaLnBrk="1" hangingPunct="1">
              <a:buFont typeface="Wingdings 3" pitchFamily="18" charset="2"/>
              <a:buNone/>
              <a:defRPr/>
            </a:pPr>
            <a:r>
              <a:rPr lang="fa-IR" sz="1800" b="1" dirty="0" smtClean="0">
                <a:solidFill>
                  <a:schemeClr val="accent1">
                    <a:lumMod val="75000"/>
                  </a:schemeClr>
                </a:solidFill>
                <a:cs typeface="B Nazanin" pitchFamily="2" charset="-78"/>
              </a:rPr>
              <a:t>قبل از بستن حسابها باید:</a:t>
            </a:r>
          </a:p>
          <a:p>
            <a:pPr marL="0" algn="r" eaLnBrk="1" hangingPunct="1">
              <a:buFont typeface="Wingdings 3" pitchFamily="18" charset="2"/>
              <a:buNone/>
              <a:defRPr/>
            </a:pPr>
            <a:r>
              <a:rPr lang="fa-IR" sz="1800" b="1" dirty="0" smtClean="0">
                <a:cs typeface="B Nazanin" pitchFamily="2" charset="-78"/>
              </a:rPr>
              <a:t>1) مانده حساب درآمد عمومی وصولی و ارسالی برابر . در صورتیکه موازنه بین این دو برقرار نبود ابتدا ما به التفاوت به خزانه واریز میگردد و در نتیجه مانده بانک وجوه درآمد عمومی صفر خواهد شد.</a:t>
            </a:r>
          </a:p>
          <a:p>
            <a:pPr marL="0" algn="r" eaLnBrk="1" hangingPunct="1">
              <a:buFont typeface="Wingdings 3" pitchFamily="18" charset="2"/>
              <a:buNone/>
              <a:defRPr/>
            </a:pPr>
            <a:endParaRPr lang="fa-IR" sz="2000" b="1" dirty="0" smtClean="0">
              <a:cs typeface="B Nazanin" pitchFamily="2" charset="-78"/>
            </a:endParaRPr>
          </a:p>
          <a:p>
            <a:pPr marL="0" algn="r" eaLnBrk="1" hangingPunct="1">
              <a:buFont typeface="Wingdings 3" pitchFamily="18" charset="2"/>
              <a:buNone/>
              <a:defRPr/>
            </a:pPr>
            <a:r>
              <a:rPr lang="fa-IR" sz="1800" b="1" dirty="0" smtClean="0">
                <a:cs typeface="B Nazanin" pitchFamily="2" charset="-78"/>
              </a:rPr>
              <a:t>2) مانده حساب درآمد عمومی انتقالی و وصولی استان و سایر دستگاهها و وصولی واحدهای تابعه استان نیز باید صفر باشد.</a:t>
            </a:r>
          </a:p>
          <a:p>
            <a:pPr marL="0" algn="r" eaLnBrk="1" hangingPunct="1">
              <a:buFont typeface="Wingdings 3" pitchFamily="18" charset="2"/>
              <a:buNone/>
              <a:defRPr/>
            </a:pPr>
            <a:endParaRPr lang="fa-IR" sz="1800" b="1" dirty="0" smtClean="0">
              <a:cs typeface="B Nazanin" pitchFamily="2" charset="-78"/>
            </a:endParaRPr>
          </a:p>
          <a:p>
            <a:pPr marL="0" algn="r" eaLnBrk="1" hangingPunct="1">
              <a:buFont typeface="Wingdings 3" pitchFamily="18" charset="2"/>
              <a:buNone/>
              <a:defRPr/>
            </a:pPr>
            <a:r>
              <a:rPr lang="fa-IR" sz="1800" b="1" dirty="0" smtClean="0">
                <a:solidFill>
                  <a:schemeClr val="accent1">
                    <a:lumMod val="75000"/>
                  </a:schemeClr>
                </a:solidFill>
                <a:cs typeface="B Nazanin" pitchFamily="2" charset="-78"/>
              </a:rPr>
              <a:t>در پایان دوره موازنه های ذیل برقرار است:</a:t>
            </a:r>
          </a:p>
          <a:p>
            <a:pPr marL="0" algn="r" eaLnBrk="1" hangingPunct="1">
              <a:buFont typeface="Wingdings 3" pitchFamily="18" charset="2"/>
              <a:buNone/>
              <a:defRPr/>
            </a:pPr>
            <a:r>
              <a:rPr lang="fa-IR" sz="1800" b="1" dirty="0" smtClean="0">
                <a:cs typeface="B Nazanin" pitchFamily="2" charset="-78"/>
              </a:rPr>
              <a:t>مانده درآمد تحقق یافته + مانده درآمد پیش بینی شده = مانده درآمد واحدهای دستگاه</a:t>
            </a:r>
          </a:p>
          <a:p>
            <a:pPr marL="0" eaLnBrk="1" hangingPunct="1">
              <a:buFont typeface="Wingdings 3" pitchFamily="18" charset="2"/>
              <a:buNone/>
              <a:defRPr/>
            </a:pPr>
            <a:endParaRPr lang="fa-IR" sz="1800" b="1" dirty="0" smtClean="0">
              <a:cs typeface="B Nazanin" pitchFamily="2" charset="-78"/>
            </a:endParaRPr>
          </a:p>
          <a:p>
            <a:pPr marL="0" algn="r" eaLnBrk="1" hangingPunct="1">
              <a:buFont typeface="Wingdings 3" pitchFamily="18" charset="2"/>
              <a:buNone/>
              <a:defRPr/>
            </a:pPr>
            <a:r>
              <a:rPr lang="fa-IR" sz="1800" b="1" dirty="0" smtClean="0">
                <a:cs typeface="B Nazanin" pitchFamily="2" charset="-78"/>
              </a:rPr>
              <a:t> مانده مطالبات قابل وصول + مانده اسناد دریافتنی +اسناد در جریان وصول</a:t>
            </a:r>
          </a:p>
          <a:p>
            <a:pPr marL="0" algn="r" eaLnBrk="1" hangingPunct="1">
              <a:buFont typeface="Wingdings 3" pitchFamily="18" charset="2"/>
              <a:buNone/>
              <a:defRPr/>
            </a:pPr>
            <a:r>
              <a:rPr lang="fa-IR" sz="1800" b="1" dirty="0" smtClean="0">
                <a:cs typeface="B Nazanin" pitchFamily="2" charset="-78"/>
              </a:rPr>
              <a:t>                                                                                                                          = مانده کنترل درآمدها </a:t>
            </a:r>
          </a:p>
          <a:p>
            <a:pPr marL="0" algn="r" eaLnBrk="1" hangingPunct="1">
              <a:buFont typeface="Wingdings 3" pitchFamily="18" charset="2"/>
              <a:buNone/>
              <a:defRPr/>
            </a:pPr>
            <a:r>
              <a:rPr lang="fa-IR" sz="1800" b="1" dirty="0" smtClean="0">
                <a:cs typeface="B Nazanin" pitchFamily="2" charset="-78"/>
              </a:rPr>
              <a:t>         مانده اسناد نکول شده + مانده اجرا و دعاوی حقوقی +                        </a:t>
            </a:r>
          </a:p>
        </p:txBody>
      </p:sp>
      <p:sp>
        <p:nvSpPr>
          <p:cNvPr id="5" name="Right Bracket 4"/>
          <p:cNvSpPr/>
          <p:nvPr/>
        </p:nvSpPr>
        <p:spPr>
          <a:xfrm>
            <a:off x="8715375" y="4572000"/>
            <a:ext cx="214313" cy="1428750"/>
          </a:xfrm>
          <a:prstGeom prst="rightBracket">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6" name="Left Bracket 5"/>
          <p:cNvSpPr/>
          <p:nvPr/>
        </p:nvSpPr>
        <p:spPr>
          <a:xfrm>
            <a:off x="3000375" y="4572000"/>
            <a:ext cx="214313" cy="1428750"/>
          </a:xfrm>
          <a:prstGeom prst="leftBracket">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4313" y="785813"/>
            <a:ext cx="8715375" cy="5857875"/>
          </a:xfrm>
        </p:spPr>
        <p:txBody>
          <a:bodyPr>
            <a:normAutofit/>
          </a:bodyPr>
          <a:lstStyle/>
          <a:p>
            <a:pPr marL="365760" indent="-256032" algn="r" eaLnBrk="1" fontAlgn="auto" hangingPunct="1">
              <a:spcAft>
                <a:spcPts val="0"/>
              </a:spcAft>
              <a:buClr>
                <a:schemeClr val="accent3"/>
              </a:buClr>
              <a:buFont typeface="Wingdings 3"/>
              <a:buNone/>
              <a:defRPr/>
            </a:pPr>
            <a:r>
              <a:rPr lang="fa-IR" sz="1800" b="1" dirty="0" smtClean="0">
                <a:solidFill>
                  <a:srgbClr val="FF0000"/>
                </a:solidFill>
                <a:ea typeface="+mn-ea"/>
                <a:cs typeface="B Nazanin" pitchFamily="2" charset="-78"/>
              </a:rPr>
              <a:t>بستن حسابهای موقت:</a:t>
            </a:r>
          </a:p>
          <a:p>
            <a:pPr marL="365760" indent="-256032" algn="r" eaLnBrk="1" fontAlgn="auto" hangingPunct="1">
              <a:spcAft>
                <a:spcPts val="0"/>
              </a:spcAft>
              <a:buClr>
                <a:schemeClr val="accent3"/>
              </a:buClr>
              <a:buFont typeface="Wingdings 3"/>
              <a:buNone/>
              <a:defRPr/>
            </a:pPr>
            <a:r>
              <a:rPr lang="fa-IR" sz="1800" b="1" dirty="0" smtClean="0">
                <a:solidFill>
                  <a:srgbClr val="FF0000"/>
                </a:solidFill>
                <a:ea typeface="+mn-ea"/>
                <a:cs typeface="B Nazanin" pitchFamily="2" charset="-78"/>
              </a:rPr>
              <a:t>                                </a:t>
            </a:r>
            <a:r>
              <a:rPr lang="fa-IR" sz="1800" b="1" dirty="0" smtClean="0">
                <a:solidFill>
                  <a:schemeClr val="accent1">
                    <a:lumMod val="75000"/>
                  </a:schemeClr>
                </a:solidFill>
                <a:ea typeface="+mn-ea"/>
                <a:cs typeface="B Nazanin" pitchFamily="2" charset="-78"/>
              </a:rPr>
              <a:t>حساب درآمد تحقق یافته </a:t>
            </a:r>
            <a:r>
              <a:rPr lang="fa-IR" sz="1800" b="1" dirty="0" smtClean="0">
                <a:solidFill>
                  <a:srgbClr val="FF0000"/>
                </a:solidFill>
                <a:ea typeface="+mn-ea"/>
                <a:cs typeface="B Nazanin" pitchFamily="2" charset="-78"/>
              </a:rPr>
              <a:t>                      </a:t>
            </a:r>
          </a:p>
          <a:p>
            <a:pPr marL="365760" indent="-256032" algn="r" eaLnBrk="1" fontAlgn="auto" hangingPunct="1">
              <a:spcAft>
                <a:spcPts val="0"/>
              </a:spcAft>
              <a:buClr>
                <a:schemeClr val="accent3"/>
              </a:buClr>
              <a:buFont typeface="Wingdings 3"/>
              <a:buNone/>
              <a:defRPr/>
            </a:pPr>
            <a:r>
              <a:rPr lang="fa-IR" sz="1800" b="1" dirty="0" smtClean="0">
                <a:solidFill>
                  <a:srgbClr val="FF0000"/>
                </a:solidFill>
                <a:ea typeface="+mn-ea"/>
                <a:cs typeface="B Nazanin" pitchFamily="2" charset="-78"/>
              </a:rPr>
              <a:t>                               </a:t>
            </a:r>
            <a:r>
              <a:rPr lang="fa-IR" sz="1800" b="1" dirty="0" smtClean="0">
                <a:solidFill>
                  <a:schemeClr val="accent1">
                    <a:lumMod val="75000"/>
                  </a:schemeClr>
                </a:solidFill>
                <a:ea typeface="+mn-ea"/>
                <a:cs typeface="B Nazanin" pitchFamily="2" charset="-78"/>
              </a:rPr>
              <a:t>حساب درآمد پیش بینی شده </a:t>
            </a:r>
          </a:p>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                                             حساب درآمد واحدهای دستگاه</a:t>
            </a:r>
          </a:p>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                                                                 </a:t>
            </a:r>
          </a:p>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                              حساب درآمد عمومی وصولی </a:t>
            </a:r>
          </a:p>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                                           حساب درآمد عمومی ارسالی</a:t>
            </a:r>
          </a:p>
          <a:p>
            <a:pPr marL="365760" indent="-256032" algn="r" eaLnBrk="1" fontAlgn="auto" hangingPunct="1">
              <a:spcAft>
                <a:spcPts val="0"/>
              </a:spcAft>
              <a:buClr>
                <a:schemeClr val="accent3"/>
              </a:buClr>
              <a:buFont typeface="Wingdings 3"/>
              <a:buNone/>
              <a:defRPr/>
            </a:pPr>
            <a:r>
              <a:rPr lang="fa-IR" sz="1800" b="1" dirty="0" smtClean="0">
                <a:solidFill>
                  <a:srgbClr val="FF0000"/>
                </a:solidFill>
                <a:ea typeface="+mn-ea"/>
                <a:cs typeface="B Nazanin" pitchFamily="2" charset="-78"/>
              </a:rPr>
              <a:t>بستن حسابهای دائم</a:t>
            </a:r>
            <a:r>
              <a:rPr lang="fa-IR" sz="1800" b="1" dirty="0" smtClean="0">
                <a:solidFill>
                  <a:schemeClr val="accent1">
                    <a:lumMod val="75000"/>
                  </a:schemeClr>
                </a:solidFill>
                <a:ea typeface="+mn-ea"/>
                <a:cs typeface="B Nazanin" pitchFamily="2" charset="-78"/>
              </a:rPr>
              <a:t> </a:t>
            </a:r>
            <a:r>
              <a:rPr lang="fa-IR" sz="1800" b="1" dirty="0" smtClean="0">
                <a:solidFill>
                  <a:srgbClr val="FF0000"/>
                </a:solidFill>
                <a:ea typeface="+mn-ea"/>
                <a:cs typeface="B Nazanin" pitchFamily="2" charset="-78"/>
              </a:rPr>
              <a:t>:</a:t>
            </a:r>
          </a:p>
          <a:p>
            <a:pPr marL="365760" indent="-256032" algn="r" eaLnBrk="1" fontAlgn="auto" hangingPunct="1">
              <a:spcAft>
                <a:spcPts val="0"/>
              </a:spcAft>
              <a:buClr>
                <a:schemeClr val="accent3"/>
              </a:buClr>
              <a:buFont typeface="Wingdings 3"/>
              <a:buNone/>
              <a:defRPr/>
            </a:pPr>
            <a:r>
              <a:rPr lang="fa-IR" sz="1800" b="1" dirty="0" smtClean="0">
                <a:solidFill>
                  <a:srgbClr val="FF0000"/>
                </a:solidFill>
                <a:ea typeface="+mn-ea"/>
                <a:cs typeface="B Nazanin" pitchFamily="2" charset="-78"/>
              </a:rPr>
              <a:t>                             </a:t>
            </a:r>
            <a:r>
              <a:rPr lang="fa-IR" sz="1800" b="1" dirty="0" smtClean="0">
                <a:solidFill>
                  <a:schemeClr val="accent1">
                    <a:lumMod val="75000"/>
                  </a:schemeClr>
                </a:solidFill>
                <a:ea typeface="+mn-ea"/>
                <a:cs typeface="B Nazanin" pitchFamily="2" charset="-78"/>
              </a:rPr>
              <a:t>حساب کنترل درآمدها </a:t>
            </a:r>
          </a:p>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                                         حساب مطالبات قابل وصول / بدهکاران</a:t>
            </a:r>
          </a:p>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                                         حساب اسناد دریافتنی </a:t>
            </a:r>
          </a:p>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                                         حساب اسناد در جریان وصول</a:t>
            </a:r>
          </a:p>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                                         حساب اسناد نکول شده</a:t>
            </a:r>
          </a:p>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                                         حساب اجرا و دعاوی حقوقی </a:t>
            </a:r>
          </a:p>
          <a:p>
            <a:pPr marL="365760" indent="-256032" algn="r" eaLnBrk="1" fontAlgn="auto" hangingPunct="1">
              <a:spcAft>
                <a:spcPts val="0"/>
              </a:spcAft>
              <a:buClr>
                <a:schemeClr val="accent3"/>
              </a:buClr>
              <a:buFont typeface="Wingdings 3"/>
              <a:buNone/>
              <a:defRPr/>
            </a:pPr>
            <a:endParaRPr lang="fa-IR" sz="1800" b="1" dirty="0" smtClean="0">
              <a:solidFill>
                <a:schemeClr val="accent1">
                  <a:lumMod val="75000"/>
                </a:schemeClr>
              </a:solidFill>
              <a:ea typeface="+mn-ea"/>
              <a:cs typeface="B Nazanin" pitchFamily="2" charset="-78"/>
            </a:endParaRPr>
          </a:p>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 </a:t>
            </a:r>
            <a:r>
              <a:rPr lang="fa-IR" sz="1800" b="1" dirty="0" smtClean="0">
                <a:solidFill>
                  <a:srgbClr val="FF0000"/>
                </a:solidFill>
                <a:ea typeface="+mn-ea"/>
                <a:cs typeface="B Nazanin" pitchFamily="2" charset="-78"/>
              </a:rPr>
              <a:t>تذکر:</a:t>
            </a:r>
            <a:r>
              <a:rPr lang="fa-IR" sz="1800" b="1" dirty="0" smtClean="0">
                <a:solidFill>
                  <a:schemeClr val="accent1">
                    <a:lumMod val="75000"/>
                  </a:schemeClr>
                </a:solidFill>
                <a:ea typeface="+mn-ea"/>
                <a:cs typeface="B Nazanin" pitchFamily="2" charset="-78"/>
              </a:rPr>
              <a:t>  </a:t>
            </a:r>
            <a:r>
              <a:rPr lang="fa-IR" sz="1800" b="1" dirty="0" smtClean="0">
                <a:ea typeface="+mn-ea"/>
                <a:cs typeface="B Nazanin" pitchFamily="2" charset="-78"/>
              </a:rPr>
              <a:t>افتتاح حسابهای دائم عکس ثبت فوق است.</a:t>
            </a:r>
            <a:r>
              <a:rPr lang="fa-IR" sz="1800" b="1" dirty="0" smtClean="0">
                <a:solidFill>
                  <a:schemeClr val="accent1">
                    <a:lumMod val="75000"/>
                  </a:schemeClr>
                </a:solidFill>
                <a:ea typeface="+mn-ea"/>
                <a:cs typeface="B Nazanin" pitchFamily="2" charset="-78"/>
              </a:rPr>
              <a:t>        </a:t>
            </a:r>
            <a:endParaRPr lang="fa-IR" sz="1800" b="1" dirty="0" smtClean="0">
              <a:solidFill>
                <a:srgbClr val="FF0000"/>
              </a:solidFill>
              <a:ea typeface="+mn-ea"/>
              <a:cs typeface="B Nazanin" pitchFamily="2" charset="-78"/>
            </a:endParaRPr>
          </a:p>
          <a:p>
            <a:pPr marL="365760" indent="-256032" algn="r" eaLnBrk="1" fontAlgn="auto" hangingPunct="1">
              <a:spcAft>
                <a:spcPts val="0"/>
              </a:spcAft>
              <a:buClr>
                <a:schemeClr val="accent3"/>
              </a:buClr>
              <a:buFont typeface="Wingdings 3"/>
              <a:buNone/>
              <a:defRPr/>
            </a:pPr>
            <a:r>
              <a:rPr lang="fa-IR" sz="1800" b="1" dirty="0" smtClean="0">
                <a:solidFill>
                  <a:srgbClr val="FF0000"/>
                </a:solidFill>
                <a:ea typeface="+mn-ea"/>
                <a:cs typeface="B Nazanin" pitchFamily="2" charset="-78"/>
              </a:rPr>
              <a:t>     </a:t>
            </a:r>
            <a:endParaRPr lang="fa-IR" sz="1800" b="1" dirty="0">
              <a:solidFill>
                <a:srgbClr val="FF0000"/>
              </a:solidFill>
              <a:ea typeface="+mn-ea"/>
              <a:cs typeface="B Nazanin" pitchFamily="2" charset="-78"/>
            </a:endParaRPr>
          </a:p>
        </p:txBody>
      </p:sp>
    </p:spTree>
  </p:cSld>
  <p:clrMapOvr>
    <a:masterClrMapping/>
  </p:clrMapOvr>
  <p:transition>
    <p:pull dir="l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2875" y="857250"/>
            <a:ext cx="8786813" cy="5786438"/>
          </a:xfrm>
        </p:spPr>
        <p:txBody>
          <a:bodyPr>
            <a:normAutofit/>
          </a:bodyPr>
          <a:lstStyle/>
          <a:p>
            <a:pPr marL="365760" indent="-256032" algn="ctr" eaLnBrk="1" fontAlgn="auto" hangingPunct="1">
              <a:spcAft>
                <a:spcPts val="0"/>
              </a:spcAft>
              <a:buClr>
                <a:schemeClr val="accent3"/>
              </a:buClr>
              <a:buFont typeface="Wingdings 2" pitchFamily="18" charset="2"/>
              <a:buNone/>
              <a:defRPr/>
            </a:pPr>
            <a:r>
              <a:rPr lang="fa-IR" sz="2400" dirty="0" smtClean="0">
                <a:ea typeface="+mn-ea"/>
                <a:cs typeface="B Nazanin" pitchFamily="2" charset="-78"/>
              </a:rPr>
              <a:t> </a:t>
            </a:r>
            <a:r>
              <a:rPr lang="fa-IR" sz="2400" b="1" dirty="0" smtClean="0">
                <a:solidFill>
                  <a:srgbClr val="FF0000"/>
                </a:solidFill>
                <a:ea typeface="+mn-ea"/>
                <a:cs typeface="B Nazanin" pitchFamily="2" charset="-78"/>
              </a:rPr>
              <a:t>حسابهای رد وجوه اضافه دریافتی</a:t>
            </a:r>
          </a:p>
          <a:p>
            <a:pPr marL="365760" indent="-256032" algn="r" eaLnBrk="1" fontAlgn="auto" hangingPunct="1">
              <a:spcAft>
                <a:spcPts val="0"/>
              </a:spcAft>
              <a:buClr>
                <a:schemeClr val="accent3"/>
              </a:buClr>
              <a:buFont typeface="Wingdings 2" pitchFamily="18" charset="2"/>
              <a:buNone/>
              <a:defRPr/>
            </a:pPr>
            <a:r>
              <a:rPr lang="fa-IR" sz="1800" b="1" dirty="0" smtClean="0">
                <a:ea typeface="+mn-ea"/>
                <a:cs typeface="B Nazanin" pitchFamily="2" charset="-78"/>
              </a:rPr>
              <a:t>در ماده 49 قانون محاسبات عمومی تصریح شده است وجوهی که بدون مجوز و اضافه بر میزان مقرر وصول شود اعم از اینکه منشا این دریافت اشتباه پرداخت کننده بوده یا مامور وصول , باید از محل درآمد عمومی به نحوی که تاخیری در اداء حق ذینفع صورت نگیرد رد شود.</a:t>
            </a:r>
          </a:p>
          <a:p>
            <a:pPr marL="365760" indent="-256032" algn="r" eaLnBrk="1" fontAlgn="auto" hangingPunct="1">
              <a:spcAft>
                <a:spcPts val="0"/>
              </a:spcAft>
              <a:buClr>
                <a:schemeClr val="accent3"/>
              </a:buClr>
              <a:buFont typeface="Wingdings 2" pitchFamily="18" charset="2"/>
              <a:buNone/>
              <a:defRPr/>
            </a:pPr>
            <a:endParaRPr lang="fa-IR" sz="1800" b="1" dirty="0" smtClean="0">
              <a:ea typeface="+mn-ea"/>
              <a:cs typeface="B Nazanin" pitchFamily="2" charset="-78"/>
            </a:endParaRPr>
          </a:p>
          <a:p>
            <a:pPr marL="365760" indent="-256032" algn="r" eaLnBrk="1" fontAlgn="auto" hangingPunct="1">
              <a:spcAft>
                <a:spcPts val="0"/>
              </a:spcAft>
              <a:buClr>
                <a:schemeClr val="accent3"/>
              </a:buClr>
              <a:buFont typeface="Wingdings 2" pitchFamily="18" charset="2"/>
              <a:buNone/>
              <a:defRPr/>
            </a:pPr>
            <a:r>
              <a:rPr lang="fa-IR" sz="1800" b="1" dirty="0" smtClean="0">
                <a:solidFill>
                  <a:srgbClr val="FF0000"/>
                </a:solidFill>
                <a:ea typeface="+mn-ea"/>
                <a:cs typeface="B Nazanin" pitchFamily="2" charset="-78"/>
              </a:rPr>
              <a:t>تن خواه گردان رد وجوه اضافه دریافتی : </a:t>
            </a:r>
            <a:r>
              <a:rPr lang="fa-IR" sz="1800" b="1" dirty="0" smtClean="0">
                <a:solidFill>
                  <a:schemeClr val="accent1">
                    <a:lumMod val="50000"/>
                  </a:schemeClr>
                </a:solidFill>
                <a:ea typeface="+mn-ea"/>
                <a:cs typeface="B Nazanin" pitchFamily="2" charset="-78"/>
              </a:rPr>
              <a:t>وزارت اقتصاد و دارایی به منظور تسهیل در استرداد وجوه اضافه دریافتی , وجوهی را  تحت عنوان تن خواه گردان رد وجوه اضافه دریافتی در اختیار ذیحسابهایی که در امور وصول درآمد عمومی فعال هستند قرار میدهد.</a:t>
            </a:r>
          </a:p>
          <a:p>
            <a:pPr marL="365760" indent="-256032" eaLnBrk="1" fontAlgn="auto" hangingPunct="1">
              <a:spcAft>
                <a:spcPts val="0"/>
              </a:spcAft>
              <a:buClr>
                <a:schemeClr val="accent3"/>
              </a:buClr>
              <a:buFont typeface="Wingdings 2" pitchFamily="18" charset="2"/>
              <a:buNone/>
              <a:defRPr/>
            </a:pPr>
            <a:endParaRPr lang="fa-IR" sz="1800" b="1" dirty="0" smtClean="0">
              <a:ea typeface="+mn-ea"/>
              <a:cs typeface="B Nazanin" pitchFamily="2" charset="-78"/>
            </a:endParaRPr>
          </a:p>
          <a:p>
            <a:pPr marL="365760" indent="-256032" algn="ctr" eaLnBrk="1" fontAlgn="auto" hangingPunct="1">
              <a:spcAft>
                <a:spcPts val="0"/>
              </a:spcAft>
              <a:buClr>
                <a:schemeClr val="accent3"/>
              </a:buClr>
              <a:buFont typeface="Wingdings 2" pitchFamily="18" charset="2"/>
              <a:buNone/>
              <a:defRPr/>
            </a:pPr>
            <a:r>
              <a:rPr lang="fa-IR" sz="2400" b="1" dirty="0" smtClean="0">
                <a:solidFill>
                  <a:srgbClr val="0070C0"/>
                </a:solidFill>
                <a:ea typeface="+mn-ea"/>
                <a:cs typeface="B Nazanin" pitchFamily="2" charset="-78"/>
              </a:rPr>
              <a:t>((ثبت های حسابداری))</a:t>
            </a:r>
          </a:p>
          <a:p>
            <a:pPr marL="365760" indent="-256032" algn="r" eaLnBrk="1" fontAlgn="auto" hangingPunct="1">
              <a:spcAft>
                <a:spcPts val="0"/>
              </a:spcAft>
              <a:buClr>
                <a:schemeClr val="accent3"/>
              </a:buClr>
              <a:buFont typeface="Wingdings 2" pitchFamily="18" charset="2"/>
              <a:buNone/>
              <a:defRPr/>
            </a:pPr>
            <a:endParaRPr lang="fa-IR" sz="2400" b="1" dirty="0" smtClean="0">
              <a:solidFill>
                <a:srgbClr val="0070C0"/>
              </a:solidFill>
              <a:ea typeface="+mn-ea"/>
              <a:cs typeface="B Nazanin" pitchFamily="2" charset="-78"/>
            </a:endParaRPr>
          </a:p>
          <a:p>
            <a:pPr marL="365760" indent="-256032" algn="r" eaLnBrk="1" fontAlgn="auto" hangingPunct="1">
              <a:spcAft>
                <a:spcPts val="0"/>
              </a:spcAft>
              <a:buClr>
                <a:schemeClr val="accent3"/>
              </a:buClr>
              <a:buFont typeface="Wingdings 2" pitchFamily="18" charset="2"/>
              <a:buNone/>
              <a:defRPr/>
            </a:pPr>
            <a:r>
              <a:rPr lang="fa-IR" sz="2000" b="1" dirty="0" smtClean="0">
                <a:solidFill>
                  <a:srgbClr val="FF0000"/>
                </a:solidFill>
                <a:ea typeface="+mn-ea"/>
                <a:cs typeface="B Nazanin" pitchFamily="2" charset="-78"/>
              </a:rPr>
              <a:t>1)</a:t>
            </a:r>
            <a:r>
              <a:rPr lang="fa-IR" sz="1800" b="1" dirty="0" smtClean="0">
                <a:solidFill>
                  <a:srgbClr val="FF0000"/>
                </a:solidFill>
                <a:ea typeface="+mn-ea"/>
                <a:cs typeface="B Nazanin" pitchFamily="2" charset="-78"/>
              </a:rPr>
              <a:t> </a:t>
            </a:r>
            <a:r>
              <a:rPr lang="fa-IR" sz="1800" b="1" dirty="0" smtClean="0">
                <a:ea typeface="+mn-ea"/>
                <a:cs typeface="B Nazanin" pitchFamily="2" charset="-78"/>
              </a:rPr>
              <a:t>در قبال اعلامیه واریز وجه به حساب بانک رد وجوه اضافه دریافتی ناشی از درخواست وجه از خزانه به عنوان تن خواه گردان جهت استرداد اضافه دریافتی: </a:t>
            </a:r>
          </a:p>
          <a:p>
            <a:pPr marL="365760" indent="-256032" algn="r" eaLnBrk="1" fontAlgn="auto" hangingPunct="1">
              <a:spcAft>
                <a:spcPts val="0"/>
              </a:spcAft>
              <a:buClr>
                <a:schemeClr val="accent3"/>
              </a:buClr>
              <a:buFont typeface="Wingdings 2" pitchFamily="18" charset="2"/>
              <a:buNone/>
              <a:defRPr/>
            </a:pPr>
            <a:r>
              <a:rPr lang="fa-IR" sz="1800" b="1" dirty="0" smtClean="0">
                <a:ea typeface="+mn-ea"/>
                <a:cs typeface="B Nazanin" pitchFamily="2" charset="-78"/>
              </a:rPr>
              <a:t>                                                             </a:t>
            </a:r>
            <a:r>
              <a:rPr lang="fa-IR" sz="1800" b="1" dirty="0" smtClean="0">
                <a:solidFill>
                  <a:schemeClr val="accent1">
                    <a:lumMod val="75000"/>
                  </a:schemeClr>
                </a:solidFill>
                <a:ea typeface="+mn-ea"/>
                <a:cs typeface="B Nazanin" pitchFamily="2" charset="-78"/>
              </a:rPr>
              <a:t>بانک رد وجوه اضافه دریافتی </a:t>
            </a:r>
          </a:p>
          <a:p>
            <a:pPr marL="365760" indent="-256032" algn="r" eaLnBrk="1" fontAlgn="auto" hangingPunct="1">
              <a:spcAft>
                <a:spcPts val="0"/>
              </a:spcAft>
              <a:buClr>
                <a:schemeClr val="accent3"/>
              </a:buClr>
              <a:buFont typeface="Wingdings 2" pitchFamily="18" charset="2"/>
              <a:buNone/>
              <a:defRPr/>
            </a:pPr>
            <a:r>
              <a:rPr lang="fa-IR" sz="1800" b="1" dirty="0" smtClean="0">
                <a:solidFill>
                  <a:schemeClr val="accent1">
                    <a:lumMod val="75000"/>
                  </a:schemeClr>
                </a:solidFill>
                <a:ea typeface="+mn-ea"/>
                <a:cs typeface="B Nazanin" pitchFamily="2" charset="-78"/>
              </a:rPr>
              <a:t>                                                                                تن خواه گردان رد وجوه اضافه دریافتی        </a:t>
            </a:r>
            <a:r>
              <a:rPr lang="fa-IR" sz="1800" b="1" dirty="0" smtClean="0">
                <a:ea typeface="+mn-ea"/>
                <a:cs typeface="B Nazanin" pitchFamily="2" charset="-78"/>
              </a:rPr>
              <a:t> </a:t>
            </a:r>
            <a:r>
              <a:rPr lang="fa-IR" sz="2400" b="1" dirty="0" smtClean="0">
                <a:solidFill>
                  <a:srgbClr val="0070C0"/>
                </a:solidFill>
                <a:ea typeface="+mn-ea"/>
                <a:cs typeface="B Nazanin" pitchFamily="2" charset="-78"/>
              </a:rPr>
              <a:t> </a:t>
            </a:r>
          </a:p>
          <a:p>
            <a:pPr marL="365760" indent="-256032" algn="r" eaLnBrk="1" fontAlgn="auto" hangingPunct="1">
              <a:spcAft>
                <a:spcPts val="0"/>
              </a:spcAft>
              <a:buClr>
                <a:schemeClr val="accent3"/>
              </a:buClr>
              <a:buFont typeface="Wingdings 2" pitchFamily="18" charset="2"/>
              <a:buNone/>
              <a:defRPr/>
            </a:pPr>
            <a:endParaRPr lang="fa-IR" sz="1800" dirty="0" smtClean="0">
              <a:ea typeface="+mn-ea"/>
              <a:cs typeface="B Nazanin" pitchFamily="2" charset="-78"/>
            </a:endParaRPr>
          </a:p>
          <a:p>
            <a:pPr marL="365760" indent="-256032" algn="r" eaLnBrk="1" fontAlgn="auto" hangingPunct="1">
              <a:spcAft>
                <a:spcPts val="0"/>
              </a:spcAft>
              <a:buClr>
                <a:schemeClr val="accent3"/>
              </a:buClr>
              <a:buFont typeface="Wingdings 2" pitchFamily="18" charset="2"/>
              <a:buNone/>
              <a:defRPr/>
            </a:pPr>
            <a:endParaRPr lang="fa-IR" sz="1800" dirty="0" smtClean="0">
              <a:ea typeface="+mn-ea"/>
              <a:cs typeface="B Nazanin" pitchFamily="2" charset="-78"/>
            </a:endParaRPr>
          </a:p>
          <a:p>
            <a:pPr marL="365760" indent="-256032" eaLnBrk="1" fontAlgn="auto" hangingPunct="1">
              <a:spcAft>
                <a:spcPts val="0"/>
              </a:spcAft>
              <a:buClr>
                <a:schemeClr val="accent3"/>
              </a:buClr>
              <a:buFont typeface="Wingdings 2" pitchFamily="18" charset="2"/>
              <a:buNone/>
              <a:defRPr/>
            </a:pPr>
            <a:endParaRPr lang="fa-IR" sz="1800" dirty="0" smtClean="0">
              <a:ea typeface="+mn-ea"/>
              <a:cs typeface="B Nazanin" pitchFamily="2" charset="-78"/>
            </a:endParaRPr>
          </a:p>
          <a:p>
            <a:pPr marL="365760" indent="-256032" eaLnBrk="1" fontAlgn="auto" hangingPunct="1">
              <a:spcAft>
                <a:spcPts val="0"/>
              </a:spcAft>
              <a:buClr>
                <a:schemeClr val="accent3"/>
              </a:buClr>
              <a:buFont typeface="Wingdings 2" pitchFamily="18" charset="2"/>
              <a:buNone/>
              <a:defRPr/>
            </a:pPr>
            <a:endParaRPr lang="fa-IR" sz="1800" dirty="0" smtClean="0">
              <a:ea typeface="+mn-ea"/>
              <a:cs typeface="B Nazanin" pitchFamily="2" charset="-78"/>
            </a:endParaRPr>
          </a:p>
          <a:p>
            <a:pPr marL="365760" indent="-256032" eaLnBrk="1" fontAlgn="auto" hangingPunct="1">
              <a:spcAft>
                <a:spcPts val="0"/>
              </a:spcAft>
              <a:buClr>
                <a:schemeClr val="accent3"/>
              </a:buClr>
              <a:buFont typeface="Wingdings 2" pitchFamily="18" charset="2"/>
              <a:buNone/>
              <a:defRPr/>
            </a:pPr>
            <a:endParaRPr lang="fa-IR" sz="1800" dirty="0">
              <a:ea typeface="+mn-ea"/>
              <a:cs typeface="B Nazanin" pitchFamily="2" charset="-78"/>
            </a:endParaRPr>
          </a:p>
        </p:txBody>
      </p:sp>
    </p:spTree>
  </p:cSld>
  <p:clrMapOvr>
    <a:masterClrMapping/>
  </p:clrMapOvr>
  <p:transition>
    <p:pull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0" y="785813"/>
            <a:ext cx="8715375" cy="5857875"/>
          </a:xfrm>
        </p:spPr>
        <p:txBody>
          <a:bodyPr>
            <a:normAutofit/>
          </a:bodyPr>
          <a:lstStyle/>
          <a:p>
            <a:pPr marL="365760" indent="-256032" algn="r" eaLnBrk="1" fontAlgn="auto" hangingPunct="1">
              <a:spcAft>
                <a:spcPts val="0"/>
              </a:spcAft>
              <a:buClr>
                <a:schemeClr val="accent3"/>
              </a:buClr>
              <a:buFont typeface="Wingdings 2" pitchFamily="18" charset="2"/>
              <a:buNone/>
              <a:defRPr/>
            </a:pPr>
            <a:r>
              <a:rPr lang="fa-IR" sz="2000" b="1" dirty="0" smtClean="0">
                <a:solidFill>
                  <a:srgbClr val="FF0000"/>
                </a:solidFill>
                <a:ea typeface="+mn-ea"/>
                <a:cs typeface="B Nazanin" pitchFamily="2" charset="-78"/>
              </a:rPr>
              <a:t>2)</a:t>
            </a:r>
            <a:r>
              <a:rPr lang="fa-IR" sz="1800" b="1" dirty="0" smtClean="0">
                <a:ea typeface="+mn-ea"/>
                <a:cs typeface="B Nazanin" pitchFamily="2" charset="-78"/>
              </a:rPr>
              <a:t>هنگام استرداد وجه اضافه دریافتی از محل تن خواه گردان به نفع ذینفع:</a:t>
            </a:r>
          </a:p>
          <a:p>
            <a:pPr marL="365760" indent="-256032" algn="r" eaLnBrk="1" fontAlgn="auto" hangingPunct="1">
              <a:spcAft>
                <a:spcPts val="0"/>
              </a:spcAft>
              <a:buClr>
                <a:schemeClr val="accent3"/>
              </a:buClr>
              <a:buFont typeface="Wingdings 2" pitchFamily="18" charset="2"/>
              <a:buNone/>
              <a:defRPr/>
            </a:pPr>
            <a:r>
              <a:rPr lang="fa-IR" sz="1800" b="1" dirty="0" smtClean="0">
                <a:solidFill>
                  <a:srgbClr val="FF0000"/>
                </a:solidFill>
                <a:ea typeface="+mn-ea"/>
                <a:cs typeface="B Nazanin" pitchFamily="2" charset="-78"/>
              </a:rPr>
              <a:t>                                                           </a:t>
            </a:r>
            <a:r>
              <a:rPr lang="fa-IR" sz="1800" b="1" dirty="0" smtClean="0">
                <a:solidFill>
                  <a:schemeClr val="accent1">
                    <a:lumMod val="75000"/>
                  </a:schemeClr>
                </a:solidFill>
                <a:ea typeface="+mn-ea"/>
                <a:cs typeface="B Nazanin" pitchFamily="2" charset="-78"/>
              </a:rPr>
              <a:t>حساب وجوه اضافه دریافتی</a:t>
            </a:r>
          </a:p>
          <a:p>
            <a:pPr marL="365760" indent="-256032" algn="r" eaLnBrk="1" fontAlgn="auto" hangingPunct="1">
              <a:spcAft>
                <a:spcPts val="0"/>
              </a:spcAft>
              <a:buClr>
                <a:schemeClr val="accent3"/>
              </a:buClr>
              <a:buFont typeface="Wingdings 2" pitchFamily="18" charset="2"/>
              <a:buNone/>
              <a:defRPr/>
            </a:pPr>
            <a:r>
              <a:rPr lang="fa-IR" sz="1800" b="1" dirty="0" smtClean="0">
                <a:solidFill>
                  <a:schemeClr val="accent1">
                    <a:lumMod val="75000"/>
                  </a:schemeClr>
                </a:solidFill>
                <a:ea typeface="+mn-ea"/>
                <a:cs typeface="B Nazanin" pitchFamily="2" charset="-78"/>
              </a:rPr>
              <a:t>                                                                             بانک رد وجوه اضافه دریافتی</a:t>
            </a:r>
          </a:p>
          <a:p>
            <a:pPr marL="365760" indent="-256032" algn="r" eaLnBrk="1" fontAlgn="auto" hangingPunct="1">
              <a:lnSpc>
                <a:spcPct val="250000"/>
              </a:lnSpc>
              <a:spcAft>
                <a:spcPts val="0"/>
              </a:spcAft>
              <a:buClr>
                <a:schemeClr val="accent3"/>
              </a:buClr>
              <a:buFont typeface="Wingdings 2" pitchFamily="18" charset="2"/>
              <a:buNone/>
              <a:defRPr/>
            </a:pPr>
            <a:r>
              <a:rPr lang="fa-IR" sz="2000" b="1" dirty="0" smtClean="0">
                <a:solidFill>
                  <a:srgbClr val="FF0000"/>
                </a:solidFill>
                <a:ea typeface="+mn-ea"/>
                <a:cs typeface="B Nazanin" pitchFamily="2" charset="-78"/>
              </a:rPr>
              <a:t>3)</a:t>
            </a:r>
            <a:r>
              <a:rPr lang="fa-IR" sz="1800" b="1" dirty="0" smtClean="0">
                <a:ea typeface="+mn-ea"/>
                <a:cs typeface="B Nazanin" pitchFamily="2" charset="-78"/>
              </a:rPr>
              <a:t>هنگام دریافت اعلامیه بانکی مبنی بر واریز وجه درخواست شده از خزانه جهت تکمیل تن خواه گردان:</a:t>
            </a:r>
          </a:p>
          <a:p>
            <a:pPr marL="365760" indent="-256032" algn="r" eaLnBrk="1" fontAlgn="auto" hangingPunct="1">
              <a:spcAft>
                <a:spcPts val="0"/>
              </a:spcAft>
              <a:buClr>
                <a:schemeClr val="accent3"/>
              </a:buClr>
              <a:buFont typeface="Wingdings 2" pitchFamily="18" charset="2"/>
              <a:buNone/>
              <a:defRPr/>
            </a:pPr>
            <a:r>
              <a:rPr lang="fa-IR" sz="1800" b="1" dirty="0" smtClean="0">
                <a:ea typeface="+mn-ea"/>
                <a:cs typeface="B Nazanin" pitchFamily="2" charset="-78"/>
              </a:rPr>
              <a:t>                                                         </a:t>
            </a:r>
            <a:r>
              <a:rPr lang="fa-IR" sz="1800" b="1" dirty="0" smtClean="0">
                <a:solidFill>
                  <a:schemeClr val="accent1">
                    <a:lumMod val="75000"/>
                  </a:schemeClr>
                </a:solidFill>
                <a:ea typeface="+mn-ea"/>
                <a:cs typeface="B Nazanin" pitchFamily="2" charset="-78"/>
              </a:rPr>
              <a:t>بانک رد وجوه اضافه دریافتی</a:t>
            </a:r>
          </a:p>
          <a:p>
            <a:pPr marL="365760" indent="-256032" algn="r" eaLnBrk="1" fontAlgn="auto" hangingPunct="1">
              <a:spcAft>
                <a:spcPts val="0"/>
              </a:spcAft>
              <a:buClr>
                <a:schemeClr val="accent3"/>
              </a:buClr>
              <a:buFont typeface="Wingdings 2" pitchFamily="18" charset="2"/>
              <a:buNone/>
              <a:defRPr/>
            </a:pPr>
            <a:r>
              <a:rPr lang="fa-IR" sz="1800" b="1" dirty="0" smtClean="0">
                <a:solidFill>
                  <a:schemeClr val="accent1">
                    <a:lumMod val="75000"/>
                  </a:schemeClr>
                </a:solidFill>
                <a:ea typeface="+mn-ea"/>
                <a:cs typeface="B Nazanin" pitchFamily="2" charset="-78"/>
              </a:rPr>
              <a:t>                                                                           حساب وجوه اضافه دریافتی</a:t>
            </a:r>
          </a:p>
          <a:p>
            <a:pPr marL="365760" indent="-256032" algn="r" eaLnBrk="1" fontAlgn="auto" hangingPunct="1">
              <a:spcAft>
                <a:spcPts val="0"/>
              </a:spcAft>
              <a:buClr>
                <a:schemeClr val="accent3"/>
              </a:buClr>
              <a:buFont typeface="Wingdings 2" pitchFamily="18" charset="2"/>
              <a:buNone/>
              <a:defRPr/>
            </a:pPr>
            <a:endParaRPr lang="fa-IR" sz="1800" b="1" dirty="0" smtClean="0">
              <a:solidFill>
                <a:schemeClr val="accent1">
                  <a:lumMod val="75000"/>
                </a:schemeClr>
              </a:solidFill>
              <a:ea typeface="+mn-ea"/>
              <a:cs typeface="B Nazanin" pitchFamily="2" charset="-78"/>
            </a:endParaRPr>
          </a:p>
          <a:p>
            <a:pPr marL="365760" indent="-256032" algn="r" eaLnBrk="1" fontAlgn="auto" hangingPunct="1">
              <a:spcAft>
                <a:spcPts val="0"/>
              </a:spcAft>
              <a:buClr>
                <a:schemeClr val="accent3"/>
              </a:buClr>
              <a:buFont typeface="Wingdings 2" pitchFamily="18" charset="2"/>
              <a:buNone/>
              <a:defRPr/>
            </a:pPr>
            <a:r>
              <a:rPr lang="fa-IR" sz="2000" b="1" dirty="0" smtClean="0">
                <a:solidFill>
                  <a:srgbClr val="FF0000"/>
                </a:solidFill>
                <a:ea typeface="+mn-ea"/>
                <a:cs typeface="B Nazanin" pitchFamily="2" charset="-78"/>
              </a:rPr>
              <a:t>4)</a:t>
            </a:r>
            <a:r>
              <a:rPr lang="fa-IR" sz="1800" b="1" dirty="0" smtClean="0">
                <a:ea typeface="+mn-ea"/>
                <a:cs typeface="B Nazanin" pitchFamily="2" charset="-78"/>
              </a:rPr>
              <a:t>چناچه مبلغ وصولی اضافه دریافتی مربوط به سال مورد عمل باشد و قبلا در حساب درآمد عمومی وصولی و ارسالی ثبت شده باشد با ثبت زیر معادل مبلغ مسترد شده کاهش می یابد:</a:t>
            </a:r>
          </a:p>
          <a:p>
            <a:pPr marL="365760" indent="-256032" algn="r" eaLnBrk="1" fontAlgn="auto" hangingPunct="1">
              <a:spcAft>
                <a:spcPts val="0"/>
              </a:spcAft>
              <a:buClr>
                <a:schemeClr val="accent3"/>
              </a:buClr>
              <a:buFont typeface="Wingdings 2" pitchFamily="18" charset="2"/>
              <a:buNone/>
              <a:defRPr/>
            </a:pPr>
            <a:r>
              <a:rPr lang="fa-IR" sz="1800" b="1" dirty="0" smtClean="0">
                <a:solidFill>
                  <a:srgbClr val="FF0000"/>
                </a:solidFill>
                <a:ea typeface="+mn-ea"/>
                <a:cs typeface="B Nazanin" pitchFamily="2" charset="-78"/>
              </a:rPr>
              <a:t>                                                     </a:t>
            </a:r>
          </a:p>
          <a:p>
            <a:pPr marL="365760" indent="-256032" algn="r" eaLnBrk="1" fontAlgn="auto" hangingPunct="1">
              <a:spcAft>
                <a:spcPts val="0"/>
              </a:spcAft>
              <a:buClr>
                <a:schemeClr val="accent3"/>
              </a:buClr>
              <a:buFont typeface="Wingdings 2" pitchFamily="18" charset="2"/>
              <a:buNone/>
              <a:defRPr/>
            </a:pPr>
            <a:r>
              <a:rPr lang="fa-IR" sz="1800" b="1" dirty="0" smtClean="0">
                <a:solidFill>
                  <a:srgbClr val="FF0000"/>
                </a:solidFill>
                <a:ea typeface="+mn-ea"/>
                <a:cs typeface="B Nazanin" pitchFamily="2" charset="-78"/>
              </a:rPr>
              <a:t>                                                      </a:t>
            </a:r>
            <a:r>
              <a:rPr lang="fa-IR" sz="1800" b="1" dirty="0" smtClean="0">
                <a:solidFill>
                  <a:schemeClr val="accent1">
                    <a:lumMod val="75000"/>
                  </a:schemeClr>
                </a:solidFill>
                <a:ea typeface="+mn-ea"/>
                <a:cs typeface="B Nazanin" pitchFamily="2" charset="-78"/>
              </a:rPr>
              <a:t>درآمد عمومی وصولی  </a:t>
            </a:r>
          </a:p>
          <a:p>
            <a:pPr marL="365760" indent="-256032" algn="r" eaLnBrk="1" fontAlgn="auto" hangingPunct="1">
              <a:spcAft>
                <a:spcPts val="0"/>
              </a:spcAft>
              <a:buClr>
                <a:schemeClr val="accent3"/>
              </a:buClr>
              <a:buFont typeface="Wingdings 2" pitchFamily="18" charset="2"/>
              <a:buNone/>
              <a:defRPr/>
            </a:pPr>
            <a:r>
              <a:rPr lang="fa-IR" sz="1800" b="1" dirty="0" smtClean="0">
                <a:solidFill>
                  <a:schemeClr val="accent1">
                    <a:lumMod val="75000"/>
                  </a:schemeClr>
                </a:solidFill>
                <a:ea typeface="+mn-ea"/>
                <a:cs typeface="B Nazanin" pitchFamily="2" charset="-78"/>
              </a:rPr>
              <a:t>                                                                         درآمد عمومی ارسالی</a:t>
            </a:r>
            <a:endParaRPr lang="fa-IR" sz="2000" b="1" dirty="0" smtClean="0">
              <a:solidFill>
                <a:srgbClr val="FF0000"/>
              </a:solidFill>
              <a:ea typeface="+mn-ea"/>
              <a:cs typeface="B Nazanin" pitchFamily="2" charset="-78"/>
            </a:endParaRPr>
          </a:p>
          <a:p>
            <a:pPr marL="365760" indent="-256032" algn="r" eaLnBrk="1" fontAlgn="auto" hangingPunct="1">
              <a:spcAft>
                <a:spcPts val="0"/>
              </a:spcAft>
              <a:buClr>
                <a:schemeClr val="accent3"/>
              </a:buClr>
              <a:buFont typeface="Wingdings 2" pitchFamily="18" charset="2"/>
              <a:buNone/>
              <a:defRPr/>
            </a:pPr>
            <a:endParaRPr lang="fa-IR" sz="1800" b="1" dirty="0" smtClean="0">
              <a:ea typeface="+mn-ea"/>
              <a:cs typeface="B Nazanin" pitchFamily="2" charset="-78"/>
            </a:endParaRPr>
          </a:p>
          <a:p>
            <a:pPr marL="365760" indent="-256032" algn="r" eaLnBrk="1" fontAlgn="auto" hangingPunct="1">
              <a:spcAft>
                <a:spcPts val="0"/>
              </a:spcAft>
              <a:buClr>
                <a:schemeClr val="accent3"/>
              </a:buClr>
              <a:buFont typeface="Wingdings 2" pitchFamily="18" charset="2"/>
              <a:buNone/>
              <a:defRPr/>
            </a:pPr>
            <a:endParaRPr lang="fa-IR" sz="1800" b="1" dirty="0" smtClean="0">
              <a:ea typeface="+mn-ea"/>
              <a:cs typeface="B Nazanin" pitchFamily="2" charset="-78"/>
            </a:endParaRPr>
          </a:p>
          <a:p>
            <a:pPr marL="365760" indent="-256032" algn="r" eaLnBrk="1" fontAlgn="auto" hangingPunct="1">
              <a:spcAft>
                <a:spcPts val="0"/>
              </a:spcAft>
              <a:buClr>
                <a:schemeClr val="accent3"/>
              </a:buClr>
              <a:buFont typeface="Wingdings 2" pitchFamily="18" charset="2"/>
              <a:buNone/>
              <a:defRPr/>
            </a:pPr>
            <a:endParaRPr lang="fa-IR" sz="1800" b="1" dirty="0" smtClean="0">
              <a:ea typeface="+mn-ea"/>
              <a:cs typeface="B Nazanin" pitchFamily="2" charset="-78"/>
            </a:endParaRPr>
          </a:p>
          <a:p>
            <a:pPr marL="365760" indent="-256032" algn="r" eaLnBrk="1" fontAlgn="auto" hangingPunct="1">
              <a:spcAft>
                <a:spcPts val="0"/>
              </a:spcAft>
              <a:buClr>
                <a:schemeClr val="accent3"/>
              </a:buClr>
              <a:buFont typeface="Wingdings 2" pitchFamily="18" charset="2"/>
              <a:buNone/>
              <a:defRPr/>
            </a:pPr>
            <a:endParaRPr lang="fa-IR" sz="2000" b="1" dirty="0">
              <a:solidFill>
                <a:srgbClr val="FF0000"/>
              </a:solidFill>
              <a:ea typeface="+mn-ea"/>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2875" y="785813"/>
            <a:ext cx="8786813" cy="5786437"/>
          </a:xfrm>
        </p:spPr>
        <p:txBody>
          <a:bodyPr>
            <a:normAutofit/>
          </a:bodyPr>
          <a:lstStyle/>
          <a:p>
            <a:pPr marL="365760" indent="-256032" algn="r" eaLnBrk="1" fontAlgn="auto" hangingPunct="1">
              <a:spcAft>
                <a:spcPts val="0"/>
              </a:spcAft>
              <a:buClr>
                <a:schemeClr val="accent3"/>
              </a:buClr>
              <a:buFont typeface="Wingdings 3"/>
              <a:buNone/>
              <a:defRPr/>
            </a:pPr>
            <a:r>
              <a:rPr lang="fa-IR" sz="2000" b="1" dirty="0" smtClean="0">
                <a:solidFill>
                  <a:srgbClr val="FF0000"/>
                </a:solidFill>
                <a:ea typeface="+mn-ea"/>
                <a:cs typeface="B Nazanin" pitchFamily="2" charset="-78"/>
              </a:rPr>
              <a:t>بستن حسابها:</a:t>
            </a:r>
          </a:p>
          <a:p>
            <a:pPr marL="365760" indent="-256032" algn="r" eaLnBrk="1" fontAlgn="auto" hangingPunct="1">
              <a:spcAft>
                <a:spcPts val="0"/>
              </a:spcAft>
              <a:buClr>
                <a:schemeClr val="accent3"/>
              </a:buClr>
              <a:buFont typeface="Wingdings 3"/>
              <a:buNone/>
              <a:defRPr/>
            </a:pPr>
            <a:r>
              <a:rPr lang="fa-IR" sz="2000" b="1" dirty="0" smtClean="0">
                <a:solidFill>
                  <a:srgbClr val="FF0000"/>
                </a:solidFill>
                <a:ea typeface="+mn-ea"/>
                <a:cs typeface="B Nazanin" pitchFamily="2" charset="-78"/>
              </a:rPr>
              <a:t>          </a:t>
            </a:r>
          </a:p>
          <a:p>
            <a:pPr marL="365760" indent="-256032" algn="r" eaLnBrk="1" fontAlgn="auto" hangingPunct="1">
              <a:spcAft>
                <a:spcPts val="0"/>
              </a:spcAft>
              <a:buClr>
                <a:schemeClr val="accent3"/>
              </a:buClr>
              <a:buFont typeface="Wingdings 3"/>
              <a:buNone/>
              <a:defRPr/>
            </a:pPr>
            <a:r>
              <a:rPr lang="fa-IR" sz="1800" b="1" dirty="0" smtClean="0">
                <a:ea typeface="+mn-ea"/>
                <a:cs typeface="B Nazanin" pitchFamily="2" charset="-78"/>
              </a:rPr>
              <a:t>در صورتیکه کلیه وجوه اضافه دریافتی با صدور درخواست وجه از خزانه اخذ و متقابلا به ذینفع مستردد گردد مانده ”حساب وجوه اضافه دریافتی“ صفر خواهد بود. </a:t>
            </a:r>
          </a:p>
          <a:p>
            <a:pPr marL="365760" indent="-256032" algn="r" eaLnBrk="1" fontAlgn="auto" hangingPunct="1">
              <a:spcAft>
                <a:spcPts val="0"/>
              </a:spcAft>
              <a:buClr>
                <a:schemeClr val="accent3"/>
              </a:buClr>
              <a:buFont typeface="Wingdings 3"/>
              <a:buNone/>
              <a:defRPr/>
            </a:pPr>
            <a:endParaRPr lang="fa-IR" sz="2000" b="1" dirty="0" smtClean="0">
              <a:solidFill>
                <a:srgbClr val="FF0000"/>
              </a:solidFill>
              <a:ea typeface="+mn-ea"/>
              <a:cs typeface="B Nazanin" pitchFamily="2" charset="-78"/>
            </a:endParaRPr>
          </a:p>
          <a:p>
            <a:pPr marL="365760" indent="-256032" algn="r" eaLnBrk="1" fontAlgn="auto" hangingPunct="1">
              <a:spcAft>
                <a:spcPts val="0"/>
              </a:spcAft>
              <a:buClr>
                <a:schemeClr val="accent3"/>
              </a:buClr>
              <a:buFont typeface="Wingdings 3"/>
              <a:buNone/>
              <a:defRPr/>
            </a:pPr>
            <a:r>
              <a:rPr lang="fa-IR" sz="1800" b="1" dirty="0" smtClean="0">
                <a:ea typeface="+mn-ea"/>
                <a:cs typeface="B Nazanin" pitchFamily="2" charset="-78"/>
              </a:rPr>
              <a:t>همچنین همواره موازنه ذیل برقرار است:</a:t>
            </a:r>
          </a:p>
          <a:p>
            <a:pPr marL="365760" indent="-256032" algn="r" eaLnBrk="1" fontAlgn="auto" hangingPunct="1">
              <a:spcAft>
                <a:spcPts val="0"/>
              </a:spcAft>
              <a:buClr>
                <a:schemeClr val="accent3"/>
              </a:buClr>
              <a:buFont typeface="Wingdings 3"/>
              <a:buNone/>
              <a:defRPr/>
            </a:pPr>
            <a:endParaRPr lang="fa-IR" sz="1800" b="1" dirty="0" smtClean="0">
              <a:ea typeface="+mn-ea"/>
              <a:cs typeface="B Nazanin" pitchFamily="2" charset="-78"/>
            </a:endParaRPr>
          </a:p>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مانده حساب بانک رد وجوه اضافه دریافتی = مانده حساب تن خواه گردان رد وجوه اضافه دریافتی</a:t>
            </a:r>
          </a:p>
          <a:p>
            <a:pPr marL="365760" indent="-256032" algn="r" eaLnBrk="1" fontAlgn="auto" hangingPunct="1">
              <a:spcAft>
                <a:spcPts val="0"/>
              </a:spcAft>
              <a:buClr>
                <a:schemeClr val="accent3"/>
              </a:buClr>
              <a:buFont typeface="Wingdings 3"/>
              <a:buNone/>
              <a:defRPr/>
            </a:pPr>
            <a:endParaRPr lang="fa-IR" sz="1800" b="1" dirty="0" smtClean="0">
              <a:solidFill>
                <a:schemeClr val="accent1">
                  <a:lumMod val="75000"/>
                </a:schemeClr>
              </a:solidFill>
              <a:ea typeface="+mn-ea"/>
              <a:cs typeface="B Nazanin" pitchFamily="2" charset="-78"/>
            </a:endParaRPr>
          </a:p>
          <a:p>
            <a:pPr marL="365760" indent="-256032" algn="r" eaLnBrk="1" fontAlgn="auto" hangingPunct="1">
              <a:spcAft>
                <a:spcPts val="0"/>
              </a:spcAft>
              <a:buClr>
                <a:schemeClr val="accent3"/>
              </a:buClr>
              <a:buFont typeface="Wingdings 3"/>
              <a:buNone/>
              <a:defRPr/>
            </a:pPr>
            <a:r>
              <a:rPr lang="fa-IR" sz="1800" b="1" dirty="0" smtClean="0">
                <a:solidFill>
                  <a:srgbClr val="FF0000"/>
                </a:solidFill>
                <a:ea typeface="+mn-ea"/>
                <a:cs typeface="B Nazanin" pitchFamily="2" charset="-78"/>
              </a:rPr>
              <a:t>ثبت بستن حسابها در پایان سال به شرح زیر میباشد:</a:t>
            </a:r>
          </a:p>
          <a:p>
            <a:pPr marL="365760" indent="-256032" algn="r" eaLnBrk="1" fontAlgn="auto" hangingPunct="1">
              <a:spcAft>
                <a:spcPts val="0"/>
              </a:spcAft>
              <a:buClr>
                <a:schemeClr val="accent3"/>
              </a:buClr>
              <a:buFont typeface="Wingdings 3"/>
              <a:buNone/>
              <a:defRPr/>
            </a:pPr>
            <a:r>
              <a:rPr lang="fa-IR" sz="1800" b="1" dirty="0" smtClean="0">
                <a:ea typeface="+mn-ea"/>
                <a:cs typeface="B Nazanin" pitchFamily="2" charset="-78"/>
              </a:rPr>
              <a:t>                                           </a:t>
            </a:r>
            <a:r>
              <a:rPr lang="fa-IR" sz="1800" b="1" dirty="0" smtClean="0">
                <a:solidFill>
                  <a:schemeClr val="accent1">
                    <a:lumMod val="75000"/>
                  </a:schemeClr>
                </a:solidFill>
                <a:ea typeface="+mn-ea"/>
                <a:cs typeface="B Nazanin" pitchFamily="2" charset="-78"/>
              </a:rPr>
              <a:t>تن خواه گردان رد وجوه اضافه دریافتی</a:t>
            </a:r>
          </a:p>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                                                                         بانک رد وجوه اضافه دریافتی</a:t>
            </a:r>
            <a:r>
              <a:rPr lang="fa-IR" sz="1800" b="1" dirty="0" smtClean="0">
                <a:ea typeface="+mn-ea"/>
                <a:cs typeface="B Nazanin" pitchFamily="2" charset="-78"/>
              </a:rPr>
              <a:t> </a:t>
            </a:r>
          </a:p>
          <a:p>
            <a:pPr marL="365760" indent="-256032" algn="r" eaLnBrk="1" fontAlgn="auto" hangingPunct="1">
              <a:spcAft>
                <a:spcPts val="0"/>
              </a:spcAft>
              <a:buClr>
                <a:schemeClr val="accent3"/>
              </a:buClr>
              <a:buFont typeface="Wingdings 3"/>
              <a:buNone/>
              <a:defRPr/>
            </a:pPr>
            <a:endParaRPr lang="fa-IR" sz="1800" b="1" dirty="0" smtClean="0">
              <a:ea typeface="+mn-ea"/>
              <a:cs typeface="B Nazanin" pitchFamily="2" charset="-78"/>
            </a:endParaRPr>
          </a:p>
          <a:p>
            <a:pPr marL="365760" indent="-256032" algn="r" eaLnBrk="1" fontAlgn="auto" hangingPunct="1">
              <a:spcAft>
                <a:spcPts val="0"/>
              </a:spcAft>
              <a:buClr>
                <a:schemeClr val="accent3"/>
              </a:buClr>
              <a:buFont typeface="Wingdings 3"/>
              <a:buNone/>
              <a:defRPr/>
            </a:pPr>
            <a:r>
              <a:rPr lang="fa-IR" sz="1800" b="1" dirty="0" smtClean="0">
                <a:ea typeface="+mn-ea"/>
                <a:cs typeface="B Nazanin" pitchFamily="2" charset="-78"/>
              </a:rPr>
              <a:t> </a:t>
            </a:r>
            <a:r>
              <a:rPr lang="fa-IR" sz="1800" b="1" dirty="0" smtClean="0">
                <a:solidFill>
                  <a:srgbClr val="FF0000"/>
                </a:solidFill>
                <a:ea typeface="+mn-ea"/>
                <a:cs typeface="B Nazanin" pitchFamily="2" charset="-78"/>
              </a:rPr>
              <a:t>تذکر: </a:t>
            </a:r>
            <a:r>
              <a:rPr lang="fa-IR" sz="1800" b="1" dirty="0" smtClean="0">
                <a:ea typeface="+mn-ea"/>
                <a:cs typeface="B Nazanin" pitchFamily="2" charset="-78"/>
              </a:rPr>
              <a:t>افتتاح حساب عکس ثبت فوق است .                          </a:t>
            </a:r>
          </a:p>
        </p:txBody>
      </p:sp>
    </p:spTree>
  </p:cSld>
  <p:clrMapOvr>
    <a:masterClrMapping/>
  </p:clrMapOvr>
  <p:transition>
    <p:split orient="vert" dir="in"/>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2"/>
          <p:cNvSpPr>
            <a:spLocks noGrp="1"/>
          </p:cNvSpPr>
          <p:nvPr>
            <p:ph type="title"/>
          </p:nvPr>
        </p:nvSpPr>
        <p:spPr>
          <a:xfrm>
            <a:off x="714375" y="357188"/>
            <a:ext cx="8229600" cy="714375"/>
          </a:xfrm>
        </p:spPr>
        <p:txBody>
          <a:bodyPr/>
          <a:lstStyle/>
          <a:p>
            <a:pPr algn="just" rtl="1" eaLnBrk="1" hangingPunct="1"/>
            <a:r>
              <a:rPr lang="fa-IR" smtClean="0">
                <a:cs typeface="B Yagut" pitchFamily="2" charset="-78"/>
              </a:rPr>
              <a:t>مسئله</a:t>
            </a:r>
          </a:p>
        </p:txBody>
      </p:sp>
      <p:sp>
        <p:nvSpPr>
          <p:cNvPr id="21507" name="Content Placeholder 1"/>
          <p:cNvSpPr>
            <a:spLocks noGrp="1"/>
          </p:cNvSpPr>
          <p:nvPr>
            <p:ph idx="1"/>
          </p:nvPr>
        </p:nvSpPr>
        <p:spPr>
          <a:xfrm>
            <a:off x="785813" y="1000125"/>
            <a:ext cx="7143750" cy="5572125"/>
          </a:xfrm>
        </p:spPr>
        <p:txBody>
          <a:bodyPr/>
          <a:lstStyle/>
          <a:p>
            <a:pPr algn="r" rtl="1" eaLnBrk="1" hangingPunct="1">
              <a:buFont typeface="Wingdings" pitchFamily="2" charset="2"/>
              <a:buNone/>
            </a:pPr>
            <a:r>
              <a:rPr lang="fa-IR" sz="2400" smtClean="0">
                <a:cs typeface="B Yagut" pitchFamily="2" charset="-78"/>
              </a:rPr>
              <a:t>وضعيت حساب هاي درآمد عمومي يك سازمان دولتي به شرح زير است:</a:t>
            </a:r>
          </a:p>
          <a:p>
            <a:pPr algn="r" rtl="1" eaLnBrk="1" hangingPunct="1">
              <a:buFont typeface="Wingdings" pitchFamily="2" charset="2"/>
              <a:buNone/>
            </a:pPr>
            <a:r>
              <a:rPr lang="fa-IR" sz="2400" smtClean="0">
                <a:cs typeface="B Yagut" pitchFamily="2" charset="-78"/>
              </a:rPr>
              <a:t>اين عمليات را در دفتر روزنامه عمومي سازمان مورد بحث ثبت نمايند.</a:t>
            </a:r>
          </a:p>
          <a:p>
            <a:pPr algn="r" rtl="1" eaLnBrk="1" hangingPunct="1">
              <a:buFont typeface="Wingdings" pitchFamily="2" charset="2"/>
              <a:buNone/>
            </a:pPr>
            <a:r>
              <a:rPr lang="fa-IR" sz="2400" smtClean="0">
                <a:cs typeface="B Yagut" pitchFamily="2" charset="-78"/>
              </a:rPr>
              <a:t>1- درآمد پيش بيني شده       معادل 600,000,000 ريال</a:t>
            </a:r>
          </a:p>
          <a:p>
            <a:pPr algn="r" rtl="1" eaLnBrk="1" hangingPunct="1">
              <a:buFont typeface="Wingdings" pitchFamily="2" charset="2"/>
              <a:buNone/>
            </a:pPr>
            <a:r>
              <a:rPr lang="fa-IR" sz="2400" smtClean="0">
                <a:cs typeface="B Yagut" pitchFamily="2" charset="-78"/>
              </a:rPr>
              <a:t>2- درآمد تحقق يافته             معادل 700,000,000 ريال</a:t>
            </a:r>
          </a:p>
          <a:p>
            <a:pPr algn="r" rtl="1" eaLnBrk="1" hangingPunct="1">
              <a:buFont typeface="Wingdings" pitchFamily="2" charset="2"/>
              <a:buNone/>
            </a:pPr>
            <a:r>
              <a:rPr lang="fa-IR" sz="2400" smtClean="0">
                <a:cs typeface="B Yagut" pitchFamily="2" charset="-78"/>
              </a:rPr>
              <a:t>3- درآمدهاي وصول               معادل 500,000,000 ريال</a:t>
            </a:r>
          </a:p>
          <a:p>
            <a:pPr algn="r" rtl="1" eaLnBrk="1" hangingPunct="1">
              <a:buFont typeface="Wingdings" pitchFamily="2" charset="2"/>
              <a:buNone/>
            </a:pPr>
            <a:r>
              <a:rPr lang="fa-IR" sz="2400" smtClean="0">
                <a:cs typeface="B Yagut" pitchFamily="2" charset="-78"/>
              </a:rPr>
              <a:t>درآمدهاي وصولي به حساب خزانه منتقل و آنگاه به درآمد عمومي كل كشور منظور و اعلاميه مربوطه از خزانه داري كل كشور دريافت شده است.</a:t>
            </a:r>
          </a:p>
          <a:p>
            <a:pPr algn="r" rtl="1" eaLnBrk="1" hangingPunct="1">
              <a:buFont typeface="Wingdings" pitchFamily="2" charset="2"/>
              <a:buNone/>
            </a:pPr>
            <a:r>
              <a:rPr lang="fa-IR" sz="2400" smtClean="0">
                <a:cs typeface="B Yagut" pitchFamily="2" charset="-78"/>
              </a:rPr>
              <a:t>4- معادل 200,000,000 ريال از درآمدهاي تحقق يافته غير نقدي بوده است.</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2"/>
          <p:cNvSpPr>
            <a:spLocks noGrp="1"/>
          </p:cNvSpPr>
          <p:nvPr>
            <p:ph type="title"/>
          </p:nvPr>
        </p:nvSpPr>
        <p:spPr>
          <a:xfrm>
            <a:off x="714375" y="142875"/>
            <a:ext cx="8229600" cy="714375"/>
          </a:xfrm>
        </p:spPr>
        <p:txBody>
          <a:bodyPr/>
          <a:lstStyle/>
          <a:p>
            <a:pPr algn="just" rtl="1" eaLnBrk="1" hangingPunct="1"/>
            <a:endParaRPr lang="ar-DZ" smtClean="0">
              <a:cs typeface="B Yagut" pitchFamily="2" charset="-78"/>
            </a:endParaRPr>
          </a:p>
        </p:txBody>
      </p:sp>
      <p:sp>
        <p:nvSpPr>
          <p:cNvPr id="22531" name="Content Placeholder 1"/>
          <p:cNvSpPr>
            <a:spLocks noGrp="1"/>
          </p:cNvSpPr>
          <p:nvPr>
            <p:ph idx="1"/>
          </p:nvPr>
        </p:nvSpPr>
        <p:spPr>
          <a:xfrm>
            <a:off x="857250" y="1071563"/>
            <a:ext cx="7572375" cy="4751387"/>
          </a:xfrm>
        </p:spPr>
        <p:txBody>
          <a:bodyPr/>
          <a:lstStyle/>
          <a:p>
            <a:pPr algn="r" rtl="1" eaLnBrk="1" hangingPunct="1">
              <a:buFont typeface="Wingdings" pitchFamily="2" charset="2"/>
              <a:buNone/>
            </a:pPr>
            <a:r>
              <a:rPr lang="fa-IR" sz="2400" smtClean="0">
                <a:cs typeface="B Yagut" pitchFamily="2" charset="-78"/>
              </a:rPr>
              <a:t>5- براي وصول درآمدهاي غير نقدي معادل 180,000,000 ريال اسناد قابل قبول دريافت شده است. </a:t>
            </a:r>
          </a:p>
          <a:p>
            <a:pPr algn="r" rtl="1" eaLnBrk="1" hangingPunct="1">
              <a:buFont typeface="Wingdings" pitchFamily="2" charset="2"/>
              <a:buNone/>
            </a:pPr>
            <a:r>
              <a:rPr lang="fa-IR" sz="2400" smtClean="0">
                <a:cs typeface="B Yagut" pitchFamily="2" charset="-78"/>
              </a:rPr>
              <a:t>6- براي وصول معادل 160,000,000 ريال از اسناد دريافتني اقدام شده است.</a:t>
            </a:r>
          </a:p>
          <a:p>
            <a:pPr algn="r" rtl="1" eaLnBrk="1" hangingPunct="1">
              <a:buFont typeface="Wingdings" pitchFamily="2" charset="2"/>
              <a:buNone/>
            </a:pPr>
            <a:r>
              <a:rPr lang="fa-IR" sz="2400" smtClean="0">
                <a:cs typeface="B Yagut" pitchFamily="2" charset="-78"/>
              </a:rPr>
              <a:t>7- معادل 150,000,000 ريال از اسناد دريافتني،مورد اقدام به حيطه وصول درآمده است.وجوه وصولي به خزانه داري كل كشور منتقل گرديده است.</a:t>
            </a:r>
          </a:p>
          <a:p>
            <a:pPr algn="r" rtl="1" eaLnBrk="1" hangingPunct="1">
              <a:buFont typeface="Wingdings" pitchFamily="2" charset="2"/>
              <a:buNone/>
            </a:pPr>
            <a:r>
              <a:rPr lang="fa-IR" sz="2400" smtClean="0">
                <a:cs typeface="B Yagut" pitchFamily="2" charset="-78"/>
              </a:rPr>
              <a:t>8- معادل 10,000,000 ريال از اسناد دريافتني وصول نشده ونكول گرديده است.</a:t>
            </a:r>
          </a:p>
          <a:p>
            <a:pPr algn="r" rtl="1" eaLnBrk="1" hangingPunct="1">
              <a:buFont typeface="Wingdings" pitchFamily="2" charset="2"/>
              <a:buNone/>
            </a:pPr>
            <a:r>
              <a:rPr lang="fa-IR" sz="2400" smtClean="0">
                <a:cs typeface="B Yagut" pitchFamily="2" charset="-78"/>
              </a:rPr>
              <a:t>9- براي وصول اسناد نكول شده موضوع به واحد حقوقي دستگاه اجرايي اعلام و ابلاغ گرديده است.</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2"/>
          <p:cNvSpPr>
            <a:spLocks noGrp="1"/>
          </p:cNvSpPr>
          <p:nvPr>
            <p:ph type="title"/>
          </p:nvPr>
        </p:nvSpPr>
        <p:spPr>
          <a:xfrm>
            <a:off x="357188" y="285750"/>
            <a:ext cx="8229600" cy="866775"/>
          </a:xfrm>
        </p:spPr>
        <p:txBody>
          <a:bodyPr/>
          <a:lstStyle/>
          <a:p>
            <a:pPr algn="just" rtl="1" eaLnBrk="1" hangingPunct="1"/>
            <a:endParaRPr lang="ar-DZ" smtClean="0">
              <a:cs typeface="B Yagut" pitchFamily="2" charset="-78"/>
            </a:endParaRPr>
          </a:p>
        </p:txBody>
      </p:sp>
      <p:sp>
        <p:nvSpPr>
          <p:cNvPr id="23555" name="Content Placeholder 1"/>
          <p:cNvSpPr>
            <a:spLocks noGrp="1"/>
          </p:cNvSpPr>
          <p:nvPr>
            <p:ph idx="1"/>
          </p:nvPr>
        </p:nvSpPr>
        <p:spPr>
          <a:xfrm>
            <a:off x="714375" y="1143000"/>
            <a:ext cx="7429500" cy="5072063"/>
          </a:xfrm>
        </p:spPr>
        <p:txBody>
          <a:bodyPr/>
          <a:lstStyle/>
          <a:p>
            <a:pPr algn="r" rtl="1" eaLnBrk="1" hangingPunct="1">
              <a:buFont typeface="Wingdings" pitchFamily="2" charset="2"/>
              <a:buNone/>
            </a:pPr>
            <a:r>
              <a:rPr lang="fa-IR" sz="2400" smtClean="0">
                <a:cs typeface="B Yagut" pitchFamily="2" charset="-78"/>
              </a:rPr>
              <a:t>10- معادل 125,000,000 ريال قبل از تععين درآمد قطعي مؤديان، از آنان پيشاپيش وجه دريافت شده است.</a:t>
            </a:r>
          </a:p>
          <a:p>
            <a:pPr algn="r" rtl="1" eaLnBrk="1" hangingPunct="1">
              <a:buFont typeface="Wingdings" pitchFamily="2" charset="2"/>
              <a:buNone/>
            </a:pPr>
            <a:r>
              <a:rPr lang="fa-IR" sz="2400" smtClean="0">
                <a:cs typeface="B Yagut" pitchFamily="2" charset="-78"/>
              </a:rPr>
              <a:t>11- درآمد قطعي مؤديان تند 10 بالا به ميزان 150,000,000 ريال تعيين و مابه التفاوت  از آنان وصول گرديده و به حساب خزانه داري كل كشور انتقال يافته است.</a:t>
            </a:r>
          </a:p>
          <a:p>
            <a:pPr algn="r" rtl="1" eaLnBrk="1" hangingPunct="1">
              <a:buFont typeface="Wingdings" pitchFamily="2" charset="2"/>
              <a:buNone/>
            </a:pPr>
            <a:r>
              <a:rPr lang="fa-IR" sz="2400" smtClean="0">
                <a:cs typeface="B Yagut" pitchFamily="2" charset="-78"/>
              </a:rPr>
              <a:t>12- يكي از واحدهاي تابعه دستگاه اجرايي در استان مركزي اسناد وصول معادل مبلغ 50,000,000 ريال درآمد را به ذيحسابي ارسال نموده است.</a:t>
            </a:r>
          </a:p>
          <a:p>
            <a:pPr algn="r" rtl="1" eaLnBrk="1" hangingPunct="1">
              <a:buFont typeface="Wingdings" pitchFamily="2" charset="2"/>
              <a:buNone/>
            </a:pPr>
            <a:r>
              <a:rPr lang="fa-IR" sz="2400" smtClean="0">
                <a:cs typeface="B Yagut" pitchFamily="2" charset="-78"/>
              </a:rPr>
              <a:t>13- اعلاميه انتقال وجه درآمد وصولي واحد تابعه استاني به حساب خزانه داري كل كشور واصل گرديد.</a:t>
            </a:r>
          </a:p>
          <a:p>
            <a:pPr algn="r" rtl="1" eaLnBrk="1" hangingPunct="1">
              <a:buFont typeface="Wingdings" pitchFamily="2" charset="2"/>
              <a:buNone/>
            </a:pPr>
            <a:endParaRPr lang="fa-IR" sz="2400" smtClean="0">
              <a:cs typeface="B Yagut" pitchFamily="2"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p:cNvSpPr>
          <p:nvPr>
            <p:ph type="title"/>
          </p:nvPr>
        </p:nvSpPr>
        <p:spPr>
          <a:xfrm>
            <a:off x="714375" y="214313"/>
            <a:ext cx="8229600" cy="1285875"/>
          </a:xfrm>
        </p:spPr>
        <p:txBody>
          <a:bodyPr lIns="91440" rIns="91440" bIns="45720">
            <a:normAutofit fontScale="90000"/>
          </a:bodyPr>
          <a:lstStyle/>
          <a:p>
            <a:pPr algn="ctr" eaLnBrk="1" fontAlgn="auto" hangingPunct="1">
              <a:spcAft>
                <a:spcPts val="0"/>
              </a:spcAft>
              <a:defRPr/>
            </a:pPr>
            <a:r>
              <a:rPr lang="fa-IR" sz="5400" b="1" dirty="0" smtClean="0">
                <a:solidFill>
                  <a:srgbClr val="C00000"/>
                </a:solidFill>
              </a:rPr>
              <a:t/>
            </a:r>
            <a:br>
              <a:rPr lang="fa-IR" sz="5400" b="1" dirty="0" smtClean="0">
                <a:solidFill>
                  <a:srgbClr val="C00000"/>
                </a:solidFill>
              </a:rPr>
            </a:br>
            <a:endParaRPr lang="en-US" b="1" dirty="0" smtClean="0">
              <a:solidFill>
                <a:srgbClr val="C00000"/>
              </a:solidFill>
              <a:cs typeface="Arial" charset="0"/>
            </a:endParaRPr>
          </a:p>
        </p:txBody>
      </p:sp>
      <p:sp>
        <p:nvSpPr>
          <p:cNvPr id="6147" name="Rectangle 4"/>
          <p:cNvSpPr>
            <a:spLocks noChangeArrowheads="1"/>
          </p:cNvSpPr>
          <p:nvPr/>
        </p:nvSpPr>
        <p:spPr bwMode="auto">
          <a:xfrm>
            <a:off x="2286000" y="3105150"/>
            <a:ext cx="4572000" cy="369888"/>
          </a:xfrm>
          <a:prstGeom prst="rect">
            <a:avLst/>
          </a:prstGeom>
          <a:noFill/>
          <a:ln w="9525">
            <a:noFill/>
            <a:miter lim="800000"/>
            <a:headEnd/>
            <a:tailEnd/>
          </a:ln>
        </p:spPr>
        <p:txBody>
          <a:bodyPr>
            <a:spAutoFit/>
          </a:bodyPr>
          <a:lstStyle/>
          <a:p>
            <a:pPr algn="ctr"/>
            <a:endParaRPr lang="ar-DZ" b="1"/>
          </a:p>
        </p:txBody>
      </p:sp>
      <p:sp>
        <p:nvSpPr>
          <p:cNvPr id="6148" name="Rectangle 5"/>
          <p:cNvSpPr>
            <a:spLocks noChangeArrowheads="1"/>
          </p:cNvSpPr>
          <p:nvPr/>
        </p:nvSpPr>
        <p:spPr bwMode="auto">
          <a:xfrm>
            <a:off x="4143375" y="3643313"/>
            <a:ext cx="4572000" cy="369887"/>
          </a:xfrm>
          <a:prstGeom prst="rect">
            <a:avLst/>
          </a:prstGeom>
          <a:noFill/>
          <a:ln w="9525">
            <a:noFill/>
            <a:miter lim="800000"/>
            <a:headEnd/>
            <a:tailEnd/>
          </a:ln>
        </p:spPr>
        <p:txBody>
          <a:bodyPr>
            <a:spAutoFit/>
          </a:bodyPr>
          <a:lstStyle/>
          <a:p>
            <a:pPr algn="ctr"/>
            <a:endParaRPr lang="ar-DZ" b="1"/>
          </a:p>
        </p:txBody>
      </p:sp>
      <p:sp>
        <p:nvSpPr>
          <p:cNvPr id="6149" name="Rectangle 3"/>
          <p:cNvSpPr>
            <a:spLocks noGrp="1"/>
          </p:cNvSpPr>
          <p:nvPr>
            <p:ph idx="1"/>
          </p:nvPr>
        </p:nvSpPr>
        <p:spPr>
          <a:xfrm>
            <a:off x="500063" y="1428750"/>
            <a:ext cx="8229600" cy="4525963"/>
          </a:xfrm>
        </p:spPr>
        <p:txBody>
          <a:bodyPr/>
          <a:lstStyle/>
          <a:p>
            <a:pPr eaLnBrk="1" hangingPunct="1"/>
            <a:endParaRPr lang="fa-IR" smtClean="0"/>
          </a:p>
          <a:p>
            <a:pPr algn="ctr" eaLnBrk="1" hangingPunct="1">
              <a:buFont typeface="Wingdings 2" pitchFamily="18" charset="2"/>
              <a:buNone/>
            </a:pPr>
            <a:endParaRPr lang="fa-IR" sz="3200" b="1" smtClean="0"/>
          </a:p>
          <a:p>
            <a:pPr algn="r" eaLnBrk="1" hangingPunct="1">
              <a:buFont typeface="Wingdings 2" pitchFamily="18" charset="2"/>
              <a:buNone/>
            </a:pPr>
            <a:r>
              <a:rPr lang="fa-IR" sz="3200" b="1" smtClean="0"/>
              <a:t>                   </a:t>
            </a:r>
          </a:p>
          <a:p>
            <a:pPr algn="ctr" eaLnBrk="1" hangingPunct="1">
              <a:buFont typeface="Wingdings 2" pitchFamily="18" charset="2"/>
              <a:buNone/>
            </a:pPr>
            <a:endParaRPr lang="fa-IR" sz="3200" b="1" smtClean="0"/>
          </a:p>
          <a:p>
            <a:pPr algn="ctr" eaLnBrk="1" hangingPunct="1">
              <a:buFont typeface="Wingdings 3" pitchFamily="18" charset="2"/>
              <a:buNone/>
            </a:pPr>
            <a:endParaRPr lang="fa-IR" sz="3200" b="1" smtClean="0"/>
          </a:p>
          <a:p>
            <a:pPr algn="ctr" eaLnBrk="1" hangingPunct="1">
              <a:buFont typeface="Wingdings 3" pitchFamily="18" charset="2"/>
              <a:buNone/>
            </a:pPr>
            <a:endParaRPr lang="fa-IR" sz="3200" b="1" smtClean="0"/>
          </a:p>
        </p:txBody>
      </p:sp>
      <p:sp>
        <p:nvSpPr>
          <p:cNvPr id="6150" name="Rectangle 11"/>
          <p:cNvSpPr>
            <a:spLocks noChangeArrowheads="1"/>
          </p:cNvSpPr>
          <p:nvPr/>
        </p:nvSpPr>
        <p:spPr bwMode="auto">
          <a:xfrm>
            <a:off x="3375025" y="3244850"/>
            <a:ext cx="4983163" cy="522288"/>
          </a:xfrm>
          <a:prstGeom prst="rect">
            <a:avLst/>
          </a:prstGeom>
          <a:noFill/>
          <a:ln w="9525">
            <a:noFill/>
            <a:miter lim="800000"/>
            <a:headEnd/>
            <a:tailEnd/>
          </a:ln>
        </p:spPr>
        <p:txBody>
          <a:bodyPr>
            <a:spAutoFit/>
          </a:bodyPr>
          <a:lstStyle/>
          <a:p>
            <a:r>
              <a:rPr lang="fa-IR" sz="2800" b="1">
                <a:latin typeface="Tahoma" pitchFamily="34" charset="0"/>
                <a:cs typeface="B Titr" pitchFamily="2" charset="-78"/>
              </a:rPr>
              <a:t>استاد:جناب دکتر عطا محمدی</a:t>
            </a:r>
          </a:p>
        </p:txBody>
      </p:sp>
      <p:sp>
        <p:nvSpPr>
          <p:cNvPr id="6151" name="Rectangle 12"/>
          <p:cNvSpPr>
            <a:spLocks noChangeArrowheads="1"/>
          </p:cNvSpPr>
          <p:nvPr/>
        </p:nvSpPr>
        <p:spPr bwMode="auto">
          <a:xfrm>
            <a:off x="1857375" y="4810125"/>
            <a:ext cx="6500813" cy="523875"/>
          </a:xfrm>
          <a:prstGeom prst="rect">
            <a:avLst/>
          </a:prstGeom>
          <a:noFill/>
          <a:ln w="9525">
            <a:noFill/>
            <a:miter lim="800000"/>
            <a:headEnd/>
            <a:tailEnd/>
          </a:ln>
        </p:spPr>
        <p:txBody>
          <a:bodyPr>
            <a:spAutoFit/>
          </a:bodyPr>
          <a:lstStyle/>
          <a:p>
            <a:r>
              <a:rPr lang="fa-IR" sz="2800" b="1">
                <a:cs typeface="2  Titr" pitchFamily="2" charset="-78"/>
              </a:rPr>
              <a:t>ارائه دهنده : آرزو رنج آور –</a:t>
            </a:r>
            <a:r>
              <a:rPr lang="en-US" sz="2800" b="1">
                <a:cs typeface="2  Titr" pitchFamily="2" charset="-78"/>
              </a:rPr>
              <a:t> </a:t>
            </a:r>
            <a:r>
              <a:rPr lang="fa-IR" sz="2800" b="1">
                <a:cs typeface="2  Titr" pitchFamily="2" charset="-78"/>
              </a:rPr>
              <a:t>سمیه علی محمد پور</a:t>
            </a:r>
            <a:endParaRPr lang="en-US" sz="2800" b="1">
              <a:cs typeface="2  Titr" pitchFamily="2" charset="-78"/>
            </a:endParaRPr>
          </a:p>
        </p:txBody>
      </p:sp>
    </p:spTree>
  </p:cSld>
  <p:clrMapOvr>
    <a:masterClrMapping/>
  </p:clrMapOvr>
  <p:transition>
    <p:strips dir="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2"/>
          <p:cNvSpPr>
            <a:spLocks noGrp="1"/>
          </p:cNvSpPr>
          <p:nvPr>
            <p:ph type="title"/>
          </p:nvPr>
        </p:nvSpPr>
        <p:spPr>
          <a:xfrm>
            <a:off x="428625" y="0"/>
            <a:ext cx="8229600" cy="1143000"/>
          </a:xfrm>
        </p:spPr>
        <p:txBody>
          <a:bodyPr/>
          <a:lstStyle/>
          <a:p>
            <a:pPr algn="just" eaLnBrk="1" hangingPunct="1"/>
            <a:r>
              <a:rPr lang="fa-IR" sz="2800" smtClean="0">
                <a:cs typeface="B Yagut" pitchFamily="2" charset="-78"/>
              </a:rPr>
              <a:t>پاسخ مسئله                                                                             </a:t>
            </a:r>
          </a:p>
        </p:txBody>
      </p:sp>
      <p:sp>
        <p:nvSpPr>
          <p:cNvPr id="24579" name="Content Placeholder 1"/>
          <p:cNvSpPr>
            <a:spLocks noGrp="1"/>
          </p:cNvSpPr>
          <p:nvPr>
            <p:ph idx="1"/>
          </p:nvPr>
        </p:nvSpPr>
        <p:spPr>
          <a:xfrm>
            <a:off x="571500" y="1285875"/>
            <a:ext cx="7643813" cy="5143500"/>
          </a:xfrm>
        </p:spPr>
        <p:txBody>
          <a:bodyPr/>
          <a:lstStyle/>
          <a:p>
            <a:pPr algn="just" rtl="1" eaLnBrk="1" hangingPunct="1">
              <a:buFont typeface="Wingdings" pitchFamily="2" charset="2"/>
              <a:buNone/>
            </a:pPr>
            <a:r>
              <a:rPr lang="fa-IR" sz="2400" smtClean="0">
                <a:cs typeface="B Yagut" pitchFamily="2" charset="-78"/>
              </a:rPr>
              <a:t>1- حساب درآمد واحدهاي دستگاه                600000000</a:t>
            </a:r>
          </a:p>
          <a:p>
            <a:pPr algn="just" rtl="1" eaLnBrk="1" hangingPunct="1">
              <a:buFont typeface="Wingdings" pitchFamily="2" charset="2"/>
              <a:buNone/>
            </a:pPr>
            <a:r>
              <a:rPr lang="fa-IR" sz="2400" smtClean="0">
                <a:cs typeface="B Yagut" pitchFamily="2" charset="-78"/>
              </a:rPr>
              <a:t>       حساب درآمد پيش بيني شده                        600000000</a:t>
            </a:r>
          </a:p>
          <a:p>
            <a:pPr algn="just" rtl="1" eaLnBrk="1" hangingPunct="1">
              <a:buFont typeface="Wingdings" pitchFamily="2" charset="2"/>
              <a:buNone/>
            </a:pPr>
            <a:endParaRPr lang="fa-IR" sz="2400" smtClean="0">
              <a:cs typeface="B Yagut" pitchFamily="2" charset="-78"/>
            </a:endParaRPr>
          </a:p>
          <a:p>
            <a:pPr algn="just" rtl="1" eaLnBrk="1" hangingPunct="1">
              <a:buFont typeface="Wingdings" pitchFamily="2" charset="2"/>
              <a:buNone/>
            </a:pPr>
            <a:r>
              <a:rPr lang="fa-IR" sz="2400" smtClean="0">
                <a:cs typeface="B Yagut" pitchFamily="2" charset="-78"/>
              </a:rPr>
              <a:t>2- حساب درآمد واحدهاي دستگاه                100000000</a:t>
            </a:r>
          </a:p>
          <a:p>
            <a:pPr algn="just" rtl="1" eaLnBrk="1" hangingPunct="1">
              <a:buFont typeface="Wingdings" pitchFamily="2" charset="2"/>
              <a:buNone/>
            </a:pPr>
            <a:r>
              <a:rPr lang="fa-IR" sz="2400" smtClean="0">
                <a:cs typeface="B Yagut" pitchFamily="2" charset="-78"/>
              </a:rPr>
              <a:t>       حساب درآمد مازاد پيش بيني شده                100000000</a:t>
            </a:r>
          </a:p>
          <a:p>
            <a:pPr algn="just" rtl="1" eaLnBrk="1" hangingPunct="1">
              <a:buFont typeface="Wingdings" pitchFamily="2" charset="2"/>
              <a:buNone/>
            </a:pPr>
            <a:r>
              <a:rPr lang="fa-IR" sz="2400" smtClean="0">
                <a:cs typeface="B Yagut" pitchFamily="2" charset="-78"/>
              </a:rPr>
              <a:t> </a:t>
            </a:r>
          </a:p>
          <a:p>
            <a:pPr algn="just" rtl="1" eaLnBrk="1" hangingPunct="1">
              <a:buFont typeface="Wingdings" pitchFamily="2" charset="2"/>
              <a:buNone/>
            </a:pPr>
            <a:r>
              <a:rPr lang="fa-IR" sz="2400" smtClean="0">
                <a:cs typeface="B Yagut" pitchFamily="2" charset="-78"/>
              </a:rPr>
              <a:t>حساب مازاد درآمد پيش بيني شده             100000000</a:t>
            </a:r>
          </a:p>
          <a:p>
            <a:pPr algn="just" rtl="1" eaLnBrk="1" hangingPunct="1">
              <a:buFont typeface="Wingdings" pitchFamily="2" charset="2"/>
              <a:buNone/>
            </a:pPr>
            <a:r>
              <a:rPr lang="fa-IR" sz="2400" smtClean="0">
                <a:cs typeface="B Yagut" pitchFamily="2" charset="-78"/>
              </a:rPr>
              <a:t>    حساب درآمد پيش بيني شده                  600000000</a:t>
            </a:r>
          </a:p>
          <a:p>
            <a:pPr algn="just" rtl="1" eaLnBrk="1" hangingPunct="1">
              <a:buFont typeface="Wingdings" pitchFamily="2" charset="2"/>
              <a:buNone/>
            </a:pPr>
            <a:r>
              <a:rPr lang="fa-IR" sz="2400" smtClean="0">
                <a:cs typeface="B Yagut" pitchFamily="2" charset="-78"/>
              </a:rPr>
              <a:t>           حساب درآمد تحقق يافته                       700000000</a:t>
            </a:r>
          </a:p>
          <a:p>
            <a:pPr algn="just" rtl="1" eaLnBrk="1" hangingPunct="1">
              <a:buFont typeface="Wingdings" pitchFamily="2" charset="2"/>
              <a:buNone/>
            </a:pPr>
            <a:endParaRPr lang="fa-IR" sz="2400" smtClean="0">
              <a:cs typeface="B Yagut" pitchFamily="2" charset="-7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1"/>
          <p:cNvSpPr>
            <a:spLocks noGrp="1"/>
          </p:cNvSpPr>
          <p:nvPr>
            <p:ph idx="1"/>
          </p:nvPr>
        </p:nvSpPr>
        <p:spPr>
          <a:xfrm>
            <a:off x="571500" y="1000125"/>
            <a:ext cx="7858125" cy="5180013"/>
          </a:xfrm>
        </p:spPr>
        <p:txBody>
          <a:bodyPr/>
          <a:lstStyle/>
          <a:p>
            <a:pPr algn="r" rtl="1" eaLnBrk="1" hangingPunct="1">
              <a:buFont typeface="Wingdings" pitchFamily="2" charset="2"/>
              <a:buNone/>
            </a:pPr>
            <a:r>
              <a:rPr lang="fa-IR" sz="2400" smtClean="0">
                <a:cs typeface="B Yagut" pitchFamily="2" charset="-78"/>
              </a:rPr>
              <a:t>3- بانك تمركز وجوه درآمد عمومي             500,000,000</a:t>
            </a:r>
          </a:p>
          <a:p>
            <a:pPr algn="r" rtl="1" eaLnBrk="1" hangingPunct="1">
              <a:buFont typeface="Wingdings" pitchFamily="2" charset="2"/>
              <a:buNone/>
            </a:pPr>
            <a:r>
              <a:rPr lang="fa-IR" sz="2400" smtClean="0">
                <a:cs typeface="B Yagut" pitchFamily="2" charset="-78"/>
              </a:rPr>
              <a:t>                             حساب درآمد عمومي</a:t>
            </a:r>
            <a:r>
              <a:rPr lang="en-US" sz="2400" smtClean="0">
                <a:cs typeface="B Yagut" pitchFamily="2" charset="-78"/>
              </a:rPr>
              <a:t> </a:t>
            </a:r>
            <a:r>
              <a:rPr lang="fa-IR" sz="2400" smtClean="0">
                <a:cs typeface="B Yagut" pitchFamily="2" charset="-78"/>
              </a:rPr>
              <a:t>وصولی500000000       </a:t>
            </a:r>
          </a:p>
          <a:p>
            <a:pPr algn="r" rtl="1" eaLnBrk="1" hangingPunct="1">
              <a:buFont typeface="Wingdings" pitchFamily="2" charset="2"/>
              <a:buNone/>
            </a:pPr>
            <a:r>
              <a:rPr lang="fa-IR" sz="2400" smtClean="0">
                <a:cs typeface="B Yagut" pitchFamily="2" charset="-78"/>
              </a:rPr>
              <a:t>خزانه تمركز وجوه درآمد عمومي                500,000,000</a:t>
            </a:r>
          </a:p>
          <a:p>
            <a:pPr algn="r" rtl="1" eaLnBrk="1" hangingPunct="1">
              <a:buFont typeface="Wingdings" pitchFamily="2" charset="2"/>
              <a:buNone/>
            </a:pPr>
            <a:r>
              <a:rPr lang="fa-IR" sz="2400" smtClean="0">
                <a:cs typeface="B Yagut" pitchFamily="2" charset="-78"/>
              </a:rPr>
              <a:t>                     بانك تمركز وجوه درآمد عمومي              500,000,000</a:t>
            </a:r>
          </a:p>
          <a:p>
            <a:pPr algn="r" rtl="1" eaLnBrk="1" hangingPunct="1">
              <a:buFont typeface="Wingdings" pitchFamily="2" charset="2"/>
              <a:buNone/>
            </a:pPr>
            <a:r>
              <a:rPr lang="fa-IR" sz="2400" smtClean="0">
                <a:cs typeface="B Yagut" pitchFamily="2" charset="-78"/>
              </a:rPr>
              <a:t>حساب در آمد ارسالي                                500,000,000</a:t>
            </a:r>
          </a:p>
          <a:p>
            <a:pPr algn="r" rtl="1" eaLnBrk="1" hangingPunct="1">
              <a:buFont typeface="Wingdings" pitchFamily="2" charset="2"/>
              <a:buNone/>
            </a:pPr>
            <a:r>
              <a:rPr lang="fa-IR" sz="2400" smtClean="0">
                <a:cs typeface="B Yagut" pitchFamily="2" charset="-78"/>
              </a:rPr>
              <a:t>              خزانه تمركز وجوه درآمد عمومي                    500,000,000</a:t>
            </a:r>
          </a:p>
          <a:p>
            <a:pPr algn="r" rtl="1" eaLnBrk="1" hangingPunct="1">
              <a:buFont typeface="Wingdings" pitchFamily="2" charset="2"/>
              <a:buNone/>
            </a:pPr>
            <a:r>
              <a:rPr lang="fa-IR" sz="2400" smtClean="0">
                <a:cs typeface="B Yagut" pitchFamily="2" charset="-78"/>
              </a:rPr>
              <a:t>4- حساب مطالبات قابل وصول                    200,000,000</a:t>
            </a:r>
          </a:p>
          <a:p>
            <a:pPr algn="r" rtl="1" eaLnBrk="1" hangingPunct="1">
              <a:buFont typeface="Wingdings" pitchFamily="2" charset="2"/>
              <a:buNone/>
            </a:pPr>
            <a:r>
              <a:rPr lang="fa-IR" sz="2400" smtClean="0">
                <a:cs typeface="B Yagut" pitchFamily="2" charset="-78"/>
              </a:rPr>
              <a:t>          حساب كنترل درآمدها                                  200,000,000</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1"/>
          <p:cNvSpPr>
            <a:spLocks noGrp="1"/>
          </p:cNvSpPr>
          <p:nvPr>
            <p:ph idx="1"/>
          </p:nvPr>
        </p:nvSpPr>
        <p:spPr>
          <a:xfrm>
            <a:off x="571500" y="1000125"/>
            <a:ext cx="7858125" cy="5572125"/>
          </a:xfrm>
        </p:spPr>
        <p:txBody>
          <a:bodyPr/>
          <a:lstStyle/>
          <a:p>
            <a:pPr algn="r" rtl="1" eaLnBrk="1" hangingPunct="1">
              <a:buFont typeface="Wingdings" pitchFamily="2" charset="2"/>
              <a:buNone/>
            </a:pPr>
            <a:r>
              <a:rPr lang="fa-IR" sz="2400" smtClean="0">
                <a:cs typeface="B Yagut" pitchFamily="2" charset="-78"/>
              </a:rPr>
              <a:t>5- حساب اسناد دريافتني                    180,000,000</a:t>
            </a:r>
          </a:p>
          <a:p>
            <a:pPr algn="r" rtl="1" eaLnBrk="1" hangingPunct="1">
              <a:buFont typeface="Wingdings" pitchFamily="2" charset="2"/>
              <a:buNone/>
            </a:pPr>
            <a:r>
              <a:rPr lang="fa-IR" sz="2400" smtClean="0">
                <a:cs typeface="B Yagut" pitchFamily="2" charset="-78"/>
              </a:rPr>
              <a:t>              حساب مطالبات قابل وصول                    180,000,000</a:t>
            </a:r>
          </a:p>
          <a:p>
            <a:pPr algn="r" rtl="1" eaLnBrk="1" hangingPunct="1">
              <a:buFont typeface="Wingdings" pitchFamily="2" charset="2"/>
              <a:buNone/>
            </a:pPr>
            <a:r>
              <a:rPr lang="fa-IR" sz="2400" smtClean="0">
                <a:cs typeface="B Yagut" pitchFamily="2" charset="-78"/>
              </a:rPr>
              <a:t>6- حساب اسناد در جريان وصول         160,000,000</a:t>
            </a:r>
          </a:p>
          <a:p>
            <a:pPr algn="r" rtl="1" eaLnBrk="1" hangingPunct="1">
              <a:buFont typeface="Wingdings" pitchFamily="2" charset="2"/>
              <a:buNone/>
            </a:pPr>
            <a:r>
              <a:rPr lang="fa-IR" sz="2400" smtClean="0">
                <a:cs typeface="B Yagut" pitchFamily="2" charset="-78"/>
              </a:rPr>
              <a:t>              حساب اسناد دريافتني                             160,000,000</a:t>
            </a:r>
          </a:p>
          <a:p>
            <a:pPr algn="r" rtl="1" eaLnBrk="1" hangingPunct="1">
              <a:buFont typeface="Wingdings" pitchFamily="2" charset="2"/>
              <a:buNone/>
            </a:pPr>
            <a:r>
              <a:rPr lang="fa-IR" sz="2400" smtClean="0">
                <a:cs typeface="B Yagut" pitchFamily="2" charset="-78"/>
              </a:rPr>
              <a:t>7- بانك تمركز وجوه درآمد عمومي       150,000,000</a:t>
            </a:r>
          </a:p>
          <a:p>
            <a:pPr algn="r" rtl="1" eaLnBrk="1" hangingPunct="1">
              <a:buFont typeface="Wingdings" pitchFamily="2" charset="2"/>
              <a:buNone/>
            </a:pPr>
            <a:r>
              <a:rPr lang="fa-IR" sz="2400" smtClean="0">
                <a:cs typeface="B Yagut" pitchFamily="2" charset="-78"/>
              </a:rPr>
              <a:t>              درآمد عمومي وصولي                           150,000,000</a:t>
            </a:r>
          </a:p>
          <a:p>
            <a:pPr algn="r" rtl="1" eaLnBrk="1" hangingPunct="1">
              <a:buFont typeface="Wingdings" pitchFamily="2" charset="2"/>
              <a:buNone/>
            </a:pPr>
            <a:r>
              <a:rPr lang="fa-IR" sz="2400" smtClean="0">
                <a:cs typeface="B Yagut" pitchFamily="2" charset="-78"/>
              </a:rPr>
              <a:t>حساب كنترل درآمدها                         150,000,000</a:t>
            </a:r>
          </a:p>
          <a:p>
            <a:pPr algn="r" rtl="1" eaLnBrk="1" hangingPunct="1">
              <a:buFont typeface="Wingdings" pitchFamily="2" charset="2"/>
              <a:buNone/>
            </a:pPr>
            <a:r>
              <a:rPr lang="fa-IR" sz="2400" smtClean="0">
                <a:cs typeface="B Yagut" pitchFamily="2" charset="-78"/>
              </a:rPr>
              <a:t>              حساب اسناد در جريان وصول                 150,000,000</a:t>
            </a:r>
          </a:p>
          <a:p>
            <a:pPr algn="r" rtl="1" eaLnBrk="1" hangingPunct="1">
              <a:buFont typeface="Wingdings" pitchFamily="2" charset="2"/>
              <a:buNone/>
            </a:pPr>
            <a:r>
              <a:rPr lang="fa-IR" sz="2400" smtClean="0">
                <a:cs typeface="B Yagut" pitchFamily="2" charset="-78"/>
              </a:rPr>
              <a:t>خزانه تمركز وجوه درآمد عمومي          150,000,000</a:t>
            </a:r>
          </a:p>
          <a:p>
            <a:pPr algn="r" rtl="1" eaLnBrk="1" hangingPunct="1">
              <a:buFont typeface="Wingdings" pitchFamily="2" charset="2"/>
              <a:buNone/>
            </a:pPr>
            <a:r>
              <a:rPr lang="fa-IR" sz="2400" smtClean="0">
                <a:cs typeface="B Yagut" pitchFamily="2" charset="-78"/>
              </a:rPr>
              <a:t>             بانك تمركز وجوه درآمد عمومي               150,000,000</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1"/>
          <p:cNvSpPr>
            <a:spLocks noGrp="1"/>
          </p:cNvSpPr>
          <p:nvPr>
            <p:ph idx="1"/>
          </p:nvPr>
        </p:nvSpPr>
        <p:spPr>
          <a:xfrm>
            <a:off x="1071563" y="1357313"/>
            <a:ext cx="7215187" cy="4929187"/>
          </a:xfrm>
        </p:spPr>
        <p:txBody>
          <a:bodyPr/>
          <a:lstStyle/>
          <a:p>
            <a:pPr algn="r" rtl="1" eaLnBrk="1" hangingPunct="1">
              <a:buFont typeface="Wingdings" pitchFamily="2" charset="2"/>
              <a:buNone/>
            </a:pPr>
            <a:r>
              <a:rPr lang="fa-IR" sz="2000" smtClean="0">
                <a:cs typeface="B Yagut" pitchFamily="2" charset="-78"/>
              </a:rPr>
              <a:t>8- حساب اسناد نكول شده                      10,000,000</a:t>
            </a:r>
          </a:p>
          <a:p>
            <a:pPr algn="r" rtl="1" eaLnBrk="1" hangingPunct="1">
              <a:buFont typeface="Wingdings" pitchFamily="2" charset="2"/>
              <a:buNone/>
            </a:pPr>
            <a:r>
              <a:rPr lang="fa-IR" sz="2000" smtClean="0">
                <a:cs typeface="B Yagut" pitchFamily="2" charset="-78"/>
              </a:rPr>
              <a:t>              حساب اسناد در جريان وصول                  10,000,000</a:t>
            </a:r>
          </a:p>
          <a:p>
            <a:pPr lvl="1" algn="r" rtl="1" eaLnBrk="1" hangingPunct="1">
              <a:buFont typeface="Wingdings" pitchFamily="2" charset="2"/>
              <a:buNone/>
            </a:pPr>
            <a:r>
              <a:rPr lang="fa-IR" sz="1800" smtClean="0">
                <a:cs typeface="B Yagut" pitchFamily="2" charset="-78"/>
              </a:rPr>
              <a:t>9-  حساب اجرا و دعاوي حقوقي              10,000,000</a:t>
            </a:r>
          </a:p>
          <a:p>
            <a:pPr algn="r" rtl="1" eaLnBrk="1" hangingPunct="1">
              <a:buFont typeface="Wingdings" pitchFamily="2" charset="2"/>
              <a:buNone/>
            </a:pPr>
            <a:r>
              <a:rPr lang="fa-IR" sz="2000" smtClean="0">
                <a:cs typeface="B Yagut" pitchFamily="2" charset="-78"/>
              </a:rPr>
              <a:t>               حساب اسناد نكول شده                            10,000,000 </a:t>
            </a:r>
          </a:p>
          <a:p>
            <a:pPr algn="r" rtl="1" eaLnBrk="1" hangingPunct="1">
              <a:buFont typeface="Wingdings" pitchFamily="2" charset="2"/>
              <a:buNone/>
            </a:pPr>
            <a:r>
              <a:rPr lang="fa-IR" sz="2000" smtClean="0">
                <a:cs typeface="B Yagut" pitchFamily="2" charset="-78"/>
              </a:rPr>
              <a:t>10- بانك تمركز وجوه درآمد عمومي         125,000,000</a:t>
            </a:r>
          </a:p>
          <a:p>
            <a:pPr algn="r" rtl="1" eaLnBrk="1" hangingPunct="1">
              <a:buFont typeface="Wingdings" pitchFamily="2" charset="2"/>
              <a:buNone/>
            </a:pPr>
            <a:r>
              <a:rPr lang="fa-IR" sz="2000" smtClean="0">
                <a:cs typeface="B Yagut" pitchFamily="2" charset="-78"/>
              </a:rPr>
              <a:t>               پيش دريافت درآمد                                  125,000,000</a:t>
            </a:r>
          </a:p>
          <a:p>
            <a:pPr algn="r" rtl="1" eaLnBrk="1" hangingPunct="1">
              <a:buFont typeface="Wingdings" pitchFamily="2" charset="2"/>
              <a:buNone/>
            </a:pPr>
            <a:r>
              <a:rPr lang="fa-IR" sz="2000" smtClean="0">
                <a:cs typeface="B Yagut" pitchFamily="2" charset="-78"/>
              </a:rPr>
              <a:t>11- پیش دریافت درآمد عمومی                125000000</a:t>
            </a:r>
          </a:p>
          <a:p>
            <a:pPr algn="r" rtl="1" eaLnBrk="1" hangingPunct="1">
              <a:buFont typeface="Wingdings" pitchFamily="2" charset="2"/>
              <a:buNone/>
            </a:pPr>
            <a:r>
              <a:rPr lang="fa-IR" sz="2000" smtClean="0">
                <a:cs typeface="B Yagut" pitchFamily="2" charset="-78"/>
              </a:rPr>
              <a:t>      بانك تمركز وجوه درآمد عمومي           25000000</a:t>
            </a:r>
          </a:p>
          <a:p>
            <a:pPr algn="r" rtl="1" eaLnBrk="1" hangingPunct="1">
              <a:buFont typeface="Wingdings" pitchFamily="2" charset="2"/>
              <a:buNone/>
            </a:pPr>
            <a:r>
              <a:rPr lang="fa-IR" sz="2000" smtClean="0">
                <a:cs typeface="B Yagut" pitchFamily="2" charset="-78"/>
              </a:rPr>
              <a:t>                      حساب درآمد عمومی وصولی                150000000</a:t>
            </a:r>
          </a:p>
          <a:p>
            <a:pPr algn="r" rtl="1" eaLnBrk="1" hangingPunct="1">
              <a:buFont typeface="Wingdings" pitchFamily="2" charset="2"/>
              <a:buNone/>
            </a:pPr>
            <a:r>
              <a:rPr lang="fa-IR" sz="2000" smtClean="0">
                <a:cs typeface="B Yagut" pitchFamily="2" charset="-78"/>
              </a:rPr>
              <a:t> خزانه تمركز وجوه درآمد عمومي        150,000,000</a:t>
            </a:r>
          </a:p>
          <a:p>
            <a:pPr algn="r" rtl="1" eaLnBrk="1" hangingPunct="1">
              <a:buFont typeface="Wingdings" pitchFamily="2" charset="2"/>
              <a:buNone/>
            </a:pPr>
            <a:r>
              <a:rPr lang="fa-IR" sz="2000" smtClean="0">
                <a:cs typeface="B Yagut" pitchFamily="2" charset="-78"/>
              </a:rPr>
              <a:t>               بانك تمركز وجوه درآمد عمومي                   150,000,000</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1"/>
          <p:cNvSpPr>
            <a:spLocks noGrp="1"/>
          </p:cNvSpPr>
          <p:nvPr>
            <p:ph idx="1"/>
          </p:nvPr>
        </p:nvSpPr>
        <p:spPr>
          <a:xfrm>
            <a:off x="714375" y="1357313"/>
            <a:ext cx="7715250" cy="4465637"/>
          </a:xfrm>
        </p:spPr>
        <p:txBody>
          <a:bodyPr/>
          <a:lstStyle/>
          <a:p>
            <a:pPr algn="r" rtl="1" eaLnBrk="1" hangingPunct="1">
              <a:buFont typeface="Wingdings" pitchFamily="2" charset="2"/>
              <a:buNone/>
            </a:pPr>
            <a:endParaRPr lang="fa-IR" sz="2500" smtClean="0">
              <a:cs typeface="B Yagut" pitchFamily="2" charset="-78"/>
            </a:endParaRPr>
          </a:p>
          <a:p>
            <a:pPr algn="r" rtl="1" eaLnBrk="1" hangingPunct="1">
              <a:buFont typeface="Wingdings" pitchFamily="2" charset="2"/>
              <a:buNone/>
            </a:pPr>
            <a:r>
              <a:rPr lang="fa-IR" sz="2500" smtClean="0">
                <a:cs typeface="B Yagut" pitchFamily="2" charset="-78"/>
              </a:rPr>
              <a:t>12- وصولي واحد تابعه در استان        50000000</a:t>
            </a:r>
          </a:p>
          <a:p>
            <a:pPr algn="r" rtl="1" eaLnBrk="1" hangingPunct="1">
              <a:buFont typeface="Wingdings" pitchFamily="2" charset="2"/>
              <a:buNone/>
            </a:pPr>
            <a:r>
              <a:rPr lang="fa-IR" sz="2500" smtClean="0">
                <a:cs typeface="B Yagut" pitchFamily="2" charset="-78"/>
              </a:rPr>
              <a:t>         حساب درآمد عمومي وصولي               50000000</a:t>
            </a:r>
          </a:p>
          <a:p>
            <a:pPr algn="r" rtl="1" eaLnBrk="1" hangingPunct="1">
              <a:buFont typeface="Wingdings" pitchFamily="2" charset="2"/>
              <a:buNone/>
            </a:pPr>
            <a:endParaRPr lang="fa-IR" sz="2500" smtClean="0">
              <a:cs typeface="B Yagut" pitchFamily="2" charset="-78"/>
            </a:endParaRPr>
          </a:p>
          <a:p>
            <a:pPr algn="r" rtl="1" eaLnBrk="1" hangingPunct="1">
              <a:buFont typeface="Wingdings" pitchFamily="2" charset="2"/>
              <a:buNone/>
            </a:pPr>
            <a:r>
              <a:rPr lang="fa-IR" sz="2500" smtClean="0">
                <a:cs typeface="B Yagut" pitchFamily="2" charset="-78"/>
              </a:rPr>
              <a:t>13-خزانه تمركز وجوه درآمدعمومي    50000000                                                                      </a:t>
            </a:r>
          </a:p>
          <a:p>
            <a:pPr algn="r" rtl="1" eaLnBrk="1" hangingPunct="1">
              <a:buFont typeface="Wingdings" pitchFamily="2" charset="2"/>
              <a:buNone/>
            </a:pPr>
            <a:r>
              <a:rPr lang="fa-IR" sz="2500" smtClean="0">
                <a:cs typeface="B Yagut" pitchFamily="2" charset="-78"/>
              </a:rPr>
              <a:t>                وصولي واحد تابعه در استان              50000000</a:t>
            </a:r>
          </a:p>
          <a:p>
            <a:pPr algn="r" rtl="1" eaLnBrk="1" hangingPunct="1">
              <a:buFont typeface="Wingdings" pitchFamily="2" charset="2"/>
              <a:buNone/>
            </a:pPr>
            <a:endParaRPr lang="fa-IR" sz="2500" smtClean="0">
              <a:cs typeface="B Yagut" pitchFamily="2" charset="-78"/>
            </a:endParaRPr>
          </a:p>
          <a:p>
            <a:pPr algn="r" rtl="1" eaLnBrk="1" hangingPunct="1">
              <a:buFont typeface="Wingdings" pitchFamily="2" charset="2"/>
              <a:buNone/>
            </a:pPr>
            <a:endParaRPr lang="fa-IR" sz="2500" smtClean="0">
              <a:cs typeface="B Yagut" pitchFamily="2" charset="-7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571500" y="642938"/>
            <a:ext cx="8229600" cy="571500"/>
          </a:xfrm>
        </p:spPr>
        <p:txBody>
          <a:bodyPr/>
          <a:lstStyle/>
          <a:p>
            <a:pPr algn="just" rtl="1" eaLnBrk="1" hangingPunct="1"/>
            <a:r>
              <a:rPr lang="fa-IR" sz="3200" smtClean="0">
                <a:cs typeface="B Yagut" pitchFamily="2" charset="-78"/>
              </a:rPr>
              <a:t>بستن حسابها</a:t>
            </a:r>
            <a:endParaRPr lang="en-US" sz="3200" smtClean="0">
              <a:cs typeface="B Yagut" pitchFamily="2" charset="-78"/>
            </a:endParaRPr>
          </a:p>
        </p:txBody>
      </p:sp>
      <p:sp>
        <p:nvSpPr>
          <p:cNvPr id="29699" name="Content Placeholder 2"/>
          <p:cNvSpPr>
            <a:spLocks noGrp="1"/>
          </p:cNvSpPr>
          <p:nvPr>
            <p:ph idx="1"/>
          </p:nvPr>
        </p:nvSpPr>
        <p:spPr>
          <a:xfrm>
            <a:off x="857250" y="1357313"/>
            <a:ext cx="7786688" cy="5000625"/>
          </a:xfrm>
        </p:spPr>
        <p:txBody>
          <a:bodyPr/>
          <a:lstStyle/>
          <a:p>
            <a:pPr algn="r" rtl="1" eaLnBrk="1" hangingPunct="1"/>
            <a:r>
              <a:rPr lang="fa-IR" sz="2200" smtClean="0">
                <a:cs typeface="B Yagut" pitchFamily="2" charset="-78"/>
              </a:rPr>
              <a:t>حساب درآمد تحقق یافته                                   700,000,000</a:t>
            </a:r>
          </a:p>
          <a:p>
            <a:pPr algn="r" rtl="1" eaLnBrk="1" hangingPunct="1">
              <a:buFont typeface="Wingdings" pitchFamily="2" charset="2"/>
              <a:buNone/>
            </a:pPr>
            <a:r>
              <a:rPr lang="fa-IR" sz="2200" smtClean="0">
                <a:cs typeface="B Yagut" pitchFamily="2" charset="-78"/>
              </a:rPr>
              <a:t>                   حساب درآمد واحدهای دستگاه                             700,000,000</a:t>
            </a:r>
          </a:p>
          <a:p>
            <a:pPr algn="r" rtl="1" eaLnBrk="1" hangingPunct="1"/>
            <a:r>
              <a:rPr lang="fa-IR" sz="2200" smtClean="0">
                <a:cs typeface="B Yagut" pitchFamily="2" charset="-78"/>
              </a:rPr>
              <a:t>درآمد عمومی ارسالی                                         350000000</a:t>
            </a:r>
          </a:p>
          <a:p>
            <a:pPr algn="r" rtl="1" eaLnBrk="1" hangingPunct="1">
              <a:buFont typeface="Wingdings" pitchFamily="2" charset="2"/>
              <a:buNone/>
            </a:pPr>
            <a:r>
              <a:rPr lang="fa-IR" sz="2200" smtClean="0">
                <a:cs typeface="B Yagut" pitchFamily="2" charset="-78"/>
              </a:rPr>
              <a:t>              خزانه تمرکز وجوه درآمد عمومی                          350000000 </a:t>
            </a:r>
          </a:p>
          <a:p>
            <a:pPr algn="r" rtl="1" eaLnBrk="1" hangingPunct="1"/>
            <a:r>
              <a:rPr lang="fa-IR" sz="2200" smtClean="0">
                <a:cs typeface="B Yagut" pitchFamily="2" charset="-78"/>
              </a:rPr>
              <a:t>حساب درآمد عمومی وصولی                            850,000,000</a:t>
            </a:r>
          </a:p>
          <a:p>
            <a:pPr algn="r" rtl="1" eaLnBrk="1" hangingPunct="1">
              <a:buFont typeface="Wingdings" pitchFamily="2" charset="2"/>
              <a:buNone/>
            </a:pPr>
            <a:r>
              <a:rPr lang="fa-IR" sz="2200" smtClean="0">
                <a:cs typeface="B Yagut" pitchFamily="2" charset="-78"/>
              </a:rPr>
              <a:t>                 حساب درآمد ارسالی                                           850,000,000</a:t>
            </a:r>
          </a:p>
          <a:p>
            <a:pPr algn="r" rtl="1" eaLnBrk="1" hangingPunct="1"/>
            <a:r>
              <a:rPr lang="fa-IR" sz="2200" smtClean="0">
                <a:cs typeface="B Yagut" pitchFamily="2" charset="-78"/>
              </a:rPr>
              <a:t>حساب کنترل درآمدها                                        50000000            </a:t>
            </a:r>
          </a:p>
          <a:p>
            <a:pPr algn="r" rtl="1" eaLnBrk="1" hangingPunct="1">
              <a:buFont typeface="Wingdings" pitchFamily="2" charset="2"/>
              <a:buNone/>
            </a:pPr>
            <a:r>
              <a:rPr lang="fa-IR" sz="2200" smtClean="0">
                <a:cs typeface="B Yagut" pitchFamily="2" charset="-78"/>
              </a:rPr>
              <a:t>                   حساب مطالبات قابل وصول                                   20,000,000</a:t>
            </a:r>
          </a:p>
          <a:p>
            <a:pPr algn="r" rtl="1" eaLnBrk="1" hangingPunct="1">
              <a:buFont typeface="Wingdings" pitchFamily="2" charset="2"/>
              <a:buNone/>
            </a:pPr>
            <a:r>
              <a:rPr lang="fa-IR" sz="2200" smtClean="0">
                <a:cs typeface="B Yagut" pitchFamily="2" charset="-78"/>
              </a:rPr>
              <a:t>                   حساب اسناد دریافتنی                                           20,000,000</a:t>
            </a:r>
          </a:p>
          <a:p>
            <a:pPr algn="r" rtl="1" eaLnBrk="1" hangingPunct="1">
              <a:buFont typeface="Wingdings" pitchFamily="2" charset="2"/>
              <a:buNone/>
            </a:pPr>
            <a:r>
              <a:rPr lang="fa-IR" sz="2200" smtClean="0">
                <a:cs typeface="B Yagut" pitchFamily="2" charset="-78"/>
              </a:rPr>
              <a:t>                   حساب اجرا و دعاوی حقوقی                                  10,000,000</a:t>
            </a:r>
            <a:endParaRPr lang="en-US" sz="2200" smtClean="0">
              <a:cs typeface="B Yagut"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2"/>
          <p:cNvSpPr>
            <a:spLocks noGrp="1"/>
          </p:cNvSpPr>
          <p:nvPr>
            <p:ph type="title"/>
          </p:nvPr>
        </p:nvSpPr>
        <p:spPr>
          <a:xfrm>
            <a:off x="642938" y="285750"/>
            <a:ext cx="7929562" cy="1000125"/>
          </a:xfrm>
        </p:spPr>
        <p:txBody>
          <a:bodyPr/>
          <a:lstStyle/>
          <a:p>
            <a:pPr algn="r" eaLnBrk="1" hangingPunct="1"/>
            <a:r>
              <a:rPr lang="fa-IR" sz="3600" smtClean="0">
                <a:solidFill>
                  <a:srgbClr val="FF0000"/>
                </a:solidFill>
                <a:cs typeface="B Zar" pitchFamily="2" charset="-78"/>
              </a:rPr>
              <a:t>درآمد عمومی:</a:t>
            </a:r>
          </a:p>
        </p:txBody>
      </p:sp>
      <p:sp>
        <p:nvSpPr>
          <p:cNvPr id="7171" name="Content Placeholder 1"/>
          <p:cNvSpPr>
            <a:spLocks noGrp="1"/>
          </p:cNvSpPr>
          <p:nvPr>
            <p:ph idx="1"/>
          </p:nvPr>
        </p:nvSpPr>
        <p:spPr>
          <a:xfrm>
            <a:off x="457200" y="1285875"/>
            <a:ext cx="8115300" cy="5187950"/>
          </a:xfrm>
        </p:spPr>
        <p:txBody>
          <a:bodyPr/>
          <a:lstStyle/>
          <a:p>
            <a:pPr marL="365125" indent="-255588" algn="r" eaLnBrk="1" hangingPunct="1">
              <a:buFont typeface="Wingdings 2" pitchFamily="18" charset="2"/>
              <a:buNone/>
            </a:pPr>
            <a:r>
              <a:rPr lang="fa-IR" sz="2000" b="1" smtClean="0">
                <a:cs typeface="B Nazanin" pitchFamily="2" charset="-78"/>
              </a:rPr>
              <a:t>درآمد عمومی عبارت است از درآمدهای وزارت خانه ها,موسسات دولتی,مالیات و سود سهام شرکتهای دولتی و درآمد حاصل از انحصارات و مالکیت وسایر درآمدهایی که در قانون    بودجه کل کشور تحت عنوان درآمدعمومی منظور میشود.      </a:t>
            </a:r>
          </a:p>
          <a:p>
            <a:pPr marL="365125" indent="-255588" algn="r" eaLnBrk="1" hangingPunct="1">
              <a:buFont typeface="Wingdings 2" pitchFamily="18" charset="2"/>
              <a:buNone/>
            </a:pPr>
            <a:r>
              <a:rPr lang="fa-IR" sz="2000" b="1" smtClean="0">
                <a:cs typeface="B Nazanin" pitchFamily="2" charset="-78"/>
              </a:rPr>
              <a:t> </a:t>
            </a:r>
          </a:p>
          <a:p>
            <a:pPr marL="365125" indent="-255588" algn="r" eaLnBrk="1" hangingPunct="1">
              <a:buFont typeface="Wingdings 2" pitchFamily="18" charset="2"/>
              <a:buNone/>
            </a:pPr>
            <a:r>
              <a:rPr lang="fa-IR" sz="2000" b="1" smtClean="0">
                <a:cs typeface="B Nazanin" pitchFamily="2" charset="-78"/>
              </a:rPr>
              <a:t>برای آن دسته از دستگاههای اجرایی که وصول درآمدعمومی در بودجه سالانه و موارد دیگر برای آنان پیش بینی شده است به منظور نگهداری حساب درآمدهای عمومی بایستی با از افتتاح حساب جاری(غیر قابل برداشت) تحت عنوان“بانک تمرکزوجوه درآمد عمومی“ از سر فصلهای حسابهای درآمد عمومی استفاده گردد. </a:t>
            </a:r>
          </a:p>
        </p:txBody>
      </p:sp>
    </p:spTree>
  </p:cSld>
  <p:clrMapOvr>
    <a:masterClrMapping/>
  </p:clrMapOvr>
  <p:transition>
    <p:wheel spokes="8"/>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625" y="1071563"/>
            <a:ext cx="8372475" cy="5643562"/>
          </a:xfrm>
        </p:spPr>
        <p:txBody>
          <a:bodyPr>
            <a:normAutofit/>
          </a:bodyPr>
          <a:lstStyle/>
          <a:p>
            <a:pPr marL="452628" indent="-342900" algn="r" eaLnBrk="1" fontAlgn="auto" hangingPunct="1">
              <a:spcAft>
                <a:spcPts val="0"/>
              </a:spcAft>
              <a:buClr>
                <a:schemeClr val="accent3"/>
              </a:buClr>
              <a:buFont typeface="Wingdings 2"/>
              <a:buAutoNum type="arabicParenR"/>
              <a:defRPr/>
            </a:pPr>
            <a:r>
              <a:rPr lang="fa-IR" sz="1800" b="1" dirty="0" smtClean="0">
                <a:ea typeface="+mn-ea"/>
                <a:cs typeface="B Nazanin" pitchFamily="2" charset="-78"/>
              </a:rPr>
              <a:t>معادل اقلام برآورد درآمدهای عمومی که در بودجه سالانه دستگاه برابر موافقتنامه متبادله براساس         طبقه بندی درآمدهای مربوطه پیش بینی میشودبه شرح ذیل در دفاتر ثبت میگردد:  </a:t>
            </a:r>
            <a:endParaRPr lang="en-US" sz="1800" b="1" dirty="0" smtClean="0">
              <a:ea typeface="+mn-ea"/>
              <a:cs typeface="B Nazanin" pitchFamily="2" charset="-78"/>
            </a:endParaRPr>
          </a:p>
          <a:p>
            <a:pPr marL="452628" indent="-342900" algn="r" eaLnBrk="1" fontAlgn="auto" hangingPunct="1">
              <a:spcAft>
                <a:spcPts val="0"/>
              </a:spcAft>
              <a:buClr>
                <a:schemeClr val="accent3"/>
              </a:buClr>
              <a:buFont typeface="Wingdings 2" pitchFamily="18" charset="2"/>
              <a:buNone/>
              <a:defRPr/>
            </a:pPr>
            <a:endParaRPr lang="fa-IR" sz="1800" b="1" dirty="0" smtClean="0">
              <a:ea typeface="+mn-ea"/>
              <a:cs typeface="B Nazanin" pitchFamily="2" charset="-78"/>
            </a:endParaRPr>
          </a:p>
          <a:p>
            <a:pPr marL="452628" indent="-342900" algn="r" eaLnBrk="1" fontAlgn="auto" hangingPunct="1">
              <a:spcAft>
                <a:spcPts val="0"/>
              </a:spcAft>
              <a:buClr>
                <a:schemeClr val="accent3"/>
              </a:buClr>
              <a:buFont typeface="Wingdings 2" pitchFamily="18" charset="2"/>
              <a:buNone/>
              <a:defRPr/>
            </a:pPr>
            <a:r>
              <a:rPr lang="fa-IR" sz="1800" b="1" dirty="0" smtClean="0">
                <a:ea typeface="+mn-ea"/>
                <a:cs typeface="B Nazanin" pitchFamily="2" charset="-78"/>
              </a:rPr>
              <a:t>برآورد درآمد عمومی در بودجه:</a:t>
            </a:r>
            <a:endParaRPr lang="en-US" sz="1800" b="1" dirty="0" smtClean="0">
              <a:ea typeface="+mn-ea"/>
              <a:cs typeface="B Nazanin" pitchFamily="2" charset="-78"/>
            </a:endParaRPr>
          </a:p>
          <a:p>
            <a:pPr marL="452628" indent="-342900" algn="r" eaLnBrk="1" fontAlgn="auto" hangingPunct="1">
              <a:spcAft>
                <a:spcPts val="0"/>
              </a:spcAft>
              <a:buClr>
                <a:schemeClr val="accent3"/>
              </a:buClr>
              <a:buFont typeface="Wingdings 2" pitchFamily="18" charset="2"/>
              <a:buNone/>
              <a:defRPr/>
            </a:pPr>
            <a:r>
              <a:rPr lang="en-US" sz="1800" b="1" dirty="0" smtClean="0">
                <a:ea typeface="+mn-ea"/>
                <a:cs typeface="B Nazanin" pitchFamily="2" charset="-78"/>
              </a:rPr>
              <a:t>   </a:t>
            </a:r>
            <a:r>
              <a:rPr lang="fa-IR" sz="1800" b="1" dirty="0" smtClean="0">
                <a:ea typeface="+mn-ea"/>
                <a:cs typeface="B Nazanin" pitchFamily="2" charset="-78"/>
              </a:rPr>
              <a:t> </a:t>
            </a:r>
            <a:r>
              <a:rPr lang="fa-IR" sz="1800" b="1" dirty="0" smtClean="0">
                <a:solidFill>
                  <a:schemeClr val="accent1">
                    <a:lumMod val="75000"/>
                  </a:schemeClr>
                </a:solidFill>
                <a:ea typeface="+mn-ea"/>
                <a:cs typeface="B Nazanin" pitchFamily="2" charset="-78"/>
              </a:rPr>
              <a:t>حساب درآمدهای واحدهای دستگاه </a:t>
            </a:r>
          </a:p>
          <a:p>
            <a:pPr marL="365760" indent="-256032" algn="r" eaLnBrk="1" fontAlgn="auto" hangingPunct="1">
              <a:spcAft>
                <a:spcPts val="0"/>
              </a:spcAft>
              <a:buClr>
                <a:schemeClr val="accent3"/>
              </a:buClr>
              <a:buFont typeface="Wingdings 2"/>
              <a:buNone/>
              <a:defRPr/>
            </a:pPr>
            <a:r>
              <a:rPr lang="fa-IR" sz="1800" b="1" dirty="0" smtClean="0">
                <a:solidFill>
                  <a:schemeClr val="accent1">
                    <a:lumMod val="75000"/>
                  </a:schemeClr>
                </a:solidFill>
                <a:ea typeface="+mn-ea"/>
                <a:cs typeface="B Nazanin" pitchFamily="2" charset="-78"/>
              </a:rPr>
              <a:t>                                    حساب درآمدهای پیش بینی شده    </a:t>
            </a:r>
          </a:p>
          <a:p>
            <a:pPr marL="365760" indent="-256032" algn="r" eaLnBrk="1" fontAlgn="auto" hangingPunct="1">
              <a:spcAft>
                <a:spcPts val="0"/>
              </a:spcAft>
              <a:buClr>
                <a:schemeClr val="accent3"/>
              </a:buClr>
              <a:buFont typeface="Wingdings 2"/>
              <a:buNone/>
              <a:defRPr/>
            </a:pPr>
            <a:r>
              <a:rPr lang="fa-IR" sz="1800" b="1" dirty="0" smtClean="0">
                <a:solidFill>
                  <a:schemeClr val="accent1">
                    <a:lumMod val="75000"/>
                  </a:schemeClr>
                </a:solidFill>
                <a:ea typeface="+mn-ea"/>
                <a:cs typeface="B Nazanin" pitchFamily="2" charset="-78"/>
              </a:rPr>
              <a:t>  </a:t>
            </a:r>
          </a:p>
          <a:p>
            <a:pPr marL="365760" indent="-256032" algn="r" eaLnBrk="1" fontAlgn="auto" hangingPunct="1">
              <a:spcAft>
                <a:spcPts val="0"/>
              </a:spcAft>
              <a:buClr>
                <a:schemeClr val="accent3"/>
              </a:buClr>
              <a:buFont typeface="Wingdings 2"/>
              <a:buNone/>
              <a:defRPr/>
            </a:pPr>
            <a:r>
              <a:rPr lang="fa-IR" sz="2400" b="1" dirty="0" smtClean="0">
                <a:solidFill>
                  <a:srgbClr val="FF0000"/>
                </a:solidFill>
                <a:ea typeface="+mn-ea"/>
                <a:cs typeface="B Nazanin" pitchFamily="2" charset="-78"/>
              </a:rPr>
              <a:t>2) </a:t>
            </a:r>
            <a:r>
              <a:rPr lang="fa-IR" sz="1800" b="1" dirty="0" smtClean="0">
                <a:solidFill>
                  <a:schemeClr val="accent1">
                    <a:lumMod val="75000"/>
                  </a:schemeClr>
                </a:solidFill>
                <a:ea typeface="+mn-ea"/>
                <a:cs typeface="B Nazanin" pitchFamily="2" charset="-78"/>
              </a:rPr>
              <a:t> </a:t>
            </a:r>
            <a:r>
              <a:rPr lang="fa-IR" sz="1800" b="1" dirty="0" smtClean="0">
                <a:ea typeface="+mn-ea"/>
                <a:cs typeface="B Nazanin" pitchFamily="2" charset="-78"/>
              </a:rPr>
              <a:t>معادل اقلام درآمد تحقق یافته برای وصول درآمد:</a:t>
            </a:r>
          </a:p>
          <a:p>
            <a:pPr marL="365760" indent="-256032" algn="r" eaLnBrk="1" fontAlgn="auto" hangingPunct="1">
              <a:spcAft>
                <a:spcPts val="0"/>
              </a:spcAft>
              <a:buClr>
                <a:schemeClr val="accent3"/>
              </a:buClr>
              <a:buFont typeface="Wingdings 2"/>
              <a:buNone/>
              <a:defRPr/>
            </a:pPr>
            <a:r>
              <a:rPr lang="fa-IR" sz="1800" b="1" dirty="0" smtClean="0">
                <a:solidFill>
                  <a:schemeClr val="accent1">
                    <a:lumMod val="75000"/>
                  </a:schemeClr>
                </a:solidFill>
                <a:ea typeface="+mn-ea"/>
                <a:cs typeface="B Nazanin" pitchFamily="2" charset="-78"/>
              </a:rPr>
              <a:t>                                        </a:t>
            </a:r>
          </a:p>
          <a:p>
            <a:pPr marL="365760" indent="-256032" algn="r" eaLnBrk="1" fontAlgn="auto" hangingPunct="1">
              <a:spcAft>
                <a:spcPts val="0"/>
              </a:spcAft>
              <a:buClr>
                <a:schemeClr val="accent3"/>
              </a:buClr>
              <a:buFont typeface="Wingdings 2"/>
              <a:buNone/>
              <a:defRPr/>
            </a:pPr>
            <a:r>
              <a:rPr lang="fa-IR" sz="1800" b="1" dirty="0" smtClean="0">
                <a:solidFill>
                  <a:schemeClr val="accent1">
                    <a:lumMod val="75000"/>
                  </a:schemeClr>
                </a:solidFill>
                <a:ea typeface="+mn-ea"/>
                <a:cs typeface="B Nazanin" pitchFamily="2" charset="-78"/>
              </a:rPr>
              <a:t>   حساب درآمد پیش بینی شده</a:t>
            </a:r>
          </a:p>
          <a:p>
            <a:pPr marL="365760" indent="-256032" algn="r" eaLnBrk="1" fontAlgn="auto" hangingPunct="1">
              <a:spcAft>
                <a:spcPts val="0"/>
              </a:spcAft>
              <a:buClr>
                <a:schemeClr val="accent3"/>
              </a:buClr>
              <a:buFont typeface="Wingdings 2"/>
              <a:buNone/>
              <a:defRPr/>
            </a:pPr>
            <a:r>
              <a:rPr lang="fa-IR" sz="1800" b="1" dirty="0" smtClean="0">
                <a:solidFill>
                  <a:schemeClr val="accent1">
                    <a:lumMod val="75000"/>
                  </a:schemeClr>
                </a:solidFill>
                <a:ea typeface="+mn-ea"/>
                <a:cs typeface="B Nazanin" pitchFamily="2" charset="-78"/>
              </a:rPr>
              <a:t>                             حساب درآمد تحقق یافته</a:t>
            </a:r>
          </a:p>
          <a:p>
            <a:pPr marL="365760" indent="-256032" algn="r" eaLnBrk="1" fontAlgn="auto" hangingPunct="1">
              <a:spcAft>
                <a:spcPts val="0"/>
              </a:spcAft>
              <a:buClr>
                <a:schemeClr val="accent3"/>
              </a:buClr>
              <a:buFont typeface="Wingdings 2"/>
              <a:buNone/>
              <a:defRPr/>
            </a:pPr>
            <a:r>
              <a:rPr lang="fa-IR" sz="2400" b="1" dirty="0" smtClean="0">
                <a:ea typeface="+mn-ea"/>
                <a:cs typeface="B Nazanin" pitchFamily="2" charset="-78"/>
              </a:rPr>
              <a:t> </a:t>
            </a:r>
            <a:r>
              <a:rPr lang="fa-IR" sz="2400" b="1" dirty="0" smtClean="0">
                <a:solidFill>
                  <a:srgbClr val="FF0000"/>
                </a:solidFill>
                <a:ea typeface="+mn-ea"/>
                <a:cs typeface="B Nazanin" pitchFamily="2" charset="-78"/>
              </a:rPr>
              <a:t>3) </a:t>
            </a:r>
            <a:r>
              <a:rPr lang="fa-IR" sz="1800" b="1" dirty="0" smtClean="0">
                <a:ea typeface="+mn-ea"/>
                <a:cs typeface="B Nazanin" pitchFamily="2" charset="-78"/>
              </a:rPr>
              <a:t>در صورت افزایش وصول برخی از درآمدهای پیش بینی شده در بودجه معادل افزایش درآمد وصولی:</a:t>
            </a:r>
          </a:p>
          <a:p>
            <a:pPr marL="365760" indent="-256032" algn="r" eaLnBrk="1" fontAlgn="auto" hangingPunct="1">
              <a:spcAft>
                <a:spcPts val="0"/>
              </a:spcAft>
              <a:buClr>
                <a:schemeClr val="accent3"/>
              </a:buClr>
              <a:buFont typeface="Wingdings 2"/>
              <a:buNone/>
              <a:defRPr/>
            </a:pPr>
            <a:endParaRPr lang="fa-IR" sz="1800" b="1" dirty="0" smtClean="0">
              <a:solidFill>
                <a:srgbClr val="FF0000"/>
              </a:solidFill>
              <a:ea typeface="+mn-ea"/>
              <a:cs typeface="B Nazanin" pitchFamily="2" charset="-78"/>
            </a:endParaRPr>
          </a:p>
          <a:p>
            <a:pPr marL="365760" indent="-256032" algn="r" eaLnBrk="1" fontAlgn="auto" hangingPunct="1">
              <a:spcAft>
                <a:spcPts val="0"/>
              </a:spcAft>
              <a:buClr>
                <a:schemeClr val="accent3"/>
              </a:buClr>
              <a:buFont typeface="Wingdings 2"/>
              <a:buNone/>
              <a:defRPr/>
            </a:pPr>
            <a:r>
              <a:rPr lang="fa-IR" sz="1800" b="1" dirty="0" smtClean="0">
                <a:solidFill>
                  <a:schemeClr val="accent1">
                    <a:lumMod val="75000"/>
                  </a:schemeClr>
                </a:solidFill>
                <a:ea typeface="+mn-ea"/>
                <a:cs typeface="B Nazanin" pitchFamily="2" charset="-78"/>
              </a:rPr>
              <a:t>حساب درآمدهای واحدهای دستگاه                                   حساب مازاد درآمد پیش بینی شده</a:t>
            </a:r>
          </a:p>
          <a:p>
            <a:pPr marL="365760" indent="-256032" algn="r" eaLnBrk="1" fontAlgn="auto" hangingPunct="1">
              <a:spcAft>
                <a:spcPts val="0"/>
              </a:spcAft>
              <a:buClr>
                <a:schemeClr val="accent3"/>
              </a:buClr>
              <a:buFont typeface="Wingdings 2"/>
              <a:buNone/>
              <a:defRPr/>
            </a:pPr>
            <a:r>
              <a:rPr lang="fa-IR" sz="1800" b="1" dirty="0" smtClean="0">
                <a:solidFill>
                  <a:srgbClr val="FF0000"/>
                </a:solidFill>
                <a:ea typeface="+mn-ea"/>
                <a:cs typeface="B Nazanin" pitchFamily="2" charset="-78"/>
              </a:rPr>
              <a:t>             </a:t>
            </a:r>
            <a:r>
              <a:rPr lang="fa-IR" sz="1800" b="1" dirty="0" smtClean="0">
                <a:solidFill>
                  <a:schemeClr val="accent1">
                    <a:lumMod val="75000"/>
                  </a:schemeClr>
                </a:solidFill>
                <a:ea typeface="+mn-ea"/>
                <a:cs typeface="B Nazanin" pitchFamily="2" charset="-78"/>
              </a:rPr>
              <a:t>حساب مازاد درآمد پیش بینی شده</a:t>
            </a:r>
            <a:r>
              <a:rPr lang="fa-IR" sz="1800" b="1" dirty="0" smtClean="0">
                <a:solidFill>
                  <a:srgbClr val="FF0000"/>
                </a:solidFill>
                <a:ea typeface="+mn-ea"/>
                <a:cs typeface="B Nazanin" pitchFamily="2" charset="-78"/>
              </a:rPr>
              <a:t>                                        </a:t>
            </a:r>
            <a:r>
              <a:rPr lang="fa-IR" sz="1800" b="1" dirty="0" smtClean="0">
                <a:solidFill>
                  <a:schemeClr val="accent1">
                    <a:lumMod val="75000"/>
                  </a:schemeClr>
                </a:solidFill>
                <a:ea typeface="+mn-ea"/>
                <a:cs typeface="B Nazanin" pitchFamily="2" charset="-78"/>
              </a:rPr>
              <a:t>حساب درآمد تحقق یافته</a:t>
            </a:r>
            <a:r>
              <a:rPr lang="fa-IR" sz="1800" b="1" dirty="0" smtClean="0">
                <a:solidFill>
                  <a:srgbClr val="FF0000"/>
                </a:solidFill>
                <a:ea typeface="+mn-ea"/>
                <a:cs typeface="B Nazanin" pitchFamily="2" charset="-78"/>
              </a:rPr>
              <a:t> </a:t>
            </a:r>
          </a:p>
          <a:p>
            <a:pPr marL="365760" indent="-256032" algn="r" eaLnBrk="1" fontAlgn="auto" hangingPunct="1">
              <a:spcAft>
                <a:spcPts val="0"/>
              </a:spcAft>
              <a:buClr>
                <a:schemeClr val="accent3"/>
              </a:buClr>
              <a:buFont typeface="Wingdings 2"/>
              <a:buNone/>
              <a:defRPr/>
            </a:pPr>
            <a:r>
              <a:rPr lang="fa-IR" sz="1800" b="1" dirty="0" smtClean="0">
                <a:solidFill>
                  <a:srgbClr val="FF0000"/>
                </a:solidFill>
                <a:ea typeface="+mn-ea"/>
                <a:cs typeface="B Nazanin" pitchFamily="2" charset="-78"/>
              </a:rPr>
              <a:t>                                        </a:t>
            </a:r>
            <a:r>
              <a:rPr lang="fa-IR" sz="1800" b="1" dirty="0" smtClean="0">
                <a:solidFill>
                  <a:schemeClr val="accent1">
                    <a:lumMod val="75000"/>
                  </a:schemeClr>
                </a:solidFill>
                <a:ea typeface="+mn-ea"/>
                <a:cs typeface="B Nazanin" pitchFamily="2" charset="-78"/>
              </a:rPr>
              <a:t>                                                                                                         </a:t>
            </a:r>
            <a:endParaRPr lang="fa-IR" sz="1800" b="1" dirty="0">
              <a:ea typeface="+mn-ea"/>
              <a:cs typeface="B Nazanin" pitchFamily="2" charset="-78"/>
            </a:endParaRPr>
          </a:p>
        </p:txBody>
      </p:sp>
      <p:sp>
        <p:nvSpPr>
          <p:cNvPr id="8195" name="Title 3"/>
          <p:cNvSpPr>
            <a:spLocks noGrp="1"/>
          </p:cNvSpPr>
          <p:nvPr>
            <p:ph type="title"/>
          </p:nvPr>
        </p:nvSpPr>
        <p:spPr>
          <a:xfrm>
            <a:off x="457200" y="357188"/>
            <a:ext cx="8229600" cy="785812"/>
          </a:xfrm>
        </p:spPr>
        <p:txBody>
          <a:bodyPr/>
          <a:lstStyle/>
          <a:p>
            <a:pPr algn="r" eaLnBrk="1" hangingPunct="1"/>
            <a:r>
              <a:rPr lang="fa-IR" sz="3200" b="1" smtClean="0">
                <a:solidFill>
                  <a:srgbClr val="FF0000"/>
                </a:solidFill>
              </a:rPr>
              <a:t>ثبتهای حسابداری:</a:t>
            </a:r>
            <a:endParaRPr lang="en-US" sz="3200" b="1" smtClean="0">
              <a:solidFill>
                <a:srgbClr val="FF0000"/>
              </a:solidFill>
              <a:cs typeface="Traditional Arabic" pitchFamily="2" charset="-78"/>
            </a:endParaRPr>
          </a:p>
        </p:txBody>
      </p:sp>
      <p:sp>
        <p:nvSpPr>
          <p:cNvPr id="5" name="Left Arrow 4"/>
          <p:cNvSpPr/>
          <p:nvPr/>
        </p:nvSpPr>
        <p:spPr>
          <a:xfrm>
            <a:off x="4500563" y="5429250"/>
            <a:ext cx="549275" cy="34131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ransition>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28688"/>
            <a:ext cx="8929688" cy="5929312"/>
          </a:xfrm>
        </p:spPr>
        <p:txBody>
          <a:bodyPr>
            <a:normAutofit/>
          </a:bodyPr>
          <a:lstStyle/>
          <a:p>
            <a:pPr marL="365760" indent="-256032" algn="r" eaLnBrk="1" fontAlgn="auto" hangingPunct="1">
              <a:spcAft>
                <a:spcPts val="0"/>
              </a:spcAft>
              <a:buClr>
                <a:schemeClr val="accent3"/>
              </a:buClr>
              <a:buFont typeface="Wingdings 3"/>
              <a:buNone/>
              <a:defRPr/>
            </a:pPr>
            <a:r>
              <a:rPr lang="fa-IR" sz="2400" b="1" dirty="0" smtClean="0">
                <a:solidFill>
                  <a:srgbClr val="FF0000"/>
                </a:solidFill>
                <a:ea typeface="+mn-ea"/>
                <a:cs typeface="B Nazanin" pitchFamily="2" charset="-78"/>
              </a:rPr>
              <a:t>4) </a:t>
            </a:r>
            <a:r>
              <a:rPr lang="fa-IR" sz="1800" b="1" dirty="0" smtClean="0">
                <a:ea typeface="+mn-ea"/>
                <a:cs typeface="B Nazanin" pitchFamily="2" charset="-78"/>
              </a:rPr>
              <a:t>هنگام وصول درآمدهای تحقق یافته به صورت نقد:</a:t>
            </a:r>
          </a:p>
          <a:p>
            <a:pPr marL="365760" indent="-256032" algn="r" eaLnBrk="1" fontAlgn="auto" hangingPunct="1">
              <a:spcAft>
                <a:spcPts val="0"/>
              </a:spcAft>
              <a:buClr>
                <a:schemeClr val="accent3"/>
              </a:buClr>
              <a:buFont typeface="Wingdings 3"/>
              <a:buNone/>
              <a:defRPr/>
            </a:pPr>
            <a:r>
              <a:rPr lang="fa-IR" sz="1800" b="1" dirty="0" smtClean="0">
                <a:solidFill>
                  <a:srgbClr val="FF0000"/>
                </a:solidFill>
                <a:ea typeface="+mn-ea"/>
                <a:cs typeface="B Nazanin" pitchFamily="2" charset="-78"/>
              </a:rPr>
              <a:t>                                                     </a:t>
            </a:r>
          </a:p>
          <a:p>
            <a:pPr marL="365760" indent="-256032" algn="r" eaLnBrk="1" fontAlgn="auto" hangingPunct="1">
              <a:spcAft>
                <a:spcPts val="0"/>
              </a:spcAft>
              <a:buClr>
                <a:schemeClr val="accent3"/>
              </a:buClr>
              <a:buFont typeface="Wingdings 3"/>
              <a:buNone/>
              <a:defRPr/>
            </a:pPr>
            <a:r>
              <a:rPr lang="fa-IR" sz="1800" b="1" dirty="0" smtClean="0">
                <a:solidFill>
                  <a:srgbClr val="FF0000"/>
                </a:solidFill>
                <a:ea typeface="+mn-ea"/>
                <a:cs typeface="B Nazanin" pitchFamily="2" charset="-78"/>
              </a:rPr>
              <a:t>                                              </a:t>
            </a:r>
            <a:r>
              <a:rPr lang="fa-IR" sz="1800" b="1" dirty="0" smtClean="0">
                <a:solidFill>
                  <a:schemeClr val="accent1">
                    <a:lumMod val="75000"/>
                  </a:schemeClr>
                </a:solidFill>
                <a:ea typeface="+mn-ea"/>
                <a:cs typeface="B Nazanin" pitchFamily="2" charset="-78"/>
              </a:rPr>
              <a:t>بانک تمرکز وجوه درآمد عمومی</a:t>
            </a:r>
          </a:p>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                                                                       حساب درآمد عمومی وصولی</a:t>
            </a:r>
          </a:p>
          <a:p>
            <a:pPr marL="365760" indent="-256032" algn="r" eaLnBrk="1" fontAlgn="auto" hangingPunct="1">
              <a:spcAft>
                <a:spcPts val="0"/>
              </a:spcAft>
              <a:buClr>
                <a:schemeClr val="accent3"/>
              </a:buClr>
              <a:buFont typeface="Wingdings 3"/>
              <a:buNone/>
              <a:defRPr/>
            </a:pPr>
            <a:r>
              <a:rPr lang="fa-IR" sz="2400" b="1" dirty="0" smtClean="0">
                <a:solidFill>
                  <a:srgbClr val="FF0000"/>
                </a:solidFill>
                <a:ea typeface="+mn-ea"/>
                <a:cs typeface="B Nazanin" pitchFamily="2" charset="-78"/>
              </a:rPr>
              <a:t>5)</a:t>
            </a:r>
            <a:r>
              <a:rPr lang="fa-IR" sz="1800" b="1" dirty="0" smtClean="0">
                <a:ea typeface="+mn-ea"/>
                <a:cs typeface="B Nazanin" pitchFamily="2" charset="-78"/>
              </a:rPr>
              <a:t>انتقال درآمد عمومی به حساب خزانه تمرکز وجوه درآمد عمومی:</a:t>
            </a:r>
          </a:p>
          <a:p>
            <a:pPr marL="365760" indent="-256032" algn="r" eaLnBrk="1" fontAlgn="auto" hangingPunct="1">
              <a:spcAft>
                <a:spcPts val="0"/>
              </a:spcAft>
              <a:buClr>
                <a:schemeClr val="accent3"/>
              </a:buClr>
              <a:buFont typeface="Wingdings 3"/>
              <a:buNone/>
              <a:defRPr/>
            </a:pPr>
            <a:endParaRPr lang="fa-IR" sz="1800" b="1" dirty="0" smtClean="0">
              <a:solidFill>
                <a:srgbClr val="FF0000"/>
              </a:solidFill>
              <a:ea typeface="+mn-ea"/>
              <a:cs typeface="B Nazanin" pitchFamily="2" charset="-78"/>
            </a:endParaRPr>
          </a:p>
          <a:p>
            <a:pPr marL="365760" indent="-256032" algn="r" eaLnBrk="1" fontAlgn="auto" hangingPunct="1">
              <a:spcAft>
                <a:spcPts val="0"/>
              </a:spcAft>
              <a:buClr>
                <a:schemeClr val="accent3"/>
              </a:buClr>
              <a:buFont typeface="Wingdings 3"/>
              <a:buNone/>
              <a:defRPr/>
            </a:pPr>
            <a:r>
              <a:rPr lang="fa-IR" sz="1800" b="1" dirty="0" smtClean="0">
                <a:solidFill>
                  <a:srgbClr val="FF0000"/>
                </a:solidFill>
                <a:ea typeface="+mn-ea"/>
                <a:cs typeface="B Nazanin" pitchFamily="2" charset="-78"/>
              </a:rPr>
              <a:t>                                          </a:t>
            </a:r>
            <a:r>
              <a:rPr lang="fa-IR" sz="1800" b="1" dirty="0" smtClean="0">
                <a:solidFill>
                  <a:schemeClr val="accent1">
                    <a:lumMod val="75000"/>
                  </a:schemeClr>
                </a:solidFill>
                <a:ea typeface="+mn-ea"/>
                <a:cs typeface="B Nazanin" pitchFamily="2" charset="-78"/>
              </a:rPr>
              <a:t>خزانه تمرکز وجوه درآمد عمومی</a:t>
            </a:r>
          </a:p>
          <a:p>
            <a:pPr marL="365760" indent="-256032" algn="r" eaLnBrk="1" fontAlgn="auto" hangingPunct="1">
              <a:spcAft>
                <a:spcPts val="0"/>
              </a:spcAft>
              <a:buClr>
                <a:schemeClr val="accent3"/>
              </a:buClr>
              <a:buFont typeface="Wingdings 3"/>
              <a:buNone/>
              <a:defRPr/>
            </a:pPr>
            <a:r>
              <a:rPr lang="fa-IR" sz="2400" b="1" dirty="0" smtClean="0">
                <a:solidFill>
                  <a:srgbClr val="FF0000"/>
                </a:solidFill>
                <a:ea typeface="+mn-ea"/>
                <a:cs typeface="B Nazanin" pitchFamily="2" charset="-78"/>
              </a:rPr>
              <a:t>                                                     </a:t>
            </a:r>
            <a:r>
              <a:rPr lang="fa-IR" sz="1800" b="1" dirty="0" smtClean="0">
                <a:solidFill>
                  <a:schemeClr val="accent1">
                    <a:lumMod val="75000"/>
                  </a:schemeClr>
                </a:solidFill>
                <a:ea typeface="+mn-ea"/>
                <a:cs typeface="B Nazanin" pitchFamily="2" charset="-78"/>
              </a:rPr>
              <a:t>بانک تمرکز وجوه درآمد عمومی</a:t>
            </a:r>
          </a:p>
          <a:p>
            <a:pPr marL="365760" indent="-256032" algn="r" eaLnBrk="1" fontAlgn="auto" hangingPunct="1">
              <a:spcAft>
                <a:spcPts val="0"/>
              </a:spcAft>
              <a:buClr>
                <a:schemeClr val="accent3"/>
              </a:buClr>
              <a:buFont typeface="Wingdings 3"/>
              <a:buNone/>
              <a:defRPr/>
            </a:pPr>
            <a:r>
              <a:rPr lang="fa-IR" sz="2400" b="1" dirty="0" smtClean="0">
                <a:solidFill>
                  <a:srgbClr val="FF0000"/>
                </a:solidFill>
                <a:ea typeface="+mn-ea"/>
                <a:cs typeface="B Nazanin" pitchFamily="2" charset="-78"/>
              </a:rPr>
              <a:t>6)</a:t>
            </a:r>
            <a:r>
              <a:rPr lang="fa-IR" sz="1800" b="1" dirty="0" smtClean="0">
                <a:ea typeface="+mn-ea"/>
                <a:cs typeface="B Nazanin" pitchFamily="2" charset="-78"/>
              </a:rPr>
              <a:t>انتقال وجوه مذکور به حساب درآمد عمومی کشور و اخذ تاییدیه از خزانه براساس برگه بستانکاری 8001 حاوی مشخصات درآمدهای عمومی:</a:t>
            </a:r>
          </a:p>
          <a:p>
            <a:pPr marL="365760" indent="-256032" algn="r" eaLnBrk="1" fontAlgn="auto" hangingPunct="1">
              <a:spcAft>
                <a:spcPts val="0"/>
              </a:spcAft>
              <a:buClr>
                <a:schemeClr val="accent3"/>
              </a:buClr>
              <a:buFont typeface="Wingdings 3"/>
              <a:buNone/>
              <a:defRPr/>
            </a:pPr>
            <a:r>
              <a:rPr lang="fa-IR" sz="1800" b="1" dirty="0" smtClean="0">
                <a:ea typeface="+mn-ea"/>
                <a:cs typeface="B Nazanin" pitchFamily="2" charset="-78"/>
              </a:rPr>
              <a:t>                                                  </a:t>
            </a:r>
            <a:r>
              <a:rPr lang="fa-IR" sz="1800" b="1" dirty="0" smtClean="0">
                <a:solidFill>
                  <a:schemeClr val="accent1">
                    <a:lumMod val="75000"/>
                  </a:schemeClr>
                </a:solidFill>
                <a:ea typeface="+mn-ea"/>
                <a:cs typeface="B Nazanin" pitchFamily="2" charset="-78"/>
              </a:rPr>
              <a:t>حساب درآمد ارسالی</a:t>
            </a:r>
            <a:r>
              <a:rPr lang="fa-IR" sz="1800" b="1" dirty="0" smtClean="0">
                <a:ea typeface="+mn-ea"/>
                <a:cs typeface="B Nazanin" pitchFamily="2" charset="-78"/>
              </a:rPr>
              <a:t> </a:t>
            </a:r>
            <a:r>
              <a:rPr lang="fa-IR" sz="3200" b="1" dirty="0" smtClean="0">
                <a:solidFill>
                  <a:srgbClr val="FF0000"/>
                </a:solidFill>
                <a:ea typeface="+mn-ea"/>
                <a:cs typeface="B Nazanin" pitchFamily="2" charset="-78"/>
              </a:rPr>
              <a:t> </a:t>
            </a:r>
          </a:p>
          <a:p>
            <a:pPr marL="365760" indent="-256032" algn="r" eaLnBrk="1" fontAlgn="auto" hangingPunct="1">
              <a:spcAft>
                <a:spcPts val="0"/>
              </a:spcAft>
              <a:buClr>
                <a:schemeClr val="accent3"/>
              </a:buClr>
              <a:buFont typeface="Wingdings 3"/>
              <a:buNone/>
              <a:defRPr/>
            </a:pPr>
            <a:r>
              <a:rPr lang="fa-IR" sz="3200" b="1" dirty="0" smtClean="0">
                <a:solidFill>
                  <a:srgbClr val="FF0000"/>
                </a:solidFill>
                <a:ea typeface="+mn-ea"/>
                <a:cs typeface="B Nazanin" pitchFamily="2" charset="-78"/>
              </a:rPr>
              <a:t>                                      </a:t>
            </a:r>
            <a:r>
              <a:rPr lang="fa-IR" sz="1800" b="1" dirty="0" smtClean="0">
                <a:solidFill>
                  <a:schemeClr val="accent1">
                    <a:lumMod val="75000"/>
                  </a:schemeClr>
                </a:solidFill>
                <a:ea typeface="+mn-ea"/>
                <a:cs typeface="B Nazanin" pitchFamily="2" charset="-78"/>
              </a:rPr>
              <a:t>خزانه تمرکز وجوه درآمد عمومی</a:t>
            </a:r>
          </a:p>
          <a:p>
            <a:pPr marL="365760" indent="-256032" algn="r" eaLnBrk="1" fontAlgn="auto" hangingPunct="1">
              <a:spcAft>
                <a:spcPts val="0"/>
              </a:spcAft>
              <a:buClr>
                <a:schemeClr val="accent3"/>
              </a:buClr>
              <a:buFont typeface="Wingdings 3"/>
              <a:buNone/>
              <a:defRPr/>
            </a:pPr>
            <a:r>
              <a:rPr lang="fa-IR" sz="3200" b="1" dirty="0" smtClean="0">
                <a:solidFill>
                  <a:srgbClr val="FF0000"/>
                </a:solidFill>
                <a:ea typeface="+mn-ea"/>
                <a:cs typeface="B Nazanin" pitchFamily="2" charset="-78"/>
              </a:rPr>
              <a:t>     </a:t>
            </a:r>
            <a:endParaRPr lang="fa-IR" sz="4000" b="1" dirty="0">
              <a:solidFill>
                <a:srgbClr val="FF0000"/>
              </a:solidFill>
              <a:ea typeface="+mn-ea"/>
              <a:cs typeface="B Nazanin"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5750" y="500063"/>
            <a:ext cx="8501063" cy="6357937"/>
          </a:xfrm>
        </p:spPr>
        <p:txBody>
          <a:bodyPr>
            <a:noAutofit/>
          </a:bodyPr>
          <a:lstStyle/>
          <a:p>
            <a:pPr marL="365760" indent="-256032" algn="r" eaLnBrk="1" fontAlgn="auto" hangingPunct="1">
              <a:spcAft>
                <a:spcPts val="0"/>
              </a:spcAft>
              <a:buClr>
                <a:schemeClr val="accent3"/>
              </a:buClr>
              <a:buFont typeface="Wingdings 2"/>
              <a:buNone/>
              <a:defRPr/>
            </a:pPr>
            <a:r>
              <a:rPr lang="fa-IR" sz="2000" b="1" dirty="0" smtClean="0">
                <a:solidFill>
                  <a:srgbClr val="FF0000"/>
                </a:solidFill>
                <a:ea typeface="+mn-ea"/>
                <a:cs typeface="B Nazanin" pitchFamily="2" charset="-78"/>
              </a:rPr>
              <a:t> 7)</a:t>
            </a:r>
            <a:r>
              <a:rPr lang="fa-IR" sz="1800" b="1" dirty="0" smtClean="0">
                <a:ea typeface="+mn-ea"/>
                <a:cs typeface="B Nazanin" pitchFamily="2" charset="-78"/>
              </a:rPr>
              <a:t>معادل مطالبات قابل وصول براساس صورتحسابها و سایر مدارک همزمان با ثبت درآمد تحقق یافته :</a:t>
            </a:r>
          </a:p>
          <a:p>
            <a:pPr marL="365760" indent="-256032" algn="r" eaLnBrk="1" fontAlgn="auto" hangingPunct="1">
              <a:spcAft>
                <a:spcPts val="0"/>
              </a:spcAft>
              <a:buClr>
                <a:schemeClr val="accent3"/>
              </a:buClr>
              <a:buFont typeface="Wingdings 2"/>
              <a:buNone/>
              <a:defRPr/>
            </a:pPr>
            <a:r>
              <a:rPr lang="fa-IR" sz="1800" b="1" dirty="0" smtClean="0">
                <a:solidFill>
                  <a:srgbClr val="FF0000"/>
                </a:solidFill>
                <a:ea typeface="+mn-ea"/>
                <a:cs typeface="B Nazanin" pitchFamily="2" charset="-78"/>
              </a:rPr>
              <a:t>                                       </a:t>
            </a:r>
            <a:r>
              <a:rPr lang="fa-IR" sz="1800" b="1" dirty="0" smtClean="0">
                <a:solidFill>
                  <a:schemeClr val="accent1">
                    <a:lumMod val="75000"/>
                  </a:schemeClr>
                </a:solidFill>
                <a:ea typeface="+mn-ea"/>
                <a:cs typeface="B Nazanin" pitchFamily="2" charset="-78"/>
              </a:rPr>
              <a:t>حساب درآمد پیش بینی شده  </a:t>
            </a:r>
          </a:p>
          <a:p>
            <a:pPr marL="365760" indent="-256032" algn="r" eaLnBrk="1" fontAlgn="auto" hangingPunct="1">
              <a:spcAft>
                <a:spcPts val="0"/>
              </a:spcAft>
              <a:buClr>
                <a:schemeClr val="accent3"/>
              </a:buClr>
              <a:buFont typeface="Wingdings 2"/>
              <a:buNone/>
              <a:defRPr/>
            </a:pPr>
            <a:r>
              <a:rPr lang="fa-IR" sz="1800" b="1" dirty="0" smtClean="0">
                <a:solidFill>
                  <a:schemeClr val="accent1">
                    <a:lumMod val="75000"/>
                  </a:schemeClr>
                </a:solidFill>
                <a:ea typeface="+mn-ea"/>
                <a:cs typeface="B Nazanin" pitchFamily="2" charset="-78"/>
              </a:rPr>
              <a:t>                                                                 حساب درآمد تحقق یافته</a:t>
            </a:r>
          </a:p>
          <a:p>
            <a:pPr marL="365760" indent="-256032" algn="r" eaLnBrk="1" fontAlgn="auto" hangingPunct="1">
              <a:spcAft>
                <a:spcPts val="0"/>
              </a:spcAft>
              <a:buClr>
                <a:schemeClr val="accent3"/>
              </a:buClr>
              <a:buFont typeface="Wingdings 2"/>
              <a:buNone/>
              <a:defRPr/>
            </a:pPr>
            <a:r>
              <a:rPr lang="fa-IR" sz="1600" b="1" dirty="0" smtClean="0">
                <a:solidFill>
                  <a:schemeClr val="accent1">
                    <a:lumMod val="75000"/>
                  </a:schemeClr>
                </a:solidFill>
                <a:ea typeface="+mn-ea"/>
                <a:cs typeface="B Nazanin" pitchFamily="2" charset="-78"/>
              </a:rPr>
              <a:t>                                        </a:t>
            </a:r>
          </a:p>
          <a:p>
            <a:pPr marL="365760" indent="-256032" algn="r" eaLnBrk="1" fontAlgn="auto" hangingPunct="1">
              <a:spcAft>
                <a:spcPts val="0"/>
              </a:spcAft>
              <a:buClr>
                <a:schemeClr val="accent3"/>
              </a:buClr>
              <a:buFont typeface="Wingdings 2"/>
              <a:buNone/>
              <a:defRPr/>
            </a:pPr>
            <a:r>
              <a:rPr lang="fa-IR" sz="1600" b="1" dirty="0" smtClean="0">
                <a:solidFill>
                  <a:schemeClr val="accent1">
                    <a:lumMod val="75000"/>
                  </a:schemeClr>
                </a:solidFill>
                <a:ea typeface="+mn-ea"/>
                <a:cs typeface="B Nazanin" pitchFamily="2" charset="-78"/>
              </a:rPr>
              <a:t>                                  </a:t>
            </a:r>
            <a:r>
              <a:rPr lang="fa-IR" sz="1800" b="1" dirty="0" smtClean="0">
                <a:solidFill>
                  <a:schemeClr val="accent1">
                    <a:lumMod val="75000"/>
                  </a:schemeClr>
                </a:solidFill>
                <a:ea typeface="+mn-ea"/>
                <a:cs typeface="B Nazanin" pitchFamily="2" charset="-78"/>
              </a:rPr>
              <a:t>حساب مطالبات قابل وصول / بدهکاران </a:t>
            </a:r>
            <a:endParaRPr lang="fa-IR" sz="1600" b="1" dirty="0" smtClean="0">
              <a:solidFill>
                <a:schemeClr val="accent1">
                  <a:lumMod val="75000"/>
                </a:schemeClr>
              </a:solidFill>
              <a:ea typeface="+mn-ea"/>
              <a:cs typeface="B Nazanin" pitchFamily="2" charset="-78"/>
            </a:endParaRPr>
          </a:p>
          <a:p>
            <a:pPr marL="365760" indent="-256032" algn="r" eaLnBrk="1" fontAlgn="auto" hangingPunct="1">
              <a:spcAft>
                <a:spcPts val="0"/>
              </a:spcAft>
              <a:buClr>
                <a:schemeClr val="accent3"/>
              </a:buClr>
              <a:buFont typeface="Wingdings 2"/>
              <a:buNone/>
              <a:defRPr/>
            </a:pPr>
            <a:r>
              <a:rPr lang="fa-IR" sz="1800" b="1" dirty="0" smtClean="0">
                <a:solidFill>
                  <a:schemeClr val="accent1">
                    <a:lumMod val="75000"/>
                  </a:schemeClr>
                </a:solidFill>
                <a:ea typeface="+mn-ea"/>
                <a:cs typeface="B Nazanin" pitchFamily="2" charset="-78"/>
              </a:rPr>
              <a:t>                                                                       حساب کنترل درآمدها</a:t>
            </a:r>
            <a:endParaRPr lang="fa-IR" sz="1200" b="1" dirty="0" smtClean="0">
              <a:solidFill>
                <a:schemeClr val="accent1">
                  <a:lumMod val="75000"/>
                </a:schemeClr>
              </a:solidFill>
              <a:ea typeface="+mn-ea"/>
              <a:cs typeface="B Nazanin" pitchFamily="2" charset="-78"/>
            </a:endParaRPr>
          </a:p>
          <a:p>
            <a:pPr marL="365760" indent="-256032" algn="r" eaLnBrk="1" fontAlgn="auto" hangingPunct="1">
              <a:spcAft>
                <a:spcPts val="0"/>
              </a:spcAft>
              <a:buClr>
                <a:schemeClr val="accent3"/>
              </a:buClr>
              <a:buFont typeface="Wingdings 2"/>
              <a:buNone/>
              <a:defRPr/>
            </a:pPr>
            <a:r>
              <a:rPr lang="fa-IR" sz="2000" b="1" dirty="0" smtClean="0">
                <a:solidFill>
                  <a:srgbClr val="FF0000"/>
                </a:solidFill>
                <a:ea typeface="+mn-ea"/>
                <a:cs typeface="B Nazanin" pitchFamily="2" charset="-78"/>
              </a:rPr>
              <a:t>8)</a:t>
            </a:r>
            <a:r>
              <a:rPr lang="fa-IR" sz="1800" b="1" dirty="0" smtClean="0">
                <a:ea typeface="+mn-ea"/>
                <a:cs typeface="B Nazanin" pitchFamily="2" charset="-78"/>
              </a:rPr>
              <a:t>ثبت سفته ها و سایر وثیقه ها  بابت اقساط مطالبات در صورتیکه طبق قانون مجاز به این کار باشد:</a:t>
            </a:r>
            <a:endParaRPr lang="fa-IR" sz="1600" b="1" dirty="0" smtClean="0">
              <a:ea typeface="+mn-ea"/>
              <a:cs typeface="B Nazanin" pitchFamily="2" charset="-78"/>
            </a:endParaRPr>
          </a:p>
          <a:p>
            <a:pPr marL="365760" indent="-256032" algn="r" eaLnBrk="1" fontAlgn="auto" hangingPunct="1">
              <a:spcAft>
                <a:spcPts val="0"/>
              </a:spcAft>
              <a:buClr>
                <a:schemeClr val="accent3"/>
              </a:buClr>
              <a:buFont typeface="Wingdings 2"/>
              <a:buNone/>
              <a:defRPr/>
            </a:pPr>
            <a:r>
              <a:rPr lang="fa-IR" sz="1400" b="1" dirty="0" smtClean="0">
                <a:solidFill>
                  <a:srgbClr val="FF0000"/>
                </a:solidFill>
                <a:ea typeface="+mn-ea"/>
                <a:cs typeface="B Nazanin" pitchFamily="2" charset="-78"/>
              </a:rPr>
              <a:t>                                         </a:t>
            </a:r>
            <a:r>
              <a:rPr lang="fa-IR" sz="1800" b="1" dirty="0" smtClean="0">
                <a:solidFill>
                  <a:schemeClr val="accent1">
                    <a:lumMod val="75000"/>
                  </a:schemeClr>
                </a:solidFill>
                <a:ea typeface="+mn-ea"/>
                <a:cs typeface="B Nazanin" pitchFamily="2" charset="-78"/>
              </a:rPr>
              <a:t>حساب اسناد دریافتنی</a:t>
            </a:r>
            <a:endParaRPr lang="fa-IR" sz="1400" b="1" dirty="0" smtClean="0">
              <a:solidFill>
                <a:schemeClr val="accent1">
                  <a:lumMod val="75000"/>
                </a:schemeClr>
              </a:solidFill>
              <a:ea typeface="+mn-ea"/>
              <a:cs typeface="B Nazanin" pitchFamily="2" charset="-78"/>
            </a:endParaRPr>
          </a:p>
          <a:p>
            <a:pPr marL="365760" indent="-256032" algn="r" eaLnBrk="1" fontAlgn="auto" hangingPunct="1">
              <a:spcAft>
                <a:spcPts val="0"/>
              </a:spcAft>
              <a:buClr>
                <a:schemeClr val="accent3"/>
              </a:buClr>
              <a:buFont typeface="Wingdings 2"/>
              <a:buNone/>
              <a:defRPr/>
            </a:pPr>
            <a:r>
              <a:rPr lang="fa-IR" sz="1800" b="1" dirty="0" smtClean="0">
                <a:solidFill>
                  <a:schemeClr val="accent1">
                    <a:lumMod val="75000"/>
                  </a:schemeClr>
                </a:solidFill>
                <a:ea typeface="+mn-ea"/>
                <a:cs typeface="B Nazanin" pitchFamily="2" charset="-78"/>
              </a:rPr>
              <a:t>                                                         حساب مطالبات قابل وصول / بدهکاران</a:t>
            </a:r>
          </a:p>
          <a:p>
            <a:pPr marL="365760" indent="-256032" algn="r" eaLnBrk="1" fontAlgn="auto" hangingPunct="1">
              <a:spcAft>
                <a:spcPts val="0"/>
              </a:spcAft>
              <a:buClr>
                <a:schemeClr val="accent3"/>
              </a:buClr>
              <a:buFont typeface="Wingdings 2"/>
              <a:buNone/>
              <a:defRPr/>
            </a:pPr>
            <a:r>
              <a:rPr lang="fa-IR" sz="2000" b="1" dirty="0" smtClean="0">
                <a:solidFill>
                  <a:srgbClr val="FF0000"/>
                </a:solidFill>
                <a:ea typeface="+mn-ea"/>
                <a:cs typeface="B Nazanin" pitchFamily="2" charset="-78"/>
              </a:rPr>
              <a:t>9)</a:t>
            </a:r>
            <a:r>
              <a:rPr lang="fa-IR" sz="1800" b="1" dirty="0" smtClean="0">
                <a:ea typeface="+mn-ea"/>
                <a:cs typeface="B Nazanin" pitchFamily="2" charset="-78"/>
              </a:rPr>
              <a:t>هنگام ارسال اسناد دریافتنی به بانک جهت وصول:</a:t>
            </a:r>
          </a:p>
          <a:p>
            <a:pPr marL="365760" indent="-256032" algn="r" eaLnBrk="1" fontAlgn="auto" hangingPunct="1">
              <a:spcAft>
                <a:spcPts val="0"/>
              </a:spcAft>
              <a:buClr>
                <a:schemeClr val="accent3"/>
              </a:buClr>
              <a:buFont typeface="Wingdings 2"/>
              <a:buNone/>
              <a:defRPr/>
            </a:pPr>
            <a:r>
              <a:rPr lang="fa-IR" sz="1800" b="1" dirty="0" smtClean="0">
                <a:solidFill>
                  <a:srgbClr val="FF0000"/>
                </a:solidFill>
                <a:ea typeface="+mn-ea"/>
                <a:cs typeface="B Nazanin" pitchFamily="2" charset="-78"/>
              </a:rPr>
              <a:t>                                      </a:t>
            </a:r>
            <a:r>
              <a:rPr lang="fa-IR" sz="1800" b="1" dirty="0" smtClean="0">
                <a:solidFill>
                  <a:schemeClr val="accent1">
                    <a:lumMod val="75000"/>
                  </a:schemeClr>
                </a:solidFill>
                <a:ea typeface="+mn-ea"/>
                <a:cs typeface="B Nazanin" pitchFamily="2" charset="-78"/>
              </a:rPr>
              <a:t>حساب اسناد در جریان وصول </a:t>
            </a:r>
          </a:p>
          <a:p>
            <a:pPr marL="365760" indent="-256032" algn="r" eaLnBrk="1" fontAlgn="auto" hangingPunct="1">
              <a:spcAft>
                <a:spcPts val="0"/>
              </a:spcAft>
              <a:buClr>
                <a:schemeClr val="accent3"/>
              </a:buClr>
              <a:buFont typeface="Wingdings 2"/>
              <a:buNone/>
              <a:defRPr/>
            </a:pPr>
            <a:r>
              <a:rPr lang="fa-IR" sz="1800" b="1" dirty="0" smtClean="0">
                <a:solidFill>
                  <a:schemeClr val="accent1">
                    <a:lumMod val="75000"/>
                  </a:schemeClr>
                </a:solidFill>
                <a:ea typeface="+mn-ea"/>
                <a:cs typeface="B Nazanin" pitchFamily="2" charset="-78"/>
              </a:rPr>
              <a:t>                                                              حساب اسناد دریافتنی </a:t>
            </a:r>
          </a:p>
          <a:p>
            <a:pPr marL="365760" indent="-256032" algn="r" eaLnBrk="1" fontAlgn="auto" hangingPunct="1">
              <a:spcAft>
                <a:spcPts val="0"/>
              </a:spcAft>
              <a:buClr>
                <a:schemeClr val="accent3"/>
              </a:buClr>
              <a:buFont typeface="Wingdings 2"/>
              <a:buNone/>
              <a:defRPr/>
            </a:pPr>
            <a:r>
              <a:rPr lang="fa-IR" sz="2000" b="1" dirty="0" smtClean="0">
                <a:solidFill>
                  <a:srgbClr val="FF0000"/>
                </a:solidFill>
                <a:ea typeface="+mn-ea"/>
                <a:cs typeface="B Nazanin" pitchFamily="2" charset="-78"/>
              </a:rPr>
              <a:t>10) </a:t>
            </a:r>
            <a:r>
              <a:rPr lang="fa-IR" sz="1800" b="1" dirty="0" smtClean="0">
                <a:ea typeface="+mn-ea"/>
                <a:cs typeface="B Nazanin" pitchFamily="2" charset="-78"/>
              </a:rPr>
              <a:t>هنگام عدم وصول (نکول)اقساط در موعد مقرر:</a:t>
            </a:r>
          </a:p>
          <a:p>
            <a:pPr marL="365760" indent="-256032" algn="r" eaLnBrk="1" fontAlgn="auto" hangingPunct="1">
              <a:spcAft>
                <a:spcPts val="0"/>
              </a:spcAft>
              <a:buClr>
                <a:schemeClr val="accent3"/>
              </a:buClr>
              <a:buFont typeface="Wingdings 2"/>
              <a:buNone/>
              <a:defRPr/>
            </a:pPr>
            <a:r>
              <a:rPr lang="fa-IR" sz="1800" b="1" dirty="0" smtClean="0">
                <a:solidFill>
                  <a:srgbClr val="FF0000"/>
                </a:solidFill>
                <a:ea typeface="+mn-ea"/>
                <a:cs typeface="B Nazanin" pitchFamily="2" charset="-78"/>
              </a:rPr>
              <a:t>                                      </a:t>
            </a:r>
            <a:r>
              <a:rPr lang="fa-IR" sz="1800" b="1" dirty="0" smtClean="0">
                <a:solidFill>
                  <a:schemeClr val="accent1">
                    <a:lumMod val="75000"/>
                  </a:schemeClr>
                </a:solidFill>
                <a:ea typeface="+mn-ea"/>
                <a:cs typeface="B Nazanin" pitchFamily="2" charset="-78"/>
              </a:rPr>
              <a:t>حساب اسناد نکول شده </a:t>
            </a:r>
          </a:p>
          <a:p>
            <a:pPr marL="365760" indent="-256032" algn="r" eaLnBrk="1" fontAlgn="auto" hangingPunct="1">
              <a:spcAft>
                <a:spcPts val="0"/>
              </a:spcAft>
              <a:buClr>
                <a:schemeClr val="accent3"/>
              </a:buClr>
              <a:buFont typeface="Wingdings 2"/>
              <a:buNone/>
              <a:defRPr/>
            </a:pPr>
            <a:r>
              <a:rPr lang="fa-IR" sz="1800" b="1" dirty="0" smtClean="0">
                <a:solidFill>
                  <a:schemeClr val="accent1">
                    <a:lumMod val="75000"/>
                  </a:schemeClr>
                </a:solidFill>
                <a:ea typeface="+mn-ea"/>
                <a:cs typeface="B Nazanin" pitchFamily="2" charset="-78"/>
              </a:rPr>
              <a:t>                                                       حساب اسناد درجریان وصول</a:t>
            </a:r>
          </a:p>
          <a:p>
            <a:pPr marL="365760" indent="-256032" algn="r" eaLnBrk="1" fontAlgn="auto" hangingPunct="1">
              <a:spcAft>
                <a:spcPts val="0"/>
              </a:spcAft>
              <a:buClr>
                <a:schemeClr val="accent3"/>
              </a:buClr>
              <a:buFont typeface="Wingdings 2"/>
              <a:buNone/>
              <a:defRPr/>
            </a:pPr>
            <a:r>
              <a:rPr lang="fa-IR" sz="2000" b="1" dirty="0" smtClean="0">
                <a:solidFill>
                  <a:srgbClr val="FF0000"/>
                </a:solidFill>
                <a:ea typeface="+mn-ea"/>
                <a:cs typeface="B Nazanin" pitchFamily="2" charset="-78"/>
              </a:rPr>
              <a:t>11)</a:t>
            </a:r>
            <a:r>
              <a:rPr lang="fa-IR" sz="1800" b="1" dirty="0" smtClean="0">
                <a:ea typeface="+mn-ea"/>
                <a:cs typeface="B Nazanin" pitchFamily="2" charset="-78"/>
              </a:rPr>
              <a:t>هنگام ارسال اسناد نکول شده به اجرا و واحد حقوقی :</a:t>
            </a:r>
          </a:p>
          <a:p>
            <a:pPr marL="365760" indent="-256032" algn="r" eaLnBrk="1" fontAlgn="auto" hangingPunct="1">
              <a:spcAft>
                <a:spcPts val="0"/>
              </a:spcAft>
              <a:buClr>
                <a:schemeClr val="accent3"/>
              </a:buClr>
              <a:buFont typeface="Wingdings 2"/>
              <a:buNone/>
              <a:defRPr/>
            </a:pPr>
            <a:r>
              <a:rPr lang="fa-IR" sz="1800" b="1" dirty="0" smtClean="0">
                <a:ea typeface="+mn-ea"/>
                <a:cs typeface="B Nazanin" pitchFamily="2" charset="-78"/>
              </a:rPr>
              <a:t>                                   </a:t>
            </a:r>
            <a:r>
              <a:rPr lang="fa-IR" sz="1800" b="1" dirty="0" smtClean="0">
                <a:solidFill>
                  <a:schemeClr val="accent1">
                    <a:lumMod val="75000"/>
                  </a:schemeClr>
                </a:solidFill>
                <a:ea typeface="+mn-ea"/>
                <a:cs typeface="B Nazanin" pitchFamily="2" charset="-78"/>
              </a:rPr>
              <a:t>حساب اجرا و دعاوی حقوقی </a:t>
            </a:r>
          </a:p>
          <a:p>
            <a:pPr marL="365760" indent="-256032" algn="r" eaLnBrk="1" fontAlgn="auto" hangingPunct="1">
              <a:spcAft>
                <a:spcPts val="0"/>
              </a:spcAft>
              <a:buClr>
                <a:schemeClr val="accent3"/>
              </a:buClr>
              <a:buFont typeface="Wingdings 2"/>
              <a:buNone/>
              <a:defRPr/>
            </a:pPr>
            <a:r>
              <a:rPr lang="fa-IR" sz="1800" b="1" dirty="0" smtClean="0">
                <a:solidFill>
                  <a:schemeClr val="accent1">
                    <a:lumMod val="75000"/>
                  </a:schemeClr>
                </a:solidFill>
                <a:ea typeface="+mn-ea"/>
                <a:cs typeface="B Nazanin" pitchFamily="2" charset="-78"/>
              </a:rPr>
              <a:t>                                                            حساب اسناد نکول شده</a:t>
            </a:r>
            <a:endParaRPr lang="fa-IR" sz="1800" b="1" dirty="0" smtClean="0">
              <a:ea typeface="+mn-ea"/>
              <a:cs typeface="B Nazanin" pitchFamily="2" charset="-78"/>
            </a:endParaRPr>
          </a:p>
          <a:p>
            <a:pPr marL="365760" indent="-256032" algn="r" eaLnBrk="1" fontAlgn="auto" hangingPunct="1">
              <a:spcAft>
                <a:spcPts val="0"/>
              </a:spcAft>
              <a:buClr>
                <a:schemeClr val="accent3"/>
              </a:buClr>
              <a:buFont typeface="Wingdings 2"/>
              <a:buNone/>
              <a:defRPr/>
            </a:pPr>
            <a:r>
              <a:rPr lang="fa-IR" sz="4000" b="1" dirty="0" smtClean="0">
                <a:solidFill>
                  <a:srgbClr val="FF0000"/>
                </a:solidFill>
                <a:ea typeface="+mn-ea"/>
                <a:cs typeface="B Nazanin" pitchFamily="2" charset="-78"/>
              </a:rPr>
              <a:t>                    </a:t>
            </a:r>
            <a:r>
              <a:rPr lang="fa-IR" sz="2400" b="1" dirty="0" smtClean="0">
                <a:solidFill>
                  <a:srgbClr val="FF0000"/>
                </a:solidFill>
                <a:ea typeface="+mn-ea"/>
                <a:cs typeface="B Nazanin" pitchFamily="2" charset="-78"/>
              </a:rPr>
              <a:t>                     </a:t>
            </a:r>
            <a:endParaRPr lang="fa-IR" sz="3200" b="1" dirty="0" smtClean="0">
              <a:solidFill>
                <a:srgbClr val="FF0000"/>
              </a:solidFill>
              <a:ea typeface="+mn-ea"/>
              <a:cs typeface="B Nazanin" pitchFamily="2" charset="-78"/>
            </a:endParaRPr>
          </a:p>
          <a:p>
            <a:pPr marL="365760" indent="-256032" algn="r" eaLnBrk="1" fontAlgn="auto" hangingPunct="1">
              <a:spcAft>
                <a:spcPts val="0"/>
              </a:spcAft>
              <a:buClr>
                <a:schemeClr val="accent3"/>
              </a:buClr>
              <a:buFont typeface="Wingdings 2"/>
              <a:buNone/>
              <a:defRPr/>
            </a:pPr>
            <a:r>
              <a:rPr lang="fa-IR" sz="1400" b="1" dirty="0" smtClean="0">
                <a:solidFill>
                  <a:srgbClr val="FF0000"/>
                </a:solidFill>
                <a:ea typeface="+mn-ea"/>
                <a:cs typeface="B Nazanin" pitchFamily="2" charset="-78"/>
              </a:rPr>
              <a:t>                                         </a:t>
            </a:r>
            <a:endParaRPr lang="fa-IR" sz="2000" b="1" dirty="0">
              <a:solidFill>
                <a:srgbClr val="FF0000"/>
              </a:solidFill>
              <a:ea typeface="+mn-ea"/>
              <a:cs typeface="B Nazanin" pitchFamily="2" charset="-78"/>
            </a:endParaRPr>
          </a:p>
        </p:txBody>
      </p:sp>
    </p:spTree>
  </p:cSld>
  <p:clrMapOvr>
    <a:masterClrMapping/>
  </p:clrMapOvr>
  <p:transition>
    <p:wheel spokes="2"/>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5750" y="857250"/>
            <a:ext cx="8643938" cy="5786438"/>
          </a:xfrm>
        </p:spPr>
        <p:txBody>
          <a:bodyPr>
            <a:normAutofit lnSpcReduction="10000"/>
          </a:bodyPr>
          <a:lstStyle/>
          <a:p>
            <a:pPr marL="365760" indent="-256032" algn="r" eaLnBrk="1" fontAlgn="auto" hangingPunct="1">
              <a:spcAft>
                <a:spcPts val="0"/>
              </a:spcAft>
              <a:buClr>
                <a:schemeClr val="accent3"/>
              </a:buClr>
              <a:buFont typeface="Wingdings 3"/>
              <a:buNone/>
              <a:defRPr/>
            </a:pPr>
            <a:r>
              <a:rPr lang="fa-IR" sz="2000" b="1" dirty="0" smtClean="0">
                <a:solidFill>
                  <a:srgbClr val="FF0000"/>
                </a:solidFill>
                <a:ea typeface="+mn-ea"/>
                <a:cs typeface="B Nazanin" pitchFamily="2" charset="-78"/>
              </a:rPr>
              <a:t>12)</a:t>
            </a:r>
            <a:r>
              <a:rPr lang="fa-IR" sz="1800" b="1" dirty="0" smtClean="0">
                <a:ea typeface="+mn-ea"/>
                <a:cs typeface="B Nazanin" pitchFamily="2" charset="-78"/>
              </a:rPr>
              <a:t>هنگام واریز وجه به حساب درآمد دستگاه در هر یک از مراحل 7-8-9-10-11 حسب مورد :</a:t>
            </a:r>
          </a:p>
          <a:p>
            <a:pPr marL="365760" indent="-256032" algn="r" eaLnBrk="1" fontAlgn="auto" hangingPunct="1">
              <a:spcAft>
                <a:spcPts val="0"/>
              </a:spcAft>
              <a:buClr>
                <a:schemeClr val="accent3"/>
              </a:buClr>
              <a:buFont typeface="Wingdings 3"/>
              <a:buNone/>
              <a:defRPr/>
            </a:pPr>
            <a:r>
              <a:rPr lang="fa-IR" sz="1800" b="1" dirty="0" smtClean="0">
                <a:solidFill>
                  <a:srgbClr val="FF0000"/>
                </a:solidFill>
                <a:ea typeface="+mn-ea"/>
                <a:cs typeface="B Nazanin" pitchFamily="2" charset="-78"/>
              </a:rPr>
              <a:t>                                             </a:t>
            </a:r>
            <a:r>
              <a:rPr lang="fa-IR" sz="1800" b="1" dirty="0" smtClean="0">
                <a:solidFill>
                  <a:schemeClr val="accent1">
                    <a:lumMod val="75000"/>
                  </a:schemeClr>
                </a:solidFill>
                <a:ea typeface="+mn-ea"/>
                <a:cs typeface="B Nazanin" pitchFamily="2" charset="-78"/>
              </a:rPr>
              <a:t>بانک تمرکز وجوه درآمد عمومی </a:t>
            </a:r>
          </a:p>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                                                                    درآمد عمومی وصولی</a:t>
            </a:r>
          </a:p>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  </a:t>
            </a:r>
          </a:p>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                                              حساب کنترل درآمدها</a:t>
            </a:r>
          </a:p>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                                                                   حساب بدهکاران </a:t>
            </a:r>
          </a:p>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                                                                   حساب اسناد دریافتنی</a:t>
            </a:r>
          </a:p>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                                                                   حساب اسناد وصول شده</a:t>
            </a:r>
          </a:p>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                                                                   حساب اسناد در جریان وصول</a:t>
            </a:r>
          </a:p>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                                                                   حساب اسناد نکول شده</a:t>
            </a:r>
          </a:p>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                                                                   حساب اجرا و دعاوی حقوقی</a:t>
            </a:r>
          </a:p>
          <a:p>
            <a:pPr marL="365760" indent="-256032" algn="r" eaLnBrk="1" fontAlgn="auto" hangingPunct="1">
              <a:spcAft>
                <a:spcPts val="0"/>
              </a:spcAft>
              <a:buClr>
                <a:schemeClr val="accent3"/>
              </a:buClr>
              <a:buFont typeface="Wingdings 3"/>
              <a:buNone/>
              <a:defRPr/>
            </a:pPr>
            <a:r>
              <a:rPr lang="fa-IR" sz="2000" b="1" dirty="0" smtClean="0">
                <a:solidFill>
                  <a:srgbClr val="FF0000"/>
                </a:solidFill>
                <a:ea typeface="+mn-ea"/>
                <a:cs typeface="B Nazanin" pitchFamily="2" charset="-78"/>
              </a:rPr>
              <a:t>13)</a:t>
            </a:r>
            <a:r>
              <a:rPr lang="fa-IR" sz="1800" b="1" dirty="0" smtClean="0">
                <a:ea typeface="+mn-ea"/>
                <a:cs typeface="B Nazanin" pitchFamily="2" charset="-78"/>
              </a:rPr>
              <a:t>ثبت وصول درآمد عمومی توسط دستگاه اجرایی استان و سایر دستگاهها بابت درآمد پیش بینی شده قسمت سوم قانون بودجه سالانه کل کشور:</a:t>
            </a:r>
          </a:p>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  </a:t>
            </a:r>
            <a:r>
              <a:rPr lang="fa-IR" sz="1800" b="1" dirty="0" smtClean="0">
                <a:solidFill>
                  <a:srgbClr val="FF0000"/>
                </a:solidFill>
                <a:ea typeface="+mn-ea"/>
                <a:cs typeface="B Nazanin" pitchFamily="2" charset="-78"/>
              </a:rPr>
              <a:t> الف)ثبت در دفاتر دستگاه اجرایی استان و سایر دستگاههای وصول کننده:</a:t>
            </a:r>
          </a:p>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       1)هنگام وصول درآمد                             </a:t>
            </a:r>
          </a:p>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                                                          بانک تمرکزوجوه درآمد عمومی</a:t>
            </a:r>
          </a:p>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                                                                               حساب درآمد عمومی انتقالی                                                   </a:t>
            </a:r>
            <a:endParaRPr lang="fa-IR" sz="2000" b="1" dirty="0">
              <a:solidFill>
                <a:srgbClr val="FF0000"/>
              </a:solidFill>
              <a:ea typeface="+mn-ea"/>
              <a:cs typeface="B Nazanin" pitchFamily="2" charset="-78"/>
            </a:endParaRPr>
          </a:p>
        </p:txBody>
      </p:sp>
      <p:sp>
        <p:nvSpPr>
          <p:cNvPr id="4" name="Left Arrow 3"/>
          <p:cNvSpPr/>
          <p:nvPr/>
        </p:nvSpPr>
        <p:spPr>
          <a:xfrm>
            <a:off x="6000750" y="5572125"/>
            <a:ext cx="1071563" cy="28575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ransition>
    <p:wheel spokes="8"/>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4313" y="714375"/>
            <a:ext cx="8715375" cy="5929313"/>
          </a:xfrm>
        </p:spPr>
        <p:txBody>
          <a:bodyPr>
            <a:normAutofit lnSpcReduction="10000"/>
          </a:bodyPr>
          <a:lstStyle/>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2)هنگام انتقال وجه به حساب خزانه تمرکز وجوه دستگاه مربوطه :</a:t>
            </a:r>
          </a:p>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                                           حساب درآمد عمومی انتقالی</a:t>
            </a:r>
          </a:p>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                                                           بانک تمرکز وجوه درآمد عمومی</a:t>
            </a:r>
          </a:p>
          <a:p>
            <a:pPr marL="365760" indent="-256032" algn="r" eaLnBrk="1" fontAlgn="auto" hangingPunct="1">
              <a:spcAft>
                <a:spcPts val="0"/>
              </a:spcAft>
              <a:buClr>
                <a:schemeClr val="accent3"/>
              </a:buClr>
              <a:buFont typeface="Wingdings 3"/>
              <a:buNone/>
              <a:defRPr/>
            </a:pPr>
            <a:r>
              <a:rPr lang="fa-IR" sz="1800" b="1" dirty="0" smtClean="0">
                <a:solidFill>
                  <a:srgbClr val="FF0000"/>
                </a:solidFill>
                <a:ea typeface="+mn-ea"/>
                <a:cs typeface="B Nazanin" pitchFamily="2" charset="-78"/>
              </a:rPr>
              <a:t>ب)ثبت درآمدهای مذکور در دستگاه اجرایی مربوطه:</a:t>
            </a:r>
          </a:p>
          <a:p>
            <a:pPr marL="365760" indent="-256032" algn="r" eaLnBrk="1" fontAlgn="auto" hangingPunct="1">
              <a:spcAft>
                <a:spcPts val="0"/>
              </a:spcAft>
              <a:buClr>
                <a:schemeClr val="accent3"/>
              </a:buClr>
              <a:buFont typeface="Wingdings 3"/>
              <a:buNone/>
              <a:defRPr/>
            </a:pPr>
            <a:r>
              <a:rPr lang="fa-IR" sz="1800" b="1" dirty="0" smtClean="0">
                <a:solidFill>
                  <a:srgbClr val="FF0000"/>
                </a:solidFill>
                <a:ea typeface="+mn-ea"/>
                <a:cs typeface="B Nazanin" pitchFamily="2" charset="-78"/>
              </a:rPr>
              <a:t> </a:t>
            </a:r>
            <a:r>
              <a:rPr lang="fa-IR" sz="1800" b="1" dirty="0" smtClean="0">
                <a:solidFill>
                  <a:schemeClr val="accent1">
                    <a:lumMod val="75000"/>
                  </a:schemeClr>
                </a:solidFill>
                <a:ea typeface="+mn-ea"/>
                <a:cs typeface="B Nazanin" pitchFamily="2" charset="-78"/>
              </a:rPr>
              <a:t>1)هنگام دریافت فهرست وجوه از واحد استانی و سایر دستگاهها:</a:t>
            </a:r>
          </a:p>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                                                                وصولی استان و سایر دستگاهها</a:t>
            </a:r>
          </a:p>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                                                                                         حساب درآمد عمومی وصولی</a:t>
            </a:r>
          </a:p>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2)هنگام دریافت اعلامیه بانکی مبنی برواریز وجوه به حساب تمرکز وجوه درآمد عمومی:</a:t>
            </a:r>
          </a:p>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                                                                خزانه تمرکز وجوه درآمد عمومی </a:t>
            </a:r>
          </a:p>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                                                                                         وصولی استان و سایر دستگاهها</a:t>
            </a:r>
          </a:p>
          <a:p>
            <a:pPr marL="365760" indent="-256032" algn="r" eaLnBrk="1" fontAlgn="auto" hangingPunct="1">
              <a:spcAft>
                <a:spcPts val="0"/>
              </a:spcAft>
              <a:buClr>
                <a:schemeClr val="accent3"/>
              </a:buClr>
              <a:buFont typeface="Wingdings 3"/>
              <a:buNone/>
              <a:defRPr/>
            </a:pPr>
            <a:r>
              <a:rPr lang="fa-IR" sz="2000" b="1" dirty="0" smtClean="0">
                <a:solidFill>
                  <a:srgbClr val="FF0000"/>
                </a:solidFill>
                <a:ea typeface="+mn-ea"/>
                <a:cs typeface="B Nazanin" pitchFamily="2" charset="-78"/>
              </a:rPr>
              <a:t>14)</a:t>
            </a:r>
            <a:r>
              <a:rPr lang="fa-IR" sz="1800" b="1" dirty="0" smtClean="0">
                <a:ea typeface="+mn-ea"/>
                <a:cs typeface="B Nazanin" pitchFamily="2" charset="-78"/>
              </a:rPr>
              <a:t>ثبت درآمد وصولی توسط واحدهای تابعه در ذیحسابی مرکز استان:</a:t>
            </a:r>
          </a:p>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    1)هنگام دریافت فهرست وجوه واریزی                   وصولی واحدهای تابعه در استان</a:t>
            </a:r>
          </a:p>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                                                                                                  حساب درآمدعمومی وصولی              </a:t>
            </a:r>
            <a:r>
              <a:rPr lang="fa-IR" sz="1800" b="1" dirty="0" smtClean="0">
                <a:solidFill>
                  <a:srgbClr val="FF0000"/>
                </a:solidFill>
                <a:ea typeface="+mn-ea"/>
                <a:cs typeface="B Nazanin" pitchFamily="2" charset="-78"/>
              </a:rPr>
              <a:t>       </a:t>
            </a:r>
          </a:p>
          <a:p>
            <a:pPr marL="365760" indent="-256032" algn="r" eaLnBrk="1" fontAlgn="auto" hangingPunct="1">
              <a:spcAft>
                <a:spcPts val="0"/>
              </a:spcAft>
              <a:buClr>
                <a:schemeClr val="accent3"/>
              </a:buClr>
              <a:buFont typeface="Wingdings 3"/>
              <a:buNone/>
              <a:defRPr/>
            </a:pPr>
            <a:r>
              <a:rPr lang="fa-IR" sz="1800" b="1" dirty="0" smtClean="0">
                <a:solidFill>
                  <a:srgbClr val="FF0000"/>
                </a:solidFill>
                <a:ea typeface="+mn-ea"/>
                <a:cs typeface="B Nazanin" pitchFamily="2" charset="-78"/>
              </a:rPr>
              <a:t>   </a:t>
            </a:r>
            <a:r>
              <a:rPr lang="fa-IR" sz="1800" b="1" dirty="0" smtClean="0">
                <a:solidFill>
                  <a:schemeClr val="accent1">
                    <a:lumMod val="75000"/>
                  </a:schemeClr>
                </a:solidFill>
                <a:ea typeface="+mn-ea"/>
                <a:cs typeface="B Nazanin" pitchFamily="2" charset="-78"/>
              </a:rPr>
              <a:t>2)هنگام دریافت اعلامیه بانکی مبنی بر واریز وجوه به حساب تمرکز وجوه درآمد عمومی:</a:t>
            </a:r>
          </a:p>
          <a:p>
            <a:pPr marL="365760" indent="-256032" algn="r" eaLnBrk="1" fontAlgn="auto" hangingPunct="1">
              <a:spcAft>
                <a:spcPts val="0"/>
              </a:spcAft>
              <a:buClr>
                <a:schemeClr val="accent3"/>
              </a:buClr>
              <a:buFont typeface="Wingdings 3"/>
              <a:buNone/>
              <a:defRPr/>
            </a:pPr>
            <a:r>
              <a:rPr lang="fa-IR" sz="1800" b="1" dirty="0" smtClean="0">
                <a:solidFill>
                  <a:srgbClr val="FF0000"/>
                </a:solidFill>
                <a:ea typeface="+mn-ea"/>
                <a:cs typeface="B Nazanin" pitchFamily="2" charset="-78"/>
              </a:rPr>
              <a:t>                                                </a:t>
            </a:r>
          </a:p>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                                                                    خزانه تمرکز وجوه درآمد عمومی</a:t>
            </a:r>
          </a:p>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                                                                                           وصولی واحد های تابعه در استان </a:t>
            </a:r>
          </a:p>
          <a:p>
            <a:pPr marL="365760" indent="-256032" algn="r" eaLnBrk="1" fontAlgn="auto" hangingPunct="1">
              <a:spcAft>
                <a:spcPts val="0"/>
              </a:spcAft>
              <a:buClr>
                <a:schemeClr val="accent3"/>
              </a:buClr>
              <a:buFont typeface="Wingdings 3"/>
              <a:buNone/>
              <a:defRPr/>
            </a:pPr>
            <a:r>
              <a:rPr lang="fa-IR" sz="1800" b="1" dirty="0" smtClean="0">
                <a:solidFill>
                  <a:schemeClr val="accent1">
                    <a:lumMod val="75000"/>
                  </a:schemeClr>
                </a:solidFill>
                <a:ea typeface="+mn-ea"/>
                <a:cs typeface="B Nazanin" pitchFamily="2" charset="-78"/>
              </a:rPr>
              <a:t>                                                        </a:t>
            </a:r>
            <a:endParaRPr lang="fa-IR" sz="1800" b="1" dirty="0">
              <a:solidFill>
                <a:schemeClr val="accent1">
                  <a:lumMod val="75000"/>
                </a:schemeClr>
              </a:solidFill>
              <a:ea typeface="+mn-ea"/>
              <a:cs typeface="B Nazanin" pitchFamily="2" charset="-78"/>
            </a:endParaRPr>
          </a:p>
        </p:txBody>
      </p:sp>
      <p:sp>
        <p:nvSpPr>
          <p:cNvPr id="4" name="Left Arrow 3"/>
          <p:cNvSpPr/>
          <p:nvPr/>
        </p:nvSpPr>
        <p:spPr>
          <a:xfrm>
            <a:off x="4643438" y="4429125"/>
            <a:ext cx="906462" cy="28575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ransition>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4313" y="714375"/>
            <a:ext cx="8715375" cy="5929313"/>
          </a:xfrm>
        </p:spPr>
        <p:txBody>
          <a:bodyPr>
            <a:normAutofit lnSpcReduction="10000"/>
          </a:bodyPr>
          <a:lstStyle/>
          <a:p>
            <a:pPr marL="365760" indent="-256032" algn="r" eaLnBrk="1" fontAlgn="auto" hangingPunct="1">
              <a:spcAft>
                <a:spcPts val="0"/>
              </a:spcAft>
              <a:buClr>
                <a:schemeClr val="accent3"/>
              </a:buClr>
              <a:buFont typeface="Wingdings 2" pitchFamily="18" charset="2"/>
              <a:buNone/>
              <a:defRPr/>
            </a:pPr>
            <a:r>
              <a:rPr lang="fa-IR" sz="2000" b="1" dirty="0" smtClean="0">
                <a:solidFill>
                  <a:srgbClr val="FF0000"/>
                </a:solidFill>
                <a:ea typeface="+mn-ea"/>
                <a:cs typeface="B Nazanin" pitchFamily="2" charset="-78"/>
              </a:rPr>
              <a:t>15)</a:t>
            </a:r>
            <a:r>
              <a:rPr lang="fa-IR" sz="1800" b="1" dirty="0" smtClean="0">
                <a:ea typeface="+mn-ea"/>
                <a:cs typeface="B Nazanin" pitchFamily="2" charset="-78"/>
              </a:rPr>
              <a:t>آن قسمت از درآمد عمومی وصولی که به موجب قوانین مربوط , درآمد اختصاصی تلقی میشود با انتقال           وجوه به حساب خزانه تمرکز وجوه اختصاصی به حساب درآمد اختصاصی منظور میگردد:</a:t>
            </a:r>
          </a:p>
          <a:p>
            <a:pPr marL="365760" indent="-256032" algn="r" eaLnBrk="1" fontAlgn="auto" hangingPunct="1">
              <a:spcAft>
                <a:spcPts val="0"/>
              </a:spcAft>
              <a:buClr>
                <a:schemeClr val="accent3"/>
              </a:buClr>
              <a:buFont typeface="Wingdings 2" pitchFamily="18" charset="2"/>
              <a:buNone/>
              <a:defRPr/>
            </a:pPr>
            <a:r>
              <a:rPr lang="fa-IR" sz="1800" b="1" dirty="0" smtClean="0">
                <a:solidFill>
                  <a:srgbClr val="FF0000"/>
                </a:solidFill>
                <a:ea typeface="+mn-ea"/>
                <a:cs typeface="B Nazanin" pitchFamily="2" charset="-78"/>
              </a:rPr>
              <a:t>                                </a:t>
            </a:r>
            <a:r>
              <a:rPr lang="fa-IR" sz="1800" b="1" dirty="0" smtClean="0">
                <a:solidFill>
                  <a:schemeClr val="accent1">
                    <a:lumMod val="75000"/>
                  </a:schemeClr>
                </a:solidFill>
                <a:ea typeface="+mn-ea"/>
                <a:cs typeface="B Nazanin" pitchFamily="2" charset="-78"/>
              </a:rPr>
              <a:t>       حساب درآمد عمومی وصولی </a:t>
            </a:r>
          </a:p>
          <a:p>
            <a:pPr marL="365760" indent="-256032" algn="r" eaLnBrk="1" fontAlgn="auto" hangingPunct="1">
              <a:spcAft>
                <a:spcPts val="0"/>
              </a:spcAft>
              <a:buClr>
                <a:schemeClr val="accent3"/>
              </a:buClr>
              <a:buFont typeface="Wingdings 2" pitchFamily="18" charset="2"/>
              <a:buNone/>
              <a:defRPr/>
            </a:pPr>
            <a:r>
              <a:rPr lang="fa-IR" sz="1800" b="1" dirty="0" smtClean="0">
                <a:solidFill>
                  <a:schemeClr val="accent1">
                    <a:lumMod val="75000"/>
                  </a:schemeClr>
                </a:solidFill>
                <a:ea typeface="+mn-ea"/>
                <a:cs typeface="B Nazanin" pitchFamily="2" charset="-78"/>
              </a:rPr>
              <a:t>                                                         حساب درآمد اختصاصی وصولی</a:t>
            </a:r>
          </a:p>
          <a:p>
            <a:pPr marL="365760" indent="-256032" algn="r" eaLnBrk="1" fontAlgn="auto" hangingPunct="1">
              <a:spcAft>
                <a:spcPts val="0"/>
              </a:spcAft>
              <a:buClr>
                <a:schemeClr val="accent3"/>
              </a:buClr>
              <a:buFont typeface="Wingdings 2" pitchFamily="18" charset="2"/>
              <a:buNone/>
              <a:defRPr/>
            </a:pPr>
            <a:endParaRPr lang="fa-IR" sz="1800" b="1" dirty="0" smtClean="0">
              <a:solidFill>
                <a:schemeClr val="accent1">
                  <a:lumMod val="75000"/>
                </a:schemeClr>
              </a:solidFill>
              <a:ea typeface="+mn-ea"/>
              <a:cs typeface="B Nazanin" pitchFamily="2" charset="-78"/>
            </a:endParaRPr>
          </a:p>
          <a:p>
            <a:pPr marL="365760" indent="-256032" algn="r" eaLnBrk="1" fontAlgn="auto" hangingPunct="1">
              <a:spcAft>
                <a:spcPts val="0"/>
              </a:spcAft>
              <a:buClr>
                <a:schemeClr val="accent3"/>
              </a:buClr>
              <a:buFont typeface="Wingdings 2" pitchFamily="18" charset="2"/>
              <a:buNone/>
              <a:defRPr/>
            </a:pPr>
            <a:r>
              <a:rPr lang="fa-IR" sz="1800" b="1" dirty="0" smtClean="0">
                <a:solidFill>
                  <a:schemeClr val="accent1">
                    <a:lumMod val="75000"/>
                  </a:schemeClr>
                </a:solidFill>
                <a:ea typeface="+mn-ea"/>
                <a:cs typeface="B Nazanin" pitchFamily="2" charset="-78"/>
              </a:rPr>
              <a:t>                                      حساب تمرکز وجوه درآمد اختصاصی </a:t>
            </a:r>
          </a:p>
          <a:p>
            <a:pPr marL="365760" indent="-256032" algn="r" eaLnBrk="1" fontAlgn="auto" hangingPunct="1">
              <a:spcAft>
                <a:spcPts val="0"/>
              </a:spcAft>
              <a:buClr>
                <a:schemeClr val="accent3"/>
              </a:buClr>
              <a:buFont typeface="Wingdings 2" pitchFamily="18" charset="2"/>
              <a:buNone/>
              <a:defRPr/>
            </a:pPr>
            <a:r>
              <a:rPr lang="fa-IR" sz="1800" b="1" dirty="0" smtClean="0">
                <a:solidFill>
                  <a:schemeClr val="accent1">
                    <a:lumMod val="75000"/>
                  </a:schemeClr>
                </a:solidFill>
                <a:ea typeface="+mn-ea"/>
                <a:cs typeface="B Nazanin" pitchFamily="2" charset="-78"/>
              </a:rPr>
              <a:t>                                                         خزانه تمرکز وجوه درآمد عمومی</a:t>
            </a:r>
          </a:p>
          <a:p>
            <a:pPr marL="365760" indent="-256032" algn="r" eaLnBrk="1" fontAlgn="auto" hangingPunct="1">
              <a:spcAft>
                <a:spcPts val="0"/>
              </a:spcAft>
              <a:buClr>
                <a:schemeClr val="accent3"/>
              </a:buClr>
              <a:buFont typeface="Wingdings 2" pitchFamily="18" charset="2"/>
              <a:buNone/>
              <a:defRPr/>
            </a:pPr>
            <a:r>
              <a:rPr lang="fa-IR" sz="2000" b="1" dirty="0" smtClean="0">
                <a:solidFill>
                  <a:srgbClr val="FF0000"/>
                </a:solidFill>
                <a:ea typeface="+mn-ea"/>
                <a:cs typeface="B Nazanin" pitchFamily="2" charset="-78"/>
              </a:rPr>
              <a:t>16)</a:t>
            </a:r>
            <a:r>
              <a:rPr lang="fa-IR" sz="1800" b="1" dirty="0" smtClean="0">
                <a:ea typeface="+mn-ea"/>
                <a:cs typeface="B Nazanin" pitchFamily="2" charset="-78"/>
              </a:rPr>
              <a:t>باتوجه به اینکه طبق ماده 64 قانون محاسبات عمومی درآمدهای اختصاصی صرفا در حد </a:t>
            </a:r>
          </a:p>
          <a:p>
            <a:pPr marL="365760" indent="-256032" algn="r" eaLnBrk="1" fontAlgn="auto" hangingPunct="1">
              <a:spcAft>
                <a:spcPts val="0"/>
              </a:spcAft>
              <a:buClr>
                <a:schemeClr val="accent3"/>
              </a:buClr>
              <a:buFont typeface="Wingdings 2" pitchFamily="18" charset="2"/>
              <a:buNone/>
              <a:defRPr/>
            </a:pPr>
            <a:r>
              <a:rPr lang="fa-IR" sz="1800" b="1" dirty="0" smtClean="0">
                <a:ea typeface="+mn-ea"/>
                <a:cs typeface="B Nazanin" pitchFamily="2" charset="-78"/>
              </a:rPr>
              <a:t>اعتبارات اختصاصی پیش بینی شده قابل مصرف میباشد و مابه التفاوت دریافتی از این بابت میبایست به حساب </a:t>
            </a:r>
          </a:p>
          <a:p>
            <a:pPr marL="365760" indent="-256032" algn="r" eaLnBrk="1" fontAlgn="auto" hangingPunct="1">
              <a:spcAft>
                <a:spcPts val="0"/>
              </a:spcAft>
              <a:buClr>
                <a:schemeClr val="accent3"/>
              </a:buClr>
              <a:buFont typeface="Wingdings 2" pitchFamily="18" charset="2"/>
              <a:buNone/>
              <a:defRPr/>
            </a:pPr>
            <a:r>
              <a:rPr lang="fa-IR" sz="1800" b="1" dirty="0" smtClean="0">
                <a:ea typeface="+mn-ea"/>
                <a:cs typeface="B Nazanin" pitchFamily="2" charset="-78"/>
              </a:rPr>
              <a:t>درآمدعمومی واریز گردد و ثبت آن در ذیحسابی دستگاه بر اساس تائیدیه اخذ شده از خزانه به شرح ذیل است:</a:t>
            </a:r>
          </a:p>
          <a:p>
            <a:pPr marL="365760" indent="-256032" algn="r" eaLnBrk="1" fontAlgn="auto" hangingPunct="1">
              <a:spcAft>
                <a:spcPts val="0"/>
              </a:spcAft>
              <a:buClr>
                <a:schemeClr val="accent3"/>
              </a:buClr>
              <a:buFont typeface="Wingdings 2" pitchFamily="18" charset="2"/>
              <a:buNone/>
              <a:defRPr/>
            </a:pPr>
            <a:r>
              <a:rPr lang="fa-IR" sz="1800" b="1" dirty="0" smtClean="0">
                <a:ea typeface="+mn-ea"/>
                <a:cs typeface="B Nazanin" pitchFamily="2" charset="-78"/>
              </a:rPr>
              <a:t>                                    </a:t>
            </a:r>
            <a:r>
              <a:rPr lang="fa-IR" sz="1800" b="1" dirty="0" smtClean="0">
                <a:solidFill>
                  <a:schemeClr val="accent1">
                    <a:lumMod val="75000"/>
                  </a:schemeClr>
                </a:solidFill>
                <a:ea typeface="+mn-ea"/>
                <a:cs typeface="B Nazanin" pitchFamily="2" charset="-78"/>
              </a:rPr>
              <a:t>حساب درآمد اختصاصی وصولی</a:t>
            </a:r>
          </a:p>
          <a:p>
            <a:pPr marL="365760" indent="-256032" algn="r" eaLnBrk="1" fontAlgn="auto" hangingPunct="1">
              <a:spcAft>
                <a:spcPts val="0"/>
              </a:spcAft>
              <a:buClr>
                <a:schemeClr val="accent3"/>
              </a:buClr>
              <a:buFont typeface="Wingdings 2" pitchFamily="18" charset="2"/>
              <a:buNone/>
              <a:defRPr/>
            </a:pPr>
            <a:r>
              <a:rPr lang="fa-IR" sz="1800" b="1" dirty="0" smtClean="0">
                <a:solidFill>
                  <a:schemeClr val="accent1">
                    <a:lumMod val="75000"/>
                  </a:schemeClr>
                </a:solidFill>
                <a:ea typeface="+mn-ea"/>
                <a:cs typeface="B Nazanin" pitchFamily="2" charset="-78"/>
              </a:rPr>
              <a:t>                                                     حساب درآمد عمومی وصولی</a:t>
            </a:r>
          </a:p>
          <a:p>
            <a:pPr marL="365760" indent="-256032" algn="r" eaLnBrk="1" fontAlgn="auto" hangingPunct="1">
              <a:spcAft>
                <a:spcPts val="0"/>
              </a:spcAft>
              <a:buClr>
                <a:schemeClr val="accent3"/>
              </a:buClr>
              <a:buFont typeface="Wingdings 2" pitchFamily="18" charset="2"/>
              <a:buNone/>
              <a:defRPr/>
            </a:pPr>
            <a:r>
              <a:rPr lang="fa-IR" sz="1800" b="1" dirty="0" smtClean="0">
                <a:solidFill>
                  <a:schemeClr val="accent1">
                    <a:lumMod val="75000"/>
                  </a:schemeClr>
                </a:solidFill>
                <a:ea typeface="+mn-ea"/>
                <a:cs typeface="B Nazanin" pitchFamily="2" charset="-78"/>
              </a:rPr>
              <a:t>                                </a:t>
            </a:r>
          </a:p>
          <a:p>
            <a:pPr marL="365760" indent="-256032" algn="r" eaLnBrk="1" fontAlgn="auto" hangingPunct="1">
              <a:spcAft>
                <a:spcPts val="0"/>
              </a:spcAft>
              <a:buClr>
                <a:schemeClr val="accent3"/>
              </a:buClr>
              <a:buFont typeface="Wingdings 2" pitchFamily="18" charset="2"/>
              <a:buNone/>
              <a:defRPr/>
            </a:pPr>
            <a:r>
              <a:rPr lang="fa-IR" sz="1800" b="1" dirty="0" smtClean="0">
                <a:solidFill>
                  <a:schemeClr val="accent1">
                    <a:lumMod val="75000"/>
                  </a:schemeClr>
                </a:solidFill>
                <a:ea typeface="+mn-ea"/>
                <a:cs typeface="B Nazanin" pitchFamily="2" charset="-78"/>
              </a:rPr>
              <a:t>                                       خزانه تمرکز وجوه درآمد عمومی</a:t>
            </a:r>
          </a:p>
          <a:p>
            <a:pPr marL="365760" indent="-256032" algn="r" eaLnBrk="1" fontAlgn="auto" hangingPunct="1">
              <a:spcAft>
                <a:spcPts val="0"/>
              </a:spcAft>
              <a:buClr>
                <a:schemeClr val="accent3"/>
              </a:buClr>
              <a:buFont typeface="Wingdings 2" pitchFamily="18" charset="2"/>
              <a:buNone/>
              <a:defRPr/>
            </a:pPr>
            <a:r>
              <a:rPr lang="fa-IR" sz="1800" b="1" dirty="0" smtClean="0">
                <a:solidFill>
                  <a:schemeClr val="accent1">
                    <a:lumMod val="75000"/>
                  </a:schemeClr>
                </a:solidFill>
                <a:ea typeface="+mn-ea"/>
                <a:cs typeface="B Nazanin" pitchFamily="2" charset="-78"/>
              </a:rPr>
              <a:t>                                                      خزانه تمرکز وجوه درآمد اختصاصی</a:t>
            </a:r>
            <a:endParaRPr lang="fa-IR" sz="2000" b="1" dirty="0" smtClean="0">
              <a:ea typeface="+mn-ea"/>
              <a:cs typeface="B Nazanin" pitchFamily="2" charset="-78"/>
            </a:endParaRPr>
          </a:p>
          <a:p>
            <a:pPr marL="365760" indent="-256032" algn="r" eaLnBrk="1" fontAlgn="auto" hangingPunct="1">
              <a:spcAft>
                <a:spcPts val="0"/>
              </a:spcAft>
              <a:buClr>
                <a:schemeClr val="accent3"/>
              </a:buClr>
              <a:buFont typeface="Wingdings 2" pitchFamily="18" charset="2"/>
              <a:buNone/>
              <a:defRPr/>
            </a:pPr>
            <a:endParaRPr lang="fa-IR" sz="1800" b="1" dirty="0" smtClean="0">
              <a:solidFill>
                <a:schemeClr val="accent1">
                  <a:lumMod val="75000"/>
                </a:schemeClr>
              </a:solidFill>
              <a:ea typeface="+mn-ea"/>
              <a:cs typeface="B Nazanin" pitchFamily="2" charset="-78"/>
            </a:endParaRPr>
          </a:p>
          <a:p>
            <a:pPr marL="365760" indent="-256032" algn="r" eaLnBrk="1" fontAlgn="auto" hangingPunct="1">
              <a:spcAft>
                <a:spcPts val="0"/>
              </a:spcAft>
              <a:buClr>
                <a:schemeClr val="accent3"/>
              </a:buClr>
              <a:buFont typeface="Wingdings 2" pitchFamily="18" charset="2"/>
              <a:buNone/>
              <a:defRPr/>
            </a:pPr>
            <a:r>
              <a:rPr lang="fa-IR" sz="1800" b="1" dirty="0" smtClean="0">
                <a:solidFill>
                  <a:schemeClr val="accent1">
                    <a:lumMod val="75000"/>
                  </a:schemeClr>
                </a:solidFill>
                <a:ea typeface="+mn-ea"/>
                <a:cs typeface="B Nazanin" pitchFamily="2" charset="-78"/>
              </a:rPr>
              <a:t>                                           </a:t>
            </a:r>
            <a:endParaRPr lang="fa-IR" sz="2000" b="1" dirty="0">
              <a:solidFill>
                <a:srgbClr val="FF0000"/>
              </a:solidFill>
              <a:ea typeface="+mn-ea"/>
              <a:cs typeface="B Nazanin" pitchFamily="2" charset="-78"/>
            </a:endParaRPr>
          </a:p>
        </p:txBody>
      </p:sp>
    </p:spTree>
  </p:cSld>
  <p:clrMapOvr>
    <a:masterClrMapping/>
  </p:clrMapOvr>
  <p:transition>
    <p:pull dir="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1205</TotalTime>
  <Words>2248</Words>
  <Application>Microsoft Office PowerPoint</Application>
  <PresentationFormat>On-screen Show (4:3)</PresentationFormat>
  <Paragraphs>281</Paragraphs>
  <Slides>25</Slides>
  <Notes>2</Notes>
  <HiddenSlides>0</HiddenSlides>
  <MMClips>0</MMClips>
  <ScaleCrop>false</ScaleCrop>
  <HeadingPairs>
    <vt:vector size="6" baseType="variant">
      <vt:variant>
        <vt:lpstr>Fonts Used</vt:lpstr>
      </vt:variant>
      <vt:variant>
        <vt:i4>16</vt:i4>
      </vt:variant>
      <vt:variant>
        <vt:lpstr>Theme</vt:lpstr>
      </vt:variant>
      <vt:variant>
        <vt:i4>1</vt:i4>
      </vt:variant>
      <vt:variant>
        <vt:lpstr>Slide Titles</vt:lpstr>
      </vt:variant>
      <vt:variant>
        <vt:i4>25</vt:i4>
      </vt:variant>
    </vt:vector>
  </HeadingPairs>
  <TitlesOfParts>
    <vt:vector size="42" baseType="lpstr">
      <vt:lpstr>Lucida Sans Unicode</vt:lpstr>
      <vt:lpstr>Arial</vt:lpstr>
      <vt:lpstr>Calibri</vt:lpstr>
      <vt:lpstr>Traditional Arabic</vt:lpstr>
      <vt:lpstr>Constantia</vt:lpstr>
      <vt:lpstr>Majalla UI</vt:lpstr>
      <vt:lpstr>Wingdings 2</vt:lpstr>
      <vt:lpstr>Andalus</vt:lpstr>
      <vt:lpstr>Wingdings 3</vt:lpstr>
      <vt:lpstr>Tahoma</vt:lpstr>
      <vt:lpstr>B Titr</vt:lpstr>
      <vt:lpstr>2  Titr</vt:lpstr>
      <vt:lpstr>B Zar</vt:lpstr>
      <vt:lpstr>B Nazanin</vt:lpstr>
      <vt:lpstr>B Yagut</vt:lpstr>
      <vt:lpstr>Wingdings</vt:lpstr>
      <vt:lpstr>Flow</vt:lpstr>
      <vt:lpstr>Slide 1</vt:lpstr>
      <vt:lpstr> </vt:lpstr>
      <vt:lpstr>درآمد عمومی:</vt:lpstr>
      <vt:lpstr>ثبتهای حسابداری:</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مسئله</vt:lpstr>
      <vt:lpstr>Slide 18</vt:lpstr>
      <vt:lpstr>Slide 19</vt:lpstr>
      <vt:lpstr>پاسخ مسئله                                                                             </vt:lpstr>
      <vt:lpstr>Slide 21</vt:lpstr>
      <vt:lpstr>Slide 22</vt:lpstr>
      <vt:lpstr>Slide 23</vt:lpstr>
      <vt:lpstr>Slide 24</vt:lpstr>
      <vt:lpstr>بستن حسابها</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اهداف یادگیری</dc:title>
  <dc:creator>MBR</dc:creator>
  <cp:lastModifiedBy>Administrator</cp:lastModifiedBy>
  <cp:revision>154</cp:revision>
  <dcterms:created xsi:type="dcterms:W3CDTF">2010-05-09T10:40:52Z</dcterms:created>
  <dcterms:modified xsi:type="dcterms:W3CDTF">2014-02-23T08:12:54Z</dcterms:modified>
</cp:coreProperties>
</file>