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1"/>
  </p:notesMasterIdLst>
  <p:sldIdLst>
    <p:sldId id="262" r:id="rId2"/>
    <p:sldId id="260" r:id="rId3"/>
    <p:sldId id="266" r:id="rId4"/>
    <p:sldId id="338" r:id="rId5"/>
    <p:sldId id="256" r:id="rId6"/>
    <p:sldId id="257" r:id="rId7"/>
    <p:sldId id="258" r:id="rId8"/>
    <p:sldId id="259" r:id="rId9"/>
    <p:sldId id="316" r:id="rId10"/>
    <p:sldId id="315" r:id="rId11"/>
    <p:sldId id="317" r:id="rId12"/>
    <p:sldId id="318" r:id="rId13"/>
    <p:sldId id="263" r:id="rId14"/>
    <p:sldId id="319" r:id="rId15"/>
    <p:sldId id="320" r:id="rId16"/>
    <p:sldId id="321" r:id="rId17"/>
    <p:sldId id="322" r:id="rId18"/>
    <p:sldId id="264" r:id="rId19"/>
    <p:sldId id="288" r:id="rId20"/>
    <p:sldId id="323" r:id="rId21"/>
    <p:sldId id="324" r:id="rId22"/>
    <p:sldId id="325" r:id="rId23"/>
    <p:sldId id="328" r:id="rId24"/>
    <p:sldId id="326" r:id="rId25"/>
    <p:sldId id="327" r:id="rId26"/>
    <p:sldId id="292" r:id="rId27"/>
    <p:sldId id="267" r:id="rId28"/>
    <p:sldId id="285" r:id="rId29"/>
    <p:sldId id="329" r:id="rId30"/>
    <p:sldId id="330" r:id="rId31"/>
    <p:sldId id="331" r:id="rId32"/>
    <p:sldId id="332" r:id="rId33"/>
    <p:sldId id="268" r:id="rId34"/>
    <p:sldId id="333" r:id="rId35"/>
    <p:sldId id="334" r:id="rId36"/>
    <p:sldId id="335" r:id="rId37"/>
    <p:sldId id="336" r:id="rId38"/>
    <p:sldId id="337" r:id="rId39"/>
    <p:sldId id="270" r:id="rId40"/>
    <p:sldId id="271" r:id="rId41"/>
    <p:sldId id="293" r:id="rId42"/>
    <p:sldId id="272" r:id="rId43"/>
    <p:sldId id="314" r:id="rId44"/>
    <p:sldId id="294" r:id="rId45"/>
    <p:sldId id="295" r:id="rId46"/>
    <p:sldId id="273" r:id="rId47"/>
    <p:sldId id="274" r:id="rId48"/>
    <p:sldId id="275" r:id="rId49"/>
    <p:sldId id="276" r:id="rId50"/>
    <p:sldId id="277" r:id="rId51"/>
    <p:sldId id="284" r:id="rId52"/>
    <p:sldId id="296" r:id="rId53"/>
    <p:sldId id="359" r:id="rId54"/>
    <p:sldId id="339" r:id="rId55"/>
    <p:sldId id="340" r:id="rId56"/>
    <p:sldId id="342" r:id="rId57"/>
    <p:sldId id="343" r:id="rId58"/>
    <p:sldId id="297" r:id="rId59"/>
    <p:sldId id="344" r:id="rId60"/>
    <p:sldId id="345" r:id="rId61"/>
    <p:sldId id="346" r:id="rId62"/>
    <p:sldId id="347" r:id="rId63"/>
    <p:sldId id="348" r:id="rId64"/>
    <p:sldId id="349" r:id="rId65"/>
    <p:sldId id="350" r:id="rId66"/>
    <p:sldId id="351" r:id="rId67"/>
    <p:sldId id="352" r:id="rId68"/>
    <p:sldId id="353" r:id="rId69"/>
    <p:sldId id="354" r:id="rId70"/>
    <p:sldId id="283" r:id="rId71"/>
    <p:sldId id="298" r:id="rId72"/>
    <p:sldId id="299" r:id="rId73"/>
    <p:sldId id="300" r:id="rId74"/>
    <p:sldId id="308" r:id="rId75"/>
    <p:sldId id="282" r:id="rId76"/>
    <p:sldId id="301" r:id="rId77"/>
    <p:sldId id="302" r:id="rId78"/>
    <p:sldId id="355" r:id="rId79"/>
    <p:sldId id="358" r:id="rId80"/>
    <p:sldId id="357" r:id="rId81"/>
    <p:sldId id="311" r:id="rId82"/>
    <p:sldId id="281" r:id="rId83"/>
    <p:sldId id="303" r:id="rId84"/>
    <p:sldId id="280" r:id="rId85"/>
    <p:sldId id="304" r:id="rId86"/>
    <p:sldId id="360" r:id="rId87"/>
    <p:sldId id="361" r:id="rId88"/>
    <p:sldId id="309" r:id="rId89"/>
    <p:sldId id="313" r:id="rId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0753" autoAdjust="0"/>
  </p:normalViewPr>
  <p:slideViewPr>
    <p:cSldViewPr>
      <p:cViewPr varScale="1">
        <p:scale>
          <a:sx n="65" d="100"/>
          <a:sy n="65" d="100"/>
        </p:scale>
        <p:origin x="-123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817F81-ECB0-4014-BEA9-DE62415FD574}" type="datetimeFigureOut">
              <a:rPr lang="en-US" smtClean="0"/>
              <a:pPr/>
              <a:t>5/22/2015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4ED9EF-6274-4763-94E3-EF2A873292C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159A8840-A358-4C4D-8B1B-F96171A0F4EF}" type="slidenum">
              <a:rPr lang="ar-SA" smtClean="0"/>
              <a:pPr/>
              <a:t>19</a:t>
            </a:fld>
            <a:endParaRPr lang="en-US" smtClean="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4ED9EF-6274-4763-94E3-EF2A873292C3}" type="slidenum">
              <a:rPr lang="en-US" smtClean="0"/>
              <a:pPr/>
              <a:t>58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44475"/>
            <a:ext cx="838835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838200" y="6245225"/>
            <a:ext cx="1903413" cy="476250"/>
          </a:xfrm>
        </p:spPr>
        <p:txBody>
          <a:bodyPr/>
          <a:lstStyle>
            <a:lvl1pPr>
              <a:defRPr/>
            </a:lvl1pPr>
          </a:lstStyle>
          <a:p>
            <a:endParaRPr lang="en-US"/>
          </a:p>
        </p:txBody>
      </p:sp>
      <p:sp>
        <p:nvSpPr>
          <p:cNvPr id="4" name="Footer Placeholder 3"/>
          <p:cNvSpPr>
            <a:spLocks noGrp="1"/>
          </p:cNvSpPr>
          <p:nvPr>
            <p:ph type="ftr" sz="quarter" idx="11"/>
          </p:nvPr>
        </p:nvSpPr>
        <p:spPr>
          <a:xfrm>
            <a:off x="34290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938963" y="6245225"/>
            <a:ext cx="1900237" cy="476250"/>
          </a:xfrm>
        </p:spPr>
        <p:txBody>
          <a:bodyPr/>
          <a:lstStyle>
            <a:lvl1pPr>
              <a:defRPr/>
            </a:lvl1pPr>
          </a:lstStyle>
          <a:p>
            <a:fld id="{025C98CC-71E3-4E58-8C62-9CC39DAE76ED}"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2" Type="http://schemas.openxmlformats.org/officeDocument/2006/relationships/hyperlink" Target="http://www.managerial.ir/"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pic>
        <p:nvPicPr>
          <p:cNvPr id="4" name="Content Placeholder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47338" y="329783"/>
            <a:ext cx="8278318" cy="552140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3200" b="1" dirty="0">
                <a:solidFill>
                  <a:srgbClr val="0070C0"/>
                </a:solidFill>
                <a:cs typeface="B Nazanin" pitchFamily="2" charset="-78"/>
              </a:rPr>
              <a:t>حوزه هایی برا ی افزایش </a:t>
            </a:r>
            <a:r>
              <a:rPr lang="fa-IR" sz="3200" b="1" dirty="0">
                <a:solidFill>
                  <a:srgbClr val="0070C0"/>
                </a:solidFill>
                <a:latin typeface="Arial" pitchFamily="34" charset="0"/>
                <a:cs typeface="B Nazanin" pitchFamily="2" charset="-78"/>
              </a:rPr>
              <a:t>اثربخشی سازمانی</a:t>
            </a:r>
            <a:r>
              <a:rPr lang="fa-IR" sz="2000" b="1" dirty="0">
                <a:solidFill>
                  <a:srgbClr val="0070C0"/>
                </a:solidFill>
                <a:latin typeface="Arial" pitchFamily="34" charset="0"/>
                <a:cs typeface="B Nazanin" pitchFamily="2" charset="-78"/>
              </a:rPr>
              <a:t> </a:t>
            </a:r>
            <a:endParaRPr lang="en-US" sz="2000" b="1" dirty="0">
              <a:solidFill>
                <a:srgbClr val="0070C0"/>
              </a:solidFill>
              <a:latin typeface="Arial" pitchFamily="34" charset="0"/>
              <a:cs typeface="B Nazanin" pitchFamily="2" charset="-78"/>
            </a:endParaRPr>
          </a:p>
        </p:txBody>
      </p:sp>
      <p:sp>
        <p:nvSpPr>
          <p:cNvPr id="7173" name="Rectangle 2"/>
          <p:cNvSpPr>
            <a:spLocks noChangeArrowheads="1"/>
          </p:cNvSpPr>
          <p:nvPr/>
        </p:nvSpPr>
        <p:spPr bwMode="auto">
          <a:xfrm>
            <a:off x="71438" y="1196975"/>
            <a:ext cx="9001125" cy="5627688"/>
          </a:xfrm>
          <a:prstGeom prst="rect">
            <a:avLst/>
          </a:prstGeom>
          <a:noFill/>
          <a:ln w="9525">
            <a:noFill/>
            <a:miter lim="800000"/>
            <a:headEnd/>
            <a:tailEnd/>
          </a:ln>
        </p:spPr>
        <p:txBody>
          <a:bodyPr>
            <a:spAutoFit/>
          </a:bodyPr>
          <a:lstStyle/>
          <a:p>
            <a:pPr algn="justLow" rtl="1">
              <a:lnSpc>
                <a:spcPct val="150000"/>
              </a:lnSpc>
              <a:buClr>
                <a:srgbClr val="0900B4"/>
              </a:buClr>
              <a:buFont typeface="Wingdings" pitchFamily="2" charset="2"/>
              <a:buChar char="q"/>
            </a:pPr>
            <a:r>
              <a:rPr lang="fa-IR" b="1" dirty="0">
                <a:effectLst>
                  <a:outerShdw blurRad="38100" dist="38100" dir="2700000" algn="tl">
                    <a:srgbClr val="000000">
                      <a:alpha val="43137"/>
                    </a:srgbClr>
                  </a:outerShdw>
                </a:effectLst>
                <a:latin typeface="Calibri" pitchFamily="34" charset="0"/>
                <a:cs typeface="B Nazanin" pitchFamily="2" charset="-78"/>
              </a:rPr>
              <a:t> </a:t>
            </a:r>
            <a:r>
              <a:rPr lang="fa-IR" sz="2200" b="1" dirty="0">
                <a:effectLst>
                  <a:outerShdw blurRad="38100" dist="38100" dir="2700000" algn="tl">
                    <a:srgbClr val="000000">
                      <a:alpha val="43137"/>
                    </a:srgbClr>
                  </a:outerShdw>
                </a:effectLst>
                <a:latin typeface="Calibri" pitchFamily="34" charset="0"/>
                <a:cs typeface="B Nazanin" pitchFamily="2" charset="-78"/>
              </a:rPr>
              <a:t>تعریف روشن اهداف و تدوین استراتژی هایی برای تحقق آنها</a:t>
            </a:r>
          </a:p>
          <a:p>
            <a:pPr algn="justLow" rtl="1">
              <a:lnSpc>
                <a:spcPct val="150000"/>
              </a:lnSpc>
              <a:buClr>
                <a:srgbClr val="CC0000"/>
              </a:buClr>
              <a:buFont typeface="Wingdings" pitchFamily="2" charset="2"/>
              <a:buChar char="q"/>
            </a:pPr>
            <a:r>
              <a:rPr lang="fa-IR" sz="2200" b="1" dirty="0">
                <a:effectLst>
                  <a:outerShdw blurRad="38100" dist="38100" dir="2700000" algn="tl">
                    <a:srgbClr val="000000">
                      <a:alpha val="43137"/>
                    </a:srgbClr>
                  </a:outerShdw>
                </a:effectLst>
                <a:latin typeface="Calibri" pitchFamily="34" charset="0"/>
                <a:cs typeface="B Nazanin" pitchFamily="2" charset="-78"/>
              </a:rPr>
              <a:t> وجود سیستمی ارزشی که بر عملکرد، بهره وری، کیفیت، خدمات مشتریان، کار تیمی و انعطاف پذیری تاکید کند. </a:t>
            </a:r>
          </a:p>
          <a:p>
            <a:pPr algn="justLow" rtl="1">
              <a:lnSpc>
                <a:spcPct val="150000"/>
              </a:lnSpc>
              <a:buClr>
                <a:srgbClr val="0900B4"/>
              </a:buClr>
              <a:buFont typeface="Wingdings" pitchFamily="2" charset="2"/>
              <a:buChar char="q"/>
            </a:pPr>
            <a:r>
              <a:rPr lang="fa-IR" sz="2200" b="1" dirty="0">
                <a:effectLst>
                  <a:outerShdw blurRad="38100" dist="38100" dir="2700000" algn="tl">
                    <a:srgbClr val="000000">
                      <a:alpha val="43137"/>
                    </a:srgbClr>
                  </a:outerShdw>
                </a:effectLst>
                <a:latin typeface="Calibri" pitchFamily="34" charset="0"/>
                <a:cs typeface="B Nazanin" pitchFamily="2" charset="-78"/>
              </a:rPr>
              <a:t> رهبری آینده نگر از سوی مدیریت عالی سازمان.</a:t>
            </a:r>
          </a:p>
          <a:p>
            <a:pPr algn="justLow" rtl="1">
              <a:lnSpc>
                <a:spcPct val="150000"/>
              </a:lnSpc>
              <a:buClr>
                <a:srgbClr val="CC0000"/>
              </a:buClr>
              <a:buFont typeface="Wingdings" pitchFamily="2" charset="2"/>
              <a:buChar char="q"/>
            </a:pPr>
            <a:r>
              <a:rPr lang="fa-IR" sz="2200" b="1" dirty="0">
                <a:effectLst>
                  <a:outerShdw blurRad="38100" dist="38100" dir="2700000" algn="tl">
                    <a:srgbClr val="000000">
                      <a:alpha val="43137"/>
                    </a:srgbClr>
                  </a:outerShdw>
                </a:effectLst>
                <a:latin typeface="Calibri" pitchFamily="34" charset="0"/>
                <a:cs typeface="B Nazanin" pitchFamily="2" charset="-78"/>
              </a:rPr>
              <a:t> تیم مدیریتی قدرتمند.</a:t>
            </a:r>
          </a:p>
          <a:p>
            <a:pPr algn="justLow" rtl="1">
              <a:lnSpc>
                <a:spcPct val="150000"/>
              </a:lnSpc>
              <a:buClr>
                <a:srgbClr val="0900B4"/>
              </a:buClr>
              <a:buFont typeface="Wingdings" pitchFamily="2" charset="2"/>
              <a:buChar char="q"/>
            </a:pPr>
            <a:r>
              <a:rPr lang="fa-IR" sz="2200" b="1" dirty="0">
                <a:effectLst>
                  <a:outerShdw blurRad="38100" dist="38100" dir="2700000" algn="tl">
                    <a:srgbClr val="000000">
                      <a:alpha val="43137"/>
                    </a:srgbClr>
                  </a:outerShdw>
                </a:effectLst>
                <a:latin typeface="Calibri" pitchFamily="34" charset="0"/>
                <a:cs typeface="B Nazanin" pitchFamily="2" charset="-78"/>
              </a:rPr>
              <a:t> نیروی کار باانگیزه، متعهد، ماهر و انعطاف پذیر.</a:t>
            </a:r>
          </a:p>
          <a:p>
            <a:pPr algn="justLow" rtl="1">
              <a:lnSpc>
                <a:spcPct val="150000"/>
              </a:lnSpc>
              <a:buClr>
                <a:srgbClr val="CC0000"/>
              </a:buClr>
              <a:buFont typeface="Wingdings" pitchFamily="2" charset="2"/>
              <a:buChar char="q"/>
            </a:pPr>
            <a:r>
              <a:rPr lang="fa-IR" sz="2200" b="1" dirty="0">
                <a:effectLst>
                  <a:outerShdw blurRad="38100" dist="38100" dir="2700000" algn="tl">
                    <a:srgbClr val="000000">
                      <a:alpha val="43137"/>
                    </a:srgbClr>
                  </a:outerShdw>
                </a:effectLst>
                <a:latin typeface="Calibri" pitchFamily="34" charset="0"/>
                <a:cs typeface="B Nazanin" pitchFamily="2" charset="-78"/>
              </a:rPr>
              <a:t> کار تیمی اثر بخش در سازمان با کنترل تعارض برنده / بازنده</a:t>
            </a:r>
          </a:p>
          <a:p>
            <a:pPr algn="justLow" rtl="1">
              <a:lnSpc>
                <a:spcPct val="150000"/>
              </a:lnSpc>
              <a:buClr>
                <a:srgbClr val="0900B4"/>
              </a:buClr>
              <a:buFont typeface="Wingdings" pitchFamily="2" charset="2"/>
              <a:buChar char="q"/>
            </a:pPr>
            <a:r>
              <a:rPr lang="fa-IR" sz="2200" b="1" dirty="0">
                <a:effectLst>
                  <a:outerShdw blurRad="38100" dist="38100" dir="2700000" algn="tl">
                    <a:srgbClr val="000000">
                      <a:alpha val="43137"/>
                    </a:srgbClr>
                  </a:outerShdw>
                </a:effectLst>
                <a:latin typeface="Calibri" pitchFamily="34" charset="0"/>
                <a:cs typeface="B Nazanin" pitchFamily="2" charset="-78"/>
              </a:rPr>
              <a:t>تاکید مستمر بر نوآوری و رشد. </a:t>
            </a:r>
          </a:p>
          <a:p>
            <a:pPr algn="justLow" rtl="1">
              <a:lnSpc>
                <a:spcPct val="150000"/>
              </a:lnSpc>
              <a:buClr>
                <a:srgbClr val="CC0000"/>
              </a:buClr>
              <a:buFont typeface="Wingdings" pitchFamily="2" charset="2"/>
              <a:buChar char="q"/>
            </a:pPr>
            <a:r>
              <a:rPr lang="fa-IR" sz="2200" b="1" dirty="0">
                <a:effectLst>
                  <a:outerShdw blurRad="38100" dist="38100" dir="2700000" algn="tl">
                    <a:srgbClr val="000000">
                      <a:alpha val="43137"/>
                    </a:srgbClr>
                  </a:outerShdw>
                </a:effectLst>
                <a:latin typeface="Calibri" pitchFamily="34" charset="0"/>
                <a:cs typeface="B Nazanin" pitchFamily="2" charset="-78"/>
              </a:rPr>
              <a:t>توانایی </a:t>
            </a:r>
            <a:r>
              <a:rPr lang="fa-IR" sz="2200" b="1" dirty="0" smtClean="0">
                <a:effectLst>
                  <a:outerShdw blurRad="38100" dist="38100" dir="2700000" algn="tl">
                    <a:srgbClr val="000000">
                      <a:alpha val="43137"/>
                    </a:srgbClr>
                  </a:outerShdw>
                </a:effectLst>
                <a:latin typeface="Calibri" pitchFamily="34" charset="0"/>
                <a:cs typeface="B Nazanin" pitchFamily="2" charset="-78"/>
              </a:rPr>
              <a:t>پاسخگویی </a:t>
            </a:r>
            <a:r>
              <a:rPr lang="fa-IR" sz="2200" b="1" dirty="0">
                <a:effectLst>
                  <a:outerShdw blurRad="38100" dist="38100" dir="2700000" algn="tl">
                    <a:srgbClr val="000000">
                      <a:alpha val="43137"/>
                    </a:srgbClr>
                  </a:outerShdw>
                </a:effectLst>
                <a:latin typeface="Calibri" pitchFamily="34" charset="0"/>
                <a:cs typeface="B Nazanin" pitchFamily="2" charset="-78"/>
              </a:rPr>
              <a:t>سریع در برابر فرصت ها و تهدیدها.</a:t>
            </a:r>
          </a:p>
          <a:p>
            <a:pPr algn="justLow" rtl="1">
              <a:lnSpc>
                <a:spcPct val="150000"/>
              </a:lnSpc>
              <a:buClr>
                <a:srgbClr val="0900B4"/>
              </a:buClr>
              <a:buFont typeface="Wingdings" pitchFamily="2" charset="2"/>
              <a:buChar char="q"/>
            </a:pPr>
            <a:r>
              <a:rPr lang="fa-IR" sz="2200" b="1" dirty="0">
                <a:effectLst>
                  <a:outerShdw blurRad="38100" dist="38100" dir="2700000" algn="tl">
                    <a:srgbClr val="000000">
                      <a:alpha val="43137"/>
                    </a:srgbClr>
                  </a:outerShdw>
                </a:effectLst>
                <a:latin typeface="Calibri" pitchFamily="34" charset="0"/>
                <a:cs typeface="B Nazanin" pitchFamily="2" charset="-78"/>
              </a:rPr>
              <a:t>  توانایی مدیریت تغییرات و تلاش برای تحقق آن.</a:t>
            </a:r>
          </a:p>
          <a:p>
            <a:pPr algn="justLow" rtl="1">
              <a:lnSpc>
                <a:spcPct val="150000"/>
              </a:lnSpc>
              <a:buClr>
                <a:srgbClr val="CC0000"/>
              </a:buClr>
              <a:buFont typeface="Wingdings" pitchFamily="2" charset="2"/>
              <a:buChar char="q"/>
            </a:pPr>
            <a:r>
              <a:rPr lang="fa-IR" sz="2200" b="1" dirty="0">
                <a:effectLst>
                  <a:outerShdw blurRad="38100" dist="38100" dir="2700000" algn="tl">
                    <a:srgbClr val="000000">
                      <a:alpha val="43137"/>
                    </a:srgbClr>
                  </a:outerShdw>
                </a:effectLst>
                <a:latin typeface="Calibri" pitchFamily="34" charset="0"/>
                <a:cs typeface="B Nazanin" pitchFamily="2" charset="-78"/>
              </a:rPr>
              <a:t>توان مالی مناسب و سیستم های قوی برای حسابداری و کنترل هزینه ها. </a:t>
            </a:r>
            <a:endParaRPr lang="en-US" sz="2200" b="1" dirty="0">
              <a:effectLst>
                <a:outerShdw blurRad="38100" dist="38100" dir="2700000" algn="tl">
                  <a:srgbClr val="000000">
                    <a:alpha val="43137"/>
                  </a:srgbClr>
                </a:outerShdw>
              </a:effectLst>
              <a:latin typeface="Calibri" pitchFamily="34" charset="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3200" b="1" dirty="0">
                <a:solidFill>
                  <a:srgbClr val="0070C0"/>
                </a:solidFill>
                <a:effectLst>
                  <a:outerShdw blurRad="38100" dist="38100" dir="2700000" algn="tl">
                    <a:srgbClr val="000000">
                      <a:alpha val="43137"/>
                    </a:srgbClr>
                  </a:outerShdw>
                </a:effectLst>
                <a:cs typeface="B Nazanin" pitchFamily="2" charset="-78"/>
              </a:rPr>
              <a:t>الگوی ریچارد پاسکال ( 1990 )</a:t>
            </a:r>
            <a:endParaRPr lang="en-US" sz="2000" dirty="0">
              <a:solidFill>
                <a:srgbClr val="0070C0"/>
              </a:solidFill>
              <a:effectLst>
                <a:outerShdw blurRad="38100" dist="38100" dir="2700000" algn="tl">
                  <a:srgbClr val="000000">
                    <a:alpha val="43137"/>
                  </a:srgbClr>
                </a:outerShdw>
              </a:effectLst>
              <a:latin typeface="Arial" pitchFamily="34" charset="0"/>
              <a:cs typeface="B Nazanin" pitchFamily="2" charset="-78"/>
            </a:endParaRPr>
          </a:p>
        </p:txBody>
      </p:sp>
      <p:sp>
        <p:nvSpPr>
          <p:cNvPr id="9221" name="Rectangle 2"/>
          <p:cNvSpPr>
            <a:spLocks noChangeArrowheads="1"/>
          </p:cNvSpPr>
          <p:nvPr/>
        </p:nvSpPr>
        <p:spPr bwMode="auto">
          <a:xfrm>
            <a:off x="71438" y="1196974"/>
            <a:ext cx="9001125" cy="4562788"/>
          </a:xfrm>
          <a:prstGeom prst="rect">
            <a:avLst/>
          </a:prstGeom>
          <a:noFill/>
          <a:ln w="9525">
            <a:noFill/>
            <a:miter lim="800000"/>
            <a:headEnd/>
            <a:tailEnd/>
          </a:ln>
        </p:spPr>
        <p:txBody>
          <a:bodyPr wrap="square">
            <a:spAutoFit/>
          </a:bodyPr>
          <a:lstStyle/>
          <a:p>
            <a:pPr algn="justLow" rtl="1">
              <a:lnSpc>
                <a:spcPct val="150000"/>
              </a:lnSpc>
              <a:buClr>
                <a:srgbClr val="0900B4"/>
              </a:buClr>
              <a:buFont typeface="Wingdings" pitchFamily="2" charset="2"/>
              <a:buChar char="q"/>
            </a:pPr>
            <a:endParaRPr lang="fa-IR" sz="2800" b="1" dirty="0">
              <a:latin typeface="Calibri" pitchFamily="34" charset="0"/>
              <a:cs typeface="B Nazanin" pitchFamily="2" charset="-78"/>
            </a:endParaRPr>
          </a:p>
          <a:p>
            <a:pPr algn="justLow" rtl="1">
              <a:lnSpc>
                <a:spcPct val="150000"/>
              </a:lnSpc>
              <a:buClr>
                <a:srgbClr val="0900B4"/>
              </a:buClr>
              <a:buFont typeface="Wingdings" pitchFamily="2" charset="2"/>
              <a:buChar char="q"/>
            </a:pPr>
            <a:r>
              <a:rPr lang="fa-IR" sz="2800" b="1" dirty="0">
                <a:latin typeface="Calibri" pitchFamily="34" charset="0"/>
                <a:cs typeface="B Nazanin" pitchFamily="2" charset="-78"/>
              </a:rPr>
              <a:t>  بر ابعاد نرم شیوه مدیریت و ارزش های مشترک بسیار تاکید می ورزد.</a:t>
            </a:r>
          </a:p>
          <a:p>
            <a:pPr algn="justLow" rtl="1">
              <a:lnSpc>
                <a:spcPct val="150000"/>
              </a:lnSpc>
              <a:buClr>
                <a:srgbClr val="CC0000"/>
              </a:buClr>
              <a:buFont typeface="Wingdings" pitchFamily="2" charset="2"/>
              <a:buChar char="q"/>
            </a:pPr>
            <a:r>
              <a:rPr lang="fa-IR" sz="2800" b="1" dirty="0">
                <a:latin typeface="Calibri" pitchFamily="34" charset="0"/>
                <a:cs typeface="B Nazanin" pitchFamily="2" charset="-78"/>
              </a:rPr>
              <a:t> به صورت شبکه فعالیت می کنند و نه به صورت سلسله مراتب.</a:t>
            </a:r>
          </a:p>
          <a:p>
            <a:pPr algn="justLow" rtl="1">
              <a:lnSpc>
                <a:spcPct val="150000"/>
              </a:lnSpc>
              <a:buClr>
                <a:srgbClr val="0900B4"/>
              </a:buClr>
              <a:buFont typeface="Wingdings" pitchFamily="2" charset="2"/>
              <a:buChar char="q"/>
            </a:pPr>
            <a:r>
              <a:rPr lang="fa-IR" sz="2800" b="1" dirty="0">
                <a:latin typeface="Calibri" pitchFamily="34" charset="0"/>
                <a:cs typeface="B Nazanin" pitchFamily="2" charset="-78"/>
              </a:rPr>
              <a:t> تفکر و نحوه نگرش شان را به روابط مدیران و کارکنان تغیییر می دهند.  </a:t>
            </a:r>
          </a:p>
          <a:p>
            <a:pPr algn="justLow" rtl="1">
              <a:lnSpc>
                <a:spcPct val="150000"/>
              </a:lnSpc>
              <a:buClr>
                <a:srgbClr val="CC0000"/>
              </a:buClr>
              <a:buFont typeface="Wingdings" pitchFamily="2" charset="2"/>
              <a:buChar char="q"/>
            </a:pPr>
            <a:r>
              <a:rPr lang="fa-IR" sz="2800" b="1" dirty="0">
                <a:latin typeface="Calibri" pitchFamily="34" charset="0"/>
                <a:cs typeface="B Nazanin" pitchFamily="2" charset="-78"/>
              </a:rPr>
              <a:t> تاکید کمتری بر روی انجام وظایف به شکل عمومی یا سلسله مراتبی دارند. </a:t>
            </a:r>
          </a:p>
          <a:p>
            <a:pPr algn="justLow" rtl="1">
              <a:lnSpc>
                <a:spcPct val="150000"/>
              </a:lnSpc>
              <a:buClr>
                <a:srgbClr val="0900B4"/>
              </a:buClr>
              <a:buFont typeface="Wingdings" pitchFamily="2" charset="2"/>
              <a:buChar char="q"/>
            </a:pPr>
            <a:r>
              <a:rPr lang="fa-IR" sz="2800" b="1" dirty="0">
                <a:latin typeface="Calibri" pitchFamily="34" charset="0"/>
                <a:cs typeface="B Nazanin" pitchFamily="2" charset="-78"/>
              </a:rPr>
              <a:t> تاکید کمتری بر محتوا و به کارگیری ابزار ها و فنون خاص دارند.  </a:t>
            </a:r>
          </a:p>
          <a:p>
            <a:pPr algn="justLow" rtl="1">
              <a:lnSpc>
                <a:spcPct val="150000"/>
              </a:lnSpc>
              <a:buClr>
                <a:srgbClr val="CC0000"/>
              </a:buClr>
              <a:buFont typeface="Wingdings" pitchFamily="2" charset="2"/>
              <a:buChar char="q"/>
            </a:pPr>
            <a:r>
              <a:rPr lang="fa-IR" sz="2800" b="1" dirty="0">
                <a:latin typeface="Calibri" pitchFamily="34" charset="0"/>
                <a:cs typeface="B Nazanin" pitchFamily="2" charset="-78"/>
              </a:rPr>
              <a:t> مدل فرماندهی نظامی را به مدل تعهد، تغییر می دهند.   </a:t>
            </a: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3200" b="1">
                <a:solidFill>
                  <a:srgbClr val="0070C0"/>
                </a:solidFill>
                <a:effectLst>
                  <a:outerShdw blurRad="38100" dist="38100" dir="2700000" algn="tl">
                    <a:srgbClr val="000000">
                      <a:alpha val="43137"/>
                    </a:srgbClr>
                  </a:outerShdw>
                </a:effectLst>
                <a:cs typeface="B Nazanin" pitchFamily="2" charset="-78"/>
              </a:rPr>
              <a:t>الگوی لیندا گراتون ( 2004 )</a:t>
            </a:r>
            <a:endParaRPr lang="en-US" sz="2000" dirty="0">
              <a:solidFill>
                <a:srgbClr val="0070C0"/>
              </a:solidFill>
              <a:effectLst>
                <a:outerShdw blurRad="38100" dist="38100" dir="2700000" algn="tl">
                  <a:srgbClr val="000000">
                    <a:alpha val="43137"/>
                  </a:srgbClr>
                </a:outerShdw>
              </a:effectLst>
              <a:latin typeface="Arial" pitchFamily="34" charset="0"/>
              <a:cs typeface="B Nazanin" pitchFamily="2" charset="-78"/>
            </a:endParaRPr>
          </a:p>
        </p:txBody>
      </p:sp>
      <p:sp>
        <p:nvSpPr>
          <p:cNvPr id="10245" name="Rectangle 2"/>
          <p:cNvSpPr>
            <a:spLocks noChangeArrowheads="1"/>
          </p:cNvSpPr>
          <p:nvPr/>
        </p:nvSpPr>
        <p:spPr bwMode="auto">
          <a:xfrm>
            <a:off x="71438" y="1196975"/>
            <a:ext cx="9001125" cy="5032147"/>
          </a:xfrm>
          <a:prstGeom prst="rect">
            <a:avLst/>
          </a:prstGeom>
          <a:noFill/>
          <a:ln w="9525">
            <a:noFill/>
            <a:miter lim="800000"/>
            <a:headEnd/>
            <a:tailEnd/>
          </a:ln>
        </p:spPr>
        <p:txBody>
          <a:bodyPr>
            <a:spAutoFit/>
          </a:bodyPr>
          <a:lstStyle/>
          <a:p>
            <a:pPr algn="justLow" rtl="1">
              <a:lnSpc>
                <a:spcPct val="150000"/>
              </a:lnSpc>
              <a:buClr>
                <a:srgbClr val="0900B4"/>
              </a:buClr>
              <a:buFont typeface="Wingdings" pitchFamily="2" charset="2"/>
              <a:buNone/>
            </a:pPr>
            <a:endParaRPr lang="fa-IR" sz="2400" b="1" dirty="0">
              <a:latin typeface="Calibri" pitchFamily="34" charset="0"/>
              <a:cs typeface="B Nazanin" pitchFamily="2" charset="-78"/>
            </a:endParaRPr>
          </a:p>
          <a:p>
            <a:pPr algn="justLow" rtl="1">
              <a:lnSpc>
                <a:spcPct val="150000"/>
              </a:lnSpc>
              <a:buClr>
                <a:srgbClr val="0900B4"/>
              </a:buClr>
              <a:buFont typeface="Wingdings" pitchFamily="2" charset="2"/>
              <a:buChar char="q"/>
            </a:pPr>
            <a:r>
              <a:rPr lang="fa-IR" sz="2400" b="1" dirty="0">
                <a:latin typeface="Calibri" pitchFamily="34" charset="0"/>
                <a:cs typeface="B Nazanin" pitchFamily="2" charset="-78"/>
              </a:rPr>
              <a:t>روابط میان سازمان و کارکنان بزرگسال ـ بزرگسال است. </a:t>
            </a:r>
          </a:p>
          <a:p>
            <a:pPr algn="justLow" rtl="1">
              <a:lnSpc>
                <a:spcPct val="150000"/>
              </a:lnSpc>
              <a:buClr>
                <a:srgbClr val="CC0000"/>
              </a:buClr>
              <a:buFont typeface="Wingdings" pitchFamily="2" charset="2"/>
              <a:buChar char="q"/>
            </a:pPr>
            <a:r>
              <a:rPr lang="fa-IR" sz="2400" b="1" dirty="0">
                <a:latin typeface="Calibri" pitchFamily="34" charset="0"/>
                <a:cs typeface="B Nazanin" pitchFamily="2" charset="-78"/>
              </a:rPr>
              <a:t> به کارکنان به دید سرمایه گذارانی  نگرسیته می شود که سرمایه انسانی شان را می سازند و آن را گشترش و ارتقاء می دهند.</a:t>
            </a:r>
          </a:p>
          <a:p>
            <a:pPr algn="justLow" rtl="1">
              <a:lnSpc>
                <a:spcPct val="150000"/>
              </a:lnSpc>
              <a:buClr>
                <a:srgbClr val="0900B4"/>
              </a:buClr>
              <a:buFont typeface="Wingdings" pitchFamily="2" charset="2"/>
              <a:buChar char="q"/>
            </a:pPr>
            <a:r>
              <a:rPr lang="fa-IR" sz="2400" b="1" dirty="0">
                <a:latin typeface="Calibri" pitchFamily="34" charset="0"/>
                <a:cs typeface="B Nazanin" pitchFamily="2" charset="-78"/>
              </a:rPr>
              <a:t> کارکنان توان آن را دارند که ماهیت خود را توسعه داده و شایستگی گوناگون شان را به نمایش بگذارند.  </a:t>
            </a:r>
          </a:p>
          <a:p>
            <a:pPr algn="justLow" rtl="1">
              <a:lnSpc>
                <a:spcPct val="150000"/>
              </a:lnSpc>
              <a:buClr>
                <a:srgbClr val="CC0000"/>
              </a:buClr>
              <a:buFont typeface="Wingdings" pitchFamily="2" charset="2"/>
              <a:buChar char="q"/>
            </a:pPr>
            <a:r>
              <a:rPr lang="fa-IR" sz="2400" b="1" dirty="0">
                <a:latin typeface="Calibri" pitchFamily="34" charset="0"/>
                <a:cs typeface="B Nazanin" pitchFamily="2" charset="-78"/>
              </a:rPr>
              <a:t> کارکنان توان مشارکت در تعیین ماهیت انجمن هایی را که عضو آن هستند دارند. </a:t>
            </a:r>
          </a:p>
          <a:p>
            <a:pPr algn="justLow" rtl="1">
              <a:lnSpc>
                <a:spcPct val="150000"/>
              </a:lnSpc>
              <a:buClr>
                <a:srgbClr val="0900B4"/>
              </a:buClr>
              <a:buFont typeface="Wingdings" pitchFamily="2" charset="2"/>
              <a:buChar char="q"/>
            </a:pPr>
            <a:r>
              <a:rPr lang="fa-IR" sz="2400" b="1" dirty="0">
                <a:latin typeface="Calibri" pitchFamily="34" charset="0"/>
                <a:cs typeface="B Nazanin" pitchFamily="2" charset="-78"/>
              </a:rPr>
              <a:t> آزادی عمل برخی از کارکنان به زیان بقیه نیست.  </a:t>
            </a:r>
          </a:p>
          <a:p>
            <a:pPr algn="justLow" rtl="1">
              <a:lnSpc>
                <a:spcPct val="150000"/>
              </a:lnSpc>
              <a:buClr>
                <a:srgbClr val="CC0000"/>
              </a:buClr>
              <a:buFont typeface="Wingdings" pitchFamily="2" charset="2"/>
              <a:buChar char="q"/>
            </a:pPr>
            <a:r>
              <a:rPr lang="fa-IR" sz="2400" b="1" dirty="0">
                <a:latin typeface="Calibri" pitchFamily="34" charset="0"/>
                <a:cs typeface="B Nazanin" pitchFamily="2" charset="-78"/>
              </a:rPr>
              <a:t> کارکنان هم در برابر خودشان وظایف و مسئولیت هایی دارند و هم در برابر سازمان.  </a:t>
            </a: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b="1" dirty="0" smtClean="0">
                <a:solidFill>
                  <a:srgbClr val="FF0000"/>
                </a:solidFill>
                <a:effectLst>
                  <a:outerShdw blurRad="38100" dist="38100" dir="2700000" algn="tl">
                    <a:srgbClr val="000000">
                      <a:alpha val="43137"/>
                    </a:srgbClr>
                  </a:outerShdw>
                </a:effectLst>
                <a:cs typeface="B Nazanin" pitchFamily="2" charset="-78"/>
              </a:rPr>
              <a:t>ب-</a:t>
            </a:r>
            <a:r>
              <a:rPr lang="ar-SA" b="1" dirty="0" smtClean="0">
                <a:solidFill>
                  <a:srgbClr val="FF0000"/>
                </a:solidFill>
                <a:effectLst>
                  <a:outerShdw blurRad="38100" dist="38100" dir="2700000" algn="tl">
                    <a:srgbClr val="000000">
                      <a:alpha val="43137"/>
                    </a:srgbClr>
                  </a:outerShdw>
                </a:effectLst>
                <a:cs typeface="B Nazanin" pitchFamily="2" charset="-78"/>
              </a:rPr>
              <a:t>استراتژي هاي توسعه فرآيندهاي سازماني</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pPr algn="justLow" rtl="1">
              <a:lnSpc>
                <a:spcPct val="150000"/>
              </a:lnSpc>
              <a:buClr>
                <a:srgbClr val="0900B4"/>
              </a:buClr>
              <a:buFont typeface="Wingdings" pitchFamily="2" charset="2"/>
              <a:buChar char="q"/>
            </a:pPr>
            <a:r>
              <a:rPr lang="fa-IR" b="1" dirty="0" smtClean="0">
                <a:latin typeface="Calibri" pitchFamily="34" charset="0"/>
                <a:cs typeface="B Nazanin" pitchFamily="2" charset="-78"/>
              </a:rPr>
              <a:t>در فرایند توسعه سازمانی عمدتاً بر سازمان ها و بهبود آنها و به عبارتی بر تغییر کامل سیستم ها تاکید می شود. </a:t>
            </a:r>
          </a:p>
          <a:p>
            <a:pPr algn="justLow" rtl="1">
              <a:lnSpc>
                <a:spcPct val="150000"/>
              </a:lnSpc>
              <a:buClr>
                <a:srgbClr val="CC0000"/>
              </a:buClr>
              <a:buFont typeface="Wingdings" pitchFamily="2" charset="2"/>
              <a:buChar char="q"/>
            </a:pPr>
            <a:r>
              <a:rPr lang="fa-IR" b="1" dirty="0" smtClean="0">
                <a:latin typeface="Calibri" pitchFamily="34" charset="0"/>
                <a:cs typeface="B Nazanin" pitchFamily="2" charset="-78"/>
              </a:rPr>
              <a:t> هدف از اجرای این فرآیند بدست آوردن نتایج مطلوب در اثر انجام فعالیت های برنامه ریزی شده است. </a:t>
            </a:r>
          </a:p>
          <a:p>
            <a:pPr algn="justLow" rtl="1">
              <a:lnSpc>
                <a:spcPct val="150000"/>
              </a:lnSpc>
              <a:buClr>
                <a:srgbClr val="CC0000"/>
              </a:buClr>
              <a:buFont typeface="Wingdings" pitchFamily="2" charset="2"/>
              <a:buChar char="q"/>
            </a:pPr>
            <a:r>
              <a:rPr lang="fa-IR" b="1" dirty="0" smtClean="0">
                <a:latin typeface="Calibri" pitchFamily="34" charset="0"/>
                <a:cs typeface="B Nazanin" pitchFamily="2" charset="-78"/>
              </a:rPr>
              <a:t>ابتدا مبتنی بر مفاهیم علوم رفتاری بود لیکن به مرور زمان به سمت رویکردهای دیگر تغییر جهت داد.</a:t>
            </a:r>
            <a:endParaRPr lang="en-US" b="1" dirty="0" smtClean="0">
              <a:latin typeface="Calibri" pitchFamily="34" charset="0"/>
              <a:cs typeface="B Nazanin" pitchFamily="2" charset="-78"/>
            </a:endParaRPr>
          </a:p>
          <a:p>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3600" b="1" dirty="0">
                <a:solidFill>
                  <a:srgbClr val="0900B4"/>
                </a:solidFill>
                <a:effectLst>
                  <a:outerShdw blurRad="38100" dist="38100" dir="2700000" algn="tl">
                    <a:srgbClr val="000000">
                      <a:alpha val="43137"/>
                    </a:srgbClr>
                  </a:outerShdw>
                </a:effectLst>
                <a:cs typeface="B Nazanin" pitchFamily="2" charset="-78"/>
              </a:rPr>
              <a:t>مشخصه های استراتژی توسعه سازمانی </a:t>
            </a:r>
            <a:endParaRPr lang="en-US" sz="3600" b="1" dirty="0">
              <a:solidFill>
                <a:srgbClr val="0900B4"/>
              </a:solidFill>
              <a:effectLst>
                <a:outerShdw blurRad="38100" dist="38100" dir="2700000" algn="tl">
                  <a:srgbClr val="000000">
                    <a:alpha val="43137"/>
                  </a:srgbClr>
                </a:outerShdw>
              </a:effectLst>
              <a:cs typeface="B Nazanin" pitchFamily="2" charset="-78"/>
            </a:endParaRPr>
          </a:p>
        </p:txBody>
      </p:sp>
      <p:sp>
        <p:nvSpPr>
          <p:cNvPr id="13317" name="Rectangle 2"/>
          <p:cNvSpPr>
            <a:spLocks noChangeArrowheads="1"/>
          </p:cNvSpPr>
          <p:nvPr/>
        </p:nvSpPr>
        <p:spPr bwMode="auto">
          <a:xfrm>
            <a:off x="71438" y="1196975"/>
            <a:ext cx="9001125" cy="5724644"/>
          </a:xfrm>
          <a:prstGeom prst="rect">
            <a:avLst/>
          </a:prstGeom>
          <a:noFill/>
          <a:ln w="9525">
            <a:noFill/>
            <a:miter lim="800000"/>
            <a:headEnd/>
            <a:tailEnd/>
          </a:ln>
        </p:spPr>
        <p:txBody>
          <a:bodyPr>
            <a:spAutoFit/>
          </a:bodyPr>
          <a:lstStyle/>
          <a:p>
            <a:pPr algn="justLow" rtl="1">
              <a:lnSpc>
                <a:spcPct val="150000"/>
              </a:lnSpc>
            </a:pPr>
            <a:endParaRPr lang="fa-IR" sz="3200" b="1" dirty="0">
              <a:latin typeface="Calibri" pitchFamily="34" charset="0"/>
              <a:cs typeface="B Nazanin" pitchFamily="2" charset="-78"/>
            </a:endParaRPr>
          </a:p>
          <a:p>
            <a:pPr algn="justLow" rtl="1">
              <a:lnSpc>
                <a:spcPct val="150000"/>
              </a:lnSpc>
              <a:buClr>
                <a:srgbClr val="0900B4"/>
              </a:buClr>
              <a:buFont typeface="Wingdings" pitchFamily="2" charset="2"/>
              <a:buChar char="q"/>
            </a:pPr>
            <a:r>
              <a:rPr lang="fa-IR" sz="3200" b="1" dirty="0">
                <a:latin typeface="Calibri" pitchFamily="34" charset="0"/>
                <a:cs typeface="B Nazanin" pitchFamily="2" charset="-78"/>
              </a:rPr>
              <a:t> توسعه سازمانی بر چگونگی انجام کارها و آنچه انجام می شود متمرکز است و با تغییر گسترده سیستم ها ارتباط دارد. </a:t>
            </a:r>
            <a:endParaRPr lang="fa-IR" sz="3200" b="1" dirty="0" smtClean="0">
              <a:latin typeface="Calibri" pitchFamily="34" charset="0"/>
              <a:cs typeface="B Nazanin" pitchFamily="2" charset="-78"/>
            </a:endParaRPr>
          </a:p>
          <a:p>
            <a:pPr algn="justLow" rtl="1">
              <a:lnSpc>
                <a:spcPct val="150000"/>
              </a:lnSpc>
              <a:buClr>
                <a:srgbClr val="0900B4"/>
              </a:buClr>
              <a:buFont typeface="Wingdings" pitchFamily="2" charset="2"/>
              <a:buNone/>
            </a:pPr>
            <a:endParaRPr lang="fa-IR" sz="3200" b="1" dirty="0">
              <a:latin typeface="Calibri" pitchFamily="34" charset="0"/>
              <a:cs typeface="B Nazanin" pitchFamily="2" charset="-78"/>
            </a:endParaRPr>
          </a:p>
          <a:p>
            <a:pPr algn="justLow" rtl="1">
              <a:lnSpc>
                <a:spcPct val="150000"/>
              </a:lnSpc>
              <a:buClr>
                <a:srgbClr val="0900B4"/>
              </a:buClr>
              <a:buFont typeface="Wingdings" pitchFamily="2" charset="2"/>
              <a:buNone/>
            </a:pPr>
            <a:r>
              <a:rPr lang="fa-IR" sz="2800" b="1" dirty="0">
                <a:latin typeface="Calibri" pitchFamily="34" charset="0"/>
                <a:cs typeface="B Nazanin" pitchFamily="2" charset="-78"/>
              </a:rPr>
              <a:t>(( سازمان به مثابه نوعی سیستم جامع قلمداد می شود و بر روابط فی ما بین، تعاملات و وابستگی های متقابل ابعاد مختلف این سیستم جامع تاکید می شود. ))</a:t>
            </a:r>
            <a:r>
              <a:rPr lang="fa-IR" sz="3200" b="1" dirty="0">
                <a:latin typeface="Calibri" pitchFamily="34" charset="0"/>
                <a:cs typeface="B Nazanin" pitchFamily="2" charset="-78"/>
              </a:rPr>
              <a:t>     </a:t>
            </a:r>
            <a:r>
              <a:rPr lang="fa-IR" sz="3200" dirty="0">
                <a:latin typeface="Calibri" pitchFamily="34" charset="0"/>
                <a:cs typeface="B Nazanin" pitchFamily="2" charset="-78"/>
              </a:rPr>
              <a:t> </a:t>
            </a:r>
          </a:p>
          <a:p>
            <a:pPr algn="justLow" rtl="1">
              <a:lnSpc>
                <a:spcPct val="150000"/>
              </a:lnSpc>
            </a:pPr>
            <a:endParaRPr lang="en-US" sz="2800" b="1" dirty="0">
              <a:latin typeface="Calibri" pitchFamily="34" charset="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3200" b="1" dirty="0" smtClean="0">
                <a:solidFill>
                  <a:srgbClr val="0070C0"/>
                </a:solidFill>
                <a:effectLst>
                  <a:outerShdw blurRad="38100" dist="38100" dir="2700000" algn="tl">
                    <a:srgbClr val="000000">
                      <a:alpha val="43137"/>
                    </a:srgbClr>
                  </a:outerShdw>
                </a:effectLst>
                <a:cs typeface="B Nazanin" pitchFamily="2" charset="-78"/>
              </a:rPr>
              <a:t>پیش فرض ها و ارزش </a:t>
            </a:r>
            <a:r>
              <a:rPr lang="fa-IR" sz="3200" b="1" dirty="0">
                <a:solidFill>
                  <a:srgbClr val="0070C0"/>
                </a:solidFill>
                <a:effectLst>
                  <a:outerShdw blurRad="38100" dist="38100" dir="2700000" algn="tl">
                    <a:srgbClr val="000000">
                      <a:alpha val="43137"/>
                    </a:srgbClr>
                  </a:outerShdw>
                </a:effectLst>
                <a:cs typeface="B Nazanin" pitchFamily="2" charset="-78"/>
              </a:rPr>
              <a:t>های استراتژی توسعه سازمانی</a:t>
            </a:r>
            <a:endParaRPr lang="en-US" sz="2000" dirty="0">
              <a:solidFill>
                <a:srgbClr val="0070C0"/>
              </a:solidFill>
              <a:effectLst>
                <a:outerShdw blurRad="38100" dist="38100" dir="2700000" algn="tl">
                  <a:srgbClr val="000000">
                    <a:alpha val="43137"/>
                  </a:srgbClr>
                </a:outerShdw>
              </a:effectLst>
              <a:latin typeface="Arial" pitchFamily="34" charset="0"/>
              <a:cs typeface="B Nazanin" pitchFamily="2" charset="-78"/>
            </a:endParaRPr>
          </a:p>
        </p:txBody>
      </p:sp>
      <p:sp>
        <p:nvSpPr>
          <p:cNvPr id="14341" name="Rectangle 2"/>
          <p:cNvSpPr>
            <a:spLocks noChangeArrowheads="1"/>
          </p:cNvSpPr>
          <p:nvPr/>
        </p:nvSpPr>
        <p:spPr bwMode="auto">
          <a:xfrm>
            <a:off x="142875" y="1027113"/>
            <a:ext cx="9001125" cy="4843634"/>
          </a:xfrm>
          <a:prstGeom prst="rect">
            <a:avLst/>
          </a:prstGeom>
          <a:noFill/>
          <a:ln w="9525">
            <a:noFill/>
            <a:miter lim="800000"/>
            <a:headEnd/>
            <a:tailEnd/>
          </a:ln>
        </p:spPr>
        <p:txBody>
          <a:bodyPr wrap="square">
            <a:spAutoFit/>
          </a:bodyPr>
          <a:lstStyle/>
          <a:p>
            <a:pPr algn="justLow" rtl="1">
              <a:lnSpc>
                <a:spcPct val="150000"/>
              </a:lnSpc>
              <a:buClr>
                <a:srgbClr val="0900B4"/>
              </a:buClr>
              <a:buFont typeface="Wingdings" pitchFamily="2" charset="2"/>
              <a:buChar char="q"/>
            </a:pPr>
            <a:r>
              <a:rPr lang="fa-IR" sz="2600" b="1" dirty="0">
                <a:latin typeface="Calibri" pitchFamily="34" charset="0"/>
                <a:cs typeface="B Nazanin" pitchFamily="2" charset="-78"/>
              </a:rPr>
              <a:t>  افراد، مادامی که محیط اطرافشان چالشی باشد از طریق نیاز رشد شخصی برانگیخته می شوند. </a:t>
            </a:r>
          </a:p>
          <a:p>
            <a:pPr algn="justLow" rtl="1">
              <a:lnSpc>
                <a:spcPct val="150000"/>
              </a:lnSpc>
              <a:buClr>
                <a:srgbClr val="CC0000"/>
              </a:buClr>
              <a:buFont typeface="Wingdings" pitchFamily="2" charset="2"/>
              <a:buChar char="q"/>
            </a:pPr>
            <a:r>
              <a:rPr lang="fa-IR" sz="2600" b="1" dirty="0">
                <a:latin typeface="Calibri" pitchFamily="34" charset="0"/>
                <a:cs typeface="B Nazanin" pitchFamily="2" charset="-78"/>
              </a:rPr>
              <a:t> تیم کاری اهمیت زیادی برای  احساس رضایت قائل است و پویایی چنین تیم هایی تاثیری شدید بر رفتار اعضای تیم می گذارد. </a:t>
            </a:r>
          </a:p>
          <a:p>
            <a:pPr algn="justLow" rtl="1">
              <a:lnSpc>
                <a:spcPct val="150000"/>
              </a:lnSpc>
              <a:buClr>
                <a:srgbClr val="0900B4"/>
              </a:buClr>
              <a:buFont typeface="Wingdings" pitchFamily="2" charset="2"/>
              <a:buChar char="q"/>
            </a:pPr>
            <a:r>
              <a:rPr lang="fa-IR" sz="2600" b="1" dirty="0">
                <a:latin typeface="Calibri" pitchFamily="34" charset="0"/>
                <a:cs typeface="B Nazanin" pitchFamily="2" charset="-78"/>
              </a:rPr>
              <a:t> هدف برنامه توسعه سازمانی، بهبود کیفیت زندگی کاری تمام اعضای سازمان است.   </a:t>
            </a:r>
          </a:p>
          <a:p>
            <a:pPr algn="justLow" rtl="1">
              <a:lnSpc>
                <a:spcPct val="150000"/>
              </a:lnSpc>
              <a:buClr>
                <a:srgbClr val="CC0000"/>
              </a:buClr>
              <a:buFont typeface="Wingdings" pitchFamily="2" charset="2"/>
              <a:buChar char="q"/>
            </a:pPr>
            <a:r>
              <a:rPr lang="fa-IR" sz="2600" b="1" dirty="0">
                <a:latin typeface="Calibri" pitchFamily="34" charset="0"/>
                <a:cs typeface="B Nazanin" pitchFamily="2" charset="-78"/>
              </a:rPr>
              <a:t> سازمانها در صورت دستیابی به نقاط قوت و ضعف خود می توانند اثر بخش باشند.   </a:t>
            </a:r>
          </a:p>
          <a:p>
            <a:pPr algn="justLow" rtl="1">
              <a:lnSpc>
                <a:spcPct val="150000"/>
              </a:lnSpc>
              <a:buClr>
                <a:srgbClr val="0900B4"/>
              </a:buClr>
              <a:buFont typeface="Wingdings" pitchFamily="2" charset="2"/>
              <a:buChar char="q"/>
            </a:pPr>
            <a:r>
              <a:rPr lang="fa-IR" sz="2600" b="1" dirty="0">
                <a:latin typeface="Calibri" pitchFamily="34" charset="0"/>
                <a:cs typeface="B Nazanin" pitchFamily="2" charset="-78"/>
              </a:rPr>
              <a:t> مدیران اغلب نمی دانند چه چیزی اشتباه است و در شناسایی موضوعات مختلف نیازمند کمک هستند. (( مشاوران برون سازمانی فرآیندها )) </a:t>
            </a: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3600" b="1" dirty="0">
                <a:solidFill>
                  <a:srgbClr val="0900B4"/>
                </a:solidFill>
                <a:effectLst>
                  <a:outerShdw blurRad="38100" dist="38100" dir="2700000" algn="tl">
                    <a:srgbClr val="000000">
                      <a:alpha val="43137"/>
                    </a:srgbClr>
                  </a:outerShdw>
                </a:effectLst>
                <a:latin typeface="Arial" pitchFamily="34" charset="0"/>
                <a:cs typeface="B Nazanin" pitchFamily="2" charset="-78"/>
              </a:rPr>
              <a:t>ویژگی های استراتژی توسعه سازمانی</a:t>
            </a:r>
            <a:endParaRPr lang="en-US" sz="3600" b="1" dirty="0">
              <a:solidFill>
                <a:srgbClr val="0900B4"/>
              </a:solidFill>
              <a:effectLst>
                <a:outerShdw blurRad="38100" dist="38100" dir="2700000" algn="tl">
                  <a:srgbClr val="000000">
                    <a:alpha val="43137"/>
                  </a:srgbClr>
                </a:outerShdw>
              </a:effectLst>
              <a:latin typeface="Arial" pitchFamily="34" charset="0"/>
              <a:cs typeface="B Nazanin" pitchFamily="2" charset="-78"/>
            </a:endParaRPr>
          </a:p>
        </p:txBody>
      </p:sp>
      <p:sp>
        <p:nvSpPr>
          <p:cNvPr id="15365" name="Rectangle 2"/>
          <p:cNvSpPr>
            <a:spLocks noChangeArrowheads="1"/>
          </p:cNvSpPr>
          <p:nvPr/>
        </p:nvSpPr>
        <p:spPr bwMode="auto">
          <a:xfrm>
            <a:off x="71438" y="1196975"/>
            <a:ext cx="9001125" cy="4708981"/>
          </a:xfrm>
          <a:prstGeom prst="rect">
            <a:avLst/>
          </a:prstGeom>
          <a:noFill/>
          <a:ln w="9525">
            <a:noFill/>
            <a:miter lim="800000"/>
            <a:headEnd/>
            <a:tailEnd/>
          </a:ln>
        </p:spPr>
        <p:txBody>
          <a:bodyPr>
            <a:spAutoFit/>
          </a:bodyPr>
          <a:lstStyle/>
          <a:p>
            <a:pPr algn="justLow" rtl="1">
              <a:lnSpc>
                <a:spcPct val="150000"/>
              </a:lnSpc>
              <a:buClr>
                <a:srgbClr val="0900B4"/>
              </a:buClr>
              <a:buFont typeface="Wingdings" pitchFamily="2" charset="2"/>
              <a:buNone/>
            </a:pPr>
            <a:endParaRPr lang="fa-IR" sz="2800" b="1" dirty="0">
              <a:latin typeface="Calibri" pitchFamily="34" charset="0"/>
              <a:cs typeface="B Nazanin" pitchFamily="2" charset="-78"/>
            </a:endParaRPr>
          </a:p>
          <a:p>
            <a:pPr algn="justLow" rtl="1">
              <a:lnSpc>
                <a:spcPct val="150000"/>
              </a:lnSpc>
              <a:buClr>
                <a:srgbClr val="0900B4"/>
              </a:buClr>
              <a:buFont typeface="Wingdings" pitchFamily="2" charset="2"/>
              <a:buChar char="q"/>
            </a:pPr>
            <a:r>
              <a:rPr lang="fa-IR" sz="2800" b="1" dirty="0">
                <a:latin typeface="Calibri" pitchFamily="34" charset="0"/>
                <a:cs typeface="B Nazanin" pitchFamily="2" charset="-78"/>
              </a:rPr>
              <a:t> از ناحیه مدیران عالی سازمان اداره می شوند. </a:t>
            </a:r>
          </a:p>
          <a:p>
            <a:pPr algn="justLow" rtl="1">
              <a:lnSpc>
                <a:spcPct val="150000"/>
              </a:lnSpc>
              <a:buClr>
                <a:srgbClr val="0900B4"/>
              </a:buClr>
              <a:buFont typeface="Wingdings" pitchFamily="2" charset="2"/>
              <a:buChar char="q"/>
            </a:pPr>
            <a:endParaRPr lang="fa-IR" sz="2800" b="1" dirty="0">
              <a:latin typeface="Calibri" pitchFamily="34" charset="0"/>
              <a:cs typeface="B Nazanin" pitchFamily="2" charset="-78"/>
            </a:endParaRPr>
          </a:p>
          <a:p>
            <a:pPr algn="justLow" rtl="1">
              <a:lnSpc>
                <a:spcPct val="150000"/>
              </a:lnSpc>
              <a:buClr>
                <a:srgbClr val="CC0000"/>
              </a:buClr>
              <a:buFont typeface="Wingdings" pitchFamily="2" charset="2"/>
              <a:buChar char="q"/>
            </a:pPr>
            <a:r>
              <a:rPr lang="fa-IR" sz="2800" b="1" dirty="0">
                <a:latin typeface="Calibri" pitchFamily="34" charset="0"/>
                <a:cs typeface="B Nazanin" pitchFamily="2" charset="-78"/>
              </a:rPr>
              <a:t> </a:t>
            </a:r>
            <a:r>
              <a:rPr lang="fa-IR" sz="2800" b="1" dirty="0" smtClean="0">
                <a:latin typeface="Calibri" pitchFamily="34" charset="0"/>
                <a:cs typeface="B Nazanin" pitchFamily="2" charset="-78"/>
              </a:rPr>
              <a:t>برنامه های توسعه سازمانی بر </a:t>
            </a:r>
            <a:r>
              <a:rPr lang="fa-IR" sz="2800" b="1" dirty="0">
                <a:latin typeface="Calibri" pitchFamily="34" charset="0"/>
                <a:cs typeface="B Nazanin" pitchFamily="2" charset="-78"/>
              </a:rPr>
              <a:t>تجزیه و تحلیل سیستماتیک، شناخت شرایط و موضوعات موثر بر آن استوارند.  </a:t>
            </a:r>
          </a:p>
          <a:p>
            <a:pPr algn="justLow" rtl="1">
              <a:lnSpc>
                <a:spcPct val="150000"/>
              </a:lnSpc>
              <a:buClr>
                <a:srgbClr val="CC0000"/>
              </a:buClr>
              <a:buFont typeface="Wingdings" pitchFamily="2" charset="2"/>
              <a:buNone/>
            </a:pPr>
            <a:endParaRPr lang="fa-IR" sz="2800" b="1" dirty="0">
              <a:latin typeface="Calibri" pitchFamily="34" charset="0"/>
              <a:cs typeface="B Nazanin" pitchFamily="2" charset="-78"/>
            </a:endParaRPr>
          </a:p>
          <a:p>
            <a:pPr algn="justLow" rtl="1">
              <a:lnSpc>
                <a:spcPct val="150000"/>
              </a:lnSpc>
              <a:buClr>
                <a:srgbClr val="0900B4"/>
              </a:buClr>
              <a:buFont typeface="Wingdings" pitchFamily="2" charset="2"/>
              <a:buChar char="q"/>
            </a:pPr>
            <a:r>
              <a:rPr lang="fa-IR" sz="2800" b="1" dirty="0">
                <a:latin typeface="Calibri" pitchFamily="34" charset="0"/>
                <a:cs typeface="B Nazanin" pitchFamily="2" charset="-78"/>
              </a:rPr>
              <a:t> از دانش علوم رفتاری استفاده می کنند.   </a:t>
            </a: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4400" b="1">
                <a:solidFill>
                  <a:srgbClr val="0070C0"/>
                </a:solidFill>
                <a:effectLst>
                  <a:outerShdw blurRad="38100" dist="38100" dir="2700000" algn="tl">
                    <a:srgbClr val="000000">
                      <a:alpha val="43137"/>
                    </a:srgbClr>
                  </a:outerShdw>
                </a:effectLst>
                <a:cs typeface="B Nazanin" pitchFamily="2" charset="-78"/>
              </a:rPr>
              <a:t>فعالیت های توسعه سازمانی </a:t>
            </a:r>
            <a:endParaRPr lang="en-US" sz="3200">
              <a:solidFill>
                <a:srgbClr val="0070C0"/>
              </a:solidFill>
              <a:effectLst>
                <a:outerShdw blurRad="38100" dist="38100" dir="2700000" algn="tl">
                  <a:srgbClr val="000000">
                    <a:alpha val="43137"/>
                  </a:srgbClr>
                </a:outerShdw>
              </a:effectLst>
              <a:latin typeface="Arial" pitchFamily="34" charset="0"/>
              <a:cs typeface="B Nazanin" pitchFamily="2" charset="-78"/>
            </a:endParaRPr>
          </a:p>
        </p:txBody>
      </p:sp>
      <p:sp>
        <p:nvSpPr>
          <p:cNvPr id="16389" name="Rectangle 2"/>
          <p:cNvSpPr>
            <a:spLocks noChangeArrowheads="1"/>
          </p:cNvSpPr>
          <p:nvPr/>
        </p:nvSpPr>
        <p:spPr bwMode="auto">
          <a:xfrm>
            <a:off x="71438" y="1196975"/>
            <a:ext cx="9001125" cy="5209118"/>
          </a:xfrm>
          <a:prstGeom prst="rect">
            <a:avLst/>
          </a:prstGeom>
          <a:noFill/>
          <a:ln w="9525">
            <a:noFill/>
            <a:miter lim="800000"/>
            <a:headEnd/>
            <a:tailEnd/>
          </a:ln>
        </p:spPr>
        <p:txBody>
          <a:bodyPr>
            <a:spAutoFit/>
          </a:bodyPr>
          <a:lstStyle/>
          <a:p>
            <a:pPr algn="justLow" rtl="1">
              <a:lnSpc>
                <a:spcPct val="150000"/>
              </a:lnSpc>
              <a:buClr>
                <a:srgbClr val="0900B4"/>
              </a:buClr>
              <a:buFont typeface="Wingdings" pitchFamily="2" charset="2"/>
              <a:buNone/>
            </a:pPr>
            <a:r>
              <a:rPr lang="fa-IR" sz="2800" b="1" dirty="0">
                <a:latin typeface="Calibri" pitchFamily="34" charset="0"/>
                <a:cs typeface="B Nazanin" pitchFamily="2" charset="-78"/>
              </a:rPr>
              <a:t> </a:t>
            </a:r>
          </a:p>
          <a:p>
            <a:pPr algn="justLow" rtl="1">
              <a:lnSpc>
                <a:spcPct val="150000"/>
              </a:lnSpc>
              <a:buClr>
                <a:srgbClr val="0900B4"/>
              </a:buClr>
              <a:buFont typeface="Wingdings" pitchFamily="2" charset="2"/>
              <a:buChar char="q"/>
            </a:pPr>
            <a:r>
              <a:rPr lang="fa-IR" sz="2800" b="1" dirty="0">
                <a:latin typeface="Calibri" pitchFamily="34" charset="0"/>
                <a:cs typeface="B Nazanin" pitchFamily="2" charset="-78"/>
              </a:rPr>
              <a:t>تحقیق عملی  </a:t>
            </a:r>
          </a:p>
          <a:p>
            <a:pPr algn="justLow" rtl="1">
              <a:lnSpc>
                <a:spcPct val="150000"/>
              </a:lnSpc>
              <a:buClr>
                <a:srgbClr val="CC0000"/>
              </a:buClr>
              <a:buFont typeface="Wingdings" pitchFamily="2" charset="2"/>
              <a:buChar char="q"/>
            </a:pPr>
            <a:r>
              <a:rPr lang="fa-IR" sz="2800" b="1" dirty="0">
                <a:latin typeface="Calibri" pitchFamily="34" charset="0"/>
                <a:cs typeface="B Nazanin" pitchFamily="2" charset="-78"/>
              </a:rPr>
              <a:t> بازخور پیمایشی </a:t>
            </a:r>
          </a:p>
          <a:p>
            <a:pPr algn="justLow" rtl="1">
              <a:lnSpc>
                <a:spcPct val="150000"/>
              </a:lnSpc>
              <a:buClr>
                <a:srgbClr val="0900B4"/>
              </a:buClr>
              <a:buFont typeface="Wingdings" pitchFamily="2" charset="2"/>
              <a:buChar char="q"/>
            </a:pPr>
            <a:r>
              <a:rPr lang="fa-IR" sz="2800" b="1" dirty="0">
                <a:latin typeface="Calibri" pitchFamily="34" charset="0"/>
                <a:cs typeface="B Nazanin" pitchFamily="2" charset="-78"/>
              </a:rPr>
              <a:t> مداخله  </a:t>
            </a:r>
          </a:p>
          <a:p>
            <a:pPr algn="justLow" rtl="1">
              <a:lnSpc>
                <a:spcPct val="150000"/>
              </a:lnSpc>
              <a:buClr>
                <a:srgbClr val="CC0000"/>
              </a:buClr>
              <a:buFont typeface="Wingdings" pitchFamily="2" charset="2"/>
              <a:buChar char="q"/>
            </a:pPr>
            <a:r>
              <a:rPr lang="fa-IR" sz="2800" b="1" dirty="0">
                <a:latin typeface="Calibri" pitchFamily="34" charset="0"/>
                <a:cs typeface="B Nazanin" pitchFamily="2" charset="-78"/>
              </a:rPr>
              <a:t> مشاوره فرآیند </a:t>
            </a:r>
          </a:p>
          <a:p>
            <a:pPr algn="justLow" rtl="1">
              <a:lnSpc>
                <a:spcPct val="150000"/>
              </a:lnSpc>
              <a:buClr>
                <a:srgbClr val="0900B4"/>
              </a:buClr>
              <a:buFont typeface="Wingdings" pitchFamily="2" charset="2"/>
              <a:buChar char="q"/>
            </a:pPr>
            <a:r>
              <a:rPr lang="fa-IR" sz="2800" b="1" dirty="0">
                <a:latin typeface="Calibri" pitchFamily="34" charset="0"/>
                <a:cs typeface="B Nazanin" pitchFamily="2" charset="-78"/>
              </a:rPr>
              <a:t> مداخله های مربوط به تیم سازی  </a:t>
            </a:r>
          </a:p>
          <a:p>
            <a:pPr algn="justLow" rtl="1">
              <a:lnSpc>
                <a:spcPct val="150000"/>
              </a:lnSpc>
              <a:buClr>
                <a:srgbClr val="CC0000"/>
              </a:buClr>
              <a:buFont typeface="Wingdings" pitchFamily="2" charset="2"/>
              <a:buChar char="q"/>
            </a:pPr>
            <a:r>
              <a:rPr lang="fa-IR" sz="2800" b="1" dirty="0">
                <a:latin typeface="Calibri" pitchFamily="34" charset="0"/>
                <a:cs typeface="B Nazanin" pitchFamily="2" charset="-78"/>
              </a:rPr>
              <a:t> مداخله با هدف حل تعارض های میان گروهی </a:t>
            </a:r>
          </a:p>
          <a:p>
            <a:pPr algn="justLow" rtl="1">
              <a:lnSpc>
                <a:spcPct val="150000"/>
              </a:lnSpc>
              <a:buClr>
                <a:srgbClr val="0900B4"/>
              </a:buClr>
              <a:buFont typeface="Wingdings" pitchFamily="2" charset="2"/>
              <a:buChar char="q"/>
            </a:pPr>
            <a:r>
              <a:rPr lang="fa-IR" sz="2800" b="1" dirty="0">
                <a:latin typeface="Calibri" pitchFamily="34" charset="0"/>
                <a:cs typeface="B Nazanin" pitchFamily="2" charset="-78"/>
              </a:rPr>
              <a:t> مداخله های فردی</a:t>
            </a: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rtl="1"/>
            <a:r>
              <a:rPr lang="fa-IR" b="1" dirty="0" smtClean="0">
                <a:solidFill>
                  <a:srgbClr val="0070C0"/>
                </a:solidFill>
                <a:effectLst>
                  <a:outerShdw blurRad="38100" dist="38100" dir="2700000" algn="tl">
                    <a:srgbClr val="000000">
                      <a:alpha val="43137"/>
                    </a:srgbClr>
                  </a:outerShdw>
                </a:effectLst>
                <a:cs typeface="B Nazanin" pitchFamily="2" charset="-78"/>
              </a:rPr>
              <a:t>ج- </a:t>
            </a:r>
            <a:r>
              <a:rPr lang="ar-SA" b="1" dirty="0" smtClean="0">
                <a:solidFill>
                  <a:srgbClr val="0070C0"/>
                </a:solidFill>
                <a:effectLst>
                  <a:outerShdw blurRad="38100" dist="38100" dir="2700000" algn="tl">
                    <a:srgbClr val="000000">
                      <a:alpha val="43137"/>
                    </a:srgbClr>
                  </a:outerShdw>
                </a:effectLst>
                <a:cs typeface="B Nazanin" pitchFamily="2" charset="-78"/>
              </a:rPr>
              <a:t>استراتژي هاي تحول سازماني</a:t>
            </a:r>
            <a:endParaRPr lang="en-US"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43000"/>
            <a:ext cx="8229600" cy="5715000"/>
          </a:xfrm>
        </p:spPr>
        <p:txBody>
          <a:bodyPr>
            <a:noAutofit/>
          </a:bodyPr>
          <a:lstStyle/>
          <a:p>
            <a:pPr algn="r" rtl="1">
              <a:lnSpc>
                <a:spcPct val="150000"/>
              </a:lnSpc>
              <a:buClr>
                <a:srgbClr val="0900B4"/>
              </a:buClr>
              <a:buFont typeface="Wingdings" pitchFamily="2" charset="2"/>
              <a:buNone/>
            </a:pPr>
            <a:r>
              <a:rPr lang="fa-IR" sz="2800" b="1" dirty="0" smtClean="0">
                <a:solidFill>
                  <a:srgbClr val="CC0000"/>
                </a:solidFill>
                <a:effectLst>
                  <a:outerShdw blurRad="38100" dist="38100" dir="2700000" algn="tl">
                    <a:srgbClr val="000000">
                      <a:alpha val="43137"/>
                    </a:srgbClr>
                  </a:outerShdw>
                </a:effectLst>
                <a:latin typeface="Calibri" pitchFamily="34" charset="0"/>
                <a:cs typeface="B Nazanin" pitchFamily="2" charset="-78"/>
              </a:rPr>
              <a:t>تحول در فرهنگ لغت وبستر :</a:t>
            </a:r>
            <a:r>
              <a:rPr lang="fa-IR" sz="2800" b="1" dirty="0" smtClean="0">
                <a:solidFill>
                  <a:schemeClr val="bg1"/>
                </a:solidFill>
                <a:effectLst>
                  <a:outerShdw blurRad="38100" dist="38100" dir="2700000" algn="tl">
                    <a:srgbClr val="000000">
                      <a:alpha val="43137"/>
                    </a:srgbClr>
                  </a:outerShdw>
                </a:effectLst>
                <a:latin typeface="Calibri" pitchFamily="34" charset="0"/>
                <a:cs typeface="B Nazanin" pitchFamily="2" charset="-78"/>
              </a:rPr>
              <a:t> </a:t>
            </a:r>
            <a:endParaRPr lang="fa-IR" sz="2800" b="1" dirty="0" smtClean="0">
              <a:effectLst>
                <a:outerShdw blurRad="38100" dist="38100" dir="2700000" algn="tl">
                  <a:srgbClr val="000000">
                    <a:alpha val="43137"/>
                  </a:srgbClr>
                </a:outerShdw>
              </a:effectLst>
              <a:latin typeface="Calibri" pitchFamily="34" charset="0"/>
              <a:cs typeface="B Nazanin" pitchFamily="2" charset="-78"/>
            </a:endParaRPr>
          </a:p>
          <a:p>
            <a:pPr algn="r" rtl="1">
              <a:lnSpc>
                <a:spcPct val="150000"/>
              </a:lnSpc>
              <a:buClr>
                <a:srgbClr val="0900B4"/>
              </a:buClr>
              <a:buFont typeface="Wingdings" pitchFamily="2" charset="2"/>
              <a:buNone/>
            </a:pPr>
            <a:r>
              <a:rPr lang="fa-IR" sz="2800" b="1" dirty="0" smtClean="0">
                <a:effectLst>
                  <a:outerShdw blurRad="38100" dist="38100" dir="2700000" algn="tl">
                    <a:srgbClr val="000000">
                      <a:alpha val="43137"/>
                    </a:srgbClr>
                  </a:outerShdw>
                </a:effectLst>
                <a:latin typeface="Calibri" pitchFamily="34" charset="0"/>
                <a:cs typeface="B Nazanin" pitchFamily="2" charset="-78"/>
              </a:rPr>
              <a:t> به تغییر در شکل، ساختار یا ماهیت چیزی گفته می شود. </a:t>
            </a:r>
          </a:p>
          <a:p>
            <a:pPr algn="r" rtl="1">
              <a:lnSpc>
                <a:spcPct val="150000"/>
              </a:lnSpc>
              <a:buClr>
                <a:srgbClr val="CC0000"/>
              </a:buClr>
              <a:buFont typeface="Wingdings" pitchFamily="2" charset="2"/>
              <a:buNone/>
            </a:pPr>
            <a:r>
              <a:rPr lang="fa-IR" sz="2800" b="1" dirty="0" smtClean="0">
                <a:solidFill>
                  <a:srgbClr val="CC0000"/>
                </a:solidFill>
                <a:effectLst>
                  <a:outerShdw blurRad="38100" dist="38100" dir="2700000" algn="tl">
                    <a:srgbClr val="000000">
                      <a:alpha val="43137"/>
                    </a:srgbClr>
                  </a:outerShdw>
                </a:effectLst>
                <a:latin typeface="Calibri" pitchFamily="34" charset="0"/>
                <a:cs typeface="B Nazanin" pitchFamily="2" charset="-78"/>
              </a:rPr>
              <a:t>تعریف </a:t>
            </a:r>
            <a:r>
              <a:rPr lang="fa-IR" sz="2800" b="1" dirty="0" smtClean="0">
                <a:solidFill>
                  <a:srgbClr val="CC0000"/>
                </a:solidFill>
                <a:effectLst>
                  <a:outerShdw blurRad="38100" dist="38100" dir="2700000" algn="tl">
                    <a:srgbClr val="000000">
                      <a:alpha val="43137"/>
                    </a:srgbClr>
                  </a:outerShdw>
                </a:effectLst>
                <a:cs typeface="B Nazanin" pitchFamily="2" charset="-78"/>
              </a:rPr>
              <a:t>:</a:t>
            </a:r>
            <a:endParaRPr lang="fa-IR" sz="2800" b="1" dirty="0" smtClean="0">
              <a:effectLst>
                <a:outerShdw blurRad="38100" dist="38100" dir="2700000" algn="tl">
                  <a:srgbClr val="000000">
                    <a:alpha val="43137"/>
                  </a:srgbClr>
                </a:outerShdw>
              </a:effectLst>
              <a:latin typeface="Calibri" pitchFamily="34" charset="0"/>
              <a:cs typeface="B Nazanin" pitchFamily="2" charset="-78"/>
            </a:endParaRPr>
          </a:p>
          <a:p>
            <a:pPr algn="r" rtl="1">
              <a:lnSpc>
                <a:spcPct val="150000"/>
              </a:lnSpc>
              <a:buClr>
                <a:srgbClr val="0900B4"/>
              </a:buClr>
              <a:buFont typeface="Wingdings" pitchFamily="2" charset="2"/>
              <a:buNone/>
            </a:pPr>
            <a:r>
              <a:rPr lang="fa-IR" sz="2800" b="1" dirty="0" smtClean="0">
                <a:effectLst>
                  <a:outerShdw blurRad="38100" dist="38100" dir="2700000" algn="tl">
                    <a:srgbClr val="000000">
                      <a:alpha val="43137"/>
                    </a:srgbClr>
                  </a:outerShdw>
                </a:effectLst>
                <a:latin typeface="Calibri" pitchFamily="34" charset="0"/>
                <a:cs typeface="B Nazanin" pitchFamily="2" charset="-78"/>
              </a:rPr>
              <a:t> استراتژی های تحول سازمانی با طراحی برنامه ریزی سروکار می یابند که تضمین می کنند سازمان بتواند به شکلی دوراندیشانه پاسخ گوی تقاضاهای جدید باشد و باز هم به صورت اثربخشی در محیط پویای خود به فعالیت ادامه دهد. </a:t>
            </a:r>
          </a:p>
          <a:p>
            <a:pPr algn="r" rtl="1">
              <a:buNone/>
            </a:pPr>
            <a:endParaRPr lang="en-US" sz="2800" b="1" dirty="0">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ChangeArrowheads="1"/>
          </p:cNvSpPr>
          <p:nvPr/>
        </p:nvSpPr>
        <p:spPr bwMode="auto">
          <a:xfrm>
            <a:off x="1143000" y="228600"/>
            <a:ext cx="6019800" cy="913824"/>
          </a:xfrm>
          <a:prstGeom prst="rect">
            <a:avLst/>
          </a:prstGeom>
          <a:noFill/>
          <a:ln w="9525">
            <a:noFill/>
            <a:miter lim="800000"/>
            <a:headEnd/>
            <a:tailEnd/>
          </a:ln>
        </p:spPr>
        <p:txBody>
          <a:bodyPr wrap="square" lIns="78871" tIns="41013" rIns="78871" bIns="41013" anchor="ctr">
            <a:spAutoFit/>
          </a:bodyPr>
          <a:lstStyle/>
          <a:p>
            <a:pPr algn="ctr" rtl="1">
              <a:buSzPct val="100000"/>
              <a:tabLst>
                <a:tab pos="190628" algn="l"/>
              </a:tabLst>
            </a:pPr>
            <a:r>
              <a:rPr lang="fa-IR" sz="5400" b="1" dirty="0" smtClean="0">
                <a:solidFill>
                  <a:srgbClr val="930707"/>
                </a:solidFill>
                <a:effectLst>
                  <a:outerShdw blurRad="38100" dist="38100" dir="2700000" algn="tl">
                    <a:srgbClr val="000000">
                      <a:alpha val="43137"/>
                    </a:srgbClr>
                  </a:outerShdw>
                </a:effectLst>
                <a:cs typeface="B Nazanin" pitchFamily="2" charset="-78"/>
              </a:rPr>
              <a:t>استراتژی </a:t>
            </a:r>
            <a:r>
              <a:rPr lang="ar-SA" sz="5400" b="1" dirty="0" smtClean="0">
                <a:solidFill>
                  <a:srgbClr val="930707"/>
                </a:solidFill>
                <a:effectLst>
                  <a:outerShdw blurRad="38100" dist="38100" dir="2700000" algn="tl">
                    <a:srgbClr val="000000">
                      <a:alpha val="43137"/>
                    </a:srgbClr>
                  </a:outerShdw>
                </a:effectLst>
                <a:cs typeface="B Nazanin" pitchFamily="2" charset="-78"/>
              </a:rPr>
              <a:t>تحول</a:t>
            </a:r>
            <a:endParaRPr lang="ar-SA" sz="5400" b="1" dirty="0">
              <a:solidFill>
                <a:srgbClr val="930707"/>
              </a:solidFill>
              <a:effectLst>
                <a:outerShdw blurRad="38100" dist="38100" dir="2700000" algn="tl">
                  <a:srgbClr val="000000">
                    <a:alpha val="43137"/>
                  </a:srgbClr>
                </a:outerShdw>
              </a:effectLst>
              <a:cs typeface="B Nazanin" pitchFamily="2" charset="-78"/>
            </a:endParaRPr>
          </a:p>
        </p:txBody>
      </p:sp>
      <p:sp>
        <p:nvSpPr>
          <p:cNvPr id="656387" name="Rectangle 3"/>
          <p:cNvSpPr>
            <a:spLocks noChangeArrowheads="1"/>
          </p:cNvSpPr>
          <p:nvPr/>
        </p:nvSpPr>
        <p:spPr bwMode="auto">
          <a:xfrm>
            <a:off x="0" y="4114800"/>
            <a:ext cx="3352800" cy="121920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lIns="78871" tIns="41013" rIns="78871" bIns="41013"/>
          <a:lstStyle/>
          <a:p>
            <a:pPr algn="ctr" rtl="1">
              <a:lnSpc>
                <a:spcPct val="120000"/>
              </a:lnSpc>
            </a:pPr>
            <a:r>
              <a:rPr lang="fa-IR" sz="3200" b="1" dirty="0" smtClean="0">
                <a:solidFill>
                  <a:srgbClr val="003300"/>
                </a:solidFill>
                <a:effectLst>
                  <a:outerShdw blurRad="38100" dist="38100" dir="2700000" algn="tl">
                    <a:srgbClr val="000000">
                      <a:alpha val="43137"/>
                    </a:srgbClr>
                  </a:outerShdw>
                </a:effectLst>
                <a:cs typeface="B Nazanin" pitchFamily="2" charset="-78"/>
              </a:rPr>
              <a:t>تاثیر گذاری بر کل سازمان</a:t>
            </a:r>
            <a:endParaRPr lang="en-US" sz="3200" b="1" dirty="0" smtClean="0">
              <a:solidFill>
                <a:srgbClr val="003300"/>
              </a:solidFill>
              <a:effectLst>
                <a:outerShdw blurRad="38100" dist="38100" dir="2700000" algn="tl">
                  <a:srgbClr val="000000">
                    <a:alpha val="43137"/>
                  </a:srgbClr>
                </a:outerShdw>
              </a:effectLst>
              <a:cs typeface="B Nazanin" pitchFamily="2" charset="-78"/>
            </a:endParaRPr>
          </a:p>
          <a:p>
            <a:pPr algn="ctr" rtl="1" eaLnBrk="1" hangingPunct="1">
              <a:lnSpc>
                <a:spcPct val="120000"/>
              </a:lnSpc>
            </a:pPr>
            <a:endParaRPr lang="fa-IR" sz="3200" b="1" dirty="0">
              <a:solidFill>
                <a:srgbClr val="003300"/>
              </a:solidFill>
              <a:effectLst>
                <a:outerShdw blurRad="38100" dist="38100" dir="2700000" algn="tl">
                  <a:srgbClr val="000000">
                    <a:alpha val="43137"/>
                  </a:srgbClr>
                </a:outerShdw>
              </a:effectLst>
              <a:cs typeface="B Nazanin" pitchFamily="2" charset="-78"/>
            </a:endParaRPr>
          </a:p>
        </p:txBody>
      </p:sp>
      <p:sp>
        <p:nvSpPr>
          <p:cNvPr id="656389" name="Rectangle 5"/>
          <p:cNvSpPr>
            <a:spLocks noChangeArrowheads="1"/>
          </p:cNvSpPr>
          <p:nvPr/>
        </p:nvSpPr>
        <p:spPr bwMode="auto">
          <a:xfrm>
            <a:off x="5181600" y="4038600"/>
            <a:ext cx="3810000" cy="121920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lIns="78871" tIns="41013" rIns="78871" bIns="41013"/>
          <a:lstStyle/>
          <a:p>
            <a:pPr algn="ctr" rtl="1">
              <a:lnSpc>
                <a:spcPct val="120000"/>
              </a:lnSpc>
            </a:pPr>
            <a:r>
              <a:rPr lang="fa-IR" sz="3200" b="1" dirty="0" smtClean="0">
                <a:solidFill>
                  <a:srgbClr val="FF0000"/>
                </a:solidFill>
                <a:effectLst>
                  <a:outerShdw blurRad="38100" dist="38100" dir="2700000" algn="tl">
                    <a:srgbClr val="000000">
                      <a:alpha val="43137"/>
                    </a:srgbClr>
                  </a:outerShdw>
                </a:effectLst>
                <a:cs typeface="B Nazanin" pitchFamily="2" charset="-78"/>
              </a:rPr>
              <a:t>تاثیر گذاری بر بخشی از سازمان</a:t>
            </a:r>
            <a:endParaRPr lang="fa-IR" sz="3200" b="1" dirty="0">
              <a:solidFill>
                <a:srgbClr val="FF0000"/>
              </a:solidFill>
              <a:effectLst>
                <a:outerShdw blurRad="38100" dist="38100" dir="2700000" algn="tl">
                  <a:srgbClr val="000000">
                    <a:alpha val="43137"/>
                  </a:srgbClr>
                </a:outerShdw>
              </a:effectLst>
              <a:cs typeface="B Nazanin" pitchFamily="2" charset="-78"/>
            </a:endParaRPr>
          </a:p>
        </p:txBody>
      </p:sp>
      <p:sp>
        <p:nvSpPr>
          <p:cNvPr id="22" name="Left-Right-Up Arrow 21"/>
          <p:cNvSpPr/>
          <p:nvPr/>
        </p:nvSpPr>
        <p:spPr>
          <a:xfrm>
            <a:off x="2971800" y="1143000"/>
            <a:ext cx="2514600" cy="2286000"/>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6019800" y="2514600"/>
            <a:ext cx="2514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t>تحول دست اول</a:t>
            </a:r>
            <a:endParaRPr lang="en-US" sz="2400" b="1" dirty="0"/>
          </a:p>
        </p:txBody>
      </p:sp>
      <p:sp>
        <p:nvSpPr>
          <p:cNvPr id="55" name="Oval 54"/>
          <p:cNvSpPr/>
          <p:nvPr/>
        </p:nvSpPr>
        <p:spPr>
          <a:xfrm>
            <a:off x="152400" y="2514600"/>
            <a:ext cx="25908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t>تحول دست دوم</a:t>
            </a:r>
            <a:endParaRPr lang="en-US" sz="2400" b="1" dirty="0"/>
          </a:p>
        </p:txBody>
      </p:sp>
      <p:cxnSp>
        <p:nvCxnSpPr>
          <p:cNvPr id="9" name="Straight Connector 8"/>
          <p:cNvCxnSpPr>
            <a:stCxn id="55" idx="4"/>
            <a:endCxn id="656387" idx="0"/>
          </p:cNvCxnSpPr>
          <p:nvPr/>
        </p:nvCxnSpPr>
        <p:spPr>
          <a:xfrm>
            <a:off x="1447800" y="3505200"/>
            <a:ext cx="2286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54" idx="4"/>
            <a:endCxn id="656389" idx="0"/>
          </p:cNvCxnSpPr>
          <p:nvPr/>
        </p:nvCxnSpPr>
        <p:spPr>
          <a:xfrm flipH="1">
            <a:off x="7086600" y="3429000"/>
            <a:ext cx="190500" cy="6096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56386"/>
                                        </p:tgtEl>
                                        <p:attrNameLst>
                                          <p:attrName>style.visibility</p:attrName>
                                        </p:attrNameLst>
                                      </p:cBhvr>
                                      <p:to>
                                        <p:strVal val="visible"/>
                                      </p:to>
                                    </p:set>
                                    <p:animEffect transition="in" filter="fade">
                                      <p:cBhvr>
                                        <p:cTn id="7" dur="500"/>
                                        <p:tgtEl>
                                          <p:spTgt spid="656386"/>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656389"/>
                                        </p:tgtEl>
                                        <p:attrNameLst>
                                          <p:attrName>style.visibility</p:attrName>
                                        </p:attrNameLst>
                                      </p:cBhvr>
                                      <p:to>
                                        <p:strVal val="visible"/>
                                      </p:to>
                                    </p:set>
                                    <p:animEffect transition="in" filter="slide(fromBottom)">
                                      <p:cBhvr>
                                        <p:cTn id="11" dur="500"/>
                                        <p:tgtEl>
                                          <p:spTgt spid="656389"/>
                                        </p:tgtEl>
                                      </p:cBhvr>
                                    </p:animEffect>
                                  </p:childTnLst>
                                </p:cTn>
                              </p:par>
                            </p:childTnLst>
                          </p:cTn>
                        </p:par>
                        <p:par>
                          <p:cTn id="12" fill="hold">
                            <p:stCondLst>
                              <p:cond delay="1000"/>
                            </p:stCondLst>
                            <p:childTnLst>
                              <p:par>
                                <p:cTn id="13" presetID="12" presetClass="entr" presetSubtype="2" fill="hold" grpId="0" nodeType="afterEffect">
                                  <p:stCondLst>
                                    <p:cond delay="0"/>
                                  </p:stCondLst>
                                  <p:childTnLst>
                                    <p:set>
                                      <p:cBhvr>
                                        <p:cTn id="14" dur="1" fill="hold">
                                          <p:stCondLst>
                                            <p:cond delay="0"/>
                                          </p:stCondLst>
                                        </p:cTn>
                                        <p:tgtEl>
                                          <p:spTgt spid="656387"/>
                                        </p:tgtEl>
                                        <p:attrNameLst>
                                          <p:attrName>style.visibility</p:attrName>
                                        </p:attrNameLst>
                                      </p:cBhvr>
                                      <p:to>
                                        <p:strVal val="visible"/>
                                      </p:to>
                                    </p:set>
                                    <p:animEffect transition="in" filter="slide(fromRight)">
                                      <p:cBhvr>
                                        <p:cTn id="15" dur="500"/>
                                        <p:tgtEl>
                                          <p:spTgt spid="65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386" grpId="0"/>
      <p:bldP spid="656387" grpId="0" animBg="1"/>
      <p:bldP spid="65638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295400"/>
          </a:xfrm>
        </p:spPr>
        <p:txBody>
          <a:bodyPr>
            <a:noAutofit/>
          </a:bodyPr>
          <a:lstStyle/>
          <a:p>
            <a:pPr rtl="1"/>
            <a:r>
              <a:rPr lang="fa-IR" sz="4800" b="1" dirty="0" smtClean="0">
                <a:solidFill>
                  <a:srgbClr val="0070C0"/>
                </a:solidFill>
                <a:effectLst>
                  <a:outerShdw blurRad="38100" dist="38100" dir="2700000" algn="tl">
                    <a:srgbClr val="000000">
                      <a:alpha val="43137"/>
                    </a:srgbClr>
                  </a:outerShdw>
                </a:effectLst>
                <a:cs typeface="B Nazanin" pitchFamily="2" charset="-78"/>
              </a:rPr>
              <a:t>استراتژی های سازمانی</a:t>
            </a:r>
            <a:br>
              <a:rPr lang="fa-IR" sz="4800" b="1" dirty="0" smtClean="0">
                <a:solidFill>
                  <a:srgbClr val="0070C0"/>
                </a:solidFill>
                <a:effectLst>
                  <a:outerShdw blurRad="38100" dist="38100" dir="2700000" algn="tl">
                    <a:srgbClr val="000000">
                      <a:alpha val="43137"/>
                    </a:srgbClr>
                  </a:outerShdw>
                </a:effectLst>
                <a:cs typeface="B Nazanin" pitchFamily="2" charset="-78"/>
              </a:rPr>
            </a:br>
            <a:r>
              <a:rPr lang="fa-IR" sz="4800" b="1" dirty="0" smtClean="0">
                <a:solidFill>
                  <a:srgbClr val="0070C0"/>
                </a:solidFill>
                <a:effectLst>
                  <a:outerShdw blurRad="38100" dist="38100" dir="2700000" algn="tl">
                    <a:srgbClr val="000000">
                      <a:alpha val="43137"/>
                    </a:srgbClr>
                  </a:outerShdw>
                </a:effectLst>
                <a:cs typeface="B Nazanin" pitchFamily="2" charset="-78"/>
              </a:rPr>
              <a:t>و </a:t>
            </a:r>
            <a:br>
              <a:rPr lang="fa-IR" sz="4800" b="1" dirty="0" smtClean="0">
                <a:solidFill>
                  <a:srgbClr val="0070C0"/>
                </a:solidFill>
                <a:effectLst>
                  <a:outerShdw blurRad="38100" dist="38100" dir="2700000" algn="tl">
                    <a:srgbClr val="000000">
                      <a:alpha val="43137"/>
                    </a:srgbClr>
                  </a:outerShdw>
                </a:effectLst>
                <a:cs typeface="B Nazanin" pitchFamily="2" charset="-78"/>
              </a:rPr>
            </a:br>
            <a:r>
              <a:rPr lang="fa-IR" sz="4800" b="1" dirty="0" smtClean="0">
                <a:solidFill>
                  <a:srgbClr val="0070C0"/>
                </a:solidFill>
                <a:effectLst>
                  <a:outerShdw blurRad="38100" dist="38100" dir="2700000" algn="tl">
                    <a:srgbClr val="000000">
                      <a:alpha val="43137"/>
                    </a:srgbClr>
                  </a:outerShdw>
                </a:effectLst>
                <a:cs typeface="B Nazanin" pitchFamily="2" charset="-78"/>
              </a:rPr>
              <a:t>استراتژ های کارکردی</a:t>
            </a:r>
            <a:r>
              <a:rPr lang="en-US" sz="4800" b="1" dirty="0" smtClean="0">
                <a:effectLst>
                  <a:outerShdw blurRad="38100" dist="38100" dir="2700000" algn="tl">
                    <a:srgbClr val="000000">
                      <a:alpha val="43137"/>
                    </a:srgbClr>
                  </a:outerShdw>
                </a:effectLst>
                <a:cs typeface="B Nazanin" pitchFamily="2" charset="-78"/>
              </a:rPr>
              <a:t/>
            </a:r>
            <a:br>
              <a:rPr lang="en-US" sz="4800" b="1" dirty="0" smtClean="0">
                <a:effectLst>
                  <a:outerShdw blurRad="38100" dist="38100" dir="2700000" algn="tl">
                    <a:srgbClr val="000000">
                      <a:alpha val="43137"/>
                    </a:srgbClr>
                  </a:outerShdw>
                </a:effectLst>
                <a:cs typeface="B Nazanin" pitchFamily="2" charset="-78"/>
              </a:rPr>
            </a:br>
            <a:endParaRPr lang="en-US" sz="4800" b="1" dirty="0">
              <a:effectLst>
                <a:outerShdw blurRad="38100" dist="38100" dir="2700000" algn="tl">
                  <a:srgbClr val="000000">
                    <a:alpha val="43137"/>
                  </a:srgbClr>
                </a:outerShdw>
              </a:effectLst>
              <a:cs typeface="B Nazanin" pitchFamily="2" charset="-78"/>
            </a:endParaRPr>
          </a:p>
        </p:txBody>
      </p:sp>
      <p:sp>
        <p:nvSpPr>
          <p:cNvPr id="3" name="Subtitle 2"/>
          <p:cNvSpPr>
            <a:spLocks noGrp="1"/>
          </p:cNvSpPr>
          <p:nvPr>
            <p:ph type="subTitle" idx="1"/>
          </p:nvPr>
        </p:nvSpPr>
        <p:spPr>
          <a:xfrm>
            <a:off x="0" y="2286000"/>
            <a:ext cx="9144000" cy="4343400"/>
          </a:xfrm>
        </p:spPr>
        <p:txBody>
          <a:bodyPr>
            <a:normAutofit lnSpcReduction="10000"/>
          </a:bodyPr>
          <a:lstStyle/>
          <a:p>
            <a:endParaRPr lang="en-US" dirty="0" smtClean="0">
              <a:solidFill>
                <a:schemeClr val="tx1"/>
              </a:solidFill>
            </a:endParaRPr>
          </a:p>
          <a:p>
            <a:pPr lvl="0" rtl="1"/>
            <a:r>
              <a:rPr lang="fa-IR" sz="2400" dirty="0" smtClean="0">
                <a:solidFill>
                  <a:schemeClr val="tx1"/>
                </a:solidFill>
              </a:rPr>
              <a:t>برگرفته از کتاب </a:t>
            </a:r>
          </a:p>
          <a:p>
            <a:pPr lvl="0" rtl="1"/>
            <a:r>
              <a:rPr lang="fa-IR" sz="4400" b="1" dirty="0" smtClean="0">
                <a:solidFill>
                  <a:srgbClr val="FFC000"/>
                </a:solidFill>
                <a:effectLst>
                  <a:outerShdw blurRad="38100" dist="38100" dir="2700000" algn="tl">
                    <a:srgbClr val="000000">
                      <a:alpha val="43137"/>
                    </a:srgbClr>
                  </a:outerShdw>
                </a:effectLst>
              </a:rPr>
              <a:t>مدیریت استراتژیک منابع انسانی </a:t>
            </a:r>
          </a:p>
          <a:p>
            <a:pPr lvl="0" rtl="1"/>
            <a:r>
              <a:rPr lang="fa-IR" sz="2800" dirty="0" smtClean="0">
                <a:solidFill>
                  <a:schemeClr val="tx1"/>
                </a:solidFill>
              </a:rPr>
              <a:t>اثر</a:t>
            </a:r>
          </a:p>
          <a:p>
            <a:pPr lvl="0" rtl="1"/>
            <a:r>
              <a:rPr lang="fa-IR" sz="2800" dirty="0" smtClean="0">
                <a:solidFill>
                  <a:schemeClr val="tx1"/>
                </a:solidFill>
              </a:rPr>
              <a:t> </a:t>
            </a:r>
            <a:r>
              <a:rPr lang="fa-IR" sz="2800" b="1" dirty="0" smtClean="0">
                <a:solidFill>
                  <a:schemeClr val="tx1"/>
                </a:solidFill>
                <a:effectLst>
                  <a:outerShdw blurRad="38100" dist="38100" dir="2700000" algn="tl">
                    <a:srgbClr val="000000">
                      <a:alpha val="43137"/>
                    </a:srgbClr>
                  </a:outerShdw>
                </a:effectLst>
              </a:rPr>
              <a:t>مایکل آرمسترانگ</a:t>
            </a:r>
          </a:p>
          <a:p>
            <a:pPr lvl="0" rtl="1"/>
            <a:endParaRPr lang="en-US" dirty="0" smtClean="0">
              <a:solidFill>
                <a:schemeClr val="tx1"/>
              </a:solidFill>
            </a:endParaRPr>
          </a:p>
          <a:p>
            <a:r>
              <a:rPr lang="fa-IR" b="1" dirty="0" smtClean="0">
                <a:solidFill>
                  <a:schemeClr val="tx1"/>
                </a:solidFill>
                <a:effectLst>
                  <a:outerShdw blurRad="38100" dist="38100" dir="2700000" algn="tl">
                    <a:srgbClr val="000000">
                      <a:alpha val="43137"/>
                    </a:srgbClr>
                  </a:outerShdw>
                </a:effectLst>
              </a:rPr>
              <a:t>استاد: دکتر سعید صیادی</a:t>
            </a:r>
          </a:p>
          <a:p>
            <a:r>
              <a:rPr lang="fa-IR" sz="2800" b="1" dirty="0" smtClean="0">
                <a:solidFill>
                  <a:schemeClr val="tx1"/>
                </a:solidFill>
                <a:effectLst>
                  <a:outerShdw blurRad="38100" dist="38100" dir="2700000" algn="tl">
                    <a:srgbClr val="000000">
                      <a:alpha val="43137"/>
                    </a:srgbClr>
                  </a:outerShdw>
                </a:effectLst>
              </a:rPr>
              <a:t>گردآورنده:سید کاظم مرتضوی اسکویی</a:t>
            </a:r>
            <a:endParaRPr lang="en-US" sz="2800" b="1"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0" y="0"/>
            <a:ext cx="9001188" cy="1066800"/>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4800" b="1">
                <a:solidFill>
                  <a:srgbClr val="CC0000"/>
                </a:solidFill>
                <a:cs typeface="B Titr" pitchFamily="2" charset="-78"/>
              </a:rPr>
              <a:t>انواع استراتژی های تحول</a:t>
            </a:r>
            <a:endParaRPr lang="en-US" sz="3600">
              <a:solidFill>
                <a:srgbClr val="CC0000"/>
              </a:solidFill>
              <a:latin typeface="Arial" pitchFamily="34" charset="0"/>
              <a:cs typeface="Arial" pitchFamily="34" charset="0"/>
            </a:endParaRPr>
          </a:p>
        </p:txBody>
      </p:sp>
      <p:sp>
        <p:nvSpPr>
          <p:cNvPr id="18437" name="Rectangle 2"/>
          <p:cNvSpPr>
            <a:spLocks noChangeArrowheads="1"/>
          </p:cNvSpPr>
          <p:nvPr/>
        </p:nvSpPr>
        <p:spPr bwMode="auto">
          <a:xfrm>
            <a:off x="71438" y="1196975"/>
            <a:ext cx="9001125" cy="4893647"/>
          </a:xfrm>
          <a:prstGeom prst="rect">
            <a:avLst/>
          </a:prstGeom>
          <a:noFill/>
          <a:ln w="9525">
            <a:noFill/>
            <a:miter lim="800000"/>
            <a:headEnd/>
            <a:tailEnd/>
          </a:ln>
        </p:spPr>
        <p:txBody>
          <a:bodyPr>
            <a:spAutoFit/>
          </a:bodyPr>
          <a:lstStyle/>
          <a:p>
            <a:pPr marL="514350" indent="-514350" algn="justLow" rtl="1">
              <a:lnSpc>
                <a:spcPct val="150000"/>
              </a:lnSpc>
              <a:buClr>
                <a:srgbClr val="0900B4"/>
              </a:buClr>
            </a:pPr>
            <a:r>
              <a:rPr lang="fa-IR" sz="3600" b="1" dirty="0">
                <a:latin typeface="Calibri" pitchFamily="34" charset="0"/>
                <a:cs typeface="B Nazanin" pitchFamily="2" charset="-78"/>
              </a:rPr>
              <a:t> </a:t>
            </a:r>
            <a:r>
              <a:rPr lang="fa-IR" sz="4400" b="1" dirty="0" smtClean="0">
                <a:latin typeface="Calibri" pitchFamily="34" charset="0"/>
                <a:cs typeface="B Nazanin" pitchFamily="2" charset="-78"/>
              </a:rPr>
              <a:t> </a:t>
            </a:r>
            <a:r>
              <a:rPr lang="fa-IR" sz="4400" b="1" dirty="0">
                <a:latin typeface="Calibri" pitchFamily="34" charset="0"/>
                <a:cs typeface="B Nazanin" pitchFamily="2" charset="-78"/>
              </a:rPr>
              <a:t>بکارد ( 1989 )  </a:t>
            </a:r>
            <a:r>
              <a:rPr lang="fa-IR" sz="4400" b="1" dirty="0" smtClean="0">
                <a:latin typeface="Calibri" pitchFamily="34" charset="0"/>
                <a:cs typeface="B Nazanin" pitchFamily="2" charset="-78"/>
              </a:rPr>
              <a:t>:</a:t>
            </a:r>
          </a:p>
          <a:p>
            <a:pPr marL="514350" indent="-514350" algn="justLow" rtl="1">
              <a:lnSpc>
                <a:spcPct val="150000"/>
              </a:lnSpc>
              <a:buClr>
                <a:srgbClr val="0900B4"/>
              </a:buClr>
            </a:pPr>
            <a:endParaRPr lang="fa-IR" sz="3600" b="1" dirty="0">
              <a:latin typeface="Calibri" pitchFamily="34" charset="0"/>
              <a:cs typeface="B Nazanin" pitchFamily="2" charset="-78"/>
            </a:endParaRPr>
          </a:p>
          <a:p>
            <a:pPr marL="514350" indent="-514350" algn="justLow" rtl="1">
              <a:lnSpc>
                <a:spcPct val="150000"/>
              </a:lnSpc>
              <a:buClr>
                <a:srgbClr val="CC0000"/>
              </a:buClr>
              <a:buFont typeface="+mj-lt"/>
              <a:buAutoNum type="arabicPeriod"/>
            </a:pPr>
            <a:r>
              <a:rPr lang="fa-IR" sz="3200" b="1" dirty="0">
                <a:latin typeface="Calibri" pitchFamily="34" charset="0"/>
                <a:cs typeface="B Nazanin" pitchFamily="2" charset="-78"/>
              </a:rPr>
              <a:t> تغییر در آنچه سازمان را به حرکت در می آورد.  </a:t>
            </a:r>
          </a:p>
          <a:p>
            <a:pPr marL="514350" indent="-514350" algn="justLow" rtl="1">
              <a:lnSpc>
                <a:spcPct val="150000"/>
              </a:lnSpc>
              <a:buClr>
                <a:srgbClr val="0900B4"/>
              </a:buClr>
              <a:buFont typeface="+mj-lt"/>
              <a:buAutoNum type="arabicPeriod"/>
            </a:pPr>
            <a:r>
              <a:rPr lang="fa-IR" sz="3200" b="1" dirty="0">
                <a:latin typeface="Calibri" pitchFamily="34" charset="0"/>
                <a:cs typeface="B Nazanin" pitchFamily="2" charset="-78"/>
              </a:rPr>
              <a:t> تغییر بنیادین در روابط میان بخش های سازمان</a:t>
            </a:r>
          </a:p>
          <a:p>
            <a:pPr marL="514350" indent="-514350" algn="justLow" rtl="1">
              <a:lnSpc>
                <a:spcPct val="150000"/>
              </a:lnSpc>
              <a:buClr>
                <a:srgbClr val="CC0000"/>
              </a:buClr>
              <a:buFont typeface="+mj-lt"/>
              <a:buAutoNum type="arabicPeriod"/>
            </a:pPr>
            <a:r>
              <a:rPr lang="fa-IR" sz="3200" b="1" dirty="0">
                <a:latin typeface="Calibri" pitchFamily="34" charset="0"/>
                <a:cs typeface="B Nazanin" pitchFamily="2" charset="-78"/>
              </a:rPr>
              <a:t> تغیییر اساسی در روش های انجام کار   </a:t>
            </a:r>
          </a:p>
          <a:p>
            <a:pPr marL="514350" indent="-514350" algn="justLow" rtl="1">
              <a:lnSpc>
                <a:spcPct val="150000"/>
              </a:lnSpc>
              <a:buClr>
                <a:srgbClr val="0900B4"/>
              </a:buClr>
              <a:buFont typeface="+mj-lt"/>
              <a:buAutoNum type="arabicPeriod"/>
            </a:pPr>
            <a:r>
              <a:rPr lang="fa-IR" sz="3200" b="1" dirty="0">
                <a:latin typeface="Calibri" pitchFamily="34" charset="0"/>
                <a:cs typeface="B Nazanin" pitchFamily="2" charset="-78"/>
              </a:rPr>
              <a:t> تغییر فرهنگی در هنجار ها ، ارزش ها یا سیستم های تحقیقاتی   </a:t>
            </a:r>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4000" b="1">
                <a:solidFill>
                  <a:schemeClr val="tx1"/>
                </a:solidFill>
                <a:cs typeface="B Titr" pitchFamily="2" charset="-78"/>
              </a:rPr>
              <a:t>تحول از طریق رهبری </a:t>
            </a:r>
            <a:endParaRPr lang="en-US" sz="2800">
              <a:solidFill>
                <a:schemeClr val="tx1"/>
              </a:solidFill>
              <a:latin typeface="Arial" pitchFamily="34" charset="0"/>
              <a:cs typeface="Arial" pitchFamily="34" charset="0"/>
            </a:endParaRPr>
          </a:p>
        </p:txBody>
      </p:sp>
      <p:sp>
        <p:nvSpPr>
          <p:cNvPr id="19461" name="Rectangle 2"/>
          <p:cNvSpPr>
            <a:spLocks noChangeArrowheads="1"/>
          </p:cNvSpPr>
          <p:nvPr/>
        </p:nvSpPr>
        <p:spPr bwMode="auto">
          <a:xfrm>
            <a:off x="71438" y="1196975"/>
            <a:ext cx="9001125" cy="4670425"/>
          </a:xfrm>
          <a:prstGeom prst="rect">
            <a:avLst/>
          </a:prstGeom>
          <a:noFill/>
          <a:ln w="9525">
            <a:noFill/>
            <a:miter lim="800000"/>
            <a:headEnd/>
            <a:tailEnd/>
          </a:ln>
        </p:spPr>
        <p:txBody>
          <a:bodyPr>
            <a:spAutoFit/>
          </a:bodyPr>
          <a:lstStyle/>
          <a:p>
            <a:pPr algn="justLow" rtl="1">
              <a:lnSpc>
                <a:spcPct val="150000"/>
              </a:lnSpc>
              <a:buClr>
                <a:srgbClr val="0900B4"/>
              </a:buClr>
              <a:buFont typeface="Wingdings" pitchFamily="2" charset="2"/>
              <a:buChar char="q"/>
            </a:pPr>
            <a:endParaRPr lang="fa-IR" sz="2200" b="1" dirty="0">
              <a:latin typeface="Calibri" pitchFamily="34" charset="0"/>
              <a:cs typeface="B Mitra" pitchFamily="2" charset="-78"/>
            </a:endParaRPr>
          </a:p>
          <a:p>
            <a:pPr algn="justLow" rtl="1">
              <a:lnSpc>
                <a:spcPct val="150000"/>
              </a:lnSpc>
              <a:buClr>
                <a:srgbClr val="0900B4"/>
              </a:buClr>
              <a:buFont typeface="Wingdings" pitchFamily="2" charset="2"/>
              <a:buChar char="q"/>
            </a:pPr>
            <a:endParaRPr lang="fa-IR" sz="2200" b="1" dirty="0">
              <a:latin typeface="Calibri" pitchFamily="34" charset="0"/>
              <a:cs typeface="B Mitra" pitchFamily="2" charset="-78"/>
            </a:endParaRPr>
          </a:p>
          <a:p>
            <a:pPr algn="justLow" rtl="1">
              <a:lnSpc>
                <a:spcPct val="150000"/>
              </a:lnSpc>
              <a:buClr>
                <a:srgbClr val="0900B4"/>
              </a:buClr>
              <a:buFont typeface="Wingdings" pitchFamily="2" charset="2"/>
              <a:buChar char="q"/>
            </a:pPr>
            <a:r>
              <a:rPr lang="fa-IR" sz="2600" b="1" dirty="0">
                <a:latin typeface="Calibri" pitchFamily="34" charset="0"/>
                <a:cs typeface="B Mitra" pitchFamily="2" charset="-78"/>
              </a:rPr>
              <a:t> </a:t>
            </a:r>
            <a:r>
              <a:rPr lang="fa-IR" sz="2200" b="1" dirty="0">
                <a:latin typeface="Calibri" pitchFamily="34" charset="0"/>
                <a:cs typeface="B Mitra" pitchFamily="2" charset="-78"/>
              </a:rPr>
              <a:t> </a:t>
            </a:r>
            <a:r>
              <a:rPr lang="fa-IR" sz="2600" b="1" dirty="0">
                <a:latin typeface="Calibri" pitchFamily="34" charset="0"/>
                <a:cs typeface="B Mitra" pitchFamily="2" charset="-78"/>
              </a:rPr>
              <a:t>برنامه های تحول از بالای سازمان هدایت می شوند.  </a:t>
            </a:r>
          </a:p>
          <a:p>
            <a:pPr algn="justLow" rtl="1">
              <a:lnSpc>
                <a:spcPct val="150000"/>
              </a:lnSpc>
              <a:buClr>
                <a:srgbClr val="CC0000"/>
              </a:buClr>
              <a:buFont typeface="Wingdings" pitchFamily="2" charset="2"/>
              <a:buChar char="q"/>
            </a:pPr>
            <a:r>
              <a:rPr lang="fa-IR" sz="2600" b="1" dirty="0">
                <a:latin typeface="Calibri" pitchFamily="34" charset="0"/>
                <a:cs typeface="B Mitra" pitchFamily="2" charset="-78"/>
              </a:rPr>
              <a:t> همانند روش های سنتی بهبود سازمانی، بر عامل تغییر بیرونی تکیه نمی کنند.  </a:t>
            </a:r>
          </a:p>
          <a:p>
            <a:pPr algn="justLow" rtl="1">
              <a:lnSpc>
                <a:spcPct val="150000"/>
              </a:lnSpc>
              <a:buClr>
                <a:srgbClr val="0900B4"/>
              </a:buClr>
              <a:buFont typeface="Wingdings" pitchFamily="2" charset="2"/>
              <a:buChar char="q"/>
            </a:pPr>
            <a:r>
              <a:rPr lang="fa-IR" sz="2600" b="1" dirty="0">
                <a:latin typeface="Calibri" pitchFamily="34" charset="0"/>
                <a:cs typeface="B Mitra" pitchFamily="2" charset="-78"/>
              </a:rPr>
              <a:t> پیش نیاز موفقیت هر برنامه، رهبری تحول آفرین است.   </a:t>
            </a:r>
          </a:p>
          <a:p>
            <a:pPr algn="justLow" rtl="1">
              <a:lnSpc>
                <a:spcPct val="150000"/>
              </a:lnSpc>
              <a:buClr>
                <a:srgbClr val="CC0000"/>
              </a:buClr>
              <a:buFont typeface="Wingdings" pitchFamily="2" charset="2"/>
              <a:buChar char="q"/>
            </a:pPr>
            <a:r>
              <a:rPr lang="fa-IR" sz="2600" b="1" dirty="0">
                <a:latin typeface="Calibri" pitchFamily="34" charset="0"/>
                <a:cs typeface="B Mitra" pitchFamily="2" charset="-78"/>
              </a:rPr>
              <a:t> رهبری دیگران را به تلاش برای کسب تحقق اهداف پر اهمیت تر، به جای توجه صرف به منافع کوتاه مدت ترغیب می کند.  </a:t>
            </a:r>
          </a:p>
          <a:p>
            <a:pPr algn="justLow" rtl="1">
              <a:lnSpc>
                <a:spcPct val="150000"/>
              </a:lnSpc>
              <a:buClr>
                <a:srgbClr val="0900B4"/>
              </a:buClr>
              <a:buFont typeface="Wingdings" pitchFamily="2" charset="2"/>
              <a:buNone/>
            </a:pPr>
            <a:endParaRPr lang="fa-IR" sz="2600" b="1" dirty="0">
              <a:latin typeface="Calibri" pitchFamily="34" charset="0"/>
              <a:cs typeface="B Mitra" pitchFamily="2" charset="-78"/>
            </a:endParaRPr>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2800" b="1" dirty="0">
                <a:solidFill>
                  <a:srgbClr val="CC0000"/>
                </a:solidFill>
                <a:cs typeface="B Titr" pitchFamily="2" charset="-78"/>
              </a:rPr>
              <a:t>مراحل ایجاد تحول</a:t>
            </a:r>
            <a:endParaRPr lang="en-US" dirty="0">
              <a:solidFill>
                <a:srgbClr val="CC0000"/>
              </a:solidFill>
              <a:latin typeface="Arial" pitchFamily="34" charset="0"/>
              <a:cs typeface="Arial" pitchFamily="34" charset="0"/>
            </a:endParaRPr>
          </a:p>
        </p:txBody>
      </p:sp>
      <p:sp>
        <p:nvSpPr>
          <p:cNvPr id="20485" name="Rectangle 2"/>
          <p:cNvSpPr>
            <a:spLocks noChangeArrowheads="1"/>
          </p:cNvSpPr>
          <p:nvPr/>
        </p:nvSpPr>
        <p:spPr bwMode="auto">
          <a:xfrm>
            <a:off x="71438" y="1196975"/>
            <a:ext cx="9001125" cy="4854575"/>
          </a:xfrm>
          <a:prstGeom prst="rect">
            <a:avLst/>
          </a:prstGeom>
          <a:noFill/>
          <a:ln w="9525">
            <a:noFill/>
            <a:miter lim="800000"/>
            <a:headEnd/>
            <a:tailEnd/>
          </a:ln>
        </p:spPr>
        <p:txBody>
          <a:bodyPr>
            <a:spAutoFit/>
          </a:bodyPr>
          <a:lstStyle/>
          <a:p>
            <a:pPr marL="514350" indent="-514350" algn="justLow" rtl="1">
              <a:lnSpc>
                <a:spcPct val="150000"/>
              </a:lnSpc>
              <a:buClr>
                <a:srgbClr val="CC0000"/>
              </a:buClr>
              <a:buFont typeface="+mj-lt"/>
              <a:buAutoNum type="arabicPeriod"/>
            </a:pPr>
            <a:r>
              <a:rPr lang="fa-IR" sz="2600" b="1" dirty="0">
                <a:latin typeface="Calibri" pitchFamily="34" charset="0"/>
                <a:cs typeface="B Nazanin" pitchFamily="2" charset="-78"/>
              </a:rPr>
              <a:t> القای حس فوری بودن تغییر و تحول   </a:t>
            </a:r>
          </a:p>
          <a:p>
            <a:pPr marL="514350" indent="-514350" algn="justLow" rtl="1">
              <a:lnSpc>
                <a:spcPct val="150000"/>
              </a:lnSpc>
              <a:buClr>
                <a:srgbClr val="0900B4"/>
              </a:buClr>
              <a:buFont typeface="+mj-lt"/>
              <a:buAutoNum type="arabicPeriod"/>
            </a:pPr>
            <a:r>
              <a:rPr lang="fa-IR" sz="2600" b="1" dirty="0">
                <a:latin typeface="Calibri" pitchFamily="34" charset="0"/>
                <a:cs typeface="B Nazanin" pitchFamily="2" charset="-78"/>
              </a:rPr>
              <a:t> تشکیل ائتلافی هدایتگر و مقتدر </a:t>
            </a:r>
          </a:p>
          <a:p>
            <a:pPr marL="514350" indent="-514350" algn="justLow" rtl="1">
              <a:lnSpc>
                <a:spcPct val="150000"/>
              </a:lnSpc>
              <a:buClr>
                <a:srgbClr val="CC0000"/>
              </a:buClr>
              <a:buFont typeface="+mj-lt"/>
              <a:buAutoNum type="arabicPeriod"/>
            </a:pPr>
            <a:r>
              <a:rPr lang="fa-IR" sz="2600" b="1" dirty="0">
                <a:latin typeface="Calibri" pitchFamily="34" charset="0"/>
                <a:cs typeface="B Nazanin" pitchFamily="2" charset="-78"/>
              </a:rPr>
              <a:t> ایجاد بینش   </a:t>
            </a:r>
          </a:p>
          <a:p>
            <a:pPr marL="514350" indent="-514350" algn="justLow" rtl="1">
              <a:lnSpc>
                <a:spcPct val="150000"/>
              </a:lnSpc>
              <a:buClr>
                <a:srgbClr val="0900B4"/>
              </a:buClr>
              <a:buFont typeface="+mj-lt"/>
              <a:buAutoNum type="arabicPeriod"/>
            </a:pPr>
            <a:r>
              <a:rPr lang="fa-IR" sz="2600" b="1" dirty="0">
                <a:latin typeface="Calibri" pitchFamily="34" charset="0"/>
                <a:cs typeface="B Nazanin" pitchFamily="2" charset="-78"/>
              </a:rPr>
              <a:t> انتقال چشم انداز به کل سازمان</a:t>
            </a:r>
          </a:p>
          <a:p>
            <a:pPr marL="514350" indent="-514350" algn="justLow" rtl="1">
              <a:lnSpc>
                <a:spcPct val="150000"/>
              </a:lnSpc>
              <a:buClr>
                <a:srgbClr val="0900B4"/>
              </a:buClr>
              <a:buFont typeface="+mj-lt"/>
              <a:buAutoNum type="arabicPeriod"/>
            </a:pPr>
            <a:r>
              <a:rPr lang="fa-IR" sz="2600" b="1" dirty="0">
                <a:latin typeface="Calibri" pitchFamily="34" charset="0"/>
                <a:cs typeface="B Nazanin" pitchFamily="2" charset="-78"/>
              </a:rPr>
              <a:t>توانمند سازی دیگران برای اقدام در جهت چشم انداز</a:t>
            </a:r>
          </a:p>
          <a:p>
            <a:pPr marL="514350" indent="-514350" algn="justLow" rtl="1">
              <a:lnSpc>
                <a:spcPct val="150000"/>
              </a:lnSpc>
              <a:buClr>
                <a:srgbClr val="0900B4"/>
              </a:buClr>
              <a:buFont typeface="+mj-lt"/>
              <a:buAutoNum type="arabicPeriod"/>
            </a:pPr>
            <a:r>
              <a:rPr lang="fa-IR" sz="2600" b="1" dirty="0">
                <a:latin typeface="Calibri" pitchFamily="34" charset="0"/>
                <a:cs typeface="B Nazanin" pitchFamily="2" charset="-78"/>
              </a:rPr>
              <a:t>برنامه ریزی به منظور دستیابی به موفقیت های کوتاه مدت   </a:t>
            </a:r>
          </a:p>
          <a:p>
            <a:pPr marL="514350" indent="-514350" algn="justLow" rtl="1">
              <a:lnSpc>
                <a:spcPct val="150000"/>
              </a:lnSpc>
              <a:buClr>
                <a:srgbClr val="0900B4"/>
              </a:buClr>
              <a:buFont typeface="+mj-lt"/>
              <a:buAutoNum type="arabicPeriod"/>
            </a:pPr>
            <a:r>
              <a:rPr lang="fa-IR" sz="2600" b="1" dirty="0">
                <a:latin typeface="Calibri" pitchFamily="34" charset="0"/>
                <a:cs typeface="B Nazanin" pitchFamily="2" charset="-78"/>
              </a:rPr>
              <a:t>تثبیت بهبودها و اعمال تغییرات بیش تر</a:t>
            </a:r>
          </a:p>
          <a:p>
            <a:pPr marL="514350" indent="-514350" algn="justLow" rtl="1">
              <a:lnSpc>
                <a:spcPct val="150000"/>
              </a:lnSpc>
              <a:buClr>
                <a:srgbClr val="0900B4"/>
              </a:buClr>
              <a:buFont typeface="+mj-lt"/>
              <a:buAutoNum type="arabicPeriod"/>
            </a:pPr>
            <a:r>
              <a:rPr lang="fa-IR" sz="2600" b="1" dirty="0">
                <a:latin typeface="Calibri" pitchFamily="34" charset="0"/>
                <a:cs typeface="B Nazanin" pitchFamily="2" charset="-78"/>
              </a:rPr>
              <a:t>نهادینه کردن رویکردهای جدید</a:t>
            </a:r>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bwMode="auto">
          <a:xfrm>
            <a:off x="0" y="228600"/>
            <a:ext cx="9144000" cy="6629400"/>
            <a:chOff x="2929" y="7377"/>
            <a:chExt cx="6130" cy="3219"/>
          </a:xfrm>
        </p:grpSpPr>
        <p:sp>
          <p:nvSpPr>
            <p:cNvPr id="3" name="AutoShape 3"/>
            <p:cNvSpPr>
              <a:spLocks noChangeAspect="1" noChangeArrowheads="1"/>
            </p:cNvSpPr>
            <p:nvPr/>
          </p:nvSpPr>
          <p:spPr bwMode="auto">
            <a:xfrm>
              <a:off x="2929" y="7377"/>
              <a:ext cx="6130" cy="3219"/>
            </a:xfrm>
            <a:prstGeom prst="rect">
              <a:avLst/>
            </a:prstGeom>
            <a:noFill/>
            <a:ln w="38100">
              <a:solidFill>
                <a:srgbClr val="800000"/>
              </a:solidFill>
              <a:miter lim="800000"/>
              <a:headEnd/>
              <a:tailEnd/>
            </a:ln>
          </p:spPr>
          <p:txBody>
            <a:bodyPr lIns="0" tIns="0" rIns="0" bIns="0"/>
            <a:lstStyle/>
            <a:p>
              <a:endParaRPr lang="en-US" sz="2000"/>
            </a:p>
          </p:txBody>
        </p:sp>
        <p:sp>
          <p:nvSpPr>
            <p:cNvPr id="4" name="Oval 4"/>
            <p:cNvSpPr>
              <a:spLocks noChangeArrowheads="1"/>
            </p:cNvSpPr>
            <p:nvPr/>
          </p:nvSpPr>
          <p:spPr bwMode="auto">
            <a:xfrm>
              <a:off x="3644" y="8154"/>
              <a:ext cx="610" cy="1491"/>
            </a:xfrm>
            <a:prstGeom prst="ellipse">
              <a:avLst/>
            </a:prstGeom>
            <a:solidFill>
              <a:srgbClr val="FFFFFF"/>
            </a:solidFill>
            <a:ln w="25400" algn="ctr">
              <a:solidFill>
                <a:srgbClr val="008000"/>
              </a:solidFill>
              <a:round/>
              <a:headEnd/>
              <a:tailEnd/>
            </a:ln>
          </p:spPr>
          <p:txBody>
            <a:bodyPr lIns="0" tIns="0" rIns="0" bIns="0"/>
            <a:lstStyle/>
            <a:p>
              <a:pPr algn="ctr"/>
              <a:endParaRPr lang="en-US" sz="2000" b="1" dirty="0">
                <a:solidFill>
                  <a:srgbClr val="930707"/>
                </a:solidFill>
                <a:latin typeface="Times New Roman" pitchFamily="18" charset="0"/>
                <a:cs typeface="B Nazanin" pitchFamily="2" charset="-78"/>
              </a:endParaRPr>
            </a:p>
            <a:p>
              <a:pPr algn="ctr"/>
              <a:r>
                <a:rPr lang="fa-IR" sz="2000" b="1" dirty="0" smtClean="0">
                  <a:solidFill>
                    <a:srgbClr val="930707"/>
                  </a:solidFill>
                  <a:latin typeface="Times New Roman" pitchFamily="18" charset="0"/>
                  <a:cs typeface="B Nazanin" pitchFamily="2" charset="-78"/>
                </a:rPr>
                <a:t>تشکیل ائتلافی هدایت گر</a:t>
              </a:r>
              <a:endParaRPr lang="en-US" sz="2000" b="1" dirty="0">
                <a:solidFill>
                  <a:srgbClr val="930707"/>
                </a:solidFill>
                <a:cs typeface="B Nazanin" pitchFamily="2" charset="-78"/>
              </a:endParaRPr>
            </a:p>
          </p:txBody>
        </p:sp>
        <p:sp>
          <p:nvSpPr>
            <p:cNvPr id="5" name="Oval 5"/>
            <p:cNvSpPr>
              <a:spLocks noChangeArrowheads="1"/>
            </p:cNvSpPr>
            <p:nvPr/>
          </p:nvSpPr>
          <p:spPr bwMode="auto">
            <a:xfrm>
              <a:off x="5075" y="7976"/>
              <a:ext cx="613" cy="1701"/>
            </a:xfrm>
            <a:prstGeom prst="ellipse">
              <a:avLst/>
            </a:prstGeom>
            <a:solidFill>
              <a:srgbClr val="FFFFFF"/>
            </a:solidFill>
            <a:ln w="25400" algn="ctr">
              <a:solidFill>
                <a:srgbClr val="008000"/>
              </a:solidFill>
              <a:round/>
              <a:headEnd/>
              <a:tailEnd/>
            </a:ln>
          </p:spPr>
          <p:txBody>
            <a:bodyPr lIns="0" tIns="0" rIns="0" bIns="0"/>
            <a:lstStyle/>
            <a:p>
              <a:pPr algn="ctr"/>
              <a:r>
                <a:rPr lang="fa-IR" sz="2000" b="1" dirty="0" smtClean="0">
                  <a:solidFill>
                    <a:srgbClr val="930707"/>
                  </a:solidFill>
                  <a:latin typeface="Times New Roman" pitchFamily="18" charset="0"/>
                  <a:cs typeface="Lotus" pitchFamily="2" charset="-78"/>
                </a:rPr>
                <a:t>انتقال چشم انداز به کل سازمان</a:t>
              </a:r>
              <a:endParaRPr lang="en-US" sz="2000" b="1" dirty="0">
                <a:solidFill>
                  <a:srgbClr val="930707"/>
                </a:solidFill>
              </a:endParaRPr>
            </a:p>
          </p:txBody>
        </p:sp>
        <p:sp>
          <p:nvSpPr>
            <p:cNvPr id="6" name="Oval 6"/>
            <p:cNvSpPr>
              <a:spLocks noChangeArrowheads="1"/>
            </p:cNvSpPr>
            <p:nvPr/>
          </p:nvSpPr>
          <p:spPr bwMode="auto">
            <a:xfrm>
              <a:off x="5892" y="7932"/>
              <a:ext cx="567" cy="1745"/>
            </a:xfrm>
            <a:prstGeom prst="ellipse">
              <a:avLst/>
            </a:prstGeom>
            <a:solidFill>
              <a:srgbClr val="FFFFFF"/>
            </a:solidFill>
            <a:ln w="25400" algn="ctr">
              <a:solidFill>
                <a:srgbClr val="008000"/>
              </a:solidFill>
              <a:round/>
              <a:headEnd/>
              <a:tailEnd/>
            </a:ln>
          </p:spPr>
          <p:txBody>
            <a:bodyPr lIns="0" tIns="0" rIns="0" bIns="0"/>
            <a:lstStyle/>
            <a:p>
              <a:pPr algn="ctr"/>
              <a:r>
                <a:rPr lang="fa-IR" sz="2000" b="1" dirty="0" smtClean="0">
                  <a:solidFill>
                    <a:srgbClr val="930707"/>
                  </a:solidFill>
                  <a:latin typeface="Times New Roman" pitchFamily="18" charset="0"/>
                  <a:cs typeface="B Nazanin" pitchFamily="2" charset="-78"/>
                </a:rPr>
                <a:t>توانمند سازی دیگران در جهت چشم انداز</a:t>
              </a:r>
              <a:endParaRPr lang="en-US" sz="2000" b="1" dirty="0">
                <a:solidFill>
                  <a:srgbClr val="930707"/>
                </a:solidFill>
                <a:cs typeface="B Nazanin" pitchFamily="2" charset="-78"/>
              </a:endParaRPr>
            </a:p>
          </p:txBody>
        </p:sp>
        <p:sp>
          <p:nvSpPr>
            <p:cNvPr id="7" name="Oval 7"/>
            <p:cNvSpPr>
              <a:spLocks noChangeArrowheads="1"/>
            </p:cNvSpPr>
            <p:nvPr/>
          </p:nvSpPr>
          <p:spPr bwMode="auto">
            <a:xfrm>
              <a:off x="6607" y="7976"/>
              <a:ext cx="613" cy="1695"/>
            </a:xfrm>
            <a:prstGeom prst="ellipse">
              <a:avLst/>
            </a:prstGeom>
            <a:solidFill>
              <a:srgbClr val="FFFFFF"/>
            </a:solidFill>
            <a:ln w="25400" algn="ctr">
              <a:solidFill>
                <a:srgbClr val="008000"/>
              </a:solidFill>
              <a:round/>
              <a:headEnd/>
              <a:tailEnd/>
            </a:ln>
          </p:spPr>
          <p:txBody>
            <a:bodyPr lIns="0" tIns="0" rIns="0" bIns="0"/>
            <a:lstStyle/>
            <a:p>
              <a:pPr algn="ctr"/>
              <a:r>
                <a:rPr lang="fa-IR" sz="2000" b="1" dirty="0" smtClean="0">
                  <a:solidFill>
                    <a:srgbClr val="930707"/>
                  </a:solidFill>
                  <a:latin typeface="Times New Roman" pitchFamily="18" charset="0"/>
                  <a:cs typeface="B Nazanin" pitchFamily="2" charset="-78"/>
                </a:rPr>
                <a:t>برنامه ریزی موقعیتهای کوتاه مدت</a:t>
              </a:r>
              <a:endParaRPr lang="en-US" sz="2000" b="1" dirty="0">
                <a:solidFill>
                  <a:srgbClr val="930707"/>
                </a:solidFill>
                <a:cs typeface="B Nazanin" pitchFamily="2" charset="-78"/>
              </a:endParaRPr>
            </a:p>
          </p:txBody>
        </p:sp>
        <p:sp>
          <p:nvSpPr>
            <p:cNvPr id="8" name="Oval 8"/>
            <p:cNvSpPr>
              <a:spLocks noChangeArrowheads="1"/>
            </p:cNvSpPr>
            <p:nvPr/>
          </p:nvSpPr>
          <p:spPr bwMode="auto">
            <a:xfrm>
              <a:off x="7475" y="8043"/>
              <a:ext cx="613" cy="1591"/>
            </a:xfrm>
            <a:prstGeom prst="ellipse">
              <a:avLst/>
            </a:prstGeom>
            <a:solidFill>
              <a:srgbClr val="FFFFFF"/>
            </a:solidFill>
            <a:ln w="25400" algn="ctr">
              <a:solidFill>
                <a:srgbClr val="008000"/>
              </a:solidFill>
              <a:round/>
              <a:headEnd/>
              <a:tailEnd/>
            </a:ln>
          </p:spPr>
          <p:txBody>
            <a:bodyPr lIns="0" tIns="0" rIns="0" bIns="0"/>
            <a:lstStyle/>
            <a:p>
              <a:pPr algn="ctr"/>
              <a:r>
                <a:rPr lang="fa-IR" sz="2000" b="1" dirty="0" smtClean="0">
                  <a:solidFill>
                    <a:srgbClr val="930707"/>
                  </a:solidFill>
                  <a:latin typeface="Times New Roman" pitchFamily="18" charset="0"/>
                  <a:cs typeface="B Nazanin" pitchFamily="2" charset="-78"/>
                </a:rPr>
                <a:t>تثبیت بهبود و اعمال تغییر بیشتر</a:t>
              </a:r>
              <a:endParaRPr lang="en-US" sz="2000" b="1" dirty="0">
                <a:solidFill>
                  <a:srgbClr val="930707"/>
                </a:solidFill>
                <a:cs typeface="B Nazanin" pitchFamily="2" charset="-78"/>
              </a:endParaRPr>
            </a:p>
          </p:txBody>
        </p:sp>
        <p:cxnSp>
          <p:nvCxnSpPr>
            <p:cNvPr id="9" name="AutoShape 9"/>
            <p:cNvCxnSpPr>
              <a:cxnSpLocks noChangeShapeType="1"/>
              <a:stCxn id="4" idx="6"/>
              <a:endCxn id="5" idx="2"/>
            </p:cNvCxnSpPr>
            <p:nvPr/>
          </p:nvCxnSpPr>
          <p:spPr bwMode="auto">
            <a:xfrm flipV="1">
              <a:off x="4254" y="8827"/>
              <a:ext cx="821" cy="73"/>
            </a:xfrm>
            <a:prstGeom prst="straightConnector1">
              <a:avLst/>
            </a:prstGeom>
            <a:noFill/>
            <a:ln w="9525">
              <a:solidFill>
                <a:srgbClr val="000000"/>
              </a:solidFill>
              <a:round/>
              <a:headEnd/>
              <a:tailEnd type="triangle" w="med" len="med"/>
            </a:ln>
          </p:spPr>
        </p:cxnSp>
        <p:cxnSp>
          <p:nvCxnSpPr>
            <p:cNvPr id="10" name="AutoShape 10"/>
            <p:cNvCxnSpPr>
              <a:cxnSpLocks noChangeShapeType="1"/>
              <a:stCxn id="5" idx="6"/>
              <a:endCxn id="6" idx="2"/>
            </p:cNvCxnSpPr>
            <p:nvPr/>
          </p:nvCxnSpPr>
          <p:spPr bwMode="auto">
            <a:xfrm flipV="1">
              <a:off x="5688" y="8805"/>
              <a:ext cx="204" cy="22"/>
            </a:xfrm>
            <a:prstGeom prst="straightConnector1">
              <a:avLst/>
            </a:prstGeom>
            <a:noFill/>
            <a:ln w="9525">
              <a:solidFill>
                <a:srgbClr val="000000"/>
              </a:solidFill>
              <a:round/>
              <a:headEnd/>
              <a:tailEnd type="triangle" w="med" len="med"/>
            </a:ln>
          </p:spPr>
        </p:cxnSp>
        <p:cxnSp>
          <p:nvCxnSpPr>
            <p:cNvPr id="11" name="AutoShape 11"/>
            <p:cNvCxnSpPr>
              <a:cxnSpLocks noChangeShapeType="1"/>
              <a:stCxn id="6" idx="6"/>
              <a:endCxn id="7" idx="2"/>
            </p:cNvCxnSpPr>
            <p:nvPr/>
          </p:nvCxnSpPr>
          <p:spPr bwMode="auto">
            <a:xfrm>
              <a:off x="6459" y="8805"/>
              <a:ext cx="148" cy="19"/>
            </a:xfrm>
            <a:prstGeom prst="straightConnector1">
              <a:avLst/>
            </a:prstGeom>
            <a:noFill/>
            <a:ln w="9525">
              <a:solidFill>
                <a:srgbClr val="000000"/>
              </a:solidFill>
              <a:round/>
              <a:headEnd/>
              <a:tailEnd type="triangle" w="med" len="med"/>
            </a:ln>
          </p:spPr>
        </p:cxnSp>
        <p:cxnSp>
          <p:nvCxnSpPr>
            <p:cNvPr id="12" name="AutoShape 12"/>
            <p:cNvCxnSpPr>
              <a:cxnSpLocks noChangeShapeType="1"/>
              <a:stCxn id="7" idx="6"/>
              <a:endCxn id="8" idx="2"/>
            </p:cNvCxnSpPr>
            <p:nvPr/>
          </p:nvCxnSpPr>
          <p:spPr bwMode="auto">
            <a:xfrm>
              <a:off x="7220" y="8824"/>
              <a:ext cx="255" cy="15"/>
            </a:xfrm>
            <a:prstGeom prst="straightConnector1">
              <a:avLst/>
            </a:prstGeom>
            <a:noFill/>
            <a:ln w="9525">
              <a:solidFill>
                <a:srgbClr val="000000"/>
              </a:solidFill>
              <a:round/>
              <a:headEnd/>
              <a:tailEnd type="triangle" w="med" len="med"/>
            </a:ln>
          </p:spPr>
        </p:cxnSp>
        <p:cxnSp>
          <p:nvCxnSpPr>
            <p:cNvPr id="13" name="AutoShape 13"/>
            <p:cNvCxnSpPr>
              <a:cxnSpLocks noChangeShapeType="1"/>
              <a:stCxn id="52" idx="4"/>
              <a:endCxn id="53" idx="4"/>
            </p:cNvCxnSpPr>
            <p:nvPr/>
          </p:nvCxnSpPr>
          <p:spPr bwMode="auto">
            <a:xfrm rot="5400000" flipH="1" flipV="1">
              <a:off x="5826" y="6796"/>
              <a:ext cx="157" cy="5389"/>
            </a:xfrm>
            <a:prstGeom prst="bentConnector3">
              <a:avLst>
                <a:gd name="adj1" fmla="val -70814"/>
              </a:avLst>
            </a:prstGeom>
            <a:noFill/>
            <a:ln w="25400">
              <a:solidFill>
                <a:srgbClr val="000000"/>
              </a:solidFill>
              <a:prstDash val="dash"/>
              <a:miter lim="800000"/>
              <a:headEnd/>
              <a:tailEnd type="triangle" w="med" len="med"/>
            </a:ln>
          </p:spPr>
        </p:cxnSp>
        <p:sp>
          <p:nvSpPr>
            <p:cNvPr id="14" name="Rectangle 14"/>
            <p:cNvSpPr>
              <a:spLocks noChangeArrowheads="1"/>
            </p:cNvSpPr>
            <p:nvPr/>
          </p:nvSpPr>
          <p:spPr bwMode="auto">
            <a:xfrm>
              <a:off x="3133" y="7562"/>
              <a:ext cx="1390" cy="150"/>
            </a:xfrm>
            <a:prstGeom prst="rect">
              <a:avLst/>
            </a:prstGeom>
            <a:noFill/>
            <a:ln w="9525" algn="ctr">
              <a:noFill/>
              <a:miter lim="800000"/>
              <a:headEnd/>
              <a:tailEnd/>
            </a:ln>
          </p:spPr>
          <p:txBody>
            <a:bodyPr lIns="0" tIns="0" rIns="0" bIns="0"/>
            <a:lstStyle/>
            <a:p>
              <a:pPr algn="ctr" rtl="1"/>
              <a:r>
                <a:rPr lang="en-US" b="1" dirty="0">
                  <a:latin typeface="Times New Roman" pitchFamily="18" charset="0"/>
                  <a:cs typeface="Lotus" pitchFamily="2" charset="-78"/>
                </a:rPr>
                <a:t>unfreezing</a:t>
              </a:r>
              <a:endParaRPr lang="en-US" sz="2400" b="1" dirty="0"/>
            </a:p>
          </p:txBody>
        </p:sp>
        <p:sp>
          <p:nvSpPr>
            <p:cNvPr id="15" name="Rectangle 15"/>
            <p:cNvSpPr>
              <a:spLocks noChangeArrowheads="1"/>
            </p:cNvSpPr>
            <p:nvPr/>
          </p:nvSpPr>
          <p:spPr bwMode="auto">
            <a:xfrm>
              <a:off x="5389" y="7557"/>
              <a:ext cx="1390" cy="340"/>
            </a:xfrm>
            <a:prstGeom prst="rect">
              <a:avLst/>
            </a:prstGeom>
            <a:noFill/>
            <a:ln w="9525" algn="ctr">
              <a:noFill/>
              <a:miter lim="800000"/>
              <a:headEnd/>
              <a:tailEnd/>
            </a:ln>
          </p:spPr>
          <p:txBody>
            <a:bodyPr lIns="0" tIns="0" rIns="0" bIns="0"/>
            <a:lstStyle/>
            <a:p>
              <a:pPr algn="ctr" rtl="1"/>
              <a:r>
                <a:rPr lang="en-US" b="1" dirty="0">
                  <a:latin typeface="Times New Roman" pitchFamily="18" charset="0"/>
                  <a:cs typeface="Lotus" pitchFamily="2" charset="-78"/>
                </a:rPr>
                <a:t>Moving</a:t>
              </a:r>
              <a:endParaRPr lang="en-US" sz="2400" b="1" dirty="0"/>
            </a:p>
          </p:txBody>
        </p:sp>
        <p:sp>
          <p:nvSpPr>
            <p:cNvPr id="16" name="Rectangle 16"/>
            <p:cNvSpPr>
              <a:spLocks noChangeArrowheads="1"/>
            </p:cNvSpPr>
            <p:nvPr/>
          </p:nvSpPr>
          <p:spPr bwMode="auto">
            <a:xfrm>
              <a:off x="7527" y="7540"/>
              <a:ext cx="1390" cy="340"/>
            </a:xfrm>
            <a:prstGeom prst="rect">
              <a:avLst/>
            </a:prstGeom>
            <a:noFill/>
            <a:ln w="9525" algn="ctr">
              <a:noFill/>
              <a:miter lim="800000"/>
              <a:headEnd/>
              <a:tailEnd/>
            </a:ln>
          </p:spPr>
          <p:txBody>
            <a:bodyPr lIns="0" tIns="0" rIns="0" bIns="0"/>
            <a:lstStyle/>
            <a:p>
              <a:pPr algn="ctr" rtl="1"/>
              <a:r>
                <a:rPr lang="en-US" b="1" dirty="0">
                  <a:latin typeface="Times New Roman" pitchFamily="18" charset="0"/>
                  <a:cs typeface="Lotus" pitchFamily="2" charset="-78"/>
                </a:rPr>
                <a:t>Refreezing</a:t>
              </a:r>
              <a:endParaRPr lang="en-US" sz="2400" b="1" dirty="0"/>
            </a:p>
          </p:txBody>
        </p:sp>
      </p:grpSp>
      <p:sp>
        <p:nvSpPr>
          <p:cNvPr id="17" name="Oval 4"/>
          <p:cNvSpPr>
            <a:spLocks noChangeArrowheads="1"/>
          </p:cNvSpPr>
          <p:nvPr/>
        </p:nvSpPr>
        <p:spPr bwMode="auto">
          <a:xfrm>
            <a:off x="2133600" y="1600200"/>
            <a:ext cx="838200" cy="3276600"/>
          </a:xfrm>
          <a:prstGeom prst="ellipse">
            <a:avLst/>
          </a:prstGeom>
          <a:solidFill>
            <a:srgbClr val="FFFFFF"/>
          </a:solidFill>
          <a:ln w="25400" algn="ctr">
            <a:solidFill>
              <a:srgbClr val="008000"/>
            </a:solidFill>
            <a:round/>
            <a:headEnd/>
            <a:tailEnd/>
          </a:ln>
        </p:spPr>
        <p:txBody>
          <a:bodyPr lIns="0" tIns="0" rIns="0" bIns="0"/>
          <a:lstStyle/>
          <a:p>
            <a:pPr algn="ctr"/>
            <a:endParaRPr lang="en-US" sz="2000" b="1" dirty="0">
              <a:solidFill>
                <a:srgbClr val="930707"/>
              </a:solidFill>
              <a:latin typeface="Times New Roman" pitchFamily="18" charset="0"/>
              <a:cs typeface="B Nazanin" pitchFamily="2" charset="-78"/>
            </a:endParaRPr>
          </a:p>
          <a:p>
            <a:pPr algn="ctr"/>
            <a:r>
              <a:rPr lang="fa-IR" sz="2000" b="1" dirty="0" smtClean="0">
                <a:solidFill>
                  <a:srgbClr val="930707"/>
                </a:solidFill>
                <a:latin typeface="Times New Roman" pitchFamily="18" charset="0"/>
                <a:cs typeface="B Nazanin" pitchFamily="2" charset="-78"/>
              </a:rPr>
              <a:t>ایجاد بینش</a:t>
            </a:r>
            <a:endParaRPr lang="en-US" sz="2000" b="1" dirty="0">
              <a:solidFill>
                <a:srgbClr val="930707"/>
              </a:solidFill>
              <a:cs typeface="B Nazanin" pitchFamily="2" charset="-78"/>
            </a:endParaRPr>
          </a:p>
        </p:txBody>
      </p:sp>
      <p:sp>
        <p:nvSpPr>
          <p:cNvPr id="52" name="Oval 4"/>
          <p:cNvSpPr>
            <a:spLocks noChangeArrowheads="1"/>
          </p:cNvSpPr>
          <p:nvPr/>
        </p:nvSpPr>
        <p:spPr bwMode="auto">
          <a:xfrm>
            <a:off x="0" y="2362200"/>
            <a:ext cx="838200" cy="2380217"/>
          </a:xfrm>
          <a:prstGeom prst="ellipse">
            <a:avLst/>
          </a:prstGeom>
          <a:solidFill>
            <a:srgbClr val="FFFFFF"/>
          </a:solidFill>
          <a:ln w="25400" algn="ctr">
            <a:solidFill>
              <a:srgbClr val="008000"/>
            </a:solidFill>
            <a:round/>
            <a:headEnd/>
            <a:tailEnd/>
          </a:ln>
        </p:spPr>
        <p:txBody>
          <a:bodyPr lIns="0" tIns="0" rIns="0" bIns="0"/>
          <a:lstStyle/>
          <a:p>
            <a:pPr algn="ctr"/>
            <a:endParaRPr lang="en-US" sz="2000" b="1" dirty="0">
              <a:solidFill>
                <a:srgbClr val="930707"/>
              </a:solidFill>
              <a:latin typeface="Times New Roman" pitchFamily="18" charset="0"/>
              <a:cs typeface="B Nazanin" pitchFamily="2" charset="-78"/>
            </a:endParaRPr>
          </a:p>
          <a:p>
            <a:pPr algn="ctr"/>
            <a:r>
              <a:rPr lang="fa-IR" sz="2000" b="1" dirty="0" smtClean="0">
                <a:solidFill>
                  <a:srgbClr val="930707"/>
                </a:solidFill>
                <a:latin typeface="Times New Roman" pitchFamily="18" charset="0"/>
                <a:cs typeface="B Nazanin" pitchFamily="2" charset="-78"/>
              </a:rPr>
              <a:t>القای حس تغییر و تحول</a:t>
            </a:r>
            <a:endParaRPr lang="fa-IR" sz="2000" b="1" dirty="0">
              <a:solidFill>
                <a:srgbClr val="930707"/>
              </a:solidFill>
              <a:latin typeface="Times New Roman" pitchFamily="18" charset="0"/>
              <a:cs typeface="B Nazanin" pitchFamily="2" charset="-78"/>
            </a:endParaRPr>
          </a:p>
          <a:p>
            <a:pPr algn="ctr"/>
            <a:endParaRPr lang="en-US" sz="2000" b="1" dirty="0">
              <a:solidFill>
                <a:srgbClr val="930707"/>
              </a:solidFill>
              <a:cs typeface="B Nazanin" pitchFamily="2" charset="-78"/>
            </a:endParaRPr>
          </a:p>
        </p:txBody>
      </p:sp>
      <p:sp>
        <p:nvSpPr>
          <p:cNvPr id="53" name="Oval 4"/>
          <p:cNvSpPr>
            <a:spLocks noChangeArrowheads="1"/>
          </p:cNvSpPr>
          <p:nvPr/>
        </p:nvSpPr>
        <p:spPr bwMode="auto">
          <a:xfrm>
            <a:off x="8001000" y="1828800"/>
            <a:ext cx="914400" cy="2590800"/>
          </a:xfrm>
          <a:prstGeom prst="ellipse">
            <a:avLst/>
          </a:prstGeom>
          <a:solidFill>
            <a:srgbClr val="FFFFFF"/>
          </a:solidFill>
          <a:ln w="25400" algn="ctr">
            <a:solidFill>
              <a:srgbClr val="008000"/>
            </a:solidFill>
            <a:round/>
            <a:headEnd/>
            <a:tailEnd/>
          </a:ln>
        </p:spPr>
        <p:txBody>
          <a:bodyPr lIns="0" tIns="0" rIns="0" bIns="0"/>
          <a:lstStyle/>
          <a:p>
            <a:pPr algn="ctr"/>
            <a:endParaRPr lang="en-US" sz="2000" b="1" dirty="0">
              <a:solidFill>
                <a:srgbClr val="930707"/>
              </a:solidFill>
              <a:latin typeface="Times New Roman" pitchFamily="18" charset="0"/>
              <a:cs typeface="B Nazanin" pitchFamily="2" charset="-78"/>
            </a:endParaRPr>
          </a:p>
          <a:p>
            <a:pPr algn="ctr"/>
            <a:r>
              <a:rPr lang="fa-IR" sz="2000" b="1" dirty="0" smtClean="0">
                <a:solidFill>
                  <a:srgbClr val="930707"/>
                </a:solidFill>
                <a:latin typeface="Times New Roman" pitchFamily="18" charset="0"/>
                <a:cs typeface="B Nazanin" pitchFamily="2" charset="-78"/>
              </a:rPr>
              <a:t>نهادینه کردن رویکرد جدید</a:t>
            </a:r>
            <a:endParaRPr lang="en-US" sz="2000" b="1" dirty="0">
              <a:solidFill>
                <a:srgbClr val="930707"/>
              </a:solidFill>
              <a:cs typeface="B Nazanin" pitchFamily="2" charset="-78"/>
            </a:endParaRPr>
          </a:p>
        </p:txBody>
      </p:sp>
      <p:sp>
        <p:nvSpPr>
          <p:cNvPr id="72" name="Right Arrow 71"/>
          <p:cNvSpPr/>
          <p:nvPr/>
        </p:nvSpPr>
        <p:spPr>
          <a:xfrm>
            <a:off x="2209800" y="762000"/>
            <a:ext cx="1981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ight Arrow 73"/>
          <p:cNvSpPr/>
          <p:nvPr/>
        </p:nvSpPr>
        <p:spPr>
          <a:xfrm>
            <a:off x="5257800" y="685800"/>
            <a:ext cx="1981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AutoShape 12"/>
          <p:cNvCxnSpPr>
            <a:cxnSpLocks noChangeShapeType="1"/>
          </p:cNvCxnSpPr>
          <p:nvPr/>
        </p:nvCxnSpPr>
        <p:spPr bwMode="auto">
          <a:xfrm flipV="1">
            <a:off x="7620000" y="3048000"/>
            <a:ext cx="380999" cy="15703"/>
          </a:xfrm>
          <a:prstGeom prst="straightConnector1">
            <a:avLst/>
          </a:prstGeom>
          <a:noFill/>
          <a:ln w="9525">
            <a:solidFill>
              <a:srgbClr val="000000"/>
            </a:solidFill>
            <a:round/>
            <a:headEnd/>
            <a:tailEnd type="triangle" w="med" len="med"/>
          </a:ln>
        </p:spPr>
      </p:cxnSp>
      <p:cxnSp>
        <p:nvCxnSpPr>
          <p:cNvPr id="76" name="AutoShape 12"/>
          <p:cNvCxnSpPr>
            <a:cxnSpLocks noChangeShapeType="1"/>
            <a:stCxn id="52" idx="6"/>
          </p:cNvCxnSpPr>
          <p:nvPr/>
        </p:nvCxnSpPr>
        <p:spPr bwMode="auto">
          <a:xfrm flipV="1">
            <a:off x="838200" y="3505201"/>
            <a:ext cx="228599" cy="47108"/>
          </a:xfrm>
          <a:prstGeom prst="straightConnector1">
            <a:avLst/>
          </a:prstGeom>
          <a:noFill/>
          <a:ln w="9525">
            <a:solidFill>
              <a:srgbClr val="000000"/>
            </a:solidFill>
            <a:round/>
            <a:headEnd/>
            <a:tailEnd type="triangle" w="med" len="med"/>
          </a:ln>
        </p:spPr>
      </p:cxnSp>
      <p:sp>
        <p:nvSpPr>
          <p:cNvPr id="90" name="Flowchart: Process 89"/>
          <p:cNvSpPr/>
          <p:nvPr/>
        </p:nvSpPr>
        <p:spPr>
          <a:xfrm>
            <a:off x="1600200" y="5715000"/>
            <a:ext cx="57150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5400" b="1" dirty="0" smtClean="0">
                <a:effectLst>
                  <a:outerShdw blurRad="38100" dist="38100" dir="2700000" algn="tl">
                    <a:srgbClr val="000000">
                      <a:alpha val="43137"/>
                    </a:srgbClr>
                  </a:outerShdw>
                </a:effectLst>
              </a:rPr>
              <a:t>برنامه تحول</a:t>
            </a:r>
            <a:endParaRPr lang="en-US" sz="5400" b="1" dirty="0">
              <a:effectLst>
                <a:outerShdw blurRad="38100" dist="38100" dir="2700000" algn="tl">
                  <a:srgbClr val="000000">
                    <a:alpha val="43137"/>
                  </a:srgbClr>
                </a:outerShdw>
              </a:effectLst>
            </a:endParaRPr>
          </a:p>
        </p:txBody>
      </p:sp>
      <p:sp>
        <p:nvSpPr>
          <p:cNvPr id="25" name="Rectangle 24"/>
          <p:cNvSpPr/>
          <p:nvPr/>
        </p:nvSpPr>
        <p:spPr>
          <a:xfrm>
            <a:off x="3429000" y="228600"/>
            <a:ext cx="2616422" cy="400110"/>
          </a:xfrm>
          <a:prstGeom prst="rect">
            <a:avLst/>
          </a:prstGeom>
        </p:spPr>
        <p:txBody>
          <a:bodyPr wrap="none">
            <a:spAutoFit/>
          </a:bodyPr>
          <a:lstStyle/>
          <a:p>
            <a:r>
              <a:rPr lang="fa-IR" sz="2000" b="1" dirty="0" smtClean="0">
                <a:effectLst>
                  <a:outerShdw blurRad="38100" dist="38100" dir="2700000" algn="tl">
                    <a:srgbClr val="000000">
                      <a:alpha val="43137"/>
                    </a:srgbClr>
                  </a:outerShdw>
                </a:effectLst>
                <a:cs typeface="B Nazanin" pitchFamily="2" charset="-78"/>
              </a:rPr>
              <a:t>الگوي تغيير سه مرحله اي لوين</a:t>
            </a:r>
            <a:endParaRPr lang="en-US" sz="2000" dirty="0">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2800" b="1">
                <a:solidFill>
                  <a:schemeClr val="tx1"/>
                </a:solidFill>
                <a:cs typeface="B Titr" pitchFamily="2" charset="-78"/>
              </a:rPr>
              <a:t>قابلیت تحول</a:t>
            </a:r>
            <a:endParaRPr lang="en-US">
              <a:solidFill>
                <a:schemeClr val="tx1"/>
              </a:solidFill>
              <a:latin typeface="Arial" pitchFamily="34" charset="0"/>
              <a:cs typeface="Arial" pitchFamily="34" charset="0"/>
            </a:endParaRPr>
          </a:p>
        </p:txBody>
      </p:sp>
      <p:sp>
        <p:nvSpPr>
          <p:cNvPr id="21509" name="Rectangle 2"/>
          <p:cNvSpPr>
            <a:spLocks noChangeArrowheads="1"/>
          </p:cNvSpPr>
          <p:nvPr/>
        </p:nvSpPr>
        <p:spPr bwMode="auto">
          <a:xfrm>
            <a:off x="71438" y="1196975"/>
            <a:ext cx="9001125" cy="5201424"/>
          </a:xfrm>
          <a:prstGeom prst="rect">
            <a:avLst/>
          </a:prstGeom>
          <a:noFill/>
          <a:ln w="9525">
            <a:noFill/>
            <a:miter lim="800000"/>
            <a:headEnd/>
            <a:tailEnd/>
          </a:ln>
        </p:spPr>
        <p:txBody>
          <a:bodyPr>
            <a:spAutoFit/>
          </a:bodyPr>
          <a:lstStyle/>
          <a:p>
            <a:pPr algn="justLow" rtl="1">
              <a:lnSpc>
                <a:spcPct val="150000"/>
              </a:lnSpc>
              <a:buClr>
                <a:srgbClr val="0900B4"/>
              </a:buClr>
              <a:buFont typeface="Wingdings" pitchFamily="2" charset="2"/>
              <a:buNone/>
            </a:pPr>
            <a:r>
              <a:rPr lang="fa-IR" sz="3200" b="1" dirty="0">
                <a:latin typeface="Calibri" pitchFamily="34" charset="0"/>
                <a:cs typeface="B Mitra" pitchFamily="2" charset="-78"/>
              </a:rPr>
              <a:t> </a:t>
            </a:r>
          </a:p>
          <a:p>
            <a:pPr algn="justLow" rtl="1">
              <a:lnSpc>
                <a:spcPct val="150000"/>
              </a:lnSpc>
              <a:buClr>
                <a:srgbClr val="0900B4"/>
              </a:buClr>
              <a:buFont typeface="Wingdings" pitchFamily="2" charset="2"/>
              <a:buNone/>
            </a:pPr>
            <a:r>
              <a:rPr lang="fa-IR" sz="3200" b="1" dirty="0">
                <a:latin typeface="Calibri" pitchFamily="34" charset="0"/>
                <a:cs typeface="B Mitra" pitchFamily="2" charset="-78"/>
              </a:rPr>
              <a:t> گراتون ( 1999 )  :</a:t>
            </a:r>
          </a:p>
          <a:p>
            <a:pPr algn="justLow" rtl="1">
              <a:lnSpc>
                <a:spcPct val="150000"/>
              </a:lnSpc>
              <a:buClr>
                <a:srgbClr val="CC0000"/>
              </a:buClr>
              <a:buFont typeface="Wingdings" pitchFamily="2" charset="2"/>
              <a:buChar char="q"/>
            </a:pPr>
            <a:r>
              <a:rPr lang="fa-IR" sz="3200" b="1" dirty="0">
                <a:latin typeface="Calibri" pitchFamily="34" charset="0"/>
                <a:cs typeface="B Mitra" pitchFamily="2" charset="-78"/>
              </a:rPr>
              <a:t> قابلیت تحول تا حدی به توانایی سازمان در ایجاد فرآیندهایی که استراتژی کسب کار را به رفتار ها و عملکرد افراد و سیستم ها پیوند دهد و بهره گیری از آنها، بستگی می یابد.  </a:t>
            </a:r>
          </a:p>
          <a:p>
            <a:pPr algn="justLow" rtl="1">
              <a:lnSpc>
                <a:spcPct val="150000"/>
              </a:lnSpc>
              <a:buClr>
                <a:srgbClr val="0900B4"/>
              </a:buClr>
              <a:buFont typeface="Wingdings" pitchFamily="2" charset="2"/>
              <a:buChar char="q"/>
            </a:pPr>
            <a:r>
              <a:rPr lang="fa-IR" sz="3200" b="1" dirty="0">
                <a:latin typeface="Calibri" pitchFamily="34" charset="0"/>
                <a:cs typeface="B Mitra" pitchFamily="2" charset="-78"/>
              </a:rPr>
              <a:t> این مجموعه فرآیندها پیوند های یاد شده را به شکل عمودی ، افقی و موقتی شکل می دهند و به وجود می آورند. </a:t>
            </a:r>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2800" b="1">
                <a:solidFill>
                  <a:srgbClr val="CC0000"/>
                </a:solidFill>
                <a:cs typeface="B Titr" pitchFamily="2" charset="-78"/>
              </a:rPr>
              <a:t>نقش استراتژیک منابع انسانی در تحول سازمانی </a:t>
            </a:r>
            <a:endParaRPr lang="en-US">
              <a:solidFill>
                <a:srgbClr val="CC0000"/>
              </a:solidFill>
              <a:latin typeface="Arial" pitchFamily="34" charset="0"/>
              <a:cs typeface="Arial" pitchFamily="34" charset="0"/>
            </a:endParaRPr>
          </a:p>
        </p:txBody>
      </p:sp>
      <p:sp>
        <p:nvSpPr>
          <p:cNvPr id="22533" name="Rectangle 2"/>
          <p:cNvSpPr>
            <a:spLocks noChangeArrowheads="1"/>
          </p:cNvSpPr>
          <p:nvPr/>
        </p:nvSpPr>
        <p:spPr bwMode="auto">
          <a:xfrm>
            <a:off x="71438" y="1196975"/>
            <a:ext cx="9001125" cy="6001643"/>
          </a:xfrm>
          <a:prstGeom prst="rect">
            <a:avLst/>
          </a:prstGeom>
          <a:noFill/>
          <a:ln w="9525">
            <a:noFill/>
            <a:miter lim="800000"/>
            <a:headEnd/>
            <a:tailEnd/>
          </a:ln>
        </p:spPr>
        <p:txBody>
          <a:bodyPr>
            <a:spAutoFit/>
          </a:bodyPr>
          <a:lstStyle/>
          <a:p>
            <a:pPr algn="justLow" rtl="1">
              <a:lnSpc>
                <a:spcPct val="150000"/>
              </a:lnSpc>
              <a:buClr>
                <a:srgbClr val="0900B4"/>
              </a:buClr>
              <a:buFont typeface="Wingdings" pitchFamily="2" charset="2"/>
              <a:buNone/>
            </a:pPr>
            <a:r>
              <a:rPr lang="fa-IR" sz="3200" b="1" dirty="0">
                <a:latin typeface="Calibri" pitchFamily="34" charset="0"/>
                <a:cs typeface="B Nazanin" pitchFamily="2" charset="-78"/>
              </a:rPr>
              <a:t> </a:t>
            </a:r>
          </a:p>
          <a:p>
            <a:pPr algn="justLow" rtl="1">
              <a:lnSpc>
                <a:spcPct val="150000"/>
              </a:lnSpc>
              <a:buClr>
                <a:srgbClr val="0900B4"/>
              </a:buClr>
              <a:buFont typeface="Wingdings" pitchFamily="2" charset="2"/>
              <a:buChar char="q"/>
            </a:pPr>
            <a:r>
              <a:rPr lang="fa-IR" sz="3200" b="1" dirty="0">
                <a:latin typeface="Calibri" pitchFamily="34" charset="0"/>
                <a:cs typeface="B Nazanin" pitchFamily="2" charset="-78"/>
              </a:rPr>
              <a:t> نقش تعیین کننده در طراحی و اجرای استراتژی ها  </a:t>
            </a:r>
          </a:p>
          <a:p>
            <a:pPr algn="justLow" rtl="1">
              <a:lnSpc>
                <a:spcPct val="150000"/>
              </a:lnSpc>
              <a:buClr>
                <a:srgbClr val="0900B4"/>
              </a:buClr>
              <a:buFont typeface="Wingdings" pitchFamily="2" charset="2"/>
              <a:buChar char="q"/>
            </a:pPr>
            <a:r>
              <a:rPr lang="fa-IR" sz="3200" b="1" dirty="0">
                <a:latin typeface="Calibri" pitchFamily="34" charset="0"/>
                <a:cs typeface="B Nazanin" pitchFamily="2" charset="-78"/>
              </a:rPr>
              <a:t> تجزیه تحلیل و شناسایی مسائل مربوط به کارکنان</a:t>
            </a:r>
          </a:p>
          <a:p>
            <a:pPr algn="justLow" rtl="1">
              <a:lnSpc>
                <a:spcPct val="150000"/>
              </a:lnSpc>
              <a:buClr>
                <a:srgbClr val="CC0000"/>
              </a:buClr>
              <a:buFont typeface="Wingdings" pitchFamily="2" charset="2"/>
              <a:buChar char="q"/>
            </a:pPr>
            <a:r>
              <a:rPr lang="fa-IR" sz="3200" b="1" dirty="0">
                <a:latin typeface="Calibri" pitchFamily="34" charset="0"/>
                <a:cs typeface="B Nazanin" pitchFamily="2" charset="-78"/>
              </a:rPr>
              <a:t> </a:t>
            </a:r>
            <a:r>
              <a:rPr lang="fa-IR" sz="3200" b="1" dirty="0" smtClean="0">
                <a:latin typeface="Calibri" pitchFamily="34" charset="0"/>
                <a:cs typeface="B Nazanin" pitchFamily="2" charset="-78"/>
              </a:rPr>
              <a:t>توصیه هایی در خصوص جذب </a:t>
            </a:r>
            <a:r>
              <a:rPr lang="fa-IR" sz="3200" b="1" dirty="0">
                <a:latin typeface="Calibri" pitchFamily="34" charset="0"/>
                <a:cs typeface="B Nazanin" pitchFamily="2" charset="-78"/>
              </a:rPr>
              <a:t>نیرو، آموزش های اساسی، ارتباطات و جلب تعهد کارکنان    </a:t>
            </a:r>
          </a:p>
          <a:p>
            <a:pPr algn="justLow" rtl="1">
              <a:lnSpc>
                <a:spcPct val="150000"/>
              </a:lnSpc>
              <a:buClr>
                <a:srgbClr val="0900B4"/>
              </a:buClr>
              <a:buFont typeface="Wingdings" pitchFamily="2" charset="2"/>
              <a:buChar char="q"/>
            </a:pPr>
            <a:r>
              <a:rPr lang="fa-IR" sz="3200" b="1" dirty="0">
                <a:latin typeface="Calibri" pitchFamily="34" charset="0"/>
                <a:cs typeface="B Nazanin" pitchFamily="2" charset="-78"/>
              </a:rPr>
              <a:t> پیش بینی مشکلات کارکنان قبل از مسئله ساز شدن</a:t>
            </a:r>
          </a:p>
          <a:p>
            <a:pPr algn="justLow" rtl="1">
              <a:lnSpc>
                <a:spcPct val="150000"/>
              </a:lnSpc>
              <a:buClr>
                <a:srgbClr val="0900B4"/>
              </a:buClr>
              <a:buFont typeface="Wingdings" pitchFamily="2" charset="2"/>
              <a:buChar char="q"/>
            </a:pPr>
            <a:r>
              <a:rPr lang="fa-IR" sz="3200" b="1" dirty="0">
                <a:latin typeface="Calibri" pitchFamily="34" charset="0"/>
                <a:cs typeface="B Nazanin" pitchFamily="2" charset="-78"/>
              </a:rPr>
              <a:t> کاهش آسیب های ناشی از اجرای برنامه ها به خانواده های کارکنان   </a:t>
            </a:r>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4"/>
          <p:cNvSpPr>
            <a:spLocks noChangeArrowheads="1"/>
          </p:cNvSpPr>
          <p:nvPr/>
        </p:nvSpPr>
        <p:spPr bwMode="auto">
          <a:xfrm>
            <a:off x="1219200" y="457200"/>
            <a:ext cx="6845408" cy="575270"/>
          </a:xfrm>
          <a:prstGeom prst="rect">
            <a:avLst/>
          </a:prstGeom>
          <a:noFill/>
          <a:ln w="9525">
            <a:noFill/>
            <a:miter lim="800000"/>
            <a:headEnd/>
            <a:tailEnd/>
          </a:ln>
        </p:spPr>
        <p:txBody>
          <a:bodyPr wrap="none" lIns="78871" tIns="41013" rIns="78871" bIns="41013" anchor="ctr">
            <a:spAutoFit/>
          </a:bodyPr>
          <a:lstStyle/>
          <a:p>
            <a:pPr algn="justLow" rtl="1">
              <a:buSzPct val="100000"/>
              <a:tabLst>
                <a:tab pos="61224" algn="l"/>
                <a:tab pos="190628" algn="l"/>
              </a:tabLst>
            </a:pPr>
            <a:r>
              <a:rPr lang="ar-SA" sz="3200" b="1" dirty="0">
                <a:solidFill>
                  <a:srgbClr val="930707"/>
                </a:solidFill>
                <a:cs typeface="Zar" pitchFamily="2" charset="-78"/>
              </a:rPr>
              <a:t>مديريت </a:t>
            </a:r>
            <a:r>
              <a:rPr lang="fa-IR" sz="3200" b="1" dirty="0" smtClean="0">
                <a:solidFill>
                  <a:srgbClr val="930707"/>
                </a:solidFill>
                <a:cs typeface="Zar" pitchFamily="2" charset="-78"/>
              </a:rPr>
              <a:t>انتقال از وضع موجود به وضع مطلوب</a:t>
            </a:r>
            <a:endParaRPr lang="ar-SA" sz="3200" b="1" dirty="0">
              <a:solidFill>
                <a:srgbClr val="930707"/>
              </a:solidFill>
              <a:cs typeface="Zar" pitchFamily="2" charset="-78"/>
            </a:endParaRPr>
          </a:p>
        </p:txBody>
      </p:sp>
      <p:grpSp>
        <p:nvGrpSpPr>
          <p:cNvPr id="2" name="Group 21"/>
          <p:cNvGrpSpPr>
            <a:grpSpLocks/>
          </p:cNvGrpSpPr>
          <p:nvPr/>
        </p:nvGrpSpPr>
        <p:grpSpPr bwMode="auto">
          <a:xfrm>
            <a:off x="857929" y="1174197"/>
            <a:ext cx="7167506" cy="5433989"/>
            <a:chOff x="632" y="750"/>
            <a:chExt cx="5280" cy="3678"/>
          </a:xfrm>
        </p:grpSpPr>
        <p:sp>
          <p:nvSpPr>
            <p:cNvPr id="128005" name="AutoShape 7"/>
            <p:cNvSpPr>
              <a:spLocks noChangeAspect="1" noChangeArrowheads="1"/>
            </p:cNvSpPr>
            <p:nvPr/>
          </p:nvSpPr>
          <p:spPr bwMode="auto">
            <a:xfrm>
              <a:off x="632" y="750"/>
              <a:ext cx="5280" cy="3678"/>
            </a:xfrm>
            <a:prstGeom prst="rect">
              <a:avLst/>
            </a:prstGeom>
            <a:noFill/>
            <a:ln w="9525">
              <a:noFill/>
              <a:miter lim="800000"/>
              <a:headEnd/>
              <a:tailEnd/>
            </a:ln>
          </p:spPr>
          <p:txBody>
            <a:bodyPr/>
            <a:lstStyle/>
            <a:p>
              <a:endParaRPr lang="en-US"/>
            </a:p>
          </p:txBody>
        </p:sp>
        <p:sp>
          <p:nvSpPr>
            <p:cNvPr id="128006" name="Oval 8"/>
            <p:cNvSpPr>
              <a:spLocks noChangeArrowheads="1"/>
            </p:cNvSpPr>
            <p:nvPr/>
          </p:nvSpPr>
          <p:spPr bwMode="auto">
            <a:xfrm>
              <a:off x="787" y="791"/>
              <a:ext cx="4970" cy="3119"/>
            </a:xfrm>
            <a:prstGeom prst="ellipse">
              <a:avLst/>
            </a:prstGeom>
            <a:noFill/>
            <a:ln w="9525" algn="ctr">
              <a:solidFill>
                <a:srgbClr val="000000"/>
              </a:solidFill>
              <a:prstDash val="dash"/>
              <a:round/>
              <a:headEnd/>
              <a:tailEnd/>
            </a:ln>
          </p:spPr>
          <p:txBody>
            <a:bodyPr lIns="0" tIns="0" rIns="0" bIns="0" anchor="ctr"/>
            <a:lstStyle/>
            <a:p>
              <a:pPr algn="ctr"/>
              <a:endParaRPr lang="en-US" sz="3900" dirty="0">
                <a:solidFill>
                  <a:srgbClr val="930707"/>
                </a:solidFill>
                <a:cs typeface="Nazanin" pitchFamily="2" charset="-78"/>
              </a:endParaRPr>
            </a:p>
          </p:txBody>
        </p:sp>
        <p:sp>
          <p:nvSpPr>
            <p:cNvPr id="128007" name="Oval 9"/>
            <p:cNvSpPr>
              <a:spLocks noChangeArrowheads="1"/>
            </p:cNvSpPr>
            <p:nvPr/>
          </p:nvSpPr>
          <p:spPr bwMode="auto">
            <a:xfrm>
              <a:off x="2551" y="862"/>
              <a:ext cx="1428" cy="539"/>
            </a:xfrm>
            <a:prstGeom prst="ellipse">
              <a:avLst/>
            </a:prstGeom>
            <a:solidFill>
              <a:srgbClr val="FFFFFF"/>
            </a:solidFill>
            <a:ln w="9525" algn="ctr">
              <a:solidFill>
                <a:srgbClr val="000000"/>
              </a:solidFill>
              <a:round/>
              <a:headEnd/>
              <a:tailEnd/>
            </a:ln>
          </p:spPr>
          <p:txBody>
            <a:bodyPr lIns="0" tIns="0" rIns="0" bIns="0" anchor="ctr"/>
            <a:lstStyle/>
            <a:p>
              <a:pPr algn="ctr"/>
              <a:r>
                <a:rPr lang="fa-IR" sz="2500" b="1" dirty="0">
                  <a:solidFill>
                    <a:srgbClr val="930707"/>
                  </a:solidFill>
                  <a:latin typeface="Times New Roman" pitchFamily="18" charset="0"/>
                  <a:cs typeface="Nazanin" pitchFamily="2" charset="-78"/>
                </a:rPr>
                <a:t>حاميان تحول</a:t>
              </a:r>
              <a:endParaRPr lang="en-US" sz="3900" dirty="0">
                <a:solidFill>
                  <a:srgbClr val="930707"/>
                </a:solidFill>
                <a:cs typeface="Nazanin" pitchFamily="2" charset="-78"/>
              </a:endParaRPr>
            </a:p>
          </p:txBody>
        </p:sp>
        <p:sp>
          <p:nvSpPr>
            <p:cNvPr id="128008" name="Oval 10"/>
            <p:cNvSpPr>
              <a:spLocks noChangeArrowheads="1"/>
            </p:cNvSpPr>
            <p:nvPr/>
          </p:nvSpPr>
          <p:spPr bwMode="auto">
            <a:xfrm>
              <a:off x="1067" y="2689"/>
              <a:ext cx="1551" cy="625"/>
            </a:xfrm>
            <a:prstGeom prst="ellipse">
              <a:avLst/>
            </a:prstGeom>
            <a:noFill/>
            <a:ln w="9525" algn="ctr">
              <a:solidFill>
                <a:srgbClr val="000000"/>
              </a:solidFill>
              <a:round/>
              <a:headEnd/>
              <a:tailEnd/>
            </a:ln>
          </p:spPr>
          <p:txBody>
            <a:bodyPr lIns="0" tIns="0" rIns="0" bIns="0" anchor="ctr"/>
            <a:lstStyle/>
            <a:p>
              <a:pPr algn="ctr"/>
              <a:r>
                <a:rPr lang="fa-IR" sz="2500" b="1" dirty="0">
                  <a:solidFill>
                    <a:srgbClr val="930707"/>
                  </a:solidFill>
                  <a:latin typeface="Times New Roman" pitchFamily="18" charset="0"/>
                  <a:cs typeface="Nazanin" pitchFamily="2" charset="-78"/>
                </a:rPr>
                <a:t>برخورد با فرهنگ</a:t>
              </a:r>
              <a:r>
                <a:rPr lang="fa-IR" sz="2500" b="1" dirty="0">
                  <a:solidFill>
                    <a:srgbClr val="930707"/>
                  </a:solidFill>
                  <a:latin typeface="Times New Roman" pitchFamily="18" charset="0"/>
                  <a:cs typeface="Times New Roman" pitchFamily="18" charset="0"/>
                </a:rPr>
                <a:t>‌</a:t>
              </a:r>
              <a:r>
                <a:rPr lang="fa-IR" sz="2500" b="1" dirty="0">
                  <a:solidFill>
                    <a:srgbClr val="930707"/>
                  </a:solidFill>
                  <a:latin typeface="Times New Roman" pitchFamily="18" charset="0"/>
                  <a:cs typeface="Nazanin" pitchFamily="2" charset="-78"/>
                </a:rPr>
                <a:t>ها</a:t>
              </a:r>
              <a:endParaRPr lang="en-US" sz="3900" dirty="0">
                <a:solidFill>
                  <a:srgbClr val="930707"/>
                </a:solidFill>
                <a:cs typeface="Nazanin" pitchFamily="2" charset="-78"/>
              </a:endParaRPr>
            </a:p>
          </p:txBody>
        </p:sp>
        <p:sp>
          <p:nvSpPr>
            <p:cNvPr id="128009" name="Oval 11"/>
            <p:cNvSpPr>
              <a:spLocks noChangeArrowheads="1"/>
            </p:cNvSpPr>
            <p:nvPr/>
          </p:nvSpPr>
          <p:spPr bwMode="auto">
            <a:xfrm>
              <a:off x="4042" y="2792"/>
              <a:ext cx="1429" cy="540"/>
            </a:xfrm>
            <a:prstGeom prst="ellipse">
              <a:avLst/>
            </a:prstGeom>
            <a:solidFill>
              <a:srgbClr val="FFFFFF"/>
            </a:solidFill>
            <a:ln w="9525" algn="ctr">
              <a:solidFill>
                <a:srgbClr val="000000"/>
              </a:solidFill>
              <a:round/>
              <a:headEnd/>
              <a:tailEnd/>
            </a:ln>
          </p:spPr>
          <p:txBody>
            <a:bodyPr lIns="0" tIns="0" rIns="0" bIns="0" anchor="ctr"/>
            <a:lstStyle/>
            <a:p>
              <a:pPr algn="ctr"/>
              <a:r>
                <a:rPr lang="fa-IR" sz="2500" b="1" dirty="0">
                  <a:solidFill>
                    <a:srgbClr val="930707"/>
                  </a:solidFill>
                  <a:latin typeface="Times New Roman" pitchFamily="18" charset="0"/>
                  <a:cs typeface="Nazanin" pitchFamily="2" charset="-78"/>
                </a:rPr>
                <a:t>چارچوب زماني</a:t>
              </a:r>
              <a:endParaRPr lang="en-US" sz="3900" dirty="0">
                <a:solidFill>
                  <a:srgbClr val="930707"/>
                </a:solidFill>
                <a:cs typeface="Nazanin" pitchFamily="2" charset="-78"/>
              </a:endParaRPr>
            </a:p>
          </p:txBody>
        </p:sp>
        <p:sp>
          <p:nvSpPr>
            <p:cNvPr id="128010" name="Oval 12"/>
            <p:cNvSpPr>
              <a:spLocks noChangeArrowheads="1"/>
            </p:cNvSpPr>
            <p:nvPr/>
          </p:nvSpPr>
          <p:spPr bwMode="auto">
            <a:xfrm>
              <a:off x="4083" y="1511"/>
              <a:ext cx="1429" cy="540"/>
            </a:xfrm>
            <a:prstGeom prst="ellipse">
              <a:avLst/>
            </a:prstGeom>
            <a:solidFill>
              <a:srgbClr val="FFFFFF"/>
            </a:solidFill>
            <a:ln w="9525" algn="ctr">
              <a:solidFill>
                <a:srgbClr val="000000"/>
              </a:solidFill>
              <a:round/>
              <a:headEnd/>
              <a:tailEnd/>
            </a:ln>
          </p:spPr>
          <p:txBody>
            <a:bodyPr lIns="0" tIns="0" rIns="0" bIns="0" anchor="ctr"/>
            <a:lstStyle/>
            <a:p>
              <a:pPr algn="ctr"/>
              <a:r>
                <a:rPr lang="fa-IR" sz="2500" b="1" dirty="0">
                  <a:solidFill>
                    <a:srgbClr val="930707"/>
                  </a:solidFill>
                  <a:latin typeface="Times New Roman" pitchFamily="18" charset="0"/>
                  <a:cs typeface="Nazanin" pitchFamily="2" charset="-78"/>
                </a:rPr>
                <a:t>ميزان تحول</a:t>
              </a:r>
              <a:endParaRPr lang="en-US" sz="3900" dirty="0">
                <a:solidFill>
                  <a:srgbClr val="930707"/>
                </a:solidFill>
                <a:cs typeface="Nazanin" pitchFamily="2" charset="-78"/>
              </a:endParaRPr>
            </a:p>
          </p:txBody>
        </p:sp>
        <p:sp>
          <p:nvSpPr>
            <p:cNvPr id="128011" name="Oval 13"/>
            <p:cNvSpPr>
              <a:spLocks noChangeArrowheads="1"/>
            </p:cNvSpPr>
            <p:nvPr/>
          </p:nvSpPr>
          <p:spPr bwMode="auto">
            <a:xfrm>
              <a:off x="987" y="1540"/>
              <a:ext cx="1429" cy="540"/>
            </a:xfrm>
            <a:prstGeom prst="ellipse">
              <a:avLst/>
            </a:prstGeom>
            <a:solidFill>
              <a:srgbClr val="FFFFFF"/>
            </a:solidFill>
            <a:ln w="9525" algn="ctr">
              <a:solidFill>
                <a:srgbClr val="000000"/>
              </a:solidFill>
              <a:round/>
              <a:headEnd/>
              <a:tailEnd/>
            </a:ln>
          </p:spPr>
          <p:txBody>
            <a:bodyPr lIns="0" tIns="0" rIns="0" bIns="0" anchor="ctr"/>
            <a:lstStyle/>
            <a:p>
              <a:pPr algn="ctr"/>
              <a:r>
                <a:rPr lang="fa-IR" sz="2500" b="1" dirty="0">
                  <a:solidFill>
                    <a:srgbClr val="930707"/>
                  </a:solidFill>
                  <a:latin typeface="Times New Roman" pitchFamily="18" charset="0"/>
                  <a:cs typeface="Nazanin" pitchFamily="2" charset="-78"/>
                </a:rPr>
                <a:t>ارزيابي تحول</a:t>
              </a:r>
              <a:endParaRPr lang="en-US" sz="3900" dirty="0">
                <a:solidFill>
                  <a:srgbClr val="930707"/>
                </a:solidFill>
                <a:cs typeface="Nazanin" pitchFamily="2" charset="-78"/>
              </a:endParaRPr>
            </a:p>
          </p:txBody>
        </p:sp>
        <p:sp>
          <p:nvSpPr>
            <p:cNvPr id="128012" name="Oval 14"/>
            <p:cNvSpPr>
              <a:spLocks noChangeArrowheads="1"/>
            </p:cNvSpPr>
            <p:nvPr/>
          </p:nvSpPr>
          <p:spPr bwMode="auto">
            <a:xfrm>
              <a:off x="2544" y="2080"/>
              <a:ext cx="1429" cy="539"/>
            </a:xfrm>
            <a:prstGeom prst="ellipse">
              <a:avLst/>
            </a:prstGeom>
            <a:solidFill>
              <a:srgbClr val="FFFFFF"/>
            </a:solidFill>
            <a:ln w="9525" algn="ctr">
              <a:solidFill>
                <a:srgbClr val="000000"/>
              </a:solidFill>
              <a:round/>
              <a:headEnd/>
              <a:tailEnd/>
            </a:ln>
          </p:spPr>
          <p:txBody>
            <a:bodyPr lIns="0" tIns="0" rIns="0" bIns="0" anchor="ctr"/>
            <a:lstStyle/>
            <a:p>
              <a:pPr algn="ctr"/>
              <a:r>
                <a:rPr lang="fa-IR" sz="2500" b="1" dirty="0">
                  <a:solidFill>
                    <a:srgbClr val="930707"/>
                  </a:solidFill>
                  <a:latin typeface="Times New Roman" pitchFamily="18" charset="0"/>
                  <a:cs typeface="Nazanin" pitchFamily="2" charset="-78"/>
                </a:rPr>
                <a:t>موفقيت تحول</a:t>
              </a:r>
              <a:endParaRPr lang="en-US" sz="3900" dirty="0">
                <a:solidFill>
                  <a:srgbClr val="930707"/>
                </a:solidFill>
                <a:cs typeface="Nazanin" pitchFamily="2" charset="-78"/>
              </a:endParaRPr>
            </a:p>
          </p:txBody>
        </p:sp>
        <p:cxnSp>
          <p:nvCxnSpPr>
            <p:cNvPr id="128013" name="AutoShape 15"/>
            <p:cNvCxnSpPr>
              <a:cxnSpLocks noChangeShapeType="1"/>
              <a:stCxn id="128007" idx="4"/>
              <a:endCxn id="128012" idx="0"/>
            </p:cNvCxnSpPr>
            <p:nvPr/>
          </p:nvCxnSpPr>
          <p:spPr bwMode="auto">
            <a:xfrm flipH="1">
              <a:off x="3258" y="1401"/>
              <a:ext cx="7" cy="679"/>
            </a:xfrm>
            <a:prstGeom prst="straightConnector1">
              <a:avLst/>
            </a:prstGeom>
            <a:noFill/>
            <a:ln w="9525">
              <a:solidFill>
                <a:srgbClr val="000000"/>
              </a:solidFill>
              <a:round/>
              <a:headEnd/>
              <a:tailEnd type="triangle" w="med" len="med"/>
            </a:ln>
          </p:spPr>
        </p:cxnSp>
        <p:cxnSp>
          <p:nvCxnSpPr>
            <p:cNvPr id="128014" name="AutoShape 16"/>
            <p:cNvCxnSpPr>
              <a:cxnSpLocks noChangeShapeType="1"/>
              <a:stCxn id="128010" idx="2"/>
              <a:endCxn id="128012" idx="7"/>
            </p:cNvCxnSpPr>
            <p:nvPr/>
          </p:nvCxnSpPr>
          <p:spPr bwMode="auto">
            <a:xfrm flipH="1">
              <a:off x="3764" y="1781"/>
              <a:ext cx="319" cy="377"/>
            </a:xfrm>
            <a:prstGeom prst="straightConnector1">
              <a:avLst/>
            </a:prstGeom>
            <a:noFill/>
            <a:ln w="9525">
              <a:solidFill>
                <a:srgbClr val="000000"/>
              </a:solidFill>
              <a:round/>
              <a:headEnd/>
              <a:tailEnd type="triangle" w="med" len="med"/>
            </a:ln>
          </p:spPr>
        </p:cxnSp>
        <p:cxnSp>
          <p:nvCxnSpPr>
            <p:cNvPr id="128015" name="AutoShape 17"/>
            <p:cNvCxnSpPr>
              <a:cxnSpLocks noChangeShapeType="1"/>
              <a:stCxn id="128009" idx="1"/>
              <a:endCxn id="128012" idx="5"/>
            </p:cNvCxnSpPr>
            <p:nvPr/>
          </p:nvCxnSpPr>
          <p:spPr bwMode="auto">
            <a:xfrm flipH="1" flipV="1">
              <a:off x="3764" y="2540"/>
              <a:ext cx="487" cy="331"/>
            </a:xfrm>
            <a:prstGeom prst="straightConnector1">
              <a:avLst/>
            </a:prstGeom>
            <a:noFill/>
            <a:ln w="9525">
              <a:solidFill>
                <a:srgbClr val="000000"/>
              </a:solidFill>
              <a:round/>
              <a:headEnd/>
              <a:tailEnd type="triangle" w="med" len="med"/>
            </a:ln>
          </p:spPr>
        </p:cxnSp>
        <p:cxnSp>
          <p:nvCxnSpPr>
            <p:cNvPr id="128016" name="AutoShape 18"/>
            <p:cNvCxnSpPr>
              <a:cxnSpLocks noChangeShapeType="1"/>
              <a:stCxn id="128008" idx="7"/>
              <a:endCxn id="128012" idx="3"/>
            </p:cNvCxnSpPr>
            <p:nvPr/>
          </p:nvCxnSpPr>
          <p:spPr bwMode="auto">
            <a:xfrm flipV="1">
              <a:off x="2390" y="2540"/>
              <a:ext cx="363" cy="240"/>
            </a:xfrm>
            <a:prstGeom prst="straightConnector1">
              <a:avLst/>
            </a:prstGeom>
            <a:noFill/>
            <a:ln w="9525">
              <a:solidFill>
                <a:srgbClr val="000000"/>
              </a:solidFill>
              <a:round/>
              <a:headEnd/>
              <a:tailEnd type="triangle" w="med" len="med"/>
            </a:ln>
          </p:spPr>
        </p:cxnSp>
        <p:cxnSp>
          <p:nvCxnSpPr>
            <p:cNvPr id="128017" name="AutoShape 19"/>
            <p:cNvCxnSpPr>
              <a:cxnSpLocks noChangeShapeType="1"/>
              <a:stCxn id="128011" idx="6"/>
              <a:endCxn id="128012" idx="1"/>
            </p:cNvCxnSpPr>
            <p:nvPr/>
          </p:nvCxnSpPr>
          <p:spPr bwMode="auto">
            <a:xfrm>
              <a:off x="2416" y="1810"/>
              <a:ext cx="337" cy="348"/>
            </a:xfrm>
            <a:prstGeom prst="straightConnector1">
              <a:avLst/>
            </a:prstGeom>
            <a:noFill/>
            <a:ln w="9525">
              <a:solidFill>
                <a:srgbClr val="000000"/>
              </a:solidFill>
              <a:round/>
              <a:headEnd/>
              <a:tailEnd type="triangle" w="med" len="med"/>
            </a:ln>
          </p:spPr>
        </p:cxnSp>
      </p:grpSp>
      <p:sp>
        <p:nvSpPr>
          <p:cNvPr id="18" name="Oval 11"/>
          <p:cNvSpPr>
            <a:spLocks noChangeArrowheads="1"/>
          </p:cNvSpPr>
          <p:nvPr/>
        </p:nvSpPr>
        <p:spPr bwMode="auto">
          <a:xfrm>
            <a:off x="3200400" y="4953000"/>
            <a:ext cx="2286000" cy="797812"/>
          </a:xfrm>
          <a:prstGeom prst="ellipse">
            <a:avLst/>
          </a:prstGeom>
          <a:solidFill>
            <a:srgbClr val="FFFFFF"/>
          </a:solidFill>
          <a:ln w="9525" algn="ctr">
            <a:solidFill>
              <a:srgbClr val="000000"/>
            </a:solidFill>
            <a:round/>
            <a:headEnd/>
            <a:tailEnd/>
          </a:ln>
        </p:spPr>
        <p:txBody>
          <a:bodyPr lIns="0" tIns="0" rIns="0" bIns="0" anchor="ctr"/>
          <a:lstStyle/>
          <a:p>
            <a:pPr algn="ctr"/>
            <a:r>
              <a:rPr lang="fa-IR" sz="2500" b="1" dirty="0" smtClean="0">
                <a:solidFill>
                  <a:srgbClr val="930707"/>
                </a:solidFill>
                <a:latin typeface="Times New Roman" pitchFamily="18" charset="0"/>
                <a:cs typeface="Nazanin" pitchFamily="2" charset="-78"/>
              </a:rPr>
              <a:t>جلب مشارکت کارکنان</a:t>
            </a:r>
            <a:endParaRPr lang="en-US" sz="3900" dirty="0">
              <a:solidFill>
                <a:srgbClr val="930707"/>
              </a:solidFill>
              <a:cs typeface="Nazanin" pitchFamily="2" charset="-78"/>
            </a:endParaRPr>
          </a:p>
        </p:txBody>
      </p:sp>
      <p:cxnSp>
        <p:nvCxnSpPr>
          <p:cNvPr id="21" name="AutoShape 17"/>
          <p:cNvCxnSpPr>
            <a:cxnSpLocks noChangeShapeType="1"/>
            <a:stCxn id="18" idx="0"/>
          </p:cNvCxnSpPr>
          <p:nvPr/>
        </p:nvCxnSpPr>
        <p:spPr bwMode="auto">
          <a:xfrm flipV="1">
            <a:off x="4343400" y="3962401"/>
            <a:ext cx="1" cy="990599"/>
          </a:xfrm>
          <a:prstGeom prst="straightConnector1">
            <a:avLst/>
          </a:prstGeom>
          <a:noFill/>
          <a:ln w="9525">
            <a:solidFill>
              <a:srgbClr val="000000"/>
            </a:solidFill>
            <a:round/>
            <a:headEnd/>
            <a:tailEnd type="triangle" w="med" len="med"/>
          </a:ln>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sz="6000" b="1" dirty="0" smtClean="0">
                <a:solidFill>
                  <a:srgbClr val="0070C0"/>
                </a:solidFill>
                <a:effectLst>
                  <a:outerShdw blurRad="38100" dist="38100" dir="2700000" algn="tl">
                    <a:srgbClr val="000000">
                      <a:alpha val="43137"/>
                    </a:srgbClr>
                  </a:outerShdw>
                </a:effectLst>
                <a:cs typeface="B Nazanin" pitchFamily="2" charset="-78"/>
              </a:rPr>
              <a:t>2-استراتژي هاي مديريت فرهنگ</a:t>
            </a:r>
            <a:r>
              <a:rPr lang="en-US" dirty="0" smtClean="0">
                <a:cs typeface="B Nazanin" pitchFamily="2" charset="-78"/>
              </a:rPr>
              <a:t/>
            </a:r>
            <a:br>
              <a:rPr lang="en-US" dirty="0" smtClean="0">
                <a:cs typeface="B Nazanin" pitchFamily="2" charset="-78"/>
              </a:rPr>
            </a:br>
            <a:endParaRPr lang="en-US" dirty="0">
              <a:cs typeface="B Nazanin" pitchFamily="2" charset="-78"/>
            </a:endParaRPr>
          </a:p>
        </p:txBody>
      </p:sp>
      <p:sp>
        <p:nvSpPr>
          <p:cNvPr id="3" name="Content Placeholder 2"/>
          <p:cNvSpPr>
            <a:spLocks noGrp="1"/>
          </p:cNvSpPr>
          <p:nvPr>
            <p:ph idx="1"/>
          </p:nvPr>
        </p:nvSpPr>
        <p:spPr/>
        <p:txBody>
          <a:bodyPr/>
          <a:lstStyle/>
          <a:p>
            <a:pPr algn="r" rtl="1">
              <a:buNone/>
            </a:pPr>
            <a:r>
              <a:rPr lang="ar-SA" dirty="0" smtClean="0">
                <a:cs typeface="B Nazanin" pitchFamily="2" charset="-78"/>
              </a:rPr>
              <a:t>استراتژي هاي مديريت فرهنگ چيست؟</a:t>
            </a:r>
            <a:endParaRPr lang="fa-IR" dirty="0" smtClean="0">
              <a:cs typeface="B Nazanin" pitchFamily="2" charset="-78"/>
            </a:endParaRPr>
          </a:p>
          <a:p>
            <a:pPr algn="r" rtl="1">
              <a:buNone/>
            </a:pPr>
            <a:r>
              <a:rPr lang="ar-SA" dirty="0" smtClean="0">
                <a:cs typeface="B Nazanin" pitchFamily="2" charset="-78"/>
              </a:rPr>
              <a:t>استراتژي هاي مديريت فرهنگ به منظور دست يابي و تحقق اهداف بلندمدت براي يكي از دو منظور زير طراحي ميشوند</a:t>
            </a:r>
            <a:r>
              <a:rPr lang="en-US" dirty="0" smtClean="0">
                <a:cs typeface="B Nazanin" pitchFamily="2" charset="-78"/>
              </a:rPr>
              <a:t>:</a:t>
            </a:r>
            <a:endParaRPr lang="fa-IR" dirty="0" smtClean="0">
              <a:cs typeface="B Nazanin" pitchFamily="2" charset="-78"/>
            </a:endParaRPr>
          </a:p>
          <a:p>
            <a:pPr algn="r" rtl="1">
              <a:buNone/>
            </a:pPr>
            <a:endParaRPr lang="en-US" dirty="0" smtClean="0">
              <a:cs typeface="B Nazanin" pitchFamily="2" charset="-78"/>
            </a:endParaRPr>
          </a:p>
          <a:p>
            <a:pPr algn="r" rtl="1">
              <a:buNone/>
            </a:pPr>
            <a:r>
              <a:rPr lang="ar-SA" sz="4000" dirty="0" smtClean="0">
                <a:solidFill>
                  <a:srgbClr val="FF0000"/>
                </a:solidFill>
                <a:effectLst>
                  <a:outerShdw blurRad="38100" dist="38100" dir="2700000" algn="tl">
                    <a:srgbClr val="000000">
                      <a:alpha val="43137"/>
                    </a:srgbClr>
                  </a:outerShdw>
                </a:effectLst>
                <a:cs typeface="B Nazanin" pitchFamily="2" charset="-78"/>
              </a:rPr>
              <a:t>١</a:t>
            </a:r>
            <a:r>
              <a:rPr lang="en-US" sz="4000" dirty="0" smtClean="0">
                <a:solidFill>
                  <a:srgbClr val="FF0000"/>
                </a:solidFill>
                <a:effectLst>
                  <a:outerShdw blurRad="38100" dist="38100" dir="2700000" algn="tl">
                    <a:srgbClr val="000000">
                      <a:alpha val="43137"/>
                    </a:srgbClr>
                  </a:outerShdw>
                </a:effectLst>
                <a:cs typeface="B Nazanin" pitchFamily="2" charset="-78"/>
              </a:rPr>
              <a:t>- </a:t>
            </a:r>
            <a:r>
              <a:rPr lang="ar-SA" sz="4000" dirty="0" smtClean="0">
                <a:solidFill>
                  <a:srgbClr val="FF0000"/>
                </a:solidFill>
                <a:effectLst>
                  <a:outerShdw blurRad="38100" dist="38100" dir="2700000" algn="tl">
                    <a:srgbClr val="000000">
                      <a:alpha val="43137"/>
                    </a:srgbClr>
                  </a:outerShdw>
                </a:effectLst>
                <a:cs typeface="B Nazanin" pitchFamily="2" charset="-78"/>
              </a:rPr>
              <a:t>تغيير فرهنگ به روش ها</a:t>
            </a:r>
            <a:r>
              <a:rPr lang="fa-IR" sz="4000" dirty="0" smtClean="0">
                <a:solidFill>
                  <a:srgbClr val="FF0000"/>
                </a:solidFill>
                <a:effectLst>
                  <a:outerShdw blurRad="38100" dist="38100" dir="2700000" algn="tl">
                    <a:srgbClr val="000000">
                      <a:alpha val="43137"/>
                    </a:srgbClr>
                  </a:outerShdw>
                </a:effectLst>
                <a:cs typeface="B Nazanin" pitchFamily="2" charset="-78"/>
              </a:rPr>
              <a:t>ی</a:t>
            </a:r>
            <a:r>
              <a:rPr lang="ar-SA" sz="4000" dirty="0" smtClean="0">
                <a:solidFill>
                  <a:srgbClr val="FF0000"/>
                </a:solidFill>
                <a:effectLst>
                  <a:outerShdw blurRad="38100" dist="38100" dir="2700000" algn="tl">
                    <a:srgbClr val="000000">
                      <a:alpha val="43137"/>
                    </a:srgbClr>
                  </a:outerShdw>
                </a:effectLst>
                <a:cs typeface="B Nazanin" pitchFamily="2" charset="-78"/>
              </a:rPr>
              <a:t>ي خاص</a:t>
            </a:r>
            <a:endParaRPr lang="en-US" sz="4000" dirty="0" smtClean="0">
              <a:solidFill>
                <a:srgbClr val="FF0000"/>
              </a:solidFill>
              <a:effectLst>
                <a:outerShdw blurRad="38100" dist="38100" dir="2700000" algn="tl">
                  <a:srgbClr val="000000">
                    <a:alpha val="43137"/>
                  </a:srgbClr>
                </a:outerShdw>
              </a:effectLst>
              <a:cs typeface="B Nazanin" pitchFamily="2" charset="-78"/>
            </a:endParaRPr>
          </a:p>
          <a:p>
            <a:pPr algn="r" rtl="1">
              <a:buNone/>
            </a:pPr>
            <a:r>
              <a:rPr lang="ar-SA" sz="4000" dirty="0" smtClean="0">
                <a:solidFill>
                  <a:srgbClr val="FF0000"/>
                </a:solidFill>
                <a:effectLst>
                  <a:outerShdw blurRad="38100" dist="38100" dir="2700000" algn="tl">
                    <a:srgbClr val="000000">
                      <a:alpha val="43137"/>
                    </a:srgbClr>
                  </a:outerShdw>
                </a:effectLst>
                <a:cs typeface="B Nazanin" pitchFamily="2" charset="-78"/>
              </a:rPr>
              <a:t>٢</a:t>
            </a:r>
            <a:r>
              <a:rPr lang="en-US" sz="4000" dirty="0" smtClean="0">
                <a:solidFill>
                  <a:srgbClr val="FF0000"/>
                </a:solidFill>
                <a:effectLst>
                  <a:outerShdw blurRad="38100" dist="38100" dir="2700000" algn="tl">
                    <a:srgbClr val="000000">
                      <a:alpha val="43137"/>
                    </a:srgbClr>
                  </a:outerShdw>
                </a:effectLst>
                <a:cs typeface="B Nazanin" pitchFamily="2" charset="-78"/>
              </a:rPr>
              <a:t>- </a:t>
            </a:r>
            <a:r>
              <a:rPr lang="ar-SA" sz="4000" dirty="0" smtClean="0">
                <a:solidFill>
                  <a:srgbClr val="FF0000"/>
                </a:solidFill>
                <a:effectLst>
                  <a:outerShdw blurRad="38100" dist="38100" dir="2700000" algn="tl">
                    <a:srgbClr val="000000">
                      <a:alpha val="43137"/>
                    </a:srgbClr>
                  </a:outerShdw>
                </a:effectLst>
                <a:cs typeface="B Nazanin" pitchFamily="2" charset="-78"/>
              </a:rPr>
              <a:t>تقويت فرهنگ موجود سازمان، يعني ارزش ها </a:t>
            </a:r>
            <a:r>
              <a:rPr lang="fa-IR" sz="4000" dirty="0" smtClean="0">
                <a:solidFill>
                  <a:srgbClr val="FF0000"/>
                </a:solidFill>
                <a:effectLst>
                  <a:outerShdw blurRad="38100" dist="38100" dir="2700000" algn="tl">
                    <a:srgbClr val="000000">
                      <a:alpha val="43137"/>
                    </a:srgbClr>
                  </a:outerShdw>
                </a:effectLst>
                <a:cs typeface="B Nazanin" pitchFamily="2" charset="-78"/>
              </a:rPr>
              <a:t>و </a:t>
            </a:r>
            <a:r>
              <a:rPr lang="ar-SA" sz="4000" dirty="0" smtClean="0">
                <a:solidFill>
                  <a:srgbClr val="FF0000"/>
                </a:solidFill>
                <a:effectLst>
                  <a:outerShdw blurRad="38100" dist="38100" dir="2700000" algn="tl">
                    <a:srgbClr val="000000">
                      <a:alpha val="43137"/>
                    </a:srgbClr>
                  </a:outerShdw>
                </a:effectLst>
                <a:cs typeface="B Nazanin" pitchFamily="2" charset="-78"/>
              </a:rPr>
              <a:t>راه هاي انجام کارها</a:t>
            </a:r>
            <a:endParaRPr lang="en-US" sz="4000" dirty="0" smtClean="0">
              <a:solidFill>
                <a:srgbClr val="FF0000"/>
              </a:solidFill>
              <a:effectLst>
                <a:outerShdw blurRad="38100" dist="38100" dir="2700000" algn="tl">
                  <a:srgbClr val="000000">
                    <a:alpha val="43137"/>
                  </a:srgbClr>
                </a:outerShdw>
              </a:effectLst>
              <a:cs typeface="B Nazanin" pitchFamily="2" charset="-78"/>
            </a:endParaRPr>
          </a:p>
          <a:p>
            <a:pPr algn="r" rtl="1">
              <a:buNone/>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algn="just" rtl="1">
              <a:buNone/>
            </a:pPr>
            <a:r>
              <a:rPr lang="ar-SA" sz="3600" b="1" dirty="0" smtClean="0">
                <a:solidFill>
                  <a:srgbClr val="0070C0"/>
                </a:solidFill>
                <a:effectLst>
                  <a:outerShdw blurRad="38100" dist="38100" dir="2700000" algn="tl">
                    <a:srgbClr val="000000">
                      <a:alpha val="43137"/>
                    </a:srgbClr>
                  </a:outerShdw>
                </a:effectLst>
                <a:cs typeface="B Nazanin" pitchFamily="2" charset="-78"/>
              </a:rPr>
              <a:t>استراتژي هاي تغيير فرهنگ </a:t>
            </a:r>
            <a:r>
              <a:rPr lang="ar-SA" dirty="0" smtClean="0">
                <a:cs typeface="B Nazanin" pitchFamily="2" charset="-78"/>
              </a:rPr>
              <a:t>براي تغيير وضعيت فرهنگي موجود سازمان و تبديل آن به وضعيت فرهنگي مطلوب طراحي و اجرا مي شوند</a:t>
            </a:r>
            <a:r>
              <a:rPr lang="en-US" dirty="0" smtClean="0">
                <a:cs typeface="B Nazanin" pitchFamily="2" charset="-78"/>
              </a:rPr>
              <a:t>. </a:t>
            </a:r>
            <a:r>
              <a:rPr lang="ar-SA" dirty="0" smtClean="0">
                <a:cs typeface="B Nazanin" pitchFamily="2" charset="-78"/>
              </a:rPr>
              <a:t>اين استراتژي ها برپاية تجزيه و تحليل فرهنگ موجود، و نقش و تأثير آن در موفقيت سازمان در حصول به اهداف خود، مبتني و استوار مي باشند</a:t>
            </a:r>
            <a:r>
              <a:rPr lang="en-US" dirty="0" smtClean="0">
                <a:cs typeface="B Nazanin" pitchFamily="2" charset="-78"/>
              </a:rPr>
              <a:t>. </a:t>
            </a:r>
            <a:r>
              <a:rPr lang="ar-SA" dirty="0" smtClean="0">
                <a:cs typeface="B Nazanin" pitchFamily="2" charset="-78"/>
              </a:rPr>
              <a:t>لذا بايد حوزه هايي را که اعمال تغيير در آنها مطلوب به نظر مي</a:t>
            </a:r>
            <a:r>
              <a:rPr lang="fa-IR" dirty="0" smtClean="0">
                <a:cs typeface="B Nazanin" pitchFamily="2" charset="-78"/>
              </a:rPr>
              <a:t>ر</a:t>
            </a:r>
            <a:r>
              <a:rPr lang="ar-SA" dirty="0" smtClean="0">
                <a:cs typeface="B Nazanin" pitchFamily="2" charset="-78"/>
              </a:rPr>
              <a:t>سد مشخص ساخت، سپس بايد آن تغييرات مشخص و تعيين بشوند و طرح هايي جهت اجراي آنها تهيه گردد</a:t>
            </a:r>
            <a:r>
              <a:rPr lang="en-US" dirty="0" smtClean="0">
                <a:cs typeface="B Nazanin" pitchFamily="2" charset="-78"/>
              </a:rPr>
              <a:t>.</a:t>
            </a:r>
          </a:p>
          <a:p>
            <a:pPr algn="just" rtl="1">
              <a:buNone/>
            </a:pPr>
            <a:r>
              <a:rPr lang="ar-SA" sz="3600" b="1" dirty="0" smtClean="0">
                <a:solidFill>
                  <a:srgbClr val="0070C0"/>
                </a:solidFill>
                <a:effectLst>
                  <a:outerShdw blurRad="38100" dist="38100" dir="2700000" algn="tl">
                    <a:srgbClr val="000000">
                      <a:alpha val="43137"/>
                    </a:srgbClr>
                  </a:outerShdw>
                </a:effectLst>
                <a:cs typeface="B Nazanin" pitchFamily="2" charset="-78"/>
              </a:rPr>
              <a:t>استراتژي هاي تقويت فرهنگ </a:t>
            </a:r>
            <a:r>
              <a:rPr lang="ar-SA" dirty="0" smtClean="0">
                <a:cs typeface="B Nazanin" pitchFamily="2" charset="-78"/>
              </a:rPr>
              <a:t>نيز برپاية تجزيه و تحليل فرهنگ موجود و نقش آن در حصول به اهداف استوار باشد</a:t>
            </a:r>
            <a:r>
              <a:rPr lang="en-US" dirty="0" smtClean="0">
                <a:cs typeface="B Nazanin" pitchFamily="2" charset="-78"/>
              </a:rPr>
              <a:t> . </a:t>
            </a:r>
            <a:r>
              <a:rPr lang="ar-SA" dirty="0" smtClean="0">
                <a:cs typeface="B Nazanin" pitchFamily="2" charset="-78"/>
              </a:rPr>
              <a:t>تا وقتي که فرهنگ موجود مناسب به نظر مي رسد، بايد تلاش کرد که ويژگي هاي مطلوب آن فرهنگ حفظ بشود</a:t>
            </a:r>
            <a:r>
              <a:rPr lang="en-US" dirty="0" smtClean="0">
                <a:cs typeface="B Nazanin" pitchFamily="2" charset="-78"/>
              </a:rPr>
              <a:t>.</a:t>
            </a:r>
          </a:p>
          <a:p>
            <a:pPr algn="just" rtl="1">
              <a:buNone/>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ChangeArrowheads="1"/>
          </p:cNvSpPr>
          <p:nvPr/>
        </p:nvSpPr>
        <p:spPr bwMode="auto">
          <a:xfrm>
            <a:off x="71438" y="1196975"/>
            <a:ext cx="9001125" cy="4801314"/>
          </a:xfrm>
          <a:prstGeom prst="rect">
            <a:avLst/>
          </a:prstGeom>
          <a:noFill/>
          <a:ln w="9525">
            <a:noFill/>
            <a:miter lim="800000"/>
            <a:headEnd/>
            <a:tailEnd/>
          </a:ln>
        </p:spPr>
        <p:txBody>
          <a:bodyPr>
            <a:spAutoFit/>
          </a:bodyPr>
          <a:lstStyle/>
          <a:p>
            <a:pPr algn="justLow" rtl="1">
              <a:lnSpc>
                <a:spcPct val="150000"/>
              </a:lnSpc>
              <a:buClr>
                <a:srgbClr val="0900B4"/>
              </a:buClr>
              <a:buFont typeface="Wingdings" pitchFamily="2" charset="2"/>
              <a:buNone/>
            </a:pPr>
            <a:r>
              <a:rPr lang="fa-IR" sz="2200" b="1" dirty="0">
                <a:latin typeface="Calibri" pitchFamily="34" charset="0"/>
                <a:cs typeface="B Nazanin" pitchFamily="2" charset="-78"/>
              </a:rPr>
              <a:t> </a:t>
            </a:r>
          </a:p>
          <a:p>
            <a:pPr algn="justLow" rtl="1">
              <a:lnSpc>
                <a:spcPct val="150000"/>
              </a:lnSpc>
              <a:buClr>
                <a:srgbClr val="0900B4"/>
              </a:buClr>
              <a:buFont typeface="Wingdings" pitchFamily="2" charset="2"/>
              <a:buNone/>
            </a:pPr>
            <a:r>
              <a:rPr lang="fa-IR" sz="2600" b="1" dirty="0">
                <a:latin typeface="Calibri" pitchFamily="34" charset="0"/>
                <a:cs typeface="B Nazanin" pitchFamily="2" charset="-78"/>
              </a:rPr>
              <a:t> عبارتند از : </a:t>
            </a:r>
          </a:p>
          <a:p>
            <a:pPr algn="justLow" rtl="1">
              <a:lnSpc>
                <a:spcPct val="150000"/>
              </a:lnSpc>
              <a:buClr>
                <a:srgbClr val="0900B4"/>
              </a:buClr>
              <a:buFont typeface="Wingdings" pitchFamily="2" charset="2"/>
              <a:buNone/>
            </a:pPr>
            <a:r>
              <a:rPr lang="fa-IR" sz="2600" b="1" dirty="0">
                <a:latin typeface="Calibri" pitchFamily="34" charset="0"/>
                <a:cs typeface="B Nazanin" pitchFamily="2" charset="-78"/>
              </a:rPr>
              <a:t>باورها و ارزش هایی که از نظر مدیریت و با توجه به فعالیت های سازمان و طرز رفتار کارکنان اهمیت دارند.    </a:t>
            </a:r>
          </a:p>
          <a:p>
            <a:pPr algn="justLow" rtl="1">
              <a:lnSpc>
                <a:spcPct val="150000"/>
              </a:lnSpc>
              <a:buClr>
                <a:srgbClr val="0900B4"/>
              </a:buClr>
              <a:buFont typeface="Wingdings" pitchFamily="2" charset="2"/>
              <a:buNone/>
            </a:pPr>
            <a:r>
              <a:rPr lang="fa-IR" sz="2600" b="1" dirty="0">
                <a:effectLst>
                  <a:outerShdw blurRad="38100" dist="38100" dir="2700000" algn="tl">
                    <a:srgbClr val="000000">
                      <a:alpha val="43137"/>
                    </a:srgbClr>
                  </a:outerShdw>
                </a:effectLst>
                <a:latin typeface="Calibri" pitchFamily="34" charset="0"/>
                <a:cs typeface="B Nazanin" pitchFamily="2" charset="-78"/>
              </a:rPr>
              <a:t> هیلی ( 1999 ) : </a:t>
            </a:r>
          </a:p>
          <a:p>
            <a:pPr algn="justLow" rtl="1">
              <a:lnSpc>
                <a:spcPct val="150000"/>
              </a:lnSpc>
              <a:buClr>
                <a:srgbClr val="CC0000"/>
              </a:buClr>
              <a:buFont typeface="Wingdings" pitchFamily="2" charset="2"/>
              <a:buNone/>
            </a:pPr>
            <a:r>
              <a:rPr lang="fa-IR" sz="2600" b="1" dirty="0">
                <a:latin typeface="Calibri" pitchFamily="34" charset="0"/>
                <a:cs typeface="B Nazanin" pitchFamily="2" charset="-78"/>
              </a:rPr>
              <a:t> (( علت پافشاری شرکت بر ارزش های مشترک از طریق مدیریت فرهنگ ، بر این عقیده استوار است که به کارکنان نهایتاً اجازه داده شود به این باور دست یابند که التزام آنها به ارزش های شرکت آنان را از اقدام بر ضد منافع شرکت باز خواهد داشت ))</a:t>
            </a:r>
          </a:p>
        </p:txBody>
      </p:sp>
      <p:sp>
        <p:nvSpPr>
          <p:cNvPr id="4" name="Rectangle 3"/>
          <p:cNvSpPr/>
          <p:nvPr/>
        </p:nvSpPr>
        <p:spPr>
          <a:xfrm>
            <a:off x="2056507" y="914400"/>
            <a:ext cx="184731" cy="369332"/>
          </a:xfrm>
          <a:prstGeom prst="rect">
            <a:avLst/>
          </a:prstGeom>
        </p:spPr>
        <p:txBody>
          <a:bodyPr wrap="none">
            <a:spAutoFit/>
          </a:bodyPr>
          <a:lstStyle/>
          <a:p>
            <a:pPr algn="ctr" rtl="1">
              <a:defRPr/>
            </a:pPr>
            <a:endParaRPr lang="en-US" dirty="0">
              <a:solidFill>
                <a:srgbClr val="CC0000"/>
              </a:solidFill>
              <a:latin typeface="Arial" pitchFamily="34" charset="0"/>
              <a:cs typeface="Arial" pitchFamily="34" charset="0"/>
            </a:endParaRPr>
          </a:p>
        </p:txBody>
      </p:sp>
      <p:sp>
        <p:nvSpPr>
          <p:cNvPr id="5" name="Cloud 4"/>
          <p:cNvSpPr/>
          <p:nvPr/>
        </p:nvSpPr>
        <p:spPr>
          <a:xfrm>
            <a:off x="3429000" y="457200"/>
            <a:ext cx="6248400" cy="1600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defRPr/>
            </a:pPr>
            <a:r>
              <a:rPr lang="fa-IR" sz="3200" b="1" dirty="0" smtClean="0">
                <a:solidFill>
                  <a:schemeClr val="bg1"/>
                </a:solidFill>
                <a:effectLst>
                  <a:outerShdw blurRad="38100" dist="38100" dir="2700000" algn="tl">
                    <a:srgbClr val="000000">
                      <a:alpha val="43137"/>
                    </a:srgbClr>
                  </a:outerShdw>
                </a:effectLst>
                <a:cs typeface="B Nazanin" pitchFamily="2" charset="-78"/>
              </a:rPr>
              <a:t>ارزش های اساسی در شرکت</a:t>
            </a:r>
            <a:endParaRPr lang="en-US" sz="3200" dirty="0">
              <a:solidFill>
                <a:schemeClr val="bg1"/>
              </a:solidFill>
              <a:effectLst>
                <a:outerShdw blurRad="38100" dist="38100" dir="2700000" algn="tl">
                  <a:srgbClr val="000000">
                    <a:alpha val="43137"/>
                  </a:srgbClr>
                </a:outerShdw>
              </a:effectLst>
              <a:latin typeface="Arial" pitchFamily="34" charset="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525963"/>
          </a:xfrm>
        </p:spPr>
        <p:txBody>
          <a:bodyPr>
            <a:normAutofit/>
          </a:bodyPr>
          <a:lstStyle/>
          <a:p>
            <a:pPr marL="514350" indent="-514350" algn="r" rtl="1">
              <a:lnSpc>
                <a:spcPct val="150000"/>
              </a:lnSpc>
              <a:buFont typeface="+mj-lt"/>
              <a:buAutoNum type="arabicPeriod"/>
            </a:pPr>
            <a:r>
              <a:rPr lang="ar-SA" sz="4400" b="1" dirty="0" smtClean="0">
                <a:solidFill>
                  <a:srgbClr val="00B050"/>
                </a:solidFill>
                <a:effectLst>
                  <a:outerShdw blurRad="38100" dist="38100" dir="2700000" algn="tl">
                    <a:srgbClr val="000000">
                      <a:alpha val="43137"/>
                    </a:srgbClr>
                  </a:outerShdw>
                </a:effectLst>
                <a:latin typeface="Albertus" pitchFamily="34" charset="0"/>
                <a:cs typeface="B Nazanin" pitchFamily="2" charset="-78"/>
              </a:rPr>
              <a:t>استراتژي هاي توسعة سازمانی</a:t>
            </a:r>
            <a:endParaRPr lang="en-US" sz="4400" b="1" dirty="0" smtClean="0">
              <a:solidFill>
                <a:srgbClr val="00B050"/>
              </a:solidFill>
              <a:effectLst>
                <a:outerShdw blurRad="38100" dist="38100" dir="2700000" algn="tl">
                  <a:srgbClr val="000000">
                    <a:alpha val="43137"/>
                  </a:srgbClr>
                </a:outerShdw>
              </a:effectLst>
              <a:latin typeface="Albertus" pitchFamily="34" charset="0"/>
              <a:cs typeface="B Nazanin" pitchFamily="2" charset="-78"/>
            </a:endParaRPr>
          </a:p>
          <a:p>
            <a:pPr marL="514350" indent="-514350" algn="r" rtl="1">
              <a:lnSpc>
                <a:spcPct val="150000"/>
              </a:lnSpc>
              <a:buFont typeface="+mj-lt"/>
              <a:buAutoNum type="arabicPeriod"/>
            </a:pPr>
            <a:r>
              <a:rPr lang="ar-SA" sz="4400" b="1" dirty="0" smtClean="0">
                <a:solidFill>
                  <a:srgbClr val="00B050"/>
                </a:solidFill>
                <a:effectLst>
                  <a:outerShdw blurRad="38100" dist="38100" dir="2700000" algn="tl">
                    <a:srgbClr val="000000">
                      <a:alpha val="43137"/>
                    </a:srgbClr>
                  </a:outerShdw>
                </a:effectLst>
                <a:cs typeface="B Nazanin" pitchFamily="2" charset="-78"/>
              </a:rPr>
              <a:t>استراتژي هاي مديريت فرهنگ</a:t>
            </a:r>
            <a:endParaRPr lang="en-US" sz="4400" b="1" dirty="0" smtClean="0">
              <a:solidFill>
                <a:srgbClr val="00B050"/>
              </a:solidFill>
              <a:effectLst>
                <a:outerShdw blurRad="38100" dist="38100" dir="2700000" algn="tl">
                  <a:srgbClr val="000000">
                    <a:alpha val="43137"/>
                  </a:srgbClr>
                </a:outerShdw>
              </a:effectLst>
              <a:cs typeface="B Nazanin" pitchFamily="2" charset="-78"/>
            </a:endParaRPr>
          </a:p>
          <a:p>
            <a:pPr marL="514350" indent="-514350" algn="r" rtl="1">
              <a:lnSpc>
                <a:spcPct val="150000"/>
              </a:lnSpc>
              <a:buFont typeface="+mj-lt"/>
              <a:buAutoNum type="arabicPeriod"/>
            </a:pPr>
            <a:r>
              <a:rPr lang="ar-SA" sz="4400" b="1" dirty="0" smtClean="0">
                <a:solidFill>
                  <a:srgbClr val="00B050"/>
                </a:solidFill>
                <a:effectLst>
                  <a:outerShdw blurRad="38100" dist="38100" dir="2700000" algn="tl">
                    <a:srgbClr val="000000">
                      <a:alpha val="43137"/>
                    </a:srgbClr>
                  </a:outerShdw>
                </a:effectLst>
                <a:cs typeface="B Nazanin" pitchFamily="2" charset="-78"/>
              </a:rPr>
              <a:t>استراتژي هاي مديريت تغيير</a:t>
            </a:r>
            <a:endParaRPr lang="en-US" sz="4400" b="1" dirty="0" smtClean="0">
              <a:solidFill>
                <a:srgbClr val="00B050"/>
              </a:solidFill>
              <a:effectLst>
                <a:outerShdw blurRad="38100" dist="38100" dir="2700000" algn="tl">
                  <a:srgbClr val="000000">
                    <a:alpha val="43137"/>
                  </a:srgbClr>
                </a:outerShdw>
              </a:effectLst>
              <a:cs typeface="B Nazanin" pitchFamily="2" charset="-78"/>
            </a:endParaRPr>
          </a:p>
          <a:p>
            <a:pPr marL="514350" indent="-514350" algn="r" rtl="1">
              <a:lnSpc>
                <a:spcPct val="150000"/>
              </a:lnSpc>
              <a:buFont typeface="+mj-lt"/>
              <a:buAutoNum type="arabicPeriod"/>
            </a:pPr>
            <a:r>
              <a:rPr lang="ar-SA" sz="4400" b="1" dirty="0" smtClean="0">
                <a:solidFill>
                  <a:srgbClr val="00B050"/>
                </a:solidFill>
                <a:effectLst>
                  <a:outerShdw blurRad="38100" dist="38100" dir="2700000" algn="tl">
                    <a:srgbClr val="000000">
                      <a:alpha val="43137"/>
                    </a:srgbClr>
                  </a:outerShdw>
                </a:effectLst>
                <a:cs typeface="B Nazanin" pitchFamily="2" charset="-78"/>
              </a:rPr>
              <a:t>استراتژي هاي توسعة روابط کاري</a:t>
            </a:r>
            <a:endParaRPr lang="en-US" sz="4400" dirty="0">
              <a:solidFill>
                <a:srgbClr val="00B050"/>
              </a:solidFill>
              <a:effectLst>
                <a:outerShdw blurRad="38100" dist="38100" dir="2700000" algn="tl">
                  <a:srgbClr val="000000">
                    <a:alpha val="43137"/>
                  </a:srgbClr>
                </a:outerShdw>
              </a:effectLst>
              <a:cs typeface="B Nazanin" pitchFamily="2" charset="-78"/>
            </a:endParaRPr>
          </a:p>
        </p:txBody>
      </p:sp>
      <p:sp>
        <p:nvSpPr>
          <p:cNvPr id="4" name="Title 1"/>
          <p:cNvSpPr>
            <a:spLocks noGrp="1"/>
          </p:cNvSpPr>
          <p:nvPr>
            <p:ph type="title"/>
          </p:nvPr>
        </p:nvSpPr>
        <p:spPr>
          <a:xfrm>
            <a:off x="381000" y="381000"/>
            <a:ext cx="8229600" cy="1143000"/>
          </a:xfrm>
        </p:spPr>
        <p:txBody>
          <a:bodyPr>
            <a:noAutofit/>
          </a:bodyPr>
          <a:lstStyle/>
          <a:p>
            <a:r>
              <a:rPr lang="fa-IR" sz="4800" b="1" dirty="0" smtClean="0">
                <a:solidFill>
                  <a:srgbClr val="0070C0"/>
                </a:solidFill>
                <a:effectLst>
                  <a:outerShdw blurRad="38100" dist="38100" dir="2700000" algn="tl">
                    <a:srgbClr val="000000">
                      <a:alpha val="43137"/>
                    </a:srgbClr>
                  </a:outerShdw>
                </a:effectLst>
              </a:rPr>
              <a:t/>
            </a:r>
            <a:br>
              <a:rPr lang="fa-IR" sz="4800" b="1" dirty="0" smtClean="0">
                <a:solidFill>
                  <a:srgbClr val="0070C0"/>
                </a:solidFill>
                <a:effectLst>
                  <a:outerShdw blurRad="38100" dist="38100" dir="2700000" algn="tl">
                    <a:srgbClr val="000000">
                      <a:alpha val="43137"/>
                    </a:srgbClr>
                  </a:outerShdw>
                </a:effectLst>
              </a:rPr>
            </a:br>
            <a:r>
              <a:rPr lang="fa-IR" sz="4800" b="1" dirty="0" smtClean="0">
                <a:solidFill>
                  <a:srgbClr val="0070C0"/>
                </a:solidFill>
                <a:effectLst>
                  <a:outerShdw blurRad="38100" dist="38100" dir="2700000" algn="tl">
                    <a:srgbClr val="000000">
                      <a:alpha val="43137"/>
                    </a:srgbClr>
                  </a:outerShdw>
                </a:effectLst>
              </a:rPr>
              <a:t> </a:t>
            </a:r>
            <a:br>
              <a:rPr lang="fa-IR" sz="4800" b="1" dirty="0" smtClean="0">
                <a:solidFill>
                  <a:srgbClr val="0070C0"/>
                </a:solidFill>
                <a:effectLst>
                  <a:outerShdw blurRad="38100" dist="38100" dir="2700000" algn="tl">
                    <a:srgbClr val="000000">
                      <a:alpha val="43137"/>
                    </a:srgbClr>
                  </a:outerShdw>
                </a:effectLst>
              </a:rPr>
            </a:br>
            <a:r>
              <a:rPr lang="fa-IR" sz="7200" b="1" dirty="0" smtClean="0">
                <a:solidFill>
                  <a:srgbClr val="0070C0"/>
                </a:solidFill>
                <a:effectLst>
                  <a:outerShdw blurRad="38100" dist="38100" dir="2700000" algn="tl">
                    <a:srgbClr val="000000">
                      <a:alpha val="43137"/>
                    </a:srgbClr>
                  </a:outerShdw>
                </a:effectLst>
              </a:rPr>
              <a:t> استراتژی های سازمانی </a:t>
            </a:r>
            <a:r>
              <a:rPr lang="en-US" sz="4800" b="1" dirty="0" smtClean="0">
                <a:effectLst>
                  <a:outerShdw blurRad="38100" dist="38100" dir="2700000" algn="tl">
                    <a:srgbClr val="000000">
                      <a:alpha val="43137"/>
                    </a:srgbClr>
                  </a:outerShdw>
                </a:effectLst>
              </a:rPr>
              <a:t/>
            </a:r>
            <a:br>
              <a:rPr lang="en-US" sz="4800" b="1" dirty="0" smtClean="0">
                <a:effectLst>
                  <a:outerShdw blurRad="38100" dist="38100" dir="2700000" algn="tl">
                    <a:srgbClr val="000000">
                      <a:alpha val="43137"/>
                    </a:srgbClr>
                  </a:outerShdw>
                </a:effectLst>
              </a:rPr>
            </a:br>
            <a:endParaRPr lang="en-US" sz="4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2800" b="1">
                <a:solidFill>
                  <a:schemeClr val="tx1"/>
                </a:solidFill>
                <a:cs typeface="B Titr" pitchFamily="2" charset="-78"/>
              </a:rPr>
              <a:t>مفهوم فرهنگ سازمانی</a:t>
            </a:r>
            <a:endParaRPr lang="en-US">
              <a:solidFill>
                <a:schemeClr val="tx1"/>
              </a:solidFill>
              <a:latin typeface="Arial" pitchFamily="34" charset="0"/>
              <a:cs typeface="Arial" pitchFamily="34" charset="0"/>
            </a:endParaRPr>
          </a:p>
        </p:txBody>
      </p:sp>
      <p:sp>
        <p:nvSpPr>
          <p:cNvPr id="25605" name="Rectangle 2"/>
          <p:cNvSpPr>
            <a:spLocks noChangeArrowheads="1"/>
          </p:cNvSpPr>
          <p:nvPr/>
        </p:nvSpPr>
        <p:spPr bwMode="auto">
          <a:xfrm>
            <a:off x="71438" y="1196975"/>
            <a:ext cx="9001125" cy="5078313"/>
          </a:xfrm>
          <a:prstGeom prst="rect">
            <a:avLst/>
          </a:prstGeom>
          <a:noFill/>
          <a:ln w="9525">
            <a:noFill/>
            <a:miter lim="800000"/>
            <a:headEnd/>
            <a:tailEnd/>
          </a:ln>
        </p:spPr>
        <p:txBody>
          <a:bodyPr>
            <a:spAutoFit/>
          </a:bodyPr>
          <a:lstStyle/>
          <a:p>
            <a:pPr algn="justLow" rtl="1">
              <a:lnSpc>
                <a:spcPct val="150000"/>
              </a:lnSpc>
              <a:buClr>
                <a:srgbClr val="0900B4"/>
              </a:buClr>
              <a:buFont typeface="Wingdings" pitchFamily="2" charset="2"/>
              <a:buNone/>
            </a:pPr>
            <a:r>
              <a:rPr lang="fa-IR" sz="2400" b="1" dirty="0">
                <a:solidFill>
                  <a:srgbClr val="0070C0"/>
                </a:solidFill>
                <a:effectLst>
                  <a:outerShdw blurRad="38100" dist="38100" dir="2700000" algn="tl">
                    <a:srgbClr val="000000">
                      <a:alpha val="43137"/>
                    </a:srgbClr>
                  </a:outerShdw>
                </a:effectLst>
                <a:latin typeface="Calibri" pitchFamily="34" charset="0"/>
                <a:cs typeface="B Nazanin" pitchFamily="2" charset="-78"/>
              </a:rPr>
              <a:t> </a:t>
            </a:r>
          </a:p>
          <a:p>
            <a:pPr algn="justLow" rtl="1">
              <a:lnSpc>
                <a:spcPct val="150000"/>
              </a:lnSpc>
              <a:buClr>
                <a:srgbClr val="0900B4"/>
              </a:buClr>
              <a:buFont typeface="Wingdings" pitchFamily="2" charset="2"/>
              <a:buNone/>
            </a:pPr>
            <a:r>
              <a:rPr lang="fa-IR" sz="3200" b="1" dirty="0">
                <a:solidFill>
                  <a:srgbClr val="0070C0"/>
                </a:solidFill>
                <a:effectLst>
                  <a:outerShdw blurRad="38100" dist="38100" dir="2700000" algn="tl">
                    <a:srgbClr val="000000">
                      <a:alpha val="43137"/>
                    </a:srgbClr>
                  </a:outerShdw>
                </a:effectLst>
                <a:latin typeface="Calibri" pitchFamily="34" charset="0"/>
                <a:cs typeface="B Nazanin" pitchFamily="2" charset="-78"/>
              </a:rPr>
              <a:t> فرنهام و گانتر ( 1993 )  :</a:t>
            </a:r>
          </a:p>
          <a:p>
            <a:pPr algn="justLow" rtl="1">
              <a:lnSpc>
                <a:spcPct val="150000"/>
              </a:lnSpc>
              <a:buClr>
                <a:srgbClr val="0900B4"/>
              </a:buClr>
              <a:buFont typeface="Wingdings" pitchFamily="2" charset="2"/>
              <a:buNone/>
            </a:pPr>
            <a:endParaRPr lang="fa-IR" sz="3600" b="1" dirty="0">
              <a:latin typeface="Calibri" pitchFamily="34" charset="0"/>
              <a:cs typeface="B Nazanin" pitchFamily="2" charset="-78"/>
            </a:endParaRPr>
          </a:p>
          <a:p>
            <a:pPr algn="justLow" rtl="1">
              <a:lnSpc>
                <a:spcPct val="150000"/>
              </a:lnSpc>
              <a:buClr>
                <a:srgbClr val="CC0000"/>
              </a:buClr>
              <a:buFont typeface="Wingdings" pitchFamily="2" charset="2"/>
              <a:buChar char="q"/>
            </a:pPr>
            <a:r>
              <a:rPr lang="fa-IR" sz="3200" b="1" dirty="0">
                <a:latin typeface="Calibri" pitchFamily="34" charset="0"/>
                <a:cs typeface="B Nazanin" pitchFamily="2" charset="-78"/>
              </a:rPr>
              <a:t> باورها، نگرشها و ارزش های مشترک که در هر سازمان وجود دارد.   </a:t>
            </a:r>
          </a:p>
          <a:p>
            <a:pPr algn="justLow" rtl="1">
              <a:lnSpc>
                <a:spcPct val="150000"/>
              </a:lnSpc>
              <a:buClr>
                <a:srgbClr val="CC0000"/>
              </a:buClr>
              <a:buFont typeface="Wingdings" pitchFamily="2" charset="2"/>
              <a:buNone/>
            </a:pPr>
            <a:endParaRPr lang="fa-IR" sz="3200" b="1" dirty="0">
              <a:latin typeface="Calibri" pitchFamily="34" charset="0"/>
              <a:cs typeface="B Nazanin" pitchFamily="2" charset="-78"/>
            </a:endParaRPr>
          </a:p>
          <a:p>
            <a:pPr algn="justLow" rtl="1">
              <a:lnSpc>
                <a:spcPct val="150000"/>
              </a:lnSpc>
              <a:buClr>
                <a:srgbClr val="0900B4"/>
              </a:buClr>
              <a:buFont typeface="Wingdings" pitchFamily="2" charset="2"/>
              <a:buChar char="q"/>
            </a:pPr>
            <a:r>
              <a:rPr lang="fa-IR" sz="3200" b="1" dirty="0">
                <a:latin typeface="Calibri" pitchFamily="34" charset="0"/>
                <a:cs typeface="B Nazanin" pitchFamily="2" charset="-78"/>
              </a:rPr>
              <a:t> به عبارت ساده تر (( طرز انجام کارها به دست ما ))</a:t>
            </a:r>
          </a:p>
          <a:p>
            <a:pPr algn="justLow" rtl="1">
              <a:lnSpc>
                <a:spcPct val="150000"/>
              </a:lnSpc>
              <a:buClr>
                <a:srgbClr val="CC0000"/>
              </a:buClr>
              <a:buFont typeface="Wingdings" pitchFamily="2" charset="2"/>
              <a:buNone/>
            </a:pPr>
            <a:r>
              <a:rPr lang="fa-IR" sz="2800" b="1" dirty="0">
                <a:latin typeface="Calibri" pitchFamily="34" charset="0"/>
                <a:cs typeface="B Nazanin" pitchFamily="2" charset="-78"/>
              </a:rPr>
              <a:t> </a:t>
            </a:r>
          </a:p>
        </p:txBody>
      </p:sp>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2800" b="1">
                <a:solidFill>
                  <a:srgbClr val="CC0000"/>
                </a:solidFill>
                <a:cs typeface="B Titr" pitchFamily="2" charset="-78"/>
              </a:rPr>
              <a:t>جو سازمانی و تفاوت آن با فرهنگ سازمانی  </a:t>
            </a:r>
            <a:endParaRPr lang="en-US">
              <a:solidFill>
                <a:srgbClr val="CC0000"/>
              </a:solidFill>
              <a:latin typeface="Arial" pitchFamily="34" charset="0"/>
              <a:cs typeface="Arial" pitchFamily="34" charset="0"/>
            </a:endParaRPr>
          </a:p>
        </p:txBody>
      </p:sp>
      <p:sp>
        <p:nvSpPr>
          <p:cNvPr id="26629" name="Rectangle 2"/>
          <p:cNvSpPr>
            <a:spLocks noChangeArrowheads="1"/>
          </p:cNvSpPr>
          <p:nvPr/>
        </p:nvSpPr>
        <p:spPr bwMode="auto">
          <a:xfrm>
            <a:off x="71438" y="1196975"/>
            <a:ext cx="9001125" cy="4524315"/>
          </a:xfrm>
          <a:prstGeom prst="rect">
            <a:avLst/>
          </a:prstGeom>
          <a:noFill/>
          <a:ln w="9525">
            <a:noFill/>
            <a:miter lim="800000"/>
            <a:headEnd/>
            <a:tailEnd/>
          </a:ln>
        </p:spPr>
        <p:txBody>
          <a:bodyPr>
            <a:spAutoFit/>
          </a:bodyPr>
          <a:lstStyle/>
          <a:p>
            <a:pPr algn="justLow" rtl="1">
              <a:lnSpc>
                <a:spcPct val="150000"/>
              </a:lnSpc>
              <a:buClr>
                <a:srgbClr val="0900B4"/>
              </a:buClr>
              <a:buFont typeface="Wingdings" pitchFamily="2" charset="2"/>
              <a:buNone/>
            </a:pPr>
            <a:r>
              <a:rPr lang="fa-IR" sz="2800" b="1" dirty="0">
                <a:solidFill>
                  <a:srgbClr val="CC0000"/>
                </a:solidFill>
                <a:latin typeface="Calibri" pitchFamily="34" charset="0"/>
                <a:cs typeface="B Nazanin" pitchFamily="2" charset="-78"/>
              </a:rPr>
              <a:t> </a:t>
            </a:r>
          </a:p>
          <a:p>
            <a:pPr algn="justLow" rtl="1">
              <a:lnSpc>
                <a:spcPct val="150000"/>
              </a:lnSpc>
              <a:buClr>
                <a:srgbClr val="0900B4"/>
              </a:buClr>
              <a:buFont typeface="Wingdings" pitchFamily="2" charset="2"/>
              <a:buNone/>
            </a:pPr>
            <a:r>
              <a:rPr lang="fa-IR" sz="3600" b="1" dirty="0">
                <a:solidFill>
                  <a:srgbClr val="CC0000"/>
                </a:solidFill>
                <a:latin typeface="Calibri" pitchFamily="34" charset="0"/>
                <a:cs typeface="B Nazanin" pitchFamily="2" charset="-78"/>
              </a:rPr>
              <a:t> دنیسون ( 1996 )  :</a:t>
            </a:r>
          </a:p>
          <a:p>
            <a:pPr algn="justLow" rtl="1">
              <a:lnSpc>
                <a:spcPct val="150000"/>
              </a:lnSpc>
              <a:buClr>
                <a:srgbClr val="CC0000"/>
              </a:buClr>
              <a:buFont typeface="Wingdings" pitchFamily="2" charset="2"/>
              <a:buNone/>
            </a:pPr>
            <a:r>
              <a:rPr lang="fa-IR" sz="3200" b="1" dirty="0">
                <a:solidFill>
                  <a:schemeClr val="bg1"/>
                </a:solidFill>
                <a:latin typeface="Calibri" pitchFamily="34" charset="0"/>
                <a:cs typeface="B Nazanin" pitchFamily="2" charset="-78"/>
              </a:rPr>
              <a:t> </a:t>
            </a:r>
            <a:r>
              <a:rPr lang="fa-IR" sz="3200" b="1" dirty="0">
                <a:solidFill>
                  <a:srgbClr val="0900B4"/>
                </a:solidFill>
                <a:latin typeface="Calibri" pitchFamily="34" charset="0"/>
                <a:cs typeface="B Nazanin" pitchFamily="2" charset="-78"/>
              </a:rPr>
              <a:t>فرهنگ به عمق ساختار سازمان ها، که خاستگاه آن ارزش ها و باورها و فرضیات پذیرفته شده اعضای سازمان است باز می گردد در مقابل جو سازمانی به آن دسته از ابعاد محیط بر می گردد که اعضای سازمان، آگاهانه آن را درک می کنند.</a:t>
            </a:r>
            <a:r>
              <a:rPr lang="fa-IR" sz="3200" b="1" dirty="0">
                <a:solidFill>
                  <a:schemeClr val="bg1"/>
                </a:solidFill>
                <a:latin typeface="Calibri" pitchFamily="34" charset="0"/>
                <a:cs typeface="B Nazanin" pitchFamily="2" charset="-78"/>
              </a:rPr>
              <a:t> </a:t>
            </a:r>
          </a:p>
        </p:txBody>
      </p:sp>
    </p:spTree>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2800" b="1">
                <a:solidFill>
                  <a:schemeClr val="tx1"/>
                </a:solidFill>
                <a:cs typeface="B Titr" pitchFamily="2" charset="-78"/>
              </a:rPr>
              <a:t>اهمیت فرهنگ سازمانی</a:t>
            </a:r>
            <a:endParaRPr lang="en-US">
              <a:solidFill>
                <a:schemeClr val="tx1"/>
              </a:solidFill>
              <a:latin typeface="Arial" pitchFamily="34" charset="0"/>
              <a:cs typeface="Arial" pitchFamily="34" charset="0"/>
            </a:endParaRPr>
          </a:p>
        </p:txBody>
      </p:sp>
      <p:sp>
        <p:nvSpPr>
          <p:cNvPr id="27653" name="Rectangle 2"/>
          <p:cNvSpPr>
            <a:spLocks noChangeArrowheads="1"/>
          </p:cNvSpPr>
          <p:nvPr/>
        </p:nvSpPr>
        <p:spPr bwMode="auto">
          <a:xfrm>
            <a:off x="71438" y="1196975"/>
            <a:ext cx="9001125" cy="6186309"/>
          </a:xfrm>
          <a:prstGeom prst="rect">
            <a:avLst/>
          </a:prstGeom>
          <a:noFill/>
          <a:ln w="9525">
            <a:noFill/>
            <a:miter lim="800000"/>
            <a:headEnd/>
            <a:tailEnd/>
          </a:ln>
        </p:spPr>
        <p:txBody>
          <a:bodyPr>
            <a:spAutoFit/>
          </a:bodyPr>
          <a:lstStyle/>
          <a:p>
            <a:pPr algn="justLow" rtl="1">
              <a:lnSpc>
                <a:spcPct val="150000"/>
              </a:lnSpc>
              <a:buClr>
                <a:srgbClr val="0900B4"/>
              </a:buClr>
              <a:buFont typeface="Wingdings" pitchFamily="2" charset="2"/>
              <a:buNone/>
            </a:pPr>
            <a:r>
              <a:rPr lang="fa-IR" sz="2800" b="1" dirty="0">
                <a:solidFill>
                  <a:srgbClr val="CC0000"/>
                </a:solidFill>
                <a:latin typeface="Calibri" pitchFamily="34" charset="0"/>
                <a:cs typeface="B Nazanin" pitchFamily="2" charset="-78"/>
              </a:rPr>
              <a:t> </a:t>
            </a:r>
            <a:r>
              <a:rPr lang="fa-IR" sz="3600" b="1" dirty="0" smtClean="0">
                <a:solidFill>
                  <a:srgbClr val="CC0000"/>
                </a:solidFill>
                <a:latin typeface="Calibri" pitchFamily="34" charset="0"/>
                <a:cs typeface="B Nazanin" pitchFamily="2" charset="-78"/>
              </a:rPr>
              <a:t> </a:t>
            </a:r>
            <a:r>
              <a:rPr lang="fa-IR" sz="3600" b="1" dirty="0">
                <a:solidFill>
                  <a:srgbClr val="CC0000"/>
                </a:solidFill>
                <a:latin typeface="Calibri" pitchFamily="34" charset="0"/>
                <a:cs typeface="B Nazanin" pitchFamily="2" charset="-78"/>
              </a:rPr>
              <a:t>فرنهام و گانتر ( 1993 )  :</a:t>
            </a:r>
          </a:p>
          <a:p>
            <a:pPr algn="justLow" rtl="1">
              <a:lnSpc>
                <a:spcPct val="150000"/>
              </a:lnSpc>
              <a:buClr>
                <a:srgbClr val="0900B4"/>
              </a:buClr>
              <a:buFont typeface="Wingdings" pitchFamily="2" charset="2"/>
              <a:buNone/>
            </a:pPr>
            <a:endParaRPr lang="fa-IR" sz="3600" b="1" dirty="0">
              <a:solidFill>
                <a:srgbClr val="CC0000"/>
              </a:solidFill>
              <a:latin typeface="Calibri" pitchFamily="34" charset="0"/>
              <a:cs typeface="B Nazanin" pitchFamily="2" charset="-78"/>
            </a:endParaRPr>
          </a:p>
          <a:p>
            <a:pPr algn="justLow" rtl="1">
              <a:lnSpc>
                <a:spcPct val="150000"/>
              </a:lnSpc>
              <a:buClr>
                <a:srgbClr val="CC0000"/>
              </a:buClr>
              <a:buFont typeface="Wingdings" pitchFamily="2" charset="2"/>
              <a:buChar char="q"/>
            </a:pPr>
            <a:r>
              <a:rPr lang="fa-IR" sz="3200" b="1" dirty="0">
                <a:latin typeface="Calibri" pitchFamily="34" charset="0"/>
                <a:cs typeface="B Nazanin" pitchFamily="2" charset="-78"/>
              </a:rPr>
              <a:t> فرهنگ معرف پیوستگی اجتماعی است و در واقع نوعی احساس ما بودن است .    </a:t>
            </a:r>
          </a:p>
          <a:p>
            <a:pPr algn="justLow" rtl="1">
              <a:lnSpc>
                <a:spcPct val="150000"/>
              </a:lnSpc>
              <a:buClr>
                <a:srgbClr val="0900B4"/>
              </a:buClr>
              <a:buFont typeface="Wingdings" pitchFamily="2" charset="2"/>
              <a:buChar char="q"/>
            </a:pPr>
            <a:r>
              <a:rPr lang="fa-IR" sz="3200" b="1" dirty="0">
                <a:solidFill>
                  <a:schemeClr val="bg1"/>
                </a:solidFill>
                <a:latin typeface="Calibri" pitchFamily="34" charset="0"/>
                <a:cs typeface="B Nazanin" pitchFamily="2" charset="-78"/>
              </a:rPr>
              <a:t> </a:t>
            </a:r>
            <a:r>
              <a:rPr lang="fa-IR" sz="3200" b="1" dirty="0">
                <a:latin typeface="Calibri" pitchFamily="34" charset="0"/>
                <a:cs typeface="B Nazanin" pitchFamily="2" charset="-78"/>
              </a:rPr>
              <a:t>فرهنگ سازمانی، نظامی همگانی و مشترک از معانی و مفاهیم را ایجاد می کند که اساس ارتباطات و درک متقابل را تشکیل می دهد.</a:t>
            </a:r>
          </a:p>
          <a:p>
            <a:pPr algn="justLow" rtl="1">
              <a:lnSpc>
                <a:spcPct val="150000"/>
              </a:lnSpc>
              <a:buClr>
                <a:srgbClr val="CC0000"/>
              </a:buClr>
              <a:buFont typeface="Wingdings" pitchFamily="2" charset="2"/>
              <a:buNone/>
            </a:pPr>
            <a:r>
              <a:rPr lang="fa-IR" sz="3200" b="1" dirty="0">
                <a:solidFill>
                  <a:schemeClr val="bg1"/>
                </a:solidFill>
                <a:latin typeface="Calibri" pitchFamily="34" charset="0"/>
                <a:cs typeface="B Nazanin" pitchFamily="2" charset="-78"/>
              </a:rPr>
              <a:t> </a:t>
            </a:r>
          </a:p>
        </p:txBody>
      </p:sp>
    </p:spTree>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SA" sz="5400" b="1" dirty="0" smtClean="0">
                <a:solidFill>
                  <a:srgbClr val="0070C0"/>
                </a:solidFill>
                <a:effectLst>
                  <a:outerShdw blurRad="38100" dist="38100" dir="2700000" algn="tl">
                    <a:srgbClr val="000000">
                      <a:alpha val="43137"/>
                    </a:srgbClr>
                  </a:outerShdw>
                </a:effectLst>
                <a:cs typeface="B Nazanin" pitchFamily="2" charset="-78"/>
              </a:rPr>
              <a:t>تجزيه و تحليل فرهنگ سازماني</a:t>
            </a:r>
            <a:r>
              <a:rPr lang="en-US" sz="5400" b="1" dirty="0" smtClean="0">
                <a:solidFill>
                  <a:srgbClr val="0070C0"/>
                </a:solidFill>
                <a:effectLst>
                  <a:outerShdw blurRad="38100" dist="38100" dir="2700000" algn="tl">
                    <a:srgbClr val="000000">
                      <a:alpha val="43137"/>
                    </a:srgbClr>
                  </a:outerShdw>
                </a:effectLst>
                <a:cs typeface="B Nazanin" pitchFamily="2" charset="-78"/>
              </a:rPr>
              <a:t/>
            </a:r>
            <a:br>
              <a:rPr lang="en-US" sz="5400" b="1" dirty="0" smtClean="0">
                <a:solidFill>
                  <a:srgbClr val="0070C0"/>
                </a:solidFill>
                <a:effectLst>
                  <a:outerShdw blurRad="38100" dist="38100" dir="2700000" algn="tl">
                    <a:srgbClr val="000000">
                      <a:alpha val="43137"/>
                    </a:srgbClr>
                  </a:outerShdw>
                </a:effectLst>
                <a:cs typeface="B Nazanin" pitchFamily="2" charset="-78"/>
              </a:rPr>
            </a:br>
            <a:endParaRPr lang="en-US" sz="5400" b="1"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457200" y="990600"/>
            <a:ext cx="8229600" cy="5867400"/>
          </a:xfrm>
        </p:spPr>
        <p:txBody>
          <a:bodyPr>
            <a:normAutofit fontScale="85000" lnSpcReduction="10000"/>
          </a:bodyPr>
          <a:lstStyle/>
          <a:p>
            <a:pPr algn="r" rtl="1">
              <a:buNone/>
            </a:pPr>
            <a:r>
              <a:rPr lang="ar-SA" dirty="0" smtClean="0">
                <a:effectLst>
                  <a:outerShdw blurRad="38100" dist="38100" dir="2700000" algn="tl">
                    <a:srgbClr val="000000">
                      <a:alpha val="43137"/>
                    </a:srgbClr>
                  </a:outerShdw>
                </a:effectLst>
                <a:cs typeface="B Nazanin" pitchFamily="2" charset="-78"/>
              </a:rPr>
              <a:t>هريسون</a:t>
            </a:r>
            <a:r>
              <a:rPr lang="ar-SA" dirty="0" smtClean="0">
                <a:cs typeface="B Nazanin" pitchFamily="2" charset="-78"/>
              </a:rPr>
              <a:t>( ١٩٧٢ ) آنچه را که او</a:t>
            </a:r>
            <a:r>
              <a:rPr lang="en-US" dirty="0" smtClean="0">
                <a:cs typeface="B Nazanin" pitchFamily="2" charset="-78"/>
              </a:rPr>
              <a:t> </a:t>
            </a:r>
            <a:r>
              <a:rPr lang="ar-SA" b="1" u="sng" dirty="0" smtClean="0">
                <a:effectLst>
                  <a:outerShdw blurRad="38100" dist="38100" dir="2700000" algn="tl">
                    <a:srgbClr val="000000">
                      <a:alpha val="43137"/>
                    </a:srgbClr>
                  </a:outerShdw>
                </a:effectLst>
                <a:cs typeface="B Nazanin" pitchFamily="2" charset="-78"/>
              </a:rPr>
              <a:t>ايدئولوژي</a:t>
            </a:r>
            <a:r>
              <a:rPr lang="ar-SA" b="1" dirty="0" smtClean="0">
                <a:effectLst>
                  <a:outerShdw blurRad="38100" dist="38100" dir="2700000" algn="tl">
                    <a:srgbClr val="000000">
                      <a:alpha val="43137"/>
                    </a:srgbClr>
                  </a:outerShdw>
                </a:effectLst>
                <a:cs typeface="B Nazanin" pitchFamily="2" charset="-78"/>
              </a:rPr>
              <a:t> هاي سازماني</a:t>
            </a:r>
            <a:r>
              <a:rPr lang="en-US" b="1" dirty="0" smtClean="0">
                <a:effectLst>
                  <a:outerShdw blurRad="38100" dist="38100" dir="2700000" algn="tl">
                    <a:srgbClr val="000000">
                      <a:alpha val="43137"/>
                    </a:srgbClr>
                  </a:outerShdw>
                </a:effectLst>
                <a:cs typeface="B Nazanin" pitchFamily="2" charset="-78"/>
              </a:rPr>
              <a:t> </a:t>
            </a:r>
            <a:r>
              <a:rPr lang="ar-SA" dirty="0" smtClean="0">
                <a:cs typeface="B Nazanin" pitchFamily="2" charset="-78"/>
              </a:rPr>
              <a:t>مي نامد به چهار دسته طبقه بندي کرده است</a:t>
            </a:r>
            <a:r>
              <a:rPr lang="en-US" dirty="0" smtClean="0">
                <a:cs typeface="B Nazanin" pitchFamily="2" charset="-78"/>
              </a:rPr>
              <a:t>:</a:t>
            </a:r>
          </a:p>
          <a:p>
            <a:pPr algn="r" rtl="1">
              <a:buNone/>
            </a:pPr>
            <a:r>
              <a:rPr lang="ar-SA" dirty="0" smtClean="0">
                <a:cs typeface="B Nazanin" pitchFamily="2" charset="-78"/>
              </a:rPr>
              <a:t>١</a:t>
            </a:r>
            <a:r>
              <a:rPr lang="en-US" dirty="0" smtClean="0">
                <a:cs typeface="B Nazanin" pitchFamily="2" charset="-78"/>
              </a:rPr>
              <a:t>- </a:t>
            </a:r>
            <a:r>
              <a:rPr lang="ar-SA" dirty="0" smtClean="0">
                <a:solidFill>
                  <a:srgbClr val="0070C0"/>
                </a:solidFill>
                <a:effectLst>
                  <a:outerShdw blurRad="38100" dist="38100" dir="2700000" algn="tl">
                    <a:srgbClr val="000000">
                      <a:alpha val="43137"/>
                    </a:srgbClr>
                  </a:outerShdw>
                </a:effectLst>
                <a:cs typeface="B Nazanin" pitchFamily="2" charset="-78"/>
              </a:rPr>
              <a:t>فرهنگ قدرت گرا</a:t>
            </a:r>
            <a:r>
              <a:rPr lang="en-US" dirty="0" smtClean="0">
                <a:cs typeface="B Nazanin" pitchFamily="2" charset="-78"/>
              </a:rPr>
              <a:t>: </a:t>
            </a:r>
            <a:r>
              <a:rPr lang="ar-SA" dirty="0" smtClean="0">
                <a:cs typeface="B Nazanin" pitchFamily="2" charset="-78"/>
              </a:rPr>
              <a:t>رقابتي</a:t>
            </a:r>
            <a:r>
              <a:rPr lang="fa-IR" dirty="0" smtClean="0">
                <a:cs typeface="B Nazanin" pitchFamily="2" charset="-78"/>
              </a:rPr>
              <a:t> و</a:t>
            </a:r>
            <a:r>
              <a:rPr lang="ar-SA" dirty="0" smtClean="0">
                <a:cs typeface="B Nazanin" pitchFamily="2" charset="-78"/>
              </a:rPr>
              <a:t> پاسخگو به شخص</a:t>
            </a:r>
            <a:r>
              <a:rPr lang="fa-IR" dirty="0" smtClean="0">
                <a:cs typeface="B Nazanin" pitchFamily="2" charset="-78"/>
              </a:rPr>
              <a:t>یت</a:t>
            </a:r>
            <a:r>
              <a:rPr lang="ar-SA" dirty="0" smtClean="0">
                <a:cs typeface="B Nazanin" pitchFamily="2" charset="-78"/>
              </a:rPr>
              <a:t> و نه به تخصص</a:t>
            </a:r>
            <a:r>
              <a:rPr lang="en-US" dirty="0" smtClean="0">
                <a:cs typeface="B Nazanin" pitchFamily="2" charset="-78"/>
              </a:rPr>
              <a:t>.</a:t>
            </a:r>
          </a:p>
          <a:p>
            <a:pPr algn="r" rtl="1">
              <a:buNone/>
            </a:pPr>
            <a:r>
              <a:rPr lang="ar-SA" dirty="0" smtClean="0">
                <a:cs typeface="B Nazanin" pitchFamily="2" charset="-78"/>
              </a:rPr>
              <a:t>٢</a:t>
            </a:r>
            <a:r>
              <a:rPr lang="en-US" dirty="0" smtClean="0">
                <a:cs typeface="B Nazanin" pitchFamily="2" charset="-78"/>
              </a:rPr>
              <a:t>- </a:t>
            </a:r>
            <a:r>
              <a:rPr lang="ar-SA" dirty="0" smtClean="0">
                <a:solidFill>
                  <a:srgbClr val="0070C0"/>
                </a:solidFill>
                <a:effectLst>
                  <a:outerShdw blurRad="38100" dist="38100" dir="2700000" algn="tl">
                    <a:srgbClr val="000000">
                      <a:alpha val="43137"/>
                    </a:srgbClr>
                  </a:outerShdw>
                </a:effectLst>
                <a:cs typeface="B Nazanin" pitchFamily="2" charset="-78"/>
              </a:rPr>
              <a:t>فرهنگ کارمندگرا</a:t>
            </a:r>
            <a:r>
              <a:rPr lang="en-US" dirty="0" smtClean="0">
                <a:cs typeface="B Nazanin" pitchFamily="2" charset="-78"/>
              </a:rPr>
              <a:t>: </a:t>
            </a:r>
            <a:r>
              <a:rPr lang="ar-SA" dirty="0" smtClean="0">
                <a:cs typeface="B Nazanin" pitchFamily="2" charset="-78"/>
              </a:rPr>
              <a:t>اجماعي است، کنترل مديريت رد مي شود</a:t>
            </a:r>
            <a:r>
              <a:rPr lang="en-US" dirty="0" smtClean="0">
                <a:cs typeface="B Nazanin" pitchFamily="2" charset="-78"/>
              </a:rPr>
              <a:t>.</a:t>
            </a:r>
          </a:p>
          <a:p>
            <a:pPr algn="r" rtl="1">
              <a:buNone/>
            </a:pPr>
            <a:r>
              <a:rPr lang="fa-IR" dirty="0" smtClean="0">
                <a:cs typeface="B Nazanin" pitchFamily="2" charset="-78"/>
              </a:rPr>
              <a:t>3-</a:t>
            </a:r>
            <a:r>
              <a:rPr lang="ar-SA" dirty="0" smtClean="0">
                <a:solidFill>
                  <a:srgbClr val="0070C0"/>
                </a:solidFill>
                <a:effectLst>
                  <a:outerShdw blurRad="38100" dist="38100" dir="2700000" algn="tl">
                    <a:srgbClr val="000000">
                      <a:alpha val="43137"/>
                    </a:srgbClr>
                  </a:outerShdw>
                </a:effectLst>
                <a:cs typeface="B Nazanin" pitchFamily="2" charset="-78"/>
              </a:rPr>
              <a:t> فرهنگ وظيفه گرا</a:t>
            </a:r>
            <a:r>
              <a:rPr lang="en-US" dirty="0" smtClean="0">
                <a:cs typeface="B Nazanin" pitchFamily="2" charset="-78"/>
              </a:rPr>
              <a:t>: </a:t>
            </a:r>
            <a:r>
              <a:rPr lang="ar-SA" dirty="0" smtClean="0">
                <a:cs typeface="B Nazanin" pitchFamily="2" charset="-78"/>
              </a:rPr>
              <a:t>تمرکز روي </a:t>
            </a:r>
            <a:r>
              <a:rPr lang="fa-IR" dirty="0" smtClean="0">
                <a:cs typeface="B Nazanin" pitchFamily="2" charset="-78"/>
              </a:rPr>
              <a:t>شایستگی و پویایی است.</a:t>
            </a:r>
          </a:p>
          <a:p>
            <a:pPr algn="r" rtl="1">
              <a:buNone/>
            </a:pPr>
            <a:r>
              <a:rPr lang="fa-IR" dirty="0" smtClean="0">
                <a:cs typeface="B Nazanin" pitchFamily="2" charset="-78"/>
              </a:rPr>
              <a:t>4-</a:t>
            </a:r>
            <a:r>
              <a:rPr lang="ar-SA" dirty="0" smtClean="0">
                <a:solidFill>
                  <a:srgbClr val="0070C0"/>
                </a:solidFill>
                <a:effectLst>
                  <a:outerShdw blurRad="38100" dist="38100" dir="2700000" algn="tl">
                    <a:srgbClr val="000000">
                      <a:alpha val="43137"/>
                    </a:srgbClr>
                  </a:outerShdw>
                </a:effectLst>
                <a:cs typeface="B Nazanin" pitchFamily="2" charset="-78"/>
              </a:rPr>
              <a:t> فرهنگ نقش</a:t>
            </a:r>
            <a:r>
              <a:rPr lang="fa-IR" dirty="0" smtClean="0">
                <a:solidFill>
                  <a:srgbClr val="0070C0"/>
                </a:solidFill>
                <a:effectLst>
                  <a:outerShdw blurRad="38100" dist="38100" dir="2700000" algn="tl">
                    <a:srgbClr val="000000">
                      <a:alpha val="43137"/>
                    </a:srgbClr>
                  </a:outerShdw>
                </a:effectLst>
                <a:cs typeface="B Nazanin" pitchFamily="2" charset="-78"/>
              </a:rPr>
              <a:t> گرا :</a:t>
            </a:r>
            <a:r>
              <a:rPr lang="ar-SA" dirty="0" smtClean="0">
                <a:cs typeface="B Nazanin" pitchFamily="2" charset="-78"/>
              </a:rPr>
              <a:t> تمرکز روي قانوني بودن، مشروعيت و بوروکراسي</a:t>
            </a:r>
            <a:r>
              <a:rPr lang="en-US" dirty="0" smtClean="0">
                <a:cs typeface="B Nazanin" pitchFamily="2" charset="-78"/>
              </a:rPr>
              <a:t>.</a:t>
            </a:r>
          </a:p>
          <a:p>
            <a:pPr algn="r" rtl="1">
              <a:buNone/>
            </a:pPr>
            <a:r>
              <a:rPr lang="ar-SA" dirty="0" smtClean="0">
                <a:effectLst>
                  <a:outerShdw blurRad="38100" dist="38100" dir="2700000" algn="tl">
                    <a:srgbClr val="000000">
                      <a:alpha val="43137"/>
                    </a:srgbClr>
                  </a:outerShdw>
                </a:effectLst>
                <a:cs typeface="B Nazanin" pitchFamily="2" charset="-78"/>
              </a:rPr>
              <a:t>هندي </a:t>
            </a:r>
            <a:r>
              <a:rPr lang="en-US" dirty="0" smtClean="0">
                <a:cs typeface="B Nazanin" pitchFamily="2" charset="-78"/>
              </a:rPr>
              <a:t>) </a:t>
            </a:r>
            <a:r>
              <a:rPr lang="ar-SA" dirty="0" smtClean="0">
                <a:cs typeface="B Nazanin" pitchFamily="2" charset="-78"/>
              </a:rPr>
              <a:t>١٩٨١ ) طبقه بندي مورد نظر خود را برپاية طبقه بندي هريسون بنا نهاده </a:t>
            </a:r>
            <a:r>
              <a:rPr lang="fa-IR" dirty="0" smtClean="0">
                <a:cs typeface="B Nazanin" pitchFamily="2" charset="-78"/>
              </a:rPr>
              <a:t>لیکن </a:t>
            </a:r>
            <a:r>
              <a:rPr lang="fa-IR" b="1" dirty="0" smtClean="0">
                <a:effectLst>
                  <a:outerShdw blurRad="38100" dist="38100" dir="2700000" algn="tl">
                    <a:srgbClr val="000000">
                      <a:alpha val="43137"/>
                    </a:srgbClr>
                  </a:outerShdw>
                </a:effectLst>
                <a:cs typeface="B Nazanin" pitchFamily="2" charset="-78"/>
              </a:rPr>
              <a:t>به جای واژه ایدئولوژی از واژه </a:t>
            </a:r>
            <a:r>
              <a:rPr lang="fa-IR" b="1" u="sng" dirty="0" smtClean="0">
                <a:effectLst>
                  <a:outerShdw blurRad="38100" dist="38100" dir="2700000" algn="tl">
                    <a:srgbClr val="000000">
                      <a:alpha val="43137"/>
                    </a:srgbClr>
                  </a:outerShdw>
                </a:effectLst>
                <a:cs typeface="B Nazanin" pitchFamily="2" charset="-78"/>
              </a:rPr>
              <a:t>فرهنگ</a:t>
            </a:r>
            <a:r>
              <a:rPr lang="fa-IR" b="1" dirty="0" smtClean="0">
                <a:effectLst>
                  <a:outerShdw blurRad="38100" dist="38100" dir="2700000" algn="tl">
                    <a:srgbClr val="000000">
                      <a:alpha val="43137"/>
                    </a:srgbClr>
                  </a:outerShdw>
                </a:effectLst>
                <a:cs typeface="B Nazanin" pitchFamily="2" charset="-78"/>
              </a:rPr>
              <a:t> </a:t>
            </a:r>
            <a:r>
              <a:rPr lang="fa-IR" dirty="0" smtClean="0">
                <a:cs typeface="B Nazanin" pitchFamily="2" charset="-78"/>
              </a:rPr>
              <a:t>استفاده نموده </a:t>
            </a:r>
            <a:r>
              <a:rPr lang="ar-SA" dirty="0" smtClean="0">
                <a:cs typeface="B Nazanin" pitchFamily="2" charset="-78"/>
              </a:rPr>
              <a:t>است</a:t>
            </a:r>
            <a:r>
              <a:rPr lang="en-US" dirty="0" smtClean="0">
                <a:cs typeface="B Nazanin" pitchFamily="2" charset="-78"/>
              </a:rPr>
              <a:t>:</a:t>
            </a:r>
          </a:p>
          <a:p>
            <a:pPr algn="r" rtl="1">
              <a:buNone/>
            </a:pPr>
            <a:r>
              <a:rPr lang="ar-SA" dirty="0" smtClean="0">
                <a:cs typeface="B Nazanin" pitchFamily="2" charset="-78"/>
              </a:rPr>
              <a:t>١</a:t>
            </a:r>
            <a:r>
              <a:rPr lang="en-US" dirty="0" smtClean="0">
                <a:cs typeface="B Nazanin" pitchFamily="2" charset="-78"/>
              </a:rPr>
              <a:t>- </a:t>
            </a:r>
            <a:r>
              <a:rPr lang="ar-SA" dirty="0" smtClean="0">
                <a:solidFill>
                  <a:srgbClr val="0070C0"/>
                </a:solidFill>
                <a:effectLst>
                  <a:outerShdw blurRad="38100" dist="38100" dir="2700000" algn="tl">
                    <a:srgbClr val="000000">
                      <a:alpha val="43137"/>
                    </a:srgbClr>
                  </a:outerShdw>
                </a:effectLst>
                <a:cs typeface="B Nazanin" pitchFamily="2" charset="-78"/>
              </a:rPr>
              <a:t>فرهنگ قدرت</a:t>
            </a:r>
            <a:r>
              <a:rPr lang="en-US" dirty="0" smtClean="0">
                <a:cs typeface="B Nazanin" pitchFamily="2" charset="-78"/>
              </a:rPr>
              <a:t>: </a:t>
            </a:r>
            <a:r>
              <a:rPr lang="ar-SA" dirty="0" smtClean="0">
                <a:cs typeface="B Nazanin" pitchFamily="2" charset="-78"/>
              </a:rPr>
              <a:t>منبع قدرت مرکزي وجود دارد</a:t>
            </a:r>
            <a:r>
              <a:rPr lang="en-US" dirty="0" smtClean="0">
                <a:cs typeface="B Nazanin" pitchFamily="2" charset="-78"/>
              </a:rPr>
              <a:t>.</a:t>
            </a:r>
          </a:p>
          <a:p>
            <a:pPr algn="r" rtl="1">
              <a:buNone/>
            </a:pPr>
            <a:r>
              <a:rPr lang="ar-SA" dirty="0" smtClean="0">
                <a:cs typeface="B Nazanin" pitchFamily="2" charset="-78"/>
              </a:rPr>
              <a:t>٢</a:t>
            </a:r>
            <a:r>
              <a:rPr lang="en-US" dirty="0" smtClean="0">
                <a:cs typeface="B Nazanin" pitchFamily="2" charset="-78"/>
              </a:rPr>
              <a:t>- </a:t>
            </a:r>
            <a:r>
              <a:rPr lang="ar-SA" dirty="0" smtClean="0">
                <a:solidFill>
                  <a:srgbClr val="0070C0"/>
                </a:solidFill>
                <a:effectLst>
                  <a:outerShdw blurRad="38100" dist="38100" dir="2700000" algn="tl">
                    <a:srgbClr val="000000">
                      <a:alpha val="43137"/>
                    </a:srgbClr>
                  </a:outerShdw>
                </a:effectLst>
                <a:cs typeface="B Nazanin" pitchFamily="2" charset="-78"/>
              </a:rPr>
              <a:t>فرهنگ نقش</a:t>
            </a:r>
            <a:r>
              <a:rPr lang="en-US" dirty="0" smtClean="0">
                <a:solidFill>
                  <a:srgbClr val="0070C0"/>
                </a:solidFill>
                <a:effectLst>
                  <a:outerShdw blurRad="38100" dist="38100" dir="2700000" algn="tl">
                    <a:srgbClr val="000000">
                      <a:alpha val="43137"/>
                    </a:srgbClr>
                  </a:outerShdw>
                </a:effectLst>
                <a:cs typeface="B Nazanin" pitchFamily="2" charset="-78"/>
              </a:rPr>
              <a:t>: </a:t>
            </a:r>
            <a:r>
              <a:rPr lang="ar-SA" dirty="0" smtClean="0">
                <a:cs typeface="B Nazanin" pitchFamily="2" charset="-78"/>
              </a:rPr>
              <a:t>اين پست ها هستند که قدرت دارند نه افراد</a:t>
            </a:r>
            <a:r>
              <a:rPr lang="en-US" dirty="0" smtClean="0">
                <a:cs typeface="B Nazanin" pitchFamily="2" charset="-78"/>
              </a:rPr>
              <a:t>.</a:t>
            </a:r>
          </a:p>
          <a:p>
            <a:pPr algn="r" rtl="1">
              <a:buNone/>
            </a:pPr>
            <a:r>
              <a:rPr lang="ar-SA" dirty="0" smtClean="0">
                <a:cs typeface="B Nazanin" pitchFamily="2" charset="-78"/>
              </a:rPr>
              <a:t>٣</a:t>
            </a:r>
            <a:r>
              <a:rPr lang="en-US" dirty="0" smtClean="0">
                <a:cs typeface="B Nazanin" pitchFamily="2" charset="-78"/>
              </a:rPr>
              <a:t>- </a:t>
            </a:r>
            <a:r>
              <a:rPr lang="ar-SA" dirty="0" smtClean="0">
                <a:solidFill>
                  <a:srgbClr val="0070C0"/>
                </a:solidFill>
                <a:effectLst>
                  <a:outerShdw blurRad="38100" dist="38100" dir="2700000" algn="tl">
                    <a:srgbClr val="000000">
                      <a:alpha val="43137"/>
                    </a:srgbClr>
                  </a:outerShdw>
                </a:effectLst>
                <a:cs typeface="B Nazanin" pitchFamily="2" charset="-78"/>
              </a:rPr>
              <a:t>فرهنگ وظيفه</a:t>
            </a:r>
            <a:r>
              <a:rPr lang="en-US" dirty="0" smtClean="0">
                <a:cs typeface="B Nazanin" pitchFamily="2" charset="-78"/>
              </a:rPr>
              <a:t>: </a:t>
            </a:r>
            <a:r>
              <a:rPr lang="ar-SA" dirty="0" smtClean="0">
                <a:cs typeface="B Nazanin" pitchFamily="2" charset="-78"/>
              </a:rPr>
              <a:t>جذب کارکنان مناسب</a:t>
            </a:r>
            <a:r>
              <a:rPr lang="en-US" dirty="0" smtClean="0">
                <a:cs typeface="B Nazanin" pitchFamily="2" charset="-78"/>
              </a:rPr>
              <a:t>.</a:t>
            </a:r>
            <a:r>
              <a:rPr lang="fa-IR" dirty="0" smtClean="0">
                <a:cs typeface="B Nazanin" pitchFamily="2" charset="-78"/>
              </a:rPr>
              <a:t>نفوذ از طریق قدرت تخصص</a:t>
            </a:r>
            <a:endParaRPr lang="en-US" dirty="0" smtClean="0">
              <a:cs typeface="B Nazanin" pitchFamily="2" charset="-78"/>
            </a:endParaRPr>
          </a:p>
          <a:p>
            <a:pPr algn="r" rtl="1">
              <a:buNone/>
            </a:pPr>
            <a:r>
              <a:rPr lang="ar-SA" dirty="0" smtClean="0">
                <a:cs typeface="B Nazanin" pitchFamily="2" charset="-78"/>
              </a:rPr>
              <a:t>٤</a:t>
            </a:r>
            <a:r>
              <a:rPr lang="en-US" dirty="0" smtClean="0">
                <a:cs typeface="B Nazanin" pitchFamily="2" charset="-78"/>
              </a:rPr>
              <a:t>- </a:t>
            </a:r>
            <a:r>
              <a:rPr lang="ar-SA" dirty="0" smtClean="0">
                <a:solidFill>
                  <a:srgbClr val="0070C0"/>
                </a:solidFill>
                <a:effectLst>
                  <a:outerShdw blurRad="38100" dist="38100" dir="2700000" algn="tl">
                    <a:srgbClr val="000000">
                      <a:alpha val="43137"/>
                    </a:srgbClr>
                  </a:outerShdw>
                </a:effectLst>
                <a:cs typeface="B Nazanin" pitchFamily="2" charset="-78"/>
              </a:rPr>
              <a:t>فرهنگ فرد</a:t>
            </a:r>
            <a:r>
              <a:rPr lang="en-US" dirty="0" smtClean="0">
                <a:cs typeface="B Nazanin" pitchFamily="2" charset="-78"/>
              </a:rPr>
              <a:t>: </a:t>
            </a:r>
            <a:r>
              <a:rPr lang="ar-SA" dirty="0" smtClean="0">
                <a:cs typeface="B Nazanin" pitchFamily="2" charset="-78"/>
              </a:rPr>
              <a:t>فرد محور توجه است</a:t>
            </a:r>
            <a:r>
              <a:rPr lang="en-US" dirty="0" smtClean="0">
                <a:cs typeface="B Nazanin" pitchFamily="2" charset="-78"/>
              </a:rPr>
              <a:t>.</a:t>
            </a:r>
            <a:r>
              <a:rPr lang="fa-IR" dirty="0" smtClean="0">
                <a:cs typeface="B Nazanin" pitchFamily="2" charset="-78"/>
              </a:rPr>
              <a:t>سازمان در خدمت کارکنان</a:t>
            </a:r>
            <a:endParaRPr lang="en-US" dirty="0" smtClean="0">
              <a:cs typeface="B Nazanin" pitchFamily="2" charset="-78"/>
            </a:endParaRPr>
          </a:p>
          <a:p>
            <a:pPr algn="r" rtl="1">
              <a:buNone/>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2800" b="1">
                <a:solidFill>
                  <a:srgbClr val="CC0000"/>
                </a:solidFill>
                <a:cs typeface="B Titr" pitchFamily="2" charset="-78"/>
              </a:rPr>
              <a:t>ارزیابی فرهنگ سازمانی </a:t>
            </a:r>
            <a:endParaRPr lang="en-US">
              <a:solidFill>
                <a:srgbClr val="CC0000"/>
              </a:solidFill>
              <a:latin typeface="Arial" pitchFamily="34" charset="0"/>
              <a:cs typeface="Arial" pitchFamily="34" charset="0"/>
            </a:endParaRPr>
          </a:p>
        </p:txBody>
      </p:sp>
      <p:sp>
        <p:nvSpPr>
          <p:cNvPr id="30725" name="Rectangle 2"/>
          <p:cNvSpPr>
            <a:spLocks noChangeArrowheads="1"/>
          </p:cNvSpPr>
          <p:nvPr/>
        </p:nvSpPr>
        <p:spPr bwMode="auto">
          <a:xfrm>
            <a:off x="71438" y="1196975"/>
            <a:ext cx="9001125" cy="6278642"/>
          </a:xfrm>
          <a:prstGeom prst="rect">
            <a:avLst/>
          </a:prstGeom>
          <a:noFill/>
          <a:ln w="9525">
            <a:noFill/>
            <a:miter lim="800000"/>
            <a:headEnd/>
            <a:tailEnd/>
          </a:ln>
        </p:spPr>
        <p:txBody>
          <a:bodyPr>
            <a:spAutoFit/>
          </a:bodyPr>
          <a:lstStyle/>
          <a:p>
            <a:pPr algn="justLow" rtl="1">
              <a:lnSpc>
                <a:spcPct val="150000"/>
              </a:lnSpc>
              <a:buClr>
                <a:srgbClr val="0900B4"/>
              </a:buClr>
              <a:buFont typeface="Wingdings" pitchFamily="2" charset="2"/>
              <a:buNone/>
            </a:pPr>
            <a:r>
              <a:rPr lang="fa-IR" sz="2200" b="1" dirty="0">
                <a:solidFill>
                  <a:srgbClr val="CC0000"/>
                </a:solidFill>
                <a:latin typeface="Calibri" pitchFamily="34" charset="0"/>
                <a:cs typeface="B Mitra" pitchFamily="2" charset="-78"/>
              </a:rPr>
              <a:t> </a:t>
            </a:r>
            <a:r>
              <a:rPr lang="fa-IR" sz="2800" b="1" dirty="0" smtClean="0">
                <a:effectLst>
                  <a:outerShdw blurRad="38100" dist="38100" dir="2700000" algn="tl">
                    <a:srgbClr val="000000">
                      <a:alpha val="43137"/>
                    </a:srgbClr>
                  </a:outerShdw>
                </a:effectLst>
                <a:latin typeface="Calibri" pitchFamily="34" charset="0"/>
                <a:cs typeface="B Nazanin" pitchFamily="2" charset="-78"/>
              </a:rPr>
              <a:t>ارزیابی فرهنگ سازمانی کار ساده ای نیست لیکن </a:t>
            </a:r>
            <a:r>
              <a:rPr lang="fa-IR" sz="2800" b="1" dirty="0" smtClean="0">
                <a:effectLst>
                  <a:outerShdw blurRad="38100" dist="38100" dir="2700000" algn="tl">
                    <a:srgbClr val="000000">
                      <a:alpha val="43137"/>
                    </a:srgbClr>
                  </a:outerShdw>
                </a:effectLst>
                <a:cs typeface="B Nazanin" pitchFamily="2" charset="-78"/>
              </a:rPr>
              <a:t>ادراکات مرتبط با فرهنگ سازمانی از طرق پرسشنامه هایی شامل موضوعات زیر ارزیابی می گردند:</a:t>
            </a:r>
            <a:r>
              <a:rPr lang="fa-IR" sz="2800" b="1" dirty="0" smtClean="0">
                <a:solidFill>
                  <a:srgbClr val="CC0000"/>
                </a:solidFill>
                <a:latin typeface="Calibri" pitchFamily="34" charset="0"/>
                <a:cs typeface="B Mitra" pitchFamily="2" charset="-78"/>
              </a:rPr>
              <a:t>پرسشنامه </a:t>
            </a:r>
            <a:r>
              <a:rPr lang="fa-IR" sz="2800" b="1" dirty="0">
                <a:solidFill>
                  <a:srgbClr val="CC0000"/>
                </a:solidFill>
                <a:latin typeface="Calibri" pitchFamily="34" charset="0"/>
                <a:cs typeface="B Mitra" pitchFamily="2" charset="-78"/>
              </a:rPr>
              <a:t>ایدئولوژی سازمانی هریسون ( 1972 )  :</a:t>
            </a:r>
          </a:p>
          <a:p>
            <a:pPr algn="justLow" rtl="1">
              <a:lnSpc>
                <a:spcPct val="150000"/>
              </a:lnSpc>
              <a:buClr>
                <a:srgbClr val="0900B4"/>
              </a:buClr>
              <a:buFont typeface="Wingdings" pitchFamily="2" charset="2"/>
              <a:buChar char="q"/>
            </a:pPr>
            <a:r>
              <a:rPr lang="fa-IR" sz="2600" b="1" dirty="0">
                <a:solidFill>
                  <a:schemeClr val="bg1"/>
                </a:solidFill>
                <a:latin typeface="Calibri" pitchFamily="34" charset="0"/>
                <a:cs typeface="B Mitra" pitchFamily="2" charset="-78"/>
              </a:rPr>
              <a:t> </a:t>
            </a:r>
            <a:r>
              <a:rPr lang="fa-IR" sz="2500" b="1" dirty="0">
                <a:solidFill>
                  <a:srgbClr val="0900B4"/>
                </a:solidFill>
                <a:latin typeface="Calibri" pitchFamily="34" charset="0"/>
                <a:cs typeface="B Mitra" pitchFamily="2" charset="-78"/>
              </a:rPr>
              <a:t>رئیس خوب، مقتدر، قاطع و محکوم و در عین حال انعطاف پذیر است. </a:t>
            </a:r>
          </a:p>
          <a:p>
            <a:pPr algn="justLow" rtl="1">
              <a:lnSpc>
                <a:spcPct val="150000"/>
              </a:lnSpc>
              <a:buClr>
                <a:srgbClr val="0900B4"/>
              </a:buClr>
              <a:buFont typeface="Wingdings" pitchFamily="2" charset="2"/>
              <a:buChar char="q"/>
            </a:pPr>
            <a:r>
              <a:rPr lang="fa-IR" sz="2500" b="1" dirty="0">
                <a:solidFill>
                  <a:srgbClr val="054200"/>
                </a:solidFill>
                <a:latin typeface="Calibri" pitchFamily="34" charset="0"/>
                <a:cs typeface="B Mitra" pitchFamily="2" charset="-78"/>
              </a:rPr>
              <a:t> مرئوس خوب، مطیع و کوشا و وفادار است. </a:t>
            </a:r>
          </a:p>
          <a:p>
            <a:pPr algn="justLow" rtl="1">
              <a:lnSpc>
                <a:spcPct val="150000"/>
              </a:lnSpc>
              <a:buClr>
                <a:srgbClr val="0900B4"/>
              </a:buClr>
              <a:buFont typeface="Wingdings" pitchFamily="2" charset="2"/>
              <a:buChar char="q"/>
            </a:pPr>
            <a:r>
              <a:rPr lang="fa-IR" sz="2500" b="1" dirty="0">
                <a:solidFill>
                  <a:srgbClr val="0900B4"/>
                </a:solidFill>
                <a:latin typeface="Calibri" pitchFamily="34" charset="0"/>
                <a:cs typeface="B Mitra" pitchFamily="2" charset="-78"/>
              </a:rPr>
              <a:t> کارکنانی که در سازمان به خوبی عمل می کنند جدی و رقابت جو و قدرت طلبند. </a:t>
            </a:r>
          </a:p>
          <a:p>
            <a:pPr algn="justLow" rtl="1">
              <a:lnSpc>
                <a:spcPct val="150000"/>
              </a:lnSpc>
              <a:buClr>
                <a:srgbClr val="0900B4"/>
              </a:buClr>
              <a:buFont typeface="Wingdings" pitchFamily="2" charset="2"/>
              <a:buChar char="q"/>
            </a:pPr>
            <a:r>
              <a:rPr lang="fa-IR" sz="2500" b="1" dirty="0">
                <a:solidFill>
                  <a:srgbClr val="054200"/>
                </a:solidFill>
                <a:latin typeface="Calibri" pitchFamily="34" charset="0"/>
                <a:cs typeface="B Mitra" pitchFamily="2" charset="-78"/>
              </a:rPr>
              <a:t> مبنای تخصیص وظایف، نیاز های فردی و قضاوت مدیران است. </a:t>
            </a:r>
          </a:p>
          <a:p>
            <a:pPr algn="justLow" rtl="1">
              <a:lnSpc>
                <a:spcPct val="150000"/>
              </a:lnSpc>
              <a:buClr>
                <a:srgbClr val="0900B4"/>
              </a:buClr>
              <a:buFont typeface="Wingdings" pitchFamily="2" charset="2"/>
              <a:buChar char="q"/>
            </a:pPr>
            <a:r>
              <a:rPr lang="fa-IR" sz="2500" b="1" dirty="0">
                <a:solidFill>
                  <a:srgbClr val="0900B4"/>
                </a:solidFill>
                <a:latin typeface="Calibri" pitchFamily="34" charset="0"/>
                <a:cs typeface="B Mitra" pitchFamily="2" charset="-78"/>
              </a:rPr>
              <a:t> تصمیم را افرادی می گیرند که آگاهی و تخصص بیش تری در مورد مشکل ها و معضلات دارند.</a:t>
            </a:r>
            <a:r>
              <a:rPr lang="fa-IR" sz="3200" b="1" dirty="0">
                <a:solidFill>
                  <a:schemeClr val="bg1"/>
                </a:solidFill>
                <a:latin typeface="Calibri" pitchFamily="34" charset="0"/>
                <a:cs typeface="B Mitra" pitchFamily="2" charset="-78"/>
              </a:rPr>
              <a:t>    </a:t>
            </a:r>
          </a:p>
          <a:p>
            <a:pPr algn="justLow" rtl="1">
              <a:lnSpc>
                <a:spcPct val="150000"/>
              </a:lnSpc>
              <a:buClr>
                <a:srgbClr val="0900B4"/>
              </a:buClr>
              <a:buFont typeface="Wingdings" pitchFamily="2" charset="2"/>
              <a:buNone/>
            </a:pPr>
            <a:r>
              <a:rPr lang="fa-IR" sz="2600" b="1" dirty="0">
                <a:solidFill>
                  <a:schemeClr val="bg1"/>
                </a:solidFill>
                <a:latin typeface="Calibri" pitchFamily="34" charset="0"/>
                <a:cs typeface="B Mitra" pitchFamily="2" charset="-78"/>
              </a:rPr>
              <a:t> </a:t>
            </a:r>
          </a:p>
        </p:txBody>
      </p:sp>
    </p:spTree>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2800" b="1">
                <a:solidFill>
                  <a:schemeClr val="tx1"/>
                </a:solidFill>
                <a:cs typeface="B Titr" pitchFamily="2" charset="-78"/>
              </a:rPr>
              <a:t>ارزیابی جو سازمانی </a:t>
            </a:r>
            <a:endParaRPr lang="en-US">
              <a:solidFill>
                <a:schemeClr val="tx1"/>
              </a:solidFill>
              <a:latin typeface="Arial" pitchFamily="34" charset="0"/>
              <a:cs typeface="Arial" pitchFamily="34" charset="0"/>
            </a:endParaRPr>
          </a:p>
        </p:txBody>
      </p:sp>
      <p:sp>
        <p:nvSpPr>
          <p:cNvPr id="31749" name="Rectangle 2"/>
          <p:cNvSpPr>
            <a:spLocks noChangeArrowheads="1"/>
          </p:cNvSpPr>
          <p:nvPr/>
        </p:nvSpPr>
        <p:spPr bwMode="auto">
          <a:xfrm>
            <a:off x="142875" y="990600"/>
            <a:ext cx="9001125" cy="6047809"/>
          </a:xfrm>
          <a:prstGeom prst="rect">
            <a:avLst/>
          </a:prstGeom>
          <a:noFill/>
          <a:ln w="9525">
            <a:noFill/>
            <a:miter lim="800000"/>
            <a:headEnd/>
            <a:tailEnd/>
          </a:ln>
        </p:spPr>
        <p:txBody>
          <a:bodyPr wrap="square">
            <a:spAutoFit/>
          </a:bodyPr>
          <a:lstStyle/>
          <a:p>
            <a:pPr algn="r" rtl="1">
              <a:lnSpc>
                <a:spcPct val="150000"/>
              </a:lnSpc>
              <a:buClr>
                <a:srgbClr val="0900B4"/>
              </a:buClr>
              <a:buFont typeface="Wingdings" pitchFamily="2" charset="2"/>
              <a:buNone/>
            </a:pPr>
            <a:r>
              <a:rPr lang="fa-IR" sz="2400" b="1" dirty="0" smtClean="0">
                <a:effectLst>
                  <a:outerShdw blurRad="38100" dist="38100" dir="2700000" algn="tl">
                    <a:srgbClr val="000000">
                      <a:alpha val="43137"/>
                    </a:srgbClr>
                  </a:outerShdw>
                </a:effectLst>
                <a:cs typeface="B Nazanin" pitchFamily="2" charset="-78"/>
              </a:rPr>
              <a:t>سعی بر ارزیابی ابعاد در برگیرنده </a:t>
            </a:r>
            <a:r>
              <a:rPr lang="fa-IR" sz="2400" b="1" u="sng" dirty="0" smtClean="0">
                <a:effectLst>
                  <a:outerShdw blurRad="38100" dist="38100" dir="2700000" algn="tl">
                    <a:srgbClr val="000000">
                      <a:alpha val="43137"/>
                    </a:srgbClr>
                  </a:outerShdw>
                </a:effectLst>
                <a:cs typeface="B Nazanin" pitchFamily="2" charset="-78"/>
              </a:rPr>
              <a:t>برداشت اعضا </a:t>
            </a:r>
            <a:r>
              <a:rPr lang="fa-IR" sz="2400" b="1" dirty="0" smtClean="0">
                <a:effectLst>
                  <a:outerShdw blurRad="38100" dist="38100" dir="2700000" algn="tl">
                    <a:srgbClr val="000000">
                      <a:alpha val="43137"/>
                    </a:srgbClr>
                  </a:outerShdw>
                </a:effectLst>
                <a:cs typeface="B Nazanin" pitchFamily="2" charset="-78"/>
              </a:rPr>
              <a:t>از جو سازمان است، ادراکات مرتبط با جو سازمانی از طرق پرسشنامه هایی شامل موضوعات زیر ارزیابی می گردند:</a:t>
            </a:r>
            <a:r>
              <a:rPr lang="fa-IR" sz="2400" b="1" dirty="0" smtClean="0">
                <a:solidFill>
                  <a:srgbClr val="CC0000"/>
                </a:solidFill>
                <a:latin typeface="Calibri" pitchFamily="34" charset="0"/>
                <a:cs typeface="B Nazanin" pitchFamily="2" charset="-78"/>
              </a:rPr>
              <a:t> لیتوین و استرینگر ( 1968 ) </a:t>
            </a:r>
            <a:r>
              <a:rPr lang="fa-IR" sz="2400" dirty="0" smtClean="0">
                <a:cs typeface="B Nazanin" pitchFamily="2" charset="-78"/>
                <a:sym typeface="Wingdings" pitchFamily="2" charset="2"/>
              </a:rPr>
              <a:t>(نظر اعضا سازمان)</a:t>
            </a:r>
            <a:endParaRPr lang="fa-IR" sz="2400" b="1" dirty="0">
              <a:solidFill>
                <a:srgbClr val="CC0000"/>
              </a:solidFill>
              <a:latin typeface="Calibri" pitchFamily="34" charset="0"/>
              <a:cs typeface="B Nazanin" pitchFamily="2" charset="-78"/>
            </a:endParaRPr>
          </a:p>
          <a:p>
            <a:pPr marL="514350" indent="-514350" algn="r" rtl="1">
              <a:lnSpc>
                <a:spcPct val="150000"/>
              </a:lnSpc>
              <a:buClr>
                <a:srgbClr val="0900B4"/>
              </a:buClr>
              <a:buFont typeface="+mj-lt"/>
              <a:buAutoNum type="arabicPeriod"/>
            </a:pPr>
            <a:r>
              <a:rPr lang="fa-IR" sz="2000" b="1" dirty="0">
                <a:solidFill>
                  <a:schemeClr val="bg1"/>
                </a:solidFill>
                <a:latin typeface="Calibri" pitchFamily="34" charset="0"/>
                <a:cs typeface="B Nazanin" pitchFamily="2" charset="-78"/>
              </a:rPr>
              <a:t> </a:t>
            </a:r>
            <a:r>
              <a:rPr lang="fa-IR" sz="2000" b="1" dirty="0">
                <a:latin typeface="Calibri" pitchFamily="34" charset="0"/>
                <a:cs typeface="B Nazanin" pitchFamily="2" charset="-78"/>
              </a:rPr>
              <a:t>ساختار</a:t>
            </a:r>
          </a:p>
          <a:p>
            <a:pPr marL="457200" indent="-457200" algn="r" rtl="1">
              <a:lnSpc>
                <a:spcPct val="150000"/>
              </a:lnSpc>
              <a:buClr>
                <a:srgbClr val="0900B4"/>
              </a:buClr>
              <a:buFont typeface="+mj-lt"/>
              <a:buAutoNum type="arabicPeriod"/>
            </a:pPr>
            <a:r>
              <a:rPr lang="fa-IR" sz="2000" b="1" dirty="0">
                <a:latin typeface="Calibri" pitchFamily="34" charset="0"/>
                <a:cs typeface="B Nazanin" pitchFamily="2" charset="-78"/>
              </a:rPr>
              <a:t> مسئولیت</a:t>
            </a:r>
          </a:p>
          <a:p>
            <a:pPr marL="457200" indent="-457200" algn="r" rtl="1">
              <a:lnSpc>
                <a:spcPct val="150000"/>
              </a:lnSpc>
              <a:buClr>
                <a:srgbClr val="0900B4"/>
              </a:buClr>
              <a:buFont typeface="+mj-lt"/>
              <a:buAutoNum type="arabicPeriod"/>
            </a:pPr>
            <a:r>
              <a:rPr lang="fa-IR" sz="2000" b="1" dirty="0">
                <a:latin typeface="Calibri" pitchFamily="34" charset="0"/>
                <a:cs typeface="B Nazanin" pitchFamily="2" charset="-78"/>
              </a:rPr>
              <a:t> ریسک</a:t>
            </a:r>
          </a:p>
          <a:p>
            <a:pPr marL="457200" indent="-457200" algn="r" rtl="1">
              <a:lnSpc>
                <a:spcPct val="150000"/>
              </a:lnSpc>
              <a:buClr>
                <a:srgbClr val="0900B4"/>
              </a:buClr>
              <a:buFont typeface="+mj-lt"/>
              <a:buAutoNum type="arabicPeriod"/>
            </a:pPr>
            <a:r>
              <a:rPr lang="fa-IR" sz="2000" b="1" dirty="0">
                <a:latin typeface="Calibri" pitchFamily="34" charset="0"/>
                <a:cs typeface="B Nazanin" pitchFamily="2" charset="-78"/>
              </a:rPr>
              <a:t> گرمی و صمیمیت   </a:t>
            </a:r>
          </a:p>
          <a:p>
            <a:pPr marL="457200" indent="-457200" algn="r" rtl="1">
              <a:lnSpc>
                <a:spcPct val="150000"/>
              </a:lnSpc>
              <a:buClr>
                <a:srgbClr val="0900B4"/>
              </a:buClr>
              <a:buFont typeface="+mj-lt"/>
              <a:buAutoNum type="arabicPeriod"/>
            </a:pPr>
            <a:r>
              <a:rPr lang="fa-IR" sz="2000" b="1" dirty="0">
                <a:latin typeface="Calibri" pitchFamily="34" charset="0"/>
                <a:cs typeface="B Nazanin" pitchFamily="2" charset="-78"/>
              </a:rPr>
              <a:t> پشتیبانی و حمایت</a:t>
            </a:r>
          </a:p>
          <a:p>
            <a:pPr marL="457200" indent="-457200" algn="r" rtl="1">
              <a:lnSpc>
                <a:spcPct val="150000"/>
              </a:lnSpc>
              <a:buClr>
                <a:srgbClr val="0900B4"/>
              </a:buClr>
              <a:buFont typeface="+mj-lt"/>
              <a:buAutoNum type="arabicPeriod"/>
            </a:pPr>
            <a:r>
              <a:rPr lang="fa-IR" sz="2000" b="1" dirty="0">
                <a:latin typeface="Calibri" pitchFamily="34" charset="0"/>
                <a:cs typeface="B Nazanin" pitchFamily="2" charset="-78"/>
              </a:rPr>
              <a:t> استانداردها</a:t>
            </a:r>
          </a:p>
          <a:p>
            <a:pPr marL="457200" indent="-457200" algn="r" rtl="1">
              <a:lnSpc>
                <a:spcPct val="150000"/>
              </a:lnSpc>
              <a:buClr>
                <a:srgbClr val="0900B4"/>
              </a:buClr>
              <a:buFont typeface="+mj-lt"/>
              <a:buAutoNum type="arabicPeriod"/>
            </a:pPr>
            <a:r>
              <a:rPr lang="fa-IR" sz="2000" b="1" dirty="0">
                <a:latin typeface="Calibri" pitchFamily="34" charset="0"/>
                <a:cs typeface="B Nazanin" pitchFamily="2" charset="-78"/>
              </a:rPr>
              <a:t> تعارض</a:t>
            </a:r>
          </a:p>
          <a:p>
            <a:pPr marL="457200" indent="-457200" algn="r" rtl="1">
              <a:lnSpc>
                <a:spcPct val="150000"/>
              </a:lnSpc>
              <a:buClr>
                <a:srgbClr val="0900B4"/>
              </a:buClr>
              <a:buFont typeface="+mj-lt"/>
              <a:buAutoNum type="arabicPeriod"/>
            </a:pPr>
            <a:r>
              <a:rPr lang="fa-IR" sz="2000" b="1" dirty="0">
                <a:latin typeface="Calibri" pitchFamily="34" charset="0"/>
                <a:cs typeface="B Nazanin" pitchFamily="2" charset="-78"/>
              </a:rPr>
              <a:t> هویت</a:t>
            </a:r>
          </a:p>
          <a:p>
            <a:pPr algn="r" rtl="1">
              <a:lnSpc>
                <a:spcPct val="150000"/>
              </a:lnSpc>
              <a:buClr>
                <a:srgbClr val="0900B4"/>
              </a:buClr>
              <a:buFont typeface="Wingdings" pitchFamily="2" charset="2"/>
              <a:buNone/>
            </a:pPr>
            <a:r>
              <a:rPr lang="fa-IR" sz="2400" b="1" dirty="0">
                <a:solidFill>
                  <a:schemeClr val="bg1"/>
                </a:solidFill>
                <a:latin typeface="Calibri" pitchFamily="34" charset="0"/>
                <a:cs typeface="B Nazanin" pitchFamily="2" charset="-78"/>
              </a:rPr>
              <a:t> </a:t>
            </a:r>
          </a:p>
        </p:txBody>
      </p:sp>
    </p:spTree>
  </p:cSld>
  <p:clrMapOvr>
    <a:masterClrMapping/>
  </p:clrMapOvr>
  <p:transition>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2800" b="1">
                <a:solidFill>
                  <a:srgbClr val="CC0000"/>
                </a:solidFill>
                <a:cs typeface="B Titr" pitchFamily="2" charset="-78"/>
              </a:rPr>
              <a:t>فرهنگ های مناسب</a:t>
            </a:r>
            <a:endParaRPr lang="en-US">
              <a:solidFill>
                <a:srgbClr val="CC0000"/>
              </a:solidFill>
              <a:latin typeface="Arial" pitchFamily="34" charset="0"/>
              <a:cs typeface="Arial" pitchFamily="34" charset="0"/>
            </a:endParaRPr>
          </a:p>
        </p:txBody>
      </p:sp>
      <p:sp>
        <p:nvSpPr>
          <p:cNvPr id="32773" name="Rectangle 2"/>
          <p:cNvSpPr>
            <a:spLocks noChangeArrowheads="1"/>
          </p:cNvSpPr>
          <p:nvPr/>
        </p:nvSpPr>
        <p:spPr bwMode="auto">
          <a:xfrm>
            <a:off x="71438" y="1196975"/>
            <a:ext cx="9001125" cy="4524315"/>
          </a:xfrm>
          <a:prstGeom prst="rect">
            <a:avLst/>
          </a:prstGeom>
          <a:noFill/>
          <a:ln w="9525">
            <a:noFill/>
            <a:miter lim="800000"/>
            <a:headEnd/>
            <a:tailEnd/>
          </a:ln>
        </p:spPr>
        <p:txBody>
          <a:bodyPr wrap="square">
            <a:spAutoFit/>
          </a:bodyPr>
          <a:lstStyle/>
          <a:p>
            <a:pPr algn="justLow" rtl="1">
              <a:lnSpc>
                <a:spcPct val="200000"/>
              </a:lnSpc>
              <a:buClr>
                <a:srgbClr val="CC0000"/>
              </a:buClr>
              <a:buFont typeface="Wingdings" pitchFamily="2" charset="2"/>
              <a:buChar char="q"/>
            </a:pPr>
            <a:r>
              <a:rPr lang="fa-IR" sz="2800" b="1" dirty="0" smtClean="0">
                <a:solidFill>
                  <a:schemeClr val="bg1"/>
                </a:solidFill>
                <a:latin typeface="Calibri" pitchFamily="34" charset="0"/>
                <a:cs typeface="B Mitra" pitchFamily="2" charset="-78"/>
              </a:rPr>
              <a:t> </a:t>
            </a:r>
            <a:r>
              <a:rPr lang="fa-IR" sz="3200" b="1" dirty="0">
                <a:solidFill>
                  <a:srgbClr val="0070C0"/>
                </a:solidFill>
                <a:effectLst>
                  <a:outerShdw blurRad="38100" dist="38100" dir="2700000" algn="tl">
                    <a:srgbClr val="000000">
                      <a:alpha val="43137"/>
                    </a:srgbClr>
                  </a:outerShdw>
                </a:effectLst>
                <a:latin typeface="Calibri" pitchFamily="34" charset="0"/>
                <a:cs typeface="B Mitra" pitchFamily="2" charset="-78"/>
              </a:rPr>
              <a:t>فرهنگ خوب </a:t>
            </a:r>
            <a:r>
              <a:rPr lang="fa-IR" sz="2800" b="1" dirty="0">
                <a:solidFill>
                  <a:srgbClr val="054200"/>
                </a:solidFill>
                <a:latin typeface="Calibri" pitchFamily="34" charset="0"/>
                <a:cs typeface="B Mitra" pitchFamily="2" charset="-78"/>
              </a:rPr>
              <a:t>فرهنگی است که تاثیری مثبت بر رفتار سازمانی دارد و می تواند به تولید فرهنگ (( عملکرد بالا )) که موجب افزایش کسب و کار خواهد شد کمک کند.</a:t>
            </a:r>
            <a:r>
              <a:rPr lang="fa-IR" sz="2800" b="1" dirty="0">
                <a:solidFill>
                  <a:schemeClr val="bg1"/>
                </a:solidFill>
                <a:latin typeface="Calibri" pitchFamily="34" charset="0"/>
                <a:cs typeface="B Mitra" pitchFamily="2" charset="-78"/>
              </a:rPr>
              <a:t> </a:t>
            </a:r>
            <a:endParaRPr lang="fa-IR" sz="2800" b="1" dirty="0" smtClean="0">
              <a:solidFill>
                <a:schemeClr val="bg1"/>
              </a:solidFill>
              <a:latin typeface="Calibri" pitchFamily="34" charset="0"/>
              <a:cs typeface="B Mitra" pitchFamily="2" charset="-78"/>
            </a:endParaRPr>
          </a:p>
          <a:p>
            <a:pPr algn="justLow" rtl="1">
              <a:lnSpc>
                <a:spcPct val="200000"/>
              </a:lnSpc>
              <a:buClr>
                <a:srgbClr val="CC0000"/>
              </a:buClr>
              <a:buFont typeface="Wingdings" pitchFamily="2" charset="2"/>
              <a:buChar char="q"/>
            </a:pPr>
            <a:r>
              <a:rPr lang="fa-IR" sz="2400" b="1" dirty="0" smtClean="0">
                <a:solidFill>
                  <a:schemeClr val="bg1"/>
                </a:solidFill>
                <a:latin typeface="Calibri" pitchFamily="34" charset="0"/>
                <a:cs typeface="B Mitra" pitchFamily="2" charset="-78"/>
              </a:rPr>
              <a:t> </a:t>
            </a:r>
            <a:r>
              <a:rPr lang="fa-IR" sz="2800" b="1" dirty="0" smtClean="0">
                <a:latin typeface="Calibri" pitchFamily="34" charset="0"/>
                <a:cs typeface="B Mitra" pitchFamily="2" charset="-78"/>
              </a:rPr>
              <a:t>نمی توان نسخه ای جهان شمول برای استراتژی مدیریت فرهنگ تجویز کرد،فقط می توان گفت این فرهنگ مناسب است یا خیر.</a:t>
            </a:r>
            <a:endParaRPr lang="fa-IR" sz="2800" b="1" dirty="0">
              <a:solidFill>
                <a:schemeClr val="bg1"/>
              </a:solidFill>
              <a:latin typeface="Calibri" pitchFamily="34" charset="0"/>
              <a:cs typeface="B Mitra" pitchFamily="2" charset="-78"/>
            </a:endParaRPr>
          </a:p>
        </p:txBody>
      </p:sp>
    </p:spTree>
  </p:cSld>
  <p:clrMapOvr>
    <a:masterClrMapping/>
  </p:clrMapOvr>
  <p:transition>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2800" b="1">
                <a:solidFill>
                  <a:schemeClr val="tx1"/>
                </a:solidFill>
                <a:cs typeface="B Titr" pitchFamily="2" charset="-78"/>
              </a:rPr>
              <a:t>مکانیسم های تقویت فرهنگ</a:t>
            </a:r>
            <a:endParaRPr lang="en-US">
              <a:solidFill>
                <a:schemeClr val="tx1"/>
              </a:solidFill>
              <a:latin typeface="Arial" pitchFamily="34" charset="0"/>
              <a:cs typeface="Arial" pitchFamily="34" charset="0"/>
            </a:endParaRPr>
          </a:p>
        </p:txBody>
      </p:sp>
      <p:sp>
        <p:nvSpPr>
          <p:cNvPr id="33797" name="Rectangle 2"/>
          <p:cNvSpPr>
            <a:spLocks noChangeArrowheads="1"/>
          </p:cNvSpPr>
          <p:nvPr/>
        </p:nvSpPr>
        <p:spPr bwMode="auto">
          <a:xfrm>
            <a:off x="71438" y="1196975"/>
            <a:ext cx="9001125" cy="5262979"/>
          </a:xfrm>
          <a:prstGeom prst="rect">
            <a:avLst/>
          </a:prstGeom>
          <a:noFill/>
          <a:ln w="9525">
            <a:noFill/>
            <a:miter lim="800000"/>
            <a:headEnd/>
            <a:tailEnd/>
          </a:ln>
        </p:spPr>
        <p:txBody>
          <a:bodyPr>
            <a:spAutoFit/>
          </a:bodyPr>
          <a:lstStyle/>
          <a:p>
            <a:pPr algn="justLow" rtl="1">
              <a:lnSpc>
                <a:spcPct val="150000"/>
              </a:lnSpc>
              <a:buClr>
                <a:srgbClr val="0900B4"/>
              </a:buClr>
              <a:buFont typeface="Wingdings" pitchFamily="2" charset="2"/>
              <a:buNone/>
            </a:pPr>
            <a:r>
              <a:rPr lang="fa-IR" sz="3200" b="1" dirty="0">
                <a:solidFill>
                  <a:srgbClr val="CC0000"/>
                </a:solidFill>
                <a:latin typeface="Calibri" pitchFamily="34" charset="0"/>
                <a:cs typeface="B Mitra" pitchFamily="2" charset="-78"/>
              </a:rPr>
              <a:t> </a:t>
            </a:r>
            <a:r>
              <a:rPr lang="fa-IR" sz="3200" b="1" dirty="0" smtClean="0">
                <a:solidFill>
                  <a:srgbClr val="CC0000"/>
                </a:solidFill>
                <a:latin typeface="Calibri" pitchFamily="34" charset="0"/>
                <a:cs typeface="B Mitra" pitchFamily="2" charset="-78"/>
              </a:rPr>
              <a:t>هدف حفظ و ارتقا ویژگیهای خوب فرهنگ موجود است</a:t>
            </a:r>
            <a:endParaRPr lang="fa-IR" sz="3200" b="1" dirty="0">
              <a:solidFill>
                <a:srgbClr val="CC0000"/>
              </a:solidFill>
              <a:latin typeface="Calibri" pitchFamily="34" charset="0"/>
              <a:cs typeface="B Mitra" pitchFamily="2" charset="-78"/>
            </a:endParaRPr>
          </a:p>
          <a:p>
            <a:pPr algn="justLow" rtl="1">
              <a:lnSpc>
                <a:spcPct val="150000"/>
              </a:lnSpc>
              <a:buClr>
                <a:srgbClr val="0900B4"/>
              </a:buClr>
              <a:buFont typeface="Wingdings" pitchFamily="2" charset="2"/>
              <a:buNone/>
            </a:pPr>
            <a:r>
              <a:rPr lang="fa-IR" sz="3200" b="1" dirty="0">
                <a:solidFill>
                  <a:srgbClr val="CC0000"/>
                </a:solidFill>
                <a:latin typeface="Calibri" pitchFamily="34" charset="0"/>
                <a:cs typeface="B Mitra" pitchFamily="2" charset="-78"/>
              </a:rPr>
              <a:t> شاین ( 1985 )  :</a:t>
            </a:r>
          </a:p>
          <a:p>
            <a:pPr algn="justLow" rtl="1">
              <a:lnSpc>
                <a:spcPct val="150000"/>
              </a:lnSpc>
              <a:buClr>
                <a:srgbClr val="0900B4"/>
              </a:buClr>
              <a:buFont typeface="Wingdings" pitchFamily="2" charset="2"/>
              <a:buChar char="q"/>
            </a:pPr>
            <a:r>
              <a:rPr lang="fa-IR" sz="3200" b="1" dirty="0">
                <a:solidFill>
                  <a:schemeClr val="bg1"/>
                </a:solidFill>
                <a:latin typeface="Calibri" pitchFamily="34" charset="0"/>
                <a:cs typeface="B Mitra" pitchFamily="2" charset="-78"/>
              </a:rPr>
              <a:t> </a:t>
            </a:r>
            <a:r>
              <a:rPr lang="fa-IR" sz="3200" b="1" dirty="0">
                <a:latin typeface="Calibri" pitchFamily="34" charset="0"/>
                <a:cs typeface="B Mitra" pitchFamily="2" charset="-78"/>
              </a:rPr>
              <a:t>آنچه مورد توجه رهبران است، ارزیابی و کنترل می شود. </a:t>
            </a:r>
          </a:p>
          <a:p>
            <a:pPr algn="justLow" rtl="1">
              <a:lnSpc>
                <a:spcPct val="150000"/>
              </a:lnSpc>
              <a:buClr>
                <a:srgbClr val="0900B4"/>
              </a:buClr>
              <a:buFont typeface="Wingdings" pitchFamily="2" charset="2"/>
              <a:buChar char="q"/>
            </a:pPr>
            <a:r>
              <a:rPr lang="fa-IR" sz="3200" b="1" dirty="0">
                <a:solidFill>
                  <a:srgbClr val="054200"/>
                </a:solidFill>
                <a:latin typeface="Calibri" pitchFamily="34" charset="0"/>
                <a:cs typeface="B Mitra" pitchFamily="2" charset="-78"/>
              </a:rPr>
              <a:t> واکنش رهبران در برابر بحران ها و رویدادهای مهم</a:t>
            </a:r>
          </a:p>
          <a:p>
            <a:pPr algn="justLow" rtl="1">
              <a:lnSpc>
                <a:spcPct val="150000"/>
              </a:lnSpc>
              <a:buClr>
                <a:srgbClr val="0900B4"/>
              </a:buClr>
              <a:buFont typeface="Wingdings" pitchFamily="2" charset="2"/>
              <a:buChar char="q"/>
            </a:pPr>
            <a:r>
              <a:rPr lang="fa-IR" sz="3200" b="1" dirty="0">
                <a:latin typeface="Calibri" pitchFamily="34" charset="0"/>
                <a:cs typeface="B Mitra" pitchFamily="2" charset="-78"/>
              </a:rPr>
              <a:t> نقش مدل سازی، آموزش و مربیگری به وسیله رهبران </a:t>
            </a:r>
          </a:p>
          <a:p>
            <a:pPr algn="justLow" rtl="1">
              <a:lnSpc>
                <a:spcPct val="150000"/>
              </a:lnSpc>
              <a:buClr>
                <a:srgbClr val="0900B4"/>
              </a:buClr>
              <a:buFont typeface="Wingdings" pitchFamily="2" charset="2"/>
              <a:buChar char="q"/>
            </a:pPr>
            <a:r>
              <a:rPr lang="fa-IR" sz="3200" b="1" dirty="0">
                <a:solidFill>
                  <a:srgbClr val="054200"/>
                </a:solidFill>
                <a:latin typeface="Calibri" pitchFamily="34" charset="0"/>
                <a:cs typeface="B Mitra" pitchFamily="2" charset="-78"/>
              </a:rPr>
              <a:t> معیار برای اعطای پاداش وموقعیت ها   </a:t>
            </a:r>
          </a:p>
          <a:p>
            <a:pPr algn="justLow" rtl="1">
              <a:lnSpc>
                <a:spcPct val="150000"/>
              </a:lnSpc>
              <a:buClr>
                <a:srgbClr val="0900B4"/>
              </a:buClr>
              <a:buFont typeface="Wingdings" pitchFamily="2" charset="2"/>
              <a:buChar char="q"/>
            </a:pPr>
            <a:r>
              <a:rPr lang="fa-IR" sz="3200" b="1" dirty="0">
                <a:solidFill>
                  <a:schemeClr val="bg1"/>
                </a:solidFill>
                <a:latin typeface="Calibri" pitchFamily="34" charset="0"/>
                <a:cs typeface="B Mitra" pitchFamily="2" charset="-78"/>
              </a:rPr>
              <a:t> </a:t>
            </a:r>
            <a:r>
              <a:rPr lang="fa-IR" sz="3200" b="1" dirty="0">
                <a:latin typeface="Calibri" pitchFamily="34" charset="0"/>
                <a:cs typeface="B Mitra" pitchFamily="2" charset="-78"/>
              </a:rPr>
              <a:t>معیار برای جذب نیرو، گزینش، ارتقا و جلب تعهد کارکنان. </a:t>
            </a:r>
          </a:p>
        </p:txBody>
      </p:sp>
    </p:spTree>
  </p:cSld>
  <p:clrMapOvr>
    <a:masterClrMapping/>
  </p:clrMapOvr>
  <p:transition>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2800" b="1">
                <a:solidFill>
                  <a:srgbClr val="CC0000"/>
                </a:solidFill>
                <a:cs typeface="B Titr" pitchFamily="2" charset="-78"/>
              </a:rPr>
              <a:t>ابزار های تغییر فرهنگ</a:t>
            </a:r>
            <a:endParaRPr lang="en-US">
              <a:solidFill>
                <a:srgbClr val="CC0000"/>
              </a:solidFill>
              <a:latin typeface="Arial" pitchFamily="34" charset="0"/>
              <a:cs typeface="Arial" pitchFamily="34" charset="0"/>
            </a:endParaRPr>
          </a:p>
        </p:txBody>
      </p:sp>
      <p:sp>
        <p:nvSpPr>
          <p:cNvPr id="34821" name="Rectangle 2"/>
          <p:cNvSpPr>
            <a:spLocks noChangeArrowheads="1"/>
          </p:cNvSpPr>
          <p:nvPr/>
        </p:nvSpPr>
        <p:spPr bwMode="auto">
          <a:xfrm>
            <a:off x="71438" y="1196975"/>
            <a:ext cx="9001125" cy="5262979"/>
          </a:xfrm>
          <a:prstGeom prst="rect">
            <a:avLst/>
          </a:prstGeom>
          <a:noFill/>
          <a:ln w="9525">
            <a:noFill/>
            <a:miter lim="800000"/>
            <a:headEnd/>
            <a:tailEnd/>
          </a:ln>
        </p:spPr>
        <p:txBody>
          <a:bodyPr>
            <a:spAutoFit/>
          </a:bodyPr>
          <a:lstStyle/>
          <a:p>
            <a:pPr algn="justLow" rtl="1">
              <a:lnSpc>
                <a:spcPct val="150000"/>
              </a:lnSpc>
              <a:buClr>
                <a:srgbClr val="0900B4"/>
              </a:buClr>
              <a:buFont typeface="Wingdings" pitchFamily="2" charset="2"/>
              <a:buChar char="q"/>
            </a:pPr>
            <a:r>
              <a:rPr lang="fa-IR" sz="3200" b="1" dirty="0">
                <a:effectLst>
                  <a:outerShdw blurRad="38100" dist="38100" dir="2700000" algn="tl">
                    <a:srgbClr val="000000">
                      <a:alpha val="43137"/>
                    </a:srgbClr>
                  </a:outerShdw>
                </a:effectLst>
                <a:latin typeface="Calibri" pitchFamily="34" charset="0"/>
                <a:cs typeface="B Nazanin" pitchFamily="2" charset="-78"/>
              </a:rPr>
              <a:t> عملکرد</a:t>
            </a:r>
          </a:p>
          <a:p>
            <a:pPr algn="justLow" rtl="1">
              <a:lnSpc>
                <a:spcPct val="150000"/>
              </a:lnSpc>
              <a:buClr>
                <a:srgbClr val="0900B4"/>
              </a:buClr>
              <a:buFont typeface="Wingdings" pitchFamily="2" charset="2"/>
              <a:buChar char="q"/>
            </a:pPr>
            <a:r>
              <a:rPr lang="fa-IR" sz="3200" b="1" dirty="0">
                <a:effectLst>
                  <a:outerShdw blurRad="38100" dist="38100" dir="2700000" algn="tl">
                    <a:srgbClr val="000000">
                      <a:alpha val="43137"/>
                    </a:srgbClr>
                  </a:outerShdw>
                </a:effectLst>
                <a:latin typeface="Calibri" pitchFamily="34" charset="0"/>
                <a:cs typeface="B Nazanin" pitchFamily="2" charset="-78"/>
              </a:rPr>
              <a:t> تعهد</a:t>
            </a:r>
          </a:p>
          <a:p>
            <a:pPr algn="justLow" rtl="1">
              <a:lnSpc>
                <a:spcPct val="150000"/>
              </a:lnSpc>
              <a:buClr>
                <a:srgbClr val="0900B4"/>
              </a:buClr>
              <a:buFont typeface="Wingdings" pitchFamily="2" charset="2"/>
              <a:buChar char="q"/>
            </a:pPr>
            <a:r>
              <a:rPr lang="fa-IR" sz="3200" b="1" dirty="0">
                <a:effectLst>
                  <a:outerShdw blurRad="38100" dist="38100" dir="2700000" algn="tl">
                    <a:srgbClr val="000000">
                      <a:alpha val="43137"/>
                    </a:srgbClr>
                  </a:outerShdw>
                </a:effectLst>
                <a:latin typeface="Calibri" pitchFamily="34" charset="0"/>
                <a:cs typeface="B Nazanin" pitchFamily="2" charset="-78"/>
              </a:rPr>
              <a:t> کیفیت</a:t>
            </a:r>
          </a:p>
          <a:p>
            <a:pPr algn="justLow" rtl="1">
              <a:lnSpc>
                <a:spcPct val="150000"/>
              </a:lnSpc>
              <a:buClr>
                <a:srgbClr val="0900B4"/>
              </a:buClr>
              <a:buFont typeface="Wingdings" pitchFamily="2" charset="2"/>
              <a:buChar char="q"/>
            </a:pPr>
            <a:r>
              <a:rPr lang="fa-IR" sz="3200" b="1" dirty="0">
                <a:effectLst>
                  <a:outerShdw blurRad="38100" dist="38100" dir="2700000" algn="tl">
                    <a:srgbClr val="000000">
                      <a:alpha val="43137"/>
                    </a:srgbClr>
                  </a:outerShdw>
                </a:effectLst>
                <a:latin typeface="Calibri" pitchFamily="34" charset="0"/>
                <a:cs typeface="B Nazanin" pitchFamily="2" charset="-78"/>
              </a:rPr>
              <a:t> خدمات مشتری    </a:t>
            </a:r>
          </a:p>
          <a:p>
            <a:pPr algn="justLow" rtl="1">
              <a:lnSpc>
                <a:spcPct val="150000"/>
              </a:lnSpc>
              <a:buClr>
                <a:srgbClr val="0900B4"/>
              </a:buClr>
              <a:buFont typeface="Wingdings" pitchFamily="2" charset="2"/>
              <a:buChar char="q"/>
            </a:pPr>
            <a:r>
              <a:rPr lang="fa-IR" sz="3200" b="1" dirty="0">
                <a:effectLst>
                  <a:outerShdw blurRad="38100" dist="38100" dir="2700000" algn="tl">
                    <a:srgbClr val="000000">
                      <a:alpha val="43137"/>
                    </a:srgbClr>
                  </a:outerShdw>
                </a:effectLst>
                <a:latin typeface="Calibri" pitchFamily="34" charset="0"/>
                <a:cs typeface="B Nazanin" pitchFamily="2" charset="-78"/>
              </a:rPr>
              <a:t> کار تیمی </a:t>
            </a:r>
          </a:p>
          <a:p>
            <a:pPr algn="justLow" rtl="1">
              <a:lnSpc>
                <a:spcPct val="150000"/>
              </a:lnSpc>
              <a:buClr>
                <a:srgbClr val="0900B4"/>
              </a:buClr>
              <a:buFont typeface="Wingdings" pitchFamily="2" charset="2"/>
              <a:buChar char="q"/>
            </a:pPr>
            <a:r>
              <a:rPr lang="fa-IR" sz="3200" b="1" dirty="0">
                <a:effectLst>
                  <a:outerShdw blurRad="38100" dist="38100" dir="2700000" algn="tl">
                    <a:srgbClr val="000000">
                      <a:alpha val="43137"/>
                    </a:srgbClr>
                  </a:outerShdw>
                </a:effectLst>
                <a:latin typeface="Calibri" pitchFamily="34" charset="0"/>
                <a:cs typeface="B Nazanin" pitchFamily="2" charset="-78"/>
              </a:rPr>
              <a:t> فراگیری سازمانی </a:t>
            </a:r>
          </a:p>
          <a:p>
            <a:pPr algn="justLow" rtl="1">
              <a:lnSpc>
                <a:spcPct val="150000"/>
              </a:lnSpc>
              <a:buClr>
                <a:srgbClr val="0900B4"/>
              </a:buClr>
              <a:buFont typeface="Wingdings" pitchFamily="2" charset="2"/>
              <a:buChar char="q"/>
            </a:pPr>
            <a:r>
              <a:rPr lang="fa-IR" sz="3200" b="1" dirty="0">
                <a:effectLst>
                  <a:outerShdw blurRad="38100" dist="38100" dir="2700000" algn="tl">
                    <a:srgbClr val="000000">
                      <a:alpha val="43137"/>
                    </a:srgbClr>
                  </a:outerShdw>
                </a:effectLst>
                <a:latin typeface="Calibri" pitchFamily="34" charset="0"/>
                <a:cs typeface="B Nazanin" pitchFamily="2" charset="-78"/>
              </a:rPr>
              <a:t> ارزش ها</a:t>
            </a:r>
          </a:p>
        </p:txBody>
      </p:sp>
    </p:spTree>
  </p:cSld>
  <p:clrMapOvr>
    <a:masterClrMapping/>
  </p:clrMapOvr>
  <p:transition>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SA" sz="5400" b="1" dirty="0" smtClean="0">
                <a:solidFill>
                  <a:srgbClr val="0070C0"/>
                </a:solidFill>
                <a:effectLst>
                  <a:outerShdw blurRad="38100" dist="38100" dir="2700000" algn="tl">
                    <a:srgbClr val="000000">
                      <a:alpha val="43137"/>
                    </a:srgbClr>
                  </a:outerShdw>
                </a:effectLst>
                <a:cs typeface="B Nazanin" pitchFamily="2" charset="-78"/>
              </a:rPr>
              <a:t>3-استراتژي هاي مديريت تغيير</a:t>
            </a:r>
            <a:r>
              <a:rPr lang="en-US" sz="5400" b="1" dirty="0" smtClean="0">
                <a:solidFill>
                  <a:srgbClr val="0070C0"/>
                </a:solidFill>
                <a:effectLst>
                  <a:outerShdw blurRad="38100" dist="38100" dir="2700000" algn="tl">
                    <a:srgbClr val="000000">
                      <a:alpha val="43137"/>
                    </a:srgbClr>
                  </a:outerShdw>
                </a:effectLst>
                <a:cs typeface="B Nazanin" pitchFamily="2" charset="-78"/>
              </a:rPr>
              <a:t/>
            </a:r>
            <a:br>
              <a:rPr lang="en-US" sz="5400" b="1" dirty="0" smtClean="0">
                <a:solidFill>
                  <a:srgbClr val="0070C0"/>
                </a:solidFill>
                <a:effectLst>
                  <a:outerShdw blurRad="38100" dist="38100" dir="2700000" algn="tl">
                    <a:srgbClr val="000000">
                      <a:alpha val="43137"/>
                    </a:srgbClr>
                  </a:outerShdw>
                </a:effectLst>
                <a:cs typeface="B Nazanin" pitchFamily="2" charset="-78"/>
              </a:rPr>
            </a:br>
            <a:endParaRPr lang="en-US" sz="5400" b="1"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457200" y="1600200"/>
            <a:ext cx="8229600" cy="5257800"/>
          </a:xfrm>
        </p:spPr>
        <p:txBody>
          <a:bodyPr>
            <a:normAutofit/>
          </a:bodyPr>
          <a:lstStyle/>
          <a:p>
            <a:pPr algn="ctr" rtl="1">
              <a:lnSpc>
                <a:spcPct val="150000"/>
              </a:lnSpc>
              <a:buNone/>
            </a:pPr>
            <a:r>
              <a:rPr lang="ar-SA" dirty="0" smtClean="0">
                <a:cs typeface="B Nazanin" pitchFamily="2" charset="-78"/>
              </a:rPr>
              <a:t>تغيير استراتژيك به تغيير شكل سازمان مي پردازد</a:t>
            </a:r>
            <a:r>
              <a:rPr lang="en-US" dirty="0" smtClean="0">
                <a:cs typeface="B Nazanin" pitchFamily="2" charset="-78"/>
              </a:rPr>
              <a:t>. </a:t>
            </a:r>
            <a:r>
              <a:rPr lang="ar-SA" dirty="0" smtClean="0">
                <a:cs typeface="B Nazanin" pitchFamily="2" charset="-78"/>
              </a:rPr>
              <a:t>تغيير استراتژيك به مسائل بلندمدت کلي و کلان سازمان بر مي گردد</a:t>
            </a:r>
            <a:r>
              <a:rPr lang="en-US" dirty="0" smtClean="0">
                <a:cs typeface="B Nazanin" pitchFamily="2" charset="-78"/>
              </a:rPr>
              <a:t>  </a:t>
            </a:r>
            <a:r>
              <a:rPr lang="ar-SA" dirty="0" smtClean="0">
                <a:cs typeface="B Nazanin" pitchFamily="2" charset="-78"/>
              </a:rPr>
              <a:t>تغيير استراتژيك دربارة حرکت از وضعيت فعلي به وضعيت آتي است</a:t>
            </a:r>
            <a:r>
              <a:rPr lang="en-US" dirty="0" smtClean="0">
                <a:cs typeface="B Nazanin" pitchFamily="2" charset="-78"/>
              </a:rPr>
              <a:t>. </a:t>
            </a:r>
            <a:r>
              <a:rPr lang="ar-SA" dirty="0" smtClean="0">
                <a:cs typeface="B Nazanin" pitchFamily="2" charset="-78"/>
              </a:rPr>
              <a:t>تغيير استراتژيك هدف و مأموريت سازمان، فلسفه کلان آن در خصوص مسائلي همچون رشد، کيفيت، خلاقيت و ارزش هاي مربوط به کارکنان، نيازهاي تأمين شدة مشتريان و تكنولوژي هاي به کار گرفته شده را در بر مي گيرد</a:t>
            </a:r>
            <a:r>
              <a:rPr lang="en-US" dirty="0" smtClean="0">
                <a:cs typeface="B Nazanin" pitchFamily="2" charset="-78"/>
              </a:rPr>
              <a:t>.</a:t>
            </a:r>
          </a:p>
          <a:p>
            <a:pPr algn="ctr" rtl="1">
              <a:lnSpc>
                <a:spcPct val="150000"/>
              </a:lnSpc>
              <a:buNone/>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0070C0"/>
                </a:solidFill>
                <a:effectLst>
                  <a:outerShdw blurRad="38100" dist="38100" dir="2700000" algn="tl">
                    <a:srgbClr val="000000">
                      <a:alpha val="43137"/>
                    </a:srgbClr>
                  </a:outerShdw>
                </a:effectLst>
                <a:cs typeface="B Nazanin" pitchFamily="2" charset="-78"/>
              </a:rPr>
              <a:t>استراتژیهای مندرج در ویرایش سوم</a:t>
            </a:r>
            <a:endParaRPr lang="en-US" b="1"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p:txBody>
          <a:bodyPr>
            <a:normAutofit fontScale="92500" lnSpcReduction="10000"/>
          </a:bodyPr>
          <a:lstStyle/>
          <a:p>
            <a:pPr algn="justLow" rtl="1">
              <a:lnSpc>
                <a:spcPct val="150000"/>
              </a:lnSpc>
              <a:buClr>
                <a:srgbClr val="CC0000"/>
              </a:buClr>
              <a:buFont typeface="Wingdings" pitchFamily="2" charset="2"/>
              <a:buChar char="q"/>
            </a:pPr>
            <a:r>
              <a:rPr lang="fa-IR" b="1" dirty="0" smtClean="0">
                <a:solidFill>
                  <a:srgbClr val="0070C0"/>
                </a:solidFill>
                <a:latin typeface="Calibri" pitchFamily="34" charset="0"/>
                <a:cs typeface="B Nazanin" pitchFamily="2" charset="-78"/>
              </a:rPr>
              <a:t>استراتژی مدیریت دانش </a:t>
            </a:r>
          </a:p>
          <a:p>
            <a:pPr algn="justLow" rtl="1">
              <a:lnSpc>
                <a:spcPct val="150000"/>
              </a:lnSpc>
              <a:buClr>
                <a:srgbClr val="0900B4"/>
              </a:buClr>
              <a:buFont typeface="Wingdings" pitchFamily="2" charset="2"/>
              <a:buChar char="q"/>
            </a:pPr>
            <a:r>
              <a:rPr lang="fa-IR" b="1" dirty="0" smtClean="0">
                <a:solidFill>
                  <a:srgbClr val="0070C0"/>
                </a:solidFill>
                <a:latin typeface="Calibri" pitchFamily="34" charset="0"/>
                <a:cs typeface="B Nazanin" pitchFamily="2" charset="-78"/>
              </a:rPr>
              <a:t> استراتژی تعهد سازمانی  </a:t>
            </a:r>
          </a:p>
          <a:p>
            <a:pPr algn="justLow" rtl="1">
              <a:lnSpc>
                <a:spcPct val="150000"/>
              </a:lnSpc>
              <a:buClr>
                <a:srgbClr val="CC0000"/>
              </a:buClr>
              <a:buFont typeface="Wingdings" pitchFamily="2" charset="2"/>
              <a:buChar char="q"/>
            </a:pPr>
            <a:r>
              <a:rPr lang="fa-IR" b="1" dirty="0" smtClean="0">
                <a:solidFill>
                  <a:srgbClr val="0070C0"/>
                </a:solidFill>
                <a:latin typeface="Calibri" pitchFamily="34" charset="0"/>
                <a:cs typeface="B Nazanin" pitchFamily="2" charset="-78"/>
              </a:rPr>
              <a:t> استراتژی ایجاد جوی از اعتماد</a:t>
            </a:r>
          </a:p>
          <a:p>
            <a:pPr algn="justLow" rtl="1">
              <a:lnSpc>
                <a:spcPct val="150000"/>
              </a:lnSpc>
              <a:buClr>
                <a:srgbClr val="0900B4"/>
              </a:buClr>
              <a:buFont typeface="Wingdings" pitchFamily="2" charset="2"/>
              <a:buChar char="q"/>
            </a:pPr>
            <a:r>
              <a:rPr lang="fa-IR" b="1" dirty="0" smtClean="0">
                <a:solidFill>
                  <a:srgbClr val="0070C0"/>
                </a:solidFill>
                <a:latin typeface="Calibri" pitchFamily="34" charset="0"/>
                <a:cs typeface="B Nazanin" pitchFamily="2" charset="-78"/>
              </a:rPr>
              <a:t> استراتژی مدیریت کیفیت</a:t>
            </a:r>
          </a:p>
          <a:p>
            <a:pPr algn="justLow" rtl="1">
              <a:lnSpc>
                <a:spcPct val="150000"/>
              </a:lnSpc>
              <a:buClr>
                <a:srgbClr val="CC0000"/>
              </a:buClr>
              <a:buFont typeface="Wingdings" pitchFamily="2" charset="2"/>
              <a:buChar char="q"/>
            </a:pPr>
            <a:r>
              <a:rPr lang="fa-IR" b="1" dirty="0" smtClean="0">
                <a:solidFill>
                  <a:srgbClr val="0070C0"/>
                </a:solidFill>
                <a:latin typeface="Calibri" pitchFamily="34" charset="0"/>
                <a:cs typeface="B Nazanin" pitchFamily="2" charset="-78"/>
              </a:rPr>
              <a:t>استراتژی بهبود مستمر</a:t>
            </a:r>
          </a:p>
          <a:p>
            <a:pPr algn="justLow" rtl="1">
              <a:lnSpc>
                <a:spcPct val="150000"/>
              </a:lnSpc>
              <a:buClr>
                <a:srgbClr val="0900B4"/>
              </a:buClr>
              <a:buFont typeface="Wingdings" pitchFamily="2" charset="2"/>
              <a:buChar char="q"/>
            </a:pPr>
            <a:r>
              <a:rPr lang="fa-IR" b="1" dirty="0" smtClean="0">
                <a:solidFill>
                  <a:srgbClr val="0070C0"/>
                </a:solidFill>
                <a:latin typeface="Calibri" pitchFamily="34" charset="0"/>
                <a:cs typeface="B Nazanin" pitchFamily="2" charset="-78"/>
              </a:rPr>
              <a:t>استراتژی خدمات مشتریان  </a:t>
            </a:r>
          </a:p>
          <a:p>
            <a:endParaRPr lang="en-US" dirty="0">
              <a:solidFill>
                <a:srgbClr val="0070C0"/>
              </a:solidFill>
              <a:cs typeface="B Nazanin" pitchFamily="2" charset="-7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SA" sz="5400" b="1" dirty="0" smtClean="0">
                <a:solidFill>
                  <a:srgbClr val="0070C0"/>
                </a:solidFill>
                <a:effectLst>
                  <a:outerShdw blurRad="38100" dist="38100" dir="2700000" algn="tl">
                    <a:srgbClr val="000000">
                      <a:alpha val="43137"/>
                    </a:srgbClr>
                  </a:outerShdw>
                </a:effectLst>
                <a:cs typeface="B Nazanin" pitchFamily="2" charset="-78"/>
              </a:rPr>
              <a:t>فرآيند تغيير</a:t>
            </a:r>
            <a:endParaRPr lang="en-US" sz="5400" b="1"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457200" y="1600200"/>
            <a:ext cx="8229600" cy="4953000"/>
          </a:xfrm>
        </p:spPr>
        <p:txBody>
          <a:bodyPr>
            <a:normAutofit/>
          </a:bodyPr>
          <a:lstStyle/>
          <a:p>
            <a:pPr algn="ctr" rtl="1">
              <a:lnSpc>
                <a:spcPct val="120000"/>
              </a:lnSpc>
              <a:buNone/>
            </a:pPr>
            <a:r>
              <a:rPr lang="ar-SA" sz="4000" dirty="0" smtClean="0">
                <a:effectLst>
                  <a:outerShdw blurRad="38100" dist="38100" dir="2700000" algn="tl">
                    <a:srgbClr val="000000">
                      <a:alpha val="43137"/>
                    </a:srgbClr>
                  </a:outerShdw>
                </a:effectLst>
                <a:cs typeface="B Nazanin" pitchFamily="2" charset="-78"/>
              </a:rPr>
              <a:t>فرآيند تغيير با آگاهي از نياز و ضرورت تغيير آغاز مي شود</a:t>
            </a:r>
            <a:r>
              <a:rPr lang="en-US" sz="4000" dirty="0" smtClean="0">
                <a:effectLst>
                  <a:outerShdw blurRad="38100" dist="38100" dir="2700000" algn="tl">
                    <a:srgbClr val="000000">
                      <a:alpha val="43137"/>
                    </a:srgbClr>
                  </a:outerShdw>
                </a:effectLst>
                <a:cs typeface="B Nazanin" pitchFamily="2" charset="-78"/>
              </a:rPr>
              <a:t>. </a:t>
            </a:r>
            <a:r>
              <a:rPr lang="ar-SA" sz="4000" dirty="0" smtClean="0">
                <a:effectLst>
                  <a:outerShdw blurRad="38100" dist="38100" dir="2700000" algn="tl">
                    <a:srgbClr val="000000">
                      <a:alpha val="43137"/>
                    </a:srgbClr>
                  </a:outerShdw>
                </a:effectLst>
                <a:cs typeface="B Nazanin" pitchFamily="2" charset="-78"/>
              </a:rPr>
              <a:t>تجزيه و تحليل اين موقعيت و عواملي که آن را ايجاد کرده اند، مشخصات بارز آنها را آشكار مي سازد و جهتي را که اقدامات بايد در راستاي آن انجام بشوند نشان مي دهد و به عبارت بهتر استراتژي تغيير را مشخص مي سازد</a:t>
            </a:r>
            <a:r>
              <a:rPr lang="en-US" sz="4000" dirty="0" smtClean="0">
                <a:effectLst>
                  <a:outerShdw blurRad="38100" dist="38100" dir="2700000" algn="tl">
                    <a:srgbClr val="000000">
                      <a:alpha val="43137"/>
                    </a:srgbClr>
                  </a:outerShdw>
                </a:effectLst>
                <a:cs typeface="B Nazanin" pitchFamily="2" charset="-78"/>
              </a:rPr>
              <a:t>.</a:t>
            </a:r>
          </a:p>
          <a:p>
            <a:pPr algn="ctr" rtl="1">
              <a:lnSpc>
                <a:spcPct val="120000"/>
              </a:lnSpc>
              <a:buNone/>
            </a:pPr>
            <a:endParaRPr lang="en-US" sz="4000" dirty="0">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ChangeArrowheads="1"/>
          </p:cNvSpPr>
          <p:nvPr/>
        </p:nvSpPr>
        <p:spPr bwMode="auto">
          <a:xfrm>
            <a:off x="2971800" y="0"/>
            <a:ext cx="2997321" cy="898466"/>
          </a:xfrm>
          <a:prstGeom prst="rect">
            <a:avLst/>
          </a:prstGeom>
          <a:gradFill rotWithShape="1">
            <a:gsLst>
              <a:gs pos="0">
                <a:schemeClr val="bg1"/>
              </a:gs>
              <a:gs pos="100000">
                <a:schemeClr val="accent1"/>
              </a:gs>
            </a:gsLst>
            <a:path path="shape">
              <a:fillToRect l="50000" t="50000" r="50000" b="50000"/>
            </a:path>
          </a:gradFill>
          <a:ln w="25400">
            <a:noFill/>
            <a:miter lim="800000"/>
            <a:headEnd/>
            <a:tailEnd/>
          </a:ln>
          <a:effectLst>
            <a:outerShdw dist="35921" dir="2700000" algn="ctr" rotWithShape="0">
              <a:srgbClr val="808080"/>
            </a:outerShdw>
          </a:effectLst>
        </p:spPr>
        <p:txBody>
          <a:bodyPr lIns="0" tIns="63097" rIns="0" bIns="0" anchor="ctr"/>
          <a:lstStyle/>
          <a:p>
            <a:pPr algn="ctr" rtl="1">
              <a:defRPr/>
            </a:pPr>
            <a:r>
              <a:rPr lang="fa-IR" sz="3200" b="1" dirty="0">
                <a:solidFill>
                  <a:srgbClr val="000099"/>
                </a:solidFill>
                <a:cs typeface="Zar" pitchFamily="2" charset="-78"/>
              </a:rPr>
              <a:t>مديريت تغيير</a:t>
            </a:r>
            <a:endParaRPr lang="en-US" dirty="0">
              <a:solidFill>
                <a:srgbClr val="000099"/>
              </a:solidFill>
            </a:endParaRPr>
          </a:p>
        </p:txBody>
      </p:sp>
      <p:sp>
        <p:nvSpPr>
          <p:cNvPr id="649219" name="_s1028"/>
          <p:cNvSpPr>
            <a:spLocks noChangeArrowheads="1" noTextEdit="1"/>
          </p:cNvSpPr>
          <p:nvPr/>
        </p:nvSpPr>
        <p:spPr bwMode="auto">
          <a:xfrm>
            <a:off x="2286000" y="1143000"/>
            <a:ext cx="4217697" cy="4051734"/>
          </a:xfrm>
          <a:custGeom>
            <a:avLst/>
            <a:gdLst>
              <a:gd name="G0" fmla="+- 7200 0 0"/>
              <a:gd name="G1" fmla="+- 15728640 0 0"/>
              <a:gd name="G2" fmla="+- 0 0 15728640"/>
              <a:gd name="T0" fmla="*/ 0 256 1"/>
              <a:gd name="T1" fmla="*/ 180 256 1"/>
              <a:gd name="G3" fmla="+- 15728640 T0 T1"/>
              <a:gd name="T2" fmla="*/ 0 256 1"/>
              <a:gd name="T3" fmla="*/ 90 256 1"/>
              <a:gd name="G4" fmla="+- 15728640 T2 T3"/>
              <a:gd name="G5" fmla="*/ G4 2 1"/>
              <a:gd name="T4" fmla="*/ 90 256 1"/>
              <a:gd name="T5" fmla="*/ 0 256 1"/>
              <a:gd name="G6" fmla="+- 15728640 T4 T5"/>
              <a:gd name="G7" fmla="*/ G6 2 1"/>
              <a:gd name="G8" fmla="abs 1572864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200"/>
              <a:gd name="G18" fmla="*/ 7200 1 2"/>
              <a:gd name="G19" fmla="+- G18 5400 0"/>
              <a:gd name="G20" fmla="cos G19 15728640"/>
              <a:gd name="G21" fmla="sin G19 15728640"/>
              <a:gd name="G22" fmla="+- G20 10800 0"/>
              <a:gd name="G23" fmla="+- G21 10800 0"/>
              <a:gd name="G24" fmla="+- 10800 0 G20"/>
              <a:gd name="G25" fmla="+- 7200 10800 0"/>
              <a:gd name="G26" fmla="?: G9 G17 G25"/>
              <a:gd name="G27" fmla="?: G9 0 21600"/>
              <a:gd name="G28" fmla="cos 10800 15728640"/>
              <a:gd name="G29" fmla="sin 10800 15728640"/>
              <a:gd name="G30" fmla="sin 7200 15728640"/>
              <a:gd name="G31" fmla="+- G28 10800 0"/>
              <a:gd name="G32" fmla="+- G29 10800 0"/>
              <a:gd name="G33" fmla="+- G30 10800 0"/>
              <a:gd name="G34" fmla="?: G4 0 G31"/>
              <a:gd name="G35" fmla="?: 15728640 G34 0"/>
              <a:gd name="G36" fmla="?: G6 G35 G31"/>
              <a:gd name="G37" fmla="+- 21600 0 G36"/>
              <a:gd name="G38" fmla="?: G4 0 G33"/>
              <a:gd name="G39" fmla="?: 15728640 G38 G32"/>
              <a:gd name="G40" fmla="?: G6 G39 0"/>
              <a:gd name="G41" fmla="?: G4 G32 21600"/>
              <a:gd name="G42" fmla="?: G6 G41 G33"/>
              <a:gd name="T12" fmla="*/ 10800 w 21600"/>
              <a:gd name="T13" fmla="*/ 0 h 21600"/>
              <a:gd name="T14" fmla="*/ 6299 w 21600"/>
              <a:gd name="T15" fmla="*/ 3005 h 21600"/>
              <a:gd name="T16" fmla="*/ 10800 w 21600"/>
              <a:gd name="T17" fmla="*/ 3600 h 21600"/>
              <a:gd name="T18" fmla="*/ 15301 w 21600"/>
              <a:gd name="T19" fmla="*/ 300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solidFill>
            <a:srgbClr val="FFCC99"/>
          </a:solidFill>
          <a:ln w="31750">
            <a:solidFill>
              <a:srgbClr val="993300"/>
            </a:solidFill>
            <a:miter lim="800000"/>
            <a:headEnd/>
            <a:tailEnd/>
          </a:ln>
          <a:effectLst>
            <a:outerShdw dist="107763" dir="18900000" algn="ctr" rotWithShape="0">
              <a:srgbClr val="993300">
                <a:alpha val="50000"/>
              </a:srgbClr>
            </a:outerShdw>
          </a:effectLst>
        </p:spPr>
        <p:txBody>
          <a:bodyPr lIns="80147" tIns="40074" rIns="80147" bIns="40074" anchor="ctr"/>
          <a:lstStyle/>
          <a:p>
            <a:pPr>
              <a:defRPr/>
            </a:pPr>
            <a:endParaRPr lang="en-US"/>
          </a:p>
        </p:txBody>
      </p:sp>
      <p:sp>
        <p:nvSpPr>
          <p:cNvPr id="649220" name="_s1029"/>
          <p:cNvSpPr>
            <a:spLocks noChangeArrowheads="1" noTextEdit="1"/>
          </p:cNvSpPr>
          <p:nvPr/>
        </p:nvSpPr>
        <p:spPr bwMode="auto">
          <a:xfrm rot="7200000">
            <a:off x="1782972" y="508497"/>
            <a:ext cx="4138125" cy="4219055"/>
          </a:xfrm>
          <a:custGeom>
            <a:avLst/>
            <a:gdLst>
              <a:gd name="G0" fmla="+- 7200 0 0"/>
              <a:gd name="G1" fmla="+- 15728640 0 0"/>
              <a:gd name="G2" fmla="+- 0 0 15728640"/>
              <a:gd name="T0" fmla="*/ 0 256 1"/>
              <a:gd name="T1" fmla="*/ 180 256 1"/>
              <a:gd name="G3" fmla="+- 15728640 T0 T1"/>
              <a:gd name="T2" fmla="*/ 0 256 1"/>
              <a:gd name="T3" fmla="*/ 90 256 1"/>
              <a:gd name="G4" fmla="+- 15728640 T2 T3"/>
              <a:gd name="G5" fmla="*/ G4 2 1"/>
              <a:gd name="T4" fmla="*/ 90 256 1"/>
              <a:gd name="T5" fmla="*/ 0 256 1"/>
              <a:gd name="G6" fmla="+- 15728640 T4 T5"/>
              <a:gd name="G7" fmla="*/ G6 2 1"/>
              <a:gd name="G8" fmla="abs 1572864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200"/>
              <a:gd name="G18" fmla="*/ 7200 1 2"/>
              <a:gd name="G19" fmla="+- G18 5400 0"/>
              <a:gd name="G20" fmla="cos G19 15728640"/>
              <a:gd name="G21" fmla="sin G19 15728640"/>
              <a:gd name="G22" fmla="+- G20 10800 0"/>
              <a:gd name="G23" fmla="+- G21 10800 0"/>
              <a:gd name="G24" fmla="+- 10800 0 G20"/>
              <a:gd name="G25" fmla="+- 7200 10800 0"/>
              <a:gd name="G26" fmla="?: G9 G17 G25"/>
              <a:gd name="G27" fmla="?: G9 0 21600"/>
              <a:gd name="G28" fmla="cos 10800 15728640"/>
              <a:gd name="G29" fmla="sin 10800 15728640"/>
              <a:gd name="G30" fmla="sin 7200 15728640"/>
              <a:gd name="G31" fmla="+- G28 10800 0"/>
              <a:gd name="G32" fmla="+- G29 10800 0"/>
              <a:gd name="G33" fmla="+- G30 10800 0"/>
              <a:gd name="G34" fmla="?: G4 0 G31"/>
              <a:gd name="G35" fmla="?: 15728640 G34 0"/>
              <a:gd name="G36" fmla="?: G6 G35 G31"/>
              <a:gd name="G37" fmla="+- 21600 0 G36"/>
              <a:gd name="G38" fmla="?: G4 0 G33"/>
              <a:gd name="G39" fmla="?: 15728640 G38 G32"/>
              <a:gd name="G40" fmla="?: G6 G39 0"/>
              <a:gd name="G41" fmla="?: G4 G32 21600"/>
              <a:gd name="G42" fmla="?: G6 G41 G33"/>
              <a:gd name="T12" fmla="*/ 10800 w 21600"/>
              <a:gd name="T13" fmla="*/ 0 h 21600"/>
              <a:gd name="T14" fmla="*/ 6299 w 21600"/>
              <a:gd name="T15" fmla="*/ 3005 h 21600"/>
              <a:gd name="T16" fmla="*/ 10800 w 21600"/>
              <a:gd name="T17" fmla="*/ 3600 h 21600"/>
              <a:gd name="T18" fmla="*/ 15301 w 21600"/>
              <a:gd name="T19" fmla="*/ 300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solidFill>
            <a:srgbClr val="CCFFFF"/>
          </a:solidFill>
          <a:ln w="31750">
            <a:solidFill>
              <a:srgbClr val="003366"/>
            </a:solidFill>
            <a:miter lim="800000"/>
            <a:headEnd/>
            <a:tailEnd/>
          </a:ln>
          <a:effectLst>
            <a:outerShdw dist="107763" dir="2700000" algn="ctr" rotWithShape="0">
              <a:srgbClr val="008080">
                <a:alpha val="50000"/>
              </a:srgbClr>
            </a:outerShdw>
          </a:effectLst>
        </p:spPr>
        <p:txBody>
          <a:bodyPr lIns="80147" tIns="40074" rIns="80147" bIns="40074" anchor="ctr"/>
          <a:lstStyle/>
          <a:p>
            <a:pPr>
              <a:defRPr/>
            </a:pPr>
            <a:endParaRPr lang="en-US"/>
          </a:p>
        </p:txBody>
      </p:sp>
      <p:sp>
        <p:nvSpPr>
          <p:cNvPr id="649221" name="_s1030"/>
          <p:cNvSpPr>
            <a:spLocks noChangeArrowheads="1" noTextEdit="1"/>
          </p:cNvSpPr>
          <p:nvPr/>
        </p:nvSpPr>
        <p:spPr bwMode="auto">
          <a:xfrm rot="14400000">
            <a:off x="2924666" y="586284"/>
            <a:ext cx="4141005" cy="4217697"/>
          </a:xfrm>
          <a:custGeom>
            <a:avLst/>
            <a:gdLst>
              <a:gd name="G0" fmla="+- 7200 0 0"/>
              <a:gd name="G1" fmla="+- 15728640 0 0"/>
              <a:gd name="G2" fmla="+- 0 0 15728640"/>
              <a:gd name="T0" fmla="*/ 0 256 1"/>
              <a:gd name="T1" fmla="*/ 180 256 1"/>
              <a:gd name="G3" fmla="+- 15728640 T0 T1"/>
              <a:gd name="T2" fmla="*/ 0 256 1"/>
              <a:gd name="T3" fmla="*/ 90 256 1"/>
              <a:gd name="G4" fmla="+- 15728640 T2 T3"/>
              <a:gd name="G5" fmla="*/ G4 2 1"/>
              <a:gd name="T4" fmla="*/ 90 256 1"/>
              <a:gd name="T5" fmla="*/ 0 256 1"/>
              <a:gd name="G6" fmla="+- 15728640 T4 T5"/>
              <a:gd name="G7" fmla="*/ G6 2 1"/>
              <a:gd name="G8" fmla="abs 1572864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200"/>
              <a:gd name="G18" fmla="*/ 7200 1 2"/>
              <a:gd name="G19" fmla="+- G18 5400 0"/>
              <a:gd name="G20" fmla="cos G19 15728640"/>
              <a:gd name="G21" fmla="sin G19 15728640"/>
              <a:gd name="G22" fmla="+- G20 10800 0"/>
              <a:gd name="G23" fmla="+- G21 10800 0"/>
              <a:gd name="G24" fmla="+- 10800 0 G20"/>
              <a:gd name="G25" fmla="+- 7200 10800 0"/>
              <a:gd name="G26" fmla="?: G9 G17 G25"/>
              <a:gd name="G27" fmla="?: G9 0 21600"/>
              <a:gd name="G28" fmla="cos 10800 15728640"/>
              <a:gd name="G29" fmla="sin 10800 15728640"/>
              <a:gd name="G30" fmla="sin 7200 15728640"/>
              <a:gd name="G31" fmla="+- G28 10800 0"/>
              <a:gd name="G32" fmla="+- G29 10800 0"/>
              <a:gd name="G33" fmla="+- G30 10800 0"/>
              <a:gd name="G34" fmla="?: G4 0 G31"/>
              <a:gd name="G35" fmla="?: 15728640 G34 0"/>
              <a:gd name="G36" fmla="?: G6 G35 G31"/>
              <a:gd name="G37" fmla="+- 21600 0 G36"/>
              <a:gd name="G38" fmla="?: G4 0 G33"/>
              <a:gd name="G39" fmla="?: 15728640 G38 G32"/>
              <a:gd name="G40" fmla="?: G6 G39 0"/>
              <a:gd name="G41" fmla="?: G4 G32 21600"/>
              <a:gd name="G42" fmla="?: G6 G41 G33"/>
              <a:gd name="T12" fmla="*/ 10800 w 21600"/>
              <a:gd name="T13" fmla="*/ 0 h 21600"/>
              <a:gd name="T14" fmla="*/ 6299 w 21600"/>
              <a:gd name="T15" fmla="*/ 3005 h 21600"/>
              <a:gd name="T16" fmla="*/ 10800 w 21600"/>
              <a:gd name="T17" fmla="*/ 3600 h 21600"/>
              <a:gd name="T18" fmla="*/ 15301 w 21600"/>
              <a:gd name="T19" fmla="*/ 300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solidFill>
            <a:srgbClr val="CCFFCC"/>
          </a:solidFill>
          <a:ln w="31750">
            <a:solidFill>
              <a:srgbClr val="003300"/>
            </a:solidFill>
            <a:miter lim="800000"/>
            <a:headEnd/>
            <a:tailEnd/>
          </a:ln>
          <a:effectLst>
            <a:outerShdw dist="107763" dir="8100000" algn="ctr" rotWithShape="0">
              <a:srgbClr val="339966">
                <a:alpha val="50000"/>
              </a:srgbClr>
            </a:outerShdw>
          </a:effectLst>
        </p:spPr>
        <p:txBody>
          <a:bodyPr lIns="80147" tIns="40074" rIns="80147" bIns="40074" anchor="ctr"/>
          <a:lstStyle/>
          <a:p>
            <a:pPr>
              <a:defRPr/>
            </a:pPr>
            <a:endParaRPr lang="en-US"/>
          </a:p>
        </p:txBody>
      </p:sp>
      <p:sp>
        <p:nvSpPr>
          <p:cNvPr id="649222" name="_s1031"/>
          <p:cNvSpPr>
            <a:spLocks noChangeArrowheads="1"/>
          </p:cNvSpPr>
          <p:nvPr/>
        </p:nvSpPr>
        <p:spPr bwMode="auto">
          <a:xfrm>
            <a:off x="5410200" y="1524000"/>
            <a:ext cx="1285536" cy="1262747"/>
          </a:xfrm>
          <a:prstGeom prst="rect">
            <a:avLst/>
          </a:prstGeom>
          <a:noFill/>
          <a:ln w="9525">
            <a:noFill/>
            <a:miter lim="800000"/>
            <a:headEnd/>
            <a:tailEnd/>
          </a:ln>
        </p:spPr>
        <p:txBody>
          <a:bodyPr lIns="71110" tIns="35553" rIns="71110" bIns="35553" anchor="ctr"/>
          <a:lstStyle/>
          <a:p>
            <a:pPr algn="ctr" defTabSz="914179" rtl="1"/>
            <a:r>
              <a:rPr lang="fa-IR" sz="2800" b="1" dirty="0">
                <a:solidFill>
                  <a:srgbClr val="000000"/>
                </a:solidFill>
                <a:latin typeface="Times New Roman" pitchFamily="18" charset="0"/>
                <a:cs typeface="Nazanin" pitchFamily="2" charset="-78"/>
              </a:rPr>
              <a:t>اجراي تغيير</a:t>
            </a:r>
            <a:endParaRPr lang="en-US" sz="2800" b="1" dirty="0">
              <a:cs typeface="Nazanin" pitchFamily="2" charset="-78"/>
            </a:endParaRPr>
          </a:p>
        </p:txBody>
      </p:sp>
      <p:sp>
        <p:nvSpPr>
          <p:cNvPr id="649223" name="_s1032"/>
          <p:cNvSpPr>
            <a:spLocks noChangeArrowheads="1"/>
          </p:cNvSpPr>
          <p:nvPr/>
        </p:nvSpPr>
        <p:spPr bwMode="auto">
          <a:xfrm>
            <a:off x="3810000" y="4038600"/>
            <a:ext cx="1286893" cy="1693998"/>
          </a:xfrm>
          <a:prstGeom prst="rect">
            <a:avLst/>
          </a:prstGeom>
          <a:noFill/>
          <a:ln w="9525">
            <a:noFill/>
            <a:miter lim="800000"/>
            <a:headEnd/>
            <a:tailEnd/>
          </a:ln>
        </p:spPr>
        <p:txBody>
          <a:bodyPr lIns="71110" tIns="35553" rIns="71110" bIns="35553" anchor="ctr"/>
          <a:lstStyle/>
          <a:p>
            <a:pPr algn="ctr" defTabSz="914179" rtl="1"/>
            <a:r>
              <a:rPr lang="fa-IR" sz="2800" b="1" dirty="0">
                <a:solidFill>
                  <a:srgbClr val="000000"/>
                </a:solidFill>
                <a:latin typeface="Times New Roman" pitchFamily="18" charset="0"/>
                <a:cs typeface="Nazanin" pitchFamily="2" charset="-78"/>
              </a:rPr>
              <a:t>كنترل </a:t>
            </a:r>
          </a:p>
          <a:p>
            <a:pPr algn="ctr" defTabSz="914179" rtl="1"/>
            <a:r>
              <a:rPr lang="fa-IR" sz="2800" b="1" dirty="0">
                <a:solidFill>
                  <a:srgbClr val="000000"/>
                </a:solidFill>
                <a:latin typeface="Times New Roman" pitchFamily="18" charset="0"/>
                <a:cs typeface="Nazanin" pitchFamily="2" charset="-78"/>
              </a:rPr>
              <a:t>تغيير</a:t>
            </a:r>
            <a:endParaRPr lang="en-US" sz="2800" b="1" dirty="0">
              <a:cs typeface="Nazanin" pitchFamily="2" charset="-78"/>
            </a:endParaRPr>
          </a:p>
        </p:txBody>
      </p:sp>
      <p:sp>
        <p:nvSpPr>
          <p:cNvPr id="649224" name="_s1033"/>
          <p:cNvSpPr>
            <a:spLocks noChangeArrowheads="1"/>
          </p:cNvSpPr>
          <p:nvPr/>
        </p:nvSpPr>
        <p:spPr bwMode="auto">
          <a:xfrm>
            <a:off x="2209800" y="1676400"/>
            <a:ext cx="1576037" cy="1262747"/>
          </a:xfrm>
          <a:prstGeom prst="rect">
            <a:avLst/>
          </a:prstGeom>
          <a:noFill/>
          <a:ln w="9525">
            <a:noFill/>
            <a:miter lim="800000"/>
            <a:headEnd/>
            <a:tailEnd/>
          </a:ln>
        </p:spPr>
        <p:txBody>
          <a:bodyPr lIns="71110" tIns="35553" rIns="71110" bIns="35553" anchor="ctr"/>
          <a:lstStyle/>
          <a:p>
            <a:pPr algn="ctr" defTabSz="914179" rtl="1"/>
            <a:r>
              <a:rPr lang="fa-IR" sz="2800" b="1" dirty="0">
                <a:solidFill>
                  <a:srgbClr val="000000"/>
                </a:solidFill>
                <a:latin typeface="Times New Roman" pitchFamily="18" charset="0"/>
                <a:cs typeface="Nazanin" pitchFamily="2" charset="-78"/>
              </a:rPr>
              <a:t>برنامه ريزي تغيير</a:t>
            </a:r>
            <a:endParaRPr lang="en-US" sz="2800" b="1" dirty="0">
              <a:cs typeface="Nazanin" pitchFamily="2" charset="-78"/>
            </a:endParaRPr>
          </a:p>
        </p:txBody>
      </p:sp>
      <p:sp>
        <p:nvSpPr>
          <p:cNvPr id="9" name="_s1033"/>
          <p:cNvSpPr>
            <a:spLocks noChangeArrowheads="1"/>
          </p:cNvSpPr>
          <p:nvPr/>
        </p:nvSpPr>
        <p:spPr bwMode="auto">
          <a:xfrm>
            <a:off x="0" y="5595253"/>
            <a:ext cx="9144000" cy="1262747"/>
          </a:xfrm>
          <a:prstGeom prst="rect">
            <a:avLst/>
          </a:prstGeom>
          <a:noFill/>
          <a:ln w="9525">
            <a:noFill/>
            <a:miter lim="800000"/>
            <a:headEnd/>
            <a:tailEnd/>
          </a:ln>
        </p:spPr>
        <p:txBody>
          <a:bodyPr lIns="71110" tIns="35553" rIns="71110" bIns="35553" anchor="ctr"/>
          <a:lstStyle/>
          <a:p>
            <a:pPr algn="ctr" defTabSz="914179" rtl="1"/>
            <a:endParaRPr lang="en-US" sz="2800" b="1" dirty="0">
              <a:cs typeface="Nazanin" pitchFamily="2" charset="-78"/>
            </a:endParaRPr>
          </a:p>
        </p:txBody>
      </p:sp>
      <p:sp>
        <p:nvSpPr>
          <p:cNvPr id="10" name="Rectangle 9"/>
          <p:cNvSpPr/>
          <p:nvPr/>
        </p:nvSpPr>
        <p:spPr>
          <a:xfrm>
            <a:off x="304800" y="5334000"/>
            <a:ext cx="8610600"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rtl="1"/>
            <a:r>
              <a:rPr lang="ar-SA" sz="2800" b="1" dirty="0" smtClean="0"/>
              <a:t>مديريت تغيير در اين مرحلة انتقال، مرحله اي اساسي در فرآيند تغيير به شمار مي رود</a:t>
            </a:r>
            <a:r>
              <a:rPr lang="en-US" sz="2800" b="1" dirty="0" smtClean="0"/>
              <a:t>. </a:t>
            </a:r>
            <a:r>
              <a:rPr lang="ar-SA" sz="2800" b="1" dirty="0" smtClean="0"/>
              <a:t>همين جاست که مشكلات مربوط به معرفي تغيير بروز مي کند و بايد آنها را مديريت کرد</a:t>
            </a:r>
            <a:endParaRPr lang="en-US" sz="2800" b="1"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49218"/>
                                        </p:tgtEl>
                                        <p:attrNameLst>
                                          <p:attrName>style.visibility</p:attrName>
                                        </p:attrNameLst>
                                      </p:cBhvr>
                                      <p:to>
                                        <p:strVal val="visible"/>
                                      </p:to>
                                    </p:set>
                                    <p:animEffect transition="in" filter="fade">
                                      <p:cBhvr>
                                        <p:cTn id="7" dur="500"/>
                                        <p:tgtEl>
                                          <p:spTgt spid="64921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49219"/>
                                        </p:tgtEl>
                                        <p:attrNameLst>
                                          <p:attrName>style.visibility</p:attrName>
                                        </p:attrNameLst>
                                      </p:cBhvr>
                                      <p:to>
                                        <p:strVal val="visible"/>
                                      </p:to>
                                    </p:set>
                                    <p:animEffect transition="in" filter="wipe(down)">
                                      <p:cBhvr>
                                        <p:cTn id="11" dur="500"/>
                                        <p:tgtEl>
                                          <p:spTgt spid="649219"/>
                                        </p:tgtEl>
                                      </p:cBhvr>
                                    </p:animEffect>
                                  </p:childTnLst>
                                </p:cTn>
                              </p:par>
                              <p:par>
                                <p:cTn id="12" presetID="22" presetClass="entr" presetSubtype="4" fill="hold" nodeType="withEffect">
                                  <p:stCondLst>
                                    <p:cond delay="0"/>
                                  </p:stCondLst>
                                  <p:childTnLst>
                                    <p:set>
                                      <p:cBhvr>
                                        <p:cTn id="13" dur="1" fill="hold">
                                          <p:stCondLst>
                                            <p:cond delay="0"/>
                                          </p:stCondLst>
                                        </p:cTn>
                                        <p:tgtEl>
                                          <p:spTgt spid="649221"/>
                                        </p:tgtEl>
                                        <p:attrNameLst>
                                          <p:attrName>style.visibility</p:attrName>
                                        </p:attrNameLst>
                                      </p:cBhvr>
                                      <p:to>
                                        <p:strVal val="visible"/>
                                      </p:to>
                                    </p:set>
                                    <p:animEffect transition="in" filter="wipe(down)">
                                      <p:cBhvr>
                                        <p:cTn id="14" dur="500"/>
                                        <p:tgtEl>
                                          <p:spTgt spid="649221"/>
                                        </p:tgtEl>
                                      </p:cBhvr>
                                    </p:animEffect>
                                  </p:childTnLst>
                                </p:cTn>
                              </p:par>
                              <p:par>
                                <p:cTn id="15" presetID="22" presetClass="entr" presetSubtype="4" fill="hold" nodeType="withEffect">
                                  <p:stCondLst>
                                    <p:cond delay="0"/>
                                  </p:stCondLst>
                                  <p:childTnLst>
                                    <p:set>
                                      <p:cBhvr>
                                        <p:cTn id="16" dur="1" fill="hold">
                                          <p:stCondLst>
                                            <p:cond delay="0"/>
                                          </p:stCondLst>
                                        </p:cTn>
                                        <p:tgtEl>
                                          <p:spTgt spid="649220"/>
                                        </p:tgtEl>
                                        <p:attrNameLst>
                                          <p:attrName>style.visibility</p:attrName>
                                        </p:attrNameLst>
                                      </p:cBhvr>
                                      <p:to>
                                        <p:strVal val="visible"/>
                                      </p:to>
                                    </p:set>
                                    <p:animEffect transition="in" filter="wipe(down)">
                                      <p:cBhvr>
                                        <p:cTn id="17" dur="500"/>
                                        <p:tgtEl>
                                          <p:spTgt spid="649220"/>
                                        </p:tgtEl>
                                      </p:cBhvr>
                                    </p:animEffect>
                                  </p:childTnLst>
                                </p:cTn>
                              </p:par>
                            </p:childTnLst>
                          </p:cTn>
                        </p:par>
                        <p:par>
                          <p:cTn id="18" fill="hold">
                            <p:stCondLst>
                              <p:cond delay="1000"/>
                            </p:stCondLst>
                            <p:childTnLst>
                              <p:par>
                                <p:cTn id="19" presetID="12" presetClass="entr" presetSubtype="4" fill="hold" grpId="0" nodeType="afterEffect">
                                  <p:stCondLst>
                                    <p:cond delay="0"/>
                                  </p:stCondLst>
                                  <p:childTnLst>
                                    <p:set>
                                      <p:cBhvr>
                                        <p:cTn id="20" dur="1" fill="hold">
                                          <p:stCondLst>
                                            <p:cond delay="0"/>
                                          </p:stCondLst>
                                        </p:cTn>
                                        <p:tgtEl>
                                          <p:spTgt spid="649222"/>
                                        </p:tgtEl>
                                        <p:attrNameLst>
                                          <p:attrName>style.visibility</p:attrName>
                                        </p:attrNameLst>
                                      </p:cBhvr>
                                      <p:to>
                                        <p:strVal val="visible"/>
                                      </p:to>
                                    </p:set>
                                    <p:animEffect transition="in" filter="slide(fromBottom)">
                                      <p:cBhvr>
                                        <p:cTn id="21" dur="500"/>
                                        <p:tgtEl>
                                          <p:spTgt spid="649222"/>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649224"/>
                                        </p:tgtEl>
                                        <p:attrNameLst>
                                          <p:attrName>style.visibility</p:attrName>
                                        </p:attrNameLst>
                                      </p:cBhvr>
                                      <p:to>
                                        <p:strVal val="visible"/>
                                      </p:to>
                                    </p:set>
                                    <p:animEffect transition="in" filter="slide(fromBottom)">
                                      <p:cBhvr>
                                        <p:cTn id="24" dur="500"/>
                                        <p:tgtEl>
                                          <p:spTgt spid="649224"/>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649223"/>
                                        </p:tgtEl>
                                        <p:attrNameLst>
                                          <p:attrName>style.visibility</p:attrName>
                                        </p:attrNameLst>
                                      </p:cBhvr>
                                      <p:to>
                                        <p:strVal val="visible"/>
                                      </p:to>
                                    </p:set>
                                    <p:animEffect transition="in" filter="slide(fromBottom)">
                                      <p:cBhvr>
                                        <p:cTn id="27" dur="500"/>
                                        <p:tgtEl>
                                          <p:spTgt spid="649223"/>
                                        </p:tgtEl>
                                      </p:cBhvr>
                                    </p:animEffect>
                                  </p:childTnLst>
                                </p:cTn>
                              </p:par>
                              <p:par>
                                <p:cTn id="28" presetID="12" presetClass="entr" presetSubtype="4" fill="hold" grpId="0" nodeType="withEffect" nodePh="1">
                                  <p:stCondLst>
                                    <p:cond delay="0"/>
                                  </p:stCondLst>
                                  <p:endCondLst>
                                    <p:cond evt="begin" delay="0">
                                      <p:tn val="28"/>
                                    </p:cond>
                                  </p:endCondLst>
                                  <p:childTnLst>
                                    <p:set>
                                      <p:cBhvr>
                                        <p:cTn id="29" dur="1" fill="hold">
                                          <p:stCondLst>
                                            <p:cond delay="0"/>
                                          </p:stCondLst>
                                        </p:cTn>
                                        <p:tgtEl>
                                          <p:spTgt spid="9"/>
                                        </p:tgtEl>
                                        <p:attrNameLst>
                                          <p:attrName>style.visibility</p:attrName>
                                        </p:attrNameLst>
                                      </p:cBhvr>
                                      <p:to>
                                        <p:strVal val="visible"/>
                                      </p:to>
                                    </p:set>
                                    <p:animEffect transition="in" filter="slide(fromBottom)">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9218" grpId="0" animBg="1"/>
      <p:bldP spid="649222" grpId="0"/>
      <p:bldP spid="649223" grpId="0"/>
      <p:bldP spid="649224" grpId="0"/>
      <p:bldP spid="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Autofit/>
          </a:bodyPr>
          <a:lstStyle/>
          <a:p>
            <a:pPr rtl="1"/>
            <a:r>
              <a:rPr lang="ar-SA" sz="4800" b="1" dirty="0" smtClean="0">
                <a:solidFill>
                  <a:srgbClr val="FFC000"/>
                </a:solidFill>
                <a:effectLst>
                  <a:outerShdw blurRad="38100" dist="38100" dir="2700000" algn="tl">
                    <a:srgbClr val="000000">
                      <a:alpha val="43137"/>
                    </a:srgbClr>
                  </a:outerShdw>
                </a:effectLst>
                <a:cs typeface="B Nazanin" pitchFamily="2" charset="-78"/>
              </a:rPr>
              <a:t>مقاومت در مقابل تغيير</a:t>
            </a:r>
            <a:r>
              <a:rPr lang="en-US" sz="4800" b="1" dirty="0" smtClean="0">
                <a:solidFill>
                  <a:srgbClr val="FFC000"/>
                </a:solidFill>
                <a:effectLst>
                  <a:outerShdw blurRad="38100" dist="38100" dir="2700000" algn="tl">
                    <a:srgbClr val="000000">
                      <a:alpha val="43137"/>
                    </a:srgbClr>
                  </a:outerShdw>
                </a:effectLst>
                <a:cs typeface="B Nazanin" pitchFamily="2" charset="-78"/>
              </a:rPr>
              <a:t/>
            </a:r>
            <a:br>
              <a:rPr lang="en-US" sz="4800" b="1" dirty="0" smtClean="0">
                <a:solidFill>
                  <a:srgbClr val="FFC000"/>
                </a:solidFill>
                <a:effectLst>
                  <a:outerShdw blurRad="38100" dist="38100" dir="2700000" algn="tl">
                    <a:srgbClr val="000000">
                      <a:alpha val="43137"/>
                    </a:srgbClr>
                  </a:outerShdw>
                </a:effectLst>
                <a:cs typeface="B Nazanin" pitchFamily="2" charset="-78"/>
              </a:rPr>
            </a:br>
            <a:endParaRPr lang="en-US" sz="4800" b="1" dirty="0">
              <a:solidFill>
                <a:srgbClr val="FFC00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457200" y="1143000"/>
            <a:ext cx="8229600" cy="5410200"/>
          </a:xfrm>
        </p:spPr>
        <p:txBody>
          <a:bodyPr>
            <a:normAutofit fontScale="92500" lnSpcReduction="20000"/>
          </a:bodyPr>
          <a:lstStyle/>
          <a:p>
            <a:pPr algn="r" rtl="1">
              <a:buNone/>
            </a:pPr>
            <a:r>
              <a:rPr lang="ar-SA" b="1" dirty="0" smtClean="0">
                <a:effectLst>
                  <a:outerShdw blurRad="38100" dist="38100" dir="2700000" algn="tl">
                    <a:srgbClr val="000000">
                      <a:alpha val="43137"/>
                    </a:srgbClr>
                  </a:outerShdw>
                </a:effectLst>
                <a:cs typeface="B Nazanin" pitchFamily="2" charset="-78"/>
              </a:rPr>
              <a:t>چرا کارکنان در مقابل تغيير مقاومت مي کند</a:t>
            </a:r>
            <a:r>
              <a:rPr lang="en-US" b="1" dirty="0" smtClean="0">
                <a:effectLst>
                  <a:outerShdw blurRad="38100" dist="38100" dir="2700000" algn="tl">
                    <a:srgbClr val="000000">
                      <a:alpha val="43137"/>
                    </a:srgbClr>
                  </a:outerShdw>
                </a:effectLst>
                <a:cs typeface="B Nazanin" pitchFamily="2" charset="-78"/>
              </a:rPr>
              <a:t> . </a:t>
            </a:r>
            <a:r>
              <a:rPr lang="ar-SA" b="1" dirty="0" smtClean="0">
                <a:effectLst>
                  <a:outerShdw blurRad="38100" dist="38100" dir="2700000" algn="tl">
                    <a:srgbClr val="000000">
                      <a:alpha val="43137"/>
                    </a:srgbClr>
                  </a:outerShdw>
                </a:effectLst>
                <a:cs typeface="B Nazanin" pitchFamily="2" charset="-78"/>
              </a:rPr>
              <a:t>دلايل اصلي مقاومت کارکنان در مقابل تغيير</a:t>
            </a:r>
            <a:r>
              <a:rPr lang="en-US" b="1" dirty="0" smtClean="0">
                <a:effectLst>
                  <a:outerShdw blurRad="38100" dist="38100" dir="2700000" algn="tl">
                    <a:srgbClr val="000000">
                      <a:alpha val="43137"/>
                    </a:srgbClr>
                  </a:outerShdw>
                </a:effectLst>
                <a:cs typeface="B Nazanin" pitchFamily="2" charset="-78"/>
              </a:rPr>
              <a:t>:</a:t>
            </a:r>
          </a:p>
          <a:p>
            <a:pPr lvl="0" algn="r" rtl="1"/>
            <a:r>
              <a:rPr lang="ar-SA" dirty="0" smtClean="0">
                <a:solidFill>
                  <a:srgbClr val="002060"/>
                </a:solidFill>
                <a:cs typeface="B Nazanin" pitchFamily="2" charset="-78"/>
              </a:rPr>
              <a:t>شوك ناشي از چيزهاي نو و تازه</a:t>
            </a:r>
            <a:r>
              <a:rPr lang="en-US" dirty="0" smtClean="0">
                <a:solidFill>
                  <a:srgbClr val="002060"/>
                </a:solidFill>
                <a:cs typeface="B Nazanin" pitchFamily="2" charset="-78"/>
              </a:rPr>
              <a:t>.</a:t>
            </a:r>
          </a:p>
          <a:p>
            <a:pPr lvl="0" algn="r" rtl="1"/>
            <a:r>
              <a:rPr lang="ar-SA" dirty="0" smtClean="0">
                <a:solidFill>
                  <a:srgbClr val="002060"/>
                </a:solidFill>
                <a:cs typeface="B Nazanin" pitchFamily="2" charset="-78"/>
              </a:rPr>
              <a:t>ترس هاي اقتصادي، از دست دادن درآمد، تهديدي براي امنيت شغلي</a:t>
            </a:r>
            <a:r>
              <a:rPr lang="en-US" dirty="0" smtClean="0">
                <a:solidFill>
                  <a:srgbClr val="002060"/>
                </a:solidFill>
                <a:cs typeface="B Nazanin" pitchFamily="2" charset="-78"/>
              </a:rPr>
              <a:t>.</a:t>
            </a:r>
          </a:p>
          <a:p>
            <a:pPr lvl="0" algn="r" rtl="1"/>
            <a:r>
              <a:rPr lang="en-US" dirty="0" smtClean="0">
                <a:solidFill>
                  <a:srgbClr val="002060"/>
                </a:solidFill>
                <a:cs typeface="B Nazanin" pitchFamily="2" charset="-78"/>
              </a:rPr>
              <a:t> </a:t>
            </a:r>
            <a:r>
              <a:rPr lang="ar-SA" dirty="0" smtClean="0">
                <a:solidFill>
                  <a:srgbClr val="002060"/>
                </a:solidFill>
                <a:cs typeface="B Nazanin" pitchFamily="2" charset="-78"/>
              </a:rPr>
              <a:t>دشواري، تغيير ممكن است زندگي را دشوارتر کند</a:t>
            </a:r>
            <a:r>
              <a:rPr lang="en-US" dirty="0" smtClean="0">
                <a:solidFill>
                  <a:srgbClr val="002060"/>
                </a:solidFill>
                <a:cs typeface="B Nazanin" pitchFamily="2" charset="-78"/>
              </a:rPr>
              <a:t>.</a:t>
            </a:r>
          </a:p>
          <a:p>
            <a:pPr lvl="0" algn="r" rtl="1"/>
            <a:r>
              <a:rPr lang="ar-SA" dirty="0" smtClean="0">
                <a:solidFill>
                  <a:srgbClr val="002060"/>
                </a:solidFill>
                <a:cs typeface="B Nazanin" pitchFamily="2" charset="-78"/>
              </a:rPr>
              <a:t>عدم اطمينان، تغيير مي تواند نگران کننده باشد</a:t>
            </a:r>
            <a:r>
              <a:rPr lang="en-US" dirty="0" smtClean="0">
                <a:solidFill>
                  <a:srgbClr val="002060"/>
                </a:solidFill>
                <a:cs typeface="B Nazanin" pitchFamily="2" charset="-78"/>
              </a:rPr>
              <a:t>.</a:t>
            </a:r>
          </a:p>
          <a:p>
            <a:pPr lvl="0" algn="r" rtl="1"/>
            <a:r>
              <a:rPr lang="en-US" dirty="0" smtClean="0">
                <a:solidFill>
                  <a:srgbClr val="002060"/>
                </a:solidFill>
                <a:cs typeface="B Nazanin" pitchFamily="2" charset="-78"/>
              </a:rPr>
              <a:t> </a:t>
            </a:r>
            <a:r>
              <a:rPr lang="ar-SA" dirty="0" smtClean="0">
                <a:solidFill>
                  <a:srgbClr val="002060"/>
                </a:solidFill>
                <a:cs typeface="B Nazanin" pitchFamily="2" charset="-78"/>
              </a:rPr>
              <a:t>ترس هاي نمادين، تغييرات کوچك ممكن است از نظر کارکنان بزرگ باشند</a:t>
            </a:r>
            <a:r>
              <a:rPr lang="en-US" dirty="0" smtClean="0">
                <a:solidFill>
                  <a:srgbClr val="002060"/>
                </a:solidFill>
                <a:cs typeface="B Nazanin" pitchFamily="2" charset="-78"/>
              </a:rPr>
              <a:t>.</a:t>
            </a:r>
          </a:p>
          <a:p>
            <a:pPr lvl="0" algn="r" rtl="1"/>
            <a:r>
              <a:rPr lang="ar-SA" dirty="0" smtClean="0">
                <a:solidFill>
                  <a:srgbClr val="002060"/>
                </a:solidFill>
                <a:cs typeface="B Nazanin" pitchFamily="2" charset="-78"/>
              </a:rPr>
              <a:t>تهديدي براي روابط ميان فردي</a:t>
            </a:r>
            <a:r>
              <a:rPr lang="en-US" dirty="0" smtClean="0">
                <a:solidFill>
                  <a:srgbClr val="002060"/>
                </a:solidFill>
                <a:cs typeface="B Nazanin" pitchFamily="2" charset="-78"/>
              </a:rPr>
              <a:t>.</a:t>
            </a:r>
          </a:p>
          <a:p>
            <a:pPr lvl="0" algn="r" rtl="1"/>
            <a:r>
              <a:rPr lang="ar-SA" dirty="0" smtClean="0">
                <a:solidFill>
                  <a:srgbClr val="002060"/>
                </a:solidFill>
                <a:cs typeface="B Nazanin" pitchFamily="2" charset="-78"/>
              </a:rPr>
              <a:t>تهديد براي وضعيت يا مهارت</a:t>
            </a:r>
            <a:r>
              <a:rPr lang="en-US" dirty="0" smtClean="0">
                <a:solidFill>
                  <a:srgbClr val="002060"/>
                </a:solidFill>
                <a:cs typeface="B Nazanin" pitchFamily="2" charset="-78"/>
              </a:rPr>
              <a:t>.</a:t>
            </a:r>
          </a:p>
          <a:p>
            <a:pPr lvl="0" algn="r" rtl="1"/>
            <a:r>
              <a:rPr lang="ar-SA" dirty="0" smtClean="0">
                <a:solidFill>
                  <a:srgbClr val="002060"/>
                </a:solidFill>
                <a:cs typeface="B Nazanin" pitchFamily="2" charset="-78"/>
              </a:rPr>
              <a:t>ترس هاي شايستگي</a:t>
            </a:r>
            <a:r>
              <a:rPr lang="en-US" dirty="0" smtClean="0">
                <a:solidFill>
                  <a:srgbClr val="002060"/>
                </a:solidFill>
                <a:cs typeface="B Nazanin" pitchFamily="2" charset="-78"/>
              </a:rPr>
              <a:t>.</a:t>
            </a:r>
          </a:p>
          <a:p>
            <a:pPr algn="r" rtl="1"/>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692150"/>
            <a:ext cx="8229600" cy="725488"/>
          </a:xfrm>
        </p:spPr>
        <p:txBody>
          <a:bodyPr>
            <a:noAutofit/>
          </a:bodyPr>
          <a:lstStyle/>
          <a:p>
            <a:pPr rtl="1" eaLnBrk="1" hangingPunct="1"/>
            <a:r>
              <a:rPr lang="ar-SA" altLang="en-US" b="1" dirty="0" smtClean="0">
                <a:solidFill>
                  <a:srgbClr val="A50021"/>
                </a:solidFill>
                <a:effectLst>
                  <a:outerShdw blurRad="38100" dist="38100" dir="2700000" algn="tl">
                    <a:srgbClr val="000000">
                      <a:alpha val="43137"/>
                    </a:srgbClr>
                  </a:outerShdw>
                </a:effectLst>
                <a:cs typeface="B Nazanin" pitchFamily="2" charset="-78"/>
              </a:rPr>
              <a:t>مق</a:t>
            </a:r>
            <a:r>
              <a:rPr lang="fa-IR" altLang="en-US" b="1" dirty="0" smtClean="0">
                <a:solidFill>
                  <a:srgbClr val="A50021"/>
                </a:solidFill>
                <a:effectLst>
                  <a:outerShdw blurRad="38100" dist="38100" dir="2700000" algn="tl">
                    <a:srgbClr val="000000">
                      <a:alpha val="43137"/>
                    </a:srgbClr>
                  </a:outerShdw>
                </a:effectLst>
                <a:cs typeface="B Nazanin" pitchFamily="2" charset="-78"/>
              </a:rPr>
              <a:t>اوم</a:t>
            </a:r>
            <a:r>
              <a:rPr lang="ar-SA" altLang="en-US" b="1" dirty="0" smtClean="0">
                <a:solidFill>
                  <a:srgbClr val="A50021"/>
                </a:solidFill>
                <a:effectLst>
                  <a:outerShdw blurRad="38100" dist="38100" dir="2700000" algn="tl">
                    <a:srgbClr val="000000">
                      <a:alpha val="43137"/>
                    </a:srgbClr>
                  </a:outerShdw>
                </a:effectLst>
                <a:cs typeface="B Nazanin" pitchFamily="2" charset="-78"/>
              </a:rPr>
              <a:t>ت فرهنگ سازمان در مقابل </a:t>
            </a:r>
            <a:r>
              <a:rPr lang="fa-IR" altLang="en-US" b="1" dirty="0" smtClean="0">
                <a:solidFill>
                  <a:srgbClr val="A50021"/>
                </a:solidFill>
                <a:effectLst>
                  <a:outerShdw blurRad="38100" dist="38100" dir="2700000" algn="tl">
                    <a:srgbClr val="000000">
                      <a:alpha val="43137"/>
                    </a:srgbClr>
                  </a:outerShdw>
                </a:effectLst>
                <a:cs typeface="B Nazanin" pitchFamily="2" charset="-78"/>
              </a:rPr>
              <a:t>تغییر</a:t>
            </a:r>
            <a:endParaRPr lang="en-US" altLang="en-US" dirty="0" smtClean="0">
              <a:effectLst>
                <a:outerShdw blurRad="38100" dist="38100" dir="2700000" algn="tl">
                  <a:srgbClr val="000000">
                    <a:alpha val="43137"/>
                  </a:srgbClr>
                </a:outerShdw>
              </a:effectLst>
              <a:cs typeface="B Nazanin" pitchFamily="2" charset="-78"/>
            </a:endParaRPr>
          </a:p>
        </p:txBody>
      </p:sp>
      <p:sp>
        <p:nvSpPr>
          <p:cNvPr id="12" name="AutoShape 57"/>
          <p:cNvSpPr>
            <a:spLocks noChangeArrowheads="1"/>
          </p:cNvSpPr>
          <p:nvPr/>
        </p:nvSpPr>
        <p:spPr bwMode="auto">
          <a:xfrm>
            <a:off x="3302000" y="1814513"/>
            <a:ext cx="4138613" cy="4138612"/>
          </a:xfrm>
          <a:prstGeom prst="flowChartConnector">
            <a:avLst/>
          </a:prstGeom>
          <a:solidFill>
            <a:srgbClr val="6F91FF"/>
          </a:solidFill>
          <a:ln w="38100">
            <a:solidFill>
              <a:schemeClr val="tx1"/>
            </a:solidFill>
            <a:round/>
            <a:headEnd/>
            <a:tailEnd/>
          </a:ln>
          <a:effectLst/>
        </p:spPr>
        <p:txBody>
          <a:bodyPr wrap="none" anchor="ctr"/>
          <a:lstStyle/>
          <a:p>
            <a:pPr algn="ctr" eaLnBrk="1" hangingPunct="1"/>
            <a:r>
              <a:rPr lang="ar-SA" altLang="en-US"/>
              <a:t> </a:t>
            </a:r>
            <a:endParaRPr lang="en-US" altLang="en-US"/>
          </a:p>
        </p:txBody>
      </p:sp>
      <p:sp>
        <p:nvSpPr>
          <p:cNvPr id="14" name="Line 33"/>
          <p:cNvSpPr>
            <a:spLocks noChangeShapeType="1"/>
          </p:cNvSpPr>
          <p:nvPr/>
        </p:nvSpPr>
        <p:spPr bwMode="auto">
          <a:xfrm>
            <a:off x="7434263" y="3879850"/>
            <a:ext cx="457200" cy="0"/>
          </a:xfrm>
          <a:prstGeom prst="line">
            <a:avLst/>
          </a:prstGeom>
          <a:noFill/>
          <a:ln w="38100">
            <a:solidFill>
              <a:schemeClr val="tx1"/>
            </a:solidFill>
            <a:round/>
            <a:headEnd/>
            <a:tailEnd type="triangle" w="med" len="med"/>
          </a:ln>
          <a:effectLst/>
        </p:spPr>
        <p:txBody>
          <a:bodyPr/>
          <a:lstStyle/>
          <a:p>
            <a:endParaRPr lang="en-US"/>
          </a:p>
        </p:txBody>
      </p:sp>
      <p:sp>
        <p:nvSpPr>
          <p:cNvPr id="15" name="AutoShape 57"/>
          <p:cNvSpPr>
            <a:spLocks noChangeArrowheads="1"/>
          </p:cNvSpPr>
          <p:nvPr/>
        </p:nvSpPr>
        <p:spPr bwMode="auto">
          <a:xfrm>
            <a:off x="3302000" y="1814513"/>
            <a:ext cx="4138613" cy="4138612"/>
          </a:xfrm>
          <a:prstGeom prst="flowChartConnector">
            <a:avLst/>
          </a:prstGeom>
          <a:solidFill>
            <a:srgbClr val="6F91FF"/>
          </a:solidFill>
          <a:ln w="38100">
            <a:solidFill>
              <a:schemeClr val="tx1"/>
            </a:solidFill>
            <a:round/>
            <a:headEnd/>
            <a:tailEnd/>
          </a:ln>
          <a:effectLst/>
        </p:spPr>
        <p:txBody>
          <a:bodyPr wrap="none" anchor="ctr"/>
          <a:lstStyle/>
          <a:p>
            <a:pPr algn="ctr" eaLnBrk="1" hangingPunct="1"/>
            <a:r>
              <a:rPr lang="ar-SA" altLang="en-US"/>
              <a:t> </a:t>
            </a:r>
            <a:endParaRPr lang="en-US" altLang="en-US"/>
          </a:p>
        </p:txBody>
      </p:sp>
      <p:sp>
        <p:nvSpPr>
          <p:cNvPr id="16" name="Line 34"/>
          <p:cNvSpPr>
            <a:spLocks noChangeShapeType="1"/>
          </p:cNvSpPr>
          <p:nvPr/>
        </p:nvSpPr>
        <p:spPr bwMode="auto">
          <a:xfrm>
            <a:off x="2820988" y="3894138"/>
            <a:ext cx="457200" cy="0"/>
          </a:xfrm>
          <a:prstGeom prst="line">
            <a:avLst/>
          </a:prstGeom>
          <a:noFill/>
          <a:ln w="38100">
            <a:solidFill>
              <a:schemeClr val="tx1"/>
            </a:solidFill>
            <a:round/>
            <a:headEnd/>
            <a:tailEnd type="triangle" w="med" len="med"/>
          </a:ln>
          <a:effectLst/>
        </p:spPr>
        <p:txBody>
          <a:bodyPr/>
          <a:lstStyle/>
          <a:p>
            <a:endParaRPr lang="en-US"/>
          </a:p>
        </p:txBody>
      </p:sp>
      <p:sp>
        <p:nvSpPr>
          <p:cNvPr id="17" name="Rectangle 41"/>
          <p:cNvSpPr>
            <a:spLocks noChangeArrowheads="1"/>
          </p:cNvSpPr>
          <p:nvPr/>
        </p:nvSpPr>
        <p:spPr bwMode="auto">
          <a:xfrm>
            <a:off x="4833938" y="2341563"/>
            <a:ext cx="1079500" cy="719137"/>
          </a:xfrm>
          <a:prstGeom prst="rect">
            <a:avLst/>
          </a:prstGeom>
          <a:noFill/>
          <a:ln w="38100">
            <a:solidFill>
              <a:schemeClr val="tx1"/>
            </a:solidFill>
            <a:miter lim="800000"/>
            <a:headEnd/>
            <a:tailEnd/>
          </a:ln>
          <a:effectLst/>
        </p:spPr>
        <p:txBody>
          <a:bodyPr wrap="none" anchor="ctr"/>
          <a:lstStyle/>
          <a:p>
            <a:pPr algn="ctr" eaLnBrk="1" hangingPunct="1"/>
            <a:r>
              <a:rPr lang="ar-SA" altLang="en-US" sz="2000" b="1">
                <a:cs typeface="Yagut" pitchFamily="10" charset="-78"/>
              </a:rPr>
              <a:t>ساختار</a:t>
            </a:r>
            <a:endParaRPr lang="en-US" altLang="en-US" sz="2000" b="1">
              <a:cs typeface="Yagut" pitchFamily="10" charset="-78"/>
            </a:endParaRPr>
          </a:p>
        </p:txBody>
      </p:sp>
      <p:sp>
        <p:nvSpPr>
          <p:cNvPr id="18" name="Rectangle 42"/>
          <p:cNvSpPr>
            <a:spLocks noChangeArrowheads="1"/>
          </p:cNvSpPr>
          <p:nvPr/>
        </p:nvSpPr>
        <p:spPr bwMode="auto">
          <a:xfrm>
            <a:off x="4903788" y="1808163"/>
            <a:ext cx="914400" cy="457200"/>
          </a:xfrm>
          <a:prstGeom prst="rect">
            <a:avLst/>
          </a:prstGeom>
          <a:noFill/>
          <a:ln w="38100">
            <a:noFill/>
            <a:miter lim="800000"/>
            <a:headEnd/>
            <a:tailEnd/>
          </a:ln>
          <a:effectLst/>
        </p:spPr>
        <p:txBody>
          <a:bodyPr wrap="none" anchor="ctr"/>
          <a:lstStyle/>
          <a:p>
            <a:pPr algn="ctr" eaLnBrk="1" hangingPunct="1"/>
            <a:r>
              <a:rPr lang="ar-SA" altLang="en-US" sz="2000" b="1">
                <a:cs typeface="Yagut" pitchFamily="10" charset="-78"/>
              </a:rPr>
              <a:t>سازمان</a:t>
            </a:r>
            <a:endParaRPr lang="en-US" altLang="en-US" sz="2000" b="1">
              <a:cs typeface="Yagut" pitchFamily="10" charset="-78"/>
            </a:endParaRPr>
          </a:p>
        </p:txBody>
      </p:sp>
      <p:sp>
        <p:nvSpPr>
          <p:cNvPr id="19" name="Line 51"/>
          <p:cNvSpPr>
            <a:spLocks noChangeShapeType="1"/>
          </p:cNvSpPr>
          <p:nvPr/>
        </p:nvSpPr>
        <p:spPr bwMode="auto">
          <a:xfrm>
            <a:off x="5970588" y="2508250"/>
            <a:ext cx="900112" cy="900113"/>
          </a:xfrm>
          <a:prstGeom prst="line">
            <a:avLst/>
          </a:prstGeom>
          <a:noFill/>
          <a:ln w="38100">
            <a:solidFill>
              <a:schemeClr val="tx1"/>
            </a:solidFill>
            <a:round/>
            <a:headEnd type="stealth" w="med" len="lg"/>
            <a:tailEnd type="stealth" w="med" len="lg"/>
          </a:ln>
          <a:effectLst/>
        </p:spPr>
        <p:txBody>
          <a:bodyPr/>
          <a:lstStyle/>
          <a:p>
            <a:endParaRPr lang="en-US"/>
          </a:p>
        </p:txBody>
      </p:sp>
      <p:sp>
        <p:nvSpPr>
          <p:cNvPr id="20" name="Line 52"/>
          <p:cNvSpPr>
            <a:spLocks noChangeShapeType="1"/>
          </p:cNvSpPr>
          <p:nvPr/>
        </p:nvSpPr>
        <p:spPr bwMode="auto">
          <a:xfrm>
            <a:off x="3843338" y="4371975"/>
            <a:ext cx="900112" cy="900113"/>
          </a:xfrm>
          <a:prstGeom prst="line">
            <a:avLst/>
          </a:prstGeom>
          <a:noFill/>
          <a:ln w="38100">
            <a:solidFill>
              <a:schemeClr val="tx1"/>
            </a:solidFill>
            <a:round/>
            <a:headEnd type="stealth" w="med" len="lg"/>
            <a:tailEnd type="stealth" w="med" len="lg"/>
          </a:ln>
          <a:effectLst/>
        </p:spPr>
        <p:txBody>
          <a:bodyPr/>
          <a:lstStyle/>
          <a:p>
            <a:endParaRPr lang="en-US"/>
          </a:p>
        </p:txBody>
      </p:sp>
      <p:sp>
        <p:nvSpPr>
          <p:cNvPr id="21" name="Line 53"/>
          <p:cNvSpPr>
            <a:spLocks noChangeShapeType="1"/>
          </p:cNvSpPr>
          <p:nvPr/>
        </p:nvSpPr>
        <p:spPr bwMode="auto">
          <a:xfrm flipH="1">
            <a:off x="3857625" y="2549525"/>
            <a:ext cx="900113" cy="900113"/>
          </a:xfrm>
          <a:prstGeom prst="line">
            <a:avLst/>
          </a:prstGeom>
          <a:noFill/>
          <a:ln w="38100">
            <a:solidFill>
              <a:schemeClr val="tx1"/>
            </a:solidFill>
            <a:round/>
            <a:headEnd type="stealth" w="med" len="lg"/>
            <a:tailEnd type="stealth" w="med" len="lg"/>
          </a:ln>
          <a:effectLst/>
        </p:spPr>
        <p:txBody>
          <a:bodyPr/>
          <a:lstStyle/>
          <a:p>
            <a:endParaRPr lang="en-US"/>
          </a:p>
        </p:txBody>
      </p:sp>
      <p:sp>
        <p:nvSpPr>
          <p:cNvPr id="22" name="Line 54"/>
          <p:cNvSpPr>
            <a:spLocks noChangeShapeType="1"/>
          </p:cNvSpPr>
          <p:nvPr/>
        </p:nvSpPr>
        <p:spPr bwMode="auto">
          <a:xfrm flipH="1">
            <a:off x="5970588" y="4379913"/>
            <a:ext cx="900112" cy="900112"/>
          </a:xfrm>
          <a:prstGeom prst="line">
            <a:avLst/>
          </a:prstGeom>
          <a:noFill/>
          <a:ln w="38100">
            <a:solidFill>
              <a:schemeClr val="tx1"/>
            </a:solidFill>
            <a:round/>
            <a:headEnd type="stealth" w="med" len="lg"/>
            <a:tailEnd type="stealth" w="med" len="lg"/>
          </a:ln>
          <a:effectLst/>
        </p:spPr>
        <p:txBody>
          <a:bodyPr/>
          <a:lstStyle/>
          <a:p>
            <a:endParaRPr lang="en-US"/>
          </a:p>
        </p:txBody>
      </p:sp>
      <p:sp>
        <p:nvSpPr>
          <p:cNvPr id="23" name="Line 55"/>
          <p:cNvSpPr>
            <a:spLocks noChangeShapeType="1"/>
          </p:cNvSpPr>
          <p:nvPr/>
        </p:nvSpPr>
        <p:spPr bwMode="auto">
          <a:xfrm flipV="1">
            <a:off x="4889500" y="3894138"/>
            <a:ext cx="976313" cy="12700"/>
          </a:xfrm>
          <a:prstGeom prst="line">
            <a:avLst/>
          </a:prstGeom>
          <a:noFill/>
          <a:ln w="38100">
            <a:solidFill>
              <a:schemeClr val="tx1"/>
            </a:solidFill>
            <a:round/>
            <a:headEnd type="stealth" w="med" len="lg"/>
            <a:tailEnd type="stealth" w="med" len="lg"/>
          </a:ln>
          <a:effectLst/>
        </p:spPr>
        <p:txBody>
          <a:bodyPr/>
          <a:lstStyle/>
          <a:p>
            <a:endParaRPr lang="en-US"/>
          </a:p>
        </p:txBody>
      </p:sp>
      <p:sp>
        <p:nvSpPr>
          <p:cNvPr id="24" name="Line 56"/>
          <p:cNvSpPr>
            <a:spLocks noChangeShapeType="1"/>
          </p:cNvSpPr>
          <p:nvPr/>
        </p:nvSpPr>
        <p:spPr bwMode="auto">
          <a:xfrm>
            <a:off x="5387975" y="3165475"/>
            <a:ext cx="0" cy="1524000"/>
          </a:xfrm>
          <a:prstGeom prst="line">
            <a:avLst/>
          </a:prstGeom>
          <a:noFill/>
          <a:ln w="38100">
            <a:solidFill>
              <a:schemeClr val="tx1"/>
            </a:solidFill>
            <a:round/>
            <a:headEnd type="stealth" w="med" len="lg"/>
            <a:tailEnd type="stealth" w="med" len="lg"/>
          </a:ln>
          <a:effectLst/>
        </p:spPr>
        <p:txBody>
          <a:bodyPr/>
          <a:lstStyle/>
          <a:p>
            <a:endParaRPr lang="en-US"/>
          </a:p>
        </p:txBody>
      </p:sp>
      <p:sp>
        <p:nvSpPr>
          <p:cNvPr id="25" name="Rectangle 58"/>
          <p:cNvSpPr>
            <a:spLocks noChangeArrowheads="1"/>
          </p:cNvSpPr>
          <p:nvPr/>
        </p:nvSpPr>
        <p:spPr bwMode="auto">
          <a:xfrm>
            <a:off x="4833938" y="4822825"/>
            <a:ext cx="1079500" cy="719138"/>
          </a:xfrm>
          <a:prstGeom prst="rect">
            <a:avLst/>
          </a:prstGeom>
          <a:noFill/>
          <a:ln w="38100">
            <a:solidFill>
              <a:schemeClr val="tx1"/>
            </a:solidFill>
            <a:miter lim="800000"/>
            <a:headEnd/>
            <a:tailEnd/>
          </a:ln>
          <a:effectLst/>
        </p:spPr>
        <p:txBody>
          <a:bodyPr wrap="none" anchor="ctr"/>
          <a:lstStyle/>
          <a:p>
            <a:pPr algn="ctr" eaLnBrk="1" hangingPunct="1"/>
            <a:r>
              <a:rPr lang="ar-SA" altLang="en-US" sz="2000" b="1">
                <a:cs typeface="Yagut" pitchFamily="10" charset="-78"/>
              </a:rPr>
              <a:t>سيستم ها</a:t>
            </a:r>
            <a:endParaRPr lang="en-US" altLang="en-US" sz="2000" b="1">
              <a:cs typeface="Yagut" pitchFamily="10" charset="-78"/>
            </a:endParaRPr>
          </a:p>
        </p:txBody>
      </p:sp>
      <p:sp>
        <p:nvSpPr>
          <p:cNvPr id="26" name="Rectangle 59"/>
          <p:cNvSpPr>
            <a:spLocks noChangeArrowheads="1"/>
          </p:cNvSpPr>
          <p:nvPr/>
        </p:nvSpPr>
        <p:spPr bwMode="auto">
          <a:xfrm>
            <a:off x="5908675" y="3581400"/>
            <a:ext cx="1079500" cy="719138"/>
          </a:xfrm>
          <a:prstGeom prst="rect">
            <a:avLst/>
          </a:prstGeom>
          <a:noFill/>
          <a:ln w="38100">
            <a:solidFill>
              <a:schemeClr val="tx1"/>
            </a:solidFill>
            <a:miter lim="800000"/>
            <a:headEnd/>
            <a:tailEnd/>
          </a:ln>
          <a:effectLst/>
        </p:spPr>
        <p:txBody>
          <a:bodyPr wrap="none" anchor="ctr"/>
          <a:lstStyle/>
          <a:p>
            <a:pPr algn="ctr" eaLnBrk="1" hangingPunct="1"/>
            <a:r>
              <a:rPr lang="ar-SA" altLang="en-US" sz="2000" b="1">
                <a:cs typeface="Yagut" pitchFamily="10" charset="-78"/>
              </a:rPr>
              <a:t>باورهاي</a:t>
            </a:r>
          </a:p>
          <a:p>
            <a:pPr algn="ctr" eaLnBrk="1" hangingPunct="1"/>
            <a:r>
              <a:rPr lang="ar-SA" altLang="en-US" sz="2000" b="1">
                <a:cs typeface="Yagut" pitchFamily="10" charset="-78"/>
              </a:rPr>
              <a:t>روزمره</a:t>
            </a:r>
            <a:endParaRPr lang="en-US" altLang="en-US" sz="2000" b="1">
              <a:cs typeface="Yagut" pitchFamily="10" charset="-78"/>
            </a:endParaRPr>
          </a:p>
        </p:txBody>
      </p:sp>
      <p:sp>
        <p:nvSpPr>
          <p:cNvPr id="27" name="Rectangle 60"/>
          <p:cNvSpPr>
            <a:spLocks noChangeArrowheads="1"/>
          </p:cNvSpPr>
          <p:nvPr/>
        </p:nvSpPr>
        <p:spPr bwMode="auto">
          <a:xfrm>
            <a:off x="3746500" y="3581400"/>
            <a:ext cx="1079500" cy="719138"/>
          </a:xfrm>
          <a:prstGeom prst="rect">
            <a:avLst/>
          </a:prstGeom>
          <a:noFill/>
          <a:ln w="38100">
            <a:solidFill>
              <a:schemeClr val="tx1"/>
            </a:solidFill>
            <a:miter lim="800000"/>
            <a:headEnd/>
            <a:tailEnd/>
          </a:ln>
          <a:effectLst/>
        </p:spPr>
        <p:txBody>
          <a:bodyPr wrap="none" anchor="ctr"/>
          <a:lstStyle/>
          <a:p>
            <a:pPr algn="ctr" eaLnBrk="1" hangingPunct="1"/>
            <a:r>
              <a:rPr lang="ar-SA" altLang="en-US" sz="2000" b="1">
                <a:cs typeface="Yagut" pitchFamily="10" charset="-78"/>
              </a:rPr>
              <a:t>كاركنان</a:t>
            </a:r>
            <a:endParaRPr lang="en-US" altLang="en-US" sz="2000" b="1">
              <a:cs typeface="Yagut" pitchFamily="10" charset="-78"/>
            </a:endParaRPr>
          </a:p>
        </p:txBody>
      </p:sp>
      <p:sp>
        <p:nvSpPr>
          <p:cNvPr id="28" name="Line 61"/>
          <p:cNvSpPr>
            <a:spLocks noChangeShapeType="1"/>
          </p:cNvSpPr>
          <p:nvPr/>
        </p:nvSpPr>
        <p:spPr bwMode="auto">
          <a:xfrm>
            <a:off x="1277938" y="3894138"/>
            <a:ext cx="457200" cy="0"/>
          </a:xfrm>
          <a:prstGeom prst="line">
            <a:avLst/>
          </a:prstGeom>
          <a:noFill/>
          <a:ln w="38100">
            <a:solidFill>
              <a:schemeClr val="tx1"/>
            </a:solidFill>
            <a:round/>
            <a:headEnd/>
            <a:tailEnd type="triangle" w="med" len="med"/>
          </a:ln>
          <a:effectLst/>
        </p:spPr>
        <p:txBody>
          <a:bodyPr/>
          <a:lstStyle/>
          <a:p>
            <a:endParaRPr lang="en-US"/>
          </a:p>
        </p:txBody>
      </p:sp>
      <p:sp>
        <p:nvSpPr>
          <p:cNvPr id="29" name="Rectangle 62"/>
          <p:cNvSpPr>
            <a:spLocks noChangeArrowheads="1"/>
          </p:cNvSpPr>
          <p:nvPr/>
        </p:nvSpPr>
        <p:spPr bwMode="auto">
          <a:xfrm>
            <a:off x="7891463" y="3519488"/>
            <a:ext cx="1079500" cy="719137"/>
          </a:xfrm>
          <a:prstGeom prst="rect">
            <a:avLst/>
          </a:prstGeom>
          <a:solidFill>
            <a:srgbClr val="99CCFF"/>
          </a:solidFill>
          <a:ln w="38100">
            <a:solidFill>
              <a:schemeClr val="tx1"/>
            </a:solidFill>
            <a:miter lim="800000"/>
            <a:headEnd/>
            <a:tailEnd/>
          </a:ln>
          <a:effectLst/>
        </p:spPr>
        <p:txBody>
          <a:bodyPr wrap="none" anchor="ctr"/>
          <a:lstStyle/>
          <a:p>
            <a:pPr algn="ctr" eaLnBrk="1" hangingPunct="1"/>
            <a:r>
              <a:rPr lang="ar-SA" altLang="en-US" sz="2000" b="1">
                <a:cs typeface="Yagut" pitchFamily="10" charset="-78"/>
              </a:rPr>
              <a:t>عمليات</a:t>
            </a:r>
            <a:endParaRPr lang="en-US" altLang="en-US" sz="2000" b="1">
              <a:cs typeface="Yagut" pitchFamily="10" charset="-78"/>
            </a:endParaRPr>
          </a:p>
        </p:txBody>
      </p:sp>
      <p:sp>
        <p:nvSpPr>
          <p:cNvPr id="30" name="Rectangle 63"/>
          <p:cNvSpPr>
            <a:spLocks noChangeArrowheads="1"/>
          </p:cNvSpPr>
          <p:nvPr/>
        </p:nvSpPr>
        <p:spPr bwMode="auto">
          <a:xfrm>
            <a:off x="1719263" y="3532188"/>
            <a:ext cx="1079500" cy="719137"/>
          </a:xfrm>
          <a:prstGeom prst="rect">
            <a:avLst/>
          </a:prstGeom>
          <a:solidFill>
            <a:srgbClr val="99CCFF"/>
          </a:solidFill>
          <a:ln w="38100">
            <a:solidFill>
              <a:schemeClr val="tx1"/>
            </a:solidFill>
            <a:miter lim="800000"/>
            <a:headEnd/>
            <a:tailEnd/>
          </a:ln>
          <a:effectLst/>
        </p:spPr>
        <p:txBody>
          <a:bodyPr wrap="none" anchor="ctr"/>
          <a:lstStyle/>
          <a:p>
            <a:pPr algn="ctr" eaLnBrk="1" hangingPunct="1"/>
            <a:r>
              <a:rPr lang="ar-SA" altLang="en-US" sz="2000" b="1">
                <a:cs typeface="Yagut" pitchFamily="10" charset="-78"/>
              </a:rPr>
              <a:t>استراتژي</a:t>
            </a:r>
            <a:endParaRPr lang="en-US" altLang="en-US" sz="2000" b="1">
              <a:cs typeface="Yagut" pitchFamily="10" charset="-78"/>
            </a:endParaRPr>
          </a:p>
        </p:txBody>
      </p:sp>
      <p:sp>
        <p:nvSpPr>
          <p:cNvPr id="31" name="Rectangle 64"/>
          <p:cNvSpPr>
            <a:spLocks noChangeArrowheads="1"/>
          </p:cNvSpPr>
          <p:nvPr/>
        </p:nvSpPr>
        <p:spPr bwMode="auto">
          <a:xfrm>
            <a:off x="209550" y="3521075"/>
            <a:ext cx="1079500" cy="719138"/>
          </a:xfrm>
          <a:prstGeom prst="rect">
            <a:avLst/>
          </a:prstGeom>
          <a:solidFill>
            <a:srgbClr val="99CCFF"/>
          </a:solidFill>
          <a:ln w="38100">
            <a:solidFill>
              <a:schemeClr val="tx1"/>
            </a:solidFill>
            <a:miter lim="800000"/>
            <a:headEnd/>
            <a:tailEnd/>
          </a:ln>
          <a:effectLst/>
        </p:spPr>
        <p:txBody>
          <a:bodyPr wrap="none" anchor="ctr"/>
          <a:lstStyle/>
          <a:p>
            <a:pPr algn="ctr" eaLnBrk="1" hangingPunct="1"/>
            <a:r>
              <a:rPr lang="ar-SA" altLang="en-US" sz="2000" b="1">
                <a:cs typeface="Yagut" pitchFamily="10" charset="-78"/>
              </a:rPr>
              <a:t>باورهاي</a:t>
            </a:r>
          </a:p>
          <a:p>
            <a:pPr algn="ctr" eaLnBrk="1" hangingPunct="1"/>
            <a:r>
              <a:rPr lang="ar-SA" altLang="en-US" sz="2000" b="1">
                <a:cs typeface="Yagut" pitchFamily="10" charset="-78"/>
              </a:rPr>
              <a:t>راهنما</a:t>
            </a:r>
            <a:endParaRPr lang="en-US" altLang="en-US" sz="2000" b="1">
              <a:cs typeface="Yagut" pitchFamily="10" charset="-78"/>
            </a:endParaRPr>
          </a:p>
        </p:txBody>
      </p:sp>
      <p:sp>
        <p:nvSpPr>
          <p:cNvPr id="32" name="Rectangle 65"/>
          <p:cNvSpPr>
            <a:spLocks noChangeArrowheads="1"/>
          </p:cNvSpPr>
          <p:nvPr/>
        </p:nvSpPr>
        <p:spPr bwMode="auto">
          <a:xfrm>
            <a:off x="1524000" y="609600"/>
            <a:ext cx="6324600" cy="533400"/>
          </a:xfrm>
          <a:prstGeom prst="rect">
            <a:avLst/>
          </a:prstGeom>
          <a:noFill/>
          <a:ln w="38100">
            <a:noFill/>
            <a:miter lim="800000"/>
            <a:headEnd/>
            <a:tailEnd/>
          </a:ln>
          <a:effectLst/>
        </p:spPr>
        <p:txBody>
          <a:bodyPr wrap="none" anchor="ctr"/>
          <a:lstStyle/>
          <a:p>
            <a:pPr algn="ctr" eaLnBrk="1" hangingPunct="1"/>
            <a:endParaRPr lang="en-US" altLang="en-US" sz="2800" b="1">
              <a:solidFill>
                <a:srgbClr val="A50021"/>
              </a:solidFill>
              <a:cs typeface="Yagut" pitchFamily="10"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Right)">
                                      <p:cBhvr>
                                        <p:cTn id="7" dur="500"/>
                                        <p:tgtEl>
                                          <p:spTgt spid="12"/>
                                        </p:tgtEl>
                                      </p:cBhvr>
                                    </p:animEffect>
                                  </p:childTnLst>
                                </p:cTn>
                              </p:par>
                              <p:par>
                                <p:cTn id="8" presetID="22" presetClass="entr" presetSubtype="8" fill="hold" grpId="0" nodeType="withEffect" nodePh="1">
                                  <p:stCondLst>
                                    <p:cond delay="0"/>
                                  </p:stCondLst>
                                  <p:endCondLst>
                                    <p:cond evt="begin" delay="0">
                                      <p:tn val="8"/>
                                    </p:cond>
                                  </p:endCondLst>
                                  <p:childTnLst>
                                    <p:set>
                                      <p:cBhvr>
                                        <p:cTn id="9" dur="1" fill="hold">
                                          <p:stCondLst>
                                            <p:cond delay="0"/>
                                          </p:stCondLst>
                                        </p:cTn>
                                        <p:tgtEl>
                                          <p:spTgt spid="32"/>
                                        </p:tgtEl>
                                        <p:attrNameLst>
                                          <p:attrName>style.visibility</p:attrName>
                                        </p:attrNameLst>
                                      </p:cBhvr>
                                      <p:to>
                                        <p:strVal val="visible"/>
                                      </p:to>
                                    </p:set>
                                    <p:animEffect transition="in" filter="wipe(left)">
                                      <p:cBhvr>
                                        <p:cTn id="10" dur="500"/>
                                        <p:tgtEl>
                                          <p:spTgt spid="32"/>
                                        </p:tgtEl>
                                      </p:cBhvr>
                                    </p:animEffect>
                                  </p:childTnLst>
                                </p:cTn>
                              </p:par>
                            </p:childTnLst>
                          </p:cTn>
                        </p:par>
                        <p:par>
                          <p:cTn id="11" fill="hold" nodeType="withGroup">
                            <p:stCondLst>
                              <p:cond delay="500"/>
                            </p:stCondLst>
                            <p:childTnLst>
                              <p:par>
                                <p:cTn id="12" presetID="18" presetClass="entr" presetSubtype="6"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strips(downRight)">
                                      <p:cBhvr>
                                        <p:cTn id="14" dur="500"/>
                                        <p:tgtEl>
                                          <p:spTgt spid="15"/>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dissolve">
                                      <p:cBhvr>
                                        <p:cTn id="18" dur="500"/>
                                        <p:tgtEl>
                                          <p:spTgt spid="18"/>
                                        </p:tgtEl>
                                      </p:cBhvr>
                                    </p:animEffect>
                                  </p:childTnLst>
                                </p:cTn>
                              </p:par>
                            </p:childTnLst>
                          </p:cTn>
                        </p:par>
                        <p:par>
                          <p:cTn id="19" fill="hold" nodeType="afterGroup">
                            <p:stCondLst>
                              <p:cond delay="1500"/>
                            </p:stCondLst>
                            <p:childTnLst>
                              <p:par>
                                <p:cTn id="20" presetID="23" presetClass="entr" presetSubtype="528"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 calcmode="lin" valueType="num">
                                      <p:cBhvr>
                                        <p:cTn id="24" dur="500" fill="hold"/>
                                        <p:tgtEl>
                                          <p:spTgt spid="27"/>
                                        </p:tgtEl>
                                        <p:attrNameLst>
                                          <p:attrName>ppt_x</p:attrName>
                                        </p:attrNameLst>
                                      </p:cBhvr>
                                      <p:tavLst>
                                        <p:tav tm="0">
                                          <p:val>
                                            <p:fltVal val="0.5"/>
                                          </p:val>
                                        </p:tav>
                                        <p:tav tm="100000">
                                          <p:val>
                                            <p:strVal val="#ppt_x"/>
                                          </p:val>
                                        </p:tav>
                                      </p:tavLst>
                                    </p:anim>
                                    <p:anim calcmode="lin" valueType="num">
                                      <p:cBhvr>
                                        <p:cTn id="25" dur="500" fill="hold"/>
                                        <p:tgtEl>
                                          <p:spTgt spid="27"/>
                                        </p:tgtEl>
                                        <p:attrNameLst>
                                          <p:attrName>ppt_y</p:attrName>
                                        </p:attrNameLst>
                                      </p:cBhvr>
                                      <p:tavLst>
                                        <p:tav tm="0">
                                          <p:val>
                                            <p:fltVal val="0.5"/>
                                          </p:val>
                                        </p:tav>
                                        <p:tav tm="100000">
                                          <p:val>
                                            <p:strVal val="#ppt_y"/>
                                          </p:val>
                                        </p:tav>
                                      </p:tavLst>
                                    </p:anim>
                                  </p:childTnLst>
                                </p:cTn>
                              </p:par>
                            </p:childTnLst>
                          </p:cTn>
                        </p:par>
                        <p:par>
                          <p:cTn id="26" fill="hold" nodeType="afterGroup">
                            <p:stCondLst>
                              <p:cond delay="2000"/>
                            </p:stCondLst>
                            <p:childTnLst>
                              <p:par>
                                <p:cTn id="27" presetID="23" presetClass="entr" presetSubtype="272"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strVal val="2/3*#ppt_w"/>
                                          </p:val>
                                        </p:tav>
                                        <p:tav tm="100000">
                                          <p:val>
                                            <p:strVal val="#ppt_w"/>
                                          </p:val>
                                        </p:tav>
                                      </p:tavLst>
                                    </p:anim>
                                    <p:anim calcmode="lin" valueType="num">
                                      <p:cBhvr>
                                        <p:cTn id="30" dur="500" fill="hold"/>
                                        <p:tgtEl>
                                          <p:spTgt spid="17"/>
                                        </p:tgtEl>
                                        <p:attrNameLst>
                                          <p:attrName>ppt_h</p:attrName>
                                        </p:attrNameLst>
                                      </p:cBhvr>
                                      <p:tavLst>
                                        <p:tav tm="0">
                                          <p:val>
                                            <p:strVal val="2/3*#ppt_h"/>
                                          </p:val>
                                        </p:tav>
                                        <p:tav tm="100000">
                                          <p:val>
                                            <p:strVal val="#ppt_h"/>
                                          </p:val>
                                        </p:tav>
                                      </p:tavLst>
                                    </p:anim>
                                  </p:childTnLst>
                                </p:cTn>
                              </p:par>
                            </p:childTnLst>
                          </p:cTn>
                        </p:par>
                        <p:par>
                          <p:cTn id="31" fill="hold" nodeType="afterGroup">
                            <p:stCondLst>
                              <p:cond delay="2500"/>
                            </p:stCondLst>
                            <p:childTnLst>
                              <p:par>
                                <p:cTn id="32" presetID="23" presetClass="entr" presetSubtype="36"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p:cTn id="34" dur="500" fill="hold"/>
                                        <p:tgtEl>
                                          <p:spTgt spid="25"/>
                                        </p:tgtEl>
                                        <p:attrNameLst>
                                          <p:attrName>ppt_w</p:attrName>
                                        </p:attrNameLst>
                                      </p:cBhvr>
                                      <p:tavLst>
                                        <p:tav tm="0">
                                          <p:val>
                                            <p:strVal val="(6*min(max(#ppt_w*#ppt_h,.3),1)-7.4)/-.7*#ppt_w"/>
                                          </p:val>
                                        </p:tav>
                                        <p:tav tm="100000">
                                          <p:val>
                                            <p:strVal val="#ppt_w"/>
                                          </p:val>
                                        </p:tav>
                                      </p:tavLst>
                                    </p:anim>
                                    <p:anim calcmode="lin" valueType="num">
                                      <p:cBhvr>
                                        <p:cTn id="35" dur="500" fill="hold"/>
                                        <p:tgtEl>
                                          <p:spTgt spid="25"/>
                                        </p:tgtEl>
                                        <p:attrNameLst>
                                          <p:attrName>ppt_h</p:attrName>
                                        </p:attrNameLst>
                                      </p:cBhvr>
                                      <p:tavLst>
                                        <p:tav tm="0">
                                          <p:val>
                                            <p:strVal val="(6*min(max(#ppt_w*#ppt_h,.3),1)-7.4)/-.7*#ppt_h"/>
                                          </p:val>
                                        </p:tav>
                                        <p:tav tm="100000">
                                          <p:val>
                                            <p:strVal val="#ppt_h"/>
                                          </p:val>
                                        </p:tav>
                                      </p:tavLst>
                                    </p:anim>
                                    <p:anim calcmode="lin" valueType="num">
                                      <p:cBhvr>
                                        <p:cTn id="36" dur="500" fill="hold"/>
                                        <p:tgtEl>
                                          <p:spTgt spid="25"/>
                                        </p:tgtEl>
                                        <p:attrNameLst>
                                          <p:attrName>ppt_x</p:attrName>
                                        </p:attrNameLst>
                                      </p:cBhvr>
                                      <p:tavLst>
                                        <p:tav tm="0">
                                          <p:val>
                                            <p:fltVal val="0.5"/>
                                          </p:val>
                                        </p:tav>
                                        <p:tav tm="100000">
                                          <p:val>
                                            <p:strVal val="#ppt_x"/>
                                          </p:val>
                                        </p:tav>
                                      </p:tavLst>
                                    </p:anim>
                                    <p:anim calcmode="lin" valueType="num">
                                      <p:cBhvr>
                                        <p:cTn id="37"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38" fill="hold" nodeType="afterGroup">
                            <p:stCondLst>
                              <p:cond delay="3000"/>
                            </p:stCondLst>
                            <p:childTnLst>
                              <p:par>
                                <p:cTn id="39" presetID="23" presetClass="entr" presetSubtype="288"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p:cTn id="41" dur="500" fill="hold"/>
                                        <p:tgtEl>
                                          <p:spTgt spid="26"/>
                                        </p:tgtEl>
                                        <p:attrNameLst>
                                          <p:attrName>ppt_w</p:attrName>
                                        </p:attrNameLst>
                                      </p:cBhvr>
                                      <p:tavLst>
                                        <p:tav tm="0">
                                          <p:val>
                                            <p:strVal val="4/3*#ppt_w"/>
                                          </p:val>
                                        </p:tav>
                                        <p:tav tm="100000">
                                          <p:val>
                                            <p:strVal val="#ppt_w"/>
                                          </p:val>
                                        </p:tav>
                                      </p:tavLst>
                                    </p:anim>
                                    <p:anim calcmode="lin" valueType="num">
                                      <p:cBhvr>
                                        <p:cTn id="42" dur="500" fill="hold"/>
                                        <p:tgtEl>
                                          <p:spTgt spid="26"/>
                                        </p:tgtEl>
                                        <p:attrNameLst>
                                          <p:attrName>ppt_h</p:attrName>
                                        </p:attrNameLst>
                                      </p:cBhvr>
                                      <p:tavLst>
                                        <p:tav tm="0">
                                          <p:val>
                                            <p:strVal val="4/3*#ppt_h"/>
                                          </p:val>
                                        </p:tav>
                                        <p:tav tm="100000">
                                          <p:val>
                                            <p:strVal val="#ppt_h"/>
                                          </p:val>
                                        </p:tav>
                                      </p:tavLst>
                                    </p:anim>
                                  </p:childTnLst>
                                </p:cTn>
                              </p:par>
                            </p:childTnLst>
                          </p:cTn>
                        </p:par>
                        <p:par>
                          <p:cTn id="43" fill="hold" nodeType="afterGroup">
                            <p:stCondLst>
                              <p:cond delay="3500"/>
                            </p:stCondLst>
                            <p:childTnLst>
                              <p:par>
                                <p:cTn id="44" presetID="2" presetClass="entr" presetSubtype="12"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additive="base">
                                        <p:cTn id="46" dur="500" fill="hold"/>
                                        <p:tgtEl>
                                          <p:spTgt spid="21"/>
                                        </p:tgtEl>
                                        <p:attrNameLst>
                                          <p:attrName>ppt_x</p:attrName>
                                        </p:attrNameLst>
                                      </p:cBhvr>
                                      <p:tavLst>
                                        <p:tav tm="0">
                                          <p:val>
                                            <p:strVal val="0-#ppt_w/2"/>
                                          </p:val>
                                        </p:tav>
                                        <p:tav tm="100000">
                                          <p:val>
                                            <p:strVal val="#ppt_x"/>
                                          </p:val>
                                        </p:tav>
                                      </p:tavLst>
                                    </p:anim>
                                    <p:anim calcmode="lin" valueType="num">
                                      <p:cBhvr additive="base">
                                        <p:cTn id="47" dur="500" fill="hold"/>
                                        <p:tgtEl>
                                          <p:spTgt spid="21"/>
                                        </p:tgtEl>
                                        <p:attrNameLst>
                                          <p:attrName>ppt_y</p:attrName>
                                        </p:attrNameLst>
                                      </p:cBhvr>
                                      <p:tavLst>
                                        <p:tav tm="0">
                                          <p:val>
                                            <p:strVal val="1+#ppt_h/2"/>
                                          </p:val>
                                        </p:tav>
                                        <p:tav tm="100000">
                                          <p:val>
                                            <p:strVal val="#ppt_y"/>
                                          </p:val>
                                        </p:tav>
                                      </p:tavLst>
                                    </p:anim>
                                  </p:childTnLst>
                                </p:cTn>
                              </p:par>
                            </p:childTnLst>
                          </p:cTn>
                        </p:par>
                        <p:par>
                          <p:cTn id="48" fill="hold" nodeType="afterGroup">
                            <p:stCondLst>
                              <p:cond delay="4000"/>
                            </p:stCondLst>
                            <p:childTnLst>
                              <p:par>
                                <p:cTn id="49" presetID="2" presetClass="entr" presetSubtype="6"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1+#ppt_w/2"/>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nodeType="afterGroup">
                            <p:stCondLst>
                              <p:cond delay="4500"/>
                            </p:stCondLst>
                            <p:childTnLst>
                              <p:par>
                                <p:cTn id="54" presetID="2" presetClass="entr" presetSubtype="9" fill="hold" grpId="0" nodeType="after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additive="base">
                                        <p:cTn id="56" dur="500" fill="hold"/>
                                        <p:tgtEl>
                                          <p:spTgt spid="19"/>
                                        </p:tgtEl>
                                        <p:attrNameLst>
                                          <p:attrName>ppt_x</p:attrName>
                                        </p:attrNameLst>
                                      </p:cBhvr>
                                      <p:tavLst>
                                        <p:tav tm="0">
                                          <p:val>
                                            <p:strVal val="0-#ppt_w/2"/>
                                          </p:val>
                                        </p:tav>
                                        <p:tav tm="100000">
                                          <p:val>
                                            <p:strVal val="#ppt_x"/>
                                          </p:val>
                                        </p:tav>
                                      </p:tavLst>
                                    </p:anim>
                                    <p:anim calcmode="lin" valueType="num">
                                      <p:cBhvr additive="base">
                                        <p:cTn id="57" dur="500" fill="hold"/>
                                        <p:tgtEl>
                                          <p:spTgt spid="19"/>
                                        </p:tgtEl>
                                        <p:attrNameLst>
                                          <p:attrName>ppt_y</p:attrName>
                                        </p:attrNameLst>
                                      </p:cBhvr>
                                      <p:tavLst>
                                        <p:tav tm="0">
                                          <p:val>
                                            <p:strVal val="0-#ppt_h/2"/>
                                          </p:val>
                                        </p:tav>
                                        <p:tav tm="100000">
                                          <p:val>
                                            <p:strVal val="#ppt_y"/>
                                          </p:val>
                                        </p:tav>
                                      </p:tavLst>
                                    </p:anim>
                                  </p:childTnLst>
                                </p:cTn>
                              </p:par>
                            </p:childTnLst>
                          </p:cTn>
                        </p:par>
                        <p:par>
                          <p:cTn id="58" fill="hold" nodeType="afterGroup">
                            <p:stCondLst>
                              <p:cond delay="5000"/>
                            </p:stCondLst>
                            <p:childTnLst>
                              <p:par>
                                <p:cTn id="59" presetID="2" presetClass="entr" presetSubtype="3" fill="hold" grpId="0" nodeType="after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additive="base">
                                        <p:cTn id="61" dur="500" fill="hold"/>
                                        <p:tgtEl>
                                          <p:spTgt spid="22"/>
                                        </p:tgtEl>
                                        <p:attrNameLst>
                                          <p:attrName>ppt_x</p:attrName>
                                        </p:attrNameLst>
                                      </p:cBhvr>
                                      <p:tavLst>
                                        <p:tav tm="0">
                                          <p:val>
                                            <p:strVal val="1+#ppt_w/2"/>
                                          </p:val>
                                        </p:tav>
                                        <p:tav tm="100000">
                                          <p:val>
                                            <p:strVal val="#ppt_x"/>
                                          </p:val>
                                        </p:tav>
                                      </p:tavLst>
                                    </p:anim>
                                    <p:anim calcmode="lin" valueType="num">
                                      <p:cBhvr additive="base">
                                        <p:cTn id="62" dur="500" fill="hold"/>
                                        <p:tgtEl>
                                          <p:spTgt spid="22"/>
                                        </p:tgtEl>
                                        <p:attrNameLst>
                                          <p:attrName>ppt_y</p:attrName>
                                        </p:attrNameLst>
                                      </p:cBhvr>
                                      <p:tavLst>
                                        <p:tav tm="0">
                                          <p:val>
                                            <p:strVal val="0-#ppt_h/2"/>
                                          </p:val>
                                        </p:tav>
                                        <p:tav tm="100000">
                                          <p:val>
                                            <p:strVal val="#ppt_y"/>
                                          </p:val>
                                        </p:tav>
                                      </p:tavLst>
                                    </p:anim>
                                  </p:childTnLst>
                                </p:cTn>
                              </p:par>
                            </p:childTnLst>
                          </p:cTn>
                        </p:par>
                        <p:par>
                          <p:cTn id="63" fill="hold" nodeType="afterGroup">
                            <p:stCondLst>
                              <p:cond delay="5500"/>
                            </p:stCondLst>
                            <p:childTnLst>
                              <p:par>
                                <p:cTn id="64" presetID="2" presetClass="entr" presetSubtype="8" fill="hold" grpId="0" nodeType="after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additive="base">
                                        <p:cTn id="66" dur="500" fill="hold"/>
                                        <p:tgtEl>
                                          <p:spTgt spid="23"/>
                                        </p:tgtEl>
                                        <p:attrNameLst>
                                          <p:attrName>ppt_x</p:attrName>
                                        </p:attrNameLst>
                                      </p:cBhvr>
                                      <p:tavLst>
                                        <p:tav tm="0">
                                          <p:val>
                                            <p:strVal val="0-#ppt_w/2"/>
                                          </p:val>
                                        </p:tav>
                                        <p:tav tm="100000">
                                          <p:val>
                                            <p:strVal val="#ppt_x"/>
                                          </p:val>
                                        </p:tav>
                                      </p:tavLst>
                                    </p:anim>
                                    <p:anim calcmode="lin" valueType="num">
                                      <p:cBhvr additive="base">
                                        <p:cTn id="67" dur="500" fill="hold"/>
                                        <p:tgtEl>
                                          <p:spTgt spid="23"/>
                                        </p:tgtEl>
                                        <p:attrNameLst>
                                          <p:attrName>ppt_y</p:attrName>
                                        </p:attrNameLst>
                                      </p:cBhvr>
                                      <p:tavLst>
                                        <p:tav tm="0">
                                          <p:val>
                                            <p:strVal val="#ppt_y"/>
                                          </p:val>
                                        </p:tav>
                                        <p:tav tm="100000">
                                          <p:val>
                                            <p:strVal val="#ppt_y"/>
                                          </p:val>
                                        </p:tav>
                                      </p:tavLst>
                                    </p:anim>
                                  </p:childTnLst>
                                </p:cTn>
                              </p:par>
                            </p:childTnLst>
                          </p:cTn>
                        </p:par>
                        <p:par>
                          <p:cTn id="68" fill="hold" nodeType="afterGroup">
                            <p:stCondLst>
                              <p:cond delay="6000"/>
                            </p:stCondLst>
                            <p:childTnLst>
                              <p:par>
                                <p:cTn id="69" presetID="2" presetClass="entr" presetSubtype="1"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0-#ppt_h/2"/>
                                          </p:val>
                                        </p:tav>
                                        <p:tav tm="100000">
                                          <p:val>
                                            <p:strVal val="#ppt_y"/>
                                          </p:val>
                                        </p:tav>
                                      </p:tavLst>
                                    </p:anim>
                                  </p:childTnLst>
                                </p:cTn>
                              </p:par>
                            </p:childTnLst>
                          </p:cTn>
                        </p:par>
                        <p:par>
                          <p:cTn id="73" fill="hold" nodeType="withGroup">
                            <p:stCondLst>
                              <p:cond delay="6500"/>
                            </p:stCondLst>
                            <p:childTnLst>
                              <p:par>
                                <p:cTn id="74" presetID="12" presetClass="entr" presetSubtype="8" fill="hold" grpId="0" nodeType="after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slide(fromLeft)">
                                      <p:cBhvr>
                                        <p:cTn id="76" dur="500"/>
                                        <p:tgtEl>
                                          <p:spTgt spid="31"/>
                                        </p:tgtEl>
                                      </p:cBhvr>
                                    </p:animEffect>
                                  </p:childTnLst>
                                </p:cTn>
                              </p:par>
                            </p:childTnLst>
                          </p:cTn>
                        </p:par>
                        <p:par>
                          <p:cTn id="77" fill="hold" nodeType="afterGroup">
                            <p:stCondLst>
                              <p:cond delay="7000"/>
                            </p:stCondLst>
                            <p:childTnLst>
                              <p:par>
                                <p:cTn id="78" presetID="2" presetClass="entr" presetSubtype="8"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additive="base">
                                        <p:cTn id="80" dur="500" fill="hold"/>
                                        <p:tgtEl>
                                          <p:spTgt spid="28"/>
                                        </p:tgtEl>
                                        <p:attrNameLst>
                                          <p:attrName>ppt_x</p:attrName>
                                        </p:attrNameLst>
                                      </p:cBhvr>
                                      <p:tavLst>
                                        <p:tav tm="0">
                                          <p:val>
                                            <p:strVal val="0-#ppt_w/2"/>
                                          </p:val>
                                        </p:tav>
                                        <p:tav tm="100000">
                                          <p:val>
                                            <p:strVal val="#ppt_x"/>
                                          </p:val>
                                        </p:tav>
                                      </p:tavLst>
                                    </p:anim>
                                    <p:anim calcmode="lin" valueType="num">
                                      <p:cBhvr additive="base">
                                        <p:cTn id="81" dur="500" fill="hold"/>
                                        <p:tgtEl>
                                          <p:spTgt spid="28"/>
                                        </p:tgtEl>
                                        <p:attrNameLst>
                                          <p:attrName>ppt_y</p:attrName>
                                        </p:attrNameLst>
                                      </p:cBhvr>
                                      <p:tavLst>
                                        <p:tav tm="0">
                                          <p:val>
                                            <p:strVal val="#ppt_y"/>
                                          </p:val>
                                        </p:tav>
                                        <p:tav tm="100000">
                                          <p:val>
                                            <p:strVal val="#ppt_y"/>
                                          </p:val>
                                        </p:tav>
                                      </p:tavLst>
                                    </p:anim>
                                  </p:childTnLst>
                                </p:cTn>
                              </p:par>
                            </p:childTnLst>
                          </p:cTn>
                        </p:par>
                        <p:par>
                          <p:cTn id="82" fill="hold" nodeType="afterGroup">
                            <p:stCondLst>
                              <p:cond delay="7500"/>
                            </p:stCondLst>
                            <p:childTnLst>
                              <p:par>
                                <p:cTn id="83" presetID="12" presetClass="entr" presetSubtype="8" fill="hold" grpId="0" nodeType="after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slide(fromLeft)">
                                      <p:cBhvr>
                                        <p:cTn id="85" dur="500"/>
                                        <p:tgtEl>
                                          <p:spTgt spid="30"/>
                                        </p:tgtEl>
                                      </p:cBhvr>
                                    </p:animEffect>
                                  </p:childTnLst>
                                </p:cTn>
                              </p:par>
                            </p:childTnLst>
                          </p:cTn>
                        </p:par>
                        <p:par>
                          <p:cTn id="86" fill="hold" nodeType="afterGroup">
                            <p:stCondLst>
                              <p:cond delay="8000"/>
                            </p:stCondLst>
                            <p:childTnLst>
                              <p:par>
                                <p:cTn id="87" presetID="2" presetClass="entr" presetSubtype="8" fill="hold" grpId="0" nodeType="afterEffect">
                                  <p:stCondLst>
                                    <p:cond delay="0"/>
                                  </p:stCondLst>
                                  <p:childTnLst>
                                    <p:set>
                                      <p:cBhvr>
                                        <p:cTn id="88" dur="1" fill="hold">
                                          <p:stCondLst>
                                            <p:cond delay="0"/>
                                          </p:stCondLst>
                                        </p:cTn>
                                        <p:tgtEl>
                                          <p:spTgt spid="16"/>
                                        </p:tgtEl>
                                        <p:attrNameLst>
                                          <p:attrName>style.visibility</p:attrName>
                                        </p:attrNameLst>
                                      </p:cBhvr>
                                      <p:to>
                                        <p:strVal val="visible"/>
                                      </p:to>
                                    </p:set>
                                    <p:anim calcmode="lin" valueType="num">
                                      <p:cBhvr additive="base">
                                        <p:cTn id="89" dur="500" fill="hold"/>
                                        <p:tgtEl>
                                          <p:spTgt spid="16"/>
                                        </p:tgtEl>
                                        <p:attrNameLst>
                                          <p:attrName>ppt_x</p:attrName>
                                        </p:attrNameLst>
                                      </p:cBhvr>
                                      <p:tavLst>
                                        <p:tav tm="0">
                                          <p:val>
                                            <p:strVal val="0-#ppt_w/2"/>
                                          </p:val>
                                        </p:tav>
                                        <p:tav tm="100000">
                                          <p:val>
                                            <p:strVal val="#ppt_x"/>
                                          </p:val>
                                        </p:tav>
                                      </p:tavLst>
                                    </p:anim>
                                    <p:anim calcmode="lin" valueType="num">
                                      <p:cBhvr additive="base">
                                        <p:cTn id="90" dur="500" fill="hold"/>
                                        <p:tgtEl>
                                          <p:spTgt spid="16"/>
                                        </p:tgtEl>
                                        <p:attrNameLst>
                                          <p:attrName>ppt_y</p:attrName>
                                        </p:attrNameLst>
                                      </p:cBhvr>
                                      <p:tavLst>
                                        <p:tav tm="0">
                                          <p:val>
                                            <p:strVal val="#ppt_y"/>
                                          </p:val>
                                        </p:tav>
                                        <p:tav tm="100000">
                                          <p:val>
                                            <p:strVal val="#ppt_y"/>
                                          </p:val>
                                        </p:tav>
                                      </p:tavLst>
                                    </p:anim>
                                  </p:childTnLst>
                                </p:cTn>
                              </p:par>
                            </p:childTnLst>
                          </p:cTn>
                        </p:par>
                        <p:par>
                          <p:cTn id="91" fill="hold" nodeType="withGroup">
                            <p:stCondLst>
                              <p:cond delay="8500"/>
                            </p:stCondLst>
                            <p:childTnLst>
                              <p:par>
                                <p:cTn id="92" presetID="2" presetClass="entr" presetSubtype="2" fill="hold" grpId="0" nodeType="afterEffect">
                                  <p:stCondLst>
                                    <p:cond delay="0"/>
                                  </p:stCondLst>
                                  <p:childTnLst>
                                    <p:set>
                                      <p:cBhvr>
                                        <p:cTn id="93" dur="1" fill="hold">
                                          <p:stCondLst>
                                            <p:cond delay="0"/>
                                          </p:stCondLst>
                                        </p:cTn>
                                        <p:tgtEl>
                                          <p:spTgt spid="14"/>
                                        </p:tgtEl>
                                        <p:attrNameLst>
                                          <p:attrName>style.visibility</p:attrName>
                                        </p:attrNameLst>
                                      </p:cBhvr>
                                      <p:to>
                                        <p:strVal val="visible"/>
                                      </p:to>
                                    </p:set>
                                    <p:anim calcmode="lin" valueType="num">
                                      <p:cBhvr additive="base">
                                        <p:cTn id="94" dur="500" fill="hold"/>
                                        <p:tgtEl>
                                          <p:spTgt spid="14"/>
                                        </p:tgtEl>
                                        <p:attrNameLst>
                                          <p:attrName>ppt_x</p:attrName>
                                        </p:attrNameLst>
                                      </p:cBhvr>
                                      <p:tavLst>
                                        <p:tav tm="0">
                                          <p:val>
                                            <p:strVal val="1+#ppt_w/2"/>
                                          </p:val>
                                        </p:tav>
                                        <p:tav tm="100000">
                                          <p:val>
                                            <p:strVal val="#ppt_x"/>
                                          </p:val>
                                        </p:tav>
                                      </p:tavLst>
                                    </p:anim>
                                    <p:anim calcmode="lin" valueType="num">
                                      <p:cBhvr additive="base">
                                        <p:cTn id="95" dur="500" fill="hold"/>
                                        <p:tgtEl>
                                          <p:spTgt spid="14"/>
                                        </p:tgtEl>
                                        <p:attrNameLst>
                                          <p:attrName>ppt_y</p:attrName>
                                        </p:attrNameLst>
                                      </p:cBhvr>
                                      <p:tavLst>
                                        <p:tav tm="0">
                                          <p:val>
                                            <p:strVal val="#ppt_y"/>
                                          </p:val>
                                        </p:tav>
                                        <p:tav tm="100000">
                                          <p:val>
                                            <p:strVal val="#ppt_y"/>
                                          </p:val>
                                        </p:tav>
                                      </p:tavLst>
                                    </p:anim>
                                  </p:childTnLst>
                                </p:cTn>
                              </p:par>
                            </p:childTnLst>
                          </p:cTn>
                        </p:par>
                        <p:par>
                          <p:cTn id="96" fill="hold" nodeType="afterGroup">
                            <p:stCondLst>
                              <p:cond delay="9000"/>
                            </p:stCondLst>
                            <p:childTnLst>
                              <p:par>
                                <p:cTn id="97" presetID="12" presetClass="entr" presetSubtype="2" fill="hold" grpId="0" nodeType="afterEffect">
                                  <p:stCondLst>
                                    <p:cond delay="0"/>
                                  </p:stCondLst>
                                  <p:childTnLst>
                                    <p:set>
                                      <p:cBhvr>
                                        <p:cTn id="98" dur="1" fill="hold">
                                          <p:stCondLst>
                                            <p:cond delay="0"/>
                                          </p:stCondLst>
                                        </p:cTn>
                                        <p:tgtEl>
                                          <p:spTgt spid="29"/>
                                        </p:tgtEl>
                                        <p:attrNameLst>
                                          <p:attrName>style.visibility</p:attrName>
                                        </p:attrNameLst>
                                      </p:cBhvr>
                                      <p:to>
                                        <p:strVal val="visible"/>
                                      </p:to>
                                    </p:set>
                                    <p:animEffect transition="in" filter="slide(fromRight)">
                                      <p:cBhvr>
                                        <p:cTn id="9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autoUpdateAnimBg="0"/>
      <p:bldP spid="14" grpId="0" animBg="1"/>
      <p:bldP spid="15" grpId="0" animBg="1" autoUpdateAnimBg="0"/>
      <p:bldP spid="16" grpId="0" animBg="1"/>
      <p:bldP spid="17" grpId="0" animBg="1" autoUpdateAnimBg="0"/>
      <p:bldP spid="18" grpId="0" autoUpdateAnimBg="0"/>
      <p:bldP spid="19" grpId="0" animBg="1"/>
      <p:bldP spid="20" grpId="0" animBg="1"/>
      <p:bldP spid="21" grpId="0" animBg="1"/>
      <p:bldP spid="22" grpId="0" animBg="1"/>
      <p:bldP spid="23" grpId="0" animBg="1"/>
      <p:bldP spid="24" grpId="0" animBg="1"/>
      <p:bldP spid="25" grpId="0" animBg="1" autoUpdateAnimBg="0"/>
      <p:bldP spid="26" grpId="0" animBg="1" autoUpdateAnimBg="0"/>
      <p:bldP spid="27" grpId="0" animBg="1" autoUpdateAnimBg="0"/>
      <p:bldP spid="28" grpId="0" animBg="1"/>
      <p:bldP spid="29" grpId="0" animBg="1" autoUpdateAnimBg="0"/>
      <p:bldP spid="30" grpId="0" animBg="1" autoUpdateAnimBg="0"/>
      <p:bldP spid="31" grpId="0" animBg="1" autoUpdateAnimBg="0"/>
      <p:bldP spid="32"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solidFill>
                  <a:srgbClr val="FFC000"/>
                </a:solidFill>
              </a:rPr>
              <a:t>غلبه برمقاومت در مقابل تغيير</a:t>
            </a:r>
            <a:endParaRPr lang="en-US" dirty="0">
              <a:solidFill>
                <a:srgbClr val="FFC000"/>
              </a:solidFill>
            </a:endParaRPr>
          </a:p>
        </p:txBody>
      </p:sp>
      <p:sp>
        <p:nvSpPr>
          <p:cNvPr id="3" name="Content Placeholder 2"/>
          <p:cNvSpPr>
            <a:spLocks noGrp="1"/>
          </p:cNvSpPr>
          <p:nvPr>
            <p:ph idx="1"/>
          </p:nvPr>
        </p:nvSpPr>
        <p:spPr>
          <a:xfrm>
            <a:off x="457200" y="1295400"/>
            <a:ext cx="8229600" cy="5410200"/>
          </a:xfrm>
        </p:spPr>
        <p:txBody>
          <a:bodyPr>
            <a:normAutofit lnSpcReduction="10000"/>
          </a:bodyPr>
          <a:lstStyle/>
          <a:p>
            <a:pPr algn="justLow" rtl="1"/>
            <a:r>
              <a:rPr lang="ar-SA" dirty="0" smtClean="0">
                <a:cs typeface="B Nazanin" pitchFamily="2" charset="-78"/>
              </a:rPr>
              <a:t>اولين قدم براي غلبه برمقاومت کارکنان دربرابر تغيير، تجزيه و تحليل اثر بالقوة تغييراست</a:t>
            </a:r>
            <a:r>
              <a:rPr lang="en-US" dirty="0" smtClean="0">
                <a:cs typeface="B Nazanin" pitchFamily="2" charset="-78"/>
              </a:rPr>
              <a:t> .</a:t>
            </a:r>
            <a:r>
              <a:rPr lang="ar-SA" dirty="0" smtClean="0">
                <a:cs typeface="B Nazanin" pitchFamily="2" charset="-78"/>
              </a:rPr>
              <a:t>بايد بررسي شود که تغيير چگونه برشغل آنها تأثير مي گذارد</a:t>
            </a:r>
            <a:r>
              <a:rPr lang="en-US" dirty="0" smtClean="0">
                <a:cs typeface="B Nazanin" pitchFamily="2" charset="-78"/>
              </a:rPr>
              <a:t> </a:t>
            </a:r>
          </a:p>
          <a:p>
            <a:pPr algn="justLow" rtl="1"/>
            <a:r>
              <a:rPr lang="ar-SA" dirty="0" smtClean="0">
                <a:cs typeface="B Nazanin" pitchFamily="2" charset="-78"/>
              </a:rPr>
              <a:t>مشارکت کارکنان در فرآيند تغيير، اين شانس را به آنها مي دهد که نگراني هاي خود را ابراز کنند و دربارة شكل تغيير و نحوة معرفي و اجراي آن پيشنهاد بدهند و نظر خود را اعلام کنند</a:t>
            </a:r>
            <a:r>
              <a:rPr lang="en-US" dirty="0" smtClean="0">
                <a:cs typeface="B Nazanin" pitchFamily="2" charset="-78"/>
              </a:rPr>
              <a:t> . </a:t>
            </a:r>
            <a:r>
              <a:rPr lang="ar-SA" dirty="0" smtClean="0">
                <a:cs typeface="B Nazanin" pitchFamily="2" charset="-78"/>
              </a:rPr>
              <a:t>هدف از اين کار ايجاد حس</a:t>
            </a:r>
            <a:r>
              <a:rPr lang="en-US" dirty="0" smtClean="0">
                <a:cs typeface="B Nazanin" pitchFamily="2" charset="-78"/>
              </a:rPr>
              <a:t> “</a:t>
            </a:r>
            <a:r>
              <a:rPr lang="ar-SA" b="1" dirty="0" smtClean="0">
                <a:effectLst>
                  <a:outerShdw blurRad="38100" dist="38100" dir="2700000" algn="tl">
                    <a:srgbClr val="000000">
                      <a:alpha val="43137"/>
                    </a:srgbClr>
                  </a:outerShdw>
                </a:effectLst>
                <a:cs typeface="B Nazanin" pitchFamily="2" charset="-78"/>
              </a:rPr>
              <a:t>مالكيت</a:t>
            </a:r>
            <a:r>
              <a:rPr lang="en-US" dirty="0" smtClean="0">
                <a:cs typeface="B Nazanin" pitchFamily="2" charset="-78"/>
              </a:rPr>
              <a:t>” </a:t>
            </a:r>
            <a:r>
              <a:rPr lang="ar-SA" dirty="0" smtClean="0">
                <a:cs typeface="B Nazanin" pitchFamily="2" charset="-78"/>
              </a:rPr>
              <a:t>در آنهاست</a:t>
            </a:r>
            <a:r>
              <a:rPr lang="en-US" dirty="0" smtClean="0">
                <a:cs typeface="B Nazanin" pitchFamily="2" charset="-78"/>
              </a:rPr>
              <a:t> </a:t>
            </a:r>
          </a:p>
          <a:p>
            <a:pPr algn="justLow" rtl="1"/>
            <a:r>
              <a:rPr lang="ar-SA" dirty="0" smtClean="0">
                <a:cs typeface="B Nazanin" pitchFamily="2" charset="-78"/>
              </a:rPr>
              <a:t>بايد طوري تغييرات پيشنهادي به اطلاع کارکنان برسد و به نحوي بيان شود که تر س هاي بيهوده آنها را زايل کند</a:t>
            </a:r>
            <a:r>
              <a:rPr lang="en-US" dirty="0" smtClean="0">
                <a:cs typeface="B Nazanin" pitchFamily="2" charset="-78"/>
              </a:rPr>
              <a:t> . </a:t>
            </a:r>
          </a:p>
          <a:p>
            <a:pPr algn="justLow" rtl="1"/>
            <a:r>
              <a:rPr lang="ar-SA" dirty="0" smtClean="0">
                <a:cs typeface="B Nazanin" pitchFamily="2" charset="-78"/>
              </a:rPr>
              <a:t>بهترين روش، ارتباط مستقيم و رودرروي مديران با کارکنان يا از طريق يك سيستم تيمي گزارش رساني است</a:t>
            </a:r>
            <a:r>
              <a:rPr lang="en-US" dirty="0" smtClean="0">
                <a:cs typeface="B Nazanin" pitchFamily="2" charset="-78"/>
              </a:rPr>
              <a:t>.</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p:cNvSpPr>
            <a:spLocks noChangeShapeType="1"/>
          </p:cNvSpPr>
          <p:nvPr/>
        </p:nvSpPr>
        <p:spPr bwMode="auto">
          <a:xfrm>
            <a:off x="3172437" y="568741"/>
            <a:ext cx="3169720" cy="1439"/>
          </a:xfrm>
          <a:prstGeom prst="line">
            <a:avLst/>
          </a:prstGeom>
          <a:noFill/>
          <a:ln w="57150">
            <a:solidFill>
              <a:srgbClr val="003366"/>
            </a:solidFill>
            <a:round/>
            <a:headEnd type="triangle" w="med" len="med"/>
            <a:tailEnd type="triangle" w="med" len="med"/>
          </a:ln>
        </p:spPr>
        <p:txBody>
          <a:bodyPr lIns="80147" tIns="40074" rIns="80147" bIns="40074"/>
          <a:lstStyle/>
          <a:p>
            <a:endParaRPr lang="en-US"/>
          </a:p>
        </p:txBody>
      </p:sp>
      <p:sp>
        <p:nvSpPr>
          <p:cNvPr id="22531" name="Rectangle 3"/>
          <p:cNvSpPr>
            <a:spLocks noChangeArrowheads="1"/>
          </p:cNvSpPr>
          <p:nvPr/>
        </p:nvSpPr>
        <p:spPr bwMode="auto">
          <a:xfrm>
            <a:off x="1277392" y="328285"/>
            <a:ext cx="1679205" cy="456433"/>
          </a:xfrm>
          <a:prstGeom prst="rect">
            <a:avLst/>
          </a:prstGeom>
          <a:noFill/>
          <a:ln w="9525">
            <a:noFill/>
            <a:miter lim="800000"/>
            <a:headEnd/>
            <a:tailEnd/>
          </a:ln>
        </p:spPr>
        <p:txBody>
          <a:bodyPr lIns="91408" tIns="45704" rIns="91408" bIns="45704"/>
          <a:lstStyle/>
          <a:p>
            <a:pPr algn="r" defTabSz="914179" rtl="1"/>
            <a:r>
              <a:rPr lang="fa-IR" sz="2200" b="1" dirty="0">
                <a:latin typeface="Times New Roman" pitchFamily="18" charset="0"/>
                <a:cs typeface="B Titr" pitchFamily="2" charset="-78"/>
              </a:rPr>
              <a:t>تغيير موردي</a:t>
            </a:r>
            <a:endParaRPr lang="en-US" sz="2200" dirty="0">
              <a:cs typeface="B Titr" pitchFamily="2" charset="-78"/>
            </a:endParaRPr>
          </a:p>
        </p:txBody>
      </p:sp>
      <p:sp>
        <p:nvSpPr>
          <p:cNvPr id="22532" name="Rectangle 4"/>
          <p:cNvSpPr>
            <a:spLocks noChangeArrowheads="1"/>
          </p:cNvSpPr>
          <p:nvPr/>
        </p:nvSpPr>
        <p:spPr bwMode="auto">
          <a:xfrm>
            <a:off x="6124960" y="300929"/>
            <a:ext cx="1676491" cy="459311"/>
          </a:xfrm>
          <a:prstGeom prst="rect">
            <a:avLst/>
          </a:prstGeom>
          <a:noFill/>
          <a:ln w="9525">
            <a:noFill/>
            <a:miter lim="800000"/>
            <a:headEnd/>
            <a:tailEnd/>
          </a:ln>
        </p:spPr>
        <p:txBody>
          <a:bodyPr lIns="91408" tIns="45704" rIns="91408" bIns="45704"/>
          <a:lstStyle/>
          <a:p>
            <a:pPr algn="r" defTabSz="914179" rtl="1"/>
            <a:r>
              <a:rPr lang="fa-IR" sz="2200" b="1" dirty="0">
                <a:latin typeface="Times New Roman" pitchFamily="18" charset="0"/>
                <a:cs typeface="B Titr" pitchFamily="2" charset="-78"/>
              </a:rPr>
              <a:t>تغيير دائمي</a:t>
            </a:r>
            <a:endParaRPr lang="en-US" sz="2200" dirty="0">
              <a:cs typeface="B Titr" pitchFamily="2" charset="-78"/>
            </a:endParaRPr>
          </a:p>
        </p:txBody>
      </p:sp>
      <p:sp>
        <p:nvSpPr>
          <p:cNvPr id="652293" name="AutoShape 5"/>
          <p:cNvSpPr>
            <a:spLocks noChangeArrowheads="1"/>
          </p:cNvSpPr>
          <p:nvPr/>
        </p:nvSpPr>
        <p:spPr bwMode="auto">
          <a:xfrm>
            <a:off x="1650699" y="1026613"/>
            <a:ext cx="1422641" cy="1065488"/>
          </a:xfrm>
          <a:prstGeom prst="triangle">
            <a:avLst>
              <a:gd name="adj" fmla="val 50000"/>
            </a:avLst>
          </a:prstGeom>
          <a:solidFill>
            <a:srgbClr val="EBFFFF"/>
          </a:solidFill>
          <a:ln w="19050">
            <a:solidFill>
              <a:srgbClr val="000000"/>
            </a:solidFill>
            <a:miter lim="800000"/>
            <a:headEnd/>
            <a:tailEnd/>
          </a:ln>
          <a:effectLst>
            <a:outerShdw dist="107763" dir="8100000" algn="ctr" rotWithShape="0">
              <a:srgbClr val="808080">
                <a:alpha val="50000"/>
              </a:srgbClr>
            </a:outerShdw>
          </a:effectLst>
        </p:spPr>
        <p:txBody>
          <a:bodyPr lIns="80147" tIns="40074" rIns="80147" bIns="40074"/>
          <a:lstStyle/>
          <a:p>
            <a:pPr>
              <a:defRPr/>
            </a:pPr>
            <a:endParaRPr lang="en-US"/>
          </a:p>
        </p:txBody>
      </p:sp>
      <p:sp>
        <p:nvSpPr>
          <p:cNvPr id="22534" name="Line 6"/>
          <p:cNvSpPr>
            <a:spLocks noChangeShapeType="1"/>
          </p:cNvSpPr>
          <p:nvPr/>
        </p:nvSpPr>
        <p:spPr bwMode="auto">
          <a:xfrm>
            <a:off x="1464724" y="1635668"/>
            <a:ext cx="1676490" cy="0"/>
          </a:xfrm>
          <a:prstGeom prst="line">
            <a:avLst/>
          </a:prstGeom>
          <a:noFill/>
          <a:ln w="6350">
            <a:solidFill>
              <a:srgbClr val="000000"/>
            </a:solidFill>
            <a:round/>
            <a:headEnd type="oval" w="sm" len="sm"/>
            <a:tailEnd type="oval" w="sm" len="sm"/>
          </a:ln>
        </p:spPr>
        <p:txBody>
          <a:bodyPr lIns="80147" tIns="40074" rIns="80147" bIns="40074"/>
          <a:lstStyle/>
          <a:p>
            <a:endParaRPr lang="en-US"/>
          </a:p>
        </p:txBody>
      </p:sp>
      <p:sp>
        <p:nvSpPr>
          <p:cNvPr id="22535" name="AutoShape 7"/>
          <p:cNvSpPr>
            <a:spLocks noChangeArrowheads="1"/>
          </p:cNvSpPr>
          <p:nvPr/>
        </p:nvSpPr>
        <p:spPr bwMode="auto">
          <a:xfrm>
            <a:off x="2583289" y="1177797"/>
            <a:ext cx="373307" cy="914304"/>
          </a:xfrm>
          <a:prstGeom prst="curvedLeftArrow">
            <a:avLst>
              <a:gd name="adj1" fmla="val 46182"/>
              <a:gd name="adj2" fmla="val 92364"/>
              <a:gd name="adj3" fmla="val 33333"/>
            </a:avLst>
          </a:prstGeom>
          <a:solidFill>
            <a:srgbClr val="003366"/>
          </a:solidFill>
          <a:ln w="9525">
            <a:noFill/>
            <a:miter lim="800000"/>
            <a:headEnd/>
            <a:tailEnd/>
          </a:ln>
          <a:effectLst>
            <a:prstShdw prst="shdw17" dist="17961" dir="13500000">
              <a:srgbClr val="001F3D"/>
            </a:prstShdw>
          </a:effectLst>
        </p:spPr>
        <p:txBody>
          <a:bodyPr lIns="80147" tIns="40074" rIns="80147" bIns="40074"/>
          <a:lstStyle/>
          <a:p>
            <a:endParaRPr lang="en-US"/>
          </a:p>
        </p:txBody>
      </p:sp>
      <p:sp>
        <p:nvSpPr>
          <p:cNvPr id="652296" name="AutoShape 8"/>
          <p:cNvSpPr>
            <a:spLocks noChangeArrowheads="1"/>
          </p:cNvSpPr>
          <p:nvPr/>
        </p:nvSpPr>
        <p:spPr bwMode="auto">
          <a:xfrm>
            <a:off x="6481978" y="1026613"/>
            <a:ext cx="1422641" cy="1065488"/>
          </a:xfrm>
          <a:prstGeom prst="triangle">
            <a:avLst>
              <a:gd name="adj" fmla="val 50000"/>
            </a:avLst>
          </a:prstGeom>
          <a:solidFill>
            <a:srgbClr val="EBFFFF"/>
          </a:solidFill>
          <a:ln w="19050">
            <a:solidFill>
              <a:srgbClr val="000000"/>
            </a:solidFill>
            <a:miter lim="800000"/>
            <a:headEnd/>
            <a:tailEnd/>
          </a:ln>
          <a:effectLst>
            <a:outerShdw dist="107763" dir="2700000" algn="ctr" rotWithShape="0">
              <a:srgbClr val="808080">
                <a:alpha val="50000"/>
              </a:srgbClr>
            </a:outerShdw>
          </a:effectLst>
        </p:spPr>
        <p:txBody>
          <a:bodyPr lIns="80147" tIns="40074" rIns="80147" bIns="40074"/>
          <a:lstStyle/>
          <a:p>
            <a:pPr>
              <a:defRPr/>
            </a:pPr>
            <a:endParaRPr lang="en-US"/>
          </a:p>
        </p:txBody>
      </p:sp>
      <p:sp>
        <p:nvSpPr>
          <p:cNvPr id="22537" name="Line 9"/>
          <p:cNvSpPr>
            <a:spLocks noChangeShapeType="1"/>
          </p:cNvSpPr>
          <p:nvPr/>
        </p:nvSpPr>
        <p:spPr bwMode="auto">
          <a:xfrm>
            <a:off x="6294645" y="1635668"/>
            <a:ext cx="1677848" cy="0"/>
          </a:xfrm>
          <a:prstGeom prst="line">
            <a:avLst/>
          </a:prstGeom>
          <a:noFill/>
          <a:ln w="6350">
            <a:solidFill>
              <a:srgbClr val="000000"/>
            </a:solidFill>
            <a:round/>
            <a:headEnd type="oval" w="sm" len="sm"/>
            <a:tailEnd type="oval" w="sm" len="sm"/>
          </a:ln>
        </p:spPr>
        <p:txBody>
          <a:bodyPr lIns="80147" tIns="40074" rIns="80147" bIns="40074"/>
          <a:lstStyle/>
          <a:p>
            <a:endParaRPr lang="en-US"/>
          </a:p>
        </p:txBody>
      </p:sp>
      <p:sp>
        <p:nvSpPr>
          <p:cNvPr id="22538" name="AutoShape 10"/>
          <p:cNvSpPr>
            <a:spLocks noChangeArrowheads="1"/>
          </p:cNvSpPr>
          <p:nvPr/>
        </p:nvSpPr>
        <p:spPr bwMode="auto">
          <a:xfrm rot="12359761" flipH="1">
            <a:off x="6481978" y="1026613"/>
            <a:ext cx="370592" cy="912864"/>
          </a:xfrm>
          <a:prstGeom prst="curvedRightArrow">
            <a:avLst>
              <a:gd name="adj1" fmla="val 46447"/>
              <a:gd name="adj2" fmla="val 92894"/>
              <a:gd name="adj3" fmla="val 33333"/>
            </a:avLst>
          </a:prstGeom>
          <a:solidFill>
            <a:srgbClr val="003366"/>
          </a:solidFill>
          <a:ln w="9525">
            <a:noFill/>
            <a:miter lim="800000"/>
            <a:headEnd/>
            <a:tailEnd/>
          </a:ln>
          <a:effectLst>
            <a:prstShdw prst="shdw17" dist="17961" dir="13500000">
              <a:srgbClr val="001F3D"/>
            </a:prstShdw>
          </a:effectLst>
        </p:spPr>
        <p:txBody>
          <a:bodyPr lIns="80147" tIns="40074" rIns="80147" bIns="40074"/>
          <a:lstStyle/>
          <a:p>
            <a:endParaRPr lang="en-US"/>
          </a:p>
        </p:txBody>
      </p:sp>
      <p:sp>
        <p:nvSpPr>
          <p:cNvPr id="22539" name="Rectangle 11"/>
          <p:cNvSpPr>
            <a:spLocks noChangeArrowheads="1"/>
          </p:cNvSpPr>
          <p:nvPr/>
        </p:nvSpPr>
        <p:spPr bwMode="auto">
          <a:xfrm>
            <a:off x="597292" y="2254804"/>
            <a:ext cx="3192798" cy="1218112"/>
          </a:xfrm>
          <a:prstGeom prst="rect">
            <a:avLst/>
          </a:prstGeom>
          <a:noFill/>
          <a:ln w="9525">
            <a:noFill/>
            <a:miter lim="800000"/>
            <a:headEnd/>
            <a:tailEnd/>
          </a:ln>
        </p:spPr>
        <p:txBody>
          <a:bodyPr lIns="91408" tIns="45704" rIns="91408" bIns="45704"/>
          <a:lstStyle/>
          <a:p>
            <a:pPr algn="r" defTabSz="914179" rtl="1"/>
            <a:r>
              <a:rPr lang="fa-IR" b="1" dirty="0">
                <a:solidFill>
                  <a:srgbClr val="003300"/>
                </a:solidFill>
                <a:latin typeface="Times New Roman" pitchFamily="18" charset="0"/>
                <a:cs typeface="B Zar" pitchFamily="2" charset="-78"/>
              </a:rPr>
              <a:t>تغيير از بالا به پايين</a:t>
            </a:r>
          </a:p>
          <a:p>
            <a:pPr algn="r" defTabSz="914179" rtl="1"/>
            <a:r>
              <a:rPr lang="fa-IR" b="1" dirty="0">
                <a:solidFill>
                  <a:srgbClr val="003300"/>
                </a:solidFill>
                <a:latin typeface="Times New Roman" pitchFamily="18" charset="0"/>
                <a:cs typeface="B Zar" pitchFamily="2" charset="-78"/>
              </a:rPr>
              <a:t>محيط: با ثبات</a:t>
            </a:r>
          </a:p>
          <a:p>
            <a:pPr algn="r" defTabSz="914179" rtl="1"/>
            <a:r>
              <a:rPr lang="fa-IR" b="1" dirty="0">
                <a:solidFill>
                  <a:srgbClr val="003300"/>
                </a:solidFill>
                <a:latin typeface="Times New Roman" pitchFamily="18" charset="0"/>
                <a:cs typeface="B Zar" pitchFamily="2" charset="-78"/>
              </a:rPr>
              <a:t>متدولوژي: سه مرحله اي كرت لوين</a:t>
            </a:r>
          </a:p>
          <a:p>
            <a:pPr algn="r" defTabSz="914179" rtl="1"/>
            <a:endParaRPr lang="en-US" b="1" dirty="0">
              <a:solidFill>
                <a:srgbClr val="003300"/>
              </a:solidFill>
              <a:latin typeface="Times New Roman" pitchFamily="18" charset="0"/>
              <a:cs typeface="B Zar" pitchFamily="2" charset="-78"/>
            </a:endParaRPr>
          </a:p>
          <a:p>
            <a:pPr algn="r" defTabSz="914179" rtl="1"/>
            <a:endParaRPr lang="en-US" sz="1600" dirty="0">
              <a:solidFill>
                <a:srgbClr val="003300"/>
              </a:solidFill>
              <a:cs typeface="B Zar" pitchFamily="2" charset="-78"/>
            </a:endParaRPr>
          </a:p>
        </p:txBody>
      </p:sp>
      <p:sp>
        <p:nvSpPr>
          <p:cNvPr id="22540" name="Rectangle 12"/>
          <p:cNvSpPr>
            <a:spLocks noChangeArrowheads="1"/>
          </p:cNvSpPr>
          <p:nvPr/>
        </p:nvSpPr>
        <p:spPr bwMode="auto">
          <a:xfrm>
            <a:off x="5353910" y="2254804"/>
            <a:ext cx="3127639" cy="1218112"/>
          </a:xfrm>
          <a:prstGeom prst="rect">
            <a:avLst/>
          </a:prstGeom>
          <a:noFill/>
          <a:ln w="9525">
            <a:noFill/>
            <a:miter lim="800000"/>
            <a:headEnd/>
            <a:tailEnd/>
          </a:ln>
        </p:spPr>
        <p:txBody>
          <a:bodyPr lIns="91408" tIns="45704" rIns="91408" bIns="45704"/>
          <a:lstStyle/>
          <a:p>
            <a:pPr algn="r" defTabSz="914179" rtl="1"/>
            <a:r>
              <a:rPr lang="fa-IR" b="1" dirty="0">
                <a:solidFill>
                  <a:srgbClr val="003300"/>
                </a:solidFill>
                <a:latin typeface="Times New Roman" pitchFamily="18" charset="0"/>
                <a:cs typeface="B Zar" pitchFamily="2" charset="-78"/>
              </a:rPr>
              <a:t>تغيير از پايين به بالا</a:t>
            </a:r>
          </a:p>
          <a:p>
            <a:pPr algn="r" defTabSz="914179" rtl="1"/>
            <a:r>
              <a:rPr lang="fa-IR" b="1" dirty="0">
                <a:solidFill>
                  <a:srgbClr val="003300"/>
                </a:solidFill>
                <a:latin typeface="Times New Roman" pitchFamily="18" charset="0"/>
                <a:cs typeface="B Zar" pitchFamily="2" charset="-78"/>
              </a:rPr>
              <a:t>محيط: عدم ثبات</a:t>
            </a:r>
          </a:p>
          <a:p>
            <a:pPr algn="r" defTabSz="914179" rtl="1"/>
            <a:r>
              <a:rPr lang="fa-IR" b="1" dirty="0">
                <a:solidFill>
                  <a:srgbClr val="003300"/>
                </a:solidFill>
                <a:latin typeface="Times New Roman" pitchFamily="18" charset="0"/>
                <a:cs typeface="B Zar" pitchFamily="2" charset="-78"/>
              </a:rPr>
              <a:t>متدولوژي: سه حلقه اي استرينگر</a:t>
            </a:r>
          </a:p>
          <a:p>
            <a:pPr algn="r" defTabSz="914179" rtl="1"/>
            <a:endParaRPr lang="en-US" b="1" dirty="0">
              <a:solidFill>
                <a:srgbClr val="003300"/>
              </a:solidFill>
              <a:latin typeface="Times New Roman" pitchFamily="18" charset="0"/>
              <a:cs typeface="B Zar" pitchFamily="2" charset="-78"/>
            </a:endParaRPr>
          </a:p>
          <a:p>
            <a:pPr algn="r" defTabSz="914179" rtl="1"/>
            <a:endParaRPr lang="en-US" dirty="0">
              <a:solidFill>
                <a:srgbClr val="003300"/>
              </a:solidFill>
              <a:cs typeface="B Zar" pitchFamily="2" charset="-78"/>
            </a:endParaRPr>
          </a:p>
        </p:txBody>
      </p:sp>
      <p:sp>
        <p:nvSpPr>
          <p:cNvPr id="22541" name="Line 13"/>
          <p:cNvSpPr>
            <a:spLocks noChangeShapeType="1"/>
          </p:cNvSpPr>
          <p:nvPr/>
        </p:nvSpPr>
        <p:spPr bwMode="auto">
          <a:xfrm>
            <a:off x="905441" y="4693907"/>
            <a:ext cx="931233" cy="0"/>
          </a:xfrm>
          <a:prstGeom prst="line">
            <a:avLst/>
          </a:prstGeom>
          <a:noFill/>
          <a:ln w="19050">
            <a:solidFill>
              <a:srgbClr val="000000"/>
            </a:solidFill>
            <a:round/>
            <a:headEnd/>
            <a:tailEnd/>
          </a:ln>
        </p:spPr>
        <p:txBody>
          <a:bodyPr lIns="80147" tIns="40074" rIns="80147" bIns="40074"/>
          <a:lstStyle/>
          <a:p>
            <a:endParaRPr lang="en-US"/>
          </a:p>
        </p:txBody>
      </p:sp>
      <p:sp>
        <p:nvSpPr>
          <p:cNvPr id="22542" name="Line 14"/>
          <p:cNvSpPr>
            <a:spLocks noChangeShapeType="1"/>
          </p:cNvSpPr>
          <p:nvPr/>
        </p:nvSpPr>
        <p:spPr bwMode="auto">
          <a:xfrm flipV="1">
            <a:off x="1836674" y="4084851"/>
            <a:ext cx="746615" cy="609056"/>
          </a:xfrm>
          <a:prstGeom prst="line">
            <a:avLst/>
          </a:prstGeom>
          <a:noFill/>
          <a:ln w="19050">
            <a:solidFill>
              <a:srgbClr val="000000"/>
            </a:solidFill>
            <a:round/>
            <a:headEnd/>
            <a:tailEnd/>
          </a:ln>
        </p:spPr>
        <p:txBody>
          <a:bodyPr lIns="80147" tIns="40074" rIns="80147" bIns="40074"/>
          <a:lstStyle/>
          <a:p>
            <a:endParaRPr lang="en-US"/>
          </a:p>
        </p:txBody>
      </p:sp>
      <p:sp>
        <p:nvSpPr>
          <p:cNvPr id="22543" name="Line 15"/>
          <p:cNvSpPr>
            <a:spLocks noChangeShapeType="1"/>
          </p:cNvSpPr>
          <p:nvPr/>
        </p:nvSpPr>
        <p:spPr bwMode="auto">
          <a:xfrm>
            <a:off x="2583289" y="4084851"/>
            <a:ext cx="931233" cy="0"/>
          </a:xfrm>
          <a:prstGeom prst="line">
            <a:avLst/>
          </a:prstGeom>
          <a:noFill/>
          <a:ln w="19050">
            <a:solidFill>
              <a:srgbClr val="000000"/>
            </a:solidFill>
            <a:round/>
            <a:headEnd/>
            <a:tailEnd/>
          </a:ln>
        </p:spPr>
        <p:txBody>
          <a:bodyPr lIns="80147" tIns="40074" rIns="80147" bIns="40074"/>
          <a:lstStyle/>
          <a:p>
            <a:endParaRPr lang="en-US"/>
          </a:p>
        </p:txBody>
      </p:sp>
      <p:sp>
        <p:nvSpPr>
          <p:cNvPr id="22544" name="Line 16"/>
          <p:cNvSpPr>
            <a:spLocks noChangeShapeType="1"/>
          </p:cNvSpPr>
          <p:nvPr/>
        </p:nvSpPr>
        <p:spPr bwMode="auto">
          <a:xfrm>
            <a:off x="1836674" y="3766645"/>
            <a:ext cx="1357" cy="1219552"/>
          </a:xfrm>
          <a:prstGeom prst="line">
            <a:avLst/>
          </a:prstGeom>
          <a:noFill/>
          <a:ln w="6350">
            <a:solidFill>
              <a:srgbClr val="000000"/>
            </a:solidFill>
            <a:prstDash val="dash"/>
            <a:round/>
            <a:headEnd/>
            <a:tailEnd/>
          </a:ln>
        </p:spPr>
        <p:txBody>
          <a:bodyPr lIns="80147" tIns="40074" rIns="80147" bIns="40074"/>
          <a:lstStyle/>
          <a:p>
            <a:endParaRPr lang="en-US"/>
          </a:p>
        </p:txBody>
      </p:sp>
      <p:sp>
        <p:nvSpPr>
          <p:cNvPr id="22545" name="Line 17"/>
          <p:cNvSpPr>
            <a:spLocks noChangeShapeType="1"/>
          </p:cNvSpPr>
          <p:nvPr/>
        </p:nvSpPr>
        <p:spPr bwMode="auto">
          <a:xfrm>
            <a:off x="2583289" y="3766645"/>
            <a:ext cx="0" cy="1219552"/>
          </a:xfrm>
          <a:prstGeom prst="line">
            <a:avLst/>
          </a:prstGeom>
          <a:noFill/>
          <a:ln w="6350">
            <a:solidFill>
              <a:srgbClr val="000000"/>
            </a:solidFill>
            <a:prstDash val="dash"/>
            <a:round/>
            <a:headEnd/>
            <a:tailEnd/>
          </a:ln>
        </p:spPr>
        <p:txBody>
          <a:bodyPr lIns="80147" tIns="40074" rIns="80147" bIns="40074"/>
          <a:lstStyle/>
          <a:p>
            <a:endParaRPr lang="en-US"/>
          </a:p>
        </p:txBody>
      </p:sp>
      <p:sp>
        <p:nvSpPr>
          <p:cNvPr id="22546" name="Rectangle 18"/>
          <p:cNvSpPr>
            <a:spLocks noChangeArrowheads="1"/>
          </p:cNvSpPr>
          <p:nvPr/>
        </p:nvSpPr>
        <p:spPr bwMode="auto">
          <a:xfrm>
            <a:off x="905441" y="4224516"/>
            <a:ext cx="931233" cy="456433"/>
          </a:xfrm>
          <a:prstGeom prst="rect">
            <a:avLst/>
          </a:prstGeom>
          <a:noFill/>
          <a:ln w="9525">
            <a:noFill/>
            <a:miter lim="800000"/>
            <a:headEnd/>
            <a:tailEnd/>
          </a:ln>
        </p:spPr>
        <p:txBody>
          <a:bodyPr lIns="91408" tIns="45704" rIns="91408" bIns="45704"/>
          <a:lstStyle/>
          <a:p>
            <a:pPr algn="ctr" defTabSz="914179" rtl="1"/>
            <a:r>
              <a:rPr lang="fa-IR" sz="1500" b="1" dirty="0">
                <a:latin typeface="Times New Roman" pitchFamily="18" charset="0"/>
                <a:cs typeface="B Zar" pitchFamily="2" charset="-78"/>
              </a:rPr>
              <a:t>ذوب</a:t>
            </a:r>
            <a:endParaRPr lang="en-US" sz="1500" dirty="0">
              <a:cs typeface="B Zar" pitchFamily="2" charset="-78"/>
            </a:endParaRPr>
          </a:p>
        </p:txBody>
      </p:sp>
      <p:sp>
        <p:nvSpPr>
          <p:cNvPr id="22547" name="Rectangle 19"/>
          <p:cNvSpPr>
            <a:spLocks noChangeArrowheads="1"/>
          </p:cNvSpPr>
          <p:nvPr/>
        </p:nvSpPr>
        <p:spPr bwMode="auto">
          <a:xfrm>
            <a:off x="1650699" y="3919268"/>
            <a:ext cx="932591" cy="456433"/>
          </a:xfrm>
          <a:prstGeom prst="rect">
            <a:avLst/>
          </a:prstGeom>
          <a:noFill/>
          <a:ln w="9525">
            <a:noFill/>
            <a:miter lim="800000"/>
            <a:headEnd/>
            <a:tailEnd/>
          </a:ln>
        </p:spPr>
        <p:txBody>
          <a:bodyPr lIns="91408" tIns="45704" rIns="91408" bIns="45704"/>
          <a:lstStyle/>
          <a:p>
            <a:pPr algn="ctr" defTabSz="914179" rtl="1"/>
            <a:r>
              <a:rPr lang="fa-IR" sz="1500" b="1" dirty="0">
                <a:latin typeface="Times New Roman" pitchFamily="18" charset="0"/>
                <a:cs typeface="B Zar" pitchFamily="2" charset="-78"/>
              </a:rPr>
              <a:t>اقدام</a:t>
            </a:r>
            <a:endParaRPr lang="en-US" sz="1500" dirty="0">
              <a:cs typeface="B Zar" pitchFamily="2" charset="-78"/>
            </a:endParaRPr>
          </a:p>
        </p:txBody>
      </p:sp>
      <p:sp>
        <p:nvSpPr>
          <p:cNvPr id="22548" name="Rectangle 20"/>
          <p:cNvSpPr>
            <a:spLocks noChangeArrowheads="1"/>
          </p:cNvSpPr>
          <p:nvPr/>
        </p:nvSpPr>
        <p:spPr bwMode="auto">
          <a:xfrm>
            <a:off x="2583289" y="3614021"/>
            <a:ext cx="931233" cy="457872"/>
          </a:xfrm>
          <a:prstGeom prst="rect">
            <a:avLst/>
          </a:prstGeom>
          <a:noFill/>
          <a:ln w="9525">
            <a:noFill/>
            <a:miter lim="800000"/>
            <a:headEnd/>
            <a:tailEnd/>
          </a:ln>
        </p:spPr>
        <p:txBody>
          <a:bodyPr lIns="91408" tIns="45704" rIns="91408" bIns="45704"/>
          <a:lstStyle/>
          <a:p>
            <a:pPr algn="ctr" defTabSz="914179" rtl="1"/>
            <a:r>
              <a:rPr lang="fa-IR" sz="1500" b="1" dirty="0">
                <a:latin typeface="Times New Roman" pitchFamily="18" charset="0"/>
                <a:cs typeface="B Zar" pitchFamily="2" charset="-78"/>
              </a:rPr>
              <a:t>تثبيت</a:t>
            </a:r>
            <a:endParaRPr lang="en-US" sz="1500" dirty="0">
              <a:cs typeface="B Zar" pitchFamily="2" charset="-78"/>
            </a:endParaRPr>
          </a:p>
        </p:txBody>
      </p:sp>
      <p:sp>
        <p:nvSpPr>
          <p:cNvPr id="22549" name="Freeform 21"/>
          <p:cNvSpPr>
            <a:spLocks/>
          </p:cNvSpPr>
          <p:nvPr/>
        </p:nvSpPr>
        <p:spPr bwMode="auto">
          <a:xfrm>
            <a:off x="6498268" y="3766645"/>
            <a:ext cx="1490515" cy="1219552"/>
          </a:xfrm>
          <a:custGeom>
            <a:avLst/>
            <a:gdLst>
              <a:gd name="T0" fmla="*/ 1738306 w 1462"/>
              <a:gd name="T1" fmla="*/ 1301611 h 2095"/>
              <a:gd name="T2" fmla="*/ 951418 w 1462"/>
              <a:gd name="T3" fmla="*/ 1340120 h 2095"/>
              <a:gd name="T4" fmla="*/ 361253 w 1462"/>
              <a:gd name="T5" fmla="*/ 1330493 h 2095"/>
              <a:gd name="T6" fmla="*/ 182415 w 1462"/>
              <a:gd name="T7" fmla="*/ 1301611 h 2095"/>
              <a:gd name="T8" fmla="*/ 75112 w 1462"/>
              <a:gd name="T9" fmla="*/ 1263102 h 2095"/>
              <a:gd name="T10" fmla="*/ 3577 w 1462"/>
              <a:gd name="T11" fmla="*/ 1186083 h 2095"/>
              <a:gd name="T12" fmla="*/ 21461 w 1462"/>
              <a:gd name="T13" fmla="*/ 993537 h 2095"/>
              <a:gd name="T14" fmla="*/ 75112 w 1462"/>
              <a:gd name="T15" fmla="*/ 974283 h 2095"/>
              <a:gd name="T16" fmla="*/ 236066 w 1462"/>
              <a:gd name="T17" fmla="*/ 906892 h 2095"/>
              <a:gd name="T18" fmla="*/ 540091 w 1462"/>
              <a:gd name="T19" fmla="*/ 829873 h 2095"/>
              <a:gd name="T20" fmla="*/ 861999 w 1462"/>
              <a:gd name="T21" fmla="*/ 800991 h 2095"/>
              <a:gd name="T22" fmla="*/ 1416398 w 1462"/>
              <a:gd name="T23" fmla="*/ 810619 h 2095"/>
              <a:gd name="T24" fmla="*/ 1702538 w 1462"/>
              <a:gd name="T25" fmla="*/ 858755 h 2095"/>
              <a:gd name="T26" fmla="*/ 1738306 w 1462"/>
              <a:gd name="T27" fmla="*/ 887637 h 2095"/>
              <a:gd name="T28" fmla="*/ 1720422 w 1462"/>
              <a:gd name="T29" fmla="*/ 1060928 h 2095"/>
              <a:gd name="T30" fmla="*/ 1666771 w 1462"/>
              <a:gd name="T31" fmla="*/ 1080183 h 2095"/>
              <a:gd name="T32" fmla="*/ 1487933 w 1462"/>
              <a:gd name="T33" fmla="*/ 1109065 h 2095"/>
              <a:gd name="T34" fmla="*/ 468556 w 1462"/>
              <a:gd name="T35" fmla="*/ 1041674 h 2095"/>
              <a:gd name="T36" fmla="*/ 325485 w 1462"/>
              <a:gd name="T37" fmla="*/ 964655 h 2095"/>
              <a:gd name="T38" fmla="*/ 253950 w 1462"/>
              <a:gd name="T39" fmla="*/ 878010 h 2095"/>
              <a:gd name="T40" fmla="*/ 271834 w 1462"/>
              <a:gd name="T41" fmla="*/ 685464 h 2095"/>
              <a:gd name="T42" fmla="*/ 432788 w 1462"/>
              <a:gd name="T43" fmla="*/ 589191 h 2095"/>
              <a:gd name="T44" fmla="*/ 951418 w 1462"/>
              <a:gd name="T45" fmla="*/ 473663 h 2095"/>
              <a:gd name="T46" fmla="*/ 1684655 w 1462"/>
              <a:gd name="T47" fmla="*/ 483290 h 2095"/>
              <a:gd name="T48" fmla="*/ 1702538 w 1462"/>
              <a:gd name="T49" fmla="*/ 512172 h 2095"/>
              <a:gd name="T50" fmla="*/ 1648887 w 1462"/>
              <a:gd name="T51" fmla="*/ 685464 h 2095"/>
              <a:gd name="T52" fmla="*/ 1541584 w 1462"/>
              <a:gd name="T53" fmla="*/ 704718 h 2095"/>
              <a:gd name="T54" fmla="*/ 951418 w 1462"/>
              <a:gd name="T55" fmla="*/ 695091 h 2095"/>
              <a:gd name="T56" fmla="*/ 844116 w 1462"/>
              <a:gd name="T57" fmla="*/ 656582 h 2095"/>
              <a:gd name="T58" fmla="*/ 808348 w 1462"/>
              <a:gd name="T59" fmla="*/ 627700 h 2095"/>
              <a:gd name="T60" fmla="*/ 772580 w 1462"/>
              <a:gd name="T61" fmla="*/ 569936 h 2095"/>
              <a:gd name="T62" fmla="*/ 790464 w 1462"/>
              <a:gd name="T63" fmla="*/ 492918 h 2095"/>
              <a:gd name="T64" fmla="*/ 1005070 w 1462"/>
              <a:gd name="T65" fmla="*/ 406272 h 2095"/>
              <a:gd name="T66" fmla="*/ 1255443 w 1462"/>
              <a:gd name="T67" fmla="*/ 232981 h 2095"/>
              <a:gd name="T68" fmla="*/ 1201792 w 1462"/>
              <a:gd name="T69" fmla="*/ 50062 h 2095"/>
              <a:gd name="T70" fmla="*/ 1148140 w 1462"/>
              <a:gd name="T71" fmla="*/ 40435 h 2095"/>
              <a:gd name="T72" fmla="*/ 1022954 w 1462"/>
              <a:gd name="T73" fmla="*/ 1925 h 20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62"/>
              <a:gd name="T112" fmla="*/ 0 h 2095"/>
              <a:gd name="T113" fmla="*/ 1462 w 1462"/>
              <a:gd name="T114" fmla="*/ 2095 h 20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62" h="2095">
                <a:moveTo>
                  <a:pt x="1458" y="2028"/>
                </a:moveTo>
                <a:cubicBezTo>
                  <a:pt x="1258" y="2095"/>
                  <a:pt x="998" y="2080"/>
                  <a:pt x="798" y="2088"/>
                </a:cubicBezTo>
                <a:cubicBezTo>
                  <a:pt x="633" y="2083"/>
                  <a:pt x="468" y="2082"/>
                  <a:pt x="303" y="2073"/>
                </a:cubicBezTo>
                <a:cubicBezTo>
                  <a:pt x="280" y="2072"/>
                  <a:pt x="158" y="2032"/>
                  <a:pt x="153" y="2028"/>
                </a:cubicBezTo>
                <a:cubicBezTo>
                  <a:pt x="123" y="2008"/>
                  <a:pt x="63" y="1968"/>
                  <a:pt x="63" y="1968"/>
                </a:cubicBezTo>
                <a:cubicBezTo>
                  <a:pt x="43" y="1928"/>
                  <a:pt x="1" y="1893"/>
                  <a:pt x="3" y="1848"/>
                </a:cubicBezTo>
                <a:cubicBezTo>
                  <a:pt x="8" y="1748"/>
                  <a:pt x="0" y="1647"/>
                  <a:pt x="18" y="1548"/>
                </a:cubicBezTo>
                <a:cubicBezTo>
                  <a:pt x="21" y="1530"/>
                  <a:pt x="50" y="1530"/>
                  <a:pt x="63" y="1518"/>
                </a:cubicBezTo>
                <a:cubicBezTo>
                  <a:pt x="291" y="1315"/>
                  <a:pt x="65" y="1479"/>
                  <a:pt x="198" y="1413"/>
                </a:cubicBezTo>
                <a:cubicBezTo>
                  <a:pt x="249" y="1388"/>
                  <a:pt x="431" y="1296"/>
                  <a:pt x="453" y="1293"/>
                </a:cubicBezTo>
                <a:cubicBezTo>
                  <a:pt x="544" y="1280"/>
                  <a:pt x="632" y="1261"/>
                  <a:pt x="723" y="1248"/>
                </a:cubicBezTo>
                <a:cubicBezTo>
                  <a:pt x="878" y="1253"/>
                  <a:pt x="1034" y="1244"/>
                  <a:pt x="1188" y="1263"/>
                </a:cubicBezTo>
                <a:cubicBezTo>
                  <a:pt x="1271" y="1273"/>
                  <a:pt x="1345" y="1324"/>
                  <a:pt x="1428" y="1338"/>
                </a:cubicBezTo>
                <a:cubicBezTo>
                  <a:pt x="1438" y="1353"/>
                  <a:pt x="1457" y="1365"/>
                  <a:pt x="1458" y="1383"/>
                </a:cubicBezTo>
                <a:cubicBezTo>
                  <a:pt x="1462" y="1473"/>
                  <a:pt x="1461" y="1565"/>
                  <a:pt x="1443" y="1653"/>
                </a:cubicBezTo>
                <a:cubicBezTo>
                  <a:pt x="1439" y="1671"/>
                  <a:pt x="1414" y="1675"/>
                  <a:pt x="1398" y="1683"/>
                </a:cubicBezTo>
                <a:cubicBezTo>
                  <a:pt x="1352" y="1706"/>
                  <a:pt x="1296" y="1712"/>
                  <a:pt x="1248" y="1728"/>
                </a:cubicBezTo>
                <a:cubicBezTo>
                  <a:pt x="616" y="1714"/>
                  <a:pt x="727" y="1790"/>
                  <a:pt x="393" y="1623"/>
                </a:cubicBezTo>
                <a:cubicBezTo>
                  <a:pt x="359" y="1572"/>
                  <a:pt x="316" y="1546"/>
                  <a:pt x="273" y="1503"/>
                </a:cubicBezTo>
                <a:cubicBezTo>
                  <a:pt x="237" y="1396"/>
                  <a:pt x="261" y="1439"/>
                  <a:pt x="213" y="1368"/>
                </a:cubicBezTo>
                <a:cubicBezTo>
                  <a:pt x="218" y="1268"/>
                  <a:pt x="212" y="1167"/>
                  <a:pt x="228" y="1068"/>
                </a:cubicBezTo>
                <a:cubicBezTo>
                  <a:pt x="233" y="1041"/>
                  <a:pt x="351" y="930"/>
                  <a:pt x="363" y="918"/>
                </a:cubicBezTo>
                <a:cubicBezTo>
                  <a:pt x="454" y="827"/>
                  <a:pt x="678" y="778"/>
                  <a:pt x="798" y="738"/>
                </a:cubicBezTo>
                <a:cubicBezTo>
                  <a:pt x="1003" y="743"/>
                  <a:pt x="1209" y="734"/>
                  <a:pt x="1413" y="753"/>
                </a:cubicBezTo>
                <a:cubicBezTo>
                  <a:pt x="1429" y="754"/>
                  <a:pt x="1428" y="782"/>
                  <a:pt x="1428" y="798"/>
                </a:cubicBezTo>
                <a:cubicBezTo>
                  <a:pt x="1428" y="889"/>
                  <a:pt x="1460" y="1020"/>
                  <a:pt x="1383" y="1068"/>
                </a:cubicBezTo>
                <a:cubicBezTo>
                  <a:pt x="1356" y="1085"/>
                  <a:pt x="1293" y="1098"/>
                  <a:pt x="1293" y="1098"/>
                </a:cubicBezTo>
                <a:cubicBezTo>
                  <a:pt x="1128" y="1093"/>
                  <a:pt x="962" y="1104"/>
                  <a:pt x="798" y="1083"/>
                </a:cubicBezTo>
                <a:cubicBezTo>
                  <a:pt x="762" y="1078"/>
                  <a:pt x="708" y="1023"/>
                  <a:pt x="708" y="1023"/>
                </a:cubicBezTo>
                <a:cubicBezTo>
                  <a:pt x="698" y="1008"/>
                  <a:pt x="685" y="994"/>
                  <a:pt x="678" y="978"/>
                </a:cubicBezTo>
                <a:cubicBezTo>
                  <a:pt x="665" y="949"/>
                  <a:pt x="648" y="888"/>
                  <a:pt x="648" y="888"/>
                </a:cubicBezTo>
                <a:cubicBezTo>
                  <a:pt x="653" y="848"/>
                  <a:pt x="649" y="806"/>
                  <a:pt x="663" y="768"/>
                </a:cubicBezTo>
                <a:cubicBezTo>
                  <a:pt x="681" y="719"/>
                  <a:pt x="797" y="663"/>
                  <a:pt x="843" y="633"/>
                </a:cubicBezTo>
                <a:cubicBezTo>
                  <a:pt x="952" y="561"/>
                  <a:pt x="1020" y="496"/>
                  <a:pt x="1053" y="363"/>
                </a:cubicBezTo>
                <a:cubicBezTo>
                  <a:pt x="1052" y="349"/>
                  <a:pt x="1079" y="135"/>
                  <a:pt x="1008" y="78"/>
                </a:cubicBezTo>
                <a:cubicBezTo>
                  <a:pt x="996" y="68"/>
                  <a:pt x="977" y="71"/>
                  <a:pt x="963" y="63"/>
                </a:cubicBezTo>
                <a:cubicBezTo>
                  <a:pt x="850" y="0"/>
                  <a:pt x="912" y="3"/>
                  <a:pt x="858" y="3"/>
                </a:cubicBezTo>
              </a:path>
            </a:pathLst>
          </a:custGeom>
          <a:noFill/>
          <a:ln w="25400">
            <a:solidFill>
              <a:srgbClr val="000000"/>
            </a:solidFill>
            <a:round/>
            <a:headEnd/>
            <a:tailEnd type="triangle" w="med" len="med"/>
          </a:ln>
        </p:spPr>
        <p:txBody>
          <a:bodyPr lIns="80147" tIns="40074" rIns="80147" bIns="40074"/>
          <a:lstStyle/>
          <a:p>
            <a:endParaRPr lang="en-US"/>
          </a:p>
        </p:txBody>
      </p:sp>
      <p:sp>
        <p:nvSpPr>
          <p:cNvPr id="22550" name="Rectangle 22"/>
          <p:cNvSpPr>
            <a:spLocks noChangeArrowheads="1"/>
          </p:cNvSpPr>
          <p:nvPr/>
        </p:nvSpPr>
        <p:spPr bwMode="auto">
          <a:xfrm>
            <a:off x="4073805" y="4630553"/>
            <a:ext cx="2345729" cy="456433"/>
          </a:xfrm>
          <a:prstGeom prst="rect">
            <a:avLst/>
          </a:prstGeom>
          <a:noFill/>
          <a:ln w="9525">
            <a:noFill/>
            <a:miter lim="800000"/>
            <a:headEnd/>
            <a:tailEnd/>
          </a:ln>
        </p:spPr>
        <p:txBody>
          <a:bodyPr lIns="91408" tIns="45704" rIns="91408" bIns="45704"/>
          <a:lstStyle/>
          <a:p>
            <a:pPr algn="r" defTabSz="914179" rtl="1"/>
            <a:r>
              <a:rPr lang="fa-IR" sz="1700" b="1" dirty="0">
                <a:solidFill>
                  <a:srgbClr val="003300"/>
                </a:solidFill>
                <a:latin typeface="Times New Roman" pitchFamily="18" charset="0"/>
                <a:cs typeface="B Zar" pitchFamily="2" charset="-78"/>
              </a:rPr>
              <a:t>نگاه كنيد</a:t>
            </a:r>
            <a:r>
              <a:rPr lang="en-US" sz="1700" b="1" dirty="0">
                <a:solidFill>
                  <a:srgbClr val="003300"/>
                </a:solidFill>
                <a:latin typeface="Times New Roman" pitchFamily="18" charset="0"/>
                <a:cs typeface="B Zar" pitchFamily="2" charset="-78"/>
                <a:sym typeface="Wingdings" pitchFamily="2" charset="2"/>
              </a:rPr>
              <a:t></a:t>
            </a:r>
            <a:r>
              <a:rPr lang="fa-IR" sz="1700" b="1" dirty="0">
                <a:solidFill>
                  <a:srgbClr val="003300"/>
                </a:solidFill>
                <a:latin typeface="Times New Roman" pitchFamily="18" charset="0"/>
                <a:cs typeface="B Zar" pitchFamily="2" charset="-78"/>
              </a:rPr>
              <a:t> آسيب شناسي</a:t>
            </a:r>
            <a:endParaRPr lang="en-US" sz="1700" dirty="0">
              <a:solidFill>
                <a:srgbClr val="003300"/>
              </a:solidFill>
              <a:cs typeface="B Zar" pitchFamily="2" charset="-78"/>
            </a:endParaRPr>
          </a:p>
        </p:txBody>
      </p:sp>
      <p:sp>
        <p:nvSpPr>
          <p:cNvPr id="22551" name="Rectangle 23"/>
          <p:cNvSpPr>
            <a:spLocks noChangeArrowheads="1"/>
          </p:cNvSpPr>
          <p:nvPr/>
        </p:nvSpPr>
        <p:spPr bwMode="auto">
          <a:xfrm>
            <a:off x="4259779" y="4224516"/>
            <a:ext cx="2159755" cy="456433"/>
          </a:xfrm>
          <a:prstGeom prst="rect">
            <a:avLst/>
          </a:prstGeom>
          <a:noFill/>
          <a:ln w="9525">
            <a:noFill/>
            <a:miter lim="800000"/>
            <a:headEnd/>
            <a:tailEnd/>
          </a:ln>
        </p:spPr>
        <p:txBody>
          <a:bodyPr lIns="91408" tIns="45704" rIns="91408" bIns="45704"/>
          <a:lstStyle/>
          <a:p>
            <a:pPr algn="r" defTabSz="914179" rtl="1"/>
            <a:r>
              <a:rPr lang="fa-IR" sz="1700" b="1" dirty="0">
                <a:solidFill>
                  <a:srgbClr val="003300"/>
                </a:solidFill>
                <a:latin typeface="Times New Roman" pitchFamily="18" charset="0"/>
                <a:cs typeface="B Zar" pitchFamily="2" charset="-78"/>
              </a:rPr>
              <a:t>فكر كنيد</a:t>
            </a:r>
            <a:r>
              <a:rPr lang="en-US" sz="1700" b="1" dirty="0">
                <a:solidFill>
                  <a:srgbClr val="003300"/>
                </a:solidFill>
                <a:latin typeface="Times New Roman" pitchFamily="18" charset="0"/>
                <a:cs typeface="B Zar" pitchFamily="2" charset="-78"/>
                <a:sym typeface="Wingdings" pitchFamily="2" charset="2"/>
              </a:rPr>
              <a:t></a:t>
            </a:r>
            <a:r>
              <a:rPr lang="fa-IR" sz="1700" b="1" dirty="0">
                <a:solidFill>
                  <a:srgbClr val="003300"/>
                </a:solidFill>
                <a:latin typeface="Times New Roman" pitchFamily="18" charset="0"/>
                <a:cs typeface="B Zar" pitchFamily="2" charset="-78"/>
              </a:rPr>
              <a:t> راه حل</a:t>
            </a:r>
            <a:endParaRPr lang="en-US" sz="1700" b="1" dirty="0">
              <a:solidFill>
                <a:srgbClr val="003300"/>
              </a:solidFill>
              <a:latin typeface="Times New Roman" pitchFamily="18" charset="0"/>
              <a:cs typeface="B Zar" pitchFamily="2" charset="-78"/>
            </a:endParaRPr>
          </a:p>
          <a:p>
            <a:pPr algn="r" defTabSz="914179" rtl="1"/>
            <a:endParaRPr lang="en-US" sz="1700" dirty="0">
              <a:solidFill>
                <a:srgbClr val="003300"/>
              </a:solidFill>
              <a:cs typeface="B Zar" pitchFamily="2" charset="-78"/>
            </a:endParaRPr>
          </a:p>
        </p:txBody>
      </p:sp>
      <p:sp>
        <p:nvSpPr>
          <p:cNvPr id="22552" name="Rectangle 24"/>
          <p:cNvSpPr>
            <a:spLocks noChangeArrowheads="1"/>
          </p:cNvSpPr>
          <p:nvPr/>
        </p:nvSpPr>
        <p:spPr bwMode="auto">
          <a:xfrm>
            <a:off x="4267200" y="3810000"/>
            <a:ext cx="2226270" cy="457872"/>
          </a:xfrm>
          <a:prstGeom prst="rect">
            <a:avLst/>
          </a:prstGeom>
          <a:noFill/>
          <a:ln w="9525">
            <a:noFill/>
            <a:miter lim="800000"/>
            <a:headEnd/>
            <a:tailEnd/>
          </a:ln>
        </p:spPr>
        <p:txBody>
          <a:bodyPr lIns="91408" tIns="45704" rIns="91408" bIns="45704"/>
          <a:lstStyle/>
          <a:p>
            <a:pPr algn="r" defTabSz="914179" rtl="1"/>
            <a:r>
              <a:rPr lang="fa-IR" sz="1700" b="1" dirty="0">
                <a:solidFill>
                  <a:srgbClr val="003300"/>
                </a:solidFill>
                <a:latin typeface="Times New Roman" pitchFamily="18" charset="0"/>
                <a:cs typeface="B Zar" pitchFamily="2" charset="-78"/>
              </a:rPr>
              <a:t> عمل كنيد</a:t>
            </a:r>
            <a:r>
              <a:rPr lang="en-US" sz="1700" b="1" dirty="0">
                <a:solidFill>
                  <a:srgbClr val="003300"/>
                </a:solidFill>
                <a:latin typeface="Times New Roman" pitchFamily="18" charset="0"/>
                <a:cs typeface="B Zar" pitchFamily="2" charset="-78"/>
              </a:rPr>
              <a:t> </a:t>
            </a:r>
            <a:r>
              <a:rPr lang="en-US" sz="1700" b="1" dirty="0" smtClean="0">
                <a:solidFill>
                  <a:srgbClr val="003300"/>
                </a:solidFill>
                <a:latin typeface="Times New Roman" pitchFamily="18" charset="0"/>
                <a:cs typeface="B Zar" pitchFamily="2" charset="-78"/>
                <a:sym typeface="Wingdings" pitchFamily="2" charset="2"/>
              </a:rPr>
              <a:t></a:t>
            </a:r>
            <a:r>
              <a:rPr lang="fa-IR" sz="1700" b="1" dirty="0" smtClean="0">
                <a:solidFill>
                  <a:srgbClr val="003300"/>
                </a:solidFill>
                <a:latin typeface="Times New Roman" pitchFamily="18" charset="0"/>
                <a:cs typeface="B Zar" pitchFamily="2" charset="-78"/>
              </a:rPr>
              <a:t>مديريت</a:t>
            </a:r>
            <a:endParaRPr lang="en-US" sz="1700" b="1" dirty="0">
              <a:solidFill>
                <a:srgbClr val="003300"/>
              </a:solidFill>
              <a:latin typeface="Times New Roman" pitchFamily="18" charset="0"/>
              <a:cs typeface="B Zar" pitchFamily="2" charset="-78"/>
            </a:endParaRPr>
          </a:p>
          <a:p>
            <a:pPr algn="r" defTabSz="914179" rtl="1"/>
            <a:endParaRPr lang="en-US" sz="1700" dirty="0">
              <a:solidFill>
                <a:srgbClr val="003300"/>
              </a:solidFill>
              <a:cs typeface="B Zar" pitchFamily="2" charset="-78"/>
            </a:endParaRPr>
          </a:p>
        </p:txBody>
      </p:sp>
      <p:sp>
        <p:nvSpPr>
          <p:cNvPr id="22553" name="Rectangle 25"/>
          <p:cNvSpPr>
            <a:spLocks noChangeArrowheads="1"/>
          </p:cNvSpPr>
          <p:nvPr/>
        </p:nvSpPr>
        <p:spPr bwMode="auto">
          <a:xfrm>
            <a:off x="1118566" y="5252569"/>
            <a:ext cx="2051156" cy="457872"/>
          </a:xfrm>
          <a:prstGeom prst="rect">
            <a:avLst/>
          </a:prstGeom>
          <a:noFill/>
          <a:ln w="9525">
            <a:noFill/>
            <a:miter lim="800000"/>
            <a:headEnd/>
            <a:tailEnd/>
          </a:ln>
        </p:spPr>
        <p:txBody>
          <a:bodyPr lIns="91408" tIns="45704" rIns="91408" bIns="45704"/>
          <a:lstStyle/>
          <a:p>
            <a:pPr algn="r" defTabSz="914179" rtl="1"/>
            <a:r>
              <a:rPr lang="fa-IR" b="1" dirty="0">
                <a:solidFill>
                  <a:srgbClr val="FF0066"/>
                </a:solidFill>
                <a:latin typeface="Times New Roman" pitchFamily="18" charset="0"/>
                <a:cs typeface="B Zar" pitchFamily="2" charset="-78"/>
              </a:rPr>
              <a:t>نيروهاي مؤثر و مقاوم</a:t>
            </a:r>
            <a:endParaRPr lang="en-US" dirty="0">
              <a:solidFill>
                <a:srgbClr val="FF0066"/>
              </a:solidFill>
              <a:cs typeface="B Zar" pitchFamily="2" charset="-78"/>
            </a:endParaRPr>
          </a:p>
        </p:txBody>
      </p:sp>
      <p:sp>
        <p:nvSpPr>
          <p:cNvPr id="22554" name="Rectangle 26"/>
          <p:cNvSpPr>
            <a:spLocks noChangeArrowheads="1"/>
          </p:cNvSpPr>
          <p:nvPr/>
        </p:nvSpPr>
        <p:spPr bwMode="auto">
          <a:xfrm>
            <a:off x="4637159" y="5226651"/>
            <a:ext cx="3844390" cy="457872"/>
          </a:xfrm>
          <a:prstGeom prst="rect">
            <a:avLst/>
          </a:prstGeom>
          <a:noFill/>
          <a:ln w="9525">
            <a:noFill/>
            <a:miter lim="800000"/>
            <a:headEnd/>
            <a:tailEnd/>
          </a:ln>
        </p:spPr>
        <p:txBody>
          <a:bodyPr lIns="91408" tIns="45704" rIns="91408" bIns="45704"/>
          <a:lstStyle/>
          <a:p>
            <a:pPr algn="r" defTabSz="914179" rtl="1"/>
            <a:r>
              <a:rPr lang="fa-IR" b="1" dirty="0">
                <a:solidFill>
                  <a:srgbClr val="FF0066"/>
                </a:solidFill>
                <a:latin typeface="Times New Roman" pitchFamily="18" charset="0"/>
                <a:cs typeface="B Zar" pitchFamily="2" charset="-78"/>
              </a:rPr>
              <a:t>مشاركت گرايي، جامع گرايي، جامعه گرايي</a:t>
            </a:r>
            <a:endParaRPr lang="en-US" b="1" dirty="0">
              <a:solidFill>
                <a:srgbClr val="FF0066"/>
              </a:solidFill>
              <a:cs typeface="B Zar" pitchFamily="2" charset="-78"/>
            </a:endParaRPr>
          </a:p>
        </p:txBody>
      </p:sp>
      <p:sp>
        <p:nvSpPr>
          <p:cNvPr id="652315" name="Rectangle 27"/>
          <p:cNvSpPr>
            <a:spLocks noChangeArrowheads="1"/>
          </p:cNvSpPr>
          <p:nvPr/>
        </p:nvSpPr>
        <p:spPr bwMode="auto">
          <a:xfrm>
            <a:off x="1092774" y="5746437"/>
            <a:ext cx="2048440" cy="457872"/>
          </a:xfrm>
          <a:prstGeom prst="rect">
            <a:avLst/>
          </a:prstGeom>
          <a:solidFill>
            <a:srgbClr val="003366"/>
          </a:solidFill>
          <a:ln w="9525">
            <a:solidFill>
              <a:srgbClr val="000000"/>
            </a:solidFill>
            <a:miter lim="800000"/>
            <a:headEnd/>
            <a:tailEnd/>
          </a:ln>
          <a:effectLst>
            <a:outerShdw dist="107763" dir="8100000" algn="ctr" rotWithShape="0">
              <a:srgbClr val="808080">
                <a:alpha val="50000"/>
              </a:srgbClr>
            </a:outerShdw>
          </a:effectLst>
        </p:spPr>
        <p:txBody>
          <a:bodyPr lIns="91408" tIns="45704" rIns="91408" bIns="45704"/>
          <a:lstStyle/>
          <a:p>
            <a:pPr algn="ctr" defTabSz="914179" rtl="1">
              <a:defRPr/>
            </a:pPr>
            <a:r>
              <a:rPr lang="fa-IR" sz="2000" b="1" dirty="0">
                <a:solidFill>
                  <a:schemeClr val="bg1"/>
                </a:solidFill>
                <a:latin typeface="Times New Roman" pitchFamily="18" charset="0"/>
                <a:cs typeface="B Titr" pitchFamily="2" charset="-78"/>
              </a:rPr>
              <a:t>مسير حل مشكل</a:t>
            </a:r>
            <a:endParaRPr lang="en-US" sz="2000" dirty="0">
              <a:solidFill>
                <a:schemeClr val="bg1"/>
              </a:solidFill>
              <a:cs typeface="B Titr" pitchFamily="2" charset="-78"/>
            </a:endParaRPr>
          </a:p>
        </p:txBody>
      </p:sp>
      <p:sp>
        <p:nvSpPr>
          <p:cNvPr id="652316" name="Rectangle 28"/>
          <p:cNvSpPr>
            <a:spLocks noChangeArrowheads="1"/>
          </p:cNvSpPr>
          <p:nvPr/>
        </p:nvSpPr>
        <p:spPr bwMode="auto">
          <a:xfrm>
            <a:off x="5937628" y="5746437"/>
            <a:ext cx="2051156" cy="457872"/>
          </a:xfrm>
          <a:prstGeom prst="rect">
            <a:avLst/>
          </a:prstGeom>
          <a:solidFill>
            <a:srgbClr val="003366"/>
          </a:solidFill>
          <a:ln w="9525">
            <a:solidFill>
              <a:srgbClr val="000000"/>
            </a:solidFill>
            <a:miter lim="800000"/>
            <a:headEnd/>
            <a:tailEnd/>
          </a:ln>
          <a:effectLst>
            <a:outerShdw dist="107763" dir="2700000" algn="ctr" rotWithShape="0">
              <a:srgbClr val="808080">
                <a:alpha val="50000"/>
              </a:srgbClr>
            </a:outerShdw>
          </a:effectLst>
        </p:spPr>
        <p:txBody>
          <a:bodyPr lIns="91408" tIns="45704" rIns="91408" bIns="45704"/>
          <a:lstStyle/>
          <a:p>
            <a:pPr algn="ctr" defTabSz="914179" rtl="1">
              <a:defRPr/>
            </a:pPr>
            <a:r>
              <a:rPr lang="fa-IR" sz="2000" b="1" dirty="0">
                <a:solidFill>
                  <a:schemeClr val="bg1"/>
                </a:solidFill>
                <a:latin typeface="Times New Roman" pitchFamily="18" charset="0"/>
                <a:cs typeface="B Titr" pitchFamily="2" charset="-78"/>
              </a:rPr>
              <a:t>مسير توانمندسازي</a:t>
            </a:r>
            <a:endParaRPr lang="en-US" sz="2000" dirty="0">
              <a:solidFill>
                <a:schemeClr val="bg1"/>
              </a:solidFill>
              <a:cs typeface="B Titr" pitchFamily="2" charset="-78"/>
            </a:endParaRPr>
          </a:p>
        </p:txBody>
      </p:sp>
    </p:spTree>
  </p:cSld>
  <p:clrMapOvr>
    <a:masterClrMapping/>
  </p:clrMapOvr>
  <p:transition>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SA" sz="5400" dirty="0" smtClean="0">
                <a:solidFill>
                  <a:srgbClr val="0070C0"/>
                </a:solidFill>
                <a:effectLst>
                  <a:outerShdw blurRad="38100" dist="38100" dir="2700000" algn="tl">
                    <a:srgbClr val="000000">
                      <a:alpha val="43137"/>
                    </a:srgbClr>
                  </a:outerShdw>
                </a:effectLst>
                <a:cs typeface="B Nazanin" pitchFamily="2" charset="-78"/>
              </a:rPr>
              <a:t>4-استراتژي هاي توسعة روابط کاري</a:t>
            </a:r>
            <a:r>
              <a:rPr lang="en-US" sz="5400" dirty="0" smtClean="0">
                <a:solidFill>
                  <a:srgbClr val="0070C0"/>
                </a:solidFill>
                <a:effectLst>
                  <a:outerShdw blurRad="38100" dist="38100" dir="2700000" algn="tl">
                    <a:srgbClr val="000000">
                      <a:alpha val="43137"/>
                    </a:srgbClr>
                  </a:outerShdw>
                </a:effectLst>
                <a:cs typeface="B Nazanin" pitchFamily="2" charset="-78"/>
              </a:rPr>
              <a:t/>
            </a:r>
            <a:br>
              <a:rPr lang="en-US" sz="5400" dirty="0" smtClean="0">
                <a:solidFill>
                  <a:srgbClr val="0070C0"/>
                </a:solidFill>
                <a:effectLst>
                  <a:outerShdw blurRad="38100" dist="38100" dir="2700000" algn="tl">
                    <a:srgbClr val="000000">
                      <a:alpha val="43137"/>
                    </a:srgbClr>
                  </a:outerShdw>
                </a:effectLst>
                <a:cs typeface="B Nazanin" pitchFamily="2" charset="-78"/>
              </a:rPr>
            </a:br>
            <a:endParaRPr lang="en-US" sz="5400"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457200" y="1143000"/>
            <a:ext cx="8229600" cy="5715000"/>
          </a:xfrm>
        </p:spPr>
        <p:txBody>
          <a:bodyPr>
            <a:normAutofit/>
          </a:bodyPr>
          <a:lstStyle/>
          <a:p>
            <a:pPr algn="just" rtl="1">
              <a:buNone/>
            </a:pPr>
            <a:r>
              <a:rPr lang="ar-SA" dirty="0" smtClean="0">
                <a:cs typeface="B Nazanin" pitchFamily="2" charset="-78"/>
              </a:rPr>
              <a:t>روابط کاری بين مديران و کارکنان عاملي است که مي تواند اثري بسزا روي ميزان افزايش اثربخشي سازمان داشته باشد</a:t>
            </a:r>
            <a:r>
              <a:rPr lang="en-US" dirty="0" smtClean="0">
                <a:cs typeface="B Nazanin" pitchFamily="2" charset="-78"/>
              </a:rPr>
              <a:t> . </a:t>
            </a:r>
            <a:r>
              <a:rPr lang="ar-SA" dirty="0" smtClean="0">
                <a:cs typeface="B Nazanin" pitchFamily="2" charset="-78"/>
              </a:rPr>
              <a:t>اگر چه روابط بين کارفرمایان و کارکنان هر روز توسعه و تحول مي يابد، مورد مذاکره قرار مي گيرد و تغيير مي کند، اما اتخاذ ديدگاهي استراتژيك دربارة نحوة ايجاد روابطي مثبت و پايدار ضروري، است</a:t>
            </a:r>
            <a:r>
              <a:rPr lang="en-US" dirty="0" smtClean="0">
                <a:cs typeface="B Nazanin" pitchFamily="2" charset="-78"/>
              </a:rPr>
              <a:t> . </a:t>
            </a:r>
            <a:r>
              <a:rPr lang="ar-SA" dirty="0" smtClean="0">
                <a:cs typeface="B Nazanin" pitchFamily="2" charset="-78"/>
              </a:rPr>
              <a:t>در اين بخش مطالب زير بررسي</a:t>
            </a:r>
            <a:r>
              <a:rPr lang="fa-IR" dirty="0" smtClean="0">
                <a:cs typeface="B Nazanin" pitchFamily="2" charset="-78"/>
              </a:rPr>
              <a:t> </a:t>
            </a:r>
            <a:r>
              <a:rPr lang="ar-SA" dirty="0" smtClean="0">
                <a:cs typeface="B Nazanin" pitchFamily="2" charset="-78"/>
              </a:rPr>
              <a:t>مي شود</a:t>
            </a:r>
            <a:r>
              <a:rPr lang="en-US" dirty="0" smtClean="0">
                <a:cs typeface="B Nazanin" pitchFamily="2" charset="-78"/>
              </a:rPr>
              <a:t>:</a:t>
            </a:r>
          </a:p>
          <a:p>
            <a:pPr algn="just" rtl="1"/>
            <a:r>
              <a:rPr lang="en-US" b="1" dirty="0" smtClean="0">
                <a:solidFill>
                  <a:srgbClr val="0070C0"/>
                </a:solidFill>
                <a:effectLst>
                  <a:outerShdw blurRad="38100" dist="38100" dir="2700000" algn="tl">
                    <a:srgbClr val="000000">
                      <a:alpha val="43137"/>
                    </a:srgbClr>
                  </a:outerShdw>
                </a:effectLst>
                <a:cs typeface="B Nazanin" pitchFamily="2" charset="-78"/>
              </a:rPr>
              <a:t>‐  </a:t>
            </a:r>
            <a:r>
              <a:rPr lang="ar-SA" b="1" dirty="0" smtClean="0">
                <a:solidFill>
                  <a:srgbClr val="0070C0"/>
                </a:solidFill>
                <a:effectLst>
                  <a:outerShdw blurRad="38100" dist="38100" dir="2700000" algn="tl">
                    <a:srgbClr val="000000">
                      <a:alpha val="43137"/>
                    </a:srgbClr>
                  </a:outerShdw>
                </a:effectLst>
                <a:cs typeface="B Nazanin" pitchFamily="2" charset="-78"/>
              </a:rPr>
              <a:t>روابط کاری</a:t>
            </a:r>
            <a:endParaRPr lang="en-US" b="1" dirty="0" smtClean="0">
              <a:solidFill>
                <a:srgbClr val="0070C0"/>
              </a:solidFill>
              <a:effectLst>
                <a:outerShdw blurRad="38100" dist="38100" dir="2700000" algn="tl">
                  <a:srgbClr val="000000">
                    <a:alpha val="43137"/>
                  </a:srgbClr>
                </a:outerShdw>
              </a:effectLst>
              <a:cs typeface="B Nazanin" pitchFamily="2" charset="-78"/>
            </a:endParaRPr>
          </a:p>
          <a:p>
            <a:pPr algn="just" rtl="1"/>
            <a:r>
              <a:rPr lang="en-US" b="1" dirty="0" smtClean="0">
                <a:solidFill>
                  <a:srgbClr val="0070C0"/>
                </a:solidFill>
                <a:effectLst>
                  <a:outerShdw blurRad="38100" dist="38100" dir="2700000" algn="tl">
                    <a:srgbClr val="000000">
                      <a:alpha val="43137"/>
                    </a:srgbClr>
                  </a:outerShdw>
                </a:effectLst>
                <a:cs typeface="B Nazanin" pitchFamily="2" charset="-78"/>
              </a:rPr>
              <a:t> ‐ </a:t>
            </a:r>
            <a:r>
              <a:rPr lang="ar-SA" b="1" dirty="0" smtClean="0">
                <a:solidFill>
                  <a:srgbClr val="0070C0"/>
                </a:solidFill>
                <a:effectLst>
                  <a:outerShdw blurRad="38100" dist="38100" dir="2700000" algn="tl">
                    <a:srgbClr val="000000">
                      <a:alpha val="43137"/>
                    </a:srgbClr>
                  </a:outerShdw>
                </a:effectLst>
                <a:cs typeface="B Nazanin" pitchFamily="2" charset="-78"/>
              </a:rPr>
              <a:t>ويژگي هاي يك قرارداد روان شناختي</a:t>
            </a:r>
            <a:endParaRPr lang="en-US" b="1" dirty="0" smtClean="0">
              <a:solidFill>
                <a:srgbClr val="0070C0"/>
              </a:solidFill>
              <a:effectLst>
                <a:outerShdw blurRad="38100" dist="38100" dir="2700000" algn="tl">
                  <a:srgbClr val="000000">
                    <a:alpha val="43137"/>
                  </a:srgbClr>
                </a:outerShdw>
              </a:effectLst>
              <a:cs typeface="B Nazanin" pitchFamily="2" charset="-78"/>
            </a:endParaRPr>
          </a:p>
          <a:p>
            <a:pPr algn="just" rtl="1"/>
            <a:r>
              <a:rPr lang="en-US" b="1" dirty="0" smtClean="0">
                <a:solidFill>
                  <a:srgbClr val="0070C0"/>
                </a:solidFill>
                <a:effectLst>
                  <a:outerShdw blurRad="38100" dist="38100" dir="2700000" algn="tl">
                    <a:srgbClr val="000000">
                      <a:alpha val="43137"/>
                    </a:srgbClr>
                  </a:outerShdw>
                </a:effectLst>
                <a:cs typeface="B Nazanin" pitchFamily="2" charset="-78"/>
              </a:rPr>
              <a:t> ‐ </a:t>
            </a:r>
            <a:r>
              <a:rPr lang="ar-SA" b="1" dirty="0" smtClean="0">
                <a:solidFill>
                  <a:srgbClr val="0070C0"/>
                </a:solidFill>
                <a:effectLst>
                  <a:outerShdw blurRad="38100" dist="38100" dir="2700000" algn="tl">
                    <a:srgbClr val="000000">
                      <a:alpha val="43137"/>
                    </a:srgbClr>
                  </a:outerShdw>
                </a:effectLst>
                <a:cs typeface="B Nazanin" pitchFamily="2" charset="-78"/>
              </a:rPr>
              <a:t>روش هاي استراتژيك خلق و حفظ يك توافق يا قرارداد روان شناختي</a:t>
            </a:r>
            <a:endParaRPr lang="en-US" b="1" dirty="0" smtClean="0">
              <a:solidFill>
                <a:srgbClr val="0070C0"/>
              </a:solidFill>
              <a:effectLst>
                <a:outerShdw blurRad="38100" dist="38100" dir="2700000" algn="tl">
                  <a:srgbClr val="000000">
                    <a:alpha val="43137"/>
                  </a:srgbClr>
                </a:outerShdw>
              </a:effectLst>
              <a:cs typeface="B Nazanin" pitchFamily="2" charset="-78"/>
            </a:endParaRPr>
          </a:p>
          <a:p>
            <a:pPr algn="just" rtl="1">
              <a:buNone/>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SA" sz="5400" dirty="0" smtClean="0">
                <a:solidFill>
                  <a:srgbClr val="0070C0"/>
                </a:solidFill>
                <a:effectLst>
                  <a:outerShdw blurRad="38100" dist="38100" dir="2700000" algn="tl">
                    <a:srgbClr val="000000">
                      <a:alpha val="43137"/>
                    </a:srgbClr>
                  </a:outerShdw>
                </a:effectLst>
                <a:cs typeface="B Nazanin" pitchFamily="2" charset="-78"/>
              </a:rPr>
              <a:t>روابط کاری</a:t>
            </a:r>
            <a:endParaRPr lang="en-US" sz="5400"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457200" y="1143000"/>
            <a:ext cx="8229600" cy="5486400"/>
          </a:xfrm>
        </p:spPr>
        <p:txBody>
          <a:bodyPr>
            <a:normAutofit lnSpcReduction="10000"/>
          </a:bodyPr>
          <a:lstStyle/>
          <a:p>
            <a:pPr algn="just" rtl="1"/>
            <a:r>
              <a:rPr lang="ar-SA" dirty="0" smtClean="0">
                <a:cs typeface="B Nazanin" pitchFamily="2" charset="-78"/>
              </a:rPr>
              <a:t>واژة </a:t>
            </a:r>
            <a:r>
              <a:rPr lang="ar-SA" sz="3500" b="1" dirty="0" smtClean="0">
                <a:solidFill>
                  <a:srgbClr val="0070C0"/>
                </a:solidFill>
                <a:effectLst>
                  <a:outerShdw blurRad="38100" dist="38100" dir="2700000" algn="tl">
                    <a:srgbClr val="000000">
                      <a:alpha val="43137"/>
                    </a:srgbClr>
                  </a:outerShdw>
                </a:effectLst>
                <a:cs typeface="B Nazanin" pitchFamily="2" charset="-78"/>
              </a:rPr>
              <a:t>روابط کاری </a:t>
            </a:r>
            <a:r>
              <a:rPr lang="ar-SA" dirty="0" smtClean="0">
                <a:cs typeface="B Nazanin" pitchFamily="2" charset="-78"/>
              </a:rPr>
              <a:t>روابطي را توصيف مي </a:t>
            </a:r>
            <a:r>
              <a:rPr lang="fa-IR" dirty="0" smtClean="0">
                <a:cs typeface="B Nazanin" pitchFamily="2" charset="-78"/>
              </a:rPr>
              <a:t>کند که </a:t>
            </a:r>
            <a:r>
              <a:rPr lang="ar-SA" dirty="0" smtClean="0">
                <a:cs typeface="B Nazanin" pitchFamily="2" charset="-78"/>
              </a:rPr>
              <a:t>بین کارکنان و کارفرمایان در محيط کار وجود دارد</a:t>
            </a:r>
            <a:r>
              <a:rPr lang="en-US" dirty="0" smtClean="0">
                <a:cs typeface="B Nazanin" pitchFamily="2" charset="-78"/>
              </a:rPr>
              <a:t>. </a:t>
            </a:r>
            <a:r>
              <a:rPr lang="ar-SA" dirty="0" smtClean="0">
                <a:cs typeface="B Nazanin" pitchFamily="2" charset="-78"/>
              </a:rPr>
              <a:t>اين روابط ممكن است رسمي باشد، مثل قراردادهاي کاری</a:t>
            </a:r>
            <a:r>
              <a:rPr lang="en-US" dirty="0" smtClean="0">
                <a:cs typeface="B Nazanin" pitchFamily="2" charset="-78"/>
              </a:rPr>
              <a:t> </a:t>
            </a:r>
            <a:r>
              <a:rPr lang="fa-IR" dirty="0" smtClean="0">
                <a:cs typeface="B Nazanin" pitchFamily="2" charset="-78"/>
              </a:rPr>
              <a:t>،</a:t>
            </a:r>
            <a:r>
              <a:rPr lang="ar-SA" dirty="0" smtClean="0">
                <a:cs typeface="B Nazanin" pitchFamily="2" charset="-78"/>
              </a:rPr>
              <a:t>توافق هاي رويه اي، يا ممكن است غيررسمي باشد به شكل قراردادهاي روان شناختي که فرضيات و انتظارات خاصي را بيان مي آند که مديران و کارکنان دارند و مي خواهند ابراز کنند</a:t>
            </a:r>
            <a:r>
              <a:rPr lang="en-US" dirty="0" smtClean="0">
                <a:cs typeface="B Nazanin" pitchFamily="2" charset="-78"/>
              </a:rPr>
              <a:t> </a:t>
            </a:r>
            <a:endParaRPr lang="fa-IR" dirty="0" smtClean="0">
              <a:cs typeface="B Nazanin" pitchFamily="2" charset="-78"/>
            </a:endParaRPr>
          </a:p>
          <a:p>
            <a:pPr algn="just" rtl="1"/>
            <a:r>
              <a:rPr lang="ar-SA" dirty="0" smtClean="0">
                <a:cs typeface="B Nazanin" pitchFamily="2" charset="-78"/>
              </a:rPr>
              <a:t>ممكن است</a:t>
            </a:r>
            <a:r>
              <a:rPr lang="fa-IR" dirty="0" smtClean="0">
                <a:cs typeface="B Nazanin" pitchFamily="2" charset="-78"/>
              </a:rPr>
              <a:t> </a:t>
            </a:r>
            <a:r>
              <a:rPr lang="ar-SA" dirty="0" smtClean="0">
                <a:cs typeface="B Nazanin" pitchFamily="2" charset="-78"/>
              </a:rPr>
              <a:t>بعدي فردي داشته باشند که به قراردادها و انتظارات فردي برمي گردد و يا بعدي گروهي داشته باشند که به روابط بين مديريت و اتحاديه هاي تجاري، اتحاديه هاي کارکنان يا اعضاي مجموعه هاي مشورتي مشترك مثل شوراهاي کاری</a:t>
            </a:r>
            <a:r>
              <a:rPr lang="en-US" dirty="0" smtClean="0">
                <a:cs typeface="B Nazanin" pitchFamily="2" charset="-78"/>
              </a:rPr>
              <a:t> </a:t>
            </a:r>
            <a:r>
              <a:rPr lang="ar-SA" dirty="0" smtClean="0">
                <a:cs typeface="B Nazanin" pitchFamily="2" charset="-78"/>
              </a:rPr>
              <a:t>بر مي گردد</a:t>
            </a:r>
            <a:r>
              <a:rPr lang="en-US" dirty="0" smtClean="0">
                <a:cs typeface="B Nazanin" pitchFamily="2" charset="-78"/>
              </a:rPr>
              <a:t>.</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Autofit/>
          </a:bodyPr>
          <a:lstStyle/>
          <a:p>
            <a:pPr rtl="1"/>
            <a:r>
              <a:rPr lang="ar-SA" sz="6600" b="1" dirty="0" smtClean="0">
                <a:solidFill>
                  <a:srgbClr val="0070C0"/>
                </a:solidFill>
                <a:effectLst>
                  <a:outerShdw blurRad="38100" dist="38100" dir="2700000" algn="tl">
                    <a:srgbClr val="000000">
                      <a:alpha val="43137"/>
                    </a:srgbClr>
                  </a:outerShdw>
                </a:effectLst>
                <a:cs typeface="B Nazanin" pitchFamily="2" charset="-78"/>
              </a:rPr>
              <a:t>قرارداد روان شناختي</a:t>
            </a:r>
            <a:endParaRPr lang="en-US" sz="6600"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p:txBody>
          <a:bodyPr>
            <a:normAutofit fontScale="92500"/>
          </a:bodyPr>
          <a:lstStyle/>
          <a:p>
            <a:pPr algn="r" rtl="1"/>
            <a:r>
              <a:rPr lang="ar-SA" dirty="0" smtClean="0">
                <a:cs typeface="B Nazanin" pitchFamily="2" charset="-78"/>
              </a:rPr>
              <a:t>روابط کاری تا حد زيادي متأثر از قرارداد روان شناختي است</a:t>
            </a:r>
            <a:r>
              <a:rPr lang="en-US" dirty="0" smtClean="0">
                <a:cs typeface="B Nazanin" pitchFamily="2" charset="-78"/>
              </a:rPr>
              <a:t> . </a:t>
            </a:r>
            <a:r>
              <a:rPr lang="ar-SA" dirty="0" smtClean="0">
                <a:cs typeface="B Nazanin" pitchFamily="2" charset="-78"/>
              </a:rPr>
              <a:t>قرارداد روان شناختي ترکيب باورهاي مورد قبول يك فرد يا کارفرمايش دربارة انتظارات و توقعات آن دو از يكديگر را بيان مي کند</a:t>
            </a:r>
            <a:r>
              <a:rPr lang="en-US" dirty="0" smtClean="0">
                <a:cs typeface="B Nazanin" pitchFamily="2" charset="-78"/>
              </a:rPr>
              <a:t>. </a:t>
            </a:r>
            <a:r>
              <a:rPr lang="ar-SA" dirty="0" smtClean="0">
                <a:cs typeface="B Nazanin" pitchFamily="2" charset="-78"/>
              </a:rPr>
              <a:t>قرارداد روان شناختي را مي توان به عنوان انتظارات نامكتوب طرفين قرارداد از يكديگر ناميد</a:t>
            </a:r>
            <a:r>
              <a:rPr lang="en-US" dirty="0" smtClean="0">
                <a:cs typeface="B Nazanin" pitchFamily="2" charset="-78"/>
              </a:rPr>
              <a:t>.</a:t>
            </a:r>
          </a:p>
          <a:p>
            <a:pPr algn="r" rtl="1"/>
            <a:r>
              <a:rPr lang="ar-SA" dirty="0" smtClean="0">
                <a:cs typeface="B Nazanin" pitchFamily="2" charset="-78"/>
              </a:rPr>
              <a:t>قرارداد روان شناختي مي تواند به دو پرسش اساسي کارکنان دربارة روابط کاري پاسخ دهد</a:t>
            </a:r>
            <a:r>
              <a:rPr lang="en-US" dirty="0" smtClean="0">
                <a:cs typeface="B Nazanin" pitchFamily="2" charset="-78"/>
              </a:rPr>
              <a:t>.</a:t>
            </a:r>
          </a:p>
          <a:p>
            <a:pPr algn="r" rtl="1"/>
            <a:r>
              <a:rPr lang="ar-SA" dirty="0" smtClean="0">
                <a:cs typeface="B Nazanin" pitchFamily="2" charset="-78"/>
              </a:rPr>
              <a:t>من چه انتظارات و توقعات معقولي ميتوانم از سازمان داشته باشم؟</a:t>
            </a:r>
            <a:endParaRPr lang="en-US" dirty="0" smtClean="0">
              <a:cs typeface="B Nazanin" pitchFamily="2" charset="-78"/>
            </a:endParaRPr>
          </a:p>
          <a:p>
            <a:pPr algn="r" rtl="1"/>
            <a:r>
              <a:rPr lang="ar-SA" dirty="0" smtClean="0">
                <a:cs typeface="B Nazanin" pitchFamily="2" charset="-78"/>
              </a:rPr>
              <a:t>آنها چه انتظارات معقولي از من دارند؟</a:t>
            </a:r>
            <a:endParaRPr lang="en-US" dirty="0" smtClean="0">
              <a:cs typeface="B Nazanin" pitchFamily="2" charset="-78"/>
            </a:endParaRPr>
          </a:p>
          <a:p>
            <a:pPr algn="r" rtl="1"/>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rtl="1"/>
            <a:r>
              <a:rPr lang="fa-IR" sz="4800" b="1" dirty="0" smtClean="0">
                <a:solidFill>
                  <a:srgbClr val="0070C0"/>
                </a:solidFill>
                <a:effectLst>
                  <a:outerShdw blurRad="38100" dist="38100" dir="2700000" algn="tl">
                    <a:srgbClr val="000000">
                      <a:alpha val="43137"/>
                    </a:srgbClr>
                  </a:outerShdw>
                </a:effectLst>
                <a:cs typeface="B Nazanin" pitchFamily="2" charset="-78"/>
              </a:rPr>
              <a:t>استراتژی های روابط کاری</a:t>
            </a:r>
            <a:endParaRPr lang="en-US" sz="4800" b="1"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0" y="1295400"/>
            <a:ext cx="9144000" cy="5562600"/>
          </a:xfrm>
        </p:spPr>
        <p:txBody>
          <a:bodyPr>
            <a:normAutofit fontScale="92500" lnSpcReduction="20000"/>
          </a:bodyPr>
          <a:lstStyle/>
          <a:p>
            <a:pPr algn="r" rtl="1"/>
            <a:r>
              <a:rPr lang="ar-SA" b="1" dirty="0" smtClean="0">
                <a:cs typeface="B Nazanin" pitchFamily="2" charset="-78"/>
              </a:rPr>
              <a:t>روش هاي خاصي را مي توان در قالب اين استراتژي ها پيشنهاد کرد که عبارتند از</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حين اجراي مصاحبه هاي استخدامي</a:t>
            </a:r>
            <a:endParaRPr lang="en-US" b="1" dirty="0" smtClean="0">
              <a:cs typeface="B Nazanin" pitchFamily="2" charset="-78"/>
            </a:endParaRPr>
          </a:p>
          <a:p>
            <a:pPr algn="r" rtl="1"/>
            <a:r>
              <a:rPr lang="en-US" b="1" dirty="0" smtClean="0">
                <a:cs typeface="B Nazanin" pitchFamily="2" charset="-78"/>
              </a:rPr>
              <a:t>‐  </a:t>
            </a:r>
            <a:r>
              <a:rPr lang="ar-SA" b="1" dirty="0" smtClean="0">
                <a:cs typeface="B Nazanin" pitchFamily="2" charset="-78"/>
              </a:rPr>
              <a:t>در قالب برنامه هاي معرفي کارکنان جديد</a:t>
            </a:r>
            <a:endParaRPr lang="en-US" b="1" dirty="0" smtClean="0">
              <a:cs typeface="B Nazanin" pitchFamily="2" charset="-78"/>
            </a:endParaRPr>
          </a:p>
          <a:p>
            <a:pPr algn="r" rtl="1"/>
            <a:r>
              <a:rPr lang="en-US" b="1" dirty="0" smtClean="0">
                <a:cs typeface="B Nazanin" pitchFamily="2" charset="-78"/>
              </a:rPr>
              <a:t> ‐ </a:t>
            </a:r>
            <a:r>
              <a:rPr lang="ar-SA" b="1" dirty="0" smtClean="0">
                <a:cs typeface="B Nazanin" pitchFamily="2" charset="-78"/>
              </a:rPr>
              <a:t>از طريق صدور، به روزآوري، توزيع راهنماي کارکنان</a:t>
            </a:r>
            <a:endParaRPr lang="en-US" b="1" dirty="0" smtClean="0">
              <a:cs typeface="B Nazanin" pitchFamily="2" charset="-78"/>
            </a:endParaRPr>
          </a:p>
          <a:p>
            <a:pPr algn="r" rtl="1"/>
            <a:r>
              <a:rPr lang="en-US" b="1" dirty="0" smtClean="0">
                <a:cs typeface="B Nazanin" pitchFamily="2" charset="-78"/>
              </a:rPr>
              <a:t> ‐ </a:t>
            </a:r>
            <a:r>
              <a:rPr lang="ar-SA" b="1" dirty="0" smtClean="0">
                <a:cs typeface="B Nazanin" pitchFamily="2" charset="-78"/>
              </a:rPr>
              <a:t>از طريق طراحي و توسعة فرآيندهاي مديريت عملكرد</a:t>
            </a:r>
            <a:endParaRPr lang="en-US" b="1" dirty="0" smtClean="0">
              <a:cs typeface="B Nazanin" pitchFamily="2" charset="-78"/>
            </a:endParaRPr>
          </a:p>
          <a:p>
            <a:pPr algn="r" rtl="1"/>
            <a:r>
              <a:rPr lang="en-US" b="1" dirty="0" smtClean="0">
                <a:cs typeface="B Nazanin" pitchFamily="2" charset="-78"/>
              </a:rPr>
              <a:t>‐  </a:t>
            </a:r>
            <a:r>
              <a:rPr lang="ar-SA" b="1" dirty="0" smtClean="0">
                <a:cs typeface="B Nazanin" pitchFamily="2" charset="-78"/>
              </a:rPr>
              <a:t>از طريق ترغيب به بهره گيري از طرح هاي توسعة فردي</a:t>
            </a:r>
            <a:endParaRPr lang="en-US" b="1" dirty="0" smtClean="0">
              <a:cs typeface="B Nazanin" pitchFamily="2" charset="-78"/>
            </a:endParaRPr>
          </a:p>
          <a:p>
            <a:pPr algn="r" rtl="1"/>
            <a:r>
              <a:rPr lang="en-US" b="1" dirty="0" smtClean="0">
                <a:cs typeface="B Nazanin" pitchFamily="2" charset="-78"/>
              </a:rPr>
              <a:t>‐  </a:t>
            </a:r>
            <a:r>
              <a:rPr lang="ar-SA" b="1" dirty="0" smtClean="0">
                <a:cs typeface="B Nazanin" pitchFamily="2" charset="-78"/>
              </a:rPr>
              <a:t>از طريق بهره گيري از طرح هاي توسعة مديريت و آموزش</a:t>
            </a:r>
            <a:endParaRPr lang="en-US" b="1" dirty="0" smtClean="0">
              <a:cs typeface="B Nazanin" pitchFamily="2" charset="-78"/>
            </a:endParaRPr>
          </a:p>
          <a:p>
            <a:pPr algn="r" rtl="1"/>
            <a:r>
              <a:rPr lang="en-US" b="1" dirty="0" smtClean="0">
                <a:cs typeface="B Nazanin" pitchFamily="2" charset="-78"/>
              </a:rPr>
              <a:t> ‐ </a:t>
            </a:r>
            <a:r>
              <a:rPr lang="ar-SA" b="1" dirty="0" smtClean="0">
                <a:cs typeface="B Nazanin" pitchFamily="2" charset="-78"/>
              </a:rPr>
              <a:t>از طريق ترغيب به حداکثر ميزان ارتباط بين مديران و رهبران گروه ها</a:t>
            </a:r>
            <a:endParaRPr lang="en-US" b="1" dirty="0" smtClean="0">
              <a:cs typeface="B Nazanin" pitchFamily="2" charset="-78"/>
            </a:endParaRPr>
          </a:p>
          <a:p>
            <a:pPr algn="r" rtl="1"/>
            <a:r>
              <a:rPr lang="en-US" b="1" dirty="0" smtClean="0">
                <a:cs typeface="B Nazanin" pitchFamily="2" charset="-78"/>
              </a:rPr>
              <a:t>‐  </a:t>
            </a:r>
            <a:r>
              <a:rPr lang="ar-SA" b="1" dirty="0" smtClean="0">
                <a:cs typeface="B Nazanin" pitchFamily="2" charset="-78"/>
              </a:rPr>
              <a:t>از طريق پذيرش سياست کلی شفافيت</a:t>
            </a:r>
            <a:endParaRPr lang="en-US" b="1" dirty="0" smtClean="0">
              <a:cs typeface="B Nazanin" pitchFamily="2" charset="-78"/>
            </a:endParaRPr>
          </a:p>
          <a:p>
            <a:pPr algn="r" rtl="1"/>
            <a:r>
              <a:rPr lang="en-US" b="1" dirty="0" smtClean="0">
                <a:cs typeface="B Nazanin" pitchFamily="2" charset="-78"/>
              </a:rPr>
              <a:t> ‐ </a:t>
            </a:r>
            <a:r>
              <a:rPr lang="ar-SA" b="1" dirty="0" smtClean="0">
                <a:cs typeface="B Nazanin" pitchFamily="2" charset="-78"/>
              </a:rPr>
              <a:t>از طريق طراحي رويه هاي منابع انساني</a:t>
            </a:r>
            <a:endParaRPr lang="en-US" b="1" dirty="0" smtClean="0">
              <a:cs typeface="B Nazanin" pitchFamily="2" charset="-78"/>
            </a:endParaRPr>
          </a:p>
          <a:p>
            <a:pPr algn="r" rtl="1">
              <a:buNone/>
            </a:pPr>
            <a:endParaRPr lang="en-US" b="1" dirty="0">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Rot="1" noChangeArrowheads="1"/>
          </p:cNvSpPr>
          <p:nvPr>
            <p:ph type="title"/>
          </p:nvPr>
        </p:nvSpPr>
        <p:spPr bwMode="auto">
          <a:prstGeom prst="rect">
            <a:avLst/>
          </a:prstGeom>
          <a:noFill/>
          <a:ln w="9525">
            <a:noFill/>
            <a:miter lim="800000"/>
            <a:headEnd/>
            <a:tailEnd/>
          </a:ln>
        </p:spPr>
        <p:txBody>
          <a:bodyPr anchor="ctr">
            <a:noAutofit/>
          </a:bodyPr>
          <a:lstStyle/>
          <a:p>
            <a:pPr marL="838200" indent="-838200" rtl="1"/>
            <a:r>
              <a:rPr lang="ar-SA" sz="4800" b="1" dirty="0" smtClean="0">
                <a:solidFill>
                  <a:srgbClr val="FFC000"/>
                </a:solidFill>
                <a:latin typeface="Albertus" pitchFamily="34" charset="0"/>
                <a:cs typeface="B Nazanin" pitchFamily="2" charset="-78"/>
              </a:rPr>
              <a:t>استراتژي هاي توسعة سازمانی</a:t>
            </a:r>
            <a:r>
              <a:rPr lang="en-US" sz="2800" dirty="0" smtClean="0">
                <a:solidFill>
                  <a:srgbClr val="993300"/>
                </a:solidFill>
                <a:latin typeface="Albertus" pitchFamily="34" charset="0"/>
                <a:cs typeface="B Nazanin" pitchFamily="2" charset="-78"/>
              </a:rPr>
              <a:t/>
            </a:r>
            <a:br>
              <a:rPr lang="en-US" sz="2800" dirty="0" smtClean="0">
                <a:solidFill>
                  <a:srgbClr val="993300"/>
                </a:solidFill>
                <a:latin typeface="Albertus" pitchFamily="34" charset="0"/>
                <a:cs typeface="B Nazanin" pitchFamily="2" charset="-78"/>
              </a:rPr>
            </a:br>
            <a:endParaRPr lang="en-US" sz="2400" dirty="0">
              <a:solidFill>
                <a:schemeClr val="tx2"/>
              </a:solidFill>
              <a:latin typeface="Albertus" pitchFamily="34" charset="0"/>
              <a:cs typeface="B Nazanin" pitchFamily="2" charset="-78"/>
            </a:endParaRPr>
          </a:p>
        </p:txBody>
      </p:sp>
      <p:sp>
        <p:nvSpPr>
          <p:cNvPr id="5" name="Content Placeholder 4"/>
          <p:cNvSpPr>
            <a:spLocks noGrp="1"/>
          </p:cNvSpPr>
          <p:nvPr>
            <p:ph idx="1"/>
          </p:nvPr>
        </p:nvSpPr>
        <p:spPr/>
        <p:txBody>
          <a:bodyPr>
            <a:normAutofit lnSpcReduction="10000"/>
          </a:bodyPr>
          <a:lstStyle/>
          <a:p>
            <a:pPr algn="ctr" rtl="1">
              <a:buNone/>
            </a:pPr>
            <a:r>
              <a:rPr lang="fa-IR" b="1" dirty="0" smtClean="0">
                <a:solidFill>
                  <a:srgbClr val="0900B4"/>
                </a:solidFill>
                <a:latin typeface="Calibri" pitchFamily="34" charset="0"/>
                <a:cs typeface="B Nazanin" pitchFamily="2" charset="-78"/>
              </a:rPr>
              <a:t>تعریف فرنچ و بل ( 1990 ) : </a:t>
            </a:r>
            <a:r>
              <a:rPr lang="fa-IR" dirty="0" smtClean="0">
                <a:cs typeface="B Nazanin" pitchFamily="2" charset="-78"/>
              </a:rPr>
              <a:t>استراتژی</a:t>
            </a:r>
            <a:r>
              <a:rPr lang="en-US" dirty="0" smtClean="0">
                <a:cs typeface="B Nazanin" pitchFamily="2" charset="-78"/>
              </a:rPr>
              <a:t> </a:t>
            </a:r>
            <a:r>
              <a:rPr lang="fa-IR" dirty="0" smtClean="0">
                <a:cs typeface="B Nazanin" pitchFamily="2" charset="-78"/>
              </a:rPr>
              <a:t>توسعه سازمانی(بهبود فرآیندهای سازمانی)،فرآیند سیستماتیک برنامه ریزی شده ای به منظورپذیرش روش منسجم برای تاثیر بر بهبود سازمانی، افزایش شایستگی ها و اثر بخشی سازمان است. همچنین به نحوه انجام کارها و نوع کارهایی که باید انجام شوند ،می پردازد.</a:t>
            </a:r>
            <a:r>
              <a:rPr lang="ar-SA" dirty="0" smtClean="0">
                <a:cs typeface="B Nazanin" pitchFamily="2" charset="-78"/>
              </a:rPr>
              <a:t> </a:t>
            </a:r>
            <a:endParaRPr lang="fa-IR" dirty="0" smtClean="0">
              <a:cs typeface="B Nazanin" pitchFamily="2" charset="-78"/>
            </a:endParaRPr>
          </a:p>
          <a:p>
            <a:pPr algn="ctr" rtl="1">
              <a:buNone/>
            </a:pPr>
            <a:r>
              <a:rPr lang="ar-SA" dirty="0" smtClean="0">
                <a:cs typeface="B Nazanin" pitchFamily="2" charset="-78"/>
              </a:rPr>
              <a:t>اين استراتژي ها مي توانند شامل استراتژي هايي براي طراحي فرايندهاي سازماني و برنامه هاي توسعه سازماني براي تغيير شكل سازماني و مديريت انتقال از وضعيت موجود به وضعيت مطلوب باشند</a:t>
            </a:r>
            <a:r>
              <a:rPr lang="en-US" dirty="0" smtClean="0">
                <a:cs typeface="B Nazanin" pitchFamily="2" charset="-78"/>
              </a:rPr>
              <a:t>.</a:t>
            </a:r>
          </a:p>
          <a:p>
            <a:pPr algn="ctr" rtl="1">
              <a:buNone/>
            </a:pPr>
            <a:endParaRPr lang="en-US"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2000"/>
                                        <p:tgtEl>
                                          <p:spTgt spid="5">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SA" sz="5400" b="1" dirty="0" smtClean="0">
                <a:solidFill>
                  <a:srgbClr val="0070C0"/>
                </a:solidFill>
                <a:effectLst>
                  <a:outerShdw blurRad="38100" dist="38100" dir="2700000" algn="tl">
                    <a:srgbClr val="000000">
                      <a:alpha val="43137"/>
                    </a:srgbClr>
                  </a:outerShdw>
                </a:effectLst>
                <a:cs typeface="B Nazanin" pitchFamily="2" charset="-78"/>
              </a:rPr>
              <a:t>استراتژیهای کارکردی</a:t>
            </a:r>
            <a:endParaRPr lang="en-US" sz="5400" b="1"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p:txBody>
          <a:bodyPr>
            <a:normAutofit/>
          </a:bodyPr>
          <a:lstStyle/>
          <a:p>
            <a:pPr algn="r" rtl="1">
              <a:lnSpc>
                <a:spcPct val="150000"/>
              </a:lnSpc>
              <a:buNone/>
            </a:pPr>
            <a:r>
              <a:rPr lang="ar-SA" b="1" dirty="0" smtClean="0">
                <a:cs typeface="B Nazanin" pitchFamily="2" charset="-78"/>
              </a:rPr>
              <a:t>1-استراتژي هاي جذب کارکنان</a:t>
            </a:r>
            <a:endParaRPr lang="en-US" dirty="0" smtClean="0">
              <a:cs typeface="B Nazanin" pitchFamily="2" charset="-78"/>
            </a:endParaRPr>
          </a:p>
          <a:p>
            <a:pPr algn="r" rtl="1">
              <a:lnSpc>
                <a:spcPct val="150000"/>
              </a:lnSpc>
              <a:buNone/>
            </a:pPr>
            <a:r>
              <a:rPr lang="ar-SA" b="1" dirty="0" smtClean="0">
                <a:cs typeface="B Nazanin" pitchFamily="2" charset="-78"/>
              </a:rPr>
              <a:t>2-استراتژي هاي مديريت عملكرد</a:t>
            </a:r>
            <a:endParaRPr lang="en-US" dirty="0" smtClean="0">
              <a:cs typeface="B Nazanin" pitchFamily="2" charset="-78"/>
            </a:endParaRPr>
          </a:p>
          <a:p>
            <a:pPr algn="r" rtl="1">
              <a:lnSpc>
                <a:spcPct val="150000"/>
              </a:lnSpc>
              <a:buNone/>
            </a:pPr>
            <a:r>
              <a:rPr lang="ar-SA" b="1" dirty="0" smtClean="0">
                <a:cs typeface="B Nazanin" pitchFamily="2" charset="-78"/>
              </a:rPr>
              <a:t>3-استراتژي هاي توسعه منابع انساني</a:t>
            </a:r>
            <a:endParaRPr lang="en-US" dirty="0" smtClean="0">
              <a:cs typeface="B Nazanin" pitchFamily="2" charset="-78"/>
            </a:endParaRPr>
          </a:p>
          <a:p>
            <a:pPr algn="r" rtl="1">
              <a:lnSpc>
                <a:spcPct val="150000"/>
              </a:lnSpc>
              <a:buNone/>
            </a:pPr>
            <a:r>
              <a:rPr lang="ar-SA" b="1" dirty="0" smtClean="0">
                <a:cs typeface="B Nazanin" pitchFamily="2" charset="-78"/>
              </a:rPr>
              <a:t>4-استراتژي هاي پاداش</a:t>
            </a:r>
            <a:endParaRPr lang="en-US" dirty="0" smtClean="0">
              <a:cs typeface="B Nazanin" pitchFamily="2" charset="-78"/>
            </a:endParaRPr>
          </a:p>
          <a:p>
            <a:pPr algn="r" rtl="1">
              <a:lnSpc>
                <a:spcPct val="150000"/>
              </a:lnSpc>
              <a:buNone/>
            </a:pPr>
            <a:r>
              <a:rPr lang="ar-SA" b="1" dirty="0" smtClean="0">
                <a:cs typeface="B Nazanin" pitchFamily="2" charset="-78"/>
              </a:rPr>
              <a:t>5-استراتژي هاي روابط کارکنان</a:t>
            </a:r>
            <a:endParaRPr lang="en-US" dirty="0" smtClean="0">
              <a:cs typeface="B Nazanin" pitchFamily="2" charset="-78"/>
            </a:endParaRPr>
          </a:p>
          <a:p>
            <a:pPr algn="r" rtl="1">
              <a:lnSpc>
                <a:spcPct val="150000"/>
              </a:lnSpc>
              <a:buNone/>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pPr rtl="1"/>
            <a:r>
              <a:rPr lang="ar-SA" sz="4800" b="1" dirty="0" smtClean="0">
                <a:solidFill>
                  <a:srgbClr val="0070C0"/>
                </a:solidFill>
                <a:effectLst>
                  <a:outerShdw blurRad="38100" dist="38100" dir="2700000" algn="tl">
                    <a:srgbClr val="000000">
                      <a:alpha val="43137"/>
                    </a:srgbClr>
                  </a:outerShdw>
                </a:effectLst>
                <a:cs typeface="B Nazanin" pitchFamily="2" charset="-78"/>
              </a:rPr>
              <a:t>1-استراتژي هاي جذب کارکنان</a:t>
            </a:r>
            <a:r>
              <a:rPr lang="en-US" sz="4800" b="1" dirty="0" smtClean="0">
                <a:solidFill>
                  <a:srgbClr val="0070C0"/>
                </a:solidFill>
                <a:effectLst>
                  <a:outerShdw blurRad="38100" dist="38100" dir="2700000" algn="tl">
                    <a:srgbClr val="000000">
                      <a:alpha val="43137"/>
                    </a:srgbClr>
                  </a:outerShdw>
                </a:effectLst>
                <a:cs typeface="B Nazanin" pitchFamily="2" charset="-78"/>
              </a:rPr>
              <a:t/>
            </a:r>
            <a:br>
              <a:rPr lang="en-US" sz="4800" b="1" dirty="0" smtClean="0">
                <a:solidFill>
                  <a:srgbClr val="0070C0"/>
                </a:solidFill>
                <a:effectLst>
                  <a:outerShdw blurRad="38100" dist="38100" dir="2700000" algn="tl">
                    <a:srgbClr val="000000">
                      <a:alpha val="43137"/>
                    </a:srgbClr>
                  </a:outerShdw>
                </a:effectLst>
                <a:cs typeface="B Nazanin" pitchFamily="2" charset="-78"/>
              </a:rPr>
            </a:br>
            <a:endParaRPr lang="en-US" sz="48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762000"/>
            <a:ext cx="8229600" cy="5943600"/>
          </a:xfrm>
        </p:spPr>
        <p:txBody>
          <a:bodyPr>
            <a:normAutofit fontScale="85000" lnSpcReduction="10000"/>
          </a:bodyPr>
          <a:lstStyle/>
          <a:p>
            <a:pPr algn="r" rtl="1">
              <a:lnSpc>
                <a:spcPct val="120000"/>
              </a:lnSpc>
            </a:pPr>
            <a:r>
              <a:rPr lang="ar-SA" dirty="0" smtClean="0">
                <a:cs typeface="B Nazanin" pitchFamily="2" charset="-78"/>
              </a:rPr>
              <a:t>استراتژي جذب کارکنان متضمن آن است که سازمان کارکنان مورد نياز خود </a:t>
            </a:r>
            <a:r>
              <a:rPr lang="fa-IR" dirty="0" smtClean="0">
                <a:cs typeface="B Nazanin" pitchFamily="2" charset="-78"/>
              </a:rPr>
              <a:t>را </a:t>
            </a:r>
            <a:r>
              <a:rPr lang="ar-SA" dirty="0" smtClean="0">
                <a:cs typeface="B Nazanin" pitchFamily="2" charset="-78"/>
              </a:rPr>
              <a:t>به دست مي آورد و حفظ مي کند و از آنها به نحوي مؤثر و </a:t>
            </a:r>
            <a:r>
              <a:rPr lang="fa-IR" dirty="0" smtClean="0">
                <a:cs typeface="B Nazanin" pitchFamily="2" charset="-78"/>
              </a:rPr>
              <a:t>کارا </a:t>
            </a:r>
            <a:r>
              <a:rPr lang="ar-SA" dirty="0" smtClean="0">
                <a:cs typeface="B Nazanin" pitchFamily="2" charset="-78"/>
              </a:rPr>
              <a:t>استفاده مي کند</a:t>
            </a:r>
            <a:r>
              <a:rPr lang="en-US" dirty="0" smtClean="0">
                <a:cs typeface="B Nazanin" pitchFamily="2" charset="-78"/>
              </a:rPr>
              <a:t> . </a:t>
            </a:r>
            <a:r>
              <a:rPr lang="ar-SA" dirty="0" smtClean="0">
                <a:cs typeface="B Nazanin" pitchFamily="2" charset="-78"/>
              </a:rPr>
              <a:t>اين استراتژي بخشي کلیدی از فرآيند مديريت منابع انساني است</a:t>
            </a:r>
            <a:r>
              <a:rPr lang="en-US" dirty="0" smtClean="0">
                <a:cs typeface="B Nazanin" pitchFamily="2" charset="-78"/>
              </a:rPr>
              <a:t>.</a:t>
            </a:r>
            <a:endParaRPr lang="fa-IR" dirty="0" smtClean="0">
              <a:cs typeface="B Nazanin" pitchFamily="2" charset="-78"/>
            </a:endParaRPr>
          </a:p>
          <a:p>
            <a:pPr algn="r" rtl="1">
              <a:lnSpc>
                <a:spcPct val="120000"/>
              </a:lnSpc>
            </a:pPr>
            <a:r>
              <a:rPr lang="ar-SA" sz="3500" b="1" dirty="0" smtClean="0">
                <a:solidFill>
                  <a:srgbClr val="FF0000"/>
                </a:solidFill>
                <a:effectLst>
                  <a:outerShdw blurRad="38100" dist="38100" dir="2700000" algn="tl">
                    <a:srgbClr val="000000">
                      <a:alpha val="43137"/>
                    </a:srgbClr>
                  </a:outerShdw>
                </a:effectLst>
                <a:cs typeface="B Nazanin" pitchFamily="2" charset="-78"/>
              </a:rPr>
              <a:t>هدف از استراتژي جذب کارکنان</a:t>
            </a:r>
            <a:r>
              <a:rPr lang="fa-IR" sz="3500" b="1" dirty="0" smtClean="0">
                <a:solidFill>
                  <a:srgbClr val="FF0000"/>
                </a:solidFill>
                <a:effectLst>
                  <a:outerShdw blurRad="38100" dist="38100" dir="2700000" algn="tl">
                    <a:srgbClr val="000000">
                      <a:alpha val="43137"/>
                    </a:srgbClr>
                  </a:outerShdw>
                </a:effectLst>
                <a:cs typeface="B Nazanin" pitchFamily="2" charset="-78"/>
              </a:rPr>
              <a:t>، </a:t>
            </a:r>
            <a:r>
              <a:rPr lang="ar-SA" dirty="0" smtClean="0">
                <a:cs typeface="B Nazanin" pitchFamily="2" charset="-78"/>
              </a:rPr>
              <a:t>از نظر </a:t>
            </a:r>
            <a:r>
              <a:rPr lang="fa-IR" dirty="0" smtClean="0">
                <a:cs typeface="B Nazanin" pitchFamily="2" charset="-78"/>
              </a:rPr>
              <a:t>ک</a:t>
            </a:r>
            <a:r>
              <a:rPr lang="ar-SA" dirty="0" smtClean="0">
                <a:cs typeface="B Nazanin" pitchFamily="2" charset="-78"/>
              </a:rPr>
              <a:t>يپ ( ١٩٨٩</a:t>
            </a:r>
            <a:r>
              <a:rPr lang="fa-IR" dirty="0" smtClean="0">
                <a:cs typeface="B Nazanin" pitchFamily="2" charset="-78"/>
              </a:rPr>
              <a:t>): </a:t>
            </a:r>
            <a:r>
              <a:rPr lang="ar-SA" dirty="0" smtClean="0">
                <a:cs typeface="B Nazanin" pitchFamily="2" charset="-78"/>
              </a:rPr>
              <a:t>به دست آوردن و جذب کارکنان مناسب که از شايستگي ها، مهارت ها، دانش و پتانسيل لازم براي ديدن آموزش هاي آتي برخوردار باشند</a:t>
            </a:r>
            <a:r>
              <a:rPr lang="fa-IR" dirty="0" smtClean="0">
                <a:cs typeface="B Nazanin" pitchFamily="2" charset="-78"/>
              </a:rPr>
              <a:t>.</a:t>
            </a:r>
          </a:p>
          <a:p>
            <a:pPr algn="r" rtl="1">
              <a:lnSpc>
                <a:spcPct val="120000"/>
              </a:lnSpc>
            </a:pPr>
            <a:r>
              <a:rPr lang="ar-SA" dirty="0" smtClean="0">
                <a:cs typeface="B Nazanin" pitchFamily="2" charset="-78"/>
              </a:rPr>
              <a:t>روش هاي انتخاب و جذب کارکنانی که به بهترين شكل مي توانند اين دسته از نياز هاي سازمان را تأمين کنند، بايد به عنوان فعاليت اساسي سازمان قلمداد شوند و اکثر سياست هاي منابع انساني که در جهت پرورش و انگيزش کارکنان طراحي م</a:t>
            </a:r>
            <a:r>
              <a:rPr lang="fa-IR" dirty="0" smtClean="0">
                <a:cs typeface="B Nazanin" pitchFamily="2" charset="-78"/>
              </a:rPr>
              <a:t>ی </a:t>
            </a:r>
            <a:r>
              <a:rPr lang="ar-SA" dirty="0" smtClean="0">
                <a:cs typeface="B Nazanin" pitchFamily="2" charset="-78"/>
              </a:rPr>
              <a:t>شوند بايد براين فعاليت ها مبتني باشند</a:t>
            </a:r>
            <a:r>
              <a:rPr lang="en-US" dirty="0" smtClean="0">
                <a:cs typeface="B Nazanin" pitchFamily="2" charset="-78"/>
              </a:rPr>
              <a:t>.</a:t>
            </a:r>
          </a:p>
          <a:p>
            <a:pPr algn="r" rtl="1">
              <a:lnSpc>
                <a:spcPct val="120000"/>
              </a:lnSpc>
            </a:pPr>
            <a:endParaRPr lang="en-US" dirty="0" smtClean="0">
              <a:cs typeface="B Nazanin" pitchFamily="2" charset="-78"/>
            </a:endParaRPr>
          </a:p>
          <a:p>
            <a:pPr algn="r" rtl="1">
              <a:lnSpc>
                <a:spcPct val="120000"/>
              </a:lnSpc>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dirty="0" smtClean="0">
                <a:solidFill>
                  <a:srgbClr val="0070C0"/>
                </a:solidFill>
                <a:effectLst>
                  <a:outerShdw blurRad="38100" dist="38100" dir="2700000" algn="tl">
                    <a:srgbClr val="000000">
                      <a:alpha val="43137"/>
                    </a:srgbClr>
                  </a:outerShdw>
                </a:effectLst>
                <a:cs typeface="B Nazanin" pitchFamily="2" charset="-78"/>
              </a:rPr>
              <a:t>نگرش مديريت استراتژيك منابع انساني به جذب </a:t>
            </a:r>
            <a:r>
              <a:rPr lang="fa-IR" b="1" dirty="0" smtClean="0">
                <a:solidFill>
                  <a:srgbClr val="0070C0"/>
                </a:solidFill>
                <a:effectLst>
                  <a:outerShdw blurRad="38100" dist="38100" dir="2700000" algn="tl">
                    <a:srgbClr val="000000">
                      <a:alpha val="43137"/>
                    </a:srgbClr>
                  </a:outerShdw>
                </a:effectLst>
                <a:cs typeface="B Nazanin" pitchFamily="2" charset="-78"/>
              </a:rPr>
              <a:t>کارکنان</a:t>
            </a:r>
            <a:endParaRPr lang="en-US"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algn="r" rtl="1"/>
            <a:r>
              <a:rPr lang="ar-SA" b="1" dirty="0" smtClean="0">
                <a:cs typeface="B Nazanin" pitchFamily="2" charset="-78"/>
              </a:rPr>
              <a:t>مديريت منابع انساني در مقايسه با مديريت سنتي کارکنان، تأکید بيشتري روي کارکنانی دارد که ديدگاه ها و رفتارهايشان با ديدگاهها و تفكرات و باورهاي مديران همخوان است</a:t>
            </a:r>
            <a:r>
              <a:rPr lang="en-US" b="1" dirty="0" smtClean="0">
                <a:cs typeface="B Nazanin" pitchFamily="2" charset="-78"/>
              </a:rPr>
              <a:t>.</a:t>
            </a:r>
          </a:p>
          <a:p>
            <a:pPr algn="r" rtl="1"/>
            <a:r>
              <a:rPr lang="ar-SA" b="1" dirty="0" smtClean="0">
                <a:cs typeface="B Nazanin" pitchFamily="2" charset="-78"/>
              </a:rPr>
              <a:t>سازمان ها بيشتر روي ويژگي هاي رفتاري و </a:t>
            </a:r>
            <a:r>
              <a:rPr lang="fa-IR" b="1" dirty="0" smtClean="0">
                <a:cs typeface="B Nazanin" pitchFamily="2" charset="-78"/>
              </a:rPr>
              <a:t>انگیزش</a:t>
            </a:r>
            <a:r>
              <a:rPr lang="ar-SA" b="1" dirty="0" smtClean="0">
                <a:cs typeface="B Nazanin" pitchFamily="2" charset="-78"/>
              </a:rPr>
              <a:t>ي کارکنان تا</a:t>
            </a:r>
            <a:r>
              <a:rPr lang="fa-IR" b="1" dirty="0" smtClean="0">
                <a:cs typeface="B Nazanin" pitchFamily="2" charset="-78"/>
              </a:rPr>
              <a:t>کی</a:t>
            </a:r>
            <a:r>
              <a:rPr lang="ar-SA" b="1" dirty="0" smtClean="0">
                <a:cs typeface="B Nazanin" pitchFamily="2" charset="-78"/>
              </a:rPr>
              <a:t>د مي کنند</a:t>
            </a:r>
            <a:r>
              <a:rPr lang="en-US" b="1" dirty="0" smtClean="0">
                <a:cs typeface="B Nazanin" pitchFamily="2" charset="-78"/>
              </a:rPr>
              <a:t> . </a:t>
            </a:r>
            <a:r>
              <a:rPr lang="ar-SA" b="1" dirty="0" smtClean="0">
                <a:cs typeface="B Nazanin" pitchFamily="2" charset="-78"/>
              </a:rPr>
              <a:t>اين گرايش سازمان، خطرات خاص خود را دارد</a:t>
            </a:r>
            <a:r>
              <a:rPr lang="en-US" b="1" dirty="0" smtClean="0">
                <a:cs typeface="B Nazanin" pitchFamily="2" charset="-78"/>
              </a:rPr>
              <a:t> . </a:t>
            </a:r>
            <a:r>
              <a:rPr lang="fa-IR" b="1" dirty="0" smtClean="0">
                <a:cs typeface="B Nazanin" pitchFamily="2" charset="-78"/>
              </a:rPr>
              <a:t>س</a:t>
            </a:r>
            <a:r>
              <a:rPr lang="ar-SA" b="1" dirty="0" smtClean="0">
                <a:cs typeface="B Nazanin" pitchFamily="2" charset="-78"/>
              </a:rPr>
              <a:t>ازمان هاي خلاق و سازگار به کارکنانی ناسازگار نياز دارند که بتوانند سيستم را تكان بدهند</a:t>
            </a:r>
            <a:r>
              <a:rPr lang="en-US" b="1" dirty="0" smtClean="0">
                <a:cs typeface="B Nazanin" pitchFamily="2" charset="-78"/>
              </a:rPr>
              <a:t>.</a:t>
            </a:r>
          </a:p>
          <a:p>
            <a:pPr algn="r" rtl="1"/>
            <a:r>
              <a:rPr lang="ar-SA" b="1" dirty="0" smtClean="0">
                <a:cs typeface="B Nazanin" pitchFamily="2" charset="-78"/>
              </a:rPr>
              <a:t>اگر مديريت، کارکنان را مطابق سليقه خود انتخاب کند، اين خطر را به همراه دارد که سازمان به يك کلني متشكل از افراد هماهنگ تبديل شود و فرهنگ سازماني کارآمدی خود را از دست بدهد</a:t>
            </a:r>
            <a:r>
              <a:rPr lang="en-US" b="1" dirty="0" smtClean="0">
                <a:cs typeface="B Nazanin" pitchFamily="2" charset="-78"/>
              </a:rPr>
              <a:t>. </a:t>
            </a:r>
            <a:r>
              <a:rPr lang="ar-SA" b="1" dirty="0" smtClean="0">
                <a:cs typeface="B Nazanin" pitchFamily="2" charset="-78"/>
              </a:rPr>
              <a:t>سازماني که در گذشته موفق بوده است ديگر در برابر چالش هاي جديد موفق نخواهد بود</a:t>
            </a:r>
            <a:r>
              <a:rPr lang="en-US" b="1" dirty="0" smtClean="0">
                <a:cs typeface="B Nazanin" pitchFamily="2" charset="-78"/>
              </a:rPr>
              <a:t> . </a:t>
            </a:r>
            <a:r>
              <a:rPr lang="ar-SA" b="1" dirty="0" smtClean="0">
                <a:cs typeface="B Nazanin" pitchFamily="2" charset="-78"/>
              </a:rPr>
              <a:t>همان طور که پاسكال نيز مي گويد " </a:t>
            </a:r>
            <a:r>
              <a:rPr lang="ar-SA" sz="3600" b="1" dirty="0" smtClean="0">
                <a:solidFill>
                  <a:srgbClr val="0070C0"/>
                </a:solidFill>
                <a:effectLst>
                  <a:outerShdw blurRad="38100" dist="38100" dir="2700000" algn="tl">
                    <a:srgbClr val="000000">
                      <a:alpha val="43137"/>
                    </a:srgbClr>
                  </a:outerShdw>
                </a:effectLst>
                <a:cs typeface="B Nazanin" pitchFamily="2" charset="-78"/>
              </a:rPr>
              <a:t>هيچ چيز مثل موفقيت شكست نمي خورد</a:t>
            </a:r>
            <a:r>
              <a:rPr lang="en-US" b="1" dirty="0" smtClean="0">
                <a:cs typeface="B Nazanin" pitchFamily="2" charset="-78"/>
              </a:rPr>
              <a:t>”</a:t>
            </a:r>
          </a:p>
          <a:p>
            <a:pPr algn="r" rtl="1"/>
            <a:r>
              <a:rPr lang="ar-SA" b="1" dirty="0" smtClean="0">
                <a:cs typeface="B Nazanin" pitchFamily="2" charset="-78"/>
              </a:rPr>
              <a:t>بنابراين هماهنگ کردن منابع انساني با نيازهاي سازماني، به معناي حفظ وضعيت فعلي و اصرار بر ادامه و حفظ يك فرهنگ ناکارا نيست بلكه اغلب به معناي اعمال تغييرات اساسي در تفكرات سازمان دربارة مهارت ها و رفتارهاي مورد نياز در آينده براي حصول به رشد پايدار و تغيير فرهنگ مي باشد</a:t>
            </a:r>
            <a:r>
              <a:rPr lang="en-US" b="1" dirty="0" smtClean="0">
                <a:cs typeface="B Nazanin" pitchFamily="2" charset="-78"/>
              </a:rPr>
              <a:t>.</a:t>
            </a:r>
          </a:p>
          <a:p>
            <a:pPr algn="r" rtl="1">
              <a:buNone/>
            </a:pPr>
            <a:endParaRPr lang="en-US" b="1" dirty="0">
              <a:cs typeface="B Nazanin" pitchFamily="2" charset="-7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smtClean="0">
                <a:solidFill>
                  <a:srgbClr val="0070C0"/>
                </a:solidFill>
                <a:effectLst>
                  <a:outerShdw blurRad="38100" dist="38100" dir="2700000" algn="tl">
                    <a:srgbClr val="000000">
                      <a:alpha val="43137"/>
                    </a:srgbClr>
                  </a:outerShdw>
                </a:effectLst>
                <a:cs typeface="B Nazanin" pitchFamily="2" charset="-78"/>
              </a:rPr>
              <a:t>اجزای استراتژی جذب کارکنان</a:t>
            </a:r>
            <a:endParaRPr lang="fa-IR" sz="4800" b="1"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p:txBody>
          <a:bodyPr>
            <a:normAutofit/>
          </a:bodyPr>
          <a:lstStyle/>
          <a:p>
            <a:pPr algn="r" rtl="1"/>
            <a:r>
              <a:rPr lang="fa-IR" sz="4400" dirty="0" smtClean="0">
                <a:cs typeface="B Nazanin" pitchFamily="2" charset="-78"/>
              </a:rPr>
              <a:t>برنامه ريزي منابع انساني</a:t>
            </a:r>
          </a:p>
          <a:p>
            <a:pPr algn="r" rtl="1"/>
            <a:r>
              <a:rPr lang="fa-IR" sz="4400" dirty="0" smtClean="0">
                <a:cs typeface="B Nazanin" pitchFamily="2" charset="-78"/>
              </a:rPr>
              <a:t>برنامه های جذب</a:t>
            </a:r>
          </a:p>
          <a:p>
            <a:pPr algn="r" rtl="1"/>
            <a:r>
              <a:rPr lang="fa-IR" sz="4400" dirty="0" smtClean="0">
                <a:cs typeface="B Nazanin" pitchFamily="2" charset="-78"/>
              </a:rPr>
              <a:t>استراتژی حفظ</a:t>
            </a:r>
          </a:p>
          <a:p>
            <a:pPr algn="r" rtl="1"/>
            <a:r>
              <a:rPr lang="fa-IR" sz="4400" dirty="0" smtClean="0">
                <a:cs typeface="B Nazanin" pitchFamily="2" charset="-78"/>
              </a:rPr>
              <a:t>استراتژی انعطاف پذیری</a:t>
            </a:r>
          </a:p>
          <a:p>
            <a:pPr algn="r" rtl="1"/>
            <a:r>
              <a:rPr lang="fa-IR" sz="4400" dirty="0" smtClean="0">
                <a:cs typeface="B Nazanin" pitchFamily="2" charset="-78"/>
              </a:rPr>
              <a:t>استراتژی مدیریت استعداد</a:t>
            </a:r>
          </a:p>
          <a:p>
            <a:pPr algn="r" rtl="1"/>
            <a:endParaRPr lang="fa-IR" sz="44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fa-IR" sz="4000" b="1" dirty="0" smtClean="0">
                <a:solidFill>
                  <a:srgbClr val="0070C0"/>
                </a:solidFill>
                <a:effectLst>
                  <a:outerShdw blurRad="38100" dist="38100" dir="2700000" algn="tl">
                    <a:srgbClr val="000000">
                      <a:alpha val="43137"/>
                    </a:srgbClr>
                  </a:outerShdw>
                </a:effectLst>
                <a:cs typeface="B Nazanin" pitchFamily="2" charset="-78"/>
              </a:rPr>
              <a:t>ارتباط با برنامه ریزی کسب و کار</a:t>
            </a:r>
            <a:endParaRPr lang="en-US" sz="4000" b="1" dirty="0">
              <a:solidFill>
                <a:srgbClr val="0070C0"/>
              </a:solidFill>
              <a:effectLst>
                <a:outerShdw blurRad="38100" dist="38100" dir="2700000" algn="tl">
                  <a:srgbClr val="000000">
                    <a:alpha val="43137"/>
                  </a:srgbClr>
                </a:outerShdw>
              </a:effectLst>
              <a:cs typeface="B Nazanin" pitchFamily="2" charset="-78"/>
            </a:endParaRPr>
          </a:p>
        </p:txBody>
      </p:sp>
      <p:sp>
        <p:nvSpPr>
          <p:cNvPr id="5" name="Content Placeholder 2"/>
          <p:cNvSpPr>
            <a:spLocks noGrp="1"/>
          </p:cNvSpPr>
          <p:nvPr>
            <p:ph idx="1"/>
          </p:nvPr>
        </p:nvSpPr>
        <p:spPr>
          <a:xfrm>
            <a:off x="457200" y="3657600"/>
            <a:ext cx="8229600" cy="3200400"/>
          </a:xfrm>
        </p:spPr>
        <p:txBody>
          <a:bodyPr>
            <a:normAutofit fontScale="92500"/>
          </a:bodyPr>
          <a:lstStyle/>
          <a:p>
            <a:pPr algn="just" rtl="1">
              <a:buNone/>
            </a:pPr>
            <a:r>
              <a:rPr lang="fa-IR" sz="3500" dirty="0" smtClean="0">
                <a:cs typeface="B Nazanin" pitchFamily="2" charset="-78"/>
              </a:rPr>
              <a:t>برنامه </a:t>
            </a:r>
            <a:r>
              <a:rPr lang="fa-IR" sz="3500" dirty="0">
                <a:cs typeface="B Nazanin" pitchFamily="2" charset="-78"/>
              </a:rPr>
              <a:t>ريزي منابع انساني : عبارت است </a:t>
            </a:r>
            <a:r>
              <a:rPr lang="fa-IR" sz="3500" dirty="0" smtClean="0">
                <a:cs typeface="B Nazanin" pitchFamily="2" charset="-78"/>
              </a:rPr>
              <a:t>از</a:t>
            </a:r>
            <a:r>
              <a:rPr lang="fa-IR" sz="3500" b="1" dirty="0" smtClean="0">
                <a:solidFill>
                  <a:srgbClr val="0070C0"/>
                </a:solidFill>
                <a:effectLst>
                  <a:outerShdw blurRad="38100" dist="38100" dir="2700000" algn="tl">
                    <a:srgbClr val="000000">
                      <a:alpha val="43137"/>
                    </a:srgbClr>
                  </a:outerShdw>
                </a:effectLst>
                <a:cs typeface="B Nazanin" pitchFamily="2" charset="-78"/>
              </a:rPr>
              <a:t>(</a:t>
            </a:r>
            <a:r>
              <a:rPr lang="fa-IR" sz="3600" b="1" dirty="0" smtClean="0">
                <a:solidFill>
                  <a:srgbClr val="0070C0"/>
                </a:solidFill>
                <a:effectLst>
                  <a:outerShdw blurRad="38100" dist="38100" dir="2700000" algn="tl">
                    <a:srgbClr val="000000">
                      <a:alpha val="43137"/>
                    </a:srgbClr>
                  </a:outerShdw>
                </a:effectLst>
                <a:cs typeface="B Nazanin" pitchFamily="2" charset="-78"/>
              </a:rPr>
              <a:t>تعریف كويين ميلز)</a:t>
            </a:r>
            <a:r>
              <a:rPr lang="fa-IR" sz="3500" b="1" dirty="0" smtClean="0">
                <a:solidFill>
                  <a:srgbClr val="0070C0"/>
                </a:solidFill>
                <a:effectLst>
                  <a:outerShdw blurRad="38100" dist="38100" dir="2700000" algn="tl">
                    <a:srgbClr val="000000">
                      <a:alpha val="43137"/>
                    </a:srgbClr>
                  </a:outerShdw>
                </a:effectLst>
                <a:cs typeface="B Nazanin" pitchFamily="2" charset="-78"/>
              </a:rPr>
              <a:t> </a:t>
            </a:r>
            <a:r>
              <a:rPr lang="fa-IR" sz="3500" dirty="0">
                <a:cs typeface="B Nazanin" pitchFamily="2" charset="-78"/>
              </a:rPr>
              <a:t>يك فرايند تصميم گيري كه سه فعاليت مهم را تلفيق مي كند و در بر مي گيرد . 1- شناسايي و جذب تعداد مناسب كاركنان داراي مهارت هاي مناسب 2- انگيزش آنها به بهتر كار كردن و 3- خلق و ايجاد پيوندهاي متقابل بين فعاليت هاي برنامه ريزي انساني و اهداف تجاري . </a:t>
            </a:r>
            <a:endParaRPr lang="en-US" sz="3500" dirty="0">
              <a:cs typeface="B Nazanin" pitchFamily="2" charset="-78"/>
            </a:endParaRPr>
          </a:p>
          <a:p>
            <a:pPr algn="r" rtl="1"/>
            <a:endParaRPr lang="en-US" dirty="0">
              <a:cs typeface="B Nazanin" pitchFamily="2" charset="-78"/>
            </a:endParaRPr>
          </a:p>
        </p:txBody>
      </p:sp>
      <p:sp>
        <p:nvSpPr>
          <p:cNvPr id="6" name="Title 1"/>
          <p:cNvSpPr txBox="1">
            <a:spLocks/>
          </p:cNvSpPr>
          <p:nvPr/>
        </p:nvSpPr>
        <p:spPr>
          <a:xfrm>
            <a:off x="304800" y="1676400"/>
            <a:ext cx="8229600" cy="1981200"/>
          </a:xfrm>
          <a:prstGeom prst="rect">
            <a:avLst/>
          </a:prstGeom>
        </p:spPr>
        <p:txBody>
          <a:bodyPr vert="horz" lIns="91440" tIns="45720" rIns="91440" bIns="45720" rtlCol="0" anchor="ctr">
            <a:noAutofit/>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kumimoji="0" lang="fa-IR" sz="3200" b="0" i="0" u="none" strike="noStrike" kern="1200" cap="none" spc="0" normalizeH="0" baseline="0" noProof="0" dirty="0" smtClean="0">
                <a:ln>
                  <a:noFill/>
                </a:ln>
                <a:solidFill>
                  <a:schemeClr val="tx1"/>
                </a:solidFill>
                <a:effectLst/>
                <a:uLnTx/>
                <a:uFillTx/>
                <a:latin typeface="+mj-lt"/>
                <a:ea typeface="+mj-ea"/>
                <a:cs typeface="B Nazanin" pitchFamily="2" charset="-78"/>
              </a:rPr>
              <a:t>برنامه ريزي منابع انساني بر اين باور مبتني است كه كاركنان مهم ترين منبع استراتژيك سازمان اند . برنامه ريزي منابع انساني اساساً به هماهنگ كردن منابع با نيازهاي شركت در بلند مدت مربوط مي شود ، اگرچه گاهي به نيازهاي كوتاه مدت نيز مي پردازد. . </a:t>
            </a:r>
            <a:r>
              <a:rPr kumimoji="0" lang="en-US" sz="3200" b="0" i="0" u="none" strike="noStrike" kern="1200" cap="none" spc="0" normalizeH="0" baseline="0" noProof="0" dirty="0" smtClean="0">
                <a:ln>
                  <a:noFill/>
                </a:ln>
                <a:solidFill>
                  <a:schemeClr val="tx1"/>
                </a:solidFill>
                <a:effectLst/>
                <a:uLnTx/>
                <a:uFillTx/>
                <a:latin typeface="+mj-lt"/>
                <a:ea typeface="+mj-ea"/>
                <a:cs typeface="B Nazanin" pitchFamily="2" charset="-78"/>
              </a:rPr>
              <a:t/>
            </a:r>
            <a:br>
              <a:rPr kumimoji="0" lang="en-US" sz="3200" b="0" i="0" u="none" strike="noStrike" kern="1200" cap="none" spc="0" normalizeH="0" baseline="0" noProof="0" dirty="0" smtClean="0">
                <a:ln>
                  <a:noFill/>
                </a:ln>
                <a:solidFill>
                  <a:schemeClr val="tx1"/>
                </a:solidFill>
                <a:effectLst/>
                <a:uLnTx/>
                <a:uFillTx/>
                <a:latin typeface="+mj-lt"/>
                <a:ea typeface="+mj-ea"/>
                <a:cs typeface="B Nazanin" pitchFamily="2" charset="-78"/>
              </a:rPr>
            </a:br>
            <a:endParaRPr kumimoji="0" lang="en-US" sz="3200" b="0" i="0" u="none" strike="noStrike" kern="1200" cap="none" spc="0" normalizeH="0" baseline="0" noProof="0" dirty="0">
              <a:ln>
                <a:noFill/>
              </a:ln>
              <a:solidFill>
                <a:schemeClr val="tx1"/>
              </a:solidFill>
              <a:effectLst/>
              <a:uLnTx/>
              <a:uFillTx/>
              <a:latin typeface="+mj-lt"/>
              <a:ea typeface="+mj-ea"/>
              <a:cs typeface="B Nazanin" pitchFamily="2" charset="-7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49763"/>
          </a:xfrm>
        </p:spPr>
        <p:txBody>
          <a:bodyPr>
            <a:noAutofit/>
          </a:bodyPr>
          <a:lstStyle/>
          <a:p>
            <a:pPr algn="just" rtl="1"/>
            <a:r>
              <a:rPr lang="fa-IR" dirty="0">
                <a:cs typeface="B Nazanin" pitchFamily="2" charset="-78"/>
              </a:rPr>
              <a:t>مي توان ميان جنبه هاي «</a:t>
            </a:r>
            <a:r>
              <a:rPr lang="fa-IR" b="1" dirty="0">
                <a:solidFill>
                  <a:srgbClr val="0070C0"/>
                </a:solidFill>
                <a:effectLst>
                  <a:outerShdw blurRad="38100" dist="38100" dir="2700000" algn="tl">
                    <a:srgbClr val="000000">
                      <a:alpha val="43137"/>
                    </a:srgbClr>
                  </a:outerShdw>
                </a:effectLst>
                <a:cs typeface="B Nazanin" pitchFamily="2" charset="-78"/>
              </a:rPr>
              <a:t> نرم </a:t>
            </a:r>
            <a:r>
              <a:rPr lang="fa-IR" dirty="0">
                <a:cs typeface="B Nazanin" pitchFamily="2" charset="-78"/>
              </a:rPr>
              <a:t>» و « </a:t>
            </a:r>
            <a:r>
              <a:rPr lang="fa-IR" b="1" dirty="0">
                <a:solidFill>
                  <a:srgbClr val="0070C0"/>
                </a:solidFill>
                <a:effectLst>
                  <a:outerShdw blurRad="38100" dist="38100" dir="2700000" algn="tl">
                    <a:srgbClr val="000000">
                      <a:alpha val="43137"/>
                    </a:srgbClr>
                  </a:outerShdw>
                </a:effectLst>
                <a:cs typeface="B Nazanin" pitchFamily="2" charset="-78"/>
              </a:rPr>
              <a:t>سخت</a:t>
            </a:r>
            <a:r>
              <a:rPr lang="fa-IR" dirty="0">
                <a:cs typeface="B Nazanin" pitchFamily="2" charset="-78"/>
              </a:rPr>
              <a:t> » برنامه ريزي منابع انساني ، تفاوت قائل شد . </a:t>
            </a:r>
            <a:r>
              <a:rPr lang="fa-IR" u="sng" dirty="0">
                <a:effectLst>
                  <a:outerShdw blurRad="38100" dist="38100" dir="2700000" algn="tl">
                    <a:srgbClr val="000000">
                      <a:alpha val="43137"/>
                    </a:srgbClr>
                  </a:outerShdw>
                </a:effectLst>
                <a:cs typeface="B Nazanin" pitchFamily="2" charset="-78"/>
              </a:rPr>
              <a:t>جنبه سخت </a:t>
            </a:r>
            <a:r>
              <a:rPr lang="fa-IR" dirty="0">
                <a:cs typeface="B Nazanin" pitchFamily="2" charset="-78"/>
              </a:rPr>
              <a:t>برنامه ريزي منابع انساني بر تجزيه و تحليل كمي مبتني است و تضمين مي كند كه تعداد مناسبي از كاركنان مناسب به هنگام نياز موجود مي باشند . </a:t>
            </a:r>
            <a:r>
              <a:rPr lang="fa-IR" u="sng" dirty="0">
                <a:effectLst>
                  <a:outerShdw blurRad="38100" dist="38100" dir="2700000" algn="tl">
                    <a:srgbClr val="000000">
                      <a:alpha val="43137"/>
                    </a:srgbClr>
                  </a:outerShdw>
                </a:effectLst>
                <a:cs typeface="B Nazanin" pitchFamily="2" charset="-78"/>
              </a:rPr>
              <a:t>جنبه نرم </a:t>
            </a:r>
            <a:r>
              <a:rPr lang="fa-IR" dirty="0">
                <a:cs typeface="B Nazanin" pitchFamily="2" charset="-78"/>
              </a:rPr>
              <a:t>برنامه ريزي منابع انساني ، همان طور كه مارچينگتون و ويلكينسون (1996) گفته اند ، روي خلق و شكل دادن به فرهنگ سازمان تمركز مي كند ، به نحوي كه ميان اهداف شركت و ارزش ها ، باورها و رفتارهاي كاركنان ، هماهنگي و انسجام برقرار باشد . </a:t>
            </a:r>
            <a:endParaRPr lang="en-US" dirty="0">
              <a:cs typeface="B Nazanin" pitchFamily="2" charset="-78"/>
            </a:endParaRPr>
          </a:p>
          <a:p>
            <a:pPr algn="r" rtl="1"/>
            <a:endParaRPr lang="en-US" dirty="0">
              <a:cs typeface="B Nazanin" pitchFamily="2" charset="-78"/>
            </a:endParaRPr>
          </a:p>
        </p:txBody>
      </p:sp>
      <p:sp>
        <p:nvSpPr>
          <p:cNvPr id="2" name="Title 1"/>
          <p:cNvSpPr>
            <a:spLocks noGrp="1"/>
          </p:cNvSpPr>
          <p:nvPr>
            <p:ph type="title"/>
          </p:nvPr>
        </p:nvSpPr>
        <p:spPr>
          <a:xfrm>
            <a:off x="457200" y="381000"/>
            <a:ext cx="8229600" cy="1071570"/>
          </a:xfrm>
        </p:spPr>
        <p:txBody>
          <a:bodyPr>
            <a:normAutofit/>
          </a:bodyPr>
          <a:lstStyle/>
          <a:p>
            <a:pPr algn="ctr" rtl="1"/>
            <a:r>
              <a:rPr lang="fa-IR" sz="4800" b="1" dirty="0">
                <a:solidFill>
                  <a:srgbClr val="0070C0"/>
                </a:solidFill>
                <a:effectLst>
                  <a:outerShdw blurRad="38100" dist="38100" dir="2700000" algn="tl">
                    <a:srgbClr val="000000">
                      <a:alpha val="43137"/>
                    </a:srgbClr>
                  </a:outerShdw>
                </a:effectLst>
                <a:cs typeface="B Nazanin" pitchFamily="2" charset="-78"/>
              </a:rPr>
              <a:t>برنامه ريزي منابع انساني نرم و سخت </a:t>
            </a:r>
            <a:endParaRPr lang="en-US" sz="4800" b="1" dirty="0">
              <a:solidFill>
                <a:srgbClr val="0070C0"/>
              </a:solidFill>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00240"/>
            <a:ext cx="8229600" cy="4125923"/>
          </a:xfrm>
        </p:spPr>
        <p:txBody>
          <a:bodyPr>
            <a:normAutofit fontScale="92500" lnSpcReduction="10000"/>
          </a:bodyPr>
          <a:lstStyle/>
          <a:p>
            <a:pPr lvl="0" algn="just" rtl="1"/>
            <a:r>
              <a:rPr lang="fa-IR" sz="3200" dirty="0">
                <a:cs typeface="B Nazanin" pitchFamily="2" charset="-78"/>
              </a:rPr>
              <a:t>اثر تغيير و دشواري پيش بيني آينده </a:t>
            </a:r>
            <a:endParaRPr lang="en-US" sz="3200" dirty="0" smtClean="0">
              <a:cs typeface="B Nazanin" pitchFamily="2" charset="-78"/>
            </a:endParaRPr>
          </a:p>
          <a:p>
            <a:pPr lvl="0" algn="just" rtl="1"/>
            <a:endParaRPr lang="en-US" sz="3200" dirty="0">
              <a:cs typeface="B Nazanin" pitchFamily="2" charset="-78"/>
            </a:endParaRPr>
          </a:p>
          <a:p>
            <a:pPr lvl="0" algn="just" rtl="1"/>
            <a:r>
              <a:rPr lang="fa-IR" sz="3200" dirty="0">
                <a:cs typeface="B Nazanin" pitchFamily="2" charset="-78"/>
              </a:rPr>
              <a:t>وضعيت پويا و در حال تغيير استراتژي ها و سياست ها در سازمان </a:t>
            </a:r>
            <a:endParaRPr lang="en-US" sz="3200" dirty="0" smtClean="0">
              <a:cs typeface="B Nazanin" pitchFamily="2" charset="-78"/>
            </a:endParaRPr>
          </a:p>
          <a:p>
            <a:pPr lvl="0" algn="just" rtl="1"/>
            <a:endParaRPr lang="en-US" sz="3200" dirty="0">
              <a:cs typeface="B Nazanin" pitchFamily="2" charset="-78"/>
            </a:endParaRPr>
          </a:p>
          <a:p>
            <a:pPr lvl="0" algn="just" rtl="1"/>
            <a:r>
              <a:rPr lang="fa-IR" sz="3200" dirty="0">
                <a:cs typeface="B Nazanin" pitchFamily="2" charset="-78"/>
              </a:rPr>
              <a:t>عدم اطمينان بسياري از مديران به تئوري يا خود برنامه </a:t>
            </a:r>
            <a:r>
              <a:rPr lang="fa-IR" sz="3200" dirty="0" smtClean="0">
                <a:cs typeface="B Nazanin" pitchFamily="2" charset="-78"/>
              </a:rPr>
              <a:t>ريزي، </a:t>
            </a:r>
            <a:r>
              <a:rPr lang="fa-IR" sz="3200" dirty="0">
                <a:cs typeface="B Nazanin" pitchFamily="2" charset="-78"/>
              </a:rPr>
              <a:t>چرا كه آنها اغلب ترجيح مي دهند واقع بينانه با مسايل برخورد كنند . </a:t>
            </a:r>
            <a:endParaRPr lang="en-US" sz="3200" dirty="0" smtClean="0">
              <a:cs typeface="B Nazanin" pitchFamily="2" charset="-78"/>
            </a:endParaRPr>
          </a:p>
          <a:p>
            <a:pPr lvl="0" algn="just" rtl="1"/>
            <a:endParaRPr lang="en-US" sz="3200" dirty="0">
              <a:cs typeface="B Nazanin" pitchFamily="2" charset="-78"/>
            </a:endParaRPr>
          </a:p>
          <a:p>
            <a:pPr algn="just" rtl="1"/>
            <a:r>
              <a:rPr lang="fa-IR" sz="3200" dirty="0">
                <a:cs typeface="B Nazanin" pitchFamily="2" charset="-78"/>
              </a:rPr>
              <a:t>فقدان مداركي دال بر مؤثر و كارا بودن برنامه ريزي منابع انساني </a:t>
            </a:r>
            <a:endParaRPr lang="en-US" sz="3200" dirty="0">
              <a:cs typeface="B Nazanin" pitchFamily="2" charset="-78"/>
            </a:endParaRPr>
          </a:p>
        </p:txBody>
      </p:sp>
      <p:sp>
        <p:nvSpPr>
          <p:cNvPr id="2" name="Title 1"/>
          <p:cNvSpPr>
            <a:spLocks noGrp="1"/>
          </p:cNvSpPr>
          <p:nvPr>
            <p:ph type="title"/>
          </p:nvPr>
        </p:nvSpPr>
        <p:spPr>
          <a:xfrm>
            <a:off x="457200" y="928670"/>
            <a:ext cx="8229600" cy="857256"/>
          </a:xfrm>
        </p:spPr>
        <p:txBody>
          <a:bodyPr>
            <a:noAutofit/>
          </a:bodyPr>
          <a:lstStyle/>
          <a:p>
            <a:pPr algn="ctr" rtl="1"/>
            <a:r>
              <a:rPr lang="fa-IR" sz="3600" b="1" dirty="0">
                <a:solidFill>
                  <a:srgbClr val="0070C0"/>
                </a:solidFill>
                <a:effectLst>
                  <a:outerShdw blurRad="38100" dist="38100" dir="2700000" algn="tl">
                    <a:srgbClr val="000000">
                      <a:alpha val="43137"/>
                    </a:srgbClr>
                  </a:outerShdw>
                </a:effectLst>
                <a:cs typeface="B Nazanin" pitchFamily="2" charset="-78"/>
              </a:rPr>
              <a:t>محدوديت ها </a:t>
            </a:r>
            <a:r>
              <a:rPr lang="fa-IR" sz="3600" b="1" dirty="0" smtClean="0">
                <a:solidFill>
                  <a:srgbClr val="0070C0"/>
                </a:solidFill>
                <a:effectLst>
                  <a:outerShdw blurRad="38100" dist="38100" dir="2700000" algn="tl">
                    <a:srgbClr val="000000">
                      <a:alpha val="43137"/>
                    </a:srgbClr>
                  </a:outerShdw>
                </a:effectLst>
                <a:cs typeface="B Nazanin" pitchFamily="2" charset="-78"/>
              </a:rPr>
              <a:t>ی برنامه ریزی منابع انسانی</a:t>
            </a:r>
            <a:r>
              <a:rPr lang="en-US" sz="3600" b="1" dirty="0">
                <a:solidFill>
                  <a:srgbClr val="0070C0"/>
                </a:solidFill>
                <a:effectLst>
                  <a:outerShdw blurRad="38100" dist="38100" dir="2700000" algn="tl">
                    <a:srgbClr val="000000">
                      <a:alpha val="43137"/>
                    </a:srgbClr>
                  </a:outerShdw>
                </a:effectLst>
                <a:cs typeface="B Nazanin" pitchFamily="2" charset="-78"/>
              </a:rPr>
              <a:t/>
            </a:r>
            <a:br>
              <a:rPr lang="en-US" sz="3600" b="1" dirty="0">
                <a:solidFill>
                  <a:srgbClr val="0070C0"/>
                </a:solidFill>
                <a:effectLst>
                  <a:outerShdw blurRad="38100" dist="38100" dir="2700000" algn="tl">
                    <a:srgbClr val="000000">
                      <a:alpha val="43137"/>
                    </a:srgbClr>
                  </a:outerShdw>
                </a:effectLst>
                <a:cs typeface="B Nazanin" pitchFamily="2" charset="-78"/>
              </a:rPr>
            </a:br>
            <a:endParaRPr lang="en-US" sz="3600" b="1" dirty="0">
              <a:solidFill>
                <a:srgbClr val="0070C0"/>
              </a:solidFill>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1"/>
            <a:ext cx="7772400" cy="571503"/>
          </a:xfrm>
        </p:spPr>
        <p:txBody>
          <a:bodyPr>
            <a:noAutofit/>
          </a:bodyPr>
          <a:lstStyle/>
          <a:p>
            <a:pPr algn="ctr" rtl="1"/>
            <a:r>
              <a:rPr lang="fa-IR" sz="4000" b="1" dirty="0">
                <a:solidFill>
                  <a:srgbClr val="0070C0"/>
                </a:solidFill>
                <a:effectLst>
                  <a:outerShdw blurRad="38100" dist="38100" dir="2700000" algn="tl">
                    <a:srgbClr val="000000">
                      <a:alpha val="43137"/>
                    </a:srgbClr>
                  </a:outerShdw>
                </a:effectLst>
                <a:cs typeface="B Nazanin" pitchFamily="2" charset="-78"/>
              </a:rPr>
              <a:t>روش هاي برنامه ريزي منابع انساني </a:t>
            </a:r>
            <a:endParaRPr lang="en-US" sz="4000" b="1" dirty="0">
              <a:solidFill>
                <a:srgbClr val="0070C0"/>
              </a:solidFill>
              <a:effectLst>
                <a:outerShdw blurRad="38100" dist="38100" dir="2700000" algn="tl">
                  <a:srgbClr val="000000">
                    <a:alpha val="43137"/>
                  </a:srgbClr>
                </a:outerShdw>
              </a:effectLst>
              <a:cs typeface="B Nazanin" pitchFamily="2" charset="-78"/>
            </a:endParaRPr>
          </a:p>
        </p:txBody>
      </p:sp>
      <p:sp>
        <p:nvSpPr>
          <p:cNvPr id="3" name="Subtitle 2"/>
          <p:cNvSpPr>
            <a:spLocks noGrp="1"/>
          </p:cNvSpPr>
          <p:nvPr>
            <p:ph type="subTitle" idx="1"/>
          </p:nvPr>
        </p:nvSpPr>
        <p:spPr>
          <a:xfrm>
            <a:off x="500034" y="1000108"/>
            <a:ext cx="8072494" cy="4714908"/>
          </a:xfrm>
        </p:spPr>
        <p:txBody>
          <a:bodyPr>
            <a:normAutofit fontScale="85000" lnSpcReduction="20000"/>
          </a:bodyPr>
          <a:lstStyle/>
          <a:p>
            <a:pPr lvl="0" algn="just" rtl="1"/>
            <a:r>
              <a:rPr lang="fa-IR" sz="3100" b="1" dirty="0">
                <a:solidFill>
                  <a:srgbClr val="0070C0"/>
                </a:solidFill>
                <a:effectLst>
                  <a:outerShdw blurRad="38100" dist="38100" dir="2700000" algn="tl">
                    <a:srgbClr val="000000">
                      <a:alpha val="43137"/>
                    </a:srgbClr>
                  </a:outerShdw>
                </a:effectLst>
                <a:cs typeface="B Nazanin" pitchFamily="2" charset="-78"/>
              </a:rPr>
              <a:t>پيش بيني تقاضا </a:t>
            </a:r>
            <a:r>
              <a:rPr lang="fa-IR" sz="3100" dirty="0">
                <a:solidFill>
                  <a:schemeClr val="tx1"/>
                </a:solidFill>
                <a:cs typeface="B Nazanin" pitchFamily="2" charset="-78"/>
              </a:rPr>
              <a:t>– برآورد نيازهاي آتي سازمان از حيث منابع انساني و شايستگي هاي آنها با توجه به طرح هاي كلان و كاركردي و پيش بيني هاي صورت گرفته دربارة سطح آتي فعاليت ها . </a:t>
            </a:r>
            <a:endParaRPr lang="en-US" sz="3100" dirty="0">
              <a:solidFill>
                <a:schemeClr val="tx1"/>
              </a:solidFill>
              <a:cs typeface="B Nazanin" pitchFamily="2" charset="-78"/>
            </a:endParaRPr>
          </a:p>
          <a:p>
            <a:pPr lvl="0" algn="just" rtl="1"/>
            <a:r>
              <a:rPr lang="fa-IR" sz="3100" b="1" dirty="0">
                <a:solidFill>
                  <a:srgbClr val="0070C0"/>
                </a:solidFill>
                <a:effectLst>
                  <a:outerShdw blurRad="38100" dist="38100" dir="2700000" algn="tl">
                    <a:srgbClr val="000000">
                      <a:alpha val="43137"/>
                    </a:srgbClr>
                  </a:outerShdw>
                </a:effectLst>
                <a:cs typeface="B Nazanin" pitchFamily="2" charset="-78"/>
              </a:rPr>
              <a:t>پيش بيني عرضه نيروي كار </a:t>
            </a:r>
            <a:r>
              <a:rPr lang="fa-IR" sz="3100" dirty="0">
                <a:solidFill>
                  <a:schemeClr val="tx1"/>
                </a:solidFill>
                <a:cs typeface="B Nazanin" pitchFamily="2" charset="-78"/>
              </a:rPr>
              <a:t>– پيش بيني عرضه كاركنان با مراجعه و توجه به تجزيه و تحليل منابع موجود و فراواني آينده پس از محاسبه و در نظر گرفتن اين كه بخشي از نيروي موجود ممكن است ريزش كند . در اين پيش بيني هم چنين به روند تغييرات نيروي كار از دو جنبه مهارت ها و ويژگي هاي جمعيت شناختي ، توجه خواهد شد . </a:t>
            </a:r>
            <a:endParaRPr lang="en-US" sz="3100" dirty="0">
              <a:solidFill>
                <a:schemeClr val="tx1"/>
              </a:solidFill>
              <a:cs typeface="B Nazanin" pitchFamily="2" charset="-78"/>
            </a:endParaRPr>
          </a:p>
          <a:p>
            <a:pPr lvl="0" algn="just" rtl="1"/>
            <a:r>
              <a:rPr lang="fa-IR" sz="3100" b="1" dirty="0">
                <a:solidFill>
                  <a:srgbClr val="0070C0"/>
                </a:solidFill>
                <a:effectLst>
                  <a:outerShdw blurRad="38100" dist="38100" dir="2700000" algn="tl">
                    <a:srgbClr val="000000">
                      <a:alpha val="43137"/>
                    </a:srgbClr>
                  </a:outerShdw>
                </a:effectLst>
                <a:cs typeface="B Nazanin" pitchFamily="2" charset="-78"/>
              </a:rPr>
              <a:t>پيش بيني </a:t>
            </a:r>
            <a:r>
              <a:rPr lang="fa-IR" sz="3100" b="1" dirty="0" smtClean="0">
                <a:solidFill>
                  <a:srgbClr val="0070C0"/>
                </a:solidFill>
                <a:effectLst>
                  <a:outerShdw blurRad="38100" dist="38100" dir="2700000" algn="tl">
                    <a:srgbClr val="000000">
                      <a:alpha val="43137"/>
                    </a:srgbClr>
                  </a:outerShdw>
                </a:effectLst>
                <a:cs typeface="B Nazanin" pitchFamily="2" charset="-78"/>
              </a:rPr>
              <a:t>الزامات یا نيازها </a:t>
            </a:r>
            <a:r>
              <a:rPr lang="fa-IR" sz="3100" dirty="0">
                <a:solidFill>
                  <a:schemeClr val="tx1"/>
                </a:solidFill>
                <a:cs typeface="B Nazanin" pitchFamily="2" charset="-78"/>
              </a:rPr>
              <a:t>– تجزيه و تحليل پيش بيني هاي عرضه و تقاضا براي شناسايي ماراد يا كمبودها ي آتي با بهره گيري از مدل ها ، هر جا كه مناسب باشد . </a:t>
            </a:r>
            <a:endParaRPr lang="en-US" sz="3100" dirty="0">
              <a:solidFill>
                <a:schemeClr val="tx1"/>
              </a:solidFill>
              <a:cs typeface="B Nazanin" pitchFamily="2" charset="-78"/>
            </a:endParaRPr>
          </a:p>
          <a:p>
            <a:pPr lvl="0" algn="just" rtl="1"/>
            <a:r>
              <a:rPr lang="fa-IR" sz="2800" b="1" dirty="0">
                <a:solidFill>
                  <a:srgbClr val="0070C0"/>
                </a:solidFill>
                <a:effectLst>
                  <a:outerShdw blurRad="38100" dist="38100" dir="2700000" algn="tl">
                    <a:srgbClr val="000000">
                      <a:alpha val="43137"/>
                    </a:srgbClr>
                  </a:outerShdw>
                </a:effectLst>
                <a:cs typeface="B Nazanin" pitchFamily="2" charset="-78"/>
              </a:rPr>
              <a:t>برنامه ريزي عملي </a:t>
            </a:r>
            <a:r>
              <a:rPr lang="fa-IR" sz="2600" dirty="0">
                <a:solidFill>
                  <a:schemeClr val="tx1"/>
                </a:solidFill>
                <a:cs typeface="B Nazanin" pitchFamily="2" charset="-78"/>
              </a:rPr>
              <a:t>– تهيه طرح هايي براي مقابله با كمبودهاي پيش بيني شده </a:t>
            </a:r>
            <a:r>
              <a:rPr lang="fa-IR" sz="2600" dirty="0" smtClean="0">
                <a:solidFill>
                  <a:schemeClr val="tx1"/>
                </a:solidFill>
                <a:cs typeface="B Nazanin" pitchFamily="2" charset="-78"/>
              </a:rPr>
              <a:t> </a:t>
            </a:r>
            <a:r>
              <a:rPr lang="fa-IR" sz="2600" dirty="0">
                <a:solidFill>
                  <a:schemeClr val="tx1"/>
                </a:solidFill>
                <a:cs typeface="B Nazanin" pitchFamily="2" charset="-78"/>
              </a:rPr>
              <a:t>از طريق جذب نيرو از داخل سازمان ، آموزش آنها و يا استخدام و جذب نيرو از خارج سازمان </a:t>
            </a:r>
            <a:endParaRPr lang="en-US" sz="2600" dirty="0">
              <a:solidFill>
                <a:schemeClr val="tx1"/>
              </a:solidFill>
              <a:cs typeface="B Nazanin" pitchFamily="2" charset="-78"/>
            </a:endParaRPr>
          </a:p>
          <a:p>
            <a:pPr rtl="1"/>
            <a:endParaRPr lang="en-US" sz="2600" dirty="0">
              <a:cs typeface="B Nazanin" pitchFamily="2" charset="-7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800" b="1" dirty="0" smtClean="0">
                <a:solidFill>
                  <a:srgbClr val="0070C0"/>
                </a:solidFill>
                <a:effectLst>
                  <a:outerShdw blurRad="38100" dist="38100" dir="2700000" algn="tl">
                    <a:srgbClr val="000000">
                      <a:alpha val="43137"/>
                    </a:srgbClr>
                  </a:outerShdw>
                </a:effectLst>
                <a:cs typeface="B Nazanin" pitchFamily="2" charset="-78"/>
              </a:rPr>
              <a:t>فلوچارت برنامه ريزي منابع انساني</a:t>
            </a:r>
            <a:endParaRPr lang="en-US" sz="4800" dirty="0">
              <a:solidFill>
                <a:srgbClr val="0070C0"/>
              </a:solidFill>
              <a:effectLst>
                <a:outerShdw blurRad="38100" dist="38100" dir="2700000" algn="tl">
                  <a:srgbClr val="000000">
                    <a:alpha val="43137"/>
                  </a:srgbClr>
                </a:outerShdw>
              </a:effectLst>
              <a:cs typeface="B Nazanin" pitchFamily="2" charset="-78"/>
            </a:endParaRPr>
          </a:p>
        </p:txBody>
      </p:sp>
      <p:pic>
        <p:nvPicPr>
          <p:cNvPr id="1026" name="Picture 2"/>
          <p:cNvPicPr>
            <a:picLocks noGrp="1" noChangeAspect="1" noChangeArrowheads="1"/>
          </p:cNvPicPr>
          <p:nvPr>
            <p:ph idx="1"/>
          </p:nvPr>
        </p:nvPicPr>
        <p:blipFill>
          <a:blip r:embed="rId3" cstate="print"/>
          <a:srcRect/>
          <a:stretch>
            <a:fillRect/>
          </a:stretch>
        </p:blipFill>
        <p:spPr bwMode="auto">
          <a:xfrm>
            <a:off x="1071802" y="1371600"/>
            <a:ext cx="7000396"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fa-IR" sz="3200" b="1" dirty="0">
                <a:solidFill>
                  <a:srgbClr val="0070C0"/>
                </a:solidFill>
                <a:effectLst>
                  <a:outerShdw blurRad="38100" dist="38100" dir="2700000" algn="tl">
                    <a:srgbClr val="000000">
                      <a:alpha val="43137"/>
                    </a:srgbClr>
                  </a:outerShdw>
                </a:effectLst>
                <a:cs typeface="B Nazanin" pitchFamily="2" charset="-78"/>
              </a:rPr>
              <a:t>جذب نيرو از داخل </a:t>
            </a:r>
            <a:endParaRPr lang="en-US" sz="3200" b="1" dirty="0">
              <a:solidFill>
                <a:srgbClr val="0070C0"/>
              </a:solidFill>
              <a:effectLst>
                <a:outerShdw blurRad="38100" dist="38100" dir="2700000" algn="tl">
                  <a:srgbClr val="000000">
                    <a:alpha val="43137"/>
                  </a:srgbClr>
                </a:outerShdw>
              </a:effectLst>
              <a:cs typeface="B Nazanin" pitchFamily="2" charset="-78"/>
            </a:endParaRPr>
          </a:p>
          <a:p>
            <a:pPr algn="just" rtl="1">
              <a:buNone/>
            </a:pPr>
            <a:r>
              <a:rPr lang="fa-IR" sz="3200" dirty="0" smtClean="0">
                <a:cs typeface="B Nazanin" pitchFamily="2" charset="-78"/>
              </a:rPr>
              <a:t>   جذب </a:t>
            </a:r>
            <a:r>
              <a:rPr lang="fa-IR" sz="3200" dirty="0">
                <a:cs typeface="B Nazanin" pitchFamily="2" charset="-78"/>
              </a:rPr>
              <a:t>نيرو از داخل ، به شكل ايده آلش ، بايد بر پايه اطلاعات قبلاً موجود درباره مهارت ها و پتانسيل ها </a:t>
            </a:r>
            <a:r>
              <a:rPr lang="fa-IR" sz="3200" dirty="0" smtClean="0">
                <a:cs typeface="B Nazanin" pitchFamily="2" charset="-78"/>
              </a:rPr>
              <a:t> </a:t>
            </a:r>
            <a:r>
              <a:rPr lang="fa-IR" sz="3200" dirty="0">
                <a:cs typeface="B Nazanin" pitchFamily="2" charset="-78"/>
              </a:rPr>
              <a:t>مبتني گردد . اين كار را مي توان با كنترل مرتب مهارت ها و تجزيه و تحليل دستاوردهاي حاصل از بررسي مديريت عملكرد انجام داد . </a:t>
            </a:r>
            <a:endParaRPr lang="en-US" sz="3200" dirty="0">
              <a:cs typeface="B Nazanin" pitchFamily="2" charset="-78"/>
            </a:endParaRPr>
          </a:p>
          <a:p>
            <a:pPr algn="just" rtl="1"/>
            <a:r>
              <a:rPr lang="fa-IR" sz="3600" b="1" dirty="0">
                <a:solidFill>
                  <a:srgbClr val="0070C0"/>
                </a:solidFill>
                <a:effectLst>
                  <a:outerShdw blurRad="38100" dist="38100" dir="2700000" algn="tl">
                    <a:srgbClr val="000000">
                      <a:alpha val="43137"/>
                    </a:srgbClr>
                  </a:outerShdw>
                </a:effectLst>
                <a:cs typeface="B Nazanin" pitchFamily="2" charset="-78"/>
              </a:rPr>
              <a:t>جذب نيرو از خارج سازمان </a:t>
            </a:r>
            <a:endParaRPr lang="en-US" sz="3600" b="1" dirty="0">
              <a:solidFill>
                <a:srgbClr val="0070C0"/>
              </a:solidFill>
              <a:effectLst>
                <a:outerShdw blurRad="38100" dist="38100" dir="2700000" algn="tl">
                  <a:srgbClr val="000000">
                    <a:alpha val="43137"/>
                  </a:srgbClr>
                </a:outerShdw>
              </a:effectLst>
              <a:cs typeface="B Nazanin" pitchFamily="2" charset="-78"/>
            </a:endParaRPr>
          </a:p>
          <a:p>
            <a:pPr algn="just" rtl="1">
              <a:buNone/>
            </a:pPr>
            <a:r>
              <a:rPr lang="fa-IR" sz="3200" dirty="0" smtClean="0">
                <a:cs typeface="B Nazanin" pitchFamily="2" charset="-78"/>
              </a:rPr>
              <a:t>با طراحی وتهیه یک استراتژی جذب نیرو می توان نیازهای سازمان به جذب نیرو از خارج را تامین کرد </a:t>
            </a:r>
            <a:endParaRPr lang="en-US" sz="3200" dirty="0">
              <a:cs typeface="B Nazanin" pitchFamily="2" charset="-78"/>
            </a:endParaRPr>
          </a:p>
        </p:txBody>
      </p:sp>
      <p:sp>
        <p:nvSpPr>
          <p:cNvPr id="2" name="Title 1"/>
          <p:cNvSpPr>
            <a:spLocks noGrp="1"/>
          </p:cNvSpPr>
          <p:nvPr>
            <p:ph type="title"/>
          </p:nvPr>
        </p:nvSpPr>
        <p:spPr/>
        <p:txBody>
          <a:bodyPr>
            <a:normAutofit/>
          </a:bodyPr>
          <a:lstStyle/>
          <a:p>
            <a:pPr algn="ctr" rtl="1"/>
            <a:r>
              <a:rPr lang="fa-IR" b="1" dirty="0" smtClean="0">
                <a:solidFill>
                  <a:srgbClr val="0070C0"/>
                </a:solidFill>
                <a:effectLst>
                  <a:outerShdw blurRad="38100" dist="38100" dir="2700000" algn="tl">
                    <a:srgbClr val="000000">
                      <a:alpha val="43137"/>
                    </a:srgbClr>
                  </a:outerShdw>
                </a:effectLst>
                <a:cs typeface="B Nazanin" pitchFamily="2" charset="-78"/>
              </a:rPr>
              <a:t>طرح هاي جذب نيرو</a:t>
            </a:r>
            <a:endParaRPr lang="en-US" b="1" dirty="0">
              <a:solidFill>
                <a:srgbClr val="0070C0"/>
              </a:solidFill>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dirty="0" smtClean="0">
                <a:solidFill>
                  <a:srgbClr val="FFC000"/>
                </a:solidFill>
                <a:effectLst>
                  <a:outerShdw blurRad="38100" dist="38100" dir="2700000" algn="tl">
                    <a:srgbClr val="000000">
                      <a:alpha val="43137"/>
                    </a:srgbClr>
                  </a:outerShdw>
                </a:effectLst>
                <a:cs typeface="B Nazanin" pitchFamily="2" charset="-78"/>
              </a:rPr>
              <a:t>هدف از اجراي استراتژي هاي توسعة سازماني</a:t>
            </a:r>
            <a:endParaRPr lang="en-US" dirty="0">
              <a:solidFill>
                <a:srgbClr val="FFC00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p:txBody>
          <a:bodyPr>
            <a:normAutofit lnSpcReduction="10000"/>
          </a:bodyPr>
          <a:lstStyle/>
          <a:p>
            <a:pPr algn="ctr" rtl="1">
              <a:lnSpc>
                <a:spcPct val="120000"/>
              </a:lnSpc>
              <a:buNone/>
            </a:pPr>
            <a:r>
              <a:rPr lang="ar-SA" dirty="0" smtClean="0">
                <a:cs typeface="B Nazanin" pitchFamily="2" charset="-78"/>
              </a:rPr>
              <a:t>به طور کلي هدف از اجراي استراتژي هاي توسعة سازماني پذيرش روشي منسجم و برنامه ريزي شده براي افزايش اثربخشي سازماني است</a:t>
            </a:r>
            <a:r>
              <a:rPr lang="en-US" dirty="0" smtClean="0">
                <a:cs typeface="B Nazanin" pitchFamily="2" charset="-78"/>
              </a:rPr>
              <a:t> . </a:t>
            </a:r>
            <a:r>
              <a:rPr lang="ar-SA" dirty="0" smtClean="0">
                <a:cs typeface="B Nazanin" pitchFamily="2" charset="-78"/>
              </a:rPr>
              <a:t>يك سازمان کارا، سازماني است که اهدافش را از طريق تأمين خواسته ها و نيازهاي گروه هاي ذينفعش، تعديل منابعش براي آس</a:t>
            </a:r>
            <a:r>
              <a:rPr lang="fa-IR" dirty="0" smtClean="0">
                <a:cs typeface="B Nazanin" pitchFamily="2" charset="-78"/>
              </a:rPr>
              <a:t>ی</a:t>
            </a:r>
            <a:r>
              <a:rPr lang="ar-SA" dirty="0" smtClean="0">
                <a:cs typeface="B Nazanin" pitchFamily="2" charset="-78"/>
              </a:rPr>
              <a:t>ب فرصت هاي فرارويش، تعديل انعطاف پذيري در برابر تغييرات محيطي و خلق فرهنگي محقق مي کند که تعهد، خلاقيت، ارزش هاي مشترك و اعتماد متقابل را ترويج مي کند</a:t>
            </a:r>
            <a:r>
              <a:rPr lang="fa-IR" dirty="0" smtClean="0">
                <a:cs typeface="B Nazanin" pitchFamily="2" charset="-78"/>
              </a:rPr>
              <a:t>.</a:t>
            </a:r>
            <a:endParaRPr lang="en-US"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905000"/>
            <a:ext cx="8229600" cy="3363907"/>
          </a:xfrm>
        </p:spPr>
        <p:txBody>
          <a:bodyPr>
            <a:normAutofit/>
          </a:bodyPr>
          <a:lstStyle/>
          <a:p>
            <a:pPr algn="ctr" rtl="1"/>
            <a:r>
              <a:rPr lang="fa-IR" sz="3600" dirty="0">
                <a:cs typeface="B Nazanin" pitchFamily="2" charset="-78"/>
              </a:rPr>
              <a:t>هدف از استراتژي هاي حفظ تضمين اين است كه كاركنان كليدي در سازمان و در كنار آن باقي بمانند و گردش و ريزش كاركنان كه بسيار بيهوده و پر هزينه است كاهش يابد . </a:t>
            </a:r>
            <a:endParaRPr lang="en-US" sz="3600" dirty="0">
              <a:cs typeface="B Nazanin" pitchFamily="2" charset="-78"/>
            </a:endParaRPr>
          </a:p>
          <a:p>
            <a:pPr algn="ctr" rtl="1">
              <a:buNone/>
            </a:pPr>
            <a:endParaRPr lang="en-US" sz="3600" dirty="0">
              <a:cs typeface="B Nazanin" pitchFamily="2" charset="-78"/>
            </a:endParaRPr>
          </a:p>
        </p:txBody>
      </p:sp>
      <p:sp>
        <p:nvSpPr>
          <p:cNvPr id="2" name="Title 1"/>
          <p:cNvSpPr>
            <a:spLocks noGrp="1"/>
          </p:cNvSpPr>
          <p:nvPr>
            <p:ph type="title"/>
          </p:nvPr>
        </p:nvSpPr>
        <p:spPr>
          <a:xfrm>
            <a:off x="381000" y="304800"/>
            <a:ext cx="8229600" cy="1071570"/>
          </a:xfrm>
        </p:spPr>
        <p:txBody>
          <a:bodyPr>
            <a:noAutofit/>
          </a:bodyPr>
          <a:lstStyle/>
          <a:p>
            <a:pPr algn="ctr" rtl="1"/>
            <a:r>
              <a:rPr lang="fa-IR" sz="3600" b="1" dirty="0">
                <a:solidFill>
                  <a:srgbClr val="0070C0"/>
                </a:solidFill>
                <a:effectLst>
                  <a:outerShdw blurRad="38100" dist="38100" dir="2700000" algn="tl">
                    <a:srgbClr val="000000">
                      <a:alpha val="43137"/>
                    </a:srgbClr>
                  </a:outerShdw>
                </a:effectLst>
                <a:cs typeface="B Nazanin" pitchFamily="2" charset="-78"/>
              </a:rPr>
              <a:t>استراتژي حفظ </a:t>
            </a:r>
            <a:r>
              <a:rPr lang="en-US" sz="3600" b="1" dirty="0">
                <a:solidFill>
                  <a:srgbClr val="0070C0"/>
                </a:solidFill>
                <a:effectLst>
                  <a:outerShdw blurRad="38100" dist="38100" dir="2700000" algn="tl">
                    <a:srgbClr val="000000">
                      <a:alpha val="43137"/>
                    </a:srgbClr>
                  </a:outerShdw>
                </a:effectLst>
                <a:cs typeface="B Nazanin" pitchFamily="2" charset="-78"/>
              </a:rPr>
              <a:t/>
            </a:r>
            <a:br>
              <a:rPr lang="en-US" sz="3600" b="1" dirty="0">
                <a:solidFill>
                  <a:srgbClr val="0070C0"/>
                </a:solidFill>
                <a:effectLst>
                  <a:outerShdw blurRad="38100" dist="38100" dir="2700000" algn="tl">
                    <a:srgbClr val="000000">
                      <a:alpha val="43137"/>
                    </a:srgbClr>
                  </a:outerShdw>
                </a:effectLst>
                <a:cs typeface="B Nazanin" pitchFamily="2" charset="-78"/>
              </a:rPr>
            </a:br>
            <a:endParaRPr lang="en-US" sz="3600" b="1" dirty="0">
              <a:solidFill>
                <a:srgbClr val="0070C0"/>
              </a:solidFill>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normAutofit/>
          </a:bodyPr>
          <a:lstStyle/>
          <a:p>
            <a:pPr algn="just" rtl="1">
              <a:buNone/>
            </a:pPr>
            <a:r>
              <a:rPr lang="fa-IR" sz="3600" dirty="0">
                <a:cs typeface="B Nazanin" pitchFamily="2" charset="-78"/>
              </a:rPr>
              <a:t>با بهره گيري از پيمايش هاي ديدگاهي ( نظر سنجي )از كاركنان </a:t>
            </a:r>
            <a:r>
              <a:rPr lang="en-US" sz="3600" dirty="0" smtClean="0">
                <a:cs typeface="B Nazanin" pitchFamily="2" charset="-78"/>
              </a:rPr>
              <a:t> </a:t>
            </a:r>
            <a:r>
              <a:rPr lang="fa-IR" sz="3600" dirty="0" smtClean="0">
                <a:cs typeface="B Nazanin" pitchFamily="2" charset="-78"/>
              </a:rPr>
              <a:t>مي </a:t>
            </a:r>
            <a:r>
              <a:rPr lang="fa-IR" sz="3600" dirty="0">
                <a:cs typeface="B Nazanin" pitchFamily="2" charset="-78"/>
              </a:rPr>
              <a:t>توان دلايل ماندن آنها را كشف كرد . اين نظر سنجي مي تواند پاسخ دهندگان را بر اساس طول مدت خدمتشان طبقه بندي كند و سپس پاسخ هاي ارائه شده توسط كاركنان پر سابقه را بررسي كرد تا مشخص شود كه آيا دليل مشتركي بر ماندن آنها مي توان پيدا كرد . </a:t>
            </a:r>
            <a:endParaRPr lang="en-US" sz="3600" dirty="0">
              <a:cs typeface="B Nazanin" pitchFamily="2" charset="-78"/>
            </a:endParaRPr>
          </a:p>
        </p:txBody>
      </p:sp>
      <p:sp>
        <p:nvSpPr>
          <p:cNvPr id="2" name="Title 1"/>
          <p:cNvSpPr>
            <a:spLocks noGrp="1"/>
          </p:cNvSpPr>
          <p:nvPr>
            <p:ph type="title"/>
          </p:nvPr>
        </p:nvSpPr>
        <p:spPr>
          <a:xfrm>
            <a:off x="381000" y="228600"/>
            <a:ext cx="8229600" cy="1143008"/>
          </a:xfrm>
        </p:spPr>
        <p:txBody>
          <a:bodyPr>
            <a:normAutofit/>
          </a:bodyPr>
          <a:lstStyle/>
          <a:p>
            <a:pPr algn="ctr" rtl="1"/>
            <a:r>
              <a:rPr lang="fa-IR" sz="4000" b="1" dirty="0">
                <a:solidFill>
                  <a:srgbClr val="0070C0"/>
                </a:solidFill>
                <a:effectLst>
                  <a:outerShdw blurRad="38100" dist="38100" dir="2700000" algn="tl">
                    <a:srgbClr val="000000">
                      <a:alpha val="43137"/>
                    </a:srgbClr>
                  </a:outerShdw>
                </a:effectLst>
                <a:cs typeface="B Nazanin" pitchFamily="2" charset="-78"/>
              </a:rPr>
              <a:t>تجزيه و تحليل دلايل ماندن يا رفتن كاركنان </a:t>
            </a:r>
            <a:endParaRPr lang="en-US" sz="4000" b="1" dirty="0">
              <a:solidFill>
                <a:srgbClr val="0070C0"/>
              </a:solidFill>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928670"/>
            <a:ext cx="8229600" cy="5429288"/>
          </a:xfrm>
        </p:spPr>
        <p:txBody>
          <a:bodyPr>
            <a:normAutofit fontScale="92500" lnSpcReduction="10000"/>
          </a:bodyPr>
          <a:lstStyle/>
          <a:p>
            <a:pPr algn="just" rtl="1">
              <a:buNone/>
            </a:pPr>
            <a:r>
              <a:rPr lang="fa-IR" sz="3200" dirty="0">
                <a:cs typeface="B Nazanin" pitchFamily="2" charset="-78"/>
              </a:rPr>
              <a:t>طرح حفظ ، بايد به هر يك از حوزه هايي كه در آنها كه نارضايتي و بي تعهدي كاركنان مي تواند بروز كند ، توجه نمايد . بايد تحت سر فصل هاي زير ، اقدامات لازم مورد بررسي قرار بگيرد . </a:t>
            </a:r>
            <a:endParaRPr lang="en-US" sz="3200" dirty="0">
              <a:cs typeface="B Nazanin" pitchFamily="2" charset="-78"/>
            </a:endParaRPr>
          </a:p>
          <a:p>
            <a:pPr algn="just" rtl="1">
              <a:buNone/>
            </a:pPr>
            <a:r>
              <a:rPr lang="fa-IR" sz="3800" b="1" dirty="0" smtClean="0">
                <a:solidFill>
                  <a:srgbClr val="0070C0"/>
                </a:solidFill>
                <a:effectLst>
                  <a:outerShdw blurRad="38100" dist="38100" dir="2700000" algn="tl">
                    <a:srgbClr val="000000">
                      <a:alpha val="43137"/>
                    </a:srgbClr>
                  </a:outerShdw>
                </a:effectLst>
                <a:cs typeface="B Nazanin" pitchFamily="2" charset="-78"/>
              </a:rPr>
              <a:t>   * پرداخت  </a:t>
            </a:r>
            <a:endParaRPr lang="en-US" sz="3800" b="1" dirty="0" smtClean="0">
              <a:solidFill>
                <a:srgbClr val="0070C0"/>
              </a:solidFill>
              <a:effectLst>
                <a:outerShdw blurRad="38100" dist="38100" dir="2700000" algn="tl">
                  <a:srgbClr val="000000">
                    <a:alpha val="43137"/>
                  </a:srgbClr>
                </a:outerShdw>
              </a:effectLst>
              <a:cs typeface="B Nazanin" pitchFamily="2" charset="-78"/>
            </a:endParaRPr>
          </a:p>
          <a:p>
            <a:pPr algn="just" rtl="1">
              <a:buNone/>
            </a:pPr>
            <a:r>
              <a:rPr lang="fa-IR" sz="3200" dirty="0" smtClean="0">
                <a:cs typeface="B Nazanin" pitchFamily="2" charset="-78"/>
              </a:rPr>
              <a:t>مشكلات </a:t>
            </a:r>
            <a:r>
              <a:rPr lang="fa-IR" sz="3200" dirty="0">
                <a:cs typeface="B Nazanin" pitchFamily="2" charset="-78"/>
              </a:rPr>
              <a:t>به دليل وجود سيستم هاي پرداخت ناعادلانه ، نابرابر ، يا نارقابتي بروز مي كنند . </a:t>
            </a:r>
            <a:endParaRPr lang="en-US" sz="3200" dirty="0">
              <a:cs typeface="B Nazanin" pitchFamily="2" charset="-78"/>
            </a:endParaRPr>
          </a:p>
          <a:p>
            <a:pPr algn="just" rtl="1">
              <a:buNone/>
            </a:pPr>
            <a:r>
              <a:rPr lang="fa-IR" sz="3800" b="1" dirty="0" smtClean="0">
                <a:solidFill>
                  <a:srgbClr val="0070C0"/>
                </a:solidFill>
                <a:effectLst>
                  <a:outerShdw blurRad="38100" dist="38100" dir="2700000" algn="tl">
                    <a:srgbClr val="000000">
                      <a:alpha val="43137"/>
                    </a:srgbClr>
                  </a:outerShdw>
                </a:effectLst>
                <a:cs typeface="B Nazanin" pitchFamily="2" charset="-78"/>
              </a:rPr>
              <a:t>   * طرح شغل </a:t>
            </a:r>
            <a:endParaRPr lang="en-US" sz="3800" b="1" dirty="0" smtClean="0">
              <a:solidFill>
                <a:srgbClr val="0070C0"/>
              </a:solidFill>
              <a:effectLst>
                <a:outerShdw blurRad="38100" dist="38100" dir="2700000" algn="tl">
                  <a:srgbClr val="000000">
                    <a:alpha val="43137"/>
                  </a:srgbClr>
                </a:outerShdw>
              </a:effectLst>
              <a:cs typeface="B Nazanin" pitchFamily="2" charset="-78"/>
            </a:endParaRPr>
          </a:p>
          <a:p>
            <a:pPr algn="just" rtl="1">
              <a:buNone/>
            </a:pPr>
            <a:r>
              <a:rPr lang="fa-IR" sz="3200" dirty="0" smtClean="0">
                <a:cs typeface="B Nazanin" pitchFamily="2" charset="-78"/>
              </a:rPr>
              <a:t> </a:t>
            </a:r>
            <a:r>
              <a:rPr lang="fa-IR" sz="3200" dirty="0">
                <a:cs typeface="B Nazanin" pitchFamily="2" charset="-78"/>
              </a:rPr>
              <a:t>شايد نارضايتي كاركنان ناشي از جذاب نكردن كاري است كه دارند انجام مي دهند . شغل ها بايد طوري طراحي شوند كه تنوع مهارت ها </a:t>
            </a:r>
            <a:r>
              <a:rPr lang="fa-IR" sz="3200" dirty="0" smtClean="0">
                <a:cs typeface="B Nazanin" pitchFamily="2" charset="-78"/>
              </a:rPr>
              <a:t> </a:t>
            </a:r>
            <a:r>
              <a:rPr lang="fa-IR" sz="3200" dirty="0">
                <a:cs typeface="B Nazanin" pitchFamily="2" charset="-78"/>
              </a:rPr>
              <a:t>اهميت وظايف ، خودمختاري و بازخور را حداكثر كنند و بايد فرصتي براي آموزش و رشد كاركنان فراهم آورند . </a:t>
            </a:r>
            <a:endParaRPr lang="en-US" sz="3200" dirty="0">
              <a:cs typeface="B Nazanin" pitchFamily="2" charset="-78"/>
            </a:endParaRPr>
          </a:p>
          <a:p>
            <a:pPr algn="just" rtl="1"/>
            <a:endParaRPr lang="en-US" dirty="0">
              <a:cs typeface="B Nazanin" pitchFamily="2" charset="-78"/>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285728"/>
            <a:ext cx="8229600" cy="6215106"/>
          </a:xfrm>
        </p:spPr>
        <p:txBody>
          <a:bodyPr>
            <a:normAutofit fontScale="92500" lnSpcReduction="20000"/>
          </a:bodyPr>
          <a:lstStyle/>
          <a:p>
            <a:pPr algn="just" rtl="1"/>
            <a:r>
              <a:rPr lang="fa-IR" sz="3800" b="1" dirty="0">
                <a:solidFill>
                  <a:srgbClr val="0070C0"/>
                </a:solidFill>
                <a:effectLst>
                  <a:outerShdw blurRad="38100" dist="38100" dir="2700000" algn="tl">
                    <a:srgbClr val="000000">
                      <a:alpha val="43137"/>
                    </a:srgbClr>
                  </a:outerShdw>
                </a:effectLst>
                <a:cs typeface="B Nazanin" pitchFamily="2" charset="-78"/>
              </a:rPr>
              <a:t>عملكرد</a:t>
            </a:r>
            <a:r>
              <a:rPr lang="fa-IR" sz="3600" b="1" dirty="0">
                <a:solidFill>
                  <a:srgbClr val="0070C0"/>
                </a:solidFill>
                <a:effectLst>
                  <a:outerShdw blurRad="38100" dist="38100" dir="2700000" algn="tl">
                    <a:srgbClr val="000000">
                      <a:alpha val="43137"/>
                    </a:srgbClr>
                  </a:outerShdw>
                </a:effectLst>
                <a:cs typeface="B Nazanin" pitchFamily="2" charset="-78"/>
              </a:rPr>
              <a:t> </a:t>
            </a:r>
            <a:endParaRPr lang="en-US" b="1" dirty="0" smtClean="0">
              <a:solidFill>
                <a:srgbClr val="0070C0"/>
              </a:solidFill>
              <a:effectLst>
                <a:outerShdw blurRad="38100" dist="38100" dir="2700000" algn="tl">
                  <a:srgbClr val="000000">
                    <a:alpha val="43137"/>
                  </a:srgbClr>
                </a:outerShdw>
              </a:effectLst>
              <a:cs typeface="B Nazanin" pitchFamily="2" charset="-78"/>
            </a:endParaRPr>
          </a:p>
          <a:p>
            <a:pPr algn="just" rtl="1">
              <a:buNone/>
            </a:pPr>
            <a:r>
              <a:rPr lang="fa-IR" sz="3200" dirty="0" smtClean="0">
                <a:cs typeface="B Nazanin" pitchFamily="2" charset="-78"/>
              </a:rPr>
              <a:t> </a:t>
            </a:r>
            <a:r>
              <a:rPr lang="fa-IR" sz="3200" dirty="0">
                <a:cs typeface="B Nazanin" pitchFamily="2" charset="-78"/>
              </a:rPr>
              <a:t>اگر كاركنان از مسئوليت هاي خود يا استانداردهاي عملكردي خود آگاه نباشند ، دلزده و مأيوس خواهند شد ، هم چنين اگر موقعي كه خوب كار مي كنند كسي به آنها توجه نكند يا نگويد كه دارند خوب كار مي كنند ، يا احساس كنند كه كارشان و موفقيت شان منصفانه ارزيابي و تقدير نمي شود ؛ مأيوس و دلسرد خواهند شد </a:t>
            </a:r>
            <a:r>
              <a:rPr lang="fa-IR" sz="3200" dirty="0" smtClean="0">
                <a:cs typeface="B Nazanin" pitchFamily="2" charset="-78"/>
              </a:rPr>
              <a:t>.</a:t>
            </a:r>
          </a:p>
          <a:p>
            <a:pPr algn="just" rtl="1"/>
            <a:endParaRPr lang="fa-IR" dirty="0" smtClean="0">
              <a:cs typeface="B Nazanin" pitchFamily="2" charset="-78"/>
            </a:endParaRPr>
          </a:p>
          <a:p>
            <a:pPr algn="just" rtl="1"/>
            <a:r>
              <a:rPr lang="fa-IR" sz="3800" b="1" dirty="0">
                <a:solidFill>
                  <a:srgbClr val="0070C0"/>
                </a:solidFill>
                <a:effectLst>
                  <a:outerShdw blurRad="38100" dist="38100" dir="2700000" algn="tl">
                    <a:srgbClr val="000000">
                      <a:alpha val="43137"/>
                    </a:srgbClr>
                  </a:outerShdw>
                </a:effectLst>
                <a:cs typeface="B Nazanin" pitchFamily="2" charset="-78"/>
              </a:rPr>
              <a:t>آموزش</a:t>
            </a:r>
            <a:r>
              <a:rPr lang="fa-IR" b="1" dirty="0">
                <a:solidFill>
                  <a:srgbClr val="0070C0"/>
                </a:solidFill>
                <a:effectLst>
                  <a:outerShdw blurRad="38100" dist="38100" dir="2700000" algn="tl">
                    <a:srgbClr val="000000">
                      <a:alpha val="43137"/>
                    </a:srgbClr>
                  </a:outerShdw>
                </a:effectLst>
                <a:cs typeface="B Nazanin" pitchFamily="2" charset="-78"/>
              </a:rPr>
              <a:t> </a:t>
            </a:r>
            <a:endParaRPr lang="en-US" b="1" dirty="0" smtClean="0">
              <a:solidFill>
                <a:srgbClr val="0070C0"/>
              </a:solidFill>
              <a:effectLst>
                <a:outerShdw blurRad="38100" dist="38100" dir="2700000" algn="tl">
                  <a:srgbClr val="000000">
                    <a:alpha val="43137"/>
                  </a:srgbClr>
                </a:outerShdw>
              </a:effectLst>
              <a:cs typeface="B Nazanin" pitchFamily="2" charset="-78"/>
            </a:endParaRPr>
          </a:p>
          <a:p>
            <a:pPr algn="just" rtl="1">
              <a:buNone/>
            </a:pPr>
            <a:r>
              <a:rPr lang="fa-IR" sz="3200" dirty="0" smtClean="0">
                <a:cs typeface="B Nazanin" pitchFamily="2" charset="-78"/>
              </a:rPr>
              <a:t>اگر </a:t>
            </a:r>
            <a:r>
              <a:rPr lang="fa-IR" sz="3200" dirty="0">
                <a:cs typeface="B Nazanin" pitchFamily="2" charset="-78"/>
              </a:rPr>
              <a:t>كاركنان به شكل مناسب آموزش نبينند ، ممكن است جا به جايي يا </a:t>
            </a:r>
            <a:r>
              <a:rPr lang="fa-IR" sz="3200" dirty="0" smtClean="0">
                <a:cs typeface="B Nazanin" pitchFamily="2" charset="-78"/>
              </a:rPr>
              <a:t>استعفاي كاركنان </a:t>
            </a:r>
            <a:r>
              <a:rPr lang="fa-IR" sz="3200" dirty="0">
                <a:cs typeface="B Nazanin" pitchFamily="2" charset="-78"/>
              </a:rPr>
              <a:t>افزايش يابد ، يا اگر احساس كنند كه از آنها انتظار انجام كاري را دارند كه به طور معقول بدون آموزش نمي توان آنها را انجام داد ، ممكن است استعفا بدهند يا درخواست جا به جايي كنند . اگر به كاركنان جديد آموزش هاي كافي داده نشود ، ممكن است دچار « بحران آشنايي با محيط جديد » شوند .</a:t>
            </a:r>
            <a:endParaRPr lang="en-US" sz="3200" dirty="0">
              <a:cs typeface="B Nazanin" pitchFamily="2" charset="-78"/>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lnSpcReduction="10000"/>
          </a:bodyPr>
          <a:lstStyle/>
          <a:p>
            <a:pPr algn="ctr" rtl="1">
              <a:buNone/>
            </a:pPr>
            <a:r>
              <a:rPr lang="fa-IR" sz="4400" b="1" dirty="0">
                <a:solidFill>
                  <a:srgbClr val="0070C0"/>
                </a:solidFill>
                <a:effectLst>
                  <a:outerShdw blurRad="38100" dist="38100" dir="2700000" algn="tl">
                    <a:srgbClr val="000000">
                      <a:alpha val="43137"/>
                    </a:srgbClr>
                  </a:outerShdw>
                </a:effectLst>
                <a:cs typeface="B Nazanin" pitchFamily="2" charset="-78"/>
              </a:rPr>
              <a:t>توسعه شغلي </a:t>
            </a:r>
            <a:endParaRPr lang="en-US" sz="4400" b="1" dirty="0" smtClean="0">
              <a:solidFill>
                <a:srgbClr val="0070C0"/>
              </a:solidFill>
              <a:effectLst>
                <a:outerShdw blurRad="38100" dist="38100" dir="2700000" algn="tl">
                  <a:srgbClr val="000000">
                    <a:alpha val="43137"/>
                  </a:srgbClr>
                </a:outerShdw>
              </a:effectLst>
              <a:cs typeface="B Nazanin" pitchFamily="2" charset="-78"/>
            </a:endParaRPr>
          </a:p>
          <a:p>
            <a:pPr algn="just" rtl="1">
              <a:buNone/>
            </a:pPr>
            <a:r>
              <a:rPr lang="fa-IR" sz="3200" dirty="0" smtClean="0">
                <a:cs typeface="B Nazanin" pitchFamily="2" charset="-78"/>
              </a:rPr>
              <a:t> </a:t>
            </a:r>
            <a:r>
              <a:rPr lang="fa-IR" sz="3200" dirty="0">
                <a:cs typeface="B Nazanin" pitchFamily="2" charset="-78"/>
              </a:rPr>
              <a:t>نارضايتي از فرصت هاي آتي شغلي ، يكي از دلايل اصلي جا به جايي كاركنان است . تا حدودي بايد اين را پذيرفت . بسياري از كاركنان اعتقاد دارند كه براي ارتقا بايد خود تلاش و حركت كنند و كارفرماي آنها در اين خصوص كار چنداني نمي تواند انجام بدهد ، به خصوص در سازمان هاي مسطح و كم لايه تر كنوني كه فرصت هاي ارتقاي شغلي محدود مي باشد . اين خود كاركنانند كه مهارت ها را كسب مي كنند و آگاهانه مي توانند چندين بار مسير شغلي خود را تغيير بدهند . كار فرمايان تا اندازه اي بايد از اين طرز تفكر استقبال كنند . </a:t>
            </a:r>
            <a:endParaRPr lang="en-US" sz="3200" dirty="0">
              <a:cs typeface="B Nazanin" pitchFamily="2" charset="-78"/>
            </a:endParaRPr>
          </a:p>
          <a:p>
            <a:pPr algn="r" rtl="1"/>
            <a:endParaRPr lang="en-US" dirty="0">
              <a:cs typeface="B Nazanin" pitchFamily="2" charset="-78"/>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43602"/>
          </a:xfrm>
        </p:spPr>
        <p:txBody>
          <a:bodyPr>
            <a:normAutofit fontScale="92500" lnSpcReduction="20000"/>
          </a:bodyPr>
          <a:lstStyle/>
          <a:p>
            <a:pPr algn="just" rtl="1"/>
            <a:r>
              <a:rPr lang="fa-IR" sz="3800" b="1" dirty="0">
                <a:solidFill>
                  <a:srgbClr val="0070C0"/>
                </a:solidFill>
                <a:effectLst>
                  <a:outerShdw blurRad="38100" dist="38100" dir="2700000" algn="tl">
                    <a:srgbClr val="000000">
                      <a:alpha val="43137"/>
                    </a:srgbClr>
                  </a:outerShdw>
                </a:effectLst>
                <a:cs typeface="B Nazanin" pitchFamily="2" charset="-78"/>
              </a:rPr>
              <a:t>تعهد </a:t>
            </a:r>
            <a:endParaRPr lang="en-US" sz="3800" b="1" dirty="0" smtClean="0">
              <a:solidFill>
                <a:srgbClr val="0070C0"/>
              </a:solidFill>
              <a:effectLst>
                <a:outerShdw blurRad="38100" dist="38100" dir="2700000" algn="tl">
                  <a:srgbClr val="000000">
                    <a:alpha val="43137"/>
                  </a:srgbClr>
                </a:outerShdw>
              </a:effectLst>
              <a:cs typeface="B Nazanin" pitchFamily="2" charset="-78"/>
            </a:endParaRPr>
          </a:p>
          <a:p>
            <a:pPr algn="just" rtl="1">
              <a:buNone/>
            </a:pPr>
            <a:r>
              <a:rPr lang="fa-IR" dirty="0" smtClean="0">
                <a:cs typeface="B Nazanin" pitchFamily="2" charset="-78"/>
              </a:rPr>
              <a:t> </a:t>
            </a:r>
            <a:r>
              <a:rPr lang="fa-IR" sz="3200" dirty="0">
                <a:cs typeface="B Nazanin" pitchFamily="2" charset="-78"/>
              </a:rPr>
              <a:t>تعهد را مي توان به طريق زير افزايش داد </a:t>
            </a:r>
            <a:r>
              <a:rPr lang="fa-IR" sz="3200" dirty="0" smtClean="0">
                <a:cs typeface="B Nazanin" pitchFamily="2" charset="-78"/>
              </a:rPr>
              <a:t>:</a:t>
            </a:r>
            <a:endParaRPr lang="en-US" sz="3200" dirty="0">
              <a:cs typeface="B Nazanin" pitchFamily="2" charset="-78"/>
            </a:endParaRPr>
          </a:p>
          <a:p>
            <a:pPr algn="just" rtl="1"/>
            <a:r>
              <a:rPr lang="fa-IR" sz="3200" dirty="0" smtClean="0">
                <a:cs typeface="B Nazanin" pitchFamily="2" charset="-78"/>
              </a:rPr>
              <a:t>    توضيح </a:t>
            </a:r>
            <a:r>
              <a:rPr lang="fa-IR" sz="3200" dirty="0">
                <a:cs typeface="B Nazanin" pitchFamily="2" charset="-78"/>
              </a:rPr>
              <a:t>دادن مأموريت ، ارزش ها و استراتژي هاي سازمان به كاركنان و ترغيب آنها به بررسي و اظهار نظر دربارة آنها </a:t>
            </a:r>
            <a:endParaRPr lang="en-US" sz="3200" dirty="0">
              <a:cs typeface="B Nazanin" pitchFamily="2" charset="-78"/>
            </a:endParaRPr>
          </a:p>
          <a:p>
            <a:pPr algn="just" rtl="1"/>
            <a:r>
              <a:rPr lang="fa-IR" sz="3200" dirty="0" smtClean="0">
                <a:cs typeface="B Nazanin" pitchFamily="2" charset="-78"/>
              </a:rPr>
              <a:t>    برقراري </a:t>
            </a:r>
            <a:r>
              <a:rPr lang="fa-IR" sz="3200" dirty="0">
                <a:cs typeface="B Nazanin" pitchFamily="2" charset="-78"/>
              </a:rPr>
              <a:t>ارتباط دوستانه و مرتب با كاركنان ، با تاكيد بر ارتباطات رودرو از طريق روش هايي چون تشكيل گروه هاي ارائه گزارش . </a:t>
            </a:r>
            <a:endParaRPr lang="en-US" sz="3200" dirty="0">
              <a:cs typeface="B Nazanin" pitchFamily="2" charset="-78"/>
            </a:endParaRPr>
          </a:p>
          <a:p>
            <a:pPr algn="just" rtl="1"/>
            <a:r>
              <a:rPr lang="fa-IR" sz="3200" dirty="0" smtClean="0">
                <a:cs typeface="B Nazanin" pitchFamily="2" charset="-78"/>
              </a:rPr>
              <a:t>    سنجش </a:t>
            </a:r>
            <a:r>
              <a:rPr lang="fa-IR" sz="3200" dirty="0">
                <a:cs typeface="B Nazanin" pitchFamily="2" charset="-78"/>
              </a:rPr>
              <a:t>و توجه مستمر به نقطه نظرات كاركنان </a:t>
            </a:r>
            <a:endParaRPr lang="en-US" sz="3200" dirty="0">
              <a:cs typeface="B Nazanin" pitchFamily="2" charset="-78"/>
            </a:endParaRPr>
          </a:p>
          <a:p>
            <a:pPr algn="just" rtl="1"/>
            <a:r>
              <a:rPr lang="fa-IR" sz="3200" dirty="0" smtClean="0">
                <a:cs typeface="B Nazanin" pitchFamily="2" charset="-78"/>
              </a:rPr>
              <a:t>    فراهم </a:t>
            </a:r>
            <a:r>
              <a:rPr lang="fa-IR" sz="3200" dirty="0">
                <a:cs typeface="B Nazanin" pitchFamily="2" charset="-78"/>
              </a:rPr>
              <a:t>آوردن فرصت هايي براي كاركنان تا بتوانند نقطه نظرات خود را درباره بهبود سيستم هاي كاري ارائه كنند . </a:t>
            </a:r>
            <a:endParaRPr lang="en-US" sz="3200" dirty="0">
              <a:cs typeface="B Nazanin" pitchFamily="2" charset="-78"/>
            </a:endParaRPr>
          </a:p>
          <a:p>
            <a:pPr algn="just" rtl="1"/>
            <a:r>
              <a:rPr lang="fa-IR" sz="3200" dirty="0" smtClean="0">
                <a:cs typeface="B Nazanin" pitchFamily="2" charset="-78"/>
              </a:rPr>
              <a:t>    معرفي </a:t>
            </a:r>
            <a:r>
              <a:rPr lang="fa-IR" sz="3200" dirty="0">
                <a:cs typeface="B Nazanin" pitchFamily="2" charset="-78"/>
              </a:rPr>
              <a:t>تغييرات مورد نظر در سازمان ومشاغل تنها پس از رايزني و بررسي . </a:t>
            </a:r>
            <a:endParaRPr lang="en-US" sz="3200" dirty="0">
              <a:cs typeface="B Nazanin" pitchFamily="2" charset="-78"/>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lnSpcReduction="10000"/>
          </a:bodyPr>
          <a:lstStyle/>
          <a:p>
            <a:pPr algn="ctr" rtl="1">
              <a:buNone/>
            </a:pPr>
            <a:r>
              <a:rPr lang="fa-IR" sz="3600" b="1" dirty="0">
                <a:solidFill>
                  <a:srgbClr val="0070C0"/>
                </a:solidFill>
                <a:effectLst>
                  <a:outerShdw blurRad="38100" dist="38100" dir="2700000" algn="tl">
                    <a:srgbClr val="000000">
                      <a:alpha val="43137"/>
                    </a:srgbClr>
                  </a:outerShdw>
                </a:effectLst>
                <a:cs typeface="B Nazanin" pitchFamily="2" charset="-78"/>
              </a:rPr>
              <a:t>فقدان انسجام گروهي </a:t>
            </a:r>
            <a:endParaRPr lang="en-US" sz="3600" b="1" dirty="0" smtClean="0">
              <a:solidFill>
                <a:srgbClr val="0070C0"/>
              </a:solidFill>
              <a:effectLst>
                <a:outerShdw blurRad="38100" dist="38100" dir="2700000" algn="tl">
                  <a:srgbClr val="000000">
                    <a:alpha val="43137"/>
                  </a:srgbClr>
                </a:outerShdw>
              </a:effectLst>
              <a:cs typeface="B Nazanin" pitchFamily="2" charset="-78"/>
            </a:endParaRPr>
          </a:p>
          <a:p>
            <a:pPr algn="just" rtl="1">
              <a:buNone/>
            </a:pPr>
            <a:r>
              <a:rPr lang="fa-IR" dirty="0" smtClean="0">
                <a:cs typeface="B Nazanin" pitchFamily="2" charset="-78"/>
              </a:rPr>
              <a:t> </a:t>
            </a:r>
            <a:r>
              <a:rPr lang="fa-IR" dirty="0">
                <a:cs typeface="B Nazanin" pitchFamily="2" charset="-78"/>
              </a:rPr>
              <a:t>كاركنان ممكن است كه در صورت كنار گذاشته شدن از تيم هاي كاري يا پس از اعمال سيستم هاي غلط احساس كنند كه منزوي شده اند و دچار يأس و نااميدي گردند . براي حل چنين مشكلاتي ، مي توان اقدامات زير را انجام داد : </a:t>
            </a:r>
            <a:endParaRPr lang="en-US" dirty="0">
              <a:cs typeface="B Nazanin" pitchFamily="2" charset="-78"/>
            </a:endParaRPr>
          </a:p>
          <a:p>
            <a:pPr lvl="0" algn="just" rtl="1"/>
            <a:r>
              <a:rPr lang="fa-IR" b="1" dirty="0">
                <a:solidFill>
                  <a:srgbClr val="0070C0"/>
                </a:solidFill>
                <a:cs typeface="B Nazanin" pitchFamily="2" charset="-78"/>
              </a:rPr>
              <a:t>كار گروهي : </a:t>
            </a:r>
            <a:r>
              <a:rPr lang="fa-IR" dirty="0">
                <a:cs typeface="B Nazanin" pitchFamily="2" charset="-78"/>
              </a:rPr>
              <a:t>ايجاد گروه هاي كاري خود مختار يا خود مدير يا تشكيل تيم هاي پروژه . </a:t>
            </a:r>
            <a:endParaRPr lang="en-US" dirty="0">
              <a:cs typeface="B Nazanin" pitchFamily="2" charset="-78"/>
            </a:endParaRPr>
          </a:p>
          <a:p>
            <a:pPr lvl="0" algn="just" rtl="1"/>
            <a:r>
              <a:rPr lang="fa-IR" b="1" dirty="0">
                <a:solidFill>
                  <a:srgbClr val="0070C0"/>
                </a:solidFill>
                <a:cs typeface="B Nazanin" pitchFamily="2" charset="-78"/>
              </a:rPr>
              <a:t>تشكيل گروه : </a:t>
            </a:r>
            <a:r>
              <a:rPr lang="fa-IR" dirty="0">
                <a:cs typeface="B Nazanin" pitchFamily="2" charset="-78"/>
              </a:rPr>
              <a:t>تاكيد بر اهميت كار گروهي به عنوان يك ارزش كليدي ، پاداش به آن دسته از كاركنان به عنوان عضو مؤثر گروه ها شناخته مي شوند و توسعه مهارت هاي كار گروهي . </a:t>
            </a:r>
            <a:endParaRPr lang="en-US" dirty="0">
              <a:cs typeface="B Nazanin" pitchFamily="2" charset="-78"/>
            </a:endParaRPr>
          </a:p>
          <a:p>
            <a:pPr algn="r" rtl="1"/>
            <a:endParaRPr lang="en-US" dirty="0">
              <a:cs typeface="B Nazanin" pitchFamily="2" charset="-78"/>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pPr algn="ctr" rtl="1">
              <a:buNone/>
            </a:pPr>
            <a:r>
              <a:rPr lang="fa-IR" b="1" dirty="0">
                <a:solidFill>
                  <a:srgbClr val="0070C0"/>
                </a:solidFill>
                <a:effectLst>
                  <a:outerShdw blurRad="38100" dist="38100" dir="2700000" algn="tl">
                    <a:srgbClr val="000000">
                      <a:alpha val="43137"/>
                    </a:srgbClr>
                  </a:outerShdw>
                </a:effectLst>
                <a:cs typeface="B Nazanin" pitchFamily="2" charset="-78"/>
              </a:rPr>
              <a:t>نارضايتي كاركنان و تعارض آنها با مديران و سرپرستان </a:t>
            </a:r>
            <a:endParaRPr lang="en-US" b="1" dirty="0" smtClean="0">
              <a:solidFill>
                <a:srgbClr val="0070C0"/>
              </a:solidFill>
              <a:effectLst>
                <a:outerShdw blurRad="38100" dist="38100" dir="2700000" algn="tl">
                  <a:srgbClr val="000000">
                    <a:alpha val="43137"/>
                  </a:srgbClr>
                </a:outerShdw>
              </a:effectLst>
              <a:cs typeface="B Nazanin" pitchFamily="2" charset="-78"/>
            </a:endParaRPr>
          </a:p>
          <a:p>
            <a:pPr algn="just" rtl="1">
              <a:buNone/>
            </a:pPr>
            <a:r>
              <a:rPr lang="fa-IR" sz="2800" dirty="0" smtClean="0">
                <a:cs typeface="B Nazanin" pitchFamily="2" charset="-78"/>
              </a:rPr>
              <a:t>يكي </a:t>
            </a:r>
            <a:r>
              <a:rPr lang="fa-IR" sz="2800" dirty="0">
                <a:cs typeface="B Nazanin" pitchFamily="2" charset="-78"/>
              </a:rPr>
              <a:t>از دلايل اصلي استعفاي كاركنان اين است كه آنها فكر مي كنند تمام مديران سازمان يا مديران و رهبران گروه هاي خود آنها خوب مديريت و رهبري نمي كنند </a:t>
            </a:r>
            <a:r>
              <a:rPr lang="fa-IR" sz="2800" dirty="0" smtClean="0">
                <a:cs typeface="B Nazanin" pitchFamily="2" charset="-78"/>
              </a:rPr>
              <a:t> </a:t>
            </a:r>
            <a:r>
              <a:rPr lang="fa-IR" sz="2800" dirty="0">
                <a:cs typeface="B Nazanin" pitchFamily="2" charset="-78"/>
              </a:rPr>
              <a:t>يا با آنها منصفانه رفتار نمي كنند ، يا اين كه به آنها زور مي گويند . اين مشكل را به طرق زير مي توان حل كرد : </a:t>
            </a:r>
            <a:endParaRPr lang="en-US" sz="2800" dirty="0">
              <a:cs typeface="B Nazanin" pitchFamily="2" charset="-78"/>
            </a:endParaRPr>
          </a:p>
          <a:p>
            <a:pPr lvl="0" algn="just" rtl="1"/>
            <a:r>
              <a:rPr lang="fa-IR" sz="2800" dirty="0">
                <a:cs typeface="B Nazanin" pitchFamily="2" charset="-78"/>
              </a:rPr>
              <a:t>انتخاب مديران و رهبران گروه كه از توانايي ها و ويژگي هاي لازم براي مديريت رهبري برخوردار باشند . </a:t>
            </a:r>
            <a:endParaRPr lang="en-US" sz="2800" dirty="0">
              <a:cs typeface="B Nazanin" pitchFamily="2" charset="-78"/>
            </a:endParaRPr>
          </a:p>
          <a:p>
            <a:pPr lvl="0" algn="just" rtl="1"/>
            <a:r>
              <a:rPr lang="fa-IR" sz="2800" dirty="0">
                <a:cs typeface="B Nazanin" pitchFamily="2" charset="-78"/>
              </a:rPr>
              <a:t>آموزش مهارت هاي رهبري و روش هاي حل تعارض و رسيدگي به شكايت ها به مديران و رهبران گروه ها . </a:t>
            </a:r>
            <a:endParaRPr lang="en-US" sz="2800" dirty="0">
              <a:cs typeface="B Nazanin" pitchFamily="2" charset="-78"/>
            </a:endParaRPr>
          </a:p>
          <a:p>
            <a:pPr lvl="0" algn="just" rtl="1"/>
            <a:r>
              <a:rPr lang="fa-IR" sz="2800" dirty="0">
                <a:cs typeface="B Nazanin" pitchFamily="2" charset="-78"/>
              </a:rPr>
              <a:t>معرفي روش هاي بهتر رسيدگي به شكايت ها و حل مشكلات و آموزش نحوه استفاده از آن روش ها </a:t>
            </a:r>
            <a:endParaRPr lang="en-US" sz="2800" dirty="0">
              <a:cs typeface="B Nazanin" pitchFamily="2" charset="-78"/>
            </a:endParaRPr>
          </a:p>
          <a:p>
            <a:pPr algn="r" rtl="1"/>
            <a:endParaRPr lang="en-US" sz="2800" dirty="0">
              <a:cs typeface="B Nazanin" pitchFamily="2" charset="-78"/>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fontScale="92500"/>
          </a:bodyPr>
          <a:lstStyle/>
          <a:p>
            <a:pPr algn="just" rtl="1"/>
            <a:r>
              <a:rPr lang="fa-IR" sz="3800" b="1" dirty="0">
                <a:solidFill>
                  <a:srgbClr val="0070C0"/>
                </a:solidFill>
                <a:effectLst>
                  <a:outerShdw blurRad="38100" dist="38100" dir="2700000" algn="tl">
                    <a:srgbClr val="000000">
                      <a:alpha val="43137"/>
                    </a:srgbClr>
                  </a:outerShdw>
                </a:effectLst>
                <a:cs typeface="B Nazanin" pitchFamily="2" charset="-78"/>
              </a:rPr>
              <a:t>جذب نيرو ، گزينش و ارتقا </a:t>
            </a:r>
            <a:endParaRPr lang="en-US" sz="3800" b="1" dirty="0" smtClean="0">
              <a:solidFill>
                <a:srgbClr val="0070C0"/>
              </a:solidFill>
              <a:effectLst>
                <a:outerShdw blurRad="38100" dist="38100" dir="2700000" algn="tl">
                  <a:srgbClr val="000000">
                    <a:alpha val="43137"/>
                  </a:srgbClr>
                </a:outerShdw>
              </a:effectLst>
              <a:cs typeface="B Nazanin" pitchFamily="2" charset="-78"/>
            </a:endParaRPr>
          </a:p>
          <a:p>
            <a:pPr algn="just" rtl="1">
              <a:buNone/>
            </a:pPr>
            <a:r>
              <a:rPr lang="fa-IR" sz="3200" dirty="0" smtClean="0">
                <a:cs typeface="B Nazanin" pitchFamily="2" charset="-78"/>
              </a:rPr>
              <a:t>جا </a:t>
            </a:r>
            <a:r>
              <a:rPr lang="fa-IR" sz="3200" dirty="0">
                <a:cs typeface="B Nazanin" pitchFamily="2" charset="-78"/>
              </a:rPr>
              <a:t>به جايي يا ريزش سريع كاركنان مي تواند معلول انتخاب بد يا تصميم گيري غلط راجع به ارتقاي كاركنان باشد . بايد مطمئن شد كه روش هاي گزينش و ارتقاي كاركنان با توانايي ها و ظرفيت هاي كاركنان براي انجام كار محوله به ايشان ، تناسب دارد . </a:t>
            </a:r>
            <a:endParaRPr lang="en-US" sz="3200" dirty="0">
              <a:cs typeface="B Nazanin" pitchFamily="2" charset="-78"/>
            </a:endParaRPr>
          </a:p>
          <a:p>
            <a:pPr algn="just" rtl="1"/>
            <a:r>
              <a:rPr lang="fa-IR" sz="3800" b="1" dirty="0">
                <a:solidFill>
                  <a:srgbClr val="0070C0"/>
                </a:solidFill>
                <a:cs typeface="B Nazanin" pitchFamily="2" charset="-78"/>
              </a:rPr>
              <a:t>مبالغه درباره مزاياي شغل ها و فرصت هاي شغلي </a:t>
            </a:r>
            <a:endParaRPr lang="en-US" sz="3800" b="1" dirty="0" smtClean="0">
              <a:solidFill>
                <a:srgbClr val="0070C0"/>
              </a:solidFill>
              <a:cs typeface="B Nazanin" pitchFamily="2" charset="-78"/>
            </a:endParaRPr>
          </a:p>
          <a:p>
            <a:pPr algn="just" rtl="1">
              <a:buNone/>
            </a:pPr>
            <a:r>
              <a:rPr lang="fa-IR" sz="3200" dirty="0" smtClean="0">
                <a:cs typeface="B Nazanin" pitchFamily="2" charset="-78"/>
              </a:rPr>
              <a:t>ايجاد </a:t>
            </a:r>
            <a:r>
              <a:rPr lang="fa-IR" sz="3200" dirty="0">
                <a:cs typeface="B Nazanin" pitchFamily="2" charset="-78"/>
              </a:rPr>
              <a:t>انتظاراتي غير واقعي در كاركنان درباره فرصت هاي ارتقاي شغلي ، برنامه هاي آموزشي خاص ، امكان استخدام در جاهاي ديگر و كار جالب و متنوع ، مي تواند مستقيماً موجب نارضايتي و استعفاي زودتر از انتظار كاركنان گردد . بايد دقت شود هنگام جذب نيرو ، دربارة مزاياي شغل پيشنهادي اغراق و مبالغه نشود</a:t>
            </a:r>
            <a:endParaRPr lang="en-US" sz="3200" dirty="0">
              <a:cs typeface="B Nazanin" pitchFamily="2" charset="-7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5072098"/>
          </a:xfrm>
        </p:spPr>
        <p:txBody>
          <a:bodyPr>
            <a:noAutofit/>
          </a:bodyPr>
          <a:lstStyle/>
          <a:p>
            <a:pPr algn="just" rtl="1"/>
            <a:r>
              <a:rPr lang="fa-IR" sz="2800" dirty="0">
                <a:cs typeface="B Nazanin" pitchFamily="2" charset="-78"/>
              </a:rPr>
              <a:t>هدف از استراتژي انعطاف پذيري بايد ايجاد يك </a:t>
            </a:r>
            <a:r>
              <a:rPr lang="fa-IR" sz="2800" b="1" dirty="0" smtClean="0">
                <a:solidFill>
                  <a:srgbClr val="FF0000"/>
                </a:solidFill>
                <a:effectLst>
                  <a:outerShdw blurRad="38100" dist="38100" dir="2700000" algn="tl">
                    <a:srgbClr val="000000">
                      <a:alpha val="43137"/>
                    </a:srgbClr>
                  </a:outerShdw>
                </a:effectLst>
                <a:cs typeface="B Nazanin" pitchFamily="2" charset="-78"/>
              </a:rPr>
              <a:t>شركت </a:t>
            </a:r>
            <a:r>
              <a:rPr lang="fa-IR" sz="2800" b="1" dirty="0">
                <a:solidFill>
                  <a:srgbClr val="FF0000"/>
                </a:solidFill>
                <a:effectLst>
                  <a:outerShdw blurRad="38100" dist="38100" dir="2700000" algn="tl">
                    <a:srgbClr val="000000">
                      <a:alpha val="43137"/>
                    </a:srgbClr>
                  </a:outerShdw>
                </a:effectLst>
                <a:cs typeface="B Nazanin" pitchFamily="2" charset="-78"/>
              </a:rPr>
              <a:t>منعطف </a:t>
            </a:r>
            <a:r>
              <a:rPr lang="fa-IR" sz="2800" dirty="0" smtClean="0">
                <a:cs typeface="B Nazanin" pitchFamily="2" charset="-78"/>
              </a:rPr>
              <a:t>از </a:t>
            </a:r>
            <a:r>
              <a:rPr lang="fa-IR" sz="2800" dirty="0">
                <a:cs typeface="B Nazanin" pitchFamily="2" charset="-78"/>
              </a:rPr>
              <a:t>طريق فراهم آوردن انعطف پذيري بيشتر عملياتي و نقشي باشد . </a:t>
            </a:r>
            <a:endParaRPr lang="en-US" sz="2800" dirty="0">
              <a:cs typeface="B Nazanin" pitchFamily="2" charset="-78"/>
            </a:endParaRPr>
          </a:p>
          <a:p>
            <a:pPr algn="just" rtl="1">
              <a:buNone/>
            </a:pPr>
            <a:r>
              <a:rPr lang="fa-IR" sz="2800" dirty="0">
                <a:cs typeface="B Nazanin" pitchFamily="2" charset="-78"/>
              </a:rPr>
              <a:t>كارهايي را كه هنگام طراحي استراتژي انعطاف پذيري بايد مدنظر داشت و مورد بررسي قرارداد عبارت اند از : </a:t>
            </a:r>
            <a:endParaRPr lang="en-US" sz="2800" dirty="0">
              <a:cs typeface="B Nazanin" pitchFamily="2" charset="-78"/>
            </a:endParaRPr>
          </a:p>
          <a:p>
            <a:pPr algn="just" rtl="1"/>
            <a:r>
              <a:rPr lang="fa-IR" sz="2800" dirty="0">
                <a:cs typeface="B Nazanin" pitchFamily="2" charset="-78"/>
              </a:rPr>
              <a:t>بررسي دقيق الگوهاي سنتي كاري به منظور يافتن گزينه هايي براي كار تمام وقت و دائمي – اين كار مي تواند به شكل تقسيم بندي كاركنان به دو گروه : 1- گروه اصلي و 2- گروه فرعي ، صورت پذيرد . </a:t>
            </a:r>
            <a:endParaRPr lang="en-US" sz="2800" dirty="0">
              <a:cs typeface="B Nazanin" pitchFamily="2" charset="-78"/>
            </a:endParaRPr>
          </a:p>
          <a:p>
            <a:pPr algn="just" rtl="1"/>
            <a:r>
              <a:rPr lang="fa-IR" sz="2800" dirty="0">
                <a:cs typeface="B Nazanin" pitchFamily="2" charset="-78"/>
              </a:rPr>
              <a:t>واگذاري برخي امور به پيمانكاران خارجي – افراد يا شركت هاي خارجي برخي از كارها را انجام بدهند . </a:t>
            </a:r>
            <a:endParaRPr lang="en-US" sz="2800" dirty="0">
              <a:cs typeface="B Nazanin" pitchFamily="2" charset="-78"/>
            </a:endParaRPr>
          </a:p>
          <a:p>
            <a:pPr algn="just" rtl="1"/>
            <a:r>
              <a:rPr lang="fa-IR" sz="2800" dirty="0">
                <a:cs typeface="B Nazanin" pitchFamily="2" charset="-78"/>
              </a:rPr>
              <a:t>چند </a:t>
            </a:r>
            <a:r>
              <a:rPr lang="fa-IR" sz="2800" dirty="0" smtClean="0">
                <a:cs typeface="B Nazanin" pitchFamily="2" charset="-78"/>
              </a:rPr>
              <a:t>مهارتي</a:t>
            </a:r>
            <a:r>
              <a:rPr lang="en-US" sz="2800" dirty="0" smtClean="0">
                <a:cs typeface="B Nazanin" pitchFamily="2" charset="-78"/>
              </a:rPr>
              <a:t> </a:t>
            </a:r>
            <a:r>
              <a:rPr lang="fa-IR" sz="2800" dirty="0" smtClean="0">
                <a:cs typeface="B Nazanin" pitchFamily="2" charset="-78"/>
              </a:rPr>
              <a:t>شدن، </a:t>
            </a:r>
            <a:r>
              <a:rPr lang="fa-IR" sz="2800" dirty="0">
                <a:cs typeface="B Nazanin" pitchFamily="2" charset="-78"/>
              </a:rPr>
              <a:t>براي افزايش توان كاركنان در قبول مشاغل مختلف و انجام هر وظيفه اي كه گروه كاري به آنها محول مي كند . </a:t>
            </a:r>
            <a:endParaRPr lang="en-US" sz="2800" dirty="0">
              <a:cs typeface="B Nazanin" pitchFamily="2" charset="-78"/>
            </a:endParaRPr>
          </a:p>
          <a:p>
            <a:pPr algn="r" rtl="1"/>
            <a:endParaRPr lang="en-US" sz="2800" dirty="0">
              <a:cs typeface="B Nazanin" pitchFamily="2" charset="-78"/>
            </a:endParaRPr>
          </a:p>
        </p:txBody>
      </p:sp>
      <p:sp>
        <p:nvSpPr>
          <p:cNvPr id="2" name="Title 1"/>
          <p:cNvSpPr>
            <a:spLocks noGrp="1"/>
          </p:cNvSpPr>
          <p:nvPr>
            <p:ph type="title"/>
          </p:nvPr>
        </p:nvSpPr>
        <p:spPr>
          <a:xfrm>
            <a:off x="457200" y="274638"/>
            <a:ext cx="8229600" cy="868346"/>
          </a:xfrm>
        </p:spPr>
        <p:txBody>
          <a:bodyPr>
            <a:normAutofit/>
          </a:bodyPr>
          <a:lstStyle/>
          <a:p>
            <a:pPr algn="ctr" rtl="1"/>
            <a:r>
              <a:rPr lang="fa-IR" sz="3600" b="1" dirty="0">
                <a:solidFill>
                  <a:srgbClr val="0070C0"/>
                </a:solidFill>
                <a:effectLst>
                  <a:outerShdw blurRad="38100" dist="38100" dir="2700000" algn="tl">
                    <a:srgbClr val="000000">
                      <a:alpha val="43137"/>
                    </a:srgbClr>
                  </a:outerShdw>
                </a:effectLst>
                <a:cs typeface="B Nazanin" pitchFamily="2" charset="-78"/>
              </a:rPr>
              <a:t>استراتژي انعطاف پذيري</a:t>
            </a:r>
            <a:endParaRPr lang="en-US" sz="3600" b="1" dirty="0">
              <a:solidFill>
                <a:srgbClr val="0070C0"/>
              </a:solidFill>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5943600"/>
          </a:xfrm>
        </p:spPr>
        <p:txBody>
          <a:bodyPr>
            <a:normAutofit lnSpcReduction="10000"/>
          </a:bodyPr>
          <a:lstStyle/>
          <a:p>
            <a:pPr lvl="2" algn="just" rtl="1">
              <a:lnSpc>
                <a:spcPct val="200000"/>
              </a:lnSpc>
              <a:buNone/>
            </a:pPr>
            <a:r>
              <a:rPr lang="ar-SA" sz="2600" dirty="0" smtClean="0">
                <a:cs typeface="B Nazanin" pitchFamily="2" charset="-78"/>
              </a:rPr>
              <a:t>استراتژي هاي توسعة سازماني با فرآيندها و همچنين ساختار يا سيستم ها سروکار دارند</a:t>
            </a:r>
            <a:r>
              <a:rPr lang="en-US" sz="2600" dirty="0" smtClean="0">
                <a:cs typeface="B Nazanin" pitchFamily="2" charset="-78"/>
              </a:rPr>
              <a:t> . </a:t>
            </a:r>
            <a:r>
              <a:rPr lang="ar-SA" sz="2600" dirty="0" smtClean="0">
                <a:cs typeface="B Nazanin" pitchFamily="2" charset="-78"/>
              </a:rPr>
              <a:t>اين استراتژي ها به نحوة انجام کارها و نوع کارهايي که بايد انجام بشوند مي پردازند و عبارتند از</a:t>
            </a:r>
            <a:r>
              <a:rPr lang="en-US" sz="2600" dirty="0" smtClean="0">
                <a:cs typeface="B Nazanin" pitchFamily="2" charset="-78"/>
              </a:rPr>
              <a:t>:</a:t>
            </a:r>
            <a:endParaRPr lang="fa-IR" sz="2600" dirty="0" smtClean="0">
              <a:cs typeface="B Nazanin" pitchFamily="2" charset="-78"/>
            </a:endParaRPr>
          </a:p>
          <a:p>
            <a:pPr lvl="2" algn="ctr" rtl="1">
              <a:buNone/>
            </a:pPr>
            <a:endParaRPr lang="en-US" b="1" dirty="0" smtClean="0">
              <a:effectLst>
                <a:outerShdw blurRad="38100" dist="38100" dir="2700000" algn="tl">
                  <a:srgbClr val="000000">
                    <a:alpha val="43137"/>
                  </a:srgbClr>
                </a:outerShdw>
              </a:effectLst>
              <a:cs typeface="B Nazanin" pitchFamily="2" charset="-78"/>
            </a:endParaRPr>
          </a:p>
          <a:p>
            <a:pPr algn="r" rtl="1">
              <a:lnSpc>
                <a:spcPct val="200000"/>
              </a:lnSpc>
              <a:buNone/>
            </a:pPr>
            <a:r>
              <a:rPr lang="fa-IR" b="1" dirty="0" smtClean="0">
                <a:solidFill>
                  <a:srgbClr val="FFC000"/>
                </a:solidFill>
                <a:effectLst>
                  <a:outerShdw blurRad="38100" dist="38100" dir="2700000" algn="tl">
                    <a:srgbClr val="000000">
                      <a:alpha val="43137"/>
                    </a:srgbClr>
                  </a:outerShdw>
                </a:effectLst>
                <a:cs typeface="B Nazanin" pitchFamily="2" charset="-78"/>
              </a:rPr>
              <a:t>الف-</a:t>
            </a:r>
            <a:r>
              <a:rPr lang="en-US" b="1" dirty="0" smtClean="0">
                <a:solidFill>
                  <a:srgbClr val="FFC000"/>
                </a:solidFill>
                <a:effectLst>
                  <a:outerShdw blurRad="38100" dist="38100" dir="2700000" algn="tl">
                    <a:srgbClr val="000000">
                      <a:alpha val="43137"/>
                    </a:srgbClr>
                  </a:outerShdw>
                </a:effectLst>
                <a:cs typeface="B Nazanin" pitchFamily="2" charset="-78"/>
              </a:rPr>
              <a:t> </a:t>
            </a:r>
            <a:r>
              <a:rPr lang="ar-SA" b="1" dirty="0" smtClean="0">
                <a:solidFill>
                  <a:srgbClr val="FFC000"/>
                </a:solidFill>
                <a:effectLst>
                  <a:outerShdw blurRad="38100" dist="38100" dir="2700000" algn="tl">
                    <a:srgbClr val="000000">
                      <a:alpha val="43137"/>
                    </a:srgbClr>
                  </a:outerShdw>
                </a:effectLst>
                <a:cs typeface="B Nazanin" pitchFamily="2" charset="-78"/>
              </a:rPr>
              <a:t>استراتژي هاي افزايش اثربخشي سازماني</a:t>
            </a:r>
            <a:endParaRPr lang="en-US" b="1" dirty="0" smtClean="0">
              <a:solidFill>
                <a:srgbClr val="FFC000"/>
              </a:solidFill>
              <a:effectLst>
                <a:outerShdw blurRad="38100" dist="38100" dir="2700000" algn="tl">
                  <a:srgbClr val="000000">
                    <a:alpha val="43137"/>
                  </a:srgbClr>
                </a:outerShdw>
              </a:effectLst>
              <a:cs typeface="B Nazanin" pitchFamily="2" charset="-78"/>
            </a:endParaRPr>
          </a:p>
          <a:p>
            <a:pPr algn="r" rtl="1">
              <a:lnSpc>
                <a:spcPct val="200000"/>
              </a:lnSpc>
              <a:buNone/>
            </a:pPr>
            <a:r>
              <a:rPr lang="fa-IR" b="1" dirty="0" smtClean="0">
                <a:solidFill>
                  <a:srgbClr val="FF0000"/>
                </a:solidFill>
                <a:effectLst>
                  <a:outerShdw blurRad="38100" dist="38100" dir="2700000" algn="tl">
                    <a:srgbClr val="000000">
                      <a:alpha val="43137"/>
                    </a:srgbClr>
                  </a:outerShdw>
                </a:effectLst>
                <a:cs typeface="B Nazanin" pitchFamily="2" charset="-78"/>
              </a:rPr>
              <a:t>ب -</a:t>
            </a:r>
            <a:r>
              <a:rPr lang="en-US" b="1" dirty="0" smtClean="0">
                <a:solidFill>
                  <a:srgbClr val="FF0000"/>
                </a:solidFill>
                <a:effectLst>
                  <a:outerShdw blurRad="38100" dist="38100" dir="2700000" algn="tl">
                    <a:srgbClr val="000000">
                      <a:alpha val="43137"/>
                    </a:srgbClr>
                  </a:outerShdw>
                </a:effectLst>
                <a:cs typeface="B Nazanin" pitchFamily="2" charset="-78"/>
              </a:rPr>
              <a:t> </a:t>
            </a:r>
            <a:r>
              <a:rPr lang="ar-SA" b="1" dirty="0" smtClean="0">
                <a:solidFill>
                  <a:srgbClr val="FF0000"/>
                </a:solidFill>
                <a:effectLst>
                  <a:outerShdw blurRad="38100" dist="38100" dir="2700000" algn="tl">
                    <a:srgbClr val="000000">
                      <a:alpha val="43137"/>
                    </a:srgbClr>
                  </a:outerShdw>
                </a:effectLst>
                <a:cs typeface="B Nazanin" pitchFamily="2" charset="-78"/>
              </a:rPr>
              <a:t>استراتژي هاي توسعه فرآيندهاي سازماني</a:t>
            </a:r>
            <a:endParaRPr lang="en-US" b="1" dirty="0" smtClean="0">
              <a:solidFill>
                <a:srgbClr val="FF0000"/>
              </a:solidFill>
              <a:effectLst>
                <a:outerShdw blurRad="38100" dist="38100" dir="2700000" algn="tl">
                  <a:srgbClr val="000000">
                    <a:alpha val="43137"/>
                  </a:srgbClr>
                </a:outerShdw>
              </a:effectLst>
              <a:cs typeface="B Nazanin" pitchFamily="2" charset="-78"/>
            </a:endParaRPr>
          </a:p>
          <a:p>
            <a:pPr algn="r" rtl="1">
              <a:lnSpc>
                <a:spcPct val="200000"/>
              </a:lnSpc>
              <a:buNone/>
            </a:pPr>
            <a:r>
              <a:rPr lang="fa-IR" b="1" dirty="0" smtClean="0">
                <a:effectLst>
                  <a:outerShdw blurRad="38100" dist="38100" dir="2700000" algn="tl">
                    <a:srgbClr val="000000">
                      <a:alpha val="43137"/>
                    </a:srgbClr>
                  </a:outerShdw>
                </a:effectLst>
                <a:cs typeface="B Nazanin" pitchFamily="2" charset="-78"/>
              </a:rPr>
              <a:t>ج -</a:t>
            </a:r>
            <a:r>
              <a:rPr lang="ar-SA" b="1" dirty="0" smtClean="0">
                <a:effectLst>
                  <a:outerShdw blurRad="38100" dist="38100" dir="2700000" algn="tl">
                    <a:srgbClr val="000000">
                      <a:alpha val="43137"/>
                    </a:srgbClr>
                  </a:outerShdw>
                </a:effectLst>
                <a:cs typeface="B Nazanin" pitchFamily="2" charset="-78"/>
              </a:rPr>
              <a:t>استراتژي هاي تحول سازماني</a:t>
            </a:r>
            <a:endParaRPr lang="en-US" b="1" dirty="0" smtClean="0">
              <a:effectLst>
                <a:outerShdw blurRad="38100" dist="38100" dir="2700000" algn="tl">
                  <a:srgbClr val="000000">
                    <a:alpha val="43137"/>
                  </a:srgbClr>
                </a:outerShdw>
              </a:effectLst>
              <a:cs typeface="B Nazanin" pitchFamily="2" charset="-78"/>
            </a:endParaRPr>
          </a:p>
          <a:p>
            <a:pPr algn="ctr" rtl="1">
              <a:buNone/>
            </a:pPr>
            <a:endParaRPr lang="en-US"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Autofit/>
          </a:bodyPr>
          <a:lstStyle/>
          <a:p>
            <a:pPr rtl="1"/>
            <a:r>
              <a:rPr lang="ar-SA" b="1" dirty="0" smtClean="0">
                <a:solidFill>
                  <a:srgbClr val="0070C0"/>
                </a:solidFill>
                <a:effectLst>
                  <a:outerShdw blurRad="38100" dist="38100" dir="2700000" algn="tl">
                    <a:srgbClr val="000000">
                      <a:alpha val="43137"/>
                    </a:srgbClr>
                  </a:outerShdw>
                </a:effectLst>
                <a:cs typeface="B Nazanin" pitchFamily="2" charset="-78"/>
              </a:rPr>
              <a:t>2-استراتژي هاي مديريت عملكرد</a:t>
            </a:r>
            <a:r>
              <a:rPr lang="en-US" b="1" dirty="0" smtClean="0">
                <a:solidFill>
                  <a:srgbClr val="0070C0"/>
                </a:solidFill>
                <a:effectLst>
                  <a:outerShdw blurRad="38100" dist="38100" dir="2700000" algn="tl">
                    <a:srgbClr val="000000">
                      <a:alpha val="43137"/>
                    </a:srgbClr>
                  </a:outerShdw>
                </a:effectLst>
                <a:cs typeface="B Nazanin" pitchFamily="2" charset="-78"/>
              </a:rPr>
              <a:t/>
            </a:r>
            <a:br>
              <a:rPr lang="en-US" b="1" dirty="0" smtClean="0">
                <a:solidFill>
                  <a:srgbClr val="0070C0"/>
                </a:solidFill>
                <a:effectLst>
                  <a:outerShdw blurRad="38100" dist="38100" dir="2700000" algn="tl">
                    <a:srgbClr val="000000">
                      <a:alpha val="43137"/>
                    </a:srgbClr>
                  </a:outerShdw>
                </a:effectLst>
                <a:cs typeface="B Nazanin" pitchFamily="2" charset="-78"/>
              </a:rPr>
            </a:br>
            <a:endParaRPr lang="en-US" b="1"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304800" y="990600"/>
            <a:ext cx="8229600" cy="5867400"/>
          </a:xfrm>
        </p:spPr>
        <p:txBody>
          <a:bodyPr>
            <a:noAutofit/>
          </a:bodyPr>
          <a:lstStyle/>
          <a:p>
            <a:pPr algn="r" rtl="1"/>
            <a:r>
              <a:rPr lang="ar-SA" sz="2400" b="1" dirty="0" smtClean="0">
                <a:cs typeface="B Nazanin" pitchFamily="2" charset="-78"/>
              </a:rPr>
              <a:t>هدف از استراتژي هاي مديريت عملكرد عبارت است از افزايش اثربخشي سازماني، افزايش بهره وري کارکنان و گروه ها و کسب سطح بالاتري از مهارت، شايستگي، تعهد وانگيزة </a:t>
            </a:r>
            <a:r>
              <a:rPr lang="ar-SA" sz="2400" b="1" dirty="0" smtClean="0">
                <a:cs typeface="B Nazanin" pitchFamily="2" charset="-78"/>
              </a:rPr>
              <a:t>کارکنان</a:t>
            </a:r>
            <a:r>
              <a:rPr lang="fa-IR" sz="2400" b="1" dirty="0" smtClean="0">
                <a:cs typeface="B Nazanin" pitchFamily="2" charset="-78"/>
              </a:rPr>
              <a:t>.</a:t>
            </a:r>
          </a:p>
          <a:p>
            <a:pPr algn="r" rtl="1"/>
            <a:r>
              <a:rPr lang="ar-SA" sz="2400" b="1" dirty="0" smtClean="0">
                <a:cs typeface="B Nazanin" pitchFamily="2" charset="-78"/>
              </a:rPr>
              <a:t> </a:t>
            </a:r>
            <a:r>
              <a:rPr lang="ar-SA" sz="2400" b="1" dirty="0" smtClean="0">
                <a:cs typeface="B Nazanin" pitchFamily="2" charset="-78"/>
              </a:rPr>
              <a:t>مديريت عملكرد، مسئوليت هميشگي و دائمي مديران و رهبران گروه هاست</a:t>
            </a:r>
            <a:r>
              <a:rPr lang="en-US" sz="2400" b="1" dirty="0" smtClean="0">
                <a:cs typeface="B Nazanin" pitchFamily="2" charset="-78"/>
              </a:rPr>
              <a:t>. </a:t>
            </a:r>
            <a:r>
              <a:rPr lang="ar-SA" sz="2400" b="1" dirty="0" smtClean="0">
                <a:cs typeface="B Nazanin" pitchFamily="2" charset="-78"/>
              </a:rPr>
              <a:t>مديريت عملكرد صرفاً با برگزاري يك جلسة ساليانة ارزيابي عملكرد محقق نمي شود</a:t>
            </a:r>
            <a:r>
              <a:rPr lang="en-US" sz="2400" b="1" dirty="0" smtClean="0">
                <a:cs typeface="B Nazanin" pitchFamily="2" charset="-78"/>
              </a:rPr>
              <a:t>. </a:t>
            </a:r>
            <a:r>
              <a:rPr lang="ar-SA" sz="2400" b="1" dirty="0" smtClean="0">
                <a:cs typeface="B Nazanin" pitchFamily="2" charset="-78"/>
              </a:rPr>
              <a:t>تك تك کارکنان مسئول مديريت عملكرد خود هستند، اما بايد آنها را در انجام اين مهم راهنمايي و حمايت نمود</a:t>
            </a:r>
            <a:r>
              <a:rPr lang="en-US" sz="2400" b="1" dirty="0" smtClean="0">
                <a:cs typeface="B Nazanin" pitchFamily="2" charset="-78"/>
              </a:rPr>
              <a:t>.</a:t>
            </a:r>
          </a:p>
          <a:p>
            <a:pPr algn="r" rtl="1"/>
            <a:r>
              <a:rPr lang="ar-SA" sz="2400" b="1" dirty="0" smtClean="0">
                <a:cs typeface="B Nazanin" pitchFamily="2" charset="-78"/>
              </a:rPr>
              <a:t>به استراتژي هاي مديريت عملكرد بايد توجه شود خصوصاً در شرايطي که توليد چندان سودآور نيست، کارکنان به طور روزافزوني به دنبال کسب دانش و مهارت هايي مي روند که مديريت فاقد آنها هستند</a:t>
            </a:r>
            <a:r>
              <a:rPr lang="en-US" sz="2400" b="1" dirty="0" smtClean="0">
                <a:cs typeface="B Nazanin" pitchFamily="2" charset="-78"/>
              </a:rPr>
              <a:t>.</a:t>
            </a:r>
          </a:p>
          <a:p>
            <a:pPr algn="r" rtl="1"/>
            <a:r>
              <a:rPr lang="ar-SA" sz="2400" b="1" dirty="0" smtClean="0">
                <a:cs typeface="B Nazanin" pitchFamily="2" charset="-78"/>
              </a:rPr>
              <a:t>بايد به کارکنان انگيزه داد تا به طور جدي از اين مهارت ها استفاده کنند و گاهي يك استراتژي توليد يا تجاري تنها زماني محقق مي شود که اين تلاش هاي جدي کارکنان صورت پذيرد</a:t>
            </a:r>
            <a:r>
              <a:rPr lang="en-US" sz="2400" b="1" dirty="0" smtClean="0">
                <a:cs typeface="B Nazanin" pitchFamily="2" charset="-78"/>
              </a:rPr>
              <a:t>.</a:t>
            </a:r>
          </a:p>
          <a:p>
            <a:pPr algn="r"/>
            <a:endParaRPr lang="en-US" sz="2400" b="1" dirty="0">
              <a:cs typeface="B Nazanin" pitchFamily="2" charset="-78"/>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algn="just" rtl="1">
              <a:lnSpc>
                <a:spcPct val="150000"/>
              </a:lnSpc>
              <a:buNone/>
            </a:pPr>
            <a:r>
              <a:rPr lang="ar-SA" b="1" dirty="0" smtClean="0">
                <a:effectLst>
                  <a:outerShdw blurRad="38100" dist="38100" dir="2700000" algn="tl">
                    <a:srgbClr val="000000">
                      <a:alpha val="43137"/>
                    </a:srgbClr>
                  </a:outerShdw>
                </a:effectLst>
                <a:cs typeface="B Nazanin" pitchFamily="2" charset="-78"/>
              </a:rPr>
              <a:t>استراتژي هاي مديريت عملكرد به مسائلي چون نحوة مديريت شرکت براي حصول به اهداف تعيين شده مي پردازند</a:t>
            </a:r>
            <a:r>
              <a:rPr lang="en-US" b="1" dirty="0" smtClean="0">
                <a:effectLst>
                  <a:outerShdw blurRad="38100" dist="38100" dir="2700000" algn="tl">
                    <a:srgbClr val="000000">
                      <a:alpha val="43137"/>
                    </a:srgbClr>
                  </a:outerShdw>
                </a:effectLst>
                <a:cs typeface="B Nazanin" pitchFamily="2" charset="-78"/>
              </a:rPr>
              <a:t>. </a:t>
            </a:r>
            <a:r>
              <a:rPr lang="ar-SA" b="1" dirty="0" smtClean="0">
                <a:effectLst>
                  <a:outerShdw blurRad="38100" dist="38100" dir="2700000" algn="tl">
                    <a:srgbClr val="000000">
                      <a:alpha val="43137"/>
                    </a:srgbClr>
                  </a:outerShdw>
                </a:effectLst>
                <a:cs typeface="B Nazanin" pitchFamily="2" charset="-78"/>
              </a:rPr>
              <a:t>اين استراتژي ها به روش هاي ارزيابي عملكردي اطلاق مي گردند </a:t>
            </a:r>
            <a:r>
              <a:rPr lang="fa-IR" b="1" dirty="0" smtClean="0">
                <a:effectLst>
                  <a:outerShdw blurRad="38100" dist="38100" dir="2700000" algn="tl">
                    <a:srgbClr val="000000">
                      <a:alpha val="43137"/>
                    </a:srgbClr>
                  </a:outerShdw>
                </a:effectLst>
                <a:cs typeface="B Nazanin" pitchFamily="2" charset="-78"/>
              </a:rPr>
              <a:t>ک</a:t>
            </a:r>
            <a:r>
              <a:rPr lang="ar-SA" b="1" dirty="0" smtClean="0">
                <a:effectLst>
                  <a:outerShdw blurRad="38100" dist="38100" dir="2700000" algn="tl">
                    <a:srgbClr val="000000">
                      <a:alpha val="43137"/>
                    </a:srgbClr>
                  </a:outerShdw>
                </a:effectLst>
                <a:cs typeface="B Nazanin" pitchFamily="2" charset="-78"/>
              </a:rPr>
              <a:t>ه به چهار پرسش زير </a:t>
            </a:r>
            <a:r>
              <a:rPr lang="ar-SA" b="1" dirty="0" smtClean="0">
                <a:effectLst>
                  <a:outerShdw blurRad="38100" dist="38100" dir="2700000" algn="tl">
                    <a:srgbClr val="000000">
                      <a:alpha val="43137"/>
                    </a:srgbClr>
                  </a:outerShdw>
                </a:effectLst>
                <a:cs typeface="B Nazanin" pitchFamily="2" charset="-78"/>
              </a:rPr>
              <a:t>مي</a:t>
            </a:r>
            <a:r>
              <a:rPr lang="fa-IR" b="1" dirty="0" smtClean="0">
                <a:effectLst>
                  <a:outerShdw blurRad="38100" dist="38100" dir="2700000" algn="tl">
                    <a:srgbClr val="000000">
                      <a:alpha val="43137"/>
                    </a:srgbClr>
                  </a:outerShdw>
                </a:effectLst>
                <a:cs typeface="B Nazanin" pitchFamily="2" charset="-78"/>
              </a:rPr>
              <a:t> </a:t>
            </a:r>
            <a:r>
              <a:rPr lang="ar-SA" b="1" dirty="0" smtClean="0">
                <a:effectLst>
                  <a:outerShdw blurRad="38100" dist="38100" dir="2700000" algn="tl">
                    <a:srgbClr val="000000">
                      <a:alpha val="43137"/>
                    </a:srgbClr>
                  </a:outerShdw>
                </a:effectLst>
                <a:cs typeface="B Nazanin" pitchFamily="2" charset="-78"/>
              </a:rPr>
              <a:t>پردازند</a:t>
            </a:r>
            <a:r>
              <a:rPr lang="en-US" b="1" dirty="0" smtClean="0">
                <a:effectLst>
                  <a:outerShdw blurRad="38100" dist="38100" dir="2700000" algn="tl">
                    <a:srgbClr val="000000">
                      <a:alpha val="43137"/>
                    </a:srgbClr>
                  </a:outerShdw>
                </a:effectLst>
                <a:cs typeface="B Nazanin" pitchFamily="2" charset="-78"/>
              </a:rPr>
              <a:t>:</a:t>
            </a:r>
            <a:endParaRPr lang="en-US" b="1" dirty="0" smtClean="0">
              <a:effectLst>
                <a:outerShdw blurRad="38100" dist="38100" dir="2700000" algn="tl">
                  <a:srgbClr val="000000">
                    <a:alpha val="43137"/>
                  </a:srgbClr>
                </a:outerShdw>
              </a:effectLst>
              <a:cs typeface="B Nazanin" pitchFamily="2" charset="-78"/>
            </a:endParaRPr>
          </a:p>
          <a:p>
            <a:pPr algn="r" rtl="1">
              <a:lnSpc>
                <a:spcPct val="150000"/>
              </a:lnSpc>
              <a:buNone/>
            </a:pPr>
            <a:r>
              <a:rPr lang="ar-SA" sz="3600" b="1" dirty="0" smtClean="0">
                <a:solidFill>
                  <a:srgbClr val="0070C0"/>
                </a:solidFill>
                <a:effectLst>
                  <a:outerShdw blurRad="38100" dist="38100" dir="2700000" algn="tl">
                    <a:srgbClr val="000000">
                      <a:alpha val="43137"/>
                    </a:srgbClr>
                  </a:outerShdw>
                </a:effectLst>
                <a:cs typeface="B Nazanin" pitchFamily="2" charset="-78"/>
              </a:rPr>
              <a:t>١</a:t>
            </a:r>
            <a:r>
              <a:rPr lang="en-US" sz="3600" b="1" dirty="0" smtClean="0">
                <a:solidFill>
                  <a:srgbClr val="0070C0"/>
                </a:solidFill>
                <a:effectLst>
                  <a:outerShdw blurRad="38100" dist="38100" dir="2700000" algn="tl">
                    <a:srgbClr val="000000">
                      <a:alpha val="43137"/>
                    </a:srgbClr>
                  </a:outerShdw>
                </a:effectLst>
                <a:cs typeface="B Nazanin" pitchFamily="2" charset="-78"/>
              </a:rPr>
              <a:t>- </a:t>
            </a:r>
            <a:r>
              <a:rPr lang="ar-SA" sz="3600" b="1" dirty="0" smtClean="0">
                <a:solidFill>
                  <a:srgbClr val="0070C0"/>
                </a:solidFill>
                <a:effectLst>
                  <a:outerShdw blurRad="38100" dist="38100" dir="2700000" algn="tl">
                    <a:srgbClr val="000000">
                      <a:alpha val="43137"/>
                    </a:srgbClr>
                  </a:outerShdw>
                </a:effectLst>
                <a:cs typeface="B Nazanin" pitchFamily="2" charset="-78"/>
              </a:rPr>
              <a:t>نظر مشتريان دربارة ما چيست؟</a:t>
            </a:r>
            <a:endParaRPr lang="en-US" sz="3600" b="1" dirty="0" smtClean="0">
              <a:solidFill>
                <a:srgbClr val="0070C0"/>
              </a:solidFill>
              <a:effectLst>
                <a:outerShdw blurRad="38100" dist="38100" dir="2700000" algn="tl">
                  <a:srgbClr val="000000">
                    <a:alpha val="43137"/>
                  </a:srgbClr>
                </a:outerShdw>
              </a:effectLst>
              <a:cs typeface="B Nazanin" pitchFamily="2" charset="-78"/>
            </a:endParaRPr>
          </a:p>
          <a:p>
            <a:pPr algn="r" rtl="1">
              <a:lnSpc>
                <a:spcPct val="150000"/>
              </a:lnSpc>
              <a:buNone/>
            </a:pPr>
            <a:r>
              <a:rPr lang="ar-SA" sz="3600" b="1" dirty="0" smtClean="0">
                <a:solidFill>
                  <a:srgbClr val="0070C0"/>
                </a:solidFill>
                <a:effectLst>
                  <a:outerShdw blurRad="38100" dist="38100" dir="2700000" algn="tl">
                    <a:srgbClr val="000000">
                      <a:alpha val="43137"/>
                    </a:srgbClr>
                  </a:outerShdw>
                </a:effectLst>
                <a:cs typeface="B Nazanin" pitchFamily="2" charset="-78"/>
              </a:rPr>
              <a:t>٢</a:t>
            </a:r>
            <a:r>
              <a:rPr lang="en-US" sz="3600" b="1" dirty="0" smtClean="0">
                <a:solidFill>
                  <a:srgbClr val="0070C0"/>
                </a:solidFill>
                <a:effectLst>
                  <a:outerShdw blurRad="38100" dist="38100" dir="2700000" algn="tl">
                    <a:srgbClr val="000000">
                      <a:alpha val="43137"/>
                    </a:srgbClr>
                  </a:outerShdw>
                </a:effectLst>
                <a:cs typeface="B Nazanin" pitchFamily="2" charset="-78"/>
              </a:rPr>
              <a:t>- </a:t>
            </a:r>
            <a:r>
              <a:rPr lang="ar-SA" sz="3600" b="1" dirty="0" smtClean="0">
                <a:solidFill>
                  <a:srgbClr val="0070C0"/>
                </a:solidFill>
                <a:effectLst>
                  <a:outerShdw blurRad="38100" dist="38100" dir="2700000" algn="tl">
                    <a:srgbClr val="000000">
                      <a:alpha val="43137"/>
                    </a:srgbClr>
                  </a:outerShdw>
                </a:effectLst>
                <a:cs typeface="B Nazanin" pitchFamily="2" charset="-78"/>
              </a:rPr>
              <a:t>ما بايد در چه چيزي ممتاز بشويم؟</a:t>
            </a:r>
            <a:endParaRPr lang="en-US" sz="3600" b="1" dirty="0" smtClean="0">
              <a:solidFill>
                <a:srgbClr val="0070C0"/>
              </a:solidFill>
              <a:effectLst>
                <a:outerShdw blurRad="38100" dist="38100" dir="2700000" algn="tl">
                  <a:srgbClr val="000000">
                    <a:alpha val="43137"/>
                  </a:srgbClr>
                </a:outerShdw>
              </a:effectLst>
              <a:cs typeface="B Nazanin" pitchFamily="2" charset="-78"/>
            </a:endParaRPr>
          </a:p>
          <a:p>
            <a:pPr algn="r" rtl="1">
              <a:lnSpc>
                <a:spcPct val="150000"/>
              </a:lnSpc>
              <a:buNone/>
            </a:pPr>
            <a:r>
              <a:rPr lang="ar-SA" sz="3600" b="1" dirty="0" smtClean="0">
                <a:solidFill>
                  <a:srgbClr val="0070C0"/>
                </a:solidFill>
                <a:effectLst>
                  <a:outerShdw blurRad="38100" dist="38100" dir="2700000" algn="tl">
                    <a:srgbClr val="000000">
                      <a:alpha val="43137"/>
                    </a:srgbClr>
                  </a:outerShdw>
                </a:effectLst>
                <a:cs typeface="B Nazanin" pitchFamily="2" charset="-78"/>
              </a:rPr>
              <a:t>٣</a:t>
            </a:r>
            <a:r>
              <a:rPr lang="en-US" sz="3600" b="1" dirty="0" smtClean="0">
                <a:solidFill>
                  <a:srgbClr val="0070C0"/>
                </a:solidFill>
                <a:effectLst>
                  <a:outerShdw blurRad="38100" dist="38100" dir="2700000" algn="tl">
                    <a:srgbClr val="000000">
                      <a:alpha val="43137"/>
                    </a:srgbClr>
                  </a:outerShdw>
                </a:effectLst>
                <a:cs typeface="B Nazanin" pitchFamily="2" charset="-78"/>
              </a:rPr>
              <a:t>- </a:t>
            </a:r>
            <a:r>
              <a:rPr lang="ar-SA" sz="3600" b="1" dirty="0" smtClean="0">
                <a:solidFill>
                  <a:srgbClr val="0070C0"/>
                </a:solidFill>
                <a:effectLst>
                  <a:outerShdw blurRad="38100" dist="38100" dir="2700000" algn="tl">
                    <a:srgbClr val="000000">
                      <a:alpha val="43137"/>
                    </a:srgbClr>
                  </a:outerShdw>
                </a:effectLst>
                <a:cs typeface="B Nazanin" pitchFamily="2" charset="-78"/>
              </a:rPr>
              <a:t>آيا مي توانيم باز هم بهتر شويم؟</a:t>
            </a:r>
            <a:endParaRPr lang="en-US" sz="3600" b="1" dirty="0" smtClean="0">
              <a:solidFill>
                <a:srgbClr val="0070C0"/>
              </a:solidFill>
              <a:effectLst>
                <a:outerShdw blurRad="38100" dist="38100" dir="2700000" algn="tl">
                  <a:srgbClr val="000000">
                    <a:alpha val="43137"/>
                  </a:srgbClr>
                </a:outerShdw>
              </a:effectLst>
              <a:cs typeface="B Nazanin" pitchFamily="2" charset="-78"/>
            </a:endParaRPr>
          </a:p>
          <a:p>
            <a:pPr algn="r" rtl="1">
              <a:lnSpc>
                <a:spcPct val="150000"/>
              </a:lnSpc>
              <a:buNone/>
            </a:pPr>
            <a:r>
              <a:rPr lang="ar-SA" sz="3600" b="1" dirty="0" smtClean="0">
                <a:solidFill>
                  <a:srgbClr val="0070C0"/>
                </a:solidFill>
                <a:effectLst>
                  <a:outerShdw blurRad="38100" dist="38100" dir="2700000" algn="tl">
                    <a:srgbClr val="000000">
                      <a:alpha val="43137"/>
                    </a:srgbClr>
                  </a:outerShdw>
                </a:effectLst>
                <a:cs typeface="B Nazanin" pitchFamily="2" charset="-78"/>
              </a:rPr>
              <a:t>٤</a:t>
            </a:r>
            <a:r>
              <a:rPr lang="en-US" sz="3600" b="1" dirty="0" smtClean="0">
                <a:solidFill>
                  <a:srgbClr val="0070C0"/>
                </a:solidFill>
                <a:effectLst>
                  <a:outerShdw blurRad="38100" dist="38100" dir="2700000" algn="tl">
                    <a:srgbClr val="000000">
                      <a:alpha val="43137"/>
                    </a:srgbClr>
                  </a:outerShdw>
                </a:effectLst>
                <a:cs typeface="B Nazanin" pitchFamily="2" charset="-78"/>
              </a:rPr>
              <a:t>- </a:t>
            </a:r>
            <a:r>
              <a:rPr lang="ar-SA" sz="3600" b="1" dirty="0" smtClean="0">
                <a:solidFill>
                  <a:srgbClr val="0070C0"/>
                </a:solidFill>
                <a:effectLst>
                  <a:outerShdw blurRad="38100" dist="38100" dir="2700000" algn="tl">
                    <a:srgbClr val="000000">
                      <a:alpha val="43137"/>
                    </a:srgbClr>
                  </a:outerShdw>
                </a:effectLst>
                <a:cs typeface="B Nazanin" pitchFamily="2" charset="-78"/>
              </a:rPr>
              <a:t>نظر ما دربارة سهامداران چيست؟</a:t>
            </a:r>
            <a:endParaRPr lang="en-US" sz="3600" b="1" dirty="0" smtClean="0">
              <a:solidFill>
                <a:srgbClr val="0070C0"/>
              </a:solidFill>
              <a:effectLst>
                <a:outerShdw blurRad="38100" dist="38100" dir="2700000" algn="tl">
                  <a:srgbClr val="000000">
                    <a:alpha val="43137"/>
                  </a:srgbClr>
                </a:outerShdw>
              </a:effectLst>
              <a:cs typeface="B Nazanin" pitchFamily="2" charset="-78"/>
            </a:endParaRPr>
          </a:p>
          <a:p>
            <a:pPr algn="r">
              <a:lnSpc>
                <a:spcPct val="150000"/>
              </a:lnSpc>
              <a:buNone/>
            </a:pPr>
            <a:endParaRPr lang="en-US" b="1" dirty="0">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pPr rtl="1"/>
            <a:r>
              <a:rPr lang="ar-SA" b="1" dirty="0" smtClean="0">
                <a:solidFill>
                  <a:srgbClr val="0070C0"/>
                </a:solidFill>
                <a:effectLst>
                  <a:outerShdw blurRad="38100" dist="38100" dir="2700000" algn="tl">
                    <a:srgbClr val="000000">
                      <a:alpha val="43137"/>
                    </a:srgbClr>
                  </a:outerShdw>
                </a:effectLst>
                <a:cs typeface="B Nazanin" pitchFamily="2" charset="-78"/>
              </a:rPr>
              <a:t>مديريت عملكرد به عنوان کانون يكپارچگي فعاليتهاي بخش منابع انساني</a:t>
            </a:r>
            <a:endParaRPr lang="en-US" b="1" dirty="0">
              <a:solidFill>
                <a:srgbClr val="0070C0"/>
              </a:solidFill>
              <a:effectLst>
                <a:outerShdw blurRad="38100" dist="38100" dir="2700000" algn="tl">
                  <a:srgbClr val="000000">
                    <a:alpha val="43137"/>
                  </a:srgbClr>
                </a:outerShdw>
              </a:effectLst>
              <a:cs typeface="B Nazanin" pitchFamily="2" charset="-78"/>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762000" y="1605756"/>
            <a:ext cx="8000999" cy="48712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lnSpcReduction="10000"/>
          </a:bodyPr>
          <a:lstStyle/>
          <a:p>
            <a:pPr algn="r" rtl="1">
              <a:buNone/>
            </a:pPr>
            <a:r>
              <a:rPr lang="ar-SA" b="1" dirty="0" smtClean="0">
                <a:cs typeface="B Nazanin" pitchFamily="2" charset="-78"/>
              </a:rPr>
              <a:t>عملكرد مربوط به کارکنان است و فرآيندهاي مديريت روي نحوة عملكرد افراد و گروه ها تمرکز مي کند</a:t>
            </a:r>
            <a:r>
              <a:rPr lang="en-US" b="1" dirty="0" smtClean="0">
                <a:cs typeface="B Nazanin" pitchFamily="2" charset="-78"/>
              </a:rPr>
              <a:t>. </a:t>
            </a:r>
            <a:r>
              <a:rPr lang="ar-SA" b="1" dirty="0" smtClean="0">
                <a:cs typeface="B Nazanin" pitchFamily="2" charset="-78"/>
              </a:rPr>
              <a:t>عملكردي که مي توان آن را از طريق برنامه ريزي توسعة فردي و عملكرد بهبود بخشيد</a:t>
            </a:r>
            <a:r>
              <a:rPr lang="en-US" b="1" dirty="0" smtClean="0">
                <a:cs typeface="B Nazanin" pitchFamily="2" charset="-78"/>
              </a:rPr>
              <a:t>.</a:t>
            </a:r>
          </a:p>
          <a:p>
            <a:pPr algn="r" rtl="1">
              <a:buNone/>
            </a:pPr>
            <a:r>
              <a:rPr lang="fa-IR" b="1" dirty="0" smtClean="0">
                <a:cs typeface="B Nazanin" pitchFamily="2" charset="-78"/>
              </a:rPr>
              <a:t>ب</a:t>
            </a:r>
            <a:r>
              <a:rPr lang="ar-SA" b="1" dirty="0" smtClean="0">
                <a:cs typeface="B Nazanin" pitchFamily="2" charset="-78"/>
              </a:rPr>
              <a:t>ايد تأکيد کرد که استراتژي مديريت عملكرد، دربارة ارزيابي کارکنان توسط مديران و ارزيابي عملكرد گذشته آنها نمي باشد</a:t>
            </a:r>
            <a:r>
              <a:rPr lang="en-US" b="1" dirty="0" smtClean="0">
                <a:cs typeface="B Nazanin" pitchFamily="2" charset="-78"/>
              </a:rPr>
              <a:t>. </a:t>
            </a:r>
            <a:r>
              <a:rPr lang="ar-SA" b="1" dirty="0" smtClean="0">
                <a:cs typeface="B Nazanin" pitchFamily="2" charset="-78"/>
              </a:rPr>
              <a:t>مديريت عملكرد فرآيندي است استراتژيك زيرا به آينده و به توسعه مي نگرد</a:t>
            </a:r>
            <a:r>
              <a:rPr lang="en-US" b="1" dirty="0" smtClean="0">
                <a:cs typeface="B Nazanin" pitchFamily="2" charset="-78"/>
              </a:rPr>
              <a:t> . </a:t>
            </a:r>
            <a:r>
              <a:rPr lang="ar-SA" b="1" dirty="0" smtClean="0">
                <a:cs typeface="B Nazanin" pitchFamily="2" charset="-78"/>
              </a:rPr>
              <a:t>مديريت عملكرد چارچوبي ارائه مي کند که براساس آن مديران مي توانند به جاي دستور دادن به کارکنان خود، از آنها حمايت کنند</a:t>
            </a:r>
            <a:r>
              <a:rPr lang="en-US" b="1" dirty="0" smtClean="0">
                <a:cs typeface="B Nazanin" pitchFamily="2" charset="-78"/>
              </a:rPr>
              <a:t> . </a:t>
            </a:r>
            <a:r>
              <a:rPr lang="ar-SA" b="1" dirty="0" smtClean="0">
                <a:cs typeface="B Nazanin" pitchFamily="2" charset="-78"/>
              </a:rPr>
              <a:t>البته اگر مديريت عملكرد را فرآيندي تغييردهنده بدانند نه ارزيابي کننده</a:t>
            </a:r>
            <a:r>
              <a:rPr lang="en-US" b="1" dirty="0" smtClean="0">
                <a:cs typeface="B Nazanin" pitchFamily="2" charset="-78"/>
              </a:rPr>
              <a:t>.</a:t>
            </a:r>
          </a:p>
          <a:p>
            <a:pPr algn="r" rtl="1">
              <a:buNone/>
            </a:pPr>
            <a:endParaRPr lang="en-US" b="1" dirty="0">
              <a:cs typeface="B Nazanin" pitchFamily="2" charset="-78"/>
            </a:endParaRPr>
          </a:p>
        </p:txBody>
      </p:sp>
      <p:sp>
        <p:nvSpPr>
          <p:cNvPr id="4" name="Rectangle 3"/>
          <p:cNvSpPr/>
          <p:nvPr/>
        </p:nvSpPr>
        <p:spPr>
          <a:xfrm>
            <a:off x="533400" y="0"/>
            <a:ext cx="7772400" cy="584775"/>
          </a:xfrm>
          <a:prstGeom prst="rect">
            <a:avLst/>
          </a:prstGeom>
        </p:spPr>
        <p:txBody>
          <a:bodyPr wrap="square">
            <a:spAutoFit/>
          </a:bodyPr>
          <a:lstStyle/>
          <a:p>
            <a:pPr algn="ctr" rtl="1"/>
            <a:r>
              <a:rPr lang="fa-IR" sz="3200" b="1" dirty="0" smtClean="0">
                <a:solidFill>
                  <a:srgbClr val="0070C0"/>
                </a:solidFill>
                <a:latin typeface="Nazanin" pitchFamily="2" charset="-78"/>
                <a:ea typeface="Calibri"/>
                <a:cs typeface="B Nazanin" pitchFamily="2" charset="-78"/>
              </a:rPr>
              <a:t>دامنه استراتژِ ی مدیریت عملکرد</a:t>
            </a:r>
            <a:endParaRPr lang="fa-IR" sz="3200" dirty="0">
              <a:solidFill>
                <a:srgbClr val="0070C0"/>
              </a:solidFill>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7"/>
          <p:cNvGrpSpPr>
            <a:grpSpLocks/>
          </p:cNvGrpSpPr>
          <p:nvPr/>
        </p:nvGrpSpPr>
        <p:grpSpPr bwMode="auto">
          <a:xfrm>
            <a:off x="323850" y="147638"/>
            <a:ext cx="8469313" cy="6419850"/>
            <a:chOff x="138" y="93"/>
            <a:chExt cx="5446" cy="4044"/>
          </a:xfrm>
        </p:grpSpPr>
        <p:sp>
          <p:nvSpPr>
            <p:cNvPr id="86032" name="Oval 16"/>
            <p:cNvSpPr>
              <a:spLocks noChangeArrowheads="1"/>
            </p:cNvSpPr>
            <p:nvPr/>
          </p:nvSpPr>
          <p:spPr bwMode="auto">
            <a:xfrm>
              <a:off x="2626" y="1805"/>
              <a:ext cx="424" cy="276"/>
            </a:xfrm>
            <a:prstGeom prst="ellipse">
              <a:avLst/>
            </a:prstGeom>
            <a:noFill/>
            <a:ln w="19050" cap="rnd">
              <a:solidFill>
                <a:srgbClr val="000000"/>
              </a:solidFill>
              <a:round/>
              <a:headEnd/>
              <a:tailEnd/>
            </a:ln>
          </p:spPr>
          <p:txBody>
            <a:bodyPr/>
            <a:lstStyle/>
            <a:p>
              <a:endParaRPr lang="en-US"/>
            </a:p>
          </p:txBody>
        </p:sp>
        <p:sp>
          <p:nvSpPr>
            <p:cNvPr id="86024" name="Line 8"/>
            <p:cNvSpPr>
              <a:spLocks noChangeShapeType="1"/>
            </p:cNvSpPr>
            <p:nvPr/>
          </p:nvSpPr>
          <p:spPr bwMode="auto">
            <a:xfrm flipH="1" flipV="1">
              <a:off x="2864" y="93"/>
              <a:ext cx="10" cy="3729"/>
            </a:xfrm>
            <a:prstGeom prst="line">
              <a:avLst/>
            </a:prstGeom>
            <a:noFill/>
            <a:ln w="28575">
              <a:solidFill>
                <a:srgbClr val="000000"/>
              </a:solidFill>
              <a:round/>
              <a:headEnd/>
              <a:tailEnd/>
            </a:ln>
          </p:spPr>
          <p:txBody>
            <a:bodyPr/>
            <a:lstStyle/>
            <a:p>
              <a:endParaRPr lang="en-US"/>
            </a:p>
          </p:txBody>
        </p:sp>
        <p:sp>
          <p:nvSpPr>
            <p:cNvPr id="86025" name="Oval 9"/>
            <p:cNvSpPr>
              <a:spLocks noChangeArrowheads="1"/>
            </p:cNvSpPr>
            <p:nvPr/>
          </p:nvSpPr>
          <p:spPr bwMode="auto">
            <a:xfrm>
              <a:off x="138" y="93"/>
              <a:ext cx="5446" cy="3722"/>
            </a:xfrm>
            <a:prstGeom prst="ellipse">
              <a:avLst/>
            </a:prstGeom>
            <a:noFill/>
            <a:ln w="28575" cap="rnd">
              <a:solidFill>
                <a:srgbClr val="000000"/>
              </a:solidFill>
              <a:round/>
              <a:headEnd/>
              <a:tailEnd/>
            </a:ln>
          </p:spPr>
          <p:txBody>
            <a:bodyPr/>
            <a:lstStyle/>
            <a:p>
              <a:endParaRPr lang="en-US"/>
            </a:p>
          </p:txBody>
        </p:sp>
        <p:sp>
          <p:nvSpPr>
            <p:cNvPr id="86027" name="Rectangle 11"/>
            <p:cNvSpPr>
              <a:spLocks noChangeArrowheads="1"/>
            </p:cNvSpPr>
            <p:nvPr/>
          </p:nvSpPr>
          <p:spPr bwMode="auto">
            <a:xfrm rot="18627806">
              <a:off x="1877" y="1483"/>
              <a:ext cx="952" cy="317"/>
            </a:xfrm>
            <a:prstGeom prst="rect">
              <a:avLst/>
            </a:prstGeom>
            <a:noFill/>
            <a:ln w="19050">
              <a:solidFill>
                <a:srgbClr val="000000"/>
              </a:solidFill>
              <a:miter lim="800000"/>
              <a:headEnd/>
              <a:tailEnd/>
            </a:ln>
          </p:spPr>
          <p:txBody>
            <a:bodyPr lIns="0" tIns="0" rIns="0" bIns="0">
              <a:spAutoFit/>
            </a:bodyPr>
            <a:lstStyle/>
            <a:p>
              <a:pPr algn="ctr"/>
              <a:r>
                <a:rPr lang="ar-SA" sz="1600" b="1" dirty="0">
                  <a:solidFill>
                    <a:srgbClr val="000000"/>
                  </a:solidFill>
                  <a:cs typeface="B Zar" pitchFamily="2" charset="-78"/>
                </a:rPr>
                <a:t>ارزيابي تأثير عملكرد روي سازمان</a:t>
              </a:r>
              <a:endParaRPr lang="ar-SA" sz="1600" b="1" dirty="0">
                <a:cs typeface="B Zar" pitchFamily="2" charset="-78"/>
              </a:endParaRPr>
            </a:p>
          </p:txBody>
        </p:sp>
        <p:sp>
          <p:nvSpPr>
            <p:cNvPr id="86028" name="Line 12"/>
            <p:cNvSpPr>
              <a:spLocks noChangeShapeType="1"/>
            </p:cNvSpPr>
            <p:nvPr/>
          </p:nvSpPr>
          <p:spPr bwMode="auto">
            <a:xfrm>
              <a:off x="1381" y="402"/>
              <a:ext cx="824" cy="814"/>
            </a:xfrm>
            <a:prstGeom prst="line">
              <a:avLst/>
            </a:prstGeom>
            <a:noFill/>
            <a:ln w="28575" cap="rnd">
              <a:solidFill>
                <a:srgbClr val="000000"/>
              </a:solidFill>
              <a:round/>
              <a:headEnd/>
              <a:tailEnd/>
            </a:ln>
          </p:spPr>
          <p:txBody>
            <a:bodyPr/>
            <a:lstStyle/>
            <a:p>
              <a:endParaRPr lang="en-US"/>
            </a:p>
          </p:txBody>
        </p:sp>
        <p:sp>
          <p:nvSpPr>
            <p:cNvPr id="86030" name="Rectangle 14"/>
            <p:cNvSpPr>
              <a:spLocks noChangeArrowheads="1"/>
            </p:cNvSpPr>
            <p:nvPr/>
          </p:nvSpPr>
          <p:spPr bwMode="auto">
            <a:xfrm rot="1042302">
              <a:off x="2103" y="2308"/>
              <a:ext cx="1090" cy="349"/>
            </a:xfrm>
            <a:prstGeom prst="rect">
              <a:avLst/>
            </a:prstGeom>
            <a:noFill/>
            <a:ln w="19050">
              <a:solidFill>
                <a:srgbClr val="000000"/>
              </a:solidFill>
              <a:miter lim="800000"/>
              <a:headEnd/>
              <a:tailEnd/>
            </a:ln>
          </p:spPr>
          <p:txBody>
            <a:bodyPr lIns="0" tIns="0" rIns="0" bIns="0">
              <a:spAutoFit/>
            </a:bodyPr>
            <a:lstStyle/>
            <a:p>
              <a:pPr algn="ctr"/>
              <a:r>
                <a:rPr lang="ar-SA" b="1" dirty="0">
                  <a:solidFill>
                    <a:srgbClr val="000000"/>
                  </a:solidFill>
                  <a:cs typeface="B Zar" pitchFamily="2" charset="-78"/>
                </a:rPr>
                <a:t>انجام اقدامات براي بهبود </a:t>
              </a:r>
              <a:r>
                <a:rPr lang="fa-IR" b="1" dirty="0">
                  <a:solidFill>
                    <a:srgbClr val="000000"/>
                  </a:solidFill>
                  <a:cs typeface="B Zar" pitchFamily="2" charset="-78"/>
                </a:rPr>
                <a:t>عملكرد</a:t>
              </a:r>
              <a:r>
                <a:rPr lang="ar-SA" b="1" dirty="0">
                  <a:solidFill>
                    <a:srgbClr val="000000"/>
                  </a:solidFill>
                  <a:cs typeface="B Zar" pitchFamily="2" charset="-78"/>
                </a:rPr>
                <a:t> سازمان</a:t>
              </a:r>
              <a:endParaRPr lang="ar-SA" b="1" dirty="0">
                <a:cs typeface="B Zar" pitchFamily="2" charset="-78"/>
              </a:endParaRPr>
            </a:p>
          </p:txBody>
        </p:sp>
        <p:sp>
          <p:nvSpPr>
            <p:cNvPr id="86031" name="Oval 15"/>
            <p:cNvSpPr>
              <a:spLocks noChangeArrowheads="1"/>
            </p:cNvSpPr>
            <p:nvPr/>
          </p:nvSpPr>
          <p:spPr bwMode="auto">
            <a:xfrm>
              <a:off x="2576" y="1706"/>
              <a:ext cx="531" cy="409"/>
            </a:xfrm>
            <a:prstGeom prst="ellipse">
              <a:avLst/>
            </a:prstGeom>
            <a:solidFill>
              <a:srgbClr val="FFFFFF"/>
            </a:solidFill>
            <a:ln w="19050">
              <a:solidFill>
                <a:srgbClr val="000000"/>
              </a:solidFill>
              <a:round/>
              <a:headEnd/>
              <a:tailEnd/>
            </a:ln>
          </p:spPr>
          <p:txBody>
            <a:bodyPr/>
            <a:lstStyle/>
            <a:p>
              <a:pPr algn="ctr"/>
              <a:r>
                <a:rPr lang="fa-IR" sz="1200" b="1" dirty="0">
                  <a:solidFill>
                    <a:srgbClr val="0070C0"/>
                  </a:solidFill>
                  <a:effectLst>
                    <a:outerShdw blurRad="38100" dist="38100" dir="2700000" algn="tl">
                      <a:srgbClr val="000000">
                        <a:alpha val="43137"/>
                      </a:srgbClr>
                    </a:outerShdw>
                  </a:effectLst>
                  <a:cs typeface="B Zar" pitchFamily="2" charset="-78"/>
                </a:rPr>
                <a:t>بهبود عملكرد</a:t>
              </a:r>
              <a:endParaRPr lang="en-US" sz="1200" b="1" dirty="0">
                <a:solidFill>
                  <a:srgbClr val="0070C0"/>
                </a:solidFill>
                <a:effectLst>
                  <a:outerShdw blurRad="38100" dist="38100" dir="2700000" algn="tl">
                    <a:srgbClr val="000000">
                      <a:alpha val="43137"/>
                    </a:srgbClr>
                  </a:outerShdw>
                </a:effectLst>
                <a:cs typeface="B Zar" pitchFamily="2" charset="-78"/>
              </a:endParaRPr>
            </a:p>
          </p:txBody>
        </p:sp>
        <p:sp>
          <p:nvSpPr>
            <p:cNvPr id="86036" name="Oval 20"/>
            <p:cNvSpPr>
              <a:spLocks noChangeArrowheads="1"/>
            </p:cNvSpPr>
            <p:nvPr/>
          </p:nvSpPr>
          <p:spPr bwMode="auto">
            <a:xfrm>
              <a:off x="1830" y="1026"/>
              <a:ext cx="2070" cy="1830"/>
            </a:xfrm>
            <a:prstGeom prst="ellipse">
              <a:avLst/>
            </a:prstGeom>
            <a:noFill/>
            <a:ln w="28575" cap="rnd">
              <a:solidFill>
                <a:srgbClr val="000000"/>
              </a:solidFill>
              <a:round/>
              <a:headEnd/>
              <a:tailEnd/>
            </a:ln>
          </p:spPr>
          <p:txBody>
            <a:bodyPr/>
            <a:lstStyle/>
            <a:p>
              <a:endParaRPr lang="en-US"/>
            </a:p>
          </p:txBody>
        </p:sp>
        <p:sp>
          <p:nvSpPr>
            <p:cNvPr id="86038" name="Rectangle 22"/>
            <p:cNvSpPr>
              <a:spLocks noChangeArrowheads="1"/>
            </p:cNvSpPr>
            <p:nvPr/>
          </p:nvSpPr>
          <p:spPr bwMode="auto">
            <a:xfrm rot="4018533">
              <a:off x="2848" y="1634"/>
              <a:ext cx="1137" cy="286"/>
            </a:xfrm>
            <a:prstGeom prst="rect">
              <a:avLst/>
            </a:prstGeom>
            <a:noFill/>
            <a:ln w="19050">
              <a:solidFill>
                <a:srgbClr val="000000"/>
              </a:solidFill>
              <a:miter lim="800000"/>
              <a:headEnd/>
              <a:tailEnd/>
            </a:ln>
          </p:spPr>
          <p:txBody>
            <a:bodyPr lIns="0" tIns="0" rIns="0" bIns="0">
              <a:spAutoFit/>
            </a:bodyPr>
            <a:lstStyle/>
            <a:p>
              <a:pPr algn="ctr"/>
              <a:r>
                <a:rPr lang="fa-IR" sz="1400" b="1" dirty="0">
                  <a:solidFill>
                    <a:srgbClr val="000000"/>
                  </a:solidFill>
                  <a:cs typeface="B Zar" pitchFamily="2" charset="-78"/>
                </a:rPr>
                <a:t>توسعه استراتژي</a:t>
              </a:r>
              <a:r>
                <a:rPr lang="fa-IR" sz="1400" b="1" dirty="0">
                  <a:solidFill>
                    <a:srgbClr val="000000"/>
                  </a:solidFill>
                  <a:cs typeface="Traffic" pitchFamily="2" charset="-78"/>
                </a:rPr>
                <a:t>‌</a:t>
              </a:r>
              <a:r>
                <a:rPr lang="fa-IR" sz="1400" b="1" dirty="0">
                  <a:solidFill>
                    <a:srgbClr val="000000"/>
                  </a:solidFill>
                  <a:cs typeface="B Zar" pitchFamily="2" charset="-78"/>
                </a:rPr>
                <a:t>ها براي بهبود عملكرد سازمان</a:t>
              </a:r>
              <a:endParaRPr lang="fa-IR" sz="1400" b="1" dirty="0">
                <a:cs typeface="B Zar" pitchFamily="2" charset="-78"/>
              </a:endParaRPr>
            </a:p>
          </p:txBody>
        </p:sp>
        <p:sp>
          <p:nvSpPr>
            <p:cNvPr id="86039" name="Rectangle 23"/>
            <p:cNvSpPr>
              <a:spLocks noChangeArrowheads="1"/>
            </p:cNvSpPr>
            <p:nvPr/>
          </p:nvSpPr>
          <p:spPr bwMode="auto">
            <a:xfrm rot="23847927">
              <a:off x="1791" y="527"/>
              <a:ext cx="1203" cy="230"/>
            </a:xfrm>
            <a:prstGeom prst="rect">
              <a:avLst/>
            </a:prstGeom>
            <a:noFill/>
            <a:ln w="9525">
              <a:noFill/>
              <a:miter lim="800000"/>
              <a:headEnd/>
              <a:tailEnd/>
            </a:ln>
          </p:spPr>
          <p:txBody>
            <a:bodyPr lIns="0" tIns="0" rIns="0" bIns="0">
              <a:spAutoFit/>
            </a:bodyPr>
            <a:lstStyle/>
            <a:p>
              <a:r>
                <a:rPr lang="ar-SA" sz="2400" b="1">
                  <a:solidFill>
                    <a:srgbClr val="000000"/>
                  </a:solidFill>
                  <a:cs typeface="B Mitra" pitchFamily="2" charset="-78"/>
                </a:rPr>
                <a:t>بهبود مستمر</a:t>
              </a:r>
              <a:endParaRPr lang="ar-SA" sz="2400" b="1">
                <a:cs typeface="B Mitra" pitchFamily="2" charset="-78"/>
              </a:endParaRPr>
            </a:p>
          </p:txBody>
        </p:sp>
        <p:sp>
          <p:nvSpPr>
            <p:cNvPr id="86041" name="Rectangle 25"/>
            <p:cNvSpPr>
              <a:spLocks noChangeArrowheads="1"/>
            </p:cNvSpPr>
            <p:nvPr/>
          </p:nvSpPr>
          <p:spPr bwMode="auto">
            <a:xfrm rot="43770604">
              <a:off x="567" y="1053"/>
              <a:ext cx="1545" cy="230"/>
            </a:xfrm>
            <a:prstGeom prst="rect">
              <a:avLst/>
            </a:prstGeom>
            <a:noFill/>
            <a:ln w="9525">
              <a:noFill/>
              <a:miter lim="800000"/>
              <a:headEnd/>
              <a:tailEnd/>
            </a:ln>
          </p:spPr>
          <p:txBody>
            <a:bodyPr lIns="0" tIns="0" rIns="0" bIns="0">
              <a:spAutoFit/>
            </a:bodyPr>
            <a:lstStyle/>
            <a:p>
              <a:r>
                <a:rPr lang="fa-IR" sz="2400" b="1">
                  <a:solidFill>
                    <a:srgbClr val="000000"/>
                  </a:solidFill>
                  <a:cs typeface="B Mitra" pitchFamily="2" charset="-78"/>
                </a:rPr>
                <a:t>اندازه</a:t>
              </a:r>
              <a:r>
                <a:rPr lang="fa-IR" sz="2400" b="1">
                  <a:solidFill>
                    <a:srgbClr val="000000"/>
                  </a:solidFill>
                  <a:cs typeface="Traffic" pitchFamily="2" charset="-78"/>
                </a:rPr>
                <a:t>‌</a:t>
              </a:r>
              <a:r>
                <a:rPr lang="fa-IR" sz="2400" b="1">
                  <a:solidFill>
                    <a:srgbClr val="000000"/>
                  </a:solidFill>
                  <a:cs typeface="B Mitra" pitchFamily="2" charset="-78"/>
                </a:rPr>
                <a:t>گيري عملكرد</a:t>
              </a:r>
              <a:endParaRPr lang="fa-IR" sz="3200" b="1">
                <a:cs typeface="B Mitra" pitchFamily="2" charset="-78"/>
              </a:endParaRPr>
            </a:p>
          </p:txBody>
        </p:sp>
        <p:sp>
          <p:nvSpPr>
            <p:cNvPr id="86043" name="Rectangle 27"/>
            <p:cNvSpPr>
              <a:spLocks noChangeArrowheads="1"/>
            </p:cNvSpPr>
            <p:nvPr/>
          </p:nvSpPr>
          <p:spPr bwMode="auto">
            <a:xfrm rot="-1910152">
              <a:off x="2925" y="365"/>
              <a:ext cx="887" cy="460"/>
            </a:xfrm>
            <a:prstGeom prst="rect">
              <a:avLst/>
            </a:prstGeom>
            <a:noFill/>
            <a:ln w="9525">
              <a:noFill/>
              <a:miter lim="800000"/>
              <a:headEnd/>
              <a:tailEnd/>
            </a:ln>
          </p:spPr>
          <p:txBody>
            <a:bodyPr lIns="0" tIns="0" rIns="0" bIns="0">
              <a:spAutoFit/>
            </a:bodyPr>
            <a:lstStyle/>
            <a:p>
              <a:r>
                <a:rPr lang="ar-SA" sz="2400" b="1">
                  <a:solidFill>
                    <a:srgbClr val="000000"/>
                  </a:solidFill>
                  <a:cs typeface="B Mitra" pitchFamily="2" charset="-78"/>
                </a:rPr>
                <a:t>استراتژي كسب و كار</a:t>
              </a:r>
              <a:endParaRPr lang="ar-SA" sz="2400" b="1">
                <a:cs typeface="B Mitra" pitchFamily="2" charset="-78"/>
              </a:endParaRPr>
            </a:p>
          </p:txBody>
        </p:sp>
        <p:sp>
          <p:nvSpPr>
            <p:cNvPr id="86045" name="Freeform 29"/>
            <p:cNvSpPr>
              <a:spLocks noEditPoints="1"/>
            </p:cNvSpPr>
            <p:nvPr/>
          </p:nvSpPr>
          <p:spPr bwMode="auto">
            <a:xfrm>
              <a:off x="2455" y="1745"/>
              <a:ext cx="161" cy="97"/>
            </a:xfrm>
            <a:custGeom>
              <a:avLst/>
              <a:gdLst/>
              <a:ahLst/>
              <a:cxnLst>
                <a:cxn ang="0">
                  <a:pos x="1093" y="921"/>
                </a:cxn>
                <a:cxn ang="0">
                  <a:pos x="143" y="143"/>
                </a:cxn>
                <a:cxn ang="0">
                  <a:pos x="140" y="115"/>
                </a:cxn>
                <a:cxn ang="0">
                  <a:pos x="168" y="112"/>
                </a:cxn>
                <a:cxn ang="0">
                  <a:pos x="1118" y="890"/>
                </a:cxn>
                <a:cxn ang="0">
                  <a:pos x="1121" y="918"/>
                </a:cxn>
                <a:cxn ang="0">
                  <a:pos x="1093" y="921"/>
                </a:cxn>
                <a:cxn ang="0">
                  <a:pos x="110" y="245"/>
                </a:cxn>
                <a:cxn ang="0">
                  <a:pos x="0" y="0"/>
                </a:cxn>
                <a:cxn ang="0">
                  <a:pos x="262" y="60"/>
                </a:cxn>
                <a:cxn ang="0">
                  <a:pos x="110" y="245"/>
                </a:cxn>
              </a:cxnLst>
              <a:rect l="0" t="0" r="r" b="b"/>
              <a:pathLst>
                <a:path w="1128" h="928">
                  <a:moveTo>
                    <a:pt x="1093" y="921"/>
                  </a:moveTo>
                  <a:lnTo>
                    <a:pt x="143" y="143"/>
                  </a:lnTo>
                  <a:cubicBezTo>
                    <a:pt x="134" y="136"/>
                    <a:pt x="133" y="123"/>
                    <a:pt x="140" y="115"/>
                  </a:cubicBezTo>
                  <a:cubicBezTo>
                    <a:pt x="147" y="106"/>
                    <a:pt x="159" y="105"/>
                    <a:pt x="168" y="112"/>
                  </a:cubicBezTo>
                  <a:lnTo>
                    <a:pt x="1118" y="890"/>
                  </a:lnTo>
                  <a:cubicBezTo>
                    <a:pt x="1127" y="897"/>
                    <a:pt x="1128" y="910"/>
                    <a:pt x="1121" y="918"/>
                  </a:cubicBezTo>
                  <a:cubicBezTo>
                    <a:pt x="1114" y="927"/>
                    <a:pt x="1101" y="928"/>
                    <a:pt x="1093" y="921"/>
                  </a:cubicBezTo>
                  <a:close/>
                  <a:moveTo>
                    <a:pt x="110" y="245"/>
                  </a:moveTo>
                  <a:lnTo>
                    <a:pt x="0" y="0"/>
                  </a:lnTo>
                  <a:lnTo>
                    <a:pt x="262" y="60"/>
                  </a:lnTo>
                  <a:lnTo>
                    <a:pt x="110" y="245"/>
                  </a:lnTo>
                  <a:close/>
                </a:path>
              </a:pathLst>
            </a:custGeom>
            <a:solidFill>
              <a:srgbClr val="000000"/>
            </a:solidFill>
            <a:ln w="4763" cap="flat">
              <a:solidFill>
                <a:srgbClr val="000000"/>
              </a:solidFill>
              <a:prstDash val="solid"/>
              <a:bevel/>
              <a:headEnd/>
              <a:tailEnd/>
            </a:ln>
          </p:spPr>
          <p:txBody>
            <a:bodyPr/>
            <a:lstStyle/>
            <a:p>
              <a:endParaRPr lang="en-US"/>
            </a:p>
          </p:txBody>
        </p:sp>
        <p:sp>
          <p:nvSpPr>
            <p:cNvPr id="86047" name="Freeform 31"/>
            <p:cNvSpPr>
              <a:spLocks noEditPoints="1"/>
            </p:cNvSpPr>
            <p:nvPr/>
          </p:nvSpPr>
          <p:spPr bwMode="auto">
            <a:xfrm>
              <a:off x="2655" y="2099"/>
              <a:ext cx="114" cy="211"/>
            </a:xfrm>
            <a:custGeom>
              <a:avLst/>
              <a:gdLst/>
              <a:ahLst/>
              <a:cxnLst>
                <a:cxn ang="0">
                  <a:pos x="698" y="32"/>
                </a:cxn>
                <a:cxn ang="0">
                  <a:pos x="109" y="1183"/>
                </a:cxn>
                <a:cxn ang="0">
                  <a:pos x="82" y="1192"/>
                </a:cxn>
                <a:cxn ang="0">
                  <a:pos x="74" y="1165"/>
                </a:cxn>
                <a:cxn ang="0">
                  <a:pos x="663" y="13"/>
                </a:cxn>
                <a:cxn ang="0">
                  <a:pos x="690" y="5"/>
                </a:cxn>
                <a:cxn ang="0">
                  <a:pos x="698" y="32"/>
                </a:cxn>
                <a:cxn ang="0">
                  <a:pos x="217" y="1193"/>
                </a:cxn>
                <a:cxn ang="0">
                  <a:pos x="0" y="1352"/>
                </a:cxn>
                <a:cxn ang="0">
                  <a:pos x="3" y="1084"/>
                </a:cxn>
                <a:cxn ang="0">
                  <a:pos x="217" y="1193"/>
                </a:cxn>
              </a:cxnLst>
              <a:rect l="0" t="0" r="r" b="b"/>
              <a:pathLst>
                <a:path w="703" h="1352">
                  <a:moveTo>
                    <a:pt x="698" y="32"/>
                  </a:moveTo>
                  <a:lnTo>
                    <a:pt x="109" y="1183"/>
                  </a:lnTo>
                  <a:cubicBezTo>
                    <a:pt x="104" y="1193"/>
                    <a:pt x="92" y="1197"/>
                    <a:pt x="82" y="1192"/>
                  </a:cubicBezTo>
                  <a:cubicBezTo>
                    <a:pt x="73" y="1187"/>
                    <a:pt x="69" y="1175"/>
                    <a:pt x="74" y="1165"/>
                  </a:cubicBezTo>
                  <a:lnTo>
                    <a:pt x="663" y="13"/>
                  </a:lnTo>
                  <a:cubicBezTo>
                    <a:pt x="668" y="4"/>
                    <a:pt x="680" y="0"/>
                    <a:pt x="690" y="5"/>
                  </a:cubicBezTo>
                  <a:cubicBezTo>
                    <a:pt x="699" y="10"/>
                    <a:pt x="703" y="22"/>
                    <a:pt x="698" y="32"/>
                  </a:cubicBezTo>
                  <a:close/>
                  <a:moveTo>
                    <a:pt x="217" y="1193"/>
                  </a:moveTo>
                  <a:lnTo>
                    <a:pt x="0" y="1352"/>
                  </a:lnTo>
                  <a:lnTo>
                    <a:pt x="3" y="1084"/>
                  </a:lnTo>
                  <a:lnTo>
                    <a:pt x="217" y="1193"/>
                  </a:lnTo>
                  <a:close/>
                </a:path>
              </a:pathLst>
            </a:custGeom>
            <a:solidFill>
              <a:srgbClr val="000000"/>
            </a:solidFill>
            <a:ln w="4763" cap="flat">
              <a:solidFill>
                <a:srgbClr val="000000"/>
              </a:solidFill>
              <a:prstDash val="solid"/>
              <a:bevel/>
              <a:headEnd/>
              <a:tailEnd/>
            </a:ln>
          </p:spPr>
          <p:txBody>
            <a:bodyPr/>
            <a:lstStyle/>
            <a:p>
              <a:endParaRPr lang="en-US"/>
            </a:p>
          </p:txBody>
        </p:sp>
        <p:sp>
          <p:nvSpPr>
            <p:cNvPr id="86048" name="Line 32"/>
            <p:cNvSpPr>
              <a:spLocks noChangeShapeType="1"/>
            </p:cNvSpPr>
            <p:nvPr/>
          </p:nvSpPr>
          <p:spPr bwMode="auto">
            <a:xfrm flipV="1">
              <a:off x="3895" y="1604"/>
              <a:ext cx="1633" cy="188"/>
            </a:xfrm>
            <a:prstGeom prst="line">
              <a:avLst/>
            </a:prstGeom>
            <a:noFill/>
            <a:ln w="28575" cap="rnd">
              <a:solidFill>
                <a:srgbClr val="000000"/>
              </a:solidFill>
              <a:round/>
              <a:headEnd/>
              <a:tailEnd/>
            </a:ln>
          </p:spPr>
          <p:txBody>
            <a:bodyPr/>
            <a:lstStyle/>
            <a:p>
              <a:endParaRPr lang="en-US"/>
            </a:p>
          </p:txBody>
        </p:sp>
        <p:sp>
          <p:nvSpPr>
            <p:cNvPr id="86049" name="Rectangle 33"/>
            <p:cNvSpPr>
              <a:spLocks noChangeArrowheads="1"/>
            </p:cNvSpPr>
            <p:nvPr/>
          </p:nvSpPr>
          <p:spPr bwMode="auto">
            <a:xfrm rot="-22904308">
              <a:off x="3742" y="935"/>
              <a:ext cx="1256" cy="500"/>
            </a:xfrm>
            <a:prstGeom prst="rect">
              <a:avLst/>
            </a:prstGeom>
            <a:noFill/>
            <a:ln w="9525">
              <a:noFill/>
              <a:miter lim="800000"/>
              <a:headEnd/>
              <a:tailEnd/>
            </a:ln>
          </p:spPr>
          <p:txBody>
            <a:bodyPr lIns="0" tIns="0" rIns="0" bIns="0">
              <a:spAutoFit/>
            </a:bodyPr>
            <a:lstStyle/>
            <a:p>
              <a:r>
                <a:rPr lang="ar-SA" sz="2600" b="1">
                  <a:solidFill>
                    <a:srgbClr val="000000"/>
                  </a:solidFill>
                  <a:cs typeface="B Mitra" pitchFamily="2" charset="-78"/>
                </a:rPr>
                <a:t>استراتژي توسعه</a:t>
              </a:r>
              <a:r>
                <a:rPr lang="fa-IR" sz="2600" b="1">
                  <a:solidFill>
                    <a:srgbClr val="000000"/>
                  </a:solidFill>
                  <a:cs typeface="B Mitra" pitchFamily="2" charset="-78"/>
                </a:rPr>
                <a:t> و يادگيري</a:t>
              </a:r>
              <a:endParaRPr lang="ar-SA" sz="2600" b="1">
                <a:cs typeface="B Mitra" pitchFamily="2" charset="-78"/>
              </a:endParaRPr>
            </a:p>
          </p:txBody>
        </p:sp>
        <p:sp>
          <p:nvSpPr>
            <p:cNvPr id="86052" name="Line 36"/>
            <p:cNvSpPr>
              <a:spLocks noChangeShapeType="1"/>
            </p:cNvSpPr>
            <p:nvPr/>
          </p:nvSpPr>
          <p:spPr bwMode="auto">
            <a:xfrm>
              <a:off x="3842" y="2214"/>
              <a:ext cx="1348" cy="700"/>
            </a:xfrm>
            <a:prstGeom prst="line">
              <a:avLst/>
            </a:prstGeom>
            <a:noFill/>
            <a:ln w="28575" cap="rnd">
              <a:solidFill>
                <a:srgbClr val="000000"/>
              </a:solidFill>
              <a:round/>
              <a:headEnd/>
              <a:tailEnd/>
            </a:ln>
          </p:spPr>
          <p:txBody>
            <a:bodyPr/>
            <a:lstStyle/>
            <a:p>
              <a:endParaRPr lang="en-US"/>
            </a:p>
          </p:txBody>
        </p:sp>
        <p:sp>
          <p:nvSpPr>
            <p:cNvPr id="86053" name="Rectangle 37"/>
            <p:cNvSpPr>
              <a:spLocks noChangeArrowheads="1"/>
            </p:cNvSpPr>
            <p:nvPr/>
          </p:nvSpPr>
          <p:spPr bwMode="auto">
            <a:xfrm rot="960000">
              <a:off x="4150" y="1933"/>
              <a:ext cx="1252" cy="480"/>
            </a:xfrm>
            <a:prstGeom prst="rect">
              <a:avLst/>
            </a:prstGeom>
            <a:noFill/>
            <a:ln w="9525">
              <a:noFill/>
              <a:miter lim="800000"/>
              <a:headEnd/>
              <a:tailEnd/>
            </a:ln>
          </p:spPr>
          <p:txBody>
            <a:bodyPr lIns="0" tIns="0" rIns="0" bIns="0">
              <a:spAutoFit/>
            </a:bodyPr>
            <a:lstStyle/>
            <a:p>
              <a:r>
                <a:rPr lang="ar-SA" sz="2500" b="1">
                  <a:solidFill>
                    <a:srgbClr val="000000"/>
                  </a:solidFill>
                  <a:cs typeface="B Mitra" pitchFamily="2" charset="-78"/>
                </a:rPr>
                <a:t>استراتژي مديريت </a:t>
              </a:r>
              <a:r>
                <a:rPr lang="fa-IR" sz="2500" b="1">
                  <a:solidFill>
                    <a:srgbClr val="000000"/>
                  </a:solidFill>
                  <a:cs typeface="B Mitra" pitchFamily="2" charset="-78"/>
                </a:rPr>
                <a:t>منابع انساني</a:t>
              </a:r>
              <a:endParaRPr lang="ar-SA" sz="2500" b="1">
                <a:cs typeface="B Mitra" pitchFamily="2" charset="-78"/>
              </a:endParaRPr>
            </a:p>
          </p:txBody>
        </p:sp>
        <p:sp>
          <p:nvSpPr>
            <p:cNvPr id="86056" name="Line 40"/>
            <p:cNvSpPr>
              <a:spLocks noChangeShapeType="1"/>
            </p:cNvSpPr>
            <p:nvPr/>
          </p:nvSpPr>
          <p:spPr bwMode="auto">
            <a:xfrm flipV="1">
              <a:off x="3424" y="402"/>
              <a:ext cx="894" cy="760"/>
            </a:xfrm>
            <a:prstGeom prst="line">
              <a:avLst/>
            </a:prstGeom>
            <a:noFill/>
            <a:ln w="28575" cap="rnd">
              <a:solidFill>
                <a:srgbClr val="000000"/>
              </a:solidFill>
              <a:round/>
              <a:headEnd/>
              <a:tailEnd/>
            </a:ln>
          </p:spPr>
          <p:txBody>
            <a:bodyPr/>
            <a:lstStyle/>
            <a:p>
              <a:endParaRPr lang="en-US"/>
            </a:p>
          </p:txBody>
        </p:sp>
        <p:sp>
          <p:nvSpPr>
            <p:cNvPr id="86059" name="Rectangle 43"/>
            <p:cNvSpPr>
              <a:spLocks noChangeArrowheads="1"/>
            </p:cNvSpPr>
            <p:nvPr/>
          </p:nvSpPr>
          <p:spPr bwMode="auto">
            <a:xfrm rot="18726343">
              <a:off x="1796" y="1364"/>
              <a:ext cx="669" cy="178"/>
            </a:xfrm>
            <a:prstGeom prst="rect">
              <a:avLst/>
            </a:prstGeom>
            <a:noFill/>
            <a:ln w="9525">
              <a:noFill/>
              <a:miter lim="800000"/>
              <a:headEnd/>
              <a:tailEnd/>
            </a:ln>
          </p:spPr>
          <p:txBody>
            <a:bodyPr lIns="0" tIns="0" rIns="0" bIns="0">
              <a:spAutoFit/>
            </a:bodyPr>
            <a:lstStyle/>
            <a:p>
              <a:pPr algn="ctr"/>
              <a:r>
                <a:rPr lang="ar-SA" dirty="0">
                  <a:solidFill>
                    <a:srgbClr val="000000"/>
                  </a:solidFill>
                  <a:cs typeface="B Titr" pitchFamily="2" charset="-78"/>
                </a:rPr>
                <a:t>بازنگري</a:t>
              </a:r>
              <a:endParaRPr lang="ar-SA" sz="3600" dirty="0">
                <a:cs typeface="B Titr" pitchFamily="2" charset="-78"/>
              </a:endParaRPr>
            </a:p>
          </p:txBody>
        </p:sp>
        <p:sp>
          <p:nvSpPr>
            <p:cNvPr id="86060" name="Rectangle 44"/>
            <p:cNvSpPr>
              <a:spLocks noChangeArrowheads="1"/>
            </p:cNvSpPr>
            <p:nvPr/>
          </p:nvSpPr>
          <p:spPr bwMode="auto">
            <a:xfrm rot="3474685">
              <a:off x="3174" y="1535"/>
              <a:ext cx="923" cy="178"/>
            </a:xfrm>
            <a:prstGeom prst="rect">
              <a:avLst/>
            </a:prstGeom>
            <a:noFill/>
            <a:ln w="9525">
              <a:noFill/>
              <a:miter lim="800000"/>
              <a:headEnd/>
              <a:tailEnd/>
            </a:ln>
          </p:spPr>
          <p:txBody>
            <a:bodyPr lIns="0" tIns="0" rIns="0" bIns="0">
              <a:spAutoFit/>
            </a:bodyPr>
            <a:lstStyle/>
            <a:p>
              <a:pPr algn="ctr"/>
              <a:r>
                <a:rPr lang="fa-IR" b="1" dirty="0">
                  <a:solidFill>
                    <a:srgbClr val="000000"/>
                  </a:solidFill>
                  <a:cs typeface="B Titr" pitchFamily="2" charset="-78"/>
                </a:rPr>
                <a:t>برنامه</a:t>
              </a:r>
              <a:r>
                <a:rPr lang="fa-IR" b="1" dirty="0">
                  <a:solidFill>
                    <a:srgbClr val="000000"/>
                  </a:solidFill>
                  <a:cs typeface="Traffic" pitchFamily="2" charset="-78"/>
                </a:rPr>
                <a:t>‌</a:t>
              </a:r>
              <a:r>
                <a:rPr lang="fa-IR" b="1" dirty="0">
                  <a:solidFill>
                    <a:srgbClr val="000000"/>
                  </a:solidFill>
                  <a:cs typeface="B Titr" pitchFamily="2" charset="-78"/>
                </a:rPr>
                <a:t>ريزي</a:t>
              </a:r>
              <a:endParaRPr lang="fa-IR" b="1" dirty="0">
                <a:cs typeface="B Titr" pitchFamily="2" charset="-78"/>
              </a:endParaRPr>
            </a:p>
          </p:txBody>
        </p:sp>
        <p:sp>
          <p:nvSpPr>
            <p:cNvPr id="86061" name="Rectangle 45"/>
            <p:cNvSpPr>
              <a:spLocks noChangeArrowheads="1"/>
            </p:cNvSpPr>
            <p:nvPr/>
          </p:nvSpPr>
          <p:spPr bwMode="auto">
            <a:xfrm rot="840000">
              <a:off x="2113" y="2649"/>
              <a:ext cx="908" cy="174"/>
            </a:xfrm>
            <a:prstGeom prst="rect">
              <a:avLst/>
            </a:prstGeom>
            <a:noFill/>
            <a:ln w="9525">
              <a:noFill/>
              <a:miter lim="800000"/>
              <a:headEnd/>
              <a:tailEnd/>
            </a:ln>
          </p:spPr>
          <p:txBody>
            <a:bodyPr lIns="0" tIns="0" rIns="0" bIns="0">
              <a:spAutoFit/>
            </a:bodyPr>
            <a:lstStyle/>
            <a:p>
              <a:pPr algn="ctr"/>
              <a:r>
                <a:rPr lang="ar-SA" dirty="0">
                  <a:solidFill>
                    <a:srgbClr val="000000"/>
                  </a:solidFill>
                  <a:cs typeface="B Titr" pitchFamily="2" charset="-78"/>
                </a:rPr>
                <a:t>اقدام</a:t>
              </a:r>
              <a:endParaRPr lang="ar-SA" sz="3600" dirty="0">
                <a:cs typeface="B Titr" pitchFamily="2" charset="-78"/>
              </a:endParaRPr>
            </a:p>
          </p:txBody>
        </p:sp>
        <p:sp>
          <p:nvSpPr>
            <p:cNvPr id="86062" name="Line 46"/>
            <p:cNvSpPr>
              <a:spLocks noChangeShapeType="1"/>
            </p:cNvSpPr>
            <p:nvPr/>
          </p:nvSpPr>
          <p:spPr bwMode="auto">
            <a:xfrm flipH="1">
              <a:off x="1349" y="2669"/>
              <a:ext cx="886" cy="824"/>
            </a:xfrm>
            <a:prstGeom prst="line">
              <a:avLst/>
            </a:prstGeom>
            <a:noFill/>
            <a:ln w="28575" cap="rnd">
              <a:solidFill>
                <a:srgbClr val="000000"/>
              </a:solidFill>
              <a:round/>
              <a:headEnd/>
              <a:tailEnd/>
            </a:ln>
          </p:spPr>
          <p:txBody>
            <a:bodyPr/>
            <a:lstStyle/>
            <a:p>
              <a:endParaRPr lang="en-US"/>
            </a:p>
          </p:txBody>
        </p:sp>
        <p:sp>
          <p:nvSpPr>
            <p:cNvPr id="86063" name="Rectangle 47"/>
            <p:cNvSpPr>
              <a:spLocks noChangeArrowheads="1"/>
            </p:cNvSpPr>
            <p:nvPr/>
          </p:nvSpPr>
          <p:spPr bwMode="auto">
            <a:xfrm rot="1800000">
              <a:off x="3724" y="2614"/>
              <a:ext cx="1225" cy="480"/>
            </a:xfrm>
            <a:prstGeom prst="rect">
              <a:avLst/>
            </a:prstGeom>
            <a:noFill/>
            <a:ln w="9525">
              <a:noFill/>
              <a:miter lim="800000"/>
              <a:headEnd/>
              <a:tailEnd/>
            </a:ln>
          </p:spPr>
          <p:txBody>
            <a:bodyPr lIns="0" tIns="0" rIns="0" bIns="0">
              <a:spAutoFit/>
            </a:bodyPr>
            <a:lstStyle/>
            <a:p>
              <a:r>
                <a:rPr lang="ar-SA" sz="2500" b="1">
                  <a:solidFill>
                    <a:srgbClr val="000000"/>
                  </a:solidFill>
                  <a:cs typeface="B Mitra" pitchFamily="2" charset="-78"/>
                </a:rPr>
                <a:t>استراتژي مديريت</a:t>
              </a:r>
              <a:r>
                <a:rPr lang="fa-IR" sz="2500" b="1">
                  <a:solidFill>
                    <a:srgbClr val="000000"/>
                  </a:solidFill>
                  <a:cs typeface="B Mitra" pitchFamily="2" charset="-78"/>
                </a:rPr>
                <a:t> و رهبري</a:t>
              </a:r>
              <a:endParaRPr lang="ar-SA" sz="2500" b="1">
                <a:cs typeface="B Mitra" pitchFamily="2" charset="-78"/>
              </a:endParaRPr>
            </a:p>
          </p:txBody>
        </p:sp>
        <p:sp>
          <p:nvSpPr>
            <p:cNvPr id="86066" name="Rectangle 50"/>
            <p:cNvSpPr>
              <a:spLocks noChangeArrowheads="1"/>
            </p:cNvSpPr>
            <p:nvPr/>
          </p:nvSpPr>
          <p:spPr bwMode="auto">
            <a:xfrm rot="1506381">
              <a:off x="2896" y="3160"/>
              <a:ext cx="1195" cy="230"/>
            </a:xfrm>
            <a:prstGeom prst="rect">
              <a:avLst/>
            </a:prstGeom>
            <a:noFill/>
            <a:ln w="9525">
              <a:noFill/>
              <a:miter lim="800000"/>
              <a:headEnd/>
              <a:tailEnd/>
            </a:ln>
          </p:spPr>
          <p:txBody>
            <a:bodyPr wrap="none" lIns="0" tIns="0" rIns="0" bIns="0">
              <a:spAutoFit/>
            </a:bodyPr>
            <a:lstStyle/>
            <a:p>
              <a:r>
                <a:rPr lang="ar-SA" sz="2400" b="1">
                  <a:solidFill>
                    <a:srgbClr val="000000"/>
                  </a:solidFill>
                  <a:cs typeface="B Mitra" pitchFamily="2" charset="-78"/>
                </a:rPr>
                <a:t>اثربخشي مديريت</a:t>
              </a:r>
              <a:endParaRPr lang="ar-SA" sz="2400" b="1">
                <a:cs typeface="B Mitra" pitchFamily="2" charset="-78"/>
              </a:endParaRPr>
            </a:p>
          </p:txBody>
        </p:sp>
        <p:sp>
          <p:nvSpPr>
            <p:cNvPr id="86069" name="Rectangle 53"/>
            <p:cNvSpPr>
              <a:spLocks noChangeArrowheads="1"/>
            </p:cNvSpPr>
            <p:nvPr/>
          </p:nvSpPr>
          <p:spPr bwMode="auto">
            <a:xfrm rot="3331758">
              <a:off x="1917" y="3120"/>
              <a:ext cx="1127" cy="255"/>
            </a:xfrm>
            <a:prstGeom prst="rect">
              <a:avLst/>
            </a:prstGeom>
            <a:noFill/>
            <a:ln w="9525">
              <a:noFill/>
              <a:miter lim="800000"/>
              <a:headEnd/>
              <a:tailEnd/>
            </a:ln>
          </p:spPr>
          <p:txBody>
            <a:bodyPr wrap="none" lIns="0" tIns="0" rIns="0" bIns="0">
              <a:spAutoFit/>
            </a:bodyPr>
            <a:lstStyle/>
            <a:p>
              <a:r>
                <a:rPr lang="ar-SA" sz="2600" b="1">
                  <a:solidFill>
                    <a:srgbClr val="000000"/>
                  </a:solidFill>
                  <a:cs typeface="B Mitra" pitchFamily="2" charset="-78"/>
                </a:rPr>
                <a:t>پاداش و تشويق</a:t>
              </a:r>
              <a:endParaRPr lang="ar-SA" sz="2600" b="1">
                <a:cs typeface="B Mitra" pitchFamily="2" charset="-78"/>
              </a:endParaRPr>
            </a:p>
          </p:txBody>
        </p:sp>
        <p:sp>
          <p:nvSpPr>
            <p:cNvPr id="86071" name="Line 55"/>
            <p:cNvSpPr>
              <a:spLocks noChangeShapeType="1"/>
            </p:cNvSpPr>
            <p:nvPr/>
          </p:nvSpPr>
          <p:spPr bwMode="auto">
            <a:xfrm flipH="1" flipV="1">
              <a:off x="375" y="1207"/>
              <a:ext cx="1481" cy="530"/>
            </a:xfrm>
            <a:prstGeom prst="line">
              <a:avLst/>
            </a:prstGeom>
            <a:noFill/>
            <a:ln w="28575" cap="rnd">
              <a:solidFill>
                <a:srgbClr val="000000"/>
              </a:solidFill>
              <a:round/>
              <a:headEnd/>
              <a:tailEnd/>
            </a:ln>
          </p:spPr>
          <p:txBody>
            <a:bodyPr/>
            <a:lstStyle/>
            <a:p>
              <a:endParaRPr lang="en-US"/>
            </a:p>
          </p:txBody>
        </p:sp>
        <p:sp>
          <p:nvSpPr>
            <p:cNvPr id="86072" name="Rectangle 56"/>
            <p:cNvSpPr>
              <a:spLocks noChangeArrowheads="1"/>
            </p:cNvSpPr>
            <p:nvPr/>
          </p:nvSpPr>
          <p:spPr bwMode="auto">
            <a:xfrm rot="1060447">
              <a:off x="295" y="1842"/>
              <a:ext cx="1361" cy="230"/>
            </a:xfrm>
            <a:prstGeom prst="rect">
              <a:avLst/>
            </a:prstGeom>
            <a:noFill/>
            <a:ln w="9525">
              <a:noFill/>
              <a:miter lim="800000"/>
              <a:headEnd/>
              <a:tailEnd/>
            </a:ln>
          </p:spPr>
          <p:txBody>
            <a:bodyPr lIns="0" tIns="0" rIns="0" bIns="0">
              <a:spAutoFit/>
            </a:bodyPr>
            <a:lstStyle/>
            <a:p>
              <a:r>
                <a:rPr lang="ar-SA" sz="2400" b="1">
                  <a:solidFill>
                    <a:srgbClr val="000000"/>
                  </a:solidFill>
                  <a:cs typeface="B Mitra" pitchFamily="2" charset="-78"/>
                </a:rPr>
                <a:t>توسعه و يادگيري</a:t>
              </a:r>
              <a:endParaRPr lang="ar-SA" sz="3200" b="1">
                <a:cs typeface="B Mitra" pitchFamily="2" charset="-78"/>
              </a:endParaRPr>
            </a:p>
          </p:txBody>
        </p:sp>
        <p:sp>
          <p:nvSpPr>
            <p:cNvPr id="86074" name="Rectangle 58"/>
            <p:cNvSpPr>
              <a:spLocks noChangeArrowheads="1"/>
            </p:cNvSpPr>
            <p:nvPr/>
          </p:nvSpPr>
          <p:spPr bwMode="auto">
            <a:xfrm rot="20253935">
              <a:off x="748" y="2659"/>
              <a:ext cx="1185" cy="230"/>
            </a:xfrm>
            <a:prstGeom prst="rect">
              <a:avLst/>
            </a:prstGeom>
            <a:noFill/>
            <a:ln w="9525">
              <a:noFill/>
              <a:miter lim="800000"/>
              <a:headEnd/>
              <a:tailEnd/>
            </a:ln>
          </p:spPr>
          <p:txBody>
            <a:bodyPr lIns="0" tIns="0" rIns="0" bIns="0">
              <a:spAutoFit/>
            </a:bodyPr>
            <a:lstStyle/>
            <a:p>
              <a:r>
                <a:rPr lang="ar-SA" sz="2400" b="1">
                  <a:solidFill>
                    <a:srgbClr val="000000"/>
                  </a:solidFill>
                  <a:cs typeface="B Mitra" pitchFamily="2" charset="-78"/>
                </a:rPr>
                <a:t>مشاركت كاركنان</a:t>
              </a:r>
              <a:endParaRPr lang="ar-SA" sz="2400" b="1">
                <a:cs typeface="B Mitra" pitchFamily="2" charset="-78"/>
              </a:endParaRPr>
            </a:p>
          </p:txBody>
        </p:sp>
        <p:sp>
          <p:nvSpPr>
            <p:cNvPr id="86079" name="Rectangle 63"/>
            <p:cNvSpPr>
              <a:spLocks noChangeArrowheads="1"/>
            </p:cNvSpPr>
            <p:nvPr/>
          </p:nvSpPr>
          <p:spPr bwMode="auto">
            <a:xfrm>
              <a:off x="763" y="3888"/>
              <a:ext cx="4104" cy="249"/>
            </a:xfrm>
            <a:prstGeom prst="rect">
              <a:avLst/>
            </a:prstGeom>
            <a:noFill/>
            <a:ln w="9525">
              <a:noFill/>
              <a:miter lim="800000"/>
              <a:headEnd/>
              <a:tailEnd/>
            </a:ln>
          </p:spPr>
          <p:txBody>
            <a:bodyPr/>
            <a:lstStyle/>
            <a:p>
              <a:pPr algn="ctr"/>
              <a:r>
                <a:rPr lang="fa-IR" sz="1400" b="1" dirty="0" smtClean="0">
                  <a:solidFill>
                    <a:srgbClr val="000000"/>
                  </a:solidFill>
                  <a:effectLst>
                    <a:outerShdw blurRad="38100" dist="38100" dir="2700000" algn="tl">
                      <a:srgbClr val="000000">
                        <a:alpha val="43137"/>
                      </a:srgbClr>
                    </a:outerShdw>
                  </a:effectLst>
                  <a:latin typeface="Times New Roman" pitchFamily="18" charset="0"/>
                  <a:cs typeface="B Nazanin" pitchFamily="2" charset="-78"/>
                </a:rPr>
                <a:t>نظام </a:t>
              </a:r>
              <a:r>
                <a:rPr lang="fa-IR" sz="1400" b="1" dirty="0">
                  <a:solidFill>
                    <a:srgbClr val="000000"/>
                  </a:solidFill>
                  <a:effectLst>
                    <a:outerShdw blurRad="38100" dist="38100" dir="2700000" algn="tl">
                      <a:srgbClr val="000000">
                        <a:alpha val="43137"/>
                      </a:srgbClr>
                    </a:outerShdw>
                  </a:effectLst>
                  <a:latin typeface="Times New Roman" pitchFamily="18" charset="0"/>
                  <a:cs typeface="B Nazanin" pitchFamily="2" charset="-78"/>
                </a:rPr>
                <a:t>بهبود عملكرد بعنوان زير بناي برنامه‌ريزي استراتژيك براي پرورش كاركنان</a:t>
              </a:r>
            </a:p>
            <a:p>
              <a:pPr algn="ctr"/>
              <a:r>
                <a:rPr lang="en-US" sz="1400" b="1" dirty="0">
                  <a:solidFill>
                    <a:srgbClr val="000000"/>
                  </a:solidFill>
                  <a:effectLst>
                    <a:outerShdw blurRad="38100" dist="38100" dir="2700000" algn="tl">
                      <a:srgbClr val="000000">
                        <a:alpha val="43137"/>
                      </a:srgbClr>
                    </a:outerShdw>
                  </a:effectLst>
                  <a:latin typeface="Times New Roman" pitchFamily="18" charset="0"/>
                  <a:cs typeface="B Nazanin" pitchFamily="2" charset="-78"/>
                </a:rPr>
                <a:t>(Raymond, wells, 2006)</a:t>
              </a:r>
              <a:endParaRPr lang="en-US" sz="1400" dirty="0">
                <a:solidFill>
                  <a:srgbClr val="000000"/>
                </a:solidFill>
                <a:effectLst>
                  <a:outerShdw blurRad="38100" dist="38100" dir="2700000" algn="tl">
                    <a:srgbClr val="000000">
                      <a:alpha val="43137"/>
                    </a:srgbClr>
                  </a:outerShdw>
                </a:effectLst>
                <a:cs typeface="B Nazanin" pitchFamily="2" charset="-78"/>
              </a:endParaRPr>
            </a:p>
          </p:txBody>
        </p:sp>
        <p:sp>
          <p:nvSpPr>
            <p:cNvPr id="86046" name="Freeform 30"/>
            <p:cNvSpPr>
              <a:spLocks noEditPoints="1"/>
            </p:cNvSpPr>
            <p:nvPr/>
          </p:nvSpPr>
          <p:spPr bwMode="auto">
            <a:xfrm>
              <a:off x="3083" y="1803"/>
              <a:ext cx="194" cy="95"/>
            </a:xfrm>
            <a:custGeom>
              <a:avLst/>
              <a:gdLst/>
              <a:ahLst/>
              <a:cxnLst>
                <a:cxn ang="0">
                  <a:pos x="14" y="554"/>
                </a:cxn>
                <a:cxn ang="0">
                  <a:pos x="1092" y="75"/>
                </a:cxn>
                <a:cxn ang="0">
                  <a:pos x="1118" y="86"/>
                </a:cxn>
                <a:cxn ang="0">
                  <a:pos x="1108" y="112"/>
                </a:cxn>
                <a:cxn ang="0">
                  <a:pos x="31" y="591"/>
                </a:cxn>
                <a:cxn ang="0">
                  <a:pos x="4" y="581"/>
                </a:cxn>
                <a:cxn ang="0">
                  <a:pos x="14" y="554"/>
                </a:cxn>
                <a:cxn ang="0">
                  <a:pos x="1014" y="0"/>
                </a:cxn>
                <a:cxn ang="0">
                  <a:pos x="1282" y="12"/>
                </a:cxn>
                <a:cxn ang="0">
                  <a:pos x="1112" y="220"/>
                </a:cxn>
                <a:cxn ang="0">
                  <a:pos x="1014" y="0"/>
                </a:cxn>
              </a:cxnLst>
              <a:rect l="0" t="0" r="r" b="b"/>
              <a:pathLst>
                <a:path w="1282" h="595">
                  <a:moveTo>
                    <a:pt x="14" y="554"/>
                  </a:moveTo>
                  <a:lnTo>
                    <a:pt x="1092" y="75"/>
                  </a:lnTo>
                  <a:cubicBezTo>
                    <a:pt x="1102" y="71"/>
                    <a:pt x="1113" y="75"/>
                    <a:pt x="1118" y="86"/>
                  </a:cubicBezTo>
                  <a:cubicBezTo>
                    <a:pt x="1122" y="96"/>
                    <a:pt x="1118" y="107"/>
                    <a:pt x="1108" y="112"/>
                  </a:cubicBezTo>
                  <a:lnTo>
                    <a:pt x="31" y="591"/>
                  </a:lnTo>
                  <a:cubicBezTo>
                    <a:pt x="20" y="595"/>
                    <a:pt x="9" y="591"/>
                    <a:pt x="4" y="581"/>
                  </a:cubicBezTo>
                  <a:cubicBezTo>
                    <a:pt x="0" y="570"/>
                    <a:pt x="4" y="559"/>
                    <a:pt x="14" y="554"/>
                  </a:cubicBezTo>
                  <a:close/>
                  <a:moveTo>
                    <a:pt x="1014" y="0"/>
                  </a:moveTo>
                  <a:lnTo>
                    <a:pt x="1282" y="12"/>
                  </a:lnTo>
                  <a:lnTo>
                    <a:pt x="1112" y="220"/>
                  </a:lnTo>
                  <a:lnTo>
                    <a:pt x="1014" y="0"/>
                  </a:lnTo>
                  <a:close/>
                </a:path>
              </a:pathLst>
            </a:custGeom>
            <a:solidFill>
              <a:srgbClr val="000000"/>
            </a:solidFill>
            <a:ln w="4763" cap="flat">
              <a:solidFill>
                <a:srgbClr val="000000"/>
              </a:solidFill>
              <a:prstDash val="solid"/>
              <a:bevel/>
              <a:headEnd/>
              <a:tailEnd/>
            </a:ln>
          </p:spPr>
          <p:txBody>
            <a:bodyPr/>
            <a:lstStyle/>
            <a:p>
              <a:endParaRPr lang="en-US"/>
            </a:p>
          </p:txBody>
        </p:sp>
        <p:sp>
          <p:nvSpPr>
            <p:cNvPr id="86081" name="Line 65"/>
            <p:cNvSpPr>
              <a:spLocks noChangeShapeType="1"/>
            </p:cNvSpPr>
            <p:nvPr/>
          </p:nvSpPr>
          <p:spPr bwMode="auto">
            <a:xfrm flipV="1">
              <a:off x="325" y="1979"/>
              <a:ext cx="2303" cy="648"/>
            </a:xfrm>
            <a:prstGeom prst="line">
              <a:avLst/>
            </a:prstGeom>
            <a:noFill/>
            <a:ln w="28575" cap="rnd">
              <a:solidFill>
                <a:srgbClr val="000000"/>
              </a:solidFill>
              <a:round/>
              <a:headEnd/>
              <a:tailEnd/>
            </a:ln>
          </p:spPr>
          <p:txBody>
            <a:bodyPr/>
            <a:lstStyle/>
            <a:p>
              <a:endParaRPr lang="en-US"/>
            </a:p>
          </p:txBody>
        </p:sp>
        <p:sp>
          <p:nvSpPr>
            <p:cNvPr id="86082" name="Line 66"/>
            <p:cNvSpPr>
              <a:spLocks noChangeShapeType="1"/>
            </p:cNvSpPr>
            <p:nvPr/>
          </p:nvSpPr>
          <p:spPr bwMode="auto">
            <a:xfrm flipH="1" flipV="1">
              <a:off x="3039" y="2055"/>
              <a:ext cx="1158" cy="1524"/>
            </a:xfrm>
            <a:prstGeom prst="line">
              <a:avLst/>
            </a:prstGeom>
            <a:noFill/>
            <a:ln w="28575" cap="rnd">
              <a:solidFill>
                <a:srgbClr val="000000"/>
              </a:solidFill>
              <a:round/>
              <a:headEnd/>
              <a:tailEnd/>
            </a:ln>
          </p:spPr>
          <p:txBody>
            <a:bodyPr/>
            <a:lstStyle/>
            <a:p>
              <a:endParaRPr lang="en-US"/>
            </a:p>
          </p:txBody>
        </p:sp>
        <p:sp>
          <p:nvSpPr>
            <p:cNvPr id="86083" name="Rectangle 67"/>
            <p:cNvSpPr>
              <a:spLocks noChangeArrowheads="1"/>
            </p:cNvSpPr>
            <p:nvPr/>
          </p:nvSpPr>
          <p:spPr bwMode="auto">
            <a:xfrm rot="8700000" flipV="1">
              <a:off x="2491" y="210"/>
              <a:ext cx="208" cy="154"/>
            </a:xfrm>
            <a:prstGeom prst="rect">
              <a:avLst/>
            </a:prstGeom>
            <a:noFill/>
            <a:ln w="9525">
              <a:noFill/>
              <a:miter lim="800000"/>
              <a:headEnd/>
              <a:tailEnd/>
            </a:ln>
          </p:spPr>
          <p:txBody>
            <a:bodyPr lIns="0" tIns="0" rIns="0" bIns="0">
              <a:spAutoFit/>
            </a:bodyPr>
            <a:lstStyle/>
            <a:p>
              <a:r>
                <a:rPr lang="fa-IR" b="1">
                  <a:solidFill>
                    <a:srgbClr val="000000"/>
                  </a:solidFill>
                  <a:cs typeface="B Mitra" pitchFamily="2" charset="-78"/>
                </a:rPr>
                <a:t>10</a:t>
              </a:r>
              <a:endParaRPr lang="ar-SA" b="1">
                <a:cs typeface="B Mitra" pitchFamily="2" charset="-78"/>
              </a:endParaRPr>
            </a:p>
          </p:txBody>
        </p:sp>
        <p:sp>
          <p:nvSpPr>
            <p:cNvPr id="86084" name="Rectangle 68"/>
            <p:cNvSpPr>
              <a:spLocks noChangeArrowheads="1"/>
            </p:cNvSpPr>
            <p:nvPr/>
          </p:nvSpPr>
          <p:spPr bwMode="auto">
            <a:xfrm rot="10795856" flipV="1">
              <a:off x="2880" y="146"/>
              <a:ext cx="208" cy="154"/>
            </a:xfrm>
            <a:prstGeom prst="rect">
              <a:avLst/>
            </a:prstGeom>
            <a:noFill/>
            <a:ln w="9525">
              <a:noFill/>
              <a:miter lim="800000"/>
              <a:headEnd/>
              <a:tailEnd/>
            </a:ln>
          </p:spPr>
          <p:txBody>
            <a:bodyPr lIns="0" tIns="0" rIns="0" bIns="0">
              <a:spAutoFit/>
            </a:bodyPr>
            <a:lstStyle/>
            <a:p>
              <a:r>
                <a:rPr lang="fa-IR" b="1">
                  <a:solidFill>
                    <a:srgbClr val="000000"/>
                  </a:solidFill>
                  <a:cs typeface="B Mitra" pitchFamily="2" charset="-78"/>
                </a:rPr>
                <a:t>1</a:t>
              </a:r>
              <a:endParaRPr lang="ar-SA" b="1">
                <a:cs typeface="B Mitra" pitchFamily="2" charset="-78"/>
              </a:endParaRPr>
            </a:p>
          </p:txBody>
        </p:sp>
        <p:sp>
          <p:nvSpPr>
            <p:cNvPr id="86085" name="Rectangle 69"/>
            <p:cNvSpPr>
              <a:spLocks noChangeArrowheads="1"/>
            </p:cNvSpPr>
            <p:nvPr/>
          </p:nvSpPr>
          <p:spPr bwMode="auto">
            <a:xfrm rot="8700000" flipV="1">
              <a:off x="1247" y="527"/>
              <a:ext cx="208" cy="154"/>
            </a:xfrm>
            <a:prstGeom prst="rect">
              <a:avLst/>
            </a:prstGeom>
            <a:noFill/>
            <a:ln w="9525">
              <a:noFill/>
              <a:miter lim="800000"/>
              <a:headEnd/>
              <a:tailEnd/>
            </a:ln>
          </p:spPr>
          <p:txBody>
            <a:bodyPr lIns="0" tIns="0" rIns="0" bIns="0">
              <a:spAutoFit/>
            </a:bodyPr>
            <a:lstStyle/>
            <a:p>
              <a:r>
                <a:rPr lang="fa-IR" b="1">
                  <a:solidFill>
                    <a:srgbClr val="000000"/>
                  </a:solidFill>
                  <a:cs typeface="B Mitra" pitchFamily="2" charset="-78"/>
                </a:rPr>
                <a:t>9</a:t>
              </a:r>
              <a:endParaRPr lang="ar-SA" b="1">
                <a:cs typeface="B Mitra" pitchFamily="2" charset="-78"/>
              </a:endParaRPr>
            </a:p>
          </p:txBody>
        </p:sp>
        <p:sp>
          <p:nvSpPr>
            <p:cNvPr id="86086" name="Rectangle 70"/>
            <p:cNvSpPr>
              <a:spLocks noChangeArrowheads="1"/>
            </p:cNvSpPr>
            <p:nvPr/>
          </p:nvSpPr>
          <p:spPr bwMode="auto">
            <a:xfrm rot="8700000" flipV="1">
              <a:off x="340" y="1389"/>
              <a:ext cx="208" cy="154"/>
            </a:xfrm>
            <a:prstGeom prst="rect">
              <a:avLst/>
            </a:prstGeom>
            <a:noFill/>
            <a:ln w="9525">
              <a:noFill/>
              <a:miter lim="800000"/>
              <a:headEnd/>
              <a:tailEnd/>
            </a:ln>
          </p:spPr>
          <p:txBody>
            <a:bodyPr lIns="0" tIns="0" rIns="0" bIns="0">
              <a:spAutoFit/>
            </a:bodyPr>
            <a:lstStyle/>
            <a:p>
              <a:r>
                <a:rPr lang="fa-IR" b="1">
                  <a:solidFill>
                    <a:srgbClr val="000000"/>
                  </a:solidFill>
                  <a:cs typeface="B Mitra" pitchFamily="2" charset="-78"/>
                </a:rPr>
                <a:t>8</a:t>
              </a:r>
              <a:endParaRPr lang="ar-SA" b="1">
                <a:cs typeface="B Mitra" pitchFamily="2" charset="-78"/>
              </a:endParaRPr>
            </a:p>
          </p:txBody>
        </p:sp>
        <p:sp>
          <p:nvSpPr>
            <p:cNvPr id="86087" name="Rectangle 71"/>
            <p:cNvSpPr>
              <a:spLocks noChangeArrowheads="1"/>
            </p:cNvSpPr>
            <p:nvPr/>
          </p:nvSpPr>
          <p:spPr bwMode="auto">
            <a:xfrm rot="8700000" flipV="1">
              <a:off x="431" y="2686"/>
              <a:ext cx="208" cy="154"/>
            </a:xfrm>
            <a:prstGeom prst="rect">
              <a:avLst/>
            </a:prstGeom>
            <a:noFill/>
            <a:ln w="9525">
              <a:noFill/>
              <a:miter lim="800000"/>
              <a:headEnd/>
              <a:tailEnd/>
            </a:ln>
          </p:spPr>
          <p:txBody>
            <a:bodyPr lIns="0" tIns="0" rIns="0" bIns="0">
              <a:spAutoFit/>
            </a:bodyPr>
            <a:lstStyle/>
            <a:p>
              <a:r>
                <a:rPr lang="fa-IR" b="1">
                  <a:solidFill>
                    <a:srgbClr val="000000"/>
                  </a:solidFill>
                  <a:cs typeface="B Mitra" pitchFamily="2" charset="-78"/>
                </a:rPr>
                <a:t>7</a:t>
              </a:r>
              <a:endParaRPr lang="ar-SA" b="1">
                <a:cs typeface="B Mitra" pitchFamily="2" charset="-78"/>
              </a:endParaRPr>
            </a:p>
          </p:txBody>
        </p:sp>
        <p:sp>
          <p:nvSpPr>
            <p:cNvPr id="86088" name="Rectangle 72"/>
            <p:cNvSpPr>
              <a:spLocks noChangeArrowheads="1"/>
            </p:cNvSpPr>
            <p:nvPr/>
          </p:nvSpPr>
          <p:spPr bwMode="auto">
            <a:xfrm rot="8700000" flipV="1">
              <a:off x="1519" y="3367"/>
              <a:ext cx="208" cy="154"/>
            </a:xfrm>
            <a:prstGeom prst="rect">
              <a:avLst/>
            </a:prstGeom>
            <a:noFill/>
            <a:ln w="9525">
              <a:noFill/>
              <a:miter lim="800000"/>
              <a:headEnd/>
              <a:tailEnd/>
            </a:ln>
          </p:spPr>
          <p:txBody>
            <a:bodyPr lIns="0" tIns="0" rIns="0" bIns="0">
              <a:spAutoFit/>
            </a:bodyPr>
            <a:lstStyle/>
            <a:p>
              <a:r>
                <a:rPr lang="fa-IR" b="1">
                  <a:solidFill>
                    <a:srgbClr val="000000"/>
                  </a:solidFill>
                  <a:cs typeface="B Mitra" pitchFamily="2" charset="-78"/>
                </a:rPr>
                <a:t>6</a:t>
              </a:r>
              <a:endParaRPr lang="ar-SA" b="1">
                <a:cs typeface="B Mitra" pitchFamily="2" charset="-78"/>
              </a:endParaRPr>
            </a:p>
          </p:txBody>
        </p:sp>
        <p:sp>
          <p:nvSpPr>
            <p:cNvPr id="86089" name="Rectangle 73"/>
            <p:cNvSpPr>
              <a:spLocks noChangeArrowheads="1"/>
            </p:cNvSpPr>
            <p:nvPr/>
          </p:nvSpPr>
          <p:spPr bwMode="auto">
            <a:xfrm rot="8700000" flipV="1">
              <a:off x="2944" y="3594"/>
              <a:ext cx="208" cy="154"/>
            </a:xfrm>
            <a:prstGeom prst="rect">
              <a:avLst/>
            </a:prstGeom>
            <a:noFill/>
            <a:ln w="9525">
              <a:noFill/>
              <a:miter lim="800000"/>
              <a:headEnd/>
              <a:tailEnd/>
            </a:ln>
          </p:spPr>
          <p:txBody>
            <a:bodyPr lIns="0" tIns="0" rIns="0" bIns="0">
              <a:spAutoFit/>
            </a:bodyPr>
            <a:lstStyle/>
            <a:p>
              <a:r>
                <a:rPr lang="fa-IR" b="1">
                  <a:solidFill>
                    <a:srgbClr val="000000"/>
                  </a:solidFill>
                  <a:cs typeface="B Mitra" pitchFamily="2" charset="-78"/>
                </a:rPr>
                <a:t>5</a:t>
              </a:r>
              <a:endParaRPr lang="ar-SA" b="1">
                <a:cs typeface="B Mitra" pitchFamily="2" charset="-78"/>
              </a:endParaRPr>
            </a:p>
          </p:txBody>
        </p:sp>
        <p:sp>
          <p:nvSpPr>
            <p:cNvPr id="86090" name="Rectangle 74"/>
            <p:cNvSpPr>
              <a:spLocks noChangeArrowheads="1"/>
            </p:cNvSpPr>
            <p:nvPr/>
          </p:nvSpPr>
          <p:spPr bwMode="auto">
            <a:xfrm rot="8700000" flipV="1">
              <a:off x="4150" y="3321"/>
              <a:ext cx="208" cy="154"/>
            </a:xfrm>
            <a:prstGeom prst="rect">
              <a:avLst/>
            </a:prstGeom>
            <a:noFill/>
            <a:ln w="9525">
              <a:noFill/>
              <a:miter lim="800000"/>
              <a:headEnd/>
              <a:tailEnd/>
            </a:ln>
          </p:spPr>
          <p:txBody>
            <a:bodyPr lIns="0" tIns="0" rIns="0" bIns="0">
              <a:spAutoFit/>
            </a:bodyPr>
            <a:lstStyle/>
            <a:p>
              <a:r>
                <a:rPr lang="fa-IR" b="1">
                  <a:solidFill>
                    <a:srgbClr val="000000"/>
                  </a:solidFill>
                  <a:cs typeface="B Mitra" pitchFamily="2" charset="-78"/>
                </a:rPr>
                <a:t>4</a:t>
              </a:r>
              <a:endParaRPr lang="ar-SA" b="1">
                <a:cs typeface="B Mitra" pitchFamily="2" charset="-78"/>
              </a:endParaRPr>
            </a:p>
          </p:txBody>
        </p:sp>
        <p:sp>
          <p:nvSpPr>
            <p:cNvPr id="86091" name="Rectangle 75"/>
            <p:cNvSpPr>
              <a:spLocks noChangeArrowheads="1"/>
            </p:cNvSpPr>
            <p:nvPr/>
          </p:nvSpPr>
          <p:spPr bwMode="auto">
            <a:xfrm rot="8700000" flipV="1">
              <a:off x="5284" y="1752"/>
              <a:ext cx="208" cy="154"/>
            </a:xfrm>
            <a:prstGeom prst="rect">
              <a:avLst/>
            </a:prstGeom>
            <a:noFill/>
            <a:ln w="9525">
              <a:noFill/>
              <a:miter lim="800000"/>
              <a:headEnd/>
              <a:tailEnd/>
            </a:ln>
          </p:spPr>
          <p:txBody>
            <a:bodyPr lIns="0" tIns="0" rIns="0" bIns="0">
              <a:spAutoFit/>
            </a:bodyPr>
            <a:lstStyle/>
            <a:p>
              <a:r>
                <a:rPr lang="fa-IR" b="1">
                  <a:solidFill>
                    <a:srgbClr val="000000"/>
                  </a:solidFill>
                  <a:cs typeface="B Mitra" pitchFamily="2" charset="-78"/>
                </a:rPr>
                <a:t>3</a:t>
              </a:r>
              <a:endParaRPr lang="ar-SA" b="1">
                <a:cs typeface="B Mitra" pitchFamily="2" charset="-78"/>
              </a:endParaRPr>
            </a:p>
          </p:txBody>
        </p:sp>
        <p:sp>
          <p:nvSpPr>
            <p:cNvPr id="86092" name="Rectangle 76"/>
            <p:cNvSpPr>
              <a:spLocks noChangeArrowheads="1"/>
            </p:cNvSpPr>
            <p:nvPr/>
          </p:nvSpPr>
          <p:spPr bwMode="auto">
            <a:xfrm rot="8700000" flipV="1">
              <a:off x="4241" y="527"/>
              <a:ext cx="208" cy="154"/>
            </a:xfrm>
            <a:prstGeom prst="rect">
              <a:avLst/>
            </a:prstGeom>
            <a:noFill/>
            <a:ln w="9525">
              <a:noFill/>
              <a:miter lim="800000"/>
              <a:headEnd/>
              <a:tailEnd/>
            </a:ln>
          </p:spPr>
          <p:txBody>
            <a:bodyPr lIns="0" tIns="0" rIns="0" bIns="0">
              <a:spAutoFit/>
            </a:bodyPr>
            <a:lstStyle/>
            <a:p>
              <a:r>
                <a:rPr lang="fa-IR" b="1">
                  <a:solidFill>
                    <a:srgbClr val="000000"/>
                  </a:solidFill>
                  <a:cs typeface="B Mitra" pitchFamily="2" charset="-78"/>
                </a:rPr>
                <a:t>2</a:t>
              </a:r>
              <a:endParaRPr lang="ar-SA" b="1">
                <a:cs typeface="B Mitra" pitchFamily="2" charset="-78"/>
              </a:endParaRPr>
            </a:p>
          </p:txBody>
        </p:sp>
      </p:gr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SA" sz="4800" b="1" dirty="0" smtClean="0">
                <a:solidFill>
                  <a:srgbClr val="0070C0"/>
                </a:solidFill>
                <a:effectLst>
                  <a:outerShdw blurRad="38100" dist="38100" dir="2700000" algn="tl">
                    <a:srgbClr val="000000">
                      <a:alpha val="43137"/>
                    </a:srgbClr>
                  </a:outerShdw>
                </a:effectLst>
                <a:cs typeface="B Nazanin" pitchFamily="2" charset="-78"/>
              </a:rPr>
              <a:t>3-استراتژي هاي توسعه منابع انساني</a:t>
            </a:r>
            <a:r>
              <a:rPr lang="en-US" sz="4800" b="1" dirty="0" smtClean="0">
                <a:solidFill>
                  <a:srgbClr val="0070C0"/>
                </a:solidFill>
                <a:effectLst>
                  <a:outerShdw blurRad="38100" dist="38100" dir="2700000" algn="tl">
                    <a:srgbClr val="000000">
                      <a:alpha val="43137"/>
                    </a:srgbClr>
                  </a:outerShdw>
                </a:effectLst>
                <a:cs typeface="B Nazanin" pitchFamily="2" charset="-78"/>
              </a:rPr>
              <a:t/>
            </a:r>
            <a:br>
              <a:rPr lang="en-US" sz="4800" b="1" dirty="0" smtClean="0">
                <a:solidFill>
                  <a:srgbClr val="0070C0"/>
                </a:solidFill>
                <a:effectLst>
                  <a:outerShdw blurRad="38100" dist="38100" dir="2700000" algn="tl">
                    <a:srgbClr val="000000">
                      <a:alpha val="43137"/>
                    </a:srgbClr>
                  </a:outerShdw>
                </a:effectLst>
                <a:cs typeface="B Nazanin" pitchFamily="2" charset="-78"/>
              </a:rPr>
            </a:br>
            <a:endParaRPr lang="en-US" sz="4800" b="1"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algn="just" rtl="1">
              <a:buNone/>
            </a:pPr>
            <a:r>
              <a:rPr lang="ar-SA" sz="4000" dirty="0" smtClean="0">
                <a:cs typeface="B Nazanin" pitchFamily="2" charset="-78"/>
              </a:rPr>
              <a:t>توسعة استراتژيك منابع انساني به مسائلي چون ايجاد يك سازمان پويا (يادگير ) و فراهم آوردن فرصت هاي آموزش و پرورش و يادگيري کارکنان به منظور بهبود عملكرد سازماني، گروهي و فردي مي پردازد</a:t>
            </a:r>
            <a:r>
              <a:rPr lang="en-US" sz="4000" dirty="0" smtClean="0">
                <a:cs typeface="B Nazanin" pitchFamily="2" charset="-78"/>
              </a:rPr>
              <a:t>.</a:t>
            </a:r>
            <a:r>
              <a:rPr lang="fa-IR" sz="4000" dirty="0" smtClean="0">
                <a:latin typeface="Nazanin" pitchFamily="2" charset="-78"/>
                <a:cs typeface="B Nazanin" pitchFamily="2" charset="-78"/>
              </a:rPr>
              <a:t> پردازد.</a:t>
            </a:r>
          </a:p>
          <a:p>
            <a:pPr algn="just" rtl="1">
              <a:buNone/>
            </a:pPr>
            <a:r>
              <a:rPr lang="fa-IR" sz="4000" b="1" dirty="0" smtClean="0">
                <a:solidFill>
                  <a:srgbClr val="0070C0"/>
                </a:solidFill>
                <a:effectLst>
                  <a:outerShdw blurRad="38100" dist="38100" dir="2700000" algn="tl">
                    <a:srgbClr val="000000">
                      <a:alpha val="43137"/>
                    </a:srgbClr>
                  </a:outerShdw>
                </a:effectLst>
                <a:latin typeface="Nazanin" pitchFamily="2" charset="-78"/>
                <a:cs typeface="B Nazanin" pitchFamily="2" charset="-78"/>
              </a:rPr>
              <a:t>والتون (1999)</a:t>
            </a:r>
            <a:r>
              <a:rPr lang="fa-IR" sz="4000" dirty="0" smtClean="0">
                <a:latin typeface="Nazanin" pitchFamily="2" charset="-78"/>
                <a:cs typeface="B Nazanin" pitchFamily="2" charset="-78"/>
              </a:rPr>
              <a:t>توسعه استراتژیک منابع انسانی را چنین تعریف می کند :توسعه استراتژیک منابع انسانی شامل اینهاست :معرفی ،حذف ،اصلاح ،تعدیل ، هدایت وراهنمایی فرایندها و مسئولیت ها به شیوه ای که همه افراد و گروهها به مهارت ها ،دانش وشایستگی هایی که برای قبول وانجام وظایف فعلی و آتی سازمان لازم می باشد ،مجهز شوند.</a:t>
            </a:r>
            <a:endParaRPr lang="en-US" sz="4000" dirty="0" smtClean="0">
              <a:latin typeface="Nazanin" pitchFamily="2" charset="-78"/>
              <a:cs typeface="B Nazanin" pitchFamily="2" charset="-78"/>
            </a:endParaRPr>
          </a:p>
          <a:p>
            <a:pPr algn="just" rtl="1">
              <a:buNone/>
            </a:pPr>
            <a:r>
              <a:rPr lang="fa-IR" sz="4000" dirty="0" smtClean="0">
                <a:latin typeface="Nazanin" pitchFamily="2" charset="-78"/>
                <a:cs typeface="B Nazanin" pitchFamily="2" charset="-78"/>
              </a:rPr>
              <a:t>همان گونه که </a:t>
            </a:r>
            <a:r>
              <a:rPr lang="fa-IR" sz="4000" b="1" dirty="0" smtClean="0">
                <a:solidFill>
                  <a:srgbClr val="0070C0"/>
                </a:solidFill>
                <a:effectLst>
                  <a:outerShdw blurRad="38100" dist="38100" dir="2700000" algn="tl">
                    <a:srgbClr val="000000">
                      <a:alpha val="43137"/>
                    </a:srgbClr>
                  </a:outerShdw>
                </a:effectLst>
                <a:latin typeface="Nazanin" pitchFamily="2" charset="-78"/>
                <a:cs typeface="B Nazanin" pitchFamily="2" charset="-78"/>
              </a:rPr>
              <a:t>هریسون (1997)</a:t>
            </a:r>
            <a:r>
              <a:rPr lang="fa-IR" sz="4000" dirty="0" smtClean="0">
                <a:latin typeface="Nazanin" pitchFamily="2" charset="-78"/>
                <a:cs typeface="B Nazanin" pitchFamily="2" charset="-78"/>
              </a:rPr>
              <a:t>گفته است </a:t>
            </a:r>
            <a:r>
              <a:rPr lang="en-US" sz="4000" dirty="0" smtClean="0">
                <a:latin typeface="Nazanin" pitchFamily="2" charset="-78"/>
                <a:cs typeface="B Nazanin" pitchFamily="2" charset="-78"/>
              </a:rPr>
              <a:t>))</a:t>
            </a:r>
            <a:r>
              <a:rPr lang="fa-IR" sz="4000" dirty="0" smtClean="0">
                <a:latin typeface="Nazanin" pitchFamily="2" charset="-78"/>
                <a:cs typeface="B Nazanin" pitchFamily="2" charset="-78"/>
              </a:rPr>
              <a:t>توسعه استراتژیک منابع انسانی تحولی است که از بینشی قدرتمند درباره ی توانایی های بالفعل وبالقوه کارکنان در قالب چارچوب استراتژیک کلان شرکت ،ریشه میگیرد)).</a:t>
            </a:r>
            <a:endParaRPr lang="en-US" sz="4000" dirty="0">
              <a:cs typeface="B Nazanin" pitchFamily="2" charset="-78"/>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SA" sz="4800" b="1" dirty="0" smtClean="0">
                <a:solidFill>
                  <a:srgbClr val="0070C0"/>
                </a:solidFill>
                <a:effectLst>
                  <a:outerShdw blurRad="38100" dist="38100" dir="2700000" algn="tl">
                    <a:srgbClr val="000000">
                      <a:alpha val="43137"/>
                    </a:srgbClr>
                  </a:outerShdw>
                </a:effectLst>
                <a:cs typeface="B Nazanin" pitchFamily="2" charset="-78"/>
              </a:rPr>
              <a:t>اهداف استراتژي توسعة منابع انساني</a:t>
            </a:r>
            <a:endParaRPr lang="en-US" sz="4800" b="1"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pPr algn="r" rtl="1">
              <a:buNone/>
            </a:pPr>
            <a:r>
              <a:rPr lang="ar-SA" sz="4000" dirty="0" smtClean="0">
                <a:cs typeface="B Nazanin" pitchFamily="2" charset="-78"/>
              </a:rPr>
              <a:t>هدف از توسعة استراتژيك منابع انساني، توليد چارچوبي است فراگير و يكپارچه براي پرورش کارکنان</a:t>
            </a:r>
            <a:r>
              <a:rPr lang="en-US" sz="4000" dirty="0" smtClean="0">
                <a:cs typeface="B Nazanin" pitchFamily="2" charset="-78"/>
              </a:rPr>
              <a:t> . </a:t>
            </a:r>
            <a:r>
              <a:rPr lang="ar-SA" sz="4000" dirty="0" smtClean="0">
                <a:cs typeface="B Nazanin" pitchFamily="2" charset="-78"/>
              </a:rPr>
              <a:t>بخش اعظم فرآيند توسعة منابع انساني متوجه فراهم آوردن محيطي خواهد شد که در آن محيط کارکنان به يادگيري و توسعة دانش و مهارت هاي خود ترغيب گردند</a:t>
            </a:r>
            <a:r>
              <a:rPr lang="en-US" sz="4000" dirty="0" smtClean="0">
                <a:cs typeface="B Nazanin" pitchFamily="2" charset="-78"/>
              </a:rPr>
              <a:t>.</a:t>
            </a:r>
            <a:r>
              <a:rPr lang="fa-IR" sz="4000" dirty="0" smtClean="0">
                <a:latin typeface="Nazanin" pitchFamily="2" charset="-78"/>
                <a:cs typeface="B Nazanin" pitchFamily="2" charset="-78"/>
              </a:rPr>
              <a:t> ،اما تاکید این فعالیت ها بر توسعه سرمایه معنوی سازمان و ترویج و ارتقای پویایی سازمانی ،گروهی و فردی است .</a:t>
            </a:r>
          </a:p>
          <a:p>
            <a:pPr algn="r" rtl="1">
              <a:buNone/>
            </a:pPr>
            <a:r>
              <a:rPr lang="fa-IR" sz="4000" dirty="0" smtClean="0">
                <a:latin typeface="Nazanin" pitchFamily="2" charset="-78"/>
                <a:cs typeface="B Nazanin" pitchFamily="2" charset="-78"/>
              </a:rPr>
              <a:t>کانون تمرکز این فعالیت ها ،ایجاد </a:t>
            </a:r>
            <a:r>
              <a:rPr lang="fa-IR" sz="4000" b="1" dirty="0" smtClean="0">
                <a:solidFill>
                  <a:srgbClr val="0070C0"/>
                </a:solidFill>
                <a:effectLst>
                  <a:outerShdw blurRad="38100" dist="38100" dir="2700000" algn="tl">
                    <a:srgbClr val="000000">
                      <a:alpha val="43137"/>
                    </a:srgbClr>
                  </a:outerShdw>
                </a:effectLst>
                <a:latin typeface="Nazanin" pitchFamily="2" charset="-78"/>
                <a:cs typeface="B Nazanin" pitchFamily="2" charset="-78"/>
              </a:rPr>
              <a:t>سازمانی پویاست </a:t>
            </a:r>
            <a:r>
              <a:rPr lang="fa-IR" sz="4000" dirty="0" smtClean="0">
                <a:latin typeface="Nazanin" pitchFamily="2" charset="-78"/>
                <a:cs typeface="B Nazanin" pitchFamily="2" charset="-78"/>
              </a:rPr>
              <a:t>که در ان دانش ومعرفت ،به شکل سیستماتیک مدیریت می گردد.</a:t>
            </a:r>
          </a:p>
          <a:p>
            <a:pPr algn="r" rtl="1">
              <a:buNone/>
            </a:pPr>
            <a:endParaRPr lang="en-US" sz="4000" dirty="0" smtClean="0">
              <a:cs typeface="B Nazanin" pitchFamily="2" charset="-78"/>
            </a:endParaRPr>
          </a:p>
          <a:p>
            <a:pPr algn="r" rtl="1">
              <a:buNone/>
            </a:pPr>
            <a:endParaRPr lang="en-US" sz="4000" dirty="0">
              <a:cs typeface="B Nazanin" pitchFamily="2" charset="-78"/>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4000" b="1" dirty="0" smtClean="0">
                <a:solidFill>
                  <a:srgbClr val="0070C0"/>
                </a:solidFill>
                <a:effectLst>
                  <a:outerShdw blurRad="38100" dist="38100" dir="2700000" algn="tl">
                    <a:srgbClr val="000000">
                      <a:alpha val="43137"/>
                    </a:srgbClr>
                  </a:outerShdw>
                </a:effectLst>
                <a:cs typeface="B Nazanin" pitchFamily="2" charset="-78"/>
              </a:rPr>
              <a:t>مسائل اصلي استراتژي توسعة منابع انساني</a:t>
            </a:r>
            <a:endParaRPr lang="en-US" sz="4000" b="1"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457200" y="1295400"/>
            <a:ext cx="8229600" cy="5334000"/>
          </a:xfrm>
        </p:spPr>
        <p:txBody>
          <a:bodyPr>
            <a:noAutofit/>
          </a:bodyPr>
          <a:lstStyle/>
          <a:p>
            <a:pPr algn="r" rtl="1">
              <a:buNone/>
            </a:pPr>
            <a:r>
              <a:rPr lang="ar-SA" b="1" dirty="0" smtClean="0">
                <a:effectLst>
                  <a:outerShdw blurRad="38100" dist="38100" dir="2700000" algn="tl">
                    <a:srgbClr val="000000">
                      <a:alpha val="43137"/>
                    </a:srgbClr>
                  </a:outerShdw>
                </a:effectLst>
                <a:cs typeface="B Nazanin" pitchFamily="2" charset="-78"/>
              </a:rPr>
              <a:t>توسعة استراتژيك منابع انساني به مسائل زير مي پردازد</a:t>
            </a:r>
            <a:r>
              <a:rPr lang="en-US" b="1" dirty="0" smtClean="0">
                <a:effectLst>
                  <a:outerShdw blurRad="38100" dist="38100" dir="2700000" algn="tl">
                    <a:srgbClr val="000000">
                      <a:alpha val="43137"/>
                    </a:srgbClr>
                  </a:outerShdw>
                </a:effectLst>
                <a:cs typeface="B Nazanin" pitchFamily="2" charset="-78"/>
              </a:rPr>
              <a:t>:</a:t>
            </a:r>
          </a:p>
          <a:p>
            <a:pPr lvl="0" algn="r" rtl="1"/>
            <a:r>
              <a:rPr lang="en-US" b="1" dirty="0" smtClean="0">
                <a:effectLst>
                  <a:outerShdw blurRad="38100" dist="38100" dir="2700000" algn="tl">
                    <a:srgbClr val="000000">
                      <a:alpha val="43137"/>
                    </a:srgbClr>
                  </a:outerShdw>
                </a:effectLst>
                <a:cs typeface="B Nazanin" pitchFamily="2" charset="-78"/>
              </a:rPr>
              <a:t> </a:t>
            </a:r>
            <a:r>
              <a:rPr lang="ar-SA" b="1" dirty="0" smtClean="0">
                <a:effectLst>
                  <a:outerShdw blurRad="38100" dist="38100" dir="2700000" algn="tl">
                    <a:srgbClr val="000000">
                      <a:alpha val="43137"/>
                    </a:srgbClr>
                  </a:outerShdw>
                </a:effectLst>
                <a:cs typeface="B Nazanin" pitchFamily="2" charset="-78"/>
              </a:rPr>
              <a:t>طراحي استراتژي هاي پويايي فردي</a:t>
            </a:r>
            <a:endParaRPr lang="en-US" b="1" dirty="0" smtClean="0">
              <a:effectLst>
                <a:outerShdw blurRad="38100" dist="38100" dir="2700000" algn="tl">
                  <a:srgbClr val="000000">
                    <a:alpha val="43137"/>
                  </a:srgbClr>
                </a:outerShdw>
              </a:effectLst>
              <a:cs typeface="B Nazanin" pitchFamily="2" charset="-78"/>
            </a:endParaRPr>
          </a:p>
          <a:p>
            <a:pPr lvl="0" algn="r" rtl="1"/>
            <a:r>
              <a:rPr lang="en-US" b="1" dirty="0" smtClean="0">
                <a:effectLst>
                  <a:outerShdw blurRad="38100" dist="38100" dir="2700000" algn="tl">
                    <a:srgbClr val="000000">
                      <a:alpha val="43137"/>
                    </a:srgbClr>
                  </a:outerShdw>
                </a:effectLst>
                <a:cs typeface="B Nazanin" pitchFamily="2" charset="-78"/>
              </a:rPr>
              <a:t> </a:t>
            </a:r>
            <a:r>
              <a:rPr lang="ar-SA" b="1" dirty="0" smtClean="0">
                <a:effectLst>
                  <a:outerShdw blurRad="38100" dist="38100" dir="2700000" algn="tl">
                    <a:srgbClr val="000000">
                      <a:alpha val="43137"/>
                    </a:srgbClr>
                  </a:outerShdw>
                </a:effectLst>
                <a:cs typeface="B Nazanin" pitchFamily="2" charset="-78"/>
              </a:rPr>
              <a:t>طراحي و توسعة پويايي سازماني و ايجاد سازماني پويا</a:t>
            </a:r>
            <a:endParaRPr lang="en-US" b="1" dirty="0" smtClean="0">
              <a:effectLst>
                <a:outerShdw blurRad="38100" dist="38100" dir="2700000" algn="tl">
                  <a:srgbClr val="000000">
                    <a:alpha val="43137"/>
                  </a:srgbClr>
                </a:outerShdw>
              </a:effectLst>
              <a:cs typeface="B Nazanin" pitchFamily="2" charset="-78"/>
            </a:endParaRPr>
          </a:p>
          <a:p>
            <a:pPr lvl="0" algn="r" rtl="1"/>
            <a:r>
              <a:rPr lang="en-US" b="1" dirty="0" smtClean="0">
                <a:effectLst>
                  <a:outerShdw blurRad="38100" dist="38100" dir="2700000" algn="tl">
                    <a:srgbClr val="000000">
                      <a:alpha val="43137"/>
                    </a:srgbClr>
                  </a:outerShdw>
                </a:effectLst>
                <a:cs typeface="B Nazanin" pitchFamily="2" charset="-78"/>
              </a:rPr>
              <a:t> </a:t>
            </a:r>
            <a:r>
              <a:rPr lang="ar-SA" b="1" dirty="0" smtClean="0">
                <a:effectLst>
                  <a:outerShdw blurRad="38100" dist="38100" dir="2700000" algn="tl">
                    <a:srgbClr val="000000">
                      <a:alpha val="43137"/>
                    </a:srgbClr>
                  </a:outerShdw>
                </a:effectLst>
                <a:cs typeface="B Nazanin" pitchFamily="2" charset="-78"/>
              </a:rPr>
              <a:t>مديريت دانش و آگا</a:t>
            </a:r>
            <a:r>
              <a:rPr lang="fa-IR" b="1" dirty="0" smtClean="0">
                <a:effectLst>
                  <a:outerShdw blurRad="38100" dist="38100" dir="2700000" algn="tl">
                    <a:srgbClr val="000000">
                      <a:alpha val="43137"/>
                    </a:srgbClr>
                  </a:outerShdw>
                </a:effectLst>
                <a:cs typeface="B Nazanin" pitchFamily="2" charset="-78"/>
              </a:rPr>
              <a:t>هی </a:t>
            </a:r>
            <a:r>
              <a:rPr lang="ar-SA" b="1" dirty="0" smtClean="0">
                <a:effectLst>
                  <a:outerShdw blurRad="38100" dist="38100" dir="2700000" algn="tl">
                    <a:srgbClr val="000000">
                      <a:alpha val="43137"/>
                    </a:srgbClr>
                  </a:outerShdw>
                </a:effectLst>
                <a:cs typeface="B Nazanin" pitchFamily="2" charset="-78"/>
              </a:rPr>
              <a:t>هاي کارکنان</a:t>
            </a:r>
            <a:endParaRPr lang="en-US" b="1" dirty="0" smtClean="0">
              <a:effectLst>
                <a:outerShdw blurRad="38100" dist="38100" dir="2700000" algn="tl">
                  <a:srgbClr val="000000">
                    <a:alpha val="43137"/>
                  </a:srgbClr>
                </a:outerShdw>
              </a:effectLst>
              <a:cs typeface="B Nazanin" pitchFamily="2" charset="-78"/>
            </a:endParaRPr>
          </a:p>
          <a:p>
            <a:pPr lvl="0" algn="r" rtl="1"/>
            <a:r>
              <a:rPr lang="ar-SA" b="1" dirty="0" smtClean="0">
                <a:effectLst>
                  <a:outerShdw blurRad="38100" dist="38100" dir="2700000" algn="tl">
                    <a:srgbClr val="000000">
                      <a:alpha val="43137"/>
                    </a:srgbClr>
                  </a:outerShdw>
                </a:effectLst>
                <a:cs typeface="B Nazanin" pitchFamily="2" charset="-78"/>
              </a:rPr>
              <a:t>توسعة سرماية معنوي</a:t>
            </a:r>
            <a:endParaRPr lang="en-US" b="1" dirty="0" smtClean="0">
              <a:effectLst>
                <a:outerShdw blurRad="38100" dist="38100" dir="2700000" algn="tl">
                  <a:srgbClr val="000000">
                    <a:alpha val="43137"/>
                  </a:srgbClr>
                </a:outerShdw>
              </a:effectLst>
              <a:cs typeface="B Nazanin" pitchFamily="2" charset="-78"/>
            </a:endParaRPr>
          </a:p>
          <a:p>
            <a:pPr lvl="0" algn="r" rtl="1"/>
            <a:r>
              <a:rPr lang="ar-SA" b="1" dirty="0" smtClean="0">
                <a:effectLst>
                  <a:outerShdw blurRad="38100" dist="38100" dir="2700000" algn="tl">
                    <a:srgbClr val="000000">
                      <a:alpha val="43137"/>
                    </a:srgbClr>
                  </a:outerShdw>
                </a:effectLst>
                <a:cs typeface="B Nazanin" pitchFamily="2" charset="-78"/>
              </a:rPr>
              <a:t>توسعه و پرورش مديران</a:t>
            </a:r>
            <a:endParaRPr lang="en-US" b="1" dirty="0" smtClean="0">
              <a:effectLst>
                <a:outerShdw blurRad="38100" dist="38100" dir="2700000" algn="tl">
                  <a:srgbClr val="000000">
                    <a:alpha val="43137"/>
                  </a:srgbClr>
                </a:outerShdw>
              </a:effectLst>
              <a:cs typeface="B Nazanin" pitchFamily="2" charset="-78"/>
            </a:endParaRPr>
          </a:p>
          <a:p>
            <a:pPr lvl="0" algn="r" rtl="1"/>
            <a:r>
              <a:rPr lang="en-US" b="1" dirty="0" smtClean="0">
                <a:effectLst>
                  <a:outerShdw blurRad="38100" dist="38100" dir="2700000" algn="tl">
                    <a:srgbClr val="000000">
                      <a:alpha val="43137"/>
                    </a:srgbClr>
                  </a:outerShdw>
                </a:effectLst>
                <a:cs typeface="B Nazanin" pitchFamily="2" charset="-78"/>
              </a:rPr>
              <a:t> </a:t>
            </a:r>
            <a:r>
              <a:rPr lang="ar-SA" b="1" dirty="0" smtClean="0">
                <a:effectLst>
                  <a:outerShdw blurRad="38100" dist="38100" dir="2700000" algn="tl">
                    <a:srgbClr val="000000">
                      <a:alpha val="43137"/>
                    </a:srgbClr>
                  </a:outerShdw>
                </a:effectLst>
                <a:cs typeface="B Nazanin" pitchFamily="2" charset="-78"/>
              </a:rPr>
              <a:t>توسعه و پرورش آگاهي عاطفي</a:t>
            </a:r>
            <a:endParaRPr lang="en-US" b="1" dirty="0" smtClean="0">
              <a:effectLst>
                <a:outerShdw blurRad="38100" dist="38100" dir="2700000" algn="tl">
                  <a:srgbClr val="000000">
                    <a:alpha val="43137"/>
                  </a:srgbClr>
                </a:outerShdw>
              </a:effectLst>
              <a:cs typeface="B Nazanin" pitchFamily="2" charset="-78"/>
            </a:endParaRPr>
          </a:p>
          <a:p>
            <a:pPr lvl="0" algn="r" rtl="1"/>
            <a:r>
              <a:rPr lang="en-US" b="1" dirty="0" smtClean="0">
                <a:effectLst>
                  <a:outerShdw blurRad="38100" dist="38100" dir="2700000" algn="tl">
                    <a:srgbClr val="000000">
                      <a:alpha val="43137"/>
                    </a:srgbClr>
                  </a:outerShdw>
                </a:effectLst>
                <a:cs typeface="B Nazanin" pitchFamily="2" charset="-78"/>
              </a:rPr>
              <a:t> </a:t>
            </a:r>
            <a:r>
              <a:rPr lang="ar-SA" b="1" dirty="0" smtClean="0">
                <a:effectLst>
                  <a:outerShdw blurRad="38100" dist="38100" dir="2700000" algn="tl">
                    <a:srgbClr val="000000">
                      <a:alpha val="43137"/>
                    </a:srgbClr>
                  </a:outerShdw>
                </a:effectLst>
                <a:cs typeface="B Nazanin" pitchFamily="2" charset="-78"/>
              </a:rPr>
              <a:t>توسعة قابليت استراتژيك</a:t>
            </a:r>
            <a:endParaRPr lang="en-US" b="1" dirty="0" smtClean="0">
              <a:effectLst>
                <a:outerShdw blurRad="38100" dist="38100" dir="2700000" algn="tl">
                  <a:srgbClr val="000000">
                    <a:alpha val="43137"/>
                  </a:srgbClr>
                </a:outerShdw>
              </a:effectLst>
              <a:cs typeface="B Nazanin" pitchFamily="2" charset="-78"/>
            </a:endParaRPr>
          </a:p>
          <a:p>
            <a:pPr algn="r" rtl="1"/>
            <a:endParaRPr lang="en-US" b="1" dirty="0">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1538" y="1"/>
            <a:ext cx="6984776" cy="7529241"/>
          </a:xfrm>
          <a:prstGeom prst="rect">
            <a:avLst/>
          </a:prstGeom>
        </p:spPr>
        <p:txBody>
          <a:bodyPr wrap="square">
            <a:spAutoFit/>
          </a:bodyPr>
          <a:lstStyle/>
          <a:p>
            <a:pPr algn="ctr" rtl="1">
              <a:lnSpc>
                <a:spcPct val="115000"/>
              </a:lnSpc>
              <a:spcAft>
                <a:spcPts val="1000"/>
              </a:spcAft>
            </a:pPr>
            <a:r>
              <a:rPr lang="fa-IR" sz="4000" b="1" dirty="0" smtClean="0">
                <a:solidFill>
                  <a:srgbClr val="0070C0"/>
                </a:solidFill>
                <a:effectLst>
                  <a:outerShdw blurRad="38100" dist="38100" dir="2700000" algn="tl">
                    <a:srgbClr val="000000">
                      <a:alpha val="43137"/>
                    </a:srgbClr>
                  </a:outerShdw>
                </a:effectLst>
                <a:latin typeface="Nazanin" pitchFamily="2" charset="-78"/>
                <a:ea typeface="Calibri"/>
                <a:cs typeface="B Nazanin" pitchFamily="2" charset="-78"/>
              </a:rPr>
              <a:t>استراتژی های یادگیری سازمانی</a:t>
            </a:r>
            <a:endParaRPr lang="en-US" sz="4000" b="1" dirty="0" smtClean="0">
              <a:solidFill>
                <a:srgbClr val="0070C0"/>
              </a:solidFill>
              <a:effectLst>
                <a:outerShdw blurRad="38100" dist="38100" dir="2700000" algn="tl">
                  <a:srgbClr val="000000">
                    <a:alpha val="43137"/>
                  </a:srgbClr>
                </a:outerShdw>
              </a:effectLst>
              <a:latin typeface="Nazanin" pitchFamily="2" charset="-78"/>
              <a:ea typeface="Calibri"/>
              <a:cs typeface="B Nazanin" pitchFamily="2" charset="-78"/>
            </a:endParaRPr>
          </a:p>
          <a:p>
            <a:pPr algn="just" rtl="1">
              <a:lnSpc>
                <a:spcPct val="115000"/>
              </a:lnSpc>
              <a:spcAft>
                <a:spcPts val="1000"/>
              </a:spcAft>
            </a:pPr>
            <a:r>
              <a:rPr lang="fa-IR" sz="2400" b="1" dirty="0" smtClean="0">
                <a:effectLst/>
                <a:latin typeface="Nazanin" pitchFamily="2" charset="-78"/>
                <a:ea typeface="Calibri"/>
                <a:cs typeface="B Nazanin" pitchFamily="2" charset="-78"/>
              </a:rPr>
              <a:t>هدف از استراتژی یادگیری سازمانی ،ایجاد یک قابلیت متکی بر منابع انسانی در شرکت است .این هدف در راستای یکی از اصول اصلی مدیریت منابع انسانی قراردارد ،یعنی اینکه باید روی کارکنان سرمایه گذاری کرد تا سرمایه انسانی مورد نیاز سازمان توسعه یابد و موجودی و ذخیره دانش و آگاهی و مهارت هایش افزایش یابد . همان گونه که ارنبرگ و اسمیت (1994)گفته اند ،</a:t>
            </a:r>
          </a:p>
          <a:p>
            <a:pPr algn="just" rtl="1">
              <a:lnSpc>
                <a:spcPct val="115000"/>
              </a:lnSpc>
              <a:spcAft>
                <a:spcPts val="1000"/>
              </a:spcAft>
            </a:pPr>
            <a:r>
              <a:rPr lang="fa-IR" sz="2400" b="1" dirty="0" smtClean="0">
                <a:latin typeface="Nazanin" pitchFamily="2" charset="-78"/>
                <a:ea typeface="Calibri"/>
                <a:cs typeface="B Nazanin" pitchFamily="2" charset="-78"/>
              </a:rPr>
              <a:t>هریسون </a:t>
            </a:r>
            <a:r>
              <a:rPr lang="fa-IR" sz="2800" b="1" dirty="0" smtClean="0">
                <a:solidFill>
                  <a:srgbClr val="0070C0"/>
                </a:solidFill>
                <a:effectLst>
                  <a:outerShdw blurRad="38100" dist="38100" dir="2700000" algn="tl">
                    <a:srgbClr val="000000">
                      <a:alpha val="43137"/>
                    </a:srgbClr>
                  </a:outerShdw>
                </a:effectLst>
                <a:latin typeface="Nazanin" pitchFamily="2" charset="-78"/>
                <a:ea typeface="Calibri"/>
                <a:cs typeface="B Nazanin" pitchFamily="2" charset="-78"/>
              </a:rPr>
              <a:t>5</a:t>
            </a:r>
            <a:r>
              <a:rPr lang="fa-IR" sz="3200" b="1" dirty="0" smtClean="0">
                <a:solidFill>
                  <a:srgbClr val="0070C0"/>
                </a:solidFill>
                <a:effectLst>
                  <a:outerShdw blurRad="38100" dist="38100" dir="2700000" algn="tl">
                    <a:srgbClr val="000000">
                      <a:alpha val="43137"/>
                    </a:srgbClr>
                  </a:outerShdw>
                </a:effectLst>
                <a:latin typeface="Nazanin" pitchFamily="2" charset="-78"/>
                <a:ea typeface="Calibri"/>
                <a:cs typeface="B Nazanin" pitchFamily="2" charset="-78"/>
              </a:rPr>
              <a:t> </a:t>
            </a:r>
            <a:r>
              <a:rPr lang="fa-IR" sz="2800" b="1" dirty="0" smtClean="0">
                <a:solidFill>
                  <a:srgbClr val="0070C0"/>
                </a:solidFill>
                <a:effectLst>
                  <a:outerShdw blurRad="38100" dist="38100" dir="2700000" algn="tl">
                    <a:srgbClr val="000000">
                      <a:alpha val="43137"/>
                    </a:srgbClr>
                  </a:outerShdw>
                </a:effectLst>
                <a:latin typeface="Nazanin" pitchFamily="2" charset="-78"/>
                <a:ea typeface="Calibri"/>
                <a:cs typeface="B Nazanin" pitchFamily="2" charset="-78"/>
              </a:rPr>
              <a:t>اصل یادگیری </a:t>
            </a:r>
            <a:r>
              <a:rPr lang="fa-IR" sz="2400" b="1" dirty="0" smtClean="0">
                <a:effectLst/>
                <a:latin typeface="Nazanin" pitchFamily="2" charset="-78"/>
                <a:ea typeface="Calibri"/>
                <a:cs typeface="B Nazanin" pitchFamily="2" charset="-78"/>
              </a:rPr>
              <a:t>را بدین شرح بیان کرده: </a:t>
            </a:r>
          </a:p>
          <a:p>
            <a:pPr algn="just" rtl="1">
              <a:lnSpc>
                <a:spcPct val="115000"/>
              </a:lnSpc>
              <a:spcAft>
                <a:spcPts val="1000"/>
              </a:spcAft>
              <a:buFont typeface="Arial" pitchFamily="34" charset="0"/>
              <a:buChar char="•"/>
            </a:pPr>
            <a:r>
              <a:rPr lang="fa-IR" sz="2400" b="1" dirty="0" smtClean="0">
                <a:effectLst/>
                <a:latin typeface="Nazanin" pitchFamily="2" charset="-78"/>
                <a:ea typeface="Calibri"/>
                <a:cs typeface="B Nazanin" pitchFamily="2" charset="-78"/>
              </a:rPr>
              <a:t>-دانش و مهارت های یک کارگر که نتیجه ی آموزش های نظری ،حرفه ای و آموزش حاصل از تجربه است موجودی و ذخیره ی مشخصی از سرمایه ای کارا را خلق میکند.</a:t>
            </a:r>
            <a:endParaRPr lang="en-US" sz="2400" b="1" dirty="0" smtClean="0">
              <a:effectLst/>
              <a:latin typeface="Nazanin" pitchFamily="2" charset="-78"/>
              <a:ea typeface="Calibri"/>
              <a:cs typeface="B Nazanin" pitchFamily="2" charset="-78"/>
            </a:endParaRPr>
          </a:p>
          <a:p>
            <a:pPr algn="just" rtl="1">
              <a:lnSpc>
                <a:spcPct val="115000"/>
              </a:lnSpc>
              <a:spcAft>
                <a:spcPts val="1000"/>
              </a:spcAft>
              <a:buFont typeface="Arial" pitchFamily="34" charset="0"/>
              <a:buChar char="•"/>
            </a:pPr>
            <a:r>
              <a:rPr lang="fa-IR" sz="2400" b="1" dirty="0" smtClean="0">
                <a:effectLst/>
                <a:latin typeface="Nazanin" pitchFamily="2" charset="-78"/>
                <a:ea typeface="Calibri"/>
                <a:cs typeface="B Nazanin" pitchFamily="2" charset="-78"/>
              </a:rPr>
              <a:t>-نیاز به یک بینش قوی و انسجام بخش سازمانی که بتوان آن را به اطلاع کارکنان سازمان رساند و حفظ کرد تا بدین وسیله آگاهی نسبت به ضرورت تفکر</a:t>
            </a:r>
            <a:r>
              <a:rPr lang="fa-IR" sz="2400" b="1" dirty="0" smtClean="0">
                <a:latin typeface="Nazanin" pitchFamily="2" charset="-78"/>
                <a:ea typeface="Calibri"/>
                <a:cs typeface="B Nazanin" pitchFamily="2" charset="-78"/>
              </a:rPr>
              <a:t>استراتژیک در تمام سطوح افزایش یابد . </a:t>
            </a:r>
          </a:p>
          <a:p>
            <a:pPr algn="just" rtl="1">
              <a:lnSpc>
                <a:spcPct val="115000"/>
              </a:lnSpc>
              <a:spcAft>
                <a:spcPts val="1000"/>
              </a:spcAft>
              <a:buFont typeface="Arial" pitchFamily="34" charset="0"/>
              <a:buChar char="•"/>
            </a:pPr>
            <a:endParaRPr lang="en-US" sz="2400" b="1" dirty="0">
              <a:effectLst/>
              <a:latin typeface="Nazanin" pitchFamily="2" charset="-78"/>
              <a:ea typeface="Calibri"/>
              <a:cs typeface="B Nazanin" pitchFamily="2" charset="-78"/>
            </a:endParaRPr>
          </a:p>
        </p:txBody>
      </p:sp>
    </p:spTree>
    <p:extLst>
      <p:ext uri="{BB962C8B-B14F-4D97-AF65-F5344CB8AC3E}">
        <p14:creationId xmlns="" xmlns:p14="http://schemas.microsoft.com/office/powerpoint/2010/main" val="1602518234"/>
      </p:ext>
    </p:extLst>
  </p:cSld>
  <p:clrMapOvr>
    <a:masterClrMapping/>
  </p:clrMapOvr>
  <p:transition spd="slow">
    <p:wip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8001000" cy="5888792"/>
          </a:xfrm>
          <a:prstGeom prst="rect">
            <a:avLst/>
          </a:prstGeom>
        </p:spPr>
        <p:txBody>
          <a:bodyPr wrap="square">
            <a:spAutoFit/>
          </a:bodyPr>
          <a:lstStyle/>
          <a:p>
            <a:pPr algn="just" rtl="1">
              <a:lnSpc>
                <a:spcPct val="150000"/>
              </a:lnSpc>
              <a:spcAft>
                <a:spcPts val="1000"/>
              </a:spcAft>
              <a:buFont typeface="Arial" pitchFamily="34" charset="0"/>
              <a:buChar char="•"/>
            </a:pPr>
            <a:r>
              <a:rPr lang="fa-IR" sz="2400" b="1" dirty="0" smtClean="0">
                <a:effectLst/>
                <a:latin typeface="Nazanin" pitchFamily="2" charset="-78"/>
                <a:ea typeface="Calibri"/>
                <a:cs typeface="B Nazanin" pitchFamily="2" charset="-78"/>
              </a:rPr>
              <a:t>-نیاز به طراحی استراتژی در وضعیتی که بینش سازمانی نه تنها قوی باشد بلکه شفاف و نامبهم نیز باشد .این کار جست وجوی طیف بیشتری از گزینه های استراتژیک را ترغیب می کند ،تفکر جانبی را </a:t>
            </a:r>
            <a:r>
              <a:rPr lang="fa-IR" sz="2400" b="1" dirty="0" smtClean="0">
                <a:latin typeface="Nazanin" pitchFamily="2" charset="-78"/>
                <a:ea typeface="Calibri"/>
                <a:cs typeface="B Nazanin" pitchFamily="2" charset="-78"/>
              </a:rPr>
              <a:t>ترویج</a:t>
            </a:r>
            <a:r>
              <a:rPr lang="fa-IR" sz="2400" b="1" dirty="0" smtClean="0">
                <a:effectLst/>
                <a:latin typeface="Nazanin" pitchFamily="2" charset="-78"/>
                <a:ea typeface="Calibri"/>
                <a:cs typeface="B Nazanin" pitchFamily="2" charset="-78"/>
              </a:rPr>
              <a:t> می کند و فعالیت های آگاهی بخش کارکنان را جهت میدهد . انجام گفت وگوهای متناوب ،برقراری ارتباط و مذاکره در قالب ودر راستای چارچوبی از اهداف وبینش سازمانی ،فراگیری سازمانی را به نحوی چشمگیر تسهیل می کنند .</a:t>
            </a:r>
            <a:endParaRPr lang="en-US" sz="2400" b="1" dirty="0" smtClean="0">
              <a:effectLst/>
              <a:latin typeface="Nazanin" pitchFamily="2" charset="-78"/>
              <a:ea typeface="Calibri"/>
              <a:cs typeface="B Nazanin" pitchFamily="2" charset="-78"/>
            </a:endParaRPr>
          </a:p>
          <a:p>
            <a:pPr algn="just" rtl="1">
              <a:lnSpc>
                <a:spcPct val="150000"/>
              </a:lnSpc>
              <a:spcAft>
                <a:spcPts val="1000"/>
              </a:spcAft>
              <a:buFont typeface="Arial" pitchFamily="34" charset="0"/>
              <a:buChar char="•"/>
            </a:pPr>
            <a:r>
              <a:rPr lang="fa-IR" sz="2400" b="1" dirty="0" smtClean="0">
                <a:effectLst/>
                <a:latin typeface="Nazanin" pitchFamily="2" charset="-78"/>
                <a:ea typeface="Calibri"/>
                <a:cs typeface="B Nazanin" pitchFamily="2" charset="-78"/>
              </a:rPr>
              <a:t>به چالش کشاندن کارکنان برای بررسی مجدد این که آنها چه چیزی را بدون چون وچرا می پذیرند . </a:t>
            </a:r>
          </a:p>
          <a:p>
            <a:pPr algn="just" rtl="1">
              <a:lnSpc>
                <a:spcPct val="150000"/>
              </a:lnSpc>
              <a:spcAft>
                <a:spcPts val="1000"/>
              </a:spcAft>
              <a:buFont typeface="Arial" pitchFamily="34" charset="0"/>
              <a:buChar char="•"/>
            </a:pPr>
            <a:r>
              <a:rPr lang="fa-IR" sz="2400" b="1" dirty="0" smtClean="0">
                <a:latin typeface="Nazanin" pitchFamily="2" charset="-78"/>
                <a:ea typeface="Calibri"/>
                <a:cs typeface="B Nazanin" pitchFamily="2" charset="-78"/>
              </a:rPr>
              <a:t>-ضرورت ایجاد جو </a:t>
            </a:r>
            <a:r>
              <a:rPr lang="fa-IR" sz="2400" b="1" dirty="0" smtClean="0">
                <a:latin typeface="Nazanin" pitchFamily="2" charset="-78"/>
                <a:ea typeface="Calibri"/>
                <a:cs typeface="B Nazanin" pitchFamily="2" charset="-78"/>
              </a:rPr>
              <a:t>نوآوری،</a:t>
            </a:r>
            <a:r>
              <a:rPr lang="fa-IR" sz="2400" b="1" dirty="0" smtClean="0">
                <a:latin typeface="Nazanin" pitchFamily="2" charset="-78"/>
                <a:ea typeface="Calibri"/>
                <a:cs typeface="B Nazanin" pitchFamily="2" charset="-78"/>
              </a:rPr>
              <a:t> </a:t>
            </a:r>
            <a:r>
              <a:rPr lang="fa-IR" sz="2400" b="1" dirty="0" smtClean="0">
                <a:latin typeface="Nazanin" pitchFamily="2" charset="-78"/>
                <a:ea typeface="Calibri"/>
                <a:cs typeface="B Nazanin" pitchFamily="2" charset="-78"/>
              </a:rPr>
              <a:t>ضروری است که یک جو خلاق وپویا در سازمان ایجاد شود.</a:t>
            </a:r>
            <a:endParaRPr lang="en-US" sz="2400" b="1" dirty="0">
              <a:effectLst/>
              <a:latin typeface="Nazanin" pitchFamily="2" charset="-78"/>
              <a:ea typeface="Calibri"/>
              <a:cs typeface="B Nazanin" pitchFamily="2" charset="-78"/>
            </a:endParaRPr>
          </a:p>
        </p:txBody>
      </p:sp>
    </p:spTree>
    <p:extLst>
      <p:ext uri="{BB962C8B-B14F-4D97-AF65-F5344CB8AC3E}">
        <p14:creationId xmlns="" xmlns:p14="http://schemas.microsoft.com/office/powerpoint/2010/main" val="1252935487"/>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b="1" dirty="0" smtClean="0">
                <a:solidFill>
                  <a:srgbClr val="FFC000"/>
                </a:solidFill>
                <a:effectLst>
                  <a:outerShdw blurRad="38100" dist="38100" dir="2700000" algn="tl">
                    <a:srgbClr val="000000">
                      <a:alpha val="43137"/>
                    </a:srgbClr>
                  </a:outerShdw>
                </a:effectLst>
                <a:cs typeface="B Nazanin" pitchFamily="2" charset="-78"/>
              </a:rPr>
              <a:t>الف- </a:t>
            </a:r>
            <a:r>
              <a:rPr lang="ar-SA" b="1" dirty="0" smtClean="0">
                <a:solidFill>
                  <a:srgbClr val="FFC000"/>
                </a:solidFill>
                <a:effectLst>
                  <a:outerShdw blurRad="38100" dist="38100" dir="2700000" algn="tl">
                    <a:srgbClr val="000000">
                      <a:alpha val="43137"/>
                    </a:srgbClr>
                  </a:outerShdw>
                </a:effectLst>
                <a:cs typeface="B Nazanin" pitchFamily="2" charset="-78"/>
              </a:rPr>
              <a:t>استراتژي هاي افزايش اثربخشي سازماني</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876800"/>
          </a:xfrm>
        </p:spPr>
        <p:txBody>
          <a:bodyPr>
            <a:normAutofit/>
          </a:bodyPr>
          <a:lstStyle/>
          <a:p>
            <a:pPr algn="r" rtl="1">
              <a:lnSpc>
                <a:spcPct val="120000"/>
              </a:lnSpc>
            </a:pPr>
            <a:r>
              <a:rPr lang="ar-SA" sz="4000" dirty="0" smtClean="0">
                <a:cs typeface="B Nazanin" pitchFamily="2" charset="-78"/>
              </a:rPr>
              <a:t>اين استراتژي براي طراحي فرايندها</a:t>
            </a:r>
            <a:r>
              <a:rPr lang="fa-IR" sz="4000" dirty="0" smtClean="0">
                <a:cs typeface="B Nazanin" pitchFamily="2" charset="-78"/>
              </a:rPr>
              <a:t>ی</a:t>
            </a:r>
            <a:r>
              <a:rPr lang="ar-SA" sz="4000" dirty="0" smtClean="0">
                <a:cs typeface="B Nazanin" pitchFamily="2" charset="-78"/>
              </a:rPr>
              <a:t>ي </a:t>
            </a:r>
            <a:r>
              <a:rPr lang="fa-IR" sz="4000" dirty="0" smtClean="0">
                <a:cs typeface="B Nazanin" pitchFamily="2" charset="-78"/>
              </a:rPr>
              <a:t>که از رسیدن و دستیابی به اهداف کسب و کار و ایجاد فرهنگی مثبت و مطلوب حمایت می کنند،متمرکز می گردد.</a:t>
            </a:r>
          </a:p>
          <a:p>
            <a:pPr algn="r" rtl="1">
              <a:lnSpc>
                <a:spcPct val="120000"/>
              </a:lnSpc>
            </a:pPr>
            <a:r>
              <a:rPr lang="fa-IR" sz="4000" dirty="0" smtClean="0">
                <a:cs typeface="B Nazanin" pitchFamily="2" charset="-78"/>
              </a:rPr>
              <a:t>نسخه ای جهان شمول برای طراحی استراتژی وجود ندارد.</a:t>
            </a:r>
          </a:p>
          <a:p>
            <a:pPr algn="r" rtl="1">
              <a:lnSpc>
                <a:spcPct val="120000"/>
              </a:lnSpc>
            </a:pPr>
            <a:endParaRPr lang="en-US" sz="4000" dirty="0">
              <a:cs typeface="B Nazanin" pitchFamily="2" charset="-78"/>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0"/>
            <a:ext cx="6840760" cy="6477000"/>
          </a:xfrm>
          <a:prstGeom prst="rect">
            <a:avLst/>
          </a:prstGeom>
        </p:spPr>
        <p:txBody>
          <a:bodyPr wrap="square">
            <a:spAutoFit/>
          </a:bodyPr>
          <a:lstStyle/>
          <a:p>
            <a:pPr algn="ctr" rtl="1">
              <a:lnSpc>
                <a:spcPct val="115000"/>
              </a:lnSpc>
              <a:spcAft>
                <a:spcPts val="1000"/>
              </a:spcAft>
            </a:pPr>
            <a:endParaRPr lang="fa-IR" sz="3200" b="1" dirty="0" smtClean="0">
              <a:effectLst/>
              <a:latin typeface="Calibri"/>
              <a:ea typeface="Calibri"/>
              <a:cs typeface="B Nazanin" pitchFamily="2" charset="-78"/>
            </a:endParaRPr>
          </a:p>
          <a:p>
            <a:pPr algn="just" rtl="1">
              <a:lnSpc>
                <a:spcPct val="115000"/>
              </a:lnSpc>
              <a:spcAft>
                <a:spcPts val="1000"/>
              </a:spcAft>
            </a:pPr>
            <a:r>
              <a:rPr lang="fa-IR" sz="2400" b="1" dirty="0" smtClean="0">
                <a:effectLst/>
                <a:latin typeface="Nazanin" pitchFamily="2" charset="-78"/>
                <a:ea typeface="Calibri"/>
                <a:cs typeface="B Nazanin" pitchFamily="2" charset="-78"/>
              </a:rPr>
              <a:t>آرگریس </a:t>
            </a:r>
            <a:r>
              <a:rPr lang="fa-IR" sz="2400" b="1" dirty="0" smtClean="0">
                <a:effectLst/>
                <a:latin typeface="Nazanin" pitchFamily="2" charset="-78"/>
                <a:ea typeface="Calibri"/>
                <a:cs typeface="B Nazanin" pitchFamily="2" charset="-78"/>
              </a:rPr>
              <a:t>بین یادگیری یک حلقه ودوحلقه تمایز قایل می شود .سازمان های پویای یک حلقه «متغیرهای حاکم » را تعریف میکنند،یعنی آنچه که انتظار دارند ،از حیث اهداف و استانداردها ،به دست آورند.سپس آنها موفقیت ها را نظارت وبررسی می کنند و درصورت لزوم اقدامات صحیح اتخاذ می کنند و به این ترتیب ،حلقه را تکمیل میکنند .</a:t>
            </a:r>
          </a:p>
          <a:p>
            <a:pPr algn="just" rtl="1">
              <a:lnSpc>
                <a:spcPct val="115000"/>
              </a:lnSpc>
              <a:spcAft>
                <a:spcPts val="1000"/>
              </a:spcAft>
            </a:pPr>
            <a:r>
              <a:rPr lang="fa-IR" sz="2400" b="1" dirty="0" smtClean="0">
                <a:effectLst/>
                <a:latin typeface="Nazanin" pitchFamily="2" charset="-78"/>
                <a:ea typeface="Calibri"/>
                <a:cs typeface="B Nazanin" pitchFamily="2" charset="-78"/>
              </a:rPr>
              <a:t>یادگیری دوحلقه ای وقتی بروز می کند که بر اساس فرایند نظارت ،اقدامات جهت تعریف مجدد «متغیرهای حاکم » برای مواجهه با موقعیت جدید آغاز شود ،این موقعیت جدید ممکن است توسط محیط بیرونی تحمیل شده باشد . سازمان با توجه به شرایط تغییر یافته چیز جدیدی درباره ی آنچه که باید به دست بیاید فراگرفته است و اکنون می تواند درباره ی نحوه محصول به آن چیز جدید تصمیم بگیرد .</a:t>
            </a:r>
            <a:endParaRPr lang="en-US" sz="2400" b="1" dirty="0">
              <a:effectLst/>
              <a:latin typeface="Nazanin" pitchFamily="2" charset="-78"/>
              <a:ea typeface="Calibri"/>
              <a:cs typeface="B Nazanin" pitchFamily="2" charset="-78"/>
            </a:endParaRPr>
          </a:p>
        </p:txBody>
      </p:sp>
      <p:sp>
        <p:nvSpPr>
          <p:cNvPr id="3" name="Rectangle 2"/>
          <p:cNvSpPr/>
          <p:nvPr/>
        </p:nvSpPr>
        <p:spPr>
          <a:xfrm>
            <a:off x="990600" y="0"/>
            <a:ext cx="6553200" cy="871008"/>
          </a:xfrm>
          <a:prstGeom prst="rect">
            <a:avLst/>
          </a:prstGeom>
        </p:spPr>
        <p:txBody>
          <a:bodyPr wrap="square">
            <a:spAutoFit/>
          </a:bodyPr>
          <a:lstStyle/>
          <a:p>
            <a:pPr algn="ctr" rtl="1">
              <a:lnSpc>
                <a:spcPct val="115000"/>
              </a:lnSpc>
              <a:spcAft>
                <a:spcPts val="1000"/>
              </a:spcAft>
            </a:pPr>
            <a:r>
              <a:rPr lang="fa-IR" sz="4400" b="1" dirty="0" smtClean="0">
                <a:solidFill>
                  <a:srgbClr val="0070C0"/>
                </a:solidFill>
                <a:effectLst>
                  <a:outerShdw blurRad="38100" dist="38100" dir="2700000" algn="tl">
                    <a:srgbClr val="000000">
                      <a:alpha val="43137"/>
                    </a:srgbClr>
                  </a:outerShdw>
                </a:effectLst>
                <a:latin typeface="Nazanin" pitchFamily="2" charset="-78"/>
                <a:ea typeface="Calibri"/>
                <a:cs typeface="B Nazanin" pitchFamily="2" charset="-78"/>
              </a:rPr>
              <a:t>یادگیری یک حلقه و دوحلقه</a:t>
            </a:r>
            <a:endParaRPr lang="en-US" sz="2800" b="1" dirty="0" smtClean="0">
              <a:solidFill>
                <a:srgbClr val="0070C0"/>
              </a:solidFill>
              <a:effectLst>
                <a:outerShdw blurRad="38100" dist="38100" dir="2700000" algn="tl">
                  <a:srgbClr val="000000">
                    <a:alpha val="43137"/>
                  </a:srgbClr>
                </a:outerShdw>
              </a:effectLst>
              <a:latin typeface="Nazanin" pitchFamily="2" charset="-78"/>
              <a:ea typeface="Calibri"/>
              <a:cs typeface="B Nazanin" pitchFamily="2" charset="-78"/>
            </a:endParaRPr>
          </a:p>
        </p:txBody>
      </p:sp>
    </p:spTree>
    <p:extLst>
      <p:ext uri="{BB962C8B-B14F-4D97-AF65-F5344CB8AC3E}">
        <p14:creationId xmlns="" xmlns:p14="http://schemas.microsoft.com/office/powerpoint/2010/main" val="1253412789"/>
      </p:ext>
    </p:extLst>
  </p:cSld>
  <p:clrMapOvr>
    <a:masterClrMapping/>
  </p:clrMapOvr>
  <p:transition spd="slow">
    <p:wip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4"/>
          <p:cNvGrpSpPr>
            <a:grpSpLocks/>
          </p:cNvGrpSpPr>
          <p:nvPr/>
        </p:nvGrpSpPr>
        <p:grpSpPr bwMode="auto">
          <a:xfrm>
            <a:off x="0" y="0"/>
            <a:ext cx="9144000" cy="6858000"/>
            <a:chOff x="0" y="0"/>
            <a:chExt cx="5760" cy="4320"/>
          </a:xfrm>
        </p:grpSpPr>
        <p:sp>
          <p:nvSpPr>
            <p:cNvPr id="81951" name="AutoShape 31"/>
            <p:cNvSpPr>
              <a:spLocks noChangeAspect="1" noChangeArrowheads="1"/>
            </p:cNvSpPr>
            <p:nvPr/>
          </p:nvSpPr>
          <p:spPr bwMode="auto">
            <a:xfrm>
              <a:off x="0" y="0"/>
              <a:ext cx="5760" cy="4320"/>
            </a:xfrm>
            <a:prstGeom prst="rect">
              <a:avLst/>
            </a:prstGeom>
            <a:noFill/>
            <a:ln w="19050">
              <a:solidFill>
                <a:srgbClr val="0000FF"/>
              </a:solidFill>
              <a:miter lim="800000"/>
              <a:headEnd/>
              <a:tailEnd/>
            </a:ln>
          </p:spPr>
          <p:txBody>
            <a:bodyPr/>
            <a:lstStyle/>
            <a:p>
              <a:endParaRPr lang="en-US"/>
            </a:p>
          </p:txBody>
        </p:sp>
        <p:sp>
          <p:nvSpPr>
            <p:cNvPr id="81952" name="_s1145"/>
            <p:cNvSpPr>
              <a:spLocks noChangeShapeType="1"/>
            </p:cNvSpPr>
            <p:nvPr/>
          </p:nvSpPr>
          <p:spPr bwMode="auto">
            <a:xfrm flipH="1">
              <a:off x="1125" y="2018"/>
              <a:ext cx="1200" cy="1"/>
            </a:xfrm>
            <a:prstGeom prst="line">
              <a:avLst/>
            </a:prstGeom>
            <a:noFill/>
            <a:ln w="28575">
              <a:solidFill>
                <a:srgbClr val="000000"/>
              </a:solidFill>
              <a:round/>
              <a:headEnd/>
              <a:tailEnd/>
            </a:ln>
          </p:spPr>
          <p:txBody>
            <a:bodyPr anchor="ctr"/>
            <a:lstStyle/>
            <a:p>
              <a:endParaRPr lang="en-US"/>
            </a:p>
          </p:txBody>
        </p:sp>
        <p:sp>
          <p:nvSpPr>
            <p:cNvPr id="81954" name="_s1148"/>
            <p:cNvSpPr>
              <a:spLocks noChangeArrowheads="1"/>
            </p:cNvSpPr>
            <p:nvPr/>
          </p:nvSpPr>
          <p:spPr bwMode="auto">
            <a:xfrm>
              <a:off x="2319" y="3211"/>
              <a:ext cx="1068" cy="754"/>
            </a:xfrm>
            <a:prstGeom prst="ellipse">
              <a:avLst/>
            </a:prstGeom>
            <a:solidFill>
              <a:srgbClr val="FFFFFF"/>
            </a:solidFill>
            <a:ln w="38100">
              <a:solidFill>
                <a:srgbClr val="FF3300"/>
              </a:solidFill>
              <a:round/>
              <a:headEnd/>
              <a:tailEnd/>
            </a:ln>
          </p:spPr>
          <p:txBody>
            <a:bodyPr anchor="ctr"/>
            <a:lstStyle/>
            <a:p>
              <a:pPr algn="ctr"/>
              <a:r>
                <a:rPr lang="fa-IR" sz="1700" b="1" dirty="0">
                  <a:solidFill>
                    <a:srgbClr val="000000"/>
                  </a:solidFill>
                  <a:latin typeface="Times New Roman" pitchFamily="18" charset="0"/>
                  <a:cs typeface="B Zar" pitchFamily="2" charset="-78"/>
                </a:rPr>
                <a:t>پرورش منابع</a:t>
              </a:r>
              <a:r>
                <a:rPr lang="fa-IR" sz="1700" b="1" dirty="0">
                  <a:solidFill>
                    <a:srgbClr val="000000"/>
                  </a:solidFill>
                  <a:latin typeface="Times New Roman" pitchFamily="18" charset="0"/>
                  <a:cs typeface="Times New Roman" pitchFamily="18" charset="0"/>
                </a:rPr>
                <a:t>‌</a:t>
              </a:r>
              <a:r>
                <a:rPr lang="en-US" sz="1700" b="1" dirty="0">
                  <a:solidFill>
                    <a:srgbClr val="000000"/>
                  </a:solidFill>
                  <a:latin typeface="Times New Roman" pitchFamily="18" charset="0"/>
                  <a:cs typeface="B Zar" pitchFamily="2" charset="-78"/>
                </a:rPr>
                <a:t> </a:t>
              </a:r>
              <a:r>
                <a:rPr lang="fa-IR" sz="1700" b="1" dirty="0">
                  <a:solidFill>
                    <a:srgbClr val="000000"/>
                  </a:solidFill>
                  <a:latin typeface="Times New Roman" pitchFamily="18" charset="0"/>
                  <a:cs typeface="B Zar" pitchFamily="2" charset="-78"/>
                </a:rPr>
                <a:t>انساني</a:t>
              </a:r>
              <a:endParaRPr lang="en-US" sz="1700" b="1" dirty="0">
                <a:solidFill>
                  <a:srgbClr val="000000"/>
                </a:solidFill>
                <a:cs typeface="B Zar" pitchFamily="2" charset="-78"/>
              </a:endParaRPr>
            </a:p>
          </p:txBody>
        </p:sp>
        <p:sp>
          <p:nvSpPr>
            <p:cNvPr id="81955" name="_s1149"/>
            <p:cNvSpPr>
              <a:spLocks noChangeShapeType="1"/>
            </p:cNvSpPr>
            <p:nvPr/>
          </p:nvSpPr>
          <p:spPr bwMode="auto">
            <a:xfrm>
              <a:off x="3387" y="2018"/>
              <a:ext cx="1199" cy="1"/>
            </a:xfrm>
            <a:prstGeom prst="line">
              <a:avLst/>
            </a:prstGeom>
            <a:noFill/>
            <a:ln w="28575">
              <a:solidFill>
                <a:srgbClr val="000000"/>
              </a:solidFill>
              <a:round/>
              <a:headEnd/>
              <a:tailEnd/>
            </a:ln>
          </p:spPr>
          <p:txBody>
            <a:bodyPr anchor="ctr"/>
            <a:lstStyle/>
            <a:p>
              <a:endParaRPr lang="en-US"/>
            </a:p>
          </p:txBody>
        </p:sp>
        <p:sp>
          <p:nvSpPr>
            <p:cNvPr id="81956" name="_s1150"/>
            <p:cNvSpPr>
              <a:spLocks noChangeArrowheads="1"/>
            </p:cNvSpPr>
            <p:nvPr/>
          </p:nvSpPr>
          <p:spPr bwMode="auto">
            <a:xfrm>
              <a:off x="4560" y="1632"/>
              <a:ext cx="1069" cy="754"/>
            </a:xfrm>
            <a:prstGeom prst="ellipse">
              <a:avLst/>
            </a:prstGeom>
            <a:solidFill>
              <a:srgbClr val="FFFFFF"/>
            </a:solidFill>
            <a:ln w="38100">
              <a:solidFill>
                <a:srgbClr val="FF3300"/>
              </a:solidFill>
              <a:round/>
              <a:headEnd/>
              <a:tailEnd/>
            </a:ln>
          </p:spPr>
          <p:txBody>
            <a:bodyPr anchor="ctr"/>
            <a:lstStyle/>
            <a:p>
              <a:pPr algn="ctr"/>
              <a:r>
                <a:rPr lang="ar-SA" sz="1700" b="1">
                  <a:solidFill>
                    <a:srgbClr val="000000"/>
                  </a:solidFill>
                  <a:latin typeface="Times New Roman" pitchFamily="18" charset="0"/>
                  <a:cs typeface="B Zar" pitchFamily="2" charset="-78"/>
                </a:rPr>
                <a:t>نگهداري منابع انساني</a:t>
              </a:r>
              <a:endParaRPr lang="en-US" sz="1700" b="1">
                <a:solidFill>
                  <a:srgbClr val="000000"/>
                </a:solidFill>
                <a:cs typeface="B Zar" pitchFamily="2" charset="-78"/>
              </a:endParaRPr>
            </a:p>
          </p:txBody>
        </p:sp>
        <p:sp>
          <p:nvSpPr>
            <p:cNvPr id="81957" name="_s1151"/>
            <p:cNvSpPr>
              <a:spLocks noChangeShapeType="1"/>
            </p:cNvSpPr>
            <p:nvPr/>
          </p:nvSpPr>
          <p:spPr bwMode="auto">
            <a:xfrm flipV="1">
              <a:off x="2853" y="761"/>
              <a:ext cx="0" cy="847"/>
            </a:xfrm>
            <a:prstGeom prst="line">
              <a:avLst/>
            </a:prstGeom>
            <a:noFill/>
            <a:ln w="28575">
              <a:solidFill>
                <a:srgbClr val="000000"/>
              </a:solidFill>
              <a:round/>
              <a:headEnd/>
              <a:tailEnd/>
            </a:ln>
          </p:spPr>
          <p:txBody>
            <a:bodyPr anchor="ctr"/>
            <a:lstStyle/>
            <a:p>
              <a:endParaRPr lang="en-US"/>
            </a:p>
          </p:txBody>
        </p:sp>
        <p:sp>
          <p:nvSpPr>
            <p:cNvPr id="81958" name="_s1152"/>
            <p:cNvSpPr>
              <a:spLocks noChangeArrowheads="1"/>
            </p:cNvSpPr>
            <p:nvPr/>
          </p:nvSpPr>
          <p:spPr bwMode="auto">
            <a:xfrm>
              <a:off x="2311" y="44"/>
              <a:ext cx="1068" cy="754"/>
            </a:xfrm>
            <a:prstGeom prst="ellipse">
              <a:avLst/>
            </a:prstGeom>
            <a:solidFill>
              <a:srgbClr val="FFFFFF"/>
            </a:solidFill>
            <a:ln w="38100">
              <a:solidFill>
                <a:srgbClr val="FF3300"/>
              </a:solidFill>
              <a:round/>
              <a:headEnd/>
              <a:tailEnd/>
            </a:ln>
          </p:spPr>
          <p:txBody>
            <a:bodyPr anchor="ctr"/>
            <a:lstStyle/>
            <a:p>
              <a:pPr algn="ctr"/>
              <a:r>
                <a:rPr lang="ar-SA" b="1" dirty="0">
                  <a:solidFill>
                    <a:srgbClr val="000000"/>
                  </a:solidFill>
                  <a:latin typeface="Times New Roman" pitchFamily="18" charset="0"/>
                  <a:cs typeface="B Zar" pitchFamily="2" charset="-78"/>
                </a:rPr>
                <a:t>جذب و شكار </a:t>
              </a:r>
              <a:r>
                <a:rPr lang="fa-IR" b="1" dirty="0">
                  <a:solidFill>
                    <a:srgbClr val="000000"/>
                  </a:solidFill>
                  <a:latin typeface="Times New Roman" pitchFamily="18" charset="0"/>
                  <a:cs typeface="B Zar" pitchFamily="2" charset="-78"/>
                </a:rPr>
                <a:t>مغزها</a:t>
              </a:r>
              <a:r>
                <a:rPr lang="ar-SA" b="1" dirty="0">
                  <a:solidFill>
                    <a:srgbClr val="000000"/>
                  </a:solidFill>
                  <a:latin typeface="Times New Roman" pitchFamily="18" charset="0"/>
                  <a:cs typeface="B Zar" pitchFamily="2" charset="-78"/>
                </a:rPr>
                <a:t> و استعدادها</a:t>
              </a:r>
              <a:endParaRPr lang="en-US" b="1" dirty="0">
                <a:solidFill>
                  <a:srgbClr val="000000"/>
                </a:solidFill>
                <a:cs typeface="B Zar" pitchFamily="2" charset="-78"/>
              </a:endParaRPr>
            </a:p>
          </p:txBody>
        </p:sp>
        <p:sp>
          <p:nvSpPr>
            <p:cNvPr id="81959" name="_s1110"/>
            <p:cNvSpPr>
              <a:spLocks noChangeShapeType="1"/>
            </p:cNvSpPr>
            <p:nvPr/>
          </p:nvSpPr>
          <p:spPr bwMode="auto">
            <a:xfrm flipV="1">
              <a:off x="2853" y="2362"/>
              <a:ext cx="0" cy="846"/>
            </a:xfrm>
            <a:prstGeom prst="line">
              <a:avLst/>
            </a:prstGeom>
            <a:noFill/>
            <a:ln w="38100">
              <a:solidFill>
                <a:srgbClr val="000000"/>
              </a:solidFill>
              <a:round/>
              <a:headEnd/>
              <a:tailEnd/>
            </a:ln>
          </p:spPr>
          <p:txBody>
            <a:bodyPr anchor="ctr"/>
            <a:lstStyle/>
            <a:p>
              <a:endParaRPr lang="en-US"/>
            </a:p>
          </p:txBody>
        </p:sp>
        <p:sp>
          <p:nvSpPr>
            <p:cNvPr id="81960" name="Oval 40"/>
            <p:cNvSpPr>
              <a:spLocks noChangeArrowheads="1"/>
            </p:cNvSpPr>
            <p:nvPr/>
          </p:nvSpPr>
          <p:spPr bwMode="auto">
            <a:xfrm>
              <a:off x="1958" y="1058"/>
              <a:ext cx="1782" cy="397"/>
            </a:xfrm>
            <a:prstGeom prst="ellipse">
              <a:avLst/>
            </a:prstGeom>
            <a:solidFill>
              <a:srgbClr val="FFFFFF"/>
            </a:solidFill>
            <a:ln w="19050">
              <a:solidFill>
                <a:srgbClr val="000000"/>
              </a:solidFill>
              <a:round/>
              <a:headEnd/>
              <a:tailEnd/>
            </a:ln>
          </p:spPr>
          <p:txBody>
            <a:bodyPr tIns="82800"/>
            <a:lstStyle/>
            <a:p>
              <a:pPr algn="ctr"/>
              <a:r>
                <a:rPr lang="ar-SA" sz="2100" b="1">
                  <a:solidFill>
                    <a:srgbClr val="000000"/>
                  </a:solidFill>
                  <a:latin typeface="Times New Roman" pitchFamily="18" charset="0"/>
                  <a:cs typeface="B Zar" pitchFamily="2" charset="-78"/>
                </a:rPr>
                <a:t>تدوين استراتژي </a:t>
              </a:r>
              <a:endParaRPr lang="en-US" sz="2100" b="1">
                <a:solidFill>
                  <a:srgbClr val="000000"/>
                </a:solidFill>
                <a:cs typeface="B Zar" pitchFamily="2" charset="-78"/>
              </a:endParaRPr>
            </a:p>
          </p:txBody>
        </p:sp>
        <p:sp>
          <p:nvSpPr>
            <p:cNvPr id="81961" name="Oval 41"/>
            <p:cNvSpPr>
              <a:spLocks noChangeArrowheads="1"/>
            </p:cNvSpPr>
            <p:nvPr/>
          </p:nvSpPr>
          <p:spPr bwMode="auto">
            <a:xfrm>
              <a:off x="1958" y="2657"/>
              <a:ext cx="1782" cy="397"/>
            </a:xfrm>
            <a:prstGeom prst="ellipse">
              <a:avLst/>
            </a:prstGeom>
            <a:solidFill>
              <a:srgbClr val="FFFFFF"/>
            </a:solidFill>
            <a:ln w="12700">
              <a:solidFill>
                <a:srgbClr val="000000"/>
              </a:solidFill>
              <a:round/>
              <a:headEnd/>
              <a:tailEnd/>
            </a:ln>
          </p:spPr>
          <p:txBody>
            <a:bodyPr tIns="118800"/>
            <a:lstStyle/>
            <a:p>
              <a:pPr algn="ctr"/>
              <a:r>
                <a:rPr lang="ar-SA" sz="2100" b="1" dirty="0">
                  <a:solidFill>
                    <a:srgbClr val="000000"/>
                  </a:solidFill>
                  <a:latin typeface="Times New Roman" pitchFamily="18" charset="0"/>
                  <a:cs typeface="B Zar" pitchFamily="2" charset="-78"/>
                </a:rPr>
                <a:t>تدوين استراتژي</a:t>
              </a:r>
              <a:endParaRPr lang="en-US" sz="2100" b="1" dirty="0">
                <a:solidFill>
                  <a:srgbClr val="000000"/>
                </a:solidFill>
                <a:cs typeface="B Zar" pitchFamily="2" charset="-78"/>
              </a:endParaRPr>
            </a:p>
          </p:txBody>
        </p:sp>
        <p:sp>
          <p:nvSpPr>
            <p:cNvPr id="81963" name="Oval 43"/>
            <p:cNvSpPr>
              <a:spLocks noChangeArrowheads="1"/>
            </p:cNvSpPr>
            <p:nvPr/>
          </p:nvSpPr>
          <p:spPr bwMode="auto">
            <a:xfrm rot="16200000">
              <a:off x="691" y="1809"/>
              <a:ext cx="1782" cy="397"/>
            </a:xfrm>
            <a:prstGeom prst="ellipse">
              <a:avLst/>
            </a:prstGeom>
            <a:solidFill>
              <a:srgbClr val="FFFFFF"/>
            </a:solidFill>
            <a:ln w="9525">
              <a:solidFill>
                <a:srgbClr val="000000"/>
              </a:solidFill>
              <a:round/>
              <a:headEnd/>
              <a:tailEnd/>
            </a:ln>
          </p:spPr>
          <p:txBody>
            <a:bodyPr tIns="118800" bIns="46800"/>
            <a:lstStyle/>
            <a:p>
              <a:pPr algn="ctr"/>
              <a:r>
                <a:rPr lang="ar-SA" sz="2100" b="1" dirty="0">
                  <a:solidFill>
                    <a:srgbClr val="000000"/>
                  </a:solidFill>
                  <a:latin typeface="Times New Roman" pitchFamily="18" charset="0"/>
                  <a:cs typeface="B Zar" pitchFamily="2" charset="-78"/>
                </a:rPr>
                <a:t>تدوين استراتژي</a:t>
              </a:r>
              <a:endParaRPr lang="en-US" sz="2100" b="1" dirty="0">
                <a:solidFill>
                  <a:srgbClr val="000000"/>
                </a:solidFill>
                <a:cs typeface="B Zar" pitchFamily="2" charset="-78"/>
              </a:endParaRPr>
            </a:p>
          </p:txBody>
        </p:sp>
        <p:sp>
          <p:nvSpPr>
            <p:cNvPr id="81964" name="_s1146"/>
            <p:cNvSpPr>
              <a:spLocks noChangeArrowheads="1"/>
            </p:cNvSpPr>
            <p:nvPr/>
          </p:nvSpPr>
          <p:spPr bwMode="auto">
            <a:xfrm>
              <a:off x="70" y="1641"/>
              <a:ext cx="1070" cy="754"/>
            </a:xfrm>
            <a:prstGeom prst="ellipse">
              <a:avLst/>
            </a:prstGeom>
            <a:solidFill>
              <a:srgbClr val="FFFFFF"/>
            </a:solidFill>
            <a:ln w="38100">
              <a:solidFill>
                <a:srgbClr val="FF3300"/>
              </a:solidFill>
              <a:round/>
              <a:headEnd/>
              <a:tailEnd/>
            </a:ln>
          </p:spPr>
          <p:txBody>
            <a:bodyPr anchor="ctr"/>
            <a:lstStyle/>
            <a:p>
              <a:pPr algn="ctr"/>
              <a:r>
                <a:rPr lang="ar-SA" b="1" dirty="0">
                  <a:solidFill>
                    <a:srgbClr val="000000"/>
                  </a:solidFill>
                  <a:latin typeface="Times New Roman" pitchFamily="18" charset="0"/>
                  <a:cs typeface="B Zar" pitchFamily="2" charset="-78"/>
                </a:rPr>
                <a:t>بكارگيري مؤثر </a:t>
              </a:r>
              <a:r>
                <a:rPr lang="fa-IR" b="1" dirty="0">
                  <a:solidFill>
                    <a:srgbClr val="000000"/>
                  </a:solidFill>
                  <a:latin typeface="Times New Roman" pitchFamily="18" charset="0"/>
                  <a:cs typeface="B Zar" pitchFamily="2" charset="-78"/>
                </a:rPr>
                <a:t>منابع انساني</a:t>
              </a:r>
              <a:endParaRPr lang="en-US" b="1" dirty="0">
                <a:solidFill>
                  <a:srgbClr val="000000"/>
                </a:solidFill>
                <a:cs typeface="B Zar" pitchFamily="2" charset="-78"/>
              </a:endParaRPr>
            </a:p>
          </p:txBody>
        </p:sp>
        <p:sp>
          <p:nvSpPr>
            <p:cNvPr id="81965" name="_s1153"/>
            <p:cNvSpPr>
              <a:spLocks noChangeArrowheads="1"/>
            </p:cNvSpPr>
            <p:nvPr/>
          </p:nvSpPr>
          <p:spPr bwMode="auto">
            <a:xfrm>
              <a:off x="2330" y="1608"/>
              <a:ext cx="1070" cy="754"/>
            </a:xfrm>
            <a:prstGeom prst="ellipse">
              <a:avLst/>
            </a:prstGeom>
            <a:noFill/>
            <a:ln w="28575">
              <a:solidFill>
                <a:srgbClr val="000000"/>
              </a:solidFill>
              <a:round/>
              <a:headEnd/>
              <a:tailEnd/>
            </a:ln>
          </p:spPr>
          <p:txBody>
            <a:bodyPr anchor="ctr"/>
            <a:lstStyle/>
            <a:p>
              <a:pPr algn="ctr"/>
              <a:r>
                <a:rPr lang="fa-IR" b="1" dirty="0">
                  <a:solidFill>
                    <a:srgbClr val="000000"/>
                  </a:solidFill>
                  <a:latin typeface="Times New Roman" pitchFamily="18" charset="0"/>
                  <a:cs typeface="B Mitra" pitchFamily="2" charset="-78"/>
                </a:rPr>
                <a:t>ابعاد برنامه</a:t>
              </a:r>
              <a:r>
                <a:rPr lang="fa-IR" b="1" dirty="0">
                  <a:solidFill>
                    <a:srgbClr val="000000"/>
                  </a:solidFill>
                  <a:latin typeface="Times New Roman" pitchFamily="18" charset="0"/>
                  <a:cs typeface="Times New Roman" pitchFamily="18" charset="0"/>
                </a:rPr>
                <a:t>‌</a:t>
              </a:r>
              <a:r>
                <a:rPr lang="fa-IR" b="1" dirty="0">
                  <a:solidFill>
                    <a:srgbClr val="000000"/>
                  </a:solidFill>
                  <a:latin typeface="Times New Roman" pitchFamily="18" charset="0"/>
                  <a:cs typeface="B Mitra" pitchFamily="2" charset="-78"/>
                </a:rPr>
                <a:t>ريزي استراتژيك منابع</a:t>
              </a:r>
              <a:r>
                <a:rPr lang="fa-IR" b="1" dirty="0">
                  <a:solidFill>
                    <a:srgbClr val="000000"/>
                  </a:solidFill>
                  <a:latin typeface="Times New Roman" pitchFamily="18" charset="0"/>
                  <a:cs typeface="Times New Roman" pitchFamily="18" charset="0"/>
                </a:rPr>
                <a:t>‌</a:t>
              </a:r>
              <a:r>
                <a:rPr lang="en-US" b="1" dirty="0">
                  <a:solidFill>
                    <a:srgbClr val="000000"/>
                  </a:solidFill>
                  <a:latin typeface="Times New Roman" pitchFamily="18" charset="0"/>
                  <a:cs typeface="Times New Roman" pitchFamily="18" charset="0"/>
                </a:rPr>
                <a:t> </a:t>
              </a:r>
              <a:r>
                <a:rPr lang="fa-IR" b="1" dirty="0">
                  <a:solidFill>
                    <a:srgbClr val="000000"/>
                  </a:solidFill>
                  <a:latin typeface="Times New Roman" pitchFamily="18" charset="0"/>
                  <a:cs typeface="B Mitra" pitchFamily="2" charset="-78"/>
                </a:rPr>
                <a:t>انساني</a:t>
              </a:r>
              <a:endParaRPr lang="en-US" b="1" dirty="0">
                <a:solidFill>
                  <a:srgbClr val="000000"/>
                </a:solidFill>
                <a:cs typeface="B Mitra" pitchFamily="2" charset="-78"/>
              </a:endParaRPr>
            </a:p>
          </p:txBody>
        </p:sp>
        <p:sp>
          <p:nvSpPr>
            <p:cNvPr id="81966" name="Oval 46"/>
            <p:cNvSpPr>
              <a:spLocks noChangeArrowheads="1"/>
            </p:cNvSpPr>
            <p:nvPr/>
          </p:nvSpPr>
          <p:spPr bwMode="auto">
            <a:xfrm>
              <a:off x="960" y="3923"/>
              <a:ext cx="3830" cy="397"/>
            </a:xfrm>
            <a:prstGeom prst="ellipse">
              <a:avLst/>
            </a:prstGeom>
            <a:noFill/>
            <a:ln w="9525">
              <a:noFill/>
              <a:round/>
              <a:headEnd/>
              <a:tailEnd/>
            </a:ln>
          </p:spPr>
          <p:txBody>
            <a:bodyPr/>
            <a:lstStyle/>
            <a:p>
              <a:pPr algn="ctr" rtl="1"/>
              <a:r>
                <a:rPr lang="fa-IR" sz="2400" b="1" dirty="0" smtClean="0">
                  <a:solidFill>
                    <a:srgbClr val="000000"/>
                  </a:solidFill>
                  <a:effectLst>
                    <a:outerShdw blurRad="38100" dist="38100" dir="2700000" algn="tl">
                      <a:srgbClr val="000000">
                        <a:alpha val="43137"/>
                      </a:srgbClr>
                    </a:outerShdw>
                  </a:effectLst>
                  <a:latin typeface="Times New Roman" pitchFamily="18" charset="0"/>
                  <a:cs typeface="B Nazanin" pitchFamily="2" charset="-78"/>
                </a:rPr>
                <a:t>ابعاد برنامه‌ريزي استراتژيك منابع‌انساني</a:t>
              </a:r>
              <a:endParaRPr lang="en-US" sz="2400" b="1" dirty="0">
                <a:solidFill>
                  <a:srgbClr val="000000"/>
                </a:solidFill>
                <a:effectLst>
                  <a:outerShdw blurRad="38100" dist="38100" dir="2700000" algn="tl">
                    <a:srgbClr val="000000">
                      <a:alpha val="43137"/>
                    </a:srgbClr>
                  </a:outerShdw>
                </a:effectLst>
                <a:cs typeface="B Nazanin" pitchFamily="2" charset="-78"/>
              </a:endParaRPr>
            </a:p>
          </p:txBody>
        </p:sp>
        <p:cxnSp>
          <p:nvCxnSpPr>
            <p:cNvPr id="81967" name="AutoShape 47"/>
            <p:cNvCxnSpPr>
              <a:cxnSpLocks noChangeShapeType="1"/>
              <a:stCxn id="81964" idx="0"/>
              <a:endCxn id="81958" idx="2"/>
            </p:cNvCxnSpPr>
            <p:nvPr/>
          </p:nvCxnSpPr>
          <p:spPr bwMode="auto">
            <a:xfrm rot="16200000">
              <a:off x="849" y="179"/>
              <a:ext cx="1219" cy="1705"/>
            </a:xfrm>
            <a:prstGeom prst="curvedConnector2">
              <a:avLst/>
            </a:prstGeom>
            <a:noFill/>
            <a:ln w="127000">
              <a:solidFill>
                <a:srgbClr val="0000FF"/>
              </a:solidFill>
              <a:round/>
              <a:headEnd/>
              <a:tailEnd type="stealth" w="med" len="med"/>
            </a:ln>
          </p:spPr>
        </p:cxnSp>
        <p:cxnSp>
          <p:nvCxnSpPr>
            <p:cNvPr id="81968" name="AutoShape 48"/>
            <p:cNvCxnSpPr>
              <a:cxnSpLocks noChangeShapeType="1"/>
              <a:stCxn id="81958" idx="6"/>
              <a:endCxn id="81956" idx="0"/>
            </p:cNvCxnSpPr>
            <p:nvPr/>
          </p:nvCxnSpPr>
          <p:spPr bwMode="auto">
            <a:xfrm>
              <a:off x="3379" y="421"/>
              <a:ext cx="1715" cy="1211"/>
            </a:xfrm>
            <a:prstGeom prst="curvedConnector2">
              <a:avLst/>
            </a:prstGeom>
            <a:noFill/>
            <a:ln w="127000">
              <a:solidFill>
                <a:srgbClr val="0000FF"/>
              </a:solidFill>
              <a:round/>
              <a:headEnd/>
              <a:tailEnd type="stealth" w="med" len="med"/>
            </a:ln>
          </p:spPr>
        </p:cxnSp>
        <p:cxnSp>
          <p:nvCxnSpPr>
            <p:cNvPr id="81970" name="AutoShape 50"/>
            <p:cNvCxnSpPr>
              <a:cxnSpLocks noChangeShapeType="1"/>
              <a:stCxn id="81956" idx="4"/>
              <a:endCxn id="81954" idx="6"/>
            </p:cNvCxnSpPr>
            <p:nvPr/>
          </p:nvCxnSpPr>
          <p:spPr bwMode="auto">
            <a:xfrm rot="5400000">
              <a:off x="3640" y="2133"/>
              <a:ext cx="1202" cy="1707"/>
            </a:xfrm>
            <a:prstGeom prst="curvedConnector2">
              <a:avLst/>
            </a:prstGeom>
            <a:noFill/>
            <a:ln w="127000">
              <a:solidFill>
                <a:srgbClr val="0000FF"/>
              </a:solidFill>
              <a:round/>
              <a:headEnd/>
              <a:tailEnd type="stealth" w="med" len="med"/>
            </a:ln>
          </p:spPr>
        </p:cxnSp>
        <p:cxnSp>
          <p:nvCxnSpPr>
            <p:cNvPr id="81971" name="AutoShape 51"/>
            <p:cNvCxnSpPr>
              <a:cxnSpLocks noChangeShapeType="1"/>
              <a:stCxn id="81954" idx="2"/>
              <a:endCxn id="81964" idx="4"/>
            </p:cNvCxnSpPr>
            <p:nvPr/>
          </p:nvCxnSpPr>
          <p:spPr bwMode="auto">
            <a:xfrm rot="10800000">
              <a:off x="606" y="2395"/>
              <a:ext cx="1713" cy="1194"/>
            </a:xfrm>
            <a:prstGeom prst="curvedConnector2">
              <a:avLst/>
            </a:prstGeom>
            <a:noFill/>
            <a:ln w="127000">
              <a:solidFill>
                <a:srgbClr val="0000FF"/>
              </a:solidFill>
              <a:round/>
              <a:headEnd/>
              <a:tailEnd type="stealth" w="med" len="med"/>
            </a:ln>
          </p:spPr>
        </p:cxnSp>
        <p:sp>
          <p:nvSpPr>
            <p:cNvPr id="81973" name="Oval 53"/>
            <p:cNvSpPr>
              <a:spLocks noChangeArrowheads="1"/>
            </p:cNvSpPr>
            <p:nvPr/>
          </p:nvSpPr>
          <p:spPr bwMode="auto">
            <a:xfrm rot="5400000">
              <a:off x="3147" y="1797"/>
              <a:ext cx="1782" cy="397"/>
            </a:xfrm>
            <a:prstGeom prst="ellipse">
              <a:avLst/>
            </a:prstGeom>
            <a:solidFill>
              <a:srgbClr val="FFFFFF"/>
            </a:solidFill>
            <a:ln w="9525">
              <a:solidFill>
                <a:srgbClr val="000000"/>
              </a:solidFill>
              <a:round/>
              <a:headEnd/>
              <a:tailEnd/>
            </a:ln>
          </p:spPr>
          <p:txBody>
            <a:bodyPr tIns="82800" bIns="46800"/>
            <a:lstStyle/>
            <a:p>
              <a:pPr algn="ctr"/>
              <a:r>
                <a:rPr lang="fa-IR" sz="2100" b="1">
                  <a:solidFill>
                    <a:srgbClr val="000000"/>
                  </a:solidFill>
                  <a:latin typeface="Times New Roman" pitchFamily="18" charset="0"/>
                  <a:cs typeface="B Zar" pitchFamily="2" charset="-78"/>
                </a:rPr>
                <a:t>تدوين استراتژي</a:t>
              </a:r>
              <a:endParaRPr lang="en-US" sz="2100" b="1">
                <a:solidFill>
                  <a:srgbClr val="000000"/>
                </a:solidFill>
                <a:cs typeface="B Zar" pitchFamily="2" charset="-78"/>
              </a:endParaRPr>
            </a:p>
          </p:txBody>
        </p:sp>
      </p:gr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sz="6000" b="1" dirty="0" smtClean="0">
                <a:solidFill>
                  <a:srgbClr val="0070C0"/>
                </a:solidFill>
                <a:effectLst>
                  <a:outerShdw blurRad="38100" dist="38100" dir="2700000" algn="tl">
                    <a:srgbClr val="000000">
                      <a:alpha val="43137"/>
                    </a:srgbClr>
                  </a:outerShdw>
                </a:effectLst>
                <a:cs typeface="B Nazanin" pitchFamily="2" charset="-78"/>
              </a:rPr>
              <a:t>4-استراتژي هاي پاداش</a:t>
            </a:r>
            <a:endParaRPr lang="en-US" sz="60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953000"/>
          </a:xfrm>
        </p:spPr>
        <p:txBody>
          <a:bodyPr>
            <a:normAutofit/>
          </a:bodyPr>
          <a:lstStyle/>
          <a:p>
            <a:pPr algn="ctr" rtl="1">
              <a:buNone/>
            </a:pPr>
            <a:r>
              <a:rPr lang="ar-SA" b="1" dirty="0" smtClean="0">
                <a:effectLst>
                  <a:outerShdw blurRad="38100" dist="38100" dir="2700000" algn="tl">
                    <a:srgbClr val="000000">
                      <a:alpha val="43137"/>
                    </a:srgbClr>
                  </a:outerShdw>
                </a:effectLst>
                <a:cs typeface="B Nazanin" pitchFamily="2" charset="-78"/>
              </a:rPr>
              <a:t>استراتژي پاداش بر نحوة تهيه و طراحي برنامه ها توسط سازمان، به منظور مطمئن شدن از اين که رفتارها و عملكرد مؤثر کارکنان در تحقق اهداف تجاري شرکت مورد تقدير قرار مي گيرند، تمرکز مي کند</a:t>
            </a:r>
            <a:r>
              <a:rPr lang="en-US" b="1" dirty="0" smtClean="0">
                <a:effectLst>
                  <a:outerShdw blurRad="38100" dist="38100" dir="2700000" algn="tl">
                    <a:srgbClr val="000000">
                      <a:alpha val="43137"/>
                    </a:srgbClr>
                  </a:outerShdw>
                </a:effectLst>
                <a:cs typeface="B Nazanin" pitchFamily="2" charset="-78"/>
              </a:rPr>
              <a:t>.</a:t>
            </a:r>
          </a:p>
          <a:p>
            <a:pPr algn="ctr" rtl="1">
              <a:buNone/>
            </a:pPr>
            <a:r>
              <a:rPr lang="ar-SA" b="1" dirty="0" smtClean="0">
                <a:effectLst>
                  <a:outerShdw blurRad="38100" dist="38100" dir="2700000" algn="tl">
                    <a:srgbClr val="000000">
                      <a:alpha val="43137"/>
                    </a:srgbClr>
                  </a:outerShdw>
                </a:effectLst>
                <a:cs typeface="B Nazanin" pitchFamily="2" charset="-78"/>
              </a:rPr>
              <a:t>استراتژي پاداش عبارت است از به کارگیری مطلوب سيستم پرداخت به عنوان يك سازوکار يكپارچه کنندة اساسي که از طريق آن تلاش هاي واحدهاي فرعي مختلف و کارکنان آنها به سمت تحقق اهداف استراتژيك يك سازمان جهت داده ميشود</a:t>
            </a:r>
            <a:r>
              <a:rPr lang="en-US" b="1" dirty="0" smtClean="0">
                <a:effectLst>
                  <a:outerShdw blurRad="38100" dist="38100" dir="2700000" algn="tl">
                    <a:srgbClr val="000000">
                      <a:alpha val="43137"/>
                    </a:srgbClr>
                  </a:outerShdw>
                </a:effectLst>
                <a:cs typeface="B Nazanin" pitchFamily="2" charset="-78"/>
              </a:rPr>
              <a:t>.</a:t>
            </a:r>
          </a:p>
          <a:p>
            <a:pPr algn="ctr">
              <a:buNone/>
            </a:pPr>
            <a:endParaRPr lang="en-US" b="1" dirty="0">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solidFill>
                  <a:srgbClr val="0070C0"/>
                </a:solidFill>
                <a:effectLst>
                  <a:outerShdw blurRad="38100" dist="38100" dir="2700000" algn="tl">
                    <a:srgbClr val="000000">
                      <a:alpha val="43137"/>
                    </a:srgbClr>
                  </a:outerShdw>
                </a:effectLst>
                <a:cs typeface="B Nazanin" pitchFamily="2" charset="-78"/>
              </a:rPr>
              <a:t>طراحي يك استراتژي پاداش</a:t>
            </a:r>
            <a:endParaRPr lang="en-US" b="1"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457200" y="1219200"/>
            <a:ext cx="8229600" cy="5638800"/>
          </a:xfrm>
        </p:spPr>
        <p:txBody>
          <a:bodyPr>
            <a:normAutofit fontScale="77500" lnSpcReduction="20000"/>
          </a:bodyPr>
          <a:lstStyle/>
          <a:p>
            <a:pPr algn="r" rtl="1">
              <a:lnSpc>
                <a:spcPct val="120000"/>
              </a:lnSpc>
              <a:buNone/>
            </a:pPr>
            <a:r>
              <a:rPr lang="ar-SA" dirty="0" smtClean="0">
                <a:cs typeface="B Nazanin" pitchFamily="2" charset="-78"/>
              </a:rPr>
              <a:t>هدف طراحي يك استراتژي پاداش است که تناسب و توازن فرآيندها و سياست هاي پاداش با اهداف تجاري و منابع انساني سازمان و عملي بودن آنها را تضمين کند</a:t>
            </a:r>
            <a:r>
              <a:rPr lang="en-US" dirty="0" smtClean="0">
                <a:cs typeface="B Nazanin" pitchFamily="2" charset="-78"/>
              </a:rPr>
              <a:t> . </a:t>
            </a:r>
            <a:r>
              <a:rPr lang="ar-SA" dirty="0" smtClean="0">
                <a:cs typeface="B Nazanin" pitchFamily="2" charset="-78"/>
              </a:rPr>
              <a:t>در اين رابطه پرسش هاي زير مطرح مي شود</a:t>
            </a:r>
            <a:r>
              <a:rPr lang="en-US" dirty="0" smtClean="0">
                <a:cs typeface="B Nazanin" pitchFamily="2" charset="-78"/>
              </a:rPr>
              <a:t>:</a:t>
            </a:r>
          </a:p>
          <a:p>
            <a:pPr algn="r" rtl="1">
              <a:lnSpc>
                <a:spcPct val="120000"/>
              </a:lnSpc>
            </a:pPr>
            <a:r>
              <a:rPr lang="en-US" dirty="0" smtClean="0">
                <a:cs typeface="B Nazanin" pitchFamily="2" charset="-78"/>
              </a:rPr>
              <a:t> </a:t>
            </a:r>
            <a:r>
              <a:rPr lang="ar-SA" b="1" dirty="0" smtClean="0">
                <a:effectLst>
                  <a:outerShdw blurRad="38100" dist="38100" dir="2700000" algn="tl">
                    <a:srgbClr val="000000">
                      <a:alpha val="43137"/>
                    </a:srgbClr>
                  </a:outerShdw>
                </a:effectLst>
                <a:cs typeface="B Nazanin" pitchFamily="2" charset="-78"/>
              </a:rPr>
              <a:t>سازمان دارد به کجا مي رود؟</a:t>
            </a:r>
            <a:endParaRPr lang="en-US" b="1" dirty="0" smtClean="0">
              <a:effectLst>
                <a:outerShdw blurRad="38100" dist="38100" dir="2700000" algn="tl">
                  <a:srgbClr val="000000">
                    <a:alpha val="43137"/>
                  </a:srgbClr>
                </a:outerShdw>
              </a:effectLst>
              <a:cs typeface="B Nazanin" pitchFamily="2" charset="-78"/>
            </a:endParaRPr>
          </a:p>
          <a:p>
            <a:pPr algn="r" rtl="1">
              <a:lnSpc>
                <a:spcPct val="120000"/>
              </a:lnSpc>
            </a:pPr>
            <a:r>
              <a:rPr lang="en-US" b="1" dirty="0" smtClean="0">
                <a:effectLst>
                  <a:outerShdw blurRad="38100" dist="38100" dir="2700000" algn="tl">
                    <a:srgbClr val="000000">
                      <a:alpha val="43137"/>
                    </a:srgbClr>
                  </a:outerShdw>
                </a:effectLst>
                <a:cs typeface="B Nazanin" pitchFamily="2" charset="-78"/>
              </a:rPr>
              <a:t> </a:t>
            </a:r>
            <a:r>
              <a:rPr lang="ar-SA" b="1" dirty="0" smtClean="0">
                <a:effectLst>
                  <a:outerShdw blurRad="38100" dist="38100" dir="2700000" algn="tl">
                    <a:srgbClr val="000000">
                      <a:alpha val="43137"/>
                    </a:srgbClr>
                  </a:outerShdw>
                </a:effectLst>
                <a:cs typeface="B Nazanin" pitchFamily="2" charset="-78"/>
              </a:rPr>
              <a:t>برنامه ها و طرح هاي پاداش چگونه مي توانند به سازمان در وصول به مقصد و حفظ موفقيت خود کمك کنند؟</a:t>
            </a:r>
            <a:endParaRPr lang="en-US" b="1" dirty="0" smtClean="0">
              <a:effectLst>
                <a:outerShdw blurRad="38100" dist="38100" dir="2700000" algn="tl">
                  <a:srgbClr val="000000">
                    <a:alpha val="43137"/>
                  </a:srgbClr>
                </a:outerShdw>
              </a:effectLst>
              <a:cs typeface="B Nazanin" pitchFamily="2" charset="-78"/>
            </a:endParaRPr>
          </a:p>
          <a:p>
            <a:pPr algn="r" rtl="1">
              <a:lnSpc>
                <a:spcPct val="120000"/>
              </a:lnSpc>
            </a:pPr>
            <a:r>
              <a:rPr lang="ar-SA" b="1" dirty="0" smtClean="0">
                <a:effectLst>
                  <a:outerShdw blurRad="38100" dist="38100" dir="2700000" algn="tl">
                    <a:srgbClr val="000000">
                      <a:alpha val="43137"/>
                    </a:srgbClr>
                  </a:outerShdw>
                </a:effectLst>
                <a:cs typeface="B Nazanin" pitchFamily="2" charset="-78"/>
              </a:rPr>
              <a:t>ما چه نوع رفتاري را مي خواهيم؟</a:t>
            </a:r>
            <a:endParaRPr lang="en-US" b="1" dirty="0" smtClean="0">
              <a:effectLst>
                <a:outerShdw blurRad="38100" dist="38100" dir="2700000" algn="tl">
                  <a:srgbClr val="000000">
                    <a:alpha val="43137"/>
                  </a:srgbClr>
                </a:outerShdw>
              </a:effectLst>
              <a:cs typeface="B Nazanin" pitchFamily="2" charset="-78"/>
            </a:endParaRPr>
          </a:p>
          <a:p>
            <a:pPr algn="r" rtl="1">
              <a:lnSpc>
                <a:spcPct val="120000"/>
              </a:lnSpc>
            </a:pPr>
            <a:r>
              <a:rPr lang="ar-SA" b="1" dirty="0" smtClean="0">
                <a:effectLst>
                  <a:outerShdw blurRad="38100" dist="38100" dir="2700000" algn="tl">
                    <a:srgbClr val="000000">
                      <a:alpha val="43137"/>
                    </a:srgbClr>
                  </a:outerShdw>
                </a:effectLst>
                <a:cs typeface="B Nazanin" pitchFamily="2" charset="-78"/>
              </a:rPr>
              <a:t>فرآيندهاي پاداش چگونه مي توانند در شناسايي رفتار مناسب به ما کمك کنند؟</a:t>
            </a:r>
            <a:endParaRPr lang="en-US" b="1" dirty="0" smtClean="0">
              <a:effectLst>
                <a:outerShdw blurRad="38100" dist="38100" dir="2700000" algn="tl">
                  <a:srgbClr val="000000">
                    <a:alpha val="43137"/>
                  </a:srgbClr>
                </a:outerShdw>
              </a:effectLst>
              <a:cs typeface="B Nazanin" pitchFamily="2" charset="-78"/>
            </a:endParaRPr>
          </a:p>
          <a:p>
            <a:pPr algn="r" rtl="1">
              <a:lnSpc>
                <a:spcPct val="120000"/>
              </a:lnSpc>
              <a:buNone/>
            </a:pPr>
            <a:r>
              <a:rPr lang="ar-SA" dirty="0" smtClean="0">
                <a:cs typeface="B Nazanin" pitchFamily="2" charset="-78"/>
              </a:rPr>
              <a:t>اساس و بنيان اين استراتژي، استراتژي هاي تجاري و منابع انساني، جوّ و روش هاي مديريت سازمان، فرهنگ، نوع کارکنان استخدام شده، تاريخچه و ترتيبات کنونی خواهد بود</a:t>
            </a:r>
            <a:r>
              <a:rPr lang="en-US" dirty="0" smtClean="0">
                <a:cs typeface="B Nazanin" pitchFamily="2" charset="-78"/>
              </a:rPr>
              <a:t>. </a:t>
            </a:r>
            <a:r>
              <a:rPr lang="ar-SA" dirty="0" smtClean="0">
                <a:cs typeface="B Nazanin" pitchFamily="2" charset="-78"/>
              </a:rPr>
              <a:t>دو عامل از عوامل عمدة مؤثر بر توسعة استراتژي پاداش، نيازهاي اقتضايي و حصول به يكپارچگي استراتژيك مي باشند</a:t>
            </a:r>
            <a:r>
              <a:rPr lang="en-US" dirty="0" smtClean="0">
                <a:cs typeface="B Nazanin" pitchFamily="2" charset="-78"/>
              </a:rPr>
              <a:t>.</a:t>
            </a:r>
          </a:p>
          <a:p>
            <a:pPr algn="r">
              <a:lnSpc>
                <a:spcPct val="120000"/>
              </a:lnSpc>
              <a:buNone/>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SA" sz="5400" b="1" dirty="0" smtClean="0">
                <a:solidFill>
                  <a:srgbClr val="0070C0"/>
                </a:solidFill>
                <a:effectLst>
                  <a:outerShdw blurRad="38100" dist="38100" dir="2700000" algn="tl">
                    <a:srgbClr val="000000">
                      <a:alpha val="43137"/>
                    </a:srgbClr>
                  </a:outerShdw>
                </a:effectLst>
                <a:cs typeface="B Nazanin" pitchFamily="2" charset="-78"/>
              </a:rPr>
              <a:t>5-استراتژي هاي روابط کارکنان</a:t>
            </a:r>
            <a:endParaRPr lang="en-US" sz="5400" b="1"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p:txBody>
          <a:bodyPr>
            <a:normAutofit fontScale="92500"/>
          </a:bodyPr>
          <a:lstStyle/>
          <a:p>
            <a:pPr algn="ctr" rtl="1">
              <a:lnSpc>
                <a:spcPct val="150000"/>
              </a:lnSpc>
              <a:buNone/>
            </a:pPr>
            <a:r>
              <a:rPr lang="ar-SA" b="1" dirty="0" smtClean="0">
                <a:effectLst>
                  <a:outerShdw blurRad="38100" dist="38100" dir="2700000" algn="tl">
                    <a:srgbClr val="000000">
                      <a:alpha val="43137"/>
                    </a:srgbClr>
                  </a:outerShdw>
                </a:effectLst>
                <a:cs typeface="B Nazanin" pitchFamily="2" charset="-78"/>
              </a:rPr>
              <a:t>استراتژي روابط کارکنان شامل تمام آن حوزه هايي از مديريت منابع انساني مي گردد که در برگيرندة روابط کلي با کارکنان است</a:t>
            </a:r>
            <a:r>
              <a:rPr lang="en-US" b="1" dirty="0" smtClean="0">
                <a:effectLst>
                  <a:outerShdw blurRad="38100" dist="38100" dir="2700000" algn="tl">
                    <a:srgbClr val="000000">
                      <a:alpha val="43137"/>
                    </a:srgbClr>
                  </a:outerShdw>
                </a:effectLst>
                <a:cs typeface="B Nazanin" pitchFamily="2" charset="-78"/>
              </a:rPr>
              <a:t> . </a:t>
            </a:r>
            <a:r>
              <a:rPr lang="ar-SA" b="1" dirty="0" smtClean="0">
                <a:effectLst>
                  <a:outerShdw blurRad="38100" dist="38100" dir="2700000" algn="tl">
                    <a:srgbClr val="000000">
                      <a:alpha val="43137"/>
                    </a:srgbClr>
                  </a:outerShdw>
                </a:effectLst>
                <a:cs typeface="B Nazanin" pitchFamily="2" charset="-78"/>
              </a:rPr>
              <a:t>روابطي که برا</a:t>
            </a:r>
            <a:r>
              <a:rPr lang="fa-IR" b="1" dirty="0" smtClean="0">
                <a:effectLst>
                  <a:outerShdw blurRad="38100" dist="38100" dir="2700000" algn="tl">
                    <a:srgbClr val="000000">
                      <a:alpha val="43137"/>
                    </a:srgbClr>
                  </a:outerShdw>
                </a:effectLst>
                <a:cs typeface="B Nazanin" pitchFamily="2" charset="-78"/>
              </a:rPr>
              <a:t>سا</a:t>
            </a:r>
            <a:r>
              <a:rPr lang="ar-SA" b="1" dirty="0" smtClean="0">
                <a:effectLst>
                  <a:outerShdw blurRad="38100" dist="38100" dir="2700000" algn="tl">
                    <a:srgbClr val="000000">
                      <a:alpha val="43137"/>
                    </a:srgbClr>
                  </a:outerShdw>
                </a:effectLst>
                <a:cs typeface="B Nazanin" pitchFamily="2" charset="-78"/>
              </a:rPr>
              <a:t>س توافقات گروهي و همچنين براساس سياست هاي متداول مشارکت کارکنان و برقراري ارتباط با آنها ايجاد شده است و در آن روابط جايگاه اتحاديه هاي تجاري مشخص و پذيرفته شده است</a:t>
            </a:r>
            <a:r>
              <a:rPr lang="en-US" b="1" dirty="0" smtClean="0">
                <a:effectLst>
                  <a:outerShdw blurRad="38100" dist="38100" dir="2700000" algn="tl">
                    <a:srgbClr val="000000">
                      <a:alpha val="43137"/>
                    </a:srgbClr>
                  </a:outerShdw>
                </a:effectLst>
                <a:cs typeface="B Nazanin" pitchFamily="2" charset="-78"/>
              </a:rPr>
              <a:t>.</a:t>
            </a:r>
          </a:p>
          <a:p>
            <a:pPr algn="ctr" rtl="1">
              <a:lnSpc>
                <a:spcPct val="150000"/>
              </a:lnSpc>
              <a:buNone/>
            </a:pPr>
            <a:endParaRPr lang="en-US" b="1" dirty="0">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dirty="0" smtClean="0">
                <a:solidFill>
                  <a:srgbClr val="0070C0"/>
                </a:solidFill>
                <a:effectLst>
                  <a:outerShdw blurRad="38100" dist="38100" dir="2700000" algn="tl">
                    <a:srgbClr val="000000">
                      <a:alpha val="43137"/>
                    </a:srgbClr>
                  </a:outerShdw>
                </a:effectLst>
                <a:cs typeface="B Nazanin" pitchFamily="2" charset="-78"/>
              </a:rPr>
              <a:t>نقش استراتژي روابط کارکنان</a:t>
            </a:r>
            <a:r>
              <a:rPr lang="en-US" dirty="0" smtClean="0">
                <a:solidFill>
                  <a:srgbClr val="0070C0"/>
                </a:solidFill>
                <a:effectLst>
                  <a:outerShdw blurRad="38100" dist="38100" dir="2700000" algn="tl">
                    <a:srgbClr val="000000">
                      <a:alpha val="43137"/>
                    </a:srgbClr>
                  </a:outerShdw>
                </a:effectLst>
                <a:cs typeface="B Nazanin" pitchFamily="2" charset="-78"/>
              </a:rPr>
              <a:t/>
            </a:r>
            <a:br>
              <a:rPr lang="en-US" dirty="0" smtClean="0">
                <a:solidFill>
                  <a:srgbClr val="0070C0"/>
                </a:solidFill>
                <a:effectLst>
                  <a:outerShdw blurRad="38100" dist="38100" dir="2700000" algn="tl">
                    <a:srgbClr val="000000">
                      <a:alpha val="43137"/>
                    </a:srgbClr>
                  </a:outerShdw>
                </a:effectLst>
                <a:cs typeface="B Nazanin" pitchFamily="2" charset="-78"/>
              </a:rPr>
            </a:br>
            <a:endParaRPr lang="en-US"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457200" y="1219200"/>
            <a:ext cx="8229600" cy="5181600"/>
          </a:xfrm>
        </p:spPr>
        <p:txBody>
          <a:bodyPr>
            <a:normAutofit/>
          </a:bodyPr>
          <a:lstStyle/>
          <a:p>
            <a:pPr algn="r" rtl="1">
              <a:buNone/>
            </a:pPr>
            <a:r>
              <a:rPr lang="ar-SA" dirty="0" smtClean="0">
                <a:cs typeface="B Nazanin" pitchFamily="2" charset="-78"/>
              </a:rPr>
              <a:t>استراتژي روابط کارکنان نشان مي دهد که چگونه مي توان</a:t>
            </a:r>
            <a:r>
              <a:rPr lang="en-US" dirty="0" smtClean="0">
                <a:cs typeface="B Nazanin" pitchFamily="2" charset="-78"/>
              </a:rPr>
              <a:t>:</a:t>
            </a:r>
          </a:p>
          <a:p>
            <a:pPr lvl="0" algn="r" rtl="1"/>
            <a:r>
              <a:rPr lang="en-US" b="1" dirty="0" smtClean="0">
                <a:effectLst>
                  <a:outerShdw blurRad="38100" dist="38100" dir="2700000" algn="tl">
                    <a:srgbClr val="000000">
                      <a:alpha val="43137"/>
                    </a:srgbClr>
                  </a:outerShdw>
                </a:effectLst>
                <a:cs typeface="B Nazanin" pitchFamily="2" charset="-78"/>
              </a:rPr>
              <a:t> </a:t>
            </a:r>
            <a:r>
              <a:rPr lang="ar-SA" b="1" dirty="0" smtClean="0">
                <a:effectLst>
                  <a:outerShdw blurRad="38100" dist="38100" dir="2700000" algn="tl">
                    <a:srgbClr val="000000">
                      <a:alpha val="43137"/>
                    </a:srgbClr>
                  </a:outerShdw>
                </a:effectLst>
                <a:cs typeface="B Nazanin" pitchFamily="2" charset="-78"/>
              </a:rPr>
              <a:t>روابطي پايدار و مشارکتي با کارکنان ايجاد کرد و تعارضها را حداقل نمود</a:t>
            </a:r>
            <a:r>
              <a:rPr lang="fa-IR" b="1" dirty="0" smtClean="0">
                <a:effectLst>
                  <a:outerShdw blurRad="38100" dist="38100" dir="2700000" algn="tl">
                    <a:srgbClr val="000000">
                      <a:alpha val="43137"/>
                    </a:srgbClr>
                  </a:outerShdw>
                </a:effectLst>
                <a:cs typeface="B Nazanin" pitchFamily="2" charset="-78"/>
              </a:rPr>
              <a:t>.</a:t>
            </a:r>
            <a:endParaRPr lang="en-US" b="1" dirty="0" smtClean="0">
              <a:effectLst>
                <a:outerShdw blurRad="38100" dist="38100" dir="2700000" algn="tl">
                  <a:srgbClr val="000000">
                    <a:alpha val="43137"/>
                  </a:srgbClr>
                </a:outerShdw>
              </a:effectLst>
              <a:cs typeface="B Nazanin" pitchFamily="2" charset="-78"/>
            </a:endParaRPr>
          </a:p>
          <a:p>
            <a:pPr lvl="0" algn="r" rtl="1"/>
            <a:r>
              <a:rPr lang="ar-SA" b="1" dirty="0" smtClean="0">
                <a:effectLst>
                  <a:outerShdw blurRad="38100" dist="38100" dir="2700000" algn="tl">
                    <a:srgbClr val="000000">
                      <a:alpha val="43137"/>
                    </a:srgbClr>
                  </a:outerShdw>
                </a:effectLst>
                <a:cs typeface="B Nazanin" pitchFamily="2" charset="-78"/>
              </a:rPr>
              <a:t>از طريق فرآيندهاي مشارکت و مداخله کارکنان، تعهد آنها نسبت به سازمان را افزايش داد</a:t>
            </a:r>
            <a:r>
              <a:rPr lang="en-US" b="1" dirty="0" smtClean="0">
                <a:effectLst>
                  <a:outerShdw blurRad="38100" dist="38100" dir="2700000" algn="tl">
                    <a:srgbClr val="000000">
                      <a:alpha val="43137"/>
                    </a:srgbClr>
                  </a:outerShdw>
                </a:effectLst>
                <a:cs typeface="B Nazanin" pitchFamily="2" charset="-78"/>
              </a:rPr>
              <a:t>.</a:t>
            </a:r>
          </a:p>
          <a:p>
            <a:pPr lvl="0" algn="r" rtl="1"/>
            <a:r>
              <a:rPr lang="en-US" b="1" dirty="0" smtClean="0">
                <a:effectLst>
                  <a:outerShdw blurRad="38100" dist="38100" dir="2700000" algn="tl">
                    <a:srgbClr val="000000">
                      <a:alpha val="43137"/>
                    </a:srgbClr>
                  </a:outerShdw>
                </a:effectLst>
                <a:cs typeface="B Nazanin" pitchFamily="2" charset="-78"/>
              </a:rPr>
              <a:t> </a:t>
            </a:r>
            <a:r>
              <a:rPr lang="ar-SA" b="1" dirty="0" smtClean="0">
                <a:effectLst>
                  <a:outerShdw blurRad="38100" dist="38100" dir="2700000" algn="tl">
                    <a:srgbClr val="000000">
                      <a:alpha val="43137"/>
                    </a:srgbClr>
                  </a:outerShdw>
                </a:effectLst>
                <a:cs typeface="B Nazanin" pitchFamily="2" charset="-78"/>
              </a:rPr>
              <a:t>منافع دو جانبه را توسعه داد</a:t>
            </a:r>
            <a:r>
              <a:rPr lang="en-US" b="1" dirty="0" smtClean="0">
                <a:effectLst>
                  <a:outerShdw blurRad="38100" dist="38100" dir="2700000" algn="tl">
                    <a:srgbClr val="000000">
                      <a:alpha val="43137"/>
                    </a:srgbClr>
                  </a:outerShdw>
                </a:effectLst>
                <a:cs typeface="B Nazanin" pitchFamily="2" charset="-78"/>
              </a:rPr>
              <a:t> : </a:t>
            </a:r>
            <a:r>
              <a:rPr lang="ar-SA" b="1" dirty="0" smtClean="0">
                <a:effectLst>
                  <a:outerShdw blurRad="38100" dist="38100" dir="2700000" algn="tl">
                    <a:srgbClr val="000000">
                      <a:alpha val="43137"/>
                    </a:srgbClr>
                  </a:outerShdw>
                </a:effectLst>
                <a:cs typeface="B Nazanin" pitchFamily="2" charset="-78"/>
              </a:rPr>
              <a:t>ايجاد منافعي مشترك در کمك به سازمان در حصول به اهدافش از طريق ايجاد و توسعة فره</a:t>
            </a:r>
            <a:r>
              <a:rPr lang="fa-IR" b="1" dirty="0" smtClean="0">
                <a:effectLst>
                  <a:outerShdw blurRad="38100" dist="38100" dir="2700000" algn="tl">
                    <a:srgbClr val="000000">
                      <a:alpha val="43137"/>
                    </a:srgbClr>
                  </a:outerShdw>
                </a:effectLst>
                <a:cs typeface="B Nazanin" pitchFamily="2" charset="-78"/>
              </a:rPr>
              <a:t>ن</a:t>
            </a:r>
            <a:r>
              <a:rPr lang="ar-SA" b="1" dirty="0" smtClean="0">
                <a:effectLst>
                  <a:outerShdw blurRad="38100" dist="38100" dir="2700000" algn="tl">
                    <a:srgbClr val="000000">
                      <a:alpha val="43137"/>
                    </a:srgbClr>
                  </a:outerShdw>
                </a:effectLst>
                <a:cs typeface="B Nazanin" pitchFamily="2" charset="-78"/>
              </a:rPr>
              <a:t>گ هاي سازماني مبتني بر ارزش هاي مشترك بين مديران و کارکنان</a:t>
            </a:r>
            <a:r>
              <a:rPr lang="en-US" b="1" dirty="0" smtClean="0">
                <a:effectLst>
                  <a:outerShdw blurRad="38100" dist="38100" dir="2700000" algn="tl">
                    <a:srgbClr val="000000">
                      <a:alpha val="43137"/>
                    </a:srgbClr>
                  </a:outerShdw>
                </a:effectLst>
                <a:cs typeface="B Nazanin" pitchFamily="2" charset="-78"/>
              </a:rPr>
              <a:t>.</a:t>
            </a:r>
          </a:p>
          <a:p>
            <a:pPr algn="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Autofit/>
          </a:bodyPr>
          <a:lstStyle/>
          <a:p>
            <a:pPr rtl="1"/>
            <a:r>
              <a:rPr lang="ar-SA" sz="4800" b="1" dirty="0" smtClean="0">
                <a:solidFill>
                  <a:srgbClr val="0070C0"/>
                </a:solidFill>
                <a:effectLst>
                  <a:outerShdw blurRad="38100" dist="38100" dir="2700000" algn="tl">
                    <a:srgbClr val="000000">
                      <a:alpha val="43137"/>
                    </a:srgbClr>
                  </a:outerShdw>
                </a:effectLst>
                <a:cs typeface="B Nazanin" pitchFamily="2" charset="-78"/>
              </a:rPr>
              <a:t>جمع بندي</a:t>
            </a:r>
            <a:r>
              <a:rPr lang="en-US" sz="4800" b="1" dirty="0" smtClean="0">
                <a:solidFill>
                  <a:srgbClr val="0070C0"/>
                </a:solidFill>
                <a:effectLst>
                  <a:outerShdw blurRad="38100" dist="38100" dir="2700000" algn="tl">
                    <a:srgbClr val="000000">
                      <a:alpha val="43137"/>
                    </a:srgbClr>
                  </a:outerShdw>
                </a:effectLst>
                <a:cs typeface="B Nazanin" pitchFamily="2" charset="-78"/>
              </a:rPr>
              <a:t/>
            </a:r>
            <a:br>
              <a:rPr lang="en-US" sz="4800" b="1" dirty="0" smtClean="0">
                <a:solidFill>
                  <a:srgbClr val="0070C0"/>
                </a:solidFill>
                <a:effectLst>
                  <a:outerShdw blurRad="38100" dist="38100" dir="2700000" algn="tl">
                    <a:srgbClr val="000000">
                      <a:alpha val="43137"/>
                    </a:srgbClr>
                  </a:outerShdw>
                </a:effectLst>
                <a:cs typeface="B Nazanin" pitchFamily="2" charset="-78"/>
              </a:rPr>
            </a:br>
            <a:endParaRPr lang="fa-IR" sz="4800" b="1" dirty="0">
              <a:solidFill>
                <a:srgbClr val="0070C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457200" y="1295400"/>
            <a:ext cx="8229600" cy="5181600"/>
          </a:xfrm>
        </p:spPr>
        <p:txBody>
          <a:bodyPr>
            <a:normAutofit lnSpcReduction="10000"/>
          </a:bodyPr>
          <a:lstStyle/>
          <a:p>
            <a:pPr algn="ctr" rtl="1">
              <a:lnSpc>
                <a:spcPct val="150000"/>
              </a:lnSpc>
              <a:buNone/>
            </a:pPr>
            <a:r>
              <a:rPr lang="ar-SA" b="1" dirty="0" smtClean="0">
                <a:cs typeface="B Nazanin" pitchFamily="2" charset="-78"/>
              </a:rPr>
              <a:t>استراتژي </a:t>
            </a:r>
            <a:r>
              <a:rPr lang="ar-SA" b="1" dirty="0" smtClean="0">
                <a:cs typeface="B Nazanin" pitchFamily="2" charset="-78"/>
              </a:rPr>
              <a:t>هاي منابع انساني تنها زماني خوب و مؤثرند که به طرزي صحيح به اجرا گذاشته شوند و اعمال مثبتي را ايجاد کنند</a:t>
            </a:r>
            <a:r>
              <a:rPr lang="en-US" b="1" dirty="0" smtClean="0">
                <a:cs typeface="B Nazanin" pitchFamily="2" charset="-78"/>
              </a:rPr>
              <a:t> . </a:t>
            </a:r>
            <a:r>
              <a:rPr lang="ar-SA" b="1" dirty="0" smtClean="0">
                <a:cs typeface="B Nazanin" pitchFamily="2" charset="-78"/>
              </a:rPr>
              <a:t>طراحي اين استراتژي ها بخش سادة کار است</a:t>
            </a:r>
            <a:r>
              <a:rPr lang="en-US" b="1" dirty="0" smtClean="0">
                <a:cs typeface="B Nazanin" pitchFamily="2" charset="-78"/>
              </a:rPr>
              <a:t>. </a:t>
            </a:r>
            <a:r>
              <a:rPr lang="ar-SA" b="1" dirty="0" smtClean="0">
                <a:cs typeface="B Nazanin" pitchFamily="2" charset="-78"/>
              </a:rPr>
              <a:t>مشكلات و دشواري ها وقتي شروع مي شوند که بخواهيم آن استراتژي را اجرا کنيم</a:t>
            </a:r>
            <a:r>
              <a:rPr lang="en-US" b="1" dirty="0" smtClean="0">
                <a:cs typeface="B Nazanin" pitchFamily="2" charset="-78"/>
              </a:rPr>
              <a:t>. </a:t>
            </a:r>
            <a:r>
              <a:rPr lang="ar-SA" b="1" dirty="0" smtClean="0">
                <a:cs typeface="B Nazanin" pitchFamily="2" charset="-78"/>
              </a:rPr>
              <a:t>براي اينكه بتوانيم اين استراتژي ها را به طرز مؤثري اجرا کنيم (و حرف را به عمل برسانيم) بايد</a:t>
            </a:r>
            <a:r>
              <a:rPr lang="en-US" b="1" dirty="0" smtClean="0">
                <a:cs typeface="B Nazanin" pitchFamily="2" charset="-78"/>
              </a:rPr>
              <a:t>:</a:t>
            </a:r>
          </a:p>
          <a:p>
            <a:pPr algn="ctr" rtl="1">
              <a:lnSpc>
                <a:spcPct val="150000"/>
              </a:lnSpc>
              <a:buNone/>
            </a:pPr>
            <a:endParaRPr lang="fa-IR" b="1" dirty="0">
              <a:cs typeface="B Nazanin" pitchFamily="2" charset="-78"/>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fontScale="55000" lnSpcReduction="20000"/>
          </a:bodyPr>
          <a:lstStyle/>
          <a:p>
            <a:pPr algn="r" rtl="1"/>
            <a:r>
              <a:rPr lang="en-US" b="1" dirty="0" smtClean="0">
                <a:cs typeface="B Nazanin" pitchFamily="2" charset="-78"/>
              </a:rPr>
              <a:t>‐ </a:t>
            </a:r>
            <a:r>
              <a:rPr lang="ar-SA" b="1" dirty="0" smtClean="0">
                <a:cs typeface="B Nazanin" pitchFamily="2" charset="-78"/>
              </a:rPr>
              <a:t>مطمئن شويم که اجراي استراتژي مذکور را براي مورد خوبي انتخاب کرده ايم</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بايد دربارة آنچه که به دست مي آوريم واقع بين باشيم</a:t>
            </a:r>
            <a:r>
              <a:rPr lang="en-US" b="1" dirty="0" smtClean="0">
                <a:cs typeface="B Nazanin" pitchFamily="2" charset="-78"/>
              </a:rPr>
              <a:t> . </a:t>
            </a:r>
            <a:r>
              <a:rPr lang="ar-SA" b="1" dirty="0" smtClean="0">
                <a:cs typeface="B Nazanin" pitchFamily="2" charset="-78"/>
              </a:rPr>
              <a:t>سعي نكنيم که بيش از حد معقول چيزي به دست آوريم</a:t>
            </a:r>
            <a:r>
              <a:rPr lang="en-US" b="1" dirty="0" smtClean="0">
                <a:cs typeface="B Nazanin" pitchFamily="2" charset="-78"/>
              </a:rPr>
              <a:t> . </a:t>
            </a:r>
            <a:r>
              <a:rPr lang="ar-SA" b="1" dirty="0" smtClean="0">
                <a:cs typeface="B Nazanin" pitchFamily="2" charset="-78"/>
              </a:rPr>
              <a:t>تغيير تدريجي و آهسته بهتر از اين است که اصلاً تغييري روي ندهد</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درك کنيم که کارکنان چه مي خواهند و آنها از گفتگو با ما چه به دست خواهند آورد</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منافع حاصل از اجراي استراتژي را براي سازمان و همة اعضاي آن به وضوح بيان کنيم</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آمادگي مواجهه با مخالفت ها و مشكلات را داشته باشيم</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موافقان و مخالفان اجراي استراتژي را شناسايي کنيم، موافقان را با خود همراه کنيم و تلاش کنيم که تا حد امكان مخالفان را متقاعد سازيم</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به خاطر داشته باشيم که مديران صف به راحتي مي توانند برنامة اجراي استراتژي را برهم بزنند</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به خاطر داشته باشيم که براي اجراي استراتژي مديران صف و ديگران به آموزش، پشتيباني مستمر و پيوسته و راهنمايي نياز دارند</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کارکنان را در تهية طرح هاي اجرا سهيم کنيم</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به نحوة برقراري ارتباط خود با کارکنان به دقت توجه کنيم</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مطمئن شويم که نيازهاي منابع خود را برنامه ريزي کرده ايم</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براي هر خلاقيت و ابتكار استراتژيك، يك طرح پروژه آماده کنيم که در آن مشخص شده باشد که چه کسي، کي و کجا آن طرح را اجرا خواهد کرد</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در طرح استراتژيك خود به اهداف دقيق نيز توجه کنيم</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بر فرآيند اجراي استراتژيك به طور پيوسته نظارت کنيم</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کارکنان را در جريان پيشرفت امور قرار بدهيم</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اثر استراتژي هاي منابع انساني را در اولين فرصت مناسب ارزيابي کنيم</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جلسات بررسي رسمي برگزار کنيم تا بتوانيم پيشرفت هاي حاصله را ارزيابي و در صورت لزوم اقدامات اصلاحي را اغاز کنيم</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کارکنان را در جريان پيشرفت امور قرار بدهيم</a:t>
            </a:r>
            <a:r>
              <a:rPr lang="en-US" b="1" dirty="0" smtClean="0">
                <a:cs typeface="B Nazanin" pitchFamily="2" charset="-78"/>
              </a:rPr>
              <a:t>.</a:t>
            </a:r>
          </a:p>
          <a:p>
            <a:pPr algn="r" rtl="1"/>
            <a:r>
              <a:rPr lang="en-US" b="1" dirty="0" smtClean="0">
                <a:cs typeface="B Nazanin" pitchFamily="2" charset="-78"/>
              </a:rPr>
              <a:t>‐ </a:t>
            </a:r>
            <a:r>
              <a:rPr lang="ar-SA" b="1" dirty="0" smtClean="0">
                <a:cs typeface="B Nazanin" pitchFamily="2" charset="-78"/>
              </a:rPr>
              <a:t>اثر استراتژي هاي منابع انساني را در اولين فرصت مناسب ارزيابي کنيم و به هر مشكلي که هنگام اجراي استراتژي بروز ميکند، رسيدگي کنی</a:t>
            </a:r>
            <a:r>
              <a:rPr lang="fa-IR" b="1" dirty="0" smtClean="0">
                <a:cs typeface="B Nazanin" pitchFamily="2" charset="-78"/>
              </a:rPr>
              <a:t>م.</a:t>
            </a:r>
            <a:endParaRPr lang="en-US" b="1" dirty="0">
              <a:cs typeface="B Nazanin" pitchFamily="2" charset="-78"/>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1290638" y="503238"/>
            <a:ext cx="184150" cy="579437"/>
          </a:xfrm>
          <a:prstGeom prst="rect">
            <a:avLst/>
          </a:prstGeom>
          <a:noFill/>
          <a:ln w="9525">
            <a:noFill/>
            <a:miter lim="800000"/>
            <a:headEnd/>
            <a:tailEnd/>
          </a:ln>
          <a:effectLst/>
        </p:spPr>
        <p:txBody>
          <a:bodyPr wrap="none" anchor="ctr">
            <a:spAutoFit/>
          </a:bodyPr>
          <a:lstStyle/>
          <a:p>
            <a:pPr algn="r"/>
            <a:r>
              <a:rPr lang="fa-IR" sz="1400">
                <a:ea typeface="Times New Roman" pitchFamily="18" charset="0"/>
                <a:cs typeface="Mitra" pitchFamily="2" charset="-78"/>
              </a:rPr>
              <a:t/>
            </a:r>
            <a:br>
              <a:rPr lang="fa-IR" sz="1400">
                <a:ea typeface="Times New Roman" pitchFamily="18" charset="0"/>
                <a:cs typeface="Mitra" pitchFamily="2" charset="-78"/>
              </a:rPr>
            </a:br>
            <a:endParaRPr lang="fa-IR" sz="1800">
              <a:ea typeface="Times New Roman" pitchFamily="18" charset="0"/>
              <a:cs typeface="Mitra" pitchFamily="2" charset="-78"/>
            </a:endParaRPr>
          </a:p>
        </p:txBody>
      </p:sp>
      <p:grpSp>
        <p:nvGrpSpPr>
          <p:cNvPr id="2" name="Group 60"/>
          <p:cNvGrpSpPr>
            <a:grpSpLocks/>
          </p:cNvGrpSpPr>
          <p:nvPr/>
        </p:nvGrpSpPr>
        <p:grpSpPr bwMode="auto">
          <a:xfrm>
            <a:off x="474663" y="260350"/>
            <a:ext cx="8193087" cy="5694363"/>
            <a:chOff x="299" y="164"/>
            <a:chExt cx="5161" cy="3587"/>
          </a:xfrm>
        </p:grpSpPr>
        <p:sp>
          <p:nvSpPr>
            <p:cNvPr id="92190" name="AutoShape 30"/>
            <p:cNvSpPr>
              <a:spLocks noChangeArrowheads="1"/>
            </p:cNvSpPr>
            <p:nvPr/>
          </p:nvSpPr>
          <p:spPr bwMode="auto">
            <a:xfrm>
              <a:off x="1555" y="164"/>
              <a:ext cx="2620" cy="1032"/>
            </a:xfrm>
            <a:prstGeom prst="flowChartMagneticDisk">
              <a:avLst/>
            </a:prstGeom>
            <a:solidFill>
              <a:srgbClr val="FFFFFF"/>
            </a:solidFill>
            <a:ln w="28575">
              <a:solidFill>
                <a:srgbClr val="000000"/>
              </a:solidFill>
              <a:round/>
              <a:headEnd/>
              <a:tailEnd/>
            </a:ln>
          </p:spPr>
          <p:txBody>
            <a:bodyPr/>
            <a:lstStyle/>
            <a:p>
              <a:pPr algn="ctr"/>
              <a:r>
                <a:rPr lang="ar-SA" sz="1800" b="1" dirty="0">
                  <a:solidFill>
                    <a:srgbClr val="000000"/>
                  </a:solidFill>
                  <a:latin typeface="Times New Roman" pitchFamily="18" charset="0"/>
                  <a:cs typeface="B Zar" pitchFamily="2" charset="-78"/>
                </a:rPr>
                <a:t>تعيين وضعيت موجود</a:t>
              </a:r>
              <a:endParaRPr lang="en-US" sz="1800" b="1" dirty="0">
                <a:solidFill>
                  <a:srgbClr val="000000"/>
                </a:solidFill>
                <a:latin typeface="Times New Roman" pitchFamily="18" charset="0"/>
                <a:cs typeface="B Zar" pitchFamily="2" charset="-78"/>
              </a:endParaRPr>
            </a:p>
            <a:p>
              <a:pPr algn="ctr"/>
              <a:r>
                <a:rPr lang="ar-SA" sz="1800" b="1" dirty="0">
                  <a:solidFill>
                    <a:srgbClr val="000000"/>
                  </a:solidFill>
                  <a:latin typeface="Times New Roman" pitchFamily="18" charset="0"/>
                  <a:cs typeface="B Zar" pitchFamily="2" charset="-78"/>
                </a:rPr>
                <a:t>بررسي امكانات</a:t>
              </a:r>
              <a:endParaRPr lang="en-US" sz="1800" b="1" dirty="0">
                <a:solidFill>
                  <a:srgbClr val="000000"/>
                </a:solidFill>
                <a:latin typeface="Times New Roman" pitchFamily="18" charset="0"/>
                <a:cs typeface="B Zar" pitchFamily="2" charset="-78"/>
              </a:endParaRPr>
            </a:p>
            <a:p>
              <a:pPr algn="ctr"/>
              <a:r>
                <a:rPr lang="ar-SA" sz="1800" b="1" dirty="0">
                  <a:solidFill>
                    <a:srgbClr val="000000"/>
                  </a:solidFill>
                  <a:latin typeface="Times New Roman" pitchFamily="18" charset="0"/>
                  <a:cs typeface="B Zar" pitchFamily="2" charset="-78"/>
                </a:rPr>
                <a:t>مطالعه فرهنگ اجرايي</a:t>
              </a:r>
              <a:endParaRPr lang="en-US" sz="1800" b="1" dirty="0">
                <a:solidFill>
                  <a:srgbClr val="000000"/>
                </a:solidFill>
                <a:cs typeface="B Zar" pitchFamily="2" charset="-78"/>
              </a:endParaRPr>
            </a:p>
          </p:txBody>
        </p:sp>
        <p:sp>
          <p:nvSpPr>
            <p:cNvPr id="92191" name="Rectangle 31"/>
            <p:cNvSpPr>
              <a:spLocks noChangeArrowheads="1"/>
            </p:cNvSpPr>
            <p:nvPr/>
          </p:nvSpPr>
          <p:spPr bwMode="auto">
            <a:xfrm>
              <a:off x="1757" y="233"/>
              <a:ext cx="2245" cy="318"/>
            </a:xfrm>
            <a:prstGeom prst="rect">
              <a:avLst/>
            </a:prstGeom>
            <a:noFill/>
            <a:ln w="9525">
              <a:noFill/>
              <a:miter lim="800000"/>
              <a:headEnd/>
              <a:tailEnd/>
            </a:ln>
          </p:spPr>
          <p:txBody>
            <a:bodyPr/>
            <a:lstStyle/>
            <a:p>
              <a:pPr algn="ctr"/>
              <a:r>
                <a:rPr lang="fa-IR" b="1" dirty="0">
                  <a:solidFill>
                    <a:srgbClr val="000000"/>
                  </a:solidFill>
                  <a:latin typeface="Times New Roman" pitchFamily="18" charset="0"/>
                  <a:cs typeface="B Titr" pitchFamily="2" charset="-78"/>
                </a:rPr>
                <a:t>الگوي اجراي استراتژي</a:t>
              </a:r>
              <a:r>
                <a:rPr lang="fa-IR" b="1" dirty="0">
                  <a:solidFill>
                    <a:srgbClr val="000000"/>
                  </a:solidFill>
                  <a:latin typeface="Times New Roman" pitchFamily="18" charset="0"/>
                  <a:cs typeface="B Mitra" pitchFamily="2" charset="-78"/>
                </a:rPr>
                <a:t>‌</a:t>
              </a:r>
              <a:r>
                <a:rPr lang="fa-IR" b="1" dirty="0">
                  <a:solidFill>
                    <a:srgbClr val="000000"/>
                  </a:solidFill>
                  <a:latin typeface="Times New Roman" pitchFamily="18" charset="0"/>
                  <a:cs typeface="B Titr" pitchFamily="2" charset="-78"/>
                </a:rPr>
                <a:t>هاي منابع</a:t>
              </a:r>
              <a:r>
                <a:rPr lang="fa-IR" b="1" dirty="0">
                  <a:solidFill>
                    <a:srgbClr val="000000"/>
                  </a:solidFill>
                  <a:latin typeface="Times New Roman" pitchFamily="18" charset="0"/>
                  <a:cs typeface="B Mitra" pitchFamily="2" charset="-78"/>
                </a:rPr>
                <a:t>‌</a:t>
              </a:r>
              <a:r>
                <a:rPr lang="fa-IR" b="1" dirty="0">
                  <a:solidFill>
                    <a:srgbClr val="000000"/>
                  </a:solidFill>
                  <a:latin typeface="Times New Roman" pitchFamily="18" charset="0"/>
                  <a:cs typeface="B Titr" pitchFamily="2" charset="-78"/>
                </a:rPr>
                <a:t>انساني</a:t>
              </a:r>
              <a:endParaRPr lang="en-US" dirty="0">
                <a:solidFill>
                  <a:srgbClr val="000000"/>
                </a:solidFill>
                <a:cs typeface="B Titr" pitchFamily="2" charset="-78"/>
              </a:endParaRPr>
            </a:p>
          </p:txBody>
        </p:sp>
        <p:sp>
          <p:nvSpPr>
            <p:cNvPr id="92192" name="Rectangle 32"/>
            <p:cNvSpPr>
              <a:spLocks noChangeArrowheads="1"/>
            </p:cNvSpPr>
            <p:nvPr/>
          </p:nvSpPr>
          <p:spPr bwMode="auto">
            <a:xfrm>
              <a:off x="1832" y="991"/>
              <a:ext cx="2007" cy="257"/>
            </a:xfrm>
            <a:prstGeom prst="rect">
              <a:avLst/>
            </a:prstGeom>
            <a:noFill/>
            <a:ln w="9525">
              <a:noFill/>
              <a:miter lim="800000"/>
              <a:headEnd/>
              <a:tailEnd/>
            </a:ln>
          </p:spPr>
          <p:txBody>
            <a:bodyPr/>
            <a:lstStyle/>
            <a:p>
              <a:pPr algn="ctr"/>
              <a:r>
                <a:rPr lang="fa-IR" b="1" dirty="0">
                  <a:solidFill>
                    <a:srgbClr val="000000"/>
                  </a:solidFill>
                  <a:latin typeface="Times New Roman" pitchFamily="18" charset="0"/>
                  <a:cs typeface="B Titr" pitchFamily="2" charset="-78"/>
                </a:rPr>
                <a:t>بسترسازي</a:t>
              </a:r>
              <a:r>
                <a:rPr lang="fa-IR" b="1" dirty="0">
                  <a:solidFill>
                    <a:srgbClr val="000000"/>
                  </a:solidFill>
                  <a:latin typeface="Times New Roman" pitchFamily="18" charset="0"/>
                  <a:cs typeface="B Mitra" pitchFamily="2" charset="-78"/>
                </a:rPr>
                <a:t>‌</a:t>
              </a:r>
              <a:r>
                <a:rPr lang="fa-IR" b="1" dirty="0">
                  <a:solidFill>
                    <a:srgbClr val="000000"/>
                  </a:solidFill>
                  <a:latin typeface="Times New Roman" pitchFamily="18" charset="0"/>
                  <a:cs typeface="B Titr" pitchFamily="2" charset="-78"/>
                </a:rPr>
                <a:t>هاي اجرايي</a:t>
              </a:r>
              <a:endParaRPr lang="en-US" dirty="0">
                <a:solidFill>
                  <a:srgbClr val="000000"/>
                </a:solidFill>
                <a:cs typeface="B Titr" pitchFamily="2" charset="-78"/>
              </a:endParaRPr>
            </a:p>
          </p:txBody>
        </p:sp>
        <p:sp>
          <p:nvSpPr>
            <p:cNvPr id="92193" name="Arc 33"/>
            <p:cNvSpPr>
              <a:spLocks/>
            </p:cNvSpPr>
            <p:nvPr/>
          </p:nvSpPr>
          <p:spPr bwMode="auto">
            <a:xfrm flipV="1">
              <a:off x="1559" y="966"/>
              <a:ext cx="2624" cy="57"/>
            </a:xfrm>
            <a:custGeom>
              <a:avLst/>
              <a:gdLst>
                <a:gd name="G0" fmla="+- 21600 0 0"/>
                <a:gd name="G1" fmla="+- 21600 0 0"/>
                <a:gd name="G2" fmla="+- 21600 0 0"/>
                <a:gd name="T0" fmla="*/ 69 w 41761"/>
                <a:gd name="T1" fmla="*/ 23321 h 23321"/>
                <a:gd name="T2" fmla="*/ 41761 w 41761"/>
                <a:gd name="T3" fmla="*/ 13848 h 23321"/>
                <a:gd name="T4" fmla="*/ 21600 w 41761"/>
                <a:gd name="T5" fmla="*/ 21600 h 23321"/>
              </a:gdLst>
              <a:ahLst/>
              <a:cxnLst>
                <a:cxn ang="0">
                  <a:pos x="T0" y="T1"/>
                </a:cxn>
                <a:cxn ang="0">
                  <a:pos x="T2" y="T3"/>
                </a:cxn>
                <a:cxn ang="0">
                  <a:pos x="T4" y="T5"/>
                </a:cxn>
              </a:cxnLst>
              <a:rect l="0" t="0" r="r" b="b"/>
              <a:pathLst>
                <a:path w="41761" h="23321" fill="none" extrusionOk="0">
                  <a:moveTo>
                    <a:pt x="68" y="23321"/>
                  </a:moveTo>
                  <a:cubicBezTo>
                    <a:pt x="22" y="22748"/>
                    <a:pt x="0" y="22174"/>
                    <a:pt x="0" y="21600"/>
                  </a:cubicBezTo>
                  <a:cubicBezTo>
                    <a:pt x="0" y="9670"/>
                    <a:pt x="9670" y="0"/>
                    <a:pt x="21600" y="0"/>
                  </a:cubicBezTo>
                  <a:cubicBezTo>
                    <a:pt x="30538" y="-1"/>
                    <a:pt x="38553" y="5505"/>
                    <a:pt x="41761" y="13847"/>
                  </a:cubicBezTo>
                </a:path>
                <a:path w="41761" h="23321" stroke="0" extrusionOk="0">
                  <a:moveTo>
                    <a:pt x="68" y="23321"/>
                  </a:moveTo>
                  <a:cubicBezTo>
                    <a:pt x="22" y="22748"/>
                    <a:pt x="0" y="22174"/>
                    <a:pt x="0" y="21600"/>
                  </a:cubicBezTo>
                  <a:cubicBezTo>
                    <a:pt x="0" y="9670"/>
                    <a:pt x="9670" y="0"/>
                    <a:pt x="21600" y="0"/>
                  </a:cubicBezTo>
                  <a:cubicBezTo>
                    <a:pt x="30538" y="-1"/>
                    <a:pt x="38553" y="5505"/>
                    <a:pt x="41761" y="13847"/>
                  </a:cubicBezTo>
                  <a:lnTo>
                    <a:pt x="21600" y="21600"/>
                  </a:lnTo>
                  <a:close/>
                </a:path>
              </a:pathLst>
            </a:custGeom>
            <a:noFill/>
            <a:ln w="9525">
              <a:solidFill>
                <a:srgbClr val="000000"/>
              </a:solidFill>
              <a:round/>
              <a:headEnd/>
              <a:tailEnd/>
            </a:ln>
          </p:spPr>
          <p:txBody>
            <a:bodyPr/>
            <a:lstStyle/>
            <a:p>
              <a:endParaRPr lang="en-US"/>
            </a:p>
          </p:txBody>
        </p:sp>
        <p:sp>
          <p:nvSpPr>
            <p:cNvPr id="92194" name="Line 34"/>
            <p:cNvSpPr>
              <a:spLocks noChangeShapeType="1"/>
            </p:cNvSpPr>
            <p:nvPr/>
          </p:nvSpPr>
          <p:spPr bwMode="auto">
            <a:xfrm flipH="1">
              <a:off x="954" y="1196"/>
              <a:ext cx="1808" cy="365"/>
            </a:xfrm>
            <a:prstGeom prst="line">
              <a:avLst/>
            </a:prstGeom>
            <a:noFill/>
            <a:ln w="19050">
              <a:solidFill>
                <a:srgbClr val="000000"/>
              </a:solidFill>
              <a:round/>
              <a:headEnd/>
              <a:tailEnd/>
            </a:ln>
          </p:spPr>
          <p:txBody>
            <a:bodyPr/>
            <a:lstStyle/>
            <a:p>
              <a:endParaRPr lang="en-US"/>
            </a:p>
          </p:txBody>
        </p:sp>
        <p:sp>
          <p:nvSpPr>
            <p:cNvPr id="92195" name="Line 35"/>
            <p:cNvSpPr>
              <a:spLocks noChangeShapeType="1"/>
            </p:cNvSpPr>
            <p:nvPr/>
          </p:nvSpPr>
          <p:spPr bwMode="auto">
            <a:xfrm>
              <a:off x="2762" y="1196"/>
              <a:ext cx="2075" cy="354"/>
            </a:xfrm>
            <a:prstGeom prst="line">
              <a:avLst/>
            </a:prstGeom>
            <a:noFill/>
            <a:ln w="19050">
              <a:solidFill>
                <a:srgbClr val="000000"/>
              </a:solidFill>
              <a:round/>
              <a:headEnd/>
              <a:tailEnd/>
            </a:ln>
          </p:spPr>
          <p:txBody>
            <a:bodyPr/>
            <a:lstStyle/>
            <a:p>
              <a:endParaRPr lang="en-US"/>
            </a:p>
          </p:txBody>
        </p:sp>
        <p:sp>
          <p:nvSpPr>
            <p:cNvPr id="92196" name="Line 36"/>
            <p:cNvSpPr>
              <a:spLocks noChangeShapeType="1"/>
            </p:cNvSpPr>
            <p:nvPr/>
          </p:nvSpPr>
          <p:spPr bwMode="auto">
            <a:xfrm>
              <a:off x="5041" y="1748"/>
              <a:ext cx="0" cy="920"/>
            </a:xfrm>
            <a:prstGeom prst="line">
              <a:avLst/>
            </a:prstGeom>
            <a:noFill/>
            <a:ln w="19050">
              <a:solidFill>
                <a:srgbClr val="000000"/>
              </a:solidFill>
              <a:round/>
              <a:headEnd/>
              <a:tailEnd/>
            </a:ln>
          </p:spPr>
          <p:txBody>
            <a:bodyPr/>
            <a:lstStyle/>
            <a:p>
              <a:endParaRPr lang="en-US"/>
            </a:p>
          </p:txBody>
        </p:sp>
        <p:sp>
          <p:nvSpPr>
            <p:cNvPr id="92197" name="Line 37"/>
            <p:cNvSpPr>
              <a:spLocks noChangeShapeType="1"/>
            </p:cNvSpPr>
            <p:nvPr/>
          </p:nvSpPr>
          <p:spPr bwMode="auto">
            <a:xfrm>
              <a:off x="664" y="1713"/>
              <a:ext cx="0" cy="919"/>
            </a:xfrm>
            <a:prstGeom prst="line">
              <a:avLst/>
            </a:prstGeom>
            <a:noFill/>
            <a:ln w="12700">
              <a:solidFill>
                <a:srgbClr val="000000"/>
              </a:solidFill>
              <a:round/>
              <a:headEnd/>
              <a:tailEnd/>
            </a:ln>
          </p:spPr>
          <p:txBody>
            <a:bodyPr/>
            <a:lstStyle/>
            <a:p>
              <a:endParaRPr lang="en-US"/>
            </a:p>
          </p:txBody>
        </p:sp>
        <p:sp>
          <p:nvSpPr>
            <p:cNvPr id="92198" name="Line 38"/>
            <p:cNvSpPr>
              <a:spLocks noChangeShapeType="1"/>
            </p:cNvSpPr>
            <p:nvPr/>
          </p:nvSpPr>
          <p:spPr bwMode="auto">
            <a:xfrm flipH="1">
              <a:off x="4676" y="2168"/>
              <a:ext cx="365" cy="0"/>
            </a:xfrm>
            <a:prstGeom prst="line">
              <a:avLst/>
            </a:prstGeom>
            <a:noFill/>
            <a:ln w="9525">
              <a:solidFill>
                <a:srgbClr val="000000"/>
              </a:solidFill>
              <a:round/>
              <a:headEnd/>
              <a:tailEnd type="triangle" w="med" len="med"/>
            </a:ln>
          </p:spPr>
          <p:txBody>
            <a:bodyPr/>
            <a:lstStyle/>
            <a:p>
              <a:endParaRPr lang="en-US"/>
            </a:p>
          </p:txBody>
        </p:sp>
        <p:sp>
          <p:nvSpPr>
            <p:cNvPr id="92199" name="Rectangle 39"/>
            <p:cNvSpPr>
              <a:spLocks noChangeArrowheads="1"/>
            </p:cNvSpPr>
            <p:nvPr/>
          </p:nvSpPr>
          <p:spPr bwMode="auto">
            <a:xfrm>
              <a:off x="3609" y="2069"/>
              <a:ext cx="1060" cy="172"/>
            </a:xfrm>
            <a:prstGeom prst="rect">
              <a:avLst/>
            </a:prstGeom>
            <a:noFill/>
            <a:ln w="12700">
              <a:solidFill>
                <a:srgbClr val="000000"/>
              </a:solidFill>
              <a:miter lim="800000"/>
              <a:headEnd/>
              <a:tailEnd/>
            </a:ln>
          </p:spPr>
          <p:txBody>
            <a:bodyPr/>
            <a:lstStyle/>
            <a:p>
              <a:pPr algn="ctr"/>
              <a:r>
                <a:rPr lang="ar-SA" sz="1400" b="1" dirty="0">
                  <a:solidFill>
                    <a:srgbClr val="000000"/>
                  </a:solidFill>
                  <a:latin typeface="Times New Roman" pitchFamily="18" charset="0"/>
                  <a:cs typeface="B Zar" pitchFamily="2" charset="-78"/>
                </a:rPr>
                <a:t>ساختار سازي</a:t>
              </a:r>
              <a:endParaRPr lang="en-US" sz="1400" dirty="0">
                <a:solidFill>
                  <a:srgbClr val="000000"/>
                </a:solidFill>
                <a:cs typeface="B Zar" pitchFamily="2" charset="-78"/>
              </a:endParaRPr>
            </a:p>
          </p:txBody>
        </p:sp>
        <p:sp>
          <p:nvSpPr>
            <p:cNvPr id="92200" name="Oval 40"/>
            <p:cNvSpPr>
              <a:spLocks noChangeArrowheads="1"/>
            </p:cNvSpPr>
            <p:nvPr/>
          </p:nvSpPr>
          <p:spPr bwMode="auto">
            <a:xfrm>
              <a:off x="2423" y="1913"/>
              <a:ext cx="968" cy="459"/>
            </a:xfrm>
            <a:prstGeom prst="ellipse">
              <a:avLst/>
            </a:prstGeom>
            <a:solidFill>
              <a:srgbClr val="FFFFFF"/>
            </a:solidFill>
            <a:ln w="19050">
              <a:solidFill>
                <a:srgbClr val="000000"/>
              </a:solidFill>
              <a:round/>
              <a:headEnd/>
              <a:tailEnd/>
            </a:ln>
          </p:spPr>
          <p:txBody>
            <a:bodyPr tIns="46800" bIns="10800"/>
            <a:lstStyle/>
            <a:p>
              <a:pPr algn="ctr"/>
              <a:r>
                <a:rPr lang="ar-SA" sz="1300" b="1" dirty="0">
                  <a:solidFill>
                    <a:srgbClr val="000000"/>
                  </a:solidFill>
                  <a:latin typeface="Times New Roman" pitchFamily="18" charset="0"/>
                  <a:cs typeface="B Zar" pitchFamily="2" charset="-78"/>
                </a:rPr>
                <a:t>مشاركت رسمي و خود جوش</a:t>
              </a:r>
              <a:endParaRPr lang="en-US" sz="1300" dirty="0">
                <a:solidFill>
                  <a:srgbClr val="000000"/>
                </a:solidFill>
                <a:cs typeface="B Zar" pitchFamily="2" charset="-78"/>
              </a:endParaRPr>
            </a:p>
          </p:txBody>
        </p:sp>
        <p:sp>
          <p:nvSpPr>
            <p:cNvPr id="92201" name="Rectangle 41"/>
            <p:cNvSpPr>
              <a:spLocks noChangeArrowheads="1"/>
            </p:cNvSpPr>
            <p:nvPr/>
          </p:nvSpPr>
          <p:spPr bwMode="auto">
            <a:xfrm>
              <a:off x="1028" y="2057"/>
              <a:ext cx="1152" cy="173"/>
            </a:xfrm>
            <a:prstGeom prst="rect">
              <a:avLst/>
            </a:prstGeom>
            <a:noFill/>
            <a:ln w="19050">
              <a:solidFill>
                <a:srgbClr val="000000"/>
              </a:solidFill>
              <a:miter lim="800000"/>
              <a:headEnd/>
              <a:tailEnd/>
            </a:ln>
          </p:spPr>
          <p:txBody>
            <a:bodyPr/>
            <a:lstStyle/>
            <a:p>
              <a:pPr algn="ctr"/>
              <a:r>
                <a:rPr lang="fa-IR" sz="1300" b="1" dirty="0">
                  <a:solidFill>
                    <a:srgbClr val="000000"/>
                  </a:solidFill>
                  <a:latin typeface="Times New Roman" pitchFamily="18" charset="0"/>
                  <a:cs typeface="B Zar" pitchFamily="2" charset="-78"/>
                </a:rPr>
                <a:t>آموزش و فرهنگ</a:t>
              </a:r>
              <a:r>
                <a:rPr lang="fa-IR" sz="1300" b="1" dirty="0">
                  <a:solidFill>
                    <a:srgbClr val="000000"/>
                  </a:solidFill>
                  <a:latin typeface="Times New Roman" pitchFamily="18" charset="0"/>
                  <a:cs typeface="B Mitra" pitchFamily="2" charset="-78"/>
                </a:rPr>
                <a:t>‌</a:t>
              </a:r>
              <a:r>
                <a:rPr lang="fa-IR" sz="1300" b="1" dirty="0">
                  <a:solidFill>
                    <a:srgbClr val="000000"/>
                  </a:solidFill>
                  <a:latin typeface="Times New Roman" pitchFamily="18" charset="0"/>
                  <a:cs typeface="B Zar" pitchFamily="2" charset="-78"/>
                </a:rPr>
                <a:t>سازي</a:t>
              </a:r>
              <a:endParaRPr lang="en-US" sz="1300" dirty="0">
                <a:solidFill>
                  <a:srgbClr val="000000"/>
                </a:solidFill>
                <a:cs typeface="B Zar" pitchFamily="2" charset="-78"/>
              </a:endParaRPr>
            </a:p>
          </p:txBody>
        </p:sp>
        <p:sp>
          <p:nvSpPr>
            <p:cNvPr id="92202" name="Line 42"/>
            <p:cNvSpPr>
              <a:spLocks noChangeShapeType="1"/>
            </p:cNvSpPr>
            <p:nvPr/>
          </p:nvSpPr>
          <p:spPr bwMode="auto">
            <a:xfrm>
              <a:off x="664" y="2132"/>
              <a:ext cx="364" cy="0"/>
            </a:xfrm>
            <a:prstGeom prst="line">
              <a:avLst/>
            </a:prstGeom>
            <a:noFill/>
            <a:ln w="9525">
              <a:solidFill>
                <a:srgbClr val="000000"/>
              </a:solidFill>
              <a:round/>
              <a:headEnd/>
              <a:tailEnd type="triangle" w="med" len="med"/>
            </a:ln>
          </p:spPr>
          <p:txBody>
            <a:bodyPr/>
            <a:lstStyle/>
            <a:p>
              <a:endParaRPr lang="en-US"/>
            </a:p>
          </p:txBody>
        </p:sp>
        <p:sp>
          <p:nvSpPr>
            <p:cNvPr id="92203" name="Line 43"/>
            <p:cNvSpPr>
              <a:spLocks noChangeShapeType="1"/>
            </p:cNvSpPr>
            <p:nvPr/>
          </p:nvSpPr>
          <p:spPr bwMode="auto">
            <a:xfrm flipH="1">
              <a:off x="3399" y="2145"/>
              <a:ext cx="202" cy="0"/>
            </a:xfrm>
            <a:prstGeom prst="line">
              <a:avLst/>
            </a:prstGeom>
            <a:noFill/>
            <a:ln w="9525">
              <a:solidFill>
                <a:srgbClr val="000000"/>
              </a:solidFill>
              <a:round/>
              <a:headEnd/>
              <a:tailEnd type="triangle" w="med" len="med"/>
            </a:ln>
          </p:spPr>
          <p:txBody>
            <a:bodyPr/>
            <a:lstStyle/>
            <a:p>
              <a:endParaRPr lang="en-US"/>
            </a:p>
          </p:txBody>
        </p:sp>
        <p:sp>
          <p:nvSpPr>
            <p:cNvPr id="92204" name="Line 44"/>
            <p:cNvSpPr>
              <a:spLocks noChangeShapeType="1"/>
            </p:cNvSpPr>
            <p:nvPr/>
          </p:nvSpPr>
          <p:spPr bwMode="auto">
            <a:xfrm>
              <a:off x="2178" y="2156"/>
              <a:ext cx="241" cy="0"/>
            </a:xfrm>
            <a:prstGeom prst="line">
              <a:avLst/>
            </a:prstGeom>
            <a:noFill/>
            <a:ln w="9525">
              <a:solidFill>
                <a:srgbClr val="000000"/>
              </a:solidFill>
              <a:round/>
              <a:headEnd/>
              <a:tailEnd type="triangle" w="med" len="med"/>
            </a:ln>
          </p:spPr>
          <p:txBody>
            <a:bodyPr/>
            <a:lstStyle/>
            <a:p>
              <a:endParaRPr lang="en-US"/>
            </a:p>
          </p:txBody>
        </p:sp>
        <p:sp>
          <p:nvSpPr>
            <p:cNvPr id="92205" name="Line 45"/>
            <p:cNvSpPr>
              <a:spLocks noChangeShapeType="1"/>
            </p:cNvSpPr>
            <p:nvPr/>
          </p:nvSpPr>
          <p:spPr bwMode="auto">
            <a:xfrm flipH="1">
              <a:off x="4676" y="2674"/>
              <a:ext cx="365" cy="0"/>
            </a:xfrm>
            <a:prstGeom prst="line">
              <a:avLst/>
            </a:prstGeom>
            <a:noFill/>
            <a:ln w="9525">
              <a:solidFill>
                <a:srgbClr val="000000"/>
              </a:solidFill>
              <a:round/>
              <a:headEnd/>
              <a:tailEnd type="triangle" w="med" len="med"/>
            </a:ln>
          </p:spPr>
          <p:txBody>
            <a:bodyPr/>
            <a:lstStyle/>
            <a:p>
              <a:endParaRPr lang="en-US"/>
            </a:p>
          </p:txBody>
        </p:sp>
        <p:sp>
          <p:nvSpPr>
            <p:cNvPr id="92206" name="Rectangle 46"/>
            <p:cNvSpPr>
              <a:spLocks noChangeArrowheads="1"/>
            </p:cNvSpPr>
            <p:nvPr/>
          </p:nvSpPr>
          <p:spPr bwMode="auto">
            <a:xfrm>
              <a:off x="3609" y="2575"/>
              <a:ext cx="1060" cy="172"/>
            </a:xfrm>
            <a:prstGeom prst="rect">
              <a:avLst/>
            </a:prstGeom>
            <a:noFill/>
            <a:ln w="12700">
              <a:solidFill>
                <a:srgbClr val="000000"/>
              </a:solidFill>
              <a:miter lim="800000"/>
              <a:headEnd/>
              <a:tailEnd/>
            </a:ln>
          </p:spPr>
          <p:txBody>
            <a:bodyPr/>
            <a:lstStyle/>
            <a:p>
              <a:pPr algn="ctr"/>
              <a:r>
                <a:rPr lang="ar-SA" sz="1400" b="1" dirty="0">
                  <a:solidFill>
                    <a:srgbClr val="000000"/>
                  </a:solidFill>
                  <a:latin typeface="Times New Roman" pitchFamily="18" charset="0"/>
                  <a:cs typeface="B Zar" pitchFamily="2" charset="-78"/>
                </a:rPr>
                <a:t>تخصيص منابع</a:t>
              </a:r>
              <a:endParaRPr lang="en-US" sz="1400" b="1" dirty="0">
                <a:solidFill>
                  <a:srgbClr val="000000"/>
                </a:solidFill>
                <a:cs typeface="B Zar" pitchFamily="2" charset="-78"/>
              </a:endParaRPr>
            </a:p>
          </p:txBody>
        </p:sp>
        <p:sp>
          <p:nvSpPr>
            <p:cNvPr id="92207" name="Rectangle 47"/>
            <p:cNvSpPr>
              <a:spLocks noChangeArrowheads="1"/>
            </p:cNvSpPr>
            <p:nvPr/>
          </p:nvSpPr>
          <p:spPr bwMode="auto">
            <a:xfrm>
              <a:off x="1028" y="2564"/>
              <a:ext cx="1152" cy="173"/>
            </a:xfrm>
            <a:prstGeom prst="rect">
              <a:avLst/>
            </a:prstGeom>
            <a:noFill/>
            <a:ln w="19050">
              <a:solidFill>
                <a:srgbClr val="000000"/>
              </a:solidFill>
              <a:miter lim="800000"/>
              <a:headEnd/>
              <a:tailEnd/>
            </a:ln>
          </p:spPr>
          <p:txBody>
            <a:bodyPr/>
            <a:lstStyle/>
            <a:p>
              <a:pPr algn="ctr"/>
              <a:r>
                <a:rPr lang="ar-SA" sz="1500" b="1" dirty="0">
                  <a:solidFill>
                    <a:srgbClr val="000000"/>
                  </a:solidFill>
                  <a:latin typeface="Times New Roman" pitchFamily="18" charset="0"/>
                  <a:cs typeface="B Zar" pitchFamily="2" charset="-78"/>
                </a:rPr>
                <a:t>ت</a:t>
              </a:r>
              <a:r>
                <a:rPr lang="fa-IR" sz="1500" b="1" dirty="0">
                  <a:solidFill>
                    <a:srgbClr val="000000"/>
                  </a:solidFill>
                  <a:latin typeface="Times New Roman" pitchFamily="18" charset="0"/>
                  <a:cs typeface="B Zar" pitchFamily="2" charset="-78"/>
                </a:rPr>
                <a:t>ع</a:t>
              </a:r>
              <a:r>
                <a:rPr lang="ar-SA" sz="1500" b="1" dirty="0">
                  <a:solidFill>
                    <a:srgbClr val="000000"/>
                  </a:solidFill>
                  <a:latin typeface="Times New Roman" pitchFamily="18" charset="0"/>
                  <a:cs typeface="B Zar" pitchFamily="2" charset="-78"/>
                </a:rPr>
                <a:t>هد مديريتي</a:t>
              </a:r>
              <a:endParaRPr lang="en-US" sz="1500" dirty="0">
                <a:solidFill>
                  <a:srgbClr val="000000"/>
                </a:solidFill>
                <a:cs typeface="B Zar" pitchFamily="2" charset="-78"/>
              </a:endParaRPr>
            </a:p>
          </p:txBody>
        </p:sp>
        <p:sp>
          <p:nvSpPr>
            <p:cNvPr id="92208" name="Line 48"/>
            <p:cNvSpPr>
              <a:spLocks noChangeShapeType="1"/>
            </p:cNvSpPr>
            <p:nvPr/>
          </p:nvSpPr>
          <p:spPr bwMode="auto">
            <a:xfrm>
              <a:off x="664" y="2638"/>
              <a:ext cx="364" cy="0"/>
            </a:xfrm>
            <a:prstGeom prst="line">
              <a:avLst/>
            </a:prstGeom>
            <a:noFill/>
            <a:ln w="9525">
              <a:solidFill>
                <a:srgbClr val="000000"/>
              </a:solidFill>
              <a:round/>
              <a:headEnd/>
              <a:tailEnd type="triangle" w="med" len="med"/>
            </a:ln>
          </p:spPr>
          <p:txBody>
            <a:bodyPr/>
            <a:lstStyle/>
            <a:p>
              <a:endParaRPr lang="en-US"/>
            </a:p>
          </p:txBody>
        </p:sp>
        <p:sp>
          <p:nvSpPr>
            <p:cNvPr id="92209" name="Line 49"/>
            <p:cNvSpPr>
              <a:spLocks noChangeShapeType="1"/>
            </p:cNvSpPr>
            <p:nvPr/>
          </p:nvSpPr>
          <p:spPr bwMode="auto">
            <a:xfrm flipH="1">
              <a:off x="3399" y="2652"/>
              <a:ext cx="202" cy="0"/>
            </a:xfrm>
            <a:prstGeom prst="line">
              <a:avLst/>
            </a:prstGeom>
            <a:noFill/>
            <a:ln w="9525">
              <a:solidFill>
                <a:srgbClr val="000000"/>
              </a:solidFill>
              <a:round/>
              <a:headEnd/>
              <a:tailEnd type="triangle" w="med" len="med"/>
            </a:ln>
          </p:spPr>
          <p:txBody>
            <a:bodyPr/>
            <a:lstStyle/>
            <a:p>
              <a:endParaRPr lang="en-US"/>
            </a:p>
          </p:txBody>
        </p:sp>
        <p:sp>
          <p:nvSpPr>
            <p:cNvPr id="92210" name="Line 50"/>
            <p:cNvSpPr>
              <a:spLocks noChangeShapeType="1"/>
            </p:cNvSpPr>
            <p:nvPr/>
          </p:nvSpPr>
          <p:spPr bwMode="auto">
            <a:xfrm>
              <a:off x="2178" y="2663"/>
              <a:ext cx="241" cy="0"/>
            </a:xfrm>
            <a:prstGeom prst="line">
              <a:avLst/>
            </a:prstGeom>
            <a:noFill/>
            <a:ln w="9525">
              <a:solidFill>
                <a:srgbClr val="000000"/>
              </a:solidFill>
              <a:round/>
              <a:headEnd/>
              <a:tailEnd type="triangle" w="med" len="med"/>
            </a:ln>
          </p:spPr>
          <p:txBody>
            <a:bodyPr/>
            <a:lstStyle/>
            <a:p>
              <a:endParaRPr lang="en-US"/>
            </a:p>
          </p:txBody>
        </p:sp>
        <p:sp>
          <p:nvSpPr>
            <p:cNvPr id="92211" name="Oval 51"/>
            <p:cNvSpPr>
              <a:spLocks noChangeArrowheads="1"/>
            </p:cNvSpPr>
            <p:nvPr/>
          </p:nvSpPr>
          <p:spPr bwMode="auto">
            <a:xfrm>
              <a:off x="2432" y="2435"/>
              <a:ext cx="968" cy="460"/>
            </a:xfrm>
            <a:prstGeom prst="ellipse">
              <a:avLst/>
            </a:prstGeom>
            <a:solidFill>
              <a:srgbClr val="FFFFFF"/>
            </a:solidFill>
            <a:ln w="19050">
              <a:solidFill>
                <a:srgbClr val="000000"/>
              </a:solidFill>
              <a:round/>
              <a:headEnd/>
              <a:tailEnd/>
            </a:ln>
          </p:spPr>
          <p:txBody>
            <a:bodyPr tIns="46800" bIns="298800"/>
            <a:lstStyle/>
            <a:p>
              <a:pPr algn="ctr"/>
              <a:r>
                <a:rPr lang="ar-SA" sz="1200" b="1" dirty="0">
                  <a:solidFill>
                    <a:srgbClr val="000000"/>
                  </a:solidFill>
                  <a:latin typeface="Times New Roman" pitchFamily="18" charset="0"/>
                  <a:cs typeface="B Zar" pitchFamily="2" charset="-78"/>
                </a:rPr>
                <a:t>رسميت و مشروعيت برنامه اجرايي</a:t>
              </a:r>
              <a:endParaRPr lang="en-US" sz="1200" dirty="0">
                <a:solidFill>
                  <a:srgbClr val="000000"/>
                </a:solidFill>
                <a:cs typeface="B Zar" pitchFamily="2" charset="-78"/>
              </a:endParaRPr>
            </a:p>
          </p:txBody>
        </p:sp>
        <p:sp>
          <p:nvSpPr>
            <p:cNvPr id="92212" name="Oval 52"/>
            <p:cNvSpPr>
              <a:spLocks noChangeArrowheads="1"/>
            </p:cNvSpPr>
            <p:nvPr/>
          </p:nvSpPr>
          <p:spPr bwMode="auto">
            <a:xfrm>
              <a:off x="4492" y="1541"/>
              <a:ext cx="968" cy="402"/>
            </a:xfrm>
            <a:prstGeom prst="ellipse">
              <a:avLst/>
            </a:prstGeom>
            <a:solidFill>
              <a:srgbClr val="FFFFFF"/>
            </a:solidFill>
            <a:ln w="19050">
              <a:solidFill>
                <a:srgbClr val="000000"/>
              </a:solidFill>
              <a:round/>
              <a:headEnd/>
              <a:tailEnd/>
            </a:ln>
          </p:spPr>
          <p:txBody>
            <a:bodyPr tIns="46800" bIns="10800"/>
            <a:lstStyle/>
            <a:p>
              <a:pPr algn="ctr"/>
              <a:r>
                <a:rPr lang="fa-IR" sz="1400" b="1" dirty="0">
                  <a:solidFill>
                    <a:srgbClr val="000000"/>
                  </a:solidFill>
                  <a:latin typeface="Times New Roman" pitchFamily="18" charset="0"/>
                  <a:cs typeface="B Zar" pitchFamily="2" charset="-78"/>
                </a:rPr>
                <a:t>بستر سازي سخت</a:t>
              </a:r>
              <a:r>
                <a:rPr lang="fa-IR" sz="1400" b="1" dirty="0">
                  <a:solidFill>
                    <a:srgbClr val="000000"/>
                  </a:solidFill>
                  <a:latin typeface="Times New Roman" pitchFamily="18" charset="0"/>
                  <a:cs typeface="B Mitra" pitchFamily="2" charset="-78"/>
                </a:rPr>
                <a:t>‌</a:t>
              </a:r>
              <a:r>
                <a:rPr lang="fa-IR" sz="1400" b="1" dirty="0">
                  <a:solidFill>
                    <a:srgbClr val="000000"/>
                  </a:solidFill>
                  <a:latin typeface="Times New Roman" pitchFamily="18" charset="0"/>
                  <a:cs typeface="B Zar" pitchFamily="2" charset="-78"/>
                </a:rPr>
                <a:t>افزاري</a:t>
              </a:r>
              <a:endParaRPr lang="en-US" sz="1400" dirty="0">
                <a:solidFill>
                  <a:srgbClr val="000000"/>
                </a:solidFill>
                <a:cs typeface="B Zar" pitchFamily="2" charset="-78"/>
              </a:endParaRPr>
            </a:p>
          </p:txBody>
        </p:sp>
        <p:sp>
          <p:nvSpPr>
            <p:cNvPr id="92213" name="Oval 53"/>
            <p:cNvSpPr>
              <a:spLocks noChangeArrowheads="1"/>
            </p:cNvSpPr>
            <p:nvPr/>
          </p:nvSpPr>
          <p:spPr bwMode="auto">
            <a:xfrm>
              <a:off x="299" y="1541"/>
              <a:ext cx="968" cy="402"/>
            </a:xfrm>
            <a:prstGeom prst="ellipse">
              <a:avLst/>
            </a:prstGeom>
            <a:solidFill>
              <a:srgbClr val="FFFFFF"/>
            </a:solidFill>
            <a:ln w="19050">
              <a:solidFill>
                <a:srgbClr val="000000"/>
              </a:solidFill>
              <a:round/>
              <a:headEnd/>
              <a:tailEnd/>
            </a:ln>
          </p:spPr>
          <p:txBody>
            <a:bodyPr tIns="46800" bIns="10800"/>
            <a:lstStyle/>
            <a:p>
              <a:pPr algn="ctr"/>
              <a:r>
                <a:rPr lang="fa-IR" sz="1400" b="1">
                  <a:solidFill>
                    <a:srgbClr val="000000"/>
                  </a:solidFill>
                  <a:latin typeface="Times New Roman" pitchFamily="18" charset="0"/>
                  <a:cs typeface="B Zar" pitchFamily="2" charset="-78"/>
                </a:rPr>
                <a:t>بسترسازي نرم</a:t>
              </a:r>
              <a:r>
                <a:rPr lang="fa-IR" sz="1400" b="1">
                  <a:solidFill>
                    <a:srgbClr val="000000"/>
                  </a:solidFill>
                  <a:latin typeface="Times New Roman" pitchFamily="18" charset="0"/>
                  <a:cs typeface="B Mitra" pitchFamily="2" charset="-78"/>
                </a:rPr>
                <a:t>‌</a:t>
              </a:r>
              <a:r>
                <a:rPr lang="fa-IR" sz="1400" b="1">
                  <a:solidFill>
                    <a:srgbClr val="000000"/>
                  </a:solidFill>
                  <a:latin typeface="Times New Roman" pitchFamily="18" charset="0"/>
                  <a:cs typeface="B Zar" pitchFamily="2" charset="-78"/>
                </a:rPr>
                <a:t>افزاري</a:t>
              </a:r>
              <a:endParaRPr lang="en-US" sz="1400">
                <a:solidFill>
                  <a:srgbClr val="000000"/>
                </a:solidFill>
                <a:cs typeface="B Zar" pitchFamily="2" charset="-78"/>
              </a:endParaRPr>
            </a:p>
          </p:txBody>
        </p:sp>
        <p:sp>
          <p:nvSpPr>
            <p:cNvPr id="92214" name="Rectangle 54"/>
            <p:cNvSpPr>
              <a:spLocks noChangeArrowheads="1"/>
            </p:cNvSpPr>
            <p:nvPr/>
          </p:nvSpPr>
          <p:spPr bwMode="auto">
            <a:xfrm>
              <a:off x="828" y="3579"/>
              <a:ext cx="4103" cy="172"/>
            </a:xfrm>
            <a:prstGeom prst="rect">
              <a:avLst/>
            </a:prstGeom>
            <a:noFill/>
            <a:ln w="9525">
              <a:noFill/>
              <a:miter lim="800000"/>
              <a:headEnd/>
              <a:tailEnd/>
            </a:ln>
          </p:spPr>
          <p:txBody>
            <a:bodyPr/>
            <a:lstStyle/>
            <a:p>
              <a:pPr algn="ctr"/>
              <a:r>
                <a:rPr lang="fa-IR" sz="2000" b="1" dirty="0" smtClean="0">
                  <a:solidFill>
                    <a:srgbClr val="0070C0"/>
                  </a:solidFill>
                  <a:latin typeface="Times New Roman" pitchFamily="18" charset="0"/>
                  <a:cs typeface="B Mitra" pitchFamily="2" charset="-78"/>
                </a:rPr>
                <a:t>اجراي </a:t>
              </a:r>
              <a:r>
                <a:rPr lang="fa-IR" sz="2000" b="1" dirty="0">
                  <a:solidFill>
                    <a:srgbClr val="0070C0"/>
                  </a:solidFill>
                  <a:latin typeface="Times New Roman" pitchFamily="18" charset="0"/>
                  <a:cs typeface="B Mitra" pitchFamily="2" charset="-78"/>
                </a:rPr>
                <a:t>استراتژي‌هاي منابع انساني</a:t>
              </a:r>
              <a:endParaRPr lang="en-US" sz="2000" dirty="0">
                <a:solidFill>
                  <a:srgbClr val="0070C0"/>
                </a:solidFill>
                <a:cs typeface="B Mitra" pitchFamily="2" charset="-78"/>
              </a:endParaRPr>
            </a:p>
          </p:txBody>
        </p:sp>
        <p:sp>
          <p:nvSpPr>
            <p:cNvPr id="92216" name="Oval 56"/>
            <p:cNvSpPr>
              <a:spLocks noChangeArrowheads="1"/>
            </p:cNvSpPr>
            <p:nvPr/>
          </p:nvSpPr>
          <p:spPr bwMode="auto">
            <a:xfrm>
              <a:off x="1519" y="3000"/>
              <a:ext cx="2751" cy="456"/>
            </a:xfrm>
            <a:prstGeom prst="ellipse">
              <a:avLst/>
            </a:prstGeom>
            <a:solidFill>
              <a:srgbClr val="FFFFFF"/>
            </a:solidFill>
            <a:ln w="28575">
              <a:solidFill>
                <a:srgbClr val="000000"/>
              </a:solidFill>
              <a:round/>
              <a:headEnd/>
              <a:tailEnd/>
            </a:ln>
          </p:spPr>
          <p:txBody>
            <a:bodyPr tIns="46800" bIns="10800"/>
            <a:lstStyle/>
            <a:p>
              <a:pPr algn="ctr"/>
              <a:r>
                <a:rPr lang="fa-IR" b="1" dirty="0">
                  <a:solidFill>
                    <a:srgbClr val="000000"/>
                  </a:solidFill>
                  <a:latin typeface="Times New Roman" pitchFamily="18" charset="0"/>
                  <a:cs typeface="B Titr" pitchFamily="2" charset="-78"/>
                </a:rPr>
                <a:t>عملياتي شدن استراتژي</a:t>
              </a:r>
              <a:r>
                <a:rPr lang="fa-IR" b="1" dirty="0">
                  <a:solidFill>
                    <a:srgbClr val="000000"/>
                  </a:solidFill>
                  <a:latin typeface="Times New Roman" pitchFamily="18" charset="0"/>
                  <a:cs typeface="B Mitra" pitchFamily="2" charset="-78"/>
                </a:rPr>
                <a:t>‌</a:t>
              </a:r>
              <a:r>
                <a:rPr lang="fa-IR" b="1" dirty="0">
                  <a:solidFill>
                    <a:srgbClr val="000000"/>
                  </a:solidFill>
                  <a:latin typeface="Times New Roman" pitchFamily="18" charset="0"/>
                  <a:cs typeface="B Titr" pitchFamily="2" charset="-78"/>
                </a:rPr>
                <a:t>هاي منابع</a:t>
              </a:r>
              <a:r>
                <a:rPr lang="fa-IR" b="1" dirty="0">
                  <a:solidFill>
                    <a:srgbClr val="000000"/>
                  </a:solidFill>
                  <a:latin typeface="Times New Roman" pitchFamily="18" charset="0"/>
                  <a:cs typeface="B Mitra" pitchFamily="2" charset="-78"/>
                </a:rPr>
                <a:t>‌</a:t>
              </a:r>
              <a:r>
                <a:rPr lang="fa-IR" b="1" dirty="0">
                  <a:solidFill>
                    <a:srgbClr val="000000"/>
                  </a:solidFill>
                  <a:latin typeface="Times New Roman" pitchFamily="18" charset="0"/>
                  <a:cs typeface="B Titr" pitchFamily="2" charset="-78"/>
                </a:rPr>
                <a:t>انساني</a:t>
              </a:r>
              <a:endParaRPr lang="en-US" dirty="0">
                <a:solidFill>
                  <a:srgbClr val="000000"/>
                </a:solidFill>
                <a:cs typeface="B Titr" pitchFamily="2" charset="-78"/>
              </a:endParaRPr>
            </a:p>
          </p:txBody>
        </p:sp>
        <p:sp>
          <p:nvSpPr>
            <p:cNvPr id="92217" name="Line 57"/>
            <p:cNvSpPr>
              <a:spLocks noChangeShapeType="1"/>
            </p:cNvSpPr>
            <p:nvPr/>
          </p:nvSpPr>
          <p:spPr bwMode="auto">
            <a:xfrm>
              <a:off x="2275" y="2152"/>
              <a:ext cx="0" cy="869"/>
            </a:xfrm>
            <a:prstGeom prst="line">
              <a:avLst/>
            </a:prstGeom>
            <a:noFill/>
            <a:ln w="9525">
              <a:solidFill>
                <a:srgbClr val="000000"/>
              </a:solidFill>
              <a:round/>
              <a:headEnd/>
              <a:tailEnd type="triangle" w="med" len="med"/>
            </a:ln>
            <a:effectLst/>
          </p:spPr>
          <p:txBody>
            <a:bodyPr/>
            <a:lstStyle/>
            <a:p>
              <a:endParaRPr lang="en-US"/>
            </a:p>
          </p:txBody>
        </p:sp>
        <p:sp>
          <p:nvSpPr>
            <p:cNvPr id="92218" name="Line 58"/>
            <p:cNvSpPr>
              <a:spLocks noChangeShapeType="1"/>
            </p:cNvSpPr>
            <p:nvPr/>
          </p:nvSpPr>
          <p:spPr bwMode="auto">
            <a:xfrm>
              <a:off x="3545" y="2651"/>
              <a:ext cx="0" cy="362"/>
            </a:xfrm>
            <a:prstGeom prst="line">
              <a:avLst/>
            </a:prstGeom>
            <a:noFill/>
            <a:ln w="9525">
              <a:solidFill>
                <a:srgbClr val="000000"/>
              </a:solidFill>
              <a:round/>
              <a:headEnd/>
              <a:tailEnd type="triangle" w="med" len="med"/>
            </a:ln>
            <a:effectLst/>
          </p:spPr>
          <p:txBody>
            <a:bodyPr/>
            <a:lstStyle/>
            <a:p>
              <a:endParaRPr lang="en-US"/>
            </a:p>
          </p:txBody>
        </p:sp>
      </p:grpSp>
      <p:sp>
        <p:nvSpPr>
          <p:cNvPr id="32" name="Title 1"/>
          <p:cNvSpPr txBox="1">
            <a:spLocks/>
          </p:cNvSpPr>
          <p:nvPr/>
        </p:nvSpPr>
        <p:spPr>
          <a:xfrm>
            <a:off x="6934200" y="274638"/>
            <a:ext cx="1981200" cy="639762"/>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fa-IR" sz="36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n-lt"/>
                <a:ea typeface="+mn-ea"/>
                <a:cs typeface="B Nazanin" pitchFamily="2" charset="-78"/>
              </a:rPr>
              <a:t>جمع بندی</a:t>
            </a:r>
            <a:endParaRPr kumimoji="0" lang="en-US" sz="36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a:bodyPr>
          <a:lstStyle/>
          <a:p>
            <a:pPr algn="r" rtl="1"/>
            <a:endParaRPr lang="fa-IR" sz="2800" b="1" dirty="0" smtClean="0">
              <a:cs typeface="B Nazanin" pitchFamily="2" charset="-78"/>
            </a:endParaRPr>
          </a:p>
          <a:p>
            <a:pPr algn="r" rtl="1"/>
            <a:r>
              <a:rPr lang="fa-IR" sz="2800" b="1" dirty="0" smtClean="0">
                <a:effectLst>
                  <a:outerShdw blurRad="38100" dist="38100" dir="2700000" algn="tl">
                    <a:srgbClr val="000000">
                      <a:alpha val="43137"/>
                    </a:srgbClr>
                  </a:outerShdw>
                </a:effectLst>
                <a:cs typeface="B Nazanin" pitchFamily="2" charset="-78"/>
              </a:rPr>
              <a:t>مايكل آرمسترانگ، مديريت استراتژيك منابع انساني(راهنماي عمل)، مترجمین: سيدمحمد اعرابي و داود ايزدي،ویرایش اول و سوم</a:t>
            </a:r>
            <a:endParaRPr lang="en-US" sz="2800" b="1" dirty="0" smtClean="0">
              <a:effectLst>
                <a:outerShdw blurRad="38100" dist="38100" dir="2700000" algn="tl">
                  <a:srgbClr val="000000">
                    <a:alpha val="43137"/>
                  </a:srgbClr>
                </a:outerShdw>
              </a:effectLst>
              <a:cs typeface="B Nazanin" pitchFamily="2" charset="-78"/>
            </a:endParaRPr>
          </a:p>
          <a:p>
            <a:pPr algn="r" rtl="1"/>
            <a:r>
              <a:rPr lang="fa-IR" sz="2800" b="1" dirty="0" smtClean="0">
                <a:cs typeface="B Nazanin" pitchFamily="2" charset="-78"/>
              </a:rPr>
              <a:t>استيفن پي . رابينز، مدیریت رفتار سازمانی پیشرفته</a:t>
            </a:r>
          </a:p>
          <a:p>
            <a:pPr algn="r" rtl="1">
              <a:buNone/>
            </a:pPr>
            <a:r>
              <a:rPr lang="fa-IR" sz="2800" b="1" dirty="0" smtClean="0">
                <a:cs typeface="B Nazanin" pitchFamily="2" charset="-78"/>
              </a:rPr>
              <a:t>مترجمين : دكتر علي پارسائيان و دكتر سيد محمد اعرابي</a:t>
            </a:r>
          </a:p>
          <a:p>
            <a:pPr algn="r" rtl="1"/>
            <a:r>
              <a:rPr lang="fa-IR" sz="2800" b="1" dirty="0" smtClean="0">
                <a:cs typeface="B Nazanin" pitchFamily="2" charset="-78"/>
              </a:rPr>
              <a:t>زمرديان، اصغر (1383) مديريت تحول، چاپ پنجم، تهران: سازمان مديريت صنعتي،</a:t>
            </a:r>
            <a:endParaRPr lang="en-US" sz="2800" b="1" dirty="0" smtClean="0">
              <a:cs typeface="B Nazanin" pitchFamily="2" charset="-78"/>
            </a:endParaRPr>
          </a:p>
          <a:p>
            <a:pPr algn="r" rtl="1"/>
            <a:r>
              <a:rPr lang="fa-IR" sz="2800" b="1" dirty="0" smtClean="0">
                <a:cs typeface="B Nazanin" pitchFamily="2" charset="-78"/>
              </a:rPr>
              <a:t>ورزشکار ، احمد (1389) . مدیریت رفتار سازمانی پیشرفته (اسلایدهای آموزشی) . تهران : دانشکده مدیریت دانشگاه علامه طباطبایی .</a:t>
            </a:r>
          </a:p>
          <a:p>
            <a:pPr lvl="0" algn="r" rtl="1"/>
            <a:r>
              <a:rPr lang="fa-IR" sz="2800" b="1" dirty="0" smtClean="0">
                <a:solidFill>
                  <a:sysClr val="windowText" lastClr="000000"/>
                </a:solidFill>
                <a:cs typeface="B Nazanin" pitchFamily="2" charset="-78"/>
              </a:rPr>
              <a:t>وب سایت مدیریتی ایران . – </a:t>
            </a:r>
            <a:r>
              <a:rPr lang="en-US" sz="2800" b="1" dirty="0" smtClean="0">
                <a:solidFill>
                  <a:sysClr val="windowText" lastClr="000000"/>
                </a:solidFill>
                <a:cs typeface="B Nazanin" pitchFamily="2" charset="-78"/>
                <a:hlinkClick r:id="rId2"/>
              </a:rPr>
              <a:t>www.managerial.ir</a:t>
            </a:r>
            <a:r>
              <a:rPr lang="fa-IR" sz="2800" b="1" dirty="0" smtClean="0">
                <a:solidFill>
                  <a:sysClr val="windowText" lastClr="000000"/>
                </a:solidFill>
                <a:cs typeface="B Nazanin" pitchFamily="2" charset="-78"/>
              </a:rPr>
              <a:t> .</a:t>
            </a:r>
          </a:p>
          <a:p>
            <a:pPr algn="r" rtl="1">
              <a:buNone/>
            </a:pPr>
            <a:endParaRPr lang="en-US" sz="2800" b="1" dirty="0">
              <a:cs typeface="B Nazanin" pitchFamily="2" charset="-78"/>
            </a:endParaRPr>
          </a:p>
        </p:txBody>
      </p:sp>
      <p:sp>
        <p:nvSpPr>
          <p:cNvPr id="4" name="Rectangle 2"/>
          <p:cNvSpPr>
            <a:spLocks noChangeArrowheads="1"/>
          </p:cNvSpPr>
          <p:nvPr/>
        </p:nvSpPr>
        <p:spPr bwMode="auto">
          <a:xfrm>
            <a:off x="6530458" y="94417"/>
            <a:ext cx="2509286" cy="771606"/>
          </a:xfrm>
          <a:prstGeom prst="rect">
            <a:avLst/>
          </a:prstGeom>
          <a:noFill/>
          <a:ln w="9525">
            <a:noFill/>
            <a:miter lim="800000"/>
            <a:headEnd/>
            <a:tailEnd/>
          </a:ln>
        </p:spPr>
        <p:txBody>
          <a:bodyPr wrap="none" lIns="89984" tIns="46792" rIns="89984" bIns="46792" anchor="ctr">
            <a:spAutoFit/>
          </a:bodyPr>
          <a:lstStyle/>
          <a:p>
            <a:pPr algn="justLow" rtl="1" eaLnBrk="1" hangingPunct="1">
              <a:buSzPct val="100000"/>
              <a:buFont typeface="Wingdings" pitchFamily="2" charset="2"/>
              <a:buNone/>
              <a:tabLst>
                <a:tab pos="217488" algn="l"/>
              </a:tabLst>
            </a:pPr>
            <a:r>
              <a:rPr lang="fa-IR" sz="4400" b="1" dirty="0">
                <a:solidFill>
                  <a:srgbClr val="0070C0"/>
                </a:solidFill>
                <a:effectLst>
                  <a:outerShdw blurRad="38100" dist="38100" dir="2700000" algn="tl">
                    <a:srgbClr val="000000">
                      <a:alpha val="43137"/>
                    </a:srgbClr>
                  </a:outerShdw>
                </a:effectLst>
                <a:cs typeface="B Nazanin" pitchFamily="2" charset="-78"/>
              </a:rPr>
              <a:t>منابع و مآخذ</a:t>
            </a:r>
            <a:r>
              <a:rPr lang="fa-IR" sz="4400" b="1" dirty="0" smtClean="0">
                <a:solidFill>
                  <a:srgbClr val="0070C0"/>
                </a:solidFill>
                <a:effectLst>
                  <a:outerShdw blurRad="38100" dist="38100" dir="2700000" algn="tl">
                    <a:srgbClr val="000000">
                      <a:alpha val="43137"/>
                    </a:srgbClr>
                  </a:outerShdw>
                </a:effectLst>
                <a:cs typeface="B Nazanin" pitchFamily="2" charset="-78"/>
              </a:rPr>
              <a:t>:</a:t>
            </a:r>
            <a:endParaRPr lang="fa-IR" sz="4400" b="1" dirty="0">
              <a:solidFill>
                <a:srgbClr val="0070C0"/>
              </a:solidFill>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152427"/>
            <a:ext cx="9001188" cy="732345"/>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fa-IR" sz="3600" b="1">
                <a:solidFill>
                  <a:srgbClr val="0070C0"/>
                </a:solidFill>
                <a:effectLst>
                  <a:outerShdw blurRad="38100" dist="38100" dir="2700000" algn="tl">
                    <a:srgbClr val="000000">
                      <a:alpha val="43137"/>
                    </a:srgbClr>
                  </a:outerShdw>
                </a:effectLst>
                <a:cs typeface="B Nazanin" pitchFamily="2" charset="-78"/>
              </a:rPr>
              <a:t>الگوی کانتر ( 1989 )</a:t>
            </a:r>
            <a:endParaRPr lang="en-US" sz="2400">
              <a:solidFill>
                <a:srgbClr val="0070C0"/>
              </a:solidFill>
              <a:effectLst>
                <a:outerShdw blurRad="38100" dist="38100" dir="2700000" algn="tl">
                  <a:srgbClr val="000000">
                    <a:alpha val="43137"/>
                  </a:srgbClr>
                </a:outerShdw>
              </a:effectLst>
              <a:latin typeface="Arial" pitchFamily="34" charset="0"/>
              <a:cs typeface="B Nazanin" pitchFamily="2" charset="-78"/>
            </a:endParaRPr>
          </a:p>
        </p:txBody>
      </p:sp>
      <p:sp>
        <p:nvSpPr>
          <p:cNvPr id="8197" name="Rectangle 2"/>
          <p:cNvSpPr>
            <a:spLocks noChangeArrowheads="1"/>
          </p:cNvSpPr>
          <p:nvPr/>
        </p:nvSpPr>
        <p:spPr bwMode="auto">
          <a:xfrm>
            <a:off x="71438" y="1196975"/>
            <a:ext cx="9001125" cy="5170646"/>
          </a:xfrm>
          <a:prstGeom prst="rect">
            <a:avLst/>
          </a:prstGeom>
          <a:noFill/>
          <a:ln w="9525">
            <a:noFill/>
            <a:miter lim="800000"/>
            <a:headEnd/>
            <a:tailEnd/>
          </a:ln>
        </p:spPr>
        <p:txBody>
          <a:bodyPr wrap="square">
            <a:spAutoFit/>
          </a:bodyPr>
          <a:lstStyle/>
          <a:p>
            <a:pPr algn="justLow" rtl="1">
              <a:lnSpc>
                <a:spcPct val="150000"/>
              </a:lnSpc>
              <a:buClr>
                <a:srgbClr val="0900B4"/>
              </a:buClr>
              <a:buFont typeface="Wingdings" pitchFamily="2" charset="2"/>
              <a:buChar char="q"/>
            </a:pPr>
            <a:r>
              <a:rPr lang="fa-IR" sz="2200" b="1" dirty="0">
                <a:latin typeface="Calibri" pitchFamily="34" charset="0"/>
                <a:cs typeface="B Nazanin" pitchFamily="2" charset="-78"/>
              </a:rPr>
              <a:t>  </a:t>
            </a:r>
            <a:r>
              <a:rPr lang="fa-IR" sz="2400" b="1" dirty="0">
                <a:latin typeface="Calibri" pitchFamily="34" charset="0"/>
                <a:cs typeface="B Nazanin" pitchFamily="2" charset="-78"/>
              </a:rPr>
              <a:t>شرکت ها به تدریج کارآفرین تر و کم تر بوروکراتیک می شوند.</a:t>
            </a:r>
          </a:p>
          <a:p>
            <a:pPr algn="justLow" rtl="1">
              <a:lnSpc>
                <a:spcPct val="150000"/>
              </a:lnSpc>
              <a:buClr>
                <a:srgbClr val="CC0000"/>
              </a:buClr>
              <a:buFont typeface="Wingdings" pitchFamily="2" charset="2"/>
              <a:buChar char="q"/>
            </a:pPr>
            <a:r>
              <a:rPr lang="fa-IR" sz="2400" b="1" dirty="0">
                <a:latin typeface="Calibri" pitchFamily="34" charset="0"/>
                <a:cs typeface="B Nazanin" pitchFamily="2" charset="-78"/>
              </a:rPr>
              <a:t> لایه های زائد سلسله  مراتب را حذف می کنند.</a:t>
            </a:r>
          </a:p>
          <a:p>
            <a:pPr algn="justLow" rtl="1">
              <a:lnSpc>
                <a:spcPct val="150000"/>
              </a:lnSpc>
              <a:buClr>
                <a:srgbClr val="0900B4"/>
              </a:buClr>
              <a:buFont typeface="Wingdings" pitchFamily="2" charset="2"/>
              <a:buChar char="q"/>
            </a:pPr>
            <a:r>
              <a:rPr lang="fa-IR" sz="2400" b="1" dirty="0">
                <a:latin typeface="Calibri" pitchFamily="34" charset="0"/>
                <a:cs typeface="B Nazanin" pitchFamily="2" charset="-78"/>
              </a:rPr>
              <a:t> روابط نزدیکتری را با کارکنان برقرار می سازند. </a:t>
            </a:r>
          </a:p>
          <a:p>
            <a:pPr algn="justLow" rtl="1">
              <a:lnSpc>
                <a:spcPct val="150000"/>
              </a:lnSpc>
              <a:buClr>
                <a:srgbClr val="CC0000"/>
              </a:buClr>
              <a:buFont typeface="Wingdings" pitchFamily="2" charset="2"/>
              <a:buChar char="q"/>
            </a:pPr>
            <a:r>
              <a:rPr lang="fa-IR" sz="2400" b="1" dirty="0">
                <a:latin typeface="Calibri" pitchFamily="34" charset="0"/>
                <a:cs typeface="B Nazanin" pitchFamily="2" charset="-78"/>
              </a:rPr>
              <a:t> کانتر شرکتهای مذکور را </a:t>
            </a:r>
            <a:r>
              <a:rPr lang="fa-IR" sz="2800" b="1" dirty="0">
                <a:solidFill>
                  <a:srgbClr val="002060"/>
                </a:solidFill>
                <a:effectLst>
                  <a:outerShdw blurRad="38100" dist="38100" dir="2700000" algn="tl">
                    <a:srgbClr val="000000">
                      <a:alpha val="43137"/>
                    </a:srgbClr>
                  </a:outerShdw>
                </a:effectLst>
                <a:latin typeface="Calibri" pitchFamily="34" charset="0"/>
                <a:cs typeface="B Nazanin" pitchFamily="2" charset="-78"/>
              </a:rPr>
              <a:t>فرا ـ کارآفرین </a:t>
            </a:r>
            <a:r>
              <a:rPr lang="fa-IR" sz="2400" b="1" dirty="0">
                <a:latin typeface="Calibri" pitchFamily="34" charset="0"/>
                <a:cs typeface="B Nazanin" pitchFamily="2" charset="-78"/>
              </a:rPr>
              <a:t>می نامد و این نشان دهنده پیروزی </a:t>
            </a:r>
            <a:r>
              <a:rPr lang="fa-IR" sz="2400" b="1" dirty="0" smtClean="0">
                <a:effectLst>
                  <a:outerShdw blurRad="38100" dist="38100" dir="2700000" algn="tl">
                    <a:srgbClr val="000000">
                      <a:alpha val="43137"/>
                    </a:srgbClr>
                  </a:outerShdw>
                </a:effectLst>
                <a:latin typeface="Calibri" pitchFamily="34" charset="0"/>
                <a:cs typeface="B Nazanin" pitchFamily="2" charset="-78"/>
              </a:rPr>
              <a:t>فرایند بر ساختار </a:t>
            </a:r>
            <a:r>
              <a:rPr lang="fa-IR" sz="2400" b="1" dirty="0" smtClean="0">
                <a:latin typeface="Calibri" pitchFamily="34" charset="0"/>
                <a:cs typeface="B Nazanin" pitchFamily="2" charset="-78"/>
              </a:rPr>
              <a:t>است</a:t>
            </a:r>
            <a:r>
              <a:rPr lang="fa-IR" sz="2400" b="1" dirty="0">
                <a:latin typeface="Calibri" pitchFamily="34" charset="0"/>
                <a:cs typeface="B Nazanin" pitchFamily="2" charset="-78"/>
              </a:rPr>
              <a:t>.</a:t>
            </a:r>
          </a:p>
          <a:p>
            <a:pPr algn="justLow" rtl="1">
              <a:lnSpc>
                <a:spcPct val="150000"/>
              </a:lnSpc>
              <a:buClr>
                <a:srgbClr val="0900B4"/>
              </a:buClr>
              <a:buFont typeface="Wingdings" pitchFamily="2" charset="2"/>
              <a:buChar char="q"/>
            </a:pPr>
            <a:r>
              <a:rPr lang="fa-IR" sz="2400" b="1" dirty="0">
                <a:latin typeface="Calibri" pitchFamily="34" charset="0"/>
                <a:cs typeface="B Nazanin" pitchFamily="2" charset="-78"/>
              </a:rPr>
              <a:t> روابط، ارتباطات و انعطاف پذیری برای ترکیب منابع دارای اهمیتی بیش از کانل  های رسمی و روابط گزارش دهی است. </a:t>
            </a:r>
          </a:p>
          <a:p>
            <a:pPr algn="justLow" rtl="1">
              <a:lnSpc>
                <a:spcPct val="150000"/>
              </a:lnSpc>
              <a:buClr>
                <a:srgbClr val="CC0000"/>
              </a:buClr>
              <a:buFont typeface="Wingdings" pitchFamily="2" charset="2"/>
              <a:buChar char="q"/>
            </a:pPr>
            <a:r>
              <a:rPr lang="fa-IR" sz="2400" b="1" dirty="0">
                <a:latin typeface="Calibri" pitchFamily="34" charset="0"/>
                <a:cs typeface="B Nazanin" pitchFamily="2" charset="-78"/>
              </a:rPr>
              <a:t> آنچه اهمیت دارد تقسیم مسئولیت ها نیست بلکه نحوه جمع کردن کارکنان در کنار یکدیگر، تعقیب و پی گرفتن فرصتهای جدید است. </a:t>
            </a: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2472</TotalTime>
  <Words>7560</Words>
  <Application>Microsoft Office PowerPoint</Application>
  <PresentationFormat>On-screen Show (4:3)</PresentationFormat>
  <Paragraphs>563</Paragraphs>
  <Slides>89</Slides>
  <Notes>2</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Office Theme</vt:lpstr>
      <vt:lpstr>Slide 1</vt:lpstr>
      <vt:lpstr>استراتژی های سازمانی و  استراتژ های کارکردی </vt:lpstr>
      <vt:lpstr>    استراتژی های سازمانی  </vt:lpstr>
      <vt:lpstr>استراتژیهای مندرج در ویرایش سوم</vt:lpstr>
      <vt:lpstr>استراتژي هاي توسعة سازمانی </vt:lpstr>
      <vt:lpstr>هدف از اجراي استراتژي هاي توسعة سازماني</vt:lpstr>
      <vt:lpstr>Slide 7</vt:lpstr>
      <vt:lpstr>الف- استراتژي هاي افزايش اثربخشي سازماني</vt:lpstr>
      <vt:lpstr>Slide 9</vt:lpstr>
      <vt:lpstr>Slide 10</vt:lpstr>
      <vt:lpstr>Slide 11</vt:lpstr>
      <vt:lpstr>Slide 12</vt:lpstr>
      <vt:lpstr>ب-استراتژي هاي توسعه فرآيندهاي سازماني</vt:lpstr>
      <vt:lpstr>Slide 14</vt:lpstr>
      <vt:lpstr>Slide 15</vt:lpstr>
      <vt:lpstr>Slide 16</vt:lpstr>
      <vt:lpstr>Slide 17</vt:lpstr>
      <vt:lpstr>ج- استراتژي هاي تحول سازماني</vt:lpstr>
      <vt:lpstr>Slide 19</vt:lpstr>
      <vt:lpstr>Slide 20</vt:lpstr>
      <vt:lpstr>Slide 21</vt:lpstr>
      <vt:lpstr>Slide 22</vt:lpstr>
      <vt:lpstr>Slide 23</vt:lpstr>
      <vt:lpstr>Slide 24</vt:lpstr>
      <vt:lpstr>Slide 25</vt:lpstr>
      <vt:lpstr>Slide 26</vt:lpstr>
      <vt:lpstr>2-استراتژي هاي مديريت فرهنگ </vt:lpstr>
      <vt:lpstr>Slide 28</vt:lpstr>
      <vt:lpstr>Slide 29</vt:lpstr>
      <vt:lpstr>Slide 30</vt:lpstr>
      <vt:lpstr>Slide 31</vt:lpstr>
      <vt:lpstr>Slide 32</vt:lpstr>
      <vt:lpstr>تجزيه و تحليل فرهنگ سازماني </vt:lpstr>
      <vt:lpstr>Slide 34</vt:lpstr>
      <vt:lpstr>Slide 35</vt:lpstr>
      <vt:lpstr>Slide 36</vt:lpstr>
      <vt:lpstr>Slide 37</vt:lpstr>
      <vt:lpstr>Slide 38</vt:lpstr>
      <vt:lpstr>3-استراتژي هاي مديريت تغيير </vt:lpstr>
      <vt:lpstr>فرآيند تغيير</vt:lpstr>
      <vt:lpstr>Slide 41</vt:lpstr>
      <vt:lpstr>مقاومت در مقابل تغيير </vt:lpstr>
      <vt:lpstr>مقاومت فرهنگ سازمان در مقابل تغییر</vt:lpstr>
      <vt:lpstr>غلبه برمقاومت در مقابل تغيير</vt:lpstr>
      <vt:lpstr>Slide 45</vt:lpstr>
      <vt:lpstr>4-استراتژي هاي توسعة روابط کاري </vt:lpstr>
      <vt:lpstr>روابط کاری</vt:lpstr>
      <vt:lpstr>قرارداد روان شناختي</vt:lpstr>
      <vt:lpstr>استراتژی های روابط کاری</vt:lpstr>
      <vt:lpstr>استراتژیهای کارکردی</vt:lpstr>
      <vt:lpstr>1-استراتژي هاي جذب کارکنان </vt:lpstr>
      <vt:lpstr>نگرش مديريت استراتژيك منابع انساني به جذب کارکنان</vt:lpstr>
      <vt:lpstr>اجزای استراتژی جذب کارکنان</vt:lpstr>
      <vt:lpstr>ارتباط با برنامه ریزی کسب و کار</vt:lpstr>
      <vt:lpstr>برنامه ريزي منابع انساني نرم و سخت </vt:lpstr>
      <vt:lpstr>محدوديت ها ی برنامه ریزی منابع انسانی </vt:lpstr>
      <vt:lpstr>روش هاي برنامه ريزي منابع انساني </vt:lpstr>
      <vt:lpstr>فلوچارت برنامه ريزي منابع انساني</vt:lpstr>
      <vt:lpstr>طرح هاي جذب نيرو</vt:lpstr>
      <vt:lpstr>استراتژي حفظ  </vt:lpstr>
      <vt:lpstr>تجزيه و تحليل دلايل ماندن يا رفتن كاركنان </vt:lpstr>
      <vt:lpstr>Slide 62</vt:lpstr>
      <vt:lpstr>Slide 63</vt:lpstr>
      <vt:lpstr>Slide 64</vt:lpstr>
      <vt:lpstr>Slide 65</vt:lpstr>
      <vt:lpstr>Slide 66</vt:lpstr>
      <vt:lpstr>Slide 67</vt:lpstr>
      <vt:lpstr>Slide 68</vt:lpstr>
      <vt:lpstr>استراتژي انعطاف پذيري</vt:lpstr>
      <vt:lpstr>2-استراتژي هاي مديريت عملكرد </vt:lpstr>
      <vt:lpstr>Slide 71</vt:lpstr>
      <vt:lpstr>مديريت عملكرد به عنوان کانون يكپارچگي فعاليتهاي بخش منابع انساني</vt:lpstr>
      <vt:lpstr>Slide 73</vt:lpstr>
      <vt:lpstr>Slide 74</vt:lpstr>
      <vt:lpstr>3-استراتژي هاي توسعه منابع انساني </vt:lpstr>
      <vt:lpstr>اهداف استراتژي توسعة منابع انساني</vt:lpstr>
      <vt:lpstr>مسائل اصلي استراتژي توسعة منابع انساني</vt:lpstr>
      <vt:lpstr>Slide 78</vt:lpstr>
      <vt:lpstr>Slide 79</vt:lpstr>
      <vt:lpstr>Slide 80</vt:lpstr>
      <vt:lpstr>Slide 81</vt:lpstr>
      <vt:lpstr>4-استراتژي هاي پاداش</vt:lpstr>
      <vt:lpstr>طراحي يك استراتژي پاداش</vt:lpstr>
      <vt:lpstr>5-استراتژي هاي روابط کارکنان</vt:lpstr>
      <vt:lpstr>نقش استراتژي روابط کارکنان </vt:lpstr>
      <vt:lpstr>جمع بندي </vt:lpstr>
      <vt:lpstr>Slide 87</vt:lpstr>
      <vt:lpstr>Slide 88</vt:lpstr>
      <vt:lpstr>Slide 89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استراتژي هاي توسعة سازمانی   organizational development</dc:title>
  <dc:creator>Moaven ARZI</dc:creator>
  <cp:lastModifiedBy>mor32299</cp:lastModifiedBy>
  <cp:revision>161</cp:revision>
  <dcterms:created xsi:type="dcterms:W3CDTF">2006-08-16T00:00:00Z</dcterms:created>
  <dcterms:modified xsi:type="dcterms:W3CDTF">2015-05-22T07:36:47Z</dcterms:modified>
</cp:coreProperties>
</file>