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39.xml" ContentType="application/vnd.openxmlformats-officedocument.presentationml.notesSlide+xml"/>
  <Override PartName="/ppt/slides/slide120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17.xml" ContentType="application/vnd.openxmlformats-officedocument.presentationml.notesSlide+xml"/>
  <Override PartName="/ppt/notesSlides/notesSlide264.xml" ContentType="application/vnd.openxmlformats-officedocument.presentationml.notesSlide+xml"/>
  <Default Extension="xml" ContentType="application/xml"/>
  <Override PartName="/ppt/slides/slide50.xml" ContentType="application/vnd.openxmlformats-officedocument.presentationml.slide+xml"/>
  <Override PartName="/ppt/slides/slide243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242.xml" ContentType="application/vnd.openxmlformats-officedocument.presentationml.notesSlide+xml"/>
  <Override PartName="/ppt/slides/slide221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79.xml" ContentType="application/vnd.openxmlformats-officedocument.presentationml.notesSlide+xml"/>
  <Override PartName="/ppt/slides/slide158.xml" ContentType="application/vnd.openxmlformats-officedocument.presentationml.slide+xml"/>
  <Override PartName="/ppt/notesSlides/notesSlide220.xml" ContentType="application/vnd.openxmlformats-officedocument.presentationml.notes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57.xml" ContentType="application/vnd.openxmlformats-officedocument.presentationml.notesSlide+xml"/>
  <Override PartName="/ppt/slides/slide88.xml" ContentType="application/vnd.openxmlformats-officedocument.presentationml.slide+xml"/>
  <Override PartName="/ppt/slides/slide259.xml" ContentType="application/vnd.openxmlformats-officedocument.presentationml.slide+xml"/>
  <Override PartName="/ppt/notesSlides/notesSlide135.xml" ContentType="application/vnd.openxmlformats-officedocument.presentationml.notesSlide+xml"/>
  <Override PartName="/ppt/notesSlides/notesSlide182.xml" ContentType="application/vnd.openxmlformats-officedocument.presentationml.notes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161.xml" ContentType="application/vnd.openxmlformats-officedocument.presentationml.slide+xml"/>
  <Override PartName="/ppt/notesSlides/notesSlide79.xml" ContentType="application/vnd.openxmlformats-officedocument.presentationml.notesSlide+xml"/>
  <Override PartName="/ppt/notesSlides/notesSlide258.xml" ContentType="application/vnd.openxmlformats-officedocument.presentationml.notesSlide+xml"/>
  <Override PartName="/ppt/slides/slide237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60.xml" ContentType="application/vnd.openxmlformats-officedocument.presentationml.notesSlid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62.xml" ContentType="application/vnd.openxmlformats-officedocument.presentationml.slide+xml"/>
  <Override PartName="/ppt/notesSlides/notesSlide236.xml" ContentType="application/vnd.openxmlformats-officedocument.presentationml.notesSlide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notesSlides/notesSlide35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61.xml" ContentType="application/vnd.openxmlformats-officedocument.presentationml.notesSlide+xml"/>
  <Override PartName="/ppt/slides/slide2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198.xml" ContentType="application/vnd.openxmlformats-officedocument.presentationml.notesSlide+xml"/>
  <Override PartName="/ppt/slides/slide177.xml" ContentType="application/vnd.openxmlformats-officedocument.presentationml.slide+xml"/>
  <Override PartName="/ppt/notesSlides/notesSlide129.xml" ContentType="application/vnd.openxmlformats-officedocument.presentationml.notesSlide+xml"/>
  <Override PartName="/ppt/notesSlides/notesSlide176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278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277.xml" ContentType="application/vnd.openxmlformats-officedocument.presentationml.notes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s/slide234.xml" ContentType="application/vnd.openxmlformats-officedocument.presentationml.slide+xml"/>
  <Override PartName="/ppt/notesSlides/notesSlide110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55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54.xml" ContentType="application/vnd.openxmlformats-officedocument.presentationml.notesSlide+xml"/>
  <Override PartName="/ppt/notesSlides/notesSlide233.xml" ContentType="application/vnd.openxmlformats-officedocument.presentationml.notes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211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notesSlides/notesSlide173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249.xml" ContentType="application/vnd.openxmlformats-officedocument.presentationml.notesSlide+xml"/>
  <Override PartName="/ppt/slides/slide130.xml" ContentType="application/vnd.openxmlformats-officedocument.presentationml.slide+xml"/>
  <Override PartName="/ppt/slides/slide228.xml" ContentType="application/vnd.openxmlformats-officedocument.presentationml.slide+xml"/>
  <Override PartName="/ppt/slides/slide275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35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notesSlides/notesSlide227.xml" ContentType="application/vnd.openxmlformats-officedocument.presentationml.notesSlide+xml"/>
  <Override PartName="/ppt/notesSlides/notesSlide27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52.xml" ContentType="application/vnd.openxmlformats-officedocument.presentationml.notesSlide+xml"/>
  <Override PartName="/ppt/slides/slide168.xml" ContentType="application/vnd.openxmlformats-officedocument.presentationml.slide+xml"/>
  <Override PartName="/ppt/slides/slide23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51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230.xml" ContentType="application/vnd.openxmlformats-officedocument.presentationml.notes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slides/slide124.xml" ContentType="application/vnd.openxmlformats-officedocument.presentationml.slide+xml"/>
  <Override PartName="/ppt/slides/slide171.xml" ContentType="application/vnd.openxmlformats-officedocument.presentationml.slide+xml"/>
  <Override PartName="/ppt/slides/slide269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92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123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268.xml" ContentType="application/vnd.openxmlformats-officedocument.presentationml.notesSlide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s/slide102.xml" ContentType="application/vnd.openxmlformats-officedocument.presentationml.slide+xml"/>
  <Override PartName="/ppt/slides/slide247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246.xml" ContentType="application/vnd.openxmlformats-officedocument.presentationml.notes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notesSlides/notesSlide45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7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60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20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notesSlides/notesSlide175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64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Default Extension="bin" ContentType="application/vnd.openxmlformats-officedocument.oleObject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slides/slide266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7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54.xml" ContentType="application/vnd.openxmlformats-officedocument.presentationml.notesSlide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53.xml" ContentType="application/vnd.openxmlformats-officedocument.presentationml.notesSlide+xml"/>
  <Override PartName="/ppt/notesSlides/notesSlide24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32.xml" ContentType="application/vnd.openxmlformats-officedocument.presentationml.notes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158.xml" ContentType="application/vnd.openxmlformats-officedocument.presentationml.notesSlide+xml"/>
  <Override PartName="/ppt/notesSlides/notesSlide210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notesSlides/notesSlide147.xml" ContentType="application/vnd.openxmlformats-officedocument.presentationml.notesSlide+xml"/>
  <Override PartName="/ppt/notesSlides/notesSlide194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83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5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237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7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62.xml" ContentType="application/vnd.openxmlformats-officedocument.presentationml.notes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s/slide2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51.xml" ContentType="application/vnd.openxmlformats-officedocument.presentationml.notesSlide+xml"/>
  <Override PartName="/ppt/slides/slide167.xml" ContentType="application/vnd.openxmlformats-officedocument.presentationml.slide+xml"/>
  <Override PartName="/ppt/commentAuthors.xml" ContentType="application/vnd.openxmlformats-officedocument.presentationml.commentAuthors+xml"/>
  <Override PartName="/ppt/notesSlides/notesSlide50.xml" ContentType="application/vnd.openxmlformats-officedocument.presentationml.notesSlide+xml"/>
  <Override PartName="/ppt/notesSlides/notesSlide177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66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91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7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2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56.xml" ContentType="application/vnd.openxmlformats-officedocument.presentationml.notesSlide+xml"/>
  <Override PartName="/ppt/slides/slide53.xml" ContentType="application/vnd.openxmlformats-officedocument.presentationml.slide+xml"/>
  <Override PartName="/ppt/slides/slide235.xml" ContentType="application/vnd.openxmlformats-officedocument.presentationml.slide+xml"/>
  <Default Extension="jpeg" ContentType="image/jpeg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245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60.xml" ContentType="application/vnd.openxmlformats-officedocument.presentationml.slide+xml"/>
  <Override PartName="/ppt/slides/slide271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70.xml" ContentType="application/vnd.openxmlformats-officedocument.presentationml.notes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212.xml" ContentType="application/vnd.openxmlformats-officedocument.presentationml.notes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201.xml" ContentType="application/vnd.openxmlformats-officedocument.presentationml.notes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85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notesSlides/notesSlide116.xml" ContentType="application/vnd.openxmlformats-officedocument.presentationml.notesSlide+xml"/>
  <Override PartName="/ppt/notesSlides/notesSlide163.xml" ContentType="application/vnd.openxmlformats-officedocument.presentationml.notesSlide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notesSlides/notesSlide49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75.xml" ContentType="application/vnd.openxmlformats-officedocument.presentationml.notes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206.xml" ContentType="application/vnd.openxmlformats-officedocument.presentationml.notesSlide+xml"/>
  <Override PartName="/ppt/notesSlides/notesSlide253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52.xml" ContentType="application/vnd.openxmlformats-officedocument.presentationml.notesSlide+xml"/>
  <Override PartName="/ppt/notesSlides/notesSlide231.xml" ContentType="application/vnd.openxmlformats-officedocument.presentationml.notesSlide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16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146.xml" ContentType="application/vnd.openxmlformats-officedocument.presentationml.notesSlide+xml"/>
  <Override PartName="/ppt/notesSlides/notesSlide193.xml" ContentType="application/vnd.openxmlformats-officedocument.presentationml.notes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notesSlides/notesSlide269.xml" ContentType="application/vnd.openxmlformats-officedocument.presentationml.notesSlid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s/slide2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68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71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102.xml" ContentType="application/vnd.openxmlformats-officedocument.presentationml.notesSlide+xml"/>
  <Override PartName="/ppt/notesSlides/notesSlide247.xml" ContentType="application/vnd.openxmlformats-officedocument.presentationml.notesSlid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s/slide226.xml" ContentType="application/vnd.openxmlformats-officedocument.presentationml.slide+xml"/>
  <Override PartName="/ppt/slides/slide273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22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27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notesSlides/notesSlide203.xml" ContentType="application/vnd.openxmlformats-officedocument.presentationml.notesSlide+xml"/>
  <Override PartName="/ppt/notesSlides/notesSlide25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18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65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122.xml" ContentType="application/vnd.openxmlformats-officedocument.presentationml.slide+xml"/>
  <Override PartName="/ppt/slides/slide267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90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21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66.xml" ContentType="application/vnd.openxmlformats-officedocument.presentationml.notesSlide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slides/slide245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Default Extension="wmf" ContentType="image/x-wmf"/>
  <Override PartName="/ppt/notesSlides/notesSlide244.xml" ContentType="application/vnd.openxmlformats-officedocument.presentationml.notesSlide+xml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222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84.xml" ContentType="application/vnd.openxmlformats-officedocument.presentationml.notes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141.xml" ContentType="application/vnd.openxmlformats-officedocument.presentationml.slide+xml"/>
  <Override PartName="/ppt/slides/slide239.xml" ContentType="application/vnd.openxmlformats-officedocument.presentationml.slide+xml"/>
  <Override PartName="/ppt/notesSlides/notesSlide59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62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217.xml" ContentType="application/vnd.openxmlformats-officedocument.presentationml.slide+xml"/>
  <Override PartName="/ppt/slides/slide264.xml" ContentType="application/vnd.openxmlformats-officedocument.presentationml.slide+xml"/>
  <Override PartName="/ppt/notesSlides/notesSlide140.xml" ContentType="application/vnd.openxmlformats-officedocument.presentationml.notesSlide+xml"/>
  <Override PartName="/ppt/notesSlides/notesSlide238.xml" ContentType="application/vnd.openxmlformats-officedocument.presentationml.notesSlide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63.xml" ContentType="application/vnd.openxmlformats-officedocument.presentationml.notesSlide+xml"/>
  <Override PartName="/ppt/slides/slide2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179.xml" ContentType="application/vnd.openxmlformats-officedocument.presentationml.slide+xml"/>
  <Override PartName="/ppt/notesSlides/notesSlide178.xml" ContentType="application/vnd.openxmlformats-officedocument.presentationml.notesSlide+xml"/>
  <Override PartName="/ppt/notesSlides/notesSlide241.xml" ContentType="application/vnd.openxmlformats-officedocument.presentationml.notesSlide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7.xml" ContentType="application/vnd.openxmlformats-officedocument.presentationml.slide+xml"/>
  <Override PartName="/ppt/slides/slide135.xml" ContentType="application/vnd.openxmlformats-officedocument.presentationml.slide+xml"/>
  <Override PartName="/ppt/slides/slide182.xml" ContentType="application/vnd.openxmlformats-officedocument.presentationml.slide+xml"/>
  <Override PartName="/ppt/notesSlides/notesSlide279.xml" ContentType="application/vnd.openxmlformats-officedocument.presentationml.notes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81.xml" ContentType="application/vnd.openxmlformats-officedocument.presentationml.notesSlide+xml"/>
  <Override PartName="/ppt/slides/slide18.xml" ContentType="application/vnd.openxmlformats-officedocument.presentationml.slide+xml"/>
  <Override PartName="/ppt/slides/slide65.xml" ContentType="application/vnd.openxmlformats-officedocument.presentationml.slide+xml"/>
  <Override PartName="/ppt/slides/slide236.xml" ContentType="application/vnd.openxmlformats-officedocument.presentationml.slide+xml"/>
  <Override PartName="/ppt/notesSlides/notesSlide112.xml" ContentType="application/vnd.openxmlformats-officedocument.presentationml.notesSlide+xml"/>
  <Override PartName="/ppt/notesSlides/notesSlide25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56.xml" ContentType="application/vnd.openxmlformats-officedocument.presentationml.notesSlide+xml"/>
  <Override PartName="/ppt/notesSlides/notesSlide23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81"/>
  </p:notesMasterIdLst>
  <p:sldIdLst>
    <p:sldId id="53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6" r:id="rId41"/>
    <p:sldId id="294" r:id="rId42"/>
    <p:sldId id="295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72" r:id="rId105"/>
    <p:sldId id="375" r:id="rId106"/>
    <p:sldId id="373" r:id="rId107"/>
    <p:sldId id="374" r:id="rId108"/>
    <p:sldId id="376" r:id="rId109"/>
    <p:sldId id="377" r:id="rId110"/>
    <p:sldId id="360" r:id="rId111"/>
    <p:sldId id="361" r:id="rId112"/>
    <p:sldId id="362" r:id="rId113"/>
    <p:sldId id="363" r:id="rId114"/>
    <p:sldId id="365" r:id="rId115"/>
    <p:sldId id="364" r:id="rId116"/>
    <p:sldId id="366" r:id="rId117"/>
    <p:sldId id="368" r:id="rId118"/>
    <p:sldId id="369" r:id="rId119"/>
    <p:sldId id="370" r:id="rId120"/>
    <p:sldId id="371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7" r:id="rId130"/>
    <p:sldId id="388" r:id="rId131"/>
    <p:sldId id="389" r:id="rId132"/>
    <p:sldId id="390" r:id="rId133"/>
    <p:sldId id="391" r:id="rId134"/>
    <p:sldId id="392" r:id="rId135"/>
    <p:sldId id="393" r:id="rId136"/>
    <p:sldId id="394" r:id="rId137"/>
    <p:sldId id="395" r:id="rId138"/>
    <p:sldId id="396" r:id="rId139"/>
    <p:sldId id="397" r:id="rId140"/>
    <p:sldId id="398" r:id="rId141"/>
    <p:sldId id="399" r:id="rId142"/>
    <p:sldId id="400" r:id="rId143"/>
    <p:sldId id="401" r:id="rId144"/>
    <p:sldId id="402" r:id="rId145"/>
    <p:sldId id="403" r:id="rId146"/>
    <p:sldId id="404" r:id="rId147"/>
    <p:sldId id="405" r:id="rId148"/>
    <p:sldId id="406" r:id="rId149"/>
    <p:sldId id="407" r:id="rId150"/>
    <p:sldId id="408" r:id="rId151"/>
    <p:sldId id="409" r:id="rId152"/>
    <p:sldId id="410" r:id="rId153"/>
    <p:sldId id="411" r:id="rId154"/>
    <p:sldId id="412" r:id="rId155"/>
    <p:sldId id="413" r:id="rId156"/>
    <p:sldId id="414" r:id="rId157"/>
    <p:sldId id="415" r:id="rId158"/>
    <p:sldId id="416" r:id="rId159"/>
    <p:sldId id="417" r:id="rId160"/>
    <p:sldId id="418" r:id="rId161"/>
    <p:sldId id="419" r:id="rId162"/>
    <p:sldId id="420" r:id="rId163"/>
    <p:sldId id="421" r:id="rId164"/>
    <p:sldId id="422" r:id="rId165"/>
    <p:sldId id="423" r:id="rId166"/>
    <p:sldId id="424" r:id="rId167"/>
    <p:sldId id="426" r:id="rId168"/>
    <p:sldId id="428" r:id="rId169"/>
    <p:sldId id="427" r:id="rId170"/>
    <p:sldId id="429" r:id="rId171"/>
    <p:sldId id="430" r:id="rId172"/>
    <p:sldId id="431" r:id="rId173"/>
    <p:sldId id="432" r:id="rId174"/>
    <p:sldId id="433" r:id="rId175"/>
    <p:sldId id="434" r:id="rId176"/>
    <p:sldId id="435" r:id="rId177"/>
    <p:sldId id="436" r:id="rId178"/>
    <p:sldId id="437" r:id="rId179"/>
    <p:sldId id="438" r:id="rId180"/>
    <p:sldId id="439" r:id="rId181"/>
    <p:sldId id="440" r:id="rId182"/>
    <p:sldId id="441" r:id="rId183"/>
    <p:sldId id="442" r:id="rId184"/>
    <p:sldId id="443" r:id="rId185"/>
    <p:sldId id="444" r:id="rId186"/>
    <p:sldId id="445" r:id="rId187"/>
    <p:sldId id="446" r:id="rId188"/>
    <p:sldId id="447" r:id="rId189"/>
    <p:sldId id="448" r:id="rId190"/>
    <p:sldId id="449" r:id="rId191"/>
    <p:sldId id="450" r:id="rId192"/>
    <p:sldId id="451" r:id="rId193"/>
    <p:sldId id="452" r:id="rId194"/>
    <p:sldId id="453" r:id="rId195"/>
    <p:sldId id="454" r:id="rId196"/>
    <p:sldId id="455" r:id="rId197"/>
    <p:sldId id="456" r:id="rId198"/>
    <p:sldId id="457" r:id="rId199"/>
    <p:sldId id="458" r:id="rId200"/>
    <p:sldId id="459" r:id="rId201"/>
    <p:sldId id="460" r:id="rId202"/>
    <p:sldId id="461" r:id="rId203"/>
    <p:sldId id="462" r:id="rId204"/>
    <p:sldId id="471" r:id="rId205"/>
    <p:sldId id="472" r:id="rId206"/>
    <p:sldId id="473" r:id="rId207"/>
    <p:sldId id="474" r:id="rId208"/>
    <p:sldId id="475" r:id="rId209"/>
    <p:sldId id="476" r:id="rId210"/>
    <p:sldId id="477" r:id="rId211"/>
    <p:sldId id="478" r:id="rId212"/>
    <p:sldId id="479" r:id="rId213"/>
    <p:sldId id="480" r:id="rId214"/>
    <p:sldId id="481" r:id="rId215"/>
    <p:sldId id="482" r:id="rId216"/>
    <p:sldId id="483" r:id="rId217"/>
    <p:sldId id="484" r:id="rId218"/>
    <p:sldId id="485" r:id="rId219"/>
    <p:sldId id="486" r:id="rId220"/>
    <p:sldId id="487" r:id="rId221"/>
    <p:sldId id="488" r:id="rId222"/>
    <p:sldId id="489" r:id="rId223"/>
    <p:sldId id="490" r:id="rId224"/>
    <p:sldId id="491" r:id="rId225"/>
    <p:sldId id="492" r:id="rId226"/>
    <p:sldId id="493" r:id="rId227"/>
    <p:sldId id="494" r:id="rId228"/>
    <p:sldId id="495" r:id="rId229"/>
    <p:sldId id="496" r:id="rId230"/>
    <p:sldId id="497" r:id="rId231"/>
    <p:sldId id="498" r:id="rId232"/>
    <p:sldId id="499" r:id="rId233"/>
    <p:sldId id="500" r:id="rId234"/>
    <p:sldId id="501" r:id="rId235"/>
    <p:sldId id="502" r:id="rId236"/>
    <p:sldId id="503" r:id="rId237"/>
    <p:sldId id="504" r:id="rId238"/>
    <p:sldId id="505" r:id="rId239"/>
    <p:sldId id="506" r:id="rId240"/>
    <p:sldId id="507" r:id="rId241"/>
    <p:sldId id="508" r:id="rId242"/>
    <p:sldId id="509" r:id="rId243"/>
    <p:sldId id="510" r:id="rId244"/>
    <p:sldId id="511" r:id="rId245"/>
    <p:sldId id="512" r:id="rId246"/>
    <p:sldId id="463" r:id="rId247"/>
    <p:sldId id="464" r:id="rId248"/>
    <p:sldId id="465" r:id="rId249"/>
    <p:sldId id="466" r:id="rId250"/>
    <p:sldId id="467" r:id="rId251"/>
    <p:sldId id="468" r:id="rId252"/>
    <p:sldId id="515" r:id="rId253"/>
    <p:sldId id="516" r:id="rId254"/>
    <p:sldId id="517" r:id="rId255"/>
    <p:sldId id="470" r:id="rId256"/>
    <p:sldId id="513" r:id="rId257"/>
    <p:sldId id="514" r:id="rId258"/>
    <p:sldId id="518" r:id="rId259"/>
    <p:sldId id="519" r:id="rId260"/>
    <p:sldId id="520" r:id="rId261"/>
    <p:sldId id="521" r:id="rId262"/>
    <p:sldId id="522" r:id="rId263"/>
    <p:sldId id="523" r:id="rId264"/>
    <p:sldId id="524" r:id="rId265"/>
    <p:sldId id="525" r:id="rId266"/>
    <p:sldId id="469" r:id="rId267"/>
    <p:sldId id="526" r:id="rId268"/>
    <p:sldId id="527" r:id="rId269"/>
    <p:sldId id="528" r:id="rId270"/>
    <p:sldId id="529" r:id="rId271"/>
    <p:sldId id="530" r:id="rId272"/>
    <p:sldId id="531" r:id="rId273"/>
    <p:sldId id="532" r:id="rId274"/>
    <p:sldId id="533" r:id="rId275"/>
    <p:sldId id="534" r:id="rId276"/>
    <p:sldId id="535" r:id="rId277"/>
    <p:sldId id="536" r:id="rId278"/>
    <p:sldId id="537" r:id="rId279"/>
    <p:sldId id="538" r:id="rId28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li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94660"/>
  </p:normalViewPr>
  <p:slideViewPr>
    <p:cSldViewPr snapToGrid="0">
      <p:cViewPr>
        <p:scale>
          <a:sx n="66" d="100"/>
          <a:sy n="66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65" Type="http://schemas.openxmlformats.org/officeDocument/2006/relationships/slide" Target="slides/slide264.xml"/><Relationship Id="rId281" Type="http://schemas.openxmlformats.org/officeDocument/2006/relationships/notesMaster" Target="notesMasters/notesMaster1.xml"/><Relationship Id="rId286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71" Type="http://schemas.openxmlformats.org/officeDocument/2006/relationships/slide" Target="slides/slide270.xml"/><Relationship Id="rId276" Type="http://schemas.openxmlformats.org/officeDocument/2006/relationships/slide" Target="slides/slide275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282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viewProps" Target="viewProps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theme" Target="theme/theme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02-14T17:19:30.809" idx="1">
    <p:pos x="5489" y="1279"/>
    <p:text/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6EE10CB-7C67-494F-A126-AD3FF6CA3E3F}" type="datetimeFigureOut">
              <a:rPr lang="fa-IR" smtClean="0"/>
              <a:pPr/>
              <a:t>1431/11/09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3F2F6D-208F-442B-8CD2-161552EB9157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100</a:t>
            </a:fld>
            <a:endParaRPr lang="fa-IR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101</a:t>
            </a:fld>
            <a:endParaRPr lang="fa-IR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102</a:t>
            </a:fld>
            <a:endParaRPr lang="fa-IR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103</a:t>
            </a:fld>
            <a:endParaRPr lang="fa-IR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104</a:t>
            </a:fld>
            <a:endParaRPr lang="fa-IR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105</a:t>
            </a:fld>
            <a:endParaRPr lang="fa-IR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106</a:t>
            </a:fld>
            <a:endParaRPr lang="fa-IR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107</a:t>
            </a:fld>
            <a:endParaRPr lang="fa-IR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108</a:t>
            </a:fld>
            <a:endParaRPr lang="fa-IR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109</a:t>
            </a:fld>
            <a:endParaRPr lang="fa-I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110</a:t>
            </a:fld>
            <a:endParaRPr lang="fa-IR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111</a:t>
            </a:fld>
            <a:endParaRPr lang="fa-IR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112</a:t>
            </a:fld>
            <a:endParaRPr lang="fa-IR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113</a:t>
            </a:fld>
            <a:endParaRPr lang="fa-IR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114</a:t>
            </a:fld>
            <a:endParaRPr lang="fa-IR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115</a:t>
            </a:fld>
            <a:endParaRPr lang="fa-IR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116</a:t>
            </a:fld>
            <a:endParaRPr lang="fa-IR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117</a:t>
            </a:fld>
            <a:endParaRPr lang="fa-IR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118</a:t>
            </a:fld>
            <a:endParaRPr lang="fa-IR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119</a:t>
            </a:fld>
            <a:endParaRPr lang="fa-I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120</a:t>
            </a:fld>
            <a:endParaRPr lang="fa-IR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121</a:t>
            </a:fld>
            <a:endParaRPr lang="fa-IR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122</a:t>
            </a:fld>
            <a:endParaRPr lang="fa-IR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123</a:t>
            </a:fld>
            <a:endParaRPr lang="fa-IR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124</a:t>
            </a:fld>
            <a:endParaRPr lang="fa-IR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125</a:t>
            </a:fld>
            <a:endParaRPr lang="fa-IR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126</a:t>
            </a:fld>
            <a:endParaRPr lang="fa-IR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127</a:t>
            </a:fld>
            <a:endParaRPr lang="fa-IR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128</a:t>
            </a:fld>
            <a:endParaRPr lang="fa-IR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129</a:t>
            </a:fld>
            <a:endParaRPr lang="fa-I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130</a:t>
            </a:fld>
            <a:endParaRPr lang="fa-IR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131</a:t>
            </a:fld>
            <a:endParaRPr lang="fa-IR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132</a:t>
            </a:fld>
            <a:endParaRPr lang="fa-IR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133</a:t>
            </a:fld>
            <a:endParaRPr lang="fa-IR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134</a:t>
            </a:fld>
            <a:endParaRPr lang="fa-IR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135</a:t>
            </a:fld>
            <a:endParaRPr lang="fa-IR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136</a:t>
            </a:fld>
            <a:endParaRPr lang="fa-IR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137</a:t>
            </a:fld>
            <a:endParaRPr lang="fa-IR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138</a:t>
            </a:fld>
            <a:endParaRPr lang="fa-IR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139</a:t>
            </a:fld>
            <a:endParaRPr lang="fa-I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140</a:t>
            </a:fld>
            <a:endParaRPr lang="fa-IR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141</a:t>
            </a:fld>
            <a:endParaRPr lang="fa-IR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142</a:t>
            </a:fld>
            <a:endParaRPr lang="fa-IR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143</a:t>
            </a:fld>
            <a:endParaRPr lang="fa-IR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144</a:t>
            </a:fld>
            <a:endParaRPr lang="fa-IR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145</a:t>
            </a:fld>
            <a:endParaRPr lang="fa-IR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146</a:t>
            </a:fld>
            <a:endParaRPr lang="fa-IR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147</a:t>
            </a:fld>
            <a:endParaRPr lang="fa-IR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148</a:t>
            </a:fld>
            <a:endParaRPr lang="fa-IR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149</a:t>
            </a:fld>
            <a:endParaRPr lang="fa-I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150</a:t>
            </a:fld>
            <a:endParaRPr lang="fa-IR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151</a:t>
            </a:fld>
            <a:endParaRPr lang="fa-IR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152</a:t>
            </a:fld>
            <a:endParaRPr lang="fa-IR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153</a:t>
            </a:fld>
            <a:endParaRPr lang="fa-IR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154</a:t>
            </a:fld>
            <a:endParaRPr lang="fa-IR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155</a:t>
            </a:fld>
            <a:endParaRPr lang="fa-IR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156</a:t>
            </a:fld>
            <a:endParaRPr lang="fa-IR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157</a:t>
            </a:fld>
            <a:endParaRPr lang="fa-IR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158</a:t>
            </a:fld>
            <a:endParaRPr lang="fa-IR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159</a:t>
            </a:fld>
            <a:endParaRPr lang="fa-I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160</a:t>
            </a:fld>
            <a:endParaRPr lang="fa-IR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161</a:t>
            </a:fld>
            <a:endParaRPr lang="fa-IR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162</a:t>
            </a:fld>
            <a:endParaRPr lang="fa-IR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163</a:t>
            </a:fld>
            <a:endParaRPr lang="fa-IR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164</a:t>
            </a:fld>
            <a:endParaRPr lang="fa-IR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165</a:t>
            </a:fld>
            <a:endParaRPr lang="fa-IR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166</a:t>
            </a:fld>
            <a:endParaRPr lang="fa-IR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167</a:t>
            </a:fld>
            <a:endParaRPr lang="fa-IR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168</a:t>
            </a:fld>
            <a:endParaRPr lang="fa-IR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169</a:t>
            </a:fld>
            <a:endParaRPr lang="fa-I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170</a:t>
            </a:fld>
            <a:endParaRPr lang="fa-IR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171</a:t>
            </a:fld>
            <a:endParaRPr lang="fa-IR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172</a:t>
            </a:fld>
            <a:endParaRPr lang="fa-IR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173</a:t>
            </a:fld>
            <a:endParaRPr lang="fa-IR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174</a:t>
            </a:fld>
            <a:endParaRPr lang="fa-IR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175</a:t>
            </a:fld>
            <a:endParaRPr lang="fa-IR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176</a:t>
            </a:fld>
            <a:endParaRPr lang="fa-IR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177</a:t>
            </a:fld>
            <a:endParaRPr lang="fa-IR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178</a:t>
            </a:fld>
            <a:endParaRPr lang="fa-IR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179</a:t>
            </a:fld>
            <a:endParaRPr lang="fa-I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180</a:t>
            </a:fld>
            <a:endParaRPr lang="fa-IR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181</a:t>
            </a:fld>
            <a:endParaRPr lang="fa-IR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182</a:t>
            </a:fld>
            <a:endParaRPr lang="fa-IR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183</a:t>
            </a:fld>
            <a:endParaRPr lang="fa-IR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184</a:t>
            </a:fld>
            <a:endParaRPr lang="fa-IR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185</a:t>
            </a:fld>
            <a:endParaRPr lang="fa-IR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186</a:t>
            </a:fld>
            <a:endParaRPr lang="fa-IR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187</a:t>
            </a:fld>
            <a:endParaRPr lang="fa-IR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188</a:t>
            </a:fld>
            <a:endParaRPr lang="fa-IR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189</a:t>
            </a:fld>
            <a:endParaRPr lang="fa-I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190</a:t>
            </a:fld>
            <a:endParaRPr lang="fa-IR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191</a:t>
            </a:fld>
            <a:endParaRPr lang="fa-IR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192</a:t>
            </a:fld>
            <a:endParaRPr lang="fa-IR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193</a:t>
            </a:fld>
            <a:endParaRPr lang="fa-IR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194</a:t>
            </a:fld>
            <a:endParaRPr lang="fa-IR"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195</a:t>
            </a:fld>
            <a:endParaRPr lang="fa-IR"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196</a:t>
            </a:fld>
            <a:endParaRPr lang="fa-IR"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197</a:t>
            </a:fld>
            <a:endParaRPr lang="fa-IR"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198</a:t>
            </a:fld>
            <a:endParaRPr lang="fa-IR"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199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200</a:t>
            </a:fld>
            <a:endParaRPr lang="fa-IR"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201</a:t>
            </a:fld>
            <a:endParaRPr lang="fa-IR"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202</a:t>
            </a:fld>
            <a:endParaRPr lang="fa-IR"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203</a:t>
            </a:fld>
            <a:endParaRPr lang="fa-IR"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204</a:t>
            </a:fld>
            <a:endParaRPr lang="fa-IR"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205</a:t>
            </a:fld>
            <a:endParaRPr lang="fa-IR"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206</a:t>
            </a:fld>
            <a:endParaRPr lang="fa-IR"/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207</a:t>
            </a:fld>
            <a:endParaRPr lang="fa-IR"/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208</a:t>
            </a:fld>
            <a:endParaRPr lang="fa-IR"/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209</a:t>
            </a:fld>
            <a:endParaRPr lang="fa-I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210</a:t>
            </a:fld>
            <a:endParaRPr lang="fa-IR"/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211</a:t>
            </a:fld>
            <a:endParaRPr lang="fa-IR"/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212</a:t>
            </a:fld>
            <a:endParaRPr lang="fa-IR"/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213</a:t>
            </a:fld>
            <a:endParaRPr lang="fa-IR"/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214</a:t>
            </a:fld>
            <a:endParaRPr lang="fa-IR"/>
          </a:p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215</a:t>
            </a:fld>
            <a:endParaRPr lang="fa-IR"/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216</a:t>
            </a:fld>
            <a:endParaRPr lang="fa-IR"/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217</a:t>
            </a:fld>
            <a:endParaRPr lang="fa-IR"/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218</a:t>
            </a:fld>
            <a:endParaRPr lang="fa-IR"/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219</a:t>
            </a:fld>
            <a:endParaRPr lang="fa-I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220</a:t>
            </a:fld>
            <a:endParaRPr lang="fa-IR"/>
          </a:p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221</a:t>
            </a:fld>
            <a:endParaRPr lang="fa-IR"/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222</a:t>
            </a:fld>
            <a:endParaRPr lang="fa-IR"/>
          </a:p>
        </p:txBody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223</a:t>
            </a:fld>
            <a:endParaRPr lang="fa-IR"/>
          </a:p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224</a:t>
            </a:fld>
            <a:endParaRPr lang="fa-IR"/>
          </a:p>
        </p:txBody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225</a:t>
            </a:fld>
            <a:endParaRPr lang="fa-IR"/>
          </a:p>
        </p:txBody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226</a:t>
            </a:fld>
            <a:endParaRPr lang="fa-IR"/>
          </a:p>
        </p:txBody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227</a:t>
            </a:fld>
            <a:endParaRPr lang="fa-IR"/>
          </a:p>
        </p:txBody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228</a:t>
            </a:fld>
            <a:endParaRPr lang="fa-IR"/>
          </a:p>
        </p:txBody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229</a:t>
            </a:fld>
            <a:endParaRPr lang="fa-I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230</a:t>
            </a:fld>
            <a:endParaRPr lang="fa-IR"/>
          </a:p>
        </p:txBody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231</a:t>
            </a:fld>
            <a:endParaRPr lang="fa-IR"/>
          </a:p>
        </p:txBody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232</a:t>
            </a:fld>
            <a:endParaRPr lang="fa-IR"/>
          </a:p>
        </p:txBody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233</a:t>
            </a:fld>
            <a:endParaRPr lang="fa-IR"/>
          </a:p>
        </p:txBody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234</a:t>
            </a:fld>
            <a:endParaRPr lang="fa-IR"/>
          </a:p>
        </p:txBody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235</a:t>
            </a:fld>
            <a:endParaRPr lang="fa-IR"/>
          </a:p>
        </p:txBody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236</a:t>
            </a:fld>
            <a:endParaRPr lang="fa-IR"/>
          </a:p>
        </p:txBody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237</a:t>
            </a:fld>
            <a:endParaRPr lang="fa-IR"/>
          </a:p>
        </p:txBody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238</a:t>
            </a:fld>
            <a:endParaRPr lang="fa-IR"/>
          </a:p>
        </p:txBody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239</a:t>
            </a:fld>
            <a:endParaRPr lang="fa-I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24</a:t>
            </a:fld>
            <a:endParaRPr lang="fa-IR"/>
          </a:p>
        </p:txBody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240</a:t>
            </a:fld>
            <a:endParaRPr lang="fa-IR"/>
          </a:p>
        </p:txBody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241</a:t>
            </a:fld>
            <a:endParaRPr lang="fa-IR"/>
          </a:p>
        </p:txBody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242</a:t>
            </a:fld>
            <a:endParaRPr lang="fa-IR"/>
          </a:p>
        </p:txBody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243</a:t>
            </a:fld>
            <a:endParaRPr lang="fa-IR"/>
          </a:p>
        </p:txBody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244</a:t>
            </a:fld>
            <a:endParaRPr lang="fa-IR"/>
          </a:p>
        </p:txBody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245</a:t>
            </a:fld>
            <a:endParaRPr lang="fa-IR"/>
          </a:p>
        </p:txBody>
      </p:sp>
    </p:spTree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246</a:t>
            </a:fld>
            <a:endParaRPr lang="fa-IR"/>
          </a:p>
        </p:txBody>
      </p:sp>
    </p:spTree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247</a:t>
            </a:fld>
            <a:endParaRPr lang="fa-IR"/>
          </a:p>
        </p:txBody>
      </p:sp>
    </p:spTree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248</a:t>
            </a:fld>
            <a:endParaRPr lang="fa-IR"/>
          </a:p>
        </p:txBody>
      </p:sp>
    </p:spTree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249</a:t>
            </a:fld>
            <a:endParaRPr lang="fa-I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25</a:t>
            </a:fld>
            <a:endParaRPr lang="fa-IR"/>
          </a:p>
        </p:txBody>
      </p:sp>
    </p:spTree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250</a:t>
            </a:fld>
            <a:endParaRPr lang="fa-IR"/>
          </a:p>
        </p:txBody>
      </p:sp>
    </p:spTree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251</a:t>
            </a:fld>
            <a:endParaRPr lang="fa-IR"/>
          </a:p>
        </p:txBody>
      </p:sp>
    </p:spTree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252</a:t>
            </a:fld>
            <a:endParaRPr lang="fa-IR"/>
          </a:p>
        </p:txBody>
      </p:sp>
    </p:spTree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253</a:t>
            </a:fld>
            <a:endParaRPr lang="fa-IR"/>
          </a:p>
        </p:txBody>
      </p:sp>
    </p:spTree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254</a:t>
            </a:fld>
            <a:endParaRPr lang="fa-IR"/>
          </a:p>
        </p:txBody>
      </p:sp>
    </p:spTree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255</a:t>
            </a:fld>
            <a:endParaRPr lang="fa-IR"/>
          </a:p>
        </p:txBody>
      </p:sp>
    </p:spTree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256</a:t>
            </a:fld>
            <a:endParaRPr lang="fa-IR"/>
          </a:p>
        </p:txBody>
      </p:sp>
    </p:spTree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257</a:t>
            </a:fld>
            <a:endParaRPr lang="fa-IR"/>
          </a:p>
        </p:txBody>
      </p:sp>
    </p:spTree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258</a:t>
            </a:fld>
            <a:endParaRPr lang="fa-IR"/>
          </a:p>
        </p:txBody>
      </p:sp>
    </p:spTree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259</a:t>
            </a:fld>
            <a:endParaRPr lang="fa-I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26</a:t>
            </a:fld>
            <a:endParaRPr lang="fa-IR"/>
          </a:p>
        </p:txBody>
      </p:sp>
    </p:spTree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260</a:t>
            </a:fld>
            <a:endParaRPr lang="fa-IR"/>
          </a:p>
        </p:txBody>
      </p:sp>
    </p:spTree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261</a:t>
            </a:fld>
            <a:endParaRPr lang="fa-IR"/>
          </a:p>
        </p:txBody>
      </p:sp>
    </p:spTree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262</a:t>
            </a:fld>
            <a:endParaRPr lang="fa-IR"/>
          </a:p>
        </p:txBody>
      </p:sp>
    </p:spTree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263</a:t>
            </a:fld>
            <a:endParaRPr lang="fa-IR"/>
          </a:p>
        </p:txBody>
      </p:sp>
    </p:spTree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264</a:t>
            </a:fld>
            <a:endParaRPr lang="fa-IR"/>
          </a:p>
        </p:txBody>
      </p:sp>
    </p:spTree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265</a:t>
            </a:fld>
            <a:endParaRPr lang="fa-IR"/>
          </a:p>
        </p:txBody>
      </p:sp>
    </p:spTree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266</a:t>
            </a:fld>
            <a:endParaRPr lang="fa-IR"/>
          </a:p>
        </p:txBody>
      </p:sp>
    </p:spTree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267</a:t>
            </a:fld>
            <a:endParaRPr lang="fa-IR"/>
          </a:p>
        </p:txBody>
      </p:sp>
    </p:spTree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268</a:t>
            </a:fld>
            <a:endParaRPr lang="fa-IR"/>
          </a:p>
        </p:txBody>
      </p:sp>
    </p:spTree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269</a:t>
            </a:fld>
            <a:endParaRPr lang="fa-I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27</a:t>
            </a:fld>
            <a:endParaRPr lang="fa-IR"/>
          </a:p>
        </p:txBody>
      </p:sp>
    </p:spTree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270</a:t>
            </a:fld>
            <a:endParaRPr lang="fa-IR"/>
          </a:p>
        </p:txBody>
      </p:sp>
    </p:spTree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271</a:t>
            </a:fld>
            <a:endParaRPr lang="fa-IR"/>
          </a:p>
        </p:txBody>
      </p:sp>
    </p:spTree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272</a:t>
            </a:fld>
            <a:endParaRPr lang="fa-IR"/>
          </a:p>
        </p:txBody>
      </p:sp>
    </p:spTree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273</a:t>
            </a:fld>
            <a:endParaRPr lang="fa-IR"/>
          </a:p>
        </p:txBody>
      </p:sp>
    </p:spTree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274</a:t>
            </a:fld>
            <a:endParaRPr lang="fa-IR"/>
          </a:p>
        </p:txBody>
      </p:sp>
    </p:spTree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275</a:t>
            </a:fld>
            <a:endParaRPr lang="fa-IR"/>
          </a:p>
        </p:txBody>
      </p:sp>
    </p:spTree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276</a:t>
            </a:fld>
            <a:endParaRPr lang="fa-IR"/>
          </a:p>
        </p:txBody>
      </p:sp>
    </p:spTree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277</a:t>
            </a:fld>
            <a:endParaRPr lang="fa-IR"/>
          </a:p>
        </p:txBody>
      </p:sp>
    </p:spTree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278</a:t>
            </a:fld>
            <a:endParaRPr lang="fa-IR"/>
          </a:p>
        </p:txBody>
      </p:sp>
    </p:spTree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279</a:t>
            </a:fld>
            <a:endParaRPr lang="fa-I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28</a:t>
            </a:fld>
            <a:endParaRPr lang="fa-I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29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30</a:t>
            </a:fld>
            <a:endParaRPr lang="fa-I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32</a:t>
            </a:fld>
            <a:endParaRPr lang="fa-I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33</a:t>
            </a:fld>
            <a:endParaRPr lang="fa-I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34</a:t>
            </a:fld>
            <a:endParaRPr lang="fa-I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35</a:t>
            </a:fld>
            <a:endParaRPr lang="fa-I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36</a:t>
            </a:fld>
            <a:endParaRPr lang="fa-I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37</a:t>
            </a:fld>
            <a:endParaRPr lang="fa-I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38</a:t>
            </a:fld>
            <a:endParaRPr lang="fa-I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39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40</a:t>
            </a:fld>
            <a:endParaRPr lang="fa-I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41</a:t>
            </a:fld>
            <a:endParaRPr lang="fa-I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42</a:t>
            </a:fld>
            <a:endParaRPr lang="fa-I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43</a:t>
            </a:fld>
            <a:endParaRPr lang="fa-I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44</a:t>
            </a:fld>
            <a:endParaRPr lang="fa-I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45</a:t>
            </a:fld>
            <a:endParaRPr lang="fa-I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46</a:t>
            </a:fld>
            <a:endParaRPr lang="fa-I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47</a:t>
            </a:fld>
            <a:endParaRPr lang="fa-I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48</a:t>
            </a:fld>
            <a:endParaRPr lang="fa-I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49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50</a:t>
            </a:fld>
            <a:endParaRPr lang="fa-I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51</a:t>
            </a:fld>
            <a:endParaRPr lang="fa-I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52</a:t>
            </a:fld>
            <a:endParaRPr lang="fa-I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53</a:t>
            </a:fld>
            <a:endParaRPr lang="fa-I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54</a:t>
            </a:fld>
            <a:endParaRPr lang="fa-I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55</a:t>
            </a:fld>
            <a:endParaRPr lang="fa-I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56</a:t>
            </a:fld>
            <a:endParaRPr lang="fa-I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57</a:t>
            </a:fld>
            <a:endParaRPr lang="fa-I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58</a:t>
            </a:fld>
            <a:endParaRPr lang="fa-I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59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60</a:t>
            </a:fld>
            <a:endParaRPr lang="fa-I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61</a:t>
            </a:fld>
            <a:endParaRPr lang="fa-I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62</a:t>
            </a:fld>
            <a:endParaRPr lang="fa-I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63</a:t>
            </a:fld>
            <a:endParaRPr lang="fa-I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64</a:t>
            </a:fld>
            <a:endParaRPr lang="fa-I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65</a:t>
            </a:fld>
            <a:endParaRPr lang="fa-I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66</a:t>
            </a:fld>
            <a:endParaRPr lang="fa-I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67</a:t>
            </a:fld>
            <a:endParaRPr lang="fa-I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68</a:t>
            </a:fld>
            <a:endParaRPr lang="fa-I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69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70</a:t>
            </a:fld>
            <a:endParaRPr lang="fa-I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71</a:t>
            </a:fld>
            <a:endParaRPr lang="fa-I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72</a:t>
            </a:fld>
            <a:endParaRPr lang="fa-I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73</a:t>
            </a:fld>
            <a:endParaRPr lang="fa-I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74</a:t>
            </a:fld>
            <a:endParaRPr lang="fa-I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75</a:t>
            </a:fld>
            <a:endParaRPr lang="fa-I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76</a:t>
            </a:fld>
            <a:endParaRPr lang="fa-I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77</a:t>
            </a:fld>
            <a:endParaRPr lang="fa-I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78</a:t>
            </a:fld>
            <a:endParaRPr lang="fa-I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79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80</a:t>
            </a:fld>
            <a:endParaRPr lang="fa-I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81</a:t>
            </a:fld>
            <a:endParaRPr lang="fa-I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82</a:t>
            </a:fld>
            <a:endParaRPr lang="fa-I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83</a:t>
            </a:fld>
            <a:endParaRPr lang="fa-I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84</a:t>
            </a:fld>
            <a:endParaRPr lang="fa-I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85</a:t>
            </a:fld>
            <a:endParaRPr lang="fa-I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86</a:t>
            </a:fld>
            <a:endParaRPr lang="fa-I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87</a:t>
            </a:fld>
            <a:endParaRPr lang="fa-I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88</a:t>
            </a:fld>
            <a:endParaRPr lang="fa-I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89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90</a:t>
            </a:fld>
            <a:endParaRPr lang="fa-I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91</a:t>
            </a:fld>
            <a:endParaRPr lang="fa-I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92</a:t>
            </a:fld>
            <a:endParaRPr lang="fa-IR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93</a:t>
            </a:fld>
            <a:endParaRPr lang="fa-I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94</a:t>
            </a:fld>
            <a:endParaRPr lang="fa-IR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95</a:t>
            </a:fld>
            <a:endParaRPr lang="fa-IR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96</a:t>
            </a:fld>
            <a:endParaRPr lang="fa-IR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97</a:t>
            </a:fld>
            <a:endParaRPr lang="fa-IR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98</a:t>
            </a:fld>
            <a:endParaRPr lang="fa-IR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2F6D-208F-442B-8CD2-161552EB9157}" type="slidenum">
              <a:rPr lang="fa-IR" smtClean="0"/>
              <a:pPr/>
              <a:t>99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4CCA39-1D38-4147-9E8F-354FA3D9B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55C16-2701-49FB-89D7-93FCE7EB1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E2756-32EE-4700-9F1D-6BC835AE5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43ADC2-5F43-4832-B73D-62DAB76C05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9FF59B-AD86-43EE-9AF4-8BDC918301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A56678-593E-4A0A-B776-4D0BB13088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D1CF05-4C4D-455B-A742-705444104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buNone/>
              <a:defRPr sz="4800" b="1" cap="none" baseline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1235E3-88D6-44C6-9DD7-37E59D3757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90772-5F25-4B8C-BD8F-E71242CFB8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475343" y="1488586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 algn="ctr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6517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63719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475D5-D7F8-4CE5-99F7-989F1560E0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9A616-678D-4D48-AAC5-AE8CCC2A0C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BF51F-5811-4387-AF0C-9DEA14DF3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26BFA-546C-40F9-BE5E-AA65A6AF5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49219D-C9FD-47D0-862D-E576CA615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2B2C19A-242D-4D6E-983A-D3D76B42C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ransition>
    <p:checker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220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8.bin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2.bin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4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4.bin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7.bin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38.bin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39.bin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4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4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4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SM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8229" y="0"/>
            <a:ext cx="6591770" cy="4972916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1)برخوردار بودن از آداب و </a:t>
            </a:r>
            <a:r>
              <a:rPr lang="fa-IR" dirty="0" smtClean="0">
                <a:cs typeface="Zar" pitchFamily="2" charset="-78"/>
              </a:rPr>
              <a:t>تشريفات </a:t>
            </a:r>
            <a:r>
              <a:rPr lang="fa-IR" dirty="0">
                <a:cs typeface="Zar" pitchFamily="2" charset="-78"/>
              </a:rPr>
              <a:t>خاص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2)توسعه قلمرو معرفت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3)شناخت حاصل از </a:t>
            </a:r>
            <a:r>
              <a:rPr lang="fa-IR" dirty="0" smtClean="0">
                <a:cs typeface="Zar" pitchFamily="2" charset="-78"/>
              </a:rPr>
              <a:t>نتيجه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تحقيق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بيرون </a:t>
            </a:r>
            <a:r>
              <a:rPr lang="fa-IR" dirty="0">
                <a:cs typeface="Zar" pitchFamily="2" charset="-78"/>
              </a:rPr>
              <a:t>ذهن </a:t>
            </a:r>
            <a:r>
              <a:rPr lang="fa-IR" dirty="0" smtClean="0">
                <a:cs typeface="Zar" pitchFamily="2" charset="-78"/>
              </a:rPr>
              <a:t>واقعيت </a:t>
            </a:r>
            <a:r>
              <a:rPr lang="fa-IR" dirty="0">
                <a:cs typeface="Zar" pitchFamily="2" charset="-78"/>
              </a:rPr>
              <a:t>و مابه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ازاي خارجي </a:t>
            </a:r>
            <a:r>
              <a:rPr lang="fa-IR" dirty="0">
                <a:cs typeface="Zar" pitchFamily="2" charset="-78"/>
              </a:rPr>
              <a:t>داشته باشد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0388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مشخصات </a:t>
            </a:r>
            <a:r>
              <a:rPr lang="fa-IR" dirty="0" smtClean="0">
                <a:cs typeface="Zar" pitchFamily="2" charset="-78"/>
              </a:rPr>
              <a:t>تحقيقات علمي: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530225" y="3073400"/>
            <a:ext cx="8156575" cy="1909763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نمونه عبارتست از </a:t>
            </a:r>
            <a:r>
              <a:rPr lang="fa-IR" dirty="0" smtClean="0">
                <a:cs typeface="Zar" pitchFamily="2" charset="-78"/>
              </a:rPr>
              <a:t>تعدادي </a:t>
            </a:r>
            <a:r>
              <a:rPr lang="fa-IR" dirty="0">
                <a:cs typeface="Zar" pitchFamily="2" charset="-78"/>
              </a:rPr>
              <a:t>از افراد جامعه كه صفات آنها با صفات جامعه مشابهت داشته و معرف جامعه بوده از تجانس و </a:t>
            </a:r>
            <a:r>
              <a:rPr lang="fa-IR" dirty="0" smtClean="0">
                <a:cs typeface="Zar" pitchFamily="2" charset="-78"/>
              </a:rPr>
              <a:t>همگني </a:t>
            </a:r>
            <a:r>
              <a:rPr lang="fa-IR" dirty="0">
                <a:cs typeface="Zar" pitchFamily="2" charset="-78"/>
              </a:rPr>
              <a:t>با افراد جامعه برخوردار باشند.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6150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تعريف </a:t>
            </a:r>
            <a:r>
              <a:rPr lang="fa-IR" dirty="0">
                <a:cs typeface="Zar" pitchFamily="2" charset="-78"/>
              </a:rPr>
              <a:t>نمونه: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  <p:bldP spid="114690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7170738" y="2700338"/>
            <a:ext cx="1493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انواع نمونه 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5717" name="AutoShape 5"/>
          <p:cNvSpPr>
            <a:spLocks/>
          </p:cNvSpPr>
          <p:nvPr/>
        </p:nvSpPr>
        <p:spPr bwMode="auto">
          <a:xfrm>
            <a:off x="6646863" y="1320800"/>
            <a:ext cx="625475" cy="3309938"/>
          </a:xfrm>
          <a:prstGeom prst="rightBrace">
            <a:avLst>
              <a:gd name="adj1" fmla="val 4409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4021138" y="1030288"/>
            <a:ext cx="2654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نمونه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هاي احتمالي: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3090863" y="4338638"/>
            <a:ext cx="3570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نمونه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هاي غير احتمالي: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334963" y="814388"/>
            <a:ext cx="39909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در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اين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نمونه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Zar" pitchFamily="2" charset="-78"/>
              </a:rPr>
              <a:t>‌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ها كه به نمونه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Zar" pitchFamily="2" charset="-78"/>
              </a:rPr>
              <a:t>‌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هاي اتفاقي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نيز تصادفي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مشهورند اصل شانس برابر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براي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انتخاب جامعه جهت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عضويت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در نمونه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رعايت مي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Zar" pitchFamily="2" charset="-78"/>
              </a:rPr>
              <a:t>‌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گردد.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581025" y="4106863"/>
            <a:ext cx="329406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اين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نمونه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Zar" pitchFamily="2" charset="-78"/>
              </a:rPr>
              <a:t>‌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ها بر اساس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رعايت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اصل شانس برابر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براي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افراد جامعه انتخاب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نمي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Zar" pitchFamily="2" charset="-78"/>
              </a:rPr>
              <a:t>‌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گردد، بلكه با نظر محقق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برگزيده مي‌شود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  <p:bldP spid="115717" grpId="0" animBg="1"/>
      <p:bldP spid="115718" grpId="0"/>
      <p:bldP spid="115719" grpId="0"/>
      <p:bldP spid="115720" grpId="0"/>
      <p:bldP spid="115721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5675313" y="2830513"/>
            <a:ext cx="304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انواع نمونه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Zar" pitchFamily="2" charset="-78"/>
              </a:rPr>
              <a:t>‌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هاي احتمالي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6741" name="AutoShape 5"/>
          <p:cNvSpPr>
            <a:spLocks/>
          </p:cNvSpPr>
          <p:nvPr/>
        </p:nvSpPr>
        <p:spPr bwMode="auto">
          <a:xfrm>
            <a:off x="5254625" y="1103313"/>
            <a:ext cx="406400" cy="4092575"/>
          </a:xfrm>
          <a:prstGeom prst="rightBrace">
            <a:avLst>
              <a:gd name="adj1" fmla="val 839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2611438" y="884238"/>
            <a:ext cx="261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1)نمونه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Zar" pitchFamily="2" charset="-78"/>
              </a:rPr>
              <a:t>‌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هاي احتمالي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ساده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1465263" y="1625600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2)نمونه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Zar" pitchFamily="2" charset="-78"/>
              </a:rPr>
              <a:t>‌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گيري احتمالي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طبقه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Zar" pitchFamily="2" charset="-78"/>
              </a:rPr>
              <a:t>‌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بندي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شده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1638300" y="2292350"/>
            <a:ext cx="355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3)نمونه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Zar" pitchFamily="2" charset="-78"/>
              </a:rPr>
              <a:t>‌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گيري گروهي يا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خوشه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Zar" pitchFamily="2" charset="-78"/>
              </a:rPr>
              <a:t>‌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2570163" y="2960688"/>
            <a:ext cx="262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4)نمونه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Zar" pitchFamily="2" charset="-78"/>
              </a:rPr>
              <a:t>‌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گيري مكاني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2279650" y="4252913"/>
            <a:ext cx="300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5)ساير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نمونه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Zar" pitchFamily="2" charset="-78"/>
              </a:rPr>
              <a:t>‌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گيري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Zar" pitchFamily="2" charset="-78"/>
              </a:rPr>
              <a:t>‌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ها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6748" name="AutoShape 12"/>
          <p:cNvSpPr>
            <a:spLocks/>
          </p:cNvSpPr>
          <p:nvPr/>
        </p:nvSpPr>
        <p:spPr bwMode="auto">
          <a:xfrm>
            <a:off x="2963863" y="3598863"/>
            <a:ext cx="304800" cy="1727200"/>
          </a:xfrm>
          <a:prstGeom prst="righ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357188" y="3441700"/>
            <a:ext cx="261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1)نمونه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Zar" pitchFamily="2" charset="-78"/>
              </a:rPr>
              <a:t>‌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گيري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Zar" pitchFamily="2" charset="-78"/>
              </a:rPr>
              <a:t>‌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هاي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مادر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يا پايه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603250" y="4337050"/>
            <a:ext cx="2397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2)نمونه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Zar" pitchFamily="2" charset="-78"/>
              </a:rPr>
              <a:t>‌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برداري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چند درجه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Zar" pitchFamily="2" charset="-78"/>
              </a:rPr>
              <a:t>‌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اي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6751" name="Text Box 15"/>
          <p:cNvSpPr txBox="1">
            <a:spLocks noChangeArrowheads="1"/>
          </p:cNvSpPr>
          <p:nvPr/>
        </p:nvSpPr>
        <p:spPr bwMode="auto">
          <a:xfrm>
            <a:off x="1401763" y="5135563"/>
            <a:ext cx="160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3)نمونه مختلط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1" grpId="0" animBg="1"/>
      <p:bldP spid="116742" grpId="0"/>
      <p:bldP spid="116743" grpId="0"/>
      <p:bldP spid="116744" grpId="0"/>
      <p:bldP spid="116745" grpId="0"/>
      <p:bldP spid="116746" grpId="0"/>
      <p:bldP spid="116748" grpId="0" animBg="1"/>
      <p:bldP spid="116749" grpId="0"/>
      <p:bldP spid="116750" grpId="0"/>
      <p:bldP spid="116751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79775"/>
            <a:ext cx="8229600" cy="1554163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نمونه بر اساس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اصل انتخاب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 </a:t>
            </a:r>
            <a:r>
              <a:rPr lang="fa-IR" dirty="0">
                <a:cs typeface="Zar" pitchFamily="2" charset="-78"/>
              </a:rPr>
              <a:t>كه </a:t>
            </a:r>
            <a:r>
              <a:rPr lang="fa-IR" dirty="0" smtClean="0">
                <a:cs typeface="Zar" pitchFamily="2" charset="-78"/>
              </a:rPr>
              <a:t>كليه </a:t>
            </a:r>
            <a:r>
              <a:rPr lang="fa-IR" dirty="0">
                <a:cs typeface="Zar" pitchFamily="2" charset="-78"/>
              </a:rPr>
              <a:t>افراد جامعه مورد مطالعه متجانس بوده و مشابهت دارند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در واقع افراد جامعه </a:t>
            </a:r>
            <a:r>
              <a:rPr lang="fa-IR" dirty="0" smtClean="0">
                <a:cs typeface="Zar" pitchFamily="2" charset="-78"/>
              </a:rPr>
              <a:t>يكدست </a:t>
            </a:r>
            <a:r>
              <a:rPr lang="fa-IR" dirty="0">
                <a:cs typeface="Zar" pitchFamily="2" charset="-78"/>
              </a:rPr>
              <a:t>هستند.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1900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نمونه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احتمالي </a:t>
            </a:r>
            <a:r>
              <a:rPr lang="fa-IR" dirty="0">
                <a:cs typeface="Zar" pitchFamily="2" charset="-78"/>
              </a:rPr>
              <a:t>ساده: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  <p:bldP spid="11776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5299075" y="2995613"/>
            <a:ext cx="3573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روشهاي 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انتخاب حجم نمونه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31077" name="AutoShape 5"/>
          <p:cNvSpPr>
            <a:spLocks/>
          </p:cNvSpPr>
          <p:nvPr/>
        </p:nvSpPr>
        <p:spPr bwMode="auto">
          <a:xfrm>
            <a:off x="4805363" y="1631950"/>
            <a:ext cx="538162" cy="3279775"/>
          </a:xfrm>
          <a:prstGeom prst="rightBrace">
            <a:avLst>
              <a:gd name="adj1" fmla="val 5078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1903413" y="1354138"/>
            <a:ext cx="2930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استفاده از قرعه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Zar" pitchFamily="2" charset="-78"/>
              </a:rPr>
              <a:t>‌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كشي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628650" y="2995613"/>
            <a:ext cx="4338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استفاده از جدول اعداد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تصادفي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-57150" y="4649788"/>
            <a:ext cx="4935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استفاده از روش منظم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يا سيستماتيك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  <p:bldP spid="131077" grpId="0" animBg="1"/>
      <p:bldP spid="131078" grpId="0"/>
      <p:bldP spid="131079" grpId="0"/>
      <p:bldP spid="131080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27025" y="2228850"/>
            <a:ext cx="8359775" cy="4525963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1)مهره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شماره هر فرد نمونه را كه از </a:t>
            </a:r>
            <a:r>
              <a:rPr lang="fa-IR" dirty="0" smtClean="0">
                <a:cs typeface="Zar" pitchFamily="2" charset="-78"/>
              </a:rPr>
              <a:t>كيسه </a:t>
            </a:r>
            <a:r>
              <a:rPr lang="fa-IR" dirty="0">
                <a:cs typeface="Zar" pitchFamily="2" charset="-78"/>
              </a:rPr>
              <a:t>خارج كرد پس از </a:t>
            </a:r>
            <a:r>
              <a:rPr lang="fa-IR" dirty="0" smtClean="0">
                <a:cs typeface="Zar" pitchFamily="2" charset="-78"/>
              </a:rPr>
              <a:t>يادداشت </a:t>
            </a:r>
            <a:r>
              <a:rPr lang="fa-IR" dirty="0">
                <a:cs typeface="Zar" pitchFamily="2" charset="-78"/>
              </a:rPr>
              <a:t>كردن آن </a:t>
            </a:r>
            <a:r>
              <a:rPr lang="fa-IR" dirty="0" smtClean="0">
                <a:cs typeface="Zar" pitchFamily="2" charset="-78"/>
              </a:rPr>
              <a:t>بايد </a:t>
            </a:r>
            <a:r>
              <a:rPr lang="fa-IR" dirty="0">
                <a:cs typeface="Zar" pitchFamily="2" charset="-78"/>
              </a:rPr>
              <a:t>به </a:t>
            </a:r>
            <a:r>
              <a:rPr lang="fa-IR" dirty="0" smtClean="0">
                <a:cs typeface="Zar" pitchFamily="2" charset="-78"/>
              </a:rPr>
              <a:t>كيسه </a:t>
            </a:r>
            <a:r>
              <a:rPr lang="fa-IR" dirty="0">
                <a:cs typeface="Zar" pitchFamily="2" charset="-78"/>
              </a:rPr>
              <a:t>برگرداند.</a:t>
            </a:r>
          </a:p>
          <a:p>
            <a:pPr algn="justLow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2)براي </a:t>
            </a:r>
            <a:r>
              <a:rPr lang="fa-IR" dirty="0">
                <a:cs typeface="Zar" pitchFamily="2" charset="-78"/>
              </a:rPr>
              <a:t>انتخاب افراد </a:t>
            </a:r>
            <a:r>
              <a:rPr lang="fa-IR" dirty="0" smtClean="0">
                <a:cs typeface="Zar" pitchFamily="2" charset="-78"/>
              </a:rPr>
              <a:t>بعدي، </a:t>
            </a:r>
            <a:r>
              <a:rPr lang="fa-IR" dirty="0">
                <a:cs typeface="Zar" pitchFamily="2" charset="-78"/>
              </a:rPr>
              <a:t>شماره مربوط به افراد انتخاب شده </a:t>
            </a:r>
            <a:r>
              <a:rPr lang="fa-IR" dirty="0" smtClean="0">
                <a:cs typeface="Zar" pitchFamily="2" charset="-78"/>
              </a:rPr>
              <a:t>قبلي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كيسه بيرون آيد </a:t>
            </a:r>
            <a:r>
              <a:rPr lang="fa-IR" dirty="0">
                <a:cs typeface="Zar" pitchFamily="2" charset="-78"/>
              </a:rPr>
              <a:t>و در </a:t>
            </a:r>
            <a:r>
              <a:rPr lang="fa-IR" dirty="0" smtClean="0">
                <a:cs typeface="Zar" pitchFamily="2" charset="-78"/>
              </a:rPr>
              <a:t>چنين شرايطي بايد </a:t>
            </a:r>
            <a:r>
              <a:rPr lang="fa-IR" dirty="0">
                <a:cs typeface="Zar" pitchFamily="2" charset="-78"/>
              </a:rPr>
              <a:t>آن را پوچ تصور كرد.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32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sz="4000" dirty="0" smtClean="0">
                <a:cs typeface="Zar" pitchFamily="2" charset="-78"/>
              </a:rPr>
              <a:t>نكاتي </a:t>
            </a:r>
            <a:r>
              <a:rPr lang="fa-IR" sz="4000" dirty="0">
                <a:cs typeface="Zar" pitchFamily="2" charset="-78"/>
              </a:rPr>
              <a:t>را كه در استفاده از قرعه </a:t>
            </a:r>
            <a:r>
              <a:rPr lang="fa-IR" sz="4000" dirty="0" smtClean="0">
                <a:cs typeface="Zar" pitchFamily="2" charset="-78"/>
              </a:rPr>
              <a:t>كشي بايد رعايت </a:t>
            </a:r>
            <a:r>
              <a:rPr lang="fa-IR" sz="4000" dirty="0">
                <a:cs typeface="Zar" pitchFamily="2" charset="-78"/>
              </a:rPr>
              <a:t>نمود: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uiExpand="1" build="p"/>
      <p:bldP spid="134146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71488" y="3155950"/>
            <a:ext cx="8229600" cy="1419225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جدولهاي </a:t>
            </a:r>
            <a:r>
              <a:rPr lang="fa-IR" dirty="0">
                <a:cs typeface="Zar" pitchFamily="2" charset="-78"/>
              </a:rPr>
              <a:t>اعداد </a:t>
            </a:r>
            <a:r>
              <a:rPr lang="fa-IR" dirty="0" smtClean="0">
                <a:cs typeface="Zar" pitchFamily="2" charset="-78"/>
              </a:rPr>
              <a:t>تصادفي </a:t>
            </a:r>
            <a:r>
              <a:rPr lang="fa-IR" dirty="0">
                <a:cs typeface="Zar" pitchFamily="2" charset="-78"/>
              </a:rPr>
              <a:t>به </a:t>
            </a:r>
            <a:r>
              <a:rPr lang="fa-IR" dirty="0" smtClean="0">
                <a:cs typeface="Zar" pitchFamily="2" charset="-78"/>
              </a:rPr>
              <a:t>وسيله كامپيوترهايي </a:t>
            </a:r>
            <a:r>
              <a:rPr lang="fa-IR" dirty="0">
                <a:cs typeface="Zar" pitchFamily="2" charset="-78"/>
              </a:rPr>
              <a:t>كه ارقام را به طور </a:t>
            </a:r>
            <a:r>
              <a:rPr lang="fa-IR" dirty="0" smtClean="0">
                <a:cs typeface="Zar" pitchFamily="2" charset="-78"/>
              </a:rPr>
              <a:t>اتفاقي تنظيم 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كنند، </a:t>
            </a:r>
            <a:r>
              <a:rPr lang="fa-IR" dirty="0" smtClean="0">
                <a:cs typeface="Zar" pitchFamily="2" charset="-78"/>
              </a:rPr>
              <a:t>تهيه مي‌شود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31925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استفاده از جدول اعداد </a:t>
            </a:r>
            <a:r>
              <a:rPr lang="fa-IR" dirty="0" smtClean="0">
                <a:cs typeface="Zar" pitchFamily="2" charset="-78"/>
              </a:rPr>
              <a:t>تصادفي: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  <p:bldP spid="132098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55888"/>
            <a:ext cx="8229600" cy="3416300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</a:t>
            </a: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1)جدول اعداد </a:t>
            </a:r>
            <a:r>
              <a:rPr lang="fa-IR" dirty="0" smtClean="0">
                <a:cs typeface="Zar" pitchFamily="2" charset="-78"/>
              </a:rPr>
              <a:t>اتفاقي </a:t>
            </a:r>
            <a:r>
              <a:rPr lang="fa-IR" dirty="0">
                <a:cs typeface="Zar" pitchFamily="2" charset="-78"/>
              </a:rPr>
              <a:t>شركت رند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</a:t>
            </a:r>
            <a:r>
              <a:rPr lang="fa-IR" dirty="0" smtClean="0">
                <a:cs typeface="Zar" pitchFamily="2" charset="-78"/>
              </a:rPr>
              <a:t>2)كيميسيون تجارتي ايالتي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3)جدول كندال و </a:t>
            </a:r>
            <a:r>
              <a:rPr lang="fa-IR" dirty="0" smtClean="0">
                <a:cs typeface="Zar" pitchFamily="2" charset="-78"/>
              </a:rPr>
              <a:t>اسميت</a:t>
            </a: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8988"/>
            <a:ext cx="8229600" cy="1143000"/>
          </a:xfrm>
        </p:spPr>
        <p:txBody>
          <a:bodyPr/>
          <a:lstStyle/>
          <a:p>
            <a:r>
              <a:rPr lang="fa-IR" dirty="0">
                <a:cs typeface="Zar" pitchFamily="2" charset="-78"/>
              </a:rPr>
              <a:t>انواع جدول اعداد </a:t>
            </a:r>
            <a:r>
              <a:rPr lang="fa-IR" dirty="0" smtClean="0">
                <a:cs typeface="Zar" pitchFamily="2" charset="-78"/>
              </a:rPr>
              <a:t>تصادفي: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257175" y="3257550"/>
            <a:ext cx="8629650" cy="16811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محققي 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خواهد از </a:t>
            </a:r>
            <a:r>
              <a:rPr lang="fa-IR" dirty="0" smtClean="0">
                <a:cs typeface="Zar" pitchFamily="2" charset="-78"/>
              </a:rPr>
              <a:t>بين </a:t>
            </a:r>
            <a:r>
              <a:rPr lang="fa-IR" dirty="0">
                <a:cs typeface="Zar" pitchFamily="2" charset="-78"/>
              </a:rPr>
              <a:t>افراد </a:t>
            </a:r>
            <a:r>
              <a:rPr lang="fa-IR" dirty="0" smtClean="0">
                <a:cs typeface="Zar" pitchFamily="2" charset="-78"/>
              </a:rPr>
              <a:t>يك </a:t>
            </a:r>
            <a:r>
              <a:rPr lang="fa-IR" dirty="0">
                <a:cs typeface="Zar" pitchFamily="2" charset="-78"/>
              </a:rPr>
              <a:t>جامعه </a:t>
            </a:r>
            <a:r>
              <a:rPr lang="fa-IR" dirty="0" smtClean="0">
                <a:cs typeface="Zar" pitchFamily="2" charset="-78"/>
              </a:rPr>
              <a:t>دانشجويي </a:t>
            </a:r>
            <a:r>
              <a:rPr lang="fa-IR" dirty="0">
                <a:cs typeface="Zar" pitchFamily="2" charset="-78"/>
              </a:rPr>
              <a:t>500 </a:t>
            </a:r>
            <a:r>
              <a:rPr lang="fa-IR" dirty="0" smtClean="0">
                <a:cs typeface="Zar" pitchFamily="2" charset="-78"/>
              </a:rPr>
              <a:t>نفري </a:t>
            </a:r>
            <a:r>
              <a:rPr lang="fa-IR" dirty="0">
                <a:cs typeface="Zar" pitchFamily="2" charset="-78"/>
              </a:rPr>
              <a:t>نمونه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به تعداد 50 نفر را به روش منظم </a:t>
            </a:r>
            <a:r>
              <a:rPr lang="fa-IR" dirty="0" smtClean="0">
                <a:cs typeface="Zar" pitchFamily="2" charset="-78"/>
              </a:rPr>
              <a:t>يا سيستماتيك </a:t>
            </a:r>
            <a:r>
              <a:rPr lang="fa-IR" dirty="0">
                <a:cs typeface="Zar" pitchFamily="2" charset="-78"/>
              </a:rPr>
              <a:t>انتخاب كند.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0463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مثالي </a:t>
            </a:r>
            <a:r>
              <a:rPr lang="fa-IR" dirty="0">
                <a:cs typeface="Zar" pitchFamily="2" charset="-78"/>
              </a:rPr>
              <a:t>از نمونه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گيري </a:t>
            </a:r>
            <a:r>
              <a:rPr lang="fa-IR" dirty="0">
                <a:cs typeface="Zar" pitchFamily="2" charset="-78"/>
              </a:rPr>
              <a:t>منظم </a:t>
            </a:r>
            <a:r>
              <a:rPr lang="fa-IR" dirty="0" smtClean="0">
                <a:cs typeface="Zar" pitchFamily="2" charset="-78"/>
              </a:rPr>
              <a:t>يا سيستماتيك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  <p:bldP spid="135170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11" name="Text Box 19"/>
          <p:cNvSpPr txBox="1">
            <a:spLocks noChangeArrowheads="1"/>
          </p:cNvSpPr>
          <p:nvPr/>
        </p:nvSpPr>
        <p:spPr bwMode="auto">
          <a:xfrm>
            <a:off x="3309938" y="2752725"/>
            <a:ext cx="842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10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36208" name="Text Box 16"/>
          <p:cNvSpPr txBox="1">
            <a:spLocks noChangeArrowheads="1"/>
          </p:cNvSpPr>
          <p:nvPr/>
        </p:nvSpPr>
        <p:spPr bwMode="auto">
          <a:xfrm>
            <a:off x="2176463" y="2460625"/>
            <a:ext cx="958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500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4503738" y="850900"/>
            <a:ext cx="4513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عدد ثابت فاصله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بين 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دو نمونه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=k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5568950" y="1460500"/>
            <a:ext cx="3295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حجم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يا 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تعداد جامعه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=N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5730875" y="2041525"/>
            <a:ext cx="3019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حجم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يا 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تعداد نمونه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=n</a:t>
            </a:r>
          </a:p>
        </p:txBody>
      </p:sp>
      <p:sp>
        <p:nvSpPr>
          <p:cNvPr id="136202" name="Line 10"/>
          <p:cNvSpPr>
            <a:spLocks noChangeShapeType="1"/>
          </p:cNvSpPr>
          <p:nvPr/>
        </p:nvSpPr>
        <p:spPr bwMode="auto">
          <a:xfrm>
            <a:off x="798513" y="3057525"/>
            <a:ext cx="9874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1073150" y="2360613"/>
            <a:ext cx="50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N</a:t>
            </a: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1117600" y="3044825"/>
            <a:ext cx="377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n</a:t>
            </a:r>
          </a:p>
        </p:txBody>
      </p:sp>
      <p:sp>
        <p:nvSpPr>
          <p:cNvPr id="136205" name="Text Box 13"/>
          <p:cNvSpPr txBox="1">
            <a:spLocks noChangeArrowheads="1"/>
          </p:cNvSpPr>
          <p:nvPr/>
        </p:nvSpPr>
        <p:spPr bwMode="auto">
          <a:xfrm>
            <a:off x="171450" y="2738438"/>
            <a:ext cx="915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K=</a:t>
            </a: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1728788" y="2752725"/>
            <a:ext cx="638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</a:t>
            </a:r>
          </a:p>
        </p:txBody>
      </p:sp>
      <p:sp>
        <p:nvSpPr>
          <p:cNvPr id="136207" name="Line 15"/>
          <p:cNvSpPr>
            <a:spLocks noChangeShapeType="1"/>
          </p:cNvSpPr>
          <p:nvPr/>
        </p:nvSpPr>
        <p:spPr bwMode="auto">
          <a:xfrm>
            <a:off x="2171700" y="3059113"/>
            <a:ext cx="9874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36209" name="Text Box 17"/>
          <p:cNvSpPr txBox="1">
            <a:spLocks noChangeArrowheads="1"/>
          </p:cNvSpPr>
          <p:nvPr/>
        </p:nvSpPr>
        <p:spPr bwMode="auto">
          <a:xfrm>
            <a:off x="2378075" y="3171825"/>
            <a:ext cx="798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50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36210" name="Text Box 18"/>
          <p:cNvSpPr txBox="1">
            <a:spLocks noChangeArrowheads="1"/>
          </p:cNvSpPr>
          <p:nvPr/>
        </p:nvSpPr>
        <p:spPr bwMode="auto">
          <a:xfrm>
            <a:off x="3122613" y="2751138"/>
            <a:ext cx="420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=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136213" name="Object 21"/>
          <p:cNvGraphicFramePr>
            <a:graphicFrameLocks noChangeAspect="1"/>
          </p:cNvGraphicFramePr>
          <p:nvPr/>
        </p:nvGraphicFramePr>
        <p:xfrm>
          <a:off x="141288" y="3671888"/>
          <a:ext cx="3757612" cy="1000125"/>
        </p:xfrm>
        <a:graphic>
          <a:graphicData uri="http://schemas.openxmlformats.org/presentationml/2006/ole">
            <p:oleObj spid="_x0000_s136213" name="Equation" r:id="rId4" imgW="711000" imgH="215640" progId="Equation.3">
              <p:embed/>
            </p:oleObj>
          </a:graphicData>
        </a:graphic>
      </p:graphicFrame>
      <p:graphicFrame>
        <p:nvGraphicFramePr>
          <p:cNvPr id="136214" name="Object 22"/>
          <p:cNvGraphicFramePr>
            <a:graphicFrameLocks noChangeAspect="1"/>
          </p:cNvGraphicFramePr>
          <p:nvPr/>
        </p:nvGraphicFramePr>
        <p:xfrm>
          <a:off x="38100" y="4891088"/>
          <a:ext cx="4021138" cy="866775"/>
        </p:xfrm>
        <a:graphic>
          <a:graphicData uri="http://schemas.openxmlformats.org/presentationml/2006/ole">
            <p:oleObj spid="_x0000_s136214" name="Equation" r:id="rId5" imgW="825480" imgH="228600" progId="Equation.3">
              <p:embed/>
            </p:oleObj>
          </a:graphicData>
        </a:graphic>
      </p:graphicFrame>
      <p:sp>
        <p:nvSpPr>
          <p:cNvPr id="136215" name="AutoShape 23"/>
          <p:cNvSpPr>
            <a:spLocks noChangeArrowheads="1"/>
          </p:cNvSpPr>
          <p:nvPr/>
        </p:nvSpPr>
        <p:spPr bwMode="auto">
          <a:xfrm>
            <a:off x="3830638" y="3986213"/>
            <a:ext cx="642937" cy="485775"/>
          </a:xfrm>
          <a:prstGeom prst="rightArrow">
            <a:avLst>
              <a:gd name="adj1" fmla="val 50000"/>
              <a:gd name="adj2" fmla="val 33088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136216" name="Object 24"/>
          <p:cNvGraphicFramePr>
            <a:graphicFrameLocks noChangeAspect="1"/>
          </p:cNvGraphicFramePr>
          <p:nvPr/>
        </p:nvGraphicFramePr>
        <p:xfrm>
          <a:off x="4229100" y="3576638"/>
          <a:ext cx="1708150" cy="979487"/>
        </p:xfrm>
        <a:graphic>
          <a:graphicData uri="http://schemas.openxmlformats.org/presentationml/2006/ole">
            <p:oleObj spid="_x0000_s136216" name="Equation" r:id="rId6" imgW="241200" imgH="215640" progId="Equation.3">
              <p:embed/>
            </p:oleObj>
          </a:graphicData>
        </a:graphic>
      </p:graphicFrame>
      <p:sp>
        <p:nvSpPr>
          <p:cNvPr id="136218" name="Text Box 26"/>
          <p:cNvSpPr txBox="1">
            <a:spLocks noChangeArrowheads="1"/>
          </p:cNvSpPr>
          <p:nvPr/>
        </p:nvSpPr>
        <p:spPr bwMode="auto">
          <a:xfrm>
            <a:off x="5518150" y="4014788"/>
            <a:ext cx="1103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10+6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36219" name="Text Box 27"/>
          <p:cNvSpPr txBox="1">
            <a:spLocks noChangeArrowheads="1"/>
          </p:cNvSpPr>
          <p:nvPr/>
        </p:nvSpPr>
        <p:spPr bwMode="auto">
          <a:xfrm>
            <a:off x="6430963" y="4029075"/>
            <a:ext cx="450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=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36220" name="Text Box 28"/>
          <p:cNvSpPr txBox="1">
            <a:spLocks noChangeArrowheads="1"/>
          </p:cNvSpPr>
          <p:nvPr/>
        </p:nvSpPr>
        <p:spPr bwMode="auto">
          <a:xfrm>
            <a:off x="6634163" y="4029075"/>
            <a:ext cx="827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16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3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3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3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13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13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500"/>
                                        <p:tgtEl>
                                          <p:spTgt spid="13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13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3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11" grpId="0"/>
      <p:bldP spid="136208" grpId="0"/>
      <p:bldP spid="136199" grpId="0"/>
      <p:bldP spid="136200" grpId="0"/>
      <p:bldP spid="136201" grpId="0"/>
      <p:bldP spid="136202" grpId="0" animBg="1"/>
      <p:bldP spid="136203" grpId="0"/>
      <p:bldP spid="136204" grpId="0"/>
      <p:bldP spid="136205" grpId="0"/>
      <p:bldP spid="136206" grpId="0"/>
      <p:bldP spid="136207" grpId="0" animBg="1"/>
      <p:bldP spid="136209" grpId="0"/>
      <p:bldP spid="136210" grpId="0"/>
      <p:bldP spid="136215" grpId="0" animBg="1"/>
      <p:bldP spid="136218" grpId="0"/>
      <p:bldP spid="136219" grpId="0"/>
      <p:bldP spid="1362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78138"/>
            <a:ext cx="8229600" cy="3217862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1)نياز فطري </a:t>
            </a:r>
            <a:r>
              <a:rPr lang="fa-IR" dirty="0">
                <a:cs typeface="Zar" pitchFamily="2" charset="-78"/>
              </a:rPr>
              <a:t>انسان</a:t>
            </a: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2)پاسخگويي </a:t>
            </a:r>
            <a:r>
              <a:rPr lang="fa-IR" dirty="0">
                <a:cs typeface="Zar" pitchFamily="2" charset="-78"/>
              </a:rPr>
              <a:t>به </a:t>
            </a:r>
            <a:r>
              <a:rPr lang="fa-IR" dirty="0" smtClean="0">
                <a:cs typeface="Zar" pitchFamily="2" charset="-78"/>
              </a:rPr>
              <a:t>نيازهاي حياتي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1888"/>
            <a:ext cx="8229600" cy="1143000"/>
          </a:xfrm>
        </p:spPr>
        <p:txBody>
          <a:bodyPr/>
          <a:lstStyle/>
          <a:p>
            <a:r>
              <a:rPr lang="fa-IR" dirty="0">
                <a:cs typeface="Zar" pitchFamily="2" charset="-78"/>
              </a:rPr>
              <a:t>فلسفه </a:t>
            </a:r>
            <a:r>
              <a:rPr lang="fa-IR" dirty="0" smtClean="0">
                <a:cs typeface="Zar" pitchFamily="2" charset="-78"/>
              </a:rPr>
              <a:t>تحقيق علمي: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617538" y="3402013"/>
            <a:ext cx="8069262" cy="2044700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افراد جامعه با توجه به صفات درون </a:t>
            </a:r>
            <a:r>
              <a:rPr lang="fa-IR" dirty="0" smtClean="0">
                <a:cs typeface="Zar" pitchFamily="2" charset="-78"/>
              </a:rPr>
              <a:t>گروهي </a:t>
            </a:r>
            <a:r>
              <a:rPr lang="fa-IR" dirty="0">
                <a:cs typeface="Zar" pitchFamily="2" charset="-78"/>
              </a:rPr>
              <a:t>خود به طبقات </a:t>
            </a:r>
            <a:r>
              <a:rPr lang="fa-IR" dirty="0" smtClean="0">
                <a:cs typeface="Zar" pitchFamily="2" charset="-78"/>
              </a:rPr>
              <a:t>مختلفي تقسيم مي‌شوند </a:t>
            </a:r>
            <a:r>
              <a:rPr lang="fa-IR" dirty="0">
                <a:cs typeface="Zar" pitchFamily="2" charset="-78"/>
              </a:rPr>
              <a:t>و افراد نمونه به تناسب از </a:t>
            </a:r>
            <a:r>
              <a:rPr lang="fa-IR" dirty="0" smtClean="0">
                <a:cs typeface="Zar" pitchFamily="2" charset="-78"/>
              </a:rPr>
              <a:t>بين تمامي </a:t>
            </a:r>
            <a:r>
              <a:rPr lang="fa-IR" dirty="0">
                <a:cs typeface="Zar" pitchFamily="2" charset="-78"/>
              </a:rPr>
              <a:t>طبقات انتخاب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گردند.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7600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نمونه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گيري احتمالي </a:t>
            </a:r>
            <a:r>
              <a:rPr lang="fa-IR" dirty="0">
                <a:cs typeface="Zar" pitchFamily="2" charset="-78"/>
              </a:rPr>
              <a:t>طبقه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بندي </a:t>
            </a:r>
            <a:r>
              <a:rPr lang="fa-IR" dirty="0">
                <a:cs typeface="Zar" pitchFamily="2" charset="-78"/>
              </a:rPr>
              <a:t>شده: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  <p:bldP spid="118786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660400" y="1981200"/>
            <a:ext cx="8026400" cy="4114800"/>
          </a:xfrm>
        </p:spPr>
        <p:txBody>
          <a:bodyPr/>
          <a:lstStyle/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1)صفات </a:t>
            </a:r>
            <a:r>
              <a:rPr lang="fa-IR" sz="2800" dirty="0" smtClean="0">
                <a:cs typeface="Zar" pitchFamily="2" charset="-78"/>
              </a:rPr>
              <a:t>متمايزكننده </a:t>
            </a:r>
            <a:r>
              <a:rPr lang="fa-IR" sz="2800" dirty="0">
                <a:cs typeface="Zar" pitchFamily="2" charset="-78"/>
              </a:rPr>
              <a:t>افراد جامعه را مشخص كند</a:t>
            </a:r>
            <a:r>
              <a:rPr lang="en-US" sz="2800" dirty="0">
                <a:cs typeface="Zar" pitchFamily="2" charset="-78"/>
              </a:rPr>
              <a:t> </a:t>
            </a:r>
            <a:r>
              <a:rPr lang="fa-IR" sz="2800" dirty="0">
                <a:cs typeface="Zar" pitchFamily="2" charset="-78"/>
              </a:rPr>
              <a:t>(سن،جنس،شغل و ...)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2)بر اساس صفت </a:t>
            </a:r>
            <a:r>
              <a:rPr lang="fa-IR" sz="2800" dirty="0" smtClean="0">
                <a:cs typeface="Zar" pitchFamily="2" charset="-78"/>
              </a:rPr>
              <a:t>يا </a:t>
            </a:r>
            <a:r>
              <a:rPr lang="fa-IR" sz="2800" dirty="0">
                <a:cs typeface="Zar" pitchFamily="2" charset="-78"/>
              </a:rPr>
              <a:t>صفات موردنظر جامعه را طبقه</a:t>
            </a:r>
            <a:r>
              <a:rPr lang="en-US" sz="2800" dirty="0"/>
              <a:t>‌</a:t>
            </a:r>
            <a:r>
              <a:rPr lang="fa-IR" sz="2800" dirty="0" smtClean="0">
                <a:cs typeface="Zar" pitchFamily="2" charset="-78"/>
              </a:rPr>
              <a:t>بندي </a:t>
            </a:r>
            <a:r>
              <a:rPr lang="fa-IR" sz="2800" dirty="0">
                <a:cs typeface="Zar" pitchFamily="2" charset="-78"/>
              </a:rPr>
              <a:t>كند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3)جدول </a:t>
            </a:r>
            <a:r>
              <a:rPr lang="fa-IR" sz="2800" dirty="0" smtClean="0">
                <a:cs typeface="Zar" pitchFamily="2" charset="-78"/>
              </a:rPr>
              <a:t>توزيع </a:t>
            </a:r>
            <a:r>
              <a:rPr lang="fa-IR" sz="2800" dirty="0">
                <a:cs typeface="Zar" pitchFamily="2" charset="-78"/>
              </a:rPr>
              <a:t>افراد جامعه را </a:t>
            </a:r>
            <a:r>
              <a:rPr lang="fa-IR" sz="2800" dirty="0" smtClean="0">
                <a:cs typeface="Zar" pitchFamily="2" charset="-78"/>
              </a:rPr>
              <a:t>بين </a:t>
            </a:r>
            <a:r>
              <a:rPr lang="fa-IR" sz="2800" dirty="0">
                <a:cs typeface="Zar" pitchFamily="2" charset="-78"/>
              </a:rPr>
              <a:t>هر </a:t>
            </a:r>
            <a:r>
              <a:rPr lang="fa-IR" sz="2800" dirty="0" smtClean="0">
                <a:cs typeface="Zar" pitchFamily="2" charset="-78"/>
              </a:rPr>
              <a:t>يك </a:t>
            </a:r>
            <a:r>
              <a:rPr lang="fa-IR" sz="2800" dirty="0">
                <a:cs typeface="Zar" pitchFamily="2" charset="-78"/>
              </a:rPr>
              <a:t>از طبقات </a:t>
            </a:r>
            <a:r>
              <a:rPr lang="fa-IR" sz="2800" dirty="0" smtClean="0">
                <a:cs typeface="Zar" pitchFamily="2" charset="-78"/>
              </a:rPr>
              <a:t>تهيه </a:t>
            </a:r>
            <a:r>
              <a:rPr lang="fa-IR" sz="2800" dirty="0">
                <a:cs typeface="Zar" pitchFamily="2" charset="-78"/>
              </a:rPr>
              <a:t>كند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4)نسبت درصد و سهم هر </a:t>
            </a:r>
            <a:r>
              <a:rPr lang="fa-IR" sz="2800" dirty="0" smtClean="0">
                <a:cs typeface="Zar" pitchFamily="2" charset="-78"/>
              </a:rPr>
              <a:t>يك </a:t>
            </a:r>
            <a:r>
              <a:rPr lang="fa-IR" sz="2800" dirty="0">
                <a:cs typeface="Zar" pitchFamily="2" charset="-78"/>
              </a:rPr>
              <a:t>از طبقات را در كل </a:t>
            </a:r>
            <a:r>
              <a:rPr lang="fa-IR" sz="2800" dirty="0" smtClean="0">
                <a:cs typeface="Zar" pitchFamily="2" charset="-78"/>
              </a:rPr>
              <a:t>جمعيت </a:t>
            </a:r>
            <a:r>
              <a:rPr lang="fa-IR" sz="2800" dirty="0">
                <a:cs typeface="Zar" pitchFamily="2" charset="-78"/>
              </a:rPr>
              <a:t>جامعه محاسبه </a:t>
            </a:r>
            <a:r>
              <a:rPr lang="fa-IR" sz="2800" dirty="0" smtClean="0">
                <a:cs typeface="Zar" pitchFamily="2" charset="-78"/>
              </a:rPr>
              <a:t>نمايد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5)با توجه به سهم هر طبقه در جامعه نسبت درصد و سهم آن طبقه را در افراد نمونه </a:t>
            </a:r>
            <a:r>
              <a:rPr lang="fa-IR" sz="2800" dirty="0" smtClean="0">
                <a:cs typeface="Zar" pitchFamily="2" charset="-78"/>
              </a:rPr>
              <a:t>نيز معين </a:t>
            </a:r>
            <a:r>
              <a:rPr lang="fa-IR" sz="2800" dirty="0">
                <a:cs typeface="Zar" pitchFamily="2" charset="-78"/>
              </a:rPr>
              <a:t>كند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6)با استفاده از روش نمونه</a:t>
            </a:r>
            <a:r>
              <a:rPr lang="en-US" sz="2800" dirty="0"/>
              <a:t>‌</a:t>
            </a:r>
            <a:r>
              <a:rPr lang="fa-IR" sz="2800" dirty="0" smtClean="0">
                <a:cs typeface="Zar" pitchFamily="2" charset="-78"/>
              </a:rPr>
              <a:t>گيري اتفاقي </a:t>
            </a:r>
            <a:r>
              <a:rPr lang="fa-IR" sz="2800" dirty="0">
                <a:cs typeface="Zar" pitchFamily="2" charset="-78"/>
              </a:rPr>
              <a:t>ساده تعداد افراد نمونه هر طبقه را از </a:t>
            </a:r>
            <a:r>
              <a:rPr lang="fa-IR" sz="2800" dirty="0" smtClean="0">
                <a:cs typeface="Zar" pitchFamily="2" charset="-78"/>
              </a:rPr>
              <a:t>بين </a:t>
            </a:r>
            <a:r>
              <a:rPr lang="fa-IR" sz="2800" dirty="0">
                <a:cs typeface="Zar" pitchFamily="2" charset="-78"/>
              </a:rPr>
              <a:t>كل افراد همان طبقه انتخاب </a:t>
            </a:r>
            <a:r>
              <a:rPr lang="fa-IR" sz="2800" dirty="0" smtClean="0">
                <a:cs typeface="Zar" pitchFamily="2" charset="-78"/>
              </a:rPr>
              <a:t>نمايد</a:t>
            </a:r>
            <a:r>
              <a:rPr lang="en-US" sz="2800" dirty="0">
                <a:cs typeface="Zar" pitchFamily="2" charset="-78"/>
              </a:rPr>
              <a:t>.</a:t>
            </a: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sz="4000" dirty="0" smtClean="0">
                <a:cs typeface="Zar" pitchFamily="2" charset="-78"/>
              </a:rPr>
              <a:t>براي </a:t>
            </a:r>
            <a:r>
              <a:rPr lang="fa-IR" sz="4000" dirty="0">
                <a:cs typeface="Zar" pitchFamily="2" charset="-78"/>
              </a:rPr>
              <a:t>انتخاب نمونه در </a:t>
            </a:r>
            <a:r>
              <a:rPr lang="fa-IR" sz="4000" dirty="0" smtClean="0">
                <a:cs typeface="Zar" pitchFamily="2" charset="-78"/>
              </a:rPr>
              <a:t>چنين جوامعي </a:t>
            </a:r>
            <a:r>
              <a:rPr lang="fa-IR" sz="4000" dirty="0">
                <a:cs typeface="Zar" pitchFamily="2" charset="-78"/>
              </a:rPr>
              <a:t>محقق </a:t>
            </a:r>
            <a:r>
              <a:rPr lang="fa-IR" sz="4000" dirty="0" smtClean="0">
                <a:cs typeface="Zar" pitchFamily="2" charset="-78"/>
              </a:rPr>
              <a:t>بايد </a:t>
            </a:r>
            <a:r>
              <a:rPr lang="fa-IR" sz="4000" dirty="0">
                <a:cs typeface="Zar" pitchFamily="2" charset="-78"/>
              </a:rPr>
              <a:t>نكات </a:t>
            </a:r>
            <a:r>
              <a:rPr lang="fa-IR" sz="4000" dirty="0" smtClean="0">
                <a:cs typeface="Zar" pitchFamily="2" charset="-78"/>
              </a:rPr>
              <a:t>زير </a:t>
            </a:r>
            <a:r>
              <a:rPr lang="fa-IR" sz="4000" dirty="0">
                <a:cs typeface="Zar" pitchFamily="2" charset="-78"/>
              </a:rPr>
              <a:t>را </a:t>
            </a:r>
            <a:r>
              <a:rPr lang="fa-IR" sz="4000" dirty="0" smtClean="0">
                <a:cs typeface="Zar" pitchFamily="2" charset="-78"/>
              </a:rPr>
              <a:t>رعايت </a:t>
            </a:r>
            <a:r>
              <a:rPr lang="fa-IR" sz="4000" dirty="0">
                <a:cs typeface="Zar" pitchFamily="2" charset="-78"/>
              </a:rPr>
              <a:t>كند: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10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10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10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10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uiExpand="1" build="p"/>
      <p:bldP spid="119810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3409950"/>
            <a:ext cx="7939087" cy="1476375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نمونه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گيري </a:t>
            </a:r>
            <a:r>
              <a:rPr lang="fa-IR" dirty="0">
                <a:cs typeface="Zar" pitchFamily="2" charset="-78"/>
              </a:rPr>
              <a:t>خوشه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عبارت است از انتخاب واحد </a:t>
            </a:r>
            <a:r>
              <a:rPr lang="fa-IR" dirty="0" smtClean="0">
                <a:cs typeface="Zar" pitchFamily="2" charset="-78"/>
              </a:rPr>
              <a:t>تحليل </a:t>
            </a:r>
            <a:r>
              <a:rPr lang="fa-IR" dirty="0">
                <a:cs typeface="Zar" pitchFamily="2" charset="-78"/>
              </a:rPr>
              <a:t>و به </a:t>
            </a:r>
            <a:r>
              <a:rPr lang="fa-IR" dirty="0" smtClean="0">
                <a:cs typeface="Zar" pitchFamily="2" charset="-78"/>
              </a:rPr>
              <a:t>عبارتي </a:t>
            </a:r>
            <a:r>
              <a:rPr lang="fa-IR" dirty="0">
                <a:cs typeface="Zar" pitchFamily="2" charset="-78"/>
              </a:rPr>
              <a:t>واحد </a:t>
            </a:r>
            <a:r>
              <a:rPr lang="fa-IR" dirty="0" smtClean="0">
                <a:cs typeface="Zar" pitchFamily="2" charset="-78"/>
              </a:rPr>
              <a:t>اصلي </a:t>
            </a:r>
            <a:r>
              <a:rPr lang="fa-IR" dirty="0">
                <a:cs typeface="Zar" pitchFamily="2" charset="-78"/>
              </a:rPr>
              <a:t>مطالعه از </a:t>
            </a:r>
            <a:r>
              <a:rPr lang="fa-IR" dirty="0" smtClean="0">
                <a:cs typeface="Zar" pitchFamily="2" charset="-78"/>
              </a:rPr>
              <a:t>طريق طي </a:t>
            </a:r>
            <a:r>
              <a:rPr lang="fa-IR" dirty="0">
                <a:cs typeface="Zar" pitchFamily="2" charset="-78"/>
              </a:rPr>
              <a:t>چند مرحله نمونه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گيري پيوسته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31875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نمونه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گيري گروهي يا </a:t>
            </a:r>
            <a:r>
              <a:rPr lang="fa-IR" dirty="0">
                <a:cs typeface="Zar" pitchFamily="2" charset="-78"/>
              </a:rPr>
              <a:t>خوشه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  <p:bldP spid="120834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268288" y="3157538"/>
            <a:ext cx="8637587" cy="1695450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امكان </a:t>
            </a:r>
            <a:r>
              <a:rPr lang="fa-IR" dirty="0" smtClean="0">
                <a:cs typeface="Zar" pitchFamily="2" charset="-78"/>
              </a:rPr>
              <a:t>تعيين چهارچوبي براي </a:t>
            </a:r>
            <a:r>
              <a:rPr lang="fa-IR" dirty="0">
                <a:cs typeface="Zar" pitchFamily="2" charset="-78"/>
              </a:rPr>
              <a:t>جامعه </a:t>
            </a:r>
            <a:r>
              <a:rPr lang="fa-IR" dirty="0" smtClean="0">
                <a:cs typeface="Zar" pitchFamily="2" charset="-78"/>
              </a:rPr>
              <a:t>آماري </a:t>
            </a:r>
            <a:r>
              <a:rPr lang="fa-IR" dirty="0">
                <a:cs typeface="Zar" pitchFamily="2" charset="-78"/>
              </a:rPr>
              <a:t>وجود نداشته باشد و محقق نتواند نمونه مورد </a:t>
            </a:r>
            <a:r>
              <a:rPr lang="fa-IR" dirty="0" smtClean="0">
                <a:cs typeface="Zar" pitchFamily="2" charset="-78"/>
              </a:rPr>
              <a:t>نياز </a:t>
            </a:r>
            <a:r>
              <a:rPr lang="fa-IR" dirty="0">
                <a:cs typeface="Zar" pitchFamily="2" charset="-78"/>
              </a:rPr>
              <a:t>را به </a:t>
            </a:r>
            <a:r>
              <a:rPr lang="fa-IR" dirty="0" smtClean="0">
                <a:cs typeface="Zar" pitchFamily="2" charset="-78"/>
              </a:rPr>
              <a:t>روشهاي احتمالي </a:t>
            </a:r>
            <a:r>
              <a:rPr lang="fa-IR" dirty="0">
                <a:cs typeface="Zar" pitchFamily="2" charset="-78"/>
              </a:rPr>
              <a:t>ساده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طبقه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بندي </a:t>
            </a:r>
            <a:r>
              <a:rPr lang="fa-IR" dirty="0">
                <a:cs typeface="Zar" pitchFamily="2" charset="-78"/>
              </a:rPr>
              <a:t>شده انتخاب كند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4763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كاربرد نمونه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گيري گروهي يا </a:t>
            </a:r>
            <a:r>
              <a:rPr lang="fa-IR" dirty="0">
                <a:cs typeface="Zar" pitchFamily="2" charset="-78"/>
              </a:rPr>
              <a:t>خوشه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  <p:bldP spid="121858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717550" y="3014663"/>
            <a:ext cx="7969250" cy="3292475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1)چهارچوب جامعه </a:t>
            </a:r>
            <a:r>
              <a:rPr lang="fa-IR" dirty="0" smtClean="0">
                <a:cs typeface="Zar" pitchFamily="2" charset="-78"/>
              </a:rPr>
              <a:t>آماري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اختيار </a:t>
            </a:r>
            <a:r>
              <a:rPr lang="fa-IR" dirty="0">
                <a:cs typeface="Zar" pitchFamily="2" charset="-78"/>
              </a:rPr>
              <a:t>نباشد </a:t>
            </a:r>
            <a:r>
              <a:rPr lang="fa-IR" dirty="0" smtClean="0">
                <a:cs typeface="Zar" pitchFamily="2" charset="-78"/>
              </a:rPr>
              <a:t>يا تهيه </a:t>
            </a:r>
            <a:r>
              <a:rPr lang="fa-IR" dirty="0">
                <a:cs typeface="Zar" pitchFamily="2" charset="-78"/>
              </a:rPr>
              <a:t>آن زمان و </a:t>
            </a:r>
            <a:r>
              <a:rPr lang="fa-IR" dirty="0" smtClean="0">
                <a:cs typeface="Zar" pitchFamily="2" charset="-78"/>
              </a:rPr>
              <a:t>هزينه زيادي </a:t>
            </a:r>
            <a:r>
              <a:rPr lang="fa-IR" dirty="0">
                <a:cs typeface="Zar" pitchFamily="2" charset="-78"/>
              </a:rPr>
              <a:t>را طلب كند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2)به لحاظ </a:t>
            </a:r>
            <a:r>
              <a:rPr lang="fa-IR" dirty="0" smtClean="0">
                <a:cs typeface="Zar" pitchFamily="2" charset="-78"/>
              </a:rPr>
              <a:t>گستردگي جغرافيايي واحدهاي تحليل </a:t>
            </a:r>
            <a:r>
              <a:rPr lang="fa-IR" dirty="0">
                <a:cs typeface="Zar" pitchFamily="2" charset="-78"/>
              </a:rPr>
              <a:t>و مطالعه،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امكان </a:t>
            </a:r>
            <a:r>
              <a:rPr lang="fa-IR" dirty="0" smtClean="0">
                <a:cs typeface="Zar" pitchFamily="2" charset="-78"/>
              </a:rPr>
              <a:t>گردآوري </a:t>
            </a:r>
            <a:r>
              <a:rPr lang="fa-IR" dirty="0">
                <a:cs typeface="Zar" pitchFamily="2" charset="-78"/>
              </a:rPr>
              <a:t>اطلاعات نباشد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7575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>
                <a:cs typeface="Zar" pitchFamily="2" charset="-78"/>
              </a:rPr>
              <a:t>نمونه</a:t>
            </a:r>
            <a:r>
              <a:rPr lang="en-US" sz="4000" dirty="0"/>
              <a:t>‌</a:t>
            </a:r>
            <a:r>
              <a:rPr lang="fa-IR" sz="4000" dirty="0" smtClean="0">
                <a:cs typeface="Zar" pitchFamily="2" charset="-78"/>
              </a:rPr>
              <a:t>گيري </a:t>
            </a:r>
            <a:r>
              <a:rPr lang="fa-IR" sz="4000" dirty="0">
                <a:cs typeface="Zar" pitchFamily="2" charset="-78"/>
              </a:rPr>
              <a:t>خوشه</a:t>
            </a:r>
            <a:r>
              <a:rPr lang="en-US" sz="4000" dirty="0"/>
              <a:t>‌</a:t>
            </a:r>
            <a:r>
              <a:rPr lang="fa-IR" sz="4000" dirty="0" smtClean="0">
                <a:cs typeface="Zar" pitchFamily="2" charset="-78"/>
              </a:rPr>
              <a:t>اي </a:t>
            </a:r>
            <a:r>
              <a:rPr lang="fa-IR" sz="4000" dirty="0">
                <a:cs typeface="Zar" pitchFamily="2" charset="-78"/>
              </a:rPr>
              <a:t>و چند مرحله</a:t>
            </a:r>
            <a:r>
              <a:rPr lang="en-US" sz="4000" dirty="0"/>
              <a:t>‌</a:t>
            </a:r>
            <a:r>
              <a:rPr lang="fa-IR" sz="4000" dirty="0" smtClean="0">
                <a:cs typeface="Zar" pitchFamily="2" charset="-78"/>
              </a:rPr>
              <a:t>اي براي زماني </a:t>
            </a:r>
            <a:r>
              <a:rPr lang="fa-IR" sz="4000" dirty="0">
                <a:cs typeface="Zar" pitchFamily="2" charset="-78"/>
              </a:rPr>
              <a:t>مناسب است: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uiExpand="1" build="p"/>
      <p:bldP spid="123906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544513" y="3565525"/>
            <a:ext cx="8142287" cy="139541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روش </a:t>
            </a:r>
            <a:r>
              <a:rPr lang="fa-IR" dirty="0" smtClean="0">
                <a:cs typeface="Zar" pitchFamily="2" charset="-78"/>
              </a:rPr>
              <a:t>بيشتر براي </a:t>
            </a:r>
            <a:r>
              <a:rPr lang="fa-IR" dirty="0">
                <a:cs typeface="Zar" pitchFamily="2" charset="-78"/>
              </a:rPr>
              <a:t>مطالعه </a:t>
            </a:r>
            <a:r>
              <a:rPr lang="fa-IR" dirty="0" smtClean="0">
                <a:cs typeface="Zar" pitchFamily="2" charset="-78"/>
              </a:rPr>
              <a:t>پديده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 و </a:t>
            </a:r>
            <a:r>
              <a:rPr lang="fa-IR" dirty="0" smtClean="0">
                <a:cs typeface="Zar" pitchFamily="2" charset="-78"/>
              </a:rPr>
              <a:t>ويژگي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مكان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 و </a:t>
            </a:r>
            <a:r>
              <a:rPr lang="fa-IR" dirty="0" smtClean="0">
                <a:cs typeface="Zar" pitchFamily="2" charset="-78"/>
              </a:rPr>
              <a:t>نواحي جغرافيايي </a:t>
            </a:r>
            <a:r>
              <a:rPr lang="fa-IR" dirty="0">
                <a:cs typeface="Zar" pitchFamily="2" charset="-78"/>
              </a:rPr>
              <a:t>مورد استفاده قرار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گيرد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46188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نمونه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گيري مكاني: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  <p:bldP spid="122882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85988"/>
            <a:ext cx="8229600" cy="4525962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	</a:t>
            </a:r>
            <a:r>
              <a:rPr lang="fa-IR" dirty="0">
                <a:cs typeface="Zar" pitchFamily="2" charset="-78"/>
              </a:rPr>
              <a:t>1)نمونه نقطه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	</a:t>
            </a:r>
            <a:r>
              <a:rPr lang="fa-IR" dirty="0" smtClean="0">
                <a:cs typeface="Zar" pitchFamily="2" charset="-78"/>
              </a:rPr>
              <a:t>2)مساحتي يا </a:t>
            </a:r>
            <a:r>
              <a:rPr lang="fa-IR" dirty="0">
                <a:cs typeface="Zar" pitchFamily="2" charset="-78"/>
              </a:rPr>
              <a:t>قطعه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	</a:t>
            </a:r>
            <a:r>
              <a:rPr lang="fa-IR" dirty="0">
                <a:cs typeface="Zar" pitchFamily="2" charset="-78"/>
              </a:rPr>
              <a:t>3)نمونه </a:t>
            </a:r>
            <a:r>
              <a:rPr lang="fa-IR" dirty="0" smtClean="0">
                <a:cs typeface="Zar" pitchFamily="2" charset="-78"/>
              </a:rPr>
              <a:t>خطي</a:t>
            </a:r>
            <a:endParaRPr lang="en-US" dirty="0">
              <a:cs typeface="Zar" pitchFamily="2" charset="-78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>
                <a:cs typeface="Zar" pitchFamily="2" charset="-78"/>
              </a:rPr>
              <a:t>انواع مختلف </a:t>
            </a:r>
            <a:r>
              <a:rPr lang="fa-IR" dirty="0" smtClean="0">
                <a:cs typeface="Zar" pitchFamily="2" charset="-78"/>
              </a:rPr>
              <a:t>واحدهاي </a:t>
            </a:r>
            <a:r>
              <a:rPr lang="fa-IR" dirty="0">
                <a:cs typeface="Zar" pitchFamily="2" charset="-78"/>
              </a:rPr>
              <a:t>نمونه نمونه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گيري مكاني: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uiExpand="1" build="p"/>
      <p:bldP spid="124930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49638"/>
            <a:ext cx="8229600" cy="1303337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اينگونه </a:t>
            </a:r>
            <a:r>
              <a:rPr lang="fa-IR" dirty="0">
                <a:cs typeface="Zar" pitchFamily="2" charset="-78"/>
              </a:rPr>
              <a:t>نمونه</a:t>
            </a:r>
            <a:r>
              <a:rPr lang="ar-SA" dirty="0"/>
              <a:t>‏</a:t>
            </a:r>
            <a:r>
              <a:rPr lang="fa-IR" dirty="0" smtClean="0">
                <a:cs typeface="Zar" pitchFamily="2" charset="-78"/>
              </a:rPr>
              <a:t>گيري</a:t>
            </a:r>
            <a:r>
              <a:rPr lang="ar-SA" dirty="0" smtClean="0"/>
              <a:t>‏</a:t>
            </a:r>
            <a:r>
              <a:rPr lang="fa-IR" dirty="0">
                <a:cs typeface="Zar" pitchFamily="2" charset="-78"/>
              </a:rPr>
              <a:t>ها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جوامع بزرگ كه در بعد </a:t>
            </a:r>
            <a:r>
              <a:rPr lang="fa-IR" dirty="0" smtClean="0">
                <a:cs typeface="Zar" pitchFamily="2" charset="-78"/>
              </a:rPr>
              <a:t>زماني داراي تحقيقات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بررسي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هاي تكراري </a:t>
            </a:r>
            <a:r>
              <a:rPr lang="fa-IR" dirty="0">
                <a:cs typeface="Zar" pitchFamily="2" charset="-78"/>
              </a:rPr>
              <a:t>هستند مناسبت دارد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60475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نمونه</a:t>
            </a:r>
            <a:r>
              <a:rPr lang="ar-SA" dirty="0"/>
              <a:t>‏</a:t>
            </a:r>
            <a:r>
              <a:rPr lang="fa-IR" dirty="0" smtClean="0">
                <a:cs typeface="Zar" pitchFamily="2" charset="-78"/>
              </a:rPr>
              <a:t>گيري</a:t>
            </a:r>
            <a:r>
              <a:rPr lang="ar-SA" dirty="0" smtClean="0"/>
              <a:t>‏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مادر </a:t>
            </a:r>
            <a:r>
              <a:rPr lang="fa-IR" dirty="0" smtClean="0">
                <a:cs typeface="Zar" pitchFamily="2" charset="-78"/>
              </a:rPr>
              <a:t>يا پايه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  <p:bldP spid="126978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375650" cy="3132138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1)بايد </a:t>
            </a:r>
            <a:r>
              <a:rPr lang="fa-IR" dirty="0">
                <a:cs typeface="Zar" pitchFamily="2" charset="-78"/>
              </a:rPr>
              <a:t>از معنادار بودن و اعتبار آن به عنوان </a:t>
            </a:r>
            <a:r>
              <a:rPr lang="fa-IR" dirty="0" smtClean="0">
                <a:cs typeface="Zar" pitchFamily="2" charset="-78"/>
              </a:rPr>
              <a:t>نماينده يك </a:t>
            </a:r>
            <a:r>
              <a:rPr lang="fa-IR" dirty="0">
                <a:cs typeface="Zar" pitchFamily="2" charset="-78"/>
              </a:rPr>
              <a:t>جامعه بزرگتر </a:t>
            </a:r>
            <a:r>
              <a:rPr lang="fa-IR" dirty="0" smtClean="0">
                <a:cs typeface="Zar" pitchFamily="2" charset="-78"/>
              </a:rPr>
              <a:t>اطمينان </a:t>
            </a:r>
            <a:r>
              <a:rPr lang="fa-IR" dirty="0">
                <a:cs typeface="Zar" pitchFamily="2" charset="-78"/>
              </a:rPr>
              <a:t>حاصل كرد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2)نمونه مادر </a:t>
            </a:r>
            <a:r>
              <a:rPr lang="fa-IR" dirty="0" smtClean="0">
                <a:cs typeface="Zar" pitchFamily="2" charset="-78"/>
              </a:rPr>
              <a:t>بايد </a:t>
            </a:r>
            <a:r>
              <a:rPr lang="fa-IR" dirty="0">
                <a:cs typeface="Zar" pitchFamily="2" charset="-78"/>
              </a:rPr>
              <a:t>دائما </a:t>
            </a:r>
            <a:r>
              <a:rPr lang="fa-IR" dirty="0" smtClean="0">
                <a:cs typeface="Zar" pitchFamily="2" charset="-78"/>
              </a:rPr>
              <a:t>زير </a:t>
            </a:r>
            <a:r>
              <a:rPr lang="fa-IR" dirty="0">
                <a:cs typeface="Zar" pitchFamily="2" charset="-78"/>
              </a:rPr>
              <a:t>نظر و كنترل بوده و بهنگام شود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3275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مشخصات نمونه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گيرهاي </a:t>
            </a:r>
            <a:r>
              <a:rPr lang="fa-IR" dirty="0">
                <a:cs typeface="Zar" pitchFamily="2" charset="-78"/>
              </a:rPr>
              <a:t>مادر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uiExpand="1" build="p"/>
      <p:bldP spid="128002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863600" y="3422650"/>
            <a:ext cx="7823200" cy="1924050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اطلاعات مورد </a:t>
            </a:r>
            <a:r>
              <a:rPr lang="fa-IR" dirty="0" smtClean="0">
                <a:cs typeface="Zar" pitchFamily="2" charset="-78"/>
              </a:rPr>
              <a:t>نياز </a:t>
            </a:r>
            <a:r>
              <a:rPr lang="fa-IR" dirty="0">
                <a:cs typeface="Zar" pitchFamily="2" charset="-78"/>
              </a:rPr>
              <a:t>را به طور كامل از نمونه </a:t>
            </a:r>
            <a:r>
              <a:rPr lang="fa-IR" dirty="0" smtClean="0">
                <a:cs typeface="Zar" pitchFamily="2" charset="-78"/>
              </a:rPr>
              <a:t>اصلي برگزيده </a:t>
            </a:r>
            <a:r>
              <a:rPr lang="fa-IR" dirty="0">
                <a:cs typeface="Zar" pitchFamily="2" charset="-78"/>
              </a:rPr>
              <a:t>شده </a:t>
            </a:r>
            <a:r>
              <a:rPr lang="fa-IR" dirty="0" smtClean="0">
                <a:cs typeface="Zar" pitchFamily="2" charset="-78"/>
              </a:rPr>
              <a:t>نمي‌توان </a:t>
            </a:r>
            <a:r>
              <a:rPr lang="fa-IR" dirty="0">
                <a:cs typeface="Zar" pitchFamily="2" charset="-78"/>
              </a:rPr>
              <a:t>كسب نمود و محقق ناچار است از درون نمونه مزبور نمونه </a:t>
            </a:r>
            <a:r>
              <a:rPr lang="fa-IR" dirty="0" smtClean="0">
                <a:cs typeface="Zar" pitchFamily="2" charset="-78"/>
              </a:rPr>
              <a:t>فرعي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كوچكتري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برگزيند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6150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نمونه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برداري </a:t>
            </a:r>
            <a:r>
              <a:rPr lang="fa-IR" dirty="0">
                <a:cs typeface="Zar" pitchFamily="2" charset="-78"/>
              </a:rPr>
              <a:t>چند درجه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  <p:bldP spid="1290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924300" y="1268413"/>
            <a:ext cx="1655763" cy="6477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924300" y="2709863"/>
            <a:ext cx="1655763" cy="6477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042988" y="3860800"/>
            <a:ext cx="2160587" cy="936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443663" y="3860800"/>
            <a:ext cx="2160587" cy="936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1403350" y="1628775"/>
            <a:ext cx="252095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1908175" y="2997200"/>
            <a:ext cx="20161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3203575" y="3357563"/>
            <a:ext cx="7207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5580063" y="1557338"/>
            <a:ext cx="2663825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5580063" y="2997200"/>
            <a:ext cx="21605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 flipV="1">
            <a:off x="5580063" y="3357563"/>
            <a:ext cx="8636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3203575" y="4149725"/>
            <a:ext cx="3240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3203575" y="4581525"/>
            <a:ext cx="3240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987675" y="134143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latin typeface="Arial" pitchFamily="34" charset="0"/>
                <a:cs typeface="Zar" pitchFamily="2" charset="-78"/>
              </a:rPr>
              <a:t>خداوند</a:t>
            </a:r>
            <a:endParaRPr lang="en-US" sz="2400">
              <a:latin typeface="Arial" pitchFamily="34" charset="0"/>
              <a:cs typeface="Zar" pitchFamily="2" charset="-78"/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3779838" y="27813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latin typeface="Arial" pitchFamily="34" charset="0"/>
                <a:cs typeface="Zar" pitchFamily="2" charset="-78"/>
              </a:rPr>
              <a:t>انسان</a:t>
            </a:r>
            <a:endParaRPr lang="en-US" sz="2400">
              <a:latin typeface="Arial" pitchFamily="34" charset="0"/>
              <a:cs typeface="Zar" pitchFamily="2" charset="-78"/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900113" y="3789363"/>
            <a:ext cx="24479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400" dirty="0">
                <a:latin typeface="Arial" pitchFamily="34" charset="0"/>
                <a:cs typeface="Zar" pitchFamily="2" charset="-78"/>
              </a:rPr>
              <a:t>مخلوقات و </a:t>
            </a:r>
            <a:r>
              <a:rPr lang="fa-IR" sz="2400" dirty="0" smtClean="0">
                <a:latin typeface="Arial" pitchFamily="34" charset="0"/>
                <a:cs typeface="Zar" pitchFamily="2" charset="-78"/>
              </a:rPr>
              <a:t>طبيعت </a:t>
            </a:r>
            <a:endParaRPr lang="fa-IR" sz="2400" dirty="0">
              <a:latin typeface="Arial" pitchFamily="34" charset="0"/>
              <a:cs typeface="Zar" pitchFamily="2" charset="-78"/>
            </a:endParaRPr>
          </a:p>
          <a:p>
            <a:pPr algn="ctr" rtl="1">
              <a:spcBef>
                <a:spcPct val="50000"/>
              </a:spcBef>
            </a:pPr>
            <a:r>
              <a:rPr lang="fa-IR" sz="2400" dirty="0">
                <a:latin typeface="Arial" pitchFamily="34" charset="0"/>
                <a:cs typeface="Zar" pitchFamily="2" charset="-78"/>
              </a:rPr>
              <a:t>عالم ماده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877050" y="4076700"/>
            <a:ext cx="144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latin typeface="Arial" pitchFamily="34" charset="0"/>
                <a:cs typeface="Zar" pitchFamily="2" charset="-78"/>
              </a:rPr>
              <a:t>اجتماع </a:t>
            </a:r>
            <a:r>
              <a:rPr lang="fa-IR" sz="2400" dirty="0" smtClean="0">
                <a:latin typeface="Arial" pitchFamily="34" charset="0"/>
                <a:cs typeface="Zar" pitchFamily="2" charset="-78"/>
              </a:rPr>
              <a:t>بشري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1763713" y="5589588"/>
            <a:ext cx="52562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رابطه انسان با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دنيا 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 ماوراء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الطبيعه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 animBg="1"/>
      <p:bldP spid="14351" grpId="0" animBg="1"/>
      <p:bldP spid="14352" grpId="0"/>
      <p:bldP spid="14353" grpId="0"/>
      <p:bldP spid="14354" grpId="0"/>
      <p:bldP spid="14355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721100"/>
            <a:ext cx="8229600" cy="1131888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نمونه‫</a:t>
            </a:r>
            <a:r>
              <a:rPr lang="en-US" dirty="0"/>
              <a:t>‫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است كه در مراحل مختلف </a:t>
            </a:r>
            <a:r>
              <a:rPr lang="fa-IR" dirty="0" smtClean="0">
                <a:cs typeface="Zar" pitchFamily="2" charset="-78"/>
              </a:rPr>
              <a:t>تشكيل </a:t>
            </a:r>
            <a:r>
              <a:rPr lang="fa-IR" dirty="0">
                <a:cs typeface="Zar" pitchFamily="2" charset="-78"/>
              </a:rPr>
              <a:t>آن </a:t>
            </a:r>
            <a:r>
              <a:rPr lang="fa-IR" dirty="0" smtClean="0">
                <a:cs typeface="Zar" pitchFamily="2" charset="-78"/>
              </a:rPr>
              <a:t>روشهاي </a:t>
            </a:r>
            <a:r>
              <a:rPr lang="fa-IR" dirty="0">
                <a:cs typeface="Zar" pitchFamily="2" charset="-78"/>
              </a:rPr>
              <a:t>متفاوت به كار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رود. </a:t>
            </a:r>
            <a:endParaRPr lang="en-US" dirty="0">
              <a:cs typeface="Zar" pitchFamily="2" charset="-78"/>
            </a:endParaRP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1913"/>
            <a:ext cx="8229600" cy="1143000"/>
          </a:xfrm>
        </p:spPr>
        <p:txBody>
          <a:bodyPr/>
          <a:lstStyle/>
          <a:p>
            <a:r>
              <a:rPr lang="fa-IR">
                <a:cs typeface="Zar" pitchFamily="2" charset="-78"/>
              </a:rPr>
              <a:t>نمونه مختلط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  <p:bldP spid="130050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5076825" y="2921000"/>
            <a:ext cx="3062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نمونه</a:t>
            </a:r>
            <a:r>
              <a:rPr lang="en-US" sz="2400" dirty="0">
                <a:latin typeface="Arial" pitchFamily="34" charset="0"/>
                <a:cs typeface="Zar" pitchFamily="2" charset="-78"/>
              </a:rPr>
              <a:t>‫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هاي غير احتمالي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39269" name="AutoShape 5"/>
          <p:cNvSpPr>
            <a:spLocks/>
          </p:cNvSpPr>
          <p:nvPr/>
        </p:nvSpPr>
        <p:spPr bwMode="auto">
          <a:xfrm>
            <a:off x="4497388" y="1460500"/>
            <a:ext cx="768350" cy="3629025"/>
          </a:xfrm>
          <a:prstGeom prst="rightBrace">
            <a:avLst>
              <a:gd name="adj1" fmla="val 393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1490663" y="1208088"/>
            <a:ext cx="294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1)نمونه</a:t>
            </a:r>
            <a:r>
              <a:rPr lang="en-US" sz="2400" dirty="0">
                <a:latin typeface="Arial" pitchFamily="34" charset="0"/>
                <a:cs typeface="Zar" pitchFamily="2" charset="-78"/>
              </a:rPr>
              <a:t>‫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گيري سهميه</a:t>
            </a:r>
            <a:r>
              <a:rPr lang="en-US" sz="2400" dirty="0">
                <a:latin typeface="Arial" pitchFamily="34" charset="0"/>
                <a:cs typeface="Zar" pitchFamily="2" charset="-78"/>
              </a:rPr>
              <a:t>‫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اي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2014538" y="2238375"/>
            <a:ext cx="2395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2)نمونه</a:t>
            </a:r>
            <a:r>
              <a:rPr lang="en-US" sz="2400" dirty="0">
                <a:latin typeface="Arial" pitchFamily="34" charset="0"/>
                <a:cs typeface="Zar" pitchFamily="2" charset="-78"/>
              </a:rPr>
              <a:t>‫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گيري اتفاقي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2625725" y="3622675"/>
            <a:ext cx="176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3)نمونه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وضعي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2624138" y="4837113"/>
            <a:ext cx="180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4)نمونه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موردي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1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  <p:bldP spid="139269" grpId="0" animBg="1"/>
      <p:bldP spid="139270" grpId="0"/>
      <p:bldP spid="139271" grpId="0"/>
      <p:bldP spid="139272" grpId="0"/>
      <p:bldP spid="139273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5995988" y="3022600"/>
            <a:ext cx="2830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روشهاي 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نمونه</a:t>
            </a:r>
            <a:r>
              <a:rPr lang="en-US" sz="2400" dirty="0">
                <a:latin typeface="Arial" pitchFamily="34" charset="0"/>
                <a:cs typeface="Zar" pitchFamily="2" charset="-78"/>
              </a:rPr>
              <a:t>‫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گيري: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40293" name="AutoShape 5"/>
          <p:cNvSpPr>
            <a:spLocks/>
          </p:cNvSpPr>
          <p:nvPr/>
        </p:nvSpPr>
        <p:spPr bwMode="auto">
          <a:xfrm>
            <a:off x="5589588" y="1439863"/>
            <a:ext cx="566737" cy="3671887"/>
          </a:xfrm>
          <a:prstGeom prst="rightBrace">
            <a:avLst>
              <a:gd name="adj1" fmla="val 539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1771650" y="1208088"/>
            <a:ext cx="386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1)استفاده از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تخمين شخصي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1192213" y="4878388"/>
            <a:ext cx="448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2)استفاده از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تكنيكها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روشهاي آماري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/>
      <p:bldP spid="140293" grpId="0" animBg="1"/>
      <p:bldP spid="140294" grpId="0"/>
      <p:bldP spid="140295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14638"/>
            <a:ext cx="8229600" cy="3567112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1)حجم و اندازه جامعه </a:t>
            </a:r>
            <a:r>
              <a:rPr lang="fa-IR" dirty="0" smtClean="0">
                <a:cs typeface="Zar" pitchFamily="2" charset="-78"/>
              </a:rPr>
              <a:t>بايد </a:t>
            </a:r>
            <a:r>
              <a:rPr lang="fa-IR" dirty="0">
                <a:cs typeface="Zar" pitchFamily="2" charset="-78"/>
              </a:rPr>
              <a:t>مد نظر قرار </a:t>
            </a:r>
            <a:r>
              <a:rPr lang="fa-IR" dirty="0" smtClean="0">
                <a:cs typeface="Zar" pitchFamily="2" charset="-78"/>
              </a:rPr>
              <a:t>گيرد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2)ميزان </a:t>
            </a:r>
            <a:r>
              <a:rPr lang="fa-IR" dirty="0">
                <a:cs typeface="Zar" pitchFamily="2" charset="-78"/>
              </a:rPr>
              <a:t>تجانس جامعه </a:t>
            </a:r>
            <a:r>
              <a:rPr lang="fa-IR" dirty="0" smtClean="0">
                <a:cs typeface="Zar" pitchFamily="2" charset="-78"/>
              </a:rPr>
              <a:t>يا پراكندگي </a:t>
            </a:r>
            <a:r>
              <a:rPr lang="fa-IR" dirty="0">
                <a:cs typeface="Zar" pitchFamily="2" charset="-78"/>
              </a:rPr>
              <a:t>صفت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صفات در جامعه.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3)امكانات، مقدورات و زمان.</a:t>
            </a:r>
            <a:endParaRPr lang="en-US" dirty="0">
              <a:cs typeface="Zar" pitchFamily="2" charset="-78"/>
            </a:endParaRP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1838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>
                <a:cs typeface="Zar" pitchFamily="2" charset="-78"/>
              </a:rPr>
              <a:t>در </a:t>
            </a:r>
            <a:r>
              <a:rPr lang="fa-IR" sz="4000" dirty="0" smtClean="0">
                <a:cs typeface="Zar" pitchFamily="2" charset="-78"/>
              </a:rPr>
              <a:t>تخمين </a:t>
            </a:r>
            <a:r>
              <a:rPr lang="fa-IR" sz="4000" dirty="0">
                <a:cs typeface="Zar" pitchFamily="2" charset="-78"/>
              </a:rPr>
              <a:t>حجم نمونه </a:t>
            </a:r>
            <a:r>
              <a:rPr lang="fa-IR" sz="4000" dirty="0" smtClean="0">
                <a:cs typeface="Zar" pitchFamily="2" charset="-78"/>
              </a:rPr>
              <a:t>بوسيله تخمين شخصي </a:t>
            </a:r>
            <a:r>
              <a:rPr lang="fa-IR" sz="4000" dirty="0">
                <a:cs typeface="Zar" pitchFamily="2" charset="-78"/>
              </a:rPr>
              <a:t>نكات </a:t>
            </a:r>
            <a:r>
              <a:rPr lang="fa-IR" sz="4000" dirty="0" smtClean="0">
                <a:cs typeface="Zar" pitchFamily="2" charset="-78"/>
              </a:rPr>
              <a:t>زير بايد رعايت </a:t>
            </a:r>
            <a:r>
              <a:rPr lang="fa-IR" sz="4000" dirty="0">
                <a:cs typeface="Zar" pitchFamily="2" charset="-78"/>
              </a:rPr>
              <a:t>گردد: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uiExpand="1" build="p"/>
      <p:bldP spid="141314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71663"/>
            <a:ext cx="8229600" cy="4525962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در </a:t>
            </a:r>
            <a:r>
              <a:rPr lang="fa-IR" sz="2400" dirty="0" smtClean="0">
                <a:cs typeface="Zar" pitchFamily="2" charset="-78"/>
              </a:rPr>
              <a:t>تحقيق همبستگي                                      </a:t>
            </a:r>
            <a:r>
              <a:rPr lang="fa-IR" sz="2400" dirty="0">
                <a:cs typeface="Zar" pitchFamily="2" charset="-78"/>
              </a:rPr>
              <a:t>حداقل حجم نمونه                   30نفر</a:t>
            </a:r>
          </a:p>
          <a:p>
            <a:pPr algn="r" rtl="1"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در </a:t>
            </a:r>
            <a:r>
              <a:rPr lang="fa-IR" sz="2400" dirty="0" smtClean="0">
                <a:cs typeface="Zar" pitchFamily="2" charset="-78"/>
              </a:rPr>
              <a:t>تحقيق علي </a:t>
            </a:r>
            <a:r>
              <a:rPr lang="fa-IR" sz="2400" dirty="0">
                <a:cs typeface="Zar" pitchFamily="2" charset="-78"/>
              </a:rPr>
              <a:t>و </a:t>
            </a:r>
            <a:r>
              <a:rPr lang="fa-IR" sz="2400" dirty="0" smtClean="0">
                <a:cs typeface="Zar" pitchFamily="2" charset="-78"/>
              </a:rPr>
              <a:t>آزمايشي                              </a:t>
            </a:r>
            <a:r>
              <a:rPr lang="fa-IR" sz="2400" dirty="0">
                <a:cs typeface="Zar" pitchFamily="2" charset="-78"/>
              </a:rPr>
              <a:t>حداقل حجم نمونه                  15 نفر</a:t>
            </a:r>
          </a:p>
          <a:p>
            <a:pPr algn="r" rtl="1"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در </a:t>
            </a:r>
            <a:r>
              <a:rPr lang="fa-IR" sz="2400" dirty="0" smtClean="0">
                <a:cs typeface="Zar" pitchFamily="2" charset="-78"/>
              </a:rPr>
              <a:t>تحقيق توصيفي زمينه</a:t>
            </a:r>
            <a:r>
              <a:rPr lang="en-US" sz="2400" dirty="0" smtClean="0"/>
              <a:t>‫</a:t>
            </a:r>
            <a:r>
              <a:rPr lang="fa-IR" sz="2400" dirty="0" smtClean="0">
                <a:cs typeface="Zar" pitchFamily="2" charset="-78"/>
              </a:rPr>
              <a:t>ياب </a:t>
            </a:r>
            <a:r>
              <a:rPr lang="fa-IR" sz="2400" dirty="0">
                <a:cs typeface="Zar" pitchFamily="2" charset="-78"/>
              </a:rPr>
              <a:t>و </a:t>
            </a:r>
            <a:r>
              <a:rPr lang="fa-IR" sz="2400" dirty="0" smtClean="0">
                <a:cs typeface="Zar" pitchFamily="2" charset="-78"/>
              </a:rPr>
              <a:t>پيمايشي        </a:t>
            </a:r>
            <a:r>
              <a:rPr lang="fa-IR" sz="2400" dirty="0">
                <a:cs typeface="Zar" pitchFamily="2" charset="-78"/>
              </a:rPr>
              <a:t>حداقل حجم نمونه                  100 نفر</a:t>
            </a:r>
            <a:endParaRPr lang="en-US" sz="2400" dirty="0">
              <a:cs typeface="Zar" pitchFamily="2" charset="-78"/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4700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>
                <a:cs typeface="Zar" pitchFamily="2" charset="-78"/>
              </a:rPr>
              <a:t>حد </a:t>
            </a:r>
            <a:r>
              <a:rPr lang="fa-IR" dirty="0" smtClean="0">
                <a:cs typeface="Zar" pitchFamily="2" charset="-78"/>
              </a:rPr>
              <a:t>نصابهاي </a:t>
            </a:r>
            <a:r>
              <a:rPr lang="fa-IR" dirty="0">
                <a:cs typeface="Zar" pitchFamily="2" charset="-78"/>
              </a:rPr>
              <a:t>نمونه كه محقق </a:t>
            </a:r>
            <a:r>
              <a:rPr lang="fa-IR" dirty="0" smtClean="0">
                <a:cs typeface="Zar" pitchFamily="2" charset="-78"/>
              </a:rPr>
              <a:t>بايد رعايت </a:t>
            </a:r>
            <a:r>
              <a:rPr lang="fa-IR" dirty="0">
                <a:cs typeface="Zar" pitchFamily="2" charset="-78"/>
              </a:rPr>
              <a:t>كند: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uiExpand="1" build="p"/>
      <p:bldP spid="142338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4" name="Object 4"/>
          <p:cNvGraphicFramePr>
            <a:graphicFrameLocks noChangeAspect="1"/>
          </p:cNvGraphicFramePr>
          <p:nvPr>
            <p:ph idx="1"/>
          </p:nvPr>
        </p:nvGraphicFramePr>
        <p:xfrm>
          <a:off x="881063" y="2365375"/>
          <a:ext cx="1825625" cy="1309688"/>
        </p:xfrm>
        <a:graphic>
          <a:graphicData uri="http://schemas.openxmlformats.org/presentationml/2006/ole">
            <p:oleObj spid="_x0000_s143364" name="Equation" r:id="rId4" imgW="583920" imgH="419040" progId="Equation.3">
              <p:embed/>
            </p:oleObj>
          </a:graphicData>
        </a:graphic>
      </p:graphicFrame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sz="4000" dirty="0">
                <a:cs typeface="Zar" pitchFamily="2" charset="-78"/>
              </a:rPr>
              <a:t>دربرآورد حجم نمونه </a:t>
            </a:r>
            <a:r>
              <a:rPr lang="fa-IR" sz="4000" dirty="0" smtClean="0">
                <a:cs typeface="Zar" pitchFamily="2" charset="-78"/>
              </a:rPr>
              <a:t>بوسيله بوسيله آماري </a:t>
            </a:r>
            <a:r>
              <a:rPr lang="fa-IR" sz="4000" dirty="0">
                <a:cs typeface="Zar" pitchFamily="2" charset="-78"/>
              </a:rPr>
              <a:t>از فرمول </a:t>
            </a:r>
            <a:r>
              <a:rPr lang="fa-IR" sz="4000" dirty="0" smtClean="0">
                <a:cs typeface="Zar" pitchFamily="2" charset="-78"/>
              </a:rPr>
              <a:t>زير </a:t>
            </a:r>
            <a:r>
              <a:rPr lang="fa-IR" sz="4000" dirty="0">
                <a:cs typeface="Zar" pitchFamily="2" charset="-78"/>
              </a:rPr>
              <a:t>استفاده خواهد شد:</a:t>
            </a:r>
            <a:endParaRPr lang="en-US" sz="4000" dirty="0">
              <a:cs typeface="Zar" pitchFamily="2" charset="-78"/>
            </a:endParaRP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4730750" y="3222625"/>
            <a:ext cx="41640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 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اندازه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متغير 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در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توزيع طبيعي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z=t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4803775" y="3875088"/>
            <a:ext cx="4121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درصد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توزيع 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صفت در جامعه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=p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2538413" y="4484688"/>
            <a:ext cx="64881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درصد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افرادي 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كه فاقد آن صفت در جامعه هستند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=q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100013" y="5108575"/>
            <a:ext cx="8913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تفاضل نسبت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واقعي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صفت در جامعه با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ميزان تخمين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محقق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براي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وجود آن صفت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=d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7" grpId="0"/>
      <p:bldP spid="143368" grpId="0"/>
      <p:bldP spid="143369" grpId="0"/>
      <p:bldP spid="143370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6" name="Object 4"/>
          <p:cNvGraphicFramePr>
            <a:graphicFrameLocks noChangeAspect="1"/>
          </p:cNvGraphicFramePr>
          <p:nvPr>
            <p:ph idx="1"/>
          </p:nvPr>
        </p:nvGraphicFramePr>
        <p:xfrm>
          <a:off x="3140075" y="3262313"/>
          <a:ext cx="2511425" cy="1927225"/>
        </p:xfrm>
        <a:graphic>
          <a:graphicData uri="http://schemas.openxmlformats.org/presentationml/2006/ole">
            <p:oleObj spid="_x0000_s146436" name="Equation" r:id="rId4" imgW="545760" imgH="419040" progId="Equation.3">
              <p:embed/>
            </p:oleObj>
          </a:graphicData>
        </a:graphic>
      </p:graphicFrame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3300"/>
            <a:ext cx="8229600" cy="1143000"/>
          </a:xfrm>
        </p:spPr>
        <p:txBody>
          <a:bodyPr/>
          <a:lstStyle/>
          <a:p>
            <a:r>
              <a:rPr lang="fa-IR" dirty="0">
                <a:cs typeface="Zar" pitchFamily="2" charset="-78"/>
              </a:rPr>
              <a:t>حجم نمونه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صفات </a:t>
            </a:r>
            <a:r>
              <a:rPr lang="fa-IR" dirty="0" smtClean="0">
                <a:cs typeface="Zar" pitchFamily="2" charset="-78"/>
              </a:rPr>
              <a:t>كمي: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>
                <a:cs typeface="Zar" pitchFamily="2" charset="-78"/>
              </a:rPr>
              <a:t>مقدار </a:t>
            </a:r>
            <a:r>
              <a:rPr lang="en-US" dirty="0">
                <a:cs typeface="Zar" pitchFamily="2" charset="-78"/>
              </a:rPr>
              <a:t>t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en-US" dirty="0">
                <a:cs typeface="Zar" pitchFamily="2" charset="-78"/>
              </a:rPr>
              <a:t>z</a:t>
            </a:r>
            <a:r>
              <a:rPr lang="fa-IR" dirty="0">
                <a:cs typeface="Zar" pitchFamily="2" charset="-78"/>
              </a:rPr>
              <a:t> از جدول </a:t>
            </a:r>
            <a:r>
              <a:rPr lang="fa-IR" dirty="0" smtClean="0">
                <a:cs typeface="Zar" pitchFamily="2" charset="-78"/>
              </a:rPr>
              <a:t>زير </a:t>
            </a:r>
            <a:r>
              <a:rPr lang="fa-IR" dirty="0">
                <a:cs typeface="Zar" pitchFamily="2" charset="-78"/>
              </a:rPr>
              <a:t>استخراج </a:t>
            </a:r>
            <a:r>
              <a:rPr lang="fa-IR" dirty="0" smtClean="0">
                <a:cs typeface="Zar" pitchFamily="2" charset="-78"/>
              </a:rPr>
              <a:t>مي‌شود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928688" y="1698625"/>
            <a:ext cx="7315200" cy="41211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942975" y="2235200"/>
            <a:ext cx="7272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48487" name="Line 7"/>
          <p:cNvSpPr>
            <a:spLocks noChangeShapeType="1"/>
          </p:cNvSpPr>
          <p:nvPr/>
        </p:nvSpPr>
        <p:spPr bwMode="auto">
          <a:xfrm>
            <a:off x="6494463" y="1698625"/>
            <a:ext cx="0" cy="412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48488" name="Line 8"/>
          <p:cNvSpPr>
            <a:spLocks noChangeShapeType="1"/>
          </p:cNvSpPr>
          <p:nvPr/>
        </p:nvSpPr>
        <p:spPr bwMode="auto">
          <a:xfrm>
            <a:off x="2809875" y="1700213"/>
            <a:ext cx="0" cy="412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6502400" y="1684338"/>
            <a:ext cx="1901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شماره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رديف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2657475" y="1697038"/>
            <a:ext cx="3714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درصد احتمال صحت گفتار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1108075" y="1743075"/>
            <a:ext cx="1406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مقدار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T</a:t>
            </a: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7108825" y="2179638"/>
            <a:ext cx="420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7153275" y="2781300"/>
            <a:ext cx="420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2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7153275" y="3367088"/>
            <a:ext cx="420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3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48495" name="Text Box 15"/>
          <p:cNvSpPr txBox="1">
            <a:spLocks noChangeArrowheads="1"/>
          </p:cNvSpPr>
          <p:nvPr/>
        </p:nvSpPr>
        <p:spPr bwMode="auto">
          <a:xfrm>
            <a:off x="7185025" y="3970338"/>
            <a:ext cx="420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4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7208838" y="4508500"/>
            <a:ext cx="420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5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7208838" y="5094288"/>
            <a:ext cx="420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6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48498" name="Text Box 18"/>
          <p:cNvSpPr txBox="1">
            <a:spLocks noChangeArrowheads="1"/>
          </p:cNvSpPr>
          <p:nvPr/>
        </p:nvSpPr>
        <p:spPr bwMode="auto">
          <a:xfrm>
            <a:off x="3841750" y="2193925"/>
            <a:ext cx="2062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3/68%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48499" name="Text Box 19"/>
          <p:cNvSpPr txBox="1">
            <a:spLocks noChangeArrowheads="1"/>
          </p:cNvSpPr>
          <p:nvPr/>
        </p:nvSpPr>
        <p:spPr bwMode="auto">
          <a:xfrm>
            <a:off x="3846513" y="2713038"/>
            <a:ext cx="1104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95%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48500" name="Text Box 20"/>
          <p:cNvSpPr txBox="1">
            <a:spLocks noChangeArrowheads="1"/>
          </p:cNvSpPr>
          <p:nvPr/>
        </p:nvSpPr>
        <p:spPr bwMode="auto">
          <a:xfrm>
            <a:off x="3810000" y="3278188"/>
            <a:ext cx="1582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5/95%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48501" name="Text Box 21"/>
          <p:cNvSpPr txBox="1">
            <a:spLocks noChangeArrowheads="1"/>
          </p:cNvSpPr>
          <p:nvPr/>
        </p:nvSpPr>
        <p:spPr bwMode="auto">
          <a:xfrm>
            <a:off x="3830638" y="3846513"/>
            <a:ext cx="1495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99%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48502" name="Text Box 22"/>
          <p:cNvSpPr txBox="1">
            <a:spLocks noChangeArrowheads="1"/>
          </p:cNvSpPr>
          <p:nvPr/>
        </p:nvSpPr>
        <p:spPr bwMode="auto">
          <a:xfrm>
            <a:off x="3829050" y="4456113"/>
            <a:ext cx="1944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7/99%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48503" name="Text Box 23"/>
          <p:cNvSpPr txBox="1">
            <a:spLocks noChangeArrowheads="1"/>
          </p:cNvSpPr>
          <p:nvPr/>
        </p:nvSpPr>
        <p:spPr bwMode="auto">
          <a:xfrm>
            <a:off x="3875088" y="5110163"/>
            <a:ext cx="1930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9/99%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48504" name="Text Box 24"/>
          <p:cNvSpPr txBox="1">
            <a:spLocks noChangeArrowheads="1"/>
          </p:cNvSpPr>
          <p:nvPr/>
        </p:nvSpPr>
        <p:spPr bwMode="auto">
          <a:xfrm>
            <a:off x="1222375" y="2192338"/>
            <a:ext cx="754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48505" name="Text Box 25"/>
          <p:cNvSpPr txBox="1">
            <a:spLocks noChangeArrowheads="1"/>
          </p:cNvSpPr>
          <p:nvPr/>
        </p:nvSpPr>
        <p:spPr bwMode="auto">
          <a:xfrm>
            <a:off x="1241425" y="2671763"/>
            <a:ext cx="10302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96/1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48506" name="Text Box 26"/>
          <p:cNvSpPr txBox="1">
            <a:spLocks noChangeArrowheads="1"/>
          </p:cNvSpPr>
          <p:nvPr/>
        </p:nvSpPr>
        <p:spPr bwMode="auto">
          <a:xfrm>
            <a:off x="1247775" y="3182938"/>
            <a:ext cx="566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2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48507" name="Text Box 27"/>
          <p:cNvSpPr txBox="1">
            <a:spLocks noChangeArrowheads="1"/>
          </p:cNvSpPr>
          <p:nvPr/>
        </p:nvSpPr>
        <p:spPr bwMode="auto">
          <a:xfrm>
            <a:off x="1277938" y="3759200"/>
            <a:ext cx="1030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58/2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48508" name="Text Box 28"/>
          <p:cNvSpPr txBox="1">
            <a:spLocks noChangeArrowheads="1"/>
          </p:cNvSpPr>
          <p:nvPr/>
        </p:nvSpPr>
        <p:spPr bwMode="auto">
          <a:xfrm>
            <a:off x="1263650" y="4370388"/>
            <a:ext cx="857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3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48509" name="Text Box 29"/>
          <p:cNvSpPr txBox="1">
            <a:spLocks noChangeArrowheads="1"/>
          </p:cNvSpPr>
          <p:nvPr/>
        </p:nvSpPr>
        <p:spPr bwMode="auto">
          <a:xfrm>
            <a:off x="1260475" y="5022850"/>
            <a:ext cx="1308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29/3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8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8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8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8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8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8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/>
      <p:bldP spid="148485" grpId="0" animBg="1"/>
      <p:bldP spid="148486" grpId="0" animBg="1"/>
      <p:bldP spid="148487" grpId="0" animBg="1"/>
      <p:bldP spid="148488" grpId="0" animBg="1"/>
      <p:bldP spid="148489" grpId="0"/>
      <p:bldP spid="148490" grpId="0"/>
      <p:bldP spid="148491" grpId="0"/>
      <p:bldP spid="148492" grpId="0"/>
      <p:bldP spid="148493" grpId="0"/>
      <p:bldP spid="148494" grpId="0"/>
      <p:bldP spid="148495" grpId="0"/>
      <p:bldP spid="148496" grpId="0"/>
      <p:bldP spid="148497" grpId="0"/>
      <p:bldP spid="148498" grpId="0"/>
      <p:bldP spid="148499" grpId="0"/>
      <p:bldP spid="148500" grpId="0"/>
      <p:bldP spid="148501" grpId="0"/>
      <p:bldP spid="148502" grpId="0"/>
      <p:bldP spid="148503" grpId="0"/>
      <p:bldP spid="148504" grpId="0"/>
      <p:bldP spid="148505" grpId="0"/>
      <p:bldP spid="148506" grpId="0"/>
      <p:bldP spid="148507" grpId="0"/>
      <p:bldP spid="148508" grpId="0"/>
      <p:bldP spid="148509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4650"/>
            <a:ext cx="8229600" cy="1143000"/>
          </a:xfrm>
        </p:spPr>
        <p:txBody>
          <a:bodyPr/>
          <a:lstStyle/>
          <a:p>
            <a:r>
              <a:rPr lang="fa-IR" sz="6000">
                <a:cs typeface="Zar" pitchFamily="2" charset="-78"/>
              </a:rPr>
              <a:t>     مثال</a:t>
            </a:r>
            <a:endParaRPr lang="en-US" sz="6000">
              <a:cs typeface="Zar" pitchFamily="2" charset="-78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8232775" cy="45259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تعداد نمونه مورد </a:t>
            </a:r>
            <a:r>
              <a:rPr lang="fa-IR" sz="2800" dirty="0" smtClean="0">
                <a:cs typeface="Zar" pitchFamily="2" charset="-78"/>
              </a:rPr>
              <a:t>نياز </a:t>
            </a:r>
            <a:r>
              <a:rPr lang="fa-IR" sz="2800" dirty="0">
                <a:cs typeface="Zar" pitchFamily="2" charset="-78"/>
              </a:rPr>
              <a:t>را در جامعه </a:t>
            </a:r>
            <a:r>
              <a:rPr lang="fa-IR" sz="2800" dirty="0" smtClean="0">
                <a:cs typeface="Zar" pitchFamily="2" charset="-78"/>
              </a:rPr>
              <a:t>اي </a:t>
            </a:r>
            <a:r>
              <a:rPr lang="fa-IR" sz="2800" dirty="0">
                <a:cs typeface="Zar" pitchFamily="2" charset="-78"/>
              </a:rPr>
              <a:t>كه صفت </a:t>
            </a:r>
            <a:r>
              <a:rPr lang="en-US" sz="2800" dirty="0">
                <a:cs typeface="Zar" pitchFamily="2" charset="-78"/>
              </a:rPr>
              <a:t>x</a:t>
            </a:r>
            <a:r>
              <a:rPr lang="fa-IR" sz="2800" dirty="0">
                <a:cs typeface="Zar" pitchFamily="2" charset="-78"/>
              </a:rPr>
              <a:t> به نسبت 70% پراكنده است،با سطح </a:t>
            </a:r>
            <a:r>
              <a:rPr lang="fa-IR" sz="2800" dirty="0" smtClean="0">
                <a:cs typeface="Zar" pitchFamily="2" charset="-78"/>
              </a:rPr>
              <a:t>اطمينان </a:t>
            </a:r>
            <a:r>
              <a:rPr lang="fa-IR" sz="2800" dirty="0">
                <a:cs typeface="Zar" pitchFamily="2" charset="-78"/>
              </a:rPr>
              <a:t>95% و احتمال </a:t>
            </a:r>
            <a:r>
              <a:rPr lang="fa-IR" sz="2800" dirty="0" smtClean="0">
                <a:cs typeface="Zar" pitchFamily="2" charset="-78"/>
              </a:rPr>
              <a:t>خطاي </a:t>
            </a:r>
            <a:r>
              <a:rPr lang="fa-IR" sz="2800" dirty="0">
                <a:cs typeface="Zar" pitchFamily="2" charset="-78"/>
              </a:rPr>
              <a:t>5%محاسبه </a:t>
            </a:r>
            <a:r>
              <a:rPr lang="fa-IR" sz="2800" dirty="0" smtClean="0">
                <a:cs typeface="Zar" pitchFamily="2" charset="-78"/>
              </a:rPr>
              <a:t>كنيد</a:t>
            </a:r>
            <a:r>
              <a:rPr lang="fa-IR" sz="2800" dirty="0">
                <a:cs typeface="Zar" pitchFamily="2" charset="-78"/>
              </a:rPr>
              <a:t>.</a:t>
            </a:r>
            <a:endParaRPr lang="en-US" sz="2800" dirty="0">
              <a:cs typeface="Zar" pitchFamily="2" charset="-78"/>
            </a:endParaRPr>
          </a:p>
        </p:txBody>
      </p:sp>
      <p:graphicFrame>
        <p:nvGraphicFramePr>
          <p:cNvPr id="15053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646238" y="3851275"/>
          <a:ext cx="2813050" cy="1614488"/>
        </p:xfrm>
        <a:graphic>
          <a:graphicData uri="http://schemas.openxmlformats.org/presentationml/2006/ole">
            <p:oleObj spid="_x0000_s150532" name="Equation" r:id="rId4" imgW="1371600" imgH="787320" progId="Equation.3">
              <p:embed/>
            </p:oleObj>
          </a:graphicData>
        </a:graphic>
      </p:graphicFrame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4819650" y="4276725"/>
            <a:ext cx="203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     322 =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1" grpId="0" build="p"/>
      <p:bldP spid="150534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0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427038" y="1287463"/>
          <a:ext cx="4843462" cy="2130425"/>
        </p:xfrm>
        <a:graphic>
          <a:graphicData uri="http://schemas.openxmlformats.org/presentationml/2006/ole">
            <p:oleObj spid="_x0000_s153604" name="Equation" r:id="rId4" imgW="952200" imgH="419040" progId="Equation.3">
              <p:embed/>
            </p:oleObj>
          </a:graphicData>
        </a:graphic>
      </p:graphicFrame>
      <p:graphicFrame>
        <p:nvGraphicFramePr>
          <p:cNvPr id="15360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213225" y="3829050"/>
          <a:ext cx="4038600" cy="2679700"/>
        </p:xfrm>
        <a:graphic>
          <a:graphicData uri="http://schemas.openxmlformats.org/presentationml/2006/ole">
            <p:oleObj spid="_x0000_s153606" name="Equation" r:id="rId5" imgW="1282680" imgH="850680" progId="Equation.3">
              <p:embed/>
            </p:oleObj>
          </a:graphicData>
        </a:graphic>
      </p:graphicFrame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17488"/>
            <a:ext cx="8229600" cy="1143000"/>
          </a:xfrm>
        </p:spPr>
        <p:txBody>
          <a:bodyPr/>
          <a:lstStyle/>
          <a:p>
            <a:r>
              <a:rPr lang="fa-IR" dirty="0" smtClean="0">
                <a:cs typeface="Zar" pitchFamily="2" charset="-78"/>
              </a:rPr>
              <a:t>فرمولهاي ديگر براي تعيين </a:t>
            </a:r>
            <a:r>
              <a:rPr lang="fa-IR" dirty="0">
                <a:cs typeface="Zar" pitchFamily="2" charset="-78"/>
              </a:rPr>
              <a:t>حجم نمونه: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4427538" y="2852738"/>
            <a:ext cx="792162" cy="792162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4067175" y="2492375"/>
            <a:ext cx="1512888" cy="15128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3563938" y="1987550"/>
            <a:ext cx="2520950" cy="24479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3132138" y="1555750"/>
            <a:ext cx="3384550" cy="3313113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2627313" y="1052513"/>
            <a:ext cx="4321175" cy="43195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2122488" y="476250"/>
            <a:ext cx="5329237" cy="540067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836738" y="144463"/>
            <a:ext cx="5903912" cy="6308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V="1">
            <a:off x="4835525" y="2425700"/>
            <a:ext cx="2559050" cy="839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>
            <a:off x="3449638" y="3265488"/>
            <a:ext cx="1385887" cy="231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H="1" flipV="1">
            <a:off x="2724150" y="1408113"/>
            <a:ext cx="2116138" cy="1857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862138" y="6064250"/>
            <a:ext cx="12477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>
                <a:latin typeface="Arial" pitchFamily="34" charset="0"/>
                <a:cs typeface="Zar" pitchFamily="2" charset="-78"/>
              </a:rPr>
              <a:t>عالم مجهولات</a:t>
            </a:r>
            <a:endParaRPr lang="en-US">
              <a:latin typeface="Arial" pitchFamily="34" charset="0"/>
              <a:cs typeface="Zar" pitchFamily="2" charset="-78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464300" y="6065838"/>
            <a:ext cx="12477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>
                <a:latin typeface="Arial" pitchFamily="34" charset="0"/>
                <a:cs typeface="Zar" pitchFamily="2" charset="-78"/>
              </a:rPr>
              <a:t>عالم مجهولات</a:t>
            </a:r>
            <a:endParaRPr lang="en-US">
              <a:latin typeface="Arial" pitchFamily="34" charset="0"/>
              <a:cs typeface="Zar" pitchFamily="2" charset="-78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847850" y="173038"/>
            <a:ext cx="12477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>
                <a:latin typeface="Arial" pitchFamily="34" charset="0"/>
                <a:cs typeface="Zar" pitchFamily="2" charset="-78"/>
              </a:rPr>
              <a:t>عالم مجهولات</a:t>
            </a:r>
            <a:endParaRPr lang="en-US">
              <a:latin typeface="Arial" pitchFamily="34" charset="0"/>
              <a:cs typeface="Zar" pitchFamily="2" charset="-78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6507163" y="158750"/>
            <a:ext cx="12477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>
                <a:latin typeface="Arial" pitchFamily="34" charset="0"/>
                <a:cs typeface="Zar" pitchFamily="2" charset="-78"/>
              </a:rPr>
              <a:t>عالم مجهولات</a:t>
            </a:r>
            <a:endParaRPr lang="en-US">
              <a:latin typeface="Arial" pitchFamily="34" charset="0"/>
              <a:cs typeface="Zar" pitchFamily="2" charset="-78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4137025" y="185738"/>
            <a:ext cx="1231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dirty="0" smtClean="0">
                <a:latin typeface="Arial" pitchFamily="34" charset="0"/>
                <a:cs typeface="Zar" pitchFamily="2" charset="-78"/>
              </a:rPr>
              <a:t>دايره </a:t>
            </a:r>
            <a:r>
              <a:rPr lang="fa-IR" dirty="0">
                <a:latin typeface="Arial" pitchFamily="34" charset="0"/>
                <a:cs typeface="Zar" pitchFamily="2" charset="-78"/>
              </a:rPr>
              <a:t>مجهولات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2332038" y="477838"/>
            <a:ext cx="139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latin typeface="Arial" pitchFamily="34" charset="0"/>
                <a:cs typeface="Zar" pitchFamily="2" charset="-78"/>
              </a:rPr>
              <a:t>بسوي </a:t>
            </a:r>
            <a:r>
              <a:rPr lang="fa-IR" dirty="0">
                <a:latin typeface="Arial" pitchFamily="34" charset="0"/>
                <a:cs typeface="Zar" pitchFamily="2" charset="-78"/>
              </a:rPr>
              <a:t>مجهولات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 rot="2655016">
            <a:off x="3332163" y="1562100"/>
            <a:ext cx="1508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dirty="0" smtClean="0">
                <a:latin typeface="Arial" pitchFamily="34" charset="0"/>
                <a:cs typeface="Zar" pitchFamily="2" charset="-78"/>
              </a:rPr>
              <a:t>بسوي </a:t>
            </a:r>
            <a:r>
              <a:rPr lang="fa-IR" dirty="0">
                <a:latin typeface="Arial" pitchFamily="34" charset="0"/>
                <a:cs typeface="Zar" pitchFamily="2" charset="-78"/>
              </a:rPr>
              <a:t>معلومات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3221038" y="754063"/>
            <a:ext cx="3333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2220913" y="2540000"/>
            <a:ext cx="1304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>
                <a:latin typeface="Arial" pitchFamily="34" charset="0"/>
                <a:cs typeface="Zar" pitchFamily="2" charset="-78"/>
              </a:rPr>
              <a:t>عالم معلومات</a:t>
            </a:r>
            <a:endParaRPr lang="en-US">
              <a:latin typeface="Arial" pitchFamily="34" charset="0"/>
              <a:cs typeface="Zar" pitchFamily="2" charset="-78"/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 rot="-1802802">
            <a:off x="2393950" y="3738563"/>
            <a:ext cx="1741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>
                <a:latin typeface="Arial" pitchFamily="34" charset="0"/>
                <a:cs typeface="Zar" pitchFamily="2" charset="-78"/>
              </a:rPr>
              <a:t>حوزه علوم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الهي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 rot="-15363358">
            <a:off x="3958431" y="1497807"/>
            <a:ext cx="2511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>
                <a:latin typeface="Arial" pitchFamily="34" charset="0"/>
                <a:cs typeface="Zar" pitchFamily="2" charset="-78"/>
              </a:rPr>
              <a:t>حوزه علوم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مادي </a:t>
            </a:r>
            <a:r>
              <a:rPr lang="fa-IR" dirty="0">
                <a:latin typeface="Arial" pitchFamily="34" charset="0"/>
                <a:cs typeface="Zar" pitchFamily="2" charset="-78"/>
              </a:rPr>
              <a:t>و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طبيعي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 rot="7462820">
            <a:off x="5372100" y="1476376"/>
            <a:ext cx="1862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>
                <a:latin typeface="Arial" pitchFamily="34" charset="0"/>
                <a:cs typeface="Zar" pitchFamily="2" charset="-78"/>
              </a:rPr>
              <a:t>عالم معلومات</a:t>
            </a:r>
            <a:endParaRPr lang="en-US">
              <a:latin typeface="Arial" pitchFamily="34" charset="0"/>
              <a:cs typeface="Zar" pitchFamily="2" charset="-78"/>
            </a:endParaRP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 rot="78845823">
            <a:off x="4367213" y="4437062"/>
            <a:ext cx="3106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>
                <a:latin typeface="Arial" pitchFamily="34" charset="0"/>
                <a:cs typeface="Zar" pitchFamily="2" charset="-78"/>
              </a:rPr>
              <a:t>حوزه علوم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انساني </a:t>
            </a:r>
            <a:r>
              <a:rPr lang="fa-IR" dirty="0">
                <a:latin typeface="Arial" pitchFamily="34" charset="0"/>
                <a:cs typeface="Zar" pitchFamily="2" charset="-78"/>
              </a:rPr>
              <a:t>و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اجتماعي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 rot="35921539">
            <a:off x="4244975" y="3806825"/>
            <a:ext cx="1566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>
                <a:latin typeface="Arial" pitchFamily="34" charset="0"/>
                <a:cs typeface="Zar" pitchFamily="2" charset="-78"/>
              </a:rPr>
              <a:t>عالم معلومات</a:t>
            </a:r>
            <a:endParaRPr lang="en-US">
              <a:latin typeface="Arial" pitchFamily="34" charset="0"/>
              <a:cs typeface="Zar" pitchFamily="2" charset="-78"/>
            </a:endParaRP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3336925" y="4975225"/>
            <a:ext cx="227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latin typeface="Arial" pitchFamily="34" charset="0"/>
                <a:cs typeface="Zar" pitchFamily="2" charset="-78"/>
              </a:rPr>
              <a:t>دايره </a:t>
            </a:r>
            <a:r>
              <a:rPr lang="fa-IR" dirty="0">
                <a:latin typeface="Arial" pitchFamily="34" charset="0"/>
                <a:cs typeface="Zar" pitchFamily="2" charset="-78"/>
              </a:rPr>
              <a:t>معلومات سابق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4103688" y="5481638"/>
            <a:ext cx="165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latin typeface="Arial" pitchFamily="34" charset="0"/>
                <a:cs typeface="Zar" pitchFamily="2" charset="-78"/>
              </a:rPr>
              <a:t>دايره </a:t>
            </a:r>
            <a:r>
              <a:rPr lang="fa-IR" dirty="0">
                <a:latin typeface="Arial" pitchFamily="34" charset="0"/>
                <a:cs typeface="Zar" pitchFamily="2" charset="-78"/>
              </a:rPr>
              <a:t>مجهولات سابق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3956050" y="5878513"/>
            <a:ext cx="15081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latin typeface="Arial" pitchFamily="34" charset="0"/>
                <a:cs typeface="Zar" pitchFamily="2" charset="-78"/>
              </a:rPr>
              <a:t>دايره </a:t>
            </a:r>
            <a:r>
              <a:rPr lang="fa-IR" dirty="0">
                <a:latin typeface="Arial" pitchFamily="34" charset="0"/>
                <a:cs typeface="Zar" pitchFamily="2" charset="-78"/>
              </a:rPr>
              <a:t>مجهولات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 animBg="1"/>
      <p:bldP spid="15378" grpId="0" animBg="1"/>
      <p:bldP spid="15379" grpId="0"/>
      <p:bldP spid="15380" grpId="0"/>
      <p:bldP spid="15381" grpId="0"/>
      <p:bldP spid="15382" grpId="0" animBg="1"/>
      <p:bldP spid="15383" grpId="0"/>
      <p:bldP spid="15384" grpId="0"/>
      <p:bldP spid="15385" grpId="0"/>
      <p:bldP spid="15386" grpId="0"/>
      <p:bldP spid="15387" grpId="0"/>
      <p:bldP spid="15388" grpId="0"/>
      <p:bldP spid="15389" grpId="0"/>
      <p:bldP spid="15390" grpId="0"/>
      <p:bldP spid="15391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22650"/>
            <a:ext cx="8229600" cy="11731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ابزار اندازه‫</a:t>
            </a:r>
            <a:r>
              <a:rPr lang="fa-IR" dirty="0" smtClean="0">
                <a:cs typeface="Zar" pitchFamily="2" charset="-78"/>
              </a:rPr>
              <a:t>گيري وسايلي </a:t>
            </a:r>
            <a:r>
              <a:rPr lang="fa-IR" dirty="0">
                <a:cs typeface="Zar" pitchFamily="2" charset="-78"/>
              </a:rPr>
              <a:t>هستند كه محقق به كمك آنها قادر است اطلاعات مورد </a:t>
            </a:r>
            <a:r>
              <a:rPr lang="fa-IR" dirty="0" smtClean="0">
                <a:cs typeface="Zar" pitchFamily="2" charset="-78"/>
              </a:rPr>
              <a:t>نياز تحقيق </a:t>
            </a:r>
            <a:r>
              <a:rPr lang="fa-IR" dirty="0">
                <a:cs typeface="Zar" pitchFamily="2" charset="-78"/>
              </a:rPr>
              <a:t>خود را </a:t>
            </a:r>
            <a:r>
              <a:rPr lang="fa-IR" dirty="0" smtClean="0">
                <a:cs typeface="Zar" pitchFamily="2" charset="-78"/>
              </a:rPr>
              <a:t>گردآوري، </a:t>
            </a:r>
            <a:r>
              <a:rPr lang="fa-IR" dirty="0">
                <a:cs typeface="Zar" pitchFamily="2" charset="-78"/>
              </a:rPr>
              <a:t>ثبت و </a:t>
            </a:r>
            <a:r>
              <a:rPr lang="fa-IR" dirty="0" smtClean="0">
                <a:cs typeface="Zar" pitchFamily="2" charset="-78"/>
              </a:rPr>
              <a:t>كمي نمايد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131888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ابزار اندازه</a:t>
            </a:r>
            <a:r>
              <a:rPr lang="en-US" dirty="0"/>
              <a:t>‫</a:t>
            </a:r>
            <a:r>
              <a:rPr lang="fa-IR" dirty="0" smtClean="0">
                <a:cs typeface="Zar" pitchFamily="2" charset="-78"/>
              </a:rPr>
              <a:t>گيري: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  <p:bldP spid="157698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4319588" y="2670175"/>
            <a:ext cx="4149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طبقه</a:t>
            </a:r>
            <a:r>
              <a:rPr lang="en-US" sz="2400" dirty="0">
                <a:latin typeface="Arial" pitchFamily="34" charset="0"/>
                <a:cs typeface="Zar" pitchFamily="2" charset="-78"/>
              </a:rPr>
              <a:t>‫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بندي 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ابزار اندازه‫</a:t>
            </a:r>
            <a:r>
              <a:rPr lang="en-US" sz="2400" dirty="0">
                <a:latin typeface="Arial" pitchFamily="34" charset="0"/>
                <a:cs typeface="Zar" pitchFamily="2" charset="-78"/>
              </a:rPr>
              <a:t>‫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گيري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58725" name="AutoShape 5"/>
          <p:cNvSpPr>
            <a:spLocks/>
          </p:cNvSpPr>
          <p:nvPr/>
        </p:nvSpPr>
        <p:spPr bwMode="auto">
          <a:xfrm>
            <a:off x="4284663" y="1408113"/>
            <a:ext cx="754062" cy="3192462"/>
          </a:xfrm>
          <a:prstGeom prst="rightBrace">
            <a:avLst>
              <a:gd name="adj1" fmla="val 352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930275" y="1147763"/>
            <a:ext cx="3281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1)استاندارد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يا ميزان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شده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2092325" y="43688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2)محقق </a:t>
            </a:r>
            <a:r>
              <a:rPr lang="fa-IR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ساخته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/>
      <p:bldP spid="158725" grpId="0" animBg="1"/>
      <p:bldP spid="158726" grpId="0"/>
      <p:bldP spid="158727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268288" y="1957388"/>
            <a:ext cx="8593137" cy="4772025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1)جنبه‫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مختلف آنها </a:t>
            </a:r>
            <a:r>
              <a:rPr lang="fa-IR" dirty="0" smtClean="0">
                <a:cs typeface="Zar" pitchFamily="2" charset="-78"/>
              </a:rPr>
              <a:t>بخوبي تعريف </a:t>
            </a:r>
            <a:r>
              <a:rPr lang="fa-IR" dirty="0">
                <a:cs typeface="Zar" pitchFamily="2" charset="-78"/>
              </a:rPr>
              <a:t>شده و </a:t>
            </a:r>
            <a:r>
              <a:rPr lang="fa-IR" dirty="0" smtClean="0">
                <a:cs typeface="Zar" pitchFamily="2" charset="-78"/>
              </a:rPr>
              <a:t>راهنماي </a:t>
            </a:r>
            <a:r>
              <a:rPr lang="fa-IR" dirty="0">
                <a:cs typeface="Zar" pitchFamily="2" charset="-78"/>
              </a:rPr>
              <a:t>اجرا، روش</a:t>
            </a:r>
            <a:r>
              <a:rPr lang="en-US" dirty="0"/>
              <a:t>‫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كار و وقت </a:t>
            </a:r>
            <a:r>
              <a:rPr lang="fa-IR" dirty="0" smtClean="0">
                <a:cs typeface="Zar" pitchFamily="2" charset="-78"/>
              </a:rPr>
              <a:t>مشخصي </a:t>
            </a:r>
            <a:r>
              <a:rPr lang="fa-IR" dirty="0">
                <a:cs typeface="Zar" pitchFamily="2" charset="-78"/>
              </a:rPr>
              <a:t>دارند.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2)روش</a:t>
            </a:r>
            <a:r>
              <a:rPr lang="en-US" dirty="0"/>
              <a:t>‫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نمره‫</a:t>
            </a:r>
            <a:r>
              <a:rPr lang="fa-IR" dirty="0" smtClean="0">
                <a:cs typeface="Zar" pitchFamily="2" charset="-78"/>
              </a:rPr>
              <a:t>گذاري </a:t>
            </a:r>
            <a:r>
              <a:rPr lang="fa-IR" dirty="0">
                <a:cs typeface="Zar" pitchFamily="2" charset="-78"/>
              </a:rPr>
              <a:t>به دقت مشخص شده است.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3)اعتبار و </a:t>
            </a:r>
            <a:r>
              <a:rPr lang="fa-IR" dirty="0" smtClean="0">
                <a:cs typeface="Zar" pitchFamily="2" charset="-78"/>
              </a:rPr>
              <a:t>پايايي </a:t>
            </a:r>
            <a:r>
              <a:rPr lang="fa-IR" dirty="0">
                <a:cs typeface="Zar" pitchFamily="2" charset="-78"/>
              </a:rPr>
              <a:t>آنها از </a:t>
            </a:r>
            <a:r>
              <a:rPr lang="fa-IR" dirty="0" smtClean="0">
                <a:cs typeface="Zar" pitchFamily="2" charset="-78"/>
              </a:rPr>
              <a:t>طريق </a:t>
            </a:r>
            <a:r>
              <a:rPr lang="fa-IR" dirty="0">
                <a:cs typeface="Zar" pitchFamily="2" charset="-78"/>
              </a:rPr>
              <a:t>تجارب </a:t>
            </a:r>
            <a:r>
              <a:rPr lang="fa-IR" dirty="0" smtClean="0">
                <a:cs typeface="Zar" pitchFamily="2" charset="-78"/>
              </a:rPr>
              <a:t>زياد </a:t>
            </a:r>
            <a:r>
              <a:rPr lang="fa-IR" dirty="0">
                <a:cs typeface="Zar" pitchFamily="2" charset="-78"/>
              </a:rPr>
              <a:t>مورد </a:t>
            </a:r>
            <a:r>
              <a:rPr lang="fa-IR" dirty="0" smtClean="0">
                <a:cs typeface="Zar" pitchFamily="2" charset="-78"/>
              </a:rPr>
              <a:t>تائيد </a:t>
            </a:r>
            <a:r>
              <a:rPr lang="fa-IR" dirty="0">
                <a:cs typeface="Zar" pitchFamily="2" charset="-78"/>
              </a:rPr>
              <a:t>قرار گرفته است.</a:t>
            </a:r>
            <a:endParaRPr lang="en-US" dirty="0">
              <a:cs typeface="Zar" pitchFamily="2" charset="-78"/>
            </a:endParaRP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6113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 smtClean="0">
                <a:cs typeface="Zar" pitchFamily="2" charset="-78"/>
              </a:rPr>
              <a:t>ابزارهاي </a:t>
            </a:r>
            <a:r>
              <a:rPr lang="fa-IR" sz="4000" dirty="0">
                <a:cs typeface="Zar" pitchFamily="2" charset="-78"/>
              </a:rPr>
              <a:t>اندازه</a:t>
            </a:r>
            <a:r>
              <a:rPr lang="en-US" sz="4000" dirty="0"/>
              <a:t>‫</a:t>
            </a:r>
            <a:r>
              <a:rPr lang="fa-IR" sz="4000" dirty="0" smtClean="0">
                <a:cs typeface="Zar" pitchFamily="2" charset="-78"/>
              </a:rPr>
              <a:t>گيري داراي ويژگي‫</a:t>
            </a:r>
            <a:r>
              <a:rPr lang="fa-IR" sz="4000" dirty="0">
                <a:cs typeface="Zar" pitchFamily="2" charset="-78"/>
              </a:rPr>
              <a:t>ها و صفات </a:t>
            </a:r>
            <a:r>
              <a:rPr lang="fa-IR" sz="4000" dirty="0" smtClean="0">
                <a:cs typeface="Zar" pitchFamily="2" charset="-78"/>
              </a:rPr>
              <a:t>زير </a:t>
            </a:r>
            <a:r>
              <a:rPr lang="fa-IR" sz="4000" dirty="0">
                <a:cs typeface="Zar" pitchFamily="2" charset="-78"/>
              </a:rPr>
              <a:t>هستند: 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uiExpand="1" build="p"/>
      <p:bldP spid="159746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3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571625"/>
            <a:ext cx="4140200" cy="4889500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   7)نقشه گنگ و </a:t>
            </a:r>
            <a:r>
              <a:rPr lang="fa-IR" sz="2400" dirty="0" smtClean="0">
                <a:cs typeface="Zar" pitchFamily="2" charset="-78"/>
              </a:rPr>
              <a:t>كروكي</a:t>
            </a:r>
            <a:endParaRPr lang="fa-IR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   </a:t>
            </a:r>
            <a:r>
              <a:rPr lang="fa-IR" sz="2400" dirty="0" smtClean="0">
                <a:cs typeface="Zar" pitchFamily="2" charset="-78"/>
              </a:rPr>
              <a:t>8)آزمونهاي پيشرفت تحصيلي</a:t>
            </a:r>
            <a:endParaRPr lang="fa-IR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   9)آزمون استعداد</a:t>
            </a:r>
          </a:p>
          <a:p>
            <a:pPr algn="r" rtl="1"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 10)آزمون هوش</a:t>
            </a:r>
          </a:p>
          <a:p>
            <a:pPr algn="r" rtl="1"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 11)رغبت سنج</a:t>
            </a:r>
          </a:p>
          <a:p>
            <a:pPr algn="r" rtl="1"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 12)آزمون فرافكن</a:t>
            </a:r>
            <a:endParaRPr lang="en-US" sz="2400" dirty="0">
              <a:cs typeface="Zar" pitchFamily="2" charset="-78"/>
            </a:endParaRPr>
          </a:p>
        </p:txBody>
      </p:sp>
      <p:sp>
        <p:nvSpPr>
          <p:cNvPr id="16077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414463"/>
            <a:ext cx="4038600" cy="5257800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1)پرسشنامه</a:t>
            </a:r>
          </a:p>
          <a:p>
            <a:pPr algn="r" rtl="1"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2)كارت مصاحبه</a:t>
            </a:r>
          </a:p>
          <a:p>
            <a:pPr algn="r" rtl="1"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3)كارت مشاهده</a:t>
            </a:r>
          </a:p>
          <a:p>
            <a:pPr algn="r" rtl="1"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4)نظر سنج</a:t>
            </a:r>
          </a:p>
          <a:p>
            <a:pPr algn="r" rtl="1"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400" dirty="0" smtClean="0">
                <a:cs typeface="Zar" pitchFamily="2" charset="-78"/>
              </a:rPr>
              <a:t>5)فيش</a:t>
            </a:r>
            <a:endParaRPr lang="fa-IR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6)فرم</a:t>
            </a:r>
            <a:endParaRPr lang="en-US" sz="2400" dirty="0">
              <a:cs typeface="Zar" pitchFamily="2" charset="-78"/>
            </a:endParaRP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Zar" pitchFamily="2" charset="-78"/>
              </a:rPr>
              <a:t>انواع </a:t>
            </a:r>
            <a:r>
              <a:rPr lang="fa-IR" dirty="0" smtClean="0">
                <a:cs typeface="Zar" pitchFamily="2" charset="-78"/>
              </a:rPr>
              <a:t>ابزارهاي گردآوري </a:t>
            </a:r>
            <a:r>
              <a:rPr lang="fa-IR" dirty="0">
                <a:cs typeface="Zar" pitchFamily="2" charset="-78"/>
              </a:rPr>
              <a:t>اطلاعات: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0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0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0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0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0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0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0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0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0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0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0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0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0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0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0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07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07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07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07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0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0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0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0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0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0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0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0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07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07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07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07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4" grpId="0" uiExpand="1" build="p"/>
      <p:bldP spid="160772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45259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       </a:t>
            </a:r>
            <a:r>
              <a:rPr lang="fa-IR" dirty="0" smtClean="0">
                <a:cs typeface="Zar" pitchFamily="2" charset="-78"/>
              </a:rPr>
              <a:t>1)مقياسهاي اسمي يا عددي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       </a:t>
            </a:r>
            <a:r>
              <a:rPr lang="fa-IR" dirty="0" smtClean="0">
                <a:cs typeface="Zar" pitchFamily="2" charset="-78"/>
              </a:rPr>
              <a:t>2)مقياسهاي ترتيبي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       </a:t>
            </a:r>
            <a:r>
              <a:rPr lang="fa-IR" dirty="0" smtClean="0">
                <a:cs typeface="Zar" pitchFamily="2" charset="-78"/>
              </a:rPr>
              <a:t>3)مقياسهاي </a:t>
            </a:r>
            <a:r>
              <a:rPr lang="fa-IR" dirty="0">
                <a:cs typeface="Zar" pitchFamily="2" charset="-78"/>
              </a:rPr>
              <a:t>فاصله</a:t>
            </a:r>
            <a:r>
              <a:rPr lang="en-US" dirty="0"/>
              <a:t>‫</a:t>
            </a:r>
            <a:r>
              <a:rPr lang="fa-IR" dirty="0" smtClean="0">
                <a:cs typeface="Zar" pitchFamily="2" charset="-78"/>
              </a:rPr>
              <a:t>اي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       </a:t>
            </a:r>
            <a:r>
              <a:rPr lang="fa-IR" dirty="0" smtClean="0">
                <a:cs typeface="Zar" pitchFamily="2" charset="-78"/>
              </a:rPr>
              <a:t>4)مقياسهاي نسبي</a:t>
            </a:r>
            <a:endParaRPr lang="en-US" dirty="0">
              <a:cs typeface="Zar" pitchFamily="2" charset="-78"/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3225"/>
            <a:ext cx="8229600" cy="1143000"/>
          </a:xfrm>
        </p:spPr>
        <p:txBody>
          <a:bodyPr/>
          <a:lstStyle/>
          <a:p>
            <a:r>
              <a:rPr lang="fa-IR" dirty="0" smtClean="0">
                <a:cs typeface="Zar" pitchFamily="2" charset="-78"/>
              </a:rPr>
              <a:t>مقياسهاي </a:t>
            </a:r>
            <a:r>
              <a:rPr lang="fa-IR" dirty="0">
                <a:cs typeface="Zar" pitchFamily="2" charset="-78"/>
              </a:rPr>
              <a:t>اندازه‫</a:t>
            </a:r>
            <a:r>
              <a:rPr lang="fa-IR" dirty="0" smtClean="0">
                <a:cs typeface="Zar" pitchFamily="2" charset="-78"/>
              </a:rPr>
              <a:t>گيري: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uiExpand="1" build="p"/>
      <p:bldP spid="162818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نوع </a:t>
            </a:r>
            <a:r>
              <a:rPr lang="fa-IR" dirty="0" smtClean="0">
                <a:cs typeface="Zar" pitchFamily="2" charset="-78"/>
              </a:rPr>
              <a:t>مقياسها پايين</a:t>
            </a:r>
            <a:r>
              <a:rPr lang="fa-IR" dirty="0">
                <a:cs typeface="Zar" pitchFamily="2" charset="-78"/>
              </a:rPr>
              <a:t>‫ </a:t>
            </a:r>
            <a:r>
              <a:rPr lang="fa-IR" dirty="0" smtClean="0">
                <a:cs typeface="Zar" pitchFamily="2" charset="-78"/>
              </a:rPr>
              <a:t>ترين </a:t>
            </a:r>
            <a:r>
              <a:rPr lang="fa-IR" dirty="0">
                <a:cs typeface="Zar" pitchFamily="2" charset="-78"/>
              </a:rPr>
              <a:t>سطح دقت را دارند و به </a:t>
            </a:r>
            <a:r>
              <a:rPr lang="fa-IR" dirty="0" smtClean="0">
                <a:cs typeface="Zar" pitchFamily="2" charset="-78"/>
              </a:rPr>
              <a:t>وسيله </a:t>
            </a:r>
            <a:r>
              <a:rPr lang="fa-IR" dirty="0">
                <a:cs typeface="Zar" pitchFamily="2" charset="-78"/>
              </a:rPr>
              <a:t>آنها فقط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توان بود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نبود </a:t>
            </a:r>
            <a:r>
              <a:rPr lang="fa-IR" dirty="0" smtClean="0">
                <a:cs typeface="Zar" pitchFamily="2" charset="-78"/>
              </a:rPr>
              <a:t>صفتي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سنجيد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گزينه</a:t>
            </a:r>
            <a:r>
              <a:rPr lang="fa-IR" dirty="0">
                <a:cs typeface="Zar" pitchFamily="2" charset="-78"/>
              </a:rPr>
              <a:t>‫</a:t>
            </a:r>
            <a:r>
              <a:rPr lang="fa-IR" dirty="0" smtClean="0">
                <a:cs typeface="Zar" pitchFamily="2" charset="-78"/>
              </a:rPr>
              <a:t>هاي متغير </a:t>
            </a:r>
            <a:r>
              <a:rPr lang="fa-IR" dirty="0">
                <a:cs typeface="Zar" pitchFamily="2" charset="-78"/>
              </a:rPr>
              <a:t>چند </a:t>
            </a:r>
            <a:r>
              <a:rPr lang="fa-IR" dirty="0" smtClean="0">
                <a:cs typeface="Zar" pitchFamily="2" charset="-78"/>
              </a:rPr>
              <a:t>ارزشي دين </a:t>
            </a:r>
            <a:endParaRPr lang="en-US" dirty="0">
              <a:cs typeface="Zar" pitchFamily="2" charset="-78"/>
            </a:endParaRP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Zar" pitchFamily="2" charset="-78"/>
              </a:rPr>
              <a:t>مقياسهاي اسمي:</a:t>
            </a:r>
            <a:endParaRPr lang="en-US" dirty="0">
              <a:cs typeface="Zar" pitchFamily="2" charset="-78"/>
            </a:endParaRP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7388225" y="3454400"/>
            <a:ext cx="319088" cy="333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7388225" y="4640263"/>
            <a:ext cx="319088" cy="333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5395913" y="4668838"/>
            <a:ext cx="319087" cy="333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5381625" y="3463925"/>
            <a:ext cx="319088" cy="333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3276600" y="3462338"/>
            <a:ext cx="319088" cy="333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3276600" y="4641850"/>
            <a:ext cx="319088" cy="333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1549400" y="3463925"/>
            <a:ext cx="319088" cy="333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3851" name="Rectangle 11"/>
          <p:cNvSpPr>
            <a:spLocks noChangeArrowheads="1"/>
          </p:cNvSpPr>
          <p:nvPr/>
        </p:nvSpPr>
        <p:spPr bwMode="auto">
          <a:xfrm>
            <a:off x="1563688" y="4649788"/>
            <a:ext cx="319087" cy="333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7983538" y="3819525"/>
            <a:ext cx="1160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مسلمان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5894388" y="3802063"/>
            <a:ext cx="1233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مسيحي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63854" name="Text Box 14"/>
          <p:cNvSpPr txBox="1">
            <a:spLocks noChangeArrowheads="1"/>
          </p:cNvSpPr>
          <p:nvPr/>
        </p:nvSpPr>
        <p:spPr bwMode="auto">
          <a:xfrm>
            <a:off x="3686175" y="3832225"/>
            <a:ext cx="1146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يهودي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63855" name="Text Box 15"/>
          <p:cNvSpPr txBox="1">
            <a:spLocks noChangeArrowheads="1"/>
          </p:cNvSpPr>
          <p:nvPr/>
        </p:nvSpPr>
        <p:spPr bwMode="auto">
          <a:xfrm>
            <a:off x="1716088" y="3833813"/>
            <a:ext cx="1363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زرتشتي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63856" name="Text Box 16"/>
          <p:cNvSpPr txBox="1">
            <a:spLocks noChangeArrowheads="1"/>
          </p:cNvSpPr>
          <p:nvPr/>
        </p:nvSpPr>
        <p:spPr bwMode="auto">
          <a:xfrm>
            <a:off x="7621588" y="3411538"/>
            <a:ext cx="481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بلي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63857" name="Text Box 17"/>
          <p:cNvSpPr txBox="1">
            <a:spLocks noChangeArrowheads="1"/>
          </p:cNvSpPr>
          <p:nvPr/>
        </p:nvSpPr>
        <p:spPr bwMode="auto">
          <a:xfrm>
            <a:off x="5651500" y="3427413"/>
            <a:ext cx="481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بلي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63858" name="Text Box 18"/>
          <p:cNvSpPr txBox="1">
            <a:spLocks noChangeArrowheads="1"/>
          </p:cNvSpPr>
          <p:nvPr/>
        </p:nvSpPr>
        <p:spPr bwMode="auto">
          <a:xfrm>
            <a:off x="3522663" y="3413125"/>
            <a:ext cx="481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بلي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63859" name="Text Box 19"/>
          <p:cNvSpPr txBox="1">
            <a:spLocks noChangeArrowheads="1"/>
          </p:cNvSpPr>
          <p:nvPr/>
        </p:nvSpPr>
        <p:spPr bwMode="auto">
          <a:xfrm>
            <a:off x="1793875" y="3413125"/>
            <a:ext cx="481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بلي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63860" name="Text Box 20"/>
          <p:cNvSpPr txBox="1">
            <a:spLocks noChangeArrowheads="1"/>
          </p:cNvSpPr>
          <p:nvPr/>
        </p:nvSpPr>
        <p:spPr bwMode="auto">
          <a:xfrm>
            <a:off x="7735888" y="4614863"/>
            <a:ext cx="50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خير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63861" name="Text Box 21"/>
          <p:cNvSpPr txBox="1">
            <a:spLocks noChangeArrowheads="1"/>
          </p:cNvSpPr>
          <p:nvPr/>
        </p:nvSpPr>
        <p:spPr bwMode="auto">
          <a:xfrm>
            <a:off x="5622925" y="4616450"/>
            <a:ext cx="50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خير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63862" name="Text Box 22"/>
          <p:cNvSpPr txBox="1">
            <a:spLocks noChangeArrowheads="1"/>
          </p:cNvSpPr>
          <p:nvPr/>
        </p:nvSpPr>
        <p:spPr bwMode="auto">
          <a:xfrm>
            <a:off x="3508375" y="4616450"/>
            <a:ext cx="50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خير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63863" name="Text Box 23"/>
          <p:cNvSpPr txBox="1">
            <a:spLocks noChangeArrowheads="1"/>
          </p:cNvSpPr>
          <p:nvPr/>
        </p:nvSpPr>
        <p:spPr bwMode="auto">
          <a:xfrm>
            <a:off x="1836738" y="4602163"/>
            <a:ext cx="50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خير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6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6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16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"/>
                                        <p:tgtEl>
                                          <p:spTgt spid="16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"/>
                                        <p:tgtEl>
                                          <p:spTgt spid="16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500"/>
                                        <p:tgtEl>
                                          <p:spTgt spid="16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500"/>
                                        <p:tgtEl>
                                          <p:spTgt spid="16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5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500"/>
                                        <p:tgtEl>
                                          <p:spTgt spid="16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  <p:bldP spid="163844" grpId="0" animBg="1"/>
      <p:bldP spid="163845" grpId="0" animBg="1"/>
      <p:bldP spid="163846" grpId="0" animBg="1"/>
      <p:bldP spid="163847" grpId="0" animBg="1"/>
      <p:bldP spid="163848" grpId="0" animBg="1"/>
      <p:bldP spid="163849" grpId="0" animBg="1"/>
      <p:bldP spid="163850" grpId="0" animBg="1"/>
      <p:bldP spid="163851" grpId="0" animBg="1"/>
      <p:bldP spid="163852" grpId="0"/>
      <p:bldP spid="163853" grpId="0"/>
      <p:bldP spid="163854" grpId="0"/>
      <p:bldP spid="163855" grpId="0"/>
      <p:bldP spid="163856" grpId="0"/>
      <p:bldP spid="163857" grpId="0"/>
      <p:bldP spid="163858" grpId="0"/>
      <p:bldP spid="163859" grpId="0"/>
      <p:bldP spid="163860" grpId="0"/>
      <p:bldP spid="163861" grpId="0"/>
      <p:bldP spid="163862" grpId="0"/>
      <p:bldP spid="163863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540125"/>
            <a:ext cx="8229600" cy="1409700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با </a:t>
            </a:r>
            <a:r>
              <a:rPr lang="fa-IR" dirty="0" smtClean="0">
                <a:cs typeface="Zar" pitchFamily="2" charset="-78"/>
              </a:rPr>
              <a:t>اين مقياسها مي‌توان </a:t>
            </a:r>
            <a:r>
              <a:rPr lang="fa-IR" dirty="0">
                <a:cs typeface="Zar" pitchFamily="2" charset="-78"/>
              </a:rPr>
              <a:t>علاوه بر </a:t>
            </a:r>
            <a:r>
              <a:rPr lang="fa-IR" dirty="0" smtClean="0">
                <a:cs typeface="Zar" pitchFamily="2" charset="-78"/>
              </a:rPr>
              <a:t>تشخيص </a:t>
            </a:r>
            <a:r>
              <a:rPr lang="fa-IR" dirty="0">
                <a:cs typeface="Zar" pitchFamily="2" charset="-78"/>
              </a:rPr>
              <a:t>وجود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عدم وجود صفت، نسبت به سنجش شدت و ضعف آن </a:t>
            </a:r>
            <a:r>
              <a:rPr lang="fa-IR" dirty="0" smtClean="0">
                <a:cs typeface="Zar" pitchFamily="2" charset="-78"/>
              </a:rPr>
              <a:t>نيز </a:t>
            </a:r>
            <a:r>
              <a:rPr lang="fa-IR" dirty="0">
                <a:cs typeface="Zar" pitchFamily="2" charset="-78"/>
              </a:rPr>
              <a:t>اقدام كرد.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60488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مقياسهاي ترتيبي 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  <p:bldP spid="164866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3500438"/>
            <a:ext cx="8054975" cy="1646237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علاوه بر دارا بودن صفات </a:t>
            </a:r>
            <a:r>
              <a:rPr lang="fa-IR" dirty="0" smtClean="0">
                <a:cs typeface="Zar" pitchFamily="2" charset="-78"/>
              </a:rPr>
              <a:t>مقياسهاي اسمي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ترتيبي؛ داراي اين وي</a:t>
            </a:r>
            <a:r>
              <a:rPr lang="fa-IR" dirty="0" smtClean="0"/>
              <a:t>‍</a:t>
            </a:r>
            <a:r>
              <a:rPr lang="fa-IR" dirty="0" smtClean="0">
                <a:cs typeface="Zar" pitchFamily="2" charset="-78"/>
              </a:rPr>
              <a:t>ژگي </a:t>
            </a:r>
            <a:r>
              <a:rPr lang="fa-IR" dirty="0">
                <a:cs typeface="Zar" pitchFamily="2" charset="-78"/>
              </a:rPr>
              <a:t>است كه </a:t>
            </a:r>
            <a:r>
              <a:rPr lang="fa-IR" dirty="0" smtClean="0">
                <a:cs typeface="Zar" pitchFamily="2" charset="-78"/>
              </a:rPr>
              <a:t>مي‌تواند </a:t>
            </a:r>
            <a:r>
              <a:rPr lang="fa-IR" dirty="0">
                <a:cs typeface="Zar" pitchFamily="2" charset="-78"/>
              </a:rPr>
              <a:t>فواصل </a:t>
            </a:r>
            <a:r>
              <a:rPr lang="fa-IR" dirty="0" smtClean="0">
                <a:cs typeface="Zar" pitchFamily="2" charset="-78"/>
              </a:rPr>
              <a:t>بين </a:t>
            </a:r>
            <a:r>
              <a:rPr lang="fa-IR" dirty="0">
                <a:cs typeface="Zar" pitchFamily="2" charset="-78"/>
              </a:rPr>
              <a:t>نمرات را </a:t>
            </a:r>
            <a:r>
              <a:rPr lang="fa-IR" dirty="0" smtClean="0">
                <a:cs typeface="Zar" pitchFamily="2" charset="-78"/>
              </a:rPr>
              <a:t>نيز </a:t>
            </a:r>
            <a:r>
              <a:rPr lang="fa-IR" dirty="0">
                <a:cs typeface="Zar" pitchFamily="2" charset="-78"/>
              </a:rPr>
              <a:t>مشخص كند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به </a:t>
            </a:r>
            <a:r>
              <a:rPr lang="fa-IR" dirty="0" smtClean="0">
                <a:cs typeface="Zar" pitchFamily="2" charset="-78"/>
              </a:rPr>
              <a:t>عبارتي </a:t>
            </a:r>
            <a:r>
              <a:rPr lang="fa-IR" dirty="0">
                <a:cs typeface="Zar" pitchFamily="2" charset="-78"/>
              </a:rPr>
              <a:t>آن را </a:t>
            </a:r>
            <a:r>
              <a:rPr lang="fa-IR" dirty="0" smtClean="0">
                <a:cs typeface="Zar" pitchFamily="2" charset="-78"/>
              </a:rPr>
              <a:t>كمي نمايد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1913"/>
            <a:ext cx="8229600" cy="1143000"/>
          </a:xfrm>
        </p:spPr>
        <p:txBody>
          <a:bodyPr/>
          <a:lstStyle/>
          <a:p>
            <a:r>
              <a:rPr lang="fa-IR" dirty="0" smtClean="0">
                <a:cs typeface="Zar" pitchFamily="2" charset="-78"/>
              </a:rPr>
              <a:t>مقياسهاي </a:t>
            </a:r>
            <a:r>
              <a:rPr lang="fa-IR" dirty="0">
                <a:cs typeface="Zar" pitchFamily="2" charset="-78"/>
              </a:rPr>
              <a:t>فاصله‫</a:t>
            </a:r>
            <a:r>
              <a:rPr lang="fa-IR" dirty="0" smtClean="0">
                <a:cs typeface="Zar" pitchFamily="2" charset="-78"/>
              </a:rPr>
              <a:t>اي: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  <p:bldP spid="165890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71850"/>
            <a:ext cx="8229600" cy="1711325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مقياس نسبي مقياس </a:t>
            </a:r>
            <a:r>
              <a:rPr lang="fa-IR" dirty="0">
                <a:cs typeface="Zar" pitchFamily="2" charset="-78"/>
              </a:rPr>
              <a:t>فاصله‫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است با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تفاوت كه </a:t>
            </a:r>
            <a:r>
              <a:rPr lang="fa-IR" dirty="0" smtClean="0">
                <a:cs typeface="Zar" pitchFamily="2" charset="-78"/>
              </a:rPr>
              <a:t>اين مقياس داراي </a:t>
            </a:r>
            <a:r>
              <a:rPr lang="fa-IR" dirty="0">
                <a:cs typeface="Zar" pitchFamily="2" charset="-78"/>
              </a:rPr>
              <a:t>نقطه صفر مطلق است كه به عنوان مبداء سنجش مورد استفاده قرار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‫</a:t>
            </a:r>
            <a:r>
              <a:rPr lang="fa-IR" dirty="0" smtClean="0">
                <a:cs typeface="Zar" pitchFamily="2" charset="-78"/>
              </a:rPr>
              <a:t>گيرد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4763"/>
            <a:ext cx="8229600" cy="1143000"/>
          </a:xfrm>
        </p:spPr>
        <p:txBody>
          <a:bodyPr/>
          <a:lstStyle/>
          <a:p>
            <a:r>
              <a:rPr lang="fa-IR" dirty="0" smtClean="0">
                <a:cs typeface="Zar" pitchFamily="2" charset="-78"/>
              </a:rPr>
              <a:t>مقياسهاي نسبي: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  <p:bldP spid="166914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1)بوگاردوس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2)ليكرت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					3)گاتمن</a:t>
            </a:r>
            <a:endParaRPr lang="en-US" dirty="0">
              <a:cs typeface="Zar" pitchFamily="2" charset="-78"/>
            </a:endParaRP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انواع </a:t>
            </a:r>
            <a:r>
              <a:rPr lang="fa-IR" dirty="0" smtClean="0">
                <a:cs typeface="Zar" pitchFamily="2" charset="-78"/>
              </a:rPr>
              <a:t>طيف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uiExpand="1" build="p"/>
      <p:bldP spid="1679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   			     </a:t>
            </a:r>
            <a:r>
              <a:rPr lang="fa-IR" dirty="0" smtClean="0">
                <a:cs typeface="Zar" pitchFamily="2" charset="-78"/>
              </a:rPr>
              <a:t>1)بررسي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ارزيابي نظريه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     2)به منظور ارائه </a:t>
            </a:r>
            <a:r>
              <a:rPr lang="fa-IR" dirty="0" smtClean="0">
                <a:cs typeface="Zar" pitchFamily="2" charset="-78"/>
              </a:rPr>
              <a:t>نظريه جديد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     </a:t>
            </a:r>
            <a:r>
              <a:rPr lang="fa-IR" dirty="0" smtClean="0">
                <a:cs typeface="Zar" pitchFamily="2" charset="-78"/>
              </a:rPr>
              <a:t>3)براي </a:t>
            </a:r>
            <a:r>
              <a:rPr lang="fa-IR" dirty="0">
                <a:cs typeface="Zar" pitchFamily="2" charset="-78"/>
              </a:rPr>
              <a:t>حل مشکل</a:t>
            </a:r>
            <a:endParaRPr lang="en-US" dirty="0">
              <a:cs typeface="Zar" pitchFamily="2" charset="-78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1800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هدف </a:t>
            </a:r>
            <a:r>
              <a:rPr lang="fa-IR" dirty="0" smtClean="0">
                <a:cs typeface="Zar" pitchFamily="2" charset="-78"/>
              </a:rPr>
              <a:t>تحقيق علمي: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71" name="Line 11"/>
          <p:cNvSpPr>
            <a:spLocks noChangeShapeType="1"/>
          </p:cNvSpPr>
          <p:nvPr/>
        </p:nvSpPr>
        <p:spPr bwMode="auto">
          <a:xfrm>
            <a:off x="682625" y="5059363"/>
            <a:ext cx="760571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558800" y="1981200"/>
            <a:ext cx="8128000" cy="4114800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اين طيف </a:t>
            </a:r>
            <a:r>
              <a:rPr lang="fa-IR" dirty="0">
                <a:cs typeface="Zar" pitchFamily="2" charset="-78"/>
              </a:rPr>
              <a:t>سه </a:t>
            </a:r>
            <a:r>
              <a:rPr lang="fa-IR" dirty="0" smtClean="0">
                <a:cs typeface="Zar" pitchFamily="2" charset="-78"/>
              </a:rPr>
              <a:t>وضعيت </a:t>
            </a:r>
            <a:r>
              <a:rPr lang="fa-IR" dirty="0">
                <a:cs typeface="Zar" pitchFamily="2" charset="-78"/>
              </a:rPr>
              <a:t>با هفت درجه وجود دارد كه فرد </a:t>
            </a:r>
            <a:r>
              <a:rPr lang="fa-IR" dirty="0" smtClean="0">
                <a:cs typeface="Zar" pitchFamily="2" charset="-78"/>
              </a:rPr>
              <a:t>مي‌تواند تمايل يا </a:t>
            </a:r>
            <a:r>
              <a:rPr lang="fa-IR" dirty="0">
                <a:cs typeface="Zar" pitchFamily="2" charset="-78"/>
              </a:rPr>
              <a:t>عدم </a:t>
            </a:r>
            <a:r>
              <a:rPr lang="fa-IR" dirty="0" smtClean="0">
                <a:cs typeface="Zar" pitchFamily="2" charset="-78"/>
              </a:rPr>
              <a:t>تمايل </a:t>
            </a:r>
            <a:r>
              <a:rPr lang="fa-IR" dirty="0">
                <a:cs typeface="Zar" pitchFamily="2" charset="-78"/>
              </a:rPr>
              <a:t>خود را نسبت به فرد </a:t>
            </a:r>
            <a:r>
              <a:rPr lang="fa-IR" dirty="0" smtClean="0">
                <a:cs typeface="Zar" pitchFamily="2" charset="-78"/>
              </a:rPr>
              <a:t>يا موضوعي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يكي </a:t>
            </a:r>
            <a:r>
              <a:rPr lang="fa-IR" dirty="0">
                <a:cs typeface="Zar" pitchFamily="2" charset="-78"/>
              </a:rPr>
              <a:t>از درجات </a:t>
            </a:r>
            <a:r>
              <a:rPr lang="fa-IR" dirty="0" smtClean="0">
                <a:cs typeface="Zar" pitchFamily="2" charset="-78"/>
              </a:rPr>
              <a:t>طيف </a:t>
            </a:r>
            <a:r>
              <a:rPr lang="fa-IR" dirty="0">
                <a:cs typeface="Zar" pitchFamily="2" charset="-78"/>
              </a:rPr>
              <a:t>مشخص كند.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Zar" pitchFamily="2" charset="-78"/>
              </a:rPr>
              <a:t>طيف </a:t>
            </a:r>
            <a:r>
              <a:rPr lang="fa-IR" dirty="0">
                <a:cs typeface="Zar" pitchFamily="2" charset="-78"/>
              </a:rPr>
              <a:t>بوگاردوس:</a:t>
            </a:r>
            <a:endParaRPr lang="en-US" dirty="0">
              <a:cs typeface="Zar" pitchFamily="2" charset="-78"/>
            </a:endParaRPr>
          </a:p>
        </p:txBody>
      </p:sp>
      <p:sp>
        <p:nvSpPr>
          <p:cNvPr id="168964" name="Oval 4"/>
          <p:cNvSpPr>
            <a:spLocks noChangeArrowheads="1"/>
          </p:cNvSpPr>
          <p:nvPr/>
        </p:nvSpPr>
        <p:spPr bwMode="auto">
          <a:xfrm>
            <a:off x="671513" y="5019675"/>
            <a:ext cx="90487" cy="904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8965" name="Oval 5"/>
          <p:cNvSpPr>
            <a:spLocks noChangeArrowheads="1"/>
          </p:cNvSpPr>
          <p:nvPr/>
        </p:nvSpPr>
        <p:spPr bwMode="auto">
          <a:xfrm>
            <a:off x="1958975" y="5021263"/>
            <a:ext cx="90488" cy="904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8966" name="Oval 6"/>
          <p:cNvSpPr>
            <a:spLocks noChangeArrowheads="1"/>
          </p:cNvSpPr>
          <p:nvPr/>
        </p:nvSpPr>
        <p:spPr bwMode="auto">
          <a:xfrm>
            <a:off x="3346450" y="5008563"/>
            <a:ext cx="90488" cy="904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8967" name="Oval 7"/>
          <p:cNvSpPr>
            <a:spLocks noChangeArrowheads="1"/>
          </p:cNvSpPr>
          <p:nvPr/>
        </p:nvSpPr>
        <p:spPr bwMode="auto">
          <a:xfrm>
            <a:off x="4591050" y="5010150"/>
            <a:ext cx="90488" cy="904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8968" name="Oval 8"/>
          <p:cNvSpPr>
            <a:spLocks noChangeArrowheads="1"/>
          </p:cNvSpPr>
          <p:nvPr/>
        </p:nvSpPr>
        <p:spPr bwMode="auto">
          <a:xfrm>
            <a:off x="5907088" y="5011738"/>
            <a:ext cx="90487" cy="904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8969" name="Oval 9"/>
          <p:cNvSpPr>
            <a:spLocks noChangeArrowheads="1"/>
          </p:cNvSpPr>
          <p:nvPr/>
        </p:nvSpPr>
        <p:spPr bwMode="auto">
          <a:xfrm>
            <a:off x="7108825" y="5013325"/>
            <a:ext cx="90488" cy="904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8970" name="Oval 10"/>
          <p:cNvSpPr>
            <a:spLocks noChangeArrowheads="1"/>
          </p:cNvSpPr>
          <p:nvPr/>
        </p:nvSpPr>
        <p:spPr bwMode="auto">
          <a:xfrm>
            <a:off x="8196263" y="5014913"/>
            <a:ext cx="90487" cy="904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8972" name="Text Box 12"/>
          <p:cNvSpPr txBox="1">
            <a:spLocks noChangeArrowheads="1"/>
          </p:cNvSpPr>
          <p:nvPr/>
        </p:nvSpPr>
        <p:spPr bwMode="auto">
          <a:xfrm>
            <a:off x="160338" y="4191000"/>
            <a:ext cx="1116012" cy="8540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تمايل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كامل</a:t>
            </a:r>
          </a:p>
          <a:p>
            <a:pPr algn="ct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(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پذيرش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3582988" y="4235450"/>
            <a:ext cx="158115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تمايل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متوسط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7435850" y="4232275"/>
            <a:ext cx="1466850" cy="8540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عدم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تمايل</a:t>
            </a:r>
            <a:endParaRPr lang="fa-IR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  <a:p>
            <a:pPr algn="ct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(انزجار)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1" grpId="0" animBg="1"/>
      <p:bldP spid="168962" grpId="0"/>
      <p:bldP spid="168964" grpId="0" animBg="1"/>
      <p:bldP spid="168965" grpId="0" animBg="1"/>
      <p:bldP spid="168966" grpId="0" animBg="1"/>
      <p:bldP spid="168967" grpId="0" animBg="1"/>
      <p:bldP spid="168968" grpId="0" animBg="1"/>
      <p:bldP spid="168969" grpId="0" animBg="1"/>
      <p:bldP spid="168970" grpId="0" animBg="1"/>
      <p:bldP spid="168972" grpId="0"/>
      <p:bldP spid="168973" grpId="0"/>
      <p:bldP spid="168974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849313" y="1981200"/>
            <a:ext cx="7837487" cy="4114800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اين طيف </a:t>
            </a:r>
            <a:r>
              <a:rPr lang="fa-IR" dirty="0">
                <a:cs typeface="Zar" pitchFamily="2" charset="-78"/>
              </a:rPr>
              <a:t>از پنج قسمت </a:t>
            </a:r>
            <a:r>
              <a:rPr lang="fa-IR" dirty="0" smtClean="0">
                <a:cs typeface="Zar" pitchFamily="2" charset="-78"/>
              </a:rPr>
              <a:t>مساوي تشكيل </a:t>
            </a:r>
            <a:r>
              <a:rPr lang="fa-IR" dirty="0">
                <a:cs typeface="Zar" pitchFamily="2" charset="-78"/>
              </a:rPr>
              <a:t>شده و محقق متناسب با موضوع </a:t>
            </a:r>
            <a:r>
              <a:rPr lang="fa-IR" dirty="0" smtClean="0">
                <a:cs typeface="Zar" pitchFamily="2" charset="-78"/>
              </a:rPr>
              <a:t>تحقيق تعدادي گويه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اختيار </a:t>
            </a:r>
            <a:r>
              <a:rPr lang="fa-IR" dirty="0">
                <a:cs typeface="Zar" pitchFamily="2" charset="-78"/>
              </a:rPr>
              <a:t>پاسخگو قرار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en-US" dirty="0"/>
              <a:t>‫</a:t>
            </a:r>
            <a:r>
              <a:rPr lang="fa-IR" dirty="0">
                <a:cs typeface="Zar" pitchFamily="2" charset="-78"/>
              </a:rPr>
              <a:t>دهد تا </a:t>
            </a:r>
            <a:r>
              <a:rPr lang="fa-IR" dirty="0" smtClean="0">
                <a:cs typeface="Zar" pitchFamily="2" charset="-78"/>
              </a:rPr>
              <a:t>گرايش </a:t>
            </a:r>
            <a:r>
              <a:rPr lang="fa-IR" dirty="0">
                <a:cs typeface="Zar" pitchFamily="2" charset="-78"/>
              </a:rPr>
              <a:t>خود را درباره آن مشخص </a:t>
            </a:r>
            <a:r>
              <a:rPr lang="fa-IR" dirty="0" smtClean="0">
                <a:cs typeface="Zar" pitchFamily="2" charset="-78"/>
              </a:rPr>
              <a:t>نمايد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طيف ليكرت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  <p:sp>
        <p:nvSpPr>
          <p:cNvPr id="169988" name="Oval 4"/>
          <p:cNvSpPr>
            <a:spLocks noChangeArrowheads="1"/>
          </p:cNvSpPr>
          <p:nvPr/>
        </p:nvSpPr>
        <p:spPr bwMode="auto">
          <a:xfrm>
            <a:off x="782638" y="5311775"/>
            <a:ext cx="160337" cy="16033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9989" name="Oval 5"/>
          <p:cNvSpPr>
            <a:spLocks noChangeArrowheads="1"/>
          </p:cNvSpPr>
          <p:nvPr/>
        </p:nvSpPr>
        <p:spPr bwMode="auto">
          <a:xfrm>
            <a:off x="2638425" y="5310188"/>
            <a:ext cx="160338" cy="16033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9990" name="Oval 6"/>
          <p:cNvSpPr>
            <a:spLocks noChangeArrowheads="1"/>
          </p:cNvSpPr>
          <p:nvPr/>
        </p:nvSpPr>
        <p:spPr bwMode="auto">
          <a:xfrm>
            <a:off x="4375150" y="5307013"/>
            <a:ext cx="160338" cy="16033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9991" name="Oval 7"/>
          <p:cNvSpPr>
            <a:spLocks noChangeArrowheads="1"/>
          </p:cNvSpPr>
          <p:nvPr/>
        </p:nvSpPr>
        <p:spPr bwMode="auto">
          <a:xfrm>
            <a:off x="6276975" y="5307013"/>
            <a:ext cx="160338" cy="16033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9992" name="Oval 8"/>
          <p:cNvSpPr>
            <a:spLocks noChangeArrowheads="1"/>
          </p:cNvSpPr>
          <p:nvPr/>
        </p:nvSpPr>
        <p:spPr bwMode="auto">
          <a:xfrm>
            <a:off x="8504238" y="5303838"/>
            <a:ext cx="160337" cy="16033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>
            <a:off x="782638" y="5387975"/>
            <a:ext cx="78676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0" y="4789488"/>
            <a:ext cx="153828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كاملا مخالف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2193925" y="4762500"/>
            <a:ext cx="9144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مخالفم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3995738" y="4745038"/>
            <a:ext cx="7826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نظر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69997" name="Text Box 13"/>
          <p:cNvSpPr txBox="1">
            <a:spLocks noChangeArrowheads="1"/>
          </p:cNvSpPr>
          <p:nvPr/>
        </p:nvSpPr>
        <p:spPr bwMode="auto">
          <a:xfrm>
            <a:off x="6035675" y="4745038"/>
            <a:ext cx="6985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موافق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69998" name="Text Box 14"/>
          <p:cNvSpPr txBox="1">
            <a:spLocks noChangeArrowheads="1"/>
          </p:cNvSpPr>
          <p:nvPr/>
        </p:nvSpPr>
        <p:spPr bwMode="auto">
          <a:xfrm>
            <a:off x="7081838" y="4745038"/>
            <a:ext cx="173037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كاملا موافق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69988" grpId="0" animBg="1"/>
      <p:bldP spid="169989" grpId="0" animBg="1"/>
      <p:bldP spid="169990" grpId="0" animBg="1"/>
      <p:bldP spid="169991" grpId="0" animBg="1"/>
      <p:bldP spid="169993" grpId="0" animBg="1"/>
      <p:bldP spid="169994" grpId="0"/>
      <p:bldP spid="169995" grpId="0"/>
      <p:bldP spid="169996" grpId="0"/>
      <p:bldP spid="169997" grpId="0"/>
      <p:bldP spid="169998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407988" y="133350"/>
            <a:ext cx="7720012" cy="63277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71014" name="Line 6"/>
          <p:cNvSpPr>
            <a:spLocks noChangeShapeType="1"/>
          </p:cNvSpPr>
          <p:nvPr/>
        </p:nvSpPr>
        <p:spPr bwMode="auto">
          <a:xfrm>
            <a:off x="393700" y="712788"/>
            <a:ext cx="77343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1015" name="Line 7"/>
          <p:cNvSpPr>
            <a:spLocks noChangeShapeType="1"/>
          </p:cNvSpPr>
          <p:nvPr/>
        </p:nvSpPr>
        <p:spPr bwMode="auto">
          <a:xfrm>
            <a:off x="7386638" y="133350"/>
            <a:ext cx="0" cy="63134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1016" name="Line 8"/>
          <p:cNvSpPr>
            <a:spLocks noChangeShapeType="1"/>
          </p:cNvSpPr>
          <p:nvPr/>
        </p:nvSpPr>
        <p:spPr bwMode="auto">
          <a:xfrm>
            <a:off x="4630738" y="134938"/>
            <a:ext cx="0" cy="63134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1017" name="Line 9"/>
          <p:cNvSpPr>
            <a:spLocks noChangeShapeType="1"/>
          </p:cNvSpPr>
          <p:nvPr/>
        </p:nvSpPr>
        <p:spPr bwMode="auto">
          <a:xfrm>
            <a:off x="3857625" y="131763"/>
            <a:ext cx="0" cy="63134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1018" name="Line 10"/>
          <p:cNvSpPr>
            <a:spLocks noChangeShapeType="1"/>
          </p:cNvSpPr>
          <p:nvPr/>
        </p:nvSpPr>
        <p:spPr bwMode="auto">
          <a:xfrm>
            <a:off x="3189288" y="130175"/>
            <a:ext cx="0" cy="63134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>
            <a:off x="2478088" y="131763"/>
            <a:ext cx="0" cy="63134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1020" name="Line 12"/>
          <p:cNvSpPr>
            <a:spLocks noChangeShapeType="1"/>
          </p:cNvSpPr>
          <p:nvPr/>
        </p:nvSpPr>
        <p:spPr bwMode="auto">
          <a:xfrm>
            <a:off x="1811338" y="131763"/>
            <a:ext cx="0" cy="63134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1021" name="Text Box 13"/>
          <p:cNvSpPr txBox="1">
            <a:spLocks noChangeArrowheads="1"/>
          </p:cNvSpPr>
          <p:nvPr/>
        </p:nvSpPr>
        <p:spPr bwMode="auto">
          <a:xfrm>
            <a:off x="6575425" y="247650"/>
            <a:ext cx="162560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شماره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گويه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1022" name="Text Box 14"/>
          <p:cNvSpPr txBox="1">
            <a:spLocks noChangeArrowheads="1"/>
          </p:cNvSpPr>
          <p:nvPr/>
        </p:nvSpPr>
        <p:spPr bwMode="auto">
          <a:xfrm>
            <a:off x="4660900" y="249238"/>
            <a:ext cx="2074863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گويه يا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عبارت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1023" name="Text Box 15"/>
          <p:cNvSpPr txBox="1">
            <a:spLocks noChangeArrowheads="1"/>
          </p:cNvSpPr>
          <p:nvPr/>
        </p:nvSpPr>
        <p:spPr bwMode="auto">
          <a:xfrm>
            <a:off x="3816350" y="163513"/>
            <a:ext cx="914400" cy="581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كاملاموافق5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1024" name="Text Box 16"/>
          <p:cNvSpPr txBox="1">
            <a:spLocks noChangeArrowheads="1"/>
          </p:cNvSpPr>
          <p:nvPr/>
        </p:nvSpPr>
        <p:spPr bwMode="auto">
          <a:xfrm>
            <a:off x="3001963" y="63500"/>
            <a:ext cx="1058862" cy="7032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موافق</a:t>
            </a:r>
          </a:p>
          <a:p>
            <a:pPr algn="ct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4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1025" name="Text Box 17"/>
          <p:cNvSpPr txBox="1">
            <a:spLocks noChangeArrowheads="1"/>
          </p:cNvSpPr>
          <p:nvPr/>
        </p:nvSpPr>
        <p:spPr bwMode="auto">
          <a:xfrm>
            <a:off x="2060575" y="76200"/>
            <a:ext cx="1639888" cy="7032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بي‫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نظر</a:t>
            </a:r>
          </a:p>
          <a:p>
            <a:pPr algn="ct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3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1026" name="Text Box 18"/>
          <p:cNvSpPr txBox="1">
            <a:spLocks noChangeArrowheads="1"/>
          </p:cNvSpPr>
          <p:nvPr/>
        </p:nvSpPr>
        <p:spPr bwMode="auto">
          <a:xfrm>
            <a:off x="1757363" y="76200"/>
            <a:ext cx="766762" cy="7032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مخالف</a:t>
            </a:r>
          </a:p>
          <a:p>
            <a:pPr algn="ct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2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1027" name="Text Box 19"/>
          <p:cNvSpPr txBox="1">
            <a:spLocks noChangeArrowheads="1"/>
          </p:cNvSpPr>
          <p:nvPr/>
        </p:nvSpPr>
        <p:spPr bwMode="auto">
          <a:xfrm>
            <a:off x="625475" y="74613"/>
            <a:ext cx="1028700" cy="7032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كاملا مخالف</a:t>
            </a:r>
          </a:p>
          <a:p>
            <a:pPr algn="ct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1028" name="Text Box 20"/>
          <p:cNvSpPr txBox="1">
            <a:spLocks noChangeArrowheads="1"/>
          </p:cNvSpPr>
          <p:nvPr/>
        </p:nvSpPr>
        <p:spPr bwMode="auto">
          <a:xfrm>
            <a:off x="7634288" y="773113"/>
            <a:ext cx="376237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4948238" y="814388"/>
            <a:ext cx="2452687" cy="7016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كودكان سبب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نزديكي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زن و شوهر به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همديگر مي‌شود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1030" name="Text Box 22"/>
          <p:cNvSpPr txBox="1">
            <a:spLocks noChangeArrowheads="1"/>
          </p:cNvSpPr>
          <p:nvPr/>
        </p:nvSpPr>
        <p:spPr bwMode="auto">
          <a:xfrm>
            <a:off x="7577138" y="1482725"/>
            <a:ext cx="465137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2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1031" name="Text Box 23"/>
          <p:cNvSpPr txBox="1">
            <a:spLocks noChangeArrowheads="1"/>
          </p:cNvSpPr>
          <p:nvPr/>
        </p:nvSpPr>
        <p:spPr bwMode="auto">
          <a:xfrm>
            <a:off x="4978400" y="1527175"/>
            <a:ext cx="2424113" cy="7016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آموزش نحوه انجام كارها به كودكان لذتبخش است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1032" name="Text Box 24"/>
          <p:cNvSpPr txBox="1">
            <a:spLocks noChangeArrowheads="1"/>
          </p:cNvSpPr>
          <p:nvPr/>
        </p:nvSpPr>
        <p:spPr bwMode="auto">
          <a:xfrm>
            <a:off x="7519988" y="2279650"/>
            <a:ext cx="449262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3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1033" name="Text Box 25"/>
          <p:cNvSpPr txBox="1">
            <a:spLocks noChangeArrowheads="1"/>
          </p:cNvSpPr>
          <p:nvPr/>
        </p:nvSpPr>
        <p:spPr bwMode="auto">
          <a:xfrm>
            <a:off x="5368925" y="2251075"/>
            <a:ext cx="2017713" cy="1006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كودكان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نيازمندند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كه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برخي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از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خبائثهاي طبيعي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آنان درمان شود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1034" name="Text Box 26"/>
          <p:cNvSpPr txBox="1">
            <a:spLocks noChangeArrowheads="1"/>
          </p:cNvSpPr>
          <p:nvPr/>
        </p:nvSpPr>
        <p:spPr bwMode="auto">
          <a:xfrm>
            <a:off x="7577138" y="3181350"/>
            <a:ext cx="392112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4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1035" name="Text Box 27"/>
          <p:cNvSpPr txBox="1">
            <a:spLocks noChangeArrowheads="1"/>
          </p:cNvSpPr>
          <p:nvPr/>
        </p:nvSpPr>
        <p:spPr bwMode="auto">
          <a:xfrm>
            <a:off x="4889500" y="3181350"/>
            <a:ext cx="2438400" cy="1006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مادري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كه فرزندان خردسال دارد كمبود هم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صحبتي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با بزرگسالان را احساس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كند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1036" name="Text Box 28"/>
          <p:cNvSpPr txBox="1">
            <a:spLocks noChangeArrowheads="1"/>
          </p:cNvSpPr>
          <p:nvPr/>
        </p:nvSpPr>
        <p:spPr bwMode="auto">
          <a:xfrm>
            <a:off x="7591425" y="4170363"/>
            <a:ext cx="449263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5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1037" name="Text Box 29"/>
          <p:cNvSpPr txBox="1">
            <a:spLocks noChangeArrowheads="1"/>
          </p:cNvSpPr>
          <p:nvPr/>
        </p:nvSpPr>
        <p:spPr bwMode="auto">
          <a:xfrm>
            <a:off x="4627563" y="4154488"/>
            <a:ext cx="2730500" cy="7016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روي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 رفته بچه ها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بيشتر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نعمتند تا زحمت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1038" name="Text Box 30"/>
          <p:cNvSpPr txBox="1">
            <a:spLocks noChangeArrowheads="1"/>
          </p:cNvSpPr>
          <p:nvPr/>
        </p:nvSpPr>
        <p:spPr bwMode="auto">
          <a:xfrm>
            <a:off x="7593013" y="4865688"/>
            <a:ext cx="40640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6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1040" name="Text Box 32"/>
          <p:cNvSpPr txBox="1">
            <a:spLocks noChangeArrowheads="1"/>
          </p:cNvSpPr>
          <p:nvPr/>
        </p:nvSpPr>
        <p:spPr bwMode="auto">
          <a:xfrm>
            <a:off x="5035550" y="4865688"/>
            <a:ext cx="2322513" cy="1006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غالبا دشوار است كه انسان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خونسردي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خود را در مقابل بچه ها حفظ كند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1041" name="Text Box 33"/>
          <p:cNvSpPr txBox="1">
            <a:spLocks noChangeArrowheads="1"/>
          </p:cNvSpPr>
          <p:nvPr/>
        </p:nvSpPr>
        <p:spPr bwMode="auto">
          <a:xfrm>
            <a:off x="3232150" y="6443663"/>
            <a:ext cx="1452563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طيف ليكرت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7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17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17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17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17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17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17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7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17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17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17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17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7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17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 animBg="1"/>
      <p:bldP spid="171014" grpId="0" animBg="1"/>
      <p:bldP spid="171015" grpId="0" animBg="1"/>
      <p:bldP spid="171016" grpId="0" animBg="1"/>
      <p:bldP spid="171017" grpId="0" animBg="1"/>
      <p:bldP spid="171018" grpId="0" animBg="1"/>
      <p:bldP spid="171019" grpId="0" animBg="1"/>
      <p:bldP spid="171020" grpId="0" animBg="1"/>
      <p:bldP spid="171021" grpId="0"/>
      <p:bldP spid="171022" grpId="0"/>
      <p:bldP spid="171023" grpId="0"/>
      <p:bldP spid="171024" grpId="0"/>
      <p:bldP spid="171025" grpId="0"/>
      <p:bldP spid="171026" grpId="0"/>
      <p:bldP spid="171027" grpId="0"/>
      <p:bldP spid="171028" grpId="0"/>
      <p:bldP spid="171029" grpId="0"/>
      <p:bldP spid="171030" grpId="0"/>
      <p:bldP spid="171031" grpId="0"/>
      <p:bldP spid="171032" grpId="0"/>
      <p:bldP spid="171033" grpId="0"/>
      <p:bldP spid="171034" grpId="0"/>
      <p:bldP spid="171035" grpId="0"/>
      <p:bldP spid="171036" grpId="0"/>
      <p:bldP spid="171037" grpId="0"/>
      <p:bldP spid="171038" grpId="0"/>
      <p:bldP spid="171040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100388"/>
            <a:ext cx="8229600" cy="1474787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اين طيف </a:t>
            </a:r>
            <a:r>
              <a:rPr lang="fa-IR" dirty="0">
                <a:cs typeface="Zar" pitchFamily="2" charset="-78"/>
              </a:rPr>
              <a:t>محقق را قادر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‫</a:t>
            </a:r>
            <a:r>
              <a:rPr lang="fa-IR" dirty="0">
                <a:cs typeface="Zar" pitchFamily="2" charset="-78"/>
              </a:rPr>
              <a:t>سازد كه از </a:t>
            </a:r>
            <a:r>
              <a:rPr lang="fa-IR" dirty="0" smtClean="0">
                <a:cs typeface="Zar" pitchFamily="2" charset="-78"/>
              </a:rPr>
              <a:t>روي </a:t>
            </a:r>
            <a:r>
              <a:rPr lang="fa-IR" dirty="0">
                <a:cs typeface="Zar" pitchFamily="2" charset="-78"/>
              </a:rPr>
              <a:t>نمره پاسخگو با دقت و با حداكثر ده درصد خطا در كل نمونه، بتواند عبارات مورد </a:t>
            </a:r>
            <a:r>
              <a:rPr lang="fa-IR" dirty="0" smtClean="0">
                <a:cs typeface="Zar" pitchFamily="2" charset="-78"/>
              </a:rPr>
              <a:t>تاييد </a:t>
            </a:r>
            <a:r>
              <a:rPr lang="fa-IR" dirty="0">
                <a:cs typeface="Zar" pitchFamily="2" charset="-78"/>
              </a:rPr>
              <a:t>پاسخگو را </a:t>
            </a:r>
            <a:r>
              <a:rPr lang="fa-IR" dirty="0" smtClean="0">
                <a:cs typeface="Zar" pitchFamily="2" charset="-78"/>
              </a:rPr>
              <a:t>دريابد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9000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طيف </a:t>
            </a:r>
            <a:r>
              <a:rPr lang="fa-IR" dirty="0">
                <a:cs typeface="Zar" pitchFamily="2" charset="-78"/>
              </a:rPr>
              <a:t>گاتمن: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  <p:bldP spid="172034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566738" y="133350"/>
            <a:ext cx="8026400" cy="61388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73061" name="Line 5"/>
          <p:cNvSpPr>
            <a:spLocks noChangeShapeType="1"/>
          </p:cNvSpPr>
          <p:nvPr/>
        </p:nvSpPr>
        <p:spPr bwMode="auto">
          <a:xfrm flipH="1">
            <a:off x="550863" y="1889125"/>
            <a:ext cx="8026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3062" name="Line 6"/>
          <p:cNvSpPr>
            <a:spLocks noChangeShapeType="1"/>
          </p:cNvSpPr>
          <p:nvPr/>
        </p:nvSpPr>
        <p:spPr bwMode="auto">
          <a:xfrm>
            <a:off x="7010400" y="133350"/>
            <a:ext cx="0" cy="61388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3063" name="Line 7"/>
          <p:cNvSpPr>
            <a:spLocks noChangeShapeType="1"/>
          </p:cNvSpPr>
          <p:nvPr/>
        </p:nvSpPr>
        <p:spPr bwMode="auto">
          <a:xfrm>
            <a:off x="1468438" y="134938"/>
            <a:ext cx="0" cy="61388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3064" name="Line 8"/>
          <p:cNvSpPr>
            <a:spLocks noChangeShapeType="1"/>
          </p:cNvSpPr>
          <p:nvPr/>
        </p:nvSpPr>
        <p:spPr bwMode="auto">
          <a:xfrm flipH="1">
            <a:off x="1481138" y="541338"/>
            <a:ext cx="55149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3065" name="Line 9"/>
          <p:cNvSpPr>
            <a:spLocks noChangeShapeType="1"/>
          </p:cNvSpPr>
          <p:nvPr/>
        </p:nvSpPr>
        <p:spPr bwMode="auto">
          <a:xfrm flipH="1">
            <a:off x="1482725" y="985838"/>
            <a:ext cx="55149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3066" name="Line 10"/>
          <p:cNvSpPr>
            <a:spLocks noChangeShapeType="1"/>
          </p:cNvSpPr>
          <p:nvPr/>
        </p:nvSpPr>
        <p:spPr bwMode="auto">
          <a:xfrm flipH="1">
            <a:off x="1482725" y="1400175"/>
            <a:ext cx="55149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>
            <a:off x="5951538" y="539750"/>
            <a:ext cx="0" cy="5732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3068" name="Line 12"/>
          <p:cNvSpPr>
            <a:spLocks noChangeShapeType="1"/>
          </p:cNvSpPr>
          <p:nvPr/>
        </p:nvSpPr>
        <p:spPr bwMode="auto">
          <a:xfrm>
            <a:off x="4816475" y="552450"/>
            <a:ext cx="0" cy="57181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3069" name="Line 13"/>
          <p:cNvSpPr>
            <a:spLocks noChangeShapeType="1"/>
          </p:cNvSpPr>
          <p:nvPr/>
        </p:nvSpPr>
        <p:spPr bwMode="auto">
          <a:xfrm>
            <a:off x="3654425" y="520700"/>
            <a:ext cx="0" cy="57483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3070" name="Line 14"/>
          <p:cNvSpPr>
            <a:spLocks noChangeShapeType="1"/>
          </p:cNvSpPr>
          <p:nvPr/>
        </p:nvSpPr>
        <p:spPr bwMode="auto">
          <a:xfrm>
            <a:off x="2484438" y="538163"/>
            <a:ext cx="0" cy="57181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3797300" y="119063"/>
            <a:ext cx="97472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عبارات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072" name="Text Box 16"/>
          <p:cNvSpPr txBox="1">
            <a:spLocks noChangeArrowheads="1"/>
          </p:cNvSpPr>
          <p:nvPr/>
        </p:nvSpPr>
        <p:spPr bwMode="auto">
          <a:xfrm>
            <a:off x="6242050" y="538163"/>
            <a:ext cx="5080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073" name="Text Box 17"/>
          <p:cNvSpPr txBox="1">
            <a:spLocks noChangeArrowheads="1"/>
          </p:cNvSpPr>
          <p:nvPr/>
        </p:nvSpPr>
        <p:spPr bwMode="auto">
          <a:xfrm>
            <a:off x="5181600" y="554038"/>
            <a:ext cx="4635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2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074" name="Text Box 18"/>
          <p:cNvSpPr txBox="1">
            <a:spLocks noChangeArrowheads="1"/>
          </p:cNvSpPr>
          <p:nvPr/>
        </p:nvSpPr>
        <p:spPr bwMode="auto">
          <a:xfrm>
            <a:off x="3976688" y="555625"/>
            <a:ext cx="538162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3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075" name="Text Box 19"/>
          <p:cNvSpPr txBox="1">
            <a:spLocks noChangeArrowheads="1"/>
          </p:cNvSpPr>
          <p:nvPr/>
        </p:nvSpPr>
        <p:spPr bwMode="auto">
          <a:xfrm>
            <a:off x="2627313" y="552450"/>
            <a:ext cx="82867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4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076" name="Text Box 20"/>
          <p:cNvSpPr txBox="1">
            <a:spLocks noChangeArrowheads="1"/>
          </p:cNvSpPr>
          <p:nvPr/>
        </p:nvSpPr>
        <p:spPr bwMode="auto">
          <a:xfrm>
            <a:off x="1785938" y="554038"/>
            <a:ext cx="33337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5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077" name="Text Box 21"/>
          <p:cNvSpPr txBox="1">
            <a:spLocks noChangeArrowheads="1"/>
          </p:cNvSpPr>
          <p:nvPr/>
        </p:nvSpPr>
        <p:spPr bwMode="auto">
          <a:xfrm>
            <a:off x="6935788" y="366713"/>
            <a:ext cx="1727200" cy="13112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شماره </a:t>
            </a:r>
          </a:p>
          <a:p>
            <a:pPr algn="ctr" rtl="1">
              <a:spcBef>
                <a:spcPct val="50000"/>
              </a:spcBef>
            </a:pP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پاسخگويان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078" name="Text Box 22"/>
          <p:cNvSpPr txBox="1">
            <a:spLocks noChangeArrowheads="1"/>
          </p:cNvSpPr>
          <p:nvPr/>
        </p:nvSpPr>
        <p:spPr bwMode="auto">
          <a:xfrm>
            <a:off x="5921375" y="946150"/>
            <a:ext cx="10874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ازدواج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079" name="Text Box 23"/>
          <p:cNvSpPr txBox="1">
            <a:spLocks noChangeArrowheads="1"/>
          </p:cNvSpPr>
          <p:nvPr/>
        </p:nvSpPr>
        <p:spPr bwMode="auto">
          <a:xfrm>
            <a:off x="4819650" y="974725"/>
            <a:ext cx="10874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همبازي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080" name="Text Box 24"/>
          <p:cNvSpPr txBox="1">
            <a:spLocks noChangeArrowheads="1"/>
          </p:cNvSpPr>
          <p:nvPr/>
        </p:nvSpPr>
        <p:spPr bwMode="auto">
          <a:xfrm>
            <a:off x="3657600" y="960438"/>
            <a:ext cx="114617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همسايگي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081" name="Text Box 25"/>
          <p:cNvSpPr txBox="1">
            <a:spLocks noChangeArrowheads="1"/>
          </p:cNvSpPr>
          <p:nvPr/>
        </p:nvSpPr>
        <p:spPr bwMode="auto">
          <a:xfrm>
            <a:off x="2365375" y="960438"/>
            <a:ext cx="13922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همكاراداري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082" name="Text Box 26"/>
          <p:cNvSpPr txBox="1">
            <a:spLocks noChangeArrowheads="1"/>
          </p:cNvSpPr>
          <p:nvPr/>
        </p:nvSpPr>
        <p:spPr bwMode="auto">
          <a:xfrm>
            <a:off x="1271588" y="989013"/>
            <a:ext cx="1409700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ميهمان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در شهر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083" name="Text Box 27"/>
          <p:cNvSpPr txBox="1">
            <a:spLocks noChangeArrowheads="1"/>
          </p:cNvSpPr>
          <p:nvPr/>
        </p:nvSpPr>
        <p:spPr bwMode="auto">
          <a:xfrm>
            <a:off x="407988" y="234950"/>
            <a:ext cx="1276350" cy="156966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مجموع</a:t>
            </a:r>
          </a:p>
          <a:p>
            <a:pPr algn="ct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نمرات</a:t>
            </a:r>
          </a:p>
          <a:p>
            <a:pPr algn="ct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(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بلي‫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ها)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084" name="Line 28"/>
          <p:cNvSpPr>
            <a:spLocks noChangeShapeType="1"/>
          </p:cNvSpPr>
          <p:nvPr/>
        </p:nvSpPr>
        <p:spPr bwMode="auto">
          <a:xfrm>
            <a:off x="6488113" y="1409700"/>
            <a:ext cx="0" cy="4862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3085" name="Line 29"/>
          <p:cNvSpPr>
            <a:spLocks noChangeShapeType="1"/>
          </p:cNvSpPr>
          <p:nvPr/>
        </p:nvSpPr>
        <p:spPr bwMode="auto">
          <a:xfrm>
            <a:off x="5375275" y="1397000"/>
            <a:ext cx="0" cy="4862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3086" name="Line 30"/>
          <p:cNvSpPr>
            <a:spLocks noChangeShapeType="1"/>
          </p:cNvSpPr>
          <p:nvPr/>
        </p:nvSpPr>
        <p:spPr bwMode="auto">
          <a:xfrm>
            <a:off x="4232275" y="1411288"/>
            <a:ext cx="0" cy="4862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3087" name="Line 31"/>
          <p:cNvSpPr>
            <a:spLocks noChangeShapeType="1"/>
          </p:cNvSpPr>
          <p:nvPr/>
        </p:nvSpPr>
        <p:spPr bwMode="auto">
          <a:xfrm>
            <a:off x="3046413" y="1425575"/>
            <a:ext cx="0" cy="4862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3088" name="Line 32"/>
          <p:cNvSpPr>
            <a:spLocks noChangeShapeType="1"/>
          </p:cNvSpPr>
          <p:nvPr/>
        </p:nvSpPr>
        <p:spPr bwMode="auto">
          <a:xfrm>
            <a:off x="1957388" y="1422400"/>
            <a:ext cx="0" cy="4862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3089" name="Text Box 33"/>
          <p:cNvSpPr txBox="1">
            <a:spLocks noChangeArrowheads="1"/>
          </p:cNvSpPr>
          <p:nvPr/>
        </p:nvSpPr>
        <p:spPr bwMode="auto">
          <a:xfrm>
            <a:off x="6500813" y="1482725"/>
            <a:ext cx="49530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بلي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090" name="Text Box 34"/>
          <p:cNvSpPr txBox="1">
            <a:spLocks noChangeArrowheads="1"/>
          </p:cNvSpPr>
          <p:nvPr/>
        </p:nvSpPr>
        <p:spPr bwMode="auto">
          <a:xfrm>
            <a:off x="3101975" y="1466850"/>
            <a:ext cx="49530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بلي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091" name="Text Box 35"/>
          <p:cNvSpPr txBox="1">
            <a:spLocks noChangeArrowheads="1"/>
          </p:cNvSpPr>
          <p:nvPr/>
        </p:nvSpPr>
        <p:spPr bwMode="auto">
          <a:xfrm>
            <a:off x="4248150" y="1463675"/>
            <a:ext cx="49530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بلي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092" name="Text Box 36"/>
          <p:cNvSpPr txBox="1">
            <a:spLocks noChangeArrowheads="1"/>
          </p:cNvSpPr>
          <p:nvPr/>
        </p:nvSpPr>
        <p:spPr bwMode="auto">
          <a:xfrm>
            <a:off x="5392738" y="1462088"/>
            <a:ext cx="49530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بلي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093" name="Text Box 37"/>
          <p:cNvSpPr txBox="1">
            <a:spLocks noChangeArrowheads="1"/>
          </p:cNvSpPr>
          <p:nvPr/>
        </p:nvSpPr>
        <p:spPr bwMode="auto">
          <a:xfrm>
            <a:off x="1984375" y="1482725"/>
            <a:ext cx="49530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بلي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094" name="Text Box 38"/>
          <p:cNvSpPr txBox="1">
            <a:spLocks noChangeArrowheads="1"/>
          </p:cNvSpPr>
          <p:nvPr/>
        </p:nvSpPr>
        <p:spPr bwMode="auto">
          <a:xfrm>
            <a:off x="6038850" y="1482725"/>
            <a:ext cx="44926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خير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095" name="Text Box 39"/>
          <p:cNvSpPr txBox="1">
            <a:spLocks noChangeArrowheads="1"/>
          </p:cNvSpPr>
          <p:nvPr/>
        </p:nvSpPr>
        <p:spPr bwMode="auto">
          <a:xfrm>
            <a:off x="2509838" y="1465263"/>
            <a:ext cx="449262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خير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096" name="Text Box 40"/>
          <p:cNvSpPr txBox="1">
            <a:spLocks noChangeArrowheads="1"/>
          </p:cNvSpPr>
          <p:nvPr/>
        </p:nvSpPr>
        <p:spPr bwMode="auto">
          <a:xfrm>
            <a:off x="3713163" y="1479550"/>
            <a:ext cx="449262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خير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097" name="Text Box 41"/>
          <p:cNvSpPr txBox="1">
            <a:spLocks noChangeArrowheads="1"/>
          </p:cNvSpPr>
          <p:nvPr/>
        </p:nvSpPr>
        <p:spPr bwMode="auto">
          <a:xfrm>
            <a:off x="4857750" y="1476375"/>
            <a:ext cx="44926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خير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098" name="Text Box 42"/>
          <p:cNvSpPr txBox="1">
            <a:spLocks noChangeArrowheads="1"/>
          </p:cNvSpPr>
          <p:nvPr/>
        </p:nvSpPr>
        <p:spPr bwMode="auto">
          <a:xfrm>
            <a:off x="1495425" y="1481138"/>
            <a:ext cx="44926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خير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099" name="Text Box 43"/>
          <p:cNvSpPr txBox="1">
            <a:spLocks noChangeArrowheads="1"/>
          </p:cNvSpPr>
          <p:nvPr/>
        </p:nvSpPr>
        <p:spPr bwMode="auto">
          <a:xfrm>
            <a:off x="6589713" y="1774825"/>
            <a:ext cx="363537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00" name="Text Box 44"/>
          <p:cNvSpPr txBox="1">
            <a:spLocks noChangeArrowheads="1"/>
          </p:cNvSpPr>
          <p:nvPr/>
        </p:nvSpPr>
        <p:spPr bwMode="auto">
          <a:xfrm>
            <a:off x="4308475" y="1787525"/>
            <a:ext cx="363538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01" name="Text Box 45"/>
          <p:cNvSpPr txBox="1">
            <a:spLocks noChangeArrowheads="1"/>
          </p:cNvSpPr>
          <p:nvPr/>
        </p:nvSpPr>
        <p:spPr bwMode="auto">
          <a:xfrm>
            <a:off x="5453063" y="1785938"/>
            <a:ext cx="363537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02" name="Text Box 46"/>
          <p:cNvSpPr txBox="1">
            <a:spLocks noChangeArrowheads="1"/>
          </p:cNvSpPr>
          <p:nvPr/>
        </p:nvSpPr>
        <p:spPr bwMode="auto">
          <a:xfrm>
            <a:off x="3148013" y="1774825"/>
            <a:ext cx="363537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03" name="Text Box 47"/>
          <p:cNvSpPr txBox="1">
            <a:spLocks noChangeArrowheads="1"/>
          </p:cNvSpPr>
          <p:nvPr/>
        </p:nvSpPr>
        <p:spPr bwMode="auto">
          <a:xfrm>
            <a:off x="2076450" y="1746250"/>
            <a:ext cx="363538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04" name="Text Box 48"/>
          <p:cNvSpPr txBox="1">
            <a:spLocks noChangeArrowheads="1"/>
          </p:cNvSpPr>
          <p:nvPr/>
        </p:nvSpPr>
        <p:spPr bwMode="auto">
          <a:xfrm>
            <a:off x="7504113" y="1903413"/>
            <a:ext cx="609600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106" name="Line 50"/>
          <p:cNvSpPr>
            <a:spLocks noChangeShapeType="1"/>
          </p:cNvSpPr>
          <p:nvPr/>
        </p:nvSpPr>
        <p:spPr bwMode="auto">
          <a:xfrm flipH="1">
            <a:off x="5935663" y="2614613"/>
            <a:ext cx="10604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3107" name="Text Box 51"/>
          <p:cNvSpPr txBox="1">
            <a:spLocks noChangeArrowheads="1"/>
          </p:cNvSpPr>
          <p:nvPr/>
        </p:nvSpPr>
        <p:spPr bwMode="auto">
          <a:xfrm>
            <a:off x="7358063" y="2701925"/>
            <a:ext cx="1060450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2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108" name="Text Box 52"/>
          <p:cNvSpPr txBox="1">
            <a:spLocks noChangeArrowheads="1"/>
          </p:cNvSpPr>
          <p:nvPr/>
        </p:nvSpPr>
        <p:spPr bwMode="auto">
          <a:xfrm>
            <a:off x="6038850" y="2630488"/>
            <a:ext cx="363538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09" name="Text Box 53"/>
          <p:cNvSpPr txBox="1">
            <a:spLocks noChangeArrowheads="1"/>
          </p:cNvSpPr>
          <p:nvPr/>
        </p:nvSpPr>
        <p:spPr bwMode="auto">
          <a:xfrm>
            <a:off x="5489575" y="2632075"/>
            <a:ext cx="363538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10" name="Text Box 54"/>
          <p:cNvSpPr txBox="1">
            <a:spLocks noChangeArrowheads="1"/>
          </p:cNvSpPr>
          <p:nvPr/>
        </p:nvSpPr>
        <p:spPr bwMode="auto">
          <a:xfrm>
            <a:off x="4310063" y="2603500"/>
            <a:ext cx="363537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11" name="Text Box 55"/>
          <p:cNvSpPr txBox="1">
            <a:spLocks noChangeArrowheads="1"/>
          </p:cNvSpPr>
          <p:nvPr/>
        </p:nvSpPr>
        <p:spPr bwMode="auto">
          <a:xfrm>
            <a:off x="3149600" y="2633663"/>
            <a:ext cx="363538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12" name="Text Box 56"/>
          <p:cNvSpPr txBox="1">
            <a:spLocks noChangeArrowheads="1"/>
          </p:cNvSpPr>
          <p:nvPr/>
        </p:nvSpPr>
        <p:spPr bwMode="auto">
          <a:xfrm>
            <a:off x="2078038" y="2676525"/>
            <a:ext cx="363537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14" name="Line 58"/>
          <p:cNvSpPr>
            <a:spLocks noChangeShapeType="1"/>
          </p:cNvSpPr>
          <p:nvPr/>
        </p:nvSpPr>
        <p:spPr bwMode="auto">
          <a:xfrm flipH="1">
            <a:off x="4821238" y="3302000"/>
            <a:ext cx="11191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3115" name="Text Box 59"/>
          <p:cNvSpPr txBox="1">
            <a:spLocks noChangeArrowheads="1"/>
          </p:cNvSpPr>
          <p:nvPr/>
        </p:nvSpPr>
        <p:spPr bwMode="auto">
          <a:xfrm>
            <a:off x="7461250" y="3427413"/>
            <a:ext cx="842963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3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117" name="Text Box 61"/>
          <p:cNvSpPr txBox="1">
            <a:spLocks noChangeArrowheads="1"/>
          </p:cNvSpPr>
          <p:nvPr/>
        </p:nvSpPr>
        <p:spPr bwMode="auto">
          <a:xfrm>
            <a:off x="6054725" y="3346450"/>
            <a:ext cx="363538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18" name="Text Box 62"/>
          <p:cNvSpPr txBox="1">
            <a:spLocks noChangeArrowheads="1"/>
          </p:cNvSpPr>
          <p:nvPr/>
        </p:nvSpPr>
        <p:spPr bwMode="auto">
          <a:xfrm>
            <a:off x="4954588" y="3346450"/>
            <a:ext cx="363537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19" name="Text Box 63"/>
          <p:cNvSpPr txBox="1">
            <a:spLocks noChangeArrowheads="1"/>
          </p:cNvSpPr>
          <p:nvPr/>
        </p:nvSpPr>
        <p:spPr bwMode="auto">
          <a:xfrm>
            <a:off x="4325938" y="3346450"/>
            <a:ext cx="363537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20" name="Text Box 64"/>
          <p:cNvSpPr txBox="1">
            <a:spLocks noChangeArrowheads="1"/>
          </p:cNvSpPr>
          <p:nvPr/>
        </p:nvSpPr>
        <p:spPr bwMode="auto">
          <a:xfrm>
            <a:off x="3154363" y="3346450"/>
            <a:ext cx="363537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21" name="Text Box 65"/>
          <p:cNvSpPr txBox="1">
            <a:spLocks noChangeArrowheads="1"/>
          </p:cNvSpPr>
          <p:nvPr/>
        </p:nvSpPr>
        <p:spPr bwMode="auto">
          <a:xfrm>
            <a:off x="2097088" y="3346450"/>
            <a:ext cx="363537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23" name="Line 67"/>
          <p:cNvSpPr>
            <a:spLocks noChangeShapeType="1"/>
          </p:cNvSpPr>
          <p:nvPr/>
        </p:nvSpPr>
        <p:spPr bwMode="auto">
          <a:xfrm flipH="1">
            <a:off x="3667125" y="4046538"/>
            <a:ext cx="11318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3124" name="Text Box 68"/>
          <p:cNvSpPr txBox="1">
            <a:spLocks noChangeArrowheads="1"/>
          </p:cNvSpPr>
          <p:nvPr/>
        </p:nvSpPr>
        <p:spPr bwMode="auto">
          <a:xfrm>
            <a:off x="7678738" y="4281488"/>
            <a:ext cx="436562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4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125" name="Text Box 69"/>
          <p:cNvSpPr txBox="1">
            <a:spLocks noChangeArrowheads="1"/>
          </p:cNvSpPr>
          <p:nvPr/>
        </p:nvSpPr>
        <p:spPr bwMode="auto">
          <a:xfrm>
            <a:off x="6070600" y="4219575"/>
            <a:ext cx="363538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26" name="Text Box 70"/>
          <p:cNvSpPr txBox="1">
            <a:spLocks noChangeArrowheads="1"/>
          </p:cNvSpPr>
          <p:nvPr/>
        </p:nvSpPr>
        <p:spPr bwMode="auto">
          <a:xfrm>
            <a:off x="4970463" y="4219575"/>
            <a:ext cx="363537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27" name="Text Box 71"/>
          <p:cNvSpPr txBox="1">
            <a:spLocks noChangeArrowheads="1"/>
          </p:cNvSpPr>
          <p:nvPr/>
        </p:nvSpPr>
        <p:spPr bwMode="auto">
          <a:xfrm>
            <a:off x="3741738" y="4219575"/>
            <a:ext cx="363537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28" name="Text Box 72"/>
          <p:cNvSpPr txBox="1">
            <a:spLocks noChangeArrowheads="1"/>
          </p:cNvSpPr>
          <p:nvPr/>
        </p:nvSpPr>
        <p:spPr bwMode="auto">
          <a:xfrm>
            <a:off x="3184525" y="4219575"/>
            <a:ext cx="363538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29" name="Text Box 73"/>
          <p:cNvSpPr txBox="1">
            <a:spLocks noChangeArrowheads="1"/>
          </p:cNvSpPr>
          <p:nvPr/>
        </p:nvSpPr>
        <p:spPr bwMode="auto">
          <a:xfrm>
            <a:off x="2127250" y="4219575"/>
            <a:ext cx="363538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30" name="Text Box 74"/>
          <p:cNvSpPr txBox="1">
            <a:spLocks noChangeArrowheads="1"/>
          </p:cNvSpPr>
          <p:nvPr/>
        </p:nvSpPr>
        <p:spPr bwMode="auto">
          <a:xfrm>
            <a:off x="7315200" y="5156200"/>
            <a:ext cx="1160463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5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131" name="Line 75"/>
          <p:cNvSpPr>
            <a:spLocks noChangeShapeType="1"/>
          </p:cNvSpPr>
          <p:nvPr/>
        </p:nvSpPr>
        <p:spPr bwMode="auto">
          <a:xfrm flipH="1">
            <a:off x="2481263" y="5048250"/>
            <a:ext cx="11620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3132" name="Text Box 76"/>
          <p:cNvSpPr txBox="1">
            <a:spLocks noChangeArrowheads="1"/>
          </p:cNvSpPr>
          <p:nvPr/>
        </p:nvSpPr>
        <p:spPr bwMode="auto">
          <a:xfrm>
            <a:off x="6086475" y="5092700"/>
            <a:ext cx="363538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33" name="Text Box 77"/>
          <p:cNvSpPr txBox="1">
            <a:spLocks noChangeArrowheads="1"/>
          </p:cNvSpPr>
          <p:nvPr/>
        </p:nvSpPr>
        <p:spPr bwMode="auto">
          <a:xfrm>
            <a:off x="5014913" y="5092700"/>
            <a:ext cx="363537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34" name="Text Box 78"/>
          <p:cNvSpPr txBox="1">
            <a:spLocks noChangeArrowheads="1"/>
          </p:cNvSpPr>
          <p:nvPr/>
        </p:nvSpPr>
        <p:spPr bwMode="auto">
          <a:xfrm>
            <a:off x="3771900" y="5064125"/>
            <a:ext cx="363538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35" name="Text Box 79"/>
          <p:cNvSpPr txBox="1">
            <a:spLocks noChangeArrowheads="1"/>
          </p:cNvSpPr>
          <p:nvPr/>
        </p:nvSpPr>
        <p:spPr bwMode="auto">
          <a:xfrm>
            <a:off x="2571750" y="5092700"/>
            <a:ext cx="363538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36" name="Text Box 80"/>
          <p:cNvSpPr txBox="1">
            <a:spLocks noChangeArrowheads="1"/>
          </p:cNvSpPr>
          <p:nvPr/>
        </p:nvSpPr>
        <p:spPr bwMode="auto">
          <a:xfrm>
            <a:off x="2143125" y="5092700"/>
            <a:ext cx="363538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×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37" name="Line 81"/>
          <p:cNvSpPr>
            <a:spLocks noChangeShapeType="1"/>
          </p:cNvSpPr>
          <p:nvPr/>
        </p:nvSpPr>
        <p:spPr bwMode="auto">
          <a:xfrm flipH="1">
            <a:off x="1441450" y="5921375"/>
            <a:ext cx="10604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3138" name="Text Box 82"/>
          <p:cNvSpPr txBox="1">
            <a:spLocks noChangeArrowheads="1"/>
          </p:cNvSpPr>
          <p:nvPr/>
        </p:nvSpPr>
        <p:spPr bwMode="auto">
          <a:xfrm>
            <a:off x="2803525" y="6373813"/>
            <a:ext cx="3730625" cy="5191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طيف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گاتمن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139" name="Text Box 83"/>
          <p:cNvSpPr txBox="1">
            <a:spLocks noChangeArrowheads="1"/>
          </p:cNvSpPr>
          <p:nvPr/>
        </p:nvSpPr>
        <p:spPr bwMode="auto">
          <a:xfrm>
            <a:off x="782638" y="1885950"/>
            <a:ext cx="508000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5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3140" name="Text Box 84"/>
          <p:cNvSpPr txBox="1">
            <a:spLocks noChangeArrowheads="1"/>
          </p:cNvSpPr>
          <p:nvPr/>
        </p:nvSpPr>
        <p:spPr bwMode="auto">
          <a:xfrm>
            <a:off x="711200" y="2713038"/>
            <a:ext cx="652463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4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141" name="Text Box 85"/>
          <p:cNvSpPr txBox="1">
            <a:spLocks noChangeArrowheads="1"/>
          </p:cNvSpPr>
          <p:nvPr/>
        </p:nvSpPr>
        <p:spPr bwMode="auto">
          <a:xfrm>
            <a:off x="712788" y="3381375"/>
            <a:ext cx="638175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3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142" name="Text Box 86"/>
          <p:cNvSpPr txBox="1">
            <a:spLocks noChangeArrowheads="1"/>
          </p:cNvSpPr>
          <p:nvPr/>
        </p:nvSpPr>
        <p:spPr bwMode="auto">
          <a:xfrm>
            <a:off x="652463" y="4279900"/>
            <a:ext cx="754062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2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73143" name="Text Box 87"/>
          <p:cNvSpPr txBox="1">
            <a:spLocks noChangeArrowheads="1"/>
          </p:cNvSpPr>
          <p:nvPr/>
        </p:nvSpPr>
        <p:spPr bwMode="auto">
          <a:xfrm>
            <a:off x="857250" y="5213350"/>
            <a:ext cx="406400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7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7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7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7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7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7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7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7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7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7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7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7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7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7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7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7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7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7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7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7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7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7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7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7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7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7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7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7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7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7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7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7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7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7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7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7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7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7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7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7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7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7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7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7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7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7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7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7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7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7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7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7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7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7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7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7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7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7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7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7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7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7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7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7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7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7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7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7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7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7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7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7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7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7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7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7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7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7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7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7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7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7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7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7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7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7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7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7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17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7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7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7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7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7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7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17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7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7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7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7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17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7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7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7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17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17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173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73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7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17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173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173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17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7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173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73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173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17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173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173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173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173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173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173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73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17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173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173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17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17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173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173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17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17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173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73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17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17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173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173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17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17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17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17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17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17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17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17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17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17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17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17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17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17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17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7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17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17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173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173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nimBg="1"/>
      <p:bldP spid="173061" grpId="0" animBg="1"/>
      <p:bldP spid="173062" grpId="0" animBg="1"/>
      <p:bldP spid="173063" grpId="0" animBg="1"/>
      <p:bldP spid="173064" grpId="0" animBg="1"/>
      <p:bldP spid="173065" grpId="0" animBg="1"/>
      <p:bldP spid="173066" grpId="0" animBg="1"/>
      <p:bldP spid="173067" grpId="0" animBg="1"/>
      <p:bldP spid="173068" grpId="0" animBg="1"/>
      <p:bldP spid="173069" grpId="0" animBg="1"/>
      <p:bldP spid="173070" grpId="0" animBg="1"/>
      <p:bldP spid="173071" grpId="0"/>
      <p:bldP spid="173072" grpId="0"/>
      <p:bldP spid="173073" grpId="0"/>
      <p:bldP spid="173074" grpId="0"/>
      <p:bldP spid="173075" grpId="0"/>
      <p:bldP spid="173076" grpId="0"/>
      <p:bldP spid="173077" grpId="0"/>
      <p:bldP spid="173078" grpId="0"/>
      <p:bldP spid="173079" grpId="0"/>
      <p:bldP spid="173080" grpId="0"/>
      <p:bldP spid="173081" grpId="0"/>
      <p:bldP spid="173082" grpId="0"/>
      <p:bldP spid="173083" grpId="0"/>
      <p:bldP spid="173084" grpId="0" animBg="1"/>
      <p:bldP spid="173085" grpId="0" animBg="1"/>
      <p:bldP spid="173086" grpId="0" animBg="1"/>
      <p:bldP spid="173087" grpId="0" animBg="1"/>
      <p:bldP spid="173088" grpId="0" animBg="1"/>
      <p:bldP spid="173089" grpId="0"/>
      <p:bldP spid="173090" grpId="0"/>
      <p:bldP spid="173091" grpId="0"/>
      <p:bldP spid="173092" grpId="0"/>
      <p:bldP spid="173093" grpId="0"/>
      <p:bldP spid="173094" grpId="0"/>
      <p:bldP spid="173095" grpId="0"/>
      <p:bldP spid="173096" grpId="0"/>
      <p:bldP spid="173097" grpId="0"/>
      <p:bldP spid="173098" grpId="0"/>
      <p:bldP spid="173099" grpId="0"/>
      <p:bldP spid="173100" grpId="0"/>
      <p:bldP spid="173101" grpId="0"/>
      <p:bldP spid="173102" grpId="0"/>
      <p:bldP spid="173103" grpId="0"/>
      <p:bldP spid="173104" grpId="0"/>
      <p:bldP spid="173106" grpId="0" animBg="1"/>
      <p:bldP spid="173107" grpId="0"/>
      <p:bldP spid="173108" grpId="0"/>
      <p:bldP spid="173109" grpId="0"/>
      <p:bldP spid="173110" grpId="0"/>
      <p:bldP spid="173111" grpId="0"/>
      <p:bldP spid="173112" grpId="0"/>
      <p:bldP spid="173114" grpId="0" animBg="1"/>
      <p:bldP spid="173115" grpId="0"/>
      <p:bldP spid="173117" grpId="0"/>
      <p:bldP spid="173118" grpId="0"/>
      <p:bldP spid="173119" grpId="0"/>
      <p:bldP spid="173120" grpId="0"/>
      <p:bldP spid="173121" grpId="0"/>
      <p:bldP spid="173123" grpId="0" animBg="1"/>
      <p:bldP spid="173124" grpId="0"/>
      <p:bldP spid="173125" grpId="0"/>
      <p:bldP spid="173126" grpId="0"/>
      <p:bldP spid="173127" grpId="0"/>
      <p:bldP spid="173128" grpId="0"/>
      <p:bldP spid="173129" grpId="0"/>
      <p:bldP spid="173130" grpId="0"/>
      <p:bldP spid="173131" grpId="0" animBg="1"/>
      <p:bldP spid="173132" grpId="0"/>
      <p:bldP spid="173133" grpId="0"/>
      <p:bldP spid="173134" grpId="0"/>
      <p:bldP spid="173135" grpId="0"/>
      <p:bldP spid="173136" grpId="0"/>
      <p:bldP spid="173137" grpId="0" animBg="1"/>
      <p:bldP spid="173139" grpId="0"/>
      <p:bldP spid="173140" grpId="0"/>
      <p:bldP spid="173141" grpId="0"/>
      <p:bldP spid="173142" grpId="0"/>
      <p:bldP spid="173143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41675"/>
            <a:ext cx="8229600" cy="12239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منظور از </a:t>
            </a:r>
            <a:r>
              <a:rPr lang="fa-IR" dirty="0" smtClean="0">
                <a:cs typeface="Zar" pitchFamily="2" charset="-78"/>
              </a:rPr>
              <a:t>روايي اين </a:t>
            </a:r>
            <a:r>
              <a:rPr lang="fa-IR" dirty="0">
                <a:cs typeface="Zar" pitchFamily="2" charset="-78"/>
              </a:rPr>
              <a:t>است كه </a:t>
            </a:r>
            <a:r>
              <a:rPr lang="fa-IR" dirty="0" smtClean="0">
                <a:cs typeface="Zar" pitchFamily="2" charset="-78"/>
              </a:rPr>
              <a:t>محتواي </a:t>
            </a:r>
            <a:r>
              <a:rPr lang="fa-IR" dirty="0">
                <a:cs typeface="Zar" pitchFamily="2" charset="-78"/>
              </a:rPr>
              <a:t>ابزار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سوالات مندرج در ابزار </a:t>
            </a:r>
            <a:r>
              <a:rPr lang="fa-IR" dirty="0" smtClean="0">
                <a:cs typeface="Zar" pitchFamily="2" charset="-78"/>
              </a:rPr>
              <a:t>دقيقا متغيرها </a:t>
            </a:r>
            <a:r>
              <a:rPr lang="fa-IR" dirty="0">
                <a:cs typeface="Zar" pitchFamily="2" charset="-78"/>
              </a:rPr>
              <a:t>و موضوع مورد مطالعه را بسنجد.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7575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روايي </a:t>
            </a:r>
            <a:r>
              <a:rPr lang="fa-IR" dirty="0">
                <a:cs typeface="Zar" pitchFamily="2" charset="-78"/>
              </a:rPr>
              <a:t>ابزار سنجش: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  <p:bldP spid="174082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54375"/>
            <a:ext cx="8229600" cy="18970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عبارتست از </a:t>
            </a:r>
            <a:r>
              <a:rPr lang="fa-IR" dirty="0" smtClean="0">
                <a:cs typeface="Zar" pitchFamily="2" charset="-78"/>
              </a:rPr>
              <a:t>اينكه </a:t>
            </a:r>
            <a:r>
              <a:rPr lang="fa-IR" dirty="0">
                <a:cs typeface="Zar" pitchFamily="2" charset="-78"/>
              </a:rPr>
              <a:t>اگر </a:t>
            </a:r>
            <a:r>
              <a:rPr lang="fa-IR" dirty="0" smtClean="0">
                <a:cs typeface="Zar" pitchFamily="2" charset="-78"/>
              </a:rPr>
              <a:t>يك وسيله </a:t>
            </a:r>
            <a:r>
              <a:rPr lang="fa-IR" dirty="0">
                <a:cs typeface="Zar" pitchFamily="2" charset="-78"/>
              </a:rPr>
              <a:t>اندازه</a:t>
            </a:r>
            <a:r>
              <a:rPr lang="en-US" dirty="0"/>
              <a:t>‫</a:t>
            </a:r>
            <a:r>
              <a:rPr lang="fa-IR" dirty="0" smtClean="0">
                <a:cs typeface="Zar" pitchFamily="2" charset="-78"/>
              </a:rPr>
              <a:t>گيري </a:t>
            </a:r>
            <a:r>
              <a:rPr lang="fa-IR" dirty="0">
                <a:cs typeface="Zar" pitchFamily="2" charset="-78"/>
              </a:rPr>
              <a:t>كه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سنجش </a:t>
            </a:r>
            <a:r>
              <a:rPr lang="fa-IR" dirty="0" smtClean="0">
                <a:cs typeface="Zar" pitchFamily="2" charset="-78"/>
              </a:rPr>
              <a:t>متغير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صفتي </a:t>
            </a:r>
            <a:r>
              <a:rPr lang="fa-IR" dirty="0">
                <a:cs typeface="Zar" pitchFamily="2" charset="-78"/>
              </a:rPr>
              <a:t>ساخته شده در </a:t>
            </a:r>
            <a:r>
              <a:rPr lang="fa-IR" dirty="0" smtClean="0">
                <a:cs typeface="Zar" pitchFamily="2" charset="-78"/>
              </a:rPr>
              <a:t>شرايط </a:t>
            </a:r>
            <a:r>
              <a:rPr lang="fa-IR" dirty="0">
                <a:cs typeface="Zar" pitchFamily="2" charset="-78"/>
              </a:rPr>
              <a:t>مشابه در زمان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مكان </a:t>
            </a:r>
            <a:r>
              <a:rPr lang="fa-IR" dirty="0" smtClean="0">
                <a:cs typeface="Zar" pitchFamily="2" charset="-78"/>
              </a:rPr>
              <a:t>ديگر </a:t>
            </a:r>
            <a:r>
              <a:rPr lang="fa-IR" dirty="0">
                <a:cs typeface="Zar" pitchFamily="2" charset="-78"/>
              </a:rPr>
              <a:t>مورد استفاده قرار </a:t>
            </a:r>
            <a:r>
              <a:rPr lang="fa-IR" dirty="0" smtClean="0">
                <a:cs typeface="Zar" pitchFamily="2" charset="-78"/>
              </a:rPr>
              <a:t>گيرد نتايج مشابهي </a:t>
            </a:r>
            <a:r>
              <a:rPr lang="fa-IR" dirty="0">
                <a:cs typeface="Zar" pitchFamily="2" charset="-78"/>
              </a:rPr>
              <a:t>از آن حاصل شود.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89025"/>
            <a:ext cx="8229600" cy="1143000"/>
          </a:xfrm>
        </p:spPr>
        <p:txBody>
          <a:bodyPr/>
          <a:lstStyle/>
          <a:p>
            <a:r>
              <a:rPr lang="fa-IR" dirty="0" smtClean="0">
                <a:cs typeface="Zar" pitchFamily="2" charset="-78"/>
              </a:rPr>
              <a:t>پايايي </a:t>
            </a:r>
            <a:r>
              <a:rPr lang="fa-IR" dirty="0">
                <a:cs typeface="Zar" pitchFamily="2" charset="-78"/>
              </a:rPr>
              <a:t>ابزار سنجش: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/>
      <p:bldP spid="175106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-28575" y="3927475"/>
            <a:ext cx="5105400" cy="35099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4)تغيير شرايط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زمينه</a:t>
            </a:r>
            <a:r>
              <a:rPr lang="fa-IR" dirty="0">
                <a:cs typeface="Zar" pitchFamily="2" charset="-78"/>
              </a:rPr>
              <a:t>‫</a:t>
            </a:r>
            <a:r>
              <a:rPr lang="fa-IR" dirty="0" smtClean="0">
                <a:cs typeface="Zar" pitchFamily="2" charset="-78"/>
              </a:rPr>
              <a:t>هاي اجراي پرسشگري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5)وضعيت ظاهري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دروني </a:t>
            </a:r>
            <a:r>
              <a:rPr lang="fa-IR" dirty="0">
                <a:cs typeface="Zar" pitchFamily="2" charset="-78"/>
              </a:rPr>
              <a:t>ابزار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6)عدم تناسب مراحل مختلف </a:t>
            </a:r>
            <a:r>
              <a:rPr lang="fa-IR" dirty="0" smtClean="0">
                <a:cs typeface="Zar" pitchFamily="2" charset="-78"/>
              </a:rPr>
              <a:t>فرآيند تحقيق</a:t>
            </a:r>
            <a:endParaRPr lang="en-US" dirty="0">
              <a:cs typeface="Zar" pitchFamily="2" charset="-78"/>
            </a:endParaRPr>
          </a:p>
        </p:txBody>
      </p:sp>
      <p:sp>
        <p:nvSpPr>
          <p:cNvPr id="1761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59288" y="1285875"/>
            <a:ext cx="4227512" cy="45259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1)تعريف </a:t>
            </a:r>
            <a:r>
              <a:rPr lang="fa-IR" dirty="0">
                <a:cs typeface="Zar" pitchFamily="2" charset="-78"/>
              </a:rPr>
              <a:t>نشدن اصطلاحات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2)عدم </a:t>
            </a:r>
            <a:r>
              <a:rPr lang="fa-IR" dirty="0" smtClean="0">
                <a:cs typeface="Zar" pitchFamily="2" charset="-78"/>
              </a:rPr>
              <a:t>توجيه </a:t>
            </a:r>
            <a:r>
              <a:rPr lang="fa-IR" dirty="0">
                <a:cs typeface="Zar" pitchFamily="2" charset="-78"/>
              </a:rPr>
              <a:t>پرسشگران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3)عدم تجانس و </a:t>
            </a:r>
            <a:r>
              <a:rPr lang="fa-IR" dirty="0" smtClean="0">
                <a:cs typeface="Zar" pitchFamily="2" charset="-78"/>
              </a:rPr>
              <a:t>همگوني پاسخگويان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endParaRPr lang="en-US" dirty="0">
              <a:cs typeface="Zar" pitchFamily="2" charset="-78"/>
            </a:endParaRPr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>
                <a:cs typeface="Zar" pitchFamily="2" charset="-78"/>
              </a:rPr>
              <a:t>عوامل </a:t>
            </a:r>
            <a:r>
              <a:rPr lang="fa-IR" sz="4000" dirty="0" smtClean="0">
                <a:cs typeface="Zar" pitchFamily="2" charset="-78"/>
              </a:rPr>
              <a:t>زير </a:t>
            </a:r>
            <a:r>
              <a:rPr lang="fa-IR" sz="4000" dirty="0">
                <a:cs typeface="Zar" pitchFamily="2" charset="-78"/>
              </a:rPr>
              <a:t>بر </a:t>
            </a:r>
            <a:r>
              <a:rPr lang="fa-IR" sz="4000" dirty="0" smtClean="0">
                <a:cs typeface="Zar" pitchFamily="2" charset="-78"/>
              </a:rPr>
              <a:t>پايايي </a:t>
            </a:r>
            <a:r>
              <a:rPr lang="fa-IR" sz="4000" dirty="0">
                <a:cs typeface="Zar" pitchFamily="2" charset="-78"/>
              </a:rPr>
              <a:t>و </a:t>
            </a:r>
            <a:r>
              <a:rPr lang="fa-IR" sz="4000" dirty="0" smtClean="0">
                <a:cs typeface="Zar" pitchFamily="2" charset="-78"/>
              </a:rPr>
              <a:t>روايي </a:t>
            </a:r>
            <a:r>
              <a:rPr lang="fa-IR" sz="4000" dirty="0">
                <a:cs typeface="Zar" pitchFamily="2" charset="-78"/>
              </a:rPr>
              <a:t>ابزار سنجش </a:t>
            </a:r>
            <a:r>
              <a:rPr lang="fa-IR" sz="4000" dirty="0" smtClean="0">
                <a:cs typeface="Zar" pitchFamily="2" charset="-78"/>
              </a:rPr>
              <a:t>تاثير منفي </a:t>
            </a:r>
            <a:r>
              <a:rPr lang="fa-IR" sz="4000" dirty="0">
                <a:cs typeface="Zar" pitchFamily="2" charset="-78"/>
              </a:rPr>
              <a:t>دارند: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  <p:bldP spid="176132" grpId="0" uiExpand="1" build="p"/>
      <p:bldP spid="176130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1800"/>
            <a:ext cx="8229600" cy="4467225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</a:t>
            </a: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   			   1)استفاده از </a:t>
            </a:r>
            <a:r>
              <a:rPr lang="fa-IR" dirty="0" smtClean="0">
                <a:cs typeface="Zar" pitchFamily="2" charset="-78"/>
              </a:rPr>
              <a:t>روشهاي </a:t>
            </a:r>
            <a:r>
              <a:rPr lang="fa-IR" dirty="0">
                <a:cs typeface="Zar" pitchFamily="2" charset="-78"/>
              </a:rPr>
              <a:t>دوگانه و </a:t>
            </a:r>
            <a:r>
              <a:rPr lang="fa-IR" dirty="0" smtClean="0">
                <a:cs typeface="Zar" pitchFamily="2" charset="-78"/>
              </a:rPr>
              <a:t>موازي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   2)استفاده از روش </a:t>
            </a:r>
            <a:r>
              <a:rPr lang="fa-IR" dirty="0" smtClean="0">
                <a:cs typeface="Zar" pitchFamily="2" charset="-78"/>
              </a:rPr>
              <a:t>مقايسه </a:t>
            </a:r>
            <a:r>
              <a:rPr lang="fa-IR" dirty="0">
                <a:cs typeface="Zar" pitchFamily="2" charset="-78"/>
              </a:rPr>
              <a:t>با </a:t>
            </a:r>
            <a:r>
              <a:rPr lang="fa-IR" dirty="0" smtClean="0">
                <a:cs typeface="Zar" pitchFamily="2" charset="-78"/>
              </a:rPr>
              <a:t>معيار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  3)استفاده از روش </a:t>
            </a:r>
            <a:r>
              <a:rPr lang="fa-IR" dirty="0" smtClean="0">
                <a:cs typeface="Zar" pitchFamily="2" charset="-78"/>
              </a:rPr>
              <a:t>پيش </a:t>
            </a:r>
            <a:r>
              <a:rPr lang="fa-IR" dirty="0">
                <a:cs typeface="Zar" pitchFamily="2" charset="-78"/>
              </a:rPr>
              <a:t>آزمون</a:t>
            </a:r>
            <a:endParaRPr lang="en-US" dirty="0">
              <a:cs typeface="Zar" pitchFamily="2" charset="-78"/>
            </a:endParaRP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8988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 smtClean="0">
                <a:cs typeface="Zar" pitchFamily="2" charset="-78"/>
              </a:rPr>
              <a:t>محققين براي اطمينان </a:t>
            </a:r>
            <a:r>
              <a:rPr lang="fa-IR" sz="4000" dirty="0">
                <a:cs typeface="Zar" pitchFamily="2" charset="-78"/>
              </a:rPr>
              <a:t>از </a:t>
            </a:r>
            <a:r>
              <a:rPr lang="fa-IR" sz="4000" dirty="0" smtClean="0">
                <a:cs typeface="Zar" pitchFamily="2" charset="-78"/>
              </a:rPr>
              <a:t>روايي </a:t>
            </a:r>
            <a:r>
              <a:rPr lang="fa-IR" sz="4000" dirty="0">
                <a:cs typeface="Zar" pitchFamily="2" charset="-78"/>
              </a:rPr>
              <a:t>و </a:t>
            </a:r>
            <a:r>
              <a:rPr lang="fa-IR" sz="4000" dirty="0" smtClean="0">
                <a:cs typeface="Zar" pitchFamily="2" charset="-78"/>
              </a:rPr>
              <a:t>پايايي </a:t>
            </a:r>
            <a:r>
              <a:rPr lang="fa-IR" sz="4000" dirty="0">
                <a:cs typeface="Zar" pitchFamily="2" charset="-78"/>
              </a:rPr>
              <a:t>ابزار از </a:t>
            </a:r>
            <a:r>
              <a:rPr lang="fa-IR" sz="4000" dirty="0" smtClean="0">
                <a:cs typeface="Zar" pitchFamily="2" charset="-78"/>
              </a:rPr>
              <a:t>روشهاي زيراستفاده مي</a:t>
            </a:r>
            <a:r>
              <a:rPr lang="en-US" sz="4000" dirty="0" smtClean="0"/>
              <a:t>‫</a:t>
            </a:r>
            <a:r>
              <a:rPr lang="fa-IR" sz="4000" dirty="0">
                <a:cs typeface="Zar" pitchFamily="2" charset="-78"/>
              </a:rPr>
              <a:t>كنند: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uiExpand="1" build="p"/>
      <p:bldP spid="178178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1)آگاهي </a:t>
            </a:r>
            <a:r>
              <a:rPr lang="fa-IR" sz="2800" dirty="0">
                <a:cs typeface="Zar" pitchFamily="2" charset="-78"/>
              </a:rPr>
              <a:t>از صفات جامعه مورد مطالعه</a:t>
            </a: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2)برآورد حجم نمونه </a:t>
            </a:r>
            <a:r>
              <a:rPr lang="fa-IR" sz="2800" dirty="0" smtClean="0">
                <a:cs typeface="Zar" pitchFamily="2" charset="-78"/>
              </a:rPr>
              <a:t>يا ارزيابي </a:t>
            </a:r>
            <a:r>
              <a:rPr lang="fa-IR" sz="2800" dirty="0">
                <a:cs typeface="Zar" pitchFamily="2" charset="-78"/>
              </a:rPr>
              <a:t>تعداد نمونه‫</a:t>
            </a:r>
            <a:r>
              <a:rPr lang="fa-IR" sz="2800" dirty="0" smtClean="0">
                <a:cs typeface="Zar" pitchFamily="2" charset="-78"/>
              </a:rPr>
              <a:t>هاي </a:t>
            </a:r>
            <a:r>
              <a:rPr lang="fa-IR" sz="2800" dirty="0">
                <a:cs typeface="Zar" pitchFamily="2" charset="-78"/>
              </a:rPr>
              <a:t>در نظر گرفته شده</a:t>
            </a: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3)اصلاح روش </a:t>
            </a:r>
            <a:r>
              <a:rPr lang="fa-IR" sz="2800" dirty="0" smtClean="0">
                <a:cs typeface="Zar" pitchFamily="2" charset="-78"/>
              </a:rPr>
              <a:t>گردآوري </a:t>
            </a:r>
            <a:r>
              <a:rPr lang="fa-IR" sz="2800" dirty="0">
                <a:cs typeface="Zar" pitchFamily="2" charset="-78"/>
              </a:rPr>
              <a:t>اطلاعات</a:t>
            </a: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4)اصلاح ابزار سنجش</a:t>
            </a: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5)اصلاح روش استخراج،طبقه </a:t>
            </a:r>
            <a:r>
              <a:rPr lang="fa-IR" sz="2800" dirty="0" smtClean="0">
                <a:cs typeface="Zar" pitchFamily="2" charset="-78"/>
              </a:rPr>
              <a:t>بندي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تجزيه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تحليل</a:t>
            </a: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6)اطلاع از </a:t>
            </a:r>
            <a:r>
              <a:rPr lang="fa-IR" sz="2800" dirty="0" smtClean="0">
                <a:cs typeface="Zar" pitchFamily="2" charset="-78"/>
              </a:rPr>
              <a:t>پاسخهاي </a:t>
            </a:r>
            <a:r>
              <a:rPr lang="fa-IR" sz="2800" dirty="0">
                <a:cs typeface="Zar" pitchFamily="2" charset="-78"/>
              </a:rPr>
              <a:t>مورد انتظار</a:t>
            </a: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7)اصلاح </a:t>
            </a:r>
            <a:r>
              <a:rPr lang="fa-IR" sz="2800" dirty="0" smtClean="0">
                <a:cs typeface="Zar" pitchFamily="2" charset="-78"/>
              </a:rPr>
              <a:t>روشهاي </a:t>
            </a:r>
            <a:r>
              <a:rPr lang="fa-IR" sz="2800" dirty="0">
                <a:cs typeface="Zar" pitchFamily="2" charset="-78"/>
              </a:rPr>
              <a:t>مصاحبه و مشاهده</a:t>
            </a:r>
            <a:endParaRPr lang="en-US" sz="2800" dirty="0">
              <a:cs typeface="Zar" pitchFamily="2" charset="-78"/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3225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فوايد پيش</a:t>
            </a:r>
            <a:r>
              <a:rPr lang="en-US" dirty="0"/>
              <a:t>‫</a:t>
            </a:r>
            <a:r>
              <a:rPr lang="fa-IR" dirty="0">
                <a:cs typeface="Zar" pitchFamily="2" charset="-78"/>
              </a:rPr>
              <a:t>آزمون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uiExpand="1" build="p"/>
      <p:bldP spid="1792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28613" y="1843088"/>
            <a:ext cx="8229600" cy="4525962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1)فراگيري </a:t>
            </a:r>
            <a:r>
              <a:rPr lang="fa-IR" dirty="0">
                <a:cs typeface="Zar" pitchFamily="2" charset="-78"/>
              </a:rPr>
              <a:t>روش وصول به </a:t>
            </a:r>
            <a:r>
              <a:rPr lang="fa-IR" dirty="0" smtClean="0">
                <a:cs typeface="Zar" pitchFamily="2" charset="-78"/>
              </a:rPr>
              <a:t>حقايق </a:t>
            </a:r>
            <a:r>
              <a:rPr lang="fa-IR" dirty="0">
                <a:cs typeface="Zar" pitchFamily="2" charset="-78"/>
              </a:rPr>
              <a:t>و کشف مجهولات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2)کسب مهارت لازم </a:t>
            </a:r>
            <a:r>
              <a:rPr lang="fa-IR" dirty="0" smtClean="0">
                <a:cs typeface="Zar" pitchFamily="2" charset="-78"/>
              </a:rPr>
              <a:t>براي اجراي </a:t>
            </a:r>
            <a:r>
              <a:rPr lang="fa-IR" dirty="0">
                <a:cs typeface="Zar" pitchFamily="2" charset="-78"/>
              </a:rPr>
              <a:t>پروژه </a:t>
            </a:r>
            <a:r>
              <a:rPr lang="fa-IR" dirty="0" smtClean="0">
                <a:cs typeface="Zar" pitchFamily="2" charset="-78"/>
              </a:rPr>
              <a:t>هاي تحقيقاتي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3)کسب مهارت لازم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انجام </a:t>
            </a:r>
            <a:r>
              <a:rPr lang="fa-IR" dirty="0" smtClean="0">
                <a:cs typeface="Zar" pitchFamily="2" charset="-78"/>
              </a:rPr>
              <a:t>پايان </a:t>
            </a:r>
            <a:r>
              <a:rPr lang="fa-IR" dirty="0">
                <a:cs typeface="Zar" pitchFamily="2" charset="-78"/>
              </a:rPr>
              <a:t>نامه </a:t>
            </a:r>
            <a:r>
              <a:rPr lang="fa-IR" dirty="0" smtClean="0">
                <a:cs typeface="Zar" pitchFamily="2" charset="-78"/>
              </a:rPr>
              <a:t>هاي تحصيلي</a:t>
            </a:r>
            <a:endParaRPr lang="en-US" dirty="0">
              <a:cs typeface="Zar" pitchFamily="2" charset="-7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274638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هدف از آموزش روش </a:t>
            </a:r>
            <a:r>
              <a:rPr lang="fa-IR" dirty="0" smtClean="0">
                <a:cs typeface="Zar" pitchFamily="2" charset="-78"/>
              </a:rPr>
              <a:t>تحقيق علمي: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  <p:bldP spid="17410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47" name="Rectangle 23"/>
          <p:cNvSpPr>
            <a:spLocks noChangeArrowheads="1"/>
          </p:cNvSpPr>
          <p:nvPr/>
        </p:nvSpPr>
        <p:spPr bwMode="auto">
          <a:xfrm>
            <a:off x="5054600" y="4937125"/>
            <a:ext cx="1597025" cy="5207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/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استفاده از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فيش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80246" name="Rectangle 22"/>
          <p:cNvSpPr>
            <a:spLocks noChangeArrowheads="1"/>
          </p:cNvSpPr>
          <p:nvPr/>
        </p:nvSpPr>
        <p:spPr bwMode="auto">
          <a:xfrm>
            <a:off x="6781800" y="4935538"/>
            <a:ext cx="1597025" cy="5207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/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استفاده از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فيش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80249" name="Rectangle 25"/>
          <p:cNvSpPr>
            <a:spLocks noChangeArrowheads="1"/>
          </p:cNvSpPr>
          <p:nvPr/>
        </p:nvSpPr>
        <p:spPr bwMode="auto">
          <a:xfrm>
            <a:off x="1468438" y="4937125"/>
            <a:ext cx="1597025" cy="5207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/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استفاده از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فيش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80248" name="Rectangle 24"/>
          <p:cNvSpPr>
            <a:spLocks noChangeArrowheads="1"/>
          </p:cNvSpPr>
          <p:nvPr/>
        </p:nvSpPr>
        <p:spPr bwMode="auto">
          <a:xfrm>
            <a:off x="3311525" y="4951413"/>
            <a:ext cx="1597025" cy="5207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/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استفاده از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فيش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80245" name="Text Box 21"/>
          <p:cNvSpPr txBox="1">
            <a:spLocks noChangeArrowheads="1"/>
          </p:cNvSpPr>
          <p:nvPr/>
        </p:nvSpPr>
        <p:spPr bwMode="auto">
          <a:xfrm>
            <a:off x="1958975" y="3802063"/>
            <a:ext cx="1554163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روش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تركيبي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80239" name="Text Box 15"/>
          <p:cNvSpPr txBox="1">
            <a:spLocks noChangeArrowheads="1"/>
          </p:cNvSpPr>
          <p:nvPr/>
        </p:nvSpPr>
        <p:spPr bwMode="auto">
          <a:xfrm>
            <a:off x="4378325" y="2540000"/>
            <a:ext cx="1235075" cy="8540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روش </a:t>
            </a:r>
          </a:p>
          <a:p>
            <a:pPr algn="ct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آزمون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80240" name="Text Box 16"/>
          <p:cNvSpPr txBox="1">
            <a:spLocks noChangeArrowheads="1"/>
          </p:cNvSpPr>
          <p:nvPr/>
        </p:nvSpPr>
        <p:spPr bwMode="auto">
          <a:xfrm>
            <a:off x="3249613" y="2540000"/>
            <a:ext cx="1277937" cy="8540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روش </a:t>
            </a:r>
          </a:p>
          <a:p>
            <a:pPr algn="ct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پرسشنامه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80241" name="Text Box 17"/>
          <p:cNvSpPr txBox="1">
            <a:spLocks noChangeArrowheads="1"/>
          </p:cNvSpPr>
          <p:nvPr/>
        </p:nvSpPr>
        <p:spPr bwMode="auto">
          <a:xfrm>
            <a:off x="2062163" y="2540000"/>
            <a:ext cx="1508125" cy="8540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روش </a:t>
            </a:r>
          </a:p>
          <a:p>
            <a:pPr algn="ct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مصاحبه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80242" name="Text Box 18"/>
          <p:cNvSpPr txBox="1">
            <a:spLocks noChangeArrowheads="1"/>
          </p:cNvSpPr>
          <p:nvPr/>
        </p:nvSpPr>
        <p:spPr bwMode="auto">
          <a:xfrm>
            <a:off x="1327150" y="2540000"/>
            <a:ext cx="841375" cy="8540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روش</a:t>
            </a:r>
          </a:p>
          <a:p>
            <a:pPr algn="ct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 مشاهده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80243" name="Text Box 19"/>
          <p:cNvSpPr txBox="1">
            <a:spLocks noChangeArrowheads="1"/>
          </p:cNvSpPr>
          <p:nvPr/>
        </p:nvSpPr>
        <p:spPr bwMode="auto">
          <a:xfrm>
            <a:off x="-257175" y="2511425"/>
            <a:ext cx="1843088" cy="8540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روش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صوتي</a:t>
            </a:r>
            <a:endParaRPr lang="fa-IR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  <a:p>
            <a:pPr algn="ct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تصويري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1822450" y="1481138"/>
            <a:ext cx="194468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روشهاي ميداني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5972175" y="1450975"/>
            <a:ext cx="22923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روشهاي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كتابخانه‫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3832225" y="203200"/>
            <a:ext cx="2044700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روشهاي گردآوري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اطلاعات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3832225" y="217488"/>
            <a:ext cx="2046288" cy="6540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5930900" y="1362075"/>
            <a:ext cx="2046288" cy="6540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1631950" y="1362075"/>
            <a:ext cx="2046288" cy="6540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2320925" y="2481263"/>
            <a:ext cx="944563" cy="914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80235" name="Rectangle 11"/>
          <p:cNvSpPr>
            <a:spLocks noChangeArrowheads="1"/>
          </p:cNvSpPr>
          <p:nvPr/>
        </p:nvSpPr>
        <p:spPr bwMode="auto">
          <a:xfrm>
            <a:off x="1277938" y="2479675"/>
            <a:ext cx="944562" cy="914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217488" y="2462213"/>
            <a:ext cx="944562" cy="914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80237" name="Rectangle 13"/>
          <p:cNvSpPr>
            <a:spLocks noChangeArrowheads="1"/>
          </p:cNvSpPr>
          <p:nvPr/>
        </p:nvSpPr>
        <p:spPr bwMode="auto">
          <a:xfrm>
            <a:off x="3408363" y="2493963"/>
            <a:ext cx="944562" cy="914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80238" name="Rectangle 14"/>
          <p:cNvSpPr>
            <a:spLocks noChangeArrowheads="1"/>
          </p:cNvSpPr>
          <p:nvPr/>
        </p:nvSpPr>
        <p:spPr bwMode="auto">
          <a:xfrm>
            <a:off x="4498975" y="2505075"/>
            <a:ext cx="944563" cy="914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80244" name="Rectangle 20"/>
          <p:cNvSpPr>
            <a:spLocks noChangeArrowheads="1"/>
          </p:cNvSpPr>
          <p:nvPr/>
        </p:nvSpPr>
        <p:spPr bwMode="auto">
          <a:xfrm>
            <a:off x="1874838" y="3744913"/>
            <a:ext cx="1727200" cy="5365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80250" name="Line 26"/>
          <p:cNvSpPr>
            <a:spLocks noChangeShapeType="1"/>
          </p:cNvSpPr>
          <p:nvPr/>
        </p:nvSpPr>
        <p:spPr bwMode="auto">
          <a:xfrm>
            <a:off x="2689225" y="1089025"/>
            <a:ext cx="41354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53" name="Line 29"/>
          <p:cNvSpPr>
            <a:spLocks noChangeShapeType="1"/>
          </p:cNvSpPr>
          <p:nvPr/>
        </p:nvSpPr>
        <p:spPr bwMode="auto">
          <a:xfrm>
            <a:off x="4818063" y="855663"/>
            <a:ext cx="0" cy="2476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54" name="Line 30"/>
          <p:cNvSpPr>
            <a:spLocks noChangeShapeType="1"/>
          </p:cNvSpPr>
          <p:nvPr/>
        </p:nvSpPr>
        <p:spPr bwMode="auto">
          <a:xfrm>
            <a:off x="2700338" y="1089025"/>
            <a:ext cx="0" cy="274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55" name="Line 31"/>
          <p:cNvSpPr>
            <a:spLocks noChangeShapeType="1"/>
          </p:cNvSpPr>
          <p:nvPr/>
        </p:nvSpPr>
        <p:spPr bwMode="auto">
          <a:xfrm>
            <a:off x="6821488" y="1089025"/>
            <a:ext cx="0" cy="274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56" name="Line 32"/>
          <p:cNvSpPr>
            <a:spLocks noChangeShapeType="1"/>
          </p:cNvSpPr>
          <p:nvPr/>
        </p:nvSpPr>
        <p:spPr bwMode="auto">
          <a:xfrm>
            <a:off x="2714625" y="2292350"/>
            <a:ext cx="0" cy="1889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57" name="Line 33"/>
          <p:cNvSpPr>
            <a:spLocks noChangeShapeType="1"/>
          </p:cNvSpPr>
          <p:nvPr/>
        </p:nvSpPr>
        <p:spPr bwMode="auto">
          <a:xfrm>
            <a:off x="666750" y="2278063"/>
            <a:ext cx="42830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58" name="Line 34"/>
          <p:cNvSpPr>
            <a:spLocks noChangeShapeType="1"/>
          </p:cNvSpPr>
          <p:nvPr/>
        </p:nvSpPr>
        <p:spPr bwMode="auto">
          <a:xfrm>
            <a:off x="4948238" y="2263775"/>
            <a:ext cx="0" cy="233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59" name="Line 35"/>
          <p:cNvSpPr>
            <a:spLocks noChangeShapeType="1"/>
          </p:cNvSpPr>
          <p:nvPr/>
        </p:nvSpPr>
        <p:spPr bwMode="auto">
          <a:xfrm>
            <a:off x="3875088" y="2278063"/>
            <a:ext cx="0" cy="2190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60" name="Line 36"/>
          <p:cNvSpPr>
            <a:spLocks noChangeShapeType="1"/>
          </p:cNvSpPr>
          <p:nvPr/>
        </p:nvSpPr>
        <p:spPr bwMode="auto">
          <a:xfrm>
            <a:off x="1727200" y="2263775"/>
            <a:ext cx="0" cy="2174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61" name="Line 37"/>
          <p:cNvSpPr>
            <a:spLocks noChangeShapeType="1"/>
          </p:cNvSpPr>
          <p:nvPr/>
        </p:nvSpPr>
        <p:spPr bwMode="auto">
          <a:xfrm>
            <a:off x="652463" y="2263775"/>
            <a:ext cx="0" cy="203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62" name="Line 38"/>
          <p:cNvSpPr>
            <a:spLocks noChangeShapeType="1"/>
          </p:cNvSpPr>
          <p:nvPr/>
        </p:nvSpPr>
        <p:spPr bwMode="auto">
          <a:xfrm>
            <a:off x="2743200" y="3554413"/>
            <a:ext cx="0" cy="1905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64" name="Line 40"/>
          <p:cNvSpPr>
            <a:spLocks noChangeShapeType="1"/>
          </p:cNvSpPr>
          <p:nvPr/>
        </p:nvSpPr>
        <p:spPr bwMode="auto">
          <a:xfrm>
            <a:off x="668338" y="3565525"/>
            <a:ext cx="42973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66" name="Line 42"/>
          <p:cNvSpPr>
            <a:spLocks noChangeShapeType="1"/>
          </p:cNvSpPr>
          <p:nvPr/>
        </p:nvSpPr>
        <p:spPr bwMode="auto">
          <a:xfrm flipV="1">
            <a:off x="4949825" y="3425825"/>
            <a:ext cx="0" cy="144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67" name="Line 43"/>
          <p:cNvSpPr>
            <a:spLocks noChangeShapeType="1"/>
          </p:cNvSpPr>
          <p:nvPr/>
        </p:nvSpPr>
        <p:spPr bwMode="auto">
          <a:xfrm flipV="1">
            <a:off x="3816350" y="3409950"/>
            <a:ext cx="0" cy="144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68" name="Line 44"/>
          <p:cNvSpPr>
            <a:spLocks noChangeShapeType="1"/>
          </p:cNvSpPr>
          <p:nvPr/>
        </p:nvSpPr>
        <p:spPr bwMode="auto">
          <a:xfrm flipV="1">
            <a:off x="1682750" y="3408363"/>
            <a:ext cx="0" cy="1444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69" name="Line 45"/>
          <p:cNvSpPr>
            <a:spLocks noChangeShapeType="1"/>
          </p:cNvSpPr>
          <p:nvPr/>
        </p:nvSpPr>
        <p:spPr bwMode="auto">
          <a:xfrm flipV="1">
            <a:off x="681038" y="3367088"/>
            <a:ext cx="0" cy="1920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70" name="Line 46"/>
          <p:cNvSpPr>
            <a:spLocks noChangeShapeType="1"/>
          </p:cNvSpPr>
          <p:nvPr/>
        </p:nvSpPr>
        <p:spPr bwMode="auto">
          <a:xfrm>
            <a:off x="2239963" y="4716463"/>
            <a:ext cx="53260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71" name="Line 47"/>
          <p:cNvSpPr>
            <a:spLocks noChangeShapeType="1"/>
          </p:cNvSpPr>
          <p:nvPr/>
        </p:nvSpPr>
        <p:spPr bwMode="auto">
          <a:xfrm>
            <a:off x="7566025" y="4702175"/>
            <a:ext cx="0" cy="2174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72" name="Line 48"/>
          <p:cNvSpPr>
            <a:spLocks noChangeShapeType="1"/>
          </p:cNvSpPr>
          <p:nvPr/>
        </p:nvSpPr>
        <p:spPr bwMode="auto">
          <a:xfrm>
            <a:off x="5778500" y="4730750"/>
            <a:ext cx="0" cy="2174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73" name="Line 49"/>
          <p:cNvSpPr>
            <a:spLocks noChangeShapeType="1"/>
          </p:cNvSpPr>
          <p:nvPr/>
        </p:nvSpPr>
        <p:spPr bwMode="auto">
          <a:xfrm>
            <a:off x="4051300" y="4716463"/>
            <a:ext cx="0" cy="2174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74" name="Line 50"/>
          <p:cNvSpPr>
            <a:spLocks noChangeShapeType="1"/>
          </p:cNvSpPr>
          <p:nvPr/>
        </p:nvSpPr>
        <p:spPr bwMode="auto">
          <a:xfrm>
            <a:off x="2252663" y="4716463"/>
            <a:ext cx="0" cy="2174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76" name="Line 52"/>
          <p:cNvSpPr>
            <a:spLocks noChangeShapeType="1"/>
          </p:cNvSpPr>
          <p:nvPr/>
        </p:nvSpPr>
        <p:spPr bwMode="auto">
          <a:xfrm>
            <a:off x="6894513" y="2003425"/>
            <a:ext cx="0" cy="26987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77" name="Line 53"/>
          <p:cNvSpPr>
            <a:spLocks noChangeShapeType="1"/>
          </p:cNvSpPr>
          <p:nvPr/>
        </p:nvSpPr>
        <p:spPr bwMode="auto">
          <a:xfrm>
            <a:off x="2255838" y="5661025"/>
            <a:ext cx="53260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80" name="Line 56"/>
          <p:cNvSpPr>
            <a:spLocks noChangeShapeType="1"/>
          </p:cNvSpPr>
          <p:nvPr/>
        </p:nvSpPr>
        <p:spPr bwMode="auto">
          <a:xfrm>
            <a:off x="7562850" y="5456238"/>
            <a:ext cx="0" cy="2174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81" name="Line 57"/>
          <p:cNvSpPr>
            <a:spLocks noChangeShapeType="1"/>
          </p:cNvSpPr>
          <p:nvPr/>
        </p:nvSpPr>
        <p:spPr bwMode="auto">
          <a:xfrm>
            <a:off x="5783263" y="5454650"/>
            <a:ext cx="0" cy="2174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82" name="Line 58"/>
          <p:cNvSpPr>
            <a:spLocks noChangeShapeType="1"/>
          </p:cNvSpPr>
          <p:nvPr/>
        </p:nvSpPr>
        <p:spPr bwMode="auto">
          <a:xfrm>
            <a:off x="4065588" y="5456238"/>
            <a:ext cx="0" cy="2174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83" name="Line 59"/>
          <p:cNvSpPr>
            <a:spLocks noChangeShapeType="1"/>
          </p:cNvSpPr>
          <p:nvPr/>
        </p:nvSpPr>
        <p:spPr bwMode="auto">
          <a:xfrm>
            <a:off x="2266950" y="5446713"/>
            <a:ext cx="0" cy="2174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84" name="Rectangle 60"/>
          <p:cNvSpPr>
            <a:spLocks noChangeArrowheads="1"/>
          </p:cNvSpPr>
          <p:nvPr/>
        </p:nvSpPr>
        <p:spPr bwMode="auto">
          <a:xfrm>
            <a:off x="4006850" y="6021388"/>
            <a:ext cx="1727200" cy="5365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80285" name="Text Box 61"/>
          <p:cNvSpPr txBox="1">
            <a:spLocks noChangeArrowheads="1"/>
          </p:cNvSpPr>
          <p:nvPr/>
        </p:nvSpPr>
        <p:spPr bwMode="auto">
          <a:xfrm>
            <a:off x="4176713" y="6080125"/>
            <a:ext cx="13716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روش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تركيبي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80286" name="Line 62"/>
          <p:cNvSpPr>
            <a:spLocks noChangeShapeType="1"/>
          </p:cNvSpPr>
          <p:nvPr/>
        </p:nvSpPr>
        <p:spPr bwMode="auto">
          <a:xfrm>
            <a:off x="4964113" y="5661025"/>
            <a:ext cx="0" cy="3619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87" name="Line 63"/>
          <p:cNvSpPr>
            <a:spLocks noChangeShapeType="1"/>
          </p:cNvSpPr>
          <p:nvPr/>
        </p:nvSpPr>
        <p:spPr bwMode="auto">
          <a:xfrm flipV="1">
            <a:off x="2714625" y="2017713"/>
            <a:ext cx="0" cy="2460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80288" name="Line 64"/>
          <p:cNvSpPr>
            <a:spLocks noChangeShapeType="1"/>
          </p:cNvSpPr>
          <p:nvPr/>
        </p:nvSpPr>
        <p:spPr bwMode="auto">
          <a:xfrm flipV="1">
            <a:off x="2740025" y="3408363"/>
            <a:ext cx="0" cy="1444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8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8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8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18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18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18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18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18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18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18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5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"/>
                                        <p:tgtEl>
                                          <p:spTgt spid="18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500"/>
                                        <p:tgtEl>
                                          <p:spTgt spid="18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500"/>
                                        <p:tgtEl>
                                          <p:spTgt spid="18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5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500"/>
                                        <p:tgtEl>
                                          <p:spTgt spid="18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18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2" dur="500"/>
                                        <p:tgtEl>
                                          <p:spTgt spid="18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5" dur="500"/>
                                        <p:tgtEl>
                                          <p:spTgt spid="18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8" dur="500"/>
                                        <p:tgtEl>
                                          <p:spTgt spid="18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1" dur="500"/>
                                        <p:tgtEl>
                                          <p:spTgt spid="18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0" dur="500"/>
                                        <p:tgtEl>
                                          <p:spTgt spid="18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4" dur="500"/>
                                        <p:tgtEl>
                                          <p:spTgt spid="18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7" dur="500"/>
                                        <p:tgtEl>
                                          <p:spTgt spid="18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1" dur="500"/>
                                        <p:tgtEl>
                                          <p:spTgt spid="18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8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2" dur="500"/>
                                        <p:tgtEl>
                                          <p:spTgt spid="18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5" dur="500"/>
                                        <p:tgtEl>
                                          <p:spTgt spid="18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8" dur="500"/>
                                        <p:tgtEl>
                                          <p:spTgt spid="18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1" dur="500"/>
                                        <p:tgtEl>
                                          <p:spTgt spid="18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5" dur="500"/>
                                        <p:tgtEl>
                                          <p:spTgt spid="18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8" dur="500"/>
                                        <p:tgtEl>
                                          <p:spTgt spid="18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1" dur="500"/>
                                        <p:tgtEl>
                                          <p:spTgt spid="18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4" dur="500"/>
                                        <p:tgtEl>
                                          <p:spTgt spid="18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8" dur="500"/>
                                        <p:tgtEl>
                                          <p:spTgt spid="18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1" dur="500"/>
                                        <p:tgtEl>
                                          <p:spTgt spid="18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4" dur="500"/>
                                        <p:tgtEl>
                                          <p:spTgt spid="18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7" dur="500"/>
                                        <p:tgtEl>
                                          <p:spTgt spid="18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000"/>
                            </p:stCondLst>
                            <p:childTnLst>
                              <p:par>
                                <p:cTn id="17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8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8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9500"/>
                            </p:stCondLst>
                            <p:childTnLst>
                              <p:par>
                                <p:cTn id="18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6" dur="500"/>
                                        <p:tgtEl>
                                          <p:spTgt spid="18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0" dur="500"/>
                                        <p:tgtEl>
                                          <p:spTgt spid="18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3" dur="500"/>
                                        <p:tgtEl>
                                          <p:spTgt spid="18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47" grpId="0" animBg="1"/>
      <p:bldP spid="180246" grpId="0" animBg="1"/>
      <p:bldP spid="180249" grpId="0" animBg="1"/>
      <p:bldP spid="180248" grpId="0" animBg="1"/>
      <p:bldP spid="180245" grpId="0"/>
      <p:bldP spid="180239" grpId="0"/>
      <p:bldP spid="180240" grpId="0"/>
      <p:bldP spid="180241" grpId="0"/>
      <p:bldP spid="180242" grpId="0"/>
      <p:bldP spid="180243" grpId="0"/>
      <p:bldP spid="180233" grpId="0"/>
      <p:bldP spid="180232" grpId="0"/>
      <p:bldP spid="180229" grpId="0"/>
      <p:bldP spid="180228" grpId="0" animBg="1"/>
      <p:bldP spid="180230" grpId="0" animBg="1"/>
      <p:bldP spid="180231" grpId="0" animBg="1"/>
      <p:bldP spid="180234" grpId="0" animBg="1"/>
      <p:bldP spid="180235" grpId="0" animBg="1"/>
      <p:bldP spid="180236" grpId="0" animBg="1"/>
      <p:bldP spid="180237" grpId="0" animBg="1"/>
      <p:bldP spid="180238" grpId="0" animBg="1"/>
      <p:bldP spid="180244" grpId="0" animBg="1"/>
      <p:bldP spid="180250" grpId="0" animBg="1"/>
      <p:bldP spid="180253" grpId="0" animBg="1"/>
      <p:bldP spid="180254" grpId="0" animBg="1"/>
      <p:bldP spid="180255" grpId="0" animBg="1"/>
      <p:bldP spid="180256" grpId="0" animBg="1"/>
      <p:bldP spid="180257" grpId="0" animBg="1"/>
      <p:bldP spid="180258" grpId="0" animBg="1"/>
      <p:bldP spid="180259" grpId="0" animBg="1"/>
      <p:bldP spid="180260" grpId="0" animBg="1"/>
      <p:bldP spid="180261" grpId="0" animBg="1"/>
      <p:bldP spid="180262" grpId="0" animBg="1"/>
      <p:bldP spid="180264" grpId="0" animBg="1"/>
      <p:bldP spid="180266" grpId="0" animBg="1"/>
      <p:bldP spid="180267" grpId="0" animBg="1"/>
      <p:bldP spid="180268" grpId="0" animBg="1"/>
      <p:bldP spid="180269" grpId="0" animBg="1"/>
      <p:bldP spid="180270" grpId="0" animBg="1"/>
      <p:bldP spid="180271" grpId="0" animBg="1"/>
      <p:bldP spid="180272" grpId="0" animBg="1"/>
      <p:bldP spid="180273" grpId="0" animBg="1"/>
      <p:bldP spid="180274" grpId="0" animBg="1"/>
      <p:bldP spid="180276" grpId="0" animBg="1"/>
      <p:bldP spid="180277" grpId="0" animBg="1"/>
      <p:bldP spid="180280" grpId="0" animBg="1"/>
      <p:bldP spid="180281" grpId="0" animBg="1"/>
      <p:bldP spid="180282" grpId="0" animBg="1"/>
      <p:bldP spid="180283" grpId="0" animBg="1"/>
      <p:bldP spid="180284" grpId="0" animBg="1"/>
      <p:bldP spid="180285" grpId="0"/>
      <p:bldP spid="180286" grpId="0" animBg="1"/>
      <p:bldP spid="180287" grpId="0" animBg="1"/>
      <p:bldP spid="180288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38313"/>
            <a:ext cx="8686800" cy="4802187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1)آشنايي </a:t>
            </a:r>
            <a:r>
              <a:rPr lang="fa-IR" dirty="0">
                <a:cs typeface="Zar" pitchFamily="2" charset="-78"/>
              </a:rPr>
              <a:t>با نظامها و </a:t>
            </a:r>
            <a:r>
              <a:rPr lang="fa-IR" dirty="0" smtClean="0">
                <a:cs typeface="Zar" pitchFamily="2" charset="-78"/>
              </a:rPr>
              <a:t>سيستمهاي </a:t>
            </a:r>
            <a:r>
              <a:rPr lang="fa-IR" dirty="0">
                <a:cs typeface="Zar" pitchFamily="2" charset="-78"/>
              </a:rPr>
              <a:t>طبقه‫</a:t>
            </a:r>
            <a:r>
              <a:rPr lang="fa-IR" dirty="0" smtClean="0">
                <a:cs typeface="Zar" pitchFamily="2" charset="-78"/>
              </a:rPr>
              <a:t>بندي </a:t>
            </a:r>
            <a:r>
              <a:rPr lang="fa-IR" dirty="0">
                <a:cs typeface="Zar" pitchFamily="2" charset="-78"/>
              </a:rPr>
              <a:t>كتابخانه‫ها.</a:t>
            </a: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2)آشنايي </a:t>
            </a:r>
            <a:r>
              <a:rPr lang="fa-IR" dirty="0">
                <a:cs typeface="Zar" pitchFamily="2" charset="-78"/>
              </a:rPr>
              <a:t>با </a:t>
            </a:r>
            <a:r>
              <a:rPr lang="fa-IR" dirty="0" smtClean="0">
                <a:cs typeface="Zar" pitchFamily="2" charset="-78"/>
              </a:rPr>
              <a:t>شيوه </a:t>
            </a:r>
            <a:r>
              <a:rPr lang="fa-IR" dirty="0">
                <a:cs typeface="Zar" pitchFamily="2" charset="-78"/>
              </a:rPr>
              <a:t>جستجو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منبع مورد </a:t>
            </a:r>
            <a:r>
              <a:rPr lang="fa-IR" dirty="0" smtClean="0">
                <a:cs typeface="Zar" pitchFamily="2" charset="-78"/>
              </a:rPr>
              <a:t>نياز </a:t>
            </a:r>
            <a:r>
              <a:rPr lang="fa-IR" dirty="0">
                <a:cs typeface="Zar" pitchFamily="2" charset="-78"/>
              </a:rPr>
              <a:t>در كتابخانه.</a:t>
            </a: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3)آشنايي </a:t>
            </a:r>
            <a:r>
              <a:rPr lang="fa-IR" dirty="0">
                <a:cs typeface="Zar" pitchFamily="2" charset="-78"/>
              </a:rPr>
              <a:t>با </a:t>
            </a:r>
            <a:r>
              <a:rPr lang="fa-IR" dirty="0" smtClean="0">
                <a:cs typeface="Zar" pitchFamily="2" charset="-78"/>
              </a:rPr>
              <a:t>آيين</a:t>
            </a:r>
            <a:r>
              <a:rPr lang="fa-IR" dirty="0">
                <a:cs typeface="Zar" pitchFamily="2" charset="-78"/>
              </a:rPr>
              <a:t>‫نامه‫ها و مقررات خاص كتابخانه.</a:t>
            </a: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4)عضو شدن در كتابخانه جهت ارائه خدمات به محقق.</a:t>
            </a: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5)كتابخانه علاوه بر </a:t>
            </a:r>
            <a:r>
              <a:rPr lang="fa-IR" dirty="0" smtClean="0">
                <a:cs typeface="Zar" pitchFamily="2" charset="-78"/>
              </a:rPr>
              <a:t>تامين </a:t>
            </a:r>
            <a:r>
              <a:rPr lang="fa-IR" dirty="0">
                <a:cs typeface="Zar" pitchFamily="2" charset="-78"/>
              </a:rPr>
              <a:t>كتاب، </a:t>
            </a:r>
            <a:r>
              <a:rPr lang="fa-IR" dirty="0" smtClean="0">
                <a:cs typeface="Zar" pitchFamily="2" charset="-78"/>
              </a:rPr>
              <a:t>سرويس </a:t>
            </a:r>
            <a:r>
              <a:rPr lang="fa-IR" dirty="0">
                <a:cs typeface="Zar" pitchFamily="2" charset="-78"/>
              </a:rPr>
              <a:t>و خدمات </a:t>
            </a:r>
            <a:r>
              <a:rPr lang="fa-IR" dirty="0" smtClean="0">
                <a:cs typeface="Zar" pitchFamily="2" charset="-78"/>
              </a:rPr>
              <a:t>جانبي </a:t>
            </a:r>
            <a:r>
              <a:rPr lang="fa-IR" dirty="0">
                <a:cs typeface="Zar" pitchFamily="2" charset="-78"/>
              </a:rPr>
              <a:t>را نيز ارائه مي‏دهد.</a:t>
            </a: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6)كتابداران </a:t>
            </a:r>
            <a:r>
              <a:rPr lang="fa-IR" dirty="0" smtClean="0">
                <a:cs typeface="Zar" pitchFamily="2" charset="-78"/>
              </a:rPr>
              <a:t>ماموريت راهنمايي متقاضيان </a:t>
            </a:r>
            <a:r>
              <a:rPr lang="fa-IR" dirty="0">
                <a:cs typeface="Zar" pitchFamily="2" charset="-78"/>
              </a:rPr>
              <a:t>را دارند.</a:t>
            </a: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7)محقق ملزم به </a:t>
            </a:r>
            <a:r>
              <a:rPr lang="fa-IR" dirty="0" smtClean="0">
                <a:cs typeface="Zar" pitchFamily="2" charset="-78"/>
              </a:rPr>
              <a:t>رعايت </a:t>
            </a:r>
            <a:r>
              <a:rPr lang="fa-IR" dirty="0">
                <a:cs typeface="Zar" pitchFamily="2" charset="-78"/>
              </a:rPr>
              <a:t>آداب و ضوابط حاكم بر كتابخانه است. 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0363"/>
            <a:ext cx="8229600" cy="1143000"/>
          </a:xfrm>
        </p:spPr>
        <p:txBody>
          <a:bodyPr/>
          <a:lstStyle/>
          <a:p>
            <a:pPr rtl="1"/>
            <a:r>
              <a:rPr lang="fa-IR">
                <a:cs typeface="Zar" pitchFamily="2" charset="-78"/>
              </a:rPr>
              <a:t>چند نكته درباره كتابخانه‫ها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uiExpand="1" build="p"/>
      <p:bldP spid="181250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473075" y="2370138"/>
            <a:ext cx="8229600" cy="3916362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	1)كتابخانه‫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باز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	2)كتابخانه‫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بسته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	3)كتابخانه</a:t>
            </a:r>
            <a:r>
              <a:rPr lang="en-US" dirty="0"/>
              <a:t>‫</a:t>
            </a:r>
            <a:r>
              <a:rPr lang="fa-IR" dirty="0" smtClean="0">
                <a:cs typeface="Zar" pitchFamily="2" charset="-78"/>
              </a:rPr>
              <a:t>هاي نيمه </a:t>
            </a:r>
            <a:r>
              <a:rPr lang="fa-IR" dirty="0">
                <a:cs typeface="Zar" pitchFamily="2" charset="-78"/>
              </a:rPr>
              <a:t>باز</a:t>
            </a:r>
            <a:endParaRPr lang="en-US" dirty="0">
              <a:cs typeface="Zar" pitchFamily="2" charset="-78"/>
            </a:endParaRP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7538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>
                <a:cs typeface="Zar" pitchFamily="2" charset="-78"/>
              </a:rPr>
              <a:t>انواع كتابخانه از نظر </a:t>
            </a:r>
            <a:r>
              <a:rPr lang="fa-IR" dirty="0" smtClean="0">
                <a:cs typeface="Zar" pitchFamily="2" charset="-78"/>
              </a:rPr>
              <a:t>دسترسي </a:t>
            </a:r>
            <a:r>
              <a:rPr lang="fa-IR" dirty="0">
                <a:cs typeface="Zar" pitchFamily="2" charset="-78"/>
              </a:rPr>
              <a:t>محقق به منابع: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uiExpand="1" build="p"/>
      <p:bldP spid="182274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-42863" y="1600200"/>
            <a:ext cx="4256088" cy="4918075"/>
          </a:xfrm>
        </p:spPr>
        <p:txBody>
          <a:bodyPr/>
          <a:lstStyle/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 </a:t>
            </a:r>
            <a:r>
              <a:rPr lang="fa-IR" sz="2400" dirty="0" smtClean="0">
                <a:cs typeface="Zar" pitchFamily="2" charset="-78"/>
              </a:rPr>
              <a:t>7)نشريه</a:t>
            </a:r>
            <a:r>
              <a:rPr lang="fa-IR" sz="2400" dirty="0">
                <a:cs typeface="Zar" pitchFamily="2" charset="-78"/>
              </a:rPr>
              <a:t>‫</a:t>
            </a:r>
            <a:r>
              <a:rPr lang="fa-IR" sz="2400" dirty="0" smtClean="0">
                <a:cs typeface="Zar" pitchFamily="2" charset="-78"/>
              </a:rPr>
              <a:t>هاي رسمي دولتي</a:t>
            </a:r>
            <a:endParaRPr lang="fa-IR" sz="24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 8)اسناد </a:t>
            </a:r>
            <a:r>
              <a:rPr lang="fa-IR" sz="2400" dirty="0" smtClean="0">
                <a:cs typeface="Zar" pitchFamily="2" charset="-78"/>
              </a:rPr>
              <a:t>شخصي </a:t>
            </a:r>
            <a:r>
              <a:rPr lang="fa-IR" sz="2400" dirty="0">
                <a:cs typeface="Zar" pitchFamily="2" charset="-78"/>
              </a:rPr>
              <a:t>و </a:t>
            </a:r>
            <a:r>
              <a:rPr lang="fa-IR" sz="2400" dirty="0" smtClean="0">
                <a:cs typeface="Zar" pitchFamily="2" charset="-78"/>
              </a:rPr>
              <a:t>خصوصي</a:t>
            </a:r>
            <a:endParaRPr lang="fa-IR" sz="24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 9)مطبوعات</a:t>
            </a: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 10)آمارنامه‫ها</a:t>
            </a: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 11)اسناد </a:t>
            </a:r>
            <a:r>
              <a:rPr lang="fa-IR" sz="2400" dirty="0" smtClean="0">
                <a:cs typeface="Zar" pitchFamily="2" charset="-78"/>
              </a:rPr>
              <a:t>صوتي </a:t>
            </a:r>
            <a:r>
              <a:rPr lang="fa-IR" sz="2400" dirty="0">
                <a:cs typeface="Zar" pitchFamily="2" charset="-78"/>
              </a:rPr>
              <a:t>و </a:t>
            </a:r>
            <a:r>
              <a:rPr lang="fa-IR" sz="2400" dirty="0" smtClean="0">
                <a:cs typeface="Zar" pitchFamily="2" charset="-78"/>
              </a:rPr>
              <a:t>تصويري</a:t>
            </a:r>
            <a:endParaRPr lang="en-US" sz="2400" dirty="0">
              <a:cs typeface="Zar" pitchFamily="2" charset="-78"/>
            </a:endParaRPr>
          </a:p>
        </p:txBody>
      </p:sp>
      <p:sp>
        <p:nvSpPr>
          <p:cNvPr id="18330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038600" cy="4772025"/>
          </a:xfrm>
        </p:spPr>
        <p:txBody>
          <a:bodyPr/>
          <a:lstStyle/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1)كتاب</a:t>
            </a: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2)مقاله‫ها و مجلات</a:t>
            </a: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dirty="0" smtClean="0">
                <a:cs typeface="Zar" pitchFamily="2" charset="-78"/>
              </a:rPr>
              <a:t>3)ميكرو فيلم </a:t>
            </a:r>
            <a:r>
              <a:rPr lang="fa-IR" sz="2400" dirty="0">
                <a:cs typeface="Zar" pitchFamily="2" charset="-78"/>
              </a:rPr>
              <a:t>و </a:t>
            </a:r>
            <a:r>
              <a:rPr lang="fa-IR" sz="2400" dirty="0" smtClean="0">
                <a:cs typeface="Zar" pitchFamily="2" charset="-78"/>
              </a:rPr>
              <a:t>ميكرو فيش</a:t>
            </a:r>
            <a:endParaRPr lang="fa-IR" sz="24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dirty="0" smtClean="0">
                <a:cs typeface="Zar" pitchFamily="2" charset="-78"/>
              </a:rPr>
              <a:t>4)ديسكها </a:t>
            </a:r>
            <a:r>
              <a:rPr lang="fa-IR" sz="2400" dirty="0">
                <a:cs typeface="Zar" pitchFamily="2" charset="-78"/>
              </a:rPr>
              <a:t>و </a:t>
            </a:r>
            <a:r>
              <a:rPr lang="fa-IR" sz="2400" dirty="0" smtClean="0">
                <a:cs typeface="Zar" pitchFamily="2" charset="-78"/>
              </a:rPr>
              <a:t>ديسكتهاي كامپيوتري</a:t>
            </a:r>
            <a:endParaRPr lang="fa-IR" sz="24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5)اسناد اصل</a:t>
            </a: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fa-IR" sz="24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6)اسناد </a:t>
            </a:r>
            <a:r>
              <a:rPr lang="fa-IR" sz="2400" dirty="0" smtClean="0">
                <a:cs typeface="Zar" pitchFamily="2" charset="-78"/>
              </a:rPr>
              <a:t>دولتي</a:t>
            </a:r>
            <a:endParaRPr lang="en-US" sz="2400" dirty="0">
              <a:cs typeface="Zar" pitchFamily="2" charset="-78"/>
            </a:endParaRP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انواع اسناد در مطالعات كتابخانه‫</a:t>
            </a:r>
            <a:r>
              <a:rPr lang="fa-IR" dirty="0" smtClean="0">
                <a:cs typeface="Zar" pitchFamily="2" charset="-78"/>
              </a:rPr>
              <a:t>اي: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83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83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83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83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83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83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83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300038" y="1600200"/>
            <a:ext cx="4038600" cy="45259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5)تصاوير </a:t>
            </a:r>
            <a:r>
              <a:rPr lang="fa-IR" dirty="0">
                <a:cs typeface="Zar" pitchFamily="2" charset="-78"/>
              </a:rPr>
              <a:t>ماهواره‫</a:t>
            </a:r>
            <a:r>
              <a:rPr lang="fa-IR" dirty="0" smtClean="0">
                <a:cs typeface="Zar" pitchFamily="2" charset="-78"/>
              </a:rPr>
              <a:t>اي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6)عكسهاي هوايي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7)فيلم</a:t>
            </a:r>
            <a:r>
              <a:rPr lang="en-US" dirty="0"/>
              <a:t>‫</a:t>
            </a:r>
            <a:r>
              <a:rPr lang="fa-IR" dirty="0">
                <a:cs typeface="Zar" pitchFamily="2" charset="-78"/>
              </a:rPr>
              <a:t>ها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8)گرافيك</a:t>
            </a:r>
            <a:r>
              <a:rPr lang="en-US" dirty="0"/>
              <a:t>‫</a:t>
            </a:r>
            <a:r>
              <a:rPr lang="fa-IR" dirty="0">
                <a:cs typeface="Zar" pitchFamily="2" charset="-78"/>
              </a:rPr>
              <a:t>ها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</p:txBody>
      </p:sp>
      <p:sp>
        <p:nvSpPr>
          <p:cNvPr id="18534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1)نقاشي</a:t>
            </a:r>
            <a:r>
              <a:rPr lang="en-US" dirty="0" smtClean="0"/>
              <a:t>‫</a:t>
            </a:r>
            <a:r>
              <a:rPr lang="fa-IR" dirty="0">
                <a:cs typeface="Zar" pitchFamily="2" charset="-78"/>
              </a:rPr>
              <a:t>ها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2)كروكي</a:t>
            </a:r>
            <a:r>
              <a:rPr lang="en-US" dirty="0" smtClean="0"/>
              <a:t>‫</a:t>
            </a:r>
            <a:r>
              <a:rPr lang="fa-IR" dirty="0">
                <a:cs typeface="Zar" pitchFamily="2" charset="-78"/>
              </a:rPr>
              <a:t>ها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3)طراحي</a:t>
            </a:r>
            <a:r>
              <a:rPr lang="en-US" dirty="0" smtClean="0"/>
              <a:t>‫</a:t>
            </a:r>
            <a:r>
              <a:rPr lang="fa-IR" dirty="0">
                <a:cs typeface="Zar" pitchFamily="2" charset="-78"/>
              </a:rPr>
              <a:t>ها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4)عكس</a:t>
            </a:r>
            <a:r>
              <a:rPr lang="en-US" dirty="0"/>
              <a:t>‫</a:t>
            </a:r>
            <a:r>
              <a:rPr lang="fa-IR" dirty="0" smtClean="0">
                <a:cs typeface="Zar" pitchFamily="2" charset="-78"/>
              </a:rPr>
              <a:t>هاي معمولي</a:t>
            </a:r>
            <a:endParaRPr lang="en-US" dirty="0">
              <a:cs typeface="Zar" pitchFamily="2" charset="-78"/>
            </a:endParaRP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Zar" pitchFamily="2" charset="-78"/>
              </a:rPr>
              <a:t>انواع گوناگون اسناد </a:t>
            </a:r>
            <a:r>
              <a:rPr lang="fa-IR" dirty="0" smtClean="0">
                <a:cs typeface="Zar" pitchFamily="2" charset="-78"/>
              </a:rPr>
              <a:t>تصاويري: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5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5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5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5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5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5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5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5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5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5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5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5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5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5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5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5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5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5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5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5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5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5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5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5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5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5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5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5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5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9" grpId="0" uiExpand="1" build="p"/>
      <p:bldP spid="185346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						</a:t>
            </a: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				</a:t>
            </a:r>
            <a:r>
              <a:rPr lang="fa-IR" sz="2800" dirty="0" smtClean="0">
                <a:cs typeface="Zar" pitchFamily="2" charset="-78"/>
              </a:rPr>
              <a:t>1)فيش</a:t>
            </a: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				2)جدول و فرم</a:t>
            </a:r>
          </a:p>
          <a:p>
            <a:pPr algn="r" rtl="1">
              <a:buFont typeface="Wingdings" pitchFamily="2" charset="2"/>
              <a:buNone/>
            </a:pP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				3)پرسشنامه استخراج اطلاعات</a:t>
            </a:r>
          </a:p>
          <a:p>
            <a:pPr algn="r" rtl="1">
              <a:buFont typeface="Wingdings" pitchFamily="2" charset="2"/>
              <a:buNone/>
            </a:pP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				4)نقشه و </a:t>
            </a:r>
            <a:r>
              <a:rPr lang="fa-IR" sz="2800" dirty="0" smtClean="0">
                <a:cs typeface="Zar" pitchFamily="2" charset="-78"/>
              </a:rPr>
              <a:t>كروكي</a:t>
            </a:r>
            <a:endParaRPr lang="en-US" sz="2800" dirty="0">
              <a:cs typeface="Zar" pitchFamily="2" charset="-78"/>
            </a:endParaRP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Zar" pitchFamily="2" charset="-78"/>
              </a:rPr>
              <a:t>ابزارگردآوري </a:t>
            </a:r>
            <a:r>
              <a:rPr lang="fa-IR" dirty="0">
                <a:cs typeface="Zar" pitchFamily="2" charset="-78"/>
              </a:rPr>
              <a:t>اطلاعات در روش كتابخانه‫</a:t>
            </a:r>
            <a:r>
              <a:rPr lang="fa-IR" dirty="0" smtClean="0">
                <a:cs typeface="Zar" pitchFamily="2" charset="-78"/>
              </a:rPr>
              <a:t>اي: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uiExpand="1" build="p"/>
      <p:bldP spid="187394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57150" y="1657350"/>
            <a:ext cx="8934450" cy="488791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1)بخش اطلاعات مربوط به منبع </a:t>
            </a:r>
            <a:r>
              <a:rPr lang="fa-IR" dirty="0" smtClean="0">
                <a:cs typeface="Zar" pitchFamily="2" charset="-78"/>
              </a:rPr>
              <a:t>يا اثري </a:t>
            </a:r>
            <a:r>
              <a:rPr lang="fa-IR" dirty="0">
                <a:cs typeface="Zar" pitchFamily="2" charset="-78"/>
              </a:rPr>
              <a:t>كه اطلاعات از آن گرفته </a:t>
            </a:r>
            <a:r>
              <a:rPr lang="fa-IR" dirty="0" smtClean="0">
                <a:cs typeface="Zar" pitchFamily="2" charset="-78"/>
              </a:rPr>
              <a:t>مي‌شود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2)بخش اطلاعات درباره موضوع مورد مطالعه و متن ثبت شده در </a:t>
            </a:r>
            <a:r>
              <a:rPr lang="fa-IR" dirty="0" smtClean="0">
                <a:cs typeface="Zar" pitchFamily="2" charset="-78"/>
              </a:rPr>
              <a:t>فيش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3)بخش اطلاعات در مورد </a:t>
            </a:r>
            <a:r>
              <a:rPr lang="fa-IR" dirty="0" smtClean="0">
                <a:cs typeface="Zar" pitchFamily="2" charset="-78"/>
              </a:rPr>
              <a:t>فيش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4)بخش ثبت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الصاق متن.</a:t>
            </a:r>
            <a:endParaRPr lang="en-US" dirty="0">
              <a:cs typeface="Zar" pitchFamily="2" charset="-78"/>
            </a:endParaRPr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3225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بخش</a:t>
            </a:r>
            <a:r>
              <a:rPr lang="en-US" dirty="0"/>
              <a:t>‫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هر </a:t>
            </a:r>
            <a:r>
              <a:rPr lang="fa-IR" dirty="0" smtClean="0">
                <a:cs typeface="Zar" pitchFamily="2" charset="-78"/>
              </a:rPr>
              <a:t>فيش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uiExpand="1" build="p"/>
      <p:bldP spid="188418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54375"/>
            <a:ext cx="8229600" cy="1765300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ابزارها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استخراج داده‫</a:t>
            </a:r>
            <a:r>
              <a:rPr lang="fa-IR" dirty="0" smtClean="0">
                <a:cs typeface="Zar" pitchFamily="2" charset="-78"/>
              </a:rPr>
              <a:t>هاي آماري </a:t>
            </a:r>
            <a:r>
              <a:rPr lang="fa-IR" dirty="0">
                <a:cs typeface="Zar" pitchFamily="2" charset="-78"/>
              </a:rPr>
              <a:t>و اطلاعات </a:t>
            </a:r>
            <a:r>
              <a:rPr lang="fa-IR" dirty="0" smtClean="0">
                <a:cs typeface="Zar" pitchFamily="2" charset="-78"/>
              </a:rPr>
              <a:t>كمي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غيركمي </a:t>
            </a:r>
            <a:r>
              <a:rPr lang="fa-IR" dirty="0">
                <a:cs typeface="Zar" pitchFamily="2" charset="-78"/>
              </a:rPr>
              <a:t>از آمارنامه‫ها، كتابها، </a:t>
            </a:r>
            <a:r>
              <a:rPr lang="fa-IR" dirty="0" smtClean="0">
                <a:cs typeface="Zar" pitchFamily="2" charset="-78"/>
              </a:rPr>
              <a:t>بايگاني</a:t>
            </a:r>
            <a:r>
              <a:rPr lang="en-US" dirty="0" smtClean="0"/>
              <a:t>‫</a:t>
            </a:r>
            <a:r>
              <a:rPr lang="fa-IR" dirty="0">
                <a:cs typeface="Zar" pitchFamily="2" charset="-78"/>
              </a:rPr>
              <a:t>ها و </a:t>
            </a:r>
            <a:r>
              <a:rPr lang="fa-IR" dirty="0" smtClean="0">
                <a:cs typeface="Zar" pitchFamily="2" charset="-78"/>
              </a:rPr>
              <a:t>ساير </a:t>
            </a:r>
            <a:r>
              <a:rPr lang="fa-IR" dirty="0">
                <a:cs typeface="Zar" pitchFamily="2" charset="-78"/>
              </a:rPr>
              <a:t>منابع، مورد استفاده قرار </a:t>
            </a:r>
            <a:r>
              <a:rPr lang="fa-IR" dirty="0" smtClean="0">
                <a:cs typeface="Zar" pitchFamily="2" charset="-78"/>
              </a:rPr>
              <a:t>مي‫گيرد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7600"/>
            <a:ext cx="8229600" cy="1143000"/>
          </a:xfrm>
        </p:spPr>
        <p:txBody>
          <a:bodyPr/>
          <a:lstStyle/>
          <a:p>
            <a:r>
              <a:rPr lang="fa-IR">
                <a:cs typeface="Zar" pitchFamily="2" charset="-78"/>
              </a:rPr>
              <a:t>جدول و فرم: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  <p:bldP spid="189442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290513" y="1481138"/>
            <a:ext cx="8664575" cy="28432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90469" name="Line 5"/>
          <p:cNvSpPr>
            <a:spLocks noChangeShapeType="1"/>
          </p:cNvSpPr>
          <p:nvPr/>
        </p:nvSpPr>
        <p:spPr bwMode="auto">
          <a:xfrm flipH="1">
            <a:off x="276225" y="2293938"/>
            <a:ext cx="8693150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90470" name="Line 6"/>
          <p:cNvSpPr>
            <a:spLocks noChangeShapeType="1"/>
          </p:cNvSpPr>
          <p:nvPr/>
        </p:nvSpPr>
        <p:spPr bwMode="auto">
          <a:xfrm>
            <a:off x="8026400" y="1481138"/>
            <a:ext cx="1588" cy="284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90471" name="Line 7"/>
          <p:cNvSpPr>
            <a:spLocks noChangeShapeType="1"/>
          </p:cNvSpPr>
          <p:nvPr/>
        </p:nvSpPr>
        <p:spPr bwMode="auto">
          <a:xfrm>
            <a:off x="6503988" y="1497013"/>
            <a:ext cx="1587" cy="284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90472" name="Line 8"/>
          <p:cNvSpPr>
            <a:spLocks noChangeShapeType="1"/>
          </p:cNvSpPr>
          <p:nvPr/>
        </p:nvSpPr>
        <p:spPr bwMode="auto">
          <a:xfrm>
            <a:off x="5692775" y="1497013"/>
            <a:ext cx="1588" cy="284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90473" name="Line 9"/>
          <p:cNvSpPr>
            <a:spLocks noChangeShapeType="1"/>
          </p:cNvSpPr>
          <p:nvPr/>
        </p:nvSpPr>
        <p:spPr bwMode="auto">
          <a:xfrm>
            <a:off x="4830763" y="1498600"/>
            <a:ext cx="1587" cy="28590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90474" name="Line 10"/>
          <p:cNvSpPr>
            <a:spLocks noChangeShapeType="1"/>
          </p:cNvSpPr>
          <p:nvPr/>
        </p:nvSpPr>
        <p:spPr bwMode="auto">
          <a:xfrm>
            <a:off x="4256088" y="1482725"/>
            <a:ext cx="1587" cy="284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90475" name="Line 11"/>
          <p:cNvSpPr>
            <a:spLocks noChangeShapeType="1"/>
          </p:cNvSpPr>
          <p:nvPr/>
        </p:nvSpPr>
        <p:spPr bwMode="auto">
          <a:xfrm>
            <a:off x="3657600" y="1470025"/>
            <a:ext cx="1588" cy="284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90476" name="Line 12"/>
          <p:cNvSpPr>
            <a:spLocks noChangeShapeType="1"/>
          </p:cNvSpPr>
          <p:nvPr/>
        </p:nvSpPr>
        <p:spPr bwMode="auto">
          <a:xfrm>
            <a:off x="3036888" y="1498600"/>
            <a:ext cx="1587" cy="284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90477" name="Line 13"/>
          <p:cNvSpPr>
            <a:spLocks noChangeShapeType="1"/>
          </p:cNvSpPr>
          <p:nvPr/>
        </p:nvSpPr>
        <p:spPr bwMode="auto">
          <a:xfrm>
            <a:off x="2397125" y="1470025"/>
            <a:ext cx="1588" cy="284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90478" name="Line 14"/>
          <p:cNvSpPr>
            <a:spLocks noChangeShapeType="1"/>
          </p:cNvSpPr>
          <p:nvPr/>
        </p:nvSpPr>
        <p:spPr bwMode="auto">
          <a:xfrm>
            <a:off x="1847850" y="1484313"/>
            <a:ext cx="1588" cy="284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7996238" y="1728788"/>
            <a:ext cx="1030287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كد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0480" name="Text Box 16"/>
          <p:cNvSpPr txBox="1">
            <a:spLocks noChangeArrowheads="1"/>
          </p:cNvSpPr>
          <p:nvPr/>
        </p:nvSpPr>
        <p:spPr bwMode="auto">
          <a:xfrm>
            <a:off x="6383338" y="1700213"/>
            <a:ext cx="167005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عنوان منبع(كتاب)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0481" name="Text Box 17"/>
          <p:cNvSpPr txBox="1">
            <a:spLocks noChangeArrowheads="1"/>
          </p:cNvSpPr>
          <p:nvPr/>
        </p:nvSpPr>
        <p:spPr bwMode="auto">
          <a:xfrm>
            <a:off x="5645150" y="1698625"/>
            <a:ext cx="900113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نام مولف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0482" name="Text Box 18"/>
          <p:cNvSpPr txBox="1">
            <a:spLocks noChangeArrowheads="1"/>
          </p:cNvSpPr>
          <p:nvPr/>
        </p:nvSpPr>
        <p:spPr bwMode="auto">
          <a:xfrm>
            <a:off x="4497388" y="1682750"/>
            <a:ext cx="1235075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نام مترجم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0483" name="Text Box 19"/>
          <p:cNvSpPr txBox="1">
            <a:spLocks noChangeArrowheads="1"/>
          </p:cNvSpPr>
          <p:nvPr/>
        </p:nvSpPr>
        <p:spPr bwMode="auto">
          <a:xfrm>
            <a:off x="4100513" y="1493838"/>
            <a:ext cx="757237" cy="8540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شماره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جلد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0484" name="Text Box 20"/>
          <p:cNvSpPr txBox="1">
            <a:spLocks noChangeArrowheads="1"/>
          </p:cNvSpPr>
          <p:nvPr/>
        </p:nvSpPr>
        <p:spPr bwMode="auto">
          <a:xfrm>
            <a:off x="3549650" y="1497013"/>
            <a:ext cx="696913" cy="7016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شماره چاپ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0485" name="Text Box 21"/>
          <p:cNvSpPr txBox="1">
            <a:spLocks noChangeArrowheads="1"/>
          </p:cNvSpPr>
          <p:nvPr/>
        </p:nvSpPr>
        <p:spPr bwMode="auto">
          <a:xfrm>
            <a:off x="2865438" y="1525588"/>
            <a:ext cx="76835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ناشر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0486" name="Text Box 22"/>
          <p:cNvSpPr txBox="1">
            <a:spLocks noChangeArrowheads="1"/>
          </p:cNvSpPr>
          <p:nvPr/>
        </p:nvSpPr>
        <p:spPr bwMode="auto">
          <a:xfrm>
            <a:off x="2046288" y="1479550"/>
            <a:ext cx="1001712" cy="8540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مكان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 نشر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0487" name="Text Box 23"/>
          <p:cNvSpPr txBox="1">
            <a:spLocks noChangeArrowheads="1"/>
          </p:cNvSpPr>
          <p:nvPr/>
        </p:nvSpPr>
        <p:spPr bwMode="auto">
          <a:xfrm>
            <a:off x="1844675" y="1468438"/>
            <a:ext cx="579438" cy="8540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زمان</a:t>
            </a:r>
          </a:p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 نشر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0488" name="Text Box 24"/>
          <p:cNvSpPr txBox="1">
            <a:spLocks noChangeArrowheads="1"/>
          </p:cNvSpPr>
          <p:nvPr/>
        </p:nvSpPr>
        <p:spPr bwMode="auto">
          <a:xfrm>
            <a:off x="495300" y="1670050"/>
            <a:ext cx="1189038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توضيحات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0489" name="Text Box 25"/>
          <p:cNvSpPr txBox="1">
            <a:spLocks noChangeArrowheads="1"/>
          </p:cNvSpPr>
          <p:nvPr/>
        </p:nvSpPr>
        <p:spPr bwMode="auto">
          <a:xfrm>
            <a:off x="1117600" y="5021263"/>
            <a:ext cx="5788025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نمونه جدول </a:t>
            </a:r>
            <a:r>
              <a:rPr lang="fa-I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كدگذاري </a:t>
            </a:r>
            <a:r>
              <a:rPr lang="fa-I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منابع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0490" name="Line 26"/>
          <p:cNvSpPr>
            <a:spLocks noChangeShapeType="1"/>
          </p:cNvSpPr>
          <p:nvPr/>
        </p:nvSpPr>
        <p:spPr bwMode="auto">
          <a:xfrm>
            <a:off x="8751888" y="2278063"/>
            <a:ext cx="1587" cy="2047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90491" name="Line 27"/>
          <p:cNvSpPr>
            <a:spLocks noChangeShapeType="1"/>
          </p:cNvSpPr>
          <p:nvPr/>
        </p:nvSpPr>
        <p:spPr bwMode="auto">
          <a:xfrm>
            <a:off x="8539163" y="2293938"/>
            <a:ext cx="1587" cy="2047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90492" name="Line 28"/>
          <p:cNvSpPr>
            <a:spLocks noChangeShapeType="1"/>
          </p:cNvSpPr>
          <p:nvPr/>
        </p:nvSpPr>
        <p:spPr bwMode="auto">
          <a:xfrm>
            <a:off x="8296275" y="2279650"/>
            <a:ext cx="1588" cy="2047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9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19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19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19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19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19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19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19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19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19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19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19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90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90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90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nimBg="1"/>
      <p:bldP spid="190469" grpId="0" animBg="1"/>
      <p:bldP spid="190470" grpId="0" animBg="1"/>
      <p:bldP spid="190471" grpId="0" animBg="1"/>
      <p:bldP spid="190472" grpId="0" animBg="1"/>
      <p:bldP spid="190473" grpId="0" animBg="1"/>
      <p:bldP spid="190474" grpId="0" animBg="1"/>
      <p:bldP spid="190475" grpId="0" animBg="1"/>
      <p:bldP spid="190476" grpId="0" animBg="1"/>
      <p:bldP spid="190477" grpId="0" animBg="1"/>
      <p:bldP spid="190478" grpId="0" animBg="1"/>
      <p:bldP spid="190479" grpId="0"/>
      <p:bldP spid="190480" grpId="0"/>
      <p:bldP spid="190481" grpId="0"/>
      <p:bldP spid="190482" grpId="0"/>
      <p:bldP spid="190483" grpId="0"/>
      <p:bldP spid="190484" grpId="0"/>
      <p:bldP spid="190485" grpId="0"/>
      <p:bldP spid="190486" grpId="0"/>
      <p:bldP spid="190487" grpId="0"/>
      <p:bldP spid="190488" grpId="0"/>
      <p:bldP spid="190489" grpId="0"/>
      <p:bldP spid="190490" grpId="0" animBg="1"/>
      <p:bldP spid="190491" grpId="0" animBg="1"/>
      <p:bldP spid="190492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333375" y="122238"/>
            <a:ext cx="8607425" cy="60388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8099425" y="138113"/>
            <a:ext cx="0" cy="60086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>
            <a:off x="6988175" y="136525"/>
            <a:ext cx="0" cy="60086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>
            <a:off x="5556250" y="149225"/>
            <a:ext cx="0" cy="60086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91497" name="Line 9"/>
          <p:cNvSpPr>
            <a:spLocks noChangeShapeType="1"/>
          </p:cNvSpPr>
          <p:nvPr/>
        </p:nvSpPr>
        <p:spPr bwMode="auto">
          <a:xfrm>
            <a:off x="4171950" y="133350"/>
            <a:ext cx="0" cy="60086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91498" name="Line 10"/>
          <p:cNvSpPr>
            <a:spLocks noChangeShapeType="1"/>
          </p:cNvSpPr>
          <p:nvPr/>
        </p:nvSpPr>
        <p:spPr bwMode="auto">
          <a:xfrm>
            <a:off x="3028950" y="127000"/>
            <a:ext cx="0" cy="60086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91499" name="Line 11"/>
          <p:cNvSpPr>
            <a:spLocks noChangeShapeType="1"/>
          </p:cNvSpPr>
          <p:nvPr/>
        </p:nvSpPr>
        <p:spPr bwMode="auto">
          <a:xfrm>
            <a:off x="9178925" y="1217613"/>
            <a:ext cx="0" cy="60086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91500" name="Line 12"/>
          <p:cNvSpPr>
            <a:spLocks noChangeShapeType="1"/>
          </p:cNvSpPr>
          <p:nvPr/>
        </p:nvSpPr>
        <p:spPr bwMode="auto">
          <a:xfrm flipH="1">
            <a:off x="333375" y="993775"/>
            <a:ext cx="86074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91501" name="Text Box 13"/>
          <p:cNvSpPr txBox="1">
            <a:spLocks noChangeArrowheads="1"/>
          </p:cNvSpPr>
          <p:nvPr/>
        </p:nvSpPr>
        <p:spPr bwMode="auto">
          <a:xfrm>
            <a:off x="8026400" y="368300"/>
            <a:ext cx="915988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نام استان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1502" name="Text Box 14"/>
          <p:cNvSpPr txBox="1">
            <a:spLocks noChangeArrowheads="1"/>
          </p:cNvSpPr>
          <p:nvPr/>
        </p:nvSpPr>
        <p:spPr bwMode="auto">
          <a:xfrm>
            <a:off x="6643688" y="152400"/>
            <a:ext cx="1812925" cy="8540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تعداد مدارس </a:t>
            </a:r>
          </a:p>
          <a:p>
            <a:pPr algn="ct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ابتدايي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5486400" y="180975"/>
            <a:ext cx="1639888" cy="8540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تعداد دانش آموز</a:t>
            </a:r>
          </a:p>
          <a:p>
            <a:pPr algn="ct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 پسر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3944938" y="195263"/>
            <a:ext cx="1828800" cy="8540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تعداد دانش آموز</a:t>
            </a:r>
          </a:p>
          <a:p>
            <a:pPr algn="ct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دختر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1505" name="Text Box 17"/>
          <p:cNvSpPr txBox="1">
            <a:spLocks noChangeArrowheads="1"/>
          </p:cNvSpPr>
          <p:nvPr/>
        </p:nvSpPr>
        <p:spPr bwMode="auto">
          <a:xfrm>
            <a:off x="2749550" y="195263"/>
            <a:ext cx="1843088" cy="8540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جمع كل </a:t>
            </a:r>
          </a:p>
          <a:p>
            <a:pPr algn="ctr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دانش آموزان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2190750" y="238125"/>
            <a:ext cx="682625" cy="7016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تعداد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قبولي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>
            <a:off x="1843088" y="139700"/>
            <a:ext cx="0" cy="60086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390525" y="368300"/>
            <a:ext cx="1350963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تعداد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مردودي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1509" name="Line 21"/>
          <p:cNvSpPr>
            <a:spLocks noChangeShapeType="1"/>
          </p:cNvSpPr>
          <p:nvPr/>
        </p:nvSpPr>
        <p:spPr bwMode="auto">
          <a:xfrm flipH="1">
            <a:off x="334963" y="5524500"/>
            <a:ext cx="86074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91510" name="Text Box 22"/>
          <p:cNvSpPr txBox="1">
            <a:spLocks noChangeArrowheads="1"/>
          </p:cNvSpPr>
          <p:nvPr/>
        </p:nvSpPr>
        <p:spPr bwMode="auto">
          <a:xfrm>
            <a:off x="7762875" y="5710238"/>
            <a:ext cx="1204913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كل كشور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1511" name="Text Box 23"/>
          <p:cNvSpPr txBox="1">
            <a:spLocks noChangeArrowheads="1"/>
          </p:cNvSpPr>
          <p:nvPr/>
        </p:nvSpPr>
        <p:spPr bwMode="auto">
          <a:xfrm>
            <a:off x="8229600" y="1952625"/>
            <a:ext cx="652463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استان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1512" name="Text Box 24"/>
          <p:cNvSpPr txBox="1">
            <a:spLocks noChangeArrowheads="1"/>
          </p:cNvSpPr>
          <p:nvPr/>
        </p:nvSpPr>
        <p:spPr bwMode="auto">
          <a:xfrm>
            <a:off x="8259763" y="2711450"/>
            <a:ext cx="652462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استان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1513" name="Text Box 25"/>
          <p:cNvSpPr txBox="1">
            <a:spLocks noChangeArrowheads="1"/>
          </p:cNvSpPr>
          <p:nvPr/>
        </p:nvSpPr>
        <p:spPr bwMode="auto">
          <a:xfrm>
            <a:off x="8245475" y="3840163"/>
            <a:ext cx="652463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استان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1514" name="Text Box 26"/>
          <p:cNvSpPr txBox="1">
            <a:spLocks noChangeArrowheads="1"/>
          </p:cNvSpPr>
          <p:nvPr/>
        </p:nvSpPr>
        <p:spPr bwMode="auto">
          <a:xfrm>
            <a:off x="3359150" y="6210300"/>
            <a:ext cx="26416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فرم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گردآوري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اطلاعات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 animBg="1"/>
      <p:bldP spid="191493" grpId="0" animBg="1"/>
      <p:bldP spid="191495" grpId="0" animBg="1"/>
      <p:bldP spid="191496" grpId="0" animBg="1"/>
      <p:bldP spid="191497" grpId="0" animBg="1"/>
      <p:bldP spid="191498" grpId="0" animBg="1"/>
      <p:bldP spid="191499" grpId="0" animBg="1"/>
      <p:bldP spid="191500" grpId="0" animBg="1"/>
      <p:bldP spid="191501" grpId="0"/>
      <p:bldP spid="191502" grpId="0"/>
      <p:bldP spid="191503" grpId="0"/>
      <p:bldP spid="191504" grpId="0"/>
      <p:bldP spid="191505" grpId="0"/>
      <p:bldP spid="191506" grpId="0"/>
      <p:bldP spid="191507" grpId="0" animBg="1"/>
      <p:bldP spid="191508" grpId="0"/>
      <p:bldP spid="191509" grpId="0" animBg="1"/>
      <p:bldP spid="191510" grpId="0"/>
      <p:bldP spid="191511" grpId="0"/>
      <p:bldP spid="191512" grpId="0"/>
      <p:bldP spid="1915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Zar" pitchFamily="2" charset="-78"/>
              </a:rPr>
              <a:t>ويژگي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ها و قواعد </a:t>
            </a:r>
            <a:r>
              <a:rPr lang="fa-IR" dirty="0" smtClean="0">
                <a:cs typeface="Zar" pitchFamily="2" charset="-78"/>
              </a:rPr>
              <a:t>تحقيق علمي:</a:t>
            </a:r>
            <a:endParaRPr lang="en-US" dirty="0">
              <a:cs typeface="Zar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57200" y="5410200"/>
            <a:ext cx="4040188" cy="7620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4645026" y="5410200"/>
            <a:ext cx="4041775" cy="762000"/>
          </a:xfrm>
        </p:spPr>
        <p:txBody>
          <a:bodyPr/>
          <a:lstStyle/>
          <a:p>
            <a:endParaRPr lang="fa-IR"/>
          </a:p>
        </p:txBody>
      </p:sp>
      <p:sp>
        <p:nvSpPr>
          <p:cNvPr id="18437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7)واقعي </a:t>
            </a:r>
            <a:r>
              <a:rPr lang="fa-IR" dirty="0">
                <a:cs typeface="Zar" pitchFamily="2" charset="-78"/>
              </a:rPr>
              <a:t>بودن</a:t>
            </a: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8)قاعده تجاهل</a:t>
            </a: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9)صبر </a:t>
            </a:r>
            <a:r>
              <a:rPr lang="fa-IR" dirty="0" smtClean="0">
                <a:cs typeface="Zar" pitchFamily="2" charset="-78"/>
              </a:rPr>
              <a:t>طلبي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10)جرات </a:t>
            </a:r>
            <a:r>
              <a:rPr lang="fa-IR" dirty="0" smtClean="0">
                <a:cs typeface="Zar" pitchFamily="2" charset="-78"/>
              </a:rPr>
              <a:t>طلبي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11)نياز </a:t>
            </a:r>
            <a:r>
              <a:rPr lang="fa-IR" dirty="0">
                <a:cs typeface="Zar" pitchFamily="2" charset="-78"/>
              </a:rPr>
              <a:t>به </a:t>
            </a:r>
            <a:r>
              <a:rPr lang="fa-IR" dirty="0" smtClean="0">
                <a:cs typeface="Zar" pitchFamily="2" charset="-78"/>
              </a:rPr>
              <a:t>مديريت </a:t>
            </a:r>
            <a:r>
              <a:rPr lang="fa-IR" dirty="0">
                <a:cs typeface="Zar" pitchFamily="2" charset="-78"/>
              </a:rPr>
              <a:t>واحد</a:t>
            </a: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12)رعايت </a:t>
            </a:r>
            <a:r>
              <a:rPr lang="fa-IR" dirty="0">
                <a:cs typeface="Zar" pitchFamily="2" charset="-78"/>
              </a:rPr>
              <a:t>اصل </a:t>
            </a:r>
            <a:r>
              <a:rPr lang="fa-IR" dirty="0" smtClean="0">
                <a:cs typeface="Zar" pitchFamily="2" charset="-78"/>
              </a:rPr>
              <a:t>بيطرفي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13)اجتهادي </a:t>
            </a:r>
            <a:r>
              <a:rPr lang="fa-IR" dirty="0">
                <a:cs typeface="Zar" pitchFamily="2" charset="-78"/>
              </a:rPr>
              <a:t>بودن </a:t>
            </a:r>
            <a:r>
              <a:rPr lang="fa-IR" dirty="0" smtClean="0">
                <a:cs typeface="Zar" pitchFamily="2" charset="-78"/>
              </a:rPr>
              <a:t>تحقيق</a:t>
            </a:r>
            <a:endParaRPr lang="en-US" dirty="0">
              <a:cs typeface="Zar" pitchFamily="2" charset="-78"/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1)توسعه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بودن</a:t>
            </a: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2)قابليت بررسي </a:t>
            </a:r>
            <a:r>
              <a:rPr lang="fa-IR" dirty="0">
                <a:cs typeface="Zar" pitchFamily="2" charset="-78"/>
              </a:rPr>
              <a:t>داشتن</a:t>
            </a: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3)نظم داشتن</a:t>
            </a: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4)تخصص </a:t>
            </a:r>
            <a:r>
              <a:rPr lang="fa-IR" dirty="0" smtClean="0">
                <a:cs typeface="Zar" pitchFamily="2" charset="-78"/>
              </a:rPr>
              <a:t>طلبي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5)قابليت تعميم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6)دقت </a:t>
            </a:r>
            <a:r>
              <a:rPr lang="fa-IR" dirty="0" smtClean="0">
                <a:cs typeface="Zar" pitchFamily="2" charset="-78"/>
              </a:rPr>
              <a:t>طلبي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"/>
                            </p:stCondLst>
                            <p:childTnLst>
                              <p:par>
                                <p:cTn id="4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 uiExpand="1" build="p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79775"/>
            <a:ext cx="8229600" cy="1976438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نوعي خاصي </a:t>
            </a:r>
            <a:r>
              <a:rPr lang="fa-IR" dirty="0">
                <a:cs typeface="Zar" pitchFamily="2" charset="-78"/>
              </a:rPr>
              <a:t>از ابزارهاست كه </a:t>
            </a:r>
            <a:r>
              <a:rPr lang="fa-IR" dirty="0" smtClean="0">
                <a:cs typeface="Zar" pitchFamily="2" charset="-78"/>
              </a:rPr>
              <a:t>حاوي </a:t>
            </a:r>
            <a:r>
              <a:rPr lang="fa-IR" dirty="0">
                <a:cs typeface="Zar" pitchFamily="2" charset="-78"/>
              </a:rPr>
              <a:t>تعداد سوال در مورد </a:t>
            </a:r>
            <a:r>
              <a:rPr lang="fa-IR" dirty="0" smtClean="0">
                <a:cs typeface="Zar" pitchFamily="2" charset="-78"/>
              </a:rPr>
              <a:t>يك </a:t>
            </a:r>
            <a:r>
              <a:rPr lang="fa-IR" dirty="0">
                <a:cs typeface="Zar" pitchFamily="2" charset="-78"/>
              </a:rPr>
              <a:t>مساله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موضوع است كه پاسخ سوالات از </a:t>
            </a:r>
            <a:r>
              <a:rPr lang="fa-IR" dirty="0" smtClean="0">
                <a:cs typeface="Zar" pitchFamily="2" charset="-78"/>
              </a:rPr>
              <a:t>طريق </a:t>
            </a:r>
            <a:r>
              <a:rPr lang="fa-IR" dirty="0">
                <a:cs typeface="Zar" pitchFamily="2" charset="-78"/>
              </a:rPr>
              <a:t>سوابق و پرونده‫ها و منابع مربوط به مساله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موضوع </a:t>
            </a:r>
            <a:r>
              <a:rPr lang="fa-IR" dirty="0" smtClean="0">
                <a:cs typeface="Zar" pitchFamily="2" charset="-78"/>
              </a:rPr>
              <a:t>تحقيق </a:t>
            </a:r>
            <a:r>
              <a:rPr lang="fa-IR" dirty="0">
                <a:cs typeface="Zar" pitchFamily="2" charset="-78"/>
              </a:rPr>
              <a:t>بدست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‫</a:t>
            </a:r>
            <a:r>
              <a:rPr lang="fa-IR" dirty="0" smtClean="0">
                <a:cs typeface="Zar" pitchFamily="2" charset="-78"/>
              </a:rPr>
              <a:t>آيد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3300"/>
            <a:ext cx="8229600" cy="1143000"/>
          </a:xfrm>
        </p:spPr>
        <p:txBody>
          <a:bodyPr/>
          <a:lstStyle/>
          <a:p>
            <a:r>
              <a:rPr lang="fa-IR">
                <a:cs typeface="Zar" pitchFamily="2" charset="-78"/>
              </a:rPr>
              <a:t>پرسشنامه استخراج اطلاعات: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/>
      <p:bldP spid="192514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304800" y="203200"/>
            <a:ext cx="8650288" cy="59801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8042275" y="361950"/>
            <a:ext cx="86995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نام كشور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6151563" y="347663"/>
            <a:ext cx="2017712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.................................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3033713" y="377825"/>
            <a:ext cx="3382962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تاريخ پيدايش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.........................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563563" y="392113"/>
            <a:ext cx="3527425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موقعيت جغرافيايي.............................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5572125" y="871538"/>
            <a:ext cx="335280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نوع حكومت...................................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4862513" y="884238"/>
            <a:ext cx="126365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دين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........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2463800" y="884238"/>
            <a:ext cx="2919413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مذهب...............................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900113" y="900113"/>
            <a:ext cx="2436812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نژاد.......................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5700713" y="1336675"/>
            <a:ext cx="3267075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جمعيت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كشور....................................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50" name="Text Box 14"/>
          <p:cNvSpPr txBox="1">
            <a:spLocks noChangeArrowheads="1"/>
          </p:cNvSpPr>
          <p:nvPr/>
        </p:nvSpPr>
        <p:spPr bwMode="auto">
          <a:xfrm>
            <a:off x="2627313" y="1319213"/>
            <a:ext cx="3381375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وسعت...............................................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51" name="Text Box 15"/>
          <p:cNvSpPr txBox="1">
            <a:spLocks noChangeArrowheads="1"/>
          </p:cNvSpPr>
          <p:nvPr/>
        </p:nvSpPr>
        <p:spPr bwMode="auto">
          <a:xfrm>
            <a:off x="5937250" y="1858963"/>
            <a:ext cx="2944813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پيدايش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كشور چگونه بوده است؟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7099300" y="2335213"/>
            <a:ext cx="1711325" cy="70788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از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قديم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وجود داشته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53" name="Rectangle 17"/>
          <p:cNvSpPr>
            <a:spLocks noChangeArrowheads="1"/>
          </p:cNvSpPr>
          <p:nvPr/>
        </p:nvSpPr>
        <p:spPr bwMode="auto">
          <a:xfrm>
            <a:off x="6764338" y="2408238"/>
            <a:ext cx="333375" cy="203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93554" name="Text Box 18"/>
          <p:cNvSpPr txBox="1">
            <a:spLocks noChangeArrowheads="1"/>
          </p:cNvSpPr>
          <p:nvPr/>
        </p:nvSpPr>
        <p:spPr bwMode="auto">
          <a:xfrm>
            <a:off x="4311650" y="2308225"/>
            <a:ext cx="2117725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كشور ما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تجزيه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شده است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55" name="Rectangle 19"/>
          <p:cNvSpPr>
            <a:spLocks noChangeArrowheads="1"/>
          </p:cNvSpPr>
          <p:nvPr/>
        </p:nvSpPr>
        <p:spPr bwMode="auto">
          <a:xfrm>
            <a:off x="4003675" y="2376488"/>
            <a:ext cx="333375" cy="203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93556" name="Text Box 20"/>
          <p:cNvSpPr txBox="1">
            <a:spLocks noChangeArrowheads="1"/>
          </p:cNvSpPr>
          <p:nvPr/>
        </p:nvSpPr>
        <p:spPr bwMode="auto">
          <a:xfrm>
            <a:off x="2498725" y="2279650"/>
            <a:ext cx="1363663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ساير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با ذكر نام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57" name="Rectangle 21"/>
          <p:cNvSpPr>
            <a:spLocks noChangeArrowheads="1"/>
          </p:cNvSpPr>
          <p:nvPr/>
        </p:nvSpPr>
        <p:spPr bwMode="auto">
          <a:xfrm>
            <a:off x="2251075" y="2352675"/>
            <a:ext cx="333375" cy="203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93558" name="Text Box 22"/>
          <p:cNvSpPr txBox="1">
            <a:spLocks noChangeArrowheads="1"/>
          </p:cNvSpPr>
          <p:nvPr/>
        </p:nvSpPr>
        <p:spPr bwMode="auto">
          <a:xfrm>
            <a:off x="2986088" y="2713038"/>
            <a:ext cx="5935662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اگر كشور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داراي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قدمت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تاريخي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نبوده استقلال آن چگونه انجام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پذيرفته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است؟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59" name="Text Box 23"/>
          <p:cNvSpPr txBox="1">
            <a:spLocks noChangeArrowheads="1"/>
          </p:cNvSpPr>
          <p:nvPr/>
        </p:nvSpPr>
        <p:spPr bwMode="auto">
          <a:xfrm>
            <a:off x="6791325" y="3176588"/>
            <a:ext cx="2076450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دخالت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كشورهاي ديگر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60" name="Rectangle 24"/>
          <p:cNvSpPr>
            <a:spLocks noChangeArrowheads="1"/>
          </p:cNvSpPr>
          <p:nvPr/>
        </p:nvSpPr>
        <p:spPr bwMode="auto">
          <a:xfrm>
            <a:off x="6594475" y="3238500"/>
            <a:ext cx="333375" cy="203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93561" name="Text Box 25"/>
          <p:cNvSpPr txBox="1">
            <a:spLocks noChangeArrowheads="1"/>
          </p:cNvSpPr>
          <p:nvPr/>
        </p:nvSpPr>
        <p:spPr bwMode="auto">
          <a:xfrm>
            <a:off x="4021138" y="3178175"/>
            <a:ext cx="238125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ضعف حكومت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مركزي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62" name="Rectangle 26"/>
          <p:cNvSpPr>
            <a:spLocks noChangeArrowheads="1"/>
          </p:cNvSpPr>
          <p:nvPr/>
        </p:nvSpPr>
        <p:spPr bwMode="auto">
          <a:xfrm>
            <a:off x="4151313" y="3252788"/>
            <a:ext cx="333375" cy="203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93563" name="Text Box 27"/>
          <p:cNvSpPr txBox="1">
            <a:spLocks noChangeArrowheads="1"/>
          </p:cNvSpPr>
          <p:nvPr/>
        </p:nvSpPr>
        <p:spPr bwMode="auto">
          <a:xfrm>
            <a:off x="1652588" y="3178175"/>
            <a:ext cx="2498725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عدم تجانس با بدنه كشور مادر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64" name="Rectangle 28"/>
          <p:cNvSpPr>
            <a:spLocks noChangeArrowheads="1"/>
          </p:cNvSpPr>
          <p:nvPr/>
        </p:nvSpPr>
        <p:spPr bwMode="auto">
          <a:xfrm>
            <a:off x="1436688" y="3238500"/>
            <a:ext cx="333375" cy="203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93565" name="Text Box 29"/>
          <p:cNvSpPr txBox="1">
            <a:spLocks noChangeArrowheads="1"/>
          </p:cNvSpPr>
          <p:nvPr/>
        </p:nvSpPr>
        <p:spPr bwMode="auto">
          <a:xfrm>
            <a:off x="5675313" y="3586163"/>
            <a:ext cx="319405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بالا بودن نسبت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جمعيت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 كشور مادر 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66" name="Rectangle 30"/>
          <p:cNvSpPr>
            <a:spLocks noChangeArrowheads="1"/>
          </p:cNvSpPr>
          <p:nvPr/>
        </p:nvSpPr>
        <p:spPr bwMode="auto">
          <a:xfrm>
            <a:off x="5665788" y="3638550"/>
            <a:ext cx="333375" cy="203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93567" name="Text Box 31"/>
          <p:cNvSpPr txBox="1">
            <a:spLocks noChangeArrowheads="1"/>
          </p:cNvSpPr>
          <p:nvPr/>
        </p:nvSpPr>
        <p:spPr bwMode="auto">
          <a:xfrm>
            <a:off x="2700338" y="3584575"/>
            <a:ext cx="290195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نقش رهبران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سياسي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منطقه‫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اي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68" name="Rectangle 32"/>
          <p:cNvSpPr>
            <a:spLocks noChangeArrowheads="1"/>
          </p:cNvSpPr>
          <p:nvPr/>
        </p:nvSpPr>
        <p:spPr bwMode="auto">
          <a:xfrm>
            <a:off x="2843213" y="3638550"/>
            <a:ext cx="333375" cy="203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93569" name="Text Box 33"/>
          <p:cNvSpPr txBox="1">
            <a:spLocks noChangeArrowheads="1"/>
          </p:cNvSpPr>
          <p:nvPr/>
        </p:nvSpPr>
        <p:spPr bwMode="auto">
          <a:xfrm>
            <a:off x="1422400" y="3584575"/>
            <a:ext cx="1406525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ساير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با ذكر نام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70" name="Rectangle 34"/>
          <p:cNvSpPr>
            <a:spLocks noChangeArrowheads="1"/>
          </p:cNvSpPr>
          <p:nvPr/>
        </p:nvSpPr>
        <p:spPr bwMode="auto">
          <a:xfrm>
            <a:off x="1290638" y="3670300"/>
            <a:ext cx="333375" cy="203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93571" name="Text Box 35"/>
          <p:cNvSpPr txBox="1">
            <a:spLocks noChangeArrowheads="1"/>
          </p:cNvSpPr>
          <p:nvPr/>
        </p:nvSpPr>
        <p:spPr bwMode="auto">
          <a:xfrm>
            <a:off x="6035675" y="4049713"/>
            <a:ext cx="2859088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موقعيت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كشور چگونه است؟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72" name="Text Box 36"/>
          <p:cNvSpPr txBox="1">
            <a:spLocks noChangeArrowheads="1"/>
          </p:cNvSpPr>
          <p:nvPr/>
        </p:nvSpPr>
        <p:spPr bwMode="auto">
          <a:xfrm>
            <a:off x="4064000" y="4413250"/>
            <a:ext cx="4789488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از مركز كشور مادر فاصله داشته و در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حاشيه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آن قرار دارد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73" name="Rectangle 37"/>
          <p:cNvSpPr>
            <a:spLocks noChangeArrowheads="1"/>
          </p:cNvSpPr>
          <p:nvPr/>
        </p:nvSpPr>
        <p:spPr bwMode="auto">
          <a:xfrm>
            <a:off x="4178300" y="4481513"/>
            <a:ext cx="333375" cy="203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93574" name="Text Box 38"/>
          <p:cNvSpPr txBox="1">
            <a:spLocks noChangeArrowheads="1"/>
          </p:cNvSpPr>
          <p:nvPr/>
        </p:nvSpPr>
        <p:spPr bwMode="auto">
          <a:xfrm>
            <a:off x="2351088" y="4860925"/>
            <a:ext cx="6543675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در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همسايگي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آن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كشورهايي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هستند كه با آن تجانس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فرهنگي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قومي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مذهبي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دارند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75" name="Rectangle 39"/>
          <p:cNvSpPr>
            <a:spLocks noChangeArrowheads="1"/>
          </p:cNvSpPr>
          <p:nvPr/>
        </p:nvSpPr>
        <p:spPr bwMode="auto">
          <a:xfrm>
            <a:off x="2235200" y="4918075"/>
            <a:ext cx="333375" cy="203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93576" name="Text Box 40"/>
          <p:cNvSpPr txBox="1">
            <a:spLocks noChangeArrowheads="1"/>
          </p:cNvSpPr>
          <p:nvPr/>
        </p:nvSpPr>
        <p:spPr bwMode="auto">
          <a:xfrm>
            <a:off x="3613150" y="5326063"/>
            <a:ext cx="5297488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از نظر ساخت و توپو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گرافيك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با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كشورهاي همسايه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تناسب دارند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77" name="Rectangle 41"/>
          <p:cNvSpPr>
            <a:spLocks noChangeArrowheads="1"/>
          </p:cNvSpPr>
          <p:nvPr/>
        </p:nvSpPr>
        <p:spPr bwMode="auto">
          <a:xfrm>
            <a:off x="3729038" y="5381625"/>
            <a:ext cx="333375" cy="203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93578" name="Text Box 42"/>
          <p:cNvSpPr txBox="1">
            <a:spLocks noChangeArrowheads="1"/>
          </p:cNvSpPr>
          <p:nvPr/>
        </p:nvSpPr>
        <p:spPr bwMode="auto">
          <a:xfrm>
            <a:off x="2073275" y="5734050"/>
            <a:ext cx="6880225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از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موقعيت ژئوپليتيكي ارزشمندي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در مسائل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جهاني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 منطقه‫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برخوردار است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3579" name="Rectangle 43"/>
          <p:cNvSpPr>
            <a:spLocks noChangeArrowheads="1"/>
          </p:cNvSpPr>
          <p:nvPr/>
        </p:nvSpPr>
        <p:spPr bwMode="auto">
          <a:xfrm>
            <a:off x="2654300" y="5773738"/>
            <a:ext cx="333375" cy="203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93580" name="Text Box 44"/>
          <p:cNvSpPr txBox="1">
            <a:spLocks noChangeArrowheads="1"/>
          </p:cNvSpPr>
          <p:nvPr/>
        </p:nvSpPr>
        <p:spPr bwMode="auto">
          <a:xfrm>
            <a:off x="3403600" y="6240463"/>
            <a:ext cx="259715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نمونه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فرضي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فرم پرسشنامه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3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3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3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9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9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9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9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9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9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9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9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9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9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9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9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9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9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9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9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9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9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9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9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9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 animBg="1"/>
      <p:bldP spid="193541" grpId="0"/>
      <p:bldP spid="193542" grpId="0"/>
      <p:bldP spid="193543" grpId="0"/>
      <p:bldP spid="193544" grpId="0"/>
      <p:bldP spid="193545" grpId="0"/>
      <p:bldP spid="193546" grpId="0"/>
      <p:bldP spid="193547" grpId="0"/>
      <p:bldP spid="193548" grpId="0"/>
      <p:bldP spid="193549" grpId="0"/>
      <p:bldP spid="193550" grpId="0"/>
      <p:bldP spid="193551" grpId="0"/>
      <p:bldP spid="193552" grpId="0"/>
      <p:bldP spid="193553" grpId="0" animBg="1"/>
      <p:bldP spid="193554" grpId="0"/>
      <p:bldP spid="193555" grpId="0" animBg="1"/>
      <p:bldP spid="193556" grpId="0"/>
      <p:bldP spid="193557" grpId="0" animBg="1"/>
      <p:bldP spid="193558" grpId="0"/>
      <p:bldP spid="193559" grpId="0"/>
      <p:bldP spid="193560" grpId="0" animBg="1"/>
      <p:bldP spid="193561" grpId="0"/>
      <p:bldP spid="193562" grpId="0" animBg="1"/>
      <p:bldP spid="193563" grpId="0"/>
      <p:bldP spid="193564" grpId="0" animBg="1"/>
      <p:bldP spid="193565" grpId="0"/>
      <p:bldP spid="193566" grpId="0" animBg="1"/>
      <p:bldP spid="193567" grpId="0"/>
      <p:bldP spid="193568" grpId="0" animBg="1"/>
      <p:bldP spid="193569" grpId="0"/>
      <p:bldP spid="193570" grpId="0" animBg="1"/>
      <p:bldP spid="193571" grpId="0"/>
      <p:bldP spid="193572" grpId="0"/>
      <p:bldP spid="193573" grpId="0" animBg="1"/>
      <p:bldP spid="193574" grpId="0"/>
      <p:bldP spid="193575" grpId="0" animBg="1"/>
      <p:bldP spid="193576" grpId="0"/>
      <p:bldP spid="193577" grpId="0" animBg="1"/>
      <p:bldP spid="193578" grpId="0"/>
      <p:bldP spid="193579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979488" y="3292475"/>
            <a:ext cx="7707312" cy="1924050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به </a:t>
            </a:r>
            <a:r>
              <a:rPr lang="fa-IR" dirty="0" smtClean="0">
                <a:cs typeface="Zar" pitchFamily="2" charset="-78"/>
              </a:rPr>
              <a:t>روشهايي </a:t>
            </a:r>
            <a:r>
              <a:rPr lang="fa-IR" dirty="0">
                <a:cs typeface="Zar" pitchFamily="2" charset="-78"/>
              </a:rPr>
              <a:t>اطلاق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شود که محقق </a:t>
            </a:r>
            <a:r>
              <a:rPr lang="fa-IR" dirty="0" smtClean="0">
                <a:cs typeface="Zar" pitchFamily="2" charset="-78"/>
              </a:rPr>
              <a:t>براي گردآوري </a:t>
            </a:r>
            <a:r>
              <a:rPr lang="fa-IR" dirty="0">
                <a:cs typeface="Zar" pitchFamily="2" charset="-78"/>
              </a:rPr>
              <a:t>اطلاعات </a:t>
            </a:r>
            <a:r>
              <a:rPr lang="fa-IR" dirty="0" smtClean="0">
                <a:cs typeface="Zar" pitchFamily="2" charset="-78"/>
              </a:rPr>
              <a:t>ناگزير </a:t>
            </a:r>
            <a:r>
              <a:rPr lang="fa-IR" dirty="0">
                <a:cs typeface="Zar" pitchFamily="2" charset="-78"/>
              </a:rPr>
              <a:t>است به </a:t>
            </a:r>
            <a:r>
              <a:rPr lang="fa-IR" dirty="0" smtClean="0">
                <a:cs typeface="Zar" pitchFamily="2" charset="-78"/>
              </a:rPr>
              <a:t>محيط بيرون </a:t>
            </a:r>
            <a:r>
              <a:rPr lang="fa-IR" dirty="0">
                <a:cs typeface="Zar" pitchFamily="2" charset="-78"/>
              </a:rPr>
              <a:t>برود و با مراجعه به افراد </a:t>
            </a:r>
            <a:r>
              <a:rPr lang="fa-IR" dirty="0" smtClean="0">
                <a:cs typeface="Zar" pitchFamily="2" charset="-78"/>
              </a:rPr>
              <a:t>يا محيط</a:t>
            </a:r>
            <a:r>
              <a:rPr lang="fa-IR" dirty="0">
                <a:cs typeface="Zar" pitchFamily="2" charset="-78"/>
              </a:rPr>
              <a:t>، اطلاعات مورد نظر خود را </a:t>
            </a:r>
            <a:r>
              <a:rPr lang="fa-IR" dirty="0" smtClean="0">
                <a:cs typeface="Zar" pitchFamily="2" charset="-78"/>
              </a:rPr>
              <a:t>گردآوري </a:t>
            </a:r>
            <a:r>
              <a:rPr lang="fa-IR" dirty="0">
                <a:cs typeface="Zar" pitchFamily="2" charset="-78"/>
              </a:rPr>
              <a:t>کند. </a:t>
            </a:r>
            <a:endParaRPr lang="en-US" dirty="0">
              <a:cs typeface="Zar" pitchFamily="2" charset="-78"/>
            </a:endParaRP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03325"/>
            <a:ext cx="8229600" cy="1143000"/>
          </a:xfrm>
        </p:spPr>
        <p:txBody>
          <a:bodyPr/>
          <a:lstStyle/>
          <a:p>
            <a:r>
              <a:rPr lang="fa-IR" dirty="0" smtClean="0">
                <a:cs typeface="Zar" pitchFamily="2" charset="-78"/>
              </a:rPr>
              <a:t>روشهاي ميداني: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/>
      <p:bldP spid="194562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76825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	1)سوالات باز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	2)سوالات بسته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	3)سوالات </a:t>
            </a:r>
            <a:r>
              <a:rPr lang="fa-IR" dirty="0" smtClean="0">
                <a:cs typeface="Zar" pitchFamily="2" charset="-78"/>
              </a:rPr>
              <a:t>ترکيبي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	4)سوالات </a:t>
            </a:r>
            <a:r>
              <a:rPr lang="fa-IR" dirty="0" smtClean="0">
                <a:cs typeface="Zar" pitchFamily="2" charset="-78"/>
              </a:rPr>
              <a:t>تعاقبي</a:t>
            </a:r>
            <a:endParaRPr lang="en-US" dirty="0">
              <a:cs typeface="Zar" pitchFamily="2" charset="-78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Zar" pitchFamily="2" charset="-78"/>
              </a:rPr>
              <a:t>انواع سوالات پرسشنامه: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690563" y="3292475"/>
            <a:ext cx="7996237" cy="1568450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سوالاتي </a:t>
            </a:r>
            <a:r>
              <a:rPr lang="fa-IR" dirty="0">
                <a:cs typeface="Zar" pitchFamily="2" charset="-78"/>
              </a:rPr>
              <a:t>هستند که پاسخگو را محدود به انتخاب پاسخ‫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پيش طراحي </a:t>
            </a:r>
            <a:r>
              <a:rPr lang="fa-IR" dirty="0">
                <a:cs typeface="Zar" pitchFamily="2" charset="-78"/>
              </a:rPr>
              <a:t>شده </a:t>
            </a:r>
            <a:r>
              <a:rPr lang="fa-IR" dirty="0" smtClean="0">
                <a:cs typeface="Zar" pitchFamily="2" charset="-78"/>
              </a:rPr>
              <a:t>نمي‫</a:t>
            </a:r>
            <a:r>
              <a:rPr lang="fa-IR" dirty="0">
                <a:cs typeface="Zar" pitchFamily="2" charset="-78"/>
              </a:rPr>
              <a:t>کند بلکه محقق دست پاسخگو را باز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گذارد تا هر چه در رابطه با پاسخ لازم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‫</a:t>
            </a:r>
            <a:r>
              <a:rPr lang="fa-IR" dirty="0">
                <a:cs typeface="Zar" pitchFamily="2" charset="-78"/>
              </a:rPr>
              <a:t>داند، ارائه دهد.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89025"/>
            <a:ext cx="8229600" cy="1143000"/>
          </a:xfrm>
        </p:spPr>
        <p:txBody>
          <a:bodyPr/>
          <a:lstStyle/>
          <a:p>
            <a:pPr rtl="1"/>
            <a:r>
              <a:rPr lang="fa-IR">
                <a:cs typeface="Zar" pitchFamily="2" charset="-78"/>
              </a:rPr>
              <a:t>سوالات باز: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/>
      <p:bldP spid="196610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441325" y="3243263"/>
            <a:ext cx="8245475" cy="2057400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سوالاتي </a:t>
            </a:r>
            <a:r>
              <a:rPr lang="fa-IR" dirty="0">
                <a:cs typeface="Zar" pitchFamily="2" charset="-78"/>
              </a:rPr>
              <a:t>هستند که محقق بر اساس پاسخ‫</a:t>
            </a:r>
            <a:r>
              <a:rPr lang="fa-IR" dirty="0" smtClean="0">
                <a:cs typeface="Zar" pitchFamily="2" charset="-78"/>
              </a:rPr>
              <a:t>هاي فرضي تنظيم مي</a:t>
            </a:r>
            <a:r>
              <a:rPr lang="en-US" dirty="0" smtClean="0"/>
              <a:t>‫</a:t>
            </a:r>
            <a:r>
              <a:rPr lang="fa-IR" dirty="0">
                <a:cs typeface="Zar" pitchFamily="2" charset="-78"/>
              </a:rPr>
              <a:t>کند و پاسخگو از </a:t>
            </a:r>
            <a:r>
              <a:rPr lang="fa-IR" dirty="0" smtClean="0">
                <a:cs typeface="Zar" pitchFamily="2" charset="-78"/>
              </a:rPr>
              <a:t>بين </a:t>
            </a:r>
            <a:r>
              <a:rPr lang="fa-IR" dirty="0">
                <a:cs typeface="Zar" pitchFamily="2" charset="-78"/>
              </a:rPr>
              <a:t>آنها پاسخ مورد نظر آن را انتخاب نموده علامت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زند.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1888"/>
            <a:ext cx="8229600" cy="1143000"/>
          </a:xfrm>
        </p:spPr>
        <p:txBody>
          <a:bodyPr/>
          <a:lstStyle/>
          <a:p>
            <a:pPr rtl="1"/>
            <a:r>
              <a:rPr lang="fa-IR">
                <a:cs typeface="Zar" pitchFamily="2" charset="-78"/>
              </a:rPr>
              <a:t>سوالات بسته: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  <p:bldP spid="197634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4683125" y="3157538"/>
            <a:ext cx="2857500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انواع سوالات بسته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8661" name="AutoShape 5"/>
          <p:cNvSpPr>
            <a:spLocks/>
          </p:cNvSpPr>
          <p:nvPr/>
        </p:nvSpPr>
        <p:spPr bwMode="auto">
          <a:xfrm>
            <a:off x="4530725" y="1735138"/>
            <a:ext cx="652463" cy="3395662"/>
          </a:xfrm>
          <a:prstGeom prst="rightBrace">
            <a:avLst>
              <a:gd name="adj1" fmla="val 43370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1965325" y="1462088"/>
            <a:ext cx="25987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سوالات دو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گزينه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‫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1997075" y="2176463"/>
            <a:ext cx="261302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سوالات چند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گزينه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‫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1543050" y="2879725"/>
            <a:ext cx="306228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سوالات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طيفي يا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درجه‫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بندي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2695575" y="3589338"/>
            <a:ext cx="1871663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سوالات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ترتيبي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2973388" y="4298950"/>
            <a:ext cx="15684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latin typeface="Arial" pitchFamily="34" charset="0"/>
                <a:cs typeface="Zar" pitchFamily="2" charset="-78"/>
              </a:rPr>
              <a:t>سوالات </a:t>
            </a:r>
            <a:r>
              <a:rPr lang="fa-IR" sz="2400" dirty="0" smtClean="0">
                <a:latin typeface="Arial" pitchFamily="34" charset="0"/>
                <a:cs typeface="Zar" pitchFamily="2" charset="-78"/>
              </a:rPr>
              <a:t>لفظي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1900238" y="4900613"/>
            <a:ext cx="26416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سوالات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مقايسه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‫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/>
      <p:bldP spid="198661" grpId="0" animBg="1"/>
      <p:bldP spid="198662" grpId="0"/>
      <p:bldP spid="198663" grpId="0"/>
      <p:bldP spid="198664" grpId="0"/>
      <p:bldP spid="198665" grpId="0"/>
      <p:bldP spid="198666" grpId="0"/>
      <p:bldP spid="198667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617913"/>
            <a:ext cx="8229600" cy="1265237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پرسشنامه‫</a:t>
            </a:r>
            <a:r>
              <a:rPr lang="fa-IR" dirty="0" smtClean="0">
                <a:cs typeface="Zar" pitchFamily="2" charset="-78"/>
              </a:rPr>
              <a:t>هايي </a:t>
            </a:r>
            <a:r>
              <a:rPr lang="fa-IR" dirty="0">
                <a:cs typeface="Zar" pitchFamily="2" charset="-78"/>
              </a:rPr>
              <a:t>هستند که </a:t>
            </a:r>
            <a:r>
              <a:rPr lang="fa-IR" dirty="0" smtClean="0">
                <a:cs typeface="Zar" pitchFamily="2" charset="-78"/>
              </a:rPr>
              <a:t>حاوي </a:t>
            </a:r>
            <a:r>
              <a:rPr lang="fa-IR" dirty="0">
                <a:cs typeface="Zar" pitchFamily="2" charset="-78"/>
              </a:rPr>
              <a:t>سوالات گوناگون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باشند که از دو گروه سوالات باز و بسته </a:t>
            </a:r>
            <a:r>
              <a:rPr lang="fa-IR" dirty="0" smtClean="0">
                <a:cs typeface="Zar" pitchFamily="2" charset="-78"/>
              </a:rPr>
              <a:t>تشکيل </a:t>
            </a:r>
            <a:r>
              <a:rPr lang="fa-IR" dirty="0">
                <a:cs typeface="Zar" pitchFamily="2" charset="-78"/>
              </a:rPr>
              <a:t>شده‫اند.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60488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سوالات </a:t>
            </a:r>
            <a:r>
              <a:rPr lang="fa-IR" dirty="0" smtClean="0">
                <a:cs typeface="Zar" pitchFamily="2" charset="-78"/>
              </a:rPr>
              <a:t>ترکيبي: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/>
      <p:bldP spid="200706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714500"/>
            <a:ext cx="7939087" cy="4525963"/>
          </a:xfrm>
        </p:spPr>
        <p:txBody>
          <a:bodyPr>
            <a:normAutofit lnSpcReduction="10000"/>
          </a:bodyPr>
          <a:lstStyle/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200" dirty="0">
                <a:cs typeface="Zar" pitchFamily="2" charset="-78"/>
              </a:rPr>
              <a:t> 1)از درج سوالات </a:t>
            </a:r>
            <a:r>
              <a:rPr lang="fa-IR" sz="2200" dirty="0" smtClean="0">
                <a:cs typeface="Zar" pitchFamily="2" charset="-78"/>
              </a:rPr>
              <a:t>غير ضروري </a:t>
            </a:r>
            <a:r>
              <a:rPr lang="fa-IR" sz="2200" dirty="0">
                <a:cs typeface="Zar" pitchFamily="2" charset="-78"/>
              </a:rPr>
              <a:t>و خسته</a:t>
            </a:r>
            <a:r>
              <a:rPr lang="en-US" sz="2200" dirty="0"/>
              <a:t>‫</a:t>
            </a:r>
            <a:r>
              <a:rPr lang="fa-IR" sz="2200" dirty="0">
                <a:cs typeface="Zar" pitchFamily="2" charset="-78"/>
              </a:rPr>
              <a:t>کننده </a:t>
            </a:r>
            <a:r>
              <a:rPr lang="fa-IR" sz="2200" dirty="0" smtClean="0">
                <a:cs typeface="Zar" pitchFamily="2" charset="-78"/>
              </a:rPr>
              <a:t>پرهيز نمايد</a:t>
            </a:r>
            <a:r>
              <a:rPr lang="fa-IR" sz="2200" dirty="0">
                <a:cs typeface="Zar" pitchFamily="2" charset="-78"/>
              </a:rPr>
              <a:t>.</a:t>
            </a: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200" dirty="0">
                <a:cs typeface="Zar" pitchFamily="2" charset="-78"/>
              </a:rPr>
              <a:t> 2)اصل اختصار و </a:t>
            </a:r>
            <a:r>
              <a:rPr lang="fa-IR" sz="2200" dirty="0" smtClean="0">
                <a:cs typeface="Zar" pitchFamily="2" charset="-78"/>
              </a:rPr>
              <a:t>رسايي بيان </a:t>
            </a:r>
            <a:r>
              <a:rPr lang="fa-IR" sz="2200" dirty="0">
                <a:cs typeface="Zar" pitchFamily="2" charset="-78"/>
              </a:rPr>
              <a:t>را در نظر داشته باشد.</a:t>
            </a: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200" dirty="0">
                <a:cs typeface="Zar" pitchFamily="2" charset="-78"/>
              </a:rPr>
              <a:t> 3)مجموعه سوالات مربوط به </a:t>
            </a:r>
            <a:r>
              <a:rPr lang="fa-IR" sz="2200" dirty="0" smtClean="0">
                <a:cs typeface="Zar" pitchFamily="2" charset="-78"/>
              </a:rPr>
              <a:t>يک متغير </a:t>
            </a:r>
            <a:r>
              <a:rPr lang="fa-IR" sz="2200" dirty="0">
                <a:cs typeface="Zar" pitchFamily="2" charset="-78"/>
              </a:rPr>
              <a:t>را </a:t>
            </a:r>
            <a:r>
              <a:rPr lang="fa-IR" sz="2200" dirty="0" smtClean="0">
                <a:cs typeface="Zar" pitchFamily="2" charset="-78"/>
              </a:rPr>
              <a:t>يک </a:t>
            </a:r>
            <a:r>
              <a:rPr lang="fa-IR" sz="2200" dirty="0">
                <a:cs typeface="Zar" pitchFamily="2" charset="-78"/>
              </a:rPr>
              <a:t>بعد مساله </a:t>
            </a:r>
            <a:r>
              <a:rPr lang="fa-IR" sz="2200" dirty="0" smtClean="0">
                <a:cs typeface="Zar" pitchFamily="2" charset="-78"/>
              </a:rPr>
              <a:t>تحقيق </a:t>
            </a:r>
            <a:r>
              <a:rPr lang="fa-IR" sz="2200" dirty="0">
                <a:cs typeface="Zar" pitchFamily="2" charset="-78"/>
              </a:rPr>
              <a:t>را به </a:t>
            </a:r>
            <a:r>
              <a:rPr lang="fa-IR" sz="2200" dirty="0" smtClean="0">
                <a:cs typeface="Zar" pitchFamily="2" charset="-78"/>
              </a:rPr>
              <a:t>ترتيب </a:t>
            </a:r>
            <a:r>
              <a:rPr lang="fa-IR" sz="2200" dirty="0">
                <a:cs typeface="Zar" pitchFamily="2" charset="-78"/>
              </a:rPr>
              <a:t>در کنار </a:t>
            </a:r>
            <a:r>
              <a:rPr lang="fa-IR" sz="2200" dirty="0" smtClean="0">
                <a:cs typeface="Zar" pitchFamily="2" charset="-78"/>
              </a:rPr>
              <a:t>يکديگر </a:t>
            </a:r>
            <a:r>
              <a:rPr lang="fa-IR" sz="2200" dirty="0">
                <a:cs typeface="Zar" pitchFamily="2" charset="-78"/>
              </a:rPr>
              <a:t>قراردهد.</a:t>
            </a: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200" dirty="0">
                <a:cs typeface="Zar" pitchFamily="2" charset="-78"/>
              </a:rPr>
              <a:t> 4)در شروع پرسشنامه از سوالات ساده و </a:t>
            </a:r>
            <a:r>
              <a:rPr lang="fa-IR" sz="2200" dirty="0" smtClean="0">
                <a:cs typeface="Zar" pitchFamily="2" charset="-78"/>
              </a:rPr>
              <a:t>انگيزه</a:t>
            </a:r>
            <a:r>
              <a:rPr lang="fa-IR" sz="2200" dirty="0">
                <a:cs typeface="Zar" pitchFamily="2" charset="-78"/>
              </a:rPr>
              <a:t>‫ساز استفاده </a:t>
            </a:r>
            <a:r>
              <a:rPr lang="fa-IR" sz="2200" dirty="0" smtClean="0">
                <a:cs typeface="Zar" pitchFamily="2" charset="-78"/>
              </a:rPr>
              <a:t>نمايد</a:t>
            </a:r>
            <a:r>
              <a:rPr lang="fa-IR" sz="2200" dirty="0">
                <a:cs typeface="Zar" pitchFamily="2" charset="-78"/>
              </a:rPr>
              <a:t>.</a:t>
            </a: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200" dirty="0">
                <a:cs typeface="Zar" pitchFamily="2" charset="-78"/>
              </a:rPr>
              <a:t> 5)هر پرسشنامه‫</a:t>
            </a:r>
            <a:r>
              <a:rPr lang="fa-IR" sz="2200" dirty="0" smtClean="0">
                <a:cs typeface="Zar" pitchFamily="2" charset="-78"/>
              </a:rPr>
              <a:t>اي نياز </a:t>
            </a:r>
            <a:r>
              <a:rPr lang="fa-IR" sz="2200" dirty="0">
                <a:cs typeface="Zar" pitchFamily="2" charset="-78"/>
              </a:rPr>
              <a:t>به به </a:t>
            </a:r>
            <a:r>
              <a:rPr lang="fa-IR" sz="2200" dirty="0" smtClean="0">
                <a:cs typeface="Zar" pitchFamily="2" charset="-78"/>
              </a:rPr>
              <a:t>راهنمايي </a:t>
            </a:r>
            <a:r>
              <a:rPr lang="fa-IR" sz="2200" dirty="0">
                <a:cs typeface="Zar" pitchFamily="2" charset="-78"/>
              </a:rPr>
              <a:t>دارد که هم پرسشگران و هم </a:t>
            </a:r>
            <a:r>
              <a:rPr lang="fa-IR" sz="2200" dirty="0" smtClean="0">
                <a:cs typeface="Zar" pitchFamily="2" charset="-78"/>
              </a:rPr>
              <a:t>پاسخگويان </a:t>
            </a:r>
            <a:r>
              <a:rPr lang="fa-IR" sz="2200" dirty="0">
                <a:cs typeface="Zar" pitchFamily="2" charset="-78"/>
              </a:rPr>
              <a:t>با مطالعه آن نسبت به </a:t>
            </a:r>
            <a:r>
              <a:rPr lang="fa-IR" sz="2200" dirty="0" smtClean="0">
                <a:cs typeface="Zar" pitchFamily="2" charset="-78"/>
              </a:rPr>
              <a:t>تکميل </a:t>
            </a:r>
            <a:r>
              <a:rPr lang="fa-IR" sz="2200" dirty="0">
                <a:cs typeface="Zar" pitchFamily="2" charset="-78"/>
              </a:rPr>
              <a:t>پرسشنامه </a:t>
            </a:r>
            <a:r>
              <a:rPr lang="fa-IR" sz="2200" dirty="0" smtClean="0">
                <a:cs typeface="Zar" pitchFamily="2" charset="-78"/>
              </a:rPr>
              <a:t>توجيه </a:t>
            </a:r>
            <a:r>
              <a:rPr lang="fa-IR" sz="2200" dirty="0">
                <a:cs typeface="Zar" pitchFamily="2" charset="-78"/>
              </a:rPr>
              <a:t>و ارشاد شوند.</a:t>
            </a: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200" dirty="0">
                <a:cs typeface="Zar" pitchFamily="2" charset="-78"/>
              </a:rPr>
              <a:t> 6)در آغاز پرسشنامه به مشخصات پاسخگو اشاره شود.</a:t>
            </a: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200" dirty="0">
                <a:cs typeface="Zar" pitchFamily="2" charset="-78"/>
              </a:rPr>
              <a:t> 7)در آغاز پرسشنامه </a:t>
            </a:r>
            <a:r>
              <a:rPr lang="fa-IR" sz="2200" dirty="0" smtClean="0">
                <a:cs typeface="Zar" pitchFamily="2" charset="-78"/>
              </a:rPr>
              <a:t>طي برگي </a:t>
            </a:r>
            <a:r>
              <a:rPr lang="fa-IR" sz="2200" dirty="0">
                <a:cs typeface="Zar" pitchFamily="2" charset="-78"/>
              </a:rPr>
              <a:t>جداگانه اهداف و مقاصد </a:t>
            </a:r>
            <a:r>
              <a:rPr lang="fa-IR" sz="2200" dirty="0" smtClean="0">
                <a:cs typeface="Zar" pitchFamily="2" charset="-78"/>
              </a:rPr>
              <a:t>تحقيق براي </a:t>
            </a:r>
            <a:r>
              <a:rPr lang="fa-IR" sz="2200" dirty="0">
                <a:cs typeface="Zar" pitchFamily="2" charset="-78"/>
              </a:rPr>
              <a:t>پاسخگو </a:t>
            </a:r>
            <a:r>
              <a:rPr lang="fa-IR" sz="2200" dirty="0" smtClean="0">
                <a:cs typeface="Zar" pitchFamily="2" charset="-78"/>
              </a:rPr>
              <a:t>بيان </a:t>
            </a:r>
            <a:r>
              <a:rPr lang="fa-IR" sz="2200" dirty="0">
                <a:cs typeface="Zar" pitchFamily="2" charset="-78"/>
              </a:rPr>
              <a:t>شود.</a:t>
            </a: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200" dirty="0">
                <a:cs typeface="Zar" pitchFamily="2" charset="-78"/>
              </a:rPr>
              <a:t> 8)محقق </a:t>
            </a:r>
            <a:r>
              <a:rPr lang="fa-IR" sz="2200" dirty="0" smtClean="0">
                <a:cs typeface="Zar" pitchFamily="2" charset="-78"/>
              </a:rPr>
              <a:t>بايد </a:t>
            </a:r>
            <a:r>
              <a:rPr lang="fa-IR" sz="2200" dirty="0">
                <a:cs typeface="Zar" pitchFamily="2" charset="-78"/>
              </a:rPr>
              <a:t>به پاسخگو </a:t>
            </a:r>
            <a:r>
              <a:rPr lang="fa-IR" sz="2200" dirty="0" smtClean="0">
                <a:cs typeface="Zar" pitchFamily="2" charset="-78"/>
              </a:rPr>
              <a:t>اطمينان </a:t>
            </a:r>
            <a:r>
              <a:rPr lang="fa-IR" sz="2200" dirty="0">
                <a:cs typeface="Zar" pitchFamily="2" charset="-78"/>
              </a:rPr>
              <a:t>دهد که اطلاعات مندرج در پرسشنامه محرمانه </a:t>
            </a:r>
            <a:r>
              <a:rPr lang="fa-IR" sz="2200" dirty="0" smtClean="0">
                <a:cs typeface="Zar" pitchFamily="2" charset="-78"/>
              </a:rPr>
              <a:t>باقي </a:t>
            </a:r>
            <a:r>
              <a:rPr lang="fa-IR" sz="2200" dirty="0">
                <a:cs typeface="Zar" pitchFamily="2" charset="-78"/>
              </a:rPr>
              <a:t>خواهد ماند.</a:t>
            </a: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200" dirty="0">
                <a:cs typeface="Zar" pitchFamily="2" charset="-78"/>
              </a:rPr>
              <a:t> </a:t>
            </a:r>
            <a:r>
              <a:rPr lang="fa-IR" sz="2200" dirty="0" smtClean="0">
                <a:cs typeface="Zar" pitchFamily="2" charset="-78"/>
              </a:rPr>
              <a:t>9)حساسيت برانگيز نبايد </a:t>
            </a:r>
            <a:r>
              <a:rPr lang="fa-IR" sz="2200" dirty="0">
                <a:cs typeface="Zar" pitchFamily="2" charset="-78"/>
              </a:rPr>
              <a:t>مطرح شود </a:t>
            </a:r>
            <a:r>
              <a:rPr lang="fa-IR" sz="2200" dirty="0" smtClean="0">
                <a:cs typeface="Zar" pitchFamily="2" charset="-78"/>
              </a:rPr>
              <a:t>يا </a:t>
            </a:r>
            <a:r>
              <a:rPr lang="fa-IR" sz="2200" dirty="0">
                <a:cs typeface="Zar" pitchFamily="2" charset="-78"/>
              </a:rPr>
              <a:t>اگر ضرورت </a:t>
            </a:r>
            <a:r>
              <a:rPr lang="fa-IR" sz="2200" dirty="0" smtClean="0">
                <a:cs typeface="Zar" pitchFamily="2" charset="-78"/>
              </a:rPr>
              <a:t>ايجاب مي‫نمايد</a:t>
            </a:r>
            <a:r>
              <a:rPr lang="fa-IR" sz="2200" dirty="0">
                <a:cs typeface="Zar" pitchFamily="2" charset="-78"/>
              </a:rPr>
              <a:t>، </a:t>
            </a:r>
            <a:r>
              <a:rPr lang="fa-IR" sz="2200" dirty="0" smtClean="0">
                <a:cs typeface="Zar" pitchFamily="2" charset="-78"/>
              </a:rPr>
              <a:t>بايد </a:t>
            </a:r>
            <a:r>
              <a:rPr lang="fa-IR" sz="2200" dirty="0">
                <a:cs typeface="Zar" pitchFamily="2" charset="-78"/>
              </a:rPr>
              <a:t>به گونه‫</a:t>
            </a:r>
            <a:r>
              <a:rPr lang="fa-IR" sz="2200" dirty="0" smtClean="0">
                <a:cs typeface="Zar" pitchFamily="2" charset="-78"/>
              </a:rPr>
              <a:t>اي غير مستقيم </a:t>
            </a:r>
            <a:r>
              <a:rPr lang="fa-IR" sz="2200" dirty="0">
                <a:cs typeface="Zar" pitchFamily="2" charset="-78"/>
              </a:rPr>
              <a:t>در پرسشنامه درج گردد.</a:t>
            </a: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200" dirty="0">
                <a:cs typeface="Zar" pitchFamily="2" charset="-78"/>
              </a:rPr>
              <a:t> 10)از </a:t>
            </a:r>
            <a:r>
              <a:rPr lang="fa-IR" sz="2200" dirty="0" smtClean="0">
                <a:cs typeface="Zar" pitchFamily="2" charset="-78"/>
              </a:rPr>
              <a:t>بيان پرسشهايي </a:t>
            </a:r>
            <a:r>
              <a:rPr lang="fa-IR" sz="2200" dirty="0">
                <a:cs typeface="Zar" pitchFamily="2" charset="-78"/>
              </a:rPr>
              <a:t>که جهت</a:t>
            </a:r>
            <a:r>
              <a:rPr lang="en-US" sz="2200" dirty="0"/>
              <a:t>‫</a:t>
            </a:r>
            <a:r>
              <a:rPr lang="fa-IR" sz="2200" dirty="0">
                <a:cs typeface="Zar" pitchFamily="2" charset="-78"/>
              </a:rPr>
              <a:t>دهنده و </a:t>
            </a:r>
            <a:r>
              <a:rPr lang="fa-IR" sz="2200" dirty="0" smtClean="0">
                <a:cs typeface="Zar" pitchFamily="2" charset="-78"/>
              </a:rPr>
              <a:t>هدايت </a:t>
            </a:r>
            <a:r>
              <a:rPr lang="fa-IR" sz="2200" dirty="0">
                <a:cs typeface="Zar" pitchFamily="2" charset="-78"/>
              </a:rPr>
              <a:t>کننده است، </a:t>
            </a:r>
            <a:r>
              <a:rPr lang="fa-IR" sz="2200" dirty="0" smtClean="0">
                <a:cs typeface="Zar" pitchFamily="2" charset="-78"/>
              </a:rPr>
              <a:t>بايد پرهيز </a:t>
            </a:r>
            <a:r>
              <a:rPr lang="fa-IR" sz="2200" dirty="0">
                <a:cs typeface="Zar" pitchFamily="2" charset="-78"/>
              </a:rPr>
              <a:t>شود.</a:t>
            </a: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200" dirty="0">
                <a:cs typeface="Zar" pitchFamily="2" charset="-78"/>
              </a:rPr>
              <a:t> 11)در پرسشنامه‫</a:t>
            </a:r>
            <a:r>
              <a:rPr lang="fa-IR" sz="2200" dirty="0" smtClean="0">
                <a:cs typeface="Zar" pitchFamily="2" charset="-78"/>
              </a:rPr>
              <a:t>هاي </a:t>
            </a:r>
            <a:r>
              <a:rPr lang="fa-IR" sz="2200" dirty="0">
                <a:cs typeface="Zar" pitchFamily="2" charset="-78"/>
              </a:rPr>
              <a:t>مسبتا </a:t>
            </a:r>
            <a:r>
              <a:rPr lang="fa-IR" sz="2200" dirty="0" smtClean="0">
                <a:cs typeface="Zar" pitchFamily="2" charset="-78"/>
              </a:rPr>
              <a:t>طولاني، </a:t>
            </a:r>
            <a:r>
              <a:rPr lang="fa-IR" sz="2200" dirty="0">
                <a:cs typeface="Zar" pitchFamily="2" charset="-78"/>
              </a:rPr>
              <a:t>محقق </a:t>
            </a:r>
            <a:r>
              <a:rPr lang="fa-IR" sz="2200" dirty="0" smtClean="0">
                <a:cs typeface="Zar" pitchFamily="2" charset="-78"/>
              </a:rPr>
              <a:t>نبايد </a:t>
            </a:r>
            <a:r>
              <a:rPr lang="fa-IR" sz="2200" dirty="0">
                <a:cs typeface="Zar" pitchFamily="2" charset="-78"/>
              </a:rPr>
              <a:t>سوالات </a:t>
            </a:r>
            <a:r>
              <a:rPr lang="fa-IR" sz="2200" dirty="0" smtClean="0">
                <a:cs typeface="Zar" pitchFamily="2" charset="-78"/>
              </a:rPr>
              <a:t>کليدي </a:t>
            </a:r>
            <a:r>
              <a:rPr lang="fa-IR" sz="2200" dirty="0">
                <a:cs typeface="Zar" pitchFamily="2" charset="-78"/>
              </a:rPr>
              <a:t>و </a:t>
            </a:r>
            <a:r>
              <a:rPr lang="fa-IR" sz="2200" dirty="0" smtClean="0">
                <a:cs typeface="Zar" pitchFamily="2" charset="-78"/>
              </a:rPr>
              <a:t>اصلي </a:t>
            </a:r>
            <a:r>
              <a:rPr lang="fa-IR" sz="2200" dirty="0">
                <a:cs typeface="Zar" pitchFamily="2" charset="-78"/>
              </a:rPr>
              <a:t>را در </a:t>
            </a:r>
            <a:r>
              <a:rPr lang="fa-IR" sz="2200" dirty="0" smtClean="0">
                <a:cs typeface="Zar" pitchFamily="2" charset="-78"/>
              </a:rPr>
              <a:t>پايان </a:t>
            </a:r>
            <a:r>
              <a:rPr lang="fa-IR" sz="2200" dirty="0">
                <a:cs typeface="Zar" pitchFamily="2" charset="-78"/>
              </a:rPr>
              <a:t>قرار دهد.</a:t>
            </a: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200" dirty="0">
                <a:cs typeface="Zar" pitchFamily="2" charset="-78"/>
              </a:rPr>
              <a:t> 12)محقق </a:t>
            </a:r>
            <a:r>
              <a:rPr lang="fa-IR" sz="2200" dirty="0" smtClean="0">
                <a:cs typeface="Zar" pitchFamily="2" charset="-78"/>
              </a:rPr>
              <a:t>بايد </a:t>
            </a:r>
            <a:r>
              <a:rPr lang="fa-IR" sz="2200" dirty="0">
                <a:cs typeface="Zar" pitchFamily="2" charset="-78"/>
              </a:rPr>
              <a:t>ظاهر پرسشنامه را جذاب </a:t>
            </a:r>
            <a:r>
              <a:rPr lang="fa-IR" sz="2200" dirty="0" smtClean="0">
                <a:cs typeface="Zar" pitchFamily="2" charset="-78"/>
              </a:rPr>
              <a:t>نمايد</a:t>
            </a:r>
            <a:r>
              <a:rPr lang="fa-IR" sz="2200" dirty="0">
                <a:cs typeface="Zar" pitchFamily="2" charset="-78"/>
              </a:rPr>
              <a:t>.</a:t>
            </a:r>
            <a:endParaRPr lang="en-US" sz="2200" dirty="0">
              <a:cs typeface="Zar" pitchFamily="2" charset="-78"/>
            </a:endParaRP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sz="4000" dirty="0" smtClean="0">
                <a:cs typeface="Zar" pitchFamily="2" charset="-78"/>
              </a:rPr>
              <a:t>نکاتي </a:t>
            </a:r>
            <a:r>
              <a:rPr lang="fa-IR" sz="4000" dirty="0">
                <a:cs typeface="Zar" pitchFamily="2" charset="-78"/>
              </a:rPr>
              <a:t>را که محقق در </a:t>
            </a:r>
            <a:r>
              <a:rPr lang="fa-IR" sz="4000" dirty="0" smtClean="0">
                <a:cs typeface="Zar" pitchFamily="2" charset="-78"/>
              </a:rPr>
              <a:t>تنظيم </a:t>
            </a:r>
            <a:r>
              <a:rPr lang="fa-IR" sz="4000" dirty="0">
                <a:cs typeface="Zar" pitchFamily="2" charset="-78"/>
              </a:rPr>
              <a:t>پرسشنامه </a:t>
            </a:r>
            <a:r>
              <a:rPr lang="fa-IR" sz="4000" dirty="0" smtClean="0">
                <a:cs typeface="Zar" pitchFamily="2" charset="-78"/>
              </a:rPr>
              <a:t>بايد رعايت </a:t>
            </a:r>
            <a:r>
              <a:rPr lang="fa-IR" sz="4000" dirty="0">
                <a:cs typeface="Zar" pitchFamily="2" charset="-78"/>
              </a:rPr>
              <a:t>کند عبارتند از: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uiExpand="1" build="p"/>
      <p:bldP spid="202754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75038"/>
            <a:ext cx="8229600" cy="1198562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سوالات معمولا به صورت </a:t>
            </a:r>
            <a:r>
              <a:rPr lang="fa-IR" dirty="0" smtClean="0">
                <a:cs typeface="Zar" pitchFamily="2" charset="-78"/>
              </a:rPr>
              <a:t>پي</a:t>
            </a:r>
            <a:r>
              <a:rPr lang="en-US" dirty="0" smtClean="0"/>
              <a:t>‫</a:t>
            </a:r>
            <a:r>
              <a:rPr lang="fa-IR" dirty="0" smtClean="0">
                <a:cs typeface="Zar" pitchFamily="2" charset="-78"/>
              </a:rPr>
              <a:t>درپي </a:t>
            </a:r>
            <a:r>
              <a:rPr lang="fa-IR" dirty="0">
                <a:cs typeface="Zar" pitchFamily="2" charset="-78"/>
              </a:rPr>
              <a:t>و مرتبط با </a:t>
            </a:r>
            <a:r>
              <a:rPr lang="fa-IR" dirty="0" smtClean="0">
                <a:cs typeface="Zar" pitchFamily="2" charset="-78"/>
              </a:rPr>
              <a:t>يکديگر </a:t>
            </a:r>
            <a:r>
              <a:rPr lang="fa-IR" dirty="0">
                <a:cs typeface="Zar" pitchFamily="2" charset="-78"/>
              </a:rPr>
              <a:t>مطرح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شوند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6163"/>
            <a:ext cx="8229600" cy="1143000"/>
          </a:xfrm>
        </p:spPr>
        <p:txBody>
          <a:bodyPr/>
          <a:lstStyle/>
          <a:p>
            <a:r>
              <a:rPr lang="fa-IR" dirty="0">
                <a:cs typeface="Zar" pitchFamily="2" charset="-78"/>
              </a:rPr>
              <a:t>سوالات </a:t>
            </a:r>
            <a:r>
              <a:rPr lang="fa-IR" dirty="0" smtClean="0">
                <a:cs typeface="Zar" pitchFamily="2" charset="-78"/>
              </a:rPr>
              <a:t>تعاقبي: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  <p:bldP spid="2017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481328"/>
            <a:ext cx="4038600" cy="45259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5)ابزار </a:t>
            </a:r>
            <a:r>
              <a:rPr lang="fa-IR" dirty="0" smtClean="0">
                <a:cs typeface="Zar" pitchFamily="2" charset="-78"/>
              </a:rPr>
              <a:t>تحقيقاتي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6)فراغت لازم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محقق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7)ضوابط و مقررات </a:t>
            </a:r>
            <a:r>
              <a:rPr lang="fa-IR" dirty="0" smtClean="0">
                <a:cs typeface="Zar" pitchFamily="2" charset="-78"/>
              </a:rPr>
              <a:t>مالي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اجرايي</a:t>
            </a:r>
            <a:endParaRPr lang="en-US" dirty="0">
              <a:cs typeface="Zar" pitchFamily="2" charset="-78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1)وجود فرهنگ </a:t>
            </a:r>
            <a:r>
              <a:rPr lang="fa-IR" dirty="0" smtClean="0">
                <a:cs typeface="Zar" pitchFamily="2" charset="-78"/>
              </a:rPr>
              <a:t>تحقيق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2)محقق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3)بودجه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4)سازمان لازم</a:t>
            </a:r>
            <a:endParaRPr lang="en-US" dirty="0">
              <a:cs typeface="Zar" pitchFamily="2" charset="-78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Zar" pitchFamily="2" charset="-78"/>
              </a:rPr>
              <a:t>پيش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نيازهاي تحقيق علمي: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uiExpand="1" build="p"/>
      <p:bldP spid="20484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dirty="0" smtClean="0">
                <a:cs typeface="Zar" pitchFamily="2" charset="-78"/>
              </a:rPr>
              <a:t>1)داراي تحصيلات کافي </a:t>
            </a:r>
            <a:r>
              <a:rPr lang="fa-IR" sz="2400" dirty="0">
                <a:cs typeface="Zar" pitchFamily="2" charset="-78"/>
              </a:rPr>
              <a:t>در حد انجام </a:t>
            </a:r>
            <a:r>
              <a:rPr lang="fa-IR" sz="2400" dirty="0" smtClean="0">
                <a:cs typeface="Zar" pitchFamily="2" charset="-78"/>
              </a:rPr>
              <a:t>پرسشگري </a:t>
            </a:r>
            <a:r>
              <a:rPr lang="fa-IR" sz="2400" dirty="0">
                <a:cs typeface="Zar" pitchFamily="2" charset="-78"/>
              </a:rPr>
              <a:t>باشند.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2)از تجربه لازم برخوردار باشند.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3)از هوش، </a:t>
            </a:r>
            <a:r>
              <a:rPr lang="fa-IR" sz="2400" dirty="0" smtClean="0">
                <a:cs typeface="Zar" pitchFamily="2" charset="-78"/>
              </a:rPr>
              <a:t>زيرکي </a:t>
            </a:r>
            <a:r>
              <a:rPr lang="fa-IR" sz="2400" dirty="0">
                <a:cs typeface="Zar" pitchFamily="2" charset="-78"/>
              </a:rPr>
              <a:t>و فراست لازم برخوردار باشند.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dirty="0" smtClean="0">
                <a:cs typeface="Zar" pitchFamily="2" charset="-78"/>
              </a:rPr>
              <a:t>4)داراي </a:t>
            </a:r>
            <a:r>
              <a:rPr lang="fa-IR" sz="2400" dirty="0">
                <a:cs typeface="Zar" pitchFamily="2" charset="-78"/>
              </a:rPr>
              <a:t>سرعت عمل </a:t>
            </a:r>
            <a:r>
              <a:rPr lang="fa-IR" sz="2400" dirty="0" smtClean="0">
                <a:cs typeface="Zar" pitchFamily="2" charset="-78"/>
              </a:rPr>
              <a:t>کافي براي </a:t>
            </a:r>
            <a:r>
              <a:rPr lang="fa-IR" sz="2400" dirty="0">
                <a:cs typeface="Zar" pitchFamily="2" charset="-78"/>
              </a:rPr>
              <a:t>انجام </a:t>
            </a:r>
            <a:r>
              <a:rPr lang="fa-IR" sz="2400" dirty="0" smtClean="0">
                <a:cs typeface="Zar" pitchFamily="2" charset="-78"/>
              </a:rPr>
              <a:t>فعاليتهاي پرسشگري </a:t>
            </a:r>
            <a:r>
              <a:rPr lang="fa-IR" sz="2400" dirty="0">
                <a:cs typeface="Zar" pitchFamily="2" charset="-78"/>
              </a:rPr>
              <a:t>باشند.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5)زبان </a:t>
            </a:r>
            <a:r>
              <a:rPr lang="fa-IR" sz="2400" dirty="0" smtClean="0">
                <a:cs typeface="Zar" pitchFamily="2" charset="-78"/>
              </a:rPr>
              <a:t>مردمي </a:t>
            </a:r>
            <a:r>
              <a:rPr lang="fa-IR" sz="2400" dirty="0">
                <a:cs typeface="Zar" pitchFamily="2" charset="-78"/>
              </a:rPr>
              <a:t>را که پاسخگو هستند بفهمند </a:t>
            </a:r>
            <a:r>
              <a:rPr lang="fa-IR" sz="2400" dirty="0" smtClean="0">
                <a:cs typeface="Zar" pitchFamily="2" charset="-78"/>
              </a:rPr>
              <a:t>يا </a:t>
            </a:r>
            <a:r>
              <a:rPr lang="fa-IR" sz="2400" dirty="0">
                <a:cs typeface="Zar" pitchFamily="2" charset="-78"/>
              </a:rPr>
              <a:t>بتوانند </a:t>
            </a:r>
            <a:r>
              <a:rPr lang="fa-IR" sz="2400" dirty="0" smtClean="0">
                <a:cs typeface="Zar" pitchFamily="2" charset="-78"/>
              </a:rPr>
              <a:t>بخوبي </a:t>
            </a:r>
            <a:r>
              <a:rPr lang="fa-IR" sz="2400" dirty="0">
                <a:cs typeface="Zar" pitchFamily="2" charset="-78"/>
              </a:rPr>
              <a:t>تکلم کنند.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6)قدرت </a:t>
            </a:r>
            <a:r>
              <a:rPr lang="fa-IR" sz="2400" dirty="0" smtClean="0">
                <a:cs typeface="Zar" pitchFamily="2" charset="-78"/>
              </a:rPr>
              <a:t>برقراري </a:t>
            </a:r>
            <a:r>
              <a:rPr lang="fa-IR" sz="2400" dirty="0">
                <a:cs typeface="Zar" pitchFamily="2" charset="-78"/>
              </a:rPr>
              <a:t>روابط دوستانه و </a:t>
            </a:r>
            <a:r>
              <a:rPr lang="fa-IR" sz="2400" dirty="0" smtClean="0">
                <a:cs typeface="Zar" pitchFamily="2" charset="-78"/>
              </a:rPr>
              <a:t>صميمي </a:t>
            </a:r>
            <a:r>
              <a:rPr lang="fa-IR" sz="2400" dirty="0">
                <a:cs typeface="Zar" pitchFamily="2" charset="-78"/>
              </a:rPr>
              <a:t>با افراد را داشته باشند.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7)معتقد به آداب </a:t>
            </a:r>
            <a:r>
              <a:rPr lang="fa-IR" sz="2400" dirty="0" smtClean="0">
                <a:cs typeface="Zar" pitchFamily="2" charset="-78"/>
              </a:rPr>
              <a:t>اجتماعي </a:t>
            </a:r>
            <a:r>
              <a:rPr lang="fa-IR" sz="2400" dirty="0">
                <a:cs typeface="Zar" pitchFamily="2" charset="-78"/>
              </a:rPr>
              <a:t>و عامل به آن باشند.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8)با </a:t>
            </a:r>
            <a:r>
              <a:rPr lang="fa-IR" sz="2400" dirty="0" smtClean="0">
                <a:cs typeface="Zar" pitchFamily="2" charset="-78"/>
              </a:rPr>
              <a:t>مفاهيم اوليه </a:t>
            </a:r>
            <a:r>
              <a:rPr lang="fa-IR" sz="2400" dirty="0">
                <a:cs typeface="Zar" pitchFamily="2" charset="-78"/>
              </a:rPr>
              <a:t>روش </a:t>
            </a:r>
            <a:r>
              <a:rPr lang="fa-IR" sz="2400" dirty="0" smtClean="0">
                <a:cs typeface="Zar" pitchFamily="2" charset="-78"/>
              </a:rPr>
              <a:t>تحقيق علمي </a:t>
            </a:r>
            <a:r>
              <a:rPr lang="fa-IR" sz="2400" dirty="0">
                <a:cs typeface="Zar" pitchFamily="2" charset="-78"/>
              </a:rPr>
              <a:t>آشنا باشند.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9)آموزش لازم را درباره طرح </a:t>
            </a:r>
            <a:r>
              <a:rPr lang="fa-IR" sz="2400" dirty="0" smtClean="0">
                <a:cs typeface="Zar" pitchFamily="2" charset="-78"/>
              </a:rPr>
              <a:t>تحقيق</a:t>
            </a:r>
            <a:r>
              <a:rPr lang="fa-IR" sz="2400" dirty="0">
                <a:cs typeface="Zar" pitchFamily="2" charset="-78"/>
              </a:rPr>
              <a:t>، اهداف پرسشنامه و روش </a:t>
            </a:r>
            <a:r>
              <a:rPr lang="fa-IR" sz="2400" dirty="0" smtClean="0">
                <a:cs typeface="Zar" pitchFamily="2" charset="-78"/>
              </a:rPr>
              <a:t>تکميل </a:t>
            </a:r>
            <a:r>
              <a:rPr lang="fa-IR" sz="2400" dirty="0">
                <a:cs typeface="Zar" pitchFamily="2" charset="-78"/>
              </a:rPr>
              <a:t>آن </a:t>
            </a:r>
            <a:r>
              <a:rPr lang="fa-IR" sz="2400" dirty="0" smtClean="0">
                <a:cs typeface="Zar" pitchFamily="2" charset="-78"/>
              </a:rPr>
              <a:t>ديده </a:t>
            </a:r>
            <a:r>
              <a:rPr lang="fa-IR" sz="2400" dirty="0">
                <a:cs typeface="Zar" pitchFamily="2" charset="-78"/>
              </a:rPr>
              <a:t>باشند.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cs typeface="Zar" pitchFamily="2" charset="-78"/>
            </a:endParaRPr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sz="4000" dirty="0">
                <a:cs typeface="Zar" pitchFamily="2" charset="-78"/>
              </a:rPr>
              <a:t>پرسشگران </a:t>
            </a:r>
            <a:r>
              <a:rPr lang="fa-IR" sz="4000" dirty="0" smtClean="0">
                <a:cs typeface="Zar" pitchFamily="2" charset="-78"/>
              </a:rPr>
              <a:t>بايد </a:t>
            </a:r>
            <a:r>
              <a:rPr lang="fa-IR" sz="4000" dirty="0">
                <a:cs typeface="Zar" pitchFamily="2" charset="-78"/>
              </a:rPr>
              <a:t>از </a:t>
            </a:r>
            <a:r>
              <a:rPr lang="fa-IR" sz="4000" dirty="0" smtClean="0">
                <a:cs typeface="Zar" pitchFamily="2" charset="-78"/>
              </a:rPr>
              <a:t>ويژگي‫هاي زير </a:t>
            </a:r>
            <a:r>
              <a:rPr lang="fa-IR" sz="4000" dirty="0">
                <a:cs typeface="Zar" pitchFamily="2" charset="-78"/>
              </a:rPr>
              <a:t>برخوردار باشند: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uiExpand="1" build="p"/>
      <p:bldP spid="203778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816475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1)روش اجرا </a:t>
            </a:r>
            <a:r>
              <a:rPr lang="fa-IR" dirty="0" smtClean="0">
                <a:cs typeface="Zar" pitchFamily="2" charset="-78"/>
              </a:rPr>
              <a:t>ي </a:t>
            </a:r>
            <a:r>
              <a:rPr lang="fa-IR" dirty="0">
                <a:cs typeface="Zar" pitchFamily="2" charset="-78"/>
              </a:rPr>
              <a:t>پرسشنامه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</a:t>
            </a:r>
            <a:r>
              <a:rPr lang="fa-IR" dirty="0" smtClean="0">
                <a:cs typeface="Zar" pitchFamily="2" charset="-78"/>
              </a:rPr>
              <a:t>2)پيش</a:t>
            </a:r>
            <a:r>
              <a:rPr lang="en-US" dirty="0"/>
              <a:t>‫</a:t>
            </a:r>
            <a:r>
              <a:rPr lang="fa-IR" dirty="0" smtClean="0">
                <a:cs typeface="Zar" pitchFamily="2" charset="-78"/>
              </a:rPr>
              <a:t>بيني </a:t>
            </a:r>
            <a:r>
              <a:rPr lang="fa-IR" dirty="0">
                <a:cs typeface="Zar" pitchFamily="2" charset="-78"/>
              </a:rPr>
              <a:t>مرجع و مرکز </a:t>
            </a:r>
            <a:r>
              <a:rPr lang="fa-IR" dirty="0" smtClean="0">
                <a:cs typeface="Zar" pitchFamily="2" charset="-78"/>
              </a:rPr>
              <a:t>هدايت </a:t>
            </a:r>
            <a:r>
              <a:rPr lang="fa-IR" dirty="0">
                <a:cs typeface="Zar" pitchFamily="2" charset="-78"/>
              </a:rPr>
              <a:t>کننده و ناظر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</a:t>
            </a:r>
            <a:r>
              <a:rPr lang="fa-IR" dirty="0" smtClean="0">
                <a:cs typeface="Zar" pitchFamily="2" charset="-78"/>
              </a:rPr>
              <a:t>3)پيش</a:t>
            </a:r>
            <a:r>
              <a:rPr lang="en-US" dirty="0"/>
              <a:t>‫</a:t>
            </a:r>
            <a:r>
              <a:rPr lang="fa-IR" dirty="0" smtClean="0">
                <a:cs typeface="Zar" pitchFamily="2" charset="-78"/>
              </a:rPr>
              <a:t>بيني </a:t>
            </a:r>
            <a:r>
              <a:rPr lang="fa-IR" dirty="0">
                <a:cs typeface="Zar" pitchFamily="2" charset="-78"/>
              </a:rPr>
              <a:t>نحوه ورود به </a:t>
            </a:r>
            <a:r>
              <a:rPr lang="fa-IR" dirty="0" smtClean="0">
                <a:cs typeface="Zar" pitchFamily="2" charset="-78"/>
              </a:rPr>
              <a:t>ميدان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محيط پرسشگري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</a:t>
            </a:r>
            <a:r>
              <a:rPr lang="fa-IR" dirty="0" smtClean="0">
                <a:cs typeface="Zar" pitchFamily="2" charset="-78"/>
              </a:rPr>
              <a:t>4)پيش</a:t>
            </a:r>
            <a:r>
              <a:rPr lang="en-US" dirty="0"/>
              <a:t>‫</a:t>
            </a:r>
            <a:r>
              <a:rPr lang="fa-IR" dirty="0" smtClean="0">
                <a:cs typeface="Zar" pitchFamily="2" charset="-78"/>
              </a:rPr>
              <a:t>بيني </a:t>
            </a:r>
            <a:r>
              <a:rPr lang="fa-IR" dirty="0">
                <a:cs typeface="Zar" pitchFamily="2" charset="-78"/>
              </a:rPr>
              <a:t>اقدامات بعد از مرحله </a:t>
            </a:r>
            <a:r>
              <a:rPr lang="fa-IR" dirty="0" smtClean="0">
                <a:cs typeface="Zar" pitchFamily="2" charset="-78"/>
              </a:rPr>
              <a:t>پرسشگري</a:t>
            </a:r>
            <a:endParaRPr lang="en-US" dirty="0">
              <a:cs typeface="Zar" pitchFamily="2" charset="-78"/>
            </a:endParaRP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برنامه</a:t>
            </a:r>
            <a:r>
              <a:rPr lang="en-US" dirty="0"/>
              <a:t>‫</a:t>
            </a:r>
            <a:r>
              <a:rPr lang="fa-IR" dirty="0" smtClean="0">
                <a:cs typeface="Zar" pitchFamily="2" charset="-78"/>
              </a:rPr>
              <a:t>ريزي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اجراي </a:t>
            </a:r>
            <a:r>
              <a:rPr lang="fa-IR" dirty="0">
                <a:cs typeface="Zar" pitchFamily="2" charset="-78"/>
              </a:rPr>
              <a:t>پرسشنامه: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/>
      <p:bldP spid="204802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23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</a:t>
            </a:r>
            <a:r>
              <a:rPr lang="fa-IR" dirty="0" smtClean="0">
                <a:cs typeface="Zar" pitchFamily="2" charset="-78"/>
              </a:rPr>
              <a:t>1)تکميل </a:t>
            </a:r>
            <a:r>
              <a:rPr lang="fa-IR" dirty="0">
                <a:cs typeface="Zar" pitchFamily="2" charset="-78"/>
              </a:rPr>
              <a:t>پرسشنامه توسط پرسشگر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</a:t>
            </a:r>
            <a:r>
              <a:rPr lang="fa-IR" dirty="0" smtClean="0">
                <a:cs typeface="Zar" pitchFamily="2" charset="-78"/>
              </a:rPr>
              <a:t>2)تکميل </a:t>
            </a:r>
            <a:r>
              <a:rPr lang="fa-IR" dirty="0">
                <a:cs typeface="Zar" pitchFamily="2" charset="-78"/>
              </a:rPr>
              <a:t>پرسشنامه به </a:t>
            </a:r>
            <a:r>
              <a:rPr lang="fa-IR" dirty="0" smtClean="0">
                <a:cs typeface="Zar" pitchFamily="2" charset="-78"/>
              </a:rPr>
              <a:t>وسيله </a:t>
            </a:r>
            <a:r>
              <a:rPr lang="fa-IR" dirty="0">
                <a:cs typeface="Zar" pitchFamily="2" charset="-78"/>
              </a:rPr>
              <a:t>پاسخگو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</a:t>
            </a:r>
            <a:r>
              <a:rPr lang="fa-IR" dirty="0" smtClean="0">
                <a:cs typeface="Zar" pitchFamily="2" charset="-78"/>
              </a:rPr>
              <a:t>3)تکميل </a:t>
            </a:r>
            <a:r>
              <a:rPr lang="fa-IR" dirty="0">
                <a:cs typeface="Zar" pitchFamily="2" charset="-78"/>
              </a:rPr>
              <a:t>پرسشنامه از </a:t>
            </a:r>
            <a:r>
              <a:rPr lang="fa-IR" dirty="0" smtClean="0">
                <a:cs typeface="Zar" pitchFamily="2" charset="-78"/>
              </a:rPr>
              <a:t>طريق </a:t>
            </a:r>
            <a:r>
              <a:rPr lang="fa-IR" dirty="0">
                <a:cs typeface="Zar" pitchFamily="2" charset="-78"/>
              </a:rPr>
              <a:t>ارتباط </a:t>
            </a:r>
            <a:r>
              <a:rPr lang="fa-IR" dirty="0" smtClean="0">
                <a:cs typeface="Zar" pitchFamily="2" charset="-78"/>
              </a:rPr>
              <a:t>تلفني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4)ارسال پرسشنامه با پست</a:t>
            </a:r>
            <a:endParaRPr lang="en-US" dirty="0">
              <a:cs typeface="Zar" pitchFamily="2" charset="-78"/>
            </a:endParaRP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روش </a:t>
            </a:r>
            <a:r>
              <a:rPr lang="fa-IR" dirty="0" smtClean="0">
                <a:cs typeface="Zar" pitchFamily="2" charset="-78"/>
              </a:rPr>
              <a:t>اجراي </a:t>
            </a:r>
            <a:r>
              <a:rPr lang="fa-IR" dirty="0">
                <a:cs typeface="Zar" pitchFamily="2" charset="-78"/>
              </a:rPr>
              <a:t>پرسشنامه: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28838"/>
            <a:ext cx="8229600" cy="4525962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1)روي </a:t>
            </a:r>
            <a:r>
              <a:rPr lang="fa-IR" sz="2800" dirty="0">
                <a:cs typeface="Zar" pitchFamily="2" charset="-78"/>
              </a:rPr>
              <a:t>پاکت آدرس </a:t>
            </a:r>
            <a:r>
              <a:rPr lang="fa-IR" sz="2800" dirty="0" smtClean="0">
                <a:cs typeface="Zar" pitchFamily="2" charset="-78"/>
              </a:rPr>
              <a:t>گيرنده </a:t>
            </a:r>
            <a:r>
              <a:rPr lang="fa-IR" sz="2800" dirty="0">
                <a:cs typeface="Zar" pitchFamily="2" charset="-78"/>
              </a:rPr>
              <a:t>و فرستنده به طور کامل نوشته شود.</a:t>
            </a:r>
          </a:p>
          <a:p>
            <a:pPr algn="justLow" rtl="1">
              <a:buFont typeface="Wingdings" pitchFamily="2" charset="2"/>
              <a:buNone/>
            </a:pPr>
            <a:endParaRPr lang="fa-IR" sz="2800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2)پرسشنامه و </a:t>
            </a:r>
            <a:r>
              <a:rPr lang="fa-IR" sz="2800" dirty="0" smtClean="0">
                <a:cs typeface="Zar" pitchFamily="2" charset="-78"/>
              </a:rPr>
              <a:t>راهنماي </a:t>
            </a:r>
            <a:r>
              <a:rPr lang="fa-IR" sz="2800" dirty="0">
                <a:cs typeface="Zar" pitchFamily="2" charset="-78"/>
              </a:rPr>
              <a:t>آن در پاکت قرار داده شود.</a:t>
            </a:r>
          </a:p>
          <a:p>
            <a:pPr algn="justLow" rtl="1">
              <a:buFont typeface="Wingdings" pitchFamily="2" charset="2"/>
              <a:buNone/>
            </a:pPr>
            <a:endParaRPr lang="fa-IR" sz="2800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3)براي </a:t>
            </a:r>
            <a:r>
              <a:rPr lang="fa-IR" sz="2800" dirty="0">
                <a:cs typeface="Zar" pitchFamily="2" charset="-78"/>
              </a:rPr>
              <a:t>سهولت کار عودت پرسشنامه </a:t>
            </a:r>
            <a:r>
              <a:rPr lang="fa-IR" sz="2800" dirty="0" smtClean="0">
                <a:cs typeface="Zar" pitchFamily="2" charset="-78"/>
              </a:rPr>
              <a:t>تکميل </a:t>
            </a:r>
            <a:r>
              <a:rPr lang="fa-IR" sz="2800" dirty="0">
                <a:cs typeface="Zar" pitchFamily="2" charset="-78"/>
              </a:rPr>
              <a:t>شده، پاکت تمبرزده‫</a:t>
            </a:r>
            <a:r>
              <a:rPr lang="fa-IR" sz="2800" dirty="0" smtClean="0">
                <a:cs typeface="Zar" pitchFamily="2" charset="-78"/>
              </a:rPr>
              <a:t>اي </a:t>
            </a:r>
            <a:r>
              <a:rPr lang="fa-IR" sz="2800" dirty="0">
                <a:cs typeface="Zar" pitchFamily="2" charset="-78"/>
              </a:rPr>
              <a:t>که </a:t>
            </a:r>
            <a:r>
              <a:rPr lang="fa-IR" sz="2800" dirty="0" smtClean="0">
                <a:cs typeface="Zar" pitchFamily="2" charset="-78"/>
              </a:rPr>
              <a:t>روي </a:t>
            </a:r>
            <a:r>
              <a:rPr lang="fa-IR" sz="2800" dirty="0">
                <a:cs typeface="Zar" pitchFamily="2" charset="-78"/>
              </a:rPr>
              <a:t>آن آدرس محقق نوشته شده </a:t>
            </a:r>
            <a:r>
              <a:rPr lang="fa-IR" sz="2800" dirty="0" smtClean="0">
                <a:cs typeface="Zar" pitchFamily="2" charset="-78"/>
              </a:rPr>
              <a:t>ضميمه </a:t>
            </a:r>
            <a:r>
              <a:rPr lang="fa-IR" sz="2800" dirty="0">
                <a:cs typeface="Zar" pitchFamily="2" charset="-78"/>
              </a:rPr>
              <a:t>کند.</a:t>
            </a:r>
          </a:p>
          <a:p>
            <a:pPr algn="justLow" rtl="1">
              <a:buFont typeface="Wingdings" pitchFamily="2" charset="2"/>
              <a:buNone/>
            </a:pPr>
            <a:endParaRPr lang="fa-IR" sz="2800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4)در صورت امکان نامه جداگانه </a:t>
            </a:r>
            <a:r>
              <a:rPr lang="fa-IR" sz="2800" dirty="0" smtClean="0">
                <a:cs typeface="Zar" pitchFamily="2" charset="-78"/>
              </a:rPr>
              <a:t>يا </a:t>
            </a:r>
            <a:r>
              <a:rPr lang="fa-IR" sz="2800" dirty="0">
                <a:cs typeface="Zar" pitchFamily="2" charset="-78"/>
              </a:rPr>
              <a:t>کارت </a:t>
            </a:r>
            <a:r>
              <a:rPr lang="fa-IR" sz="2800" dirty="0" smtClean="0">
                <a:cs typeface="Zar" pitchFamily="2" charset="-78"/>
              </a:rPr>
              <a:t>يا </a:t>
            </a:r>
            <a:r>
              <a:rPr lang="fa-IR" sz="2800" dirty="0">
                <a:cs typeface="Zar" pitchFamily="2" charset="-78"/>
              </a:rPr>
              <a:t>نشانه‫</a:t>
            </a:r>
            <a:r>
              <a:rPr lang="fa-IR" sz="2800" dirty="0" smtClean="0">
                <a:cs typeface="Zar" pitchFamily="2" charset="-78"/>
              </a:rPr>
              <a:t>اي يادگاري </a:t>
            </a:r>
            <a:r>
              <a:rPr lang="fa-IR" sz="2800" dirty="0">
                <a:cs typeface="Zar" pitchFamily="2" charset="-78"/>
              </a:rPr>
              <a:t>به عنوان </a:t>
            </a:r>
            <a:r>
              <a:rPr lang="fa-IR" sz="2800" dirty="0" smtClean="0">
                <a:cs typeface="Zar" pitchFamily="2" charset="-78"/>
              </a:rPr>
              <a:t>هديه براي </a:t>
            </a:r>
            <a:r>
              <a:rPr lang="fa-IR" sz="2800" dirty="0">
                <a:cs typeface="Zar" pitchFamily="2" charset="-78"/>
              </a:rPr>
              <a:t>پاسخگو بفرستد.</a:t>
            </a:r>
          </a:p>
          <a:p>
            <a:pPr algn="justLow" rtl="1"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4650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>
                <a:cs typeface="Zar" pitchFamily="2" charset="-78"/>
              </a:rPr>
              <a:t>در روش ارسال پرسشنامه از </a:t>
            </a:r>
            <a:r>
              <a:rPr lang="fa-IR" sz="4000" dirty="0" smtClean="0">
                <a:cs typeface="Zar" pitchFamily="2" charset="-78"/>
              </a:rPr>
              <a:t>طريق </a:t>
            </a:r>
            <a:r>
              <a:rPr lang="fa-IR" sz="4000" dirty="0">
                <a:cs typeface="Zar" pitchFamily="2" charset="-78"/>
              </a:rPr>
              <a:t>پست </a:t>
            </a:r>
            <a:r>
              <a:rPr lang="fa-IR" sz="4000" dirty="0" smtClean="0">
                <a:cs typeface="Zar" pitchFamily="2" charset="-78"/>
              </a:rPr>
              <a:t>بايد </a:t>
            </a:r>
            <a:r>
              <a:rPr lang="fa-IR" sz="4000" dirty="0">
                <a:cs typeface="Zar" pitchFamily="2" charset="-78"/>
              </a:rPr>
              <a:t>نکات </a:t>
            </a:r>
            <a:r>
              <a:rPr lang="fa-IR" sz="4000" dirty="0" smtClean="0">
                <a:cs typeface="Zar" pitchFamily="2" charset="-78"/>
              </a:rPr>
              <a:t>زير رعايت </a:t>
            </a:r>
            <a:r>
              <a:rPr lang="fa-IR" sz="4000" dirty="0">
                <a:cs typeface="Zar" pitchFamily="2" charset="-78"/>
              </a:rPr>
              <a:t>شود: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uiExpand="1" build="p"/>
      <p:bldP spid="206850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99" name="Text Box 27"/>
          <p:cNvSpPr txBox="1">
            <a:spLocks noChangeArrowheads="1"/>
          </p:cNvSpPr>
          <p:nvPr/>
        </p:nvSpPr>
        <p:spPr bwMode="auto">
          <a:xfrm>
            <a:off x="1073150" y="5786438"/>
            <a:ext cx="2163763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خلاصه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نهايي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پاسخها را فراهم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سازيد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07901" name="Text Box 29"/>
          <p:cNvSpPr txBox="1">
            <a:spLocks noChangeArrowheads="1"/>
          </p:cNvSpPr>
          <p:nvPr/>
        </p:nvSpPr>
        <p:spPr bwMode="auto">
          <a:xfrm>
            <a:off x="3440113" y="5942013"/>
            <a:ext cx="2322512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داده‫ها را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براي تجزيه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تحليل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آماده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نماييد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07893" name="Text Box 21"/>
          <p:cNvSpPr txBox="1">
            <a:spLocks noChangeArrowheads="1"/>
          </p:cNvSpPr>
          <p:nvPr/>
        </p:nvSpPr>
        <p:spPr bwMode="auto">
          <a:xfrm>
            <a:off x="4505325" y="4645025"/>
            <a:ext cx="426720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اولين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نامه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يادآوري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را به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کساني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که پاسخ نداده‫اند پست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نماييد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07885" name="Text Box 13"/>
          <p:cNvSpPr txBox="1">
            <a:spLocks noChangeArrowheads="1"/>
          </p:cNvSpPr>
          <p:nvPr/>
        </p:nvSpPr>
        <p:spPr bwMode="auto">
          <a:xfrm>
            <a:off x="2662238" y="2430463"/>
            <a:ext cx="3671887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پرسشنامه ها، نامه‫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همراه و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پاکتهاي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پاسخ را درون پاکت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بيروني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قرار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دهيد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6978650" y="349250"/>
            <a:ext cx="1770063" cy="11906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پاکتهاي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برگشت را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تهيه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نموده آدرس خود را نوشته و تمبر الصاق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نماييد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536575" y="342900"/>
            <a:ext cx="2046288" cy="11906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برچسبهاي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آدرس و شماره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سريال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تهيه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کرده و آنها را به پاکت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بيروني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الصاق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نماييد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709613" y="379413"/>
            <a:ext cx="1828800" cy="10731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3740150" y="381000"/>
            <a:ext cx="1828800" cy="10731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                      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6908800" y="377825"/>
            <a:ext cx="1828800" cy="10731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3705225" y="379413"/>
            <a:ext cx="1871663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پرسشنامه‫ها و نامه‫ها همراه را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تهيه کنيد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07882" name="Rectangle 10"/>
          <p:cNvSpPr>
            <a:spLocks noChangeArrowheads="1"/>
          </p:cNvSpPr>
          <p:nvPr/>
        </p:nvSpPr>
        <p:spPr bwMode="auto">
          <a:xfrm>
            <a:off x="1611313" y="1558925"/>
            <a:ext cx="2932112" cy="6096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1609725" y="1487488"/>
            <a:ext cx="2916238" cy="7318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شماره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سريال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را از برچسبها به پرسشنامه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Zar" pitchFamily="2" charset="-78"/>
              </a:rPr>
              <a:t>‫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ها و نامه‫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هاي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همراه وارد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کنيد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07884" name="Rectangle 12"/>
          <p:cNvSpPr>
            <a:spLocks noChangeArrowheads="1"/>
          </p:cNvSpPr>
          <p:nvPr/>
        </p:nvSpPr>
        <p:spPr bwMode="auto">
          <a:xfrm>
            <a:off x="2957513" y="2428875"/>
            <a:ext cx="3322637" cy="623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7886" name="Rectangle 14"/>
          <p:cNvSpPr>
            <a:spLocks noChangeArrowheads="1"/>
          </p:cNvSpPr>
          <p:nvPr/>
        </p:nvSpPr>
        <p:spPr bwMode="auto">
          <a:xfrm>
            <a:off x="3189288" y="3257550"/>
            <a:ext cx="2859087" cy="6381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7887" name="Text Box 15"/>
          <p:cNvSpPr txBox="1">
            <a:spLocks noChangeArrowheads="1"/>
          </p:cNvSpPr>
          <p:nvPr/>
        </p:nvSpPr>
        <p:spPr bwMode="auto">
          <a:xfrm>
            <a:off x="3382963" y="3228975"/>
            <a:ext cx="2482850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پاکت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بيروني 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را بسته و تمبر الصاق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نماييد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07888" name="Rectangle 16"/>
          <p:cNvSpPr>
            <a:spLocks noChangeArrowheads="1"/>
          </p:cNvSpPr>
          <p:nvPr/>
        </p:nvSpPr>
        <p:spPr bwMode="auto">
          <a:xfrm>
            <a:off x="4516438" y="4638675"/>
            <a:ext cx="4279900" cy="7127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7889" name="Text Box 17"/>
          <p:cNvSpPr txBox="1">
            <a:spLocks noChangeArrowheads="1"/>
          </p:cNvSpPr>
          <p:nvPr/>
        </p:nvSpPr>
        <p:spPr bwMode="auto">
          <a:xfrm>
            <a:off x="4005263" y="4065588"/>
            <a:ext cx="1452562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07891" name="Rectangle 19"/>
          <p:cNvSpPr>
            <a:spLocks noChangeArrowheads="1"/>
          </p:cNvSpPr>
          <p:nvPr/>
        </p:nvSpPr>
        <p:spPr bwMode="auto">
          <a:xfrm>
            <a:off x="3860800" y="4065588"/>
            <a:ext cx="1495425" cy="4635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7892" name="Text Box 20"/>
          <p:cNvSpPr txBox="1">
            <a:spLocks noChangeArrowheads="1"/>
          </p:cNvSpPr>
          <p:nvPr/>
        </p:nvSpPr>
        <p:spPr bwMode="auto">
          <a:xfrm>
            <a:off x="4148138" y="4137025"/>
            <a:ext cx="958850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پست </a:t>
            </a: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کنيد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07894" name="Text Box 22"/>
          <p:cNvSpPr txBox="1">
            <a:spLocks noChangeArrowheads="1"/>
          </p:cNvSpPr>
          <p:nvPr/>
        </p:nvSpPr>
        <p:spPr bwMode="auto">
          <a:xfrm>
            <a:off x="4633913" y="5024438"/>
            <a:ext cx="415290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اولين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نامه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يادآوري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را به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کساني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که پاسخ نداده‫اند پست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نماييد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07895" name="Line 23"/>
          <p:cNvSpPr>
            <a:spLocks noChangeShapeType="1"/>
          </p:cNvSpPr>
          <p:nvPr/>
        </p:nvSpPr>
        <p:spPr bwMode="auto">
          <a:xfrm flipV="1">
            <a:off x="4505325" y="4978400"/>
            <a:ext cx="4281488" cy="142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07896" name="Rectangle 24"/>
          <p:cNvSpPr>
            <a:spLocks noChangeArrowheads="1"/>
          </p:cNvSpPr>
          <p:nvPr/>
        </p:nvSpPr>
        <p:spPr bwMode="auto">
          <a:xfrm>
            <a:off x="649288" y="4645025"/>
            <a:ext cx="3033712" cy="7397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7897" name="Text Box 25"/>
          <p:cNvSpPr txBox="1">
            <a:spLocks noChangeArrowheads="1"/>
          </p:cNvSpPr>
          <p:nvPr/>
        </p:nvSpPr>
        <p:spPr bwMode="auto">
          <a:xfrm>
            <a:off x="690563" y="4645025"/>
            <a:ext cx="3048000" cy="581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پرسشنامه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تکميل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شده را بر اسا شماره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سريال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ثبت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نماييد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07898" name="Rectangle 26"/>
          <p:cNvSpPr>
            <a:spLocks noChangeArrowheads="1"/>
          </p:cNvSpPr>
          <p:nvPr/>
        </p:nvSpPr>
        <p:spPr bwMode="auto">
          <a:xfrm>
            <a:off x="1117600" y="5743575"/>
            <a:ext cx="2074863" cy="623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7900" name="Rectangle 28"/>
          <p:cNvSpPr>
            <a:spLocks noChangeArrowheads="1"/>
          </p:cNvSpPr>
          <p:nvPr/>
        </p:nvSpPr>
        <p:spPr bwMode="auto">
          <a:xfrm>
            <a:off x="3411538" y="5891213"/>
            <a:ext cx="2320925" cy="682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7902" name="Text Box 30"/>
          <p:cNvSpPr txBox="1">
            <a:spLocks noChangeArrowheads="1"/>
          </p:cNvSpPr>
          <p:nvPr/>
        </p:nvSpPr>
        <p:spPr bwMode="auto">
          <a:xfrm>
            <a:off x="369888" y="42863"/>
            <a:ext cx="681037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آغاز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07903" name="Line 31"/>
          <p:cNvSpPr>
            <a:spLocks noChangeShapeType="1"/>
          </p:cNvSpPr>
          <p:nvPr/>
        </p:nvSpPr>
        <p:spPr bwMode="auto">
          <a:xfrm>
            <a:off x="1089025" y="188913"/>
            <a:ext cx="14938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07904" name="Line 32"/>
          <p:cNvSpPr>
            <a:spLocks noChangeShapeType="1"/>
          </p:cNvSpPr>
          <p:nvPr/>
        </p:nvSpPr>
        <p:spPr bwMode="auto">
          <a:xfrm>
            <a:off x="1582738" y="1450975"/>
            <a:ext cx="593725" cy="1158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07905" name="Line 33"/>
          <p:cNvSpPr>
            <a:spLocks noChangeShapeType="1"/>
          </p:cNvSpPr>
          <p:nvPr/>
        </p:nvSpPr>
        <p:spPr bwMode="auto">
          <a:xfrm flipH="1">
            <a:off x="3919538" y="1436688"/>
            <a:ext cx="754062" cy="1158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07906" name="Line 34"/>
          <p:cNvSpPr>
            <a:spLocks noChangeShapeType="1"/>
          </p:cNvSpPr>
          <p:nvPr/>
        </p:nvSpPr>
        <p:spPr bwMode="auto">
          <a:xfrm flipH="1">
            <a:off x="5500688" y="1450975"/>
            <a:ext cx="2336800" cy="9731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07907" name="Line 35"/>
          <p:cNvSpPr>
            <a:spLocks noChangeShapeType="1"/>
          </p:cNvSpPr>
          <p:nvPr/>
        </p:nvSpPr>
        <p:spPr bwMode="auto">
          <a:xfrm>
            <a:off x="3106738" y="2176463"/>
            <a:ext cx="754062" cy="2476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07908" name="Line 36"/>
          <p:cNvSpPr>
            <a:spLocks noChangeShapeType="1"/>
          </p:cNvSpPr>
          <p:nvPr/>
        </p:nvSpPr>
        <p:spPr bwMode="auto">
          <a:xfrm>
            <a:off x="4630738" y="3019425"/>
            <a:ext cx="0" cy="231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07909" name="Line 37"/>
          <p:cNvSpPr>
            <a:spLocks noChangeShapeType="1"/>
          </p:cNvSpPr>
          <p:nvPr/>
        </p:nvSpPr>
        <p:spPr bwMode="auto">
          <a:xfrm>
            <a:off x="4557713" y="3889375"/>
            <a:ext cx="14287" cy="1889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07910" name="Line 38"/>
          <p:cNvSpPr>
            <a:spLocks noChangeShapeType="1"/>
          </p:cNvSpPr>
          <p:nvPr/>
        </p:nvSpPr>
        <p:spPr bwMode="auto">
          <a:xfrm flipH="1">
            <a:off x="2887663" y="4310063"/>
            <a:ext cx="973137" cy="3492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07911" name="Line 39"/>
          <p:cNvSpPr>
            <a:spLocks noChangeShapeType="1"/>
          </p:cNvSpPr>
          <p:nvPr/>
        </p:nvSpPr>
        <p:spPr bwMode="auto">
          <a:xfrm>
            <a:off x="5356225" y="4310063"/>
            <a:ext cx="449263" cy="3206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07913" name="Line 41"/>
          <p:cNvSpPr>
            <a:spLocks noChangeShapeType="1"/>
          </p:cNvSpPr>
          <p:nvPr/>
        </p:nvSpPr>
        <p:spPr bwMode="auto">
          <a:xfrm>
            <a:off x="2147888" y="5370513"/>
            <a:ext cx="0" cy="3619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07914" name="Line 42"/>
          <p:cNvSpPr>
            <a:spLocks noChangeShapeType="1"/>
          </p:cNvSpPr>
          <p:nvPr/>
        </p:nvSpPr>
        <p:spPr bwMode="auto">
          <a:xfrm>
            <a:off x="3076575" y="5384800"/>
            <a:ext cx="1160463" cy="4937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07915" name="Line 43"/>
          <p:cNvSpPr>
            <a:spLocks noChangeShapeType="1"/>
          </p:cNvSpPr>
          <p:nvPr/>
        </p:nvSpPr>
        <p:spPr bwMode="auto">
          <a:xfrm flipV="1">
            <a:off x="3671888" y="4775200"/>
            <a:ext cx="857250" cy="14288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07917" name="Line 45"/>
          <p:cNvSpPr>
            <a:spLocks noChangeShapeType="1"/>
          </p:cNvSpPr>
          <p:nvPr/>
        </p:nvSpPr>
        <p:spPr bwMode="auto">
          <a:xfrm>
            <a:off x="3686175" y="5254625"/>
            <a:ext cx="842963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0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0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100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20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20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1000"/>
                                        <p:tgtEl>
                                          <p:spTgt spid="20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10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500"/>
                                        <p:tgtEl>
                                          <p:spTgt spid="20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1000"/>
                                        <p:tgtEl>
                                          <p:spTgt spid="20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1000"/>
                                        <p:tgtEl>
                                          <p:spTgt spid="20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500"/>
                                        <p:tgtEl>
                                          <p:spTgt spid="20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1000"/>
                                        <p:tgtEl>
                                          <p:spTgt spid="20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1000"/>
                                        <p:tgtEl>
                                          <p:spTgt spid="20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1000"/>
                                        <p:tgtEl>
                                          <p:spTgt spid="20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1000"/>
                                        <p:tgtEl>
                                          <p:spTgt spid="20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1000"/>
                                        <p:tgtEl>
                                          <p:spTgt spid="20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7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7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7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7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7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7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7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7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1000"/>
                                        <p:tgtEl>
                                          <p:spTgt spid="20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7" dur="1000"/>
                                        <p:tgtEl>
                                          <p:spTgt spid="20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0" dur="1000"/>
                                        <p:tgtEl>
                                          <p:spTgt spid="20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3" dur="1000"/>
                                        <p:tgtEl>
                                          <p:spTgt spid="20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99" grpId="0"/>
      <p:bldP spid="207901" grpId="0"/>
      <p:bldP spid="207893" grpId="0"/>
      <p:bldP spid="207885" grpId="0"/>
      <p:bldP spid="207879" grpId="0"/>
      <p:bldP spid="207881" grpId="0"/>
      <p:bldP spid="207877" grpId="0" animBg="1"/>
      <p:bldP spid="207878" grpId="0" animBg="1"/>
      <p:bldP spid="207876" grpId="0" animBg="1"/>
      <p:bldP spid="207880" grpId="0"/>
      <p:bldP spid="207882" grpId="0" animBg="1"/>
      <p:bldP spid="207883" grpId="0"/>
      <p:bldP spid="207884" grpId="0" animBg="1"/>
      <p:bldP spid="207886" grpId="0" animBg="1"/>
      <p:bldP spid="207887" grpId="0"/>
      <p:bldP spid="207888" grpId="0" animBg="1"/>
      <p:bldP spid="207891" grpId="0" animBg="1"/>
      <p:bldP spid="207892" grpId="0"/>
      <p:bldP spid="207894" grpId="0"/>
      <p:bldP spid="207895" grpId="0" animBg="1"/>
      <p:bldP spid="207896" grpId="0" animBg="1"/>
      <p:bldP spid="207897" grpId="0"/>
      <p:bldP spid="207898" grpId="0" animBg="1"/>
      <p:bldP spid="207900" grpId="0" animBg="1"/>
      <p:bldP spid="207902" grpId="0"/>
      <p:bldP spid="207903" grpId="0" animBg="1"/>
      <p:bldP spid="207904" grpId="0" animBg="1"/>
      <p:bldP spid="207905" grpId="0" animBg="1"/>
      <p:bldP spid="207906" grpId="0" animBg="1"/>
      <p:bldP spid="207907" grpId="0" animBg="1"/>
      <p:bldP spid="207908" grpId="0" animBg="1"/>
      <p:bldP spid="207909" grpId="0" animBg="1"/>
      <p:bldP spid="207910" grpId="0" animBg="1"/>
      <p:bldP spid="207911" grpId="0" animBg="1"/>
      <p:bldP spid="207913" grpId="0" animBg="1"/>
      <p:bldP spid="207914" grpId="0" animBg="1"/>
      <p:bldP spid="207915" grpId="0" animBg="1"/>
      <p:bldP spid="207917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601663" y="2185988"/>
            <a:ext cx="8085137" cy="4525962"/>
          </a:xfrm>
        </p:spPr>
        <p:txBody>
          <a:bodyPr/>
          <a:lstStyle/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1)قبل از ورود و </a:t>
            </a:r>
            <a:r>
              <a:rPr lang="fa-IR" sz="2800" dirty="0" smtClean="0">
                <a:cs typeface="Zar" pitchFamily="2" charset="-78"/>
              </a:rPr>
              <a:t>برقراري </a:t>
            </a:r>
            <a:r>
              <a:rPr lang="fa-IR" sz="2800" dirty="0">
                <a:cs typeface="Zar" pitchFamily="2" charset="-78"/>
              </a:rPr>
              <a:t>ارتباط با </a:t>
            </a:r>
            <a:r>
              <a:rPr lang="fa-IR" sz="2800" dirty="0" smtClean="0">
                <a:cs typeface="Zar" pitchFamily="2" charset="-78"/>
              </a:rPr>
              <a:t>پاسخگويان</a:t>
            </a:r>
            <a:r>
              <a:rPr lang="fa-IR" sz="2800" dirty="0">
                <a:cs typeface="Zar" pitchFamily="2" charset="-78"/>
              </a:rPr>
              <a:t>.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2)در هنگام ورود و شروع </a:t>
            </a:r>
            <a:r>
              <a:rPr lang="fa-IR" sz="2800" dirty="0" smtClean="0">
                <a:cs typeface="Zar" pitchFamily="2" charset="-78"/>
              </a:rPr>
              <a:t>پرسشگري بايد </a:t>
            </a:r>
            <a:r>
              <a:rPr lang="fa-IR" sz="2800" dirty="0">
                <a:cs typeface="Zar" pitchFamily="2" charset="-78"/>
              </a:rPr>
              <a:t>آداب و احترامات لازم را مراعات کنند.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3)توضيحات </a:t>
            </a:r>
            <a:r>
              <a:rPr lang="fa-IR" sz="2800" dirty="0">
                <a:cs typeface="Zar" pitchFamily="2" charset="-78"/>
              </a:rPr>
              <a:t>لازم درباره </a:t>
            </a:r>
            <a:r>
              <a:rPr lang="fa-IR" sz="2800" dirty="0" smtClean="0">
                <a:cs typeface="Zar" pitchFamily="2" charset="-78"/>
              </a:rPr>
              <a:t>تحقيق</a:t>
            </a:r>
            <a:r>
              <a:rPr lang="fa-IR" sz="2800" dirty="0">
                <a:cs typeface="Zar" pitchFamily="2" charset="-78"/>
              </a:rPr>
              <a:t>، اهداف، </a:t>
            </a:r>
            <a:r>
              <a:rPr lang="fa-IR" sz="2800" dirty="0" smtClean="0">
                <a:cs typeface="Zar" pitchFamily="2" charset="-78"/>
              </a:rPr>
              <a:t>نتايج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بويژه تاثيراتي </a:t>
            </a:r>
            <a:r>
              <a:rPr lang="fa-IR" sz="2800" dirty="0">
                <a:cs typeface="Zar" pitchFamily="2" charset="-78"/>
              </a:rPr>
              <a:t>که بر جامعه خواهد داشت، ارائه دهند.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4)از محفوظ ماندن اطلاعات و داده‫ها به آنها </a:t>
            </a:r>
            <a:r>
              <a:rPr lang="fa-IR" sz="2800" dirty="0" smtClean="0">
                <a:cs typeface="Zar" pitchFamily="2" charset="-78"/>
              </a:rPr>
              <a:t>اطمينان </a:t>
            </a:r>
            <a:r>
              <a:rPr lang="fa-IR" sz="2800" dirty="0">
                <a:cs typeface="Zar" pitchFamily="2" charset="-78"/>
              </a:rPr>
              <a:t>بدهند.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5)اعتماد و </a:t>
            </a:r>
            <a:r>
              <a:rPr lang="fa-IR" sz="2800" dirty="0" smtClean="0">
                <a:cs typeface="Zar" pitchFamily="2" charset="-78"/>
              </a:rPr>
              <a:t>همکاري پاسخگويان </a:t>
            </a:r>
            <a:r>
              <a:rPr lang="fa-IR" sz="2800" dirty="0">
                <a:cs typeface="Zar" pitchFamily="2" charset="-78"/>
              </a:rPr>
              <a:t>را جلب کنند.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6)خود را با </a:t>
            </a:r>
            <a:r>
              <a:rPr lang="fa-IR" sz="2800" dirty="0" smtClean="0">
                <a:cs typeface="Zar" pitchFamily="2" charset="-78"/>
              </a:rPr>
              <a:t>شرايط فردي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محيطي پاسخگويان </a:t>
            </a:r>
            <a:r>
              <a:rPr lang="fa-IR" sz="2800" dirty="0">
                <a:cs typeface="Zar" pitchFamily="2" charset="-78"/>
              </a:rPr>
              <a:t>هماهنگ کرده.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7)ازهمکاري پاسخگويان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نيز </a:t>
            </a:r>
            <a:r>
              <a:rPr lang="fa-IR" sz="2800" dirty="0">
                <a:cs typeface="Zar" pitchFamily="2" charset="-78"/>
              </a:rPr>
              <a:t>مقامات و </a:t>
            </a:r>
            <a:r>
              <a:rPr lang="fa-IR" sz="2800" dirty="0" smtClean="0">
                <a:cs typeface="Zar" pitchFamily="2" charset="-78"/>
              </a:rPr>
              <a:t>مسئولين </a:t>
            </a:r>
            <a:r>
              <a:rPr lang="fa-IR" sz="2800" dirty="0">
                <a:cs typeface="Zar" pitchFamily="2" charset="-78"/>
              </a:rPr>
              <a:t>موسسه و مقامات </a:t>
            </a:r>
            <a:r>
              <a:rPr lang="fa-IR" sz="2800" dirty="0" smtClean="0">
                <a:cs typeface="Zar" pitchFamily="2" charset="-78"/>
              </a:rPr>
              <a:t>محلي </a:t>
            </a:r>
            <a:r>
              <a:rPr lang="fa-IR" sz="2800" dirty="0">
                <a:cs typeface="Zar" pitchFamily="2" charset="-78"/>
              </a:rPr>
              <a:t>تشکر کنند.</a:t>
            </a:r>
            <a:endParaRPr lang="en-US" sz="2800" dirty="0">
              <a:cs typeface="Zar" pitchFamily="2" charset="-78"/>
            </a:endParaRPr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 smtClean="0">
                <a:cs typeface="Zar" pitchFamily="2" charset="-78"/>
              </a:rPr>
              <a:t>پيش بيني </a:t>
            </a:r>
            <a:r>
              <a:rPr lang="fa-IR" sz="4000" dirty="0">
                <a:cs typeface="Zar" pitchFamily="2" charset="-78"/>
              </a:rPr>
              <a:t>نحوه ورود به </a:t>
            </a:r>
            <a:r>
              <a:rPr lang="fa-IR" sz="4000" dirty="0" smtClean="0">
                <a:cs typeface="Zar" pitchFamily="2" charset="-78"/>
              </a:rPr>
              <a:t>ميدان </a:t>
            </a:r>
            <a:r>
              <a:rPr lang="fa-IR" sz="4000" dirty="0">
                <a:cs typeface="Zar" pitchFamily="2" charset="-78"/>
              </a:rPr>
              <a:t>و </a:t>
            </a:r>
            <a:r>
              <a:rPr lang="fa-IR" sz="4000" dirty="0" smtClean="0">
                <a:cs typeface="Zar" pitchFamily="2" charset="-78"/>
              </a:rPr>
              <a:t>محيط پرسشگري: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7375"/>
            <a:ext cx="8229600" cy="45259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1)گردآوري </a:t>
            </a:r>
            <a:r>
              <a:rPr lang="fa-IR" dirty="0">
                <a:cs typeface="Zar" pitchFamily="2" charset="-78"/>
              </a:rPr>
              <a:t>و تمرکز پرسشنامه‫ها.</a:t>
            </a: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2)بازنگري </a:t>
            </a:r>
            <a:r>
              <a:rPr lang="fa-IR" dirty="0">
                <a:cs typeface="Zar" pitchFamily="2" charset="-78"/>
              </a:rPr>
              <a:t>پرسشنامه‫</a:t>
            </a:r>
            <a:r>
              <a:rPr lang="fa-IR" dirty="0" smtClean="0">
                <a:cs typeface="Zar" pitchFamily="2" charset="-78"/>
              </a:rPr>
              <a:t>هاي تکميل </a:t>
            </a:r>
            <a:r>
              <a:rPr lang="fa-IR" dirty="0">
                <a:cs typeface="Zar" pitchFamily="2" charset="-78"/>
              </a:rPr>
              <a:t>شده.</a:t>
            </a: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 بسته‏بندي و انتقال پرسشنامه‫ها از شهرها و استانها.</a:t>
            </a: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4)ارسال پرسشنامه‫ها به گروه کدگذار </a:t>
            </a:r>
            <a:r>
              <a:rPr lang="fa-IR" dirty="0" smtClean="0">
                <a:cs typeface="Zar" pitchFamily="2" charset="-78"/>
              </a:rPr>
              <a:t>براي بررسي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کدگذاري.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5)ارسال نامه‫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تشکر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افراد.</a:t>
            </a: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6)پرداخت حق الزحمه‫ها و </a:t>
            </a:r>
            <a:r>
              <a:rPr lang="fa-IR" dirty="0" smtClean="0">
                <a:cs typeface="Zar" pitchFamily="2" charset="-78"/>
              </a:rPr>
              <a:t>هداياي </a:t>
            </a:r>
            <a:r>
              <a:rPr lang="fa-IR" dirty="0">
                <a:cs typeface="Zar" pitchFamily="2" charset="-78"/>
              </a:rPr>
              <a:t>مربوط به پرسشگران.</a:t>
            </a:r>
            <a:endParaRPr lang="en-US" dirty="0">
              <a:cs typeface="Zar" pitchFamily="2" charset="-78"/>
            </a:endParaRP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6113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پيش‏بيني اقدامات بعد از مرحله </a:t>
            </a:r>
            <a:r>
              <a:rPr lang="fa-IR" dirty="0" smtClean="0">
                <a:cs typeface="Zar" pitchFamily="2" charset="-78"/>
              </a:rPr>
              <a:t>پرسشگري: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uiExpand="1" build="p"/>
      <p:bldP spid="209922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03788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</a:t>
            </a:r>
            <a:r>
              <a:rPr lang="fa-IR" dirty="0" smtClean="0">
                <a:cs typeface="Zar" pitchFamily="2" charset="-78"/>
              </a:rPr>
              <a:t>1)تمايل شديد </a:t>
            </a:r>
            <a:r>
              <a:rPr lang="fa-IR" dirty="0">
                <a:cs typeface="Zar" pitchFamily="2" charset="-78"/>
              </a:rPr>
              <a:t>پاسخگو به دادن </a:t>
            </a:r>
            <a:r>
              <a:rPr lang="fa-IR" dirty="0" smtClean="0">
                <a:cs typeface="Zar" pitchFamily="2" charset="-78"/>
              </a:rPr>
              <a:t>پاسخهاي </a:t>
            </a:r>
            <a:r>
              <a:rPr lang="fa-IR" dirty="0">
                <a:cs typeface="Zar" pitchFamily="2" charset="-78"/>
              </a:rPr>
              <a:t>مشابه.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2)هاله</a:t>
            </a:r>
            <a:r>
              <a:rPr lang="en-US" dirty="0"/>
              <a:t>‫</a:t>
            </a:r>
            <a:r>
              <a:rPr lang="fa-IR" dirty="0" smtClean="0">
                <a:cs typeface="Zar" pitchFamily="2" charset="-78"/>
              </a:rPr>
              <a:t>افکني يک </a:t>
            </a:r>
            <a:r>
              <a:rPr lang="fa-IR" dirty="0">
                <a:cs typeface="Zar" pitchFamily="2" charset="-78"/>
              </a:rPr>
              <a:t>رفتار بر </a:t>
            </a:r>
            <a:r>
              <a:rPr lang="fa-IR" dirty="0" smtClean="0">
                <a:cs typeface="Zar" pitchFamily="2" charset="-78"/>
              </a:rPr>
              <a:t>ساير </a:t>
            </a:r>
            <a:r>
              <a:rPr lang="fa-IR" dirty="0">
                <a:cs typeface="Zar" pitchFamily="2" charset="-78"/>
              </a:rPr>
              <a:t>رفتارها.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</a:t>
            </a:r>
            <a:r>
              <a:rPr lang="fa-IR" dirty="0" smtClean="0">
                <a:cs typeface="Zar" pitchFamily="2" charset="-78"/>
              </a:rPr>
              <a:t>3)تمايل </a:t>
            </a:r>
            <a:r>
              <a:rPr lang="fa-IR" dirty="0">
                <a:cs typeface="Zar" pitchFamily="2" charset="-78"/>
              </a:rPr>
              <a:t>به استفاده از حد متوسط </a:t>
            </a:r>
            <a:r>
              <a:rPr lang="fa-IR" dirty="0" smtClean="0">
                <a:cs typeface="Zar" pitchFamily="2" charset="-78"/>
              </a:rPr>
              <a:t>مقياسها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4)بروز اشتباه در ثبت داده‫ها در پرسشنامه.</a:t>
            </a:r>
            <a:endParaRPr lang="en-US" dirty="0">
              <a:cs typeface="Zar" pitchFamily="2" charset="-78"/>
            </a:endParaRP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ملاحظات مربوط به </a:t>
            </a:r>
            <a:r>
              <a:rPr lang="fa-IR" dirty="0" smtClean="0">
                <a:cs typeface="Zar" pitchFamily="2" charset="-78"/>
              </a:rPr>
              <a:t>پرسشگري: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uiExpand="1" build="p"/>
      <p:bldP spid="210946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515938" y="1981200"/>
            <a:ext cx="8170862" cy="4114800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1)با پرسشنامه اطلاعات </a:t>
            </a:r>
            <a:r>
              <a:rPr lang="fa-IR" dirty="0" smtClean="0">
                <a:cs typeface="Zar" pitchFamily="2" charset="-78"/>
              </a:rPr>
              <a:t>وسيع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حجيمي </a:t>
            </a:r>
            <a:r>
              <a:rPr lang="fa-IR" dirty="0">
                <a:cs typeface="Zar" pitchFamily="2" charset="-78"/>
              </a:rPr>
              <a:t>را با سرعت </a:t>
            </a:r>
            <a:r>
              <a:rPr lang="fa-IR" dirty="0" smtClean="0">
                <a:cs typeface="Zar" pitchFamily="2" charset="-78"/>
              </a:rPr>
              <a:t>زياد گردآوري مي‫</a:t>
            </a:r>
            <a:r>
              <a:rPr lang="fa-IR" dirty="0">
                <a:cs typeface="Zar" pitchFamily="2" charset="-78"/>
              </a:rPr>
              <a:t>کنند.</a:t>
            </a: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2)به زمان </a:t>
            </a:r>
            <a:r>
              <a:rPr lang="fa-IR" dirty="0" smtClean="0">
                <a:cs typeface="Zar" pitchFamily="2" charset="-78"/>
              </a:rPr>
              <a:t>کمتري براي پاسخگويي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تکميل نياز </a:t>
            </a:r>
            <a:r>
              <a:rPr lang="fa-IR" dirty="0">
                <a:cs typeface="Zar" pitchFamily="2" charset="-78"/>
              </a:rPr>
              <a:t>دارد.</a:t>
            </a:r>
          </a:p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3)هزينه</a:t>
            </a:r>
            <a:r>
              <a:rPr lang="fa-IR" dirty="0">
                <a:cs typeface="Zar" pitchFamily="2" charset="-78"/>
              </a:rPr>
              <a:t>‫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آن نسبتا </a:t>
            </a:r>
            <a:r>
              <a:rPr lang="fa-IR" dirty="0" smtClean="0">
                <a:cs typeface="Zar" pitchFamily="2" charset="-78"/>
              </a:rPr>
              <a:t>پايين </a:t>
            </a:r>
            <a:r>
              <a:rPr lang="fa-IR" dirty="0">
                <a:cs typeface="Zar" pitchFamily="2" charset="-78"/>
              </a:rPr>
              <a:t>است.</a:t>
            </a: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4)افراد </a:t>
            </a:r>
            <a:r>
              <a:rPr lang="fa-IR" dirty="0" smtClean="0">
                <a:cs typeface="Zar" pitchFamily="2" charset="-78"/>
              </a:rPr>
              <a:t>زيادتري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توان مورد پرسش قرار داد.</a:t>
            </a: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5)امکان </a:t>
            </a:r>
            <a:r>
              <a:rPr lang="fa-IR" dirty="0" smtClean="0">
                <a:cs typeface="Zar" pitchFamily="2" charset="-78"/>
              </a:rPr>
              <a:t>تبديل </a:t>
            </a:r>
            <a:r>
              <a:rPr lang="fa-IR" dirty="0">
                <a:cs typeface="Zar" pitchFamily="2" charset="-78"/>
              </a:rPr>
              <a:t>داده‫ها به </a:t>
            </a:r>
            <a:r>
              <a:rPr lang="fa-IR" dirty="0" smtClean="0">
                <a:cs typeface="Zar" pitchFamily="2" charset="-78"/>
              </a:rPr>
              <a:t>کميت </a:t>
            </a:r>
            <a:r>
              <a:rPr lang="fa-IR" dirty="0">
                <a:cs typeface="Zar" pitchFamily="2" charset="-78"/>
              </a:rPr>
              <a:t>و سپس </a:t>
            </a:r>
            <a:r>
              <a:rPr lang="fa-IR" dirty="0" smtClean="0">
                <a:cs typeface="Zar" pitchFamily="2" charset="-78"/>
              </a:rPr>
              <a:t>تجزيه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تحليل </a:t>
            </a:r>
            <a:r>
              <a:rPr lang="fa-IR" dirty="0">
                <a:cs typeface="Zar" pitchFamily="2" charset="-78"/>
              </a:rPr>
              <a:t>و سنجش </a:t>
            </a:r>
            <a:r>
              <a:rPr lang="fa-IR" dirty="0" smtClean="0">
                <a:cs typeface="Zar" pitchFamily="2" charset="-78"/>
              </a:rPr>
              <a:t>همبستگي </a:t>
            </a:r>
            <a:r>
              <a:rPr lang="fa-IR" dirty="0">
                <a:cs typeface="Zar" pitchFamily="2" charset="-78"/>
              </a:rPr>
              <a:t>گوناگون </a:t>
            </a:r>
            <a:r>
              <a:rPr lang="fa-IR" dirty="0" smtClean="0">
                <a:cs typeface="Zar" pitchFamily="2" charset="-78"/>
              </a:rPr>
              <a:t>بين </a:t>
            </a:r>
            <a:r>
              <a:rPr lang="fa-IR" dirty="0">
                <a:cs typeface="Zar" pitchFamily="2" charset="-78"/>
              </a:rPr>
              <a:t>آنها را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دهد.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3250"/>
            <a:ext cx="8229600" cy="1143000"/>
          </a:xfrm>
        </p:spPr>
        <p:txBody>
          <a:bodyPr/>
          <a:lstStyle/>
          <a:p>
            <a:pPr rtl="1"/>
            <a:r>
              <a:rPr lang="fa-IR">
                <a:cs typeface="Zar" pitchFamily="2" charset="-78"/>
              </a:rPr>
              <a:t>نقاط قوت پرسشنامه: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uiExpand="1" build="p"/>
      <p:bldP spid="211970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65400"/>
            <a:ext cx="8229600" cy="3284538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1)اين </a:t>
            </a:r>
            <a:r>
              <a:rPr lang="fa-IR" dirty="0">
                <a:cs typeface="Zar" pitchFamily="2" charset="-78"/>
              </a:rPr>
              <a:t>روش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مطالعات </a:t>
            </a:r>
            <a:r>
              <a:rPr lang="fa-IR" dirty="0" smtClean="0">
                <a:cs typeface="Zar" pitchFamily="2" charset="-78"/>
              </a:rPr>
              <a:t>عميق </a:t>
            </a:r>
            <a:r>
              <a:rPr lang="fa-IR" dirty="0">
                <a:cs typeface="Zar" pitchFamily="2" charset="-78"/>
              </a:rPr>
              <a:t>کارآمد </a:t>
            </a:r>
            <a:r>
              <a:rPr lang="fa-IR" dirty="0" smtClean="0">
                <a:cs typeface="Zar" pitchFamily="2" charset="-78"/>
              </a:rPr>
              <a:t>نيست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2)احتمال بازنگشتن پرسشنامه </a:t>
            </a:r>
            <a:r>
              <a:rPr lang="fa-IR" dirty="0" smtClean="0">
                <a:cs typeface="Zar" pitchFamily="2" charset="-78"/>
              </a:rPr>
              <a:t>زياد </a:t>
            </a:r>
            <a:r>
              <a:rPr lang="fa-IR" dirty="0">
                <a:cs typeface="Zar" pitchFamily="2" charset="-78"/>
              </a:rPr>
              <a:t>است.</a:t>
            </a: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3)احتمال عدم درک </a:t>
            </a:r>
            <a:r>
              <a:rPr lang="fa-IR" dirty="0" smtClean="0">
                <a:cs typeface="Zar" pitchFamily="2" charset="-78"/>
              </a:rPr>
              <a:t>مفاهيم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محتواي </a:t>
            </a:r>
            <a:r>
              <a:rPr lang="fa-IR" dirty="0">
                <a:cs typeface="Zar" pitchFamily="2" charset="-78"/>
              </a:rPr>
              <a:t>سوالات و بروز ابهام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پاسخگو وجود دارد.</a:t>
            </a: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4)امکان خطا و اشتباه وجود دارد که باعث کاهش درجه اعتبار و اعتماد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روش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شود.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0388"/>
            <a:ext cx="8229600" cy="1143000"/>
          </a:xfrm>
        </p:spPr>
        <p:txBody>
          <a:bodyPr/>
          <a:lstStyle/>
          <a:p>
            <a:pPr rtl="1"/>
            <a:r>
              <a:rPr lang="fa-IR">
                <a:cs typeface="Zar" pitchFamily="2" charset="-78"/>
              </a:rPr>
              <a:t>نقاط ضعف پرسشنامه: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uiExpand="1" build="p"/>
      <p:bldP spid="2129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		1)مرحله نمونه</a:t>
            </a:r>
            <a:r>
              <a:rPr lang="en-US" sz="2800" dirty="0"/>
              <a:t>‌</a:t>
            </a:r>
            <a:r>
              <a:rPr lang="fa-IR" sz="2800" dirty="0" smtClean="0">
                <a:cs typeface="Zar" pitchFamily="2" charset="-78"/>
              </a:rPr>
              <a:t>گيري</a:t>
            </a: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		2)مرحله </a:t>
            </a:r>
            <a:r>
              <a:rPr lang="fa-IR" sz="2800" dirty="0" smtClean="0">
                <a:cs typeface="Zar" pitchFamily="2" charset="-78"/>
              </a:rPr>
              <a:t>گردآوري </a:t>
            </a:r>
            <a:r>
              <a:rPr lang="fa-IR" sz="2800" dirty="0">
                <a:cs typeface="Zar" pitchFamily="2" charset="-78"/>
              </a:rPr>
              <a:t>و طبقه</a:t>
            </a:r>
            <a:r>
              <a:rPr lang="en-US" sz="2800" dirty="0"/>
              <a:t>‌</a:t>
            </a:r>
            <a:r>
              <a:rPr lang="fa-IR" sz="2800" dirty="0" smtClean="0">
                <a:cs typeface="Zar" pitchFamily="2" charset="-78"/>
              </a:rPr>
              <a:t>بندي </a:t>
            </a:r>
            <a:r>
              <a:rPr lang="fa-IR" sz="2800" dirty="0">
                <a:cs typeface="Zar" pitchFamily="2" charset="-78"/>
              </a:rPr>
              <a:t>اطلاعات</a:t>
            </a:r>
          </a:p>
          <a:p>
            <a:pPr algn="r" rtl="1">
              <a:buFont typeface="Wingdings" pitchFamily="2" charset="2"/>
              <a:buNone/>
            </a:pP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		3)مرحله </a:t>
            </a:r>
            <a:r>
              <a:rPr lang="fa-IR" sz="2800" dirty="0" smtClean="0">
                <a:cs typeface="Zar" pitchFamily="2" charset="-78"/>
              </a:rPr>
              <a:t>تجزيه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تحليل </a:t>
            </a:r>
            <a:r>
              <a:rPr lang="fa-IR" sz="2800" dirty="0">
                <a:cs typeface="Zar" pitchFamily="2" charset="-78"/>
              </a:rPr>
              <a:t>اطلاعات</a:t>
            </a:r>
          </a:p>
          <a:p>
            <a:pPr algn="r" rtl="1">
              <a:buFont typeface="Wingdings" pitchFamily="2" charset="2"/>
              <a:buNone/>
            </a:pP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		</a:t>
            </a:r>
            <a:r>
              <a:rPr lang="fa-IR" sz="2800" dirty="0" smtClean="0">
                <a:cs typeface="Zar" pitchFamily="2" charset="-78"/>
              </a:rPr>
              <a:t>4)براي تبيين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نمايش </a:t>
            </a:r>
            <a:r>
              <a:rPr lang="fa-IR" sz="2800" dirty="0">
                <a:cs typeface="Zar" pitchFamily="2" charset="-78"/>
              </a:rPr>
              <a:t>اطلاعات</a:t>
            </a:r>
            <a:endParaRPr lang="en-US" sz="2800" dirty="0">
              <a:cs typeface="Zar" pitchFamily="2" charset="-78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Zar" pitchFamily="2" charset="-78"/>
              </a:rPr>
              <a:t>جايگاه </a:t>
            </a:r>
            <a:r>
              <a:rPr lang="fa-IR" dirty="0">
                <a:cs typeface="Zar" pitchFamily="2" charset="-78"/>
              </a:rPr>
              <a:t>آمار در </a:t>
            </a:r>
            <a:r>
              <a:rPr lang="fa-IR" dirty="0" smtClean="0">
                <a:cs typeface="Zar" pitchFamily="2" charset="-78"/>
              </a:rPr>
              <a:t>تحقيقات علمي: 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57563"/>
            <a:ext cx="8229600" cy="1093787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روشي </a:t>
            </a:r>
            <a:r>
              <a:rPr lang="fa-IR" dirty="0">
                <a:cs typeface="Zar" pitchFamily="2" charset="-78"/>
              </a:rPr>
              <a:t>است که اطلاعات مورد </a:t>
            </a:r>
            <a:r>
              <a:rPr lang="fa-IR" dirty="0" smtClean="0">
                <a:cs typeface="Zar" pitchFamily="2" charset="-78"/>
              </a:rPr>
              <a:t>نياز تحقيق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طريق </a:t>
            </a:r>
            <a:r>
              <a:rPr lang="fa-IR" dirty="0">
                <a:cs typeface="Zar" pitchFamily="2" charset="-78"/>
              </a:rPr>
              <a:t>ارتباط </a:t>
            </a:r>
            <a:r>
              <a:rPr lang="fa-IR" dirty="0" smtClean="0">
                <a:cs typeface="Zar" pitchFamily="2" charset="-78"/>
              </a:rPr>
              <a:t>مستقيم بين </a:t>
            </a:r>
            <a:r>
              <a:rPr lang="fa-IR" dirty="0">
                <a:cs typeface="Zar" pitchFamily="2" charset="-78"/>
              </a:rPr>
              <a:t>پرسشگر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محقق با پاسخگو </a:t>
            </a:r>
            <a:r>
              <a:rPr lang="fa-IR" dirty="0" smtClean="0">
                <a:cs typeface="Zar" pitchFamily="2" charset="-78"/>
              </a:rPr>
              <a:t>گردآوري مي‫</a:t>
            </a:r>
            <a:r>
              <a:rPr lang="fa-IR" dirty="0">
                <a:cs typeface="Zar" pitchFamily="2" charset="-78"/>
              </a:rPr>
              <a:t>شود.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6200"/>
            <a:ext cx="8229600" cy="1143000"/>
          </a:xfrm>
        </p:spPr>
        <p:txBody>
          <a:bodyPr/>
          <a:lstStyle/>
          <a:p>
            <a:pPr rtl="1"/>
            <a:r>
              <a:rPr lang="fa-IR">
                <a:cs typeface="Zar" pitchFamily="2" charset="-78"/>
              </a:rPr>
              <a:t>مصاحبه: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  <p:bldP spid="214018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0225"/>
            <a:ext cx="8229600" cy="4948238"/>
          </a:xfrm>
        </p:spPr>
        <p:txBody>
          <a:bodyPr/>
          <a:lstStyle/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1)مصاحبه </a:t>
            </a:r>
            <a:r>
              <a:rPr lang="fa-IR" sz="2800" dirty="0" smtClean="0">
                <a:cs typeface="Zar" pitchFamily="2" charset="-78"/>
              </a:rPr>
              <a:t>نبايد براي تندرستي </a:t>
            </a:r>
            <a:r>
              <a:rPr lang="fa-IR" sz="2800" dirty="0">
                <a:cs typeface="Zar" pitchFamily="2" charset="-78"/>
              </a:rPr>
              <a:t>و مناعت طبع مصاحبه</a:t>
            </a:r>
            <a:r>
              <a:rPr lang="en-US" sz="2800" dirty="0"/>
              <a:t>‫</a:t>
            </a:r>
            <a:r>
              <a:rPr lang="fa-IR" sz="2800" dirty="0">
                <a:cs typeface="Zar" pitchFamily="2" charset="-78"/>
              </a:rPr>
              <a:t>شونده </a:t>
            </a:r>
            <a:r>
              <a:rPr lang="fa-IR" sz="2800" dirty="0" smtClean="0">
                <a:cs typeface="Zar" pitchFamily="2" charset="-78"/>
              </a:rPr>
              <a:t>تهديدي </a:t>
            </a:r>
            <a:r>
              <a:rPr lang="fa-IR" sz="2800" dirty="0">
                <a:cs typeface="Zar" pitchFamily="2" charset="-78"/>
              </a:rPr>
              <a:t>به حساب </a:t>
            </a:r>
            <a:r>
              <a:rPr lang="fa-IR" sz="2800" dirty="0" smtClean="0">
                <a:cs typeface="Zar" pitchFamily="2" charset="-78"/>
              </a:rPr>
              <a:t>آيد</a:t>
            </a:r>
            <a:r>
              <a:rPr lang="fa-IR" sz="2800" dirty="0">
                <a:cs typeface="Zar" pitchFamily="2" charset="-78"/>
              </a:rPr>
              <a:t>.</a:t>
            </a: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2)مصاحبه‫گر </a:t>
            </a:r>
            <a:r>
              <a:rPr lang="fa-IR" sz="2800" dirty="0" smtClean="0">
                <a:cs typeface="Zar" pitchFamily="2" charset="-78"/>
              </a:rPr>
              <a:t>بايد </a:t>
            </a:r>
            <a:r>
              <a:rPr lang="fa-IR" sz="2800" dirty="0">
                <a:cs typeface="Zar" pitchFamily="2" charset="-78"/>
              </a:rPr>
              <a:t>مصاحبه</a:t>
            </a:r>
            <a:r>
              <a:rPr lang="en-US" sz="2800" dirty="0"/>
              <a:t>‫</a:t>
            </a:r>
            <a:r>
              <a:rPr lang="fa-IR" sz="2800" dirty="0">
                <a:cs typeface="Zar" pitchFamily="2" charset="-78"/>
              </a:rPr>
              <a:t>شونده را از اهداف مصاحبه آگاه کند.</a:t>
            </a: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3)مصاحبه‫گر </a:t>
            </a:r>
            <a:r>
              <a:rPr lang="fa-IR" sz="2800" dirty="0" smtClean="0">
                <a:cs typeface="Zar" pitchFamily="2" charset="-78"/>
              </a:rPr>
              <a:t>بايد </a:t>
            </a:r>
            <a:r>
              <a:rPr lang="fa-IR" sz="2800" dirty="0">
                <a:cs typeface="Zar" pitchFamily="2" charset="-78"/>
              </a:rPr>
              <a:t>تلاش خود را به کار برد تا اعتماد مصاحبه</a:t>
            </a:r>
            <a:r>
              <a:rPr lang="en-US" sz="2800" dirty="0"/>
              <a:t>‫</a:t>
            </a:r>
            <a:r>
              <a:rPr lang="fa-IR" sz="2800" dirty="0">
                <a:cs typeface="Zar" pitchFamily="2" charset="-78"/>
              </a:rPr>
              <a:t>شونده را جلب </a:t>
            </a:r>
            <a:r>
              <a:rPr lang="fa-IR" sz="2800" dirty="0" smtClean="0">
                <a:cs typeface="Zar" pitchFamily="2" charset="-78"/>
              </a:rPr>
              <a:t>نمايد</a:t>
            </a:r>
            <a:r>
              <a:rPr lang="fa-IR" sz="2800" dirty="0">
                <a:cs typeface="Zar" pitchFamily="2" charset="-78"/>
              </a:rPr>
              <a:t>.</a:t>
            </a: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4)مصاحبه</a:t>
            </a:r>
            <a:r>
              <a:rPr lang="en-US" sz="2800" dirty="0"/>
              <a:t>‫</a:t>
            </a:r>
            <a:r>
              <a:rPr lang="fa-IR" sz="2800" dirty="0">
                <a:cs typeface="Zar" pitchFamily="2" charset="-78"/>
              </a:rPr>
              <a:t>شونده </a:t>
            </a:r>
            <a:r>
              <a:rPr lang="fa-IR" sz="2800" dirty="0" smtClean="0">
                <a:cs typeface="Zar" pitchFamily="2" charset="-78"/>
              </a:rPr>
              <a:t>بايد </a:t>
            </a:r>
            <a:r>
              <a:rPr lang="fa-IR" sz="2800" dirty="0">
                <a:cs typeface="Zar" pitchFamily="2" charset="-78"/>
              </a:rPr>
              <a:t>از روش ثبت و ضبط داده‫ها مطلع باشد.</a:t>
            </a: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5)مصاحبه‫گر </a:t>
            </a:r>
            <a:r>
              <a:rPr lang="fa-IR" sz="2800" dirty="0" smtClean="0">
                <a:cs typeface="Zar" pitchFamily="2" charset="-78"/>
              </a:rPr>
              <a:t>بايد </a:t>
            </a:r>
            <a:r>
              <a:rPr lang="fa-IR" sz="2800" dirty="0">
                <a:cs typeface="Zar" pitchFamily="2" charset="-78"/>
              </a:rPr>
              <a:t>تلاش کند تا جو حاکم بر </a:t>
            </a:r>
            <a:r>
              <a:rPr lang="fa-IR" sz="2800" dirty="0" smtClean="0">
                <a:cs typeface="Zar" pitchFamily="2" charset="-78"/>
              </a:rPr>
              <a:t>محيط </a:t>
            </a:r>
            <a:r>
              <a:rPr lang="fa-IR" sz="2800" dirty="0">
                <a:cs typeface="Zar" pitchFamily="2" charset="-78"/>
              </a:rPr>
              <a:t>مصاحبه </a:t>
            </a:r>
            <a:r>
              <a:rPr lang="fa-IR" sz="2800" dirty="0" smtClean="0">
                <a:cs typeface="Zar" pitchFamily="2" charset="-78"/>
              </a:rPr>
              <a:t>صميمانه</a:t>
            </a:r>
            <a:r>
              <a:rPr lang="fa-IR" sz="2800" dirty="0">
                <a:cs typeface="Zar" pitchFamily="2" charset="-78"/>
              </a:rPr>
              <a:t>، دوستانه و شوق</a:t>
            </a:r>
            <a:r>
              <a:rPr lang="en-US" sz="2800" dirty="0"/>
              <a:t>‫</a:t>
            </a:r>
            <a:r>
              <a:rPr lang="fa-IR" sz="2800" dirty="0" smtClean="0">
                <a:cs typeface="Zar" pitchFamily="2" charset="-78"/>
              </a:rPr>
              <a:t>انگيز </a:t>
            </a:r>
            <a:r>
              <a:rPr lang="fa-IR" sz="2800" dirty="0">
                <a:cs typeface="Zar" pitchFamily="2" charset="-78"/>
              </a:rPr>
              <a:t>باشد.</a:t>
            </a: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6)مصاحبه</a:t>
            </a:r>
            <a:r>
              <a:rPr lang="en-US" sz="2800" dirty="0"/>
              <a:t>‫</a:t>
            </a:r>
            <a:r>
              <a:rPr lang="fa-IR" sz="2800" dirty="0">
                <a:cs typeface="Zar" pitchFamily="2" charset="-78"/>
              </a:rPr>
              <a:t>کننده </a:t>
            </a:r>
            <a:r>
              <a:rPr lang="fa-IR" sz="2800" dirty="0" smtClean="0">
                <a:cs typeface="Zar" pitchFamily="2" charset="-78"/>
              </a:rPr>
              <a:t>بايد </a:t>
            </a:r>
            <a:r>
              <a:rPr lang="fa-IR" sz="2800" dirty="0">
                <a:cs typeface="Zar" pitchFamily="2" charset="-78"/>
              </a:rPr>
              <a:t>در </a:t>
            </a:r>
            <a:r>
              <a:rPr lang="fa-IR" sz="2800" dirty="0" smtClean="0">
                <a:cs typeface="Zar" pitchFamily="2" charset="-78"/>
              </a:rPr>
              <a:t>جريان </a:t>
            </a:r>
            <a:r>
              <a:rPr lang="fa-IR" sz="2800" dirty="0">
                <a:cs typeface="Zar" pitchFamily="2" charset="-78"/>
              </a:rPr>
              <a:t>مصاحبه </a:t>
            </a:r>
            <a:r>
              <a:rPr lang="fa-IR" sz="2800" dirty="0" smtClean="0">
                <a:cs typeface="Zar" pitchFamily="2" charset="-78"/>
              </a:rPr>
              <a:t>هوشياري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زيرکي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بي‫تفاوتي </a:t>
            </a:r>
            <a:r>
              <a:rPr lang="fa-IR" sz="2800" dirty="0">
                <a:cs typeface="Zar" pitchFamily="2" charset="-78"/>
              </a:rPr>
              <a:t>خود را نسبت به مسائل مطرح شده حفظ کند.</a:t>
            </a: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7)مصاحبه</a:t>
            </a:r>
            <a:r>
              <a:rPr lang="en-US" sz="2800" dirty="0"/>
              <a:t>‫</a:t>
            </a:r>
            <a:r>
              <a:rPr lang="fa-IR" sz="2800" dirty="0">
                <a:cs typeface="Zar" pitchFamily="2" charset="-78"/>
              </a:rPr>
              <a:t>کننده </a:t>
            </a:r>
            <a:r>
              <a:rPr lang="fa-IR" sz="2800" dirty="0" smtClean="0">
                <a:cs typeface="Zar" pitchFamily="2" charset="-78"/>
              </a:rPr>
              <a:t>بايد </a:t>
            </a:r>
            <a:r>
              <a:rPr lang="fa-IR" sz="2800" dirty="0">
                <a:cs typeface="Zar" pitchFamily="2" charset="-78"/>
              </a:rPr>
              <a:t>از دادن پاسخ </a:t>
            </a:r>
            <a:r>
              <a:rPr lang="fa-IR" sz="2800" dirty="0" smtClean="0">
                <a:cs typeface="Zar" pitchFamily="2" charset="-78"/>
              </a:rPr>
              <a:t>مستقيم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صريح </a:t>
            </a:r>
            <a:r>
              <a:rPr lang="fa-IR" sz="2800" dirty="0">
                <a:cs typeface="Zar" pitchFamily="2" charset="-78"/>
              </a:rPr>
              <a:t>که </a:t>
            </a:r>
            <a:r>
              <a:rPr lang="fa-IR" sz="2800" dirty="0" smtClean="0">
                <a:cs typeface="Zar" pitchFamily="2" charset="-78"/>
              </a:rPr>
              <a:t>مبين عقيده</a:t>
            </a:r>
            <a:r>
              <a:rPr lang="fa-IR" sz="2800" dirty="0">
                <a:cs typeface="Zar" pitchFamily="2" charset="-78"/>
              </a:rPr>
              <a:t>‫اش در خصوص مورد سوال مصاحبه</a:t>
            </a:r>
            <a:r>
              <a:rPr lang="en-US" sz="2800" dirty="0"/>
              <a:t>‫</a:t>
            </a:r>
            <a:r>
              <a:rPr lang="fa-IR" sz="2800" dirty="0">
                <a:cs typeface="Zar" pitchFamily="2" charset="-78"/>
              </a:rPr>
              <a:t>شونده باشد، </a:t>
            </a:r>
            <a:r>
              <a:rPr lang="fa-IR" sz="2800" dirty="0" smtClean="0">
                <a:cs typeface="Zar" pitchFamily="2" charset="-78"/>
              </a:rPr>
              <a:t>پرهيز </a:t>
            </a:r>
            <a:r>
              <a:rPr lang="fa-IR" sz="2800" dirty="0">
                <a:cs typeface="Zar" pitchFamily="2" charset="-78"/>
              </a:rPr>
              <a:t>کند.</a:t>
            </a: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8938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500" dirty="0">
                <a:cs typeface="Zar" pitchFamily="2" charset="-78"/>
              </a:rPr>
              <a:t>مصاحبه‫گر در </a:t>
            </a:r>
            <a:r>
              <a:rPr lang="fa-IR" sz="4500" dirty="0" smtClean="0">
                <a:cs typeface="Zar" pitchFamily="2" charset="-78"/>
              </a:rPr>
              <a:t>جريان </a:t>
            </a:r>
            <a:r>
              <a:rPr lang="fa-IR" sz="4500" dirty="0">
                <a:cs typeface="Zar" pitchFamily="2" charset="-78"/>
              </a:rPr>
              <a:t>مصاحبه </a:t>
            </a:r>
            <a:r>
              <a:rPr lang="fa-IR" sz="4500" dirty="0" smtClean="0">
                <a:cs typeface="Zar" pitchFamily="2" charset="-78"/>
              </a:rPr>
              <a:t>بايد </a:t>
            </a:r>
            <a:r>
              <a:rPr lang="fa-IR" sz="4500" dirty="0">
                <a:cs typeface="Zar" pitchFamily="2" charset="-78"/>
              </a:rPr>
              <a:t>به نکات </a:t>
            </a:r>
            <a:r>
              <a:rPr lang="fa-IR" sz="4500" dirty="0" smtClean="0">
                <a:cs typeface="Zar" pitchFamily="2" charset="-78"/>
              </a:rPr>
              <a:t>زير </a:t>
            </a:r>
            <a:r>
              <a:rPr lang="fa-IR" sz="4500" dirty="0">
                <a:cs typeface="Zar" pitchFamily="2" charset="-78"/>
              </a:rPr>
              <a:t>توجه کند:</a:t>
            </a:r>
            <a:endParaRPr lang="en-US" sz="45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1)ابزار استاندارد شده 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		2)ابزار محقق ساخته </a:t>
            </a:r>
            <a:r>
              <a:rPr lang="fa-IR" dirty="0" smtClean="0">
                <a:cs typeface="Zar" pitchFamily="2" charset="-78"/>
              </a:rPr>
              <a:t>يا غير </a:t>
            </a:r>
            <a:r>
              <a:rPr lang="fa-IR" dirty="0">
                <a:cs typeface="Zar" pitchFamily="2" charset="-78"/>
              </a:rPr>
              <a:t>استاندارد</a:t>
            </a:r>
            <a:endParaRPr lang="en-US" dirty="0">
              <a:cs typeface="Zar" pitchFamily="2" charset="-78"/>
            </a:endParaRP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7563"/>
            <a:ext cx="8229600" cy="1143000"/>
          </a:xfrm>
        </p:spPr>
        <p:txBody>
          <a:bodyPr/>
          <a:lstStyle/>
          <a:p>
            <a:pPr rtl="1"/>
            <a:r>
              <a:rPr lang="fa-IR">
                <a:cs typeface="Zar" pitchFamily="2" charset="-78"/>
              </a:rPr>
              <a:t>ابزار سنجش مصاحبه: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uiExpand="1" build="p"/>
      <p:bldP spid="216066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71438" y="3070225"/>
            <a:ext cx="8686800" cy="1912938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ابزار که </a:t>
            </a:r>
            <a:r>
              <a:rPr lang="fa-IR" dirty="0" smtClean="0">
                <a:cs typeface="Zar" pitchFamily="2" charset="-78"/>
              </a:rPr>
              <a:t>روايي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پايايي </a:t>
            </a:r>
            <a:r>
              <a:rPr lang="fa-IR" dirty="0">
                <a:cs typeface="Zar" pitchFamily="2" charset="-78"/>
              </a:rPr>
              <a:t>آنها </a:t>
            </a:r>
            <a:r>
              <a:rPr lang="fa-IR" dirty="0" smtClean="0">
                <a:cs typeface="Zar" pitchFamily="2" charset="-78"/>
              </a:rPr>
              <a:t>تائيد </a:t>
            </a:r>
            <a:r>
              <a:rPr lang="fa-IR" dirty="0">
                <a:cs typeface="Zar" pitchFamily="2" charset="-78"/>
              </a:rPr>
              <a:t>شده و </a:t>
            </a:r>
            <a:r>
              <a:rPr lang="fa-IR" dirty="0" smtClean="0">
                <a:cs typeface="Zar" pitchFamily="2" charset="-78"/>
              </a:rPr>
              <a:t>حاوي تعدادي </a:t>
            </a:r>
            <a:r>
              <a:rPr lang="fa-IR" dirty="0">
                <a:cs typeface="Zar" pitchFamily="2" charset="-78"/>
              </a:rPr>
              <a:t>سوال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مطالعات خاص است؛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ابزار کار </a:t>
            </a:r>
            <a:r>
              <a:rPr lang="fa-IR" dirty="0" smtClean="0">
                <a:cs typeface="Zar" pitchFamily="2" charset="-78"/>
              </a:rPr>
              <a:t>تحقيق </a:t>
            </a:r>
            <a:r>
              <a:rPr lang="fa-IR" dirty="0">
                <a:cs typeface="Zar" pitchFamily="2" charset="-78"/>
              </a:rPr>
              <a:t>را ساده‫تر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سازد.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17588"/>
            <a:ext cx="8229600" cy="1143000"/>
          </a:xfrm>
        </p:spPr>
        <p:txBody>
          <a:bodyPr/>
          <a:lstStyle/>
          <a:p>
            <a:pPr rtl="1"/>
            <a:r>
              <a:rPr lang="fa-IR">
                <a:cs typeface="Zar" pitchFamily="2" charset="-78"/>
              </a:rPr>
              <a:t>ابزار استاندارد شده: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688975" y="2965450"/>
            <a:ext cx="8077200" cy="3089275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ابزار در صورت نبودن ابزار </a:t>
            </a:r>
            <a:r>
              <a:rPr lang="fa-IR" dirty="0" smtClean="0">
                <a:cs typeface="Zar" pitchFamily="2" charset="-78"/>
              </a:rPr>
              <a:t>ميزان </a:t>
            </a:r>
            <a:r>
              <a:rPr lang="fa-IR" dirty="0">
                <a:cs typeface="Zar" pitchFamily="2" charset="-78"/>
              </a:rPr>
              <a:t>شده و استاندارد به کار گرفته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شود.</a:t>
            </a:r>
          </a:p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سوالات را محقق </a:t>
            </a:r>
            <a:r>
              <a:rPr lang="fa-IR" dirty="0" smtClean="0">
                <a:cs typeface="Zar" pitchFamily="2" charset="-78"/>
              </a:rPr>
              <a:t>طراحي، تعريف</a:t>
            </a:r>
            <a:r>
              <a:rPr lang="fa-IR" dirty="0">
                <a:cs typeface="Zar" pitchFamily="2" charset="-78"/>
              </a:rPr>
              <a:t>، </a:t>
            </a:r>
            <a:r>
              <a:rPr lang="fa-IR" dirty="0" smtClean="0">
                <a:cs typeface="Zar" pitchFamily="2" charset="-78"/>
              </a:rPr>
              <a:t>سازماندهي مي‫</a:t>
            </a:r>
            <a:r>
              <a:rPr lang="fa-IR" dirty="0">
                <a:cs typeface="Zar" pitchFamily="2" charset="-78"/>
              </a:rPr>
              <a:t>کند </a:t>
            </a:r>
            <a:r>
              <a:rPr lang="fa-IR" dirty="0" smtClean="0">
                <a:cs typeface="Zar" pitchFamily="2" charset="-78"/>
              </a:rPr>
              <a:t>يا مي‫</a:t>
            </a:r>
            <a:r>
              <a:rPr lang="fa-IR" dirty="0">
                <a:cs typeface="Zar" pitchFamily="2" charset="-78"/>
              </a:rPr>
              <a:t>سازد که </a:t>
            </a:r>
            <a:r>
              <a:rPr lang="fa-IR" dirty="0" smtClean="0">
                <a:cs typeface="Zar" pitchFamily="2" charset="-78"/>
              </a:rPr>
              <a:t>بايد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روايي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پايايي </a:t>
            </a:r>
            <a:r>
              <a:rPr lang="fa-IR" dirty="0">
                <a:cs typeface="Zar" pitchFamily="2" charset="-78"/>
              </a:rPr>
              <a:t>لازم برخوردار باشند.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7575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ابزار محقق ساخته </a:t>
            </a:r>
            <a:r>
              <a:rPr lang="fa-IR" dirty="0" smtClean="0">
                <a:cs typeface="Zar" pitchFamily="2" charset="-78"/>
              </a:rPr>
              <a:t>يا غير </a:t>
            </a:r>
            <a:r>
              <a:rPr lang="fa-IR" dirty="0">
                <a:cs typeface="Zar" pitchFamily="2" charset="-78"/>
              </a:rPr>
              <a:t>استاندارد: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uiExpand="1" build="p"/>
      <p:bldP spid="218114" grpId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4525"/>
            <a:ext cx="8229600" cy="45259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>
                <a:cs typeface="Zar" pitchFamily="2" charset="-78"/>
              </a:rPr>
              <a:t>				1)مصاحبه منظم </a:t>
            </a:r>
          </a:p>
          <a:p>
            <a:pPr algn="r" rtl="1">
              <a:buFont typeface="Wingdings" pitchFamily="2" charset="2"/>
              <a:buNone/>
            </a:pPr>
            <a:endParaRPr lang="fa-IR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>
                <a:cs typeface="Zar" pitchFamily="2" charset="-78"/>
              </a:rPr>
              <a:t>				2)مصاحبه نامنظم</a:t>
            </a:r>
            <a:endParaRPr lang="en-US">
              <a:cs typeface="Zar" pitchFamily="2" charset="-78"/>
            </a:endParaRPr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7550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انواع </a:t>
            </a:r>
            <a:r>
              <a:rPr lang="fa-IR" dirty="0" smtClean="0">
                <a:cs typeface="Zar" pitchFamily="2" charset="-78"/>
              </a:rPr>
              <a:t>روشهاي </a:t>
            </a:r>
            <a:r>
              <a:rPr lang="fa-IR" dirty="0">
                <a:cs typeface="Zar" pitchFamily="2" charset="-78"/>
              </a:rPr>
              <a:t>مصاحبه: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uiExpand="1" build="p"/>
      <p:bldP spid="219138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573088" y="1600200"/>
            <a:ext cx="8113712" cy="4800600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sz="3000" dirty="0">
                <a:cs typeface="Zar" pitchFamily="2" charset="-78"/>
              </a:rPr>
              <a:t>1)از </a:t>
            </a:r>
            <a:r>
              <a:rPr lang="fa-IR" sz="3000" dirty="0" smtClean="0">
                <a:cs typeface="Zar" pitchFamily="2" charset="-78"/>
              </a:rPr>
              <a:t>روايي </a:t>
            </a:r>
            <a:r>
              <a:rPr lang="fa-IR" sz="3000" dirty="0">
                <a:cs typeface="Zar" pitchFamily="2" charset="-78"/>
              </a:rPr>
              <a:t>و </a:t>
            </a:r>
            <a:r>
              <a:rPr lang="fa-IR" sz="3000" dirty="0" smtClean="0">
                <a:cs typeface="Zar" pitchFamily="2" charset="-78"/>
              </a:rPr>
              <a:t>پايايي </a:t>
            </a:r>
            <a:r>
              <a:rPr lang="fa-IR" sz="3000" dirty="0">
                <a:cs typeface="Zar" pitchFamily="2" charset="-78"/>
              </a:rPr>
              <a:t>ابزار سنجش مطمئن شود.</a:t>
            </a:r>
          </a:p>
          <a:p>
            <a:pPr algn="justLow" rtl="1">
              <a:buFont typeface="Wingdings" pitchFamily="2" charset="2"/>
              <a:buNone/>
            </a:pPr>
            <a:r>
              <a:rPr lang="fa-IR" sz="3000" dirty="0" smtClean="0">
                <a:cs typeface="Zar" pitchFamily="2" charset="-78"/>
              </a:rPr>
              <a:t>2)شرايط مساوي </a:t>
            </a:r>
            <a:r>
              <a:rPr lang="fa-IR" sz="3000" dirty="0">
                <a:cs typeface="Zar" pitchFamily="2" charset="-78"/>
              </a:rPr>
              <a:t>را از هر </a:t>
            </a:r>
            <a:r>
              <a:rPr lang="fa-IR" sz="3000" dirty="0" smtClean="0">
                <a:cs typeface="Zar" pitchFamily="2" charset="-78"/>
              </a:rPr>
              <a:t>حيث براي </a:t>
            </a:r>
            <a:r>
              <a:rPr lang="fa-IR" sz="3000" dirty="0">
                <a:cs typeface="Zar" pitchFamily="2" charset="-78"/>
              </a:rPr>
              <a:t>مصاحبه</a:t>
            </a:r>
            <a:r>
              <a:rPr lang="en-US" sz="3000" dirty="0"/>
              <a:t>‫</a:t>
            </a:r>
            <a:r>
              <a:rPr lang="fa-IR" sz="3000" dirty="0">
                <a:cs typeface="Zar" pitchFamily="2" charset="-78"/>
              </a:rPr>
              <a:t>شوندگان </a:t>
            </a:r>
            <a:r>
              <a:rPr lang="fa-IR" sz="3000" dirty="0" smtClean="0">
                <a:cs typeface="Zar" pitchFamily="2" charset="-78"/>
              </a:rPr>
              <a:t>رعايت نمايد</a:t>
            </a:r>
            <a:r>
              <a:rPr lang="fa-IR" sz="3000" dirty="0">
                <a:cs typeface="Zar" pitchFamily="2" charset="-78"/>
              </a:rPr>
              <a:t>.</a:t>
            </a:r>
          </a:p>
          <a:p>
            <a:pPr algn="justLow" rtl="1">
              <a:buFont typeface="Wingdings" pitchFamily="2" charset="2"/>
              <a:buNone/>
            </a:pPr>
            <a:r>
              <a:rPr lang="fa-IR" sz="3000" dirty="0" smtClean="0">
                <a:cs typeface="Zar" pitchFamily="2" charset="-78"/>
              </a:rPr>
              <a:t>3)سعي </a:t>
            </a:r>
            <a:r>
              <a:rPr lang="fa-IR" sz="3000" dirty="0">
                <a:cs typeface="Zar" pitchFamily="2" charset="-78"/>
              </a:rPr>
              <a:t>کند از </a:t>
            </a:r>
            <a:r>
              <a:rPr lang="fa-IR" sz="3000" dirty="0" smtClean="0">
                <a:cs typeface="Zar" pitchFamily="2" charset="-78"/>
              </a:rPr>
              <a:t>ابزارهاي کمکي براي </a:t>
            </a:r>
            <a:r>
              <a:rPr lang="fa-IR" sz="3000" dirty="0">
                <a:cs typeface="Zar" pitchFamily="2" charset="-78"/>
              </a:rPr>
              <a:t>ثبت و </a:t>
            </a:r>
            <a:r>
              <a:rPr lang="fa-IR" sz="3000" dirty="0" smtClean="0">
                <a:cs typeface="Zar" pitchFamily="2" charset="-78"/>
              </a:rPr>
              <a:t>نگهداري </a:t>
            </a:r>
            <a:r>
              <a:rPr lang="fa-IR" sz="3000" dirty="0">
                <a:cs typeface="Zar" pitchFamily="2" charset="-78"/>
              </a:rPr>
              <a:t>اطلاعات استفاده کند.</a:t>
            </a:r>
          </a:p>
          <a:p>
            <a:pPr algn="justLow" rtl="1">
              <a:buFont typeface="Wingdings" pitchFamily="2" charset="2"/>
              <a:buNone/>
            </a:pPr>
            <a:r>
              <a:rPr lang="fa-IR" sz="3000" dirty="0">
                <a:cs typeface="Zar" pitchFamily="2" charset="-78"/>
              </a:rPr>
              <a:t>4)همانند روش پرسشنامه </a:t>
            </a:r>
            <a:r>
              <a:rPr lang="fa-IR" sz="3000" dirty="0" smtClean="0">
                <a:cs typeface="Zar" pitchFamily="2" charset="-78"/>
              </a:rPr>
              <a:t>بايد </a:t>
            </a:r>
            <a:r>
              <a:rPr lang="fa-IR" sz="3000" dirty="0">
                <a:cs typeface="Zar" pitchFamily="2" charset="-78"/>
              </a:rPr>
              <a:t>مصاحبه‫گران در دوره </a:t>
            </a:r>
            <a:r>
              <a:rPr lang="fa-IR" sz="3000" dirty="0" smtClean="0">
                <a:cs typeface="Zar" pitchFamily="2" charset="-78"/>
              </a:rPr>
              <a:t>توجيهي </a:t>
            </a:r>
            <a:r>
              <a:rPr lang="fa-IR" sz="3000" dirty="0">
                <a:cs typeface="Zar" pitchFamily="2" charset="-78"/>
              </a:rPr>
              <a:t>شرکت </a:t>
            </a:r>
            <a:r>
              <a:rPr lang="fa-IR" sz="3000" dirty="0" smtClean="0">
                <a:cs typeface="Zar" pitchFamily="2" charset="-78"/>
              </a:rPr>
              <a:t>نمايند</a:t>
            </a:r>
            <a:r>
              <a:rPr lang="fa-IR" sz="3000" dirty="0">
                <a:cs typeface="Zar" pitchFamily="2" charset="-78"/>
              </a:rPr>
              <a:t>.</a:t>
            </a:r>
          </a:p>
          <a:p>
            <a:pPr algn="justLow" rtl="1">
              <a:buFont typeface="Wingdings" pitchFamily="2" charset="2"/>
              <a:buNone/>
            </a:pPr>
            <a:r>
              <a:rPr lang="fa-IR" sz="3000" dirty="0">
                <a:cs typeface="Zar" pitchFamily="2" charset="-78"/>
              </a:rPr>
              <a:t>5)محقق بهتر است ابزار سنجش را قبلا تست </a:t>
            </a:r>
            <a:r>
              <a:rPr lang="fa-IR" sz="3000" dirty="0" smtClean="0">
                <a:cs typeface="Zar" pitchFamily="2" charset="-78"/>
              </a:rPr>
              <a:t>نمايد</a:t>
            </a:r>
            <a:r>
              <a:rPr lang="fa-IR" sz="3000" dirty="0">
                <a:cs typeface="Zar" pitchFamily="2" charset="-78"/>
              </a:rPr>
              <a:t>.</a:t>
            </a:r>
          </a:p>
          <a:p>
            <a:pPr algn="justLow" rtl="1">
              <a:buFont typeface="Wingdings" pitchFamily="2" charset="2"/>
              <a:buNone/>
            </a:pPr>
            <a:r>
              <a:rPr lang="fa-IR" sz="3000" dirty="0" smtClean="0">
                <a:cs typeface="Zar" pitchFamily="2" charset="-78"/>
              </a:rPr>
              <a:t>6)براي </a:t>
            </a:r>
            <a:r>
              <a:rPr lang="fa-IR" sz="3000" dirty="0">
                <a:cs typeface="Zar" pitchFamily="2" charset="-78"/>
              </a:rPr>
              <a:t>ورود به </a:t>
            </a:r>
            <a:r>
              <a:rPr lang="fa-IR" sz="3000" dirty="0" smtClean="0">
                <a:cs typeface="Zar" pitchFamily="2" charset="-78"/>
              </a:rPr>
              <a:t>ميدان </a:t>
            </a:r>
            <a:r>
              <a:rPr lang="fa-IR" sz="3000" dirty="0">
                <a:cs typeface="Zar" pitchFamily="2" charset="-78"/>
              </a:rPr>
              <a:t>و صحنه مصاحبه </a:t>
            </a:r>
            <a:r>
              <a:rPr lang="fa-IR" sz="3000" dirty="0" smtClean="0">
                <a:cs typeface="Zar" pitchFamily="2" charset="-78"/>
              </a:rPr>
              <a:t>بايد پيش</a:t>
            </a:r>
            <a:r>
              <a:rPr lang="fa-IR" sz="3000" dirty="0">
                <a:cs typeface="Zar" pitchFamily="2" charset="-78"/>
              </a:rPr>
              <a:t>‫</a:t>
            </a:r>
            <a:r>
              <a:rPr lang="fa-IR" sz="3000" dirty="0" smtClean="0">
                <a:cs typeface="Zar" pitchFamily="2" charset="-78"/>
              </a:rPr>
              <a:t>بيني‫هاي </a:t>
            </a:r>
            <a:r>
              <a:rPr lang="fa-IR" sz="3000" dirty="0">
                <a:cs typeface="Zar" pitchFamily="2" charset="-78"/>
              </a:rPr>
              <a:t>لازم صورت </a:t>
            </a:r>
            <a:r>
              <a:rPr lang="fa-IR" sz="3000" dirty="0" smtClean="0">
                <a:cs typeface="Zar" pitchFamily="2" charset="-78"/>
              </a:rPr>
              <a:t>پذيرد</a:t>
            </a:r>
            <a:r>
              <a:rPr lang="fa-IR" sz="3000" dirty="0">
                <a:cs typeface="Zar" pitchFamily="2" charset="-78"/>
              </a:rPr>
              <a:t>.</a:t>
            </a:r>
            <a:endParaRPr lang="en-US" sz="3000" dirty="0">
              <a:cs typeface="Zar" pitchFamily="2" charset="-78"/>
            </a:endParaRPr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ملاحظات </a:t>
            </a:r>
            <a:r>
              <a:rPr lang="fa-IR" dirty="0" smtClean="0">
                <a:cs typeface="Zar" pitchFamily="2" charset="-78"/>
              </a:rPr>
              <a:t>اجرايي </a:t>
            </a:r>
            <a:r>
              <a:rPr lang="fa-IR" dirty="0">
                <a:cs typeface="Zar" pitchFamily="2" charset="-78"/>
              </a:rPr>
              <a:t>در روش مصاحبه: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uiExpand="1" build="p"/>
      <p:bldP spid="220162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00263"/>
            <a:ext cx="8229600" cy="4525962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1)براي </a:t>
            </a:r>
            <a:r>
              <a:rPr lang="fa-IR" sz="2800" dirty="0">
                <a:cs typeface="Zar" pitchFamily="2" charset="-78"/>
              </a:rPr>
              <a:t>مطالعات </a:t>
            </a:r>
            <a:r>
              <a:rPr lang="fa-IR" sz="2800" dirty="0" smtClean="0">
                <a:cs typeface="Zar" pitchFamily="2" charset="-78"/>
              </a:rPr>
              <a:t>عميق</a:t>
            </a:r>
            <a:r>
              <a:rPr lang="fa-IR" sz="2800" dirty="0">
                <a:cs typeface="Zar" pitchFamily="2" charset="-78"/>
              </a:rPr>
              <a:t>، ژرفانگر و </a:t>
            </a:r>
            <a:r>
              <a:rPr lang="fa-IR" sz="2800" dirty="0" smtClean="0">
                <a:cs typeface="Zar" pitchFamily="2" charset="-78"/>
              </a:rPr>
              <a:t>موردي </a:t>
            </a:r>
            <a:r>
              <a:rPr lang="fa-IR" sz="2800" dirty="0">
                <a:cs typeface="Zar" pitchFamily="2" charset="-78"/>
              </a:rPr>
              <a:t>روش مناسب است.</a:t>
            </a:r>
          </a:p>
          <a:p>
            <a:pPr algn="justLow" rtl="1"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2)براي </a:t>
            </a:r>
            <a:r>
              <a:rPr lang="fa-IR" sz="2800" dirty="0">
                <a:cs typeface="Zar" pitchFamily="2" charset="-78"/>
              </a:rPr>
              <a:t>مطالعه افراد جامعه‫</a:t>
            </a:r>
            <a:r>
              <a:rPr lang="fa-IR" sz="2800" dirty="0" smtClean="0">
                <a:cs typeface="Zar" pitchFamily="2" charset="-78"/>
              </a:rPr>
              <a:t>اي </a:t>
            </a:r>
            <a:r>
              <a:rPr lang="fa-IR" sz="2800" dirty="0">
                <a:cs typeface="Zar" pitchFamily="2" charset="-78"/>
              </a:rPr>
              <a:t>که سواد لازم را ندارند </a:t>
            </a:r>
            <a:r>
              <a:rPr lang="fa-IR" sz="2800" dirty="0" smtClean="0">
                <a:cs typeface="Zar" pitchFamily="2" charset="-78"/>
              </a:rPr>
              <a:t>بسيار مفيد </a:t>
            </a:r>
            <a:r>
              <a:rPr lang="fa-IR" sz="2800" dirty="0">
                <a:cs typeface="Zar" pitchFamily="2" charset="-78"/>
              </a:rPr>
              <a:t>است.</a:t>
            </a:r>
          </a:p>
          <a:p>
            <a:pPr algn="justLow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3)مصاحبه باعث </a:t>
            </a:r>
            <a:r>
              <a:rPr lang="fa-IR" sz="2800" dirty="0" smtClean="0">
                <a:cs typeface="Zar" pitchFamily="2" charset="-78"/>
              </a:rPr>
              <a:t>مي‌شود </a:t>
            </a:r>
            <a:r>
              <a:rPr lang="fa-IR" sz="2800" dirty="0">
                <a:cs typeface="Zar" pitchFamily="2" charset="-78"/>
              </a:rPr>
              <a:t>که مصاحبه‫شونده </a:t>
            </a:r>
            <a:r>
              <a:rPr lang="fa-IR" sz="2800" dirty="0" smtClean="0">
                <a:cs typeface="Zar" pitchFamily="2" charset="-78"/>
              </a:rPr>
              <a:t>يا </a:t>
            </a:r>
            <a:r>
              <a:rPr lang="fa-IR" sz="2800" dirty="0">
                <a:cs typeface="Zar" pitchFamily="2" charset="-78"/>
              </a:rPr>
              <a:t>پاسخگو </a:t>
            </a:r>
            <a:r>
              <a:rPr lang="fa-IR" sz="2800" dirty="0" smtClean="0">
                <a:cs typeface="Zar" pitchFamily="2" charset="-78"/>
              </a:rPr>
              <a:t>بخوبي </a:t>
            </a:r>
            <a:r>
              <a:rPr lang="fa-IR" sz="2800" dirty="0">
                <a:cs typeface="Zar" pitchFamily="2" charset="-78"/>
              </a:rPr>
              <a:t>نسبت به اهداف و اغراض و مقاصد پرسشها و </a:t>
            </a:r>
            <a:r>
              <a:rPr lang="fa-IR" sz="2800" dirty="0" smtClean="0">
                <a:cs typeface="Zar" pitchFamily="2" charset="-78"/>
              </a:rPr>
              <a:t>نيز تحقيق </a:t>
            </a:r>
            <a:r>
              <a:rPr lang="fa-IR" sz="2800" dirty="0">
                <a:cs typeface="Zar" pitchFamily="2" charset="-78"/>
              </a:rPr>
              <a:t>آگاه شود.</a:t>
            </a:r>
          </a:p>
          <a:p>
            <a:pPr algn="justLow" rtl="1"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4)محيط </a:t>
            </a:r>
            <a:r>
              <a:rPr lang="fa-IR" sz="2800" dirty="0">
                <a:cs typeface="Zar" pitchFamily="2" charset="-78"/>
              </a:rPr>
              <a:t>مناسب و </a:t>
            </a:r>
            <a:r>
              <a:rPr lang="fa-IR" sz="2800" dirty="0" smtClean="0">
                <a:cs typeface="Zar" pitchFamily="2" charset="-78"/>
              </a:rPr>
              <a:t>فضاي صميمانه</a:t>
            </a:r>
            <a:r>
              <a:rPr lang="fa-IR" sz="2800" dirty="0">
                <a:cs typeface="Zar" pitchFamily="2" charset="-78"/>
              </a:rPr>
              <a:t>‫</a:t>
            </a:r>
            <a:r>
              <a:rPr lang="fa-IR" sz="2800" dirty="0" smtClean="0">
                <a:cs typeface="Zar" pitchFamily="2" charset="-78"/>
              </a:rPr>
              <a:t>اي بين </a:t>
            </a:r>
            <a:r>
              <a:rPr lang="fa-IR" sz="2800" dirty="0">
                <a:cs typeface="Zar" pitchFamily="2" charset="-78"/>
              </a:rPr>
              <a:t>مصاحبه‫گر و مصاحبه‫شونده فراهم </a:t>
            </a:r>
            <a:r>
              <a:rPr lang="fa-IR" sz="2800" dirty="0" smtClean="0">
                <a:cs typeface="Zar" pitchFamily="2" charset="-78"/>
              </a:rPr>
              <a:t>مي‫</a:t>
            </a:r>
            <a:r>
              <a:rPr lang="fa-IR" sz="2800" dirty="0">
                <a:cs typeface="Zar" pitchFamily="2" charset="-78"/>
              </a:rPr>
              <a:t>شود.</a:t>
            </a:r>
          </a:p>
          <a:p>
            <a:pPr algn="justLow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5)مصاحبه باعث </a:t>
            </a:r>
            <a:r>
              <a:rPr lang="fa-IR" sz="2800" dirty="0" smtClean="0">
                <a:cs typeface="Zar" pitchFamily="2" charset="-78"/>
              </a:rPr>
              <a:t>مي‫</a:t>
            </a:r>
            <a:r>
              <a:rPr lang="fa-IR" sz="2800" dirty="0">
                <a:cs typeface="Zar" pitchFamily="2" charset="-78"/>
              </a:rPr>
              <a:t>شود که پاسخگو </a:t>
            </a:r>
            <a:r>
              <a:rPr lang="fa-IR" sz="2800" dirty="0" smtClean="0">
                <a:cs typeface="Zar" pitchFamily="2" charset="-78"/>
              </a:rPr>
              <a:t>يا </a:t>
            </a:r>
            <a:r>
              <a:rPr lang="fa-IR" sz="2800" dirty="0">
                <a:cs typeface="Zar" pitchFamily="2" charset="-78"/>
              </a:rPr>
              <a:t>مصاحبه شونده </a:t>
            </a:r>
            <a:r>
              <a:rPr lang="fa-IR" sz="2800" dirty="0" smtClean="0">
                <a:cs typeface="Zar" pitchFamily="2" charset="-78"/>
              </a:rPr>
              <a:t>انديشه</a:t>
            </a:r>
            <a:r>
              <a:rPr lang="fa-IR" sz="2800" dirty="0">
                <a:cs typeface="Zar" pitchFamily="2" charset="-78"/>
              </a:rPr>
              <a:t>‫اش را با </a:t>
            </a:r>
            <a:r>
              <a:rPr lang="fa-IR" sz="2800" dirty="0" smtClean="0">
                <a:cs typeface="Zar" pitchFamily="2" charset="-78"/>
              </a:rPr>
              <a:t>آزادي </a:t>
            </a:r>
            <a:r>
              <a:rPr lang="fa-IR" sz="2800" dirty="0">
                <a:cs typeface="Zar" pitchFamily="2" charset="-78"/>
              </a:rPr>
              <a:t>و علاقه </a:t>
            </a:r>
            <a:r>
              <a:rPr lang="fa-IR" sz="2800" dirty="0" smtClean="0">
                <a:cs typeface="Zar" pitchFamily="2" charset="-78"/>
              </a:rPr>
              <a:t>زيادتري بيان </a:t>
            </a:r>
            <a:r>
              <a:rPr lang="fa-IR" sz="2800" dirty="0">
                <a:cs typeface="Zar" pitchFamily="2" charset="-78"/>
              </a:rPr>
              <a:t>کند.</a:t>
            </a:r>
            <a:endParaRPr lang="en-US" sz="2800" dirty="0">
              <a:cs typeface="Zar" pitchFamily="2" charset="-78"/>
            </a:endParaRPr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>
                <a:cs typeface="Zar" pitchFamily="2" charset="-78"/>
              </a:rPr>
              <a:t>محاسن روش مصاحبه: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uiExpand="1" build="p"/>
      <p:bldP spid="221186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71688"/>
            <a:ext cx="8229600" cy="4525962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1)اين </a:t>
            </a:r>
            <a:r>
              <a:rPr lang="fa-IR" dirty="0">
                <a:cs typeface="Zar" pitchFamily="2" charset="-78"/>
              </a:rPr>
              <a:t>روش </a:t>
            </a:r>
            <a:r>
              <a:rPr lang="fa-IR" dirty="0" smtClean="0">
                <a:cs typeface="Zar" pitchFamily="2" charset="-78"/>
              </a:rPr>
              <a:t>وقتگير </a:t>
            </a:r>
            <a:r>
              <a:rPr lang="fa-IR" dirty="0">
                <a:cs typeface="Zar" pitchFamily="2" charset="-78"/>
              </a:rPr>
              <a:t>و پر خرج است و زمان </a:t>
            </a:r>
            <a:r>
              <a:rPr lang="fa-IR" dirty="0" smtClean="0">
                <a:cs typeface="Zar" pitchFamily="2" charset="-78"/>
              </a:rPr>
              <a:t>زيادي </a:t>
            </a:r>
            <a:r>
              <a:rPr lang="fa-IR" dirty="0">
                <a:cs typeface="Zar" pitchFamily="2" charset="-78"/>
              </a:rPr>
              <a:t>را طلب نموده.</a:t>
            </a: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2)اطلاعات بدست آمده از </a:t>
            </a:r>
            <a:r>
              <a:rPr lang="fa-IR" dirty="0" smtClean="0">
                <a:cs typeface="Zar" pitchFamily="2" charset="-78"/>
              </a:rPr>
              <a:t>طريق </a:t>
            </a:r>
            <a:r>
              <a:rPr lang="fa-IR" dirty="0">
                <a:cs typeface="Zar" pitchFamily="2" charset="-78"/>
              </a:rPr>
              <a:t>روش مصاحبه را </a:t>
            </a:r>
            <a:r>
              <a:rPr lang="fa-IR" dirty="0" smtClean="0">
                <a:cs typeface="Zar" pitchFamily="2" charset="-78"/>
              </a:rPr>
              <a:t>نمي‫</a:t>
            </a:r>
            <a:r>
              <a:rPr lang="fa-IR" dirty="0">
                <a:cs typeface="Zar" pitchFamily="2" charset="-78"/>
              </a:rPr>
              <a:t>توان همانند روش پرسشنامه به جامعه </a:t>
            </a:r>
            <a:r>
              <a:rPr lang="fa-IR" dirty="0" smtClean="0">
                <a:cs typeface="Zar" pitchFamily="2" charset="-78"/>
              </a:rPr>
              <a:t>بزرگتري تعميم </a:t>
            </a:r>
            <a:r>
              <a:rPr lang="fa-IR" dirty="0">
                <a:cs typeface="Zar" pitchFamily="2" charset="-78"/>
              </a:rPr>
              <a:t>داد.</a:t>
            </a:r>
          </a:p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3)قابليت تعبير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تفسير </a:t>
            </a:r>
            <a:r>
              <a:rPr lang="fa-IR" dirty="0">
                <a:cs typeface="Zar" pitchFamily="2" charset="-78"/>
              </a:rPr>
              <a:t>اطلاعات </a:t>
            </a:r>
            <a:r>
              <a:rPr lang="fa-IR" dirty="0" smtClean="0">
                <a:cs typeface="Zar" pitchFamily="2" charset="-78"/>
              </a:rPr>
              <a:t>بويژه </a:t>
            </a:r>
            <a:r>
              <a:rPr lang="fa-IR" dirty="0">
                <a:cs typeface="Zar" pitchFamily="2" charset="-78"/>
              </a:rPr>
              <a:t>در مصاحبه آزاد </a:t>
            </a:r>
            <a:r>
              <a:rPr lang="fa-IR" dirty="0" smtClean="0">
                <a:cs typeface="Zar" pitchFamily="2" charset="-78"/>
              </a:rPr>
              <a:t>پايين </a:t>
            </a:r>
            <a:r>
              <a:rPr lang="fa-IR" dirty="0">
                <a:cs typeface="Zar" pitchFamily="2" charset="-78"/>
              </a:rPr>
              <a:t>است.</a:t>
            </a: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4)به مصاحبه‫گران مجرب و کارآزموده </a:t>
            </a:r>
            <a:r>
              <a:rPr lang="fa-IR" dirty="0" smtClean="0">
                <a:cs typeface="Zar" pitchFamily="2" charset="-78"/>
              </a:rPr>
              <a:t>نياز </a:t>
            </a:r>
            <a:r>
              <a:rPr lang="fa-IR" dirty="0">
                <a:cs typeface="Zar" pitchFamily="2" charset="-78"/>
              </a:rPr>
              <a:t>است.</a:t>
            </a:r>
          </a:p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5)تماسهاي شخصي </a:t>
            </a:r>
            <a:r>
              <a:rPr lang="fa-IR" dirty="0">
                <a:cs typeface="Zar" pitchFamily="2" charset="-78"/>
              </a:rPr>
              <a:t>که </a:t>
            </a:r>
            <a:r>
              <a:rPr lang="fa-IR" dirty="0" smtClean="0">
                <a:cs typeface="Zar" pitchFamily="2" charset="-78"/>
              </a:rPr>
              <a:t>بين </a:t>
            </a:r>
            <a:r>
              <a:rPr lang="fa-IR" dirty="0">
                <a:cs typeface="Zar" pitchFamily="2" charset="-78"/>
              </a:rPr>
              <a:t>مصاحبه</a:t>
            </a:r>
            <a:r>
              <a:rPr lang="en-US" dirty="0"/>
              <a:t>‫</a:t>
            </a:r>
            <a:r>
              <a:rPr lang="fa-IR" dirty="0">
                <a:cs typeface="Zar" pitchFamily="2" charset="-78"/>
              </a:rPr>
              <a:t>کننده و مصاحبه</a:t>
            </a:r>
            <a:r>
              <a:rPr lang="en-US" dirty="0"/>
              <a:t>‫</a:t>
            </a:r>
            <a:r>
              <a:rPr lang="fa-IR" dirty="0">
                <a:cs typeface="Zar" pitchFamily="2" charset="-78"/>
              </a:rPr>
              <a:t>شونده برقرار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شود باعث توسعه روابط </a:t>
            </a:r>
            <a:r>
              <a:rPr lang="fa-IR" dirty="0" smtClean="0">
                <a:cs typeface="Zar" pitchFamily="2" charset="-78"/>
              </a:rPr>
              <a:t>عاطفي مي‫</a:t>
            </a:r>
            <a:r>
              <a:rPr lang="fa-IR" dirty="0">
                <a:cs typeface="Zar" pitchFamily="2" charset="-78"/>
              </a:rPr>
              <a:t>گردد.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7525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معايب </a:t>
            </a:r>
            <a:r>
              <a:rPr lang="fa-IR" dirty="0">
                <a:cs typeface="Zar" pitchFamily="2" charset="-78"/>
              </a:rPr>
              <a:t>روش مصاحبه: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uiExpand="1" build="p"/>
      <p:bldP spid="222210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229600" cy="45259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>
                <a:cs typeface="Zar" pitchFamily="2" charset="-78"/>
              </a:rPr>
              <a:t>		1)ابزار استاندارد</a:t>
            </a:r>
          </a:p>
          <a:p>
            <a:pPr algn="r" rtl="1">
              <a:buFont typeface="Wingdings" pitchFamily="2" charset="2"/>
              <a:buNone/>
            </a:pPr>
            <a:endParaRPr lang="fa-IR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>
                <a:cs typeface="Zar" pitchFamily="2" charset="-78"/>
              </a:rPr>
              <a:t>						2)ابزار محقق ساخته</a:t>
            </a:r>
            <a:endParaRPr lang="en-US">
              <a:cs typeface="Zar" pitchFamily="2" charset="-78"/>
            </a:endParaRP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3275"/>
            <a:ext cx="8229600" cy="1143000"/>
          </a:xfrm>
        </p:spPr>
        <p:txBody>
          <a:bodyPr/>
          <a:lstStyle/>
          <a:p>
            <a:pPr rtl="1"/>
            <a:r>
              <a:rPr lang="fa-IR">
                <a:cs typeface="Zar" pitchFamily="2" charset="-78"/>
              </a:rPr>
              <a:t>ابزار مشاهده: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uiExpand="1" build="p"/>
      <p:bldP spid="2232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1650"/>
            <a:ext cx="8229600" cy="45259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1)مطالعه سوابق و </a:t>
            </a:r>
            <a:r>
              <a:rPr lang="fa-IR" dirty="0" smtClean="0">
                <a:cs typeface="Zar" pitchFamily="2" charset="-78"/>
              </a:rPr>
              <a:t>ادبيات </a:t>
            </a:r>
            <a:r>
              <a:rPr lang="fa-IR" dirty="0">
                <a:cs typeface="Zar" pitchFamily="2" charset="-78"/>
              </a:rPr>
              <a:t>موضوع </a:t>
            </a:r>
            <a:r>
              <a:rPr lang="fa-IR" dirty="0" smtClean="0">
                <a:cs typeface="Zar" pitchFamily="2" charset="-78"/>
              </a:rPr>
              <a:t>تحقيق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2)طبقه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بندي </a:t>
            </a:r>
            <a:r>
              <a:rPr lang="fa-IR" dirty="0">
                <a:cs typeface="Zar" pitchFamily="2" charset="-78"/>
              </a:rPr>
              <a:t>داده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3)تجزيه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تحليل </a:t>
            </a:r>
            <a:r>
              <a:rPr lang="fa-IR" dirty="0">
                <a:cs typeface="Zar" pitchFamily="2" charset="-78"/>
              </a:rPr>
              <a:t>داده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4)تنظيم </a:t>
            </a:r>
            <a:r>
              <a:rPr lang="fa-IR" dirty="0">
                <a:cs typeface="Zar" pitchFamily="2" charset="-78"/>
              </a:rPr>
              <a:t>و نگارش گزارش </a:t>
            </a:r>
            <a:r>
              <a:rPr lang="fa-IR" dirty="0" smtClean="0">
                <a:cs typeface="Zar" pitchFamily="2" charset="-78"/>
              </a:rPr>
              <a:t>تحقيق</a:t>
            </a:r>
            <a:endParaRPr lang="en-US" dirty="0">
              <a:cs typeface="Zar" pitchFamily="2" charset="-78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جايگاه کامپيوتر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تحقيقات علمي: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8763"/>
            <a:ext cx="8229600" cy="4918075"/>
          </a:xfrm>
        </p:spPr>
        <p:txBody>
          <a:bodyPr/>
          <a:lstStyle/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</a:t>
            </a:r>
            <a:r>
              <a:rPr lang="fa-IR" dirty="0" smtClean="0">
                <a:cs typeface="Zar" pitchFamily="2" charset="-78"/>
              </a:rPr>
              <a:t>1)طرحهاي </a:t>
            </a:r>
            <a:r>
              <a:rPr lang="fa-IR" dirty="0">
                <a:cs typeface="Zar" pitchFamily="2" charset="-78"/>
              </a:rPr>
              <a:t>مشاهده کنترل نشده</a:t>
            </a: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</a:t>
            </a:r>
            <a:r>
              <a:rPr lang="fa-IR" dirty="0" smtClean="0">
                <a:cs typeface="Zar" pitchFamily="2" charset="-78"/>
              </a:rPr>
              <a:t>2)طرحهاي </a:t>
            </a:r>
            <a:r>
              <a:rPr lang="fa-IR" dirty="0">
                <a:cs typeface="Zar" pitchFamily="2" charset="-78"/>
              </a:rPr>
              <a:t>مشاهده کنترل شده</a:t>
            </a: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</a:t>
            </a:r>
            <a:r>
              <a:rPr lang="fa-IR" dirty="0">
                <a:cs typeface="Zar" pitchFamily="2" charset="-78"/>
              </a:rPr>
              <a:t>3)طرح مشاهده </a:t>
            </a:r>
            <a:r>
              <a:rPr lang="fa-IR" dirty="0" smtClean="0">
                <a:cs typeface="Zar" pitchFamily="2" charset="-78"/>
              </a:rPr>
              <a:t>مشارکتي</a:t>
            </a:r>
            <a:endParaRPr lang="fa-IR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</a:t>
            </a:r>
            <a:r>
              <a:rPr lang="fa-IR" dirty="0">
                <a:cs typeface="Zar" pitchFamily="2" charset="-78"/>
              </a:rPr>
              <a:t>4)طرح مشاهده </a:t>
            </a:r>
            <a:r>
              <a:rPr lang="fa-IR" dirty="0" smtClean="0">
                <a:cs typeface="Zar" pitchFamily="2" charset="-78"/>
              </a:rPr>
              <a:t>غير مشارکتي</a:t>
            </a:r>
            <a:endParaRPr lang="fa-IR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</a:t>
            </a:r>
            <a:r>
              <a:rPr lang="fa-IR" dirty="0">
                <a:cs typeface="Zar" pitchFamily="2" charset="-78"/>
              </a:rPr>
              <a:t>5)طرح مشاهده </a:t>
            </a:r>
            <a:r>
              <a:rPr lang="fa-IR" dirty="0" smtClean="0">
                <a:cs typeface="Zar" pitchFamily="2" charset="-78"/>
              </a:rPr>
              <a:t>فردي</a:t>
            </a:r>
            <a:endParaRPr lang="fa-IR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</a:t>
            </a:r>
            <a:r>
              <a:rPr lang="fa-IR" dirty="0">
                <a:cs typeface="Zar" pitchFamily="2" charset="-78"/>
              </a:rPr>
              <a:t>6)طرح مشاهده </a:t>
            </a:r>
            <a:r>
              <a:rPr lang="fa-IR" dirty="0" smtClean="0">
                <a:cs typeface="Zar" pitchFamily="2" charset="-78"/>
              </a:rPr>
              <a:t>گروهي يا جمعي</a:t>
            </a:r>
            <a:endParaRPr lang="fa-IR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</a:t>
            </a:r>
            <a:r>
              <a:rPr lang="fa-IR" dirty="0">
                <a:cs typeface="Zar" pitchFamily="2" charset="-78"/>
              </a:rPr>
              <a:t>7)طرح و مشاهده </a:t>
            </a:r>
            <a:r>
              <a:rPr lang="fa-IR" dirty="0" smtClean="0">
                <a:cs typeface="Zar" pitchFamily="2" charset="-78"/>
              </a:rPr>
              <a:t>علني</a:t>
            </a:r>
            <a:endParaRPr lang="fa-IR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</a:t>
            </a:r>
            <a:r>
              <a:rPr lang="fa-IR" dirty="0">
                <a:cs typeface="Zar" pitchFamily="2" charset="-78"/>
              </a:rPr>
              <a:t>8)طرح و مشاهده </a:t>
            </a:r>
            <a:r>
              <a:rPr lang="fa-IR" dirty="0" smtClean="0">
                <a:cs typeface="Zar" pitchFamily="2" charset="-78"/>
              </a:rPr>
              <a:t>غير علني </a:t>
            </a:r>
            <a:endParaRPr lang="en-US" dirty="0">
              <a:cs typeface="Zar" pitchFamily="2" charset="-78"/>
            </a:endParaRPr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3225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انواع </a:t>
            </a:r>
            <a:r>
              <a:rPr lang="fa-IR" dirty="0" smtClean="0">
                <a:cs typeface="Zar" pitchFamily="2" charset="-78"/>
              </a:rPr>
              <a:t>روشهاي </a:t>
            </a:r>
            <a:r>
              <a:rPr lang="fa-IR" dirty="0">
                <a:cs typeface="Zar" pitchFamily="2" charset="-78"/>
              </a:rPr>
              <a:t>مشاهده: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uiExpand="1" build="p"/>
      <p:bldP spid="224258" grpId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9" name="Text Box 19"/>
          <p:cNvSpPr txBox="1">
            <a:spLocks noChangeArrowheads="1"/>
          </p:cNvSpPr>
          <p:nvPr/>
        </p:nvSpPr>
        <p:spPr bwMode="auto">
          <a:xfrm>
            <a:off x="485775" y="5337175"/>
            <a:ext cx="3527425" cy="7016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از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يادداشتهاي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خود،داده‫ها را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براي تجزيه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تحليل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آماده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نماييد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25297" name="Text Box 17"/>
          <p:cNvSpPr txBox="1">
            <a:spLocks noChangeArrowheads="1"/>
          </p:cNvSpPr>
          <p:nvPr/>
        </p:nvSpPr>
        <p:spPr bwMode="auto">
          <a:xfrm>
            <a:off x="246063" y="4481513"/>
            <a:ext cx="3784600" cy="7016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بلافاصله بعد از رخداد از مشاهده خود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يادداشت برداريد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25293" name="Text Box 13"/>
          <p:cNvSpPr txBox="1">
            <a:spLocks noChangeArrowheads="1"/>
          </p:cNvSpPr>
          <p:nvPr/>
        </p:nvSpPr>
        <p:spPr bwMode="auto">
          <a:xfrm>
            <a:off x="2727325" y="2671763"/>
            <a:ext cx="4106863" cy="7016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همدم و سازگار آنان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شويد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؛ خود را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ناپيدا سازيد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تا در جو و طرز کار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عادي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آنها مداخله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ننمايند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3671888" y="71438"/>
            <a:ext cx="2409825" cy="6096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3760788" y="180975"/>
            <a:ext cx="2206625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جدول مشاهده را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تهيه کنيد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3659188" y="830263"/>
            <a:ext cx="2409825" cy="6096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3295650" y="931863"/>
            <a:ext cx="2816225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براي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مشاهده اجازه کسب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کنيد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3019425" y="1660525"/>
            <a:ext cx="3744913" cy="682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3251200" y="1687513"/>
            <a:ext cx="3267075" cy="7016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latin typeface="Arial" pitchFamily="34" charset="0"/>
                <a:cs typeface="Zar" pitchFamily="2" charset="-78"/>
              </a:rPr>
              <a:t>خود را به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اشخاصي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که رفتار آنها را مورد مشاهده قرار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خواهيد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داد،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معرفي کنيد</a:t>
            </a:r>
            <a:endParaRPr lang="en-US" sz="20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3021013" y="2662238"/>
            <a:ext cx="3744912" cy="682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3860800" y="3556000"/>
            <a:ext cx="2119313" cy="623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25295" name="Text Box 15"/>
          <p:cNvSpPr txBox="1">
            <a:spLocks noChangeArrowheads="1"/>
          </p:cNvSpPr>
          <p:nvPr/>
        </p:nvSpPr>
        <p:spPr bwMode="auto">
          <a:xfrm>
            <a:off x="3676650" y="3686175"/>
            <a:ext cx="2074863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مشاهده را انجام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دهيد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361950" y="4441825"/>
            <a:ext cx="3716338" cy="711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25298" name="Rectangle 18"/>
          <p:cNvSpPr>
            <a:spLocks noChangeArrowheads="1"/>
          </p:cNvSpPr>
          <p:nvPr/>
        </p:nvSpPr>
        <p:spPr bwMode="auto">
          <a:xfrm>
            <a:off x="609600" y="5370513"/>
            <a:ext cx="3352800" cy="682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25300" name="Rectangle 20"/>
          <p:cNvSpPr>
            <a:spLocks noChangeArrowheads="1"/>
          </p:cNvSpPr>
          <p:nvPr/>
        </p:nvSpPr>
        <p:spPr bwMode="auto">
          <a:xfrm>
            <a:off x="4732338" y="5864225"/>
            <a:ext cx="3802062" cy="6667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25301" name="Text Box 21"/>
          <p:cNvSpPr txBox="1">
            <a:spLocks noChangeArrowheads="1"/>
          </p:cNvSpPr>
          <p:nvPr/>
        </p:nvSpPr>
        <p:spPr bwMode="auto">
          <a:xfrm>
            <a:off x="4891088" y="5900738"/>
            <a:ext cx="3251200" cy="7016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از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علامتهايي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که گذاشته‫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ايد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، داده‫ها را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براي تجزيه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تحليل تهيه نماييد 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25302" name="Line 22"/>
          <p:cNvSpPr>
            <a:spLocks noChangeShapeType="1"/>
          </p:cNvSpPr>
          <p:nvPr/>
        </p:nvSpPr>
        <p:spPr bwMode="auto">
          <a:xfrm>
            <a:off x="4803775" y="652463"/>
            <a:ext cx="0" cy="1746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25303" name="Line 23"/>
          <p:cNvSpPr>
            <a:spLocks noChangeShapeType="1"/>
          </p:cNvSpPr>
          <p:nvPr/>
        </p:nvSpPr>
        <p:spPr bwMode="auto">
          <a:xfrm>
            <a:off x="4818063" y="1436688"/>
            <a:ext cx="0" cy="2174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25304" name="Line 24"/>
          <p:cNvSpPr>
            <a:spLocks noChangeShapeType="1"/>
          </p:cNvSpPr>
          <p:nvPr/>
        </p:nvSpPr>
        <p:spPr bwMode="auto">
          <a:xfrm>
            <a:off x="4818063" y="2336800"/>
            <a:ext cx="0" cy="3333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25305" name="Line 25"/>
          <p:cNvSpPr>
            <a:spLocks noChangeShapeType="1"/>
          </p:cNvSpPr>
          <p:nvPr/>
        </p:nvSpPr>
        <p:spPr bwMode="auto">
          <a:xfrm>
            <a:off x="4803775" y="3352800"/>
            <a:ext cx="0" cy="2174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25306" name="Line 26"/>
          <p:cNvSpPr>
            <a:spLocks noChangeShapeType="1"/>
          </p:cNvSpPr>
          <p:nvPr/>
        </p:nvSpPr>
        <p:spPr bwMode="auto">
          <a:xfrm flipH="1">
            <a:off x="3671888" y="4194175"/>
            <a:ext cx="465137" cy="233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25307" name="Line 27"/>
          <p:cNvSpPr>
            <a:spLocks noChangeShapeType="1"/>
          </p:cNvSpPr>
          <p:nvPr/>
        </p:nvSpPr>
        <p:spPr bwMode="auto">
          <a:xfrm>
            <a:off x="5545138" y="4179888"/>
            <a:ext cx="985837" cy="16700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25308" name="Line 28"/>
          <p:cNvSpPr>
            <a:spLocks noChangeShapeType="1"/>
          </p:cNvSpPr>
          <p:nvPr/>
        </p:nvSpPr>
        <p:spPr bwMode="auto">
          <a:xfrm>
            <a:off x="2074863" y="5138738"/>
            <a:ext cx="0" cy="231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2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22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22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22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22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22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22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22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22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22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22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2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22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22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2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9" grpId="0"/>
      <p:bldP spid="225297" grpId="0"/>
      <p:bldP spid="225293" grpId="0"/>
      <p:bldP spid="225284" grpId="0" animBg="1"/>
      <p:bldP spid="225286" grpId="0"/>
      <p:bldP spid="225287" grpId="0" animBg="1"/>
      <p:bldP spid="225288" grpId="0"/>
      <p:bldP spid="225289" grpId="0" animBg="1"/>
      <p:bldP spid="225290" grpId="0"/>
      <p:bldP spid="225291" grpId="0" animBg="1"/>
      <p:bldP spid="225294" grpId="0" animBg="1"/>
      <p:bldP spid="225295" grpId="0"/>
      <p:bldP spid="225296" grpId="0" animBg="1"/>
      <p:bldP spid="225298" grpId="0" animBg="1"/>
      <p:bldP spid="225300" grpId="0" animBg="1"/>
      <p:bldP spid="225301" grpId="0"/>
      <p:bldP spid="225302" grpId="0" animBg="1"/>
      <p:bldP spid="225303" grpId="0" animBg="1"/>
      <p:bldP spid="225304" grpId="0" animBg="1"/>
      <p:bldP spid="225305" grpId="0" animBg="1"/>
      <p:bldP spid="225306" grpId="0" animBg="1"/>
      <p:bldP spid="225307" grpId="0" animBg="1"/>
      <p:bldP spid="225308" grpId="0" animBg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660400" y="1747838"/>
            <a:ext cx="8026400" cy="5135562"/>
          </a:xfrm>
        </p:spPr>
        <p:txBody>
          <a:bodyPr/>
          <a:lstStyle/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3000" dirty="0" smtClean="0">
                <a:cs typeface="Zar" pitchFamily="2" charset="-78"/>
              </a:rPr>
              <a:t>1)بهترين </a:t>
            </a:r>
            <a:r>
              <a:rPr lang="fa-IR" sz="3000" dirty="0">
                <a:cs typeface="Zar" pitchFamily="2" charset="-78"/>
              </a:rPr>
              <a:t>روش در </a:t>
            </a:r>
            <a:r>
              <a:rPr lang="fa-IR" sz="3000" dirty="0" smtClean="0">
                <a:cs typeface="Zar" pitchFamily="2" charset="-78"/>
              </a:rPr>
              <a:t>بين ساير روشهاي گردآوري </a:t>
            </a:r>
            <a:r>
              <a:rPr lang="fa-IR" sz="3000" dirty="0">
                <a:cs typeface="Zar" pitchFamily="2" charset="-78"/>
              </a:rPr>
              <a:t>اطلاعات است</a:t>
            </a:r>
            <a:r>
              <a:rPr lang="en-US" sz="3000" dirty="0">
                <a:cs typeface="Zar" pitchFamily="2" charset="-78"/>
              </a:rPr>
              <a:t>.</a:t>
            </a:r>
            <a:endParaRPr lang="fa-IR" sz="3000" dirty="0">
              <a:cs typeface="Zar" pitchFamily="2" charset="-78"/>
            </a:endParaRP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3000" dirty="0">
                <a:cs typeface="Zar" pitchFamily="2" charset="-78"/>
              </a:rPr>
              <a:t>2)حجم اطلاعات </a:t>
            </a:r>
            <a:r>
              <a:rPr lang="fa-IR" sz="3000" dirty="0" smtClean="0">
                <a:cs typeface="Zar" pitchFamily="2" charset="-78"/>
              </a:rPr>
              <a:t>وسيع</a:t>
            </a:r>
            <a:r>
              <a:rPr lang="fa-IR" sz="3000" dirty="0">
                <a:cs typeface="Zar" pitchFamily="2" charset="-78"/>
              </a:rPr>
              <a:t>‫</a:t>
            </a:r>
            <a:r>
              <a:rPr lang="fa-IR" sz="3000" dirty="0" smtClean="0">
                <a:cs typeface="Zar" pitchFamily="2" charset="-78"/>
              </a:rPr>
              <a:t>تري </a:t>
            </a:r>
            <a:r>
              <a:rPr lang="fa-IR" sz="3000" dirty="0">
                <a:cs typeface="Zar" pitchFamily="2" charset="-78"/>
              </a:rPr>
              <a:t>به دست محقق </a:t>
            </a:r>
            <a:r>
              <a:rPr lang="fa-IR" sz="3000" dirty="0" smtClean="0">
                <a:cs typeface="Zar" pitchFamily="2" charset="-78"/>
              </a:rPr>
              <a:t>مي‫</a:t>
            </a:r>
            <a:r>
              <a:rPr lang="fa-IR" sz="3000" dirty="0">
                <a:cs typeface="Zar" pitchFamily="2" charset="-78"/>
              </a:rPr>
              <a:t>رسد</a:t>
            </a:r>
            <a:r>
              <a:rPr lang="en-US" sz="3000" dirty="0">
                <a:cs typeface="Zar" pitchFamily="2" charset="-78"/>
              </a:rPr>
              <a:t>.</a:t>
            </a:r>
            <a:endParaRPr lang="fa-IR" sz="3000" dirty="0">
              <a:cs typeface="Zar" pitchFamily="2" charset="-78"/>
            </a:endParaRP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3000" dirty="0" smtClean="0">
                <a:cs typeface="Zar" pitchFamily="2" charset="-78"/>
              </a:rPr>
              <a:t>3)اين </a:t>
            </a:r>
            <a:r>
              <a:rPr lang="fa-IR" sz="3000" dirty="0">
                <a:cs typeface="Zar" pitchFamily="2" charset="-78"/>
              </a:rPr>
              <a:t>روش </a:t>
            </a:r>
            <a:r>
              <a:rPr lang="fa-IR" sz="3000" dirty="0" smtClean="0">
                <a:cs typeface="Zar" pitchFamily="2" charset="-78"/>
              </a:rPr>
              <a:t>براي </a:t>
            </a:r>
            <a:r>
              <a:rPr lang="fa-IR" sz="3000" dirty="0">
                <a:cs typeface="Zar" pitchFamily="2" charset="-78"/>
              </a:rPr>
              <a:t>شناخت </a:t>
            </a:r>
            <a:r>
              <a:rPr lang="fa-IR" sz="3000" dirty="0" smtClean="0">
                <a:cs typeface="Zar" pitchFamily="2" charset="-78"/>
              </a:rPr>
              <a:t>افرادي </a:t>
            </a:r>
            <a:r>
              <a:rPr lang="fa-IR" sz="3000" dirty="0">
                <a:cs typeface="Zar" pitchFamily="2" charset="-78"/>
              </a:rPr>
              <a:t>که قادر به </a:t>
            </a:r>
            <a:r>
              <a:rPr lang="fa-IR" sz="3000" dirty="0" smtClean="0">
                <a:cs typeface="Zar" pitchFamily="2" charset="-78"/>
              </a:rPr>
              <a:t>بيان وضعيت </a:t>
            </a:r>
            <a:r>
              <a:rPr lang="fa-IR" sz="3000" dirty="0">
                <a:cs typeface="Zar" pitchFamily="2" charset="-78"/>
              </a:rPr>
              <a:t>خود از طرق </a:t>
            </a:r>
            <a:r>
              <a:rPr lang="fa-IR" sz="3000" dirty="0" smtClean="0">
                <a:cs typeface="Zar" pitchFamily="2" charset="-78"/>
              </a:rPr>
              <a:t>ديگري نيستند</a:t>
            </a:r>
            <a:r>
              <a:rPr lang="fa-IR" sz="3000" dirty="0">
                <a:cs typeface="Zar" pitchFamily="2" charset="-78"/>
              </a:rPr>
              <a:t>، </a:t>
            </a:r>
            <a:r>
              <a:rPr lang="fa-IR" sz="3000" dirty="0" smtClean="0">
                <a:cs typeface="Zar" pitchFamily="2" charset="-78"/>
              </a:rPr>
              <a:t>نظير </a:t>
            </a:r>
            <a:r>
              <a:rPr lang="fa-IR" sz="3000" dirty="0">
                <a:cs typeface="Zar" pitchFamily="2" charset="-78"/>
              </a:rPr>
              <a:t>کودکان، </a:t>
            </a:r>
            <a:r>
              <a:rPr lang="fa-IR" sz="3000" dirty="0" smtClean="0">
                <a:cs typeface="Zar" pitchFamily="2" charset="-78"/>
              </a:rPr>
              <a:t>بيماران رواني </a:t>
            </a:r>
            <a:r>
              <a:rPr lang="fa-IR" sz="3000" dirty="0">
                <a:cs typeface="Zar" pitchFamily="2" charset="-78"/>
              </a:rPr>
              <a:t>روش </a:t>
            </a:r>
            <a:r>
              <a:rPr lang="fa-IR" sz="3000" dirty="0" smtClean="0">
                <a:cs typeface="Zar" pitchFamily="2" charset="-78"/>
              </a:rPr>
              <a:t>مناسبي </a:t>
            </a:r>
            <a:r>
              <a:rPr lang="fa-IR" sz="3000" dirty="0">
                <a:cs typeface="Zar" pitchFamily="2" charset="-78"/>
              </a:rPr>
              <a:t>است</a:t>
            </a:r>
            <a:r>
              <a:rPr lang="en-US" sz="3000" dirty="0">
                <a:cs typeface="Zar" pitchFamily="2" charset="-78"/>
              </a:rPr>
              <a:t>.</a:t>
            </a:r>
            <a:endParaRPr lang="fa-IR" sz="3000" dirty="0">
              <a:cs typeface="Zar" pitchFamily="2" charset="-78"/>
            </a:endParaRP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3000" dirty="0" smtClean="0">
                <a:cs typeface="Zar" pitchFamily="2" charset="-78"/>
              </a:rPr>
              <a:t>4)اين </a:t>
            </a:r>
            <a:r>
              <a:rPr lang="fa-IR" sz="3000" dirty="0">
                <a:cs typeface="Zar" pitchFamily="2" charset="-78"/>
              </a:rPr>
              <a:t>روش </a:t>
            </a:r>
            <a:r>
              <a:rPr lang="fa-IR" sz="3000" dirty="0" smtClean="0">
                <a:cs typeface="Zar" pitchFamily="2" charset="-78"/>
              </a:rPr>
              <a:t>مي‫</a:t>
            </a:r>
            <a:r>
              <a:rPr lang="fa-IR" sz="3000" dirty="0">
                <a:cs typeface="Zar" pitchFamily="2" charset="-78"/>
              </a:rPr>
              <a:t>تواند به عنوان روش </a:t>
            </a:r>
            <a:r>
              <a:rPr lang="fa-IR" sz="3000" dirty="0" smtClean="0">
                <a:cs typeface="Zar" pitchFamily="2" charset="-78"/>
              </a:rPr>
              <a:t>کنترلي براي ساير روشهاي گردآوري </a:t>
            </a:r>
            <a:r>
              <a:rPr lang="fa-IR" sz="3000" dirty="0">
                <a:cs typeface="Zar" pitchFamily="2" charset="-78"/>
              </a:rPr>
              <a:t>اطلاعات مورد استفاده قرار </a:t>
            </a:r>
            <a:r>
              <a:rPr lang="fa-IR" sz="3000" dirty="0" smtClean="0">
                <a:cs typeface="Zar" pitchFamily="2" charset="-78"/>
              </a:rPr>
              <a:t>گيرد</a:t>
            </a:r>
            <a:r>
              <a:rPr lang="en-US" sz="3000" dirty="0">
                <a:cs typeface="Zar" pitchFamily="2" charset="-78"/>
              </a:rPr>
              <a:t>.</a:t>
            </a:r>
            <a:endParaRPr lang="fa-IR" sz="3000" dirty="0">
              <a:cs typeface="Zar" pitchFamily="2" charset="-78"/>
            </a:endParaRP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3000" dirty="0">
                <a:cs typeface="Zar" pitchFamily="2" charset="-78"/>
              </a:rPr>
              <a:t>5)کار جمع‫</a:t>
            </a:r>
            <a:r>
              <a:rPr lang="fa-IR" sz="3000" dirty="0" smtClean="0">
                <a:cs typeface="Zar" pitchFamily="2" charset="-78"/>
              </a:rPr>
              <a:t>آوري واقعي‫</a:t>
            </a:r>
            <a:r>
              <a:rPr lang="fa-IR" sz="3000" dirty="0">
                <a:cs typeface="Zar" pitchFamily="2" charset="-78"/>
              </a:rPr>
              <a:t>تر اطلاعات و فهم </a:t>
            </a:r>
            <a:r>
              <a:rPr lang="fa-IR" sz="3000" dirty="0" smtClean="0">
                <a:cs typeface="Zar" pitchFamily="2" charset="-78"/>
              </a:rPr>
              <a:t>مستقيم </a:t>
            </a:r>
            <a:r>
              <a:rPr lang="fa-IR" sz="3000" dirty="0">
                <a:cs typeface="Zar" pitchFamily="2" charset="-78"/>
              </a:rPr>
              <a:t>رفتارها و </a:t>
            </a:r>
            <a:r>
              <a:rPr lang="fa-IR" sz="3000" dirty="0" smtClean="0">
                <a:cs typeface="Zar" pitchFamily="2" charset="-78"/>
              </a:rPr>
              <a:t>رويدادها </a:t>
            </a:r>
            <a:r>
              <a:rPr lang="fa-IR" sz="3000" dirty="0">
                <a:cs typeface="Zar" pitchFamily="2" charset="-78"/>
              </a:rPr>
              <a:t>با </a:t>
            </a:r>
            <a:r>
              <a:rPr lang="fa-IR" sz="3000" dirty="0" smtClean="0">
                <a:cs typeface="Zar" pitchFamily="2" charset="-78"/>
              </a:rPr>
              <a:t>اين </a:t>
            </a:r>
            <a:r>
              <a:rPr lang="fa-IR" sz="3000" dirty="0">
                <a:cs typeface="Zar" pitchFamily="2" charset="-78"/>
              </a:rPr>
              <a:t>روش </a:t>
            </a:r>
            <a:r>
              <a:rPr lang="fa-IR" sz="3000" dirty="0" smtClean="0">
                <a:cs typeface="Zar" pitchFamily="2" charset="-78"/>
              </a:rPr>
              <a:t>بيشتر </a:t>
            </a:r>
            <a:r>
              <a:rPr lang="fa-IR" sz="3000" dirty="0">
                <a:cs typeface="Zar" pitchFamily="2" charset="-78"/>
              </a:rPr>
              <a:t>امکان </a:t>
            </a:r>
            <a:r>
              <a:rPr lang="fa-IR" sz="3000" dirty="0" smtClean="0">
                <a:cs typeface="Zar" pitchFamily="2" charset="-78"/>
              </a:rPr>
              <a:t>پذير </a:t>
            </a:r>
            <a:r>
              <a:rPr lang="fa-IR" sz="3000" dirty="0">
                <a:cs typeface="Zar" pitchFamily="2" charset="-78"/>
              </a:rPr>
              <a:t>است</a:t>
            </a:r>
            <a:r>
              <a:rPr lang="en-US" sz="3000" dirty="0">
                <a:cs typeface="Zar" pitchFamily="2" charset="-78"/>
              </a:rPr>
              <a:t>.</a:t>
            </a:r>
            <a:endParaRPr lang="fa-IR" sz="3000" dirty="0">
              <a:cs typeface="Zar" pitchFamily="2" charset="-78"/>
            </a:endParaRP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3000" dirty="0">
                <a:cs typeface="Zar" pitchFamily="2" charset="-78"/>
              </a:rPr>
              <a:t>6)در مشاهده </a:t>
            </a:r>
            <a:r>
              <a:rPr lang="fa-IR" sz="3000" dirty="0" smtClean="0">
                <a:cs typeface="Zar" pitchFamily="2" charset="-78"/>
              </a:rPr>
              <a:t>بويژه </a:t>
            </a:r>
            <a:r>
              <a:rPr lang="fa-IR" sz="3000" dirty="0">
                <a:cs typeface="Zar" pitchFamily="2" charset="-78"/>
              </a:rPr>
              <a:t>اگر </a:t>
            </a:r>
            <a:r>
              <a:rPr lang="fa-IR" sz="3000" dirty="0" smtClean="0">
                <a:cs typeface="Zar" pitchFamily="2" charset="-78"/>
              </a:rPr>
              <a:t>غير علني </a:t>
            </a:r>
            <a:r>
              <a:rPr lang="fa-IR" sz="3000" dirty="0">
                <a:cs typeface="Zar" pitchFamily="2" charset="-78"/>
              </a:rPr>
              <a:t>باشد،مقاومت و جدل و ممانعت </a:t>
            </a:r>
            <a:r>
              <a:rPr lang="fa-IR" sz="3000" dirty="0" smtClean="0">
                <a:cs typeface="Zar" pitchFamily="2" charset="-78"/>
              </a:rPr>
              <a:t>احتمالي </a:t>
            </a:r>
            <a:r>
              <a:rPr lang="fa-IR" sz="3000" dirty="0">
                <a:cs typeface="Zar" pitchFamily="2" charset="-78"/>
              </a:rPr>
              <a:t>بر سر راه </a:t>
            </a:r>
            <a:r>
              <a:rPr lang="fa-IR" sz="3000" dirty="0" smtClean="0">
                <a:cs typeface="Zar" pitchFamily="2" charset="-78"/>
              </a:rPr>
              <a:t>گردآوري </a:t>
            </a:r>
            <a:r>
              <a:rPr lang="fa-IR" sz="3000" dirty="0">
                <a:cs typeface="Zar" pitchFamily="2" charset="-78"/>
              </a:rPr>
              <a:t>اطلاعات وجود ندارد</a:t>
            </a:r>
            <a:r>
              <a:rPr lang="en-US" sz="3000" dirty="0">
                <a:cs typeface="Zar" pitchFamily="2" charset="-78"/>
              </a:rPr>
              <a:t>.</a:t>
            </a:r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8938"/>
            <a:ext cx="8229600" cy="1143000"/>
          </a:xfrm>
        </p:spPr>
        <p:txBody>
          <a:bodyPr/>
          <a:lstStyle/>
          <a:p>
            <a:pPr rtl="1"/>
            <a:r>
              <a:rPr lang="fa-IR">
                <a:cs typeface="Zar" pitchFamily="2" charset="-78"/>
              </a:rPr>
              <a:t>محاسن روش مشاهده: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uiExpand="1" build="p"/>
      <p:bldP spid="226306" grpId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703263" y="1981200"/>
            <a:ext cx="7983537" cy="4114800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1)در جامعه‫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محدود در مطالعات </a:t>
            </a:r>
            <a:r>
              <a:rPr lang="fa-IR" dirty="0" smtClean="0">
                <a:cs typeface="Zar" pitchFamily="2" charset="-78"/>
              </a:rPr>
              <a:t>موردي </a:t>
            </a:r>
            <a:r>
              <a:rPr lang="fa-IR" dirty="0">
                <a:cs typeface="Zar" pitchFamily="2" charset="-78"/>
              </a:rPr>
              <a:t>کاربرد دارد و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مطالعات </a:t>
            </a:r>
            <a:r>
              <a:rPr lang="fa-IR" dirty="0" smtClean="0">
                <a:cs typeface="Zar" pitchFamily="2" charset="-78"/>
              </a:rPr>
              <a:t>وسيع</a:t>
            </a:r>
            <a:r>
              <a:rPr lang="fa-IR" dirty="0">
                <a:cs typeface="Zar" pitchFamily="2" charset="-78"/>
              </a:rPr>
              <a:t>‫تر متناسب </a:t>
            </a:r>
            <a:r>
              <a:rPr lang="fa-IR" dirty="0" smtClean="0">
                <a:cs typeface="Zar" pitchFamily="2" charset="-78"/>
              </a:rPr>
              <a:t>نيست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2)امکان ثبت </a:t>
            </a:r>
            <a:r>
              <a:rPr lang="fa-IR" dirty="0" smtClean="0">
                <a:cs typeface="Zar" pitchFamily="2" charset="-78"/>
              </a:rPr>
              <a:t>فوري </a:t>
            </a:r>
            <a:r>
              <a:rPr lang="fa-IR" dirty="0">
                <a:cs typeface="Zar" pitchFamily="2" charset="-78"/>
              </a:rPr>
              <a:t>مشاهدات مقدور </a:t>
            </a:r>
            <a:r>
              <a:rPr lang="fa-IR" dirty="0" smtClean="0">
                <a:cs typeface="Zar" pitchFamily="2" charset="-78"/>
              </a:rPr>
              <a:t>نيست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3)وجود محقق و مشاهده‫گر باعث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شود که </a:t>
            </a:r>
            <a:r>
              <a:rPr lang="fa-IR" dirty="0" smtClean="0">
                <a:cs typeface="Zar" pitchFamily="2" charset="-78"/>
              </a:rPr>
              <a:t>شرايط عادي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طبيعي </a:t>
            </a:r>
            <a:r>
              <a:rPr lang="fa-IR" dirty="0">
                <a:cs typeface="Zar" pitchFamily="2" charset="-78"/>
              </a:rPr>
              <a:t>آن </a:t>
            </a:r>
            <a:r>
              <a:rPr lang="fa-IR" dirty="0" smtClean="0">
                <a:cs typeface="Zar" pitchFamily="2" charset="-78"/>
              </a:rPr>
              <a:t>تغيير نمايد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4)مشاهده </a:t>
            </a:r>
            <a:r>
              <a:rPr lang="fa-IR" dirty="0" smtClean="0">
                <a:cs typeface="Zar" pitchFamily="2" charset="-78"/>
              </a:rPr>
              <a:t>براي تحقيقات تداومي روشي </a:t>
            </a:r>
            <a:r>
              <a:rPr lang="fa-IR" dirty="0">
                <a:cs typeface="Zar" pitchFamily="2" charset="-78"/>
              </a:rPr>
              <a:t>مقرون به صرفه </a:t>
            </a:r>
            <a:r>
              <a:rPr lang="fa-IR" dirty="0" smtClean="0">
                <a:cs typeface="Zar" pitchFamily="2" charset="-78"/>
              </a:rPr>
              <a:t>نيست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5)محدوديت قلمروديد </a:t>
            </a:r>
            <a:r>
              <a:rPr lang="fa-IR" dirty="0">
                <a:cs typeface="Zar" pitchFamily="2" charset="-78"/>
              </a:rPr>
              <a:t>مشاهده‫گر مانع از </a:t>
            </a:r>
            <a:r>
              <a:rPr lang="fa-IR" dirty="0" smtClean="0">
                <a:cs typeface="Zar" pitchFamily="2" charset="-78"/>
              </a:rPr>
              <a:t>اين مي‫</a:t>
            </a:r>
            <a:r>
              <a:rPr lang="fa-IR" dirty="0">
                <a:cs typeface="Zar" pitchFamily="2" charset="-78"/>
              </a:rPr>
              <a:t>شود که تمام صحنه و </a:t>
            </a:r>
            <a:r>
              <a:rPr lang="fa-IR" dirty="0" smtClean="0">
                <a:cs typeface="Zar" pitchFamily="2" charset="-78"/>
              </a:rPr>
              <a:t>ميدان </a:t>
            </a:r>
            <a:r>
              <a:rPr lang="fa-IR" dirty="0">
                <a:cs typeface="Zar" pitchFamily="2" charset="-78"/>
              </a:rPr>
              <a:t>را مشاهده کند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محدوديتهاي </a:t>
            </a:r>
            <a:r>
              <a:rPr lang="fa-IR" dirty="0">
                <a:cs typeface="Zar" pitchFamily="2" charset="-78"/>
              </a:rPr>
              <a:t>روش مشاهده: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uiExpand="1" build="p"/>
      <p:bldP spid="227330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950913" y="2930525"/>
            <a:ext cx="7735887" cy="2147888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اختصاص دادن شماره </a:t>
            </a:r>
            <a:r>
              <a:rPr lang="fa-IR" dirty="0" smtClean="0">
                <a:cs typeface="Zar" pitchFamily="2" charset="-78"/>
              </a:rPr>
              <a:t>يا عددي </a:t>
            </a:r>
            <a:r>
              <a:rPr lang="fa-IR" dirty="0">
                <a:cs typeface="Zar" pitchFamily="2" charset="-78"/>
              </a:rPr>
              <a:t>خاص به هر </a:t>
            </a:r>
            <a:r>
              <a:rPr lang="fa-IR" dirty="0" smtClean="0">
                <a:cs typeface="Zar" pitchFamily="2" charset="-78"/>
              </a:rPr>
              <a:t>يک </a:t>
            </a:r>
            <a:r>
              <a:rPr lang="fa-IR" dirty="0">
                <a:cs typeface="Zar" pitchFamily="2" charset="-78"/>
              </a:rPr>
              <a:t>از اقلام مندرج ابزار </a:t>
            </a:r>
            <a:r>
              <a:rPr lang="fa-IR" dirty="0" smtClean="0">
                <a:cs typeface="Zar" pitchFamily="2" charset="-78"/>
              </a:rPr>
              <a:t>گردآوري </a:t>
            </a:r>
            <a:r>
              <a:rPr lang="fa-IR" dirty="0">
                <a:cs typeface="Zar" pitchFamily="2" charset="-78"/>
              </a:rPr>
              <a:t>اطلاعات اعم از صفحات، سوالات، </a:t>
            </a:r>
            <a:r>
              <a:rPr lang="fa-IR" dirty="0" smtClean="0">
                <a:cs typeface="Zar" pitchFamily="2" charset="-78"/>
              </a:rPr>
              <a:t>گزينه</a:t>
            </a:r>
            <a:r>
              <a:rPr lang="fa-IR" dirty="0">
                <a:cs typeface="Zar" pitchFamily="2" charset="-78"/>
              </a:rPr>
              <a:t>‫ها </a:t>
            </a:r>
            <a:r>
              <a:rPr lang="fa-IR" dirty="0" smtClean="0">
                <a:cs typeface="Zar" pitchFamily="2" charset="-78"/>
              </a:rPr>
              <a:t>وغيره </a:t>
            </a:r>
            <a:r>
              <a:rPr lang="fa-IR" dirty="0">
                <a:cs typeface="Zar" pitchFamily="2" charset="-78"/>
              </a:rPr>
              <a:t>است تا به کمک آن امکان انتقال اطلاعات به </a:t>
            </a:r>
            <a:r>
              <a:rPr lang="fa-IR" dirty="0" smtClean="0">
                <a:cs typeface="Zar" pitchFamily="2" charset="-78"/>
              </a:rPr>
              <a:t>کامپيوتر </a:t>
            </a:r>
            <a:r>
              <a:rPr lang="fa-IR" dirty="0">
                <a:cs typeface="Zar" pitchFamily="2" charset="-78"/>
              </a:rPr>
              <a:t>فراهم </a:t>
            </a:r>
            <a:r>
              <a:rPr lang="fa-IR" dirty="0" smtClean="0">
                <a:cs typeface="Zar" pitchFamily="2" charset="-78"/>
              </a:rPr>
              <a:t>آيد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3288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منظور از </a:t>
            </a:r>
            <a:r>
              <a:rPr lang="fa-IR" dirty="0" smtClean="0">
                <a:cs typeface="Zar" pitchFamily="2" charset="-78"/>
              </a:rPr>
              <a:t>کدگذاري: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/>
      <p:bldP spid="228354" grpId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71675"/>
            <a:ext cx="8229600" cy="45259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	</a:t>
            </a:r>
            <a:r>
              <a:rPr lang="fa-IR" dirty="0">
                <a:cs typeface="Zar" pitchFamily="2" charset="-78"/>
              </a:rPr>
              <a:t>1)پرسشنامه</a:t>
            </a: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	</a:t>
            </a:r>
            <a:r>
              <a:rPr lang="fa-IR" dirty="0">
                <a:cs typeface="Zar" pitchFamily="2" charset="-78"/>
              </a:rPr>
              <a:t>2)منطقه و </a:t>
            </a:r>
            <a:r>
              <a:rPr lang="fa-IR" dirty="0" smtClean="0">
                <a:cs typeface="Zar" pitchFamily="2" charset="-78"/>
              </a:rPr>
              <a:t>ناحيه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	</a:t>
            </a:r>
            <a:r>
              <a:rPr lang="fa-IR" dirty="0">
                <a:cs typeface="Zar" pitchFamily="2" charset="-78"/>
              </a:rPr>
              <a:t>3)صفحات</a:t>
            </a: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	</a:t>
            </a:r>
            <a:r>
              <a:rPr lang="fa-IR" dirty="0">
                <a:cs typeface="Zar" pitchFamily="2" charset="-78"/>
              </a:rPr>
              <a:t>4)سوالات</a:t>
            </a: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	</a:t>
            </a:r>
            <a:r>
              <a:rPr lang="fa-IR" dirty="0" smtClean="0">
                <a:cs typeface="Zar" pitchFamily="2" charset="-78"/>
              </a:rPr>
              <a:t>5)گزينه</a:t>
            </a:r>
            <a:r>
              <a:rPr lang="fa-IR" dirty="0">
                <a:cs typeface="Zar" pitchFamily="2" charset="-78"/>
              </a:rPr>
              <a:t>‫ها</a:t>
            </a: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	</a:t>
            </a:r>
            <a:r>
              <a:rPr lang="fa-IR" dirty="0">
                <a:cs typeface="Zar" pitchFamily="2" charset="-78"/>
              </a:rPr>
              <a:t>6)ستون کد پاسخ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</a:t>
            </a:r>
            <a:endParaRPr lang="en-US" dirty="0">
              <a:cs typeface="Zar" pitchFamily="2" charset="-78"/>
            </a:endParaRP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7525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>
                <a:cs typeface="Zar" pitchFamily="2" charset="-78"/>
              </a:rPr>
              <a:t>آنچه </a:t>
            </a:r>
            <a:r>
              <a:rPr lang="fa-IR" sz="4000" dirty="0" smtClean="0">
                <a:cs typeface="Zar" pitchFamily="2" charset="-78"/>
              </a:rPr>
              <a:t>بايد </a:t>
            </a:r>
            <a:r>
              <a:rPr lang="fa-IR" sz="4000" dirty="0">
                <a:cs typeface="Zar" pitchFamily="2" charset="-78"/>
              </a:rPr>
              <a:t>محقق در زمان </a:t>
            </a:r>
            <a:r>
              <a:rPr lang="fa-IR" sz="4000" dirty="0" smtClean="0">
                <a:cs typeface="Zar" pitchFamily="2" charset="-78"/>
              </a:rPr>
              <a:t>طراحي </a:t>
            </a:r>
            <a:r>
              <a:rPr lang="fa-IR" sz="4000" dirty="0">
                <a:cs typeface="Zar" pitchFamily="2" charset="-78"/>
              </a:rPr>
              <a:t>پرسشنامه و قبل از </a:t>
            </a:r>
            <a:r>
              <a:rPr lang="fa-IR" sz="4000" dirty="0" smtClean="0">
                <a:cs typeface="Zar" pitchFamily="2" charset="-78"/>
              </a:rPr>
              <a:t>اجراي عمليات ميداني کدگذاري نمايد</a:t>
            </a:r>
            <a:r>
              <a:rPr lang="fa-IR" sz="4000" dirty="0">
                <a:cs typeface="Zar" pitchFamily="2" charset="-78"/>
              </a:rPr>
              <a:t>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uiExpand="1" build="p"/>
      <p:bldP spid="229378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6329363" y="3044825"/>
            <a:ext cx="2611437" cy="5191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استخراج داده‫ها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30407" name="AutoShape 7"/>
          <p:cNvSpPr>
            <a:spLocks/>
          </p:cNvSpPr>
          <p:nvPr/>
        </p:nvSpPr>
        <p:spPr bwMode="auto">
          <a:xfrm>
            <a:off x="6410325" y="1912938"/>
            <a:ext cx="450850" cy="2773362"/>
          </a:xfrm>
          <a:prstGeom prst="rightBrace">
            <a:avLst>
              <a:gd name="adj1" fmla="val 51262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3324225" y="1727200"/>
            <a:ext cx="31067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استخراج داده‫ها به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شيوه دستي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30409" name="Text Box 9"/>
          <p:cNvSpPr txBox="1">
            <a:spLocks noChangeArrowheads="1"/>
          </p:cNvSpPr>
          <p:nvPr/>
        </p:nvSpPr>
        <p:spPr bwMode="auto">
          <a:xfrm>
            <a:off x="3048000" y="4437063"/>
            <a:ext cx="33099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استخراج داده‫ها به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شيوه ماشيني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30410" name="AutoShape 10"/>
          <p:cNvSpPr>
            <a:spLocks/>
          </p:cNvSpPr>
          <p:nvPr/>
        </p:nvSpPr>
        <p:spPr bwMode="auto">
          <a:xfrm>
            <a:off x="2946400" y="1214438"/>
            <a:ext cx="465138" cy="1568450"/>
          </a:xfrm>
          <a:prstGeom prst="rightBrace">
            <a:avLst>
              <a:gd name="adj1" fmla="val 28100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30411" name="Text Box 11"/>
          <p:cNvSpPr txBox="1">
            <a:spLocks noChangeArrowheads="1"/>
          </p:cNvSpPr>
          <p:nvPr/>
        </p:nvSpPr>
        <p:spPr bwMode="auto">
          <a:xfrm>
            <a:off x="1579563" y="954088"/>
            <a:ext cx="13652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سوالات باز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30412" name="Text Box 12"/>
          <p:cNvSpPr txBox="1">
            <a:spLocks noChangeArrowheads="1"/>
          </p:cNvSpPr>
          <p:nvPr/>
        </p:nvSpPr>
        <p:spPr bwMode="auto">
          <a:xfrm>
            <a:off x="1203325" y="2552700"/>
            <a:ext cx="17843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سوالات بسته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30413" name="AutoShape 13"/>
          <p:cNvSpPr>
            <a:spLocks/>
          </p:cNvSpPr>
          <p:nvPr/>
        </p:nvSpPr>
        <p:spPr bwMode="auto">
          <a:xfrm>
            <a:off x="2805113" y="3930650"/>
            <a:ext cx="465137" cy="1568450"/>
          </a:xfrm>
          <a:prstGeom prst="rightBrace">
            <a:avLst>
              <a:gd name="adj1" fmla="val 28100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30414" name="Text Box 14"/>
          <p:cNvSpPr txBox="1">
            <a:spLocks noChangeArrowheads="1"/>
          </p:cNvSpPr>
          <p:nvPr/>
        </p:nvSpPr>
        <p:spPr bwMode="auto">
          <a:xfrm>
            <a:off x="1423988" y="3698875"/>
            <a:ext cx="13652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سوالات باز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30415" name="Text Box 15"/>
          <p:cNvSpPr txBox="1">
            <a:spLocks noChangeArrowheads="1"/>
          </p:cNvSpPr>
          <p:nvPr/>
        </p:nvSpPr>
        <p:spPr bwMode="auto">
          <a:xfrm>
            <a:off x="1090613" y="5240338"/>
            <a:ext cx="17843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سوالات بسته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6" grpId="0"/>
      <p:bldP spid="230407" grpId="0" animBg="1"/>
      <p:bldP spid="230408" grpId="0"/>
      <p:bldP spid="230409" grpId="0"/>
      <p:bldP spid="230410" grpId="0" animBg="1"/>
      <p:bldP spid="230411" grpId="0"/>
      <p:bldP spid="230412" grpId="0"/>
      <p:bldP spid="230413" grpId="0" animBg="1"/>
      <p:bldP spid="230414" grpId="0"/>
      <p:bldP spid="230415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295275" y="1428750"/>
            <a:ext cx="8477250" cy="4902200"/>
          </a:xfrm>
        </p:spPr>
        <p:txBody>
          <a:bodyPr/>
          <a:lstStyle/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1)به هدف و </a:t>
            </a:r>
            <a:r>
              <a:rPr lang="fa-IR" dirty="0" smtClean="0">
                <a:cs typeface="Zar" pitchFamily="2" charset="-78"/>
              </a:rPr>
              <a:t>فرضيه</a:t>
            </a:r>
            <a:r>
              <a:rPr lang="fa-IR" dirty="0">
                <a:cs typeface="Zar" pitchFamily="2" charset="-78"/>
              </a:rPr>
              <a:t>‫ها و سوالات </a:t>
            </a:r>
            <a:r>
              <a:rPr lang="fa-IR" dirty="0" smtClean="0">
                <a:cs typeface="Zar" pitchFamily="2" charset="-78"/>
              </a:rPr>
              <a:t>ويژه تحقيق </a:t>
            </a:r>
            <a:r>
              <a:rPr lang="fa-IR" dirty="0">
                <a:cs typeface="Zar" pitchFamily="2" charset="-78"/>
              </a:rPr>
              <a:t>توجه داشته باشد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2)پاسخهاي </a:t>
            </a:r>
            <a:r>
              <a:rPr lang="fa-IR" dirty="0">
                <a:cs typeface="Zar" pitchFamily="2" charset="-78"/>
              </a:rPr>
              <a:t>خلاصه شده </a:t>
            </a:r>
            <a:r>
              <a:rPr lang="fa-IR" dirty="0" smtClean="0">
                <a:cs typeface="Zar" pitchFamily="2" charset="-78"/>
              </a:rPr>
              <a:t>بايد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يکديگر متمايز </a:t>
            </a:r>
            <a:r>
              <a:rPr lang="fa-IR" dirty="0">
                <a:cs typeface="Zar" pitchFamily="2" charset="-78"/>
              </a:rPr>
              <a:t>بوده و تداخل نداشته باشند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3)عنوان </a:t>
            </a:r>
            <a:r>
              <a:rPr lang="fa-IR" dirty="0" smtClean="0">
                <a:cs typeface="Zar" pitchFamily="2" charset="-78"/>
              </a:rPr>
              <a:t>کلي‫</a:t>
            </a:r>
            <a:r>
              <a:rPr lang="fa-IR" dirty="0">
                <a:cs typeface="Zar" pitchFamily="2" charset="-78"/>
              </a:rPr>
              <a:t>تر در بر </a:t>
            </a:r>
            <a:r>
              <a:rPr lang="fa-IR" dirty="0" smtClean="0">
                <a:cs typeface="Zar" pitchFamily="2" charset="-78"/>
              </a:rPr>
              <a:t>گيرنده عناوين جزئي‫</a:t>
            </a:r>
            <a:r>
              <a:rPr lang="fa-IR" dirty="0">
                <a:cs typeface="Zar" pitchFamily="2" charset="-78"/>
              </a:rPr>
              <a:t>تر بوده </a:t>
            </a:r>
            <a:r>
              <a:rPr lang="fa-IR" dirty="0" smtClean="0">
                <a:cs typeface="Zar" pitchFamily="2" charset="-78"/>
              </a:rPr>
              <a:t>پاسخي </a:t>
            </a:r>
            <a:r>
              <a:rPr lang="fa-IR" dirty="0">
                <a:cs typeface="Zar" pitchFamily="2" charset="-78"/>
              </a:rPr>
              <a:t>ازقلم </a:t>
            </a:r>
            <a:r>
              <a:rPr lang="fa-IR" dirty="0" smtClean="0">
                <a:cs typeface="Zar" pitchFamily="2" charset="-78"/>
              </a:rPr>
              <a:t>نيفتد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4)گزينش عناوين کلي </a:t>
            </a:r>
            <a:r>
              <a:rPr lang="fa-IR" dirty="0">
                <a:cs typeface="Zar" pitchFamily="2" charset="-78"/>
              </a:rPr>
              <a:t>آنقدر </a:t>
            </a:r>
            <a:r>
              <a:rPr lang="fa-IR" dirty="0" smtClean="0">
                <a:cs typeface="Zar" pitchFamily="2" charset="-78"/>
              </a:rPr>
              <a:t>وسيع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فراگير </a:t>
            </a:r>
            <a:r>
              <a:rPr lang="fa-IR" dirty="0">
                <a:cs typeface="Zar" pitchFamily="2" charset="-78"/>
              </a:rPr>
              <a:t>نباشد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5)فراوانيهاي عناوين جزئي </a:t>
            </a:r>
            <a:r>
              <a:rPr lang="fa-IR" dirty="0">
                <a:cs typeface="Zar" pitchFamily="2" charset="-78"/>
              </a:rPr>
              <a:t>را با </a:t>
            </a:r>
            <a:r>
              <a:rPr lang="fa-IR" dirty="0" smtClean="0">
                <a:cs typeface="Zar" pitchFamily="2" charset="-78"/>
              </a:rPr>
              <a:t>همديگر </a:t>
            </a:r>
            <a:r>
              <a:rPr lang="fa-IR" dirty="0">
                <a:cs typeface="Zar" pitchFamily="2" charset="-78"/>
              </a:rPr>
              <a:t>جمع کند و مجموع را به عنوان </a:t>
            </a:r>
            <a:r>
              <a:rPr lang="fa-IR" dirty="0" smtClean="0">
                <a:cs typeface="Zar" pitchFamily="2" charset="-78"/>
              </a:rPr>
              <a:t>کلي </a:t>
            </a:r>
            <a:r>
              <a:rPr lang="fa-IR" dirty="0">
                <a:cs typeface="Zar" pitchFamily="2" charset="-78"/>
              </a:rPr>
              <a:t>درنظر </a:t>
            </a:r>
            <a:r>
              <a:rPr lang="fa-IR" dirty="0" smtClean="0">
                <a:cs typeface="Zar" pitchFamily="2" charset="-78"/>
              </a:rPr>
              <a:t>بگيرد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46125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>
                <a:cs typeface="Zar" pitchFamily="2" charset="-78"/>
              </a:rPr>
              <a:t>درامر خلاصه‫</a:t>
            </a:r>
            <a:r>
              <a:rPr lang="fa-IR" sz="4000" dirty="0" smtClean="0">
                <a:cs typeface="Zar" pitchFamily="2" charset="-78"/>
              </a:rPr>
              <a:t>سازي </a:t>
            </a:r>
            <a:r>
              <a:rPr lang="fa-IR" sz="4000" dirty="0">
                <a:cs typeface="Zar" pitchFamily="2" charset="-78"/>
              </a:rPr>
              <a:t>پاسخها، محقق </a:t>
            </a:r>
            <a:r>
              <a:rPr lang="fa-IR" sz="4000" dirty="0" smtClean="0">
                <a:cs typeface="Zar" pitchFamily="2" charset="-78"/>
              </a:rPr>
              <a:t>بايد </a:t>
            </a:r>
            <a:r>
              <a:rPr lang="fa-IR" sz="4000" dirty="0">
                <a:cs typeface="Zar" pitchFamily="2" charset="-78"/>
              </a:rPr>
              <a:t>به نکات </a:t>
            </a:r>
            <a:r>
              <a:rPr lang="fa-IR" sz="4000" dirty="0" smtClean="0">
                <a:cs typeface="Zar" pitchFamily="2" charset="-78"/>
              </a:rPr>
              <a:t>زير </a:t>
            </a:r>
            <a:r>
              <a:rPr lang="fa-IR" sz="4000" dirty="0">
                <a:cs typeface="Zar" pitchFamily="2" charset="-78"/>
              </a:rPr>
              <a:t>توجه داشته باشد: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uiExpand="1" build="p"/>
      <p:bldP spid="231426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363538" y="1422400"/>
            <a:ext cx="8447087" cy="33242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32453" name="Line 5"/>
          <p:cNvSpPr>
            <a:spLocks noChangeShapeType="1"/>
          </p:cNvSpPr>
          <p:nvPr/>
        </p:nvSpPr>
        <p:spPr bwMode="auto">
          <a:xfrm>
            <a:off x="333375" y="2143125"/>
            <a:ext cx="84772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2454" name="Line 6"/>
          <p:cNvSpPr>
            <a:spLocks noChangeShapeType="1"/>
          </p:cNvSpPr>
          <p:nvPr/>
        </p:nvSpPr>
        <p:spPr bwMode="auto">
          <a:xfrm>
            <a:off x="8026400" y="1422400"/>
            <a:ext cx="0" cy="33099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2455" name="Line 7"/>
          <p:cNvSpPr>
            <a:spLocks noChangeShapeType="1"/>
          </p:cNvSpPr>
          <p:nvPr/>
        </p:nvSpPr>
        <p:spPr bwMode="auto">
          <a:xfrm>
            <a:off x="4475163" y="1419225"/>
            <a:ext cx="0" cy="33099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2456" name="Line 8"/>
          <p:cNvSpPr>
            <a:spLocks noChangeShapeType="1"/>
          </p:cNvSpPr>
          <p:nvPr/>
        </p:nvSpPr>
        <p:spPr bwMode="auto">
          <a:xfrm>
            <a:off x="2928938" y="1433513"/>
            <a:ext cx="0" cy="33099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2457" name="Line 9"/>
          <p:cNvSpPr>
            <a:spLocks noChangeShapeType="1"/>
          </p:cNvSpPr>
          <p:nvPr/>
        </p:nvSpPr>
        <p:spPr bwMode="auto">
          <a:xfrm>
            <a:off x="1693863" y="1430338"/>
            <a:ext cx="0" cy="33099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8085138" y="1379538"/>
            <a:ext cx="741362" cy="8540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شماره </a:t>
            </a:r>
          </a:p>
          <a:p>
            <a:pPr algn="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رديف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4430713" y="1593850"/>
            <a:ext cx="3265487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شرح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پاسخهاي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مربوط به سوال شماره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2613025" y="1612900"/>
            <a:ext cx="1916113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شماره پرسشنامه‫ها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32461" name="Text Box 13"/>
          <p:cNvSpPr txBox="1">
            <a:spLocks noChangeArrowheads="1"/>
          </p:cNvSpPr>
          <p:nvPr/>
        </p:nvSpPr>
        <p:spPr bwMode="auto">
          <a:xfrm>
            <a:off x="1733550" y="1595438"/>
            <a:ext cx="1001713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فراواني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32462" name="Text Box 14"/>
          <p:cNvSpPr txBox="1">
            <a:spLocks noChangeArrowheads="1"/>
          </p:cNvSpPr>
          <p:nvPr/>
        </p:nvSpPr>
        <p:spPr bwMode="auto">
          <a:xfrm>
            <a:off x="-325438" y="1601788"/>
            <a:ext cx="1914526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درصد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توزيع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2582863" y="5326063"/>
            <a:ext cx="4311650" cy="7016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4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استخراج سوال باز</a:t>
            </a: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2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2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2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2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2" grpId="0" animBg="1"/>
      <p:bldP spid="232453" grpId="0" animBg="1"/>
      <p:bldP spid="232454" grpId="0" animBg="1"/>
      <p:bldP spid="232455" grpId="0" animBg="1"/>
      <p:bldP spid="232456" grpId="0" animBg="1"/>
      <p:bldP spid="232457" grpId="0" animBg="1"/>
      <p:bldP spid="232458" grpId="0"/>
      <p:bldP spid="232459" grpId="0"/>
      <p:bldP spid="232460" grpId="0"/>
      <p:bldP spid="232461" grpId="0"/>
      <p:bldP spid="232462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465138" y="1770063"/>
            <a:ext cx="8156575" cy="2743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449263" y="3149600"/>
            <a:ext cx="81581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478" name="Line 6"/>
          <p:cNvSpPr>
            <a:spLocks noChangeShapeType="1"/>
          </p:cNvSpPr>
          <p:nvPr/>
        </p:nvSpPr>
        <p:spPr bwMode="auto">
          <a:xfrm>
            <a:off x="7358063" y="1755775"/>
            <a:ext cx="0" cy="27574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479" name="Line 7"/>
          <p:cNvSpPr>
            <a:spLocks noChangeShapeType="1"/>
          </p:cNvSpPr>
          <p:nvPr/>
        </p:nvSpPr>
        <p:spPr bwMode="auto">
          <a:xfrm>
            <a:off x="2581275" y="1768475"/>
            <a:ext cx="0" cy="27574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480" name="Line 8"/>
          <p:cNvSpPr>
            <a:spLocks noChangeShapeType="1"/>
          </p:cNvSpPr>
          <p:nvPr/>
        </p:nvSpPr>
        <p:spPr bwMode="auto">
          <a:xfrm>
            <a:off x="4829175" y="1751013"/>
            <a:ext cx="0" cy="27574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7197725" y="1819275"/>
            <a:ext cx="1482725" cy="10156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شماره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رديف </a:t>
            </a:r>
            <a:endParaRPr lang="fa-IR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سوال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5427663" y="1901825"/>
            <a:ext cx="1350962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شرح سوال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33483" name="Text Box 11"/>
          <p:cNvSpPr txBox="1">
            <a:spLocks noChangeArrowheads="1"/>
          </p:cNvSpPr>
          <p:nvPr/>
        </p:nvSpPr>
        <p:spPr bwMode="auto">
          <a:xfrm>
            <a:off x="3209925" y="1873250"/>
            <a:ext cx="754063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بلي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33484" name="Text Box 12"/>
          <p:cNvSpPr txBox="1">
            <a:spLocks noChangeArrowheads="1"/>
          </p:cNvSpPr>
          <p:nvPr/>
        </p:nvSpPr>
        <p:spPr bwMode="auto">
          <a:xfrm>
            <a:off x="1103313" y="1857375"/>
            <a:ext cx="6683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خير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5573713" y="3208338"/>
            <a:ext cx="1611312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آيا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سواد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داريد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33486" name="Text Box 14"/>
          <p:cNvSpPr txBox="1">
            <a:spLocks noChangeArrowheads="1"/>
          </p:cNvSpPr>
          <p:nvPr/>
        </p:nvSpPr>
        <p:spPr bwMode="auto">
          <a:xfrm>
            <a:off x="5616575" y="3744913"/>
            <a:ext cx="1597025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آيا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شاغل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هستيد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33487" name="Text Box 15"/>
          <p:cNvSpPr txBox="1">
            <a:spLocks noChangeArrowheads="1"/>
          </p:cNvSpPr>
          <p:nvPr/>
        </p:nvSpPr>
        <p:spPr bwMode="auto">
          <a:xfrm>
            <a:off x="7810500" y="3119438"/>
            <a:ext cx="392113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33488" name="Text Box 16"/>
          <p:cNvSpPr txBox="1">
            <a:spLocks noChangeArrowheads="1"/>
          </p:cNvSpPr>
          <p:nvPr/>
        </p:nvSpPr>
        <p:spPr bwMode="auto">
          <a:xfrm>
            <a:off x="7867650" y="3757613"/>
            <a:ext cx="31908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2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33490" name="Line 18"/>
          <p:cNvSpPr>
            <a:spLocks noChangeShapeType="1"/>
          </p:cNvSpPr>
          <p:nvPr/>
        </p:nvSpPr>
        <p:spPr bwMode="auto">
          <a:xfrm>
            <a:off x="3086100" y="3225800"/>
            <a:ext cx="0" cy="2905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491" name="Line 19"/>
          <p:cNvSpPr>
            <a:spLocks noChangeShapeType="1"/>
          </p:cNvSpPr>
          <p:nvPr/>
        </p:nvSpPr>
        <p:spPr bwMode="auto">
          <a:xfrm>
            <a:off x="3155950" y="3236913"/>
            <a:ext cx="0" cy="2905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492" name="Line 20"/>
          <p:cNvSpPr>
            <a:spLocks noChangeShapeType="1"/>
          </p:cNvSpPr>
          <p:nvPr/>
        </p:nvSpPr>
        <p:spPr bwMode="auto">
          <a:xfrm>
            <a:off x="3255963" y="3249613"/>
            <a:ext cx="0" cy="2905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493" name="Line 21"/>
          <p:cNvSpPr>
            <a:spLocks noChangeShapeType="1"/>
          </p:cNvSpPr>
          <p:nvPr/>
        </p:nvSpPr>
        <p:spPr bwMode="auto">
          <a:xfrm>
            <a:off x="3325813" y="3262313"/>
            <a:ext cx="0" cy="2905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494" name="Line 22"/>
          <p:cNvSpPr>
            <a:spLocks noChangeShapeType="1"/>
          </p:cNvSpPr>
          <p:nvPr/>
        </p:nvSpPr>
        <p:spPr bwMode="auto">
          <a:xfrm>
            <a:off x="3708400" y="3268663"/>
            <a:ext cx="0" cy="2905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495" name="Line 23"/>
          <p:cNvSpPr>
            <a:spLocks noChangeShapeType="1"/>
          </p:cNvSpPr>
          <p:nvPr/>
        </p:nvSpPr>
        <p:spPr bwMode="auto">
          <a:xfrm>
            <a:off x="3838575" y="3281363"/>
            <a:ext cx="0" cy="2905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496" name="Line 24"/>
          <p:cNvSpPr>
            <a:spLocks noChangeShapeType="1"/>
          </p:cNvSpPr>
          <p:nvPr/>
        </p:nvSpPr>
        <p:spPr bwMode="auto">
          <a:xfrm>
            <a:off x="3952875" y="3279775"/>
            <a:ext cx="0" cy="2905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497" name="Line 25"/>
          <p:cNvSpPr>
            <a:spLocks noChangeShapeType="1"/>
          </p:cNvSpPr>
          <p:nvPr/>
        </p:nvSpPr>
        <p:spPr bwMode="auto">
          <a:xfrm>
            <a:off x="4083050" y="3278188"/>
            <a:ext cx="0" cy="2905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498" name="Line 26"/>
          <p:cNvSpPr>
            <a:spLocks noChangeShapeType="1"/>
          </p:cNvSpPr>
          <p:nvPr/>
        </p:nvSpPr>
        <p:spPr bwMode="auto">
          <a:xfrm>
            <a:off x="3011488" y="3370263"/>
            <a:ext cx="46513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499" name="Line 27"/>
          <p:cNvSpPr>
            <a:spLocks noChangeShapeType="1"/>
          </p:cNvSpPr>
          <p:nvPr/>
        </p:nvSpPr>
        <p:spPr bwMode="auto">
          <a:xfrm>
            <a:off x="3608388" y="3413125"/>
            <a:ext cx="6381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500" name="Line 28"/>
          <p:cNvSpPr>
            <a:spLocks noChangeShapeType="1"/>
          </p:cNvSpPr>
          <p:nvPr/>
        </p:nvSpPr>
        <p:spPr bwMode="auto">
          <a:xfrm>
            <a:off x="3228975" y="3906838"/>
            <a:ext cx="0" cy="2905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501" name="Line 29"/>
          <p:cNvSpPr>
            <a:spLocks noChangeShapeType="1"/>
          </p:cNvSpPr>
          <p:nvPr/>
        </p:nvSpPr>
        <p:spPr bwMode="auto">
          <a:xfrm>
            <a:off x="3371850" y="3890963"/>
            <a:ext cx="0" cy="2905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502" name="Line 30"/>
          <p:cNvSpPr>
            <a:spLocks noChangeShapeType="1"/>
          </p:cNvSpPr>
          <p:nvPr/>
        </p:nvSpPr>
        <p:spPr bwMode="auto">
          <a:xfrm>
            <a:off x="3427413" y="3887788"/>
            <a:ext cx="0" cy="2905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503" name="Line 31"/>
          <p:cNvSpPr>
            <a:spLocks noChangeShapeType="1"/>
          </p:cNvSpPr>
          <p:nvPr/>
        </p:nvSpPr>
        <p:spPr bwMode="auto">
          <a:xfrm>
            <a:off x="3543300" y="3900488"/>
            <a:ext cx="0" cy="2905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504" name="Line 32"/>
          <p:cNvSpPr>
            <a:spLocks noChangeShapeType="1"/>
          </p:cNvSpPr>
          <p:nvPr/>
        </p:nvSpPr>
        <p:spPr bwMode="auto">
          <a:xfrm>
            <a:off x="3141663" y="4049713"/>
            <a:ext cx="5651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505" name="Line 33"/>
          <p:cNvSpPr>
            <a:spLocks noChangeShapeType="1"/>
          </p:cNvSpPr>
          <p:nvPr/>
        </p:nvSpPr>
        <p:spPr bwMode="auto">
          <a:xfrm>
            <a:off x="4073525" y="3879850"/>
            <a:ext cx="0" cy="2905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506" name="Line 34"/>
          <p:cNvSpPr>
            <a:spLocks noChangeShapeType="1"/>
          </p:cNvSpPr>
          <p:nvPr/>
        </p:nvSpPr>
        <p:spPr bwMode="auto">
          <a:xfrm>
            <a:off x="3975100" y="3867150"/>
            <a:ext cx="0" cy="2905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507" name="Line 35"/>
          <p:cNvSpPr>
            <a:spLocks noChangeShapeType="1"/>
          </p:cNvSpPr>
          <p:nvPr/>
        </p:nvSpPr>
        <p:spPr bwMode="auto">
          <a:xfrm>
            <a:off x="3876675" y="3854450"/>
            <a:ext cx="0" cy="2905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508" name="Line 36"/>
          <p:cNvSpPr>
            <a:spLocks noChangeShapeType="1"/>
          </p:cNvSpPr>
          <p:nvPr/>
        </p:nvSpPr>
        <p:spPr bwMode="auto">
          <a:xfrm>
            <a:off x="1181100" y="3227388"/>
            <a:ext cx="0" cy="2905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509" name="Line 37"/>
          <p:cNvSpPr>
            <a:spLocks noChangeShapeType="1"/>
          </p:cNvSpPr>
          <p:nvPr/>
        </p:nvSpPr>
        <p:spPr bwMode="auto">
          <a:xfrm>
            <a:off x="1311275" y="3240088"/>
            <a:ext cx="0" cy="2905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510" name="Line 38"/>
          <p:cNvSpPr>
            <a:spLocks noChangeShapeType="1"/>
          </p:cNvSpPr>
          <p:nvPr/>
        </p:nvSpPr>
        <p:spPr bwMode="auto">
          <a:xfrm>
            <a:off x="1425575" y="3238500"/>
            <a:ext cx="0" cy="2905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511" name="Line 39"/>
          <p:cNvSpPr>
            <a:spLocks noChangeShapeType="1"/>
          </p:cNvSpPr>
          <p:nvPr/>
        </p:nvSpPr>
        <p:spPr bwMode="auto">
          <a:xfrm>
            <a:off x="1555750" y="3236913"/>
            <a:ext cx="0" cy="2905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512" name="Line 40"/>
          <p:cNvSpPr>
            <a:spLocks noChangeShapeType="1"/>
          </p:cNvSpPr>
          <p:nvPr/>
        </p:nvSpPr>
        <p:spPr bwMode="auto">
          <a:xfrm>
            <a:off x="1081088" y="3371850"/>
            <a:ext cx="6381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513" name="Line 41"/>
          <p:cNvSpPr>
            <a:spLocks noChangeShapeType="1"/>
          </p:cNvSpPr>
          <p:nvPr/>
        </p:nvSpPr>
        <p:spPr bwMode="auto">
          <a:xfrm>
            <a:off x="995363" y="3913188"/>
            <a:ext cx="0" cy="2905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514" name="Line 42"/>
          <p:cNvSpPr>
            <a:spLocks noChangeShapeType="1"/>
          </p:cNvSpPr>
          <p:nvPr/>
        </p:nvSpPr>
        <p:spPr bwMode="auto">
          <a:xfrm>
            <a:off x="1125538" y="3925888"/>
            <a:ext cx="0" cy="2905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515" name="Line 43"/>
          <p:cNvSpPr>
            <a:spLocks noChangeShapeType="1"/>
          </p:cNvSpPr>
          <p:nvPr/>
        </p:nvSpPr>
        <p:spPr bwMode="auto">
          <a:xfrm>
            <a:off x="1239838" y="3924300"/>
            <a:ext cx="0" cy="2905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516" name="Line 44"/>
          <p:cNvSpPr>
            <a:spLocks noChangeShapeType="1"/>
          </p:cNvSpPr>
          <p:nvPr/>
        </p:nvSpPr>
        <p:spPr bwMode="auto">
          <a:xfrm>
            <a:off x="1370013" y="3922713"/>
            <a:ext cx="0" cy="2905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517" name="Line 45"/>
          <p:cNvSpPr>
            <a:spLocks noChangeShapeType="1"/>
          </p:cNvSpPr>
          <p:nvPr/>
        </p:nvSpPr>
        <p:spPr bwMode="auto">
          <a:xfrm>
            <a:off x="895350" y="4057650"/>
            <a:ext cx="6381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518" name="Line 46"/>
          <p:cNvSpPr>
            <a:spLocks noChangeShapeType="1"/>
          </p:cNvSpPr>
          <p:nvPr/>
        </p:nvSpPr>
        <p:spPr bwMode="auto">
          <a:xfrm>
            <a:off x="1838325" y="3892550"/>
            <a:ext cx="0" cy="2905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519" name="Line 47"/>
          <p:cNvSpPr>
            <a:spLocks noChangeShapeType="1"/>
          </p:cNvSpPr>
          <p:nvPr/>
        </p:nvSpPr>
        <p:spPr bwMode="auto">
          <a:xfrm>
            <a:off x="1966913" y="3876675"/>
            <a:ext cx="0" cy="2905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33520" name="Text Box 48"/>
          <p:cNvSpPr txBox="1">
            <a:spLocks noChangeArrowheads="1"/>
          </p:cNvSpPr>
          <p:nvPr/>
        </p:nvSpPr>
        <p:spPr bwMode="auto">
          <a:xfrm>
            <a:off x="1606550" y="5138738"/>
            <a:ext cx="6415088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نمونه جدول استخراج مرحله اول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پاسخهاي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سوالات دو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گزينه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‫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اي(بسته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)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3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3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3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3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3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3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3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3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3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3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3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3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3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3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3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3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3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3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3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3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3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3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3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3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3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33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33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3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3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3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3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3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3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3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33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33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3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3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33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33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3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3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33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33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3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3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33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33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3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3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3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33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33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33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3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3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33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33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3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3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33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33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33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3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33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33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33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33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33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33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33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33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33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33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33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33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33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33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3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3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33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33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33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33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 animBg="1"/>
      <p:bldP spid="233477" grpId="0" animBg="1"/>
      <p:bldP spid="233478" grpId="0" animBg="1"/>
      <p:bldP spid="233479" grpId="0" animBg="1"/>
      <p:bldP spid="233480" grpId="0" animBg="1"/>
      <p:bldP spid="233481" grpId="0"/>
      <p:bldP spid="233482" grpId="0"/>
      <p:bldP spid="233483" grpId="0"/>
      <p:bldP spid="233484" grpId="0"/>
      <p:bldP spid="233485" grpId="0"/>
      <p:bldP spid="233486" grpId="0"/>
      <p:bldP spid="233487" grpId="0"/>
      <p:bldP spid="233488" grpId="0"/>
      <p:bldP spid="233490" grpId="0" animBg="1"/>
      <p:bldP spid="233491" grpId="0" animBg="1"/>
      <p:bldP spid="233492" grpId="0" animBg="1"/>
      <p:bldP spid="233493" grpId="0" animBg="1"/>
      <p:bldP spid="233494" grpId="0" animBg="1"/>
      <p:bldP spid="233495" grpId="0" animBg="1"/>
      <p:bldP spid="233496" grpId="0" animBg="1"/>
      <p:bldP spid="233497" grpId="0" animBg="1"/>
      <p:bldP spid="233498" grpId="0" animBg="1"/>
      <p:bldP spid="233499" grpId="0" animBg="1"/>
      <p:bldP spid="233500" grpId="0" animBg="1"/>
      <p:bldP spid="233501" grpId="0" animBg="1"/>
      <p:bldP spid="233502" grpId="0" animBg="1"/>
      <p:bldP spid="233503" grpId="0" animBg="1"/>
      <p:bldP spid="233504" grpId="0" animBg="1"/>
      <p:bldP spid="233505" grpId="0" animBg="1"/>
      <p:bldP spid="233506" grpId="0" animBg="1"/>
      <p:bldP spid="233507" grpId="0" animBg="1"/>
      <p:bldP spid="233508" grpId="0" animBg="1"/>
      <p:bldP spid="233509" grpId="0" animBg="1"/>
      <p:bldP spid="233510" grpId="0" animBg="1"/>
      <p:bldP spid="233511" grpId="0" animBg="1"/>
      <p:bldP spid="233512" grpId="0" animBg="1"/>
      <p:bldP spid="233513" grpId="0" animBg="1"/>
      <p:bldP spid="233514" grpId="0" animBg="1"/>
      <p:bldP spid="233515" grpId="0" animBg="1"/>
      <p:bldP spid="233516" grpId="0" animBg="1"/>
      <p:bldP spid="233517" grpId="0" animBg="1"/>
      <p:bldP spid="233518" grpId="0" animBg="1"/>
      <p:bldP spid="2335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71286" y="533401"/>
            <a:ext cx="7772400" cy="1829761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cs typeface="Zar" pitchFamily="2" charset="-78"/>
              </a:rPr>
              <a:t>مقدمه</a:t>
            </a:r>
            <a:r>
              <a:rPr lang="en-US" sz="4000" dirty="0"/>
              <a:t>‌</a:t>
            </a:r>
            <a:r>
              <a:rPr lang="fa-IR" sz="4000" dirty="0" smtClean="0">
                <a:cs typeface="Zar" pitchFamily="2" charset="-78"/>
              </a:rPr>
              <a:t>اي </a:t>
            </a:r>
            <a:r>
              <a:rPr lang="fa-IR" sz="4000" dirty="0">
                <a:cs typeface="Zar" pitchFamily="2" charset="-78"/>
              </a:rPr>
              <a:t>بر روش </a:t>
            </a:r>
            <a:r>
              <a:rPr lang="fa-IR" sz="4000" dirty="0" smtClean="0">
                <a:cs typeface="Zar" pitchFamily="2" charset="-78"/>
              </a:rPr>
              <a:t>تحقيق </a:t>
            </a:r>
            <a:r>
              <a:rPr lang="fa-IR" sz="4000" dirty="0">
                <a:cs typeface="Zar" pitchFamily="2" charset="-78"/>
              </a:rPr>
              <a:t>در علوم </a:t>
            </a:r>
            <a:r>
              <a:rPr lang="fa-IR" sz="4000" dirty="0" smtClean="0">
                <a:cs typeface="Zar" pitchFamily="2" charset="-78"/>
              </a:rPr>
              <a:t>انساني</a:t>
            </a:r>
            <a:endParaRPr lang="en-US" sz="4000" dirty="0">
              <a:cs typeface="Zar" pitchFamily="2" charset="-78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678543" y="2989943"/>
            <a:ext cx="7772400" cy="1151219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Roya" pitchFamily="2" charset="-78"/>
              </a:rPr>
              <a:t>دکتر حافظ‌نیا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B Roya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52738"/>
            <a:ext cx="8229600" cy="2330450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به علم در مفهوم </a:t>
            </a:r>
            <a:r>
              <a:rPr lang="fa-IR" dirty="0" smtClean="0">
                <a:cs typeface="Zar" pitchFamily="2" charset="-78"/>
              </a:rPr>
              <a:t>کلي </a:t>
            </a:r>
            <a:r>
              <a:rPr lang="fa-IR" dirty="0">
                <a:cs typeface="Zar" pitchFamily="2" charset="-78"/>
              </a:rPr>
              <a:t>و عام آن </a:t>
            </a:r>
            <a:r>
              <a:rPr lang="en-US" dirty="0">
                <a:cs typeface="Zar" pitchFamily="2" charset="-78"/>
              </a:rPr>
              <a:t>knowledge</a:t>
            </a:r>
            <a:r>
              <a:rPr lang="fa-IR" dirty="0">
                <a:cs typeface="Zar" pitchFamily="2" charset="-78"/>
              </a:rPr>
              <a:t> اطلاق </a:t>
            </a:r>
            <a:r>
              <a:rPr lang="fa-IR" dirty="0" smtClean="0">
                <a:cs typeface="Zar" pitchFamily="2" charset="-78"/>
              </a:rPr>
              <a:t>مي‌شود</a:t>
            </a:r>
            <a:r>
              <a:rPr lang="fa-IR" dirty="0">
                <a:cs typeface="Zar" pitchFamily="2" charset="-78"/>
              </a:rPr>
              <a:t>. </a:t>
            </a:r>
            <a:r>
              <a:rPr lang="fa-IR" dirty="0" smtClean="0">
                <a:cs typeface="Zar" pitchFamily="2" charset="-78"/>
              </a:rPr>
              <a:t>ولي </a:t>
            </a:r>
            <a:r>
              <a:rPr lang="fa-IR" dirty="0">
                <a:cs typeface="Zar" pitchFamily="2" charset="-78"/>
              </a:rPr>
              <a:t>از واژه علم مفهوم </a:t>
            </a:r>
            <a:r>
              <a:rPr lang="fa-IR" dirty="0" smtClean="0">
                <a:cs typeface="Zar" pitchFamily="2" charset="-78"/>
              </a:rPr>
              <a:t>خاصي نيز تعبير </a:t>
            </a:r>
            <a:r>
              <a:rPr lang="fa-IR" dirty="0">
                <a:cs typeface="Zar" pitchFamily="2" charset="-78"/>
              </a:rPr>
              <a:t>شده است و آن </a:t>
            </a:r>
            <a:r>
              <a:rPr lang="en-US" dirty="0">
                <a:cs typeface="Zar" pitchFamily="2" charset="-78"/>
              </a:rPr>
              <a:t>science </a:t>
            </a:r>
            <a:r>
              <a:rPr lang="fa-IR" dirty="0">
                <a:cs typeface="Zar" pitchFamily="2" charset="-78"/>
              </a:rPr>
              <a:t> است که مقصود آن </a:t>
            </a:r>
            <a:r>
              <a:rPr lang="fa-IR" dirty="0" smtClean="0">
                <a:cs typeface="Zar" pitchFamily="2" charset="-78"/>
              </a:rPr>
              <a:t>بخشي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دانستنيها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آگاهيهاي </a:t>
            </a:r>
            <a:r>
              <a:rPr lang="fa-IR" dirty="0">
                <a:cs typeface="Zar" pitchFamily="2" charset="-78"/>
              </a:rPr>
              <a:t>نوع بشر است که به </a:t>
            </a:r>
            <a:r>
              <a:rPr lang="fa-IR" dirty="0" smtClean="0">
                <a:cs typeface="Zar" pitchFamily="2" charset="-78"/>
              </a:rPr>
              <a:t>روشهاي تجربي </a:t>
            </a:r>
            <a:r>
              <a:rPr lang="fa-IR" dirty="0">
                <a:cs typeface="Zar" pitchFamily="2" charset="-78"/>
              </a:rPr>
              <a:t>قابل اثبات و </a:t>
            </a:r>
            <a:r>
              <a:rPr lang="fa-IR" dirty="0" smtClean="0">
                <a:cs typeface="Zar" pitchFamily="2" charset="-78"/>
              </a:rPr>
              <a:t>تاييد </a:t>
            </a:r>
            <a:r>
              <a:rPr lang="fa-IR" dirty="0">
                <a:cs typeface="Zar" pitchFamily="2" charset="-78"/>
              </a:rPr>
              <a:t>باشد.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3250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تعريف </a:t>
            </a:r>
            <a:r>
              <a:rPr lang="fa-IR" dirty="0">
                <a:cs typeface="Zar" pitchFamily="2" charset="-78"/>
              </a:rPr>
              <a:t>علم: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78" grpId="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12" name="Text Box 16"/>
          <p:cNvSpPr txBox="1">
            <a:spLocks noChangeArrowheads="1"/>
          </p:cNvSpPr>
          <p:nvPr/>
        </p:nvSpPr>
        <p:spPr bwMode="auto">
          <a:xfrm>
            <a:off x="4354513" y="2960688"/>
            <a:ext cx="38608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انواع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شيوه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‫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هاي تجزيه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تحليل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داده‫ها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34513" name="AutoShape 17"/>
          <p:cNvSpPr>
            <a:spLocks/>
          </p:cNvSpPr>
          <p:nvPr/>
        </p:nvSpPr>
        <p:spPr bwMode="auto">
          <a:xfrm>
            <a:off x="4175125" y="1727200"/>
            <a:ext cx="465138" cy="2814638"/>
          </a:xfrm>
          <a:prstGeom prst="rightBrace">
            <a:avLst>
              <a:gd name="adj1" fmla="val 50427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34514" name="Text Box 18"/>
          <p:cNvSpPr txBox="1">
            <a:spLocks noChangeArrowheads="1"/>
          </p:cNvSpPr>
          <p:nvPr/>
        </p:nvSpPr>
        <p:spPr bwMode="auto">
          <a:xfrm>
            <a:off x="1538288" y="1544638"/>
            <a:ext cx="265588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1)تجزيه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تحليل کيفي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34515" name="Text Box 19"/>
          <p:cNvSpPr txBox="1">
            <a:spLocks noChangeArrowheads="1"/>
          </p:cNvSpPr>
          <p:nvPr/>
        </p:nvSpPr>
        <p:spPr bwMode="auto">
          <a:xfrm>
            <a:off x="1930400" y="4330700"/>
            <a:ext cx="2324100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2)تجزيه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تحليل کمي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4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4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12" grpId="0"/>
      <p:bldP spid="234513" grpId="0" animBg="1"/>
      <p:bldP spid="234514" grpId="0"/>
      <p:bldP spid="234515" grpId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1)در </a:t>
            </a:r>
            <a:r>
              <a:rPr lang="fa-IR" dirty="0" smtClean="0">
                <a:cs typeface="Zar" pitchFamily="2" charset="-78"/>
              </a:rPr>
              <a:t>تجزيه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تحليل </a:t>
            </a:r>
            <a:r>
              <a:rPr lang="fa-IR" dirty="0">
                <a:cs typeface="Zar" pitchFamily="2" charset="-78"/>
              </a:rPr>
              <a:t>داده‫</a:t>
            </a:r>
            <a:r>
              <a:rPr lang="fa-IR" dirty="0" smtClean="0">
                <a:cs typeface="Zar" pitchFamily="2" charset="-78"/>
              </a:rPr>
              <a:t>هاي تحقيق کيفي </a:t>
            </a:r>
            <a:r>
              <a:rPr lang="fa-IR" dirty="0">
                <a:cs typeface="Zar" pitchFamily="2" charset="-78"/>
              </a:rPr>
              <a:t>که در واقع تنها روش و </a:t>
            </a:r>
            <a:r>
              <a:rPr lang="fa-IR" dirty="0" smtClean="0">
                <a:cs typeface="Zar" pitchFamily="2" charset="-78"/>
              </a:rPr>
              <a:t>موثرترين </a:t>
            </a:r>
            <a:r>
              <a:rPr lang="fa-IR" dirty="0">
                <a:cs typeface="Zar" pitchFamily="2" charset="-78"/>
              </a:rPr>
              <a:t>روش </a:t>
            </a:r>
            <a:r>
              <a:rPr lang="fa-IR" dirty="0" smtClean="0">
                <a:cs typeface="Zar" pitchFamily="2" charset="-78"/>
              </a:rPr>
              <a:t>تجزيه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تحليل </a:t>
            </a:r>
            <a:r>
              <a:rPr lang="fa-IR" dirty="0">
                <a:cs typeface="Zar" pitchFamily="2" charset="-78"/>
              </a:rPr>
              <a:t>است.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2)در کنترل </a:t>
            </a:r>
            <a:r>
              <a:rPr lang="fa-IR" dirty="0" smtClean="0">
                <a:cs typeface="Zar" pitchFamily="2" charset="-78"/>
              </a:rPr>
              <a:t>نتايج تحليلهاي آماري</a:t>
            </a:r>
            <a:r>
              <a:rPr lang="en-US" dirty="0" smtClean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3)در مطالعات </a:t>
            </a:r>
            <a:r>
              <a:rPr lang="fa-IR" dirty="0" smtClean="0">
                <a:cs typeface="Zar" pitchFamily="2" charset="-78"/>
              </a:rPr>
              <a:t>مقدماتي طرحهاي تحقيق </a:t>
            </a:r>
            <a:r>
              <a:rPr lang="fa-IR" dirty="0">
                <a:cs typeface="Zar" pitchFamily="2" charset="-78"/>
              </a:rPr>
              <a:t>به منظور </a:t>
            </a:r>
            <a:r>
              <a:rPr lang="fa-IR" dirty="0" smtClean="0">
                <a:cs typeface="Zar" pitchFamily="2" charset="-78"/>
              </a:rPr>
              <a:t>سازماندهي </a:t>
            </a:r>
            <a:r>
              <a:rPr lang="fa-IR" dirty="0">
                <a:cs typeface="Zar" pitchFamily="2" charset="-78"/>
              </a:rPr>
              <a:t>کار و </a:t>
            </a:r>
            <a:r>
              <a:rPr lang="fa-IR" dirty="0" smtClean="0">
                <a:cs typeface="Zar" pitchFamily="2" charset="-78"/>
              </a:rPr>
              <a:t>تعريف </a:t>
            </a:r>
            <a:r>
              <a:rPr lang="fa-IR" dirty="0">
                <a:cs typeface="Zar" pitchFamily="2" charset="-78"/>
              </a:rPr>
              <a:t>مساله، </a:t>
            </a:r>
            <a:r>
              <a:rPr lang="fa-IR" dirty="0" smtClean="0">
                <a:cs typeface="Zar" pitchFamily="2" charset="-78"/>
              </a:rPr>
              <a:t>فرضيه</a:t>
            </a:r>
            <a:r>
              <a:rPr lang="fa-IR" dirty="0">
                <a:cs typeface="Zar" pitchFamily="2" charset="-78"/>
              </a:rPr>
              <a:t>‫ها و مانند آن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1813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 smtClean="0">
                <a:cs typeface="Zar" pitchFamily="2" charset="-78"/>
              </a:rPr>
              <a:t>تحليل منطقي </a:t>
            </a:r>
            <a:r>
              <a:rPr lang="fa-IR" sz="4000" dirty="0">
                <a:cs typeface="Zar" pitchFamily="2" charset="-78"/>
              </a:rPr>
              <a:t>و </a:t>
            </a:r>
            <a:r>
              <a:rPr lang="fa-IR" sz="4000" dirty="0" smtClean="0">
                <a:cs typeface="Zar" pitchFamily="2" charset="-78"/>
              </a:rPr>
              <a:t>عقلاني </a:t>
            </a:r>
            <a:r>
              <a:rPr lang="fa-IR" sz="4000" dirty="0">
                <a:cs typeface="Zar" pitchFamily="2" charset="-78"/>
              </a:rPr>
              <a:t>در موارد </a:t>
            </a:r>
            <a:r>
              <a:rPr lang="fa-IR" sz="4000" dirty="0" smtClean="0">
                <a:cs typeface="Zar" pitchFamily="2" charset="-78"/>
              </a:rPr>
              <a:t>زير </a:t>
            </a:r>
            <a:r>
              <a:rPr lang="fa-IR" sz="4000" dirty="0">
                <a:cs typeface="Zar" pitchFamily="2" charset="-78"/>
              </a:rPr>
              <a:t>کاربرد موثر دارد: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uiExpand="1" build="p"/>
      <p:bldP spid="235522" grpId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5963"/>
            <a:ext cx="8229600" cy="4525962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    </a:t>
            </a:r>
            <a:r>
              <a:rPr lang="fa-IR" dirty="0" smtClean="0">
                <a:cs typeface="Zar" pitchFamily="2" charset="-78"/>
              </a:rPr>
              <a:t>1)تجزيه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تحليل </a:t>
            </a:r>
            <a:r>
              <a:rPr lang="fa-IR" dirty="0">
                <a:cs typeface="Zar" pitchFamily="2" charset="-78"/>
              </a:rPr>
              <a:t>با استفاده از آمار </a:t>
            </a:r>
            <a:r>
              <a:rPr lang="fa-IR" dirty="0" smtClean="0">
                <a:cs typeface="Zar" pitchFamily="2" charset="-78"/>
              </a:rPr>
              <a:t>توصيفي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    </a:t>
            </a:r>
            <a:r>
              <a:rPr lang="fa-IR" dirty="0" smtClean="0">
                <a:cs typeface="Zar" pitchFamily="2" charset="-78"/>
              </a:rPr>
              <a:t>2)تجزيه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تحليل </a:t>
            </a:r>
            <a:r>
              <a:rPr lang="fa-IR" dirty="0">
                <a:cs typeface="Zar" pitchFamily="2" charset="-78"/>
              </a:rPr>
              <a:t>با استفاده از آمار </a:t>
            </a:r>
            <a:r>
              <a:rPr lang="fa-IR" dirty="0" smtClean="0">
                <a:cs typeface="Zar" pitchFamily="2" charset="-78"/>
              </a:rPr>
              <a:t>استنباطي</a:t>
            </a:r>
            <a:endParaRPr lang="en-US" dirty="0">
              <a:cs typeface="Zar" pitchFamily="2" charset="-78"/>
            </a:endParaRPr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3250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شيوه تجزيه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تحليل کمي: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uiExpand="1" build="p"/>
      <p:bldP spid="236546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85888"/>
            <a:ext cx="8229600" cy="5033962"/>
          </a:xfrm>
        </p:spPr>
        <p:txBody>
          <a:bodyPr/>
          <a:lstStyle/>
          <a:p>
            <a:pPr marL="609600" indent="-609600" algn="r" rtl="1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  <a:p>
            <a:pPr marL="609600" indent="-609600"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cs typeface="Zar" pitchFamily="2" charset="-78"/>
              </a:rPr>
              <a:t>	</a:t>
            </a:r>
            <a:r>
              <a:rPr lang="fa-IR" sz="2800" dirty="0" smtClean="0">
                <a:cs typeface="Zar" pitchFamily="2" charset="-78"/>
              </a:rPr>
              <a:t>مفاهيمي </a:t>
            </a:r>
            <a:r>
              <a:rPr lang="fa-IR" sz="2800" dirty="0">
                <a:cs typeface="Zar" pitchFamily="2" charset="-78"/>
              </a:rPr>
              <a:t>از </a:t>
            </a:r>
            <a:r>
              <a:rPr lang="fa-IR" sz="2800" dirty="0" smtClean="0">
                <a:cs typeface="Zar" pitchFamily="2" charset="-78"/>
              </a:rPr>
              <a:t>قبيل</a:t>
            </a:r>
            <a:r>
              <a:rPr lang="en-US" sz="2800" dirty="0">
                <a:cs typeface="Zar" pitchFamily="2" charset="-78"/>
              </a:rPr>
              <a:t>:</a:t>
            </a:r>
            <a:endParaRPr lang="fa-IR" sz="2800" dirty="0">
              <a:cs typeface="Zar" pitchFamily="2" charset="-78"/>
            </a:endParaRPr>
          </a:p>
          <a:p>
            <a:pPr marL="609600" indent="-609600" algn="r" rtl="1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  <a:p>
            <a:pPr marL="609600" indent="-609600"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cs typeface="Zar" pitchFamily="2" charset="-78"/>
              </a:rPr>
              <a:t>				</a:t>
            </a:r>
            <a:r>
              <a:rPr lang="fa-IR" sz="2800" dirty="0">
                <a:cs typeface="Zar" pitchFamily="2" charset="-78"/>
              </a:rPr>
              <a:t>1)جدول </a:t>
            </a:r>
            <a:r>
              <a:rPr lang="fa-IR" sz="2800" dirty="0" smtClean="0">
                <a:cs typeface="Zar" pitchFamily="2" charset="-78"/>
              </a:rPr>
              <a:t>توزيع فراواني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نسبتهاي توزيع</a:t>
            </a:r>
            <a:r>
              <a:rPr lang="fa-IR" sz="2800" dirty="0">
                <a:cs typeface="Zar" pitchFamily="2" charset="-78"/>
              </a:rPr>
              <a:t>.</a:t>
            </a:r>
          </a:p>
          <a:p>
            <a:pPr marL="609600" indent="-609600"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cs typeface="Zar" pitchFamily="2" charset="-78"/>
              </a:rPr>
              <a:t>	</a:t>
            </a:r>
          </a:p>
          <a:p>
            <a:pPr marL="609600" indent="-609600"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cs typeface="Zar" pitchFamily="2" charset="-78"/>
              </a:rPr>
              <a:t>				</a:t>
            </a:r>
            <a:r>
              <a:rPr lang="fa-IR" sz="2800" dirty="0" smtClean="0">
                <a:cs typeface="Zar" pitchFamily="2" charset="-78"/>
              </a:rPr>
              <a:t>2)نمايش هندسي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تصويري توزيع</a:t>
            </a:r>
            <a:r>
              <a:rPr lang="fa-IR" sz="2800" dirty="0">
                <a:cs typeface="Zar" pitchFamily="2" charset="-78"/>
              </a:rPr>
              <a:t>.</a:t>
            </a:r>
          </a:p>
          <a:p>
            <a:pPr marL="609600" indent="-609600" algn="r" rtl="1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  <a:p>
            <a:pPr marL="609600" indent="-609600"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cs typeface="Zar" pitchFamily="2" charset="-78"/>
              </a:rPr>
              <a:t>				</a:t>
            </a:r>
            <a:r>
              <a:rPr lang="fa-IR" sz="2800" dirty="0">
                <a:cs typeface="Zar" pitchFamily="2" charset="-78"/>
              </a:rPr>
              <a:t>3)اندازه‫</a:t>
            </a:r>
            <a:r>
              <a:rPr lang="fa-IR" sz="2800" dirty="0" smtClean="0">
                <a:cs typeface="Zar" pitchFamily="2" charset="-78"/>
              </a:rPr>
              <a:t>هاي گرايش </a:t>
            </a:r>
            <a:r>
              <a:rPr lang="fa-IR" sz="2800" dirty="0">
                <a:cs typeface="Zar" pitchFamily="2" charset="-78"/>
              </a:rPr>
              <a:t>به مرکز.</a:t>
            </a:r>
          </a:p>
          <a:p>
            <a:pPr marL="609600" indent="-609600" algn="r" rtl="1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  <a:p>
            <a:pPr marL="609600" indent="-609600"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cs typeface="Zar" pitchFamily="2" charset="-78"/>
              </a:rPr>
              <a:t>				</a:t>
            </a:r>
            <a:r>
              <a:rPr lang="fa-IR" sz="2800" dirty="0">
                <a:cs typeface="Zar" pitchFamily="2" charset="-78"/>
              </a:rPr>
              <a:t>4)اندازه‫</a:t>
            </a:r>
            <a:r>
              <a:rPr lang="fa-IR" sz="2800" dirty="0" smtClean="0">
                <a:cs typeface="Zar" pitchFamily="2" charset="-78"/>
              </a:rPr>
              <a:t>هاي پراکندگي</a:t>
            </a:r>
            <a:r>
              <a:rPr lang="en-US" sz="2800" dirty="0" smtClean="0">
                <a:cs typeface="Zar" pitchFamily="2" charset="-78"/>
              </a:rPr>
              <a:t>.</a:t>
            </a:r>
            <a:endParaRPr lang="en-US" sz="2800" dirty="0">
              <a:cs typeface="Zar" pitchFamily="2" charset="-78"/>
            </a:endParaRPr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آمار </a:t>
            </a:r>
            <a:r>
              <a:rPr lang="fa-IR" dirty="0" smtClean="0">
                <a:cs typeface="Zar" pitchFamily="2" charset="-78"/>
              </a:rPr>
              <a:t>توصيفي: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uiExpand="1" build="p"/>
      <p:bldP spid="238594" grpId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43075"/>
            <a:ext cx="8229600" cy="5049838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1)روش </a:t>
            </a:r>
            <a:r>
              <a:rPr lang="fa-IR" dirty="0" smtClean="0">
                <a:cs typeface="Zar" pitchFamily="2" charset="-78"/>
              </a:rPr>
              <a:t>هيستوگرام يا نمودارهاي ستوني </a:t>
            </a:r>
            <a:r>
              <a:rPr lang="fa-IR" dirty="0">
                <a:cs typeface="Zar" pitchFamily="2" charset="-78"/>
              </a:rPr>
              <a:t>ساده و </a:t>
            </a:r>
            <a:r>
              <a:rPr lang="fa-IR" dirty="0" smtClean="0">
                <a:cs typeface="Zar" pitchFamily="2" charset="-78"/>
              </a:rPr>
              <a:t>ترکيبي.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2)روش </a:t>
            </a:r>
            <a:r>
              <a:rPr lang="fa-IR" dirty="0" smtClean="0">
                <a:cs typeface="Zar" pitchFamily="2" charset="-78"/>
              </a:rPr>
              <a:t>پلي </a:t>
            </a:r>
            <a:r>
              <a:rPr lang="fa-IR" dirty="0">
                <a:cs typeface="Zar" pitchFamily="2" charset="-78"/>
              </a:rPr>
              <a:t>کون </a:t>
            </a:r>
            <a:r>
              <a:rPr lang="fa-IR" dirty="0" smtClean="0">
                <a:cs typeface="Zar" pitchFamily="2" charset="-78"/>
              </a:rPr>
              <a:t>يا نمودارهاي </a:t>
            </a:r>
            <a:r>
              <a:rPr lang="fa-IR" dirty="0">
                <a:cs typeface="Zar" pitchFamily="2" charset="-78"/>
              </a:rPr>
              <a:t>چند </a:t>
            </a:r>
            <a:r>
              <a:rPr lang="fa-IR" dirty="0" smtClean="0">
                <a:cs typeface="Zar" pitchFamily="2" charset="-78"/>
              </a:rPr>
              <a:t>ضلعي </a:t>
            </a:r>
            <a:r>
              <a:rPr lang="fa-IR" dirty="0">
                <a:cs typeface="Zar" pitchFamily="2" charset="-78"/>
              </a:rPr>
              <a:t>ساده و </a:t>
            </a:r>
            <a:r>
              <a:rPr lang="fa-IR" dirty="0" smtClean="0">
                <a:cs typeface="Zar" pitchFamily="2" charset="-78"/>
              </a:rPr>
              <a:t>ترکيبي.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3)روش </a:t>
            </a:r>
            <a:r>
              <a:rPr lang="fa-IR" dirty="0" smtClean="0">
                <a:cs typeface="Zar" pitchFamily="2" charset="-78"/>
              </a:rPr>
              <a:t>منحني براي </a:t>
            </a:r>
            <a:r>
              <a:rPr lang="fa-IR" dirty="0">
                <a:cs typeface="Zar" pitchFamily="2" charset="-78"/>
              </a:rPr>
              <a:t>داده‫</a:t>
            </a:r>
            <a:r>
              <a:rPr lang="fa-IR" dirty="0" smtClean="0">
                <a:cs typeface="Zar" pitchFamily="2" charset="-78"/>
              </a:rPr>
              <a:t>هاي تراکمي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تجمعي.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4)روش </a:t>
            </a:r>
            <a:r>
              <a:rPr lang="fa-IR" dirty="0" smtClean="0">
                <a:cs typeface="Zar" pitchFamily="2" charset="-78"/>
              </a:rPr>
              <a:t>قطاعي يا شعاعي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دايره</a:t>
            </a:r>
            <a:r>
              <a:rPr lang="fa-IR" dirty="0">
                <a:cs typeface="Zar" pitchFamily="2" charset="-78"/>
              </a:rPr>
              <a:t>‫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ساده و </a:t>
            </a:r>
            <a:r>
              <a:rPr lang="fa-IR" dirty="0" smtClean="0">
                <a:cs typeface="Zar" pitchFamily="2" charset="-78"/>
              </a:rPr>
              <a:t>ترکيبي.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5)روش نمودار </a:t>
            </a:r>
            <a:r>
              <a:rPr lang="fa-IR" dirty="0" smtClean="0">
                <a:cs typeface="Zar" pitchFamily="2" charset="-78"/>
              </a:rPr>
              <a:t>مثلثي</a:t>
            </a:r>
            <a:r>
              <a:rPr lang="en-US" dirty="0" smtClean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6)روش </a:t>
            </a:r>
            <a:r>
              <a:rPr lang="fa-IR" dirty="0" smtClean="0">
                <a:cs typeface="Zar" pitchFamily="2" charset="-78"/>
              </a:rPr>
              <a:t>منحني نمايش سريها</a:t>
            </a:r>
            <a:r>
              <a:rPr lang="en-US" dirty="0" smtClean="0">
                <a:cs typeface="Zar" pitchFamily="2" charset="-78"/>
              </a:rPr>
              <a:t>%</a:t>
            </a:r>
            <a:r>
              <a:rPr lang="fa-IR" dirty="0" smtClean="0">
                <a:cs typeface="Zar" pitchFamily="2" charset="-78"/>
              </a:rPr>
              <a:t>ي زماني.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7)روش </a:t>
            </a:r>
            <a:r>
              <a:rPr lang="fa-IR" dirty="0" smtClean="0">
                <a:cs typeface="Zar" pitchFamily="2" charset="-78"/>
              </a:rPr>
              <a:t>نمايش فضايي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پراکندگي پديده </a:t>
            </a:r>
            <a:r>
              <a:rPr lang="fa-IR" dirty="0">
                <a:cs typeface="Zar" pitchFamily="2" charset="-78"/>
              </a:rPr>
              <a:t>در فضا.</a:t>
            </a:r>
            <a:endParaRPr lang="en-US" dirty="0">
              <a:cs typeface="Zar" pitchFamily="2" charset="-78"/>
            </a:endParaRPr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32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sz="4000" dirty="0" smtClean="0">
                <a:cs typeface="Zar" pitchFamily="2" charset="-78"/>
              </a:rPr>
              <a:t>روشهاي </a:t>
            </a:r>
            <a:r>
              <a:rPr lang="fa-IR" sz="4000" dirty="0">
                <a:cs typeface="Zar" pitchFamily="2" charset="-78"/>
              </a:rPr>
              <a:t>متداول </a:t>
            </a:r>
            <a:r>
              <a:rPr lang="fa-IR" sz="4000" dirty="0" smtClean="0">
                <a:cs typeface="Zar" pitchFamily="2" charset="-78"/>
              </a:rPr>
              <a:t>براي نمايش تصويري </a:t>
            </a:r>
            <a:r>
              <a:rPr lang="fa-IR" sz="4000" dirty="0">
                <a:cs typeface="Zar" pitchFamily="2" charset="-78"/>
              </a:rPr>
              <a:t>نحوه </a:t>
            </a:r>
            <a:r>
              <a:rPr lang="fa-IR" sz="4000" dirty="0" smtClean="0">
                <a:cs typeface="Zar" pitchFamily="2" charset="-78"/>
              </a:rPr>
              <a:t>توزيع </a:t>
            </a:r>
            <a:r>
              <a:rPr lang="fa-IR" sz="4000" dirty="0">
                <a:cs typeface="Zar" pitchFamily="2" charset="-78"/>
              </a:rPr>
              <a:t>صفت در جامعه عبارتند از: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uiExpand="1" build="p"/>
      <p:bldP spid="251906" grpId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4525963"/>
          </a:xfrm>
        </p:spPr>
        <p:txBody>
          <a:bodyPr/>
          <a:lstStyle/>
          <a:p>
            <a:pPr algn="ct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1)ميانگين</a:t>
            </a: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2)ميانه</a:t>
            </a: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3)نما</a:t>
            </a:r>
            <a:endParaRPr lang="en-US" dirty="0">
              <a:cs typeface="Zar" pitchFamily="2" charset="-78"/>
            </a:endParaRPr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4650"/>
            <a:ext cx="8229600" cy="1143000"/>
          </a:xfrm>
        </p:spPr>
        <p:txBody>
          <a:bodyPr/>
          <a:lstStyle/>
          <a:p>
            <a:r>
              <a:rPr lang="fa-IR" dirty="0">
                <a:cs typeface="Zar" pitchFamily="2" charset="-78"/>
              </a:rPr>
              <a:t>اندازه‫</a:t>
            </a:r>
            <a:r>
              <a:rPr lang="fa-IR" dirty="0" smtClean="0">
                <a:cs typeface="Zar" pitchFamily="2" charset="-78"/>
              </a:rPr>
              <a:t>هاي گرايش </a:t>
            </a:r>
            <a:r>
              <a:rPr lang="fa-IR" dirty="0">
                <a:cs typeface="Zar" pitchFamily="2" charset="-78"/>
              </a:rPr>
              <a:t>به مرکز عبارتند از: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uiExpand="1" build="p"/>
      <p:bldP spid="252930" grpId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0388"/>
            <a:ext cx="8229600" cy="1143000"/>
          </a:xfrm>
        </p:spPr>
        <p:txBody>
          <a:bodyPr/>
          <a:lstStyle/>
          <a:p>
            <a:r>
              <a:rPr lang="fa-IR" dirty="0" smtClean="0">
                <a:cs typeface="Zar" pitchFamily="2" charset="-78"/>
              </a:rPr>
              <a:t>ميانگين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00300"/>
            <a:ext cx="8232775" cy="45259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از </a:t>
            </a:r>
            <a:r>
              <a:rPr lang="fa-IR" sz="2800" dirty="0" smtClean="0">
                <a:cs typeface="Zar" pitchFamily="2" charset="-78"/>
              </a:rPr>
              <a:t>تقسيم </a:t>
            </a:r>
            <a:r>
              <a:rPr lang="fa-IR" sz="2800" dirty="0">
                <a:cs typeface="Zar" pitchFamily="2" charset="-78"/>
              </a:rPr>
              <a:t>حاصل جمع نمره‫ها بر تعداد آنها به دست </a:t>
            </a:r>
            <a:r>
              <a:rPr lang="fa-IR" sz="2800" dirty="0" smtClean="0">
                <a:cs typeface="Zar" pitchFamily="2" charset="-78"/>
              </a:rPr>
              <a:t>مي‫آيد</a:t>
            </a:r>
            <a:r>
              <a:rPr lang="fa-IR" sz="2800" dirty="0">
                <a:cs typeface="Zar" pitchFamily="2" charset="-78"/>
              </a:rPr>
              <a:t>:</a:t>
            </a:r>
            <a:endParaRPr lang="en-US" sz="2800" dirty="0">
              <a:cs typeface="Zar" pitchFamily="2" charset="-78"/>
            </a:endParaRPr>
          </a:p>
        </p:txBody>
      </p:sp>
      <p:graphicFrame>
        <p:nvGraphicFramePr>
          <p:cNvPr id="25395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763588" y="4171950"/>
          <a:ext cx="3662362" cy="1004888"/>
        </p:xfrm>
        <a:graphic>
          <a:graphicData uri="http://schemas.openxmlformats.org/presentationml/2006/ole">
            <p:oleObj spid="_x0000_s253956" name="Equation" r:id="rId4" imgW="1434960" imgH="393480" progId="Equation.3">
              <p:embed/>
            </p:oleObj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5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/>
      <p:bldP spid="253955" grpId="0" build="p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0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795338" y="2246313"/>
          <a:ext cx="3313112" cy="1846262"/>
        </p:xfrm>
        <a:graphic>
          <a:graphicData uri="http://schemas.openxmlformats.org/presentationml/2006/ole">
            <p:oleObj spid="_x0000_s256004" name="Equation" r:id="rId4" imgW="774360" imgH="431640" progId="Equation.3">
              <p:embed/>
            </p:oleObj>
          </a:graphicData>
        </a:graphic>
      </p:graphicFrame>
      <p:graphicFrame>
        <p:nvGraphicFramePr>
          <p:cNvPr id="256007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6565900" y="3630613"/>
          <a:ext cx="203200" cy="228600"/>
        </p:xfrm>
        <a:graphic>
          <a:graphicData uri="http://schemas.openxmlformats.org/presentationml/2006/ole">
            <p:oleObj spid="_x0000_s256007" name="Equation" r:id="rId5" imgW="203040" imgH="228600" progId="Equation.3">
              <p:embed/>
            </p:oleObj>
          </a:graphicData>
        </a:graphic>
      </p:graphicFrame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معدل نمره‫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طبقه‫</a:t>
            </a:r>
            <a:r>
              <a:rPr lang="fa-IR" dirty="0" smtClean="0">
                <a:cs typeface="Zar" pitchFamily="2" charset="-78"/>
              </a:rPr>
              <a:t>بندي </a:t>
            </a:r>
            <a:r>
              <a:rPr lang="fa-IR" dirty="0">
                <a:cs typeface="Zar" pitchFamily="2" charset="-78"/>
              </a:rPr>
              <a:t>شده:</a:t>
            </a:r>
            <a:endParaRPr lang="en-US" dirty="0">
              <a:cs typeface="Zar" pitchFamily="2" charset="-78"/>
            </a:endParaRPr>
          </a:p>
        </p:txBody>
      </p:sp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6242050" y="4171950"/>
            <a:ext cx="2030413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fi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فراواني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هر طبقه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56009" name="Text Box 9"/>
          <p:cNvSpPr txBox="1">
            <a:spLocks noChangeArrowheads="1"/>
          </p:cNvSpPr>
          <p:nvPr/>
        </p:nvSpPr>
        <p:spPr bwMode="auto">
          <a:xfrm>
            <a:off x="4540250" y="5140325"/>
            <a:ext cx="3440113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 نمره هر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طيقه يا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نقطه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مياني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هر طبقه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/>
      <p:bldP spid="256006" grpId="0"/>
      <p:bldP spid="256009" grpId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Zar" pitchFamily="2" charset="-78"/>
              </a:rPr>
              <a:t>مد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نما:</a:t>
            </a:r>
            <a:endParaRPr lang="en-US" dirty="0">
              <a:cs typeface="Zar" pitchFamily="2" charset="-78"/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20088" cy="45259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به عنوان </a:t>
            </a:r>
            <a:r>
              <a:rPr lang="fa-IR" sz="2800" dirty="0" smtClean="0">
                <a:cs typeface="Zar" pitchFamily="2" charset="-78"/>
              </a:rPr>
              <a:t>يک </a:t>
            </a:r>
            <a:r>
              <a:rPr lang="fa-IR" sz="2800" dirty="0">
                <a:cs typeface="Zar" pitchFamily="2" charset="-78"/>
              </a:rPr>
              <a:t>اندازه </a:t>
            </a:r>
            <a:r>
              <a:rPr lang="fa-IR" sz="2800" dirty="0" smtClean="0">
                <a:cs typeface="Zar" pitchFamily="2" charset="-78"/>
              </a:rPr>
              <a:t>گرايش </a:t>
            </a:r>
            <a:r>
              <a:rPr lang="fa-IR" sz="2800" dirty="0">
                <a:cs typeface="Zar" pitchFamily="2" charset="-78"/>
              </a:rPr>
              <a:t>به مرکز در </a:t>
            </a:r>
            <a:r>
              <a:rPr lang="fa-IR" sz="2800" dirty="0" smtClean="0">
                <a:cs typeface="Zar" pitchFamily="2" charset="-78"/>
              </a:rPr>
              <a:t>يک توزيع </a:t>
            </a:r>
            <a:r>
              <a:rPr lang="fa-IR" sz="2800" dirty="0">
                <a:cs typeface="Zar" pitchFamily="2" charset="-78"/>
              </a:rPr>
              <a:t>نمره‫</a:t>
            </a:r>
            <a:r>
              <a:rPr lang="fa-IR" sz="2800" dirty="0" smtClean="0">
                <a:cs typeface="Zar" pitchFamily="2" charset="-78"/>
              </a:rPr>
              <a:t>اي </a:t>
            </a:r>
            <a:r>
              <a:rPr lang="fa-IR" sz="2800" dirty="0">
                <a:cs typeface="Zar" pitchFamily="2" charset="-78"/>
              </a:rPr>
              <a:t>است که </a:t>
            </a:r>
            <a:r>
              <a:rPr lang="fa-IR" sz="2800" dirty="0" smtClean="0">
                <a:cs typeface="Zar" pitchFamily="2" charset="-78"/>
              </a:rPr>
              <a:t>بيشتر </a:t>
            </a:r>
            <a:r>
              <a:rPr lang="fa-IR" sz="2800" dirty="0">
                <a:cs typeface="Zar" pitchFamily="2" charset="-78"/>
              </a:rPr>
              <a:t>از </a:t>
            </a:r>
            <a:r>
              <a:rPr lang="fa-IR" sz="2800" dirty="0" smtClean="0">
                <a:cs typeface="Zar" pitchFamily="2" charset="-78"/>
              </a:rPr>
              <a:t>بقيه </a:t>
            </a:r>
            <a:r>
              <a:rPr lang="fa-IR" sz="2800" dirty="0">
                <a:cs typeface="Zar" pitchFamily="2" charset="-78"/>
              </a:rPr>
              <a:t>نمره‫ها تکرار شده باشد</a:t>
            </a:r>
            <a:endParaRPr lang="en-US" sz="2800" dirty="0">
              <a:cs typeface="Zar" pitchFamily="2" charset="-78"/>
            </a:endParaRPr>
          </a:p>
        </p:txBody>
      </p:sp>
      <p:graphicFrame>
        <p:nvGraphicFramePr>
          <p:cNvPr id="25907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043238" y="2928938"/>
          <a:ext cx="3913187" cy="1371600"/>
        </p:xfrm>
        <a:graphic>
          <a:graphicData uri="http://schemas.openxmlformats.org/presentationml/2006/ole">
            <p:oleObj spid="_x0000_s259076" name="Equation" r:id="rId4" imgW="1231560" imgH="431640" progId="Equation.3">
              <p:embed/>
            </p:oleObj>
          </a:graphicData>
        </a:graphic>
      </p:graphicFrame>
      <p:graphicFrame>
        <p:nvGraphicFramePr>
          <p:cNvPr id="259080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4354513" y="4849813"/>
          <a:ext cx="477837" cy="625475"/>
        </p:xfrm>
        <a:graphic>
          <a:graphicData uri="http://schemas.openxmlformats.org/presentationml/2006/ole">
            <p:oleObj spid="_x0000_s259080" name="Equation" r:id="rId5" imgW="164880" imgH="215640" progId="Equation.3">
              <p:embed/>
            </p:oleObj>
          </a:graphicData>
        </a:graphic>
      </p:graphicFrame>
      <p:sp>
        <p:nvSpPr>
          <p:cNvPr id="259078" name="Text Box 6"/>
          <p:cNvSpPr txBox="1">
            <a:spLocks noChangeArrowheads="1"/>
          </p:cNvSpPr>
          <p:nvPr/>
        </p:nvSpPr>
        <p:spPr bwMode="auto">
          <a:xfrm>
            <a:off x="2774950" y="4325938"/>
            <a:ext cx="489267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کرانه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پايين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طبقه‫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که نما در آن قرار دارد.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=L</a:t>
            </a:r>
          </a:p>
        </p:txBody>
      </p:sp>
      <p:sp>
        <p:nvSpPr>
          <p:cNvPr id="259079" name="Text Box 7"/>
          <p:cNvSpPr txBox="1">
            <a:spLocks noChangeArrowheads="1"/>
          </p:cNvSpPr>
          <p:nvPr/>
        </p:nvSpPr>
        <p:spPr bwMode="auto">
          <a:xfrm>
            <a:off x="7134225" y="4960938"/>
            <a:ext cx="159702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مد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يا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نما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=mo</a:t>
            </a:r>
          </a:p>
        </p:txBody>
      </p:sp>
      <p:sp>
        <p:nvSpPr>
          <p:cNvPr id="259082" name="Text Box 10"/>
          <p:cNvSpPr txBox="1">
            <a:spLocks noChangeArrowheads="1"/>
          </p:cNvSpPr>
          <p:nvPr/>
        </p:nvSpPr>
        <p:spPr bwMode="auto">
          <a:xfrm>
            <a:off x="-177800" y="4946650"/>
            <a:ext cx="464502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=تفاضل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فراواني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مطلق طبقه نمادار از طبقه مابعد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59083" name="Text Box 11"/>
          <p:cNvSpPr txBox="1">
            <a:spLocks noChangeArrowheads="1"/>
          </p:cNvSpPr>
          <p:nvPr/>
        </p:nvSpPr>
        <p:spPr bwMode="auto">
          <a:xfrm>
            <a:off x="7023100" y="5646738"/>
            <a:ext cx="169862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=فاصله طبقات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c</a:t>
            </a:r>
          </a:p>
        </p:txBody>
      </p:sp>
      <p:graphicFrame>
        <p:nvGraphicFramePr>
          <p:cNvPr id="259084" name="Object 12"/>
          <p:cNvGraphicFramePr>
            <a:graphicFrameLocks noChangeAspect="1"/>
          </p:cNvGraphicFramePr>
          <p:nvPr/>
        </p:nvGraphicFramePr>
        <p:xfrm>
          <a:off x="4264025" y="5438775"/>
          <a:ext cx="558800" cy="635000"/>
        </p:xfrm>
        <a:graphic>
          <a:graphicData uri="http://schemas.openxmlformats.org/presentationml/2006/ole">
            <p:oleObj spid="_x0000_s259084" name="Equation" r:id="rId6" imgW="177480" imgH="215640" progId="Equation.3">
              <p:embed/>
            </p:oleObj>
          </a:graphicData>
        </a:graphic>
      </p:graphicFrame>
      <p:sp>
        <p:nvSpPr>
          <p:cNvPr id="259085" name="Text Box 13"/>
          <p:cNvSpPr txBox="1">
            <a:spLocks noChangeArrowheads="1"/>
          </p:cNvSpPr>
          <p:nvPr/>
        </p:nvSpPr>
        <p:spPr bwMode="auto">
          <a:xfrm>
            <a:off x="-9525" y="5632450"/>
            <a:ext cx="4468813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=تفاضل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فراواني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مطلق طبقه نمادار از طبقه ما قبل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25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25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500"/>
                                        <p:tgtEl>
                                          <p:spTgt spid="25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25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25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500"/>
                                        <p:tgtEl>
                                          <p:spTgt spid="25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/>
      <p:bldP spid="259078" grpId="0"/>
      <p:bldP spid="259079" grpId="0"/>
      <p:bldP spid="259082" grpId="0"/>
      <p:bldP spid="259083" grpId="0"/>
      <p:bldP spid="259085" grpId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ميانه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4338" y="1349375"/>
            <a:ext cx="8466137" cy="5572125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فراواني مقادير يا توزيع </a:t>
            </a:r>
            <a:r>
              <a:rPr lang="fa-IR" sz="2800" dirty="0">
                <a:cs typeface="Zar" pitchFamily="2" charset="-78"/>
              </a:rPr>
              <a:t>نمره‫ها را به دو گروه </a:t>
            </a:r>
            <a:r>
              <a:rPr lang="fa-IR" sz="2800" dirty="0" smtClean="0">
                <a:cs typeface="Zar" pitchFamily="2" charset="-78"/>
              </a:rPr>
              <a:t>تقسيم مي‫</a:t>
            </a:r>
            <a:r>
              <a:rPr lang="fa-IR" sz="2800" dirty="0">
                <a:cs typeface="Zar" pitchFamily="2" charset="-78"/>
              </a:rPr>
              <a:t>کند و خود نمره </a:t>
            </a:r>
            <a:r>
              <a:rPr lang="fa-IR" sz="2800" dirty="0" smtClean="0">
                <a:cs typeface="Zar" pitchFamily="2" charset="-78"/>
              </a:rPr>
              <a:t>مياني </a:t>
            </a:r>
            <a:r>
              <a:rPr lang="fa-IR" sz="2800" dirty="0">
                <a:cs typeface="Zar" pitchFamily="2" charset="-78"/>
              </a:rPr>
              <a:t>را </a:t>
            </a:r>
            <a:r>
              <a:rPr lang="fa-IR" sz="2800" dirty="0" smtClean="0">
                <a:cs typeface="Zar" pitchFamily="2" charset="-78"/>
              </a:rPr>
              <a:t>تشکيل مي‫</a:t>
            </a:r>
            <a:r>
              <a:rPr lang="fa-IR" sz="2800" dirty="0">
                <a:cs typeface="Zar" pitchFamily="2" charset="-78"/>
              </a:rPr>
              <a:t>دهد.</a:t>
            </a:r>
            <a:endParaRPr lang="en-US" sz="2800" dirty="0">
              <a:cs typeface="Zar" pitchFamily="2" charset="-78"/>
            </a:endParaRPr>
          </a:p>
        </p:txBody>
      </p:sp>
      <p:graphicFrame>
        <p:nvGraphicFramePr>
          <p:cNvPr id="26214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646238" y="2632075"/>
          <a:ext cx="2559050" cy="1414463"/>
        </p:xfrm>
        <a:graphic>
          <a:graphicData uri="http://schemas.openxmlformats.org/presentationml/2006/ole">
            <p:oleObj spid="_x0000_s262148" name="Equation" r:id="rId4" imgW="1562040" imgH="863280" progId="Equation.3">
              <p:embed/>
            </p:oleObj>
          </a:graphicData>
        </a:graphic>
      </p:graphicFrame>
      <p:graphicFrame>
        <p:nvGraphicFramePr>
          <p:cNvPr id="262152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6584950" y="4991100"/>
          <a:ext cx="165100" cy="228600"/>
        </p:xfrm>
        <a:graphic>
          <a:graphicData uri="http://schemas.openxmlformats.org/presentationml/2006/ole">
            <p:oleObj spid="_x0000_s262152" name="Equation" r:id="rId5" imgW="164880" imgH="228600" progId="Equation.3">
              <p:embed/>
            </p:oleObj>
          </a:graphicData>
        </a:graphic>
      </p:graphicFrame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6475413" y="4305300"/>
            <a:ext cx="184308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تعداد داده‫ها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=N</a:t>
            </a:r>
          </a:p>
        </p:txBody>
      </p:sp>
      <p:sp>
        <p:nvSpPr>
          <p:cNvPr id="262151" name="Text Box 7"/>
          <p:cNvSpPr txBox="1">
            <a:spLocks noChangeArrowheads="1"/>
          </p:cNvSpPr>
          <p:nvPr/>
        </p:nvSpPr>
        <p:spPr bwMode="auto">
          <a:xfrm>
            <a:off x="7181850" y="4740275"/>
            <a:ext cx="1262063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ميانه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Md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2946400" y="5959475"/>
            <a:ext cx="4995863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=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فراواني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مطلق طبقه‫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که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ميانه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در آن قرار دارد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62155" name="Text Box 11"/>
          <p:cNvSpPr txBox="1">
            <a:spLocks noChangeArrowheads="1"/>
          </p:cNvSpPr>
          <p:nvPr/>
        </p:nvSpPr>
        <p:spPr bwMode="auto">
          <a:xfrm>
            <a:off x="4148138" y="5572125"/>
            <a:ext cx="468788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کرانه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پايين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طبقه‫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که در آن قرار دارد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=L</a:t>
            </a:r>
          </a:p>
        </p:txBody>
      </p:sp>
      <p:sp>
        <p:nvSpPr>
          <p:cNvPr id="262156" name="Text Box 12"/>
          <p:cNvSpPr txBox="1">
            <a:spLocks noChangeArrowheads="1"/>
          </p:cNvSpPr>
          <p:nvPr/>
        </p:nvSpPr>
        <p:spPr bwMode="auto">
          <a:xfrm>
            <a:off x="6353175" y="3852863"/>
            <a:ext cx="180022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فاصله طبقات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=C</a:t>
            </a:r>
          </a:p>
        </p:txBody>
      </p:sp>
      <p:sp>
        <p:nvSpPr>
          <p:cNvPr id="262157" name="Text Box 13"/>
          <p:cNvSpPr txBox="1">
            <a:spLocks noChangeArrowheads="1"/>
          </p:cNvSpPr>
          <p:nvPr/>
        </p:nvSpPr>
        <p:spPr bwMode="auto">
          <a:xfrm>
            <a:off x="2762250" y="5192713"/>
            <a:ext cx="580548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فراواني تجمعي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ماقبل طبقه‫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که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ميانه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در آن قرار دارد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=FC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/>
      <p:bldP spid="262150" grpId="0"/>
      <p:bldP spid="262151" grpId="0"/>
      <p:bldP spid="262154" grpId="0"/>
      <p:bldP spid="262155" grpId="0"/>
      <p:bldP spid="262156" grpId="0"/>
      <p:bldP spid="2621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60700"/>
            <a:ext cx="8229600" cy="2346325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علم </a:t>
            </a:r>
            <a:r>
              <a:rPr lang="fa-IR" dirty="0" smtClean="0">
                <a:cs typeface="Zar" pitchFamily="2" charset="-78"/>
              </a:rPr>
              <a:t>کوششي </a:t>
            </a:r>
            <a:r>
              <a:rPr lang="fa-IR" dirty="0">
                <a:cs typeface="Zar" pitchFamily="2" charset="-78"/>
              </a:rPr>
              <a:t>است </a:t>
            </a:r>
            <a:r>
              <a:rPr lang="fa-IR" dirty="0" smtClean="0">
                <a:cs typeface="Zar" pitchFamily="2" charset="-78"/>
              </a:rPr>
              <a:t>براي تطبيق </a:t>
            </a:r>
            <a:r>
              <a:rPr lang="fa-IR" dirty="0">
                <a:cs typeface="Zar" pitchFamily="2" charset="-78"/>
              </a:rPr>
              <a:t>تجربه </a:t>
            </a:r>
            <a:r>
              <a:rPr lang="fa-IR" dirty="0" smtClean="0">
                <a:cs typeface="Zar" pitchFamily="2" charset="-78"/>
              </a:rPr>
              <a:t>حسي </a:t>
            </a:r>
            <a:r>
              <a:rPr lang="fa-IR" dirty="0">
                <a:cs typeface="Zar" pitchFamily="2" charset="-78"/>
              </a:rPr>
              <a:t>نامنظم و متنوع به </a:t>
            </a:r>
            <a:r>
              <a:rPr lang="fa-IR" dirty="0" smtClean="0">
                <a:cs typeface="Zar" pitchFamily="2" charset="-78"/>
              </a:rPr>
              <a:t>يک سيستم فکري </a:t>
            </a:r>
            <a:r>
              <a:rPr lang="fa-IR" dirty="0">
                <a:cs typeface="Zar" pitchFamily="2" charset="-78"/>
              </a:rPr>
              <a:t>که منطقا متحدالشکل باشد. در </a:t>
            </a:r>
            <a:r>
              <a:rPr lang="fa-IR" dirty="0" smtClean="0">
                <a:cs typeface="Zar" pitchFamily="2" charset="-78"/>
              </a:rPr>
              <a:t>اين سيستم تجربيات </a:t>
            </a:r>
            <a:r>
              <a:rPr lang="fa-IR" dirty="0">
                <a:cs typeface="Zar" pitchFamily="2" charset="-78"/>
              </a:rPr>
              <a:t>واحد با جنبه </a:t>
            </a:r>
            <a:r>
              <a:rPr lang="fa-IR" dirty="0" smtClean="0">
                <a:cs typeface="Zar" pitchFamily="2" charset="-78"/>
              </a:rPr>
              <a:t>تئوريک يا نظري بايد طوري </a:t>
            </a:r>
            <a:r>
              <a:rPr lang="fa-IR" dirty="0">
                <a:cs typeface="Zar" pitchFamily="2" charset="-78"/>
              </a:rPr>
              <a:t>همبسته باشند که </a:t>
            </a:r>
            <a:r>
              <a:rPr lang="fa-IR" dirty="0" smtClean="0">
                <a:cs typeface="Zar" pitchFamily="2" charset="-78"/>
              </a:rPr>
              <a:t>هماهنگي </a:t>
            </a:r>
            <a:r>
              <a:rPr lang="fa-IR" dirty="0">
                <a:cs typeface="Zar" pitchFamily="2" charset="-78"/>
              </a:rPr>
              <a:t>آنها </a:t>
            </a:r>
            <a:r>
              <a:rPr lang="fa-IR" dirty="0" smtClean="0">
                <a:cs typeface="Zar" pitchFamily="2" charset="-78"/>
              </a:rPr>
              <a:t>متمايز </a:t>
            </a:r>
            <a:r>
              <a:rPr lang="fa-IR" dirty="0">
                <a:cs typeface="Zar" pitchFamily="2" charset="-78"/>
              </a:rPr>
              <a:t>و متقاعدکننده باشد.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تعريف </a:t>
            </a:r>
            <a:r>
              <a:rPr lang="fa-IR" dirty="0">
                <a:cs typeface="Zar" pitchFamily="2" charset="-78"/>
              </a:rPr>
              <a:t>علم از </a:t>
            </a:r>
            <a:r>
              <a:rPr lang="fa-IR" dirty="0" smtClean="0">
                <a:cs typeface="Zar" pitchFamily="2" charset="-78"/>
              </a:rPr>
              <a:t>ديدگاه انيشتن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2" grpId="0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87738"/>
            <a:ext cx="8229600" cy="1279525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پراکندگي </a:t>
            </a:r>
            <a:r>
              <a:rPr lang="fa-IR" dirty="0">
                <a:cs typeface="Zar" pitchFamily="2" charset="-78"/>
              </a:rPr>
              <a:t>است که به </a:t>
            </a:r>
            <a:r>
              <a:rPr lang="fa-IR" dirty="0" smtClean="0">
                <a:cs typeface="Zar" pitchFamily="2" charset="-78"/>
              </a:rPr>
              <a:t>موقعيت نسبي </a:t>
            </a:r>
            <a:r>
              <a:rPr lang="fa-IR" dirty="0">
                <a:cs typeface="Zar" pitchFamily="2" charset="-78"/>
              </a:rPr>
              <a:t>هر نمره در </a:t>
            </a:r>
            <a:r>
              <a:rPr lang="fa-IR" dirty="0" smtClean="0">
                <a:cs typeface="Zar" pitchFamily="2" charset="-78"/>
              </a:rPr>
              <a:t>توزيع فراواني بستگي </a:t>
            </a:r>
            <a:r>
              <a:rPr lang="fa-IR" dirty="0">
                <a:cs typeface="Zar" pitchFamily="2" charset="-78"/>
              </a:rPr>
              <a:t>دارد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89025"/>
            <a:ext cx="8229600" cy="1143000"/>
          </a:xfrm>
        </p:spPr>
        <p:txBody>
          <a:bodyPr/>
          <a:lstStyle/>
          <a:p>
            <a:r>
              <a:rPr lang="fa-IR" dirty="0">
                <a:cs typeface="Zar" pitchFamily="2" charset="-78"/>
              </a:rPr>
              <a:t>انحراف استاندارد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انحراف </a:t>
            </a:r>
            <a:r>
              <a:rPr lang="fa-IR" dirty="0" smtClean="0">
                <a:cs typeface="Zar" pitchFamily="2" charset="-78"/>
              </a:rPr>
              <a:t>معيار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build="p"/>
      <p:bldP spid="265218" grpId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44" name="Object 4"/>
          <p:cNvGraphicFramePr>
            <a:graphicFrameLocks noChangeAspect="1"/>
          </p:cNvGraphicFramePr>
          <p:nvPr/>
        </p:nvGraphicFramePr>
        <p:xfrm>
          <a:off x="268288" y="819150"/>
          <a:ext cx="4622800" cy="2078038"/>
        </p:xfrm>
        <a:graphic>
          <a:graphicData uri="http://schemas.openxmlformats.org/presentationml/2006/ole">
            <p:oleObj spid="_x0000_s266244" name="Equation" r:id="rId4" imgW="1155600" imgH="495000" progId="Equation.3">
              <p:embed/>
            </p:oleObj>
          </a:graphicData>
        </a:graphic>
      </p:graphicFrame>
      <p:graphicFrame>
        <p:nvGraphicFramePr>
          <p:cNvPr id="266245" name="Object 5"/>
          <p:cNvGraphicFramePr>
            <a:graphicFrameLocks noChangeAspect="1"/>
          </p:cNvGraphicFramePr>
          <p:nvPr/>
        </p:nvGraphicFramePr>
        <p:xfrm>
          <a:off x="238125" y="3448050"/>
          <a:ext cx="5018088" cy="2540000"/>
        </p:xfrm>
        <a:graphic>
          <a:graphicData uri="http://schemas.openxmlformats.org/presentationml/2006/ole">
            <p:oleObj spid="_x0000_s266245" name="Equation" r:id="rId5" imgW="1155600" imgH="507960" progId="Equation.3">
              <p:embed/>
            </p:oleObj>
          </a:graphicData>
        </a:graphic>
      </p:graphicFrame>
      <p:sp>
        <p:nvSpPr>
          <p:cNvPr id="266246" name="Text Box 6"/>
          <p:cNvSpPr txBox="1">
            <a:spLocks noChangeArrowheads="1"/>
          </p:cNvSpPr>
          <p:nvPr/>
        </p:nvSpPr>
        <p:spPr bwMode="auto">
          <a:xfrm>
            <a:off x="7170738" y="1363663"/>
            <a:ext cx="1524000" cy="5191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براي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جامعه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:</a:t>
            </a:r>
          </a:p>
        </p:txBody>
      </p:sp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7138988" y="4586288"/>
            <a:ext cx="1436687" cy="5191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براي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نمونه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: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6" grpId="0"/>
      <p:bldP spid="266247" grpId="0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92475"/>
            <a:ext cx="8229600" cy="1054100"/>
          </a:xfrm>
        </p:spPr>
        <p:txBody>
          <a:bodyPr anchor="ctr"/>
          <a:lstStyle/>
          <a:p>
            <a:pPr algn="ct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به مجذور انحراف </a:t>
            </a:r>
            <a:r>
              <a:rPr lang="fa-IR" dirty="0" smtClean="0">
                <a:cs typeface="Zar" pitchFamily="2" charset="-78"/>
              </a:rPr>
              <a:t>معيار واريانس </a:t>
            </a:r>
            <a:r>
              <a:rPr lang="fa-IR" dirty="0">
                <a:cs typeface="Zar" pitchFamily="2" charset="-78"/>
              </a:rPr>
              <a:t>جامعه گفته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شود.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31875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واريانس </a:t>
            </a:r>
            <a:r>
              <a:rPr lang="fa-IR" dirty="0">
                <a:cs typeface="Zar" pitchFamily="2" charset="-78"/>
              </a:rPr>
              <a:t>جامعه: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/>
      <p:bldP spid="267266" grpId="0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292" name="Object 4"/>
          <p:cNvGraphicFramePr>
            <a:graphicFrameLocks noChangeAspect="1"/>
          </p:cNvGraphicFramePr>
          <p:nvPr/>
        </p:nvGraphicFramePr>
        <p:xfrm>
          <a:off x="449263" y="544513"/>
          <a:ext cx="4645025" cy="2009775"/>
        </p:xfrm>
        <a:graphic>
          <a:graphicData uri="http://schemas.openxmlformats.org/presentationml/2006/ole">
            <p:oleObj spid="_x0000_s268292" name="Equation" r:id="rId4" imgW="1104840" imgH="457200" progId="Equation.3">
              <p:embed/>
            </p:oleObj>
          </a:graphicData>
        </a:graphic>
      </p:graphicFrame>
      <p:graphicFrame>
        <p:nvGraphicFramePr>
          <p:cNvPr id="268293" name="Object 5"/>
          <p:cNvGraphicFramePr>
            <a:graphicFrameLocks noChangeAspect="1"/>
          </p:cNvGraphicFramePr>
          <p:nvPr/>
        </p:nvGraphicFramePr>
        <p:xfrm>
          <a:off x="306388" y="3543300"/>
          <a:ext cx="5461000" cy="2738438"/>
        </p:xfrm>
        <a:graphic>
          <a:graphicData uri="http://schemas.openxmlformats.org/presentationml/2006/ole">
            <p:oleObj spid="_x0000_s268293" name="Equation" r:id="rId5" imgW="1104840" imgH="444240" progId="Equation.3">
              <p:embed/>
            </p:oleObj>
          </a:graphicData>
        </a:graphic>
      </p:graphicFrame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6821488" y="1392238"/>
            <a:ext cx="1363662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براي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نمونه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:</a:t>
            </a:r>
          </a:p>
        </p:txBody>
      </p:sp>
      <p:sp>
        <p:nvSpPr>
          <p:cNvPr id="268295" name="Text Box 7"/>
          <p:cNvSpPr txBox="1">
            <a:spLocks noChangeArrowheads="1"/>
          </p:cNvSpPr>
          <p:nvPr/>
        </p:nvSpPr>
        <p:spPr bwMode="auto">
          <a:xfrm>
            <a:off x="6367463" y="4791075"/>
            <a:ext cx="20320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براي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جامعه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آماري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: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4" grpId="0"/>
      <p:bldP spid="268295" grpId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8463" y="2971800"/>
            <a:ext cx="8288337" cy="2319338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منحني قرينه</a:t>
            </a:r>
            <a:r>
              <a:rPr lang="fa-IR" dirty="0">
                <a:cs typeface="Zar" pitchFamily="2" charset="-78"/>
              </a:rPr>
              <a:t>‫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است که </a:t>
            </a:r>
            <a:r>
              <a:rPr lang="fa-IR" dirty="0" smtClean="0">
                <a:cs typeface="Zar" pitchFamily="2" charset="-78"/>
              </a:rPr>
              <a:t>شکلي شبيه </a:t>
            </a:r>
            <a:r>
              <a:rPr lang="fa-IR" dirty="0">
                <a:cs typeface="Zar" pitchFamily="2" charset="-78"/>
              </a:rPr>
              <a:t>زنگ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زنگوله دارد؛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يعني </a:t>
            </a:r>
            <a:r>
              <a:rPr lang="fa-IR" dirty="0">
                <a:cs typeface="Zar" pitchFamily="2" charset="-78"/>
              </a:rPr>
              <a:t>اکثر نمره‫ها در وسط انباشته شده به </a:t>
            </a:r>
            <a:r>
              <a:rPr lang="fa-IR" dirty="0" smtClean="0">
                <a:cs typeface="Zar" pitchFamily="2" charset="-78"/>
              </a:rPr>
              <a:t>طوري </a:t>
            </a:r>
            <a:r>
              <a:rPr lang="fa-IR" dirty="0">
                <a:cs typeface="Zar" pitchFamily="2" charset="-78"/>
              </a:rPr>
              <a:t>که در </a:t>
            </a:r>
            <a:r>
              <a:rPr lang="fa-IR" dirty="0" smtClean="0">
                <a:cs typeface="Zar" pitchFamily="2" charset="-78"/>
              </a:rPr>
              <a:t>انتهاي </a:t>
            </a:r>
            <a:r>
              <a:rPr lang="fa-IR" dirty="0">
                <a:cs typeface="Zar" pitchFamily="2" charset="-78"/>
              </a:rPr>
              <a:t>دو طرف، دنباله نسبتا </a:t>
            </a:r>
            <a:r>
              <a:rPr lang="fa-IR" dirty="0" smtClean="0">
                <a:cs typeface="Zar" pitchFamily="2" charset="-78"/>
              </a:rPr>
              <a:t>طويلي </a:t>
            </a:r>
            <a:r>
              <a:rPr lang="fa-IR" dirty="0">
                <a:cs typeface="Zar" pitchFamily="2" charset="-78"/>
              </a:rPr>
              <a:t>به وجود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آورد.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0450"/>
            <a:ext cx="8229600" cy="1143000"/>
          </a:xfrm>
        </p:spPr>
        <p:txBody>
          <a:bodyPr/>
          <a:lstStyle/>
          <a:p>
            <a:r>
              <a:rPr lang="fa-IR" dirty="0" smtClean="0">
                <a:cs typeface="Zar" pitchFamily="2" charset="-78"/>
              </a:rPr>
              <a:t>منحني طبيعي: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/>
      <p:bldP spid="269314" grpId="0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366713" y="2943225"/>
            <a:ext cx="8462962" cy="2101850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همواره نظر بر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است که </a:t>
            </a:r>
            <a:r>
              <a:rPr lang="fa-IR" dirty="0" smtClean="0">
                <a:cs typeface="Zar" pitchFamily="2" charset="-78"/>
              </a:rPr>
              <a:t>نتايج </a:t>
            </a:r>
            <a:r>
              <a:rPr lang="fa-IR" dirty="0">
                <a:cs typeface="Zar" pitchFamily="2" charset="-78"/>
              </a:rPr>
              <a:t>حاصل از مطالعه گروه </a:t>
            </a:r>
            <a:r>
              <a:rPr lang="fa-IR" dirty="0" smtClean="0">
                <a:cs typeface="Zar" pitchFamily="2" charset="-78"/>
              </a:rPr>
              <a:t>کوچکي </a:t>
            </a:r>
            <a:r>
              <a:rPr lang="fa-IR" dirty="0">
                <a:cs typeface="Zar" pitchFamily="2" charset="-78"/>
              </a:rPr>
              <a:t>به نام نمونه چگونه به گروه </a:t>
            </a:r>
            <a:r>
              <a:rPr lang="fa-IR" dirty="0" smtClean="0">
                <a:cs typeface="Zar" pitchFamily="2" charset="-78"/>
              </a:rPr>
              <a:t>بزرگتري </a:t>
            </a:r>
            <a:r>
              <a:rPr lang="fa-IR" dirty="0">
                <a:cs typeface="Zar" pitchFamily="2" charset="-78"/>
              </a:rPr>
              <a:t>به نام جامعه </a:t>
            </a:r>
            <a:r>
              <a:rPr lang="fa-IR" dirty="0" smtClean="0">
                <a:cs typeface="Zar" pitchFamily="2" charset="-78"/>
              </a:rPr>
              <a:t>تعميم </a:t>
            </a:r>
            <a:r>
              <a:rPr lang="fa-IR" dirty="0">
                <a:cs typeface="Zar" pitchFamily="2" charset="-78"/>
              </a:rPr>
              <a:t>داده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شود.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74738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تجزيه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تحليل </a:t>
            </a:r>
            <a:r>
              <a:rPr lang="fa-IR" dirty="0">
                <a:cs typeface="Zar" pitchFamily="2" charset="-78"/>
              </a:rPr>
              <a:t>با استفاده از آمار </a:t>
            </a:r>
            <a:r>
              <a:rPr lang="fa-IR" dirty="0" smtClean="0">
                <a:cs typeface="Zar" pitchFamily="2" charset="-78"/>
              </a:rPr>
              <a:t>استنباطي: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  <p:bldP spid="270338" grpId="0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57563"/>
            <a:ext cx="8229600" cy="1700212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به </a:t>
            </a:r>
            <a:r>
              <a:rPr lang="fa-IR" dirty="0" smtClean="0">
                <a:cs typeface="Zar" pitchFamily="2" charset="-78"/>
              </a:rPr>
              <a:t>بررسي </a:t>
            </a:r>
            <a:r>
              <a:rPr lang="fa-IR" dirty="0">
                <a:cs typeface="Zar" pitchFamily="2" charset="-78"/>
              </a:rPr>
              <a:t>ارتباط </a:t>
            </a:r>
            <a:r>
              <a:rPr lang="fa-IR" dirty="0" smtClean="0">
                <a:cs typeface="Zar" pitchFamily="2" charset="-78"/>
              </a:rPr>
              <a:t>بين </a:t>
            </a:r>
            <a:r>
              <a:rPr lang="fa-IR" dirty="0">
                <a:cs typeface="Zar" pitchFamily="2" charset="-78"/>
              </a:rPr>
              <a:t>دو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چند </a:t>
            </a:r>
            <a:r>
              <a:rPr lang="fa-IR" dirty="0" smtClean="0">
                <a:cs typeface="Zar" pitchFamily="2" charset="-78"/>
              </a:rPr>
              <a:t>متغير </a:t>
            </a:r>
            <a:r>
              <a:rPr lang="fa-IR" dirty="0">
                <a:cs typeface="Zar" pitchFamily="2" charset="-78"/>
              </a:rPr>
              <a:t>پرداخته </a:t>
            </a:r>
            <a:r>
              <a:rPr lang="fa-IR" dirty="0" smtClean="0">
                <a:cs typeface="Zar" pitchFamily="2" charset="-78"/>
              </a:rPr>
              <a:t>ضريب </a:t>
            </a:r>
            <a:r>
              <a:rPr lang="fa-IR" dirty="0">
                <a:cs typeface="Zar" pitchFamily="2" charset="-78"/>
              </a:rPr>
              <a:t>آن را محاسبه </a:t>
            </a:r>
            <a:r>
              <a:rPr lang="fa-IR" dirty="0" smtClean="0">
                <a:cs typeface="Zar" pitchFamily="2" charset="-78"/>
              </a:rPr>
              <a:t>مي‫نمايد</a:t>
            </a:r>
            <a:r>
              <a:rPr lang="fa-IR" dirty="0">
                <a:cs typeface="Zar" pitchFamily="2" charset="-78"/>
              </a:rPr>
              <a:t>.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همبستگي بين متغيرها </a:t>
            </a:r>
            <a:r>
              <a:rPr lang="fa-IR" dirty="0">
                <a:cs typeface="Zar" pitchFamily="2" charset="-78"/>
              </a:rPr>
              <a:t>ممکن است مثبت </a:t>
            </a:r>
            <a:r>
              <a:rPr lang="fa-IR" dirty="0" smtClean="0">
                <a:cs typeface="Zar" pitchFamily="2" charset="-78"/>
              </a:rPr>
              <a:t>يا منفي </a:t>
            </a:r>
            <a:r>
              <a:rPr lang="fa-IR" dirty="0">
                <a:cs typeface="Zar" pitchFamily="2" charset="-78"/>
              </a:rPr>
              <a:t>باشد.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89025"/>
            <a:ext cx="8229600" cy="1143000"/>
          </a:xfrm>
        </p:spPr>
        <p:txBody>
          <a:bodyPr/>
          <a:lstStyle/>
          <a:p>
            <a:r>
              <a:rPr lang="fa-IR" dirty="0" smtClean="0">
                <a:cs typeface="Zar" pitchFamily="2" charset="-78"/>
              </a:rPr>
              <a:t>همبستگي: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  <p:bldP spid="271362" grpId="0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9" name="Line 5"/>
          <p:cNvSpPr>
            <a:spLocks noChangeShapeType="1"/>
          </p:cNvSpPr>
          <p:nvPr/>
        </p:nvSpPr>
        <p:spPr bwMode="auto">
          <a:xfrm flipV="1">
            <a:off x="406400" y="1292225"/>
            <a:ext cx="0" cy="2263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72390" name="Line 6"/>
          <p:cNvSpPr>
            <a:spLocks noChangeShapeType="1"/>
          </p:cNvSpPr>
          <p:nvPr/>
        </p:nvSpPr>
        <p:spPr bwMode="auto">
          <a:xfrm>
            <a:off x="392113" y="3556000"/>
            <a:ext cx="23939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72391" name="Oval 7"/>
          <p:cNvSpPr>
            <a:spLocks noChangeArrowheads="1"/>
          </p:cNvSpPr>
          <p:nvPr/>
        </p:nvSpPr>
        <p:spPr bwMode="auto">
          <a:xfrm rot="-3622256">
            <a:off x="657226" y="2009775"/>
            <a:ext cx="1276350" cy="581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987425" y="2509838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2393" name="Text Box 9"/>
          <p:cNvSpPr txBox="1">
            <a:spLocks noChangeArrowheads="1"/>
          </p:cNvSpPr>
          <p:nvPr/>
        </p:nvSpPr>
        <p:spPr bwMode="auto">
          <a:xfrm>
            <a:off x="1131888" y="1868488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2394" name="Text Box 10"/>
          <p:cNvSpPr txBox="1">
            <a:spLocks noChangeArrowheads="1"/>
          </p:cNvSpPr>
          <p:nvPr/>
        </p:nvSpPr>
        <p:spPr bwMode="auto">
          <a:xfrm>
            <a:off x="1246188" y="2297113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2395" name="Text Box 11"/>
          <p:cNvSpPr txBox="1">
            <a:spLocks noChangeArrowheads="1"/>
          </p:cNvSpPr>
          <p:nvPr/>
        </p:nvSpPr>
        <p:spPr bwMode="auto">
          <a:xfrm>
            <a:off x="1417638" y="2008188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2396" name="Text Box 12"/>
          <p:cNvSpPr txBox="1">
            <a:spLocks noChangeArrowheads="1"/>
          </p:cNvSpPr>
          <p:nvPr/>
        </p:nvSpPr>
        <p:spPr bwMode="auto">
          <a:xfrm>
            <a:off x="1303338" y="1825625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2397" name="Text Box 13"/>
          <p:cNvSpPr txBox="1">
            <a:spLocks noChangeArrowheads="1"/>
          </p:cNvSpPr>
          <p:nvPr/>
        </p:nvSpPr>
        <p:spPr bwMode="auto">
          <a:xfrm>
            <a:off x="1431925" y="1682750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2398" name="Text Box 14"/>
          <p:cNvSpPr txBox="1">
            <a:spLocks noChangeArrowheads="1"/>
          </p:cNvSpPr>
          <p:nvPr/>
        </p:nvSpPr>
        <p:spPr bwMode="auto">
          <a:xfrm>
            <a:off x="1231900" y="2054225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2399" name="Text Box 15"/>
          <p:cNvSpPr txBox="1">
            <a:spLocks noChangeArrowheads="1"/>
          </p:cNvSpPr>
          <p:nvPr/>
        </p:nvSpPr>
        <p:spPr bwMode="auto">
          <a:xfrm>
            <a:off x="1074738" y="2282825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2400" name="Text Box 16"/>
          <p:cNvSpPr txBox="1">
            <a:spLocks noChangeArrowheads="1"/>
          </p:cNvSpPr>
          <p:nvPr/>
        </p:nvSpPr>
        <p:spPr bwMode="auto">
          <a:xfrm>
            <a:off x="1011238" y="2119313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2401" name="Text Box 17"/>
          <p:cNvSpPr txBox="1">
            <a:spLocks noChangeArrowheads="1"/>
          </p:cNvSpPr>
          <p:nvPr/>
        </p:nvSpPr>
        <p:spPr bwMode="auto">
          <a:xfrm>
            <a:off x="874713" y="2339975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2402" name="Text Box 18"/>
          <p:cNvSpPr txBox="1">
            <a:spLocks noChangeArrowheads="1"/>
          </p:cNvSpPr>
          <p:nvPr/>
        </p:nvSpPr>
        <p:spPr bwMode="auto">
          <a:xfrm>
            <a:off x="1160463" y="2439988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2403" name="Line 19"/>
          <p:cNvSpPr>
            <a:spLocks noChangeShapeType="1"/>
          </p:cNvSpPr>
          <p:nvPr/>
        </p:nvSpPr>
        <p:spPr bwMode="auto">
          <a:xfrm flipV="1">
            <a:off x="3279775" y="1293813"/>
            <a:ext cx="0" cy="2263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72404" name="Line 20"/>
          <p:cNvSpPr>
            <a:spLocks noChangeShapeType="1"/>
          </p:cNvSpPr>
          <p:nvPr/>
        </p:nvSpPr>
        <p:spPr bwMode="auto">
          <a:xfrm>
            <a:off x="3265488" y="3557588"/>
            <a:ext cx="23939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72405" name="Line 21"/>
          <p:cNvSpPr>
            <a:spLocks noChangeShapeType="1"/>
          </p:cNvSpPr>
          <p:nvPr/>
        </p:nvSpPr>
        <p:spPr bwMode="auto">
          <a:xfrm>
            <a:off x="3482975" y="1436688"/>
            <a:ext cx="1800225" cy="18002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72407" name="Oval 23"/>
          <p:cNvSpPr>
            <a:spLocks noChangeArrowheads="1"/>
          </p:cNvSpPr>
          <p:nvPr/>
        </p:nvSpPr>
        <p:spPr bwMode="auto">
          <a:xfrm>
            <a:off x="3470275" y="1422400"/>
            <a:ext cx="115888" cy="1158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08" name="Oval 24"/>
          <p:cNvSpPr>
            <a:spLocks noChangeArrowheads="1"/>
          </p:cNvSpPr>
          <p:nvPr/>
        </p:nvSpPr>
        <p:spPr bwMode="auto">
          <a:xfrm>
            <a:off x="3586163" y="1538288"/>
            <a:ext cx="115887" cy="1158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09" name="Oval 25"/>
          <p:cNvSpPr>
            <a:spLocks noChangeArrowheads="1"/>
          </p:cNvSpPr>
          <p:nvPr/>
        </p:nvSpPr>
        <p:spPr bwMode="auto">
          <a:xfrm>
            <a:off x="5122863" y="3074988"/>
            <a:ext cx="115887" cy="1158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10" name="Oval 26"/>
          <p:cNvSpPr>
            <a:spLocks noChangeArrowheads="1"/>
          </p:cNvSpPr>
          <p:nvPr/>
        </p:nvSpPr>
        <p:spPr bwMode="auto">
          <a:xfrm>
            <a:off x="3843338" y="1795463"/>
            <a:ext cx="115887" cy="115887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11" name="Oval 27"/>
          <p:cNvSpPr>
            <a:spLocks noChangeArrowheads="1"/>
          </p:cNvSpPr>
          <p:nvPr/>
        </p:nvSpPr>
        <p:spPr bwMode="auto">
          <a:xfrm>
            <a:off x="3971925" y="1924050"/>
            <a:ext cx="115888" cy="1158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12" name="Oval 28"/>
          <p:cNvSpPr>
            <a:spLocks noChangeArrowheads="1"/>
          </p:cNvSpPr>
          <p:nvPr/>
        </p:nvSpPr>
        <p:spPr bwMode="auto">
          <a:xfrm>
            <a:off x="4114800" y="2066925"/>
            <a:ext cx="115888" cy="1158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13" name="Oval 29"/>
          <p:cNvSpPr>
            <a:spLocks noChangeArrowheads="1"/>
          </p:cNvSpPr>
          <p:nvPr/>
        </p:nvSpPr>
        <p:spPr bwMode="auto">
          <a:xfrm>
            <a:off x="4257675" y="2209800"/>
            <a:ext cx="115888" cy="1158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14" name="Oval 30"/>
          <p:cNvSpPr>
            <a:spLocks noChangeArrowheads="1"/>
          </p:cNvSpPr>
          <p:nvPr/>
        </p:nvSpPr>
        <p:spPr bwMode="auto">
          <a:xfrm>
            <a:off x="4400550" y="2352675"/>
            <a:ext cx="115888" cy="1158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15" name="Oval 31"/>
          <p:cNvSpPr>
            <a:spLocks noChangeArrowheads="1"/>
          </p:cNvSpPr>
          <p:nvPr/>
        </p:nvSpPr>
        <p:spPr bwMode="auto">
          <a:xfrm>
            <a:off x="4529138" y="2495550"/>
            <a:ext cx="115887" cy="1158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16" name="Oval 32"/>
          <p:cNvSpPr>
            <a:spLocks noChangeArrowheads="1"/>
          </p:cNvSpPr>
          <p:nvPr/>
        </p:nvSpPr>
        <p:spPr bwMode="auto">
          <a:xfrm>
            <a:off x="4686300" y="2638425"/>
            <a:ext cx="115888" cy="1158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17" name="Oval 33"/>
          <p:cNvSpPr>
            <a:spLocks noChangeArrowheads="1"/>
          </p:cNvSpPr>
          <p:nvPr/>
        </p:nvSpPr>
        <p:spPr bwMode="auto">
          <a:xfrm>
            <a:off x="4829175" y="2781300"/>
            <a:ext cx="115888" cy="1158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18" name="Oval 34"/>
          <p:cNvSpPr>
            <a:spLocks noChangeArrowheads="1"/>
          </p:cNvSpPr>
          <p:nvPr/>
        </p:nvSpPr>
        <p:spPr bwMode="auto">
          <a:xfrm>
            <a:off x="4976813" y="2930525"/>
            <a:ext cx="115887" cy="1158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19" name="Oval 35"/>
          <p:cNvSpPr>
            <a:spLocks noChangeArrowheads="1"/>
          </p:cNvSpPr>
          <p:nvPr/>
        </p:nvSpPr>
        <p:spPr bwMode="auto">
          <a:xfrm>
            <a:off x="3686175" y="1638300"/>
            <a:ext cx="115888" cy="115888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20" name="Line 36"/>
          <p:cNvSpPr>
            <a:spLocks noChangeShapeType="1"/>
          </p:cNvSpPr>
          <p:nvPr/>
        </p:nvSpPr>
        <p:spPr bwMode="auto">
          <a:xfrm flipV="1">
            <a:off x="6210300" y="1295400"/>
            <a:ext cx="0" cy="2263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72421" name="Line 37"/>
          <p:cNvSpPr>
            <a:spLocks noChangeShapeType="1"/>
          </p:cNvSpPr>
          <p:nvPr/>
        </p:nvSpPr>
        <p:spPr bwMode="auto">
          <a:xfrm>
            <a:off x="6196013" y="3559175"/>
            <a:ext cx="23939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72422" name="Line 38"/>
          <p:cNvSpPr>
            <a:spLocks noChangeShapeType="1"/>
          </p:cNvSpPr>
          <p:nvPr/>
        </p:nvSpPr>
        <p:spPr bwMode="auto">
          <a:xfrm flipV="1">
            <a:off x="6530975" y="1581150"/>
            <a:ext cx="1597025" cy="15970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72424" name="Oval 40"/>
          <p:cNvSpPr>
            <a:spLocks noChangeArrowheads="1"/>
          </p:cNvSpPr>
          <p:nvPr/>
        </p:nvSpPr>
        <p:spPr bwMode="auto">
          <a:xfrm>
            <a:off x="8085138" y="1554163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25" name="Oval 41"/>
          <p:cNvSpPr>
            <a:spLocks noChangeArrowheads="1"/>
          </p:cNvSpPr>
          <p:nvPr/>
        </p:nvSpPr>
        <p:spPr bwMode="auto">
          <a:xfrm>
            <a:off x="7972425" y="1655763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26" name="Oval 42"/>
          <p:cNvSpPr>
            <a:spLocks noChangeArrowheads="1"/>
          </p:cNvSpPr>
          <p:nvPr/>
        </p:nvSpPr>
        <p:spPr bwMode="auto">
          <a:xfrm>
            <a:off x="7858125" y="1770063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27" name="Oval 43"/>
          <p:cNvSpPr>
            <a:spLocks noChangeArrowheads="1"/>
          </p:cNvSpPr>
          <p:nvPr/>
        </p:nvSpPr>
        <p:spPr bwMode="auto">
          <a:xfrm>
            <a:off x="7758113" y="1855788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28" name="Oval 44"/>
          <p:cNvSpPr>
            <a:spLocks noChangeArrowheads="1"/>
          </p:cNvSpPr>
          <p:nvPr/>
        </p:nvSpPr>
        <p:spPr bwMode="auto">
          <a:xfrm>
            <a:off x="7658100" y="1955800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29" name="Oval 45"/>
          <p:cNvSpPr>
            <a:spLocks noChangeArrowheads="1"/>
          </p:cNvSpPr>
          <p:nvPr/>
        </p:nvSpPr>
        <p:spPr bwMode="auto">
          <a:xfrm>
            <a:off x="7558088" y="2055813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30" name="Oval 46"/>
          <p:cNvSpPr>
            <a:spLocks noChangeArrowheads="1"/>
          </p:cNvSpPr>
          <p:nvPr/>
        </p:nvSpPr>
        <p:spPr bwMode="auto">
          <a:xfrm>
            <a:off x="7459663" y="2162175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32" name="Oval 48"/>
          <p:cNvSpPr>
            <a:spLocks noChangeArrowheads="1"/>
          </p:cNvSpPr>
          <p:nvPr/>
        </p:nvSpPr>
        <p:spPr bwMode="auto">
          <a:xfrm>
            <a:off x="7340600" y="2263775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33" name="Oval 49"/>
          <p:cNvSpPr>
            <a:spLocks noChangeArrowheads="1"/>
          </p:cNvSpPr>
          <p:nvPr/>
        </p:nvSpPr>
        <p:spPr bwMode="auto">
          <a:xfrm>
            <a:off x="7242175" y="2366963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34" name="Oval 50"/>
          <p:cNvSpPr>
            <a:spLocks noChangeArrowheads="1"/>
          </p:cNvSpPr>
          <p:nvPr/>
        </p:nvSpPr>
        <p:spPr bwMode="auto">
          <a:xfrm>
            <a:off x="7138988" y="2468563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35" name="Oval 51"/>
          <p:cNvSpPr>
            <a:spLocks noChangeArrowheads="1"/>
          </p:cNvSpPr>
          <p:nvPr/>
        </p:nvSpPr>
        <p:spPr bwMode="auto">
          <a:xfrm>
            <a:off x="7037388" y="2571750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36" name="Oval 52"/>
          <p:cNvSpPr>
            <a:spLocks noChangeArrowheads="1"/>
          </p:cNvSpPr>
          <p:nvPr/>
        </p:nvSpPr>
        <p:spPr bwMode="auto">
          <a:xfrm>
            <a:off x="6935788" y="2684463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37" name="Oval 53"/>
          <p:cNvSpPr>
            <a:spLocks noChangeArrowheads="1"/>
          </p:cNvSpPr>
          <p:nvPr/>
        </p:nvSpPr>
        <p:spPr bwMode="auto">
          <a:xfrm>
            <a:off x="6834188" y="2787650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38" name="Oval 54"/>
          <p:cNvSpPr>
            <a:spLocks noChangeArrowheads="1"/>
          </p:cNvSpPr>
          <p:nvPr/>
        </p:nvSpPr>
        <p:spPr bwMode="auto">
          <a:xfrm>
            <a:off x="6732588" y="2887663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39" name="Oval 55"/>
          <p:cNvSpPr>
            <a:spLocks noChangeArrowheads="1"/>
          </p:cNvSpPr>
          <p:nvPr/>
        </p:nvSpPr>
        <p:spPr bwMode="auto">
          <a:xfrm>
            <a:off x="6630988" y="2990850"/>
            <a:ext cx="88900" cy="889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2440" name="Text Box 56"/>
          <p:cNvSpPr txBox="1">
            <a:spLocks noChangeArrowheads="1"/>
          </p:cNvSpPr>
          <p:nvPr/>
        </p:nvSpPr>
        <p:spPr bwMode="auto">
          <a:xfrm>
            <a:off x="6242050" y="3729038"/>
            <a:ext cx="2335213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همبستگي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مثبت و کامل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2441" name="Text Box 57"/>
          <p:cNvSpPr txBox="1">
            <a:spLocks noChangeArrowheads="1"/>
          </p:cNvSpPr>
          <p:nvPr/>
        </p:nvSpPr>
        <p:spPr bwMode="auto">
          <a:xfrm>
            <a:off x="3082925" y="3729038"/>
            <a:ext cx="243998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همبستگي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کامل و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منفي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2442" name="Text Box 58"/>
          <p:cNvSpPr txBox="1">
            <a:spLocks noChangeArrowheads="1"/>
          </p:cNvSpPr>
          <p:nvPr/>
        </p:nvSpPr>
        <p:spPr bwMode="auto">
          <a:xfrm>
            <a:off x="579438" y="3714750"/>
            <a:ext cx="184308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همبستگي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مثبت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2443" name="Text Box 59"/>
          <p:cNvSpPr txBox="1">
            <a:spLocks noChangeArrowheads="1"/>
          </p:cNvSpPr>
          <p:nvPr/>
        </p:nvSpPr>
        <p:spPr bwMode="auto">
          <a:xfrm>
            <a:off x="2851150" y="5283200"/>
            <a:ext cx="300672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نمايش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انواع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مدلهاي همبستگي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2444" name="Text Box 60"/>
          <p:cNvSpPr txBox="1">
            <a:spLocks noChangeArrowheads="1"/>
          </p:cNvSpPr>
          <p:nvPr/>
        </p:nvSpPr>
        <p:spPr bwMode="auto">
          <a:xfrm>
            <a:off x="100013" y="1092200"/>
            <a:ext cx="4191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y</a:t>
            </a:r>
          </a:p>
        </p:txBody>
      </p:sp>
      <p:sp>
        <p:nvSpPr>
          <p:cNvPr id="272445" name="Text Box 61"/>
          <p:cNvSpPr txBox="1">
            <a:spLocks noChangeArrowheads="1"/>
          </p:cNvSpPr>
          <p:nvPr/>
        </p:nvSpPr>
        <p:spPr bwMode="auto">
          <a:xfrm>
            <a:off x="2973388" y="1122363"/>
            <a:ext cx="4191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y</a:t>
            </a:r>
          </a:p>
        </p:txBody>
      </p:sp>
      <p:sp>
        <p:nvSpPr>
          <p:cNvPr id="272446" name="Text Box 62"/>
          <p:cNvSpPr txBox="1">
            <a:spLocks noChangeArrowheads="1"/>
          </p:cNvSpPr>
          <p:nvPr/>
        </p:nvSpPr>
        <p:spPr bwMode="auto">
          <a:xfrm>
            <a:off x="5889625" y="1135063"/>
            <a:ext cx="4191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y</a:t>
            </a:r>
          </a:p>
        </p:txBody>
      </p:sp>
      <p:sp>
        <p:nvSpPr>
          <p:cNvPr id="272447" name="Text Box 63"/>
          <p:cNvSpPr txBox="1">
            <a:spLocks noChangeArrowheads="1"/>
          </p:cNvSpPr>
          <p:nvPr/>
        </p:nvSpPr>
        <p:spPr bwMode="auto">
          <a:xfrm>
            <a:off x="8520113" y="3295650"/>
            <a:ext cx="42227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x</a:t>
            </a:r>
          </a:p>
        </p:txBody>
      </p:sp>
      <p:sp>
        <p:nvSpPr>
          <p:cNvPr id="272448" name="Text Box 64"/>
          <p:cNvSpPr txBox="1">
            <a:spLocks noChangeArrowheads="1"/>
          </p:cNvSpPr>
          <p:nvPr/>
        </p:nvSpPr>
        <p:spPr bwMode="auto">
          <a:xfrm>
            <a:off x="2711450" y="3292475"/>
            <a:ext cx="42227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x</a:t>
            </a:r>
          </a:p>
        </p:txBody>
      </p:sp>
      <p:sp>
        <p:nvSpPr>
          <p:cNvPr id="272449" name="Text Box 65"/>
          <p:cNvSpPr txBox="1">
            <a:spLocks noChangeArrowheads="1"/>
          </p:cNvSpPr>
          <p:nvPr/>
        </p:nvSpPr>
        <p:spPr bwMode="auto">
          <a:xfrm>
            <a:off x="5572125" y="3306763"/>
            <a:ext cx="42227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x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2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2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2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2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2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2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2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2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2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2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2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2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2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2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72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72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2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2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2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2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7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7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72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72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2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72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72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2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2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2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2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72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72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2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2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2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7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72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72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72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7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72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72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72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72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72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72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7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72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72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72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7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72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72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72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7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72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72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72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7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72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72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72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7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72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72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72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7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72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72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72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7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72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72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72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7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72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72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72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72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72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72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72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7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72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72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272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7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72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72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72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7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72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72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72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7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72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72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72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27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72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72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272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7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72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72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72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7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272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272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72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7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272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72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72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7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 animBg="1"/>
      <p:bldP spid="272390" grpId="0" animBg="1"/>
      <p:bldP spid="272391" grpId="0" animBg="1"/>
      <p:bldP spid="272403" grpId="0" animBg="1"/>
      <p:bldP spid="272404" grpId="0" animBg="1"/>
      <p:bldP spid="272405" grpId="0" animBg="1"/>
      <p:bldP spid="272407" grpId="0" animBg="1"/>
      <p:bldP spid="272408" grpId="0" animBg="1"/>
      <p:bldP spid="272409" grpId="0" animBg="1"/>
      <p:bldP spid="272410" grpId="0" animBg="1"/>
      <p:bldP spid="272411" grpId="0" animBg="1"/>
      <p:bldP spid="272412" grpId="0" animBg="1"/>
      <p:bldP spid="272413" grpId="0" animBg="1"/>
      <p:bldP spid="272414" grpId="0" animBg="1"/>
      <p:bldP spid="272415" grpId="0" animBg="1"/>
      <p:bldP spid="272416" grpId="0" animBg="1"/>
      <p:bldP spid="272417" grpId="0" animBg="1"/>
      <p:bldP spid="272418" grpId="0" animBg="1"/>
      <p:bldP spid="272419" grpId="0" animBg="1"/>
      <p:bldP spid="272420" grpId="0" animBg="1"/>
      <p:bldP spid="272421" grpId="0" animBg="1"/>
      <p:bldP spid="272422" grpId="0" animBg="1"/>
      <p:bldP spid="272424" grpId="0" animBg="1"/>
      <p:bldP spid="272425" grpId="0" animBg="1"/>
      <p:bldP spid="272426" grpId="0" animBg="1"/>
      <p:bldP spid="272427" grpId="0" animBg="1"/>
      <p:bldP spid="272428" grpId="0" animBg="1"/>
      <p:bldP spid="272429" grpId="0" animBg="1"/>
      <p:bldP spid="272430" grpId="0" animBg="1"/>
      <p:bldP spid="272432" grpId="0" animBg="1"/>
      <p:bldP spid="272433" grpId="0" animBg="1"/>
      <p:bldP spid="272434" grpId="0" animBg="1"/>
      <p:bldP spid="272435" grpId="0" animBg="1"/>
      <p:bldP spid="272436" grpId="0" animBg="1"/>
      <p:bldP spid="272437" grpId="0" animBg="1"/>
      <p:bldP spid="272438" grpId="0" animBg="1"/>
      <p:bldP spid="272439" grpId="0" animBg="1"/>
      <p:bldP spid="272440" grpId="0"/>
      <p:bldP spid="272441" grpId="0"/>
      <p:bldP spid="272443" grpId="0"/>
      <p:bldP spid="272446" grpId="0"/>
      <p:bldP spid="272447" grpId="0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Line 4"/>
          <p:cNvSpPr>
            <a:spLocks noChangeShapeType="1"/>
          </p:cNvSpPr>
          <p:nvPr/>
        </p:nvSpPr>
        <p:spPr bwMode="auto">
          <a:xfrm flipV="1">
            <a:off x="406400" y="1292225"/>
            <a:ext cx="0" cy="2263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73414" name="Line 6"/>
          <p:cNvSpPr>
            <a:spLocks noChangeShapeType="1"/>
          </p:cNvSpPr>
          <p:nvPr/>
        </p:nvSpPr>
        <p:spPr bwMode="auto">
          <a:xfrm>
            <a:off x="392113" y="3556000"/>
            <a:ext cx="23939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73415" name="Line 7"/>
          <p:cNvSpPr>
            <a:spLocks noChangeShapeType="1"/>
          </p:cNvSpPr>
          <p:nvPr/>
        </p:nvSpPr>
        <p:spPr bwMode="auto">
          <a:xfrm>
            <a:off x="595313" y="1495425"/>
            <a:ext cx="0" cy="17414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73416" name="Line 8"/>
          <p:cNvSpPr>
            <a:spLocks noChangeShapeType="1"/>
          </p:cNvSpPr>
          <p:nvPr/>
        </p:nvSpPr>
        <p:spPr bwMode="auto">
          <a:xfrm>
            <a:off x="723900" y="3367088"/>
            <a:ext cx="18716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73417" name="Line 9"/>
          <p:cNvSpPr>
            <a:spLocks noChangeShapeType="1"/>
          </p:cNvSpPr>
          <p:nvPr/>
        </p:nvSpPr>
        <p:spPr bwMode="auto">
          <a:xfrm flipV="1">
            <a:off x="3333750" y="1290638"/>
            <a:ext cx="0" cy="2263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73418" name="Line 10"/>
          <p:cNvSpPr>
            <a:spLocks noChangeShapeType="1"/>
          </p:cNvSpPr>
          <p:nvPr/>
        </p:nvSpPr>
        <p:spPr bwMode="auto">
          <a:xfrm>
            <a:off x="3322638" y="3557588"/>
            <a:ext cx="23939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73419" name="Oval 11"/>
          <p:cNvSpPr>
            <a:spLocks noChangeArrowheads="1"/>
          </p:cNvSpPr>
          <p:nvPr/>
        </p:nvSpPr>
        <p:spPr bwMode="auto">
          <a:xfrm rot="2018924">
            <a:off x="3516313" y="2054225"/>
            <a:ext cx="1219200" cy="12192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3420" name="Text Box 12"/>
          <p:cNvSpPr txBox="1">
            <a:spLocks noChangeArrowheads="1"/>
          </p:cNvSpPr>
          <p:nvPr/>
        </p:nvSpPr>
        <p:spPr bwMode="auto">
          <a:xfrm>
            <a:off x="4048125" y="2928938"/>
            <a:ext cx="2619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21" name="Text Box 13"/>
          <p:cNvSpPr txBox="1">
            <a:spLocks noChangeArrowheads="1"/>
          </p:cNvSpPr>
          <p:nvPr/>
        </p:nvSpPr>
        <p:spPr bwMode="auto">
          <a:xfrm>
            <a:off x="4264025" y="2887663"/>
            <a:ext cx="2619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22" name="Text Box 14"/>
          <p:cNvSpPr txBox="1">
            <a:spLocks noChangeArrowheads="1"/>
          </p:cNvSpPr>
          <p:nvPr/>
        </p:nvSpPr>
        <p:spPr bwMode="auto">
          <a:xfrm>
            <a:off x="4392613" y="2730500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23" name="Text Box 15"/>
          <p:cNvSpPr txBox="1">
            <a:spLocks noChangeArrowheads="1"/>
          </p:cNvSpPr>
          <p:nvPr/>
        </p:nvSpPr>
        <p:spPr bwMode="auto">
          <a:xfrm>
            <a:off x="4492625" y="2516188"/>
            <a:ext cx="2619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24" name="Text Box 16"/>
          <p:cNvSpPr txBox="1">
            <a:spLocks noChangeArrowheads="1"/>
          </p:cNvSpPr>
          <p:nvPr/>
        </p:nvSpPr>
        <p:spPr bwMode="auto">
          <a:xfrm>
            <a:off x="4478338" y="2301875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25" name="Text Box 17"/>
          <p:cNvSpPr txBox="1">
            <a:spLocks noChangeArrowheads="1"/>
          </p:cNvSpPr>
          <p:nvPr/>
        </p:nvSpPr>
        <p:spPr bwMode="auto">
          <a:xfrm>
            <a:off x="3835400" y="2930525"/>
            <a:ext cx="2619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26" name="Text Box 18"/>
          <p:cNvSpPr txBox="1">
            <a:spLocks noChangeArrowheads="1"/>
          </p:cNvSpPr>
          <p:nvPr/>
        </p:nvSpPr>
        <p:spPr bwMode="auto">
          <a:xfrm>
            <a:off x="3678238" y="2873375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27" name="Text Box 19"/>
          <p:cNvSpPr txBox="1">
            <a:spLocks noChangeArrowheads="1"/>
          </p:cNvSpPr>
          <p:nvPr/>
        </p:nvSpPr>
        <p:spPr bwMode="auto">
          <a:xfrm>
            <a:off x="4392613" y="2101850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28" name="Text Box 20"/>
          <p:cNvSpPr txBox="1">
            <a:spLocks noChangeArrowheads="1"/>
          </p:cNvSpPr>
          <p:nvPr/>
        </p:nvSpPr>
        <p:spPr bwMode="auto">
          <a:xfrm>
            <a:off x="4206875" y="1973263"/>
            <a:ext cx="2619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29" name="Text Box 21"/>
          <p:cNvSpPr txBox="1">
            <a:spLocks noChangeArrowheads="1"/>
          </p:cNvSpPr>
          <p:nvPr/>
        </p:nvSpPr>
        <p:spPr bwMode="auto">
          <a:xfrm>
            <a:off x="3992563" y="1958975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30" name="Text Box 22"/>
          <p:cNvSpPr txBox="1">
            <a:spLocks noChangeArrowheads="1"/>
          </p:cNvSpPr>
          <p:nvPr/>
        </p:nvSpPr>
        <p:spPr bwMode="auto">
          <a:xfrm>
            <a:off x="3814763" y="1973263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31" name="Text Box 23"/>
          <p:cNvSpPr txBox="1">
            <a:spLocks noChangeArrowheads="1"/>
          </p:cNvSpPr>
          <p:nvPr/>
        </p:nvSpPr>
        <p:spPr bwMode="auto">
          <a:xfrm>
            <a:off x="3678238" y="2101850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32" name="Text Box 24"/>
          <p:cNvSpPr txBox="1">
            <a:spLocks noChangeArrowheads="1"/>
          </p:cNvSpPr>
          <p:nvPr/>
        </p:nvSpPr>
        <p:spPr bwMode="auto">
          <a:xfrm>
            <a:off x="3563938" y="2701925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33" name="Text Box 25"/>
          <p:cNvSpPr txBox="1">
            <a:spLocks noChangeArrowheads="1"/>
          </p:cNvSpPr>
          <p:nvPr/>
        </p:nvSpPr>
        <p:spPr bwMode="auto">
          <a:xfrm>
            <a:off x="3506788" y="2501900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34" name="Text Box 26"/>
          <p:cNvSpPr txBox="1">
            <a:spLocks noChangeArrowheads="1"/>
          </p:cNvSpPr>
          <p:nvPr/>
        </p:nvSpPr>
        <p:spPr bwMode="auto">
          <a:xfrm>
            <a:off x="3563938" y="2301875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35" name="Text Box 27"/>
          <p:cNvSpPr txBox="1">
            <a:spLocks noChangeArrowheads="1"/>
          </p:cNvSpPr>
          <p:nvPr/>
        </p:nvSpPr>
        <p:spPr bwMode="auto">
          <a:xfrm>
            <a:off x="4235450" y="2530475"/>
            <a:ext cx="2619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36" name="Text Box 28"/>
          <p:cNvSpPr txBox="1">
            <a:spLocks noChangeArrowheads="1"/>
          </p:cNvSpPr>
          <p:nvPr/>
        </p:nvSpPr>
        <p:spPr bwMode="auto">
          <a:xfrm>
            <a:off x="4117975" y="2722563"/>
            <a:ext cx="2619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37" name="Text Box 29"/>
          <p:cNvSpPr txBox="1">
            <a:spLocks noChangeArrowheads="1"/>
          </p:cNvSpPr>
          <p:nvPr/>
        </p:nvSpPr>
        <p:spPr bwMode="auto">
          <a:xfrm>
            <a:off x="3914775" y="2725738"/>
            <a:ext cx="2619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38" name="Text Box 30"/>
          <p:cNvSpPr txBox="1">
            <a:spLocks noChangeArrowheads="1"/>
          </p:cNvSpPr>
          <p:nvPr/>
        </p:nvSpPr>
        <p:spPr bwMode="auto">
          <a:xfrm>
            <a:off x="4278313" y="2344738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39" name="Text Box 31"/>
          <p:cNvSpPr txBox="1">
            <a:spLocks noChangeArrowheads="1"/>
          </p:cNvSpPr>
          <p:nvPr/>
        </p:nvSpPr>
        <p:spPr bwMode="auto">
          <a:xfrm>
            <a:off x="4221163" y="2173288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40" name="Text Box 32"/>
          <p:cNvSpPr txBox="1">
            <a:spLocks noChangeArrowheads="1"/>
          </p:cNvSpPr>
          <p:nvPr/>
        </p:nvSpPr>
        <p:spPr bwMode="auto">
          <a:xfrm>
            <a:off x="4064000" y="2159000"/>
            <a:ext cx="2619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41" name="Text Box 33"/>
          <p:cNvSpPr txBox="1">
            <a:spLocks noChangeArrowheads="1"/>
          </p:cNvSpPr>
          <p:nvPr/>
        </p:nvSpPr>
        <p:spPr bwMode="auto">
          <a:xfrm>
            <a:off x="3863975" y="2159000"/>
            <a:ext cx="26193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42" name="Text Box 34"/>
          <p:cNvSpPr txBox="1">
            <a:spLocks noChangeArrowheads="1"/>
          </p:cNvSpPr>
          <p:nvPr/>
        </p:nvSpPr>
        <p:spPr bwMode="auto">
          <a:xfrm>
            <a:off x="4078288" y="2344738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43" name="Text Box 35"/>
          <p:cNvSpPr txBox="1">
            <a:spLocks noChangeArrowheads="1"/>
          </p:cNvSpPr>
          <p:nvPr/>
        </p:nvSpPr>
        <p:spPr bwMode="auto">
          <a:xfrm>
            <a:off x="4049713" y="2544763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44" name="Text Box 36"/>
          <p:cNvSpPr txBox="1">
            <a:spLocks noChangeArrowheads="1"/>
          </p:cNvSpPr>
          <p:nvPr/>
        </p:nvSpPr>
        <p:spPr bwMode="auto">
          <a:xfrm>
            <a:off x="3906838" y="2344738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45" name="Text Box 37"/>
          <p:cNvSpPr txBox="1">
            <a:spLocks noChangeArrowheads="1"/>
          </p:cNvSpPr>
          <p:nvPr/>
        </p:nvSpPr>
        <p:spPr bwMode="auto">
          <a:xfrm>
            <a:off x="3792538" y="2459038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46" name="Text Box 38"/>
          <p:cNvSpPr txBox="1">
            <a:spLocks noChangeArrowheads="1"/>
          </p:cNvSpPr>
          <p:nvPr/>
        </p:nvSpPr>
        <p:spPr bwMode="auto">
          <a:xfrm>
            <a:off x="3763963" y="2644775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47" name="Text Box 39"/>
          <p:cNvSpPr txBox="1">
            <a:spLocks noChangeArrowheads="1"/>
          </p:cNvSpPr>
          <p:nvPr/>
        </p:nvSpPr>
        <p:spPr bwMode="auto">
          <a:xfrm>
            <a:off x="3735388" y="2301875"/>
            <a:ext cx="2619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48" name="Line 40"/>
          <p:cNvSpPr>
            <a:spLocks noChangeShapeType="1"/>
          </p:cNvSpPr>
          <p:nvPr/>
        </p:nvSpPr>
        <p:spPr bwMode="auto">
          <a:xfrm flipV="1">
            <a:off x="6049963" y="1292225"/>
            <a:ext cx="0" cy="2263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73449" name="Line 41"/>
          <p:cNvSpPr>
            <a:spLocks noChangeShapeType="1"/>
          </p:cNvSpPr>
          <p:nvPr/>
        </p:nvSpPr>
        <p:spPr bwMode="auto">
          <a:xfrm>
            <a:off x="6038850" y="3559175"/>
            <a:ext cx="23939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73450" name="Oval 42"/>
          <p:cNvSpPr>
            <a:spLocks noChangeArrowheads="1"/>
          </p:cNvSpPr>
          <p:nvPr/>
        </p:nvSpPr>
        <p:spPr bwMode="auto">
          <a:xfrm rot="-8303132">
            <a:off x="6477000" y="2082800"/>
            <a:ext cx="1276350" cy="581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73451" name="Text Box 43"/>
          <p:cNvSpPr txBox="1">
            <a:spLocks noChangeArrowheads="1"/>
          </p:cNvSpPr>
          <p:nvPr/>
        </p:nvSpPr>
        <p:spPr bwMode="auto">
          <a:xfrm rot="-4689476">
            <a:off x="6807200" y="1911350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52" name="Text Box 44"/>
          <p:cNvSpPr txBox="1">
            <a:spLocks noChangeArrowheads="1"/>
          </p:cNvSpPr>
          <p:nvPr/>
        </p:nvSpPr>
        <p:spPr bwMode="auto">
          <a:xfrm rot="-4689476">
            <a:off x="6951663" y="1941513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53" name="Text Box 45"/>
          <p:cNvSpPr txBox="1">
            <a:spLocks noChangeArrowheads="1"/>
          </p:cNvSpPr>
          <p:nvPr/>
        </p:nvSpPr>
        <p:spPr bwMode="auto">
          <a:xfrm rot="-4689476">
            <a:off x="7065963" y="2370138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54" name="Text Box 46"/>
          <p:cNvSpPr txBox="1">
            <a:spLocks noChangeArrowheads="1"/>
          </p:cNvSpPr>
          <p:nvPr/>
        </p:nvSpPr>
        <p:spPr bwMode="auto">
          <a:xfrm rot="-4689476">
            <a:off x="7237413" y="2081213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55" name="Text Box 47"/>
          <p:cNvSpPr txBox="1">
            <a:spLocks noChangeArrowheads="1"/>
          </p:cNvSpPr>
          <p:nvPr/>
        </p:nvSpPr>
        <p:spPr bwMode="auto">
          <a:xfrm rot="-4689476">
            <a:off x="7123113" y="1998663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56" name="Text Box 48"/>
          <p:cNvSpPr txBox="1">
            <a:spLocks noChangeArrowheads="1"/>
          </p:cNvSpPr>
          <p:nvPr/>
        </p:nvSpPr>
        <p:spPr bwMode="auto">
          <a:xfrm rot="-4689476">
            <a:off x="7251700" y="2427288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57" name="Text Box 49"/>
          <p:cNvSpPr txBox="1">
            <a:spLocks noChangeArrowheads="1"/>
          </p:cNvSpPr>
          <p:nvPr/>
        </p:nvSpPr>
        <p:spPr bwMode="auto">
          <a:xfrm rot="-4689476">
            <a:off x="7051675" y="2127250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58" name="Text Box 50"/>
          <p:cNvSpPr txBox="1">
            <a:spLocks noChangeArrowheads="1"/>
          </p:cNvSpPr>
          <p:nvPr/>
        </p:nvSpPr>
        <p:spPr bwMode="auto">
          <a:xfrm rot="-4689476">
            <a:off x="6894513" y="2355850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59" name="Text Box 51"/>
          <p:cNvSpPr txBox="1">
            <a:spLocks noChangeArrowheads="1"/>
          </p:cNvSpPr>
          <p:nvPr/>
        </p:nvSpPr>
        <p:spPr bwMode="auto">
          <a:xfrm rot="-4689476">
            <a:off x="6831013" y="2192338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60" name="Text Box 52"/>
          <p:cNvSpPr txBox="1">
            <a:spLocks noChangeArrowheads="1"/>
          </p:cNvSpPr>
          <p:nvPr/>
        </p:nvSpPr>
        <p:spPr bwMode="auto">
          <a:xfrm rot="-4689476">
            <a:off x="7394575" y="2413000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61" name="Text Box 53"/>
          <p:cNvSpPr txBox="1">
            <a:spLocks noChangeArrowheads="1"/>
          </p:cNvSpPr>
          <p:nvPr/>
        </p:nvSpPr>
        <p:spPr bwMode="auto">
          <a:xfrm rot="-4689476">
            <a:off x="6651625" y="1951038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62" name="Text Box 54"/>
          <p:cNvSpPr txBox="1">
            <a:spLocks noChangeArrowheads="1"/>
          </p:cNvSpPr>
          <p:nvPr/>
        </p:nvSpPr>
        <p:spPr bwMode="auto">
          <a:xfrm rot="-4689476">
            <a:off x="6867525" y="2081213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63" name="Text Box 55"/>
          <p:cNvSpPr txBox="1">
            <a:spLocks noChangeArrowheads="1"/>
          </p:cNvSpPr>
          <p:nvPr/>
        </p:nvSpPr>
        <p:spPr bwMode="auto">
          <a:xfrm rot="-4689476">
            <a:off x="6710363" y="2133600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64" name="Text Box 56"/>
          <p:cNvSpPr txBox="1">
            <a:spLocks noChangeArrowheads="1"/>
          </p:cNvSpPr>
          <p:nvPr/>
        </p:nvSpPr>
        <p:spPr bwMode="auto">
          <a:xfrm rot="-4689476">
            <a:off x="7034213" y="2281238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65" name="Text Box 57"/>
          <p:cNvSpPr txBox="1">
            <a:spLocks noChangeArrowheads="1"/>
          </p:cNvSpPr>
          <p:nvPr/>
        </p:nvSpPr>
        <p:spPr bwMode="auto">
          <a:xfrm rot="-4689476">
            <a:off x="7196138" y="2295525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66" name="Text Box 58"/>
          <p:cNvSpPr txBox="1">
            <a:spLocks noChangeArrowheads="1"/>
          </p:cNvSpPr>
          <p:nvPr/>
        </p:nvSpPr>
        <p:spPr bwMode="auto">
          <a:xfrm rot="-4689476">
            <a:off x="7281863" y="2209800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67" name="Text Box 59"/>
          <p:cNvSpPr txBox="1">
            <a:spLocks noChangeArrowheads="1"/>
          </p:cNvSpPr>
          <p:nvPr/>
        </p:nvSpPr>
        <p:spPr bwMode="auto">
          <a:xfrm rot="-4689476">
            <a:off x="7124700" y="2524125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68" name="Text Box 60"/>
          <p:cNvSpPr txBox="1">
            <a:spLocks noChangeArrowheads="1"/>
          </p:cNvSpPr>
          <p:nvPr/>
        </p:nvSpPr>
        <p:spPr bwMode="auto">
          <a:xfrm rot="-4689476">
            <a:off x="6677025" y="1804988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69" name="Text Box 61"/>
          <p:cNvSpPr txBox="1">
            <a:spLocks noChangeArrowheads="1"/>
          </p:cNvSpPr>
          <p:nvPr/>
        </p:nvSpPr>
        <p:spPr bwMode="auto">
          <a:xfrm rot="-4689476">
            <a:off x="7381875" y="2576513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70" name="Text Box 62"/>
          <p:cNvSpPr txBox="1">
            <a:spLocks noChangeArrowheads="1"/>
          </p:cNvSpPr>
          <p:nvPr/>
        </p:nvSpPr>
        <p:spPr bwMode="auto">
          <a:xfrm rot="-4689476">
            <a:off x="7258050" y="2571750"/>
            <a:ext cx="203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+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71" name="Text Box 63"/>
          <p:cNvSpPr txBox="1">
            <a:spLocks noChangeArrowheads="1"/>
          </p:cNvSpPr>
          <p:nvPr/>
        </p:nvSpPr>
        <p:spPr bwMode="auto">
          <a:xfrm>
            <a:off x="3265488" y="5183188"/>
            <a:ext cx="300672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نمايش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انواع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مدلهاي همبستگي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72" name="Text Box 64"/>
          <p:cNvSpPr txBox="1">
            <a:spLocks noChangeArrowheads="1"/>
          </p:cNvSpPr>
          <p:nvPr/>
        </p:nvSpPr>
        <p:spPr bwMode="auto">
          <a:xfrm>
            <a:off x="636588" y="3716338"/>
            <a:ext cx="162718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فاقد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همبستگي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73" name="Text Box 65"/>
          <p:cNvSpPr txBox="1">
            <a:spLocks noChangeArrowheads="1"/>
          </p:cNvSpPr>
          <p:nvPr/>
        </p:nvSpPr>
        <p:spPr bwMode="auto">
          <a:xfrm>
            <a:off x="3509963" y="3717925"/>
            <a:ext cx="162718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فاقد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همبستگي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74" name="Text Box 66"/>
          <p:cNvSpPr txBox="1">
            <a:spLocks noChangeArrowheads="1"/>
          </p:cNvSpPr>
          <p:nvPr/>
        </p:nvSpPr>
        <p:spPr bwMode="auto">
          <a:xfrm>
            <a:off x="6502400" y="3716338"/>
            <a:ext cx="16827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همبستگي منفي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73475" name="Text Box 67"/>
          <p:cNvSpPr txBox="1">
            <a:spLocks noChangeArrowheads="1"/>
          </p:cNvSpPr>
          <p:nvPr/>
        </p:nvSpPr>
        <p:spPr bwMode="auto">
          <a:xfrm>
            <a:off x="2770188" y="3279775"/>
            <a:ext cx="5524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x</a:t>
            </a:r>
          </a:p>
        </p:txBody>
      </p:sp>
      <p:sp>
        <p:nvSpPr>
          <p:cNvPr id="273476" name="Text Box 68"/>
          <p:cNvSpPr txBox="1">
            <a:spLocks noChangeArrowheads="1"/>
          </p:cNvSpPr>
          <p:nvPr/>
        </p:nvSpPr>
        <p:spPr bwMode="auto">
          <a:xfrm>
            <a:off x="5656263" y="3295650"/>
            <a:ext cx="5524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x</a:t>
            </a:r>
          </a:p>
        </p:txBody>
      </p:sp>
      <p:sp>
        <p:nvSpPr>
          <p:cNvPr id="273477" name="Text Box 69"/>
          <p:cNvSpPr txBox="1">
            <a:spLocks noChangeArrowheads="1"/>
          </p:cNvSpPr>
          <p:nvPr/>
        </p:nvSpPr>
        <p:spPr bwMode="auto">
          <a:xfrm>
            <a:off x="8431213" y="3279775"/>
            <a:ext cx="5524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x</a:t>
            </a:r>
          </a:p>
        </p:txBody>
      </p:sp>
      <p:sp>
        <p:nvSpPr>
          <p:cNvPr id="273478" name="Text Box 70"/>
          <p:cNvSpPr txBox="1">
            <a:spLocks noChangeArrowheads="1"/>
          </p:cNvSpPr>
          <p:nvPr/>
        </p:nvSpPr>
        <p:spPr bwMode="auto">
          <a:xfrm>
            <a:off x="100013" y="1106488"/>
            <a:ext cx="4191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y</a:t>
            </a:r>
          </a:p>
        </p:txBody>
      </p:sp>
      <p:sp>
        <p:nvSpPr>
          <p:cNvPr id="273479" name="Text Box 71"/>
          <p:cNvSpPr txBox="1">
            <a:spLocks noChangeArrowheads="1"/>
          </p:cNvSpPr>
          <p:nvPr/>
        </p:nvSpPr>
        <p:spPr bwMode="auto">
          <a:xfrm>
            <a:off x="2989263" y="1133475"/>
            <a:ext cx="4191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y</a:t>
            </a:r>
          </a:p>
        </p:txBody>
      </p:sp>
      <p:sp>
        <p:nvSpPr>
          <p:cNvPr id="273480" name="Text Box 72"/>
          <p:cNvSpPr txBox="1">
            <a:spLocks noChangeArrowheads="1"/>
          </p:cNvSpPr>
          <p:nvPr/>
        </p:nvSpPr>
        <p:spPr bwMode="auto">
          <a:xfrm>
            <a:off x="5688013" y="1120775"/>
            <a:ext cx="4191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y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3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3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3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3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3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3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3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7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73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3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7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7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7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7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73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73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7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7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73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73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73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73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73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73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7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7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73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73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73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73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73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73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73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73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7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7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73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73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7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7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7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7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73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73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73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73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73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73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73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73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73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27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7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7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273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273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7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27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27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27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73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27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27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27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273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273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73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273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7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27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273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73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27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27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27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27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273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273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 animBg="1"/>
      <p:bldP spid="273414" grpId="0" animBg="1"/>
      <p:bldP spid="273415" grpId="0" animBg="1"/>
      <p:bldP spid="273416" grpId="0" animBg="1"/>
      <p:bldP spid="273417" grpId="0" animBg="1"/>
      <p:bldP spid="273418" grpId="0" animBg="1"/>
      <p:bldP spid="273419" grpId="0" animBg="1"/>
      <p:bldP spid="273420" grpId="0"/>
      <p:bldP spid="273421" grpId="0"/>
      <p:bldP spid="273422" grpId="0"/>
      <p:bldP spid="273423" grpId="0"/>
      <p:bldP spid="273424" grpId="0"/>
      <p:bldP spid="273425" grpId="0"/>
      <p:bldP spid="273426" grpId="0"/>
      <p:bldP spid="273427" grpId="0"/>
      <p:bldP spid="273428" grpId="0"/>
      <p:bldP spid="273429" grpId="0"/>
      <p:bldP spid="273430" grpId="0"/>
      <p:bldP spid="273431" grpId="0"/>
      <p:bldP spid="273432" grpId="0"/>
      <p:bldP spid="273433" grpId="0"/>
      <p:bldP spid="273434" grpId="0"/>
      <p:bldP spid="273435" grpId="0"/>
      <p:bldP spid="273436" grpId="0"/>
      <p:bldP spid="273437" grpId="0"/>
      <p:bldP spid="273438" grpId="0"/>
      <p:bldP spid="273439" grpId="0"/>
      <p:bldP spid="273440" grpId="0"/>
      <p:bldP spid="273441" grpId="0"/>
      <p:bldP spid="273442" grpId="0"/>
      <p:bldP spid="273443" grpId="0"/>
      <p:bldP spid="273444" grpId="0"/>
      <p:bldP spid="273445" grpId="0"/>
      <p:bldP spid="273446" grpId="0"/>
      <p:bldP spid="273447" grpId="0"/>
      <p:bldP spid="273448" grpId="0" animBg="1"/>
      <p:bldP spid="273449" grpId="0" animBg="1"/>
      <p:bldP spid="273450" grpId="0" animBg="1"/>
      <p:bldP spid="273451" grpId="0"/>
      <p:bldP spid="273452" grpId="0"/>
      <p:bldP spid="273453" grpId="0"/>
      <p:bldP spid="273454" grpId="0"/>
      <p:bldP spid="273455" grpId="0"/>
      <p:bldP spid="273456" grpId="0"/>
      <p:bldP spid="273457" grpId="0"/>
      <p:bldP spid="273458" grpId="0"/>
      <p:bldP spid="273459" grpId="0"/>
      <p:bldP spid="273460" grpId="0"/>
      <p:bldP spid="273461" grpId="0"/>
      <p:bldP spid="273462" grpId="0"/>
      <p:bldP spid="273463" grpId="0"/>
      <p:bldP spid="273464" grpId="0"/>
      <p:bldP spid="273465" grpId="0"/>
      <p:bldP spid="273466" grpId="0"/>
      <p:bldP spid="273467" grpId="0"/>
      <p:bldP spid="273468" grpId="0"/>
      <p:bldP spid="273469" grpId="0"/>
      <p:bldP spid="273470" grpId="0"/>
      <p:bldP spid="273471" grpId="0"/>
      <p:bldP spid="273472" grpId="0"/>
      <p:bldP spid="273473" grpId="0"/>
      <p:bldP spid="273474" grpId="0"/>
      <p:bldP spid="273475" grpId="0"/>
      <p:bldP spid="273476" grpId="0"/>
      <p:bldP spid="273477" grpId="0"/>
      <p:bldP spid="273478" grpId="0"/>
      <p:bldP spid="273479" grpId="0"/>
      <p:bldP spid="273480" grpId="0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603250" y="3306763"/>
            <a:ext cx="8083550" cy="1357312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آزمون </a:t>
            </a:r>
            <a:r>
              <a:rPr lang="fa-IR" dirty="0" smtClean="0">
                <a:cs typeface="Zar" pitchFamily="2" charset="-78"/>
              </a:rPr>
              <a:t>يکي </a:t>
            </a:r>
            <a:r>
              <a:rPr lang="fa-IR" dirty="0">
                <a:cs typeface="Zar" pitchFamily="2" charset="-78"/>
              </a:rPr>
              <a:t>از متداول‫</a:t>
            </a:r>
            <a:r>
              <a:rPr lang="fa-IR" dirty="0" smtClean="0">
                <a:cs typeface="Zar" pitchFamily="2" charset="-78"/>
              </a:rPr>
              <a:t>ترين آزمونهاي تعيين ضريب همبستگي بين متغيرهاي داراي </a:t>
            </a:r>
            <a:r>
              <a:rPr lang="fa-IR" dirty="0">
                <a:cs typeface="Zar" pitchFamily="2" charset="-78"/>
              </a:rPr>
              <a:t>اندازه‫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فاصله‫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نسبي </a:t>
            </a:r>
            <a:r>
              <a:rPr lang="fa-IR" dirty="0">
                <a:cs typeface="Zar" pitchFamily="2" charset="-78"/>
              </a:rPr>
              <a:t>است.</a:t>
            </a:r>
            <a:endParaRPr lang="en-US" dirty="0">
              <a:cs typeface="Zar" pitchFamily="2" charset="-78"/>
            </a:endParaRP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آزمون </a:t>
            </a:r>
            <a:r>
              <a:rPr lang="fa-IR" dirty="0" smtClean="0">
                <a:cs typeface="Zar" pitchFamily="2" charset="-78"/>
              </a:rPr>
              <a:t>همبستگي پيرسون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/>
      <p:bldP spid="2744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1)علوم </a:t>
            </a:r>
            <a:r>
              <a:rPr lang="fa-IR" dirty="0" smtClean="0">
                <a:cs typeface="Zar" pitchFamily="2" charset="-78"/>
              </a:rPr>
              <a:t>نظري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	2)علوم </a:t>
            </a:r>
            <a:r>
              <a:rPr lang="fa-IR" dirty="0" smtClean="0">
                <a:cs typeface="Zar" pitchFamily="2" charset="-78"/>
              </a:rPr>
              <a:t>عملي 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				3)علوم </a:t>
            </a:r>
            <a:r>
              <a:rPr lang="fa-IR" dirty="0" smtClean="0">
                <a:cs typeface="Zar" pitchFamily="2" charset="-78"/>
              </a:rPr>
              <a:t>ابداعي</a:t>
            </a:r>
            <a:endParaRPr lang="en-US" dirty="0">
              <a:cs typeface="Zar" pitchFamily="2" charset="-78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تقسيم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بندي </a:t>
            </a:r>
            <a:r>
              <a:rPr lang="fa-IR" dirty="0">
                <a:cs typeface="Zar" pitchFamily="2" charset="-78"/>
              </a:rPr>
              <a:t>علوم از </a:t>
            </a:r>
            <a:r>
              <a:rPr lang="fa-IR" dirty="0" smtClean="0">
                <a:cs typeface="Zar" pitchFamily="2" charset="-78"/>
              </a:rPr>
              <a:t>ديدگاه </a:t>
            </a:r>
            <a:r>
              <a:rPr lang="fa-IR" dirty="0">
                <a:cs typeface="Zar" pitchFamily="2" charset="-78"/>
              </a:rPr>
              <a:t>ارسطو: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318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sz="4000" dirty="0" smtClean="0">
                <a:cs typeface="Zar" pitchFamily="2" charset="-78"/>
              </a:rPr>
              <a:t>براي </a:t>
            </a:r>
            <a:r>
              <a:rPr lang="fa-IR" sz="4000" dirty="0">
                <a:cs typeface="Zar" pitchFamily="2" charset="-78"/>
              </a:rPr>
              <a:t>محاسبه </a:t>
            </a:r>
            <a:r>
              <a:rPr lang="fa-IR" sz="4000" dirty="0" smtClean="0">
                <a:cs typeface="Zar" pitchFamily="2" charset="-78"/>
              </a:rPr>
              <a:t>ضريب همبستگي </a:t>
            </a:r>
            <a:r>
              <a:rPr lang="fa-IR" sz="4000" dirty="0">
                <a:cs typeface="Zar" pitchFamily="2" charset="-78"/>
              </a:rPr>
              <a:t>از فرمول </a:t>
            </a:r>
            <a:r>
              <a:rPr lang="fa-IR" sz="4000" dirty="0" smtClean="0">
                <a:cs typeface="Zar" pitchFamily="2" charset="-78"/>
              </a:rPr>
              <a:t>زير </a:t>
            </a:r>
            <a:r>
              <a:rPr lang="fa-IR" sz="4000" dirty="0">
                <a:cs typeface="Zar" pitchFamily="2" charset="-78"/>
              </a:rPr>
              <a:t>استفاده </a:t>
            </a:r>
            <a:r>
              <a:rPr lang="fa-IR" sz="4000" dirty="0" smtClean="0">
                <a:cs typeface="Zar" pitchFamily="2" charset="-78"/>
              </a:rPr>
              <a:t>مي‫</a:t>
            </a:r>
            <a:r>
              <a:rPr lang="fa-IR" sz="4000" dirty="0">
                <a:cs typeface="Zar" pitchFamily="2" charset="-78"/>
              </a:rPr>
              <a:t>شود:</a:t>
            </a:r>
            <a:endParaRPr lang="en-US" sz="4000" dirty="0">
              <a:cs typeface="Zar" pitchFamily="2" charset="-78"/>
            </a:endParaRPr>
          </a:p>
        </p:txBody>
      </p:sp>
      <p:graphicFrame>
        <p:nvGraphicFramePr>
          <p:cNvPr id="275460" name="Object 4"/>
          <p:cNvGraphicFramePr>
            <a:graphicFrameLocks noChangeAspect="1"/>
          </p:cNvGraphicFramePr>
          <p:nvPr/>
        </p:nvGraphicFramePr>
        <p:xfrm>
          <a:off x="538163" y="2470150"/>
          <a:ext cx="3471862" cy="1557338"/>
        </p:xfrm>
        <a:graphic>
          <a:graphicData uri="http://schemas.openxmlformats.org/presentationml/2006/ole">
            <p:oleObj spid="_x0000_s275460" name="Equation" r:id="rId4" imgW="774360" imgH="482400" progId="Equation.3">
              <p:embed/>
            </p:oleObj>
          </a:graphicData>
        </a:graphic>
      </p:graphicFrame>
      <p:graphicFrame>
        <p:nvGraphicFramePr>
          <p:cNvPr id="275461" name="Object 5"/>
          <p:cNvGraphicFramePr>
            <a:graphicFrameLocks noChangeAspect="1"/>
          </p:cNvGraphicFramePr>
          <p:nvPr/>
        </p:nvGraphicFramePr>
        <p:xfrm>
          <a:off x="7908925" y="3390900"/>
          <a:ext cx="752475" cy="622300"/>
        </p:xfrm>
        <a:graphic>
          <a:graphicData uri="http://schemas.openxmlformats.org/presentationml/2006/ole">
            <p:oleObj spid="_x0000_s275461" name="Equation" r:id="rId5" imgW="228600" imgH="241200" progId="Equation.3">
              <p:embed/>
            </p:oleObj>
          </a:graphicData>
        </a:graphic>
      </p:graphicFrame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4832350" y="3495675"/>
            <a:ext cx="3294063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همبستگي بين متغيرهاي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x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 و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y</a:t>
            </a:r>
          </a:p>
        </p:txBody>
      </p:sp>
      <p:sp>
        <p:nvSpPr>
          <p:cNvPr id="275463" name="Text Box 7"/>
          <p:cNvSpPr txBox="1">
            <a:spLocks noChangeArrowheads="1"/>
          </p:cNvSpPr>
          <p:nvPr/>
        </p:nvSpPr>
        <p:spPr bwMode="auto">
          <a:xfrm>
            <a:off x="6457950" y="4064000"/>
            <a:ext cx="200342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=تعداد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آزمودنيها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N</a:t>
            </a:r>
          </a:p>
        </p:txBody>
      </p:sp>
      <p:graphicFrame>
        <p:nvGraphicFramePr>
          <p:cNvPr id="275464" name="Object 8"/>
          <p:cNvGraphicFramePr>
            <a:graphicFrameLocks noChangeAspect="1"/>
          </p:cNvGraphicFramePr>
          <p:nvPr/>
        </p:nvGraphicFramePr>
        <p:xfrm>
          <a:off x="7985125" y="4479925"/>
          <a:ext cx="482600" cy="690563"/>
        </p:xfrm>
        <a:graphic>
          <a:graphicData uri="http://schemas.openxmlformats.org/presentationml/2006/ole">
            <p:oleObj spid="_x0000_s275464" name="Equation" r:id="rId6" imgW="164880" imgH="228600" progId="Equation.3">
              <p:embed/>
            </p:oleObj>
          </a:graphicData>
        </a:graphic>
      </p:graphicFrame>
      <p:sp>
        <p:nvSpPr>
          <p:cNvPr id="275465" name="Text Box 9"/>
          <p:cNvSpPr txBox="1">
            <a:spLocks noChangeArrowheads="1"/>
          </p:cNvSpPr>
          <p:nvPr/>
        </p:nvSpPr>
        <p:spPr bwMode="auto">
          <a:xfrm>
            <a:off x="4908550" y="4652963"/>
            <a:ext cx="32194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=انحراف استاندارد نمره‫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هاي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x</a:t>
            </a:r>
          </a:p>
        </p:txBody>
      </p:sp>
      <p:graphicFrame>
        <p:nvGraphicFramePr>
          <p:cNvPr id="275466" name="Object 10"/>
          <p:cNvGraphicFramePr>
            <a:graphicFrameLocks noChangeAspect="1"/>
          </p:cNvGraphicFramePr>
          <p:nvPr/>
        </p:nvGraphicFramePr>
        <p:xfrm>
          <a:off x="7959725" y="5068888"/>
          <a:ext cx="614363" cy="720725"/>
        </p:xfrm>
        <a:graphic>
          <a:graphicData uri="http://schemas.openxmlformats.org/presentationml/2006/ole">
            <p:oleObj spid="_x0000_s275466" name="Equation" r:id="rId7" imgW="164880" imgH="241200" progId="Equation.3">
              <p:embed/>
            </p:oleObj>
          </a:graphicData>
        </a:graphic>
      </p:graphicFrame>
      <p:sp>
        <p:nvSpPr>
          <p:cNvPr id="275467" name="Text Box 11"/>
          <p:cNvSpPr txBox="1">
            <a:spLocks noChangeArrowheads="1"/>
          </p:cNvSpPr>
          <p:nvPr/>
        </p:nvSpPr>
        <p:spPr bwMode="auto">
          <a:xfrm>
            <a:off x="4924425" y="5240338"/>
            <a:ext cx="32194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=انحراف استاندارد نمره‫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هاي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y</a:t>
            </a:r>
          </a:p>
        </p:txBody>
      </p:sp>
      <p:graphicFrame>
        <p:nvGraphicFramePr>
          <p:cNvPr id="275468" name="Object 12"/>
          <p:cNvGraphicFramePr>
            <a:graphicFrameLocks noChangeAspect="1"/>
          </p:cNvGraphicFramePr>
          <p:nvPr/>
        </p:nvGraphicFramePr>
        <p:xfrm>
          <a:off x="8048625" y="5726113"/>
          <a:ext cx="846138" cy="615950"/>
        </p:xfrm>
        <a:graphic>
          <a:graphicData uri="http://schemas.openxmlformats.org/presentationml/2006/ole">
            <p:oleObj spid="_x0000_s275468" name="Equation" r:id="rId8" imgW="380880" imgH="253800" progId="Equation.3">
              <p:embed/>
            </p:oleObj>
          </a:graphicData>
        </a:graphic>
      </p:graphicFrame>
      <p:sp>
        <p:nvSpPr>
          <p:cNvPr id="275469" name="Text Box 13"/>
          <p:cNvSpPr txBox="1">
            <a:spLocks noChangeArrowheads="1"/>
          </p:cNvSpPr>
          <p:nvPr/>
        </p:nvSpPr>
        <p:spPr bwMode="auto">
          <a:xfrm>
            <a:off x="2528888" y="5861050"/>
            <a:ext cx="5618162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=مجموع حاصلضرب تفاضل نمره‫ها از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ميانگين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/>
      <p:bldP spid="275462" grpId="0"/>
      <p:bldP spid="275463" grpId="0"/>
      <p:bldP spid="275465" grpId="0"/>
      <p:bldP spid="275467" grpId="0"/>
      <p:bldP spid="275469" grpId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sz="4000" dirty="0" smtClean="0">
                <a:cs typeface="Zar" pitchFamily="2" charset="-78"/>
              </a:rPr>
              <a:t>براي </a:t>
            </a:r>
            <a:r>
              <a:rPr lang="fa-IR" sz="4000" dirty="0">
                <a:cs typeface="Zar" pitchFamily="2" charset="-78"/>
              </a:rPr>
              <a:t>محاسبه </a:t>
            </a:r>
            <a:r>
              <a:rPr lang="fa-IR" sz="4000" dirty="0" smtClean="0">
                <a:cs typeface="Zar" pitchFamily="2" charset="-78"/>
              </a:rPr>
              <a:t>ضريب همبستگي پيرسون مي‫</a:t>
            </a:r>
            <a:r>
              <a:rPr lang="fa-IR" sz="4000" dirty="0">
                <a:cs typeface="Zar" pitchFamily="2" charset="-78"/>
              </a:rPr>
              <a:t>توان از </a:t>
            </a:r>
            <a:r>
              <a:rPr lang="fa-IR" sz="4000" dirty="0" smtClean="0">
                <a:cs typeface="Zar" pitchFamily="2" charset="-78"/>
              </a:rPr>
              <a:t>فرمولهاي زير نيز </a:t>
            </a:r>
            <a:r>
              <a:rPr lang="fa-IR" sz="4000" dirty="0">
                <a:cs typeface="Zar" pitchFamily="2" charset="-78"/>
              </a:rPr>
              <a:t>استفاده کرد:</a:t>
            </a:r>
            <a:endParaRPr lang="en-US" sz="4000" dirty="0">
              <a:cs typeface="Zar" pitchFamily="2" charset="-78"/>
            </a:endParaRPr>
          </a:p>
        </p:txBody>
      </p:sp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1292225" y="1641475"/>
          <a:ext cx="5964238" cy="2128838"/>
        </p:xfrm>
        <a:graphic>
          <a:graphicData uri="http://schemas.openxmlformats.org/presentationml/2006/ole">
            <p:oleObj spid="_x0000_s276484" name="Equation" r:id="rId4" imgW="1638000" imgH="545760" progId="Equation.3">
              <p:embed/>
            </p:oleObj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/>
        </p:nvGraphicFramePr>
        <p:xfrm>
          <a:off x="1223963" y="3978275"/>
          <a:ext cx="6483350" cy="2593975"/>
        </p:xfrm>
        <a:graphic>
          <a:graphicData uri="http://schemas.openxmlformats.org/presentationml/2006/ole">
            <p:oleObj spid="_x0000_s276485" name="Equation" r:id="rId5" imgW="1358640" imgH="533160" progId="Equation.3">
              <p:embed/>
            </p:oleObj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97250"/>
            <a:ext cx="8229600" cy="1606550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اين آزموني زماني </a:t>
            </a:r>
            <a:r>
              <a:rPr lang="fa-IR" dirty="0">
                <a:cs typeface="Zar" pitchFamily="2" charset="-78"/>
              </a:rPr>
              <a:t>به کار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رود که داده‫ها از نوع رتبه‫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است و اندازه‫</a:t>
            </a:r>
            <a:r>
              <a:rPr lang="fa-IR" dirty="0" smtClean="0">
                <a:cs typeface="Zar" pitchFamily="2" charset="-78"/>
              </a:rPr>
              <a:t>هاي متغير </a:t>
            </a:r>
            <a:r>
              <a:rPr lang="fa-IR" dirty="0">
                <a:cs typeface="Zar" pitchFamily="2" charset="-78"/>
              </a:rPr>
              <a:t>به صورت رتبه‫</a:t>
            </a:r>
            <a:r>
              <a:rPr lang="fa-IR" dirty="0" smtClean="0">
                <a:cs typeface="Zar" pitchFamily="2" charset="-78"/>
              </a:rPr>
              <a:t>اي تنظيم </a:t>
            </a:r>
            <a:r>
              <a:rPr lang="fa-IR" dirty="0">
                <a:cs typeface="Zar" pitchFamily="2" charset="-78"/>
              </a:rPr>
              <a:t>شده است.</a:t>
            </a:r>
            <a:endParaRPr lang="en-US" dirty="0">
              <a:cs typeface="Zar" pitchFamily="2" charset="-78"/>
            </a:endParaRPr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9013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آزمون رو </a:t>
            </a:r>
            <a:r>
              <a:rPr lang="fa-IR" dirty="0" smtClean="0">
                <a:cs typeface="Zar" pitchFamily="2" charset="-78"/>
              </a:rPr>
              <a:t>يا ضريب همبستگي اسپيرمن</a:t>
            </a:r>
            <a:r>
              <a:rPr lang="fa-IR" dirty="0">
                <a:cs typeface="Zar" pitchFamily="2" charset="-78"/>
              </a:rPr>
              <a:t>: 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  <p:bldP spid="277506" grpId="0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74675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 smtClean="0">
                <a:cs typeface="Zar" pitchFamily="2" charset="-78"/>
              </a:rPr>
              <a:t>براي تعيين ضريب همبستگي </a:t>
            </a:r>
            <a:r>
              <a:rPr lang="fa-IR" sz="4000" dirty="0">
                <a:cs typeface="Zar" pitchFamily="2" charset="-78"/>
              </a:rPr>
              <a:t>اسپرمن از فرمول </a:t>
            </a:r>
            <a:r>
              <a:rPr lang="fa-IR" sz="4000" dirty="0" smtClean="0">
                <a:cs typeface="Zar" pitchFamily="2" charset="-78"/>
              </a:rPr>
              <a:t>زير </a:t>
            </a:r>
            <a:r>
              <a:rPr lang="fa-IR" sz="4000" dirty="0">
                <a:cs typeface="Zar" pitchFamily="2" charset="-78"/>
              </a:rPr>
              <a:t>استفاده </a:t>
            </a:r>
            <a:r>
              <a:rPr lang="fa-IR" sz="4000" dirty="0" smtClean="0">
                <a:cs typeface="Zar" pitchFamily="2" charset="-78"/>
              </a:rPr>
              <a:t>مي‫</a:t>
            </a:r>
            <a:r>
              <a:rPr lang="fa-IR" sz="4000" dirty="0">
                <a:cs typeface="Zar" pitchFamily="2" charset="-78"/>
              </a:rPr>
              <a:t>شود:</a:t>
            </a:r>
            <a:endParaRPr lang="en-US" sz="4000" dirty="0">
              <a:cs typeface="Zar" pitchFamily="2" charset="-78"/>
            </a:endParaRPr>
          </a:p>
        </p:txBody>
      </p:sp>
      <p:graphicFrame>
        <p:nvGraphicFramePr>
          <p:cNvPr id="278532" name="Object 4"/>
          <p:cNvGraphicFramePr>
            <a:graphicFrameLocks noChangeAspect="1"/>
          </p:cNvGraphicFramePr>
          <p:nvPr/>
        </p:nvGraphicFramePr>
        <p:xfrm>
          <a:off x="2141538" y="2540000"/>
          <a:ext cx="5108575" cy="1631950"/>
        </p:xfrm>
        <a:graphic>
          <a:graphicData uri="http://schemas.openxmlformats.org/presentationml/2006/ole">
            <p:oleObj spid="_x0000_s278532" name="Equation" r:id="rId4" imgW="1218960" imgH="457200" progId="Equation.3">
              <p:embed/>
            </p:oleObj>
          </a:graphicData>
        </a:graphic>
      </p:graphicFrame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5710238" y="4873625"/>
            <a:ext cx="270033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 = D</a:t>
            </a: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تفاضل رتبه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 x</a:t>
            </a: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 از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y </a:t>
            </a:r>
          </a:p>
        </p:txBody>
      </p:sp>
      <p:sp>
        <p:nvSpPr>
          <p:cNvPr id="278534" name="Text Box 6"/>
          <p:cNvSpPr txBox="1">
            <a:spLocks noChangeArrowheads="1"/>
          </p:cNvSpPr>
          <p:nvPr/>
        </p:nvSpPr>
        <p:spPr bwMode="auto">
          <a:xfrm>
            <a:off x="5257800" y="5570538"/>
            <a:ext cx="3135313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N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تعداد جفت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آزمودنيها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است.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/>
      <p:bldP spid="278533" grpId="0"/>
      <p:bldP spid="278534" grpId="0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57563"/>
            <a:ext cx="8229600" cy="1541462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آزمون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محاسبه </a:t>
            </a:r>
            <a:r>
              <a:rPr lang="fa-IR" dirty="0" smtClean="0">
                <a:cs typeface="Zar" pitchFamily="2" charset="-78"/>
              </a:rPr>
              <a:t>ضريب همبستگي بين متغيرها </a:t>
            </a:r>
            <a:r>
              <a:rPr lang="fa-IR" dirty="0">
                <a:cs typeface="Zar" pitchFamily="2" charset="-78"/>
              </a:rPr>
              <a:t>و داده‫</a:t>
            </a:r>
            <a:r>
              <a:rPr lang="fa-IR" dirty="0" smtClean="0">
                <a:cs typeface="Zar" pitchFamily="2" charset="-78"/>
              </a:rPr>
              <a:t>هايي </a:t>
            </a:r>
            <a:r>
              <a:rPr lang="fa-IR" dirty="0">
                <a:cs typeface="Zar" pitchFamily="2" charset="-78"/>
              </a:rPr>
              <a:t>استفاده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شود که از نوع </a:t>
            </a:r>
            <a:r>
              <a:rPr lang="fa-IR" dirty="0" smtClean="0">
                <a:cs typeface="Zar" pitchFamily="2" charset="-78"/>
              </a:rPr>
              <a:t>اسمي يا کيفي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ارزشي </a:t>
            </a:r>
            <a:r>
              <a:rPr lang="fa-IR" dirty="0">
                <a:cs typeface="Zar" pitchFamily="2" charset="-78"/>
              </a:rPr>
              <a:t>هستند.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6175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آزمون </a:t>
            </a:r>
            <a:r>
              <a:rPr lang="fa-IR" dirty="0" smtClean="0">
                <a:cs typeface="Zar" pitchFamily="2" charset="-78"/>
              </a:rPr>
              <a:t>يا ضريب همبستگي فاي(</a:t>
            </a:r>
            <a:r>
              <a:rPr lang="en-US" dirty="0">
                <a:latin typeface="Arial"/>
                <a:cs typeface="Zar" pitchFamily="2" charset="-78"/>
              </a:rPr>
              <a:t>Ø</a:t>
            </a:r>
            <a:r>
              <a:rPr lang="fa-IR" dirty="0">
                <a:cs typeface="Zar" pitchFamily="2" charset="-78"/>
              </a:rPr>
              <a:t>):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  <p:bldP spid="279554" grpId="0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6100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محاسبه </a:t>
            </a:r>
            <a:r>
              <a:rPr lang="fa-IR" dirty="0" smtClean="0">
                <a:cs typeface="Zar" pitchFamily="2" charset="-78"/>
              </a:rPr>
              <a:t>ضريب همبستگي فاي:</a:t>
            </a:r>
            <a:endParaRPr lang="en-US" dirty="0">
              <a:cs typeface="Zar" pitchFamily="2" charset="-78"/>
            </a:endParaRP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30475"/>
            <a:ext cx="8248650" cy="3422650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1)جدول دو </a:t>
            </a:r>
            <a:r>
              <a:rPr lang="fa-IR" sz="2800" dirty="0" smtClean="0">
                <a:cs typeface="Zar" pitchFamily="2" charset="-78"/>
              </a:rPr>
              <a:t>بعدي تشکيل </a:t>
            </a:r>
            <a:r>
              <a:rPr lang="fa-IR" sz="2800" dirty="0">
                <a:cs typeface="Zar" pitchFamily="2" charset="-78"/>
              </a:rPr>
              <a:t>داده </a:t>
            </a:r>
            <a:r>
              <a:rPr lang="fa-IR" sz="2800" dirty="0" smtClean="0">
                <a:cs typeface="Zar" pitchFamily="2" charset="-78"/>
              </a:rPr>
              <a:t>مي‫</a:t>
            </a:r>
            <a:r>
              <a:rPr lang="fa-IR" sz="2800" dirty="0">
                <a:cs typeface="Zar" pitchFamily="2" charset="-78"/>
              </a:rPr>
              <a:t>شود.</a:t>
            </a:r>
          </a:p>
          <a:p>
            <a:pPr algn="r" rtl="1"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2)آزمون </a:t>
            </a:r>
            <a:r>
              <a:rPr lang="fa-IR" sz="2800" dirty="0" smtClean="0">
                <a:cs typeface="Zar" pitchFamily="2" charset="-78"/>
              </a:rPr>
              <a:t>خي </a:t>
            </a:r>
            <a:r>
              <a:rPr lang="fa-IR" sz="2800" dirty="0">
                <a:cs typeface="Zar" pitchFamily="2" charset="-78"/>
              </a:rPr>
              <a:t>دو </a:t>
            </a:r>
            <a:r>
              <a:rPr lang="fa-IR" sz="2800" dirty="0" smtClean="0">
                <a:cs typeface="Zar" pitchFamily="2" charset="-78"/>
              </a:rPr>
              <a:t>يا </a:t>
            </a:r>
            <a:r>
              <a:rPr lang="fa-IR" sz="2800" dirty="0">
                <a:cs typeface="Zar" pitchFamily="2" charset="-78"/>
              </a:rPr>
              <a:t>مجذورکا </a:t>
            </a:r>
            <a:r>
              <a:rPr lang="fa-IR" sz="2800" dirty="0" smtClean="0">
                <a:cs typeface="Zar" pitchFamily="2" charset="-78"/>
              </a:rPr>
              <a:t>يا کاي </a:t>
            </a:r>
            <a:r>
              <a:rPr lang="fa-IR" sz="2800" dirty="0">
                <a:cs typeface="Zar" pitchFamily="2" charset="-78"/>
              </a:rPr>
              <a:t>اسکوئر محاسبه </a:t>
            </a:r>
            <a:r>
              <a:rPr lang="fa-IR" sz="2800" dirty="0" smtClean="0">
                <a:cs typeface="Zar" pitchFamily="2" charset="-78"/>
              </a:rPr>
              <a:t>مي‫</a:t>
            </a:r>
            <a:r>
              <a:rPr lang="fa-IR" sz="2800" dirty="0">
                <a:cs typeface="Zar" pitchFamily="2" charset="-78"/>
              </a:rPr>
              <a:t>شود.</a:t>
            </a:r>
          </a:p>
          <a:p>
            <a:pPr algn="r" rtl="1"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3)پس از محاسبه مجذور کا </a:t>
            </a:r>
            <a:r>
              <a:rPr lang="fa-IR" sz="2800" dirty="0" smtClean="0">
                <a:cs typeface="Zar" pitchFamily="2" charset="-78"/>
              </a:rPr>
              <a:t>مي‫</a:t>
            </a:r>
            <a:r>
              <a:rPr lang="fa-IR" sz="2800" dirty="0">
                <a:cs typeface="Zar" pitchFamily="2" charset="-78"/>
              </a:rPr>
              <a:t>توان </a:t>
            </a:r>
            <a:r>
              <a:rPr lang="fa-IR" sz="2800" dirty="0" smtClean="0">
                <a:cs typeface="Zar" pitchFamily="2" charset="-78"/>
              </a:rPr>
              <a:t>ضريب همبستگي فاي </a:t>
            </a:r>
            <a:r>
              <a:rPr lang="fa-IR" sz="2800" dirty="0">
                <a:cs typeface="Zar" pitchFamily="2" charset="-78"/>
              </a:rPr>
              <a:t>را محاسبه کرد.</a:t>
            </a:r>
          </a:p>
          <a:p>
            <a:pPr algn="r" rtl="1">
              <a:buFont typeface="Wingdings" pitchFamily="2" charset="2"/>
              <a:buNone/>
            </a:pPr>
            <a:r>
              <a:rPr lang="en-US" sz="2800" dirty="0">
                <a:cs typeface="Zar" pitchFamily="2" charset="-78"/>
              </a:rPr>
              <a:t>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/>
      <p:bldP spid="280579" grpId="0" uiExpand="1" build="p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43138"/>
            <a:ext cx="8229600" cy="4525962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1)تنها در مورد اطلاعات مربوط به </a:t>
            </a:r>
            <a:r>
              <a:rPr lang="fa-IR" dirty="0" smtClean="0">
                <a:cs typeface="Zar" pitchFamily="2" charset="-78"/>
              </a:rPr>
              <a:t>فراواني مي‫</a:t>
            </a:r>
            <a:r>
              <a:rPr lang="fa-IR" dirty="0">
                <a:cs typeface="Zar" pitchFamily="2" charset="-78"/>
              </a:rPr>
              <a:t>تواند مورد استفاده قرار </a:t>
            </a:r>
            <a:r>
              <a:rPr lang="fa-IR" dirty="0" smtClean="0">
                <a:cs typeface="Zar" pitchFamily="2" charset="-78"/>
              </a:rPr>
              <a:t>گيرد </a:t>
            </a:r>
            <a:r>
              <a:rPr lang="fa-IR" dirty="0">
                <a:cs typeface="Zar" pitchFamily="2" charset="-78"/>
              </a:rPr>
              <a:t>و نه در مورد نمره‫ها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2)بايد رويدادها </a:t>
            </a:r>
            <a:r>
              <a:rPr lang="fa-IR" dirty="0">
                <a:cs typeface="Zar" pitchFamily="2" charset="-78"/>
              </a:rPr>
              <a:t>و اندازه‫</a:t>
            </a:r>
            <a:r>
              <a:rPr lang="fa-IR" dirty="0" smtClean="0">
                <a:cs typeface="Zar" pitchFamily="2" charset="-78"/>
              </a:rPr>
              <a:t>گيريهاي فردي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يکديگر </a:t>
            </a:r>
            <a:r>
              <a:rPr lang="fa-IR" dirty="0">
                <a:cs typeface="Zar" pitchFamily="2" charset="-78"/>
              </a:rPr>
              <a:t>مستقل باشند.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3)به طور </a:t>
            </a:r>
            <a:r>
              <a:rPr lang="fa-IR" dirty="0" smtClean="0">
                <a:cs typeface="Zar" pitchFamily="2" charset="-78"/>
              </a:rPr>
              <a:t>کلي هيچ فراواني </a:t>
            </a:r>
            <a:r>
              <a:rPr lang="fa-IR" dirty="0">
                <a:cs typeface="Zar" pitchFamily="2" charset="-78"/>
              </a:rPr>
              <a:t>مورد انتظار </a:t>
            </a:r>
            <a:r>
              <a:rPr lang="fa-IR" dirty="0" smtClean="0">
                <a:cs typeface="Zar" pitchFamily="2" charset="-78"/>
              </a:rPr>
              <a:t>نبايد </a:t>
            </a:r>
            <a:r>
              <a:rPr lang="fa-IR" dirty="0">
                <a:cs typeface="Zar" pitchFamily="2" charset="-78"/>
              </a:rPr>
              <a:t>از 5 کمتر باشد.مگر تحت </a:t>
            </a:r>
            <a:r>
              <a:rPr lang="fa-IR" dirty="0" smtClean="0">
                <a:cs typeface="Zar" pitchFamily="2" charset="-78"/>
              </a:rPr>
              <a:t>شرايط </a:t>
            </a:r>
            <a:r>
              <a:rPr lang="fa-IR" dirty="0">
                <a:cs typeface="Zar" pitchFamily="2" charset="-78"/>
              </a:rPr>
              <a:t>خاص و آن </a:t>
            </a:r>
            <a:r>
              <a:rPr lang="fa-IR" dirty="0" smtClean="0">
                <a:cs typeface="Zar" pitchFamily="2" charset="-78"/>
              </a:rPr>
              <a:t>اينکه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تصحيح </a:t>
            </a:r>
            <a:r>
              <a:rPr lang="fa-IR" dirty="0">
                <a:cs typeface="Zar" pitchFamily="2" charset="-78"/>
              </a:rPr>
              <a:t>استفاده شود.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محدوديتهاي </a:t>
            </a:r>
            <a:r>
              <a:rPr lang="fa-IR" dirty="0">
                <a:cs typeface="Zar" pitchFamily="2" charset="-78"/>
              </a:rPr>
              <a:t>آزمون </a:t>
            </a:r>
            <a:r>
              <a:rPr lang="fa-IR" dirty="0" smtClean="0">
                <a:cs typeface="Zar" pitchFamily="2" charset="-78"/>
              </a:rPr>
              <a:t>خي </a:t>
            </a:r>
            <a:r>
              <a:rPr lang="fa-IR" dirty="0">
                <a:cs typeface="Zar" pitchFamily="2" charset="-78"/>
              </a:rPr>
              <a:t>دو: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 uiExpand="1" build="p"/>
      <p:bldP spid="282626" grpId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4000" dirty="0" smtClean="0">
                <a:cs typeface="Zar" pitchFamily="2" charset="-78"/>
              </a:rPr>
              <a:t>براي </a:t>
            </a:r>
            <a:r>
              <a:rPr lang="fa-IR" sz="4000" dirty="0">
                <a:cs typeface="Zar" pitchFamily="2" charset="-78"/>
              </a:rPr>
              <a:t>محاسبه </a:t>
            </a:r>
            <a:r>
              <a:rPr lang="fa-IR" sz="4000" dirty="0" smtClean="0">
                <a:cs typeface="Zar" pitchFamily="2" charset="-78"/>
              </a:rPr>
              <a:t>خي </a:t>
            </a:r>
            <a:r>
              <a:rPr lang="fa-IR" sz="4000" dirty="0">
                <a:cs typeface="Zar" pitchFamily="2" charset="-78"/>
              </a:rPr>
              <a:t>2 از فرمول </a:t>
            </a:r>
            <a:r>
              <a:rPr lang="fa-IR" sz="4000" dirty="0" smtClean="0">
                <a:cs typeface="Zar" pitchFamily="2" charset="-78"/>
              </a:rPr>
              <a:t>زير </a:t>
            </a:r>
            <a:r>
              <a:rPr lang="fa-IR" sz="4000" dirty="0">
                <a:cs typeface="Zar" pitchFamily="2" charset="-78"/>
              </a:rPr>
              <a:t>استفاده </a:t>
            </a:r>
            <a:r>
              <a:rPr lang="fa-IR" sz="4000" dirty="0" smtClean="0">
                <a:cs typeface="Zar" pitchFamily="2" charset="-78"/>
              </a:rPr>
              <a:t>مي‫</a:t>
            </a:r>
            <a:r>
              <a:rPr lang="fa-IR" sz="4000" dirty="0">
                <a:cs typeface="Zar" pitchFamily="2" charset="-78"/>
              </a:rPr>
              <a:t>شود:</a:t>
            </a:r>
            <a:endParaRPr lang="en-US" sz="4000" dirty="0">
              <a:cs typeface="Zar" pitchFamily="2" charset="-78"/>
            </a:endParaRPr>
          </a:p>
        </p:txBody>
      </p:sp>
      <p:graphicFrame>
        <p:nvGraphicFramePr>
          <p:cNvPr id="28365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878138" y="2232025"/>
          <a:ext cx="3224212" cy="1465263"/>
        </p:xfrm>
        <a:graphic>
          <a:graphicData uri="http://schemas.openxmlformats.org/presentationml/2006/ole">
            <p:oleObj spid="_x0000_s283652" name="Equation" r:id="rId4" imgW="1117440" imgH="507960" progId="Equation.3">
              <p:embed/>
            </p:oleObj>
          </a:graphicData>
        </a:graphic>
      </p:graphicFrame>
      <p:graphicFrame>
        <p:nvGraphicFramePr>
          <p:cNvPr id="283654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6578600" y="2857500"/>
          <a:ext cx="177800" cy="228600"/>
        </p:xfrm>
        <a:graphic>
          <a:graphicData uri="http://schemas.openxmlformats.org/presentationml/2006/ole">
            <p:oleObj spid="_x0000_s283654" name="Equation" r:id="rId5" imgW="177480" imgH="228600" progId="Equation.3">
              <p:embed/>
            </p:oleObj>
          </a:graphicData>
        </a:graphic>
      </p:graphicFrame>
      <p:graphicFrame>
        <p:nvGraphicFramePr>
          <p:cNvPr id="283657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6578600" y="4991100"/>
          <a:ext cx="177800" cy="228600"/>
        </p:xfrm>
        <a:graphic>
          <a:graphicData uri="http://schemas.openxmlformats.org/presentationml/2006/ole">
            <p:oleObj spid="_x0000_s283657" name="Equation" r:id="rId6" imgW="177480" imgH="228600" progId="Equation.3">
              <p:embed/>
            </p:oleObj>
          </a:graphicData>
        </a:graphic>
      </p:graphicFrame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3990975" y="4238625"/>
            <a:ext cx="419258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فراواني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مشاهده شده که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واقعيت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دارد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.</a:t>
            </a:r>
          </a:p>
        </p:txBody>
      </p:sp>
      <p:sp>
        <p:nvSpPr>
          <p:cNvPr id="283659" name="Text Box 11"/>
          <p:cNvSpPr txBox="1">
            <a:spLocks noChangeArrowheads="1"/>
          </p:cNvSpPr>
          <p:nvPr/>
        </p:nvSpPr>
        <p:spPr bwMode="auto">
          <a:xfrm>
            <a:off x="5891213" y="5005388"/>
            <a:ext cx="220662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فراواني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مورد انتظار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28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28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28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0" grpId="0"/>
      <p:bldP spid="283656" grpId="0"/>
      <p:bldP spid="283659" grpId="0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752" name="Object 8"/>
          <p:cNvGraphicFramePr>
            <a:graphicFrameLocks noChangeAspect="1"/>
          </p:cNvGraphicFramePr>
          <p:nvPr>
            <p:ph sz="half" idx="4294967295"/>
          </p:nvPr>
        </p:nvGraphicFramePr>
        <p:xfrm>
          <a:off x="2266950" y="3243263"/>
          <a:ext cx="4941888" cy="1635125"/>
        </p:xfrm>
        <a:graphic>
          <a:graphicData uri="http://schemas.openxmlformats.org/presentationml/2006/ole">
            <p:oleObj spid="_x0000_s287752" name="Equation" r:id="rId4" imgW="1688760" imgH="558720" progId="Equation.3">
              <p:embed/>
            </p:oleObj>
          </a:graphicData>
        </a:graphic>
      </p:graphicFrame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7563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 smtClean="0">
                <a:cs typeface="Zar" pitchFamily="2" charset="-78"/>
              </a:rPr>
              <a:t>براي </a:t>
            </a:r>
            <a:r>
              <a:rPr lang="fa-IR" sz="4000" dirty="0">
                <a:cs typeface="Zar" pitchFamily="2" charset="-78"/>
              </a:rPr>
              <a:t>محاسبه </a:t>
            </a:r>
            <a:r>
              <a:rPr lang="fa-IR" sz="4000" dirty="0" smtClean="0">
                <a:cs typeface="Zar" pitchFamily="2" charset="-78"/>
              </a:rPr>
              <a:t>خي </a:t>
            </a:r>
            <a:r>
              <a:rPr lang="fa-IR" sz="4000" dirty="0">
                <a:cs typeface="Zar" pitchFamily="2" charset="-78"/>
              </a:rPr>
              <a:t>2 با </a:t>
            </a:r>
            <a:r>
              <a:rPr lang="fa-IR" sz="4000" dirty="0" smtClean="0">
                <a:cs typeface="Zar" pitchFamily="2" charset="-78"/>
              </a:rPr>
              <a:t>تصحيح ييتس </a:t>
            </a:r>
            <a:r>
              <a:rPr lang="fa-IR" sz="4000" dirty="0">
                <a:cs typeface="Zar" pitchFamily="2" charset="-78"/>
              </a:rPr>
              <a:t>از فرمول </a:t>
            </a:r>
            <a:r>
              <a:rPr lang="fa-IR" sz="4000" dirty="0" smtClean="0">
                <a:cs typeface="Zar" pitchFamily="2" charset="-78"/>
              </a:rPr>
              <a:t>زير </a:t>
            </a:r>
            <a:r>
              <a:rPr lang="fa-IR" sz="4000" dirty="0">
                <a:cs typeface="Zar" pitchFamily="2" charset="-78"/>
              </a:rPr>
              <a:t>استفاده </a:t>
            </a:r>
            <a:r>
              <a:rPr lang="fa-IR" sz="4000" dirty="0" smtClean="0">
                <a:cs typeface="Zar" pitchFamily="2" charset="-78"/>
              </a:rPr>
              <a:t>مي‫</a:t>
            </a:r>
            <a:r>
              <a:rPr lang="fa-IR" sz="4000" dirty="0">
                <a:cs typeface="Zar" pitchFamily="2" charset="-78"/>
              </a:rPr>
              <a:t>شود: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8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868" name="Object 4"/>
          <p:cNvGraphicFramePr>
            <a:graphicFrameLocks noChangeAspect="1"/>
          </p:cNvGraphicFramePr>
          <p:nvPr>
            <p:ph idx="1"/>
          </p:nvPr>
        </p:nvGraphicFramePr>
        <p:xfrm>
          <a:off x="4235450" y="3516313"/>
          <a:ext cx="673100" cy="457200"/>
        </p:xfrm>
        <a:graphic>
          <a:graphicData uri="http://schemas.openxmlformats.org/presentationml/2006/ole">
            <p:oleObj spid="_x0000_s292868" name="Equation" r:id="rId4" imgW="672840" imgH="457200" progId="Equation.3">
              <p:embed/>
            </p:oleObj>
          </a:graphicData>
        </a:graphic>
      </p:graphicFrame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 smtClean="0">
                <a:cs typeface="Zar" pitchFamily="2" charset="-78"/>
              </a:rPr>
              <a:t>براي </a:t>
            </a:r>
            <a:r>
              <a:rPr lang="fa-IR" sz="4000" dirty="0">
                <a:cs typeface="Zar" pitchFamily="2" charset="-78"/>
              </a:rPr>
              <a:t>محاسبه </a:t>
            </a:r>
            <a:r>
              <a:rPr lang="fa-IR" sz="4000" dirty="0" smtClean="0">
                <a:cs typeface="Zar" pitchFamily="2" charset="-78"/>
              </a:rPr>
              <a:t>ضريب همبستگي فاي </a:t>
            </a:r>
            <a:r>
              <a:rPr lang="fa-IR" sz="4000" dirty="0">
                <a:cs typeface="Zar" pitchFamily="2" charset="-78"/>
              </a:rPr>
              <a:t>از فرمول </a:t>
            </a:r>
            <a:r>
              <a:rPr lang="fa-IR" sz="4000" dirty="0" smtClean="0">
                <a:cs typeface="Zar" pitchFamily="2" charset="-78"/>
              </a:rPr>
              <a:t>زير </a:t>
            </a:r>
            <a:r>
              <a:rPr lang="fa-IR" sz="4000" dirty="0">
                <a:cs typeface="Zar" pitchFamily="2" charset="-78"/>
              </a:rPr>
              <a:t>استفاده </a:t>
            </a:r>
            <a:r>
              <a:rPr lang="fa-IR" sz="4000" dirty="0" smtClean="0">
                <a:cs typeface="Zar" pitchFamily="2" charset="-78"/>
              </a:rPr>
              <a:t>مي‫</a:t>
            </a:r>
            <a:r>
              <a:rPr lang="fa-IR" sz="4000" dirty="0">
                <a:cs typeface="Zar" pitchFamily="2" charset="-78"/>
              </a:rPr>
              <a:t>شود: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1)رياضيات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2)هيات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3)فيزيک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4)شيمي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5)زيست شناسي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		6)جامعه </a:t>
            </a:r>
            <a:r>
              <a:rPr lang="fa-IR" dirty="0" smtClean="0">
                <a:cs typeface="Zar" pitchFamily="2" charset="-78"/>
              </a:rPr>
              <a:t>شناسي</a:t>
            </a:r>
            <a:endParaRPr lang="en-US" dirty="0">
              <a:cs typeface="Zar" pitchFamily="2" charset="-78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تقسيم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بندي </a:t>
            </a:r>
            <a:r>
              <a:rPr lang="fa-IR" dirty="0">
                <a:cs typeface="Zar" pitchFamily="2" charset="-78"/>
              </a:rPr>
              <a:t>علوم از </a:t>
            </a:r>
            <a:r>
              <a:rPr lang="fa-IR" dirty="0" smtClean="0">
                <a:cs typeface="Zar" pitchFamily="2" charset="-78"/>
              </a:rPr>
              <a:t>ديدگاه </a:t>
            </a:r>
            <a:r>
              <a:rPr lang="fa-IR" dirty="0">
                <a:cs typeface="Zar" pitchFamily="2" charset="-78"/>
              </a:rPr>
              <a:t>اگوست کنت: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6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2314575"/>
            <a:ext cx="4038600" cy="45259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7)درجه </a:t>
            </a:r>
            <a:r>
              <a:rPr lang="fa-IR" dirty="0" smtClean="0">
                <a:cs typeface="Zar" pitchFamily="2" charset="-78"/>
              </a:rPr>
              <a:t>آزادي.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8)سطح </a:t>
            </a:r>
            <a:r>
              <a:rPr lang="fa-IR" dirty="0" smtClean="0">
                <a:cs typeface="Zar" pitchFamily="2" charset="-78"/>
              </a:rPr>
              <a:t>معني </a:t>
            </a:r>
            <a:r>
              <a:rPr lang="fa-IR" dirty="0">
                <a:cs typeface="Zar" pitchFamily="2" charset="-78"/>
              </a:rPr>
              <a:t>دار.</a:t>
            </a: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9)حداقل </a:t>
            </a:r>
            <a:r>
              <a:rPr lang="fa-IR" dirty="0" smtClean="0">
                <a:cs typeface="Zar" pitchFamily="2" charset="-78"/>
              </a:rPr>
              <a:t>فراواني </a:t>
            </a:r>
            <a:r>
              <a:rPr lang="fa-IR" dirty="0">
                <a:cs typeface="Zar" pitchFamily="2" charset="-78"/>
              </a:rPr>
              <a:t>مورد انتظار.</a:t>
            </a: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10)تعداد خانه‫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با </a:t>
            </a:r>
            <a:r>
              <a:rPr lang="fa-IR" dirty="0" smtClean="0">
                <a:cs typeface="Zar" pitchFamily="2" charset="-78"/>
              </a:rPr>
              <a:t>مقادير </a:t>
            </a:r>
            <a:r>
              <a:rPr lang="fa-IR" dirty="0">
                <a:cs typeface="Zar" pitchFamily="2" charset="-78"/>
              </a:rPr>
              <a:t>مورد 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انتظار کمتر از پنج مورد </a:t>
            </a:r>
            <a:r>
              <a:rPr lang="fa-IR" dirty="0" smtClean="0">
                <a:cs typeface="Zar" pitchFamily="2" charset="-78"/>
              </a:rPr>
              <a:t>فراوني.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11)تعداد </a:t>
            </a:r>
            <a:r>
              <a:rPr lang="fa-IR" dirty="0" smtClean="0">
                <a:cs typeface="Zar" pitchFamily="2" charset="-78"/>
              </a:rPr>
              <a:t>فراواني </a:t>
            </a:r>
            <a:r>
              <a:rPr lang="fa-IR" dirty="0">
                <a:cs typeface="Zar" pitchFamily="2" charset="-78"/>
              </a:rPr>
              <a:t>فاقد اطلاعات.</a:t>
            </a:r>
            <a:endParaRPr lang="en-US" dirty="0">
              <a:cs typeface="Zar" pitchFamily="2" charset="-78"/>
            </a:endParaRPr>
          </a:p>
        </p:txBody>
      </p:sp>
      <p:sp>
        <p:nvSpPr>
          <p:cNvPr id="29491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2328863"/>
            <a:ext cx="4038600" cy="4525962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1)فراواني </a:t>
            </a:r>
            <a:r>
              <a:rPr lang="fa-IR" dirty="0">
                <a:cs typeface="Zar" pitchFamily="2" charset="-78"/>
              </a:rPr>
              <a:t>مشاهده شده.</a:t>
            </a: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2)فراواني </a:t>
            </a:r>
            <a:r>
              <a:rPr lang="fa-IR" dirty="0">
                <a:cs typeface="Zar" pitchFamily="2" charset="-78"/>
              </a:rPr>
              <a:t>مورد انتظار.</a:t>
            </a: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3)درصدهاي سطري(افقي).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4)درصدهاي ستوني(عمودي)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5)خي </a:t>
            </a:r>
            <a:r>
              <a:rPr lang="fa-IR" dirty="0">
                <a:cs typeface="Zar" pitchFamily="2" charset="-78"/>
              </a:rPr>
              <a:t>2 بدون </a:t>
            </a:r>
            <a:r>
              <a:rPr lang="fa-IR" dirty="0" smtClean="0">
                <a:cs typeface="Zar" pitchFamily="2" charset="-78"/>
              </a:rPr>
              <a:t>تصحيح ييتس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6)خي </a:t>
            </a:r>
            <a:r>
              <a:rPr lang="fa-IR" dirty="0">
                <a:cs typeface="Zar" pitchFamily="2" charset="-78"/>
              </a:rPr>
              <a:t>2 با </a:t>
            </a:r>
            <a:r>
              <a:rPr lang="fa-IR" dirty="0" smtClean="0">
                <a:cs typeface="Zar" pitchFamily="2" charset="-78"/>
              </a:rPr>
              <a:t>تصحيح ييتس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17525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>
                <a:cs typeface="Zar" pitchFamily="2" charset="-78"/>
              </a:rPr>
              <a:t>داده‫</a:t>
            </a:r>
            <a:r>
              <a:rPr lang="fa-IR" sz="4000" dirty="0" smtClean="0">
                <a:cs typeface="Zar" pitchFamily="2" charset="-78"/>
              </a:rPr>
              <a:t>هايي </a:t>
            </a:r>
            <a:r>
              <a:rPr lang="fa-IR" sz="4000" dirty="0">
                <a:cs typeface="Zar" pitchFamily="2" charset="-78"/>
              </a:rPr>
              <a:t>که </a:t>
            </a:r>
            <a:r>
              <a:rPr lang="fa-IR" sz="4000" dirty="0" smtClean="0">
                <a:cs typeface="Zar" pitchFamily="2" charset="-78"/>
              </a:rPr>
              <a:t>کامپيوتر </a:t>
            </a:r>
            <a:r>
              <a:rPr lang="fa-IR" sz="4000" dirty="0">
                <a:cs typeface="Zar" pitchFamily="2" charset="-78"/>
              </a:rPr>
              <a:t>با استفاده از برنامه </a:t>
            </a:r>
            <a:r>
              <a:rPr lang="en-US" sz="4000" dirty="0">
                <a:cs typeface="Zar" pitchFamily="2" charset="-78"/>
              </a:rPr>
              <a:t> </a:t>
            </a:r>
            <a:r>
              <a:rPr lang="fa-IR" sz="4000" dirty="0">
                <a:cs typeface="Zar" pitchFamily="2" charset="-78"/>
              </a:rPr>
              <a:t> </a:t>
            </a:r>
            <a:r>
              <a:rPr lang="en-US" sz="4000" dirty="0">
                <a:cs typeface="Zar" pitchFamily="2" charset="-78"/>
              </a:rPr>
              <a:t>SPSS</a:t>
            </a:r>
            <a:r>
              <a:rPr lang="fa-IR" sz="4000" dirty="0">
                <a:cs typeface="Zar" pitchFamily="2" charset="-78"/>
              </a:rPr>
              <a:t>در </a:t>
            </a:r>
            <a:r>
              <a:rPr lang="fa-IR" sz="4000" dirty="0" smtClean="0">
                <a:cs typeface="Zar" pitchFamily="2" charset="-78"/>
              </a:rPr>
              <a:t>اختيار </a:t>
            </a:r>
            <a:r>
              <a:rPr lang="fa-IR" sz="4000" dirty="0">
                <a:cs typeface="Zar" pitchFamily="2" charset="-78"/>
              </a:rPr>
              <a:t>محقق قرار </a:t>
            </a:r>
            <a:r>
              <a:rPr lang="fa-IR" sz="4000" dirty="0" smtClean="0">
                <a:cs typeface="Zar" pitchFamily="2" charset="-78"/>
              </a:rPr>
              <a:t>مي‫</a:t>
            </a:r>
            <a:r>
              <a:rPr lang="fa-IR" sz="4000" dirty="0">
                <a:cs typeface="Zar" pitchFamily="2" charset="-78"/>
              </a:rPr>
              <a:t>دهد عبارتند از: </a:t>
            </a:r>
            <a:r>
              <a:rPr lang="en-US" sz="4000" dirty="0">
                <a:cs typeface="Zar" pitchFamily="2" charset="-78"/>
              </a:rPr>
              <a:t>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4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4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4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4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4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4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4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4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4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4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4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4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4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4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4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4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4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4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4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4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4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4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4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4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4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4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4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4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4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4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4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4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4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4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4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4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4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4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4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4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xfrm>
            <a:off x="793750" y="3214688"/>
            <a:ext cx="7735888" cy="1212850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کاربرد </a:t>
            </a:r>
            <a:r>
              <a:rPr lang="fa-IR" dirty="0" smtClean="0">
                <a:cs typeface="Zar" pitchFamily="2" charset="-78"/>
              </a:rPr>
              <a:t>يک متغير براي </a:t>
            </a:r>
            <a:r>
              <a:rPr lang="fa-IR" dirty="0">
                <a:cs typeface="Zar" pitchFamily="2" charset="-78"/>
              </a:rPr>
              <a:t>عمل </a:t>
            </a:r>
            <a:r>
              <a:rPr lang="fa-IR" dirty="0" smtClean="0">
                <a:cs typeface="Zar" pitchFamily="2" charset="-78"/>
              </a:rPr>
              <a:t>پيش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بيني </a:t>
            </a:r>
            <a:r>
              <a:rPr lang="fa-IR" dirty="0">
                <a:cs typeface="Zar" pitchFamily="2" charset="-78"/>
              </a:rPr>
              <a:t>در خصوص </a:t>
            </a:r>
            <a:r>
              <a:rPr lang="fa-IR" dirty="0" smtClean="0">
                <a:cs typeface="Zar" pitchFamily="2" charset="-78"/>
              </a:rPr>
              <a:t>متغير ديگر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رگرسيون گويند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1900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رگرسيون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  <p:bldP spid="296962" grpId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9012" name="Object 4"/>
          <p:cNvGraphicFramePr>
            <a:graphicFrameLocks noChangeAspect="1"/>
          </p:cNvGraphicFramePr>
          <p:nvPr>
            <p:ph idx="1"/>
          </p:nvPr>
        </p:nvGraphicFramePr>
        <p:xfrm>
          <a:off x="2416175" y="2208213"/>
          <a:ext cx="4457700" cy="1296987"/>
        </p:xfrm>
        <a:graphic>
          <a:graphicData uri="http://schemas.openxmlformats.org/presentationml/2006/ole">
            <p:oleObj spid="_x0000_s299012" name="Equation" r:id="rId4" imgW="698400" imgH="203040" progId="Equation.3">
              <p:embed/>
            </p:oleObj>
          </a:graphicData>
        </a:graphic>
      </p:graphicFrame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فرمول </a:t>
            </a:r>
            <a:r>
              <a:rPr lang="fa-IR" dirty="0" smtClean="0">
                <a:cs typeface="Zar" pitchFamily="2" charset="-78"/>
              </a:rPr>
              <a:t>رگرسيون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3497263" y="4330700"/>
            <a:ext cx="4456112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=X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مقادير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مستقل.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299015" name="Text Box 7"/>
          <p:cNvSpPr txBox="1">
            <a:spLocks noChangeArrowheads="1"/>
          </p:cNvSpPr>
          <p:nvPr/>
        </p:nvSpPr>
        <p:spPr bwMode="auto">
          <a:xfrm>
            <a:off x="5268913" y="4927600"/>
            <a:ext cx="2960687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مقادير متغير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تابع و وابسته.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y</a:t>
            </a:r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5980113" y="5638800"/>
            <a:ext cx="2278062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.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ضرايبي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هستند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a,b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9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/>
      <p:bldP spid="299014" grpId="0"/>
      <p:bldP spid="299015" grpId="0"/>
      <p:bldP spid="299016" grpId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1060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2765425" y="2208213"/>
          <a:ext cx="3749675" cy="1411287"/>
        </p:xfrm>
        <a:graphic>
          <a:graphicData uri="http://schemas.openxmlformats.org/presentationml/2006/ole">
            <p:oleObj spid="_x0000_s301060" name="Equation" r:id="rId4" imgW="1282680" imgH="482400" progId="Equation.3">
              <p:embed/>
            </p:oleObj>
          </a:graphicData>
        </a:graphic>
      </p:graphicFrame>
      <p:graphicFrame>
        <p:nvGraphicFramePr>
          <p:cNvPr id="301062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3144838" y="4683125"/>
          <a:ext cx="3673475" cy="1152525"/>
        </p:xfrm>
        <a:graphic>
          <a:graphicData uri="http://schemas.openxmlformats.org/presentationml/2006/ole">
            <p:oleObj spid="_x0000_s301062" name="Equation" r:id="rId5" imgW="647640" imgH="203040" progId="Equation.3">
              <p:embed/>
            </p:oleObj>
          </a:graphicData>
        </a:graphic>
      </p:graphicFrame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محاسبه </a:t>
            </a:r>
            <a:r>
              <a:rPr lang="fa-IR" dirty="0" smtClean="0">
                <a:cs typeface="Zar" pitchFamily="2" charset="-78"/>
              </a:rPr>
              <a:t>ضريب رگرسيون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>
          <a:xfrm>
            <a:off x="746125" y="3098800"/>
            <a:ext cx="7940675" cy="1104900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از آزمون </a:t>
            </a:r>
            <a:r>
              <a:rPr lang="en-US" dirty="0">
                <a:cs typeface="Zar" pitchFamily="2" charset="-78"/>
              </a:rPr>
              <a:t>T</a:t>
            </a:r>
            <a:r>
              <a:rPr lang="fa-IR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براي مقايسه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تشخيص </a:t>
            </a:r>
            <a:r>
              <a:rPr lang="fa-IR" dirty="0">
                <a:cs typeface="Zar" pitchFamily="2" charset="-78"/>
              </a:rPr>
              <a:t>تفاوت و رابطه </a:t>
            </a:r>
            <a:r>
              <a:rPr lang="fa-IR" dirty="0" smtClean="0">
                <a:cs typeface="Zar" pitchFamily="2" charset="-78"/>
              </a:rPr>
              <a:t>علي </a:t>
            </a:r>
            <a:r>
              <a:rPr lang="fa-IR" dirty="0">
                <a:cs typeface="Zar" pitchFamily="2" charset="-78"/>
              </a:rPr>
              <a:t>استفاده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شود.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01725"/>
            <a:ext cx="8229600" cy="1143000"/>
          </a:xfrm>
        </p:spPr>
        <p:txBody>
          <a:bodyPr/>
          <a:lstStyle/>
          <a:p>
            <a:pPr rtl="1"/>
            <a:r>
              <a:rPr lang="fa-IR">
                <a:cs typeface="Zar" pitchFamily="2" charset="-78"/>
              </a:rPr>
              <a:t>آزمون </a:t>
            </a:r>
            <a:r>
              <a:rPr lang="en-US">
                <a:cs typeface="Zar" pitchFamily="2" charset="-78"/>
              </a:rPr>
              <a:t>T</a:t>
            </a:r>
            <a:r>
              <a:rPr lang="fa-IR">
                <a:cs typeface="Zar" pitchFamily="2" charset="-78"/>
              </a:rPr>
              <a:t>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/>
      <p:bldP spid="304130" grpId="0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25750"/>
            <a:ext cx="8229600" cy="2847975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1)آزمون فرض درباره </a:t>
            </a:r>
            <a:r>
              <a:rPr lang="fa-IR" dirty="0" smtClean="0">
                <a:cs typeface="Zar" pitchFamily="2" charset="-78"/>
              </a:rPr>
              <a:t>ميانگين </a:t>
            </a:r>
            <a:r>
              <a:rPr lang="fa-IR" dirty="0">
                <a:cs typeface="Zar" pitchFamily="2" charset="-78"/>
              </a:rPr>
              <a:t>جامعه.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2)آزمون </a:t>
            </a:r>
            <a:r>
              <a:rPr lang="en-US" dirty="0">
                <a:cs typeface="Zar" pitchFamily="2" charset="-78"/>
              </a:rPr>
              <a:t>T</a:t>
            </a:r>
            <a:r>
              <a:rPr lang="fa-IR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براي مقايسه ميانگين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دو جامعه.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3)آزمون </a:t>
            </a:r>
            <a:r>
              <a:rPr lang="en-US" dirty="0">
                <a:cs typeface="Zar" pitchFamily="2" charset="-78"/>
              </a:rPr>
              <a:t>T</a:t>
            </a:r>
            <a:r>
              <a:rPr lang="fa-IR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گروه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همبسته.</a:t>
            </a:r>
            <a:endParaRPr lang="en-US" dirty="0">
              <a:cs typeface="Zar" pitchFamily="2" charset="-78"/>
            </a:endParaRP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rtl="1"/>
            <a:r>
              <a:rPr lang="fa-IR">
                <a:cs typeface="Zar" pitchFamily="2" charset="-78"/>
              </a:rPr>
              <a:t>کاربرد آزمون </a:t>
            </a:r>
            <a:r>
              <a:rPr lang="en-US">
                <a:cs typeface="Zar" pitchFamily="2" charset="-78"/>
              </a:rPr>
              <a:t>T</a:t>
            </a:r>
            <a:r>
              <a:rPr lang="fa-IR">
                <a:cs typeface="Zar" pitchFamily="2" charset="-78"/>
              </a:rPr>
              <a:t>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p"/>
      <p:bldP spid="305154" grpId="0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آزمون فرض درباره </a:t>
            </a:r>
            <a:r>
              <a:rPr lang="fa-IR" dirty="0" smtClean="0">
                <a:cs typeface="Zar" pitchFamily="2" charset="-78"/>
              </a:rPr>
              <a:t>ميانگين </a:t>
            </a:r>
            <a:r>
              <a:rPr lang="fa-IR" dirty="0">
                <a:cs typeface="Zar" pitchFamily="2" charset="-78"/>
              </a:rPr>
              <a:t>جامعه:</a:t>
            </a:r>
            <a:endParaRPr lang="en-US" dirty="0">
              <a:cs typeface="Zar" pitchFamily="2" charset="-78"/>
            </a:endParaRP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0900" y="2332038"/>
            <a:ext cx="7477125" cy="1330325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هدف از آزمون </a:t>
            </a:r>
            <a:r>
              <a:rPr lang="fa-IR" sz="2800" dirty="0" smtClean="0">
                <a:cs typeface="Zar" pitchFamily="2" charset="-78"/>
              </a:rPr>
              <a:t>فرضيه </a:t>
            </a:r>
            <a:r>
              <a:rPr lang="fa-IR" sz="2800" dirty="0">
                <a:cs typeface="Zar" pitchFamily="2" charset="-78"/>
              </a:rPr>
              <a:t>صفر درباره نبود تفاوت </a:t>
            </a:r>
            <a:r>
              <a:rPr lang="fa-IR" sz="2800" dirty="0" smtClean="0">
                <a:cs typeface="Zar" pitchFamily="2" charset="-78"/>
              </a:rPr>
              <a:t>بين ميانگين </a:t>
            </a:r>
            <a:r>
              <a:rPr lang="fa-IR" sz="2800" dirty="0">
                <a:cs typeface="Zar" pitchFamily="2" charset="-78"/>
              </a:rPr>
              <a:t>نمونه </a:t>
            </a:r>
            <a:r>
              <a:rPr lang="fa-IR" sz="2800" dirty="0" smtClean="0">
                <a:cs typeface="Zar" pitchFamily="2" charset="-78"/>
              </a:rPr>
              <a:t>يا ميانگين </a:t>
            </a:r>
            <a:r>
              <a:rPr lang="fa-IR" sz="2800" dirty="0">
                <a:cs typeface="Zar" pitchFamily="2" charset="-78"/>
              </a:rPr>
              <a:t>جامعه</a:t>
            </a:r>
            <a:r>
              <a:rPr lang="en-US" sz="2800" dirty="0">
                <a:cs typeface="Zar" pitchFamily="2" charset="-78"/>
              </a:rPr>
              <a:t>‌</a:t>
            </a:r>
            <a:r>
              <a:rPr lang="fa-IR" sz="2800" dirty="0" smtClean="0">
                <a:cs typeface="Zar" pitchFamily="2" charset="-78"/>
              </a:rPr>
              <a:t>اي </a:t>
            </a:r>
            <a:r>
              <a:rPr lang="fa-IR" sz="2800" dirty="0">
                <a:cs typeface="Zar" pitchFamily="2" charset="-78"/>
              </a:rPr>
              <a:t>است که از آن </a:t>
            </a:r>
            <a:r>
              <a:rPr lang="fa-IR" sz="2800" dirty="0" smtClean="0">
                <a:cs typeface="Zar" pitchFamily="2" charset="-78"/>
              </a:rPr>
              <a:t>برگزيده </a:t>
            </a:r>
            <a:r>
              <a:rPr lang="fa-IR" sz="2800" dirty="0">
                <a:cs typeface="Zar" pitchFamily="2" charset="-78"/>
              </a:rPr>
              <a:t>شده است.</a:t>
            </a:r>
            <a:endParaRPr lang="en-US" sz="2800" dirty="0">
              <a:cs typeface="Zar" pitchFamily="2" charset="-78"/>
            </a:endParaRPr>
          </a:p>
        </p:txBody>
      </p:sp>
      <p:graphicFrame>
        <p:nvGraphicFramePr>
          <p:cNvPr id="30618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443038" y="4040188"/>
          <a:ext cx="1716087" cy="1350962"/>
        </p:xfrm>
        <a:graphic>
          <a:graphicData uri="http://schemas.openxmlformats.org/presentationml/2006/ole">
            <p:oleObj spid="_x0000_s306180" name="Equation" r:id="rId4" imgW="774360" imgH="609480" progId="Equation.3">
              <p:embed/>
            </p:oleObj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8" grpId="0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4000" dirty="0">
                <a:cs typeface="Zar" pitchFamily="2" charset="-78"/>
              </a:rPr>
              <a:t>آزمون </a:t>
            </a:r>
            <a:r>
              <a:rPr lang="en-US" sz="4000" dirty="0">
                <a:cs typeface="Zar" pitchFamily="2" charset="-78"/>
              </a:rPr>
              <a:t>T</a:t>
            </a:r>
            <a:r>
              <a:rPr lang="fa-IR" sz="4000" dirty="0" smtClean="0">
                <a:cs typeface="Zar" pitchFamily="2" charset="-78"/>
              </a:rPr>
              <a:t>براي مقايسه ميانگين</a:t>
            </a:r>
            <a:r>
              <a:rPr lang="en-US" sz="4000" dirty="0">
                <a:cs typeface="Zar" pitchFamily="2" charset="-78"/>
              </a:rPr>
              <a:t>‌</a:t>
            </a:r>
            <a:r>
              <a:rPr lang="fa-IR" sz="4000" dirty="0" smtClean="0">
                <a:cs typeface="Zar" pitchFamily="2" charset="-78"/>
              </a:rPr>
              <a:t>هاي </a:t>
            </a:r>
            <a:r>
              <a:rPr lang="fa-IR" sz="4000" dirty="0">
                <a:cs typeface="Zar" pitchFamily="2" charset="-78"/>
              </a:rPr>
              <a:t>دو گروه مستقل:</a:t>
            </a:r>
            <a:endParaRPr lang="en-US" sz="4000" dirty="0">
              <a:cs typeface="Zar" pitchFamily="2" charset="-78"/>
            </a:endParaRP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869238" cy="4114800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هدف مطالعه </a:t>
            </a:r>
            <a:r>
              <a:rPr lang="fa-IR" sz="2800" dirty="0" smtClean="0">
                <a:cs typeface="Zar" pitchFamily="2" charset="-78"/>
              </a:rPr>
              <a:t>تاثير متغيرهاي آزمايشي </a:t>
            </a:r>
            <a:r>
              <a:rPr lang="fa-IR" sz="2800" dirty="0">
                <a:cs typeface="Zar" pitchFamily="2" charset="-78"/>
              </a:rPr>
              <a:t>بر دو گروه </a:t>
            </a:r>
            <a:r>
              <a:rPr lang="fa-IR" sz="2800" dirty="0" smtClean="0">
                <a:cs typeface="Zar" pitchFamily="2" charset="-78"/>
              </a:rPr>
              <a:t>آزمايش </a:t>
            </a:r>
            <a:r>
              <a:rPr lang="fa-IR" sz="2800" dirty="0">
                <a:cs typeface="Zar" pitchFamily="2" charset="-78"/>
              </a:rPr>
              <a:t>است که </a:t>
            </a:r>
            <a:r>
              <a:rPr lang="fa-IR" sz="2800" dirty="0" smtClean="0">
                <a:cs typeface="Zar" pitchFamily="2" charset="-78"/>
              </a:rPr>
              <a:t>بدين وسيله </a:t>
            </a:r>
            <a:r>
              <a:rPr lang="fa-IR" sz="2800" dirty="0">
                <a:cs typeface="Zar" pitchFamily="2" charset="-78"/>
              </a:rPr>
              <a:t>تفاوت </a:t>
            </a:r>
            <a:r>
              <a:rPr lang="fa-IR" sz="2800" dirty="0" smtClean="0">
                <a:cs typeface="Zar" pitchFamily="2" charset="-78"/>
              </a:rPr>
              <a:t>تاثير متغيرها سنجيده مي</a:t>
            </a:r>
            <a:r>
              <a:rPr lang="en-US" sz="2800" dirty="0" smtClean="0">
                <a:cs typeface="Zar" pitchFamily="2" charset="-78"/>
              </a:rPr>
              <a:t>‌</a:t>
            </a:r>
            <a:r>
              <a:rPr lang="fa-IR" sz="2800" dirty="0">
                <a:cs typeface="Zar" pitchFamily="2" charset="-78"/>
              </a:rPr>
              <a:t>شود.</a:t>
            </a:r>
            <a:endParaRPr lang="en-US" sz="2800" dirty="0">
              <a:cs typeface="Zar" pitchFamily="2" charset="-78"/>
            </a:endParaRPr>
          </a:p>
        </p:txBody>
      </p:sp>
      <p:graphicFrame>
        <p:nvGraphicFramePr>
          <p:cNvPr id="30822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393825" y="3221038"/>
          <a:ext cx="6262688" cy="2263775"/>
        </p:xfrm>
        <a:graphic>
          <a:graphicData uri="http://schemas.openxmlformats.org/presentationml/2006/ole">
            <p:oleObj spid="_x0000_s308228" name="Equation" r:id="rId4" imgW="2108160" imgH="761760" progId="Equation.3">
              <p:embed/>
            </p:oleObj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آزمون </a:t>
            </a:r>
            <a:r>
              <a:rPr lang="en-US" dirty="0">
                <a:cs typeface="Zar" pitchFamily="2" charset="-78"/>
              </a:rPr>
              <a:t>T</a:t>
            </a:r>
            <a:r>
              <a:rPr lang="fa-IR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گروه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همبسته:</a:t>
            </a:r>
            <a:endParaRPr lang="en-US" dirty="0">
              <a:cs typeface="Zar" pitchFamily="2" charset="-78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653338" cy="4114800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از آزمون </a:t>
            </a:r>
            <a:r>
              <a:rPr lang="en-US" sz="2800" dirty="0">
                <a:cs typeface="Zar" pitchFamily="2" charset="-78"/>
              </a:rPr>
              <a:t>T </a:t>
            </a:r>
            <a:r>
              <a:rPr lang="fa-IR" sz="2800" dirty="0">
                <a:cs typeface="Zar" pitchFamily="2" charset="-78"/>
              </a:rPr>
              <a:t> </a:t>
            </a:r>
            <a:r>
              <a:rPr lang="fa-IR" sz="2800" dirty="0" smtClean="0">
                <a:cs typeface="Zar" pitchFamily="2" charset="-78"/>
              </a:rPr>
              <a:t>براي </a:t>
            </a:r>
            <a:r>
              <a:rPr lang="fa-IR" sz="2800" dirty="0">
                <a:cs typeface="Zar" pitchFamily="2" charset="-78"/>
              </a:rPr>
              <a:t>مطالعه </a:t>
            </a:r>
            <a:r>
              <a:rPr lang="fa-IR" sz="2800" dirty="0" smtClean="0">
                <a:cs typeface="Zar" pitchFamily="2" charset="-78"/>
              </a:rPr>
              <a:t>تاثير يک متغير </a:t>
            </a:r>
            <a:r>
              <a:rPr lang="fa-IR" sz="2800" dirty="0">
                <a:cs typeface="Zar" pitchFamily="2" charset="-78"/>
              </a:rPr>
              <a:t>مستقل بر </a:t>
            </a:r>
            <a:r>
              <a:rPr lang="fa-IR" sz="2800" dirty="0" smtClean="0">
                <a:cs typeface="Zar" pitchFamily="2" charset="-78"/>
              </a:rPr>
              <a:t>متغير </a:t>
            </a:r>
            <a:r>
              <a:rPr lang="fa-IR" sz="2800" dirty="0">
                <a:cs typeface="Zar" pitchFamily="2" charset="-78"/>
              </a:rPr>
              <a:t>تابع استفاده </a:t>
            </a:r>
            <a:r>
              <a:rPr lang="fa-IR" sz="2800" dirty="0" smtClean="0">
                <a:cs typeface="Zar" pitchFamily="2" charset="-78"/>
              </a:rPr>
              <a:t>مي</a:t>
            </a:r>
            <a:r>
              <a:rPr lang="en-US" sz="2800" dirty="0" smtClean="0"/>
              <a:t>‌</a:t>
            </a:r>
            <a:r>
              <a:rPr lang="fa-IR" sz="2800" dirty="0">
                <a:cs typeface="Zar" pitchFamily="2" charset="-78"/>
              </a:rPr>
              <a:t>شود در </a:t>
            </a:r>
            <a:r>
              <a:rPr lang="fa-IR" sz="2800" dirty="0" smtClean="0">
                <a:cs typeface="Zar" pitchFamily="2" charset="-78"/>
              </a:rPr>
              <a:t>حالي </a:t>
            </a:r>
            <a:r>
              <a:rPr lang="fa-IR" sz="2800" dirty="0">
                <a:cs typeface="Zar" pitchFamily="2" charset="-78"/>
              </a:rPr>
              <a:t>که </a:t>
            </a:r>
            <a:r>
              <a:rPr lang="fa-IR" sz="2800" dirty="0" smtClean="0">
                <a:cs typeface="Zar" pitchFamily="2" charset="-78"/>
              </a:rPr>
              <a:t>متغير </a:t>
            </a:r>
            <a:r>
              <a:rPr lang="fa-IR" sz="2800" dirty="0">
                <a:cs typeface="Zar" pitchFamily="2" charset="-78"/>
              </a:rPr>
              <a:t>تابع در دو زمان </a:t>
            </a:r>
            <a:r>
              <a:rPr lang="fa-IR" sz="2800" dirty="0" smtClean="0">
                <a:cs typeface="Zar" pitchFamily="2" charset="-78"/>
              </a:rPr>
              <a:t>يا </a:t>
            </a:r>
            <a:r>
              <a:rPr lang="fa-IR" sz="2800" dirty="0">
                <a:cs typeface="Zar" pitchFamily="2" charset="-78"/>
              </a:rPr>
              <a:t>تحت </a:t>
            </a:r>
            <a:r>
              <a:rPr lang="fa-IR" sz="2800" dirty="0" smtClean="0">
                <a:cs typeface="Zar" pitchFamily="2" charset="-78"/>
              </a:rPr>
              <a:t>شرايط </a:t>
            </a:r>
            <a:r>
              <a:rPr lang="fa-IR" sz="2800" dirty="0">
                <a:cs typeface="Zar" pitchFamily="2" charset="-78"/>
              </a:rPr>
              <a:t>مورد اندازه</a:t>
            </a:r>
            <a:r>
              <a:rPr lang="en-US" sz="2800" dirty="0"/>
              <a:t>‌</a:t>
            </a:r>
            <a:r>
              <a:rPr lang="fa-IR" sz="2800" dirty="0" smtClean="0">
                <a:cs typeface="Zar" pitchFamily="2" charset="-78"/>
              </a:rPr>
              <a:t>گيري </a:t>
            </a:r>
            <a:r>
              <a:rPr lang="fa-IR" sz="2800" dirty="0">
                <a:cs typeface="Zar" pitchFamily="2" charset="-78"/>
              </a:rPr>
              <a:t>قرار </a:t>
            </a:r>
            <a:r>
              <a:rPr lang="fa-IR" sz="2800" dirty="0" smtClean="0">
                <a:cs typeface="Zar" pitchFamily="2" charset="-78"/>
              </a:rPr>
              <a:t>مي</a:t>
            </a:r>
            <a:r>
              <a:rPr lang="en-US" sz="2800" dirty="0" smtClean="0"/>
              <a:t>‌</a:t>
            </a:r>
            <a:r>
              <a:rPr lang="fa-IR" sz="2800" dirty="0" smtClean="0">
                <a:cs typeface="Zar" pitchFamily="2" charset="-78"/>
              </a:rPr>
              <a:t>گيرد</a:t>
            </a:r>
            <a:r>
              <a:rPr lang="fa-IR" sz="2800" dirty="0">
                <a:cs typeface="Zar" pitchFamily="2" charset="-78"/>
              </a:rPr>
              <a:t>:</a:t>
            </a:r>
            <a:endParaRPr lang="en-US" sz="2800" dirty="0">
              <a:cs typeface="Zar" pitchFamily="2" charset="-78"/>
            </a:endParaRPr>
          </a:p>
        </p:txBody>
      </p:sp>
      <p:graphicFrame>
        <p:nvGraphicFramePr>
          <p:cNvPr id="31027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544763" y="3705225"/>
          <a:ext cx="3673475" cy="1730375"/>
        </p:xfrm>
        <a:graphic>
          <a:graphicData uri="http://schemas.openxmlformats.org/presentationml/2006/ole">
            <p:oleObj spid="_x0000_s310276" name="Equation" r:id="rId4" imgW="1536480" imgH="723600" progId="Equation.3">
              <p:embed/>
            </p:oleObj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688975" y="3059113"/>
            <a:ext cx="7983538" cy="1646237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براي تشخيص </a:t>
            </a:r>
            <a:r>
              <a:rPr lang="fa-IR" dirty="0">
                <a:cs typeface="Zar" pitchFamily="2" charset="-78"/>
              </a:rPr>
              <a:t>تفاوت و </a:t>
            </a:r>
            <a:r>
              <a:rPr lang="fa-IR" dirty="0" smtClean="0">
                <a:cs typeface="Zar" pitchFamily="2" charset="-78"/>
              </a:rPr>
              <a:t>اثرگذاري </a:t>
            </a:r>
            <a:r>
              <a:rPr lang="fa-IR" dirty="0">
                <a:cs typeface="Zar" pitchFamily="2" charset="-78"/>
              </a:rPr>
              <a:t>چند </a:t>
            </a:r>
            <a:r>
              <a:rPr lang="fa-IR" dirty="0" smtClean="0">
                <a:cs typeface="Zar" pitchFamily="2" charset="-78"/>
              </a:rPr>
              <a:t>متغير يا </a:t>
            </a:r>
            <a:r>
              <a:rPr lang="fa-IR" dirty="0">
                <a:cs typeface="Zar" pitchFamily="2" charset="-78"/>
              </a:rPr>
              <a:t>انتخاب </a:t>
            </a:r>
            <a:r>
              <a:rPr lang="fa-IR" dirty="0" smtClean="0">
                <a:cs typeface="Zar" pitchFamily="2" charset="-78"/>
              </a:rPr>
              <a:t>بهترين </a:t>
            </a:r>
            <a:r>
              <a:rPr lang="fa-IR" dirty="0">
                <a:cs typeface="Zar" pitchFamily="2" charset="-78"/>
              </a:rPr>
              <a:t>آنهاست.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و در </a:t>
            </a:r>
            <a:r>
              <a:rPr lang="fa-IR" dirty="0" smtClean="0">
                <a:cs typeface="Zar" pitchFamily="2" charset="-78"/>
              </a:rPr>
              <a:t>تشخيص </a:t>
            </a:r>
            <a:r>
              <a:rPr lang="fa-IR" dirty="0">
                <a:cs typeface="Zar" pitchFamily="2" charset="-78"/>
              </a:rPr>
              <a:t>تفاوت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هاي معني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دار </a:t>
            </a:r>
            <a:r>
              <a:rPr lang="fa-IR" dirty="0" smtClean="0">
                <a:cs typeface="Zar" pitchFamily="2" charset="-78"/>
              </a:rPr>
              <a:t>بين </a:t>
            </a:r>
            <a:r>
              <a:rPr lang="fa-IR" dirty="0">
                <a:cs typeface="Zar" pitchFamily="2" charset="-78"/>
              </a:rPr>
              <a:t>گروه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ها و </a:t>
            </a:r>
            <a:r>
              <a:rPr lang="fa-IR" dirty="0" smtClean="0">
                <a:cs typeface="Zar" pitchFamily="2" charset="-78"/>
              </a:rPr>
              <a:t>تاثير متغير </a:t>
            </a:r>
            <a:r>
              <a:rPr lang="fa-IR" dirty="0">
                <a:cs typeface="Zar" pitchFamily="2" charset="-78"/>
              </a:rPr>
              <a:t>بر آنها کمک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نمايد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03313"/>
            <a:ext cx="8229600" cy="1143000"/>
          </a:xfrm>
        </p:spPr>
        <p:txBody>
          <a:bodyPr/>
          <a:lstStyle/>
          <a:p>
            <a:pPr rtl="1"/>
            <a:r>
              <a:rPr lang="fa-IR">
                <a:cs typeface="Zar" pitchFamily="2" charset="-78"/>
              </a:rPr>
              <a:t>آزمون </a:t>
            </a:r>
            <a:r>
              <a:rPr lang="en-US">
                <a:cs typeface="Zar" pitchFamily="2" charset="-78"/>
              </a:rPr>
              <a:t>F</a:t>
            </a:r>
            <a:r>
              <a:rPr lang="fa-IR">
                <a:cs typeface="Zar" pitchFamily="2" charset="-78"/>
              </a:rPr>
              <a:t>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73400"/>
            <a:ext cx="8229600" cy="2806700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1)علوم </a:t>
            </a:r>
            <a:r>
              <a:rPr lang="fa-IR" dirty="0" smtClean="0">
                <a:cs typeface="Zar" pitchFamily="2" charset="-78"/>
              </a:rPr>
              <a:t>جهاني </a:t>
            </a:r>
            <a:r>
              <a:rPr lang="fa-IR" dirty="0">
                <a:cs typeface="Zar" pitchFamily="2" charset="-78"/>
              </a:rPr>
              <a:t>که موضوع آنها ماده است شامل علوم </a:t>
            </a:r>
            <a:r>
              <a:rPr lang="fa-IR" dirty="0" smtClean="0">
                <a:cs typeface="Zar" pitchFamily="2" charset="-78"/>
              </a:rPr>
              <a:t>رياضي، </a:t>
            </a:r>
            <a:r>
              <a:rPr lang="fa-IR" dirty="0">
                <a:cs typeface="Zar" pitchFamily="2" charset="-78"/>
              </a:rPr>
              <a:t>علوم </a:t>
            </a:r>
            <a:r>
              <a:rPr lang="fa-IR" dirty="0" smtClean="0">
                <a:cs typeface="Zar" pitchFamily="2" charset="-78"/>
              </a:rPr>
              <a:t>فيزيکي، </a:t>
            </a:r>
            <a:r>
              <a:rPr lang="fa-IR" dirty="0">
                <a:cs typeface="Zar" pitchFamily="2" charset="-78"/>
              </a:rPr>
              <a:t>علوم </a:t>
            </a:r>
            <a:r>
              <a:rPr lang="fa-IR" dirty="0" smtClean="0">
                <a:cs typeface="Zar" pitchFamily="2" charset="-78"/>
              </a:rPr>
              <a:t>طبيعي </a:t>
            </a:r>
            <a:r>
              <a:rPr lang="fa-IR" dirty="0">
                <a:cs typeface="Zar" pitchFamily="2" charset="-78"/>
              </a:rPr>
              <a:t>و علوم </a:t>
            </a:r>
            <a:r>
              <a:rPr lang="fa-IR" dirty="0" smtClean="0">
                <a:cs typeface="Zar" pitchFamily="2" charset="-78"/>
              </a:rPr>
              <a:t>طبي.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2)علوم </a:t>
            </a:r>
            <a:r>
              <a:rPr lang="fa-IR" dirty="0" smtClean="0">
                <a:cs typeface="Zar" pitchFamily="2" charset="-78"/>
              </a:rPr>
              <a:t>عقلاني </a:t>
            </a:r>
            <a:r>
              <a:rPr lang="fa-IR" dirty="0">
                <a:cs typeface="Zar" pitchFamily="2" charset="-78"/>
              </a:rPr>
              <a:t>که موضوع آنها ذهن </a:t>
            </a:r>
            <a:r>
              <a:rPr lang="fa-IR" dirty="0" smtClean="0">
                <a:cs typeface="Zar" pitchFamily="2" charset="-78"/>
              </a:rPr>
              <a:t>انساني </a:t>
            </a:r>
            <a:r>
              <a:rPr lang="fa-IR" dirty="0">
                <a:cs typeface="Zar" pitchFamily="2" charset="-78"/>
              </a:rPr>
              <a:t>است شامل علوم </a:t>
            </a:r>
            <a:r>
              <a:rPr lang="fa-IR" dirty="0" smtClean="0">
                <a:cs typeface="Zar" pitchFamily="2" charset="-78"/>
              </a:rPr>
              <a:t>فلسفي، </a:t>
            </a:r>
            <a:r>
              <a:rPr lang="fa-IR" dirty="0">
                <a:cs typeface="Zar" pitchFamily="2" charset="-78"/>
              </a:rPr>
              <a:t>علوم </a:t>
            </a:r>
            <a:r>
              <a:rPr lang="fa-IR" dirty="0" smtClean="0">
                <a:cs typeface="Zar" pitchFamily="2" charset="-78"/>
              </a:rPr>
              <a:t>هنري، </a:t>
            </a:r>
            <a:r>
              <a:rPr lang="fa-IR" dirty="0">
                <a:cs typeface="Zar" pitchFamily="2" charset="-78"/>
              </a:rPr>
              <a:t>علوم </a:t>
            </a:r>
            <a:r>
              <a:rPr lang="fa-IR" dirty="0" smtClean="0">
                <a:cs typeface="Zar" pitchFamily="2" charset="-78"/>
              </a:rPr>
              <a:t>تاريخي، </a:t>
            </a:r>
            <a:r>
              <a:rPr lang="fa-IR" dirty="0">
                <a:cs typeface="Zar" pitchFamily="2" charset="-78"/>
              </a:rPr>
              <a:t>نژاد </a:t>
            </a:r>
            <a:r>
              <a:rPr lang="fa-IR" dirty="0" smtClean="0">
                <a:cs typeface="Zar" pitchFamily="2" charset="-78"/>
              </a:rPr>
              <a:t>شناسي </a:t>
            </a:r>
            <a:r>
              <a:rPr lang="fa-IR" dirty="0">
                <a:cs typeface="Zar" pitchFamily="2" charset="-78"/>
              </a:rPr>
              <a:t>و علوم </a:t>
            </a:r>
            <a:r>
              <a:rPr lang="fa-IR" dirty="0" smtClean="0">
                <a:cs typeface="Zar" pitchFamily="2" charset="-78"/>
              </a:rPr>
              <a:t>سياسي.</a:t>
            </a:r>
            <a:endParaRPr lang="en-US" dirty="0">
              <a:cs typeface="Zar" pitchFamily="2" charset="-78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4700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تقسيم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بندي </a:t>
            </a:r>
            <a:r>
              <a:rPr lang="fa-IR" dirty="0">
                <a:cs typeface="Zar" pitchFamily="2" charset="-78"/>
              </a:rPr>
              <a:t>علوم از </a:t>
            </a:r>
            <a:r>
              <a:rPr lang="fa-IR" dirty="0" smtClean="0">
                <a:cs typeface="Zar" pitchFamily="2" charset="-78"/>
              </a:rPr>
              <a:t>ديدگاه </a:t>
            </a:r>
            <a:r>
              <a:rPr lang="fa-IR" dirty="0">
                <a:cs typeface="Zar" pitchFamily="2" charset="-78"/>
              </a:rPr>
              <a:t>آمپر: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  <p:bldP spid="28674" grpId="0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38450"/>
            <a:ext cx="8229600" cy="3060700"/>
          </a:xfrm>
        </p:spPr>
        <p:txBody>
          <a:bodyPr/>
          <a:lstStyle/>
          <a:p>
            <a:pPr algn="ct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1)در </a:t>
            </a:r>
            <a:r>
              <a:rPr lang="fa-IR" dirty="0" smtClean="0">
                <a:cs typeface="Zar" pitchFamily="2" charset="-78"/>
              </a:rPr>
              <a:t>تحقيقات تاريخي، توصيفي، نظري، موردي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تحقيق </a:t>
            </a:r>
            <a:r>
              <a:rPr lang="fa-IR" dirty="0">
                <a:cs typeface="Zar" pitchFamily="2" charset="-78"/>
              </a:rPr>
              <a:t>محتوا.</a:t>
            </a:r>
          </a:p>
          <a:p>
            <a:pPr algn="ct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2)در </a:t>
            </a:r>
            <a:r>
              <a:rPr lang="fa-IR" dirty="0" smtClean="0">
                <a:cs typeface="Zar" pitchFamily="2" charset="-78"/>
              </a:rPr>
              <a:t>تحقيقات همبستگي.</a:t>
            </a: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3)تحقيقات علي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تجربي.</a:t>
            </a: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74688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ارزيابي نظريه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ها: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/>
      <p:bldP spid="313346" grpId="0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59025"/>
            <a:ext cx="8229600" cy="3217863"/>
          </a:xfrm>
        </p:spPr>
        <p:txBody>
          <a:bodyPr/>
          <a:lstStyle/>
          <a:p>
            <a:pPr algn="ct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1)استدلال و </a:t>
            </a:r>
            <a:r>
              <a:rPr lang="fa-IR" dirty="0" smtClean="0">
                <a:cs typeface="Zar" pitchFamily="2" charset="-78"/>
              </a:rPr>
              <a:t>تحليل عقلاني.</a:t>
            </a: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2)روشهاي </a:t>
            </a:r>
            <a:r>
              <a:rPr lang="fa-IR" dirty="0">
                <a:cs typeface="Zar" pitchFamily="2" charset="-78"/>
              </a:rPr>
              <a:t>آمار </a:t>
            </a:r>
            <a:r>
              <a:rPr lang="fa-IR" dirty="0" smtClean="0">
                <a:cs typeface="Zar" pitchFamily="2" charset="-78"/>
              </a:rPr>
              <a:t>توصيفي.</a:t>
            </a: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3)آزمون </a:t>
            </a:r>
            <a:r>
              <a:rPr lang="fa-IR" dirty="0" smtClean="0">
                <a:cs typeface="Zar" pitchFamily="2" charset="-78"/>
              </a:rPr>
              <a:t>خي2</a:t>
            </a:r>
            <a:r>
              <a:rPr lang="fa-IR" dirty="0">
                <a:cs typeface="Zar" pitchFamily="2" charset="-78"/>
              </a:rPr>
              <a:t>. </a:t>
            </a:r>
            <a:endParaRPr lang="en-US" dirty="0">
              <a:cs typeface="Zar" pitchFamily="2" charset="-78"/>
            </a:endParaRPr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7525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>
                <a:cs typeface="Zar" pitchFamily="2" charset="-78"/>
              </a:rPr>
              <a:t>در </a:t>
            </a:r>
            <a:r>
              <a:rPr lang="fa-IR" sz="4000" dirty="0" smtClean="0">
                <a:cs typeface="Zar" pitchFamily="2" charset="-78"/>
              </a:rPr>
              <a:t>تحقيقات تاريخي، توصيفي، نظري </a:t>
            </a:r>
            <a:r>
              <a:rPr lang="fa-IR" sz="4000" dirty="0">
                <a:cs typeface="Zar" pitchFamily="2" charset="-78"/>
              </a:rPr>
              <a:t>و </a:t>
            </a:r>
            <a:r>
              <a:rPr lang="fa-IR" sz="4000" dirty="0" smtClean="0">
                <a:cs typeface="Zar" pitchFamily="2" charset="-78"/>
              </a:rPr>
              <a:t>موردي </a:t>
            </a:r>
            <a:r>
              <a:rPr lang="fa-IR" sz="4000" dirty="0">
                <a:cs typeface="Zar" pitchFamily="2" charset="-78"/>
              </a:rPr>
              <a:t>و </a:t>
            </a:r>
            <a:r>
              <a:rPr lang="fa-IR" sz="4000" dirty="0" smtClean="0">
                <a:cs typeface="Zar" pitchFamily="2" charset="-78"/>
              </a:rPr>
              <a:t>تحليل </a:t>
            </a:r>
            <a:r>
              <a:rPr lang="fa-IR" sz="4000" dirty="0">
                <a:cs typeface="Zar" pitchFamily="2" charset="-78"/>
              </a:rPr>
              <a:t>محتوا محقق از روش: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uiExpand="1" build="p"/>
      <p:bldP spid="314370" grpId="0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14688"/>
            <a:ext cx="8229600" cy="1160462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اين تحقيقات </a:t>
            </a:r>
            <a:r>
              <a:rPr lang="fa-IR" dirty="0">
                <a:cs typeface="Zar" pitchFamily="2" charset="-78"/>
              </a:rPr>
              <a:t>محقق از آزمون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هاي همبستگي </a:t>
            </a:r>
            <a:r>
              <a:rPr lang="fa-IR" dirty="0">
                <a:cs typeface="Zar" pitchFamily="2" charset="-78"/>
              </a:rPr>
              <a:t>به تناسب نوع </a:t>
            </a:r>
            <a:r>
              <a:rPr lang="fa-IR" dirty="0" smtClean="0">
                <a:cs typeface="Zar" pitchFamily="2" charset="-78"/>
              </a:rPr>
              <a:t>مقياس </a:t>
            </a:r>
            <a:r>
              <a:rPr lang="fa-IR" dirty="0">
                <a:cs typeface="Zar" pitchFamily="2" charset="-78"/>
              </a:rPr>
              <a:t>استفاده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نمايد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74725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>
                <a:cs typeface="Zar" pitchFamily="2" charset="-78"/>
              </a:rPr>
              <a:t>در رابطه با </a:t>
            </a:r>
            <a:r>
              <a:rPr lang="fa-IR" dirty="0" smtClean="0">
                <a:cs typeface="Zar" pitchFamily="2" charset="-78"/>
              </a:rPr>
              <a:t>تحقيقات همبستگي </a:t>
            </a:r>
            <a:r>
              <a:rPr lang="fa-IR" dirty="0">
                <a:cs typeface="Zar" pitchFamily="2" charset="-78"/>
              </a:rPr>
              <a:t>محقق از روش: 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/>
      <p:bldP spid="315394" grpId="0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19475"/>
            <a:ext cx="8229600" cy="1081088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محقق از آزمون </a:t>
            </a:r>
            <a:r>
              <a:rPr lang="en-US" dirty="0">
                <a:cs typeface="Zar" pitchFamily="2" charset="-78"/>
              </a:rPr>
              <a:t>T</a:t>
            </a:r>
            <a:r>
              <a:rPr lang="fa-IR" dirty="0">
                <a:cs typeface="Zar" pitchFamily="2" charset="-78"/>
              </a:rPr>
              <a:t> و</a:t>
            </a:r>
            <a:r>
              <a:rPr lang="en-US" dirty="0">
                <a:cs typeface="Zar" pitchFamily="2" charset="-78"/>
              </a:rPr>
              <a:t>F </a:t>
            </a:r>
            <a:r>
              <a:rPr lang="fa-IR" dirty="0">
                <a:cs typeface="Zar" pitchFamily="2" charset="-78"/>
              </a:rPr>
              <a:t> استفاده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کند و </a:t>
            </a:r>
            <a:r>
              <a:rPr lang="fa-IR" dirty="0" smtClean="0">
                <a:cs typeface="Zar" pitchFamily="2" charset="-78"/>
              </a:rPr>
              <a:t>نتايج </a:t>
            </a:r>
            <a:r>
              <a:rPr lang="fa-IR" dirty="0">
                <a:cs typeface="Zar" pitchFamily="2" charset="-78"/>
              </a:rPr>
              <a:t>حاصل از محاسبه با جداول مربوط </a:t>
            </a:r>
            <a:r>
              <a:rPr lang="fa-IR" dirty="0" smtClean="0">
                <a:cs typeface="Zar" pitchFamily="2" charset="-78"/>
              </a:rPr>
              <a:t>مقايسه مي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شود.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1888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>
                <a:cs typeface="Zar" pitchFamily="2" charset="-78"/>
              </a:rPr>
              <a:t>در رابطه با </a:t>
            </a:r>
            <a:r>
              <a:rPr lang="fa-IR" sz="4000" dirty="0" smtClean="0">
                <a:cs typeface="Zar" pitchFamily="2" charset="-78"/>
              </a:rPr>
              <a:t>تحقيقات علي </a:t>
            </a:r>
            <a:r>
              <a:rPr lang="fa-IR" sz="4000" dirty="0">
                <a:cs typeface="Zar" pitchFamily="2" charset="-78"/>
              </a:rPr>
              <a:t>و </a:t>
            </a:r>
            <a:r>
              <a:rPr lang="fa-IR" sz="4000" dirty="0" smtClean="0">
                <a:cs typeface="Zar" pitchFamily="2" charset="-78"/>
              </a:rPr>
              <a:t>تجربي </a:t>
            </a:r>
            <a:r>
              <a:rPr lang="fa-IR" sz="4000" dirty="0">
                <a:cs typeface="Zar" pitchFamily="2" charset="-78"/>
              </a:rPr>
              <a:t>محقق از روش: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build="p"/>
      <p:bldP spid="316418" grpId="0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82913"/>
            <a:ext cx="8229600" cy="2743200"/>
          </a:xfrm>
        </p:spPr>
        <p:txBody>
          <a:bodyPr/>
          <a:lstStyle/>
          <a:p>
            <a:pPr algn="ct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1)آزمون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هاي همبستگي.</a:t>
            </a: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2)خي </a:t>
            </a:r>
            <a:r>
              <a:rPr lang="fa-IR" dirty="0">
                <a:cs typeface="Zar" pitchFamily="2" charset="-78"/>
              </a:rPr>
              <a:t>2.</a:t>
            </a:r>
          </a:p>
          <a:p>
            <a:pPr algn="ct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3)آزمون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en-US" dirty="0">
                <a:cs typeface="Zar" pitchFamily="2" charset="-78"/>
              </a:rPr>
              <a:t>T</a:t>
            </a:r>
            <a:r>
              <a:rPr lang="fa-IR" dirty="0">
                <a:cs typeface="Zar" pitchFamily="2" charset="-78"/>
              </a:rPr>
              <a:t> و</a:t>
            </a:r>
            <a:r>
              <a:rPr lang="en-US" dirty="0">
                <a:cs typeface="Zar" pitchFamily="2" charset="-78"/>
              </a:rPr>
              <a:t>F</a:t>
            </a:r>
            <a:r>
              <a:rPr lang="fa-IR" dirty="0">
                <a:cs typeface="Zar" pitchFamily="2" charset="-78"/>
              </a:rPr>
              <a:t>. </a:t>
            </a:r>
            <a:endParaRPr lang="en-US" dirty="0">
              <a:cs typeface="Zar" pitchFamily="2" charset="-78"/>
            </a:endParaRPr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6925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آزمون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هاي آماري </a:t>
            </a:r>
            <a:r>
              <a:rPr lang="fa-IR" dirty="0">
                <a:cs typeface="Zar" pitchFamily="2" charset="-78"/>
              </a:rPr>
              <a:t>شامل: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build="p"/>
      <p:bldP spid="317442" grpId="0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14688"/>
            <a:ext cx="8229600" cy="1265237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محقق </a:t>
            </a:r>
            <a:r>
              <a:rPr lang="fa-IR" dirty="0" smtClean="0">
                <a:cs typeface="Zar" pitchFamily="2" charset="-78"/>
              </a:rPr>
              <a:t>بايد </a:t>
            </a:r>
            <a:r>
              <a:rPr lang="fa-IR" dirty="0">
                <a:cs typeface="Zar" pitchFamily="2" charset="-78"/>
              </a:rPr>
              <a:t>با در نظر داشتن هر </a:t>
            </a:r>
            <a:r>
              <a:rPr lang="fa-IR" dirty="0" smtClean="0">
                <a:cs typeface="Zar" pitchFamily="2" charset="-78"/>
              </a:rPr>
              <a:t>يک </a:t>
            </a:r>
            <a:r>
              <a:rPr lang="fa-IR" dirty="0">
                <a:cs typeface="Zar" pitchFamily="2" charset="-78"/>
              </a:rPr>
              <a:t>از هدف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مزبور و براساس </a:t>
            </a:r>
            <a:r>
              <a:rPr lang="fa-IR" dirty="0" smtClean="0">
                <a:cs typeface="Zar" pitchFamily="2" charset="-78"/>
              </a:rPr>
              <a:t>نتايج </a:t>
            </a:r>
            <a:r>
              <a:rPr lang="fa-IR" dirty="0">
                <a:cs typeface="Zar" pitchFamily="2" charset="-78"/>
              </a:rPr>
              <a:t>حاصل از </a:t>
            </a:r>
            <a:r>
              <a:rPr lang="fa-IR" dirty="0" smtClean="0">
                <a:cs typeface="Zar" pitchFamily="2" charset="-78"/>
              </a:rPr>
              <a:t>تحقيق</a:t>
            </a:r>
            <a:r>
              <a:rPr lang="fa-IR" dirty="0">
                <a:cs typeface="Zar" pitchFamily="2" charset="-78"/>
              </a:rPr>
              <a:t>، </a:t>
            </a:r>
            <a:r>
              <a:rPr lang="fa-IR" dirty="0" smtClean="0">
                <a:cs typeface="Zar" pitchFamily="2" charset="-78"/>
              </a:rPr>
              <a:t>نظريه </a:t>
            </a:r>
            <a:r>
              <a:rPr lang="fa-IR" dirty="0">
                <a:cs typeface="Zar" pitchFamily="2" charset="-78"/>
              </a:rPr>
              <a:t>خود را اعلام دارد.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01738"/>
            <a:ext cx="8229600" cy="1143000"/>
          </a:xfrm>
        </p:spPr>
        <p:txBody>
          <a:bodyPr/>
          <a:lstStyle/>
          <a:p>
            <a:pPr algn="r" rtl="1"/>
            <a:r>
              <a:rPr lang="fa-IR" dirty="0">
                <a:cs typeface="Zar" pitchFamily="2" charset="-78"/>
              </a:rPr>
              <a:t>اظهار نظر و </a:t>
            </a:r>
            <a:r>
              <a:rPr lang="fa-IR" dirty="0" smtClean="0">
                <a:cs typeface="Zar" pitchFamily="2" charset="-78"/>
              </a:rPr>
              <a:t>پيشنهادات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/>
      <p:bldP spid="318466" grpId="0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-1257300" y="2900363"/>
            <a:ext cx="4038600" cy="2217737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en-US">
                <a:cs typeface="Zar" pitchFamily="2" charset="-78"/>
              </a:rPr>
              <a:t> </a:t>
            </a:r>
            <a:r>
              <a:rPr lang="fa-IR">
                <a:cs typeface="Zar" pitchFamily="2" charset="-78"/>
              </a:rPr>
              <a:t>3)عنصر متن</a:t>
            </a:r>
          </a:p>
          <a:p>
            <a:pPr algn="r" rtl="1">
              <a:buFont typeface="Wingdings" pitchFamily="2" charset="2"/>
              <a:buNone/>
            </a:pPr>
            <a:endParaRPr lang="en-US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>
                <a:cs typeface="Zar" pitchFamily="2" charset="-78"/>
              </a:rPr>
              <a:t>4)عنصر کتابنامه</a:t>
            </a:r>
            <a:endParaRPr lang="en-US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>
              <a:cs typeface="Zar" pitchFamily="2" charset="-78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3046413"/>
            <a:ext cx="4038600" cy="2519362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en-US">
                <a:cs typeface="Zar" pitchFamily="2" charset="-78"/>
              </a:rPr>
              <a:t> </a:t>
            </a:r>
            <a:r>
              <a:rPr lang="fa-IR">
                <a:cs typeface="Zar" pitchFamily="2" charset="-78"/>
              </a:rPr>
              <a:t>1)عنصر مقدمات</a:t>
            </a:r>
          </a:p>
          <a:p>
            <a:pPr algn="r" rtl="1">
              <a:buFont typeface="Wingdings" pitchFamily="2" charset="2"/>
              <a:buNone/>
            </a:pPr>
            <a:endParaRPr lang="en-US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en-US">
                <a:cs typeface="Zar" pitchFamily="2" charset="-78"/>
              </a:rPr>
              <a:t> </a:t>
            </a:r>
            <a:r>
              <a:rPr lang="fa-IR">
                <a:cs typeface="Zar" pitchFamily="2" charset="-78"/>
              </a:rPr>
              <a:t>2)عنصر فهرستها</a:t>
            </a:r>
          </a:p>
          <a:p>
            <a:pPr algn="r" rtl="1">
              <a:buFont typeface="Wingdings" pitchFamily="2" charset="2"/>
              <a:buNone/>
            </a:pPr>
            <a:endParaRPr lang="en-US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>
              <a:cs typeface="Zar" pitchFamily="2" charset="-78"/>
            </a:endParaRPr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0388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عناصر و ساختار گزارش </a:t>
            </a:r>
            <a:r>
              <a:rPr lang="fa-IR" dirty="0" smtClean="0">
                <a:cs typeface="Zar" pitchFamily="2" charset="-78"/>
              </a:rPr>
              <a:t>تحقيق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2803525" y="4692650"/>
            <a:ext cx="2930525" cy="11604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20000"/>
              </a:spcBef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5)عنصر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پيوستها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9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9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9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9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9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9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9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9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9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9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9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9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9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9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9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9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9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-328613" y="2257425"/>
            <a:ext cx="4038601" cy="45259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5)صفحه </a:t>
            </a:r>
            <a:r>
              <a:rPr lang="fa-IR" dirty="0" smtClean="0">
                <a:cs typeface="Zar" pitchFamily="2" charset="-78"/>
              </a:rPr>
              <a:t>تائيدها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6)پيشگفتار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7)چکيده </a:t>
            </a:r>
            <a:r>
              <a:rPr lang="fa-IR" dirty="0">
                <a:cs typeface="Zar" pitchFamily="2" charset="-78"/>
              </a:rPr>
              <a:t>به زبان </a:t>
            </a:r>
            <a:r>
              <a:rPr lang="fa-IR" dirty="0" smtClean="0">
                <a:cs typeface="Zar" pitchFamily="2" charset="-78"/>
              </a:rPr>
              <a:t>اصلي</a:t>
            </a:r>
            <a:endParaRPr lang="en-US" dirty="0">
              <a:cs typeface="Zar" pitchFamily="2" charset="-78"/>
            </a:endParaRPr>
          </a:p>
        </p:txBody>
      </p:sp>
      <p:sp>
        <p:nvSpPr>
          <p:cNvPr id="24167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2271713"/>
            <a:ext cx="4038600" cy="4525962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1)جلد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2)صفحه بسم الله الرحمان </a:t>
            </a:r>
            <a:r>
              <a:rPr lang="fa-IR" dirty="0" smtClean="0">
                <a:cs typeface="Zar" pitchFamily="2" charset="-78"/>
              </a:rPr>
              <a:t>الرحيم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3)صفحه عنوان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4)صفحه </a:t>
            </a:r>
            <a:r>
              <a:rPr lang="fa-IR" dirty="0" smtClean="0">
                <a:cs typeface="Zar" pitchFamily="2" charset="-78"/>
              </a:rPr>
              <a:t>تقديم </a:t>
            </a:r>
            <a:r>
              <a:rPr lang="fa-IR" dirty="0">
                <a:cs typeface="Zar" pitchFamily="2" charset="-78"/>
              </a:rPr>
              <a:t>و تشکر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03225"/>
            <a:ext cx="8229600" cy="1143000"/>
          </a:xfrm>
        </p:spPr>
        <p:txBody>
          <a:bodyPr/>
          <a:lstStyle/>
          <a:p>
            <a:r>
              <a:rPr lang="fa-IR">
                <a:cs typeface="Zar" pitchFamily="2" charset="-78"/>
              </a:rPr>
              <a:t>عنصر مقدمات: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1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1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1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1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1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1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1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1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1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16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16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16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1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1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1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1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1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1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9" grpId="0" build="p"/>
      <p:bldP spid="241670" grpId="0" uiExpand="1" build="p"/>
      <p:bldP spid="241668" grpId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92425"/>
            <a:ext cx="8229600" cy="3203575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</a:t>
            </a:r>
            <a:r>
              <a:rPr lang="fa-IR" dirty="0">
                <a:cs typeface="Zar" pitchFamily="2" charset="-78"/>
              </a:rPr>
              <a:t>1)فهرست مطالب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</a:t>
            </a: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</a:t>
            </a:r>
            <a:r>
              <a:rPr lang="fa-IR" dirty="0">
                <a:cs typeface="Zar" pitchFamily="2" charset="-78"/>
              </a:rPr>
              <a:t>2)فهرست </a:t>
            </a:r>
            <a:r>
              <a:rPr lang="fa-IR" dirty="0" smtClean="0">
                <a:cs typeface="Zar" pitchFamily="2" charset="-78"/>
              </a:rPr>
              <a:t>پيکرها(جدولها</a:t>
            </a:r>
            <a:r>
              <a:rPr lang="fa-IR" dirty="0">
                <a:cs typeface="Zar" pitchFamily="2" charset="-78"/>
              </a:rPr>
              <a:t>، نمودار، نقشه، عکس)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3275"/>
            <a:ext cx="8229600" cy="1143000"/>
          </a:xfrm>
        </p:spPr>
        <p:txBody>
          <a:bodyPr/>
          <a:lstStyle/>
          <a:p>
            <a:r>
              <a:rPr lang="fa-IR">
                <a:cs typeface="Zar" pitchFamily="2" charset="-78"/>
              </a:rPr>
              <a:t>عنصر فهرستها: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uiExpand="1" build="p"/>
      <p:bldP spid="243714" grpId="0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-14288" y="2286000"/>
            <a:ext cx="4038601" cy="45259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4)بيان </a:t>
            </a:r>
            <a:r>
              <a:rPr lang="fa-IR" dirty="0">
                <a:cs typeface="Zar" pitchFamily="2" charset="-78"/>
              </a:rPr>
              <a:t>داده‫ها و اطلاعات</a:t>
            </a: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5)تجزيه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تحليل </a:t>
            </a:r>
            <a:r>
              <a:rPr lang="fa-IR" dirty="0">
                <a:cs typeface="Zar" pitchFamily="2" charset="-78"/>
              </a:rPr>
              <a:t>داده‫ها</a:t>
            </a: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6)نتيجه</a:t>
            </a:r>
            <a:r>
              <a:rPr lang="fa-IR" dirty="0">
                <a:cs typeface="Zar" pitchFamily="2" charset="-78"/>
              </a:rPr>
              <a:t>‫</a:t>
            </a:r>
            <a:r>
              <a:rPr lang="fa-IR" dirty="0" smtClean="0">
                <a:cs typeface="Zar" pitchFamily="2" charset="-78"/>
              </a:rPr>
              <a:t>گيري </a:t>
            </a:r>
            <a:r>
              <a:rPr lang="fa-IR" dirty="0">
                <a:cs typeface="Zar" pitchFamily="2" charset="-78"/>
              </a:rPr>
              <a:t>و اظهار نظر</a:t>
            </a:r>
            <a:endParaRPr lang="en-US" dirty="0">
              <a:cs typeface="Zar" pitchFamily="2" charset="-78"/>
            </a:endParaRPr>
          </a:p>
        </p:txBody>
      </p:sp>
      <p:sp>
        <p:nvSpPr>
          <p:cNvPr id="24474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2314575"/>
            <a:ext cx="4038600" cy="45259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1)مقدمه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2)روش </a:t>
            </a:r>
            <a:r>
              <a:rPr lang="fa-IR" dirty="0" smtClean="0">
                <a:cs typeface="Zar" pitchFamily="2" charset="-78"/>
              </a:rPr>
              <a:t>تحقيق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3)ادبيات </a:t>
            </a:r>
            <a:r>
              <a:rPr lang="fa-IR" dirty="0">
                <a:cs typeface="Zar" pitchFamily="2" charset="-78"/>
              </a:rPr>
              <a:t>و سوابق موضوع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74663"/>
            <a:ext cx="8229600" cy="1143000"/>
          </a:xfrm>
        </p:spPr>
        <p:txBody>
          <a:bodyPr/>
          <a:lstStyle/>
          <a:p>
            <a:r>
              <a:rPr lang="fa-IR">
                <a:cs typeface="Zar" pitchFamily="2" charset="-78"/>
              </a:rPr>
              <a:t>عنصر متن: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4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4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44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4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4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4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44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4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4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4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44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4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4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4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44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1" grpId="0" uiExpand="1" build="p"/>
      <p:bldP spid="244742" grpId="0" uiExpand="1" build="p"/>
      <p:bldP spid="2447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14613"/>
            <a:ext cx="8229600" cy="3741737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1)علوم </a:t>
            </a:r>
            <a:r>
              <a:rPr lang="fa-IR" dirty="0" smtClean="0">
                <a:cs typeface="Zar" pitchFamily="2" charset="-78"/>
              </a:rPr>
              <a:t>انتزاعي؛ </a:t>
            </a:r>
            <a:r>
              <a:rPr lang="fa-IR" dirty="0">
                <a:cs typeface="Zar" pitchFamily="2" charset="-78"/>
              </a:rPr>
              <a:t>شامل منطق و </a:t>
            </a:r>
            <a:r>
              <a:rPr lang="fa-IR" dirty="0" smtClean="0">
                <a:cs typeface="Zar" pitchFamily="2" charset="-78"/>
              </a:rPr>
              <a:t>رياضيات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2)علوم </a:t>
            </a:r>
            <a:r>
              <a:rPr lang="fa-IR" dirty="0" smtClean="0">
                <a:cs typeface="Zar" pitchFamily="2" charset="-78"/>
              </a:rPr>
              <a:t>نيمه انتزاعي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نيمه عيني؛ </a:t>
            </a:r>
            <a:r>
              <a:rPr lang="fa-IR" dirty="0">
                <a:cs typeface="Zar" pitchFamily="2" charset="-78"/>
              </a:rPr>
              <a:t>شامل </a:t>
            </a:r>
            <a:r>
              <a:rPr lang="fa-IR" dirty="0" smtClean="0">
                <a:cs typeface="Zar" pitchFamily="2" charset="-78"/>
              </a:rPr>
              <a:t>مکانيک</a:t>
            </a:r>
            <a:r>
              <a:rPr lang="fa-IR" dirty="0">
                <a:cs typeface="Zar" pitchFamily="2" charset="-78"/>
              </a:rPr>
              <a:t>، </a:t>
            </a:r>
            <a:r>
              <a:rPr lang="fa-IR" dirty="0" smtClean="0">
                <a:cs typeface="Zar" pitchFamily="2" charset="-78"/>
              </a:rPr>
              <a:t>فيزيک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شيمي.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3)علوم </a:t>
            </a:r>
            <a:r>
              <a:rPr lang="fa-IR" dirty="0" smtClean="0">
                <a:cs typeface="Zar" pitchFamily="2" charset="-78"/>
              </a:rPr>
              <a:t>عيني؛ </a:t>
            </a:r>
            <a:r>
              <a:rPr lang="fa-IR" dirty="0">
                <a:cs typeface="Zar" pitchFamily="2" charset="-78"/>
              </a:rPr>
              <a:t>شامل ستاره </a:t>
            </a:r>
            <a:r>
              <a:rPr lang="fa-IR" dirty="0" smtClean="0">
                <a:cs typeface="Zar" pitchFamily="2" charset="-78"/>
              </a:rPr>
              <a:t>شناسي، زمين شناسي </a:t>
            </a:r>
            <a:r>
              <a:rPr lang="fa-IR" dirty="0">
                <a:cs typeface="Zar" pitchFamily="2" charset="-78"/>
              </a:rPr>
              <a:t>، </a:t>
            </a:r>
            <a:r>
              <a:rPr lang="fa-IR" dirty="0" smtClean="0">
                <a:cs typeface="Zar" pitchFamily="2" charset="-78"/>
              </a:rPr>
              <a:t>زيست شناسي، </a:t>
            </a:r>
            <a:r>
              <a:rPr lang="fa-IR" dirty="0">
                <a:cs typeface="Zar" pitchFamily="2" charset="-78"/>
              </a:rPr>
              <a:t>روان </a:t>
            </a:r>
            <a:r>
              <a:rPr lang="fa-IR" dirty="0" smtClean="0">
                <a:cs typeface="Zar" pitchFamily="2" charset="-78"/>
              </a:rPr>
              <a:t>شناسي </a:t>
            </a:r>
            <a:r>
              <a:rPr lang="fa-IR" dirty="0">
                <a:cs typeface="Zar" pitchFamily="2" charset="-78"/>
              </a:rPr>
              <a:t>و جامعه </a:t>
            </a:r>
            <a:r>
              <a:rPr lang="fa-IR" dirty="0" smtClean="0">
                <a:cs typeface="Zar" pitchFamily="2" charset="-78"/>
              </a:rPr>
              <a:t>شناسي.</a:t>
            </a:r>
            <a:endParaRPr lang="en-US" dirty="0">
              <a:cs typeface="Zar" pitchFamily="2" charset="-78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3263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تقسيم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بندي </a:t>
            </a:r>
            <a:r>
              <a:rPr lang="fa-IR" dirty="0">
                <a:cs typeface="Zar" pitchFamily="2" charset="-78"/>
              </a:rPr>
              <a:t>علوم از </a:t>
            </a:r>
            <a:r>
              <a:rPr lang="fa-IR" dirty="0" smtClean="0">
                <a:cs typeface="Zar" pitchFamily="2" charset="-78"/>
              </a:rPr>
              <a:t>ديدگاه </a:t>
            </a:r>
            <a:r>
              <a:rPr lang="fa-IR" dirty="0">
                <a:cs typeface="Zar" pitchFamily="2" charset="-78"/>
              </a:rPr>
              <a:t>هربرت اسپنسر: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  <p:bldP spid="29698" grpId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</a:t>
            </a:r>
            <a:r>
              <a:rPr lang="fa-IR" dirty="0" smtClean="0">
                <a:cs typeface="Zar" pitchFamily="2" charset="-78"/>
              </a:rPr>
              <a:t>1)کتب(فارسي، عربي، لاتين</a:t>
            </a:r>
            <a:r>
              <a:rPr lang="fa-IR" dirty="0">
                <a:cs typeface="Zar" pitchFamily="2" charset="-78"/>
              </a:rPr>
              <a:t>)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</a:t>
            </a:r>
            <a:r>
              <a:rPr lang="fa-IR" dirty="0" smtClean="0">
                <a:cs typeface="Zar" pitchFamily="2" charset="-78"/>
              </a:rPr>
              <a:t>2)مقالات(فارسي، عربي، لاتين</a:t>
            </a:r>
            <a:r>
              <a:rPr lang="fa-IR" dirty="0">
                <a:cs typeface="Zar" pitchFamily="2" charset="-78"/>
              </a:rPr>
              <a:t>)</a:t>
            </a:r>
            <a:endParaRPr lang="en-US" dirty="0">
              <a:cs typeface="Zar" pitchFamily="2" charset="-78"/>
            </a:endParaRPr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8" y="660400"/>
            <a:ext cx="8229600" cy="1143000"/>
          </a:xfrm>
        </p:spPr>
        <p:txBody>
          <a:bodyPr/>
          <a:lstStyle/>
          <a:p>
            <a:r>
              <a:rPr lang="fa-IR">
                <a:cs typeface="Zar" pitchFamily="2" charset="-78"/>
              </a:rPr>
              <a:t>عنصر کتابنامه: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uiExpand="1" build="p"/>
      <p:bldP spid="246786" grpId="0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3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-257175" y="2243138"/>
            <a:ext cx="4038600" cy="4525962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5)داده‫ها و </a:t>
            </a:r>
            <a:r>
              <a:rPr lang="fa-IR" dirty="0" smtClean="0">
                <a:cs typeface="Zar" pitchFamily="2" charset="-78"/>
              </a:rPr>
              <a:t>گزارشهاي تفضيلي</a:t>
            </a: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آماري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کامپيوتري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6)چکيده </a:t>
            </a:r>
            <a:r>
              <a:rPr lang="fa-IR" dirty="0">
                <a:cs typeface="Zar" pitchFamily="2" charset="-78"/>
              </a:rPr>
              <a:t>به زبان </a:t>
            </a:r>
            <a:r>
              <a:rPr lang="fa-IR" dirty="0" smtClean="0">
                <a:cs typeface="Zar" pitchFamily="2" charset="-78"/>
              </a:rPr>
              <a:t>خارجي</a:t>
            </a: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7)ساير</a:t>
            </a:r>
            <a:endParaRPr lang="en-US" dirty="0">
              <a:cs typeface="Zar" pitchFamily="2" charset="-78"/>
            </a:endParaRPr>
          </a:p>
        </p:txBody>
      </p:sp>
      <p:sp>
        <p:nvSpPr>
          <p:cNvPr id="24781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256088" y="2286000"/>
            <a:ext cx="4516437" cy="45259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1)طرح </a:t>
            </a:r>
            <a:r>
              <a:rPr lang="fa-IR" dirty="0" smtClean="0">
                <a:cs typeface="Zar" pitchFamily="2" charset="-78"/>
              </a:rPr>
              <a:t>تحقيق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2)پرسشنامه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ابزار </a:t>
            </a:r>
            <a:r>
              <a:rPr lang="fa-IR" dirty="0" smtClean="0">
                <a:cs typeface="Zar" pitchFamily="2" charset="-78"/>
              </a:rPr>
              <a:t>گردآوري </a:t>
            </a:r>
            <a:r>
              <a:rPr lang="fa-IR" dirty="0">
                <a:cs typeface="Zar" pitchFamily="2" charset="-78"/>
              </a:rPr>
              <a:t>اطلاعات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3)نقشه و </a:t>
            </a:r>
            <a:r>
              <a:rPr lang="fa-IR" dirty="0" smtClean="0">
                <a:cs typeface="Zar" pitchFamily="2" charset="-78"/>
              </a:rPr>
              <a:t>تصاوير </a:t>
            </a:r>
            <a:r>
              <a:rPr lang="fa-IR" dirty="0">
                <a:cs typeface="Zar" pitchFamily="2" charset="-78"/>
              </a:rPr>
              <a:t>خارج از متن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4)اسناد و مدارک</a:t>
            </a:r>
            <a:endParaRPr lang="en-US" dirty="0">
              <a:cs typeface="Zar" pitchFamily="2" charset="-78"/>
            </a:endParaRP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1813"/>
            <a:ext cx="8229600" cy="1143000"/>
          </a:xfrm>
        </p:spPr>
        <p:txBody>
          <a:bodyPr/>
          <a:lstStyle/>
          <a:p>
            <a:r>
              <a:rPr lang="fa-IR" dirty="0">
                <a:cs typeface="Zar" pitchFamily="2" charset="-78"/>
              </a:rPr>
              <a:t>عنصر </a:t>
            </a:r>
            <a:r>
              <a:rPr lang="fa-IR" dirty="0" smtClean="0">
                <a:cs typeface="Zar" pitchFamily="2" charset="-78"/>
              </a:rPr>
              <a:t>پيوستها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7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7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7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7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7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7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7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7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7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7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7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7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7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7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7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7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7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7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7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7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7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7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7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7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7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7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7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7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3" grpId="0" uiExpand="1" build="p"/>
      <p:bldP spid="247814" grpId="0" uiExpand="1" build="p"/>
      <p:bldP spid="247812" grpId="0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73400"/>
            <a:ext cx="8229600" cy="1117600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رعايت </a:t>
            </a:r>
            <a:r>
              <a:rPr lang="fa-IR" dirty="0">
                <a:cs typeface="Zar" pitchFamily="2" charset="-78"/>
              </a:rPr>
              <a:t>نکات </a:t>
            </a:r>
            <a:r>
              <a:rPr lang="fa-IR" dirty="0" smtClean="0">
                <a:cs typeface="Zar" pitchFamily="2" charset="-78"/>
              </a:rPr>
              <a:t>ويرايشي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نگارشي </a:t>
            </a:r>
            <a:r>
              <a:rPr lang="fa-IR" dirty="0">
                <a:cs typeface="Zar" pitchFamily="2" charset="-78"/>
              </a:rPr>
              <a:t>باعث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شود که نوشته روان و همراه با </a:t>
            </a:r>
            <a:r>
              <a:rPr lang="fa-IR" dirty="0" smtClean="0">
                <a:cs typeface="Zar" pitchFamily="2" charset="-78"/>
              </a:rPr>
              <a:t>رعايت </a:t>
            </a:r>
            <a:r>
              <a:rPr lang="fa-IR" dirty="0">
                <a:cs typeface="Zar" pitchFamily="2" charset="-78"/>
              </a:rPr>
              <a:t>قواعد و مطالعه آن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خواننده راحت باشد.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1863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نگارش و </a:t>
            </a:r>
            <a:r>
              <a:rPr lang="fa-IR" dirty="0" smtClean="0">
                <a:cs typeface="Zar" pitchFamily="2" charset="-78"/>
              </a:rPr>
              <a:t>ويرايش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/>
      <p:bldP spid="322562" grpId="0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666" name="Group 82"/>
          <p:cNvGraphicFramePr>
            <a:graphicFrameLocks noGrp="1"/>
          </p:cNvGraphicFramePr>
          <p:nvPr/>
        </p:nvGraphicFramePr>
        <p:xfrm>
          <a:off x="1219200" y="309563"/>
          <a:ext cx="6604000" cy="6078538"/>
        </p:xfrm>
        <a:graphic>
          <a:graphicData uri="http://schemas.openxmlformats.org/drawingml/2006/table">
            <a:tbl>
              <a:tblPr/>
              <a:tblGrid>
                <a:gridCol w="1727200"/>
                <a:gridCol w="2501900"/>
                <a:gridCol w="481013"/>
                <a:gridCol w="1371600"/>
                <a:gridCol w="522287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3637" name="Text Box 53"/>
          <p:cNvSpPr txBox="1">
            <a:spLocks noChangeArrowheads="1"/>
          </p:cNvSpPr>
          <p:nvPr/>
        </p:nvSpPr>
        <p:spPr bwMode="auto">
          <a:xfrm>
            <a:off x="7019925" y="269875"/>
            <a:ext cx="752475" cy="63094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شماره </a:t>
            </a:r>
          </a:p>
          <a:p>
            <a:pPr algn="r" rtl="1">
              <a:spcBef>
                <a:spcPct val="50000"/>
              </a:spcBef>
            </a:pPr>
            <a:r>
              <a:rPr lang="fa-IR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رديف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39" name="Text Box 55"/>
          <p:cNvSpPr txBox="1">
            <a:spLocks noChangeArrowheads="1"/>
          </p:cNvSpPr>
          <p:nvPr/>
        </p:nvSpPr>
        <p:spPr bwMode="auto">
          <a:xfrm>
            <a:off x="7313613" y="800100"/>
            <a:ext cx="3619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40" name="Text Box 56"/>
          <p:cNvSpPr txBox="1">
            <a:spLocks noChangeArrowheads="1"/>
          </p:cNvSpPr>
          <p:nvPr/>
        </p:nvSpPr>
        <p:spPr bwMode="auto">
          <a:xfrm>
            <a:off x="5903913" y="825500"/>
            <a:ext cx="1495425" cy="33855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ويرگول يا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درنگ نما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42" name="Text Box 58"/>
          <p:cNvSpPr txBox="1">
            <a:spLocks noChangeArrowheads="1"/>
          </p:cNvSpPr>
          <p:nvPr/>
        </p:nvSpPr>
        <p:spPr bwMode="auto">
          <a:xfrm>
            <a:off x="5553075" y="819150"/>
            <a:ext cx="2889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،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45" name="Text Box 61"/>
          <p:cNvSpPr txBox="1">
            <a:spLocks noChangeArrowheads="1"/>
          </p:cNvSpPr>
          <p:nvPr/>
        </p:nvSpPr>
        <p:spPr bwMode="auto">
          <a:xfrm>
            <a:off x="5340350" y="425450"/>
            <a:ext cx="652463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علامت</a:t>
            </a:r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46" name="Text Box 62"/>
          <p:cNvSpPr txBox="1">
            <a:spLocks noChangeArrowheads="1"/>
          </p:cNvSpPr>
          <p:nvPr/>
        </p:nvSpPr>
        <p:spPr bwMode="auto">
          <a:xfrm>
            <a:off x="2720975" y="835025"/>
            <a:ext cx="280035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نشانه مکث کوتاه است و تابع لحن کلام.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48" name="Text Box 64"/>
          <p:cNvSpPr txBox="1">
            <a:spLocks noChangeArrowheads="1"/>
          </p:cNvSpPr>
          <p:nvPr/>
        </p:nvSpPr>
        <p:spPr bwMode="auto">
          <a:xfrm>
            <a:off x="1812925" y="384175"/>
            <a:ext cx="652463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latin typeface="Arial" pitchFamily="34" charset="0"/>
                <a:cs typeface="Zar" pitchFamily="2" charset="-78"/>
              </a:rPr>
              <a:t>مثال</a:t>
            </a:r>
            <a:endParaRPr lang="en-US" sz="2400">
              <a:latin typeface="Arial" pitchFamily="34" charset="0"/>
              <a:cs typeface="Zar" pitchFamily="2" charset="-78"/>
            </a:endParaRPr>
          </a:p>
        </p:txBody>
      </p:sp>
      <p:sp>
        <p:nvSpPr>
          <p:cNvPr id="323649" name="Text Box 65"/>
          <p:cNvSpPr txBox="1">
            <a:spLocks noChangeArrowheads="1"/>
          </p:cNvSpPr>
          <p:nvPr/>
        </p:nvSpPr>
        <p:spPr bwMode="auto">
          <a:xfrm>
            <a:off x="3427413" y="396875"/>
            <a:ext cx="1566862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نقش و کارکرد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اصلي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50" name="Text Box 66"/>
          <p:cNvSpPr txBox="1">
            <a:spLocks noChangeArrowheads="1"/>
          </p:cNvSpPr>
          <p:nvPr/>
        </p:nvSpPr>
        <p:spPr bwMode="auto">
          <a:xfrm>
            <a:off x="6092825" y="417513"/>
            <a:ext cx="841375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نام نشانه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51" name="Text Box 67"/>
          <p:cNvSpPr txBox="1">
            <a:spLocks noChangeArrowheads="1"/>
          </p:cNvSpPr>
          <p:nvPr/>
        </p:nvSpPr>
        <p:spPr bwMode="auto">
          <a:xfrm>
            <a:off x="1296988" y="876300"/>
            <a:ext cx="1684337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امام، اسلام را زنده کرد.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52" name="Text Box 68"/>
          <p:cNvSpPr txBox="1">
            <a:spLocks noChangeArrowheads="1"/>
          </p:cNvSpPr>
          <p:nvPr/>
        </p:nvSpPr>
        <p:spPr bwMode="auto">
          <a:xfrm>
            <a:off x="7315200" y="1181100"/>
            <a:ext cx="365125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2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53" name="Text Box 69"/>
          <p:cNvSpPr txBox="1">
            <a:spLocks noChangeArrowheads="1"/>
          </p:cNvSpPr>
          <p:nvPr/>
        </p:nvSpPr>
        <p:spPr bwMode="auto">
          <a:xfrm>
            <a:off x="6042025" y="1174750"/>
            <a:ext cx="1292225" cy="7032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نقطه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ويرگول يا </a:t>
            </a:r>
            <a:endParaRPr lang="fa-IR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جدائي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نما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54" name="Text Box 70"/>
          <p:cNvSpPr txBox="1">
            <a:spLocks noChangeArrowheads="1"/>
          </p:cNvSpPr>
          <p:nvPr/>
        </p:nvSpPr>
        <p:spPr bwMode="auto">
          <a:xfrm>
            <a:off x="5502275" y="1190625"/>
            <a:ext cx="36195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؛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55" name="Text Box 71"/>
          <p:cNvSpPr txBox="1">
            <a:spLocks noChangeArrowheads="1"/>
          </p:cNvSpPr>
          <p:nvPr/>
        </p:nvSpPr>
        <p:spPr bwMode="auto">
          <a:xfrm>
            <a:off x="2989263" y="1163638"/>
            <a:ext cx="2497137" cy="7032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نشانه مکث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طولاني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است و حدفاصل </a:t>
            </a:r>
          </a:p>
          <a:p>
            <a:pPr algn="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ويرگول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 نقطه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56" name="Text Box 72"/>
          <p:cNvSpPr txBox="1">
            <a:spLocks noChangeArrowheads="1"/>
          </p:cNvSpPr>
          <p:nvPr/>
        </p:nvSpPr>
        <p:spPr bwMode="auto">
          <a:xfrm>
            <a:off x="660400" y="1162050"/>
            <a:ext cx="2320925" cy="7032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الهي،در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جلال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رحماني؛</a:t>
            </a:r>
            <a:endParaRPr lang="fa-IR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در کمال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سبحاني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57" name="Text Box 73"/>
          <p:cNvSpPr txBox="1">
            <a:spLocks noChangeArrowheads="1"/>
          </p:cNvSpPr>
          <p:nvPr/>
        </p:nvSpPr>
        <p:spPr bwMode="auto">
          <a:xfrm>
            <a:off x="7269163" y="1920875"/>
            <a:ext cx="407987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3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58" name="Text Box 74"/>
          <p:cNvSpPr txBox="1">
            <a:spLocks noChangeArrowheads="1"/>
          </p:cNvSpPr>
          <p:nvPr/>
        </p:nvSpPr>
        <p:spPr bwMode="auto">
          <a:xfrm>
            <a:off x="5962650" y="1914525"/>
            <a:ext cx="140811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نقطه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يا ايست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‌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نما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59" name="Text Box 75"/>
          <p:cNvSpPr txBox="1">
            <a:spLocks noChangeArrowheads="1"/>
          </p:cNvSpPr>
          <p:nvPr/>
        </p:nvSpPr>
        <p:spPr bwMode="auto">
          <a:xfrm>
            <a:off x="5530850" y="1812925"/>
            <a:ext cx="31908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.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60" name="Text Box 76"/>
          <p:cNvSpPr txBox="1">
            <a:spLocks noChangeArrowheads="1"/>
          </p:cNvSpPr>
          <p:nvPr/>
        </p:nvSpPr>
        <p:spPr bwMode="auto">
          <a:xfrm>
            <a:off x="3001963" y="1830388"/>
            <a:ext cx="2482850" cy="7032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نشانه مکث کامل است ودر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پايان</a:t>
            </a:r>
            <a:endParaRPr lang="fa-IR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جمله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‌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هاي خبري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امري مي</a:t>
            </a: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‌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آيد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.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61" name="Text Box 77"/>
          <p:cNvSpPr txBox="1">
            <a:spLocks noChangeArrowheads="1"/>
          </p:cNvSpPr>
          <p:nvPr/>
        </p:nvSpPr>
        <p:spPr bwMode="auto">
          <a:xfrm>
            <a:off x="596900" y="1982788"/>
            <a:ext cx="243840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امروز به مسافرت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مي</a:t>
            </a: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‌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رويم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.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63" name="Text Box 79"/>
          <p:cNvSpPr txBox="1">
            <a:spLocks noChangeArrowheads="1"/>
          </p:cNvSpPr>
          <p:nvPr/>
        </p:nvSpPr>
        <p:spPr bwMode="auto">
          <a:xfrm>
            <a:off x="7258050" y="2516188"/>
            <a:ext cx="45085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4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64" name="Text Box 80"/>
          <p:cNvSpPr txBox="1">
            <a:spLocks noChangeArrowheads="1"/>
          </p:cNvSpPr>
          <p:nvPr/>
        </p:nvSpPr>
        <p:spPr bwMode="auto">
          <a:xfrm>
            <a:off x="5846763" y="2505075"/>
            <a:ext cx="1538287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دو نقطه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يا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هشدار نما: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67" name="Text Box 83"/>
          <p:cNvSpPr txBox="1">
            <a:spLocks noChangeArrowheads="1"/>
          </p:cNvSpPr>
          <p:nvPr/>
        </p:nvSpPr>
        <p:spPr bwMode="auto">
          <a:xfrm>
            <a:off x="5494338" y="2462213"/>
            <a:ext cx="33337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: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68" name="Text Box 84"/>
          <p:cNvSpPr txBox="1">
            <a:spLocks noChangeArrowheads="1"/>
          </p:cNvSpPr>
          <p:nvPr/>
        </p:nvSpPr>
        <p:spPr bwMode="auto">
          <a:xfrm>
            <a:off x="3321050" y="2493963"/>
            <a:ext cx="2147888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نشانه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توضيحات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پس از آن است.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69" name="Text Box 85"/>
          <p:cNvSpPr txBox="1">
            <a:spLocks noChangeArrowheads="1"/>
          </p:cNvSpPr>
          <p:nvPr/>
        </p:nvSpPr>
        <p:spPr bwMode="auto">
          <a:xfrm>
            <a:off x="935038" y="2527300"/>
            <a:ext cx="2060575" cy="581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تنها ره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سعادت:ايمان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، جهاد، شهادت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70" name="Text Box 86"/>
          <p:cNvSpPr txBox="1">
            <a:spLocks noChangeArrowheads="1"/>
          </p:cNvSpPr>
          <p:nvPr/>
        </p:nvSpPr>
        <p:spPr bwMode="auto">
          <a:xfrm>
            <a:off x="7294563" y="3051175"/>
            <a:ext cx="40640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5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71" name="Text Box 87"/>
          <p:cNvSpPr txBox="1">
            <a:spLocks noChangeArrowheads="1"/>
          </p:cNvSpPr>
          <p:nvPr/>
        </p:nvSpPr>
        <p:spPr bwMode="auto">
          <a:xfrm>
            <a:off x="6089650" y="2894013"/>
            <a:ext cx="1206500" cy="7032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نشانه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عاطفي يا </a:t>
            </a:r>
            <a:endParaRPr lang="fa-IR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هيجان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‌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نما: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72" name="Text Box 88"/>
          <p:cNvSpPr txBox="1">
            <a:spLocks noChangeArrowheads="1"/>
          </p:cNvSpPr>
          <p:nvPr/>
        </p:nvSpPr>
        <p:spPr bwMode="auto">
          <a:xfrm>
            <a:off x="5416550" y="3090863"/>
            <a:ext cx="392113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!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73" name="Text Box 89"/>
          <p:cNvSpPr txBox="1">
            <a:spLocks noChangeArrowheads="1"/>
          </p:cNvSpPr>
          <p:nvPr/>
        </p:nvSpPr>
        <p:spPr bwMode="auto">
          <a:xfrm>
            <a:off x="2689225" y="3125788"/>
            <a:ext cx="2800350" cy="581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نشانه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بيان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حالت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‌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هاي احساسي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عاطفي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موکد.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74" name="Text Box 90"/>
          <p:cNvSpPr txBox="1">
            <a:spLocks noChangeArrowheads="1"/>
          </p:cNvSpPr>
          <p:nvPr/>
        </p:nvSpPr>
        <p:spPr bwMode="auto">
          <a:xfrm>
            <a:off x="1382713" y="3151188"/>
            <a:ext cx="158115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عجب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همتي!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75" name="Text Box 91"/>
          <p:cNvSpPr txBox="1">
            <a:spLocks noChangeArrowheads="1"/>
          </p:cNvSpPr>
          <p:nvPr/>
        </p:nvSpPr>
        <p:spPr bwMode="auto">
          <a:xfrm>
            <a:off x="7258050" y="3673475"/>
            <a:ext cx="45085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6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76" name="Text Box 92"/>
          <p:cNvSpPr txBox="1">
            <a:spLocks noChangeArrowheads="1"/>
          </p:cNvSpPr>
          <p:nvPr/>
        </p:nvSpPr>
        <p:spPr bwMode="auto">
          <a:xfrm>
            <a:off x="6073775" y="3648075"/>
            <a:ext cx="1219200" cy="7032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نشانه پرسش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يا </a:t>
            </a:r>
            <a:endParaRPr lang="fa-IR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پرسش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‌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نما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77" name="Text Box 93"/>
          <p:cNvSpPr txBox="1">
            <a:spLocks noChangeArrowheads="1"/>
          </p:cNvSpPr>
          <p:nvPr/>
        </p:nvSpPr>
        <p:spPr bwMode="auto">
          <a:xfrm>
            <a:off x="5430838" y="3844925"/>
            <a:ext cx="40640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؟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78" name="Text Box 94"/>
          <p:cNvSpPr txBox="1">
            <a:spLocks noChangeArrowheads="1"/>
          </p:cNvSpPr>
          <p:nvPr/>
        </p:nvSpPr>
        <p:spPr bwMode="auto">
          <a:xfrm>
            <a:off x="4151313" y="5224463"/>
            <a:ext cx="1058862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79" name="Text Box 95"/>
          <p:cNvSpPr txBox="1">
            <a:spLocks noChangeArrowheads="1"/>
          </p:cNvSpPr>
          <p:nvPr/>
        </p:nvSpPr>
        <p:spPr bwMode="auto">
          <a:xfrm>
            <a:off x="2943225" y="3794125"/>
            <a:ext cx="2525713" cy="581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نشانه حالت سوال و پرسش که در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پايان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جمله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مي</a:t>
            </a: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‌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آيد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.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80" name="Text Box 96"/>
          <p:cNvSpPr txBox="1">
            <a:spLocks noChangeArrowheads="1"/>
          </p:cNvSpPr>
          <p:nvPr/>
        </p:nvSpPr>
        <p:spPr bwMode="auto">
          <a:xfrm>
            <a:off x="1176338" y="3778250"/>
            <a:ext cx="1755775" cy="581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چرا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وظيفه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‌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ات را انجام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ندادي؟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81" name="Text Box 97"/>
          <p:cNvSpPr txBox="1">
            <a:spLocks noChangeArrowheads="1"/>
          </p:cNvSpPr>
          <p:nvPr/>
        </p:nvSpPr>
        <p:spPr bwMode="auto">
          <a:xfrm>
            <a:off x="7346950" y="4343400"/>
            <a:ext cx="333375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7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82" name="Text Box 98"/>
          <p:cNvSpPr txBox="1">
            <a:spLocks noChangeArrowheads="1"/>
          </p:cNvSpPr>
          <p:nvPr/>
        </p:nvSpPr>
        <p:spPr bwMode="auto">
          <a:xfrm>
            <a:off x="6208713" y="4340225"/>
            <a:ext cx="1119187" cy="581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نشانه حذف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يا افتادگي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نما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83" name="Text Box 99"/>
          <p:cNvSpPr txBox="1">
            <a:spLocks noChangeArrowheads="1"/>
          </p:cNvSpPr>
          <p:nvPr/>
        </p:nvSpPr>
        <p:spPr bwMode="auto">
          <a:xfrm>
            <a:off x="5372100" y="4397375"/>
            <a:ext cx="5080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...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84" name="Text Box 100"/>
          <p:cNvSpPr txBox="1">
            <a:spLocks noChangeArrowheads="1"/>
          </p:cNvSpPr>
          <p:nvPr/>
        </p:nvSpPr>
        <p:spPr bwMode="auto">
          <a:xfrm>
            <a:off x="3327400" y="4391025"/>
            <a:ext cx="2149475" cy="581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نشانه حذف کلمه، عبارت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يا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جمله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يا بخشي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از متن.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85" name="Text Box 101"/>
          <p:cNvSpPr txBox="1">
            <a:spLocks noChangeArrowheads="1"/>
          </p:cNvSpPr>
          <p:nvPr/>
        </p:nvSpPr>
        <p:spPr bwMode="auto">
          <a:xfrm>
            <a:off x="1411288" y="4373563"/>
            <a:ext cx="1568450" cy="8255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فقر و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بيکاري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و... از عوامل فساد جامعه است.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86" name="Text Box 102"/>
          <p:cNvSpPr txBox="1">
            <a:spLocks noChangeArrowheads="1"/>
          </p:cNvSpPr>
          <p:nvPr/>
        </p:nvSpPr>
        <p:spPr bwMode="auto">
          <a:xfrm>
            <a:off x="7391400" y="5191125"/>
            <a:ext cx="29051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8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87" name="Text Box 103"/>
          <p:cNvSpPr txBox="1">
            <a:spLocks noChangeArrowheads="1"/>
          </p:cNvSpPr>
          <p:nvPr/>
        </p:nvSpPr>
        <p:spPr bwMode="auto">
          <a:xfrm>
            <a:off x="5902325" y="5241925"/>
            <a:ext cx="1436688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گيومه يا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برجسته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‌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نما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88" name="Text Box 104"/>
          <p:cNvSpPr txBox="1">
            <a:spLocks noChangeArrowheads="1"/>
          </p:cNvSpPr>
          <p:nvPr/>
        </p:nvSpPr>
        <p:spPr bwMode="auto">
          <a:xfrm>
            <a:off x="5276850" y="5213350"/>
            <a:ext cx="696913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(( ))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89" name="Text Box 105"/>
          <p:cNvSpPr txBox="1">
            <a:spLocks noChangeArrowheads="1"/>
          </p:cNvSpPr>
          <p:nvPr/>
        </p:nvSpPr>
        <p:spPr bwMode="auto">
          <a:xfrm>
            <a:off x="3281363" y="5127625"/>
            <a:ext cx="2192337" cy="581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نشانه مشخص کردن عبارت و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متني نظير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نقل و قول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3690" name="Text Box 106"/>
          <p:cNvSpPr txBox="1">
            <a:spLocks noChangeArrowheads="1"/>
          </p:cNvSpPr>
          <p:nvPr/>
        </p:nvSpPr>
        <p:spPr bwMode="auto">
          <a:xfrm>
            <a:off x="1333500" y="5102225"/>
            <a:ext cx="1655763" cy="581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او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پرسيد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((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آيا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کتابخانه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ملي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را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ديده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‌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ايد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)).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3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3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3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3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3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3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3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3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3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3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3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3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3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3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3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3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3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3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3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3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3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3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3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3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3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3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3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3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3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3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3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3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3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3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3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3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3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3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3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3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3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3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3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3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3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3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23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23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7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3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3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3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3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3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3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23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23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3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3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23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23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2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2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3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23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23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23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3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3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2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2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23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23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23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23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37" grpId="0"/>
      <p:bldP spid="323639" grpId="0"/>
      <p:bldP spid="323640" grpId="0"/>
      <p:bldP spid="323642" grpId="0"/>
      <p:bldP spid="323645" grpId="0"/>
      <p:bldP spid="323646" grpId="0"/>
      <p:bldP spid="323648" grpId="0"/>
      <p:bldP spid="323649" grpId="0"/>
      <p:bldP spid="323650" grpId="0"/>
      <p:bldP spid="323651" grpId="0"/>
      <p:bldP spid="323652" grpId="0"/>
      <p:bldP spid="323653" grpId="0"/>
      <p:bldP spid="323654" grpId="0"/>
      <p:bldP spid="323655" grpId="0"/>
      <p:bldP spid="323656" grpId="0"/>
      <p:bldP spid="323657" grpId="0"/>
      <p:bldP spid="323658" grpId="0"/>
      <p:bldP spid="323659" grpId="0"/>
      <p:bldP spid="323660" grpId="0"/>
      <p:bldP spid="323661" grpId="0"/>
      <p:bldP spid="323663" grpId="0"/>
      <p:bldP spid="323664" grpId="0"/>
      <p:bldP spid="323667" grpId="0"/>
      <p:bldP spid="323668" grpId="0"/>
      <p:bldP spid="323669" grpId="0"/>
      <p:bldP spid="323670" grpId="0"/>
      <p:bldP spid="323671" grpId="0"/>
      <p:bldP spid="323672" grpId="0"/>
      <p:bldP spid="323673" grpId="0"/>
      <p:bldP spid="323674" grpId="0"/>
      <p:bldP spid="323675" grpId="0"/>
      <p:bldP spid="323676" grpId="0"/>
      <p:bldP spid="323677" grpId="0"/>
      <p:bldP spid="323678" grpId="0"/>
      <p:bldP spid="323679" grpId="0"/>
      <p:bldP spid="323680" grpId="0"/>
      <p:bldP spid="323681" grpId="0"/>
      <p:bldP spid="323682" grpId="0"/>
      <p:bldP spid="323683" grpId="0"/>
      <p:bldP spid="323684" grpId="0"/>
      <p:bldP spid="323685" grpId="0"/>
      <p:bldP spid="323686" grpId="0"/>
      <p:bldP spid="323687" grpId="0"/>
      <p:bldP spid="323688" grpId="0"/>
      <p:bldP spid="323689" grpId="0"/>
      <p:bldP spid="323690" grpId="0"/>
    </p:bld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685" name="Group 77"/>
          <p:cNvGraphicFramePr>
            <a:graphicFrameLocks noGrp="1"/>
          </p:cNvGraphicFramePr>
          <p:nvPr/>
        </p:nvGraphicFramePr>
        <p:xfrm>
          <a:off x="1204913" y="525463"/>
          <a:ext cx="6819900" cy="5251450"/>
        </p:xfrm>
        <a:graphic>
          <a:graphicData uri="http://schemas.openxmlformats.org/drawingml/2006/table">
            <a:tbl>
              <a:tblPr/>
              <a:tblGrid>
                <a:gridCol w="1943100"/>
                <a:gridCol w="2501900"/>
                <a:gridCol w="481012"/>
                <a:gridCol w="1371600"/>
                <a:gridCol w="522288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4632" name="Text Box 24"/>
          <p:cNvSpPr txBox="1">
            <a:spLocks noChangeArrowheads="1"/>
          </p:cNvSpPr>
          <p:nvPr/>
        </p:nvSpPr>
        <p:spPr bwMode="auto">
          <a:xfrm>
            <a:off x="7235825" y="485775"/>
            <a:ext cx="752475" cy="63094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شماره </a:t>
            </a:r>
          </a:p>
          <a:p>
            <a:pPr algn="r" rtl="1">
              <a:spcBef>
                <a:spcPct val="50000"/>
              </a:spcBef>
            </a:pPr>
            <a:r>
              <a:rPr lang="fa-IR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رديف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33" name="Text Box 25"/>
          <p:cNvSpPr txBox="1">
            <a:spLocks noChangeArrowheads="1"/>
          </p:cNvSpPr>
          <p:nvPr/>
        </p:nvSpPr>
        <p:spPr bwMode="auto">
          <a:xfrm>
            <a:off x="7529513" y="1016000"/>
            <a:ext cx="36195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9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34" name="Text Box 26"/>
          <p:cNvSpPr txBox="1">
            <a:spLocks noChangeArrowheads="1"/>
          </p:cNvSpPr>
          <p:nvPr/>
        </p:nvSpPr>
        <p:spPr bwMode="auto">
          <a:xfrm>
            <a:off x="6076950" y="1041400"/>
            <a:ext cx="1495425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پرانتز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يا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دو کمان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35" name="Text Box 27"/>
          <p:cNvSpPr txBox="1">
            <a:spLocks noChangeArrowheads="1"/>
          </p:cNvSpPr>
          <p:nvPr/>
        </p:nvSpPr>
        <p:spPr bwMode="auto">
          <a:xfrm>
            <a:off x="5594350" y="1035050"/>
            <a:ext cx="534988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( 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36" name="Text Box 28"/>
          <p:cNvSpPr txBox="1">
            <a:spLocks noChangeArrowheads="1"/>
          </p:cNvSpPr>
          <p:nvPr/>
        </p:nvSpPr>
        <p:spPr bwMode="auto">
          <a:xfrm>
            <a:off x="5556250" y="641350"/>
            <a:ext cx="652463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علامت</a:t>
            </a:r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37" name="Text Box 29"/>
          <p:cNvSpPr txBox="1">
            <a:spLocks noChangeArrowheads="1"/>
          </p:cNvSpPr>
          <p:nvPr/>
        </p:nvSpPr>
        <p:spPr bwMode="auto">
          <a:xfrm>
            <a:off x="3298825" y="1050925"/>
            <a:ext cx="2438400" cy="581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نشانه جدا کردن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توضيح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‌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هاي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نسبتا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اضافي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است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38" name="Text Box 30"/>
          <p:cNvSpPr txBox="1">
            <a:spLocks noChangeArrowheads="1"/>
          </p:cNvSpPr>
          <p:nvPr/>
        </p:nvSpPr>
        <p:spPr bwMode="auto">
          <a:xfrm>
            <a:off x="2028825" y="600075"/>
            <a:ext cx="652463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latin typeface="Arial" pitchFamily="34" charset="0"/>
                <a:cs typeface="Zar" pitchFamily="2" charset="-78"/>
              </a:rPr>
              <a:t>مثال</a:t>
            </a:r>
            <a:endParaRPr lang="en-US" sz="2400">
              <a:latin typeface="Arial" pitchFamily="34" charset="0"/>
              <a:cs typeface="Zar" pitchFamily="2" charset="-78"/>
            </a:endParaRPr>
          </a:p>
        </p:txBody>
      </p:sp>
      <p:sp>
        <p:nvSpPr>
          <p:cNvPr id="324639" name="Text Box 31"/>
          <p:cNvSpPr txBox="1">
            <a:spLocks noChangeArrowheads="1"/>
          </p:cNvSpPr>
          <p:nvPr/>
        </p:nvSpPr>
        <p:spPr bwMode="auto">
          <a:xfrm>
            <a:off x="3643313" y="612775"/>
            <a:ext cx="1566862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نقش و کارکرد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اصلي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40" name="Text Box 32"/>
          <p:cNvSpPr txBox="1">
            <a:spLocks noChangeArrowheads="1"/>
          </p:cNvSpPr>
          <p:nvPr/>
        </p:nvSpPr>
        <p:spPr bwMode="auto">
          <a:xfrm>
            <a:off x="6308725" y="633413"/>
            <a:ext cx="841375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نام نشانه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41" name="Text Box 33"/>
          <p:cNvSpPr txBox="1">
            <a:spLocks noChangeArrowheads="1"/>
          </p:cNvSpPr>
          <p:nvPr/>
        </p:nvSpPr>
        <p:spPr bwMode="auto">
          <a:xfrm>
            <a:off x="1133475" y="1092200"/>
            <a:ext cx="2063750" cy="581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اي شهيد(اي-ش-هيد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)،شهادتت مبارک.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42" name="Text Box 34"/>
          <p:cNvSpPr txBox="1">
            <a:spLocks noChangeArrowheads="1"/>
          </p:cNvSpPr>
          <p:nvPr/>
        </p:nvSpPr>
        <p:spPr bwMode="auto">
          <a:xfrm>
            <a:off x="7573963" y="2025650"/>
            <a:ext cx="365125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10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43" name="Text Box 35"/>
          <p:cNvSpPr txBox="1">
            <a:spLocks noChangeArrowheads="1"/>
          </p:cNvSpPr>
          <p:nvPr/>
        </p:nvSpPr>
        <p:spPr bwMode="auto">
          <a:xfrm>
            <a:off x="6257925" y="2047875"/>
            <a:ext cx="1292225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قلاب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يا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کروشه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46" name="Text Box 38"/>
          <p:cNvSpPr txBox="1">
            <a:spLocks noChangeArrowheads="1"/>
          </p:cNvSpPr>
          <p:nvPr/>
        </p:nvSpPr>
        <p:spPr bwMode="auto">
          <a:xfrm>
            <a:off x="1516063" y="2035175"/>
            <a:ext cx="1681162" cy="581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شما[خانواده شهدا] چشم و چراغ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اين ملتيد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47" name="Text Box 39"/>
          <p:cNvSpPr txBox="1">
            <a:spLocks noChangeArrowheads="1"/>
          </p:cNvSpPr>
          <p:nvPr/>
        </p:nvSpPr>
        <p:spPr bwMode="auto">
          <a:xfrm>
            <a:off x="7527925" y="3036888"/>
            <a:ext cx="407988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11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48" name="Text Box 40"/>
          <p:cNvSpPr txBox="1">
            <a:spLocks noChangeArrowheads="1"/>
          </p:cNvSpPr>
          <p:nvPr/>
        </p:nvSpPr>
        <p:spPr bwMode="auto">
          <a:xfrm>
            <a:off x="6149975" y="3001963"/>
            <a:ext cx="140811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خط فاصله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49" name="Text Box 41"/>
          <p:cNvSpPr txBox="1">
            <a:spLocks noChangeArrowheads="1"/>
          </p:cNvSpPr>
          <p:nvPr/>
        </p:nvSpPr>
        <p:spPr bwMode="auto">
          <a:xfrm>
            <a:off x="5746750" y="2928938"/>
            <a:ext cx="31908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-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50" name="Text Box 42"/>
          <p:cNvSpPr txBox="1">
            <a:spLocks noChangeArrowheads="1"/>
          </p:cNvSpPr>
          <p:nvPr/>
        </p:nvSpPr>
        <p:spPr bwMode="auto">
          <a:xfrm>
            <a:off x="3189288" y="2032000"/>
            <a:ext cx="2511425" cy="8255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نشانه اضافه کردن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مظلبي يا توضيحي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در ضمن نوشته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يا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سخن مشخص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ديگري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است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53" name="Text Box 45"/>
          <p:cNvSpPr txBox="1">
            <a:spLocks noChangeArrowheads="1"/>
          </p:cNvSpPr>
          <p:nvPr/>
        </p:nvSpPr>
        <p:spPr bwMode="auto">
          <a:xfrm>
            <a:off x="6019800" y="4249738"/>
            <a:ext cx="1538288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مميز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54" name="Text Box 46"/>
          <p:cNvSpPr txBox="1">
            <a:spLocks noChangeArrowheads="1"/>
          </p:cNvSpPr>
          <p:nvPr/>
        </p:nvSpPr>
        <p:spPr bwMode="auto">
          <a:xfrm>
            <a:off x="6088063" y="4171950"/>
            <a:ext cx="33337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endParaRPr lang="fa-IR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55" name="Text Box 47"/>
          <p:cNvSpPr txBox="1">
            <a:spLocks noChangeArrowheads="1"/>
          </p:cNvSpPr>
          <p:nvPr/>
        </p:nvSpPr>
        <p:spPr bwMode="auto">
          <a:xfrm>
            <a:off x="3536950" y="2995613"/>
            <a:ext cx="2147888" cy="581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نشانه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جداسازي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جمله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يا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عبارت معترضه از متن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اصلي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است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56" name="Text Box 48"/>
          <p:cNvSpPr txBox="1">
            <a:spLocks noChangeArrowheads="1"/>
          </p:cNvSpPr>
          <p:nvPr/>
        </p:nvSpPr>
        <p:spPr bwMode="auto">
          <a:xfrm>
            <a:off x="1150938" y="2986088"/>
            <a:ext cx="2060575" cy="8255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حضرت محمد-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صلي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الله و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عليه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وآله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وسلم-خوشخوي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خوشروي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بود.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57" name="Text Box 49"/>
          <p:cNvSpPr txBox="1">
            <a:spLocks noChangeArrowheads="1"/>
          </p:cNvSpPr>
          <p:nvPr/>
        </p:nvSpPr>
        <p:spPr bwMode="auto">
          <a:xfrm>
            <a:off x="7553325" y="4281488"/>
            <a:ext cx="40640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12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60" name="Text Box 52"/>
          <p:cNvSpPr txBox="1">
            <a:spLocks noChangeArrowheads="1"/>
          </p:cNvSpPr>
          <p:nvPr/>
        </p:nvSpPr>
        <p:spPr bwMode="auto">
          <a:xfrm>
            <a:off x="2905125" y="3341688"/>
            <a:ext cx="280035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endParaRPr lang="fa-IR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62" name="Text Box 54"/>
          <p:cNvSpPr txBox="1">
            <a:spLocks noChangeArrowheads="1"/>
          </p:cNvSpPr>
          <p:nvPr/>
        </p:nvSpPr>
        <p:spPr bwMode="auto">
          <a:xfrm>
            <a:off x="7502525" y="5175250"/>
            <a:ext cx="45085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13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63" name="Text Box 55"/>
          <p:cNvSpPr txBox="1">
            <a:spLocks noChangeArrowheads="1"/>
          </p:cNvSpPr>
          <p:nvPr/>
        </p:nvSpPr>
        <p:spPr bwMode="auto">
          <a:xfrm>
            <a:off x="6289675" y="5164138"/>
            <a:ext cx="121920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پيکان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64" name="Text Box 56"/>
          <p:cNvSpPr txBox="1">
            <a:spLocks noChangeArrowheads="1"/>
          </p:cNvSpPr>
          <p:nvPr/>
        </p:nvSpPr>
        <p:spPr bwMode="auto">
          <a:xfrm>
            <a:off x="5646738" y="4260850"/>
            <a:ext cx="40640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/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65" name="Text Box 57"/>
          <p:cNvSpPr txBox="1">
            <a:spLocks noChangeArrowheads="1"/>
          </p:cNvSpPr>
          <p:nvPr/>
        </p:nvSpPr>
        <p:spPr bwMode="auto">
          <a:xfrm>
            <a:off x="4367213" y="5440363"/>
            <a:ext cx="1058862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66" name="Text Box 58"/>
          <p:cNvSpPr txBox="1">
            <a:spLocks noChangeArrowheads="1"/>
          </p:cNvSpPr>
          <p:nvPr/>
        </p:nvSpPr>
        <p:spPr bwMode="auto">
          <a:xfrm>
            <a:off x="3159125" y="4138613"/>
            <a:ext cx="2525713" cy="581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نشانه اعشار در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رياضي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((يا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)) نوشته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‌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هاست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67" name="Text Box 59"/>
          <p:cNvSpPr txBox="1">
            <a:spLocks noChangeArrowheads="1"/>
          </p:cNvSpPr>
          <p:nvPr/>
        </p:nvSpPr>
        <p:spPr bwMode="auto">
          <a:xfrm>
            <a:off x="1420813" y="3951288"/>
            <a:ext cx="1755775" cy="581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45/12 –حروف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ايرانيک/ايتاليک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70" name="Text Box 62"/>
          <p:cNvSpPr txBox="1">
            <a:spLocks noChangeArrowheads="1"/>
          </p:cNvSpPr>
          <p:nvPr/>
        </p:nvSpPr>
        <p:spPr bwMode="auto">
          <a:xfrm>
            <a:off x="5588000" y="4613275"/>
            <a:ext cx="5080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endParaRPr lang="fa-IR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71" name="Text Box 63"/>
          <p:cNvSpPr txBox="1">
            <a:spLocks noChangeArrowheads="1"/>
          </p:cNvSpPr>
          <p:nvPr/>
        </p:nvSpPr>
        <p:spPr bwMode="auto">
          <a:xfrm>
            <a:off x="3514725" y="5207000"/>
            <a:ext cx="2149475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نشانه ارجاع است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72" name="Text Box 64"/>
          <p:cNvSpPr txBox="1">
            <a:spLocks noChangeArrowheads="1"/>
          </p:cNvSpPr>
          <p:nvPr/>
        </p:nvSpPr>
        <p:spPr bwMode="auto">
          <a:xfrm>
            <a:off x="1098550" y="5203825"/>
            <a:ext cx="156845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به کتاب...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74" name="Text Box 66"/>
          <p:cNvSpPr txBox="1">
            <a:spLocks noChangeArrowheads="1"/>
          </p:cNvSpPr>
          <p:nvPr/>
        </p:nvSpPr>
        <p:spPr bwMode="auto">
          <a:xfrm>
            <a:off x="6118225" y="5457825"/>
            <a:ext cx="1436688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endParaRPr lang="fa-IR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77" name="Text Box 69"/>
          <p:cNvSpPr txBox="1">
            <a:spLocks noChangeArrowheads="1"/>
          </p:cNvSpPr>
          <p:nvPr/>
        </p:nvSpPr>
        <p:spPr bwMode="auto">
          <a:xfrm>
            <a:off x="1549400" y="5318125"/>
            <a:ext cx="1655763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endParaRPr lang="fa-IR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4680" name="AutoShape 72"/>
          <p:cNvSpPr>
            <a:spLocks noChangeArrowheads="1"/>
          </p:cNvSpPr>
          <p:nvPr/>
        </p:nvSpPr>
        <p:spPr bwMode="auto">
          <a:xfrm>
            <a:off x="5775325" y="2103438"/>
            <a:ext cx="290513" cy="131762"/>
          </a:xfrm>
          <a:prstGeom prst="bracketPair">
            <a:avLst>
              <a:gd name="adj" fmla="val 16667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24683" name="Line 75"/>
          <p:cNvSpPr>
            <a:spLocks noChangeShapeType="1"/>
          </p:cNvSpPr>
          <p:nvPr/>
        </p:nvSpPr>
        <p:spPr bwMode="auto">
          <a:xfrm flipH="1">
            <a:off x="5761038" y="5362575"/>
            <a:ext cx="26193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324684" name="Line 76"/>
          <p:cNvSpPr>
            <a:spLocks noChangeShapeType="1"/>
          </p:cNvSpPr>
          <p:nvPr/>
        </p:nvSpPr>
        <p:spPr bwMode="auto">
          <a:xfrm flipH="1">
            <a:off x="2697163" y="5389563"/>
            <a:ext cx="304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4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4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4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4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4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4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4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4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4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4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4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4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4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4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4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4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4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4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4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4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4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4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4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4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4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4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4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4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4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4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4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4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4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4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4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4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4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4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4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4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4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4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4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4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4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4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4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4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4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4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4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4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4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4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4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4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4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4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4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4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4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4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4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4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4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4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4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4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4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4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4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4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4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4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4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4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4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4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4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4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4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4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4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4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24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24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4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4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7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4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4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4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4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4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4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24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24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24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4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4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24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24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24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24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7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24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4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4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24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24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24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24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4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24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24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24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24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7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24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24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24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24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24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24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24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24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24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24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24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24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17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24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24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4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4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17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24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24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24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24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24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24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24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24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24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24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24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24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24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24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24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24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32" grpId="0"/>
      <p:bldP spid="324633" grpId="0"/>
      <p:bldP spid="324634" grpId="0"/>
      <p:bldP spid="324635" grpId="0"/>
      <p:bldP spid="324636" grpId="0"/>
      <p:bldP spid="324637" grpId="0"/>
      <p:bldP spid="324638" grpId="0"/>
      <p:bldP spid="324639" grpId="0"/>
      <p:bldP spid="324640" grpId="0"/>
      <p:bldP spid="324641" grpId="0"/>
      <p:bldP spid="324642" grpId="0"/>
      <p:bldP spid="324643" grpId="0"/>
      <p:bldP spid="324646" grpId="0"/>
      <p:bldP spid="324647" grpId="0"/>
      <p:bldP spid="324648" grpId="0"/>
      <p:bldP spid="324649" grpId="0"/>
      <p:bldP spid="324650" grpId="0"/>
      <p:bldP spid="324653" grpId="0"/>
      <p:bldP spid="324654" grpId="0"/>
      <p:bldP spid="324655" grpId="0"/>
      <p:bldP spid="324656" grpId="0"/>
      <p:bldP spid="324657" grpId="0"/>
      <p:bldP spid="324660" grpId="0"/>
      <p:bldP spid="324662" grpId="0"/>
      <p:bldP spid="324663" grpId="0"/>
      <p:bldP spid="324664" grpId="0"/>
      <p:bldP spid="324665" grpId="0"/>
      <p:bldP spid="324666" grpId="0"/>
      <p:bldP spid="324667" grpId="0"/>
      <p:bldP spid="324670" grpId="0"/>
      <p:bldP spid="324671" grpId="0"/>
      <p:bldP spid="324672" grpId="0"/>
      <p:bldP spid="324674" grpId="0"/>
      <p:bldP spid="324677" grpId="0"/>
      <p:bldP spid="324680" grpId="0" animBg="1"/>
      <p:bldP spid="324683" grpId="0" animBg="1"/>
      <p:bldP spid="324684" grpId="0" animBg="1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615950" y="3248025"/>
            <a:ext cx="8070850" cy="1066800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محقق </a:t>
            </a:r>
            <a:r>
              <a:rPr lang="fa-IR" dirty="0" smtClean="0">
                <a:cs typeface="Zar" pitchFamily="2" charset="-78"/>
              </a:rPr>
              <a:t>ناگزير </a:t>
            </a:r>
            <a:r>
              <a:rPr lang="fa-IR" dirty="0">
                <a:cs typeface="Zar" pitchFamily="2" charset="-78"/>
              </a:rPr>
              <a:t>است از آثار و نوشته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هاي ديگران </a:t>
            </a:r>
            <a:r>
              <a:rPr lang="fa-IR" dirty="0">
                <a:cs typeface="Zar" pitchFamily="2" charset="-78"/>
              </a:rPr>
              <a:t>استفاده </a:t>
            </a:r>
            <a:r>
              <a:rPr lang="fa-IR" dirty="0" smtClean="0">
                <a:cs typeface="Zar" pitchFamily="2" charset="-78"/>
              </a:rPr>
              <a:t>نمايد يا </a:t>
            </a:r>
            <a:r>
              <a:rPr lang="fa-IR" dirty="0">
                <a:cs typeface="Zar" pitchFamily="2" charset="-78"/>
              </a:rPr>
              <a:t>حاصل زحمت و دسترنج </a:t>
            </a:r>
            <a:r>
              <a:rPr lang="fa-IR" dirty="0" smtClean="0">
                <a:cs typeface="Zar" pitchFamily="2" charset="-78"/>
              </a:rPr>
              <a:t>سايرين </a:t>
            </a:r>
            <a:r>
              <a:rPr lang="fa-IR" dirty="0">
                <a:cs typeface="Zar" pitchFamily="2" charset="-78"/>
              </a:rPr>
              <a:t>را مورد بهره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برداري </a:t>
            </a:r>
            <a:r>
              <a:rPr lang="fa-IR" dirty="0">
                <a:cs typeface="Zar" pitchFamily="2" charset="-78"/>
              </a:rPr>
              <a:t>قرار دهد.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1388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شيوه </a:t>
            </a:r>
            <a:r>
              <a:rPr lang="fa-IR" dirty="0">
                <a:cs typeface="Zar" pitchFamily="2" charset="-78"/>
              </a:rPr>
              <a:t>استفاده از آثار </a:t>
            </a:r>
            <a:r>
              <a:rPr lang="fa-IR" dirty="0" smtClean="0">
                <a:cs typeface="Zar" pitchFamily="2" charset="-78"/>
              </a:rPr>
              <a:t>ديگران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  <p:bldP spid="250882" grpId="0"/>
    </p:bld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2571750"/>
            <a:ext cx="8367712" cy="3524250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1)ارزش کار </a:t>
            </a:r>
            <a:r>
              <a:rPr lang="fa-IR" dirty="0" smtClean="0">
                <a:cs typeface="Zar" pitchFamily="2" charset="-78"/>
              </a:rPr>
              <a:t>تحقيق </a:t>
            </a:r>
            <a:r>
              <a:rPr lang="fa-IR" dirty="0">
                <a:cs typeface="Zar" pitchFamily="2" charset="-78"/>
              </a:rPr>
              <a:t>بالا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رود.</a:t>
            </a:r>
          </a:p>
          <a:p>
            <a:pPr algn="justLow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2)عناوين </a:t>
            </a:r>
            <a:r>
              <a:rPr lang="fa-IR" dirty="0">
                <a:cs typeface="Zar" pitchFamily="2" charset="-78"/>
              </a:rPr>
              <a:t>مربوط به </a:t>
            </a:r>
            <a:r>
              <a:rPr lang="fa-IR" dirty="0" smtClean="0">
                <a:cs typeface="Zar" pitchFamily="2" charset="-78"/>
              </a:rPr>
              <a:t>يک </a:t>
            </a:r>
            <a:r>
              <a:rPr lang="fa-IR" dirty="0">
                <a:cs typeface="Zar" pitchFamily="2" charset="-78"/>
              </a:rPr>
              <a:t>موضوع </a:t>
            </a:r>
            <a:r>
              <a:rPr lang="fa-IR" dirty="0" smtClean="0">
                <a:cs typeface="Zar" pitchFamily="2" charset="-78"/>
              </a:rPr>
              <a:t>تحقيق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گردآوري مي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نمايد </a:t>
            </a:r>
            <a:r>
              <a:rPr lang="fa-IR" dirty="0">
                <a:cs typeface="Zar" pitchFamily="2" charset="-78"/>
              </a:rPr>
              <a:t>و نشان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دهد که محقق بر </a:t>
            </a:r>
            <a:r>
              <a:rPr lang="fa-IR" dirty="0" smtClean="0">
                <a:cs typeface="Zar" pitchFamily="2" charset="-78"/>
              </a:rPr>
              <a:t>تحقيق </a:t>
            </a:r>
            <a:r>
              <a:rPr lang="fa-IR" dirty="0">
                <a:cs typeface="Zar" pitchFamily="2" charset="-78"/>
              </a:rPr>
              <a:t>خود مسلط بوده است.</a:t>
            </a:r>
          </a:p>
          <a:p>
            <a:pPr algn="justLow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3)احترام به حقوق </a:t>
            </a:r>
            <a:r>
              <a:rPr lang="fa-IR" dirty="0" smtClean="0">
                <a:cs typeface="Zar" pitchFamily="2" charset="-78"/>
              </a:rPr>
              <a:t>ديگران </a:t>
            </a:r>
            <a:r>
              <a:rPr lang="fa-IR" dirty="0">
                <a:cs typeface="Zar" pitchFamily="2" charset="-78"/>
              </a:rPr>
              <a:t>است.</a:t>
            </a:r>
            <a:endParaRPr lang="en-US" dirty="0">
              <a:cs typeface="Zar" pitchFamily="2" charset="-78"/>
            </a:endParaRPr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>
                <a:cs typeface="Zar" pitchFamily="2" charset="-78"/>
              </a:rPr>
              <a:t>ذکر استفاده از منابع </a:t>
            </a:r>
            <a:r>
              <a:rPr lang="fa-IR" sz="4000" dirty="0" smtClean="0">
                <a:cs typeface="Zar" pitchFamily="2" charset="-78"/>
              </a:rPr>
              <a:t>ديگران </a:t>
            </a:r>
            <a:r>
              <a:rPr lang="fa-IR" sz="4000" dirty="0">
                <a:cs typeface="Zar" pitchFamily="2" charset="-78"/>
              </a:rPr>
              <a:t>از </a:t>
            </a:r>
            <a:r>
              <a:rPr lang="fa-IR" sz="4000" dirty="0" smtClean="0">
                <a:cs typeface="Zar" pitchFamily="2" charset="-78"/>
              </a:rPr>
              <a:t>اين </a:t>
            </a:r>
            <a:r>
              <a:rPr lang="fa-IR" sz="4000" dirty="0">
                <a:cs typeface="Zar" pitchFamily="2" charset="-78"/>
              </a:rPr>
              <a:t>رو ضرورت دارد: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  <p:bldP spid="320514" grpId="0"/>
    </p:bld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0" name="AutoShape 4"/>
          <p:cNvSpPr>
            <a:spLocks/>
          </p:cNvSpPr>
          <p:nvPr/>
        </p:nvSpPr>
        <p:spPr bwMode="auto">
          <a:xfrm>
            <a:off x="4972050" y="1233488"/>
            <a:ext cx="654050" cy="4179887"/>
          </a:xfrm>
          <a:prstGeom prst="rightBrace">
            <a:avLst>
              <a:gd name="adj1" fmla="val 53256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5500688" y="3116263"/>
            <a:ext cx="18732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نقل و قول مطالب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1542" name="Text Box 6"/>
          <p:cNvSpPr txBox="1">
            <a:spLocks noChangeArrowheads="1"/>
          </p:cNvSpPr>
          <p:nvPr/>
        </p:nvSpPr>
        <p:spPr bwMode="auto">
          <a:xfrm>
            <a:off x="2909888" y="1390650"/>
            <a:ext cx="2235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1)نقل و قول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مستقيم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321543" name="Text Box 7"/>
          <p:cNvSpPr txBox="1">
            <a:spLocks noChangeArrowheads="1"/>
          </p:cNvSpPr>
          <p:nvPr/>
        </p:nvSpPr>
        <p:spPr bwMode="auto">
          <a:xfrm>
            <a:off x="2813050" y="4878388"/>
            <a:ext cx="2395538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2)نقل و قول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غير مستقيم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0" grpId="0" animBg="1"/>
      <p:bldP spid="321541" grpId="0"/>
      <p:bldP spid="321542" grpId="0"/>
      <p:bldP spid="321543" grpId="0"/>
    </p:bld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>
          <a:xfrm>
            <a:off x="603250" y="3578225"/>
            <a:ext cx="8083550" cy="1081088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عبارت است از انتقال </a:t>
            </a:r>
            <a:r>
              <a:rPr lang="fa-IR" dirty="0" smtClean="0">
                <a:cs typeface="Zar" pitchFamily="2" charset="-78"/>
              </a:rPr>
              <a:t>بخشي </a:t>
            </a:r>
            <a:r>
              <a:rPr lang="fa-IR" dirty="0">
                <a:cs typeface="Zar" pitchFamily="2" charset="-78"/>
              </a:rPr>
              <a:t>از متن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نوشته، منبع مورد نظر به گزارش </a:t>
            </a:r>
            <a:r>
              <a:rPr lang="fa-IR" dirty="0" smtClean="0">
                <a:cs typeface="Zar" pitchFamily="2" charset="-78"/>
              </a:rPr>
              <a:t>تحقيق</a:t>
            </a:r>
            <a:r>
              <a:rPr lang="fa-IR" dirty="0">
                <a:cs typeface="Zar" pitchFamily="2" charset="-78"/>
              </a:rPr>
              <a:t>، بدون کم و کاست.</a:t>
            </a:r>
            <a:endParaRPr lang="en-US" dirty="0">
              <a:cs typeface="Zar" pitchFamily="2" charset="-78"/>
            </a:endParaRPr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25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نقل و قول </a:t>
            </a:r>
            <a:r>
              <a:rPr lang="fa-IR" dirty="0" smtClean="0">
                <a:cs typeface="Zar" pitchFamily="2" charset="-78"/>
              </a:rPr>
              <a:t>مستقيم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/>
      <p:bldP spid="325634" grpId="0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3013"/>
            <a:ext cx="8229600" cy="2387600"/>
          </a:xfrm>
        </p:spPr>
        <p:txBody>
          <a:bodyPr/>
          <a:lstStyle/>
          <a:p>
            <a:pPr algn="ct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1)اگر نقل و قول در حد </a:t>
            </a:r>
            <a:r>
              <a:rPr lang="fa-IR" dirty="0" smtClean="0">
                <a:cs typeface="Zar" pitchFamily="2" charset="-78"/>
              </a:rPr>
              <a:t>يک يا </a:t>
            </a:r>
            <a:r>
              <a:rPr lang="fa-IR" dirty="0">
                <a:cs typeface="Zar" pitchFamily="2" charset="-78"/>
              </a:rPr>
              <a:t>دوجمله باشد.</a:t>
            </a:r>
          </a:p>
          <a:p>
            <a:pPr algn="ct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2)اگر نقل و قول </a:t>
            </a:r>
            <a:r>
              <a:rPr lang="fa-IR" dirty="0" smtClean="0">
                <a:cs typeface="Zar" pitchFamily="2" charset="-78"/>
              </a:rPr>
              <a:t>بيش </a:t>
            </a:r>
            <a:r>
              <a:rPr lang="fa-IR" dirty="0">
                <a:cs typeface="Zar" pitchFamily="2" charset="-78"/>
              </a:rPr>
              <a:t>از دو جمله باشد.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7538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نکاتي </a:t>
            </a:r>
            <a:r>
              <a:rPr lang="fa-IR" dirty="0">
                <a:cs typeface="Zar" pitchFamily="2" charset="-78"/>
              </a:rPr>
              <a:t>در مورد نقل و قول </a:t>
            </a:r>
            <a:r>
              <a:rPr lang="fa-IR" dirty="0" smtClean="0">
                <a:cs typeface="Zar" pitchFamily="2" charset="-78"/>
              </a:rPr>
              <a:t>مستقيم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build="p"/>
      <p:bldP spid="326658" grpId="0"/>
      <p:bldP spid="32665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114300" y="2957513"/>
            <a:ext cx="4589463" cy="3176587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6)علوم مطلق مثل </a:t>
            </a:r>
            <a:r>
              <a:rPr lang="fa-IR" dirty="0" smtClean="0">
                <a:cs typeface="Zar" pitchFamily="2" charset="-78"/>
              </a:rPr>
              <a:t>فيزيک،شيمي </a:t>
            </a:r>
            <a:r>
              <a:rPr lang="fa-IR" dirty="0">
                <a:cs typeface="Zar" pitchFamily="2" charset="-78"/>
              </a:rPr>
              <a:t>و طب</a:t>
            </a: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7)علوم </a:t>
            </a:r>
            <a:r>
              <a:rPr lang="fa-IR" dirty="0" smtClean="0">
                <a:cs typeface="Zar" pitchFamily="2" charset="-78"/>
              </a:rPr>
              <a:t>عملي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8)هنرهاي زيبا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9)ادبيات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10)تاريخ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جغرافيا</a:t>
            </a:r>
            <a:endParaRPr lang="en-US" dirty="0">
              <a:cs typeface="Zar" pitchFamily="2" charset="-78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3189288"/>
            <a:ext cx="4038600" cy="2439987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1)اطلاعات </a:t>
            </a:r>
            <a:r>
              <a:rPr lang="fa-IR" dirty="0" smtClean="0">
                <a:cs typeface="Zar" pitchFamily="2" charset="-78"/>
              </a:rPr>
              <a:t>کلي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2)فلسفه</a:t>
            </a: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3)دين </a:t>
            </a:r>
            <a:r>
              <a:rPr lang="fa-IR" dirty="0">
                <a:cs typeface="Zar" pitchFamily="2" charset="-78"/>
              </a:rPr>
              <a:t>و مذهب</a:t>
            </a: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4)علوم </a:t>
            </a:r>
            <a:r>
              <a:rPr lang="fa-IR" dirty="0" smtClean="0">
                <a:cs typeface="Zar" pitchFamily="2" charset="-78"/>
              </a:rPr>
              <a:t>اجتماعي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5)زبان </a:t>
            </a:r>
            <a:r>
              <a:rPr lang="fa-IR" dirty="0" smtClean="0">
                <a:cs typeface="Zar" pitchFamily="2" charset="-78"/>
              </a:rPr>
              <a:t>شناسي</a:t>
            </a:r>
            <a:endParaRPr lang="en-US" dirty="0">
              <a:cs typeface="Zar" pitchFamily="2" charset="-78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74713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تقسيم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بندي </a:t>
            </a:r>
            <a:r>
              <a:rPr lang="fa-IR" dirty="0">
                <a:cs typeface="Zar" pitchFamily="2" charset="-78"/>
              </a:rPr>
              <a:t>علوم از </a:t>
            </a:r>
            <a:r>
              <a:rPr lang="fa-IR" dirty="0" smtClean="0">
                <a:cs typeface="Zar" pitchFamily="2" charset="-78"/>
              </a:rPr>
              <a:t>ديدگاه ملويل ديويي: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uiExpand="1" build="p"/>
      <p:bldP spid="30724" grpId="0"/>
    </p:bld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>
          <a:xfrm>
            <a:off x="892175" y="3267075"/>
            <a:ext cx="7794625" cy="1146175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محقق آن را در متن نوشته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آورد </a:t>
            </a:r>
            <a:r>
              <a:rPr lang="fa-IR" dirty="0" smtClean="0">
                <a:cs typeface="Zar" pitchFamily="2" charset="-78"/>
              </a:rPr>
              <a:t>ولي بايد </a:t>
            </a:r>
            <a:r>
              <a:rPr lang="fa-IR" dirty="0">
                <a:cs typeface="Zar" pitchFamily="2" charset="-78"/>
              </a:rPr>
              <a:t>ابتدا و </a:t>
            </a:r>
            <a:r>
              <a:rPr lang="fa-IR" dirty="0" smtClean="0">
                <a:cs typeface="Zar" pitchFamily="2" charset="-78"/>
              </a:rPr>
              <a:t>انتهاي </a:t>
            </a:r>
            <a:r>
              <a:rPr lang="fa-IR" dirty="0">
                <a:cs typeface="Zar" pitchFamily="2" charset="-78"/>
              </a:rPr>
              <a:t>آن را به </a:t>
            </a:r>
            <a:r>
              <a:rPr lang="fa-IR" dirty="0" smtClean="0">
                <a:cs typeface="Zar" pitchFamily="2" charset="-78"/>
              </a:rPr>
              <a:t>وسيله گيومه يا </a:t>
            </a:r>
            <a:r>
              <a:rPr lang="fa-IR" dirty="0">
                <a:cs typeface="Zar" pitchFamily="2" charset="-78"/>
              </a:rPr>
              <a:t>برجسته نما ببندد.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19213"/>
            <a:ext cx="8229600" cy="1143000"/>
          </a:xfrm>
        </p:spPr>
        <p:txBody>
          <a:bodyPr/>
          <a:lstStyle/>
          <a:p>
            <a:r>
              <a:rPr lang="fa-IR">
                <a:cs typeface="Zar" pitchFamily="2" charset="-78"/>
              </a:rPr>
              <a:t>اگر نقل و قول کمتر از دوجمله باشد: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/>
      <p:bldP spid="327682" grpId="0"/>
    </p:bld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25750"/>
            <a:ext cx="8229600" cy="3190875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1)محقق ممکن است آن را با حروف کوچکتر </a:t>
            </a:r>
            <a:r>
              <a:rPr lang="fa-IR" dirty="0" smtClean="0">
                <a:cs typeface="Zar" pitchFamily="2" charset="-78"/>
              </a:rPr>
              <a:t>بنويسد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2)ممکن است طول خطوط آن کمتر از خطوط گزارش باشد.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3)ممکن است محقق در </a:t>
            </a:r>
            <a:r>
              <a:rPr lang="fa-IR" dirty="0" smtClean="0">
                <a:cs typeface="Zar" pitchFamily="2" charset="-78"/>
              </a:rPr>
              <a:t>پايان </a:t>
            </a:r>
            <a:r>
              <a:rPr lang="fa-IR" dirty="0">
                <a:cs typeface="Zar" pitchFamily="2" charset="-78"/>
              </a:rPr>
              <a:t>نقل و قول و </a:t>
            </a:r>
            <a:r>
              <a:rPr lang="fa-IR" dirty="0" smtClean="0">
                <a:cs typeface="Zar" pitchFamily="2" charset="-78"/>
              </a:rPr>
              <a:t>بالاي </a:t>
            </a:r>
            <a:r>
              <a:rPr lang="fa-IR" dirty="0">
                <a:cs typeface="Zar" pitchFamily="2" charset="-78"/>
              </a:rPr>
              <a:t>سمت چپ </a:t>
            </a:r>
            <a:r>
              <a:rPr lang="fa-IR" dirty="0" smtClean="0">
                <a:cs typeface="Zar" pitchFamily="2" charset="-78"/>
              </a:rPr>
              <a:t>آخرين </a:t>
            </a:r>
            <a:r>
              <a:rPr lang="fa-IR" dirty="0">
                <a:cs typeface="Zar" pitchFamily="2" charset="-78"/>
              </a:rPr>
              <a:t>حرف از </a:t>
            </a:r>
            <a:r>
              <a:rPr lang="fa-IR" dirty="0" smtClean="0">
                <a:cs typeface="Zar" pitchFamily="2" charset="-78"/>
              </a:rPr>
              <a:t>آخرين </a:t>
            </a:r>
            <a:r>
              <a:rPr lang="fa-IR" dirty="0">
                <a:cs typeface="Zar" pitchFamily="2" charset="-78"/>
              </a:rPr>
              <a:t>کلمه نشانه ارجاع بگذارد.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7525"/>
            <a:ext cx="8229600" cy="1143000"/>
          </a:xfrm>
        </p:spPr>
        <p:txBody>
          <a:bodyPr/>
          <a:lstStyle/>
          <a:p>
            <a:r>
              <a:rPr lang="fa-IR" dirty="0">
                <a:cs typeface="Zar" pitchFamily="2" charset="-78"/>
              </a:rPr>
              <a:t>اگر نقل و قول </a:t>
            </a:r>
            <a:r>
              <a:rPr lang="fa-IR" dirty="0" smtClean="0">
                <a:cs typeface="Zar" pitchFamily="2" charset="-78"/>
              </a:rPr>
              <a:t>بيشتر </a:t>
            </a:r>
            <a:r>
              <a:rPr lang="fa-IR" dirty="0">
                <a:cs typeface="Zar" pitchFamily="2" charset="-78"/>
              </a:rPr>
              <a:t>از دوجمله باشد: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build="p"/>
      <p:bldP spid="328706" grpId="0"/>
    </p:bld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14688"/>
            <a:ext cx="8229600" cy="1541462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در نقل و قول </a:t>
            </a:r>
            <a:r>
              <a:rPr lang="fa-IR" dirty="0" smtClean="0">
                <a:cs typeface="Zar" pitchFamily="2" charset="-78"/>
              </a:rPr>
              <a:t>غير مستقيم </a:t>
            </a:r>
            <a:r>
              <a:rPr lang="fa-IR" dirty="0">
                <a:cs typeface="Zar" pitchFamily="2" charset="-78"/>
              </a:rPr>
              <a:t>محقق ناچار </a:t>
            </a:r>
            <a:r>
              <a:rPr lang="fa-IR" dirty="0" smtClean="0">
                <a:cs typeface="Zar" pitchFamily="2" charset="-78"/>
              </a:rPr>
              <a:t>نيست عين </a:t>
            </a:r>
            <a:r>
              <a:rPr lang="fa-IR" dirty="0">
                <a:cs typeface="Zar" pitchFamily="2" charset="-78"/>
              </a:rPr>
              <a:t>مطلب را که از منبع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اثر برگرفته ذکر کند. بلکه برداشت خود را از مطلب به رشته </a:t>
            </a:r>
            <a:r>
              <a:rPr lang="fa-IR" dirty="0" smtClean="0">
                <a:cs typeface="Zar" pitchFamily="2" charset="-78"/>
              </a:rPr>
              <a:t>تحرير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آورد.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4925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نقل و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قول </a:t>
            </a:r>
            <a:r>
              <a:rPr lang="fa-IR" dirty="0" smtClean="0">
                <a:cs typeface="Zar" pitchFamily="2" charset="-78"/>
              </a:rPr>
              <a:t>غير مستقيم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/>
      <p:bldP spid="329730" grpId="0"/>
    </p:bld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2363"/>
          </a:xfrm>
        </p:spPr>
        <p:txBody>
          <a:bodyPr>
            <a:normAutofit lnSpcReduction="10000"/>
          </a:bodyPr>
          <a:lstStyle/>
          <a:p>
            <a:pPr algn="r" rtl="1">
              <a:buFont typeface="Wingdings" pitchFamily="2" charset="2"/>
              <a:buNone/>
            </a:pPr>
            <a:r>
              <a:rPr lang="fa-IR" sz="1800" dirty="0">
                <a:cs typeface="Zar" pitchFamily="2" charset="-78"/>
              </a:rPr>
              <a:t>1)مقاله</a:t>
            </a:r>
            <a:r>
              <a:rPr lang="en-US" sz="1800" dirty="0">
                <a:cs typeface="Zar" pitchFamily="2" charset="-78"/>
              </a:rPr>
              <a:t>‌</a:t>
            </a:r>
            <a:r>
              <a:rPr lang="fa-IR" sz="1800" dirty="0">
                <a:cs typeface="Zar" pitchFamily="2" charset="-78"/>
              </a:rPr>
              <a:t>ها:نام </a:t>
            </a:r>
            <a:r>
              <a:rPr lang="fa-IR" sz="1800" dirty="0" smtClean="0">
                <a:cs typeface="Zar" pitchFamily="2" charset="-78"/>
              </a:rPr>
              <a:t>خانوادگي </a:t>
            </a:r>
            <a:r>
              <a:rPr lang="fa-IR" sz="1800" dirty="0">
                <a:cs typeface="Zar" pitchFamily="2" charset="-78"/>
              </a:rPr>
              <a:t>و نام </a:t>
            </a:r>
            <a:r>
              <a:rPr lang="fa-IR" sz="1800" dirty="0" smtClean="0">
                <a:cs typeface="Zar" pitchFamily="2" charset="-78"/>
              </a:rPr>
              <a:t>پديد </a:t>
            </a:r>
            <a:r>
              <a:rPr lang="fa-IR" sz="1800" dirty="0">
                <a:cs typeface="Zar" pitchFamily="2" charset="-78"/>
              </a:rPr>
              <a:t>آورنده </a:t>
            </a:r>
            <a:r>
              <a:rPr lang="fa-IR" sz="1800" dirty="0" smtClean="0">
                <a:cs typeface="Zar" pitchFamily="2" charset="-78"/>
              </a:rPr>
              <a:t>يا نويسندگان</a:t>
            </a:r>
            <a:r>
              <a:rPr lang="fa-IR" sz="1800" dirty="0">
                <a:cs typeface="Zar" pitchFamily="2" charset="-78"/>
              </a:rPr>
              <a:t>؛ نام </a:t>
            </a:r>
            <a:r>
              <a:rPr lang="fa-IR" sz="1800" dirty="0" smtClean="0">
                <a:cs typeface="Zar" pitchFamily="2" charset="-78"/>
              </a:rPr>
              <a:t>يا </a:t>
            </a:r>
            <a:r>
              <a:rPr lang="fa-IR" sz="1800" dirty="0">
                <a:cs typeface="Zar" pitchFamily="2" charset="-78"/>
              </a:rPr>
              <a:t>عنوان مقاله؛نام مترجم </a:t>
            </a:r>
            <a:r>
              <a:rPr lang="fa-IR" sz="1800" dirty="0" smtClean="0">
                <a:cs typeface="Zar" pitchFamily="2" charset="-78"/>
              </a:rPr>
              <a:t>يا مترجمين؛نام </a:t>
            </a:r>
            <a:r>
              <a:rPr lang="fa-IR" sz="1800" dirty="0">
                <a:cs typeface="Zar" pitchFamily="2" charset="-78"/>
              </a:rPr>
              <a:t>مجله؛دوره </a:t>
            </a:r>
            <a:r>
              <a:rPr lang="fa-IR" sz="1800" dirty="0" smtClean="0">
                <a:cs typeface="Zar" pitchFamily="2" charset="-78"/>
              </a:rPr>
              <a:t>يا </a:t>
            </a:r>
            <a:r>
              <a:rPr lang="fa-IR" sz="1800" dirty="0">
                <a:cs typeface="Zar" pitchFamily="2" charset="-78"/>
              </a:rPr>
              <a:t>سال؛شماره </a:t>
            </a:r>
            <a:r>
              <a:rPr lang="fa-IR" sz="1800" dirty="0" smtClean="0">
                <a:cs typeface="Zar" pitchFamily="2" charset="-78"/>
              </a:rPr>
              <a:t>مجله(تاريخ</a:t>
            </a:r>
            <a:r>
              <a:rPr lang="fa-IR" sz="1800" dirty="0">
                <a:cs typeface="Zar" pitchFamily="2" charset="-78"/>
              </a:rPr>
              <a:t>)؛شماره صفحه. </a:t>
            </a:r>
          </a:p>
          <a:p>
            <a:pPr algn="r" rtl="1">
              <a:buFont typeface="Wingdings" pitchFamily="2" charset="2"/>
              <a:buNone/>
            </a:pPr>
            <a:endParaRPr lang="fa-IR" sz="1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1800" dirty="0">
                <a:cs typeface="Zar" pitchFamily="2" charset="-78"/>
              </a:rPr>
              <a:t>2)کتاب</a:t>
            </a:r>
            <a:r>
              <a:rPr lang="en-US" sz="1800" dirty="0">
                <a:cs typeface="Zar" pitchFamily="2" charset="-78"/>
              </a:rPr>
              <a:t>‌</a:t>
            </a:r>
            <a:r>
              <a:rPr lang="fa-IR" sz="1800" dirty="0">
                <a:cs typeface="Zar" pitchFamily="2" charset="-78"/>
              </a:rPr>
              <a:t>ها:نام </a:t>
            </a:r>
            <a:r>
              <a:rPr lang="fa-IR" sz="1800" dirty="0" smtClean="0">
                <a:cs typeface="Zar" pitchFamily="2" charset="-78"/>
              </a:rPr>
              <a:t>خانوادگي </a:t>
            </a:r>
            <a:r>
              <a:rPr lang="fa-IR" sz="1800" dirty="0">
                <a:cs typeface="Zar" pitchFamily="2" charset="-78"/>
              </a:rPr>
              <a:t>و نام </a:t>
            </a:r>
            <a:r>
              <a:rPr lang="fa-IR" sz="1800" dirty="0" smtClean="0">
                <a:cs typeface="Zar" pitchFamily="2" charset="-78"/>
              </a:rPr>
              <a:t>پديد </a:t>
            </a:r>
            <a:r>
              <a:rPr lang="fa-IR" sz="1800" dirty="0">
                <a:cs typeface="Zar" pitchFamily="2" charset="-78"/>
              </a:rPr>
              <a:t>آورندگان </a:t>
            </a:r>
            <a:r>
              <a:rPr lang="fa-IR" sz="1800" dirty="0" smtClean="0">
                <a:cs typeface="Zar" pitchFamily="2" charset="-78"/>
              </a:rPr>
              <a:t>يا </a:t>
            </a:r>
            <a:r>
              <a:rPr lang="fa-IR" sz="1800" dirty="0">
                <a:cs typeface="Zar" pitchFamily="2" charset="-78"/>
              </a:rPr>
              <a:t>صاحب کتاب؛نام و عنوان کتاب؛نام مترجم </a:t>
            </a:r>
            <a:r>
              <a:rPr lang="fa-IR" sz="1800" dirty="0" smtClean="0">
                <a:cs typeface="Zar" pitchFamily="2" charset="-78"/>
              </a:rPr>
              <a:t>يا مترجمين؛عنوان </a:t>
            </a:r>
            <a:r>
              <a:rPr lang="fa-IR" sz="1800" dirty="0">
                <a:cs typeface="Zar" pitchFamily="2" charset="-78"/>
              </a:rPr>
              <a:t>سلسله انتشارات و شماره آن؛شماره جلد؛شهر محل انتشار اثر؛ناشر؛نوبت چاپ؛ </a:t>
            </a:r>
            <a:r>
              <a:rPr lang="fa-IR" sz="1800" dirty="0" smtClean="0">
                <a:cs typeface="Zar" pitchFamily="2" charset="-78"/>
              </a:rPr>
              <a:t>تاريخ نشريه</a:t>
            </a:r>
            <a:r>
              <a:rPr lang="fa-IR" sz="1800" dirty="0">
                <a:cs typeface="Zar" pitchFamily="2" charset="-78"/>
              </a:rPr>
              <a:t>؛ شماره صفحه.</a:t>
            </a:r>
          </a:p>
          <a:p>
            <a:pPr algn="r" rtl="1">
              <a:buFont typeface="Wingdings" pitchFamily="2" charset="2"/>
              <a:buNone/>
            </a:pPr>
            <a:endParaRPr lang="fa-IR" sz="1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1800" dirty="0" smtClean="0">
                <a:cs typeface="Zar" pitchFamily="2" charset="-78"/>
              </a:rPr>
              <a:t>3)نشريه</a:t>
            </a:r>
            <a:r>
              <a:rPr lang="en-US" sz="1800" dirty="0">
                <a:cs typeface="Zar" pitchFamily="2" charset="-78"/>
              </a:rPr>
              <a:t>‌</a:t>
            </a:r>
            <a:r>
              <a:rPr lang="fa-IR" sz="1800" dirty="0">
                <a:cs typeface="Zar" pitchFamily="2" charset="-78"/>
              </a:rPr>
              <a:t>ها:نام موسسه، عنوان </a:t>
            </a:r>
            <a:r>
              <a:rPr lang="fa-IR" sz="1800" dirty="0" smtClean="0">
                <a:cs typeface="Zar" pitchFamily="2" charset="-78"/>
              </a:rPr>
              <a:t>نشريه</a:t>
            </a:r>
            <a:r>
              <a:rPr lang="fa-IR" sz="1800" dirty="0">
                <a:cs typeface="Zar" pitchFamily="2" charset="-78"/>
              </a:rPr>
              <a:t>، شماره </a:t>
            </a:r>
            <a:r>
              <a:rPr lang="fa-IR" sz="1800" dirty="0" smtClean="0">
                <a:cs typeface="Zar" pitchFamily="2" charset="-78"/>
              </a:rPr>
              <a:t>نشريه</a:t>
            </a:r>
            <a:r>
              <a:rPr lang="fa-IR" sz="1800" dirty="0">
                <a:cs typeface="Zar" pitchFamily="2" charset="-78"/>
              </a:rPr>
              <a:t>، </a:t>
            </a:r>
            <a:r>
              <a:rPr lang="fa-IR" sz="1800" dirty="0" smtClean="0">
                <a:cs typeface="Zar" pitchFamily="2" charset="-78"/>
              </a:rPr>
              <a:t>تاريخ </a:t>
            </a:r>
            <a:r>
              <a:rPr lang="fa-IR" sz="1800" dirty="0">
                <a:cs typeface="Zar" pitchFamily="2" charset="-78"/>
              </a:rPr>
              <a:t>نشر، محل انتشار، شماره صفحه.</a:t>
            </a:r>
          </a:p>
          <a:p>
            <a:pPr algn="r" rtl="1">
              <a:buFont typeface="Wingdings" pitchFamily="2" charset="2"/>
              <a:buNone/>
            </a:pPr>
            <a:endParaRPr lang="fa-IR" sz="1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1800" dirty="0" smtClean="0">
                <a:cs typeface="Zar" pitchFamily="2" charset="-78"/>
              </a:rPr>
              <a:t>4)پايان</a:t>
            </a:r>
            <a:r>
              <a:rPr lang="en-US" sz="1800" dirty="0">
                <a:cs typeface="Zar" pitchFamily="2" charset="-78"/>
              </a:rPr>
              <a:t>‌</a:t>
            </a:r>
            <a:r>
              <a:rPr lang="fa-IR" sz="1800" dirty="0">
                <a:cs typeface="Zar" pitchFamily="2" charset="-78"/>
              </a:rPr>
              <a:t>نامه</a:t>
            </a:r>
            <a:r>
              <a:rPr lang="en-US" sz="1800" dirty="0">
                <a:cs typeface="Zar" pitchFamily="2" charset="-78"/>
              </a:rPr>
              <a:t>‌</a:t>
            </a:r>
            <a:r>
              <a:rPr lang="fa-IR" sz="1800" dirty="0" smtClean="0">
                <a:cs typeface="Zar" pitchFamily="2" charset="-78"/>
              </a:rPr>
              <a:t>هاي تحصيلي </a:t>
            </a:r>
            <a:r>
              <a:rPr lang="fa-IR" sz="1800" dirty="0">
                <a:cs typeface="Zar" pitchFamily="2" charset="-78"/>
              </a:rPr>
              <a:t>و گزارش</a:t>
            </a:r>
            <a:r>
              <a:rPr lang="en-US" sz="1800" dirty="0">
                <a:cs typeface="Zar" pitchFamily="2" charset="-78"/>
              </a:rPr>
              <a:t>‌</a:t>
            </a:r>
            <a:r>
              <a:rPr lang="fa-IR" sz="1800" dirty="0" smtClean="0">
                <a:cs typeface="Zar" pitchFamily="2" charset="-78"/>
              </a:rPr>
              <a:t>هاي تحقيق:نام خانوادگي </a:t>
            </a:r>
            <a:r>
              <a:rPr lang="fa-IR" sz="1800" dirty="0">
                <a:cs typeface="Zar" pitchFamily="2" charset="-78"/>
              </a:rPr>
              <a:t>و نام </a:t>
            </a:r>
            <a:r>
              <a:rPr lang="fa-IR" sz="1800" dirty="0" smtClean="0">
                <a:cs typeface="Zar" pitchFamily="2" charset="-78"/>
              </a:rPr>
              <a:t>نويسنده؛عنوان </a:t>
            </a:r>
            <a:r>
              <a:rPr lang="fa-IR" sz="1800" dirty="0">
                <a:cs typeface="Zar" pitchFamily="2" charset="-78"/>
              </a:rPr>
              <a:t>رساله </a:t>
            </a:r>
            <a:r>
              <a:rPr lang="fa-IR" sz="1800" dirty="0" smtClean="0">
                <a:cs typeface="Zar" pitchFamily="2" charset="-78"/>
              </a:rPr>
              <a:t>يا </a:t>
            </a:r>
            <a:r>
              <a:rPr lang="fa-IR" sz="1800" dirty="0">
                <a:cs typeface="Zar" pitchFamily="2" charset="-78"/>
              </a:rPr>
              <a:t>گزارش؛نام ناظر </a:t>
            </a:r>
            <a:r>
              <a:rPr lang="fa-IR" sz="1800" dirty="0" smtClean="0">
                <a:cs typeface="Zar" pitchFamily="2" charset="-78"/>
              </a:rPr>
              <a:t>يا </a:t>
            </a:r>
            <a:r>
              <a:rPr lang="fa-IR" sz="1800" dirty="0">
                <a:cs typeface="Zar" pitchFamily="2" charset="-78"/>
              </a:rPr>
              <a:t>استاد </a:t>
            </a:r>
            <a:r>
              <a:rPr lang="fa-IR" sz="1800" dirty="0" smtClean="0">
                <a:cs typeface="Zar" pitchFamily="2" charset="-78"/>
              </a:rPr>
              <a:t>راهنما؛وضعيت </a:t>
            </a:r>
            <a:r>
              <a:rPr lang="fa-IR" sz="1800" dirty="0">
                <a:cs typeface="Zar" pitchFamily="2" charset="-78"/>
              </a:rPr>
              <a:t>گزارش از </a:t>
            </a:r>
            <a:r>
              <a:rPr lang="fa-IR" sz="1800" dirty="0" smtClean="0">
                <a:cs typeface="Zar" pitchFamily="2" charset="-78"/>
              </a:rPr>
              <a:t>حيث </a:t>
            </a:r>
            <a:r>
              <a:rPr lang="fa-IR" sz="1800" dirty="0">
                <a:cs typeface="Zar" pitchFamily="2" charset="-78"/>
              </a:rPr>
              <a:t>انتشار </a:t>
            </a:r>
            <a:r>
              <a:rPr lang="fa-IR" sz="1800" dirty="0" smtClean="0">
                <a:cs typeface="Zar" pitchFamily="2" charset="-78"/>
              </a:rPr>
              <a:t>يا </a:t>
            </a:r>
            <a:r>
              <a:rPr lang="fa-IR" sz="1800" dirty="0">
                <a:cs typeface="Zar" pitchFamily="2" charset="-78"/>
              </a:rPr>
              <a:t>علوم انتشار؛مقطع </a:t>
            </a:r>
            <a:r>
              <a:rPr lang="fa-IR" sz="1800" dirty="0" smtClean="0">
                <a:cs typeface="Zar" pitchFamily="2" charset="-78"/>
              </a:rPr>
              <a:t>تحصيلي،نام </a:t>
            </a:r>
            <a:r>
              <a:rPr lang="fa-IR" sz="1800" dirty="0">
                <a:cs typeface="Zar" pitchFamily="2" charset="-78"/>
              </a:rPr>
              <a:t>دانشگاه </a:t>
            </a:r>
            <a:r>
              <a:rPr lang="fa-IR" sz="1800" dirty="0" smtClean="0">
                <a:cs typeface="Zar" pitchFamily="2" charset="-78"/>
              </a:rPr>
              <a:t>يا </a:t>
            </a:r>
            <a:r>
              <a:rPr lang="fa-IR" sz="1800" dirty="0">
                <a:cs typeface="Zar" pitchFamily="2" charset="-78"/>
              </a:rPr>
              <a:t>موسسه </a:t>
            </a:r>
            <a:r>
              <a:rPr lang="fa-IR" sz="1800" dirty="0" smtClean="0">
                <a:cs typeface="Zar" pitchFamily="2" charset="-78"/>
              </a:rPr>
              <a:t>مجري تحقيق،محل </a:t>
            </a:r>
            <a:r>
              <a:rPr lang="fa-IR" sz="1800" dirty="0">
                <a:cs typeface="Zar" pitchFamily="2" charset="-78"/>
              </a:rPr>
              <a:t>موسسه، </a:t>
            </a:r>
            <a:r>
              <a:rPr lang="fa-IR" sz="1800" dirty="0" smtClean="0">
                <a:cs typeface="Zar" pitchFamily="2" charset="-78"/>
              </a:rPr>
              <a:t>تاريخ </a:t>
            </a:r>
            <a:r>
              <a:rPr lang="fa-IR" sz="1800" dirty="0">
                <a:cs typeface="Zar" pitchFamily="2" charset="-78"/>
              </a:rPr>
              <a:t>انجام </a:t>
            </a:r>
            <a:r>
              <a:rPr lang="fa-IR" sz="1800" dirty="0" smtClean="0">
                <a:cs typeface="Zar" pitchFamily="2" charset="-78"/>
              </a:rPr>
              <a:t>تحقيق</a:t>
            </a:r>
            <a:r>
              <a:rPr lang="fa-IR" sz="1800" dirty="0">
                <a:cs typeface="Zar" pitchFamily="2" charset="-78"/>
              </a:rPr>
              <a:t>، شماره صفحه.</a:t>
            </a:r>
          </a:p>
          <a:p>
            <a:pPr algn="r" rtl="1">
              <a:buFont typeface="Wingdings" pitchFamily="2" charset="2"/>
              <a:buNone/>
            </a:pPr>
            <a:endParaRPr lang="fa-IR" sz="1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1800" dirty="0">
                <a:cs typeface="Zar" pitchFamily="2" charset="-78"/>
              </a:rPr>
              <a:t>5)جزوه</a:t>
            </a:r>
            <a:r>
              <a:rPr lang="en-US" sz="1800" dirty="0">
                <a:cs typeface="Zar" pitchFamily="2" charset="-78"/>
              </a:rPr>
              <a:t>‌</a:t>
            </a:r>
            <a:r>
              <a:rPr lang="fa-IR" sz="1800" dirty="0" smtClean="0">
                <a:cs typeface="Zar" pitchFamily="2" charset="-78"/>
              </a:rPr>
              <a:t>هاي درسي:نام خانوادگي </a:t>
            </a:r>
            <a:r>
              <a:rPr lang="fa-IR" sz="1800" dirty="0">
                <a:cs typeface="Zar" pitchFamily="2" charset="-78"/>
              </a:rPr>
              <a:t>و نام </a:t>
            </a:r>
            <a:r>
              <a:rPr lang="fa-IR" sz="1800" dirty="0" smtClean="0">
                <a:cs typeface="Zar" pitchFamily="2" charset="-78"/>
              </a:rPr>
              <a:t>نويسنده</a:t>
            </a:r>
            <a:r>
              <a:rPr lang="fa-IR" sz="1800" dirty="0">
                <a:cs typeface="Zar" pitchFamily="2" charset="-78"/>
              </a:rPr>
              <a:t>، عنوان جزوه، </a:t>
            </a:r>
            <a:r>
              <a:rPr lang="fa-IR" sz="1800" dirty="0" smtClean="0">
                <a:cs typeface="Zar" pitchFamily="2" charset="-78"/>
              </a:rPr>
              <a:t>وضعيت </a:t>
            </a:r>
            <a:r>
              <a:rPr lang="fa-IR" sz="1800" dirty="0">
                <a:cs typeface="Zar" pitchFamily="2" charset="-78"/>
              </a:rPr>
              <a:t>انتشار، نام دانشکده </a:t>
            </a:r>
            <a:r>
              <a:rPr lang="fa-IR" sz="1800" dirty="0" smtClean="0">
                <a:cs typeface="Zar" pitchFamily="2" charset="-78"/>
              </a:rPr>
              <a:t>يا </a:t>
            </a:r>
            <a:r>
              <a:rPr lang="fa-IR" sz="1800" dirty="0">
                <a:cs typeface="Zar" pitchFamily="2" charset="-78"/>
              </a:rPr>
              <a:t>دانشگاه مربوط، محل ان؛ </a:t>
            </a:r>
            <a:r>
              <a:rPr lang="fa-IR" sz="1800" dirty="0" smtClean="0">
                <a:cs typeface="Zar" pitchFamily="2" charset="-78"/>
              </a:rPr>
              <a:t>تاريخ </a:t>
            </a:r>
            <a:r>
              <a:rPr lang="fa-IR" sz="1800" dirty="0">
                <a:cs typeface="Zar" pitchFamily="2" charset="-78"/>
              </a:rPr>
              <a:t>انتشار؛ شماره صفحه.</a:t>
            </a:r>
          </a:p>
          <a:p>
            <a:pPr algn="r" rtl="1">
              <a:buFont typeface="Wingdings" pitchFamily="2" charset="2"/>
              <a:buNone/>
            </a:pPr>
            <a:endParaRPr lang="fa-IR" sz="1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1800" dirty="0" smtClean="0">
                <a:cs typeface="Zar" pitchFamily="2" charset="-78"/>
              </a:rPr>
              <a:t>6)يادداشتهاي درسي </a:t>
            </a:r>
            <a:r>
              <a:rPr lang="fa-IR" sz="1800" dirty="0">
                <a:cs typeface="Zar" pitchFamily="2" charset="-78"/>
              </a:rPr>
              <a:t>در کلاس:نام </a:t>
            </a:r>
            <a:r>
              <a:rPr lang="fa-IR" sz="1800" dirty="0" smtClean="0">
                <a:cs typeface="Zar" pitchFamily="2" charset="-78"/>
              </a:rPr>
              <a:t>خانوادگي </a:t>
            </a:r>
            <a:r>
              <a:rPr lang="fa-IR" sz="1800" dirty="0">
                <a:cs typeface="Zar" pitchFamily="2" charset="-78"/>
              </a:rPr>
              <a:t>و نام استاد؛ عنوان درس, نام دانشکده </a:t>
            </a:r>
            <a:r>
              <a:rPr lang="fa-IR" sz="1800" dirty="0" smtClean="0">
                <a:cs typeface="Zar" pitchFamily="2" charset="-78"/>
              </a:rPr>
              <a:t>يا </a:t>
            </a:r>
            <a:r>
              <a:rPr lang="fa-IR" sz="1800" dirty="0">
                <a:cs typeface="Zar" pitchFamily="2" charset="-78"/>
              </a:rPr>
              <a:t>دانشگاه </a:t>
            </a:r>
            <a:r>
              <a:rPr lang="fa-IR" sz="1800" dirty="0" smtClean="0">
                <a:cs typeface="Zar" pitchFamily="2" charset="-78"/>
              </a:rPr>
              <a:t>مربوط،تاريخ</a:t>
            </a:r>
            <a:r>
              <a:rPr lang="fa-IR" sz="1800" dirty="0">
                <a:cs typeface="Zar" pitchFamily="2" charset="-78"/>
              </a:rPr>
              <a:t>.</a:t>
            </a:r>
            <a:endParaRPr lang="en-US" sz="1800" dirty="0">
              <a:cs typeface="Zar" pitchFamily="2" charset="-78"/>
            </a:endParaRPr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>
                <a:cs typeface="Zar" pitchFamily="2" charset="-78"/>
              </a:rPr>
              <a:t>مشخصات منبع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مرجع در </a:t>
            </a:r>
            <a:r>
              <a:rPr lang="fa-IR" dirty="0" smtClean="0">
                <a:cs typeface="Zar" pitchFamily="2" charset="-78"/>
              </a:rPr>
              <a:t>پاورقي يا پايان </a:t>
            </a:r>
            <a:r>
              <a:rPr lang="fa-IR" dirty="0">
                <a:cs typeface="Zar" pitchFamily="2" charset="-78"/>
              </a:rPr>
              <a:t>فصل: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0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0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0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0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0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0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0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0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/>
    </p:bld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sz="1800" dirty="0">
                <a:cs typeface="Zar" pitchFamily="2" charset="-78"/>
              </a:rPr>
              <a:t>7)نامه</a:t>
            </a:r>
            <a:r>
              <a:rPr lang="en-US" sz="1800" dirty="0">
                <a:cs typeface="Zar" pitchFamily="2" charset="-78"/>
              </a:rPr>
              <a:t>‌</a:t>
            </a:r>
            <a:r>
              <a:rPr lang="fa-IR" sz="1800" dirty="0">
                <a:cs typeface="Zar" pitchFamily="2" charset="-78"/>
              </a:rPr>
              <a:t>ها:نام </a:t>
            </a:r>
            <a:r>
              <a:rPr lang="fa-IR" sz="1800" dirty="0" smtClean="0">
                <a:cs typeface="Zar" pitchFamily="2" charset="-78"/>
              </a:rPr>
              <a:t>خانوادگي </a:t>
            </a:r>
            <a:r>
              <a:rPr lang="fa-IR" sz="1800" dirty="0">
                <a:cs typeface="Zar" pitchFamily="2" charset="-78"/>
              </a:rPr>
              <a:t>و نام </a:t>
            </a:r>
            <a:r>
              <a:rPr lang="fa-IR" sz="1800" dirty="0" smtClean="0">
                <a:cs typeface="Zar" pitchFamily="2" charset="-78"/>
              </a:rPr>
              <a:t>نويسنده</a:t>
            </a:r>
            <a:r>
              <a:rPr lang="fa-IR" sz="1800" dirty="0">
                <a:cs typeface="Zar" pitchFamily="2" charset="-78"/>
              </a:rPr>
              <a:t>؛ سمت و عنوان </a:t>
            </a:r>
            <a:r>
              <a:rPr lang="fa-IR" sz="1800" dirty="0" smtClean="0">
                <a:cs typeface="Zar" pitchFamily="2" charset="-78"/>
              </a:rPr>
              <a:t>نويسنده</a:t>
            </a:r>
            <a:r>
              <a:rPr lang="fa-IR" sz="1800" dirty="0">
                <a:cs typeface="Zar" pitchFamily="2" charset="-78"/>
              </a:rPr>
              <a:t>؛ </a:t>
            </a:r>
            <a:r>
              <a:rPr lang="fa-IR" sz="1800" dirty="0" smtClean="0">
                <a:cs typeface="Zar" pitchFamily="2" charset="-78"/>
              </a:rPr>
              <a:t>تاريخ تحرير</a:t>
            </a:r>
            <a:r>
              <a:rPr lang="fa-IR" sz="1800" dirty="0">
                <a:cs typeface="Zar" pitchFamily="2" charset="-78"/>
              </a:rPr>
              <a:t>؛ محل </a:t>
            </a:r>
            <a:r>
              <a:rPr lang="fa-IR" sz="1800" dirty="0" smtClean="0">
                <a:cs typeface="Zar" pitchFamily="2" charset="-78"/>
              </a:rPr>
              <a:t>تحرير</a:t>
            </a:r>
            <a:r>
              <a:rPr lang="fa-IR" sz="1800" dirty="0">
                <a:cs typeface="Zar" pitchFamily="2" charset="-78"/>
              </a:rPr>
              <a:t>.</a:t>
            </a:r>
          </a:p>
          <a:p>
            <a:pPr algn="r" rtl="1">
              <a:buFont typeface="Wingdings" pitchFamily="2" charset="2"/>
              <a:buNone/>
            </a:pPr>
            <a:endParaRPr lang="fa-IR" sz="1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1800" dirty="0">
                <a:cs typeface="Zar" pitchFamily="2" charset="-78"/>
              </a:rPr>
              <a:t>8)اسناد و مدارک:نام موسسه مربوط، نوع سند و مدرک؛ شماره ثبت؛ </a:t>
            </a:r>
            <a:r>
              <a:rPr lang="fa-IR" sz="1800" dirty="0" smtClean="0">
                <a:cs typeface="Zar" pitchFamily="2" charset="-78"/>
              </a:rPr>
              <a:t>تاريخ تحرير</a:t>
            </a:r>
            <a:r>
              <a:rPr lang="fa-IR" sz="1800" dirty="0">
                <a:cs typeface="Zar" pitchFamily="2" charset="-78"/>
              </a:rPr>
              <a:t>؛ محل </a:t>
            </a:r>
            <a:r>
              <a:rPr lang="fa-IR" sz="1800" dirty="0" smtClean="0">
                <a:cs typeface="Zar" pitchFamily="2" charset="-78"/>
              </a:rPr>
              <a:t>تحرير</a:t>
            </a:r>
            <a:r>
              <a:rPr lang="fa-IR" sz="1800" dirty="0">
                <a:cs typeface="Zar" pitchFamily="2" charset="-78"/>
              </a:rPr>
              <a:t>.</a:t>
            </a:r>
          </a:p>
          <a:p>
            <a:pPr algn="r" rtl="1">
              <a:buFont typeface="Wingdings" pitchFamily="2" charset="2"/>
              <a:buNone/>
            </a:pPr>
            <a:endParaRPr lang="fa-IR" sz="1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1800" dirty="0">
                <a:cs typeface="Zar" pitchFamily="2" charset="-78"/>
              </a:rPr>
              <a:t>9)اخبار رسانه</a:t>
            </a:r>
            <a:r>
              <a:rPr lang="en-US" sz="1800" dirty="0">
                <a:cs typeface="Zar" pitchFamily="2" charset="-78"/>
              </a:rPr>
              <a:t>‌</a:t>
            </a:r>
            <a:r>
              <a:rPr lang="fa-IR" sz="1800" dirty="0" smtClean="0">
                <a:cs typeface="Zar" pitchFamily="2" charset="-78"/>
              </a:rPr>
              <a:t>هاي جمعي:نام </a:t>
            </a:r>
            <a:r>
              <a:rPr lang="fa-IR" sz="1800" dirty="0">
                <a:cs typeface="Zar" pitchFamily="2" charset="-78"/>
              </a:rPr>
              <a:t>و عنوان </a:t>
            </a:r>
            <a:r>
              <a:rPr lang="fa-IR" sz="1800" dirty="0" smtClean="0">
                <a:cs typeface="Zar" pitchFamily="2" charset="-78"/>
              </a:rPr>
              <a:t>رسانه(راديو </a:t>
            </a:r>
            <a:r>
              <a:rPr lang="fa-IR" sz="1800" dirty="0">
                <a:cs typeface="Zar" pitchFamily="2" charset="-78"/>
              </a:rPr>
              <a:t>و </a:t>
            </a:r>
            <a:r>
              <a:rPr lang="fa-IR" sz="1800" dirty="0" smtClean="0">
                <a:cs typeface="Zar" pitchFamily="2" charset="-78"/>
              </a:rPr>
              <a:t>تلويزيون</a:t>
            </a:r>
            <a:r>
              <a:rPr lang="fa-IR" sz="1800" dirty="0">
                <a:cs typeface="Zar" pitchFamily="2" charset="-78"/>
              </a:rPr>
              <a:t>)؛ساعت پخش خبر؛ روز پخش خبر.</a:t>
            </a:r>
          </a:p>
          <a:p>
            <a:pPr algn="r" rtl="1">
              <a:buFont typeface="Wingdings" pitchFamily="2" charset="2"/>
              <a:buNone/>
            </a:pPr>
            <a:endParaRPr lang="fa-IR" sz="1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1800" dirty="0">
                <a:cs typeface="Zar" pitchFamily="2" charset="-78"/>
              </a:rPr>
              <a:t>10)مصاحبه</a:t>
            </a:r>
            <a:r>
              <a:rPr lang="en-US" sz="1800" dirty="0">
                <a:cs typeface="Zar" pitchFamily="2" charset="-78"/>
              </a:rPr>
              <a:t>‌</a:t>
            </a:r>
            <a:r>
              <a:rPr lang="fa-IR" sz="1800" dirty="0">
                <a:cs typeface="Zar" pitchFamily="2" charset="-78"/>
              </a:rPr>
              <a:t>ها:نام </a:t>
            </a:r>
            <a:r>
              <a:rPr lang="fa-IR" sz="1800" dirty="0" smtClean="0">
                <a:cs typeface="Zar" pitchFamily="2" charset="-78"/>
              </a:rPr>
              <a:t>خانوادگي </a:t>
            </a:r>
            <a:r>
              <a:rPr lang="fa-IR" sz="1800" dirty="0">
                <a:cs typeface="Zar" pitchFamily="2" charset="-78"/>
              </a:rPr>
              <a:t>و نام مصاحبه شونده؛ سمت مصاحبه شونده؛ نام مصاحبه</a:t>
            </a:r>
            <a:r>
              <a:rPr lang="en-US" sz="1800" dirty="0">
                <a:cs typeface="Zar" pitchFamily="2" charset="-78"/>
              </a:rPr>
              <a:t>‌</a:t>
            </a:r>
            <a:r>
              <a:rPr lang="fa-IR" sz="1800" dirty="0">
                <a:cs typeface="Zar" pitchFamily="2" charset="-78"/>
              </a:rPr>
              <a:t>گر؛ عنوان مصاحبه؛ </a:t>
            </a:r>
            <a:r>
              <a:rPr lang="fa-IR" sz="1800" dirty="0" smtClean="0">
                <a:cs typeface="Zar" pitchFamily="2" charset="-78"/>
              </a:rPr>
              <a:t>تاريخ </a:t>
            </a:r>
            <a:r>
              <a:rPr lang="fa-IR" sz="1800" dirty="0">
                <a:cs typeface="Zar" pitchFamily="2" charset="-78"/>
              </a:rPr>
              <a:t>مصاحبه؛ محل مصاحبه.</a:t>
            </a:r>
          </a:p>
          <a:p>
            <a:pPr algn="r" rtl="1">
              <a:buFont typeface="Wingdings" pitchFamily="2" charset="2"/>
              <a:buNone/>
            </a:pPr>
            <a:endParaRPr lang="fa-IR" sz="1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1800" dirty="0">
                <a:cs typeface="Zar" pitchFamily="2" charset="-78"/>
              </a:rPr>
              <a:t>11)مقاله چاپ نشده </a:t>
            </a:r>
            <a:r>
              <a:rPr lang="fa-IR" sz="1800" dirty="0" smtClean="0">
                <a:cs typeface="Zar" pitchFamily="2" charset="-78"/>
              </a:rPr>
              <a:t>سمينارها:نام </a:t>
            </a:r>
            <a:r>
              <a:rPr lang="fa-IR" sz="1800" dirty="0">
                <a:cs typeface="Zar" pitchFamily="2" charset="-78"/>
              </a:rPr>
              <a:t>و نام </a:t>
            </a:r>
            <a:r>
              <a:rPr lang="fa-IR" sz="1800" dirty="0" smtClean="0">
                <a:cs typeface="Zar" pitchFamily="2" charset="-78"/>
              </a:rPr>
              <a:t>خانوادگي نويسنده</a:t>
            </a:r>
            <a:r>
              <a:rPr lang="fa-IR" sz="1800" dirty="0">
                <a:cs typeface="Zar" pitchFamily="2" charset="-78"/>
              </a:rPr>
              <a:t>, عنوان مقاله </a:t>
            </a:r>
            <a:r>
              <a:rPr lang="fa-IR" sz="1800" dirty="0" smtClean="0">
                <a:cs typeface="Zar" pitchFamily="2" charset="-78"/>
              </a:rPr>
              <a:t>يا تحقيق </a:t>
            </a:r>
            <a:r>
              <a:rPr lang="fa-IR" sz="1800" dirty="0">
                <a:cs typeface="Zar" pitchFamily="2" charset="-78"/>
              </a:rPr>
              <a:t>چاپ نشده؛ </a:t>
            </a:r>
            <a:r>
              <a:rPr lang="fa-IR" sz="1800" dirty="0" smtClean="0">
                <a:cs typeface="Zar" pitchFamily="2" charset="-78"/>
              </a:rPr>
              <a:t>وضعيت </a:t>
            </a:r>
            <a:r>
              <a:rPr lang="fa-IR" sz="1800" dirty="0">
                <a:cs typeface="Zar" pitchFamily="2" charset="-78"/>
              </a:rPr>
              <a:t>ارائه در </a:t>
            </a:r>
            <a:r>
              <a:rPr lang="fa-IR" sz="1800" dirty="0" smtClean="0">
                <a:cs typeface="Zar" pitchFamily="2" charset="-78"/>
              </a:rPr>
              <a:t>سمينار علمي؛محل سمينار</a:t>
            </a:r>
            <a:r>
              <a:rPr lang="fa-IR" sz="1800" dirty="0">
                <a:cs typeface="Zar" pitchFamily="2" charset="-78"/>
              </a:rPr>
              <a:t>، </a:t>
            </a:r>
            <a:r>
              <a:rPr lang="fa-IR" sz="1800" dirty="0" smtClean="0">
                <a:cs typeface="Zar" pitchFamily="2" charset="-78"/>
              </a:rPr>
              <a:t>مجري سمينار</a:t>
            </a:r>
            <a:r>
              <a:rPr lang="fa-IR" sz="1800" dirty="0">
                <a:cs typeface="Zar" pitchFamily="2" charset="-78"/>
              </a:rPr>
              <a:t>، </a:t>
            </a:r>
            <a:r>
              <a:rPr lang="fa-IR" sz="1800" dirty="0" smtClean="0">
                <a:cs typeface="Zar" pitchFamily="2" charset="-78"/>
              </a:rPr>
              <a:t>تاريخ برگزاري سمينار</a:t>
            </a:r>
            <a:r>
              <a:rPr lang="fa-IR" sz="1800" dirty="0">
                <a:cs typeface="Zar" pitchFamily="2" charset="-78"/>
              </a:rPr>
              <a:t>.</a:t>
            </a:r>
            <a:endParaRPr lang="en-US" sz="1800" dirty="0">
              <a:cs typeface="Zar" pitchFamily="2" charset="-78"/>
            </a:endParaRPr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cs typeface="Zar" pitchFamily="2" charset="-78"/>
              </a:rPr>
              <a:t>مشخصات منبع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مرجع در </a:t>
            </a:r>
            <a:r>
              <a:rPr lang="fa-IR" dirty="0" smtClean="0">
                <a:cs typeface="Zar" pitchFamily="2" charset="-78"/>
              </a:rPr>
              <a:t>پاورقي يا پايان </a:t>
            </a:r>
            <a:r>
              <a:rPr lang="fa-IR" dirty="0">
                <a:cs typeface="Zar" pitchFamily="2" charset="-78"/>
              </a:rPr>
              <a:t>فصل: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3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3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3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3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/>
    </p:bld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13050"/>
            <a:ext cx="8229600" cy="2781300"/>
          </a:xfrm>
        </p:spPr>
        <p:txBody>
          <a:bodyPr/>
          <a:lstStyle/>
          <a:p>
            <a:pPr algn="ct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1)تسهيل </a:t>
            </a:r>
            <a:r>
              <a:rPr lang="fa-IR" dirty="0">
                <a:cs typeface="Zar" pitchFamily="2" charset="-78"/>
              </a:rPr>
              <a:t>برنامه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ريزي اجرايي تحقيق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ct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2)کسب </a:t>
            </a:r>
            <a:r>
              <a:rPr lang="fa-IR" dirty="0" smtClean="0">
                <a:cs typeface="Zar" pitchFamily="2" charset="-78"/>
              </a:rPr>
              <a:t>حمايت ديگران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ct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3)آگاه کردن </a:t>
            </a:r>
            <a:r>
              <a:rPr lang="fa-IR" dirty="0" smtClean="0">
                <a:cs typeface="Zar" pitchFamily="2" charset="-78"/>
              </a:rPr>
              <a:t>کساني </a:t>
            </a:r>
            <a:r>
              <a:rPr lang="fa-IR" dirty="0">
                <a:cs typeface="Zar" pitchFamily="2" charset="-78"/>
              </a:rPr>
              <a:t>که در </a:t>
            </a:r>
            <a:r>
              <a:rPr lang="fa-IR" dirty="0" smtClean="0">
                <a:cs typeface="Zar" pitchFamily="2" charset="-78"/>
              </a:rPr>
              <a:t>تصويب </a:t>
            </a:r>
            <a:r>
              <a:rPr lang="fa-IR" dirty="0">
                <a:cs typeface="Zar" pitchFamily="2" charset="-78"/>
              </a:rPr>
              <a:t>طرح موثرند.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7525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دلايل توجيهي تهيه </a:t>
            </a:r>
            <a:r>
              <a:rPr lang="fa-IR" dirty="0">
                <a:cs typeface="Zar" pitchFamily="2" charset="-78"/>
              </a:rPr>
              <a:t>طرح </a:t>
            </a:r>
            <a:r>
              <a:rPr lang="fa-IR" dirty="0" smtClean="0">
                <a:cs typeface="Zar" pitchFamily="2" charset="-78"/>
              </a:rPr>
              <a:t>تحقيق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build="p"/>
      <p:bldP spid="332802" grpId="0"/>
    </p:bld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528638" y="1771650"/>
            <a:ext cx="8158162" cy="4525963"/>
          </a:xfrm>
        </p:spPr>
        <p:txBody>
          <a:bodyPr/>
          <a:lstStyle/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1)ترتيب زماني </a:t>
            </a:r>
            <a:r>
              <a:rPr lang="fa-IR" dirty="0">
                <a:cs typeface="Zar" pitchFamily="2" charset="-78"/>
              </a:rPr>
              <a:t>هر </a:t>
            </a:r>
            <a:r>
              <a:rPr lang="fa-IR" dirty="0" smtClean="0">
                <a:cs typeface="Zar" pitchFamily="2" charset="-78"/>
              </a:rPr>
              <a:t>فعاليت </a:t>
            </a:r>
            <a:r>
              <a:rPr lang="fa-IR" dirty="0">
                <a:cs typeface="Zar" pitchFamily="2" charset="-78"/>
              </a:rPr>
              <a:t>را مشخص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کند.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2)مشخص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کند که چه </a:t>
            </a:r>
            <a:r>
              <a:rPr lang="fa-IR" dirty="0" smtClean="0">
                <a:cs typeface="Zar" pitchFamily="2" charset="-78"/>
              </a:rPr>
              <a:t>فعاليتهايي </a:t>
            </a:r>
            <a:r>
              <a:rPr lang="fa-IR" dirty="0">
                <a:cs typeface="Zar" pitchFamily="2" charset="-78"/>
              </a:rPr>
              <a:t>در عرض </a:t>
            </a:r>
            <a:r>
              <a:rPr lang="fa-IR" dirty="0" smtClean="0">
                <a:cs typeface="Zar" pitchFamily="2" charset="-78"/>
              </a:rPr>
              <a:t>يکديگر </a:t>
            </a:r>
            <a:r>
              <a:rPr lang="fa-IR" dirty="0">
                <a:cs typeface="Zar" pitchFamily="2" charset="-78"/>
              </a:rPr>
              <a:t>و به موازات هم </a:t>
            </a:r>
            <a:r>
              <a:rPr lang="fa-IR" dirty="0" smtClean="0">
                <a:cs typeface="Zar" pitchFamily="2" charset="-78"/>
              </a:rPr>
              <a:t>بايد </a:t>
            </a:r>
            <a:r>
              <a:rPr lang="fa-IR" dirty="0">
                <a:cs typeface="Zar" pitchFamily="2" charset="-78"/>
              </a:rPr>
              <a:t>انجام </a:t>
            </a:r>
            <a:r>
              <a:rPr lang="fa-IR" dirty="0" smtClean="0">
                <a:cs typeface="Zar" pitchFamily="2" charset="-78"/>
              </a:rPr>
              <a:t>پذيرد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3)طرح باعث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گردد که محقق </a:t>
            </a:r>
            <a:r>
              <a:rPr lang="fa-IR" dirty="0" smtClean="0">
                <a:cs typeface="Zar" pitchFamily="2" charset="-78"/>
              </a:rPr>
              <a:t>تصويري </a:t>
            </a:r>
            <a:r>
              <a:rPr lang="fa-IR" dirty="0">
                <a:cs typeface="Zar" pitchFamily="2" charset="-78"/>
              </a:rPr>
              <a:t>کامل از مجموعه اقدامات و امور مربوط به پژوهش </a:t>
            </a:r>
            <a:r>
              <a:rPr lang="fa-IR" dirty="0" smtClean="0">
                <a:cs typeface="Zar" pitchFamily="2" charset="-78"/>
              </a:rPr>
              <a:t>علمي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تهيه </a:t>
            </a:r>
            <a:r>
              <a:rPr lang="fa-IR" dirty="0">
                <a:cs typeface="Zar" pitchFamily="2" charset="-78"/>
              </a:rPr>
              <a:t>کند.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4)باعث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شود تا فهرست </a:t>
            </a:r>
            <a:r>
              <a:rPr lang="fa-IR" dirty="0" smtClean="0">
                <a:cs typeface="Zar" pitchFamily="2" charset="-78"/>
              </a:rPr>
              <a:t>کاملي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کليه نيازهاي </a:t>
            </a:r>
            <a:r>
              <a:rPr lang="fa-IR" dirty="0">
                <a:cs typeface="Zar" pitchFamily="2" charset="-78"/>
              </a:rPr>
              <a:t>بودجه‫</a:t>
            </a:r>
            <a:r>
              <a:rPr lang="fa-IR" dirty="0" smtClean="0">
                <a:cs typeface="Zar" pitchFamily="2" charset="-78"/>
              </a:rPr>
              <a:t>اي، نيروي انساني، وسايل </a:t>
            </a:r>
            <a:r>
              <a:rPr lang="fa-IR" dirty="0">
                <a:cs typeface="Zar" pitchFamily="2" charset="-78"/>
              </a:rPr>
              <a:t>و امکانات که </a:t>
            </a:r>
            <a:r>
              <a:rPr lang="fa-IR" dirty="0" smtClean="0">
                <a:cs typeface="Zar" pitchFamily="2" charset="-78"/>
              </a:rPr>
              <a:t>براي تحقيق </a:t>
            </a:r>
            <a:r>
              <a:rPr lang="fa-IR" dirty="0">
                <a:cs typeface="Zar" pitchFamily="2" charset="-78"/>
              </a:rPr>
              <a:t>لازم است فراهم شود.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5)از </a:t>
            </a:r>
            <a:r>
              <a:rPr lang="fa-IR" dirty="0" smtClean="0">
                <a:cs typeface="Zar" pitchFamily="2" charset="-78"/>
              </a:rPr>
              <a:t>سرگرداني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بلاتکليفي </a:t>
            </a:r>
            <a:r>
              <a:rPr lang="fa-IR" dirty="0">
                <a:cs typeface="Zar" pitchFamily="2" charset="-78"/>
              </a:rPr>
              <a:t>در انجام </a:t>
            </a:r>
            <a:r>
              <a:rPr lang="fa-IR" dirty="0" smtClean="0">
                <a:cs typeface="Zar" pitchFamily="2" charset="-78"/>
              </a:rPr>
              <a:t>بعضي </a:t>
            </a:r>
            <a:r>
              <a:rPr lang="fa-IR" dirty="0">
                <a:cs typeface="Zar" pitchFamily="2" charset="-78"/>
              </a:rPr>
              <a:t>از مراحل و امور مربوط به طرح </a:t>
            </a:r>
            <a:r>
              <a:rPr lang="fa-IR" dirty="0" smtClean="0">
                <a:cs typeface="Zar" pitchFamily="2" charset="-78"/>
              </a:rPr>
              <a:t>جلوگيري </a:t>
            </a:r>
            <a:r>
              <a:rPr lang="fa-IR" dirty="0">
                <a:cs typeface="Zar" pitchFamily="2" charset="-78"/>
              </a:rPr>
              <a:t>به عمل </a:t>
            </a:r>
            <a:r>
              <a:rPr lang="fa-IR" dirty="0" smtClean="0">
                <a:cs typeface="Zar" pitchFamily="2" charset="-78"/>
              </a:rPr>
              <a:t>مي‫</a:t>
            </a:r>
            <a:r>
              <a:rPr lang="fa-IR" dirty="0">
                <a:cs typeface="Zar" pitchFamily="2" charset="-78"/>
              </a:rPr>
              <a:t>آورد.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0363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دلايل تسهيل </a:t>
            </a:r>
            <a:r>
              <a:rPr lang="fa-IR" dirty="0">
                <a:cs typeface="Zar" pitchFamily="2" charset="-78"/>
              </a:rPr>
              <a:t>برنامه‫</a:t>
            </a:r>
            <a:r>
              <a:rPr lang="fa-IR" dirty="0" smtClean="0">
                <a:cs typeface="Zar" pitchFamily="2" charset="-78"/>
              </a:rPr>
              <a:t>ريزي اجرايي تحقيق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1000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1000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uiExpand="1" build="p"/>
      <p:bldP spid="249858" grpId="0"/>
      <p:bldP spid="249858" grpId="1"/>
    </p:bld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>
          <a:xfrm>
            <a:off x="733425" y="3021013"/>
            <a:ext cx="7953375" cy="1528762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محقق در هر نوع </a:t>
            </a:r>
            <a:r>
              <a:rPr lang="fa-IR" dirty="0" smtClean="0">
                <a:cs typeface="Zar" pitchFamily="2" charset="-78"/>
              </a:rPr>
              <a:t>تحقيق نيازمند </a:t>
            </a:r>
            <a:r>
              <a:rPr lang="fa-IR" dirty="0">
                <a:cs typeface="Zar" pitchFamily="2" charset="-78"/>
              </a:rPr>
              <a:t>مساعدت و کمک افراد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موسسات </a:t>
            </a:r>
            <a:r>
              <a:rPr lang="fa-IR" dirty="0" smtClean="0">
                <a:cs typeface="Zar" pitchFamily="2" charset="-78"/>
              </a:rPr>
              <a:t>ديگر </a:t>
            </a:r>
            <a:r>
              <a:rPr lang="fa-IR" dirty="0">
                <a:cs typeface="Zar" pitchFamily="2" charset="-78"/>
              </a:rPr>
              <a:t>است.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کمکها ممکن است </a:t>
            </a:r>
            <a:r>
              <a:rPr lang="fa-IR" dirty="0" smtClean="0">
                <a:cs typeface="Zar" pitchFamily="2" charset="-78"/>
              </a:rPr>
              <a:t>مالي </a:t>
            </a:r>
            <a:r>
              <a:rPr lang="fa-IR" dirty="0">
                <a:cs typeface="Zar" pitchFamily="2" charset="-78"/>
              </a:rPr>
              <a:t>و بودجه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اي يا </a:t>
            </a:r>
            <a:r>
              <a:rPr lang="fa-IR" dirty="0">
                <a:cs typeface="Zar" pitchFamily="2" charset="-78"/>
              </a:rPr>
              <a:t>صدور مجوز و </a:t>
            </a:r>
            <a:r>
              <a:rPr lang="fa-IR" dirty="0" smtClean="0">
                <a:cs typeface="Zar" pitchFamily="2" charset="-78"/>
              </a:rPr>
              <a:t>مساعدتهاي </a:t>
            </a:r>
            <a:r>
              <a:rPr lang="fa-IR" dirty="0">
                <a:cs typeface="Zar" pitchFamily="2" charset="-78"/>
              </a:rPr>
              <a:t>گوناگون باشد.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7275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کسب </a:t>
            </a:r>
            <a:r>
              <a:rPr lang="fa-IR" dirty="0" smtClean="0">
                <a:cs typeface="Zar" pitchFamily="2" charset="-78"/>
              </a:rPr>
              <a:t>حمايت ديگران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  <p:bldP spid="334850" grpId="0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>
          <a:xfrm>
            <a:off x="965200" y="3516313"/>
            <a:ext cx="7721600" cy="1647825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معمولا اکثر طرح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هاي تحقيق نياز </a:t>
            </a:r>
            <a:r>
              <a:rPr lang="fa-IR" dirty="0">
                <a:cs typeface="Zar" pitchFamily="2" charset="-78"/>
              </a:rPr>
              <a:t>به </a:t>
            </a:r>
            <a:r>
              <a:rPr lang="fa-IR" dirty="0" smtClean="0">
                <a:cs typeface="Zar" pitchFamily="2" charset="-78"/>
              </a:rPr>
              <a:t>تصويب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تائيد </a:t>
            </a:r>
            <a:r>
              <a:rPr lang="fa-IR" dirty="0">
                <a:cs typeface="Zar" pitchFamily="2" charset="-78"/>
              </a:rPr>
              <a:t>مقامات </a:t>
            </a:r>
            <a:r>
              <a:rPr lang="fa-IR" dirty="0" smtClean="0">
                <a:cs typeface="Zar" pitchFamily="2" charset="-78"/>
              </a:rPr>
              <a:t>ذي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صلاح دارد.مثلا طرح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هاي کاربردي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عملي </a:t>
            </a:r>
            <a:r>
              <a:rPr lang="fa-IR" dirty="0">
                <a:cs typeface="Zar" pitchFamily="2" charset="-78"/>
              </a:rPr>
              <a:t>را موسسات بخش </a:t>
            </a:r>
            <a:r>
              <a:rPr lang="fa-IR" dirty="0" smtClean="0">
                <a:cs typeface="Zar" pitchFamily="2" charset="-78"/>
              </a:rPr>
              <a:t>خصوصي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دولتي پيشنهاد مي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کنند.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9525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>
                <a:cs typeface="Zar" pitchFamily="2" charset="-78"/>
              </a:rPr>
              <a:t>آگاه کردن </a:t>
            </a:r>
            <a:r>
              <a:rPr lang="fa-IR" dirty="0" smtClean="0">
                <a:cs typeface="Zar" pitchFamily="2" charset="-78"/>
              </a:rPr>
              <a:t>کساني </a:t>
            </a:r>
            <a:r>
              <a:rPr lang="fa-IR" dirty="0">
                <a:cs typeface="Zar" pitchFamily="2" charset="-78"/>
              </a:rPr>
              <a:t>که در </a:t>
            </a:r>
            <a:r>
              <a:rPr lang="fa-IR" dirty="0" smtClean="0">
                <a:cs typeface="Zar" pitchFamily="2" charset="-78"/>
              </a:rPr>
              <a:t>تصويب </a:t>
            </a:r>
            <a:r>
              <a:rPr lang="fa-IR" dirty="0">
                <a:cs typeface="Zar" pitchFamily="2" charset="-78"/>
              </a:rPr>
              <a:t>طرح موثرند: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build="p"/>
      <p:bldP spid="335874" grpId="0"/>
    </p:bld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441325" y="2395538"/>
            <a:ext cx="8229600" cy="3989387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1)زيرا </a:t>
            </a:r>
            <a:r>
              <a:rPr lang="fa-IR" dirty="0">
                <a:cs typeface="Zar" pitchFamily="2" charset="-78"/>
              </a:rPr>
              <a:t>دانشگاه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خواهد اعتبار و بودجه مورد </a:t>
            </a:r>
            <a:r>
              <a:rPr lang="fa-IR" dirty="0" smtClean="0">
                <a:cs typeface="Zar" pitchFamily="2" charset="-78"/>
              </a:rPr>
              <a:t>نياز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تامين </a:t>
            </a:r>
            <a:r>
              <a:rPr lang="fa-IR" dirty="0">
                <a:cs typeface="Zar" pitchFamily="2" charset="-78"/>
              </a:rPr>
              <a:t>کند.</a:t>
            </a:r>
          </a:p>
          <a:p>
            <a:pPr algn="justLow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2)مي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خواهد از </a:t>
            </a:r>
            <a:r>
              <a:rPr lang="fa-IR" dirty="0" smtClean="0">
                <a:cs typeface="Zar" pitchFamily="2" charset="-78"/>
              </a:rPr>
              <a:t>سرمايه معنوي </a:t>
            </a:r>
            <a:r>
              <a:rPr lang="fa-IR" dirty="0">
                <a:cs typeface="Zar" pitchFamily="2" charset="-78"/>
              </a:rPr>
              <a:t>دانشگاه استفاده کند و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طرح به نام دانشگاه انجام </a:t>
            </a:r>
            <a:r>
              <a:rPr lang="fa-IR" dirty="0" smtClean="0">
                <a:cs typeface="Zar" pitchFamily="2" charset="-78"/>
              </a:rPr>
              <a:t>يا نتايج </a:t>
            </a:r>
            <a:r>
              <a:rPr lang="fa-IR" dirty="0">
                <a:cs typeface="Zar" pitchFamily="2" charset="-78"/>
              </a:rPr>
              <a:t>آن منتشر شود.</a:t>
            </a:r>
          </a:p>
          <a:p>
            <a:pPr algn="justLow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3)مي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خواهد حاصل کار استاد را در سرنوشت </a:t>
            </a:r>
            <a:r>
              <a:rPr lang="fa-IR" dirty="0" smtClean="0">
                <a:cs typeface="Zar" pitchFamily="2" charset="-78"/>
              </a:rPr>
              <a:t>استخدامي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ارتقاي </a:t>
            </a:r>
            <a:r>
              <a:rPr lang="fa-IR" dirty="0">
                <a:cs typeface="Zar" pitchFamily="2" charset="-78"/>
              </a:rPr>
              <a:t>مرتبه </a:t>
            </a:r>
            <a:r>
              <a:rPr lang="fa-IR" dirty="0" smtClean="0">
                <a:cs typeface="Zar" pitchFamily="2" charset="-78"/>
              </a:rPr>
              <a:t>وي </a:t>
            </a:r>
            <a:r>
              <a:rPr lang="fa-IR" dirty="0">
                <a:cs typeface="Zar" pitchFamily="2" charset="-78"/>
              </a:rPr>
              <a:t>دخالت دهد.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6413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 smtClean="0">
                <a:cs typeface="Zar" pitchFamily="2" charset="-78"/>
              </a:rPr>
              <a:t>دلايل تصويب </a:t>
            </a:r>
            <a:r>
              <a:rPr lang="fa-IR" sz="4000" dirty="0">
                <a:cs typeface="Zar" pitchFamily="2" charset="-78"/>
              </a:rPr>
              <a:t>طرح</a:t>
            </a:r>
            <a:r>
              <a:rPr lang="en-US" sz="4000" dirty="0">
                <a:cs typeface="Zar" pitchFamily="2" charset="-78"/>
              </a:rPr>
              <a:t>‌</a:t>
            </a:r>
            <a:r>
              <a:rPr lang="fa-IR" sz="4000" dirty="0" smtClean="0">
                <a:cs typeface="Zar" pitchFamily="2" charset="-78"/>
              </a:rPr>
              <a:t>هاي اساتيد </a:t>
            </a:r>
            <a:r>
              <a:rPr lang="fa-IR" sz="4000" dirty="0">
                <a:cs typeface="Zar" pitchFamily="2" charset="-78"/>
              </a:rPr>
              <a:t>و </a:t>
            </a:r>
            <a:r>
              <a:rPr lang="fa-IR" sz="4000" dirty="0" smtClean="0">
                <a:cs typeface="Zar" pitchFamily="2" charset="-78"/>
              </a:rPr>
              <a:t>دانشجويان </a:t>
            </a:r>
            <a:r>
              <a:rPr lang="fa-IR" sz="4000" dirty="0">
                <a:cs typeface="Zar" pitchFamily="2" charset="-78"/>
              </a:rPr>
              <a:t>توسط مقامات </a:t>
            </a:r>
            <a:r>
              <a:rPr lang="fa-IR" sz="4000" dirty="0" smtClean="0">
                <a:cs typeface="Zar" pitchFamily="2" charset="-78"/>
              </a:rPr>
              <a:t>ذي </a:t>
            </a:r>
            <a:r>
              <a:rPr lang="fa-IR" sz="4000" dirty="0">
                <a:cs typeface="Zar" pitchFamily="2" charset="-78"/>
              </a:rPr>
              <a:t>صلاح دانشگاه: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build="p"/>
      <p:bldP spid="3368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60638"/>
            <a:ext cx="8229600" cy="3535362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</a:t>
            </a:r>
            <a:r>
              <a:rPr lang="fa-IR" dirty="0" smtClean="0">
                <a:cs typeface="Zar" pitchFamily="2" charset="-78"/>
              </a:rPr>
              <a:t>1)حيطه شناختي </a:t>
            </a:r>
            <a:r>
              <a:rPr lang="fa-IR" dirty="0">
                <a:cs typeface="Zar" pitchFamily="2" charset="-78"/>
              </a:rPr>
              <a:t>علوم </a:t>
            </a:r>
            <a:r>
              <a:rPr lang="fa-IR" dirty="0" smtClean="0">
                <a:cs typeface="Zar" pitchFamily="2" charset="-78"/>
              </a:rPr>
              <a:t>طبيعي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مادي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</a:t>
            </a:r>
            <a:r>
              <a:rPr lang="fa-IR" dirty="0" smtClean="0">
                <a:cs typeface="Zar" pitchFamily="2" charset="-78"/>
              </a:rPr>
              <a:t>2)حيطه شناختي </a:t>
            </a:r>
            <a:r>
              <a:rPr lang="fa-IR" dirty="0">
                <a:cs typeface="Zar" pitchFamily="2" charset="-78"/>
              </a:rPr>
              <a:t>علوم </a:t>
            </a:r>
            <a:r>
              <a:rPr lang="fa-IR" dirty="0" smtClean="0">
                <a:cs typeface="Zar" pitchFamily="2" charset="-78"/>
              </a:rPr>
              <a:t>الهي يا الهيات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</a:t>
            </a:r>
            <a:r>
              <a:rPr lang="fa-IR" dirty="0" smtClean="0">
                <a:cs typeface="Zar" pitchFamily="2" charset="-78"/>
              </a:rPr>
              <a:t>3)حيطه شناختي </a:t>
            </a:r>
            <a:r>
              <a:rPr lang="fa-IR" dirty="0">
                <a:cs typeface="Zar" pitchFamily="2" charset="-78"/>
              </a:rPr>
              <a:t>علوم </a:t>
            </a:r>
            <a:r>
              <a:rPr lang="fa-IR" dirty="0" smtClean="0">
                <a:cs typeface="Zar" pitchFamily="2" charset="-78"/>
              </a:rPr>
              <a:t>انساني</a:t>
            </a:r>
            <a:endParaRPr lang="en-US" dirty="0">
              <a:cs typeface="Zar" pitchFamily="2" charset="-78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6113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قلمروها و </a:t>
            </a:r>
            <a:r>
              <a:rPr lang="fa-IR" dirty="0" smtClean="0">
                <a:cs typeface="Zar" pitchFamily="2" charset="-78"/>
              </a:rPr>
              <a:t>حيطه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شناختي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معرفتي: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20925"/>
            <a:ext cx="8229600" cy="3138488"/>
          </a:xfrm>
        </p:spPr>
        <p:txBody>
          <a:bodyPr/>
          <a:lstStyle/>
          <a:p>
            <a:pPr algn="ct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1)بر اساس </a:t>
            </a:r>
            <a:r>
              <a:rPr lang="fa-IR" dirty="0" smtClean="0">
                <a:cs typeface="Zar" pitchFamily="2" charset="-78"/>
              </a:rPr>
              <a:t>ماهيت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اهميت تحقيق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ct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2)بر اساس مراحل </a:t>
            </a:r>
            <a:r>
              <a:rPr lang="fa-IR" dirty="0" smtClean="0">
                <a:cs typeface="Zar" pitchFamily="2" charset="-78"/>
              </a:rPr>
              <a:t>پيشرفت </a:t>
            </a:r>
            <a:r>
              <a:rPr lang="fa-IR" dirty="0">
                <a:cs typeface="Zar" pitchFamily="2" charset="-78"/>
              </a:rPr>
              <a:t>کار </a:t>
            </a:r>
            <a:r>
              <a:rPr lang="fa-IR" dirty="0" smtClean="0">
                <a:cs typeface="Zar" pitchFamily="2" charset="-78"/>
              </a:rPr>
              <a:t>تحقيق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ct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8988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انواع طرح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هاي تحقيق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3" grpId="0" build="p"/>
      <p:bldP spid="337922" grpId="0"/>
    </p:bld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5963"/>
            <a:ext cx="8229600" cy="4525962"/>
          </a:xfrm>
        </p:spPr>
        <p:txBody>
          <a:bodyPr/>
          <a:lstStyle/>
          <a:p>
            <a:pPr algn="ct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1)طرح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کوچک.</a:t>
            </a:r>
          </a:p>
          <a:p>
            <a:pPr algn="ct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2)طرح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بزرگ.</a:t>
            </a:r>
          </a:p>
          <a:p>
            <a:pPr algn="ct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3)طرح </a:t>
            </a:r>
            <a:r>
              <a:rPr lang="fa-IR" dirty="0" smtClean="0">
                <a:cs typeface="Zar" pitchFamily="2" charset="-78"/>
              </a:rPr>
              <a:t>تحقيق پايان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نامه </a:t>
            </a:r>
            <a:r>
              <a:rPr lang="fa-IR" dirty="0" smtClean="0">
                <a:cs typeface="Zar" pitchFamily="2" charset="-78"/>
              </a:rPr>
              <a:t>تحصيلي.</a:t>
            </a:r>
            <a:endParaRPr lang="en-US" dirty="0">
              <a:cs typeface="Zar" pitchFamily="2" charset="-78"/>
            </a:endParaRPr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1813"/>
            <a:ext cx="8229600" cy="1143000"/>
          </a:xfrm>
        </p:spPr>
        <p:txBody>
          <a:bodyPr/>
          <a:lstStyle/>
          <a:p>
            <a:pPr algn="r" rtl="1"/>
            <a:r>
              <a:rPr lang="fa-IR" dirty="0">
                <a:cs typeface="Zar" pitchFamily="2" charset="-78"/>
              </a:rPr>
              <a:t>بر اساس </a:t>
            </a:r>
            <a:r>
              <a:rPr lang="fa-IR" dirty="0" smtClean="0">
                <a:cs typeface="Zar" pitchFamily="2" charset="-78"/>
              </a:rPr>
              <a:t>ماهيت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اهميت تحقيق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/>
      <p:bldP spid="338946" grpId="0"/>
    </p:bld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1" name="Rectangle 3"/>
          <p:cNvSpPr>
            <a:spLocks noGrp="1" noChangeArrowheads="1"/>
          </p:cNvSpPr>
          <p:nvPr>
            <p:ph idx="1"/>
          </p:nvPr>
        </p:nvSpPr>
        <p:spPr>
          <a:xfrm>
            <a:off x="501650" y="1928813"/>
            <a:ext cx="8185150" cy="4845050"/>
          </a:xfrm>
        </p:spPr>
        <p:txBody>
          <a:bodyPr/>
          <a:lstStyle/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1)در </a:t>
            </a:r>
            <a:r>
              <a:rPr lang="fa-IR" dirty="0" smtClean="0">
                <a:cs typeface="Zar" pitchFamily="2" charset="-78"/>
              </a:rPr>
              <a:t>تحقيقات </a:t>
            </a:r>
            <a:r>
              <a:rPr lang="fa-IR" dirty="0">
                <a:cs typeface="Zar" pitchFamily="2" charset="-78"/>
              </a:rPr>
              <a:t>کوچک و </a:t>
            </a:r>
            <a:r>
              <a:rPr lang="fa-IR" dirty="0" smtClean="0">
                <a:cs typeface="Zar" pitchFamily="2" charset="-78"/>
              </a:rPr>
              <a:t>موردي </a:t>
            </a:r>
            <a:r>
              <a:rPr lang="fa-IR" dirty="0">
                <a:cs typeface="Zar" pitchFamily="2" charset="-78"/>
              </a:rPr>
              <a:t>و عموما در </a:t>
            </a:r>
            <a:r>
              <a:rPr lang="fa-IR" dirty="0" smtClean="0">
                <a:cs typeface="Zar" pitchFamily="2" charset="-78"/>
              </a:rPr>
              <a:t>تحقيقات عملي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اينگونه </a:t>
            </a:r>
            <a:r>
              <a:rPr lang="fa-IR" dirty="0">
                <a:cs typeface="Zar" pitchFamily="2" charset="-78"/>
              </a:rPr>
              <a:t>طرح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ها استفاده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شود.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2)هدف از </a:t>
            </a:r>
            <a:r>
              <a:rPr lang="fa-IR" dirty="0" smtClean="0">
                <a:cs typeface="Zar" pitchFamily="2" charset="-78"/>
              </a:rPr>
              <a:t>تهيه </a:t>
            </a:r>
            <a:r>
              <a:rPr lang="fa-IR" dirty="0">
                <a:cs typeface="Zar" pitchFamily="2" charset="-78"/>
              </a:rPr>
              <a:t>آن آگاه کردن </a:t>
            </a:r>
            <a:r>
              <a:rPr lang="fa-IR" dirty="0" smtClean="0">
                <a:cs typeface="Zar" pitchFamily="2" charset="-78"/>
              </a:rPr>
              <a:t>افرادي </a:t>
            </a:r>
            <a:r>
              <a:rPr lang="fa-IR" dirty="0">
                <a:cs typeface="Zar" pitchFamily="2" charset="-78"/>
              </a:rPr>
              <a:t>است که به </a:t>
            </a:r>
            <a:r>
              <a:rPr lang="fa-IR" dirty="0" smtClean="0">
                <a:cs typeface="Zar" pitchFamily="2" charset="-78"/>
              </a:rPr>
              <a:t>نحوي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تحقيق </a:t>
            </a:r>
            <a:r>
              <a:rPr lang="fa-IR" dirty="0">
                <a:cs typeface="Zar" pitchFamily="2" charset="-78"/>
              </a:rPr>
              <a:t>مشارکت خواهند داشت.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3)اين </a:t>
            </a:r>
            <a:r>
              <a:rPr lang="fa-IR" dirty="0">
                <a:cs typeface="Zar" pitchFamily="2" charset="-78"/>
              </a:rPr>
              <a:t>طرح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ها </a:t>
            </a:r>
            <a:r>
              <a:rPr lang="fa-IR" dirty="0" smtClean="0">
                <a:cs typeface="Zar" pitchFamily="2" charset="-78"/>
              </a:rPr>
              <a:t>نياز </a:t>
            </a:r>
            <a:r>
              <a:rPr lang="fa-IR" dirty="0">
                <a:cs typeface="Zar" pitchFamily="2" charset="-78"/>
              </a:rPr>
              <a:t>به </a:t>
            </a:r>
            <a:r>
              <a:rPr lang="fa-IR" dirty="0" smtClean="0">
                <a:cs typeface="Zar" pitchFamily="2" charset="-78"/>
              </a:rPr>
              <a:t>توضيح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تفصيل زياد </a:t>
            </a:r>
            <a:r>
              <a:rPr lang="fa-IR" dirty="0">
                <a:cs typeface="Zar" pitchFamily="2" charset="-78"/>
              </a:rPr>
              <a:t>ندارد.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4)اندازه آنها کوچک </a:t>
            </a:r>
            <a:r>
              <a:rPr lang="fa-IR" dirty="0" smtClean="0">
                <a:cs typeface="Zar" pitchFamily="2" charset="-78"/>
              </a:rPr>
              <a:t>است(بين </a:t>
            </a:r>
            <a:r>
              <a:rPr lang="fa-IR" dirty="0">
                <a:cs typeface="Zar" pitchFamily="2" charset="-78"/>
              </a:rPr>
              <a:t>10 تا 15 صفحه).</a:t>
            </a:r>
            <a:endParaRPr lang="en-US" dirty="0">
              <a:cs typeface="Zar" pitchFamily="2" charset="-78"/>
            </a:endParaRPr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1788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ويژگي </a:t>
            </a:r>
            <a:r>
              <a:rPr lang="fa-IR" dirty="0">
                <a:cs typeface="Zar" pitchFamily="2" charset="-78"/>
              </a:rPr>
              <a:t>طرح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کوچک: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1" grpId="0" build="p"/>
      <p:bldP spid="339970" grpId="0"/>
    </p:bld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>
          <a:xfrm>
            <a:off x="442913" y="1885950"/>
            <a:ext cx="8229600" cy="4946650"/>
          </a:xfrm>
        </p:spPr>
        <p:txBody>
          <a:bodyPr/>
          <a:lstStyle/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1)از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طرح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ها به منظور انجام </a:t>
            </a:r>
            <a:r>
              <a:rPr lang="fa-IR" dirty="0" smtClean="0">
                <a:cs typeface="Zar" pitchFamily="2" charset="-78"/>
              </a:rPr>
              <a:t>تحقيقات </a:t>
            </a:r>
            <a:r>
              <a:rPr lang="fa-IR" dirty="0">
                <a:cs typeface="Zar" pitchFamily="2" charset="-78"/>
              </a:rPr>
              <a:t>بزرگ استفاده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شود.</a:t>
            </a: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2)هدف از </a:t>
            </a:r>
            <a:r>
              <a:rPr lang="fa-IR" dirty="0" smtClean="0">
                <a:cs typeface="Zar" pitchFamily="2" charset="-78"/>
              </a:rPr>
              <a:t>تهيه </a:t>
            </a:r>
            <a:r>
              <a:rPr lang="fa-IR" dirty="0">
                <a:cs typeface="Zar" pitchFamily="2" charset="-78"/>
              </a:rPr>
              <a:t>طرح کسب </a:t>
            </a:r>
            <a:r>
              <a:rPr lang="fa-IR" dirty="0" smtClean="0">
                <a:cs typeface="Zar" pitchFamily="2" charset="-78"/>
              </a:rPr>
              <a:t>حمايت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هاي مالي </a:t>
            </a:r>
            <a:r>
              <a:rPr lang="fa-IR" dirty="0">
                <a:cs typeface="Zar" pitchFamily="2" charset="-78"/>
              </a:rPr>
              <a:t>و موافقت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ها و صدور مجوز است.</a:t>
            </a: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3)در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طرح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ها </a:t>
            </a:r>
            <a:r>
              <a:rPr lang="fa-IR" dirty="0" smtClean="0">
                <a:cs typeface="Zar" pitchFamily="2" charset="-78"/>
              </a:rPr>
              <a:t>نظريات </a:t>
            </a:r>
            <a:r>
              <a:rPr lang="fa-IR" dirty="0">
                <a:cs typeface="Zar" pitchFamily="2" charset="-78"/>
              </a:rPr>
              <a:t>کارفرما و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موسسه مهم است.</a:t>
            </a: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4)اندازه آن </a:t>
            </a:r>
            <a:r>
              <a:rPr lang="fa-IR" dirty="0" smtClean="0">
                <a:cs typeface="Zar" pitchFamily="2" charset="-78"/>
              </a:rPr>
              <a:t>زياد </a:t>
            </a:r>
            <a:r>
              <a:rPr lang="fa-IR" dirty="0">
                <a:cs typeface="Zar" pitchFamily="2" charset="-78"/>
              </a:rPr>
              <a:t>است و ممکن است </a:t>
            </a:r>
            <a:r>
              <a:rPr lang="fa-IR" dirty="0" smtClean="0">
                <a:cs typeface="Zar" pitchFamily="2" charset="-78"/>
              </a:rPr>
              <a:t>بين </a:t>
            </a:r>
            <a:r>
              <a:rPr lang="fa-IR" dirty="0">
                <a:cs typeface="Zar" pitchFamily="2" charset="-78"/>
              </a:rPr>
              <a:t>15 تا </a:t>
            </a:r>
            <a:r>
              <a:rPr lang="fa-IR" dirty="0" smtClean="0">
                <a:cs typeface="Zar" pitchFamily="2" charset="-78"/>
              </a:rPr>
              <a:t>حتي </a:t>
            </a:r>
            <a:r>
              <a:rPr lang="fa-IR" dirty="0">
                <a:cs typeface="Zar" pitchFamily="2" charset="-78"/>
              </a:rPr>
              <a:t>100 صفحه را شامل شود.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3213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ويژگي </a:t>
            </a:r>
            <a:r>
              <a:rPr lang="fa-IR" dirty="0">
                <a:cs typeface="Zar" pitchFamily="2" charset="-78"/>
              </a:rPr>
              <a:t>طرح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بزرگ: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4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/>
      <p:bldP spid="340994" grpId="0"/>
    </p:bld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65438"/>
            <a:ext cx="8229600" cy="3190875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1)اينگونه </a:t>
            </a:r>
            <a:r>
              <a:rPr lang="fa-IR" dirty="0">
                <a:cs typeface="Zar" pitchFamily="2" charset="-78"/>
              </a:rPr>
              <a:t>طرح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ها اختصاص به مراکز </a:t>
            </a:r>
            <a:r>
              <a:rPr lang="fa-IR" dirty="0" smtClean="0">
                <a:cs typeface="Zar" pitchFamily="2" charset="-78"/>
              </a:rPr>
              <a:t>علمي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دانشگاهي </a:t>
            </a:r>
            <a:r>
              <a:rPr lang="fa-IR" dirty="0">
                <a:cs typeface="Zar" pitchFamily="2" charset="-78"/>
              </a:rPr>
              <a:t>دارد.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2)هدف طرح انجام </a:t>
            </a:r>
            <a:r>
              <a:rPr lang="fa-IR" dirty="0" smtClean="0">
                <a:cs typeface="Zar" pitchFamily="2" charset="-78"/>
              </a:rPr>
              <a:t>يک تکليف تحصيلي </a:t>
            </a:r>
            <a:r>
              <a:rPr lang="fa-IR" dirty="0">
                <a:cs typeface="Zar" pitchFamily="2" charset="-78"/>
              </a:rPr>
              <a:t>و به منظور فارغ </a:t>
            </a:r>
            <a:r>
              <a:rPr lang="fa-IR" dirty="0" smtClean="0">
                <a:cs typeface="Zar" pitchFamily="2" charset="-78"/>
              </a:rPr>
              <a:t>التحصيل </a:t>
            </a:r>
            <a:r>
              <a:rPr lang="fa-IR" dirty="0">
                <a:cs typeface="Zar" pitchFamily="2" charset="-78"/>
              </a:rPr>
              <a:t>شدن دانشجو.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3)اندازه </a:t>
            </a:r>
            <a:r>
              <a:rPr lang="fa-IR" dirty="0" smtClean="0">
                <a:cs typeface="Zar" pitchFamily="2" charset="-78"/>
              </a:rPr>
              <a:t>اينگونه </a:t>
            </a:r>
            <a:r>
              <a:rPr lang="fa-IR" dirty="0">
                <a:cs typeface="Zar" pitchFamily="2" charset="-78"/>
              </a:rPr>
              <a:t>طرح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ها </a:t>
            </a:r>
            <a:r>
              <a:rPr lang="fa-IR" dirty="0" smtClean="0">
                <a:cs typeface="Zar" pitchFamily="2" charset="-78"/>
              </a:rPr>
              <a:t>بين </a:t>
            </a:r>
            <a:r>
              <a:rPr lang="fa-IR" dirty="0">
                <a:cs typeface="Zar" pitchFamily="2" charset="-78"/>
              </a:rPr>
              <a:t>10 تا 25 صفحه است.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8350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ويژگي </a:t>
            </a:r>
            <a:r>
              <a:rPr lang="fa-IR" dirty="0">
                <a:cs typeface="Zar" pitchFamily="2" charset="-78"/>
              </a:rPr>
              <a:t>طرح </a:t>
            </a:r>
            <a:r>
              <a:rPr lang="fa-IR" dirty="0" smtClean="0">
                <a:cs typeface="Zar" pitchFamily="2" charset="-78"/>
              </a:rPr>
              <a:t>تحقيق پايان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نامه: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 build="p"/>
      <p:bldP spid="342018" grpId="0"/>
    </p:bld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>
          <a:xfrm>
            <a:off x="471488" y="2657475"/>
            <a:ext cx="8229600" cy="3103563"/>
          </a:xfrm>
        </p:spPr>
        <p:txBody>
          <a:bodyPr/>
          <a:lstStyle/>
          <a:p>
            <a:pPr algn="ct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1)طرح </a:t>
            </a:r>
            <a:r>
              <a:rPr lang="fa-IR" dirty="0" smtClean="0">
                <a:cs typeface="Zar" pitchFamily="2" charset="-78"/>
              </a:rPr>
              <a:t>تحقيق مقدماتي.</a:t>
            </a: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2)طرح </a:t>
            </a:r>
            <a:r>
              <a:rPr lang="fa-IR" dirty="0" smtClean="0">
                <a:cs typeface="Zar" pitchFamily="2" charset="-78"/>
              </a:rPr>
              <a:t>تحقيق تفصيلي.</a:t>
            </a: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ct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3)طرح </a:t>
            </a:r>
            <a:r>
              <a:rPr lang="fa-IR" dirty="0" smtClean="0">
                <a:cs typeface="Zar" pitchFamily="2" charset="-78"/>
              </a:rPr>
              <a:t>تحقيق واقعي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نهايي.</a:t>
            </a:r>
            <a:endParaRPr lang="en-US" dirty="0">
              <a:cs typeface="Zar" pitchFamily="2" charset="-78"/>
            </a:endParaRPr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1825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بر اساس مراحل </a:t>
            </a:r>
            <a:r>
              <a:rPr lang="fa-IR" dirty="0" smtClean="0">
                <a:cs typeface="Zar" pitchFamily="2" charset="-78"/>
              </a:rPr>
              <a:t>پيشرفت </a:t>
            </a:r>
            <a:r>
              <a:rPr lang="fa-IR" dirty="0">
                <a:cs typeface="Zar" pitchFamily="2" charset="-78"/>
              </a:rPr>
              <a:t>کار </a:t>
            </a:r>
            <a:r>
              <a:rPr lang="fa-IR" dirty="0" smtClean="0">
                <a:cs typeface="Zar" pitchFamily="2" charset="-78"/>
              </a:rPr>
              <a:t>تحقيق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 uiExpand="1" build="p"/>
      <p:bldP spid="343042" grpId="0"/>
    </p:bld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7" name="Rectangle 3"/>
          <p:cNvSpPr>
            <a:spLocks noGrp="1" noChangeArrowheads="1"/>
          </p:cNvSpPr>
          <p:nvPr>
            <p:ph idx="1"/>
          </p:nvPr>
        </p:nvSpPr>
        <p:spPr>
          <a:xfrm>
            <a:off x="776288" y="3371850"/>
            <a:ext cx="7910512" cy="1527175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طرحي </a:t>
            </a:r>
            <a:r>
              <a:rPr lang="fa-IR" dirty="0">
                <a:cs typeface="Zar" pitchFamily="2" charset="-78"/>
              </a:rPr>
              <a:t>است که محقق اعم از طرح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کوچک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بزرگ، </a:t>
            </a:r>
            <a:r>
              <a:rPr lang="fa-IR" dirty="0" smtClean="0">
                <a:cs typeface="Zar" pitchFamily="2" charset="-78"/>
              </a:rPr>
              <a:t>دانشجويي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غير دانشجويي تهيه مي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کند.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طرح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ها براساس مطالعات </a:t>
            </a:r>
            <a:r>
              <a:rPr lang="fa-IR" dirty="0" smtClean="0">
                <a:cs typeface="Zar" pitchFamily="2" charset="-78"/>
              </a:rPr>
              <a:t>اوليه </a:t>
            </a:r>
            <a:r>
              <a:rPr lang="fa-IR" dirty="0">
                <a:cs typeface="Zar" pitchFamily="2" charset="-78"/>
              </a:rPr>
              <a:t>و تصورات محقق به رشته </a:t>
            </a:r>
            <a:r>
              <a:rPr lang="fa-IR" dirty="0" smtClean="0">
                <a:cs typeface="Zar" pitchFamily="2" charset="-78"/>
              </a:rPr>
              <a:t>تحرير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آيد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03350"/>
            <a:ext cx="8229600" cy="1143000"/>
          </a:xfrm>
        </p:spPr>
        <p:txBody>
          <a:bodyPr/>
          <a:lstStyle/>
          <a:p>
            <a:r>
              <a:rPr lang="fa-IR" dirty="0">
                <a:cs typeface="Zar" pitchFamily="2" charset="-78"/>
              </a:rPr>
              <a:t>طرح </a:t>
            </a:r>
            <a:r>
              <a:rPr lang="fa-IR" dirty="0" smtClean="0">
                <a:cs typeface="Zar" pitchFamily="2" charset="-78"/>
              </a:rPr>
              <a:t>تحقيق مقدماتي: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build="p"/>
      <p:bldP spid="344066" grpId="0"/>
    </p:bld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>
          <a:xfrm>
            <a:off x="763588" y="3319463"/>
            <a:ext cx="7851775" cy="1620837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پس از آنکه طرح </a:t>
            </a:r>
            <a:r>
              <a:rPr lang="fa-IR" dirty="0" smtClean="0">
                <a:cs typeface="Zar" pitchFamily="2" charset="-78"/>
              </a:rPr>
              <a:t>مقدماتي </a:t>
            </a:r>
            <a:r>
              <a:rPr lang="fa-IR" dirty="0">
                <a:cs typeface="Zar" pitchFamily="2" charset="-78"/>
              </a:rPr>
              <a:t>به </a:t>
            </a:r>
            <a:r>
              <a:rPr lang="fa-IR" dirty="0" smtClean="0">
                <a:cs typeface="Zar" pitchFamily="2" charset="-78"/>
              </a:rPr>
              <a:t>تصويب رسيد</a:t>
            </a:r>
            <a:r>
              <a:rPr lang="fa-IR" dirty="0">
                <a:cs typeface="Zar" pitchFamily="2" charset="-78"/>
              </a:rPr>
              <a:t>، محقق به </a:t>
            </a:r>
            <a:r>
              <a:rPr lang="fa-IR" dirty="0" smtClean="0">
                <a:cs typeface="Zar" pitchFamily="2" charset="-78"/>
              </a:rPr>
              <a:t>تهيه </a:t>
            </a:r>
            <a:r>
              <a:rPr lang="fa-IR" dirty="0">
                <a:cs typeface="Zar" pitchFamily="2" charset="-78"/>
              </a:rPr>
              <a:t>طرح </a:t>
            </a:r>
            <a:r>
              <a:rPr lang="fa-IR" dirty="0" smtClean="0">
                <a:cs typeface="Zar" pitchFamily="2" charset="-78"/>
              </a:rPr>
              <a:t>تحقيق تفصيلي مي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پردازد.اين </a:t>
            </a:r>
            <a:r>
              <a:rPr lang="fa-IR" dirty="0">
                <a:cs typeface="Zar" pitchFamily="2" charset="-78"/>
              </a:rPr>
              <a:t>طرح به صورت مفصل و </a:t>
            </a:r>
            <a:r>
              <a:rPr lang="fa-IR" dirty="0" smtClean="0">
                <a:cs typeface="Zar" pitchFamily="2" charset="-78"/>
              </a:rPr>
              <a:t>دقيق </a:t>
            </a:r>
            <a:r>
              <a:rPr lang="fa-IR" dirty="0">
                <a:cs typeface="Zar" pitchFamily="2" charset="-78"/>
              </a:rPr>
              <a:t>نوشته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شود.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4775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طرح </a:t>
            </a:r>
            <a:r>
              <a:rPr lang="fa-IR" dirty="0" smtClean="0">
                <a:cs typeface="Zar" pitchFamily="2" charset="-78"/>
              </a:rPr>
              <a:t>تحقيق تفصيلي: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build="p"/>
      <p:bldP spid="345090" grpId="0"/>
    </p:bld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5" name="Rectangle 3"/>
          <p:cNvSpPr>
            <a:spLocks noGrp="1" noChangeArrowheads="1"/>
          </p:cNvSpPr>
          <p:nvPr>
            <p:ph idx="1"/>
          </p:nvPr>
        </p:nvSpPr>
        <p:spPr>
          <a:xfrm>
            <a:off x="615950" y="3435350"/>
            <a:ext cx="8070850" cy="1647825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محقق در </a:t>
            </a:r>
            <a:r>
              <a:rPr lang="fa-IR" dirty="0" smtClean="0">
                <a:cs typeface="Zar" pitchFamily="2" charset="-78"/>
              </a:rPr>
              <a:t>پايان </a:t>
            </a:r>
            <a:r>
              <a:rPr lang="fa-IR" dirty="0">
                <a:cs typeface="Zar" pitchFamily="2" charset="-78"/>
              </a:rPr>
              <a:t>کار </a:t>
            </a:r>
            <a:r>
              <a:rPr lang="fa-IR" dirty="0" smtClean="0">
                <a:cs typeface="Zar" pitchFamily="2" charset="-78"/>
              </a:rPr>
              <a:t>تحقيق بايد </a:t>
            </a:r>
            <a:r>
              <a:rPr lang="fa-IR" dirty="0">
                <a:cs typeface="Zar" pitchFamily="2" charset="-78"/>
              </a:rPr>
              <a:t>نسبت به اصلاح طرح </a:t>
            </a:r>
            <a:r>
              <a:rPr lang="fa-IR" dirty="0" smtClean="0">
                <a:cs typeface="Zar" pitchFamily="2" charset="-78"/>
              </a:rPr>
              <a:t>پيش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بيني </a:t>
            </a:r>
            <a:r>
              <a:rPr lang="fa-IR" dirty="0">
                <a:cs typeface="Zar" pitchFamily="2" charset="-78"/>
              </a:rPr>
              <a:t>شده و </a:t>
            </a:r>
            <a:r>
              <a:rPr lang="fa-IR" dirty="0" smtClean="0">
                <a:cs typeface="Zar" pitchFamily="2" charset="-78"/>
              </a:rPr>
              <a:t>واقعي </a:t>
            </a:r>
            <a:r>
              <a:rPr lang="fa-IR" dirty="0">
                <a:cs typeface="Zar" pitchFamily="2" charset="-78"/>
              </a:rPr>
              <a:t>کردن آن اقدام کند. </a:t>
            </a:r>
            <a:r>
              <a:rPr lang="fa-IR" dirty="0" smtClean="0">
                <a:cs typeface="Zar" pitchFamily="2" charset="-78"/>
              </a:rPr>
              <a:t>چنين </a:t>
            </a:r>
            <a:r>
              <a:rPr lang="fa-IR" dirty="0">
                <a:cs typeface="Zar" pitchFamily="2" charset="-78"/>
              </a:rPr>
              <a:t>طرح اصلاح شده را طرح </a:t>
            </a:r>
            <a:r>
              <a:rPr lang="fa-IR" dirty="0" smtClean="0">
                <a:cs typeface="Zar" pitchFamily="2" charset="-78"/>
              </a:rPr>
              <a:t>نهائي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واقعي گويند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9050"/>
            <a:ext cx="8229600" cy="1143000"/>
          </a:xfrm>
        </p:spPr>
        <p:txBody>
          <a:bodyPr/>
          <a:lstStyle/>
          <a:p>
            <a:r>
              <a:rPr lang="fa-IR" dirty="0">
                <a:cs typeface="Zar" pitchFamily="2" charset="-78"/>
              </a:rPr>
              <a:t>طرح </a:t>
            </a:r>
            <a:r>
              <a:rPr lang="fa-IR" dirty="0" smtClean="0">
                <a:cs typeface="Zar" pitchFamily="2" charset="-78"/>
              </a:rPr>
              <a:t>تحقيق واقعي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نهائي: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build="p"/>
      <p:bldP spid="346114" grpId="0"/>
    </p:bld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40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-71438" y="1828800"/>
            <a:ext cx="4824413" cy="4525963"/>
          </a:xfrm>
        </p:spPr>
        <p:txBody>
          <a:bodyPr>
            <a:normAutofit/>
          </a:bodyPr>
          <a:lstStyle/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10)روش </a:t>
            </a:r>
            <a:r>
              <a:rPr lang="fa-IR" dirty="0" smtClean="0">
                <a:cs typeface="Zar" pitchFamily="2" charset="-78"/>
              </a:rPr>
              <a:t>تجزيه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تحليل </a:t>
            </a:r>
            <a:r>
              <a:rPr lang="fa-IR" dirty="0">
                <a:cs typeface="Zar" pitchFamily="2" charset="-78"/>
              </a:rPr>
              <a:t>اطلاعات.</a:t>
            </a:r>
            <a:endParaRPr lang="en-US" dirty="0">
              <a:cs typeface="Zar" pitchFamily="2" charset="-78"/>
            </a:endParaRP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11)زمان و طول </a:t>
            </a:r>
            <a:r>
              <a:rPr lang="fa-IR" dirty="0" smtClean="0">
                <a:cs typeface="Zar" pitchFamily="2" charset="-78"/>
              </a:rPr>
              <a:t>اجراي </a:t>
            </a:r>
            <a:r>
              <a:rPr lang="fa-IR" dirty="0">
                <a:cs typeface="Zar" pitchFamily="2" charset="-78"/>
              </a:rPr>
              <a:t>مدت </a:t>
            </a:r>
            <a:r>
              <a:rPr lang="fa-IR" dirty="0" smtClean="0">
                <a:cs typeface="Zar" pitchFamily="2" charset="-78"/>
              </a:rPr>
              <a:t>تحقيق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12)مدير </a:t>
            </a:r>
            <a:r>
              <a:rPr lang="fa-IR" dirty="0">
                <a:cs typeface="Zar" pitchFamily="2" charset="-78"/>
              </a:rPr>
              <a:t>و عوامل </a:t>
            </a:r>
            <a:r>
              <a:rPr lang="fa-IR" dirty="0" smtClean="0">
                <a:cs typeface="Zar" pitchFamily="2" charset="-78"/>
              </a:rPr>
              <a:t>اجرايي تحقيق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13)هزينه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هاي تحقيق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14)ابزارها،وسايل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شرايط </a:t>
            </a:r>
            <a:r>
              <a:rPr lang="fa-IR" dirty="0">
                <a:cs typeface="Zar" pitchFamily="2" charset="-78"/>
              </a:rPr>
              <a:t>مورد </a:t>
            </a:r>
            <a:r>
              <a:rPr lang="fa-IR" dirty="0" smtClean="0">
                <a:cs typeface="Zar" pitchFamily="2" charset="-78"/>
              </a:rPr>
              <a:t>نياز تحقيق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15)مشکلات و </a:t>
            </a:r>
            <a:r>
              <a:rPr lang="fa-IR" dirty="0" smtClean="0">
                <a:cs typeface="Zar" pitchFamily="2" charset="-78"/>
              </a:rPr>
              <a:t>تنگناهاي احتمالي تحقيق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16)تعريف </a:t>
            </a:r>
            <a:r>
              <a:rPr lang="fa-IR" dirty="0">
                <a:cs typeface="Zar" pitchFamily="2" charset="-78"/>
              </a:rPr>
              <a:t>واژگان و اصطلاحات </a:t>
            </a:r>
            <a:r>
              <a:rPr lang="fa-IR" dirty="0" smtClean="0">
                <a:cs typeface="Zar" pitchFamily="2" charset="-78"/>
              </a:rPr>
              <a:t>اختصاصي </a:t>
            </a:r>
            <a:r>
              <a:rPr lang="fa-IR" dirty="0">
                <a:cs typeface="Zar" pitchFamily="2" charset="-78"/>
              </a:rPr>
              <a:t>طرح.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17)فهرست منابع و ماخذ </a:t>
            </a:r>
            <a:r>
              <a:rPr lang="fa-IR" dirty="0" smtClean="0">
                <a:cs typeface="Zar" pitchFamily="2" charset="-78"/>
              </a:rPr>
              <a:t>تحقيق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18)ضمايم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34714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857375"/>
            <a:ext cx="4038600" cy="4525963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 1)سوال </a:t>
            </a:r>
            <a:r>
              <a:rPr lang="fa-IR" dirty="0" smtClean="0">
                <a:cs typeface="Zar" pitchFamily="2" charset="-78"/>
              </a:rPr>
              <a:t>اصلي تحقيق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بيان </a:t>
            </a:r>
            <a:r>
              <a:rPr lang="fa-IR" dirty="0">
                <a:cs typeface="Zar" pitchFamily="2" charset="-78"/>
              </a:rPr>
              <a:t>مسئله.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 2)سوابق و </a:t>
            </a:r>
            <a:r>
              <a:rPr lang="fa-IR" dirty="0" smtClean="0">
                <a:cs typeface="Zar" pitchFamily="2" charset="-78"/>
              </a:rPr>
              <a:t>ادبيات </a:t>
            </a:r>
            <a:r>
              <a:rPr lang="fa-IR" dirty="0">
                <a:cs typeface="Zar" pitchFamily="2" charset="-78"/>
              </a:rPr>
              <a:t>مربوط.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 3)اهداف </a:t>
            </a:r>
            <a:r>
              <a:rPr lang="fa-IR" dirty="0" smtClean="0">
                <a:cs typeface="Zar" pitchFamily="2" charset="-78"/>
              </a:rPr>
              <a:t>تحقيق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 </a:t>
            </a:r>
            <a:r>
              <a:rPr lang="fa-IR" dirty="0" smtClean="0">
                <a:cs typeface="Zar" pitchFamily="2" charset="-78"/>
              </a:rPr>
              <a:t>4)فرضيه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ها.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 5)نوع </a:t>
            </a:r>
            <a:r>
              <a:rPr lang="fa-IR" dirty="0" smtClean="0">
                <a:cs typeface="Zar" pitchFamily="2" charset="-78"/>
              </a:rPr>
              <a:t>تحقيق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 6)جامعه </a:t>
            </a:r>
            <a:r>
              <a:rPr lang="fa-IR" dirty="0" smtClean="0">
                <a:cs typeface="Zar" pitchFamily="2" charset="-78"/>
              </a:rPr>
              <a:t>آماري.</a:t>
            </a:r>
            <a:endParaRPr lang="fa-IR" dirty="0">
              <a:cs typeface="Zar" pitchFamily="2" charset="-78"/>
            </a:endParaRP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 7)حجم نمونه و روش نمونه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گيري.</a:t>
            </a:r>
            <a:endParaRPr lang="fa-IR" dirty="0">
              <a:cs typeface="Zar" pitchFamily="2" charset="-78"/>
            </a:endParaRP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 8)روش </a:t>
            </a:r>
            <a:r>
              <a:rPr lang="fa-IR" dirty="0" smtClean="0">
                <a:cs typeface="Zar" pitchFamily="2" charset="-78"/>
              </a:rPr>
              <a:t>گردآوري </a:t>
            </a:r>
            <a:r>
              <a:rPr lang="fa-IR" dirty="0">
                <a:cs typeface="Zar" pitchFamily="2" charset="-78"/>
              </a:rPr>
              <a:t>اطلاعات.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 9)ابزار </a:t>
            </a:r>
            <a:r>
              <a:rPr lang="fa-IR" dirty="0" smtClean="0">
                <a:cs typeface="Zar" pitchFamily="2" charset="-78"/>
              </a:rPr>
              <a:t>گردآوري </a:t>
            </a:r>
            <a:r>
              <a:rPr lang="fa-IR" dirty="0">
                <a:cs typeface="Zar" pitchFamily="2" charset="-78"/>
              </a:rPr>
              <a:t>اطلاعات.</a:t>
            </a:r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عناصر و ساختار طرح </a:t>
            </a:r>
            <a:r>
              <a:rPr lang="fa-IR" dirty="0" smtClean="0">
                <a:cs typeface="Zar" pitchFamily="2" charset="-78"/>
              </a:rPr>
              <a:t>تحقيق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7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7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7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7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7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7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7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7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7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7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7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7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7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7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7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7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7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7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7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7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7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7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7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7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7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7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7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7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7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7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7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7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7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7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7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7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7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7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7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7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7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7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7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7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7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7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7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7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7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7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7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7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7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7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7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7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7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7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7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7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 uiExpand="1" build="p"/>
      <p:bldP spid="347141" grpId="0" uiExpand="1" build="p"/>
      <p:bldP spid="3471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15950" y="3168650"/>
            <a:ext cx="8070850" cy="2043113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اين حيطه </a:t>
            </a:r>
            <a:r>
              <a:rPr lang="fa-IR" dirty="0">
                <a:cs typeface="Zar" pitchFamily="2" charset="-78"/>
              </a:rPr>
              <a:t>شامل معلومات و </a:t>
            </a:r>
            <a:r>
              <a:rPr lang="fa-IR" dirty="0" smtClean="0">
                <a:cs typeface="Zar" pitchFamily="2" charset="-78"/>
              </a:rPr>
              <a:t>معارفي مي‌شود </a:t>
            </a:r>
            <a:r>
              <a:rPr lang="fa-IR" dirty="0">
                <a:cs typeface="Zar" pitchFamily="2" charset="-78"/>
              </a:rPr>
              <a:t>که به هر نحو درباره </a:t>
            </a:r>
            <a:r>
              <a:rPr lang="fa-IR" dirty="0" smtClean="0">
                <a:cs typeface="Zar" pitchFamily="2" charset="-78"/>
              </a:rPr>
              <a:t>طبيعت </a:t>
            </a:r>
            <a:r>
              <a:rPr lang="fa-IR" dirty="0">
                <a:cs typeface="Zar" pitchFamily="2" charset="-78"/>
              </a:rPr>
              <a:t>و موضوعات </a:t>
            </a:r>
            <a:r>
              <a:rPr lang="fa-IR" dirty="0" smtClean="0">
                <a:cs typeface="Zar" pitchFamily="2" charset="-78"/>
              </a:rPr>
              <a:t>طبيعي </a:t>
            </a:r>
            <a:r>
              <a:rPr lang="fa-IR" dirty="0">
                <a:cs typeface="Zar" pitchFamily="2" charset="-78"/>
              </a:rPr>
              <a:t>که </a:t>
            </a:r>
            <a:r>
              <a:rPr lang="fa-IR" dirty="0" smtClean="0">
                <a:cs typeface="Zar" pitchFamily="2" charset="-78"/>
              </a:rPr>
              <a:t>داراي </a:t>
            </a:r>
            <a:r>
              <a:rPr lang="fa-IR" dirty="0">
                <a:cs typeface="Zar" pitchFamily="2" charset="-78"/>
              </a:rPr>
              <a:t>خواص </a:t>
            </a:r>
            <a:r>
              <a:rPr lang="fa-IR" dirty="0" smtClean="0">
                <a:cs typeface="Zar" pitchFamily="2" charset="-78"/>
              </a:rPr>
              <a:t>مادي </a:t>
            </a:r>
            <a:r>
              <a:rPr lang="fa-IR" dirty="0">
                <a:cs typeface="Zar" pitchFamily="2" charset="-78"/>
              </a:rPr>
              <a:t>و قابل ح</a:t>
            </a:r>
            <a:r>
              <a:rPr lang="ar-SA" dirty="0">
                <a:cs typeface="Zar" pitchFamily="2" charset="-78"/>
              </a:rPr>
              <a:t>س</a:t>
            </a:r>
            <a:r>
              <a:rPr lang="fa-IR" dirty="0">
                <a:cs typeface="Zar" pitchFamily="2" charset="-78"/>
              </a:rPr>
              <a:t> است حاصل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آيد </a:t>
            </a:r>
            <a:r>
              <a:rPr lang="fa-IR" dirty="0">
                <a:cs typeface="Zar" pitchFamily="2" charset="-78"/>
              </a:rPr>
              <a:t>و علوم </a:t>
            </a:r>
            <a:r>
              <a:rPr lang="fa-IR" dirty="0" smtClean="0">
                <a:cs typeface="Zar" pitchFamily="2" charset="-78"/>
              </a:rPr>
              <a:t>پايه</a:t>
            </a:r>
            <a:r>
              <a:rPr lang="fa-IR" dirty="0">
                <a:cs typeface="Zar" pitchFamily="2" charset="-78"/>
              </a:rPr>
              <a:t>، علوم </a:t>
            </a:r>
            <a:r>
              <a:rPr lang="fa-IR" dirty="0" smtClean="0">
                <a:cs typeface="Zar" pitchFamily="2" charset="-78"/>
              </a:rPr>
              <a:t>پزشکي </a:t>
            </a:r>
            <a:r>
              <a:rPr lang="fa-IR" dirty="0">
                <a:cs typeface="Zar" pitchFamily="2" charset="-78"/>
              </a:rPr>
              <a:t>و علوم </a:t>
            </a:r>
            <a:r>
              <a:rPr lang="fa-IR" dirty="0" smtClean="0">
                <a:cs typeface="Zar" pitchFamily="2" charset="-78"/>
              </a:rPr>
              <a:t>مهندسي.</a:t>
            </a:r>
            <a:endParaRPr lang="en-US" dirty="0">
              <a:cs typeface="Zar" pitchFamily="2" charset="-78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1863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حيطه</a:t>
            </a:r>
            <a:r>
              <a:rPr lang="ar-SA" dirty="0">
                <a:cs typeface="Times New Roman (Arabic)" charset="0"/>
              </a:rPr>
              <a:t>‏</a:t>
            </a:r>
            <a:r>
              <a:rPr lang="fa-IR" dirty="0" smtClean="0">
                <a:cs typeface="Zar" pitchFamily="2" charset="-78"/>
              </a:rPr>
              <a:t>شناختي </a:t>
            </a:r>
            <a:r>
              <a:rPr lang="fa-IR" dirty="0">
                <a:cs typeface="Zar" pitchFamily="2" charset="-78"/>
              </a:rPr>
              <a:t>علوم </a:t>
            </a:r>
            <a:r>
              <a:rPr lang="fa-IR" dirty="0" smtClean="0">
                <a:cs typeface="Zar" pitchFamily="2" charset="-78"/>
              </a:rPr>
              <a:t>طبيعي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مادي: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3021013"/>
            <a:ext cx="7504112" cy="2425700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اين حيطه </a:t>
            </a:r>
            <a:r>
              <a:rPr lang="fa-IR" dirty="0">
                <a:cs typeface="Zar" pitchFamily="2" charset="-78"/>
              </a:rPr>
              <a:t>شامل </a:t>
            </a:r>
            <a:r>
              <a:rPr lang="fa-IR" dirty="0" smtClean="0">
                <a:cs typeface="Zar" pitchFamily="2" charset="-78"/>
              </a:rPr>
              <a:t>معلوماتي مي‌شود </a:t>
            </a:r>
            <a:r>
              <a:rPr lang="fa-IR" dirty="0">
                <a:cs typeface="Zar" pitchFamily="2" charset="-78"/>
              </a:rPr>
              <a:t>که خارج از عالم ماده و محسوسات قرار دارد که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توان از آن به شناخت </a:t>
            </a:r>
            <a:r>
              <a:rPr lang="fa-IR" dirty="0" smtClean="0">
                <a:cs typeface="Zar" pitchFamily="2" charset="-78"/>
              </a:rPr>
              <a:t>ديني نيز تعبير </a:t>
            </a:r>
            <a:r>
              <a:rPr lang="fa-IR" dirty="0">
                <a:cs typeface="Zar" pitchFamily="2" charset="-78"/>
              </a:rPr>
              <a:t>نمود.</a:t>
            </a:r>
          </a:p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مثال:خدا </a:t>
            </a:r>
            <a:r>
              <a:rPr lang="fa-IR" dirty="0" smtClean="0">
                <a:cs typeface="Zar" pitchFamily="2" charset="-78"/>
              </a:rPr>
              <a:t>شناسي، </a:t>
            </a:r>
            <a:r>
              <a:rPr lang="fa-IR" dirty="0">
                <a:cs typeface="Zar" pitchFamily="2" charset="-78"/>
              </a:rPr>
              <a:t>فقه و حقوق.</a:t>
            </a:r>
            <a:endParaRPr lang="en-US" dirty="0">
              <a:cs typeface="Zar" pitchFamily="2" charset="-78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1863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حيطه شناختي </a:t>
            </a:r>
            <a:r>
              <a:rPr lang="fa-IR" dirty="0">
                <a:cs typeface="Zar" pitchFamily="2" charset="-78"/>
              </a:rPr>
              <a:t>علوم </a:t>
            </a:r>
            <a:r>
              <a:rPr lang="fa-IR" dirty="0" smtClean="0">
                <a:cs typeface="Zar" pitchFamily="2" charset="-78"/>
              </a:rPr>
              <a:t>الهي يا الهيات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  <p:bldP spid="348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776288" y="1814513"/>
            <a:ext cx="7910512" cy="4525962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در تفکر عقل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گرايان </a:t>
            </a:r>
            <a:r>
              <a:rPr lang="fa-IR" dirty="0">
                <a:cs typeface="Zar" pitchFamily="2" charset="-78"/>
              </a:rPr>
              <a:t>روش </a:t>
            </a:r>
            <a:r>
              <a:rPr lang="fa-IR" dirty="0" smtClean="0">
                <a:cs typeface="Zar" pitchFamily="2" charset="-78"/>
              </a:rPr>
              <a:t>قياسي مبناي </a:t>
            </a:r>
            <a:r>
              <a:rPr lang="fa-IR" dirty="0">
                <a:cs typeface="Zar" pitchFamily="2" charset="-78"/>
              </a:rPr>
              <a:t>کار است،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بدين معني </a:t>
            </a:r>
            <a:r>
              <a:rPr lang="fa-IR" dirty="0">
                <a:cs typeface="Zar" pitchFamily="2" charset="-78"/>
              </a:rPr>
              <a:t>که با استدلال و روش </a:t>
            </a:r>
            <a:r>
              <a:rPr lang="fa-IR" dirty="0" smtClean="0">
                <a:cs typeface="Zar" pitchFamily="2" charset="-78"/>
              </a:rPr>
              <a:t>منطقي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تحليل عقلاني </a:t>
            </a:r>
            <a:r>
              <a:rPr lang="fa-IR" dirty="0">
                <a:cs typeface="Zar" pitchFamily="2" charset="-78"/>
              </a:rPr>
              <a:t>فرد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تواند </a:t>
            </a:r>
            <a:r>
              <a:rPr lang="fa-IR" dirty="0" smtClean="0">
                <a:cs typeface="Zar" pitchFamily="2" charset="-78"/>
              </a:rPr>
              <a:t>حقايق </a:t>
            </a:r>
            <a:r>
              <a:rPr lang="fa-IR" dirty="0">
                <a:cs typeface="Zar" pitchFamily="2" charset="-78"/>
              </a:rPr>
              <a:t>را کشف کند.</a:t>
            </a:r>
          </a:p>
          <a:p>
            <a:pPr algn="justLow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در تفکر </a:t>
            </a:r>
            <a:r>
              <a:rPr lang="fa-IR" dirty="0" smtClean="0">
                <a:cs typeface="Zar" pitchFamily="2" charset="-78"/>
              </a:rPr>
              <a:t>تجربي </a:t>
            </a:r>
            <a:r>
              <a:rPr lang="fa-IR" dirty="0">
                <a:cs typeface="Zar" pitchFamily="2" charset="-78"/>
              </a:rPr>
              <a:t>روش </a:t>
            </a:r>
            <a:r>
              <a:rPr lang="fa-IR" dirty="0" smtClean="0">
                <a:cs typeface="Zar" pitchFamily="2" charset="-78"/>
              </a:rPr>
              <a:t>استقرايي مبناي </a:t>
            </a:r>
            <a:r>
              <a:rPr lang="fa-IR" dirty="0">
                <a:cs typeface="Zar" pitchFamily="2" charset="-78"/>
              </a:rPr>
              <a:t>کار است،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بدين معني </a:t>
            </a:r>
            <a:r>
              <a:rPr lang="fa-IR" dirty="0">
                <a:cs typeface="Zar" pitchFamily="2" charset="-78"/>
              </a:rPr>
              <a:t>که با مشاهده و </a:t>
            </a:r>
            <a:r>
              <a:rPr lang="fa-IR" dirty="0" smtClean="0">
                <a:cs typeface="Zar" pitchFamily="2" charset="-78"/>
              </a:rPr>
              <a:t>آزمايش </a:t>
            </a:r>
            <a:r>
              <a:rPr lang="fa-IR" dirty="0">
                <a:cs typeface="Zar" pitchFamily="2" charset="-78"/>
              </a:rPr>
              <a:t>و شناخت </a:t>
            </a:r>
            <a:r>
              <a:rPr lang="fa-IR" dirty="0" smtClean="0">
                <a:cs typeface="Zar" pitchFamily="2" charset="-78"/>
              </a:rPr>
              <a:t>ماهيت پديده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ها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>
                <a:cs typeface="Zar" pitchFamily="2" charset="-78"/>
              </a:rPr>
              <a:t>‌</a:t>
            </a:r>
            <a:r>
              <a:rPr lang="fa-IR" dirty="0">
                <a:cs typeface="Zar" pitchFamily="2" charset="-78"/>
              </a:rPr>
              <a:t>توان با شناخت </a:t>
            </a:r>
            <a:r>
              <a:rPr lang="fa-IR" dirty="0" smtClean="0">
                <a:cs typeface="Zar" pitchFamily="2" charset="-78"/>
              </a:rPr>
              <a:t>جزئيات </a:t>
            </a:r>
            <a:r>
              <a:rPr lang="fa-IR" dirty="0">
                <a:cs typeface="Zar" pitchFamily="2" charset="-78"/>
              </a:rPr>
              <a:t>و ارتباط آنها با </a:t>
            </a:r>
            <a:r>
              <a:rPr lang="fa-IR" dirty="0" smtClean="0">
                <a:cs typeface="Zar" pitchFamily="2" charset="-78"/>
              </a:rPr>
              <a:t>يکديگر </a:t>
            </a:r>
            <a:r>
              <a:rPr lang="fa-IR" dirty="0">
                <a:cs typeface="Zar" pitchFamily="2" charset="-78"/>
              </a:rPr>
              <a:t>به </a:t>
            </a:r>
            <a:r>
              <a:rPr lang="fa-IR" dirty="0" smtClean="0">
                <a:cs typeface="Zar" pitchFamily="2" charset="-78"/>
              </a:rPr>
              <a:t>کليات پي </a:t>
            </a:r>
            <a:r>
              <a:rPr lang="fa-IR" dirty="0">
                <a:cs typeface="Zar" pitchFamily="2" charset="-78"/>
              </a:rPr>
              <a:t>برد. </a:t>
            </a:r>
            <a:endParaRPr lang="en-US" dirty="0">
              <a:cs typeface="Zar" pitchFamily="2" charset="-7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تفاوت تفکر عقل</a:t>
            </a:r>
            <a:r>
              <a:rPr lang="en-US" dirty="0">
                <a:cs typeface="Zar" pitchFamily="2" charset="-78"/>
              </a:rPr>
              <a:t>‌</a:t>
            </a:r>
            <a:r>
              <a:rPr lang="fa-IR" dirty="0" smtClean="0">
                <a:cs typeface="Zar" pitchFamily="2" charset="-78"/>
              </a:rPr>
              <a:t>گرايان </a:t>
            </a:r>
            <a:r>
              <a:rPr lang="fa-IR" dirty="0">
                <a:cs typeface="Zar" pitchFamily="2" charset="-78"/>
              </a:rPr>
              <a:t>با تفکر </a:t>
            </a:r>
            <a:r>
              <a:rPr lang="fa-IR" dirty="0" smtClean="0">
                <a:cs typeface="Zar" pitchFamily="2" charset="-78"/>
              </a:rPr>
              <a:t>تجربي: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14713"/>
            <a:ext cx="8229600" cy="1343025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اين حيطه </a:t>
            </a:r>
            <a:r>
              <a:rPr lang="fa-IR" dirty="0">
                <a:cs typeface="Zar" pitchFamily="2" charset="-78"/>
              </a:rPr>
              <a:t>شامل </a:t>
            </a:r>
            <a:r>
              <a:rPr lang="fa-IR" dirty="0" smtClean="0">
                <a:cs typeface="Zar" pitchFamily="2" charset="-78"/>
              </a:rPr>
              <a:t>معلوماتي </a:t>
            </a:r>
            <a:r>
              <a:rPr lang="fa-IR" dirty="0">
                <a:cs typeface="Zar" pitchFamily="2" charset="-78"/>
              </a:rPr>
              <a:t>است که به خصلتها، </a:t>
            </a:r>
            <a:r>
              <a:rPr lang="fa-IR" dirty="0" smtClean="0">
                <a:cs typeface="Zar" pitchFamily="2" charset="-78"/>
              </a:rPr>
              <a:t>ويژگيها</a:t>
            </a:r>
            <a:r>
              <a:rPr lang="fa-IR" dirty="0">
                <a:cs typeface="Zar" pitchFamily="2" charset="-78"/>
              </a:rPr>
              <a:t>، </a:t>
            </a:r>
            <a:r>
              <a:rPr lang="fa-IR" dirty="0" smtClean="0">
                <a:cs typeface="Zar" pitchFamily="2" charset="-78"/>
              </a:rPr>
              <a:t>فعاليتها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رفتارهاي </a:t>
            </a:r>
            <a:r>
              <a:rPr lang="fa-IR" dirty="0">
                <a:cs typeface="Zar" pitchFamily="2" charset="-78"/>
              </a:rPr>
              <a:t>نوع انسان مربوط </a:t>
            </a:r>
            <a:r>
              <a:rPr lang="fa-IR" dirty="0" smtClean="0">
                <a:cs typeface="Zar" pitchFamily="2" charset="-78"/>
              </a:rPr>
              <a:t>مي‌شود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0450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حيطه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شناختي </a:t>
            </a:r>
            <a:r>
              <a:rPr lang="fa-IR" dirty="0">
                <a:cs typeface="Zar" pitchFamily="2" charset="-78"/>
              </a:rPr>
              <a:t>علوم </a:t>
            </a:r>
            <a:r>
              <a:rPr lang="fa-IR" dirty="0" smtClean="0">
                <a:cs typeface="Zar" pitchFamily="2" charset="-78"/>
              </a:rPr>
              <a:t>انساني: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14625"/>
            <a:ext cx="8229600" cy="3654425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1)گروه اول شامل </a:t>
            </a:r>
            <a:r>
              <a:rPr lang="fa-IR" dirty="0" smtClean="0">
                <a:cs typeface="Zar" pitchFamily="2" charset="-78"/>
              </a:rPr>
              <a:t>معلوماتي </a:t>
            </a:r>
            <a:r>
              <a:rPr lang="fa-IR" dirty="0">
                <a:cs typeface="Zar" pitchFamily="2" charset="-78"/>
              </a:rPr>
              <a:t>است که منشا </a:t>
            </a:r>
            <a:r>
              <a:rPr lang="fa-IR" dirty="0" smtClean="0">
                <a:cs typeface="Zar" pitchFamily="2" charset="-78"/>
              </a:rPr>
              <a:t>تشکيل </a:t>
            </a:r>
            <a:r>
              <a:rPr lang="fa-IR" dirty="0">
                <a:cs typeface="Zar" pitchFamily="2" charset="-78"/>
              </a:rPr>
              <a:t>آنها را عقل و فکر و احساس انسان </a:t>
            </a:r>
            <a:r>
              <a:rPr lang="fa-IR" dirty="0" smtClean="0">
                <a:cs typeface="Zar" pitchFamily="2" charset="-78"/>
              </a:rPr>
              <a:t>تشکيل 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دهد. فلسفه، منطق، </a:t>
            </a:r>
            <a:r>
              <a:rPr lang="fa-IR" dirty="0" smtClean="0">
                <a:cs typeface="Zar" pitchFamily="2" charset="-78"/>
              </a:rPr>
              <a:t>رياضيات</a:t>
            </a:r>
            <a:r>
              <a:rPr lang="fa-IR" dirty="0">
                <a:cs typeface="Zar" pitchFamily="2" charset="-78"/>
              </a:rPr>
              <a:t>، </a:t>
            </a:r>
            <a:r>
              <a:rPr lang="fa-IR" dirty="0" smtClean="0">
                <a:cs typeface="Zar" pitchFamily="2" charset="-78"/>
              </a:rPr>
              <a:t>ادبيات</a:t>
            </a:r>
            <a:r>
              <a:rPr lang="fa-IR" dirty="0">
                <a:cs typeface="Zar" pitchFamily="2" charset="-78"/>
              </a:rPr>
              <a:t>، </a:t>
            </a:r>
            <a:r>
              <a:rPr lang="fa-IR" dirty="0" smtClean="0">
                <a:cs typeface="Zar" pitchFamily="2" charset="-78"/>
              </a:rPr>
              <a:t>موسيقي.</a:t>
            </a: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2)گروه دوم شامل </a:t>
            </a:r>
            <a:r>
              <a:rPr lang="fa-IR" dirty="0" smtClean="0">
                <a:cs typeface="Zar" pitchFamily="2" charset="-78"/>
              </a:rPr>
              <a:t>معلوماتي </a:t>
            </a:r>
            <a:r>
              <a:rPr lang="fa-IR" dirty="0">
                <a:cs typeface="Zar" pitchFamily="2" charset="-78"/>
              </a:rPr>
              <a:t>است که منشا آنها را رفتار انسان </a:t>
            </a:r>
            <a:r>
              <a:rPr lang="fa-IR" dirty="0" smtClean="0">
                <a:cs typeface="Zar" pitchFamily="2" charset="-78"/>
              </a:rPr>
              <a:t>تشکيل 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دهد. روان </a:t>
            </a:r>
            <a:r>
              <a:rPr lang="fa-IR" dirty="0" smtClean="0">
                <a:cs typeface="Zar" pitchFamily="2" charset="-78"/>
              </a:rPr>
              <a:t>شناسي، </a:t>
            </a:r>
            <a:r>
              <a:rPr lang="fa-IR" dirty="0">
                <a:cs typeface="Zar" pitchFamily="2" charset="-78"/>
              </a:rPr>
              <a:t>جامعه </a:t>
            </a:r>
            <a:r>
              <a:rPr lang="fa-IR" dirty="0" smtClean="0">
                <a:cs typeface="Zar" pitchFamily="2" charset="-78"/>
              </a:rPr>
              <a:t>شناسي، </a:t>
            </a:r>
            <a:r>
              <a:rPr lang="fa-IR" dirty="0">
                <a:cs typeface="Zar" pitchFamily="2" charset="-78"/>
              </a:rPr>
              <a:t>اقتصاد، </a:t>
            </a:r>
            <a:r>
              <a:rPr lang="fa-IR" dirty="0" smtClean="0">
                <a:cs typeface="Zar" pitchFamily="2" charset="-78"/>
              </a:rPr>
              <a:t>مديريت</a:t>
            </a:r>
            <a:r>
              <a:rPr lang="fa-IR" dirty="0">
                <a:cs typeface="Zar" pitchFamily="2" charset="-78"/>
              </a:rPr>
              <a:t>، </a:t>
            </a:r>
            <a:r>
              <a:rPr lang="fa-IR" dirty="0" smtClean="0">
                <a:cs typeface="Zar" pitchFamily="2" charset="-78"/>
              </a:rPr>
              <a:t>جغرافياي انساني </a:t>
            </a:r>
            <a:r>
              <a:rPr lang="fa-IR" dirty="0">
                <a:cs typeface="Zar" pitchFamily="2" charset="-78"/>
              </a:rPr>
              <a:t>و علوم </a:t>
            </a:r>
            <a:r>
              <a:rPr lang="fa-IR" dirty="0" smtClean="0">
                <a:cs typeface="Zar" pitchFamily="2" charset="-78"/>
              </a:rPr>
              <a:t>سياسي.</a:t>
            </a:r>
            <a:endParaRPr lang="en-US" dirty="0">
              <a:cs typeface="Zar" pitchFamily="2" charset="-78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علوم </a:t>
            </a:r>
            <a:r>
              <a:rPr lang="fa-IR" dirty="0" smtClean="0">
                <a:cs typeface="Zar" pitchFamily="2" charset="-78"/>
              </a:rPr>
              <a:t>انساني </a:t>
            </a:r>
            <a:r>
              <a:rPr lang="fa-IR" dirty="0">
                <a:cs typeface="Zar" pitchFamily="2" charset="-78"/>
              </a:rPr>
              <a:t>به دو طبقه </a:t>
            </a:r>
            <a:r>
              <a:rPr lang="fa-IR" dirty="0" smtClean="0">
                <a:cs typeface="Zar" pitchFamily="2" charset="-78"/>
              </a:rPr>
              <a:t>کلي تقسيم مي‌شود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  <p:bldP spid="368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67075"/>
            <a:ext cx="8229600" cy="1290638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يک نظريه </a:t>
            </a:r>
            <a:r>
              <a:rPr lang="fa-IR" dirty="0">
                <a:cs typeface="Zar" pitchFamily="2" charset="-78"/>
              </a:rPr>
              <a:t>مجموعه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بديهات</a:t>
            </a:r>
            <a:r>
              <a:rPr lang="fa-IR" dirty="0">
                <a:cs typeface="Zar" pitchFamily="2" charset="-78"/>
              </a:rPr>
              <a:t>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قوانين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فرضيه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هايي </a:t>
            </a:r>
            <a:r>
              <a:rPr lang="fa-IR" dirty="0">
                <a:cs typeface="Zar" pitchFamily="2" charset="-78"/>
              </a:rPr>
              <a:t>است که </a:t>
            </a:r>
            <a:r>
              <a:rPr lang="fa-IR" dirty="0" smtClean="0">
                <a:cs typeface="Zar" pitchFamily="2" charset="-78"/>
              </a:rPr>
              <a:t>چيزي </a:t>
            </a:r>
            <a:r>
              <a:rPr lang="fa-IR" dirty="0">
                <a:cs typeface="Zar" pitchFamily="2" charset="-78"/>
              </a:rPr>
              <a:t>را درباره </a:t>
            </a:r>
            <a:r>
              <a:rPr lang="fa-IR" dirty="0" smtClean="0">
                <a:cs typeface="Zar" pitchFamily="2" charset="-78"/>
              </a:rPr>
              <a:t>واقعيت </a:t>
            </a:r>
            <a:r>
              <a:rPr lang="fa-IR" dirty="0">
                <a:cs typeface="Zar" pitchFamily="2" charset="-78"/>
              </a:rPr>
              <a:t>قابل مشاهده </a:t>
            </a:r>
            <a:r>
              <a:rPr lang="fa-IR" dirty="0" smtClean="0">
                <a:cs typeface="Zar" pitchFamily="2" charset="-78"/>
              </a:rPr>
              <a:t>تبيين 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نمايد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9013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تعريف نظريه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46113" y="3267075"/>
            <a:ext cx="8040687" cy="1738313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کوششي </a:t>
            </a:r>
            <a:r>
              <a:rPr lang="fa-IR" dirty="0">
                <a:cs typeface="Zar" pitchFamily="2" charset="-78"/>
              </a:rPr>
              <a:t>است </a:t>
            </a:r>
            <a:r>
              <a:rPr lang="fa-IR" dirty="0" smtClean="0">
                <a:cs typeface="Zar" pitchFamily="2" charset="-78"/>
              </a:rPr>
              <a:t>عملي </a:t>
            </a:r>
            <a:r>
              <a:rPr lang="fa-IR" dirty="0">
                <a:cs typeface="Zar" pitchFamily="2" charset="-78"/>
              </a:rPr>
              <a:t>در راه جمع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آوري </a:t>
            </a:r>
            <a:r>
              <a:rPr lang="fa-IR" dirty="0">
                <a:cs typeface="Zar" pitchFamily="2" charset="-78"/>
              </a:rPr>
              <a:t>شواهد و </a:t>
            </a:r>
            <a:r>
              <a:rPr lang="fa-IR" dirty="0" smtClean="0">
                <a:cs typeface="Zar" pitchFamily="2" charset="-78"/>
              </a:rPr>
              <a:t>يافته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تجربي </a:t>
            </a:r>
            <a:r>
              <a:rPr lang="fa-IR" dirty="0">
                <a:cs typeface="Zar" pitchFamily="2" charset="-78"/>
              </a:rPr>
              <a:t>و برقرار کردن </a:t>
            </a:r>
            <a:r>
              <a:rPr lang="fa-IR" dirty="0" smtClean="0">
                <a:cs typeface="Zar" pitchFamily="2" charset="-78"/>
              </a:rPr>
              <a:t>همبستگي بين اين يافته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 و </a:t>
            </a:r>
            <a:r>
              <a:rPr lang="fa-IR" dirty="0" smtClean="0">
                <a:cs typeface="Zar" pitchFamily="2" charset="-78"/>
              </a:rPr>
              <a:t>تبيين </a:t>
            </a:r>
            <a:r>
              <a:rPr lang="fa-IR" dirty="0">
                <a:cs typeface="Zar" pitchFamily="2" charset="-78"/>
              </a:rPr>
              <a:t>آنها از </a:t>
            </a:r>
            <a:r>
              <a:rPr lang="fa-IR" dirty="0" smtClean="0">
                <a:cs typeface="Zar" pitchFamily="2" charset="-78"/>
              </a:rPr>
              <a:t>طريق </a:t>
            </a:r>
            <a:r>
              <a:rPr lang="fa-IR" dirty="0">
                <a:cs typeface="Zar" pitchFamily="2" charset="-78"/>
              </a:rPr>
              <a:t>استقراء بدون به کار بردن هر گونه تصورات و </a:t>
            </a:r>
            <a:r>
              <a:rPr lang="fa-IR" dirty="0" smtClean="0">
                <a:cs typeface="Zar" pitchFamily="2" charset="-78"/>
              </a:rPr>
              <a:t>تخيلات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9013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تعريف نظريه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ديدگاه تجربي: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44525" y="1981200"/>
            <a:ext cx="8042275" cy="4114800"/>
          </a:xfrm>
        </p:spPr>
        <p:txBody>
          <a:bodyPr/>
          <a:lstStyle/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1)مبين ماهيت پديده يا </a:t>
            </a:r>
            <a:r>
              <a:rPr lang="fa-IR" sz="2800" dirty="0">
                <a:cs typeface="Zar" pitchFamily="2" charset="-78"/>
              </a:rPr>
              <a:t>روابط علت و </a:t>
            </a:r>
            <a:r>
              <a:rPr lang="fa-IR" sz="2800" dirty="0" smtClean="0">
                <a:cs typeface="Zar" pitchFamily="2" charset="-78"/>
              </a:rPr>
              <a:t>معلولي بين پديده </a:t>
            </a:r>
            <a:r>
              <a:rPr lang="fa-IR" sz="2800" dirty="0">
                <a:cs typeface="Zar" pitchFamily="2" charset="-78"/>
              </a:rPr>
              <a:t>ها و </a:t>
            </a:r>
            <a:r>
              <a:rPr lang="fa-IR" sz="2800" dirty="0" smtClean="0">
                <a:cs typeface="Zar" pitchFamily="2" charset="-78"/>
              </a:rPr>
              <a:t>متغييرهاست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2)از </a:t>
            </a:r>
            <a:r>
              <a:rPr lang="fa-IR" sz="2800" dirty="0" smtClean="0">
                <a:cs typeface="Zar" pitchFamily="2" charset="-78"/>
              </a:rPr>
              <a:t>ترکيب مفاهيم</a:t>
            </a:r>
            <a:r>
              <a:rPr lang="fa-IR" sz="2800" dirty="0">
                <a:cs typeface="Zar" pitchFamily="2" charset="-78"/>
              </a:rPr>
              <a:t>،</a:t>
            </a:r>
            <a:r>
              <a:rPr lang="en-US" sz="2800" dirty="0">
                <a:cs typeface="Zar" pitchFamily="2" charset="-78"/>
              </a:rPr>
              <a:t> </a:t>
            </a:r>
            <a:r>
              <a:rPr lang="fa-IR" sz="2800" dirty="0" smtClean="0">
                <a:cs typeface="Zar" pitchFamily="2" charset="-78"/>
              </a:rPr>
              <a:t>قضايا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قوانين ويژه </a:t>
            </a:r>
            <a:r>
              <a:rPr lang="fa-IR" sz="2800" dirty="0">
                <a:cs typeface="Zar" pitchFamily="2" charset="-78"/>
              </a:rPr>
              <a:t>خود که به صورت نظام</a:t>
            </a:r>
            <a:r>
              <a:rPr lang="en-US" sz="2800" dirty="0" smtClean="0"/>
              <a:t>‌</a:t>
            </a:r>
            <a:r>
              <a:rPr lang="fa-IR" sz="2800" dirty="0" smtClean="0">
                <a:cs typeface="Zar" pitchFamily="2" charset="-78"/>
              </a:rPr>
              <a:t>يافته </a:t>
            </a:r>
            <a:r>
              <a:rPr lang="fa-IR" sz="2800" dirty="0">
                <a:cs typeface="Zar" pitchFamily="2" charset="-78"/>
              </a:rPr>
              <a:t>درباره </a:t>
            </a:r>
            <a:r>
              <a:rPr lang="fa-IR" sz="2800" dirty="0" smtClean="0">
                <a:cs typeface="Zar" pitchFamily="2" charset="-78"/>
              </a:rPr>
              <a:t>يک واقعيت </a:t>
            </a:r>
            <a:r>
              <a:rPr lang="fa-IR" sz="2800" dirty="0">
                <a:cs typeface="Zar" pitchFamily="2" charset="-78"/>
              </a:rPr>
              <a:t>به وجود </a:t>
            </a:r>
            <a:r>
              <a:rPr lang="fa-IR" sz="2800" dirty="0" smtClean="0">
                <a:cs typeface="Zar" pitchFamily="2" charset="-78"/>
              </a:rPr>
              <a:t>مي</a:t>
            </a:r>
            <a:r>
              <a:rPr lang="en-US" sz="2800" dirty="0" smtClean="0"/>
              <a:t>‌</a:t>
            </a:r>
            <a:r>
              <a:rPr lang="fa-IR" sz="2800" dirty="0" smtClean="0">
                <a:cs typeface="Zar" pitchFamily="2" charset="-78"/>
              </a:rPr>
              <a:t>آيد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3)قدرت </a:t>
            </a:r>
            <a:r>
              <a:rPr lang="fa-IR" sz="2800" dirty="0" smtClean="0">
                <a:cs typeface="Zar" pitchFamily="2" charset="-78"/>
              </a:rPr>
              <a:t>پيش بيني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آينده</a:t>
            </a:r>
            <a:r>
              <a:rPr lang="en-US" sz="2800" dirty="0"/>
              <a:t>‌</a:t>
            </a:r>
            <a:r>
              <a:rPr lang="fa-IR" sz="2800" dirty="0" smtClean="0">
                <a:cs typeface="Zar" pitchFamily="2" charset="-78"/>
              </a:rPr>
              <a:t>نگري </a:t>
            </a:r>
            <a:r>
              <a:rPr lang="fa-IR" sz="2800" dirty="0">
                <a:cs typeface="Zar" pitchFamily="2" charset="-78"/>
              </a:rPr>
              <a:t>دارد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4)مفاهيم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قضاياي نظري </a:t>
            </a:r>
            <a:r>
              <a:rPr lang="fa-IR" sz="2800" dirty="0">
                <a:cs typeface="Zar" pitchFamily="2" charset="-78"/>
              </a:rPr>
              <a:t>از </a:t>
            </a:r>
            <a:r>
              <a:rPr lang="fa-IR" sz="2800" dirty="0" smtClean="0">
                <a:cs typeface="Zar" pitchFamily="2" charset="-78"/>
              </a:rPr>
              <a:t>مصاديق بيروني </a:t>
            </a:r>
            <a:r>
              <a:rPr lang="fa-IR" sz="2800" dirty="0">
                <a:cs typeface="Zar" pitchFamily="2" charset="-78"/>
              </a:rPr>
              <a:t>برخوردارند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5)نظريه بايد </a:t>
            </a:r>
            <a:r>
              <a:rPr lang="fa-IR" sz="2800" dirty="0">
                <a:cs typeface="Zar" pitchFamily="2" charset="-78"/>
              </a:rPr>
              <a:t>چارچوب </a:t>
            </a:r>
            <a:r>
              <a:rPr lang="fa-IR" sz="2800" dirty="0" smtClean="0">
                <a:cs typeface="Zar" pitchFamily="2" charset="-78"/>
              </a:rPr>
              <a:t>مفهومي مناسبي </a:t>
            </a:r>
            <a:r>
              <a:rPr lang="fa-IR" sz="2800" dirty="0">
                <a:cs typeface="Zar" pitchFamily="2" charset="-78"/>
              </a:rPr>
              <a:t>را </a:t>
            </a:r>
            <a:r>
              <a:rPr lang="fa-IR" sz="2800" dirty="0" smtClean="0">
                <a:cs typeface="Zar" pitchFamily="2" charset="-78"/>
              </a:rPr>
              <a:t>براي </a:t>
            </a:r>
            <a:r>
              <a:rPr lang="fa-IR" sz="2800" dirty="0">
                <a:cs typeface="Zar" pitchFamily="2" charset="-78"/>
              </a:rPr>
              <a:t>انجام </a:t>
            </a:r>
            <a:r>
              <a:rPr lang="fa-IR" sz="2800" dirty="0" smtClean="0">
                <a:cs typeface="Zar" pitchFamily="2" charset="-78"/>
              </a:rPr>
              <a:t>تحقيقات </a:t>
            </a:r>
            <a:r>
              <a:rPr lang="fa-IR" sz="2800" dirty="0">
                <a:cs typeface="Zar" pitchFamily="2" charset="-78"/>
              </a:rPr>
              <a:t>ارائه دهد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6)نظريه نبايد </a:t>
            </a:r>
            <a:r>
              <a:rPr lang="fa-IR" sz="2800" dirty="0">
                <a:cs typeface="Zar" pitchFamily="2" charset="-78"/>
              </a:rPr>
              <a:t>با </a:t>
            </a:r>
            <a:r>
              <a:rPr lang="fa-IR" sz="2800" dirty="0" smtClean="0">
                <a:cs typeface="Zar" pitchFamily="2" charset="-78"/>
              </a:rPr>
              <a:t>ساير نظريه هاي پذيرفته </a:t>
            </a:r>
            <a:r>
              <a:rPr lang="fa-IR" sz="2800" dirty="0">
                <a:cs typeface="Zar" pitchFamily="2" charset="-78"/>
              </a:rPr>
              <a:t>شده و </a:t>
            </a:r>
            <a:r>
              <a:rPr lang="fa-IR" sz="2800" dirty="0" smtClean="0">
                <a:cs typeface="Zar" pitchFamily="2" charset="-78"/>
              </a:rPr>
              <a:t>تائيد </a:t>
            </a:r>
            <a:r>
              <a:rPr lang="fa-IR" sz="2800" dirty="0">
                <a:cs typeface="Zar" pitchFamily="2" charset="-78"/>
              </a:rPr>
              <a:t>شده تضاد و تعارض داشته باشد</a:t>
            </a:r>
            <a:r>
              <a:rPr lang="en-US" sz="2800" dirty="0">
                <a:cs typeface="Zar" pitchFamily="2" charset="-78"/>
              </a:rPr>
              <a:t>.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ويژگي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هاي نظريه علمي: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  <p:bldP spid="399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3163888"/>
            <a:ext cx="8054975" cy="2093912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قوانين علمي </a:t>
            </a:r>
            <a:r>
              <a:rPr lang="fa-IR" dirty="0">
                <a:cs typeface="Zar" pitchFamily="2" charset="-78"/>
              </a:rPr>
              <a:t>اصول </a:t>
            </a:r>
            <a:r>
              <a:rPr lang="fa-IR" dirty="0" smtClean="0">
                <a:cs typeface="Zar" pitchFamily="2" charset="-78"/>
              </a:rPr>
              <a:t>کلي </a:t>
            </a:r>
            <a:r>
              <a:rPr lang="fa-IR" dirty="0">
                <a:cs typeface="Zar" pitchFamily="2" charset="-78"/>
              </a:rPr>
              <a:t>هستند که از رابطه </a:t>
            </a:r>
            <a:r>
              <a:rPr lang="fa-IR" dirty="0" smtClean="0">
                <a:cs typeface="Zar" pitchFamily="2" charset="-78"/>
              </a:rPr>
              <a:t>حتمي،</a:t>
            </a:r>
            <a:r>
              <a:rPr lang="en-US" dirty="0" smtClean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قطعي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دائمي بين متغيرها </a:t>
            </a:r>
            <a:r>
              <a:rPr lang="fa-IR" dirty="0">
                <a:cs typeface="Zar" pitchFamily="2" charset="-78"/>
              </a:rPr>
              <a:t>خبر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دهند.</a:t>
            </a: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مثلا فلزات در اثر حرارت منبسط </a:t>
            </a:r>
            <a:r>
              <a:rPr lang="fa-IR" dirty="0" smtClean="0">
                <a:cs typeface="Zar" pitchFamily="2" charset="-78"/>
              </a:rPr>
              <a:t>مي‌شوند يا </a:t>
            </a:r>
            <a:r>
              <a:rPr lang="fa-IR" dirty="0">
                <a:cs typeface="Zar" pitchFamily="2" charset="-78"/>
              </a:rPr>
              <a:t>اصطکاک باعث </a:t>
            </a:r>
            <a:r>
              <a:rPr lang="fa-IR" dirty="0" smtClean="0">
                <a:cs typeface="Zar" pitchFamily="2" charset="-78"/>
              </a:rPr>
              <a:t>توليد انرژي حرارتي مي‌شود</a:t>
            </a:r>
            <a:r>
              <a:rPr lang="en-US" dirty="0">
                <a:cs typeface="Zar" pitchFamily="2" charset="-78"/>
              </a:rPr>
              <a:t>.</a:t>
            </a:r>
            <a:r>
              <a:rPr lang="fa-IR" dirty="0">
                <a:cs typeface="Zar" pitchFamily="2" charset="-78"/>
              </a:rPr>
              <a:t> </a:t>
            </a:r>
            <a:endParaRPr lang="en-US" dirty="0">
              <a:cs typeface="Zar" pitchFamily="2" charset="-78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3300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تعريف </a:t>
            </a:r>
            <a:r>
              <a:rPr lang="fa-IR" dirty="0">
                <a:cs typeface="Zar" pitchFamily="2" charset="-78"/>
              </a:rPr>
              <a:t>قانون </a:t>
            </a:r>
            <a:r>
              <a:rPr lang="fa-IR" dirty="0" smtClean="0">
                <a:cs typeface="Zar" pitchFamily="2" charset="-78"/>
              </a:rPr>
              <a:t>علمي: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  <p:bldP spid="4096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63600" y="1981200"/>
            <a:ext cx="7823200" cy="4114800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1)قانون </a:t>
            </a:r>
            <a:r>
              <a:rPr lang="fa-IR" sz="2800" dirty="0" smtClean="0">
                <a:cs typeface="Zar" pitchFamily="2" charset="-78"/>
              </a:rPr>
              <a:t>علمي بايد کلي </a:t>
            </a:r>
            <a:r>
              <a:rPr lang="fa-IR" sz="2800" dirty="0">
                <a:cs typeface="Zar" pitchFamily="2" charset="-78"/>
              </a:rPr>
              <a:t>باشد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2)دقيق</a:t>
            </a:r>
            <a:r>
              <a:rPr lang="fa-IR" sz="2800" dirty="0">
                <a:cs typeface="Zar" pitchFamily="2" charset="-78"/>
              </a:rPr>
              <a:t>،</a:t>
            </a:r>
            <a:r>
              <a:rPr lang="en-US" sz="2800" dirty="0">
                <a:cs typeface="Zar" pitchFamily="2" charset="-78"/>
              </a:rPr>
              <a:t> </a:t>
            </a:r>
            <a:r>
              <a:rPr lang="fa-IR" sz="2800" dirty="0">
                <a:cs typeface="Zar" pitchFamily="2" charset="-78"/>
              </a:rPr>
              <a:t>روشن و مشخص </a:t>
            </a:r>
            <a:r>
              <a:rPr lang="fa-IR" sz="2800" dirty="0" smtClean="0">
                <a:cs typeface="Zar" pitchFamily="2" charset="-78"/>
              </a:rPr>
              <a:t>بيان </a:t>
            </a:r>
            <a:r>
              <a:rPr lang="fa-IR" sz="2800" dirty="0">
                <a:cs typeface="Zar" pitchFamily="2" charset="-78"/>
              </a:rPr>
              <a:t>شود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3)در </a:t>
            </a:r>
            <a:r>
              <a:rPr lang="fa-IR" sz="2800" dirty="0" smtClean="0">
                <a:cs typeface="Zar" pitchFamily="2" charset="-78"/>
              </a:rPr>
              <a:t>کليه </a:t>
            </a:r>
            <a:r>
              <a:rPr lang="fa-IR" sz="2800" dirty="0">
                <a:cs typeface="Zar" pitchFamily="2" charset="-78"/>
              </a:rPr>
              <a:t>موارد و </a:t>
            </a:r>
            <a:r>
              <a:rPr lang="fa-IR" sz="2800" dirty="0" smtClean="0">
                <a:cs typeface="Zar" pitchFamily="2" charset="-78"/>
              </a:rPr>
              <a:t>تمامي </a:t>
            </a:r>
            <a:r>
              <a:rPr lang="fa-IR" sz="2800" dirty="0">
                <a:cs typeface="Zar" pitchFamily="2" charset="-78"/>
              </a:rPr>
              <a:t>زمانها و مکانها قابل اثبات باشد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4)با </a:t>
            </a:r>
            <a:r>
              <a:rPr lang="fa-IR" sz="2800" dirty="0" smtClean="0">
                <a:cs typeface="Zar" pitchFamily="2" charset="-78"/>
              </a:rPr>
              <a:t>آزمايشهاي </a:t>
            </a:r>
            <a:r>
              <a:rPr lang="fa-IR" sz="2800" dirty="0">
                <a:cs typeface="Zar" pitchFamily="2" charset="-78"/>
              </a:rPr>
              <a:t>متعدد </a:t>
            </a:r>
            <a:r>
              <a:rPr lang="fa-IR" sz="2800" dirty="0" smtClean="0">
                <a:cs typeface="Zar" pitchFamily="2" charset="-78"/>
              </a:rPr>
              <a:t>نتيجه </a:t>
            </a:r>
            <a:r>
              <a:rPr lang="fa-IR" sz="2800" dirty="0">
                <a:cs typeface="Zar" pitchFamily="2" charset="-78"/>
              </a:rPr>
              <a:t>واحد و </a:t>
            </a:r>
            <a:r>
              <a:rPr lang="fa-IR" sz="2800" dirty="0" smtClean="0">
                <a:cs typeface="Zar" pitchFamily="2" charset="-78"/>
              </a:rPr>
              <a:t>يکسان </a:t>
            </a:r>
            <a:r>
              <a:rPr lang="fa-IR" sz="2800" dirty="0">
                <a:cs typeface="Zar" pitchFamily="2" charset="-78"/>
              </a:rPr>
              <a:t>بدهد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5)بر اساس اطلاعات </a:t>
            </a:r>
            <a:r>
              <a:rPr lang="fa-IR" sz="2800" dirty="0" smtClean="0">
                <a:cs typeface="Zar" pitchFamily="2" charset="-78"/>
              </a:rPr>
              <a:t>صحيح</a:t>
            </a:r>
            <a:r>
              <a:rPr lang="fa-IR" sz="2800" dirty="0">
                <a:cs typeface="Zar" pitchFamily="2" charset="-78"/>
              </a:rPr>
              <a:t>،</a:t>
            </a:r>
            <a:r>
              <a:rPr lang="en-US" sz="2800" dirty="0">
                <a:cs typeface="Zar" pitchFamily="2" charset="-78"/>
              </a:rPr>
              <a:t> </a:t>
            </a:r>
            <a:r>
              <a:rPr lang="fa-IR" sz="2800" dirty="0" smtClean="0">
                <a:cs typeface="Zar" pitchFamily="2" charset="-78"/>
              </a:rPr>
              <a:t>وسيع </a:t>
            </a:r>
            <a:r>
              <a:rPr lang="fa-IR" sz="2800" dirty="0">
                <a:cs typeface="Zar" pitchFamily="2" charset="-78"/>
              </a:rPr>
              <a:t>و استدلال </a:t>
            </a:r>
            <a:r>
              <a:rPr lang="fa-IR" sz="2800" dirty="0" smtClean="0">
                <a:cs typeface="Zar" pitchFamily="2" charset="-78"/>
              </a:rPr>
              <a:t>اصولي پايه</a:t>
            </a:r>
            <a:r>
              <a:rPr lang="en-US" sz="2800" dirty="0"/>
              <a:t>‌</a:t>
            </a:r>
            <a:r>
              <a:rPr lang="fa-IR" sz="2800" dirty="0" smtClean="0">
                <a:cs typeface="Zar" pitchFamily="2" charset="-78"/>
              </a:rPr>
              <a:t>گذاري </a:t>
            </a:r>
            <a:r>
              <a:rPr lang="fa-IR" sz="2800" dirty="0">
                <a:cs typeface="Zar" pitchFamily="2" charset="-78"/>
              </a:rPr>
              <a:t>شده باشد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6)رابطه علت و </a:t>
            </a:r>
            <a:r>
              <a:rPr lang="fa-IR" sz="2800" dirty="0" smtClean="0">
                <a:cs typeface="Zar" pitchFamily="2" charset="-78"/>
              </a:rPr>
              <a:t>معلولي بين </a:t>
            </a:r>
            <a:r>
              <a:rPr lang="fa-IR" sz="2800" dirty="0">
                <a:cs typeface="Zar" pitchFamily="2" charset="-78"/>
              </a:rPr>
              <a:t>دو </a:t>
            </a:r>
            <a:r>
              <a:rPr lang="fa-IR" sz="2800" dirty="0" smtClean="0">
                <a:cs typeface="Zar" pitchFamily="2" charset="-78"/>
              </a:rPr>
              <a:t>متغير يا پديده </a:t>
            </a:r>
            <a:r>
              <a:rPr lang="fa-IR" sz="2800" dirty="0">
                <a:cs typeface="Zar" pitchFamily="2" charset="-78"/>
              </a:rPr>
              <a:t>را </a:t>
            </a:r>
            <a:r>
              <a:rPr lang="fa-IR" sz="2800" dirty="0" smtClean="0">
                <a:cs typeface="Zar" pitchFamily="2" charset="-78"/>
              </a:rPr>
              <a:t>بيان نمايد</a:t>
            </a:r>
            <a:r>
              <a:rPr lang="en-US" sz="2800" dirty="0">
                <a:cs typeface="Zar" pitchFamily="2" charset="-78"/>
              </a:rPr>
              <a:t>.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مشخصات قانون </a:t>
            </a:r>
            <a:r>
              <a:rPr lang="fa-IR" dirty="0" smtClean="0">
                <a:cs typeface="Zar" pitchFamily="2" charset="-78"/>
              </a:rPr>
              <a:t>علمي: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  <p:bldP spid="4198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733425" y="1981200"/>
            <a:ext cx="7953375" cy="4114800"/>
          </a:xfrm>
        </p:spPr>
        <p:txBody>
          <a:bodyPr/>
          <a:lstStyle/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1)علم از چگونه بودن و صفات </a:t>
            </a:r>
            <a:r>
              <a:rPr lang="fa-IR" sz="2800" dirty="0" smtClean="0">
                <a:cs typeface="Zar" pitchFamily="2" charset="-78"/>
              </a:rPr>
              <a:t>اشيا </a:t>
            </a:r>
            <a:r>
              <a:rPr lang="fa-IR" sz="2800" dirty="0">
                <a:cs typeface="Zar" pitchFamily="2" charset="-78"/>
              </a:rPr>
              <a:t>با استفاده از روش</a:t>
            </a:r>
            <a:r>
              <a:rPr lang="en-US" sz="2800" dirty="0"/>
              <a:t>‌</a:t>
            </a:r>
            <a:r>
              <a:rPr lang="fa-IR" sz="2800" dirty="0" smtClean="0">
                <a:cs typeface="Zar" pitchFamily="2" charset="-78"/>
              </a:rPr>
              <a:t>هاي تجربي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آزمايش </a:t>
            </a:r>
            <a:r>
              <a:rPr lang="fa-IR" sz="2800" dirty="0">
                <a:cs typeface="Zar" pitchFamily="2" charset="-78"/>
              </a:rPr>
              <a:t>صحبت </a:t>
            </a:r>
            <a:r>
              <a:rPr lang="fa-IR" sz="2800" dirty="0" smtClean="0">
                <a:cs typeface="Zar" pitchFamily="2" charset="-78"/>
              </a:rPr>
              <a:t>مي‌کند ولي </a:t>
            </a:r>
            <a:r>
              <a:rPr lang="fa-IR" sz="2800" dirty="0">
                <a:cs typeface="Zar" pitchFamily="2" charset="-78"/>
              </a:rPr>
              <a:t>فلسفه از اصل وجود، موضوع و روش علم با استفاده از روش استدلال و برهان بحث </a:t>
            </a:r>
            <a:r>
              <a:rPr lang="fa-IR" sz="2800" dirty="0" smtClean="0">
                <a:cs typeface="Zar" pitchFamily="2" charset="-78"/>
              </a:rPr>
              <a:t>مي‌کند</a:t>
            </a:r>
            <a:r>
              <a:rPr lang="fa-IR" sz="2800" dirty="0">
                <a:cs typeface="Zar" pitchFamily="2" charset="-78"/>
              </a:rPr>
              <a:t>.</a:t>
            </a: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2)دايره </a:t>
            </a:r>
            <a:r>
              <a:rPr lang="fa-IR" sz="2800" dirty="0">
                <a:cs typeface="Zar" pitchFamily="2" charset="-78"/>
              </a:rPr>
              <a:t>شناخت علم به </a:t>
            </a:r>
            <a:r>
              <a:rPr lang="fa-IR" sz="2800" dirty="0" smtClean="0">
                <a:cs typeface="Zar" pitchFamily="2" charset="-78"/>
              </a:rPr>
              <a:t>معني </a:t>
            </a:r>
            <a:r>
              <a:rPr lang="fa-IR" sz="2800" dirty="0">
                <a:cs typeface="Zar" pitchFamily="2" charset="-78"/>
              </a:rPr>
              <a:t>خاص محدود بوده </a:t>
            </a:r>
            <a:r>
              <a:rPr lang="fa-IR" sz="2800" dirty="0" smtClean="0">
                <a:cs typeface="Zar" pitchFamily="2" charset="-78"/>
              </a:rPr>
              <a:t>ولي دايره </a:t>
            </a:r>
            <a:r>
              <a:rPr lang="fa-IR" sz="2800" dirty="0">
                <a:cs typeface="Zar" pitchFamily="2" charset="-78"/>
              </a:rPr>
              <a:t>شناخت فلسفه </a:t>
            </a:r>
            <a:r>
              <a:rPr lang="fa-IR" sz="2800" dirty="0" smtClean="0">
                <a:cs typeface="Zar" pitchFamily="2" charset="-78"/>
              </a:rPr>
              <a:t>وسيع</a:t>
            </a:r>
            <a:r>
              <a:rPr lang="en-US" sz="2800" dirty="0"/>
              <a:t>‌</a:t>
            </a:r>
            <a:r>
              <a:rPr lang="fa-IR" sz="2800" dirty="0">
                <a:cs typeface="Zar" pitchFamily="2" charset="-78"/>
              </a:rPr>
              <a:t>تر بوده است.</a:t>
            </a: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3)قوانين فلسفي کمي نيستند ولي </a:t>
            </a:r>
            <a:r>
              <a:rPr lang="fa-IR" sz="2800" dirty="0">
                <a:cs typeface="Zar" pitchFamily="2" charset="-78"/>
              </a:rPr>
              <a:t>اغلب </a:t>
            </a:r>
            <a:r>
              <a:rPr lang="fa-IR" sz="2800" dirty="0" smtClean="0">
                <a:cs typeface="Zar" pitchFamily="2" charset="-78"/>
              </a:rPr>
              <a:t>قوانين علمي کمي </a:t>
            </a:r>
            <a:r>
              <a:rPr lang="fa-IR" sz="2800" dirty="0">
                <a:cs typeface="Zar" pitchFamily="2" charset="-78"/>
              </a:rPr>
              <a:t>شده</a:t>
            </a:r>
            <a:r>
              <a:rPr lang="en-US" sz="2800" dirty="0"/>
              <a:t>‌</a:t>
            </a:r>
            <a:r>
              <a:rPr lang="fa-IR" sz="2800" dirty="0">
                <a:cs typeface="Zar" pitchFamily="2" charset="-78"/>
              </a:rPr>
              <a:t>اند.</a:t>
            </a: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4)هيچ </a:t>
            </a:r>
            <a:r>
              <a:rPr lang="fa-IR" sz="2800" dirty="0">
                <a:cs typeface="Zar" pitchFamily="2" charset="-78"/>
              </a:rPr>
              <a:t>قانون </a:t>
            </a:r>
            <a:r>
              <a:rPr lang="fa-IR" sz="2800" dirty="0" smtClean="0">
                <a:cs typeface="Zar" pitchFamily="2" charset="-78"/>
              </a:rPr>
              <a:t>متافيزيکي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فلسفي </a:t>
            </a:r>
            <a:r>
              <a:rPr lang="fa-IR" sz="2800" dirty="0">
                <a:cs typeface="Zar" pitchFamily="2" charset="-78"/>
              </a:rPr>
              <a:t>را </a:t>
            </a:r>
            <a:r>
              <a:rPr lang="fa-IR" sz="2800" dirty="0" smtClean="0">
                <a:cs typeface="Zar" pitchFamily="2" charset="-78"/>
              </a:rPr>
              <a:t>نمي‌توان </a:t>
            </a:r>
            <a:r>
              <a:rPr lang="fa-IR" sz="2800" dirty="0">
                <a:cs typeface="Zar" pitchFamily="2" charset="-78"/>
              </a:rPr>
              <a:t>از راه تجربه ابطال کرد، در </a:t>
            </a:r>
            <a:r>
              <a:rPr lang="fa-IR" sz="2800" dirty="0" smtClean="0">
                <a:cs typeface="Zar" pitchFamily="2" charset="-78"/>
              </a:rPr>
              <a:t>صورتي </a:t>
            </a:r>
            <a:r>
              <a:rPr lang="fa-IR" sz="2800" dirty="0">
                <a:cs typeface="Zar" pitchFamily="2" charset="-78"/>
              </a:rPr>
              <a:t>که </a:t>
            </a:r>
            <a:r>
              <a:rPr lang="fa-IR" sz="2800" dirty="0" smtClean="0">
                <a:cs typeface="Zar" pitchFamily="2" charset="-78"/>
              </a:rPr>
              <a:t>قوانين علمي </a:t>
            </a:r>
            <a:r>
              <a:rPr lang="fa-IR" sz="2800" dirty="0">
                <a:cs typeface="Zar" pitchFamily="2" charset="-78"/>
              </a:rPr>
              <a:t>از </a:t>
            </a:r>
            <a:r>
              <a:rPr lang="fa-IR" sz="2800" dirty="0" smtClean="0">
                <a:cs typeface="Zar" pitchFamily="2" charset="-78"/>
              </a:rPr>
              <a:t>اين طريق </a:t>
            </a:r>
            <a:r>
              <a:rPr lang="fa-IR" sz="2800" dirty="0">
                <a:cs typeface="Zar" pitchFamily="2" charset="-78"/>
              </a:rPr>
              <a:t>قابل ابطال </a:t>
            </a:r>
            <a:r>
              <a:rPr lang="fa-IR" sz="2800" dirty="0" smtClean="0">
                <a:cs typeface="Zar" pitchFamily="2" charset="-78"/>
              </a:rPr>
              <a:t>مي</a:t>
            </a:r>
            <a:r>
              <a:rPr lang="en-US" sz="2800" dirty="0" smtClean="0"/>
              <a:t>‌</a:t>
            </a:r>
            <a:r>
              <a:rPr lang="fa-IR" sz="2800" dirty="0">
                <a:cs typeface="Zar" pitchFamily="2" charset="-78"/>
              </a:rPr>
              <a:t>باشند.</a:t>
            </a:r>
          </a:p>
          <a:p>
            <a:pPr algn="justLow" rtl="1">
              <a:lnSpc>
                <a:spcPct val="80000"/>
              </a:lnSpc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5)علم از فلسفه چارچوب </a:t>
            </a:r>
            <a:r>
              <a:rPr lang="fa-IR" sz="2800" dirty="0" smtClean="0">
                <a:cs typeface="Zar" pitchFamily="2" charset="-78"/>
              </a:rPr>
              <a:t>فکري </a:t>
            </a:r>
            <a:r>
              <a:rPr lang="fa-IR" sz="2800" dirty="0">
                <a:cs typeface="Zar" pitchFamily="2" charset="-78"/>
              </a:rPr>
              <a:t>و جهان</a:t>
            </a:r>
            <a:r>
              <a:rPr lang="en-US" sz="2800" dirty="0"/>
              <a:t>‌</a:t>
            </a:r>
            <a:r>
              <a:rPr lang="fa-IR" sz="2800" dirty="0" smtClean="0">
                <a:cs typeface="Zar" pitchFamily="2" charset="-78"/>
              </a:rPr>
              <a:t>بيني مي‌آموزد </a:t>
            </a:r>
            <a:r>
              <a:rPr lang="fa-IR" sz="2800" dirty="0">
                <a:cs typeface="Zar" pitchFamily="2" charset="-78"/>
              </a:rPr>
              <a:t>و فلسفه </a:t>
            </a:r>
            <a:r>
              <a:rPr lang="fa-IR" sz="2800" dirty="0" smtClean="0">
                <a:cs typeface="Zar" pitchFamily="2" charset="-78"/>
              </a:rPr>
              <a:t>نيز </a:t>
            </a:r>
            <a:r>
              <a:rPr lang="fa-IR" sz="2800" dirty="0">
                <a:cs typeface="Zar" pitchFamily="2" charset="-78"/>
              </a:rPr>
              <a:t>از مسائل </a:t>
            </a:r>
            <a:r>
              <a:rPr lang="fa-IR" sz="2800" dirty="0" smtClean="0">
                <a:cs typeface="Zar" pitchFamily="2" charset="-78"/>
              </a:rPr>
              <a:t>جديد ايجاد </a:t>
            </a:r>
            <a:r>
              <a:rPr lang="fa-IR" sz="2800" dirty="0">
                <a:cs typeface="Zar" pitchFamily="2" charset="-78"/>
              </a:rPr>
              <a:t>شده به </a:t>
            </a:r>
            <a:r>
              <a:rPr lang="fa-IR" sz="2800" dirty="0" smtClean="0">
                <a:cs typeface="Zar" pitchFamily="2" charset="-78"/>
              </a:rPr>
              <a:t>وسيله </a:t>
            </a:r>
            <a:r>
              <a:rPr lang="fa-IR" sz="2800" dirty="0">
                <a:cs typeface="Zar" pitchFamily="2" charset="-78"/>
              </a:rPr>
              <a:t>علم استفاده </a:t>
            </a:r>
            <a:r>
              <a:rPr lang="fa-IR" sz="2800" dirty="0" smtClean="0">
                <a:cs typeface="Zar" pitchFamily="2" charset="-78"/>
              </a:rPr>
              <a:t>مي‌کند</a:t>
            </a:r>
            <a:r>
              <a:rPr lang="fa-IR" sz="2800" dirty="0">
                <a:cs typeface="Zar" pitchFamily="2" charset="-78"/>
              </a:rPr>
              <a:t>.</a:t>
            </a:r>
            <a:endParaRPr lang="en-US" sz="2800" dirty="0">
              <a:cs typeface="Zar" pitchFamily="2" charset="-78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>
                <a:cs typeface="Zar" pitchFamily="2" charset="-78"/>
              </a:rPr>
              <a:t>تفاوت علم با فلسفه: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993775" y="3371850"/>
            <a:ext cx="7693025" cy="1025525"/>
          </a:xfrm>
        </p:spPr>
        <p:txBody>
          <a:bodyPr anchor="ctr"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استدلال را تمسک فکر به معلومات به منظور کشف مجهولات </a:t>
            </a:r>
            <a:r>
              <a:rPr lang="fa-IR" dirty="0" smtClean="0">
                <a:cs typeface="Zar" pitchFamily="2" charset="-78"/>
              </a:rPr>
              <a:t>تعريف </a:t>
            </a:r>
            <a:r>
              <a:rPr lang="fa-IR" dirty="0">
                <a:cs typeface="Zar" pitchFamily="2" charset="-78"/>
              </a:rPr>
              <a:t>کرده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اند.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3163"/>
            <a:ext cx="8229600" cy="1143000"/>
          </a:xfrm>
        </p:spPr>
        <p:txBody>
          <a:bodyPr/>
          <a:lstStyle/>
          <a:p>
            <a:r>
              <a:rPr lang="fa-IR" dirty="0" smtClean="0">
                <a:cs typeface="Zar" pitchFamily="2" charset="-78"/>
              </a:rPr>
              <a:t>تعريف </a:t>
            </a:r>
            <a:r>
              <a:rPr lang="fa-IR" dirty="0">
                <a:cs typeface="Zar" pitchFamily="2" charset="-78"/>
              </a:rPr>
              <a:t>استدلال: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40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43125"/>
            <a:ext cx="8229600" cy="4525963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1)استدلال </a:t>
            </a:r>
            <a:r>
              <a:rPr lang="fa-IR" dirty="0" smtClean="0">
                <a:cs typeface="Zar" pitchFamily="2" charset="-78"/>
              </a:rPr>
              <a:t>قياسي:</a:t>
            </a: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  در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نوع استدلال فکر از </a:t>
            </a:r>
            <a:r>
              <a:rPr lang="fa-IR" dirty="0" smtClean="0">
                <a:cs typeface="Zar" pitchFamily="2" charset="-78"/>
              </a:rPr>
              <a:t>طريق </a:t>
            </a:r>
            <a:r>
              <a:rPr lang="fa-IR" dirty="0">
                <a:cs typeface="Zar" pitchFamily="2" charset="-78"/>
              </a:rPr>
              <a:t>معلومات </a:t>
            </a:r>
            <a:r>
              <a:rPr lang="fa-IR" dirty="0" smtClean="0">
                <a:cs typeface="Zar" pitchFamily="2" charset="-78"/>
              </a:rPr>
              <a:t>کلي، </a:t>
            </a:r>
            <a:r>
              <a:rPr lang="fa-IR" dirty="0">
                <a:cs typeface="Zar" pitchFamily="2" charset="-78"/>
              </a:rPr>
              <a:t>مجهولات </a:t>
            </a:r>
            <a:r>
              <a:rPr lang="fa-IR" dirty="0" smtClean="0">
                <a:cs typeface="Zar" pitchFamily="2" charset="-78"/>
              </a:rPr>
              <a:t>جزئي </a:t>
            </a:r>
            <a:r>
              <a:rPr lang="fa-IR" dirty="0">
                <a:cs typeface="Zar" pitchFamily="2" charset="-78"/>
              </a:rPr>
              <a:t>را کشف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justLow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2)استدلال </a:t>
            </a:r>
            <a:r>
              <a:rPr lang="fa-IR" dirty="0" smtClean="0">
                <a:cs typeface="Zar" pitchFamily="2" charset="-78"/>
              </a:rPr>
              <a:t>استقرايي:</a:t>
            </a: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 در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روش فکر با استفاده از معلومات </a:t>
            </a:r>
            <a:r>
              <a:rPr lang="fa-IR" dirty="0" smtClean="0">
                <a:cs typeface="Zar" pitchFamily="2" charset="-78"/>
              </a:rPr>
              <a:t>جزئي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برقراري </a:t>
            </a:r>
            <a:r>
              <a:rPr lang="fa-IR" dirty="0">
                <a:cs typeface="Zar" pitchFamily="2" charset="-78"/>
              </a:rPr>
              <a:t>ارتباط </a:t>
            </a:r>
            <a:r>
              <a:rPr lang="fa-IR" dirty="0" smtClean="0">
                <a:cs typeface="Zar" pitchFamily="2" charset="-78"/>
              </a:rPr>
              <a:t>بين </a:t>
            </a:r>
            <a:r>
              <a:rPr lang="fa-IR" dirty="0">
                <a:cs typeface="Zar" pitchFamily="2" charset="-78"/>
              </a:rPr>
              <a:t>آنها حکم </a:t>
            </a:r>
            <a:r>
              <a:rPr lang="fa-IR" dirty="0" smtClean="0">
                <a:cs typeface="Zar" pitchFamily="2" charset="-78"/>
              </a:rPr>
              <a:t>کلي </a:t>
            </a:r>
            <a:r>
              <a:rPr lang="fa-IR" dirty="0">
                <a:cs typeface="Zar" pitchFamily="2" charset="-78"/>
              </a:rPr>
              <a:t>را استنتاج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نمايد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1813"/>
            <a:ext cx="8229600" cy="1143000"/>
          </a:xfrm>
        </p:spPr>
        <p:txBody>
          <a:bodyPr/>
          <a:lstStyle/>
          <a:p>
            <a:pPr rtl="1"/>
            <a:r>
              <a:rPr lang="fa-IR">
                <a:cs typeface="Zar" pitchFamily="2" charset="-78"/>
              </a:rPr>
              <a:t>انواع استدلال: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15938" y="1981200"/>
            <a:ext cx="8170862" cy="4114800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1)علم </a:t>
            </a:r>
            <a:r>
              <a:rPr lang="fa-IR" dirty="0" smtClean="0">
                <a:cs typeface="Zar" pitchFamily="2" charset="-78"/>
              </a:rPr>
              <a:t>حضوري:</a:t>
            </a: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  </a:t>
            </a:r>
            <a:r>
              <a:rPr lang="fa-IR" dirty="0" smtClean="0">
                <a:cs typeface="Zar" pitchFamily="2" charset="-78"/>
              </a:rPr>
              <a:t>يعني اينکه واقعيت </a:t>
            </a:r>
            <a:r>
              <a:rPr lang="fa-IR" dirty="0">
                <a:cs typeface="Zar" pitchFamily="2" charset="-78"/>
              </a:rPr>
              <a:t>معلوم،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پيش </a:t>
            </a:r>
            <a:r>
              <a:rPr lang="fa-IR" dirty="0">
                <a:cs typeface="Zar" pitchFamily="2" charset="-78"/>
              </a:rPr>
              <a:t>انسان حاضر باشد و واسطه و </a:t>
            </a:r>
            <a:r>
              <a:rPr lang="fa-IR" dirty="0" smtClean="0">
                <a:cs typeface="Zar" pitchFamily="2" charset="-78"/>
              </a:rPr>
              <a:t>صورتي </a:t>
            </a:r>
            <a:r>
              <a:rPr lang="fa-IR" dirty="0">
                <a:cs typeface="Zar" pitchFamily="2" charset="-78"/>
              </a:rPr>
              <a:t>در کار نباشد.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مانندعلم به خود و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علم به ترس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2)علم </a:t>
            </a:r>
            <a:r>
              <a:rPr lang="fa-IR" dirty="0" smtClean="0">
                <a:cs typeface="Zar" pitchFamily="2" charset="-78"/>
              </a:rPr>
              <a:t>حصولي:</a:t>
            </a: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  </a:t>
            </a:r>
            <a:r>
              <a:rPr lang="fa-IR" dirty="0" smtClean="0">
                <a:cs typeface="Zar" pitchFamily="2" charset="-78"/>
              </a:rPr>
              <a:t>يعني علمي </a:t>
            </a:r>
            <a:r>
              <a:rPr lang="fa-IR" dirty="0">
                <a:cs typeface="Zar" pitchFamily="2" charset="-78"/>
              </a:rPr>
              <a:t>که بر اساس مفهوم و </a:t>
            </a:r>
            <a:r>
              <a:rPr lang="fa-IR" dirty="0" smtClean="0">
                <a:cs typeface="Zar" pitchFamily="2" charset="-78"/>
              </a:rPr>
              <a:t>واقعيت خارجي </a:t>
            </a:r>
            <a:r>
              <a:rPr lang="fa-IR" dirty="0">
                <a:cs typeface="Zar" pitchFamily="2" charset="-78"/>
              </a:rPr>
              <a:t>و با واسطه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انسان حاصل </a:t>
            </a:r>
            <a:r>
              <a:rPr lang="fa-IR" dirty="0" smtClean="0">
                <a:cs typeface="Zar" pitchFamily="2" charset="-78"/>
              </a:rPr>
              <a:t>مي </a:t>
            </a:r>
            <a:r>
              <a:rPr lang="fa-IR" dirty="0">
                <a:cs typeface="Zar" pitchFamily="2" charset="-78"/>
              </a:rPr>
              <a:t>گردد.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مانند علم به </a:t>
            </a:r>
            <a:r>
              <a:rPr lang="fa-IR" dirty="0" smtClean="0">
                <a:cs typeface="Zar" pitchFamily="2" charset="-78"/>
              </a:rPr>
              <a:t>اشياي </a:t>
            </a:r>
            <a:r>
              <a:rPr lang="fa-IR" dirty="0">
                <a:cs typeface="Zar" pitchFamily="2" charset="-78"/>
              </a:rPr>
              <a:t>خارج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Zar" pitchFamily="2" charset="-78"/>
              </a:rPr>
              <a:t>انواع علم: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744913" y="449263"/>
            <a:ext cx="1973262" cy="5238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630613" y="5238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latin typeface="Arial" pitchFamily="34" charset="0"/>
                <a:cs typeface="Zar" pitchFamily="2" charset="-78"/>
              </a:rPr>
              <a:t>تئوري </a:t>
            </a:r>
            <a:r>
              <a:rPr lang="fa-IR" dirty="0">
                <a:latin typeface="Arial" pitchFamily="34" charset="0"/>
                <a:cs typeface="Zar" pitchFamily="2" charset="-78"/>
              </a:rPr>
              <a:t>و معلومات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کلي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232025" y="1679575"/>
            <a:ext cx="1973263" cy="5238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239963" y="2895600"/>
            <a:ext cx="1973262" cy="5238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270125" y="4298950"/>
            <a:ext cx="1973263" cy="5238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3817938" y="5537200"/>
            <a:ext cx="1973262" cy="5238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5505450" y="1681163"/>
            <a:ext cx="1973263" cy="5238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5449888" y="2897188"/>
            <a:ext cx="1973262" cy="5238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5449888" y="4268788"/>
            <a:ext cx="1973262" cy="5238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5354638" y="1770063"/>
            <a:ext cx="217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latin typeface="Arial" pitchFamily="34" charset="0"/>
                <a:cs typeface="Zar" pitchFamily="2" charset="-78"/>
              </a:rPr>
              <a:t>تعريف </a:t>
            </a:r>
            <a:r>
              <a:rPr lang="fa-IR" dirty="0">
                <a:latin typeface="Arial" pitchFamily="34" charset="0"/>
                <a:cs typeface="Zar" pitchFamily="2" charset="-78"/>
              </a:rPr>
              <a:t>مسئله و ساخت مدلها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1655763" y="1771650"/>
            <a:ext cx="2352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latin typeface="Arial" pitchFamily="34" charset="0"/>
                <a:cs typeface="Zar" pitchFamily="2" charset="-78"/>
              </a:rPr>
              <a:t>نتيجه گيري </a:t>
            </a:r>
            <a:r>
              <a:rPr lang="fa-IR" dirty="0">
                <a:latin typeface="Arial" pitchFamily="34" charset="0"/>
                <a:cs typeface="Zar" pitchFamily="2" charset="-78"/>
              </a:rPr>
              <a:t>و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تعميم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5718175" y="2990850"/>
            <a:ext cx="145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latin typeface="Arial" pitchFamily="34" charset="0"/>
                <a:cs typeface="Zar" pitchFamily="2" charset="-78"/>
              </a:rPr>
              <a:t>تدوين فرضيه </a:t>
            </a:r>
            <a:r>
              <a:rPr lang="fa-IR" dirty="0">
                <a:latin typeface="Arial" pitchFamily="34" charset="0"/>
                <a:cs typeface="Zar" pitchFamily="2" charset="-78"/>
              </a:rPr>
              <a:t>ها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2655888" y="2974975"/>
            <a:ext cx="1131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latin typeface="Arial" pitchFamily="34" charset="0"/>
                <a:cs typeface="Zar" pitchFamily="2" charset="-78"/>
              </a:rPr>
              <a:t>تجزيه وتحليل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5705475" y="4354513"/>
            <a:ext cx="160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latin typeface="Arial" pitchFamily="34" charset="0"/>
                <a:cs typeface="Zar" pitchFamily="2" charset="-78"/>
              </a:rPr>
              <a:t>طراحي روشهاي </a:t>
            </a:r>
            <a:r>
              <a:rPr lang="fa-IR" dirty="0">
                <a:latin typeface="Arial" pitchFamily="34" charset="0"/>
                <a:cs typeface="Zar" pitchFamily="2" charset="-78"/>
              </a:rPr>
              <a:t>کار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2124075" y="4384675"/>
            <a:ext cx="188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>
                <a:latin typeface="Arial" pitchFamily="34" charset="0"/>
                <a:cs typeface="Zar" pitchFamily="2" charset="-78"/>
              </a:rPr>
              <a:t>طبقه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بندي </a:t>
            </a:r>
            <a:r>
              <a:rPr lang="fa-IR" dirty="0">
                <a:latin typeface="Arial" pitchFamily="34" charset="0"/>
                <a:cs typeface="Zar" pitchFamily="2" charset="-78"/>
              </a:rPr>
              <a:t>و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تلخيص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3917950" y="5629275"/>
            <a:ext cx="1700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latin typeface="Arial" pitchFamily="34" charset="0"/>
                <a:cs typeface="Zar" pitchFamily="2" charset="-78"/>
              </a:rPr>
              <a:t>گردآوري </a:t>
            </a:r>
            <a:r>
              <a:rPr lang="fa-IR" dirty="0">
                <a:latin typeface="Arial" pitchFamily="34" charset="0"/>
                <a:cs typeface="Zar" pitchFamily="2" charset="-78"/>
              </a:rPr>
              <a:t>اطلاعات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 flipV="1">
            <a:off x="3222625" y="973138"/>
            <a:ext cx="985838" cy="695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5364163" y="962025"/>
            <a:ext cx="1138237" cy="722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6459538" y="2206625"/>
            <a:ext cx="0" cy="696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>
            <a:off x="6461125" y="3422650"/>
            <a:ext cx="0" cy="827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 flipH="1">
            <a:off x="5311775" y="4760913"/>
            <a:ext cx="1117600" cy="754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 flipH="1" flipV="1">
            <a:off x="3222625" y="4818063"/>
            <a:ext cx="1092200" cy="701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 flipV="1">
            <a:off x="3135313" y="3395663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 flipV="1">
            <a:off x="3135313" y="2214563"/>
            <a:ext cx="0" cy="658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>
            <a:off x="5718175" y="695325"/>
            <a:ext cx="2816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8534400" y="668338"/>
            <a:ext cx="0" cy="515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 flipH="1">
            <a:off x="5805488" y="5819775"/>
            <a:ext cx="27289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8163" name="Line 35"/>
          <p:cNvSpPr>
            <a:spLocks noChangeShapeType="1"/>
          </p:cNvSpPr>
          <p:nvPr/>
        </p:nvSpPr>
        <p:spPr bwMode="auto">
          <a:xfrm>
            <a:off x="906463" y="684213"/>
            <a:ext cx="0" cy="515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8164" name="Line 36"/>
          <p:cNvSpPr>
            <a:spLocks noChangeShapeType="1"/>
          </p:cNvSpPr>
          <p:nvPr/>
        </p:nvSpPr>
        <p:spPr bwMode="auto">
          <a:xfrm flipH="1">
            <a:off x="900113" y="5848350"/>
            <a:ext cx="2916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>
            <a:off x="914400" y="682625"/>
            <a:ext cx="2816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 rot="16200000">
            <a:off x="7285831" y="3461545"/>
            <a:ext cx="185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>
                <a:latin typeface="Arial" pitchFamily="34" charset="0"/>
                <a:cs typeface="Zar" pitchFamily="2" charset="-78"/>
              </a:rPr>
              <a:t>استدلال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قياسي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48167" name="Text Box 39"/>
          <p:cNvSpPr txBox="1">
            <a:spLocks noChangeArrowheads="1"/>
          </p:cNvSpPr>
          <p:nvPr/>
        </p:nvSpPr>
        <p:spPr bwMode="auto">
          <a:xfrm rot="16200000">
            <a:off x="276225" y="3563938"/>
            <a:ext cx="2090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>
                <a:latin typeface="Arial" pitchFamily="34" charset="0"/>
                <a:cs typeface="Zar" pitchFamily="2" charset="-78"/>
              </a:rPr>
              <a:t>استدلال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استقرايي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48168" name="Text Box 40"/>
          <p:cNvSpPr txBox="1">
            <a:spLocks noChangeArrowheads="1"/>
          </p:cNvSpPr>
          <p:nvPr/>
        </p:nvSpPr>
        <p:spPr bwMode="auto">
          <a:xfrm>
            <a:off x="2147888" y="6169025"/>
            <a:ext cx="478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>
                <a:latin typeface="Arial" pitchFamily="34" charset="0"/>
                <a:cs typeface="Zar" pitchFamily="2" charset="-78"/>
              </a:rPr>
              <a:t>نمودار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فرآيند تحقيق علمي </a:t>
            </a:r>
            <a:r>
              <a:rPr lang="fa-IR" dirty="0">
                <a:latin typeface="Arial" pitchFamily="34" charset="0"/>
                <a:cs typeface="Zar" pitchFamily="2" charset="-78"/>
              </a:rPr>
              <a:t>و استدلال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قياسي </a:t>
            </a:r>
            <a:r>
              <a:rPr lang="fa-IR" dirty="0">
                <a:latin typeface="Arial" pitchFamily="34" charset="0"/>
                <a:cs typeface="Zar" pitchFamily="2" charset="-78"/>
              </a:rPr>
              <a:t>و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استقرائي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2000"/>
                                        <p:tgtEl>
                                          <p:spTgt spid="4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20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20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20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20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20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20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3" dur="200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3" grpId="0"/>
      <p:bldP spid="48134" grpId="0" animBg="1"/>
      <p:bldP spid="48135" grpId="0" animBg="1"/>
      <p:bldP spid="48137" grpId="0" animBg="1"/>
      <p:bldP spid="48138" grpId="0" animBg="1"/>
      <p:bldP spid="48139" grpId="0" animBg="1"/>
      <p:bldP spid="48140" grpId="0" animBg="1"/>
      <p:bldP spid="48141" grpId="0" animBg="1"/>
      <p:bldP spid="48142" grpId="0"/>
      <p:bldP spid="48143" grpId="0"/>
      <p:bldP spid="48144" grpId="0"/>
      <p:bldP spid="48145" grpId="0"/>
      <p:bldP spid="48146" grpId="0"/>
      <p:bldP spid="48147" grpId="0"/>
      <p:bldP spid="48148" grpId="0"/>
      <p:bldP spid="48149" grpId="0" animBg="1"/>
      <p:bldP spid="48150" grpId="0" animBg="1"/>
      <p:bldP spid="48151" grpId="0" animBg="1"/>
      <p:bldP spid="48152" grpId="0" animBg="1"/>
      <p:bldP spid="48153" grpId="0" animBg="1"/>
      <p:bldP spid="48154" grpId="0" animBg="1"/>
      <p:bldP spid="48155" grpId="0" animBg="1"/>
      <p:bldP spid="48156" grpId="0" animBg="1"/>
      <p:bldP spid="48157" grpId="0" animBg="1"/>
      <p:bldP spid="48158" grpId="0" animBg="1"/>
      <p:bldP spid="48160" grpId="0" animBg="1"/>
      <p:bldP spid="48163" grpId="0" animBg="1"/>
      <p:bldP spid="48164" grpId="0" animBg="1"/>
      <p:bldP spid="48165" grpId="0" animBg="1"/>
      <p:bldP spid="48166" grpId="0"/>
      <p:bldP spid="48167" grpId="0"/>
      <p:bldP spid="4816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3033713"/>
            <a:ext cx="7796213" cy="2200275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تمثيل </a:t>
            </a:r>
            <a:r>
              <a:rPr lang="fa-IR" dirty="0">
                <a:cs typeface="Zar" pitchFamily="2" charset="-78"/>
              </a:rPr>
              <a:t>عبارت است از استفاده از مشابهت </a:t>
            </a:r>
            <a:r>
              <a:rPr lang="fa-IR" dirty="0" smtClean="0">
                <a:cs typeface="Zar" pitchFamily="2" charset="-78"/>
              </a:rPr>
              <a:t>يک </a:t>
            </a:r>
            <a:r>
              <a:rPr lang="fa-IR" dirty="0">
                <a:cs typeface="Zar" pitchFamily="2" charset="-78"/>
              </a:rPr>
              <a:t>معلوم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کشف مجهول؛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يعني </a:t>
            </a:r>
            <a:r>
              <a:rPr lang="fa-IR" dirty="0">
                <a:cs typeface="Zar" pitchFamily="2" charset="-78"/>
              </a:rPr>
              <a:t>انسان بر اساس اطلاعات و </a:t>
            </a:r>
            <a:r>
              <a:rPr lang="fa-IR" dirty="0" smtClean="0">
                <a:cs typeface="Zar" pitchFamily="2" charset="-78"/>
              </a:rPr>
              <a:t>معلوماتي </a:t>
            </a:r>
            <a:r>
              <a:rPr lang="fa-IR" dirty="0">
                <a:cs typeface="Zar" pitchFamily="2" charset="-78"/>
              </a:rPr>
              <a:t>که نسبت به </a:t>
            </a:r>
            <a:r>
              <a:rPr lang="fa-IR" dirty="0" smtClean="0">
                <a:cs typeface="Zar" pitchFamily="2" charset="-78"/>
              </a:rPr>
              <a:t>يک </a:t>
            </a:r>
            <a:r>
              <a:rPr lang="fa-IR" dirty="0">
                <a:cs typeface="Zar" pitchFamily="2" charset="-78"/>
              </a:rPr>
              <a:t>فرد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مورد </a:t>
            </a:r>
            <a:r>
              <a:rPr lang="fa-IR" dirty="0" smtClean="0">
                <a:cs typeface="Zar" pitchFamily="2" charset="-78"/>
              </a:rPr>
              <a:t>يا پديده </a:t>
            </a:r>
            <a:r>
              <a:rPr lang="fa-IR" dirty="0">
                <a:cs typeface="Zar" pitchFamily="2" charset="-78"/>
              </a:rPr>
              <a:t>دارد،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مورد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فرد </a:t>
            </a:r>
            <a:r>
              <a:rPr lang="fa-IR" dirty="0" smtClean="0">
                <a:cs typeface="Zar" pitchFamily="2" charset="-78"/>
              </a:rPr>
              <a:t>يا پديده </a:t>
            </a:r>
            <a:r>
              <a:rPr lang="fa-IR" dirty="0">
                <a:cs typeface="Zar" pitchFamily="2" charset="-78"/>
              </a:rPr>
              <a:t>مشابه را </a:t>
            </a:r>
            <a:r>
              <a:rPr lang="fa-IR" dirty="0" smtClean="0">
                <a:cs typeface="Zar" pitchFamily="2" charset="-78"/>
              </a:rPr>
              <a:t>شناسايي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تعريف </a:t>
            </a:r>
            <a:r>
              <a:rPr lang="fa-IR" dirty="0">
                <a:cs typeface="Zar" pitchFamily="2" charset="-78"/>
              </a:rPr>
              <a:t>کند.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3288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تعريف تمثيل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608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57175" y="3043238"/>
            <a:ext cx="8643938" cy="1492250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متغير </a:t>
            </a:r>
            <a:r>
              <a:rPr lang="fa-IR" dirty="0">
                <a:cs typeface="Zar" pitchFamily="2" charset="-78"/>
              </a:rPr>
              <a:t>به </a:t>
            </a:r>
            <a:r>
              <a:rPr lang="fa-IR" dirty="0" smtClean="0">
                <a:cs typeface="Zar" pitchFamily="2" charset="-78"/>
              </a:rPr>
              <a:t>ويژگي يا </a:t>
            </a:r>
            <a:r>
              <a:rPr lang="fa-IR" dirty="0">
                <a:cs typeface="Zar" pitchFamily="2" charset="-78"/>
              </a:rPr>
              <a:t>صفت </a:t>
            </a:r>
            <a:r>
              <a:rPr lang="fa-IR" dirty="0" smtClean="0">
                <a:cs typeface="Zar" pitchFamily="2" charset="-78"/>
              </a:rPr>
              <a:t>يا عاملي </a:t>
            </a:r>
            <a:r>
              <a:rPr lang="fa-IR" dirty="0">
                <a:cs typeface="Zar" pitchFamily="2" charset="-78"/>
              </a:rPr>
              <a:t>اطلاق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 </a:t>
            </a:r>
            <a:r>
              <a:rPr lang="fa-IR" dirty="0">
                <a:cs typeface="Zar" pitchFamily="2" charset="-78"/>
              </a:rPr>
              <a:t>که </a:t>
            </a:r>
            <a:r>
              <a:rPr lang="fa-IR" dirty="0" smtClean="0">
                <a:cs typeface="Zar" pitchFamily="2" charset="-78"/>
              </a:rPr>
              <a:t>بين </a:t>
            </a:r>
            <a:r>
              <a:rPr lang="fa-IR" dirty="0">
                <a:cs typeface="Zar" pitchFamily="2" charset="-78"/>
              </a:rPr>
              <a:t>افراد جامعه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مشترک بوده،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تواند مقادير کمي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ارزشهاي متفاوتي </a:t>
            </a:r>
            <a:r>
              <a:rPr lang="fa-IR" dirty="0">
                <a:cs typeface="Zar" pitchFamily="2" charset="-78"/>
              </a:rPr>
              <a:t>داشته باشد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3288"/>
            <a:ext cx="8229600" cy="1143000"/>
          </a:xfrm>
        </p:spPr>
        <p:txBody>
          <a:bodyPr/>
          <a:lstStyle/>
          <a:p>
            <a:r>
              <a:rPr lang="fa-IR" dirty="0" smtClean="0">
                <a:cs typeface="Zar" pitchFamily="2" charset="-78"/>
              </a:rPr>
              <a:t>تعريف متغير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0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143625" y="3124200"/>
            <a:ext cx="1814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>
                <a:latin typeface="Arial" pitchFamily="34" charset="0"/>
                <a:cs typeface="Zar" pitchFamily="2" charset="-78"/>
              </a:rPr>
              <a:t>انواع </a:t>
            </a:r>
            <a:r>
              <a:rPr lang="fa-IR" sz="3200" dirty="0" smtClean="0">
                <a:latin typeface="Arial" pitchFamily="34" charset="0"/>
                <a:cs typeface="Zar" pitchFamily="2" charset="-78"/>
              </a:rPr>
              <a:t>متغيرها</a:t>
            </a:r>
            <a:endParaRPr lang="en-US" sz="32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49157" name="AutoShape 5"/>
          <p:cNvSpPr>
            <a:spLocks/>
          </p:cNvSpPr>
          <p:nvPr/>
        </p:nvSpPr>
        <p:spPr bwMode="auto">
          <a:xfrm>
            <a:off x="5678488" y="1223963"/>
            <a:ext cx="654050" cy="4425950"/>
          </a:xfrm>
          <a:prstGeom prst="rightBrace">
            <a:avLst>
              <a:gd name="adj1" fmla="val 563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803525" y="931863"/>
            <a:ext cx="2887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latin typeface="Arial" pitchFamily="34" charset="0"/>
                <a:cs typeface="Zar" pitchFamily="2" charset="-78"/>
              </a:rPr>
              <a:t>متغيرها </a:t>
            </a:r>
            <a:r>
              <a:rPr lang="fa-IR" sz="3200" dirty="0">
                <a:latin typeface="Arial" pitchFamily="34" charset="0"/>
                <a:cs typeface="Zar" pitchFamily="2" charset="-78"/>
              </a:rPr>
              <a:t>براساس ارزش</a:t>
            </a:r>
            <a:endParaRPr lang="en-US" sz="32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965450" y="1817688"/>
            <a:ext cx="2786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latin typeface="Arial" pitchFamily="34" charset="0"/>
                <a:cs typeface="Zar" pitchFamily="2" charset="-78"/>
              </a:rPr>
              <a:t>متغيرها </a:t>
            </a:r>
            <a:r>
              <a:rPr lang="fa-IR" sz="3200" dirty="0">
                <a:latin typeface="Arial" pitchFamily="34" charset="0"/>
                <a:cs typeface="Zar" pitchFamily="2" charset="-78"/>
              </a:rPr>
              <a:t>براساس رابطه</a:t>
            </a:r>
            <a:endParaRPr lang="en-US" sz="32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849563" y="3003550"/>
            <a:ext cx="2859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latin typeface="Arial" pitchFamily="34" charset="0"/>
                <a:cs typeface="Zar" pitchFamily="2" charset="-78"/>
              </a:rPr>
              <a:t>متغيرها </a:t>
            </a:r>
            <a:r>
              <a:rPr lang="fa-IR" sz="3200" dirty="0">
                <a:latin typeface="Arial" pitchFamily="34" charset="0"/>
                <a:cs typeface="Zar" pitchFamily="2" charset="-78"/>
              </a:rPr>
              <a:t>بر اساس نقش</a:t>
            </a:r>
            <a:endParaRPr lang="en-US" sz="32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628775" y="4010025"/>
            <a:ext cx="406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latin typeface="Arial" pitchFamily="34" charset="0"/>
                <a:cs typeface="Zar" pitchFamily="2" charset="-78"/>
              </a:rPr>
              <a:t>متغيرهاي </a:t>
            </a:r>
            <a:r>
              <a:rPr lang="fa-IR" sz="3200" dirty="0">
                <a:latin typeface="Arial" pitchFamily="34" charset="0"/>
                <a:cs typeface="Zar" pitchFamily="2" charset="-78"/>
              </a:rPr>
              <a:t>دو </a:t>
            </a:r>
            <a:r>
              <a:rPr lang="fa-IR" sz="3200" dirty="0" smtClean="0">
                <a:latin typeface="Arial" pitchFamily="34" charset="0"/>
                <a:cs typeface="Zar" pitchFamily="2" charset="-78"/>
              </a:rPr>
              <a:t>يا </a:t>
            </a:r>
            <a:r>
              <a:rPr lang="fa-IR" sz="3200" dirty="0">
                <a:latin typeface="Arial" pitchFamily="34" charset="0"/>
                <a:cs typeface="Zar" pitchFamily="2" charset="-78"/>
              </a:rPr>
              <a:t>چند </a:t>
            </a:r>
            <a:r>
              <a:rPr lang="fa-IR" sz="3200" dirty="0" smtClean="0">
                <a:latin typeface="Arial" pitchFamily="34" charset="0"/>
                <a:cs typeface="Zar" pitchFamily="2" charset="-78"/>
              </a:rPr>
              <a:t>ارزشي</a:t>
            </a:r>
            <a:endParaRPr lang="en-US" sz="32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3481388" y="5359400"/>
            <a:ext cx="2222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latin typeface="Arial" pitchFamily="34" charset="0"/>
                <a:cs typeface="Zar" pitchFamily="2" charset="-78"/>
              </a:rPr>
              <a:t>متغيرهاي جانبي</a:t>
            </a:r>
            <a:endParaRPr lang="en-US" sz="3200" dirty="0"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7" grpId="0" animBg="1"/>
      <p:bldP spid="49158" grpId="0"/>
      <p:bldP spid="49159" grpId="0"/>
      <p:bldP spid="49160" grpId="0"/>
      <p:bldP spid="49161" grpId="0"/>
      <p:bldP spid="4916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AutoShape 4"/>
          <p:cNvSpPr>
            <a:spLocks/>
          </p:cNvSpPr>
          <p:nvPr/>
        </p:nvSpPr>
        <p:spPr bwMode="auto">
          <a:xfrm>
            <a:off x="5848350" y="1770063"/>
            <a:ext cx="434975" cy="3236912"/>
          </a:xfrm>
          <a:prstGeom prst="rightBrace">
            <a:avLst>
              <a:gd name="adj1" fmla="val 6201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84900" y="3017838"/>
            <a:ext cx="2901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latin typeface="Arial" pitchFamily="34" charset="0"/>
                <a:cs typeface="Zar" pitchFamily="2" charset="-78"/>
              </a:rPr>
              <a:t>متغيرها </a:t>
            </a:r>
            <a:r>
              <a:rPr lang="fa-IR" sz="3200" dirty="0">
                <a:latin typeface="Arial" pitchFamily="34" charset="0"/>
                <a:cs typeface="Zar" pitchFamily="2" charset="-78"/>
              </a:rPr>
              <a:t>براساس ارزش</a:t>
            </a:r>
            <a:endParaRPr lang="en-US" sz="32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306638" y="1552575"/>
            <a:ext cx="361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latin typeface="Arial" pitchFamily="34" charset="0"/>
                <a:cs typeface="Zar" pitchFamily="2" charset="-78"/>
              </a:rPr>
              <a:t>متغيرهاي کمي 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0183" name="AutoShape 7"/>
          <p:cNvSpPr>
            <a:spLocks/>
          </p:cNvSpPr>
          <p:nvPr/>
        </p:nvSpPr>
        <p:spPr bwMode="auto">
          <a:xfrm>
            <a:off x="4005263" y="1035050"/>
            <a:ext cx="404812" cy="1595438"/>
          </a:xfrm>
          <a:prstGeom prst="rightBrace">
            <a:avLst>
              <a:gd name="adj1" fmla="val 328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87338" y="842963"/>
            <a:ext cx="3802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latin typeface="Arial" pitchFamily="34" charset="0"/>
                <a:cs typeface="Zar" pitchFamily="2" charset="-78"/>
              </a:rPr>
              <a:t>متصل:مقاديري مي پذيرند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که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اعشارپذيرند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مانند طول،وزن،ارتفاع</a:t>
            </a:r>
            <a:endParaRPr lang="en-US" sz="20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-171450" y="1797050"/>
            <a:ext cx="43243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latin typeface="Arial" pitchFamily="34" charset="0"/>
                <a:cs typeface="Zar" pitchFamily="2" charset="-78"/>
              </a:rPr>
              <a:t>منفصل:مقاديري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که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مي پذيرند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اعشار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پذير نيست</a:t>
            </a:r>
            <a:endParaRPr lang="fa-IR" sz="2000" dirty="0">
              <a:latin typeface="Arial" pitchFamily="34" charset="0"/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sz="2000" dirty="0">
                <a:latin typeface="Arial" pitchFamily="34" charset="0"/>
                <a:cs typeface="Zar" pitchFamily="2" charset="-78"/>
              </a:rPr>
              <a:t>مانند تعداد دانش موزان،کلاسها،درختان</a:t>
            </a:r>
            <a:endParaRPr lang="en-US" sz="20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38150" y="3203575"/>
            <a:ext cx="38322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latin typeface="Arial" pitchFamily="34" charset="0"/>
                <a:cs typeface="Zar" pitchFamily="2" charset="-78"/>
              </a:rPr>
              <a:t>مقادير عددي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به خود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نمي گيرند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بلکه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ارزشهاي کيفي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را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مي پذيرندمثل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خوش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خلقي،کوشا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بودن، اطاعت</a:t>
            </a:r>
          </a:p>
          <a:p>
            <a:pPr algn="r" rtl="1">
              <a:spcBef>
                <a:spcPct val="50000"/>
              </a:spcBef>
            </a:pPr>
            <a:endParaRPr lang="en-US" sz="20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4121150" y="313531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latin typeface="Arial" pitchFamily="34" charset="0"/>
                <a:cs typeface="Zar" pitchFamily="2" charset="-78"/>
              </a:rPr>
              <a:t>متغيرهاي کيفي: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2859088" y="4368800"/>
            <a:ext cx="306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latin typeface="Arial" pitchFamily="34" charset="0"/>
                <a:cs typeface="Zar" pitchFamily="2" charset="-78"/>
              </a:rPr>
              <a:t>متغيرهاي </a:t>
            </a:r>
            <a:r>
              <a:rPr lang="fa-IR" sz="2400" dirty="0">
                <a:latin typeface="Arial" pitchFamily="34" charset="0"/>
                <a:cs typeface="Zar" pitchFamily="2" charset="-78"/>
              </a:rPr>
              <a:t>دو </a:t>
            </a:r>
            <a:r>
              <a:rPr lang="fa-IR" sz="2400" dirty="0" smtClean="0">
                <a:latin typeface="Arial" pitchFamily="34" charset="0"/>
                <a:cs typeface="Zar" pitchFamily="2" charset="-78"/>
              </a:rPr>
              <a:t>وجهي يا اسمي: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430213" y="4398963"/>
            <a:ext cx="2832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latin typeface="Arial" pitchFamily="34" charset="0"/>
                <a:cs typeface="Zar" pitchFamily="2" charset="-78"/>
              </a:rPr>
              <a:t>اين متغيرها بين متغيرهاي کيفي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و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کمي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قرار دارند مانند جنس،شغل و مدرک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تحصيلي</a:t>
            </a:r>
            <a:endParaRPr lang="en-US" sz="2000" dirty="0"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  <p:bldP spid="50181" grpId="0"/>
      <p:bldP spid="50182" grpId="0"/>
      <p:bldP spid="50183" grpId="0" animBg="1"/>
      <p:bldP spid="50184" grpId="0"/>
      <p:bldP spid="50185" grpId="0"/>
      <p:bldP spid="50186" grpId="0"/>
      <p:bldP spid="50187" grpId="0"/>
      <p:bldP spid="50188" grpId="0"/>
      <p:bldP spid="5018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081713" y="2974975"/>
            <a:ext cx="2771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latin typeface="Arial" pitchFamily="34" charset="0"/>
                <a:cs typeface="Zar" pitchFamily="2" charset="-78"/>
              </a:rPr>
              <a:t>متغيرها </a:t>
            </a:r>
            <a:r>
              <a:rPr lang="fa-IR" sz="3200" dirty="0">
                <a:latin typeface="Arial" pitchFamily="34" charset="0"/>
                <a:cs typeface="Zar" pitchFamily="2" charset="-78"/>
              </a:rPr>
              <a:t>بر اساس رابطه</a:t>
            </a:r>
            <a:endParaRPr lang="en-US" sz="32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1205" name="AutoShape 5"/>
          <p:cNvSpPr>
            <a:spLocks/>
          </p:cNvSpPr>
          <p:nvPr/>
        </p:nvSpPr>
        <p:spPr bwMode="auto">
          <a:xfrm>
            <a:off x="5457825" y="1247775"/>
            <a:ext cx="666750" cy="3962400"/>
          </a:xfrm>
          <a:prstGeom prst="rightBrace">
            <a:avLst>
              <a:gd name="adj1" fmla="val 495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586163" y="1046163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latin typeface="Arial" pitchFamily="34" charset="0"/>
                <a:cs typeface="Zar" pitchFamily="2" charset="-78"/>
              </a:rPr>
              <a:t>متغيرهاي </a:t>
            </a:r>
            <a:r>
              <a:rPr lang="fa-IR" sz="2400" dirty="0">
                <a:latin typeface="Arial" pitchFamily="34" charset="0"/>
                <a:cs typeface="Zar" pitchFamily="2" charset="-78"/>
              </a:rPr>
              <a:t>مستقل: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14300" y="1057275"/>
            <a:ext cx="3832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latin typeface="Arial" pitchFamily="34" charset="0"/>
                <a:cs typeface="Zar" pitchFamily="2" charset="-78"/>
              </a:rPr>
              <a:t>اين متغيرها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نقش علت را به عهده دارند و بر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متغييرهاي ديگر تاثير مي</a:t>
            </a:r>
            <a:r>
              <a:rPr lang="en-US" sz="2400" dirty="0" smtClean="0">
                <a:latin typeface="Arial" pitchFamily="34" charset="0"/>
                <a:cs typeface="Zar" pitchFamily="2" charset="-78"/>
              </a:rPr>
              <a:t>‌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گذارند</a:t>
            </a:r>
            <a:r>
              <a:rPr lang="en-US" sz="2000" dirty="0">
                <a:latin typeface="Arial" pitchFamily="34" charset="0"/>
                <a:cs typeface="Zar" pitchFamily="2" charset="-78"/>
              </a:rPr>
              <a:t>.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367088" y="3003550"/>
            <a:ext cx="233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latin typeface="Arial" pitchFamily="34" charset="0"/>
                <a:cs typeface="Zar" pitchFamily="2" charset="-78"/>
              </a:rPr>
              <a:t>متغيرهاي </a:t>
            </a:r>
            <a:r>
              <a:rPr lang="fa-IR" sz="2400" dirty="0">
                <a:latin typeface="Arial" pitchFamily="34" charset="0"/>
                <a:cs typeface="Zar" pitchFamily="2" charset="-78"/>
              </a:rPr>
              <a:t>وابسته </a:t>
            </a:r>
            <a:r>
              <a:rPr lang="fa-IR" sz="2400" dirty="0" smtClean="0">
                <a:latin typeface="Arial" pitchFamily="34" charset="0"/>
                <a:cs typeface="Zar" pitchFamily="2" charset="-78"/>
              </a:rPr>
              <a:t>يا </a:t>
            </a:r>
            <a:r>
              <a:rPr lang="fa-IR" sz="2400" dirty="0">
                <a:latin typeface="Arial" pitchFamily="34" charset="0"/>
                <a:cs typeface="Zar" pitchFamily="2" charset="-78"/>
              </a:rPr>
              <a:t>تابع: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231775" y="3033713"/>
            <a:ext cx="33972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latin typeface="Arial" pitchFamily="34" charset="0"/>
                <a:cs typeface="Zar" pitchFamily="2" charset="-78"/>
              </a:rPr>
              <a:t>اين متغيرها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تابع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تغييرات متغير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مستقل هستند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يا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در واقع معلول آنها به حساب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مي</a:t>
            </a:r>
            <a:r>
              <a:rPr lang="en-US" sz="2400" dirty="0" smtClean="0">
                <a:latin typeface="Arial" pitchFamily="34" charset="0"/>
                <a:cs typeface="Zar" pitchFamily="2" charset="-78"/>
              </a:rPr>
              <a:t>‌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آيند</a:t>
            </a:r>
            <a:r>
              <a:rPr lang="en-US" sz="2000" dirty="0">
                <a:latin typeface="Arial" pitchFamily="34" charset="0"/>
                <a:cs typeface="Zar" pitchFamily="2" charset="-78"/>
              </a:rPr>
              <a:t>.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859088" y="4976813"/>
            <a:ext cx="265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latin typeface="Arial" pitchFamily="34" charset="0"/>
                <a:cs typeface="Zar" pitchFamily="2" charset="-78"/>
              </a:rPr>
              <a:t>متغيرهاي ميانگر يا </a:t>
            </a:r>
            <a:r>
              <a:rPr lang="fa-IR" sz="2400" dirty="0">
                <a:latin typeface="Arial" pitchFamily="34" charset="0"/>
                <a:cs typeface="Zar" pitchFamily="2" charset="-78"/>
              </a:rPr>
              <a:t>واسطه: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-42863" y="4979988"/>
            <a:ext cx="32083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latin typeface="Arial" pitchFamily="34" charset="0"/>
                <a:cs typeface="Zar" pitchFamily="2" charset="-78"/>
              </a:rPr>
              <a:t>متغيري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است که گاه به عنوان رابطه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بين متغير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مستقل و تابع قرار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مي</a:t>
            </a:r>
            <a:r>
              <a:rPr lang="en-US" sz="2400" dirty="0" smtClean="0">
                <a:latin typeface="Arial" pitchFamily="34" charset="0"/>
                <a:cs typeface="Zar" pitchFamily="2" charset="-78"/>
              </a:rPr>
              <a:t>‌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گيرد</a:t>
            </a:r>
            <a:r>
              <a:rPr lang="en-US" sz="2000" dirty="0">
                <a:latin typeface="Arial" pitchFamily="34" charset="0"/>
                <a:cs typeface="Zar" pitchFamily="2" charset="-78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5" grpId="0" animBg="1"/>
      <p:bldP spid="51206" grpId="0"/>
      <p:bldP spid="51207" grpId="0"/>
      <p:bldP spid="51208" grpId="0"/>
      <p:bldP spid="51209" grpId="0"/>
      <p:bldP spid="51210" grpId="0"/>
      <p:bldP spid="512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513388" y="2887663"/>
            <a:ext cx="3397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>
                <a:latin typeface="Arial" pitchFamily="34" charset="0"/>
                <a:cs typeface="Zar" pitchFamily="2" charset="-78"/>
              </a:rPr>
              <a:t>انواع </a:t>
            </a:r>
            <a:r>
              <a:rPr lang="fa-IR" sz="3200" dirty="0" smtClean="0">
                <a:latin typeface="Arial" pitchFamily="34" charset="0"/>
                <a:cs typeface="Zar" pitchFamily="2" charset="-78"/>
              </a:rPr>
              <a:t>متغيرها </a:t>
            </a:r>
            <a:r>
              <a:rPr lang="fa-IR" sz="3200" dirty="0">
                <a:latin typeface="Arial" pitchFamily="34" charset="0"/>
                <a:cs typeface="Zar" pitchFamily="2" charset="-78"/>
              </a:rPr>
              <a:t>براساس نقش</a:t>
            </a:r>
            <a:endParaRPr lang="en-US" sz="32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2229" name="AutoShape 5"/>
          <p:cNvSpPr>
            <a:spLocks/>
          </p:cNvSpPr>
          <p:nvPr/>
        </p:nvSpPr>
        <p:spPr bwMode="auto">
          <a:xfrm>
            <a:off x="5065713" y="1438275"/>
            <a:ext cx="565150" cy="3570288"/>
          </a:xfrm>
          <a:prstGeom prst="rightBrace">
            <a:avLst>
              <a:gd name="adj1" fmla="val 5264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438525" y="1204913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latin typeface="Arial" pitchFamily="34" charset="0"/>
                <a:cs typeface="Zar" pitchFamily="2" charset="-78"/>
              </a:rPr>
              <a:t>متغيرهاي علي: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03213" y="1263650"/>
            <a:ext cx="335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latin typeface="Arial" pitchFamily="34" charset="0"/>
                <a:cs typeface="Zar" pitchFamily="2" charset="-78"/>
              </a:rPr>
              <a:t>اين متغيرها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در واقع همان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متغيرهاي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مستقل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يا غير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وابسته هستند که به عنوان عامل بوجود آورنده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يک پديده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مورد مطالعه قرار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مي</a:t>
            </a:r>
            <a:r>
              <a:rPr lang="en-US" sz="2400" dirty="0" smtClean="0">
                <a:latin typeface="Arial" pitchFamily="34" charset="0"/>
                <a:cs typeface="Zar" pitchFamily="2" charset="-78"/>
              </a:rPr>
              <a:t>‌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گيرند</a:t>
            </a:r>
            <a:r>
              <a:rPr lang="en-US" sz="2000" dirty="0">
                <a:latin typeface="Arial" pitchFamily="34" charset="0"/>
                <a:cs typeface="Zar" pitchFamily="2" charset="-78"/>
              </a:rPr>
              <a:t>.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276475" y="4745038"/>
            <a:ext cx="283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latin typeface="Arial" pitchFamily="34" charset="0"/>
                <a:cs typeface="Zar" pitchFamily="2" charset="-78"/>
              </a:rPr>
              <a:t>متغيرهاي توصيفي: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549275" y="4802188"/>
            <a:ext cx="28606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latin typeface="Arial" pitchFamily="34" charset="0"/>
                <a:cs typeface="Zar" pitchFamily="2" charset="-78"/>
              </a:rPr>
              <a:t>اين متغيرها مبين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صفات و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ويژگيهاي يک پديده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هستند و در واقع وضع آن را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توضيح مي</a:t>
            </a:r>
            <a:r>
              <a:rPr lang="en-US" sz="2400" dirty="0" smtClean="0">
                <a:latin typeface="Arial" pitchFamily="34" charset="0"/>
                <a:cs typeface="Zar" pitchFamily="2" charset="-78"/>
              </a:rPr>
              <a:t>‌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دهند</a:t>
            </a:r>
            <a:r>
              <a:rPr lang="en-US" sz="2000" dirty="0">
                <a:latin typeface="Arial" pitchFamily="34" charset="0"/>
                <a:cs typeface="Zar" pitchFamily="2" charset="-78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 animBg="1"/>
      <p:bldP spid="52230" grpId="0"/>
      <p:bldP spid="52231" grpId="0"/>
      <p:bldP spid="52232" grpId="0"/>
      <p:bldP spid="5223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295900" y="3090863"/>
            <a:ext cx="3629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latin typeface="Arial" pitchFamily="34" charset="0"/>
                <a:cs typeface="Zar" pitchFamily="2" charset="-78"/>
              </a:rPr>
              <a:t>متغيرهاي </a:t>
            </a:r>
            <a:r>
              <a:rPr lang="fa-IR" sz="3200" dirty="0">
                <a:latin typeface="Arial" pitchFamily="34" charset="0"/>
                <a:cs typeface="Zar" pitchFamily="2" charset="-78"/>
              </a:rPr>
              <a:t>دو </a:t>
            </a:r>
            <a:r>
              <a:rPr lang="fa-IR" sz="3200" dirty="0" smtClean="0">
                <a:latin typeface="Arial" pitchFamily="34" charset="0"/>
                <a:cs typeface="Zar" pitchFamily="2" charset="-78"/>
              </a:rPr>
              <a:t>يا </a:t>
            </a:r>
            <a:r>
              <a:rPr lang="fa-IR" sz="3200" dirty="0">
                <a:latin typeface="Arial" pitchFamily="34" charset="0"/>
                <a:cs typeface="Zar" pitchFamily="2" charset="-78"/>
              </a:rPr>
              <a:t>چند </a:t>
            </a:r>
            <a:r>
              <a:rPr lang="fa-IR" sz="3200" dirty="0" smtClean="0">
                <a:latin typeface="Arial" pitchFamily="34" charset="0"/>
                <a:cs typeface="Zar" pitchFamily="2" charset="-78"/>
              </a:rPr>
              <a:t>ارزشي</a:t>
            </a:r>
            <a:endParaRPr lang="en-US" sz="32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3253" name="AutoShape 5"/>
          <p:cNvSpPr>
            <a:spLocks/>
          </p:cNvSpPr>
          <p:nvPr/>
        </p:nvSpPr>
        <p:spPr bwMode="auto">
          <a:xfrm>
            <a:off x="5005388" y="1755775"/>
            <a:ext cx="538162" cy="3425825"/>
          </a:xfrm>
          <a:prstGeom prst="rightBrace">
            <a:avLst>
              <a:gd name="adj1" fmla="val 530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798763" y="1509713"/>
            <a:ext cx="2176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latin typeface="Arial" pitchFamily="34" charset="0"/>
                <a:cs typeface="Zar" pitchFamily="2" charset="-78"/>
              </a:rPr>
              <a:t>متغيرهاي </a:t>
            </a:r>
            <a:r>
              <a:rPr lang="fa-IR" sz="2400" dirty="0">
                <a:latin typeface="Arial" pitchFamily="34" charset="0"/>
                <a:cs typeface="Zar" pitchFamily="2" charset="-78"/>
              </a:rPr>
              <a:t>دو </a:t>
            </a:r>
            <a:r>
              <a:rPr lang="fa-IR" sz="2400" dirty="0" smtClean="0">
                <a:latin typeface="Arial" pitchFamily="34" charset="0"/>
                <a:cs typeface="Zar" pitchFamily="2" charset="-78"/>
              </a:rPr>
              <a:t>ارزشي: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17500" y="1538288"/>
            <a:ext cx="2757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latin typeface="Arial" pitchFamily="34" charset="0"/>
                <a:cs typeface="Zar" pitchFamily="2" charset="-78"/>
              </a:rPr>
              <a:t>متغيرهايي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هستند که به آنها فقط دو ارزش داده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مي‌شود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مانند جنس که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يا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زن است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يا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مرد</a:t>
            </a:r>
            <a:r>
              <a:rPr lang="en-US" sz="2000" dirty="0">
                <a:latin typeface="Arial" pitchFamily="34" charset="0"/>
                <a:cs typeface="Zar" pitchFamily="2" charset="-78"/>
              </a:rPr>
              <a:t>.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068638" y="3903663"/>
            <a:ext cx="219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latin typeface="Arial" pitchFamily="34" charset="0"/>
                <a:cs typeface="Zar" pitchFamily="2" charset="-78"/>
              </a:rPr>
              <a:t>متغيرهاي </a:t>
            </a:r>
            <a:r>
              <a:rPr lang="fa-IR" sz="2400" dirty="0">
                <a:latin typeface="Arial" pitchFamily="34" charset="0"/>
                <a:cs typeface="Zar" pitchFamily="2" charset="-78"/>
              </a:rPr>
              <a:t>چند </a:t>
            </a:r>
            <a:r>
              <a:rPr lang="fa-IR" sz="2400" dirty="0" smtClean="0">
                <a:latin typeface="Arial" pitchFamily="34" charset="0"/>
                <a:cs typeface="Zar" pitchFamily="2" charset="-78"/>
              </a:rPr>
              <a:t>ارزشي: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00013" y="3919538"/>
            <a:ext cx="3178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latin typeface="Arial" pitchFamily="34" charset="0"/>
                <a:cs typeface="Zar" pitchFamily="2" charset="-78"/>
              </a:rPr>
              <a:t>متغيرهايي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هستند که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بيش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از دو عدد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يا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ارزش به خود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مي</a:t>
            </a:r>
            <a:r>
              <a:rPr lang="en-US" sz="2400" dirty="0" smtClean="0">
                <a:latin typeface="Arial" pitchFamily="34" charset="0"/>
                <a:cs typeface="Zar" pitchFamily="2" charset="-78"/>
              </a:rPr>
              <a:t>‌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گيرند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مانند سطح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تحصيلي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که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مي‌تواند ابتدايي،</a:t>
            </a:r>
            <a:r>
              <a:rPr lang="en-US" sz="2000" dirty="0" smtClean="0">
                <a:latin typeface="Arial" pitchFamily="34" charset="0"/>
                <a:cs typeface="Zar" pitchFamily="2" charset="-78"/>
              </a:rPr>
              <a:t>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راهنمايي،</a:t>
            </a:r>
            <a:r>
              <a:rPr lang="en-US" sz="2000" dirty="0" smtClean="0">
                <a:latin typeface="Arial" pitchFamily="34" charset="0"/>
                <a:cs typeface="Zar" pitchFamily="2" charset="-78"/>
              </a:rPr>
              <a:t>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متوسطه،</a:t>
            </a:r>
            <a:r>
              <a:rPr lang="en-US" sz="2000" dirty="0">
                <a:latin typeface="Arial" pitchFamily="34" charset="0"/>
                <a:cs typeface="Zar" pitchFamily="2" charset="-78"/>
              </a:rPr>
              <a:t>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کارداني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تا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دکتراي تخصصي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باشد</a:t>
            </a:r>
            <a:r>
              <a:rPr lang="en-US" sz="2000" dirty="0">
                <a:latin typeface="Arial" pitchFamily="34" charset="0"/>
                <a:cs typeface="Zar" pitchFamily="2" charset="-78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 animBg="1"/>
      <p:bldP spid="53254" grpId="0"/>
      <p:bldP spid="53255" grpId="0"/>
      <p:bldP spid="53256" grpId="0"/>
      <p:bldP spid="5325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781800" y="3092450"/>
            <a:ext cx="2174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latin typeface="Arial" pitchFamily="34" charset="0"/>
                <a:cs typeface="Zar" pitchFamily="2" charset="-78"/>
              </a:rPr>
              <a:t>متغيرهاي جانبي</a:t>
            </a:r>
            <a:endParaRPr lang="en-US" sz="32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4277" name="AutoShape 5"/>
          <p:cNvSpPr>
            <a:spLocks/>
          </p:cNvSpPr>
          <p:nvPr/>
        </p:nvSpPr>
        <p:spPr bwMode="auto">
          <a:xfrm>
            <a:off x="6199188" y="1611313"/>
            <a:ext cx="739775" cy="3700462"/>
          </a:xfrm>
          <a:prstGeom prst="rightBrace">
            <a:avLst>
              <a:gd name="adj1" fmla="val 416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844925" y="1393825"/>
            <a:ext cx="236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latin typeface="Arial" pitchFamily="34" charset="0"/>
                <a:cs typeface="Zar" pitchFamily="2" charset="-78"/>
              </a:rPr>
              <a:t>متغيرهاي تعديل </a:t>
            </a:r>
            <a:r>
              <a:rPr lang="fa-IR" sz="2400" dirty="0">
                <a:latin typeface="Arial" pitchFamily="34" charset="0"/>
                <a:cs typeface="Zar" pitchFamily="2" charset="-78"/>
              </a:rPr>
              <a:t>کننده: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42875" y="1438275"/>
            <a:ext cx="40481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latin typeface="Arial" pitchFamily="34" charset="0"/>
                <a:cs typeface="Zar" pitchFamily="2" charset="-78"/>
              </a:rPr>
              <a:t>اين متغير عاملي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است که توسط پژوهشگر انتخاب و اندازه</a:t>
            </a:r>
            <a:r>
              <a:rPr lang="en-US" sz="2400" dirty="0">
                <a:latin typeface="Arial" pitchFamily="34" charset="0"/>
                <a:cs typeface="Zar" pitchFamily="2" charset="-78"/>
              </a:rPr>
              <a:t>‌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گيري يا دستکاري مي‌شود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تا مشخص شود که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اين تغيير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موجب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تغييرهمبستگي بين متغيرها مي‌شود يا خير</a:t>
            </a:r>
            <a:r>
              <a:rPr lang="en-US" sz="2000" dirty="0">
                <a:latin typeface="Arial" pitchFamily="34" charset="0"/>
                <a:cs typeface="Zar" pitchFamily="2" charset="-78"/>
              </a:rPr>
              <a:t>.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 </a:t>
            </a:r>
            <a:endParaRPr lang="en-US" sz="20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557713" y="319405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latin typeface="Arial" pitchFamily="34" charset="0"/>
                <a:cs typeface="Zar" pitchFamily="2" charset="-78"/>
              </a:rPr>
              <a:t>متغيرهاي </a:t>
            </a:r>
            <a:r>
              <a:rPr lang="fa-IR" sz="2400" dirty="0">
                <a:latin typeface="Arial" pitchFamily="34" charset="0"/>
                <a:cs typeface="Zar" pitchFamily="2" charset="-78"/>
              </a:rPr>
              <a:t>کنترل: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506413" y="3209925"/>
            <a:ext cx="4383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>
                <a:latin typeface="Arial" pitchFamily="34" charset="0"/>
                <a:cs typeface="Zar" pitchFamily="2" charset="-78"/>
              </a:rPr>
              <a:t>محقق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مي‌تواند يک يا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چند مورد از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متغيرها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را ثابت نگه داشته و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يا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اثر آنها را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خنثي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کند</a:t>
            </a:r>
            <a:r>
              <a:rPr lang="en-US" sz="2000" dirty="0">
                <a:latin typeface="Arial" pitchFamily="34" charset="0"/>
                <a:cs typeface="Zar" pitchFamily="2" charset="-78"/>
              </a:rPr>
              <a:t>.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3057525" y="5037138"/>
            <a:ext cx="323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dirty="0" smtClean="0">
                <a:latin typeface="Arial" pitchFamily="34" charset="0"/>
                <a:cs typeface="Zar" pitchFamily="2" charset="-78"/>
              </a:rPr>
              <a:t>متغيرهاي </a:t>
            </a:r>
            <a:r>
              <a:rPr lang="fa-IR" sz="2400" dirty="0">
                <a:latin typeface="Arial" pitchFamily="34" charset="0"/>
                <a:cs typeface="Zar" pitchFamily="2" charset="-78"/>
              </a:rPr>
              <a:t>مزاحم </a:t>
            </a:r>
            <a:r>
              <a:rPr lang="fa-IR" sz="2400" dirty="0" smtClean="0">
                <a:latin typeface="Arial" pitchFamily="34" charset="0"/>
                <a:cs typeface="Zar" pitchFamily="2" charset="-78"/>
              </a:rPr>
              <a:t>يا </a:t>
            </a:r>
            <a:r>
              <a:rPr lang="fa-IR" sz="2400" dirty="0">
                <a:latin typeface="Arial" pitchFamily="34" charset="0"/>
                <a:cs typeface="Zar" pitchFamily="2" charset="-78"/>
              </a:rPr>
              <a:t>مداخله گر: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-88900" y="5095875"/>
            <a:ext cx="33099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latin typeface="Arial" pitchFamily="34" charset="0"/>
                <a:cs typeface="Zar" pitchFamily="2" charset="-78"/>
              </a:rPr>
              <a:t>اين متغيرها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به صورت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فرضي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و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نظري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بر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متغير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تابع اثر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مي</a:t>
            </a:r>
            <a:r>
              <a:rPr lang="en-US" sz="2400" dirty="0" smtClean="0">
                <a:latin typeface="Arial" pitchFamily="34" charset="0"/>
                <a:cs typeface="Zar" pitchFamily="2" charset="-78"/>
              </a:rPr>
              <a:t>‌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گذارند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ولي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عملا قابل مشاهده،</a:t>
            </a:r>
            <a:r>
              <a:rPr lang="en-US" sz="2000" dirty="0">
                <a:latin typeface="Arial" pitchFamily="34" charset="0"/>
                <a:cs typeface="Zar" pitchFamily="2" charset="-78"/>
              </a:rPr>
              <a:t>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اندازه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گيري </a:t>
            </a:r>
            <a:r>
              <a:rPr lang="fa-IR" sz="2000" dirty="0">
                <a:latin typeface="Arial" pitchFamily="34" charset="0"/>
                <a:cs typeface="Zar" pitchFamily="2" charset="-78"/>
              </a:rPr>
              <a:t>و </a:t>
            </a:r>
            <a:r>
              <a:rPr lang="fa-IR" sz="2000" dirty="0" smtClean="0">
                <a:latin typeface="Arial" pitchFamily="34" charset="0"/>
                <a:cs typeface="Zar" pitchFamily="2" charset="-78"/>
              </a:rPr>
              <a:t>دستکاري نيستند</a:t>
            </a:r>
            <a:r>
              <a:rPr lang="en-US" sz="2000" dirty="0">
                <a:latin typeface="Arial" pitchFamily="34" charset="0"/>
                <a:cs typeface="Zar" pitchFamily="2" charset="-78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 animBg="1"/>
      <p:bldP spid="54278" grpId="0"/>
      <p:bldP spid="54279" grpId="0"/>
      <p:bldP spid="54280" grpId="0"/>
      <p:bldP spid="54281" grpId="0"/>
      <p:bldP spid="54282" grpId="0"/>
      <p:bldP spid="5428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151188"/>
            <a:ext cx="8229600" cy="2913062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1)متغيرها </a:t>
            </a:r>
            <a:r>
              <a:rPr lang="fa-IR" dirty="0">
                <a:cs typeface="Zar" pitchFamily="2" charset="-78"/>
              </a:rPr>
              <a:t>و مشخصات آنهابه </a:t>
            </a:r>
            <a:r>
              <a:rPr lang="fa-IR" dirty="0" smtClean="0">
                <a:cs typeface="Zar" pitchFamily="2" charset="-78"/>
              </a:rPr>
              <a:t>شيوه اي تعريف </a:t>
            </a:r>
            <a:r>
              <a:rPr lang="fa-IR" dirty="0">
                <a:cs typeface="Zar" pitchFamily="2" charset="-78"/>
              </a:rPr>
              <a:t>شوند که مشاهده </a:t>
            </a:r>
            <a:r>
              <a:rPr lang="fa-IR" dirty="0" smtClean="0">
                <a:cs typeface="Zar" pitchFamily="2" charset="-78"/>
              </a:rPr>
              <a:t>پذير </a:t>
            </a:r>
            <a:r>
              <a:rPr lang="fa-IR" dirty="0">
                <a:cs typeface="Zar" pitchFamily="2" charset="-78"/>
              </a:rPr>
              <a:t>و قابل سنجش باشند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2)معيارهاي </a:t>
            </a:r>
            <a:r>
              <a:rPr lang="fa-IR" dirty="0">
                <a:cs typeface="Zar" pitchFamily="2" charset="-78"/>
              </a:rPr>
              <a:t>اندازه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گيري </a:t>
            </a:r>
            <a:r>
              <a:rPr lang="fa-IR" dirty="0">
                <a:cs typeface="Zar" pitchFamily="2" charset="-78"/>
              </a:rPr>
              <a:t>در جمع</a:t>
            </a:r>
            <a:r>
              <a:rPr lang="ar-SA" dirty="0">
                <a:cs typeface="Times New Roman (Arabic)" charset="0"/>
              </a:rPr>
              <a:t>‏</a:t>
            </a:r>
            <a:r>
              <a:rPr lang="fa-IR" dirty="0" smtClean="0">
                <a:cs typeface="Zar" pitchFamily="2" charset="-78"/>
              </a:rPr>
              <a:t>آوري </a:t>
            </a:r>
            <a:r>
              <a:rPr lang="fa-IR" dirty="0">
                <a:cs typeface="Zar" pitchFamily="2" charset="-78"/>
              </a:rPr>
              <a:t>اطلاعات به گونه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به کار گرفته شوند که امکان </a:t>
            </a:r>
            <a:r>
              <a:rPr lang="fa-IR" dirty="0" smtClean="0">
                <a:cs typeface="Zar" pitchFamily="2" charset="-78"/>
              </a:rPr>
              <a:t>ارزيابي </a:t>
            </a:r>
            <a:r>
              <a:rPr lang="fa-IR" dirty="0">
                <a:cs typeface="Zar" pitchFamily="2" charset="-78"/>
              </a:rPr>
              <a:t>فرضيه‏ها وجود داشته باشد.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1825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 smtClean="0">
                <a:cs typeface="Zar" pitchFamily="2" charset="-78"/>
              </a:rPr>
              <a:t>شرايط </a:t>
            </a:r>
            <a:r>
              <a:rPr lang="fa-IR" sz="4000" dirty="0">
                <a:cs typeface="Zar" pitchFamily="2" charset="-78"/>
              </a:rPr>
              <a:t>لازم </a:t>
            </a:r>
            <a:r>
              <a:rPr lang="fa-IR" sz="4000" dirty="0" smtClean="0">
                <a:cs typeface="Zar" pitchFamily="2" charset="-78"/>
              </a:rPr>
              <a:t>براي </a:t>
            </a:r>
            <a:r>
              <a:rPr lang="fa-IR" sz="4000" dirty="0">
                <a:cs typeface="Zar" pitchFamily="2" charset="-78"/>
              </a:rPr>
              <a:t>سنجش و اندازه </a:t>
            </a:r>
            <a:r>
              <a:rPr lang="fa-IR" sz="4000" dirty="0" smtClean="0">
                <a:cs typeface="Zar" pitchFamily="2" charset="-78"/>
              </a:rPr>
              <a:t>گيري متغيرهاي تحقيق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charRg st="0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charRg st="0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charRg st="83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charRg st="83" end="1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1)ديدگاه </a:t>
            </a:r>
            <a:r>
              <a:rPr lang="fa-IR" dirty="0">
                <a:cs typeface="Zar" pitchFamily="2" charset="-78"/>
              </a:rPr>
              <a:t>تجربه </a:t>
            </a:r>
            <a:r>
              <a:rPr lang="fa-IR" dirty="0" smtClean="0">
                <a:cs typeface="Zar" pitchFamily="2" charset="-78"/>
              </a:rPr>
              <a:t>گرايي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پوزيتيويسم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		</a:t>
            </a:r>
            <a:r>
              <a:rPr lang="fa-IR" dirty="0" smtClean="0">
                <a:cs typeface="Zar" pitchFamily="2" charset="-78"/>
              </a:rPr>
              <a:t>2)ديدگاه </a:t>
            </a:r>
            <a:r>
              <a:rPr lang="fa-IR" dirty="0">
                <a:cs typeface="Zar" pitchFamily="2" charset="-78"/>
              </a:rPr>
              <a:t>عقل </a:t>
            </a:r>
            <a:r>
              <a:rPr lang="fa-IR" dirty="0" smtClean="0">
                <a:cs typeface="Zar" pitchFamily="2" charset="-78"/>
              </a:rPr>
              <a:t>گرايي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				</a:t>
            </a:r>
            <a:r>
              <a:rPr lang="fa-IR" dirty="0" smtClean="0">
                <a:cs typeface="Zar" pitchFamily="2" charset="-78"/>
              </a:rPr>
              <a:t>3)ديدگاه استنباطي</a:t>
            </a:r>
            <a:endParaRPr lang="en-US" dirty="0">
              <a:cs typeface="Zar" pitchFamily="2" charset="-78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Zar" pitchFamily="2" charset="-78"/>
              </a:rPr>
              <a:t>ديدگاههاي شناختي: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2212975" y="2901950"/>
            <a:ext cx="413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latin typeface="Arial" pitchFamily="34" charset="0"/>
                <a:cs typeface="Zar" pitchFamily="2" charset="-78"/>
              </a:rPr>
              <a:t>گردآوري </a:t>
            </a:r>
            <a:r>
              <a:rPr lang="fa-IR" sz="3200" dirty="0">
                <a:latin typeface="Arial" pitchFamily="34" charset="0"/>
                <a:cs typeface="Zar" pitchFamily="2" charset="-78"/>
              </a:rPr>
              <a:t>اطلاعات و داده</a:t>
            </a:r>
            <a:r>
              <a:rPr lang="en-US" sz="2400" dirty="0">
                <a:latin typeface="Arial" pitchFamily="34" charset="0"/>
                <a:cs typeface="Zar" pitchFamily="2" charset="-78"/>
              </a:rPr>
              <a:t>‌</a:t>
            </a:r>
            <a:r>
              <a:rPr lang="fa-IR" sz="3200" dirty="0">
                <a:latin typeface="Arial" pitchFamily="34" charset="0"/>
                <a:cs typeface="Zar" pitchFamily="2" charset="-78"/>
              </a:rPr>
              <a:t>ها</a:t>
            </a:r>
            <a:endParaRPr lang="en-US" sz="32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114550" y="1698625"/>
            <a:ext cx="5224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dirty="0" smtClean="0">
                <a:latin typeface="Arial" pitchFamily="34" charset="0"/>
                <a:cs typeface="Zar" pitchFamily="2" charset="-78"/>
              </a:rPr>
              <a:t>گزينش</a:t>
            </a:r>
            <a:r>
              <a:rPr lang="fa-IR" sz="3200" dirty="0">
                <a:latin typeface="Arial" pitchFamily="34" charset="0"/>
                <a:cs typeface="Zar" pitchFamily="2" charset="-78"/>
              </a:rPr>
              <a:t>، </a:t>
            </a:r>
            <a:r>
              <a:rPr lang="fa-IR" sz="3200" dirty="0" smtClean="0">
                <a:latin typeface="Arial" pitchFamily="34" charset="0"/>
                <a:cs typeface="Zar" pitchFamily="2" charset="-78"/>
              </a:rPr>
              <a:t>طراحي </a:t>
            </a:r>
            <a:r>
              <a:rPr lang="fa-IR" sz="3200" dirty="0">
                <a:latin typeface="Arial" pitchFamily="34" charset="0"/>
                <a:cs typeface="Zar" pitchFamily="2" charset="-78"/>
              </a:rPr>
              <a:t>و </a:t>
            </a:r>
            <a:r>
              <a:rPr lang="fa-IR" sz="3200" dirty="0" smtClean="0">
                <a:latin typeface="Arial" pitchFamily="34" charset="0"/>
                <a:cs typeface="Zar" pitchFamily="2" charset="-78"/>
              </a:rPr>
              <a:t>تشريح روشهاي </a:t>
            </a:r>
            <a:r>
              <a:rPr lang="fa-IR" sz="3200" dirty="0">
                <a:latin typeface="Arial" pitchFamily="34" charset="0"/>
                <a:cs typeface="Zar" pitchFamily="2" charset="-78"/>
              </a:rPr>
              <a:t>کار</a:t>
            </a:r>
            <a:endParaRPr lang="en-US" sz="32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320925" y="527050"/>
            <a:ext cx="477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dirty="0">
                <a:latin typeface="Arial" pitchFamily="34" charset="0"/>
                <a:cs typeface="Zar" pitchFamily="2" charset="-78"/>
              </a:rPr>
              <a:t>انتخاب، </a:t>
            </a:r>
            <a:r>
              <a:rPr lang="fa-IR" sz="3200" dirty="0" smtClean="0">
                <a:latin typeface="Arial" pitchFamily="34" charset="0"/>
                <a:cs typeface="Zar" pitchFamily="2" charset="-78"/>
              </a:rPr>
              <a:t>تحليل </a:t>
            </a:r>
            <a:r>
              <a:rPr lang="fa-IR" sz="3200" dirty="0">
                <a:latin typeface="Arial" pitchFamily="34" charset="0"/>
                <a:cs typeface="Zar" pitchFamily="2" charset="-78"/>
              </a:rPr>
              <a:t>و </a:t>
            </a:r>
            <a:r>
              <a:rPr lang="fa-IR" sz="3200" dirty="0" smtClean="0">
                <a:latin typeface="Arial" pitchFamily="34" charset="0"/>
                <a:cs typeface="Zar" pitchFamily="2" charset="-78"/>
              </a:rPr>
              <a:t>تبيين </a:t>
            </a:r>
            <a:r>
              <a:rPr lang="fa-IR" sz="3200" dirty="0">
                <a:latin typeface="Arial" pitchFamily="34" charset="0"/>
                <a:cs typeface="Zar" pitchFamily="2" charset="-78"/>
              </a:rPr>
              <a:t>مساله </a:t>
            </a:r>
            <a:r>
              <a:rPr lang="fa-IR" sz="3200" dirty="0" smtClean="0">
                <a:latin typeface="Arial" pitchFamily="34" charset="0"/>
                <a:cs typeface="Zar" pitchFamily="2" charset="-78"/>
              </a:rPr>
              <a:t>تحقيق</a:t>
            </a:r>
            <a:endParaRPr lang="en-US" sz="32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090738" y="498475"/>
            <a:ext cx="4876800" cy="6524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078038" y="1657350"/>
            <a:ext cx="4876800" cy="6524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092325" y="2857500"/>
            <a:ext cx="4876800" cy="6524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2078038" y="4043363"/>
            <a:ext cx="4876800" cy="6524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2092325" y="5214938"/>
            <a:ext cx="4876800" cy="6524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1290638" y="4078288"/>
            <a:ext cx="5718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000" dirty="0">
                <a:latin typeface="Arial" pitchFamily="34" charset="0"/>
                <a:cs typeface="Zar" pitchFamily="2" charset="-78"/>
              </a:rPr>
              <a:t>طبقه</a:t>
            </a:r>
            <a:r>
              <a:rPr lang="en-US" sz="2400" dirty="0">
                <a:latin typeface="Arial" pitchFamily="34" charset="0"/>
                <a:cs typeface="Zar" pitchFamily="2" charset="-78"/>
              </a:rPr>
              <a:t>‌</a:t>
            </a:r>
            <a:r>
              <a:rPr lang="fa-IR" sz="3000" dirty="0" smtClean="0">
                <a:latin typeface="Arial" pitchFamily="34" charset="0"/>
                <a:cs typeface="Zar" pitchFamily="2" charset="-78"/>
              </a:rPr>
              <a:t>بندي </a:t>
            </a:r>
            <a:r>
              <a:rPr lang="fa-IR" sz="3000" dirty="0">
                <a:latin typeface="Arial" pitchFamily="34" charset="0"/>
                <a:cs typeface="Zar" pitchFamily="2" charset="-78"/>
              </a:rPr>
              <a:t>و </a:t>
            </a:r>
            <a:r>
              <a:rPr lang="fa-IR" sz="3000" dirty="0" smtClean="0">
                <a:latin typeface="Arial" pitchFamily="34" charset="0"/>
                <a:cs typeface="Zar" pitchFamily="2" charset="-78"/>
              </a:rPr>
              <a:t>تجزيه </a:t>
            </a:r>
            <a:r>
              <a:rPr lang="fa-IR" sz="3000" dirty="0">
                <a:latin typeface="Arial" pitchFamily="34" charset="0"/>
                <a:cs typeface="Zar" pitchFamily="2" charset="-78"/>
              </a:rPr>
              <a:t>و </a:t>
            </a:r>
            <a:r>
              <a:rPr lang="fa-IR" sz="3000" dirty="0" smtClean="0">
                <a:latin typeface="Arial" pitchFamily="34" charset="0"/>
                <a:cs typeface="Zar" pitchFamily="2" charset="-78"/>
              </a:rPr>
              <a:t>تحليل </a:t>
            </a:r>
            <a:r>
              <a:rPr lang="fa-IR" sz="3000" dirty="0">
                <a:latin typeface="Arial" pitchFamily="34" charset="0"/>
                <a:cs typeface="Zar" pitchFamily="2" charset="-78"/>
              </a:rPr>
              <a:t>و </a:t>
            </a:r>
            <a:r>
              <a:rPr lang="fa-IR" sz="3000" dirty="0" smtClean="0">
                <a:latin typeface="Arial" pitchFamily="34" charset="0"/>
                <a:cs typeface="Zar" pitchFamily="2" charset="-78"/>
              </a:rPr>
              <a:t>تفسير </a:t>
            </a:r>
            <a:r>
              <a:rPr lang="fa-IR" sz="3000" dirty="0">
                <a:latin typeface="Arial" pitchFamily="34" charset="0"/>
                <a:cs typeface="Zar" pitchFamily="2" charset="-78"/>
              </a:rPr>
              <a:t>داده</a:t>
            </a:r>
            <a:r>
              <a:rPr lang="en-US" sz="2400" dirty="0">
                <a:latin typeface="Arial" pitchFamily="34" charset="0"/>
                <a:cs typeface="Zar" pitchFamily="2" charset="-78"/>
              </a:rPr>
              <a:t>‌</a:t>
            </a:r>
            <a:r>
              <a:rPr lang="fa-IR" sz="3000" dirty="0">
                <a:latin typeface="Arial" pitchFamily="34" charset="0"/>
                <a:cs typeface="Zar" pitchFamily="2" charset="-78"/>
              </a:rPr>
              <a:t>ها</a:t>
            </a:r>
            <a:endParaRPr lang="en-US" sz="30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2339975" y="5272088"/>
            <a:ext cx="3614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latin typeface="Arial" pitchFamily="34" charset="0"/>
                <a:cs typeface="Zar" pitchFamily="2" charset="-78"/>
              </a:rPr>
              <a:t>تدوين </a:t>
            </a:r>
            <a:r>
              <a:rPr lang="fa-IR" sz="3200" dirty="0">
                <a:latin typeface="Arial" pitchFamily="34" charset="0"/>
                <a:cs typeface="Zar" pitchFamily="2" charset="-78"/>
              </a:rPr>
              <a:t>گزارش </a:t>
            </a:r>
            <a:r>
              <a:rPr lang="fa-IR" sz="3200" dirty="0" smtClean="0">
                <a:latin typeface="Arial" pitchFamily="34" charset="0"/>
                <a:cs typeface="Zar" pitchFamily="2" charset="-78"/>
              </a:rPr>
              <a:t>تحقيق</a:t>
            </a:r>
            <a:endParaRPr lang="en-US" sz="32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4543425" y="1146175"/>
            <a:ext cx="0" cy="5222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4545013" y="2333625"/>
            <a:ext cx="0" cy="5222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4545013" y="3505200"/>
            <a:ext cx="0" cy="5222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4545013" y="4676775"/>
            <a:ext cx="0" cy="5222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6978650" y="596900"/>
            <a:ext cx="143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latin typeface="Arial" pitchFamily="34" charset="0"/>
                <a:cs typeface="Zar" pitchFamily="2" charset="-78"/>
              </a:rPr>
              <a:t>مرحله اول</a:t>
            </a:r>
            <a:endParaRPr lang="en-US" sz="2400">
              <a:latin typeface="Arial" pitchFamily="34" charset="0"/>
              <a:cs typeface="Zar" pitchFamily="2" charset="-78"/>
            </a:endParaRP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6980238" y="1755775"/>
            <a:ext cx="143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latin typeface="Arial" pitchFamily="34" charset="0"/>
                <a:cs typeface="Zar" pitchFamily="2" charset="-78"/>
              </a:rPr>
              <a:t>مرحله دوم</a:t>
            </a:r>
            <a:endParaRPr lang="en-US" sz="2400">
              <a:latin typeface="Arial" pitchFamily="34" charset="0"/>
              <a:cs typeface="Zar" pitchFamily="2" charset="-78"/>
            </a:endParaRP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6992938" y="2940050"/>
            <a:ext cx="143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latin typeface="Arial" pitchFamily="34" charset="0"/>
                <a:cs typeface="Zar" pitchFamily="2" charset="-78"/>
              </a:rPr>
              <a:t>مرحله سوم</a:t>
            </a:r>
            <a:endParaRPr lang="en-US" sz="2400">
              <a:latin typeface="Arial" pitchFamily="34" charset="0"/>
              <a:cs typeface="Zar" pitchFamily="2" charset="-78"/>
            </a:endParaRPr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6992938" y="4140200"/>
            <a:ext cx="143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latin typeface="Arial" pitchFamily="34" charset="0"/>
                <a:cs typeface="Zar" pitchFamily="2" charset="-78"/>
              </a:rPr>
              <a:t>مرحله چهارم</a:t>
            </a:r>
            <a:endParaRPr lang="en-US" sz="2400">
              <a:latin typeface="Arial" pitchFamily="34" charset="0"/>
              <a:cs typeface="Zar" pitchFamily="2" charset="-78"/>
            </a:endParaRP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6992938" y="5311775"/>
            <a:ext cx="143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latin typeface="Arial" pitchFamily="34" charset="0"/>
                <a:cs typeface="Zar" pitchFamily="2" charset="-78"/>
              </a:rPr>
              <a:t>مرحله پنجم</a:t>
            </a:r>
            <a:endParaRPr lang="en-US" sz="2400">
              <a:latin typeface="Arial" pitchFamily="34" charset="0"/>
              <a:cs typeface="Zar" pitchFamily="2" charset="-78"/>
            </a:endParaRPr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2230438" y="6069013"/>
            <a:ext cx="3889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latin typeface="Arial" pitchFamily="34" charset="0"/>
                <a:cs typeface="Zar" pitchFamily="2" charset="-78"/>
              </a:rPr>
              <a:t>فرآيند تحقيق علمي</a:t>
            </a:r>
            <a:endParaRPr lang="en-US" sz="3200" dirty="0"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5" grpId="0"/>
      <p:bldP spid="57354" grpId="0"/>
      <p:bldP spid="57348" grpId="0"/>
      <p:bldP spid="57349" grpId="0" animBg="1"/>
      <p:bldP spid="57350" grpId="0" animBg="1"/>
      <p:bldP spid="57351" grpId="0" animBg="1"/>
      <p:bldP spid="57352" grpId="0" animBg="1"/>
      <p:bldP spid="57353" grpId="0" animBg="1"/>
      <p:bldP spid="57356" grpId="0"/>
      <p:bldP spid="57357" grpId="0"/>
      <p:bldP spid="57359" grpId="0" animBg="1"/>
      <p:bldP spid="57360" grpId="0" animBg="1"/>
      <p:bldP spid="57361" grpId="0" animBg="1"/>
      <p:bldP spid="57362" grpId="0" animBg="1"/>
      <p:bldP spid="57363" grpId="0"/>
      <p:bldP spid="57364" grpId="0"/>
      <p:bldP spid="57365" grpId="0"/>
      <p:bldP spid="57366" grpId="0"/>
      <p:bldP spid="57367" grpId="0"/>
      <p:bldP spid="5736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375400" y="2743200"/>
            <a:ext cx="3019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dirty="0">
                <a:latin typeface="Arial" pitchFamily="34" charset="0"/>
                <a:cs typeface="Zar" pitchFamily="2" charset="-78"/>
              </a:rPr>
              <a:t>انواع </a:t>
            </a:r>
            <a:r>
              <a:rPr lang="fa-IR" sz="3200" dirty="0" smtClean="0">
                <a:latin typeface="Arial" pitchFamily="34" charset="0"/>
                <a:cs typeface="Zar" pitchFamily="2" charset="-78"/>
              </a:rPr>
              <a:t>تحقيقات علمي</a:t>
            </a:r>
            <a:endParaRPr lang="en-US" sz="32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8374" name="AutoShape 6"/>
          <p:cNvSpPr>
            <a:spLocks/>
          </p:cNvSpPr>
          <p:nvPr/>
        </p:nvSpPr>
        <p:spPr bwMode="auto">
          <a:xfrm>
            <a:off x="5994400" y="998538"/>
            <a:ext cx="333375" cy="3962400"/>
          </a:xfrm>
          <a:prstGeom prst="rightBrace">
            <a:avLst>
              <a:gd name="adj1" fmla="val 990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787775" y="976313"/>
            <a:ext cx="2190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800">
                <a:latin typeface="Arial" pitchFamily="34" charset="0"/>
                <a:cs typeface="Zar" pitchFamily="2" charset="-78"/>
              </a:rPr>
              <a:t>بر اساس هدف</a:t>
            </a:r>
            <a:endParaRPr lang="en-US" sz="2800">
              <a:latin typeface="Arial" pitchFamily="34" charset="0"/>
              <a:cs typeface="Zar" pitchFamily="2" charset="-78"/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830513" y="4416425"/>
            <a:ext cx="3208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800" dirty="0">
                <a:latin typeface="Arial" pitchFamily="34" charset="0"/>
                <a:cs typeface="Zar" pitchFamily="2" charset="-78"/>
              </a:rPr>
              <a:t>بر اساس </a:t>
            </a:r>
            <a:r>
              <a:rPr lang="fa-IR" sz="2800" dirty="0" smtClean="0">
                <a:latin typeface="Arial" pitchFamily="34" charset="0"/>
                <a:cs typeface="Zar" pitchFamily="2" charset="-78"/>
              </a:rPr>
              <a:t>ماهيت </a:t>
            </a:r>
            <a:r>
              <a:rPr lang="fa-IR" sz="2800" dirty="0">
                <a:latin typeface="Arial" pitchFamily="34" charset="0"/>
                <a:cs typeface="Zar" pitchFamily="2" charset="-78"/>
              </a:rPr>
              <a:t>وروش</a:t>
            </a:r>
            <a:endParaRPr lang="en-US" sz="28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8377" name="AutoShape 9"/>
          <p:cNvSpPr>
            <a:spLocks/>
          </p:cNvSpPr>
          <p:nvPr/>
        </p:nvSpPr>
        <p:spPr bwMode="auto">
          <a:xfrm>
            <a:off x="3787775" y="420688"/>
            <a:ext cx="450850" cy="1671637"/>
          </a:xfrm>
          <a:prstGeom prst="rightBrace">
            <a:avLst>
              <a:gd name="adj1" fmla="val 3089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944813" y="1031875"/>
            <a:ext cx="884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latin typeface="Arial" pitchFamily="34" charset="0"/>
                <a:cs typeface="Zar" pitchFamily="2" charset="-78"/>
              </a:rPr>
              <a:t>بنيادي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2884488" y="260350"/>
            <a:ext cx="1001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latin typeface="Arial" pitchFamily="34" charset="0"/>
                <a:cs typeface="Zar" pitchFamily="2" charset="-78"/>
              </a:rPr>
              <a:t>کاربردي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3003550" y="1858963"/>
            <a:ext cx="75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latin typeface="Arial" pitchFamily="34" charset="0"/>
                <a:cs typeface="Zar" pitchFamily="2" charset="-78"/>
              </a:rPr>
              <a:t>عملي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8381" name="AutoShape 13"/>
          <p:cNvSpPr>
            <a:spLocks/>
          </p:cNvSpPr>
          <p:nvPr/>
        </p:nvSpPr>
        <p:spPr bwMode="auto">
          <a:xfrm>
            <a:off x="2844800" y="2830513"/>
            <a:ext cx="550863" cy="3846512"/>
          </a:xfrm>
          <a:prstGeom prst="rightBrace">
            <a:avLst>
              <a:gd name="adj1" fmla="val 581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1322388" y="2797175"/>
            <a:ext cx="1465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latin typeface="Arial" pitchFamily="34" charset="0"/>
                <a:cs typeface="Zar" pitchFamily="2" charset="-78"/>
              </a:rPr>
              <a:t>تاريخي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1770063" y="3538538"/>
            <a:ext cx="1030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latin typeface="Arial" pitchFamily="34" charset="0"/>
                <a:cs typeface="Zar" pitchFamily="2" charset="-78"/>
              </a:rPr>
              <a:t>توصيفي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1735138" y="4437063"/>
            <a:ext cx="1103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latin typeface="Arial" pitchFamily="34" charset="0"/>
                <a:cs typeface="Zar" pitchFamily="2" charset="-78"/>
              </a:rPr>
              <a:t>همبستگي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1868488" y="5275263"/>
            <a:ext cx="884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latin typeface="Arial" pitchFamily="34" charset="0"/>
                <a:cs typeface="Zar" pitchFamily="2" charset="-78"/>
              </a:rPr>
              <a:t>تجربي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2078038" y="6167438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dirty="0" smtClean="0">
                <a:latin typeface="Arial" pitchFamily="34" charset="0"/>
                <a:cs typeface="Zar" pitchFamily="2" charset="-78"/>
              </a:rPr>
              <a:t>علي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 flipH="1">
            <a:off x="2046288" y="1263650"/>
            <a:ext cx="1044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58388" name="AutoShape 20"/>
          <p:cNvSpPr>
            <a:spLocks/>
          </p:cNvSpPr>
          <p:nvPr/>
        </p:nvSpPr>
        <p:spPr bwMode="auto">
          <a:xfrm>
            <a:off x="1522413" y="495300"/>
            <a:ext cx="434975" cy="1539875"/>
          </a:xfrm>
          <a:prstGeom prst="rightBrace">
            <a:avLst>
              <a:gd name="adj1" fmla="val 295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679450" y="303213"/>
            <a:ext cx="85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latin typeface="Arial" pitchFamily="34" charset="0"/>
                <a:cs typeface="Zar" pitchFamily="2" charset="-78"/>
              </a:rPr>
              <a:t>تجربي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768350" y="1800225"/>
            <a:ext cx="71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latin typeface="Arial" pitchFamily="34" charset="0"/>
                <a:cs typeface="Zar" pitchFamily="2" charset="-78"/>
              </a:rPr>
              <a:t>نظري</a:t>
            </a:r>
            <a:endParaRPr lang="en-US" sz="2400" dirty="0"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7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4" grpId="0" animBg="1"/>
      <p:bldP spid="58375" grpId="0"/>
      <p:bldP spid="58376" grpId="0"/>
      <p:bldP spid="58377" grpId="0" animBg="1"/>
      <p:bldP spid="58378" grpId="0"/>
      <p:bldP spid="58379" grpId="0"/>
      <p:bldP spid="58380" grpId="0"/>
      <p:bldP spid="58381" grpId="0" animBg="1"/>
      <p:bldP spid="58382" grpId="0"/>
      <p:bldP spid="58383" grpId="0"/>
      <p:bldP spid="58384" grpId="0"/>
      <p:bldP spid="58385" grpId="0"/>
      <p:bldP spid="58386" grpId="0"/>
      <p:bldP spid="58387" grpId="0" animBg="1"/>
      <p:bldP spid="58388" grpId="0" animBg="1"/>
      <p:bldP spid="58389" grpId="0"/>
      <p:bldP spid="5839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65488"/>
            <a:ext cx="8229600" cy="2597150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نوع </a:t>
            </a:r>
            <a:r>
              <a:rPr lang="fa-IR" dirty="0" smtClean="0">
                <a:cs typeface="Zar" pitchFamily="2" charset="-78"/>
              </a:rPr>
              <a:t>تحقيقات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جستجوي </a:t>
            </a:r>
            <a:r>
              <a:rPr lang="fa-IR" dirty="0">
                <a:cs typeface="Zar" pitchFamily="2" charset="-78"/>
              </a:rPr>
              <a:t>کشف </a:t>
            </a:r>
            <a:r>
              <a:rPr lang="fa-IR" dirty="0" smtClean="0">
                <a:cs typeface="Zar" pitchFamily="2" charset="-78"/>
              </a:rPr>
              <a:t>حقايق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واقعيت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 و شناخت </a:t>
            </a:r>
            <a:r>
              <a:rPr lang="fa-IR" dirty="0" smtClean="0">
                <a:cs typeface="Zar" pitchFamily="2" charset="-78"/>
              </a:rPr>
              <a:t>پديده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 و </a:t>
            </a:r>
            <a:r>
              <a:rPr lang="fa-IR" dirty="0" smtClean="0">
                <a:cs typeface="Zar" pitchFamily="2" charset="-78"/>
              </a:rPr>
              <a:t>اشيا </a:t>
            </a:r>
            <a:r>
              <a:rPr lang="fa-IR" dirty="0">
                <a:cs typeface="Zar" pitchFamily="2" charset="-78"/>
              </a:rPr>
              <a:t>بوده،که </a:t>
            </a:r>
            <a:r>
              <a:rPr lang="fa-IR" dirty="0" smtClean="0">
                <a:cs typeface="Zar" pitchFamily="2" charset="-78"/>
              </a:rPr>
              <a:t>مرزهاي </a:t>
            </a:r>
            <a:r>
              <a:rPr lang="fa-IR" dirty="0">
                <a:cs typeface="Zar" pitchFamily="2" charset="-78"/>
              </a:rPr>
              <a:t>دانش </a:t>
            </a:r>
            <a:r>
              <a:rPr lang="fa-IR" dirty="0" smtClean="0">
                <a:cs typeface="Zar" pitchFamily="2" charset="-78"/>
              </a:rPr>
              <a:t>بشري </a:t>
            </a:r>
            <a:r>
              <a:rPr lang="fa-IR" dirty="0">
                <a:cs typeface="Zar" pitchFamily="2" charset="-78"/>
              </a:rPr>
              <a:t>را توسعه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دهند و </a:t>
            </a:r>
            <a:r>
              <a:rPr lang="fa-IR" dirty="0" smtClean="0">
                <a:cs typeface="Zar" pitchFamily="2" charset="-78"/>
              </a:rPr>
              <a:t>قوانين علمي </a:t>
            </a:r>
            <a:r>
              <a:rPr lang="fa-IR" dirty="0">
                <a:cs typeface="Zar" pitchFamily="2" charset="-78"/>
              </a:rPr>
              <a:t>را کشف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کنند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تحقيقات بنيادي: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5939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28850"/>
            <a:ext cx="8229600" cy="45259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1)وقتگير </a:t>
            </a:r>
            <a:r>
              <a:rPr lang="fa-IR" dirty="0">
                <a:cs typeface="Zar" pitchFamily="2" charset="-78"/>
              </a:rPr>
              <a:t>بوده و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کشف مجهول </a:t>
            </a:r>
            <a:r>
              <a:rPr lang="fa-IR" dirty="0" smtClean="0">
                <a:cs typeface="Zar" pitchFamily="2" charset="-78"/>
              </a:rPr>
              <a:t>نياز </a:t>
            </a:r>
            <a:r>
              <a:rPr lang="fa-IR" dirty="0">
                <a:cs typeface="Zar" pitchFamily="2" charset="-78"/>
              </a:rPr>
              <a:t>به زمان </a:t>
            </a:r>
            <a:r>
              <a:rPr lang="fa-IR" dirty="0" smtClean="0">
                <a:cs typeface="Zar" pitchFamily="2" charset="-78"/>
              </a:rPr>
              <a:t>طولاني </a:t>
            </a:r>
            <a:r>
              <a:rPr lang="fa-IR" dirty="0">
                <a:cs typeface="Zar" pitchFamily="2" charset="-78"/>
              </a:rPr>
              <a:t>دارد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2)هزينه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بر است و </a:t>
            </a:r>
            <a:r>
              <a:rPr lang="fa-IR" dirty="0" smtClean="0">
                <a:cs typeface="Zar" pitchFamily="2" charset="-78"/>
              </a:rPr>
              <a:t>احتياج </a:t>
            </a:r>
            <a:r>
              <a:rPr lang="fa-IR" dirty="0">
                <a:cs typeface="Zar" pitchFamily="2" charset="-78"/>
              </a:rPr>
              <a:t>به منابع </a:t>
            </a:r>
            <a:r>
              <a:rPr lang="fa-IR" dirty="0" smtClean="0">
                <a:cs typeface="Zar" pitchFamily="2" charset="-78"/>
              </a:rPr>
              <a:t>مالي زياد </a:t>
            </a:r>
            <a:r>
              <a:rPr lang="fa-IR" dirty="0">
                <a:cs typeface="Zar" pitchFamily="2" charset="-78"/>
              </a:rPr>
              <a:t>دارد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3)معمولا به </a:t>
            </a:r>
            <a:r>
              <a:rPr lang="fa-IR" dirty="0" smtClean="0">
                <a:cs typeface="Zar" pitchFamily="2" charset="-78"/>
              </a:rPr>
              <a:t>وسيله </a:t>
            </a:r>
            <a:r>
              <a:rPr lang="fa-IR" dirty="0">
                <a:cs typeface="Zar" pitchFamily="2" charset="-78"/>
              </a:rPr>
              <a:t>مراکز </a:t>
            </a:r>
            <a:r>
              <a:rPr lang="fa-IR" dirty="0" smtClean="0">
                <a:cs typeface="Zar" pitchFamily="2" charset="-78"/>
              </a:rPr>
              <a:t>علمي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دانشگاهي </a:t>
            </a:r>
            <a:r>
              <a:rPr lang="fa-IR" dirty="0">
                <a:cs typeface="Zar" pitchFamily="2" charset="-78"/>
              </a:rPr>
              <a:t>انجام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8963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مشخصات </a:t>
            </a:r>
            <a:r>
              <a:rPr lang="fa-IR" dirty="0" smtClean="0">
                <a:cs typeface="Zar" pitchFamily="2" charset="-78"/>
              </a:rPr>
              <a:t>تحقيقات پايه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97250"/>
            <a:ext cx="8229600" cy="19097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 داده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 و اطلاعات </a:t>
            </a:r>
            <a:r>
              <a:rPr lang="fa-IR" dirty="0" smtClean="0">
                <a:cs typeface="Zar" pitchFamily="2" charset="-78"/>
              </a:rPr>
              <a:t>اوليه </a:t>
            </a:r>
            <a:r>
              <a:rPr lang="fa-IR" dirty="0">
                <a:cs typeface="Zar" pitchFamily="2" charset="-78"/>
              </a:rPr>
              <a:t>با استفاده از </a:t>
            </a:r>
            <a:r>
              <a:rPr lang="fa-IR" dirty="0" smtClean="0">
                <a:cs typeface="Zar" pitchFamily="2" charset="-78"/>
              </a:rPr>
              <a:t>روشهاي آزمايش</a:t>
            </a:r>
            <a:r>
              <a:rPr lang="fa-IR" dirty="0">
                <a:cs typeface="Zar" pitchFamily="2" charset="-78"/>
              </a:rPr>
              <a:t>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مشاهده،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مصاحبه و </a:t>
            </a:r>
            <a:r>
              <a:rPr lang="fa-IR" dirty="0" smtClean="0">
                <a:cs typeface="Zar" pitchFamily="2" charset="-78"/>
              </a:rPr>
              <a:t>غيره گردآوري </a:t>
            </a:r>
            <a:r>
              <a:rPr lang="fa-IR" dirty="0">
                <a:cs typeface="Zar" pitchFamily="2" charset="-78"/>
              </a:rPr>
              <a:t>شده و با استفاده از </a:t>
            </a:r>
            <a:r>
              <a:rPr lang="fa-IR" dirty="0" smtClean="0">
                <a:cs typeface="Zar" pitchFamily="2" charset="-78"/>
              </a:rPr>
              <a:t>روشهاي آماري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معيارهاي پذيرفته </a:t>
            </a:r>
            <a:r>
              <a:rPr lang="fa-IR" dirty="0">
                <a:cs typeface="Zar" pitchFamily="2" charset="-78"/>
              </a:rPr>
              <a:t>شده مورد </a:t>
            </a:r>
            <a:r>
              <a:rPr lang="fa-IR" dirty="0" smtClean="0">
                <a:cs typeface="Zar" pitchFamily="2" charset="-78"/>
              </a:rPr>
              <a:t>تجزيه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تحليل </a:t>
            </a:r>
            <a:r>
              <a:rPr lang="fa-IR" dirty="0">
                <a:cs typeface="Zar" pitchFamily="2" charset="-78"/>
              </a:rPr>
              <a:t>قرار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گيرد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0463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تحقيقات بنيادي تجربي: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6144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00038" y="2928938"/>
            <a:ext cx="8418512" cy="1827212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اطلاعات و مواد </a:t>
            </a:r>
            <a:r>
              <a:rPr lang="fa-IR" dirty="0" smtClean="0">
                <a:cs typeface="Zar" pitchFamily="2" charset="-78"/>
              </a:rPr>
              <a:t>اوليه تحليل </a:t>
            </a:r>
            <a:r>
              <a:rPr lang="fa-IR" dirty="0">
                <a:cs typeface="Zar" pitchFamily="2" charset="-78"/>
              </a:rPr>
              <a:t>به روش کتابخانه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گردآوري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 </a:t>
            </a:r>
            <a:r>
              <a:rPr lang="fa-IR" dirty="0">
                <a:cs typeface="Zar" pitchFamily="2" charset="-78"/>
              </a:rPr>
              <a:t>و سپس به روش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مختلف استدلال مورد </a:t>
            </a:r>
            <a:r>
              <a:rPr lang="fa-IR" dirty="0" smtClean="0">
                <a:cs typeface="Zar" pitchFamily="2" charset="-78"/>
              </a:rPr>
              <a:t>تجزيه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تحليل عقلاني </a:t>
            </a:r>
            <a:r>
              <a:rPr lang="fa-IR" dirty="0">
                <a:cs typeface="Zar" pitchFamily="2" charset="-78"/>
              </a:rPr>
              <a:t>قرار گرفته </a:t>
            </a:r>
            <a:r>
              <a:rPr lang="fa-IR" dirty="0" smtClean="0">
                <a:cs typeface="Zar" pitchFamily="2" charset="-78"/>
              </a:rPr>
              <a:t>نتيجه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گيري 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6163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تحقيقات بنيادي نظري: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  <p:bldP spid="6246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85775" y="3059113"/>
            <a:ext cx="8201025" cy="1646237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تحقيقاتي </a:t>
            </a:r>
            <a:r>
              <a:rPr lang="fa-IR" dirty="0">
                <a:cs typeface="Zar" pitchFamily="2" charset="-78"/>
              </a:rPr>
              <a:t>هستند که با استفاده از </a:t>
            </a:r>
            <a:r>
              <a:rPr lang="fa-IR" dirty="0" smtClean="0">
                <a:cs typeface="Zar" pitchFamily="2" charset="-78"/>
              </a:rPr>
              <a:t>زمينه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بسترشناختي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معلوماتي </a:t>
            </a:r>
            <a:r>
              <a:rPr lang="fa-IR" dirty="0">
                <a:cs typeface="Zar" pitchFamily="2" charset="-78"/>
              </a:rPr>
              <a:t>که توسط </a:t>
            </a:r>
            <a:r>
              <a:rPr lang="fa-IR" dirty="0" smtClean="0">
                <a:cs typeface="Zar" pitchFamily="2" charset="-78"/>
              </a:rPr>
              <a:t>تحقيقات بنيادي </a:t>
            </a:r>
            <a:r>
              <a:rPr lang="fa-IR" dirty="0">
                <a:cs typeface="Zar" pitchFamily="2" charset="-78"/>
              </a:rPr>
              <a:t>فراهم شده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رفع </a:t>
            </a:r>
            <a:r>
              <a:rPr lang="fa-IR" dirty="0" smtClean="0">
                <a:cs typeface="Zar" pitchFamily="2" charset="-78"/>
              </a:rPr>
              <a:t>نيازمندي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هاي </a:t>
            </a:r>
            <a:r>
              <a:rPr lang="fa-IR" dirty="0">
                <a:cs typeface="Zar" pitchFamily="2" charset="-78"/>
              </a:rPr>
              <a:t>بشر مورد استفاده قرار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گيرند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0425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تحقيقات کاربردي: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6349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5963"/>
            <a:ext cx="8229600" cy="4525962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1)از نظر </a:t>
            </a:r>
            <a:r>
              <a:rPr lang="fa-IR" dirty="0" smtClean="0">
                <a:cs typeface="Zar" pitchFamily="2" charset="-78"/>
              </a:rPr>
              <a:t>زماني </a:t>
            </a:r>
            <a:r>
              <a:rPr lang="fa-IR" dirty="0">
                <a:cs typeface="Zar" pitchFamily="2" charset="-78"/>
              </a:rPr>
              <a:t>زودتر از </a:t>
            </a:r>
            <a:r>
              <a:rPr lang="fa-IR" dirty="0" smtClean="0">
                <a:cs typeface="Zar" pitchFamily="2" charset="-78"/>
              </a:rPr>
              <a:t>تحقيقات بنيادي </a:t>
            </a:r>
            <a:r>
              <a:rPr lang="fa-IR" dirty="0">
                <a:cs typeface="Zar" pitchFamily="2" charset="-78"/>
              </a:rPr>
              <a:t>انجام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گيرند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2)درآمدزا هستند و به </a:t>
            </a:r>
            <a:r>
              <a:rPr lang="fa-IR" dirty="0" smtClean="0">
                <a:cs typeface="Zar" pitchFamily="2" charset="-78"/>
              </a:rPr>
              <a:t>همين دليل </a:t>
            </a:r>
            <a:r>
              <a:rPr lang="fa-IR" dirty="0">
                <a:cs typeface="Zar" pitchFamily="2" charset="-78"/>
              </a:rPr>
              <a:t>طرفداران </a:t>
            </a:r>
            <a:r>
              <a:rPr lang="fa-IR" dirty="0" smtClean="0">
                <a:cs typeface="Zar" pitchFamily="2" charset="-78"/>
              </a:rPr>
              <a:t>بيشتري </a:t>
            </a:r>
            <a:r>
              <a:rPr lang="fa-IR" dirty="0">
                <a:cs typeface="Zar" pitchFamily="2" charset="-78"/>
              </a:rPr>
              <a:t>دارند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3)عمدتا توسط </a:t>
            </a:r>
            <a:r>
              <a:rPr lang="fa-IR" dirty="0" smtClean="0">
                <a:cs typeface="Zar" pitchFamily="2" charset="-78"/>
              </a:rPr>
              <a:t>سازمانهاي دولتي وخصوصي </a:t>
            </a:r>
            <a:r>
              <a:rPr lang="fa-IR" dirty="0">
                <a:cs typeface="Zar" pitchFamily="2" charset="-78"/>
              </a:rPr>
              <a:t>و کارخانه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 انجام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پذيرند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1800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مشخصات </a:t>
            </a:r>
            <a:r>
              <a:rPr lang="fa-IR" dirty="0" smtClean="0">
                <a:cs typeface="Zar" pitchFamily="2" charset="-78"/>
              </a:rPr>
              <a:t>تحقيقات کاربردي: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3171825"/>
            <a:ext cx="8229600" cy="1447800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اين تحقيقات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بايد تحقيقات </a:t>
            </a:r>
            <a:r>
              <a:rPr lang="fa-IR" dirty="0">
                <a:cs typeface="Zar" pitchFamily="2" charset="-78"/>
              </a:rPr>
              <a:t>حل مساله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حل مشکل </a:t>
            </a:r>
            <a:r>
              <a:rPr lang="fa-IR" dirty="0" smtClean="0">
                <a:cs typeface="Zar" pitchFamily="2" charset="-78"/>
              </a:rPr>
              <a:t>ناميد</a:t>
            </a:r>
            <a:r>
              <a:rPr lang="fa-IR" dirty="0">
                <a:cs typeface="Zar" pitchFamily="2" charset="-78"/>
              </a:rPr>
              <a:t>، </a:t>
            </a:r>
            <a:r>
              <a:rPr lang="fa-IR" dirty="0" smtClean="0">
                <a:cs typeface="Zar" pitchFamily="2" charset="-78"/>
              </a:rPr>
              <a:t>زيرا نتايج </a:t>
            </a:r>
            <a:r>
              <a:rPr lang="fa-IR" dirty="0">
                <a:cs typeface="Zar" pitchFamily="2" charset="-78"/>
              </a:rPr>
              <a:t>آن </a:t>
            </a:r>
            <a:r>
              <a:rPr lang="fa-IR" dirty="0" smtClean="0">
                <a:cs typeface="Zar" pitchFamily="2" charset="-78"/>
              </a:rPr>
              <a:t>مستقيما براي </a:t>
            </a:r>
            <a:r>
              <a:rPr lang="fa-IR" dirty="0">
                <a:cs typeface="Zar" pitchFamily="2" charset="-78"/>
              </a:rPr>
              <a:t>حل مساله به کار گرفته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31875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تحقيقات عملي: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  <p:bldP spid="6553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39863"/>
            <a:ext cx="8229600" cy="5048250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1)تحقيق براي </a:t>
            </a:r>
            <a:r>
              <a:rPr lang="fa-IR" dirty="0">
                <a:cs typeface="Zar" pitchFamily="2" charset="-78"/>
              </a:rPr>
              <a:t>رفع </a:t>
            </a:r>
            <a:r>
              <a:rPr lang="fa-IR" dirty="0" smtClean="0">
                <a:cs typeface="Zar" pitchFamily="2" charset="-78"/>
              </a:rPr>
              <a:t>خاموشي </a:t>
            </a:r>
            <a:r>
              <a:rPr lang="fa-IR" dirty="0">
                <a:cs typeface="Zar" pitchFamily="2" charset="-78"/>
              </a:rPr>
              <a:t>برق</a:t>
            </a: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2)تحقيق براي </a:t>
            </a:r>
            <a:r>
              <a:rPr lang="fa-IR" dirty="0">
                <a:cs typeface="Zar" pitchFamily="2" charset="-78"/>
              </a:rPr>
              <a:t>رفع </a:t>
            </a:r>
            <a:r>
              <a:rPr lang="fa-IR" dirty="0" smtClean="0">
                <a:cs typeface="Zar" pitchFamily="2" charset="-78"/>
              </a:rPr>
              <a:t>خرابي اتومبيل يا ماشين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3)بررسي براي تشخيص بيماري </a:t>
            </a:r>
            <a:r>
              <a:rPr lang="fa-IR" dirty="0">
                <a:cs typeface="Zar" pitchFamily="2" charset="-78"/>
              </a:rPr>
              <a:t>و درمان آن</a:t>
            </a: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4)پيدا </a:t>
            </a:r>
            <a:r>
              <a:rPr lang="fa-IR" dirty="0">
                <a:cs typeface="Zar" pitchFamily="2" charset="-78"/>
              </a:rPr>
              <a:t>کردن </a:t>
            </a:r>
            <a:r>
              <a:rPr lang="fa-IR" dirty="0" smtClean="0">
                <a:cs typeface="Zar" pitchFamily="2" charset="-78"/>
              </a:rPr>
              <a:t>روشهاي </a:t>
            </a:r>
            <a:r>
              <a:rPr lang="fa-IR" dirty="0">
                <a:cs typeface="Zar" pitchFamily="2" charset="-78"/>
              </a:rPr>
              <a:t>مقابله با </a:t>
            </a:r>
            <a:r>
              <a:rPr lang="fa-IR" dirty="0" smtClean="0">
                <a:cs typeface="Zar" pitchFamily="2" charset="-78"/>
              </a:rPr>
              <a:t>سيل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5)يافتن </a:t>
            </a:r>
            <a:r>
              <a:rPr lang="fa-IR" dirty="0">
                <a:cs typeface="Zar" pitchFamily="2" charset="-78"/>
              </a:rPr>
              <a:t>علت </a:t>
            </a:r>
            <a:r>
              <a:rPr lang="fa-IR" dirty="0" smtClean="0">
                <a:cs typeface="Zar" pitchFamily="2" charset="-78"/>
              </a:rPr>
              <a:t>افزايش بيکاري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راههاي </a:t>
            </a:r>
            <a:r>
              <a:rPr lang="fa-IR" dirty="0">
                <a:cs typeface="Zar" pitchFamily="2" charset="-78"/>
              </a:rPr>
              <a:t>کاهش آن</a:t>
            </a: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6)کشف علل </a:t>
            </a:r>
            <a:r>
              <a:rPr lang="fa-IR" dirty="0" smtClean="0">
                <a:cs typeface="Zar" pitchFamily="2" charset="-78"/>
              </a:rPr>
              <a:t>افزايش </a:t>
            </a:r>
            <a:r>
              <a:rPr lang="fa-IR" dirty="0">
                <a:cs typeface="Zar" pitchFamily="2" charset="-78"/>
              </a:rPr>
              <a:t>ترک خدمت کارکنان </a:t>
            </a:r>
            <a:r>
              <a:rPr lang="fa-IR" dirty="0" smtClean="0">
                <a:cs typeface="Zar" pitchFamily="2" charset="-78"/>
              </a:rPr>
              <a:t>يک </a:t>
            </a:r>
            <a:r>
              <a:rPr lang="fa-IR" dirty="0">
                <a:cs typeface="Zar" pitchFamily="2" charset="-78"/>
              </a:rPr>
              <a:t>سازمان</a:t>
            </a:r>
            <a:endParaRPr lang="en-US" dirty="0">
              <a:cs typeface="Zar" pitchFamily="2" charset="-78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6100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مثالهايي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تحقيق عملي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/>
      <p:bldP spid="665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38225" y="3306763"/>
            <a:ext cx="7648575" cy="1539875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اين ديدگاه فلسفي </a:t>
            </a:r>
            <a:r>
              <a:rPr lang="fa-IR" dirty="0">
                <a:cs typeface="Zar" pitchFamily="2" charset="-78"/>
              </a:rPr>
              <a:t>در مقابل عقل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گرايي سنتي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ارسطويي </a:t>
            </a:r>
            <a:r>
              <a:rPr lang="fa-IR" dirty="0">
                <a:cs typeface="Zar" pitchFamily="2" charset="-78"/>
              </a:rPr>
              <a:t>شکل گرفت و سابقه آن به دوره رنسانس </a:t>
            </a:r>
            <a:r>
              <a:rPr lang="fa-IR" dirty="0" smtClean="0">
                <a:cs typeface="Zar" pitchFamily="2" charset="-78"/>
              </a:rPr>
              <a:t>علمي(قرن </a:t>
            </a:r>
            <a:r>
              <a:rPr lang="fa-IR" dirty="0">
                <a:cs typeface="Zar" pitchFamily="2" charset="-78"/>
              </a:rPr>
              <a:t>14 تا 16)باز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گردد و </a:t>
            </a:r>
            <a:r>
              <a:rPr lang="fa-IR" dirty="0" smtClean="0">
                <a:cs typeface="Zar" pitchFamily="2" charset="-78"/>
              </a:rPr>
              <a:t>باني اين </a:t>
            </a:r>
            <a:r>
              <a:rPr lang="fa-IR" dirty="0">
                <a:cs typeface="Zar" pitchFamily="2" charset="-78"/>
              </a:rPr>
              <a:t>تفکر را </a:t>
            </a:r>
            <a:r>
              <a:rPr lang="fa-IR" dirty="0" smtClean="0">
                <a:cs typeface="Zar" pitchFamily="2" charset="-78"/>
              </a:rPr>
              <a:t>فرانسيس بيکن 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نامند.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89025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ديدگاه </a:t>
            </a:r>
            <a:r>
              <a:rPr lang="fa-IR" dirty="0">
                <a:cs typeface="Zar" pitchFamily="2" charset="-78"/>
              </a:rPr>
              <a:t>تجربه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گرايي وپوزيتيويسم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37" name="Text Box 53"/>
          <p:cNvSpPr txBox="1">
            <a:spLocks noChangeArrowheads="1"/>
          </p:cNvSpPr>
          <p:nvPr/>
        </p:nvSpPr>
        <p:spPr bwMode="auto">
          <a:xfrm>
            <a:off x="-20638" y="2830513"/>
            <a:ext cx="623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خير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67642" name="Text Box 58"/>
          <p:cNvSpPr txBox="1">
            <a:spLocks noChangeArrowheads="1"/>
          </p:cNvSpPr>
          <p:nvPr/>
        </p:nvSpPr>
        <p:spPr bwMode="auto">
          <a:xfrm>
            <a:off x="1203325" y="3798888"/>
            <a:ext cx="50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بلي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67636" name="Text Box 52"/>
          <p:cNvSpPr txBox="1">
            <a:spLocks noChangeArrowheads="1"/>
          </p:cNvSpPr>
          <p:nvPr/>
        </p:nvSpPr>
        <p:spPr bwMode="auto">
          <a:xfrm>
            <a:off x="2806700" y="1657350"/>
            <a:ext cx="623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خير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67635" name="Text Box 51"/>
          <p:cNvSpPr txBox="1">
            <a:spLocks noChangeArrowheads="1"/>
          </p:cNvSpPr>
          <p:nvPr/>
        </p:nvSpPr>
        <p:spPr bwMode="auto">
          <a:xfrm>
            <a:off x="5948363" y="1670050"/>
            <a:ext cx="623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خير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6778625" y="904875"/>
            <a:ext cx="1958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>
                <a:latin typeface="Arial" pitchFamily="34" charset="0"/>
                <a:cs typeface="Zar" pitchFamily="2" charset="-78"/>
              </a:rPr>
              <a:t>گزارش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تحقيق </a:t>
            </a:r>
            <a:r>
              <a:rPr lang="fa-IR" dirty="0">
                <a:latin typeface="Arial" pitchFamily="34" charset="0"/>
                <a:cs typeface="Zar" pitchFamily="2" charset="-78"/>
              </a:rPr>
              <a:t>را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بخوانيد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835775" y="203200"/>
            <a:ext cx="1873250" cy="4349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7215188" y="24765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>
                <a:latin typeface="Arial" pitchFamily="34" charset="0"/>
                <a:cs typeface="Zar" pitchFamily="2" charset="-78"/>
              </a:rPr>
              <a:t>شروع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کنيد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6837363" y="847725"/>
            <a:ext cx="1873250" cy="4349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6507163" y="1676400"/>
            <a:ext cx="19732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latin typeface="Arial" pitchFamily="34" charset="0"/>
                <a:cs typeface="Zar" pitchFamily="2" charset="-78"/>
              </a:rPr>
              <a:t>آيا </a:t>
            </a:r>
            <a:r>
              <a:rPr lang="fa-IR" dirty="0">
                <a:latin typeface="Arial" pitchFamily="34" charset="0"/>
                <a:cs typeface="Zar" pitchFamily="2" charset="-78"/>
              </a:rPr>
              <a:t>هدف مطالعه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يافتن</a:t>
            </a:r>
            <a:endParaRPr lang="fa-IR" dirty="0">
              <a:latin typeface="Arial" pitchFamily="34" charset="0"/>
              <a:cs typeface="Zar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dirty="0">
                <a:latin typeface="Arial" pitchFamily="34" charset="0"/>
                <a:cs typeface="Zar" pitchFamily="2" charset="-78"/>
              </a:rPr>
              <a:t> روابط علت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معلولي </a:t>
            </a:r>
            <a:r>
              <a:rPr lang="fa-IR" dirty="0">
                <a:latin typeface="Arial" pitchFamily="34" charset="0"/>
                <a:cs typeface="Zar" pitchFamily="2" charset="-78"/>
              </a:rPr>
              <a:t>بو د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6281738" y="1393825"/>
            <a:ext cx="2816225" cy="1306513"/>
          </a:xfrm>
          <a:prstGeom prst="diamond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67602" name="AutoShape 18"/>
          <p:cNvSpPr>
            <a:spLocks noChangeArrowheads="1"/>
          </p:cNvSpPr>
          <p:nvPr/>
        </p:nvSpPr>
        <p:spPr bwMode="auto">
          <a:xfrm>
            <a:off x="3154363" y="1409700"/>
            <a:ext cx="2816225" cy="1306513"/>
          </a:xfrm>
          <a:prstGeom prst="diamond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560388" y="1671638"/>
            <a:ext cx="2278062" cy="6397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3468688" y="1889125"/>
            <a:ext cx="2017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latin typeface="Arial" pitchFamily="34" charset="0"/>
                <a:cs typeface="Zar" pitchFamily="2" charset="-78"/>
              </a:rPr>
              <a:t>آيا </a:t>
            </a:r>
            <a:r>
              <a:rPr lang="fa-IR" dirty="0">
                <a:latin typeface="Arial" pitchFamily="34" charset="0"/>
                <a:cs typeface="Zar" pitchFamily="2" charset="-78"/>
              </a:rPr>
              <a:t>رابطه بوجود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مي آيد</a:t>
            </a:r>
            <a:r>
              <a:rPr lang="fa-IR" dirty="0">
                <a:latin typeface="Arial" pitchFamily="34" charset="0"/>
                <a:cs typeface="Zar" pitchFamily="2" charset="-78"/>
              </a:rPr>
              <a:t>؟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635000" y="1714500"/>
            <a:ext cx="1873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روشي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که به کار رفته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يا توصيفي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است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يا تاريخي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6489700" y="2946400"/>
            <a:ext cx="2422525" cy="493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6242050" y="3017838"/>
            <a:ext cx="255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latin typeface="Arial" pitchFamily="34" charset="0"/>
                <a:cs typeface="Zar" pitchFamily="2" charset="-78"/>
              </a:rPr>
              <a:t>تحقيق يا تجربي </a:t>
            </a:r>
            <a:r>
              <a:rPr lang="fa-IR" dirty="0">
                <a:latin typeface="Arial" pitchFamily="34" charset="0"/>
                <a:cs typeface="Zar" pitchFamily="2" charset="-78"/>
              </a:rPr>
              <a:t>است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يا علي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3376613" y="2947988"/>
            <a:ext cx="2422525" cy="4937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3486150" y="3048000"/>
            <a:ext cx="2219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latin typeface="Arial" pitchFamily="34" charset="0"/>
                <a:cs typeface="Zar" pitchFamily="2" charset="-78"/>
              </a:rPr>
              <a:t>تحقيق،تحقيق همبستگي </a:t>
            </a:r>
            <a:r>
              <a:rPr lang="fa-IR" dirty="0">
                <a:latin typeface="Arial" pitchFamily="34" charset="0"/>
                <a:cs typeface="Zar" pitchFamily="2" charset="-78"/>
              </a:rPr>
              <a:t>است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67610" name="AutoShape 26"/>
          <p:cNvSpPr>
            <a:spLocks noChangeArrowheads="1"/>
          </p:cNvSpPr>
          <p:nvPr/>
        </p:nvSpPr>
        <p:spPr bwMode="auto">
          <a:xfrm>
            <a:off x="255588" y="2554288"/>
            <a:ext cx="2816225" cy="1306512"/>
          </a:xfrm>
          <a:prstGeom prst="diamond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67611" name="AutoShape 27"/>
          <p:cNvSpPr>
            <a:spLocks noChangeArrowheads="1"/>
          </p:cNvSpPr>
          <p:nvPr/>
        </p:nvSpPr>
        <p:spPr bwMode="auto">
          <a:xfrm>
            <a:off x="6270625" y="3725863"/>
            <a:ext cx="2816225" cy="1306512"/>
          </a:xfrm>
          <a:prstGeom prst="diamond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769938" y="2798763"/>
            <a:ext cx="14382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latin typeface="Arial" pitchFamily="34" charset="0"/>
                <a:cs typeface="Zar" pitchFamily="2" charset="-78"/>
              </a:rPr>
              <a:t>آيا </a:t>
            </a:r>
            <a:r>
              <a:rPr lang="fa-IR" dirty="0">
                <a:latin typeface="Arial" pitchFamily="34" charset="0"/>
                <a:cs typeface="Zar" pitchFamily="2" charset="-78"/>
              </a:rPr>
              <a:t>مطالعه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وقايع </a:t>
            </a:r>
            <a:r>
              <a:rPr lang="fa-IR" dirty="0">
                <a:latin typeface="Arial" pitchFamily="34" charset="0"/>
                <a:cs typeface="Zar" pitchFamily="2" charset="-78"/>
              </a:rPr>
              <a:t>گذشته را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توصيف مي </a:t>
            </a:r>
            <a:r>
              <a:rPr lang="fa-IR" dirty="0">
                <a:latin typeface="Arial" pitchFamily="34" charset="0"/>
                <a:cs typeface="Zar" pitchFamily="2" charset="-78"/>
              </a:rPr>
              <a:t>کرد؟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3392488" y="4121150"/>
            <a:ext cx="2422525" cy="493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2025650" y="4165600"/>
            <a:ext cx="386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 smtClean="0">
                <a:latin typeface="Arial" pitchFamily="34" charset="0"/>
                <a:cs typeface="Zar" pitchFamily="2" charset="-78"/>
              </a:rPr>
              <a:t>تحقيق،تحقيق علي يا </a:t>
            </a:r>
            <a:r>
              <a:rPr lang="fa-IR" sz="1600" dirty="0">
                <a:latin typeface="Arial" pitchFamily="34" charset="0"/>
                <a:cs typeface="Zar" pitchFamily="2" charset="-78"/>
              </a:rPr>
              <a:t>پس از وقوع است</a:t>
            </a:r>
            <a:endParaRPr lang="en-US" sz="1600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477838" y="4121150"/>
            <a:ext cx="2422525" cy="493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67616" name="Text Box 32"/>
          <p:cNvSpPr txBox="1">
            <a:spLocks noChangeArrowheads="1"/>
          </p:cNvSpPr>
          <p:nvPr/>
        </p:nvSpPr>
        <p:spPr bwMode="auto">
          <a:xfrm>
            <a:off x="392113" y="4224338"/>
            <a:ext cx="2335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latin typeface="Arial" pitchFamily="34" charset="0"/>
                <a:cs typeface="Zar" pitchFamily="2" charset="-78"/>
              </a:rPr>
              <a:t>تحقيق،تحقيق تاريخي </a:t>
            </a:r>
            <a:r>
              <a:rPr lang="fa-IR" dirty="0">
                <a:latin typeface="Arial" pitchFamily="34" charset="0"/>
                <a:cs typeface="Zar" pitchFamily="2" charset="-78"/>
              </a:rPr>
              <a:t>است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6794500" y="4064000"/>
            <a:ext cx="1566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latin typeface="Arial" pitchFamily="34" charset="0"/>
                <a:cs typeface="Zar" pitchFamily="2" charset="-78"/>
              </a:rPr>
              <a:t>آيا متغير </a:t>
            </a:r>
            <a:r>
              <a:rPr lang="fa-IR" dirty="0">
                <a:latin typeface="Arial" pitchFamily="34" charset="0"/>
                <a:cs typeface="Zar" pitchFamily="2" charset="-78"/>
              </a:rPr>
              <a:t>مستقل </a:t>
            </a:r>
            <a:r>
              <a:rPr lang="fa-IR" dirty="0" smtClean="0">
                <a:latin typeface="Arial" pitchFamily="34" charset="0"/>
                <a:cs typeface="Zar" pitchFamily="2" charset="-78"/>
              </a:rPr>
              <a:t>دستکاري </a:t>
            </a:r>
            <a:r>
              <a:rPr lang="fa-IR" dirty="0">
                <a:latin typeface="Arial" pitchFamily="34" charset="0"/>
                <a:cs typeface="Zar" pitchFamily="2" charset="-78"/>
              </a:rPr>
              <a:t>شده بود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6462713" y="5634038"/>
            <a:ext cx="2422525" cy="4937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67619" name="Rectangle 35"/>
          <p:cNvSpPr>
            <a:spLocks noChangeArrowheads="1"/>
          </p:cNvSpPr>
          <p:nvPr/>
        </p:nvSpPr>
        <p:spPr bwMode="auto">
          <a:xfrm>
            <a:off x="463550" y="5635625"/>
            <a:ext cx="2422525" cy="493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67620" name="Text Box 36"/>
          <p:cNvSpPr txBox="1">
            <a:spLocks noChangeArrowheads="1"/>
          </p:cNvSpPr>
          <p:nvPr/>
        </p:nvSpPr>
        <p:spPr bwMode="auto">
          <a:xfrm>
            <a:off x="6835775" y="5703888"/>
            <a:ext cx="1598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latin typeface="Arial" pitchFamily="34" charset="0"/>
                <a:cs typeface="Zar" pitchFamily="2" charset="-78"/>
              </a:rPr>
              <a:t>تحقيق،تجربي </a:t>
            </a:r>
            <a:r>
              <a:rPr lang="fa-IR" dirty="0">
                <a:latin typeface="Arial" pitchFamily="34" charset="0"/>
                <a:cs typeface="Zar" pitchFamily="2" charset="-78"/>
              </a:rPr>
              <a:t>است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67621" name="Text Box 37"/>
          <p:cNvSpPr txBox="1">
            <a:spLocks noChangeArrowheads="1"/>
          </p:cNvSpPr>
          <p:nvPr/>
        </p:nvSpPr>
        <p:spPr bwMode="auto">
          <a:xfrm>
            <a:off x="769938" y="5703888"/>
            <a:ext cx="177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dirty="0" smtClean="0">
                <a:latin typeface="Arial" pitchFamily="34" charset="0"/>
                <a:cs typeface="Zar" pitchFamily="2" charset="-78"/>
              </a:rPr>
              <a:t>تحقيق،توصيفي </a:t>
            </a:r>
            <a:r>
              <a:rPr lang="fa-IR" dirty="0">
                <a:latin typeface="Arial" pitchFamily="34" charset="0"/>
                <a:cs typeface="Zar" pitchFamily="2" charset="-78"/>
              </a:rPr>
              <a:t>است</a:t>
            </a:r>
            <a:endParaRPr lang="en-US" dirty="0">
              <a:latin typeface="Arial" pitchFamily="34" charset="0"/>
              <a:cs typeface="Zar" pitchFamily="2" charset="-78"/>
            </a:endParaRPr>
          </a:p>
        </p:txBody>
      </p:sp>
      <p:sp>
        <p:nvSpPr>
          <p:cNvPr id="67622" name="Line 38"/>
          <p:cNvSpPr>
            <a:spLocks noChangeShapeType="1"/>
          </p:cNvSpPr>
          <p:nvPr/>
        </p:nvSpPr>
        <p:spPr bwMode="auto">
          <a:xfrm>
            <a:off x="7780338" y="638175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67623" name="Line 39"/>
          <p:cNvSpPr>
            <a:spLocks noChangeShapeType="1"/>
          </p:cNvSpPr>
          <p:nvPr/>
        </p:nvSpPr>
        <p:spPr bwMode="auto">
          <a:xfrm>
            <a:off x="7693025" y="1292225"/>
            <a:ext cx="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67624" name="Line 40"/>
          <p:cNvSpPr>
            <a:spLocks noChangeShapeType="1"/>
          </p:cNvSpPr>
          <p:nvPr/>
        </p:nvSpPr>
        <p:spPr bwMode="auto">
          <a:xfrm flipH="1">
            <a:off x="5965825" y="2060575"/>
            <a:ext cx="31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67625" name="Line 41"/>
          <p:cNvSpPr>
            <a:spLocks noChangeShapeType="1"/>
          </p:cNvSpPr>
          <p:nvPr/>
        </p:nvSpPr>
        <p:spPr bwMode="auto">
          <a:xfrm flipH="1">
            <a:off x="2816225" y="20605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67626" name="Line 42"/>
          <p:cNvSpPr>
            <a:spLocks noChangeShapeType="1"/>
          </p:cNvSpPr>
          <p:nvPr/>
        </p:nvSpPr>
        <p:spPr bwMode="auto">
          <a:xfrm>
            <a:off x="1655763" y="232251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67627" name="Line 43"/>
          <p:cNvSpPr>
            <a:spLocks noChangeShapeType="1"/>
          </p:cNvSpPr>
          <p:nvPr/>
        </p:nvSpPr>
        <p:spPr bwMode="auto">
          <a:xfrm>
            <a:off x="1668463" y="3875088"/>
            <a:ext cx="0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67629" name="Line 45"/>
          <p:cNvSpPr>
            <a:spLocks noChangeShapeType="1"/>
          </p:cNvSpPr>
          <p:nvPr/>
        </p:nvSpPr>
        <p:spPr bwMode="auto">
          <a:xfrm flipH="1">
            <a:off x="71438" y="3206750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67630" name="Line 46"/>
          <p:cNvSpPr>
            <a:spLocks noChangeShapeType="1"/>
          </p:cNvSpPr>
          <p:nvPr/>
        </p:nvSpPr>
        <p:spPr bwMode="auto">
          <a:xfrm flipH="1">
            <a:off x="71438" y="3203575"/>
            <a:ext cx="4762" cy="269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67631" name="Line 47"/>
          <p:cNvSpPr>
            <a:spLocks noChangeShapeType="1"/>
          </p:cNvSpPr>
          <p:nvPr/>
        </p:nvSpPr>
        <p:spPr bwMode="auto">
          <a:xfrm>
            <a:off x="71438" y="5910263"/>
            <a:ext cx="407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67632" name="Line 48"/>
          <p:cNvSpPr>
            <a:spLocks noChangeShapeType="1"/>
          </p:cNvSpPr>
          <p:nvPr/>
        </p:nvSpPr>
        <p:spPr bwMode="auto">
          <a:xfrm>
            <a:off x="7677150" y="3425825"/>
            <a:ext cx="0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67633" name="Line 49"/>
          <p:cNvSpPr>
            <a:spLocks noChangeShapeType="1"/>
          </p:cNvSpPr>
          <p:nvPr/>
        </p:nvSpPr>
        <p:spPr bwMode="auto">
          <a:xfrm>
            <a:off x="7678738" y="5037138"/>
            <a:ext cx="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67634" name="Line 50"/>
          <p:cNvSpPr>
            <a:spLocks noChangeShapeType="1"/>
          </p:cNvSpPr>
          <p:nvPr/>
        </p:nvSpPr>
        <p:spPr bwMode="auto">
          <a:xfrm flipH="1">
            <a:off x="5791200" y="4368800"/>
            <a:ext cx="465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67638" name="Line 54"/>
          <p:cNvSpPr>
            <a:spLocks noChangeShapeType="1"/>
          </p:cNvSpPr>
          <p:nvPr/>
        </p:nvSpPr>
        <p:spPr bwMode="auto">
          <a:xfrm>
            <a:off x="4557713" y="274320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67639" name="Text Box 55"/>
          <p:cNvSpPr txBox="1">
            <a:spLocks noChangeArrowheads="1"/>
          </p:cNvSpPr>
          <p:nvPr/>
        </p:nvSpPr>
        <p:spPr bwMode="auto">
          <a:xfrm>
            <a:off x="4116388" y="2611438"/>
            <a:ext cx="50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بلي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67640" name="Text Box 56"/>
          <p:cNvSpPr txBox="1">
            <a:spLocks noChangeArrowheads="1"/>
          </p:cNvSpPr>
          <p:nvPr/>
        </p:nvSpPr>
        <p:spPr bwMode="auto">
          <a:xfrm>
            <a:off x="7246938" y="2582863"/>
            <a:ext cx="50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بلي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67641" name="Line 57"/>
          <p:cNvSpPr>
            <a:spLocks noChangeShapeType="1"/>
          </p:cNvSpPr>
          <p:nvPr/>
        </p:nvSpPr>
        <p:spPr bwMode="auto">
          <a:xfrm>
            <a:off x="7693025" y="2700338"/>
            <a:ext cx="0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67643" name="Text Box 59"/>
          <p:cNvSpPr txBox="1">
            <a:spLocks noChangeArrowheads="1"/>
          </p:cNvSpPr>
          <p:nvPr/>
        </p:nvSpPr>
        <p:spPr bwMode="auto">
          <a:xfrm>
            <a:off x="1809750" y="6256338"/>
            <a:ext cx="4324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نمايش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انواع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تحقيقات علمي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67644" name="Text Box 60"/>
          <p:cNvSpPr txBox="1">
            <a:spLocks noChangeArrowheads="1"/>
          </p:cNvSpPr>
          <p:nvPr/>
        </p:nvSpPr>
        <p:spPr bwMode="auto">
          <a:xfrm>
            <a:off x="7240588" y="5124450"/>
            <a:ext cx="419100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>
                <a:cs typeface="Zar" pitchFamily="2" charset="-78"/>
              </a:rPr>
              <a:t>بلي</a:t>
            </a:r>
            <a:endParaRPr lang="en-US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6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6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7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7" dur="500"/>
                                        <p:tgtEl>
                                          <p:spTgt spid="6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6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8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500"/>
                            </p:stCondLst>
                            <p:childTnLst>
                              <p:par>
                                <p:cTn id="9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2" dur="5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6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0" dur="500"/>
                                        <p:tgtEl>
                                          <p:spTgt spid="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2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1" dur="500"/>
                                        <p:tgtEl>
                                          <p:spTgt spid="6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20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20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6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5" dur="500"/>
                                        <p:tgtEl>
                                          <p:spTgt spid="6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20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2000"/>
                                        <p:tgtEl>
                                          <p:spTgt spid="6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9" dur="500"/>
                                        <p:tgtEl>
                                          <p:spTgt spid="6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3" dur="500"/>
                                        <p:tgtEl>
                                          <p:spTgt spid="6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7" dur="500"/>
                                        <p:tgtEl>
                                          <p:spTgt spid="6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1" dur="2000"/>
                                        <p:tgtEl>
                                          <p:spTgt spid="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4" dur="2000"/>
                                        <p:tgtEl>
                                          <p:spTgt spid="6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7" grpId="0"/>
      <p:bldP spid="67642" grpId="0"/>
      <p:bldP spid="67636" grpId="0"/>
      <p:bldP spid="67635" grpId="0"/>
      <p:bldP spid="67595" grpId="0"/>
      <p:bldP spid="67588" grpId="0" animBg="1"/>
      <p:bldP spid="67593" grpId="0"/>
      <p:bldP spid="67594" grpId="0" animBg="1"/>
      <p:bldP spid="67597" grpId="0"/>
      <p:bldP spid="67601" grpId="0" animBg="1"/>
      <p:bldP spid="67602" grpId="0" animBg="1"/>
      <p:bldP spid="67603" grpId="0" animBg="1"/>
      <p:bldP spid="67604" grpId="0"/>
      <p:bldP spid="67605" grpId="0"/>
      <p:bldP spid="67606" grpId="0" animBg="1"/>
      <p:bldP spid="67607" grpId="0"/>
      <p:bldP spid="67608" grpId="0" animBg="1"/>
      <p:bldP spid="67609" grpId="0"/>
      <p:bldP spid="67610" grpId="0" animBg="1"/>
      <p:bldP spid="67611" grpId="0" animBg="1"/>
      <p:bldP spid="67612" grpId="0"/>
      <p:bldP spid="67613" grpId="0" animBg="1"/>
      <p:bldP spid="67614" grpId="0"/>
      <p:bldP spid="67615" grpId="0" animBg="1"/>
      <p:bldP spid="67616" grpId="0"/>
      <p:bldP spid="67617" grpId="0"/>
      <p:bldP spid="67618" grpId="0" animBg="1"/>
      <p:bldP spid="67619" grpId="0" animBg="1"/>
      <p:bldP spid="67620" grpId="0"/>
      <p:bldP spid="67621" grpId="0"/>
      <p:bldP spid="67622" grpId="0" animBg="1"/>
      <p:bldP spid="67623" grpId="0" animBg="1"/>
      <p:bldP spid="67624" grpId="0" animBg="1"/>
      <p:bldP spid="67625" grpId="0" animBg="1"/>
      <p:bldP spid="67626" grpId="0" animBg="1"/>
      <p:bldP spid="67627" grpId="0" animBg="1"/>
      <p:bldP spid="67629" grpId="0" animBg="1"/>
      <p:bldP spid="67630" grpId="0" animBg="1"/>
      <p:bldP spid="67631" grpId="0" animBg="1"/>
      <p:bldP spid="67632" grpId="0" animBg="1"/>
      <p:bldP spid="67633" grpId="0" animBg="1"/>
      <p:bldP spid="67634" grpId="0" animBg="1"/>
      <p:bldP spid="67638" grpId="0" animBg="1"/>
      <p:bldP spid="67639" grpId="0"/>
      <p:bldP spid="67640" grpId="0"/>
      <p:bldP spid="67641" grpId="0" animBg="1"/>
      <p:bldP spid="6764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25438" y="1614488"/>
            <a:ext cx="8418512" cy="4525962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1)محقق در صحنه حضور ندارد و </a:t>
            </a:r>
            <a:r>
              <a:rPr lang="fa-IR" dirty="0" smtClean="0">
                <a:cs typeface="Zar" pitchFamily="2" charset="-78"/>
              </a:rPr>
              <a:t>نمي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تواند متغيرها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شناسايي </a:t>
            </a:r>
            <a:r>
              <a:rPr lang="fa-IR" dirty="0">
                <a:cs typeface="Zar" pitchFamily="2" charset="-78"/>
              </a:rPr>
              <a:t>و کنترل </a:t>
            </a:r>
            <a:r>
              <a:rPr lang="fa-IR" dirty="0" smtClean="0">
                <a:cs typeface="Zar" pitchFamily="2" charset="-78"/>
              </a:rPr>
              <a:t>نمايد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justLow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2)امکان </a:t>
            </a:r>
            <a:r>
              <a:rPr lang="fa-IR" dirty="0" smtClean="0">
                <a:cs typeface="Zar" pitchFamily="2" charset="-78"/>
              </a:rPr>
              <a:t>تهيه </a:t>
            </a:r>
            <a:r>
              <a:rPr lang="fa-IR" dirty="0">
                <a:cs typeface="Zar" pitchFamily="2" charset="-78"/>
              </a:rPr>
              <a:t>مدارک </a:t>
            </a:r>
            <a:r>
              <a:rPr lang="fa-IR" dirty="0" smtClean="0">
                <a:cs typeface="Zar" pitchFamily="2" charset="-78"/>
              </a:rPr>
              <a:t>کافي برايش </a:t>
            </a:r>
            <a:r>
              <a:rPr lang="fa-IR" dirty="0">
                <a:cs typeface="Zar" pitchFamily="2" charset="-78"/>
              </a:rPr>
              <a:t>وجود ندارد.</a:t>
            </a:r>
          </a:p>
          <a:p>
            <a:pPr algn="justLow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3)بعضي </a:t>
            </a:r>
            <a:r>
              <a:rPr lang="fa-IR" dirty="0">
                <a:cs typeface="Zar" pitchFamily="2" charset="-78"/>
              </a:rPr>
              <a:t>از منابع کسب اطلاع مانند نقل </a:t>
            </a:r>
            <a:r>
              <a:rPr lang="fa-IR" dirty="0" smtClean="0">
                <a:cs typeface="Zar" pitchFamily="2" charset="-78"/>
              </a:rPr>
              <a:t>قولهاي سينه </a:t>
            </a:r>
            <a:r>
              <a:rPr lang="fa-IR" dirty="0">
                <a:cs typeface="Zar" pitchFamily="2" charset="-78"/>
              </a:rPr>
              <a:t>به </a:t>
            </a:r>
            <a:r>
              <a:rPr lang="fa-IR" dirty="0" smtClean="0">
                <a:cs typeface="Zar" pitchFamily="2" charset="-78"/>
              </a:rPr>
              <a:t>سينه نمي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تواند </a:t>
            </a:r>
            <a:r>
              <a:rPr lang="fa-IR" dirty="0">
                <a:cs typeface="Zar" pitchFamily="2" charset="-78"/>
              </a:rPr>
              <a:t>از </a:t>
            </a:r>
            <a:r>
              <a:rPr lang="fa-IR" dirty="0" smtClean="0">
                <a:cs typeface="Zar" pitchFamily="2" charset="-78"/>
              </a:rPr>
              <a:t>سنديت </a:t>
            </a:r>
            <a:r>
              <a:rPr lang="fa-IR" dirty="0">
                <a:cs typeface="Zar" pitchFamily="2" charset="-78"/>
              </a:rPr>
              <a:t>و اعتبار برخوردار باشد.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6100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دلايل </a:t>
            </a:r>
            <a:r>
              <a:rPr lang="fa-IR" dirty="0">
                <a:cs typeface="Zar" pitchFamily="2" charset="-78"/>
              </a:rPr>
              <a:t>ضعف </a:t>
            </a:r>
            <a:r>
              <a:rPr lang="fa-IR" dirty="0" smtClean="0">
                <a:cs typeface="Zar" pitchFamily="2" charset="-78"/>
              </a:rPr>
              <a:t>تحقيقات تاريخي: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140450" y="3059113"/>
            <a:ext cx="2974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منابع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تحقيق تاريخي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69637" name="AutoShape 5"/>
          <p:cNvSpPr>
            <a:spLocks/>
          </p:cNvSpPr>
          <p:nvPr/>
        </p:nvSpPr>
        <p:spPr bwMode="auto">
          <a:xfrm>
            <a:off x="6096000" y="1814513"/>
            <a:ext cx="465138" cy="3222625"/>
          </a:xfrm>
          <a:prstGeom prst="rightBrace">
            <a:avLst>
              <a:gd name="adj1" fmla="val 5773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4062413" y="1568450"/>
            <a:ext cx="209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منابع دست اول: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652463" y="1655763"/>
            <a:ext cx="3889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منابعي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هستند که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مستقيما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در ارتباط با حادثه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يا پديده قرارمي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Zar" pitchFamily="2" charset="-78"/>
              </a:rPr>
              <a:t>‌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گيرند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وممکن است به شکل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کتبي، شفاهي، تصويري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 مانند آن مشاهده شود.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4470400" y="4090988"/>
            <a:ext cx="179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منابع دست دوم: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1030288" y="4149725"/>
            <a:ext cx="3771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منابعي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هستند که به طور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غير مستقيم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در ارتباط با حادثه قرار دارند و به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اتکاي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منابع دست اول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تهيه مي‌شوند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مانند نقل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قولهاي مستقيم يا غير مستقيم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69638" grpId="0"/>
      <p:bldP spid="69639" grpId="0"/>
      <p:bldP spid="69640" grpId="0"/>
      <p:bldP spid="6964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2863" y="1600200"/>
            <a:ext cx="4038600" cy="45259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4)منابع </a:t>
            </a:r>
            <a:r>
              <a:rPr lang="fa-IR" dirty="0" smtClean="0">
                <a:cs typeface="Zar" pitchFamily="2" charset="-78"/>
              </a:rPr>
              <a:t>ساختماني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5)منابع </a:t>
            </a:r>
            <a:r>
              <a:rPr lang="fa-IR" dirty="0" smtClean="0">
                <a:cs typeface="Zar" pitchFamily="2" charset="-78"/>
              </a:rPr>
              <a:t>مادي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ابزاري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6)اسناد </a:t>
            </a:r>
            <a:r>
              <a:rPr lang="fa-IR" dirty="0" smtClean="0">
                <a:cs typeface="Zar" pitchFamily="2" charset="-78"/>
              </a:rPr>
              <a:t>الکترونيکي</a:t>
            </a:r>
            <a:endParaRPr lang="en-US" dirty="0">
              <a:cs typeface="Zar" pitchFamily="2" charset="-78"/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219575" y="1981200"/>
            <a:ext cx="4038600" cy="4114800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1)منابع مکتوب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2)منابع </a:t>
            </a:r>
            <a:r>
              <a:rPr lang="fa-IR" dirty="0" smtClean="0">
                <a:cs typeface="Zar" pitchFamily="2" charset="-78"/>
              </a:rPr>
              <a:t>شفاهي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3)منابع </a:t>
            </a:r>
            <a:r>
              <a:rPr lang="fa-IR" dirty="0" smtClean="0">
                <a:cs typeface="Zar" pitchFamily="2" charset="-78"/>
              </a:rPr>
              <a:t>تصويري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منابع </a:t>
            </a:r>
            <a:r>
              <a:rPr lang="fa-IR" dirty="0" smtClean="0">
                <a:cs typeface="Zar" pitchFamily="2" charset="-78"/>
              </a:rPr>
              <a:t>تحقيق تاريخي: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6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6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6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6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09950"/>
            <a:ext cx="8229600" cy="1290638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به </a:t>
            </a:r>
            <a:r>
              <a:rPr lang="fa-IR" dirty="0" smtClean="0">
                <a:cs typeface="Zar" pitchFamily="2" charset="-78"/>
              </a:rPr>
              <a:t>بررسي، </a:t>
            </a:r>
            <a:r>
              <a:rPr lang="fa-IR" dirty="0">
                <a:cs typeface="Zar" pitchFamily="2" charset="-78"/>
              </a:rPr>
              <a:t>نقد و </a:t>
            </a:r>
            <a:r>
              <a:rPr lang="fa-IR" dirty="0" smtClean="0">
                <a:cs typeface="Zar" pitchFamily="2" charset="-78"/>
              </a:rPr>
              <a:t>ارزيابي </a:t>
            </a:r>
            <a:r>
              <a:rPr lang="fa-IR" dirty="0">
                <a:cs typeface="Zar" pitchFamily="2" charset="-78"/>
              </a:rPr>
              <a:t>اسناد و مدارک توسط محقق </a:t>
            </a:r>
            <a:r>
              <a:rPr lang="fa-IR" dirty="0" smtClean="0">
                <a:cs typeface="Zar" pitchFamily="2" charset="-78"/>
              </a:rPr>
              <a:t>براي تائيد </a:t>
            </a:r>
            <a:r>
              <a:rPr lang="fa-IR" dirty="0">
                <a:cs typeface="Zar" pitchFamily="2" charset="-78"/>
              </a:rPr>
              <a:t>اسناد و مدارک گفته </a:t>
            </a:r>
            <a:r>
              <a:rPr lang="fa-IR" dirty="0" smtClean="0">
                <a:cs typeface="Zar" pitchFamily="2" charset="-78"/>
              </a:rPr>
              <a:t>مي‌شود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0463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تعريف </a:t>
            </a:r>
            <a:r>
              <a:rPr lang="fa-IR" dirty="0">
                <a:cs typeface="Zar" pitchFamily="2" charset="-78"/>
              </a:rPr>
              <a:t>نقد سند: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  <p:bldP spid="7270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6865938" y="2830513"/>
            <a:ext cx="2089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انواع نقد سند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73733" name="AutoShape 5"/>
          <p:cNvSpPr>
            <a:spLocks/>
          </p:cNvSpPr>
          <p:nvPr/>
        </p:nvSpPr>
        <p:spPr bwMode="auto">
          <a:xfrm>
            <a:off x="6589713" y="1746250"/>
            <a:ext cx="609600" cy="2714625"/>
          </a:xfrm>
          <a:prstGeom prst="rightBrace">
            <a:avLst>
              <a:gd name="adj1" fmla="val 371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44488" y="1495425"/>
            <a:ext cx="618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نقد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بيروني: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5286375" y="4224338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نقد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دروني: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-76200" y="1495425"/>
            <a:ext cx="558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حقيقي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بودن و اصالت سند مورد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ارزيابي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قرار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مي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Zar" pitchFamily="2" charset="-78"/>
              </a:rPr>
              <a:t>‌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گيرد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593725" y="4240213"/>
            <a:ext cx="496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محتواي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مطالب سند مورد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بررسي 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قرار 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مي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Zar" pitchFamily="2" charset="-78"/>
              </a:rPr>
              <a:t>‌</a:t>
            </a: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گيرد</a:t>
            </a:r>
            <a:r>
              <a:rPr lang="fa-I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 animBg="1"/>
      <p:bldP spid="73734" grpId="0"/>
      <p:bldP spid="73735" grpId="0"/>
      <p:bldP spid="73737" grpId="0"/>
      <p:bldP spid="7374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43113"/>
            <a:ext cx="8229600" cy="4525962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نوع </a:t>
            </a:r>
            <a:r>
              <a:rPr lang="fa-IR" dirty="0" smtClean="0">
                <a:cs typeface="Zar" pitchFamily="2" charset="-78"/>
              </a:rPr>
              <a:t>ازتحقيقات </a:t>
            </a:r>
            <a:r>
              <a:rPr lang="fa-IR" dirty="0">
                <a:cs typeface="Zar" pitchFamily="2" charset="-78"/>
              </a:rPr>
              <a:t>محقق به دنبال چگونه بودن موضوع است و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خواهد بداند </a:t>
            </a:r>
            <a:r>
              <a:rPr lang="fa-IR" dirty="0" smtClean="0">
                <a:cs typeface="Zar" pitchFamily="2" charset="-78"/>
              </a:rPr>
              <a:t>پديده،متغير يا </a:t>
            </a:r>
            <a:r>
              <a:rPr lang="fa-IR" dirty="0">
                <a:cs typeface="Zar" pitchFamily="2" charset="-78"/>
              </a:rPr>
              <a:t>مطلب چگونه است.</a:t>
            </a: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مانند </a:t>
            </a:r>
            <a:r>
              <a:rPr lang="fa-IR" dirty="0" smtClean="0">
                <a:cs typeface="Zar" pitchFamily="2" charset="-78"/>
              </a:rPr>
              <a:t>بررسي: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</a:t>
            </a:r>
            <a:r>
              <a:rPr lang="fa-IR" dirty="0" smtClean="0">
                <a:cs typeface="Zar" pitchFamily="2" charset="-78"/>
              </a:rPr>
              <a:t>1)وضعيت </a:t>
            </a:r>
            <a:r>
              <a:rPr lang="fa-IR" dirty="0">
                <a:cs typeface="Zar" pitchFamily="2" charset="-78"/>
              </a:rPr>
              <a:t>کارکنان </a:t>
            </a:r>
            <a:r>
              <a:rPr lang="fa-IR" dirty="0" smtClean="0">
                <a:cs typeface="Zar" pitchFamily="2" charset="-78"/>
              </a:rPr>
              <a:t>يک </a:t>
            </a:r>
            <a:r>
              <a:rPr lang="fa-IR" dirty="0">
                <a:cs typeface="Zar" pitchFamily="2" charset="-78"/>
              </a:rPr>
              <a:t>اداره</a:t>
            </a: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			</a:t>
            </a:r>
            <a:r>
              <a:rPr lang="fa-IR" dirty="0" smtClean="0">
                <a:cs typeface="Zar" pitchFamily="2" charset="-78"/>
              </a:rPr>
              <a:t>2)بررسي وضعيت </a:t>
            </a:r>
            <a:r>
              <a:rPr lang="fa-IR" dirty="0">
                <a:cs typeface="Zar" pitchFamily="2" charset="-78"/>
              </a:rPr>
              <a:t>دانش آموزان </a:t>
            </a:r>
            <a:r>
              <a:rPr lang="fa-IR" dirty="0" smtClean="0">
                <a:cs typeface="Zar" pitchFamily="2" charset="-78"/>
              </a:rPr>
              <a:t>يک </a:t>
            </a:r>
            <a:r>
              <a:rPr lang="fa-IR" dirty="0">
                <a:cs typeface="Zar" pitchFamily="2" charset="-78"/>
              </a:rPr>
              <a:t>شهر</a:t>
            </a:r>
            <a:endParaRPr lang="en-US" dirty="0">
              <a:cs typeface="Zar" pitchFamily="2" charset="-78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6100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تحقيقات توصيفي: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uiExpand="1" build="p"/>
      <p:bldP spid="7475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11250"/>
            <a:ext cx="8229600" cy="519271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sz="29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900" dirty="0">
                <a:cs typeface="Zar" pitchFamily="2" charset="-78"/>
              </a:rPr>
              <a:t>				1)مطالعه کتابخانه</a:t>
            </a:r>
            <a:r>
              <a:rPr lang="en-US" sz="2800" dirty="0"/>
              <a:t>‌</a:t>
            </a:r>
            <a:r>
              <a:rPr lang="fa-IR" sz="2900" dirty="0" smtClean="0">
                <a:cs typeface="Zar" pitchFamily="2" charset="-78"/>
              </a:rPr>
              <a:t>اي</a:t>
            </a:r>
            <a:endParaRPr lang="fa-IR" sz="29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sz="29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900" dirty="0">
                <a:cs typeface="Zar" pitchFamily="2" charset="-78"/>
              </a:rPr>
              <a:t>				</a:t>
            </a:r>
            <a:r>
              <a:rPr lang="fa-IR" sz="2900" dirty="0" smtClean="0">
                <a:cs typeface="Zar" pitchFamily="2" charset="-78"/>
              </a:rPr>
              <a:t>2)بررسي </a:t>
            </a:r>
            <a:r>
              <a:rPr lang="fa-IR" sz="2900" dirty="0">
                <a:cs typeface="Zar" pitchFamily="2" charset="-78"/>
              </a:rPr>
              <a:t>متون</a:t>
            </a:r>
          </a:p>
          <a:p>
            <a:pPr algn="r" rtl="1">
              <a:buFont typeface="Wingdings" pitchFamily="2" charset="2"/>
              <a:buNone/>
            </a:pPr>
            <a:endParaRPr lang="fa-IR" sz="29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900" dirty="0">
                <a:cs typeface="Zar" pitchFamily="2" charset="-78"/>
              </a:rPr>
              <a:t>				3)پرسشنامه</a:t>
            </a:r>
          </a:p>
          <a:p>
            <a:pPr algn="r" rtl="1">
              <a:buFont typeface="Wingdings" pitchFamily="2" charset="2"/>
              <a:buNone/>
            </a:pPr>
            <a:endParaRPr lang="fa-IR" sz="29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900" dirty="0">
                <a:cs typeface="Zar" pitchFamily="2" charset="-78"/>
              </a:rPr>
              <a:t>				4)مشاهده</a:t>
            </a:r>
          </a:p>
          <a:p>
            <a:pPr algn="r" rtl="1">
              <a:buFont typeface="Wingdings" pitchFamily="2" charset="2"/>
              <a:buNone/>
            </a:pPr>
            <a:endParaRPr lang="fa-IR" sz="29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900" dirty="0">
                <a:cs typeface="Zar" pitchFamily="2" charset="-78"/>
              </a:rPr>
              <a:t>				5)مصاحبه</a:t>
            </a:r>
            <a:endParaRPr lang="en-US" sz="2900" dirty="0">
              <a:cs typeface="Zar" pitchFamily="2" charset="-78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4000" dirty="0">
                <a:cs typeface="Zar" pitchFamily="2" charset="-78"/>
              </a:rPr>
              <a:t>در </a:t>
            </a:r>
            <a:r>
              <a:rPr lang="fa-IR" sz="4000" dirty="0" smtClean="0">
                <a:cs typeface="Zar" pitchFamily="2" charset="-78"/>
              </a:rPr>
              <a:t>تحقيقات توصيفي </a:t>
            </a:r>
            <a:r>
              <a:rPr lang="fa-IR" sz="4000" dirty="0">
                <a:cs typeface="Zar" pitchFamily="2" charset="-78"/>
              </a:rPr>
              <a:t>از ابزار </a:t>
            </a:r>
            <a:r>
              <a:rPr lang="fa-IR" sz="4000" dirty="0" smtClean="0">
                <a:cs typeface="Zar" pitchFamily="2" charset="-78"/>
              </a:rPr>
              <a:t>زير </a:t>
            </a:r>
            <a:r>
              <a:rPr lang="fa-IR" sz="4000" dirty="0">
                <a:cs typeface="Zar" pitchFamily="2" charset="-78"/>
              </a:rPr>
              <a:t>استفاده </a:t>
            </a:r>
            <a:r>
              <a:rPr lang="fa-IR" sz="4000" dirty="0" smtClean="0">
                <a:cs typeface="Zar" pitchFamily="2" charset="-78"/>
              </a:rPr>
              <a:t>مي‌شود</a:t>
            </a:r>
            <a:r>
              <a:rPr lang="fa-IR" sz="4000" dirty="0">
                <a:cs typeface="Zar" pitchFamily="2" charset="-78"/>
              </a:rPr>
              <a:t>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779963" y="3078163"/>
            <a:ext cx="2960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انواع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تحقيقات توصيفي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78853" name="AutoShape 5"/>
          <p:cNvSpPr>
            <a:spLocks/>
          </p:cNvSpPr>
          <p:nvPr/>
        </p:nvSpPr>
        <p:spPr bwMode="auto">
          <a:xfrm>
            <a:off x="4329113" y="1698625"/>
            <a:ext cx="436562" cy="3468688"/>
          </a:xfrm>
          <a:prstGeom prst="rightBrace">
            <a:avLst>
              <a:gd name="adj1" fmla="val 6621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994025" y="1422400"/>
            <a:ext cx="1277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زمينه يابي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140075" y="2466975"/>
            <a:ext cx="1103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موردي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3213100" y="3771900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تحليلي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2863850" y="4714875"/>
            <a:ext cx="1350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قوم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نگاري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3" grpId="0" animBg="1"/>
      <p:bldP spid="78854" grpId="0"/>
      <p:bldP spid="78855" grpId="0"/>
      <p:bldP spid="78856" grpId="0"/>
      <p:bldP spid="7885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601663" y="3267075"/>
            <a:ext cx="8085137" cy="1633538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به مطالعه </a:t>
            </a:r>
            <a:r>
              <a:rPr lang="fa-IR" dirty="0" smtClean="0">
                <a:cs typeface="Zar" pitchFamily="2" charset="-78"/>
              </a:rPr>
              <a:t>ويژگي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ها و صفات افراد جامعه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پردازد و </a:t>
            </a:r>
            <a:r>
              <a:rPr lang="fa-IR" dirty="0" smtClean="0">
                <a:cs typeface="Zar" pitchFamily="2" charset="-78"/>
              </a:rPr>
              <a:t>وضعيت فعلي </a:t>
            </a:r>
            <a:r>
              <a:rPr lang="fa-IR" dirty="0">
                <a:cs typeface="Zar" pitchFamily="2" charset="-78"/>
              </a:rPr>
              <a:t>جامعه را در قالب چند صفت </a:t>
            </a:r>
            <a:r>
              <a:rPr lang="fa-IR" dirty="0" smtClean="0">
                <a:cs typeface="Zar" pitchFamily="2" charset="-78"/>
              </a:rPr>
              <a:t>يا متغير </a:t>
            </a:r>
            <a:r>
              <a:rPr lang="fa-IR" dirty="0">
                <a:cs typeface="Zar" pitchFamily="2" charset="-78"/>
              </a:rPr>
              <a:t>مانند سن، جنس، وزن و </a:t>
            </a:r>
            <a:r>
              <a:rPr lang="fa-IR" dirty="0" smtClean="0">
                <a:cs typeface="Zar" pitchFamily="2" charset="-78"/>
              </a:rPr>
              <a:t>غيره </a:t>
            </a:r>
            <a:r>
              <a:rPr lang="fa-IR" dirty="0">
                <a:cs typeface="Zar" pitchFamily="2" charset="-78"/>
              </a:rPr>
              <a:t>مورد </a:t>
            </a:r>
            <a:r>
              <a:rPr lang="fa-IR" dirty="0" smtClean="0">
                <a:cs typeface="Zar" pitchFamily="2" charset="-78"/>
              </a:rPr>
              <a:t>بررسي </a:t>
            </a:r>
            <a:r>
              <a:rPr lang="fa-IR" dirty="0">
                <a:cs typeface="Zar" pitchFamily="2" charset="-78"/>
              </a:rPr>
              <a:t>قرار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دهد.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1888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تحقيق توصيفي زمينه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ياب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  <p:bldP spid="798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20738" y="3409950"/>
            <a:ext cx="7866062" cy="1516063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اين </a:t>
            </a:r>
            <a:r>
              <a:rPr lang="fa-IR" dirty="0">
                <a:cs typeface="Zar" pitchFamily="2" charset="-78"/>
              </a:rPr>
              <a:t>مکتب </a:t>
            </a:r>
            <a:r>
              <a:rPr lang="fa-IR" dirty="0" smtClean="0">
                <a:cs typeface="Zar" pitchFamily="2" charset="-78"/>
              </a:rPr>
              <a:t>فلسفي وسيله </a:t>
            </a:r>
            <a:r>
              <a:rPr lang="fa-IR" dirty="0">
                <a:cs typeface="Zar" pitchFamily="2" charset="-78"/>
              </a:rPr>
              <a:t>شناخت را حواس انسان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داند و معتقد است </a:t>
            </a:r>
            <a:r>
              <a:rPr lang="fa-IR" dirty="0" smtClean="0">
                <a:cs typeface="Zar" pitchFamily="2" charset="-78"/>
              </a:rPr>
              <a:t>شناختي </a:t>
            </a:r>
            <a:r>
              <a:rPr lang="fa-IR" dirty="0">
                <a:cs typeface="Zar" pitchFamily="2" charset="-78"/>
              </a:rPr>
              <a:t>اعتبار دارد که به </a:t>
            </a:r>
            <a:r>
              <a:rPr lang="fa-IR" dirty="0" smtClean="0">
                <a:cs typeface="Zar" pitchFamily="2" charset="-78"/>
              </a:rPr>
              <a:t>وسيله يکي </a:t>
            </a:r>
            <a:r>
              <a:rPr lang="fa-IR" dirty="0">
                <a:cs typeface="Zar" pitchFamily="2" charset="-78"/>
              </a:rPr>
              <a:t>از حواس قابل درک باشد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1888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تجربه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گرايي نوين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92475"/>
            <a:ext cx="8229600" cy="1673225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عبارت است از مطالعه </a:t>
            </a:r>
            <a:r>
              <a:rPr lang="fa-IR" dirty="0" smtClean="0">
                <a:cs typeface="Zar" pitchFamily="2" charset="-78"/>
              </a:rPr>
              <a:t>يک </a:t>
            </a:r>
            <a:r>
              <a:rPr lang="fa-IR" dirty="0">
                <a:cs typeface="Zar" pitchFamily="2" charset="-78"/>
              </a:rPr>
              <a:t>مورد </a:t>
            </a:r>
            <a:r>
              <a:rPr lang="fa-IR" dirty="0" smtClean="0">
                <a:cs typeface="Zar" pitchFamily="2" charset="-78"/>
              </a:rPr>
              <a:t>يا يا يک </a:t>
            </a:r>
            <a:r>
              <a:rPr lang="fa-IR" dirty="0">
                <a:cs typeface="Zar" pitchFamily="2" charset="-78"/>
              </a:rPr>
              <a:t>واحد و کاوش </a:t>
            </a:r>
            <a:r>
              <a:rPr lang="fa-IR" dirty="0" smtClean="0">
                <a:cs typeface="Zar" pitchFamily="2" charset="-78"/>
              </a:rPr>
              <a:t>عميق </a:t>
            </a:r>
            <a:r>
              <a:rPr lang="fa-IR" dirty="0">
                <a:cs typeface="Zar" pitchFamily="2" charset="-78"/>
              </a:rPr>
              <a:t>در مورد آن.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مثال </a:t>
            </a:r>
            <a:r>
              <a:rPr lang="fa-IR" dirty="0" smtClean="0">
                <a:cs typeface="Zar" pitchFamily="2" charset="-78"/>
              </a:rPr>
              <a:t>تحقيق </a:t>
            </a:r>
            <a:r>
              <a:rPr lang="fa-IR" dirty="0">
                <a:cs typeface="Zar" pitchFamily="2" charset="-78"/>
              </a:rPr>
              <a:t>در </a:t>
            </a:r>
            <a:r>
              <a:rPr lang="fa-IR" dirty="0" smtClean="0">
                <a:cs typeface="Zar" pitchFamily="2" charset="-78"/>
              </a:rPr>
              <a:t>ويژگي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ها و رفتار </a:t>
            </a:r>
            <a:r>
              <a:rPr lang="fa-IR" dirty="0" smtClean="0">
                <a:cs typeface="Zar" pitchFamily="2" charset="-78"/>
              </a:rPr>
              <a:t>يک </a:t>
            </a:r>
            <a:r>
              <a:rPr lang="fa-IR" dirty="0">
                <a:cs typeface="Zar" pitchFamily="2" charset="-78"/>
              </a:rPr>
              <a:t>دانش آموز ناسازگار </a:t>
            </a:r>
            <a:r>
              <a:rPr lang="fa-IR" dirty="0" smtClean="0">
                <a:cs typeface="Zar" pitchFamily="2" charset="-78"/>
              </a:rPr>
              <a:t>يا تيزهوش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74725"/>
            <a:ext cx="8229600" cy="1143000"/>
          </a:xfrm>
        </p:spPr>
        <p:txBody>
          <a:bodyPr/>
          <a:lstStyle/>
          <a:p>
            <a:r>
              <a:rPr lang="fa-IR" dirty="0" smtClean="0">
                <a:cs typeface="Zar" pitchFamily="2" charset="-78"/>
              </a:rPr>
              <a:t>تحقيق توصيفي موردي يا </a:t>
            </a:r>
            <a:r>
              <a:rPr lang="fa-IR" dirty="0">
                <a:cs typeface="Zar" pitchFamily="2" charset="-78"/>
              </a:rPr>
              <a:t>ژرفا نگر: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  <p:bldP spid="8089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646113" y="3241675"/>
            <a:ext cx="8040687" cy="1817688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به منظور </a:t>
            </a:r>
            <a:r>
              <a:rPr lang="fa-IR" dirty="0" smtClean="0">
                <a:cs typeface="Zar" pitchFamily="2" charset="-78"/>
              </a:rPr>
              <a:t>توصيف عيني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کيفي محتواي مفاهيم </a:t>
            </a:r>
            <a:r>
              <a:rPr lang="fa-IR" dirty="0">
                <a:cs typeface="Zar" pitchFamily="2" charset="-78"/>
              </a:rPr>
              <a:t>به صورت نظام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دار انجام </a:t>
            </a:r>
            <a:r>
              <a:rPr lang="fa-IR" dirty="0" smtClean="0">
                <a:cs typeface="Zar" pitchFamily="2" charset="-78"/>
              </a:rPr>
              <a:t>مي‌شود</a:t>
            </a:r>
            <a:r>
              <a:rPr lang="fa-IR" dirty="0">
                <a:cs typeface="Zar" pitchFamily="2" charset="-78"/>
              </a:rPr>
              <a:t>. در واقع قلمرو </a:t>
            </a:r>
            <a:r>
              <a:rPr lang="fa-IR" dirty="0" smtClean="0">
                <a:cs typeface="Zar" pitchFamily="2" charset="-78"/>
              </a:rPr>
              <a:t>اين تحقيق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متنهاي </a:t>
            </a:r>
            <a:r>
              <a:rPr lang="fa-IR" dirty="0">
                <a:cs typeface="Zar" pitchFamily="2" charset="-78"/>
              </a:rPr>
              <a:t>مکتوب، </a:t>
            </a:r>
            <a:r>
              <a:rPr lang="fa-IR" dirty="0" smtClean="0">
                <a:cs typeface="Zar" pitchFamily="2" charset="-78"/>
              </a:rPr>
              <a:t>شفاهي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تصويري </a:t>
            </a:r>
            <a:r>
              <a:rPr lang="fa-IR" dirty="0">
                <a:cs typeface="Zar" pitchFamily="2" charset="-78"/>
              </a:rPr>
              <a:t>درباره </a:t>
            </a:r>
            <a:r>
              <a:rPr lang="fa-IR" dirty="0" smtClean="0">
                <a:cs typeface="Zar" pitchFamily="2" charset="-78"/>
              </a:rPr>
              <a:t>موضوعي </a:t>
            </a:r>
            <a:r>
              <a:rPr lang="fa-IR" dirty="0">
                <a:cs typeface="Zar" pitchFamily="2" charset="-78"/>
              </a:rPr>
              <a:t>خاص </a:t>
            </a:r>
            <a:r>
              <a:rPr lang="fa-IR" dirty="0" smtClean="0">
                <a:cs typeface="Zar" pitchFamily="2" charset="-78"/>
              </a:rPr>
              <a:t>تشکيل 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دهد.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9013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تحقيق توصيفي تحليل </a:t>
            </a:r>
            <a:r>
              <a:rPr lang="fa-IR" dirty="0">
                <a:cs typeface="Zar" pitchFamily="2" charset="-78"/>
              </a:rPr>
              <a:t>محتوا: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  <p:bldP spid="8192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704850" y="3500438"/>
            <a:ext cx="7981950" cy="1290637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اين تحقيقات براي </a:t>
            </a:r>
            <a:r>
              <a:rPr lang="fa-IR" sz="2800" dirty="0">
                <a:cs typeface="Zar" pitchFamily="2" charset="-78"/>
              </a:rPr>
              <a:t>کسب اطلاع از وجود رابطه </a:t>
            </a:r>
            <a:r>
              <a:rPr lang="fa-IR" sz="2800" dirty="0" smtClean="0">
                <a:cs typeface="Zar" pitchFamily="2" charset="-78"/>
              </a:rPr>
              <a:t>بين متغيرها </a:t>
            </a:r>
            <a:r>
              <a:rPr lang="fa-IR" sz="2800" dirty="0">
                <a:cs typeface="Zar" pitchFamily="2" charset="-78"/>
              </a:rPr>
              <a:t>انجام </a:t>
            </a:r>
            <a:r>
              <a:rPr lang="fa-IR" sz="2800" dirty="0" smtClean="0">
                <a:cs typeface="Zar" pitchFamily="2" charset="-78"/>
              </a:rPr>
              <a:t>مي</a:t>
            </a:r>
            <a:r>
              <a:rPr lang="en-US" sz="2800" dirty="0" smtClean="0"/>
              <a:t>‌</a:t>
            </a:r>
            <a:r>
              <a:rPr lang="fa-IR" sz="2800" dirty="0" smtClean="0">
                <a:cs typeface="Zar" pitchFamily="2" charset="-78"/>
              </a:rPr>
              <a:t>پذيرد ولي </a:t>
            </a:r>
            <a:r>
              <a:rPr lang="fa-IR" sz="2800" dirty="0">
                <a:cs typeface="Zar" pitchFamily="2" charset="-78"/>
              </a:rPr>
              <a:t>الزاما کشف رابطه علت و </a:t>
            </a:r>
            <a:r>
              <a:rPr lang="fa-IR" sz="2800" dirty="0" smtClean="0">
                <a:cs typeface="Zar" pitchFamily="2" charset="-78"/>
              </a:rPr>
              <a:t>معلولي </a:t>
            </a:r>
            <a:r>
              <a:rPr lang="fa-IR" sz="2800" dirty="0">
                <a:cs typeface="Zar" pitchFamily="2" charset="-78"/>
              </a:rPr>
              <a:t>مورد نظر </a:t>
            </a:r>
            <a:r>
              <a:rPr lang="fa-IR" sz="2800" dirty="0" smtClean="0">
                <a:cs typeface="Zar" pitchFamily="2" charset="-78"/>
              </a:rPr>
              <a:t>نيست</a:t>
            </a:r>
            <a:r>
              <a:rPr lang="fa-IR" sz="2800" dirty="0">
                <a:cs typeface="Zar" pitchFamily="2" charset="-78"/>
              </a:rPr>
              <a:t>.</a:t>
            </a:r>
            <a:endParaRPr lang="en-US" sz="2800" dirty="0">
              <a:cs typeface="Zar" pitchFamily="2" charset="-78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03313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تحقيقات همبستگي يا همخواني: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4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6505575" y="2959100"/>
            <a:ext cx="2278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انواع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همبستگي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83973" name="AutoShape 5"/>
          <p:cNvSpPr>
            <a:spLocks/>
          </p:cNvSpPr>
          <p:nvPr/>
        </p:nvSpPr>
        <p:spPr bwMode="auto">
          <a:xfrm>
            <a:off x="6284913" y="1727200"/>
            <a:ext cx="493712" cy="3033713"/>
          </a:xfrm>
          <a:prstGeom prst="rightBrace">
            <a:avLst>
              <a:gd name="adj1" fmla="val 5120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3773488" y="1395413"/>
            <a:ext cx="2554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همبستگي 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مثبت: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4122738" y="4021138"/>
            <a:ext cx="213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همبستگي منفي: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271463" y="1411288"/>
            <a:ext cx="40925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جهت </a:t>
            </a:r>
            <a:r>
              <a:rPr lang="fa-IR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تغيير </a:t>
            </a:r>
            <a:r>
              <a:rPr lang="fa-IR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در </a:t>
            </a:r>
            <a:r>
              <a:rPr lang="fa-IR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يک متغير </a:t>
            </a:r>
            <a:r>
              <a:rPr lang="fa-IR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با جهت </a:t>
            </a:r>
            <a:r>
              <a:rPr lang="fa-IR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تغيير </a:t>
            </a:r>
            <a:r>
              <a:rPr lang="fa-IR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در </a:t>
            </a:r>
            <a:r>
              <a:rPr lang="fa-IR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متغير ديگر </a:t>
            </a:r>
            <a:r>
              <a:rPr lang="fa-IR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همسو باشد.</a:t>
            </a:r>
            <a:endParaRPr lang="en-US" sz="3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349250" y="4022725"/>
            <a:ext cx="39909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جهت </a:t>
            </a:r>
            <a:r>
              <a:rPr lang="fa-IR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تغييرات يک متغير </a:t>
            </a:r>
            <a:r>
              <a:rPr lang="fa-IR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با جهت </a:t>
            </a:r>
            <a:r>
              <a:rPr lang="fa-IR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تغييرات متغير ديگر </a:t>
            </a:r>
            <a:r>
              <a:rPr lang="fa-IR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همسو نباشد.</a:t>
            </a:r>
            <a:endParaRPr lang="en-US" sz="3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3" grpId="0" animBg="1"/>
      <p:bldP spid="83974" grpId="0"/>
      <p:bldP spid="83975" grpId="0"/>
      <p:bldP spid="83976" grpId="0"/>
      <p:bldP spid="8397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4572000" y="1751013"/>
            <a:ext cx="203200" cy="231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4789488" y="1881188"/>
            <a:ext cx="3541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1033463" y="1868488"/>
            <a:ext cx="3541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8345488" y="1752600"/>
            <a:ext cx="203200" cy="231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830263" y="1752600"/>
            <a:ext cx="203200" cy="231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4192588" y="1955800"/>
            <a:ext cx="9858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فقدان</a:t>
            </a:r>
          </a:p>
          <a:p>
            <a:pPr algn="ct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همبستگي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7808913" y="1955800"/>
            <a:ext cx="857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1+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682625" y="1941513"/>
            <a:ext cx="57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1-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7054850" y="2592388"/>
            <a:ext cx="145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 flipH="1">
            <a:off x="5106988" y="2606675"/>
            <a:ext cx="1452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 flipH="1">
            <a:off x="908050" y="2593975"/>
            <a:ext cx="1452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>
            <a:off x="2798763" y="2593975"/>
            <a:ext cx="145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1757363" y="2055813"/>
            <a:ext cx="1493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همبستگي منفي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6124575" y="2025650"/>
            <a:ext cx="1363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همبستگي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مثبت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6991350" y="2811463"/>
            <a:ext cx="165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افزايش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شدت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همبستگي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85013" name="Text Box 21"/>
          <p:cNvSpPr txBox="1">
            <a:spLocks noChangeArrowheads="1"/>
          </p:cNvSpPr>
          <p:nvPr/>
        </p:nvSpPr>
        <p:spPr bwMode="auto">
          <a:xfrm>
            <a:off x="5111750" y="2809875"/>
            <a:ext cx="165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کاهش شدت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همبستگي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2713038" y="2825750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کاهش شدت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همبستگي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877888" y="2813050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افزايش </a:t>
            </a:r>
            <a:r>
              <a:rPr lang="fa-I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شدت </a:t>
            </a:r>
            <a:r>
              <a:rPr lang="fa-I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همبستگي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1582738" y="4529138"/>
            <a:ext cx="5876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نمايش طيف 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 دامنه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تغيير ضريب همبستگي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5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5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1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9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animBg="1"/>
      <p:bldP spid="84999" grpId="0" animBg="1"/>
      <p:bldP spid="85000" grpId="0" animBg="1"/>
      <p:bldP spid="85001" grpId="0" animBg="1"/>
      <p:bldP spid="85002" grpId="0" animBg="1"/>
      <p:bldP spid="85003" grpId="0" uiExpand="1" build="allAtOnce"/>
      <p:bldP spid="85004" grpId="0"/>
      <p:bldP spid="85005" grpId="0"/>
      <p:bldP spid="85006" grpId="0" animBg="1"/>
      <p:bldP spid="85007" grpId="0" animBg="1"/>
      <p:bldP spid="85008" grpId="0" animBg="1"/>
      <p:bldP spid="85009" grpId="0" animBg="1"/>
      <p:bldP spid="85010" grpId="0"/>
      <p:bldP spid="85011" grpId="0"/>
      <p:bldP spid="85012" grpId="0"/>
      <p:bldP spid="85013" grpId="0"/>
      <p:bldP spid="85014" grpId="0"/>
      <p:bldP spid="85015" grpId="0"/>
      <p:bldP spid="8501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820738" y="1206500"/>
            <a:ext cx="0" cy="193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H="1">
            <a:off x="822325" y="3124200"/>
            <a:ext cx="211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3879850" y="1208088"/>
            <a:ext cx="0" cy="193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 flipH="1">
            <a:off x="3881438" y="3140075"/>
            <a:ext cx="211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6765925" y="1208088"/>
            <a:ext cx="0" cy="193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 flipH="1">
            <a:off x="6767513" y="3140075"/>
            <a:ext cx="211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6777038" y="2397125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4349750" y="1482725"/>
            <a:ext cx="1320800" cy="132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 flipV="1">
            <a:off x="1154113" y="1454150"/>
            <a:ext cx="1176337" cy="117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433388" y="939800"/>
            <a:ext cx="390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y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2847975" y="2790825"/>
            <a:ext cx="376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x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8824913" y="2806700"/>
            <a:ext cx="376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x</a:t>
            </a: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5922963" y="2808288"/>
            <a:ext cx="376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x</a:t>
            </a:r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3478213" y="969963"/>
            <a:ext cx="390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y</a:t>
            </a: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6337300" y="1009650"/>
            <a:ext cx="390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y</a:t>
            </a:r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6648450" y="3268663"/>
            <a:ext cx="2147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بدون </a:t>
            </a: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همبستگي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86036" name="Text Box 20"/>
          <p:cNvSpPr txBox="1">
            <a:spLocks noChangeArrowheads="1"/>
          </p:cNvSpPr>
          <p:nvPr/>
        </p:nvSpPr>
        <p:spPr bwMode="auto">
          <a:xfrm>
            <a:off x="3768725" y="3268663"/>
            <a:ext cx="2497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همبستگي منفي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86037" name="Text Box 21"/>
          <p:cNvSpPr txBox="1">
            <a:spLocks noChangeArrowheads="1"/>
          </p:cNvSpPr>
          <p:nvPr/>
        </p:nvSpPr>
        <p:spPr bwMode="auto">
          <a:xfrm>
            <a:off x="566738" y="3268663"/>
            <a:ext cx="2395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همبستگي </a:t>
            </a:r>
            <a:r>
              <a:rPr lang="fa-I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مثبت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86039" name="Text Box 23"/>
          <p:cNvSpPr txBox="1">
            <a:spLocks noChangeArrowheads="1"/>
          </p:cNvSpPr>
          <p:nvPr/>
        </p:nvSpPr>
        <p:spPr bwMode="auto">
          <a:xfrm>
            <a:off x="2249488" y="4702175"/>
            <a:ext cx="518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نمودار انواع </a:t>
            </a: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همبستگي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  <p:bldP spid="86021" grpId="0" animBg="1"/>
      <p:bldP spid="86022" grpId="0" animBg="1"/>
      <p:bldP spid="86023" grpId="0" animBg="1"/>
      <p:bldP spid="86024" grpId="0" animBg="1"/>
      <p:bldP spid="86025" grpId="0" animBg="1"/>
      <p:bldP spid="86026" grpId="0" animBg="1"/>
      <p:bldP spid="86027" grpId="0" animBg="1"/>
      <p:bldP spid="86028" grpId="0" animBg="1"/>
      <p:bldP spid="86029" grpId="0"/>
      <p:bldP spid="86030" grpId="0"/>
      <p:bldP spid="86031" grpId="0"/>
      <p:bldP spid="86032" grpId="0"/>
      <p:bldP spid="86033" grpId="0"/>
      <p:bldP spid="86034" grpId="0"/>
      <p:bldP spid="86035" grpId="0"/>
      <p:bldP spid="86036" grpId="0"/>
      <p:bldP spid="86037" grpId="0"/>
      <p:bldP spid="8603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49638"/>
            <a:ext cx="8229600" cy="1196975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اينگونه تحقيقات </a:t>
            </a:r>
            <a:r>
              <a:rPr lang="fa-IR" dirty="0">
                <a:cs typeface="Zar" pitchFamily="2" charset="-78"/>
              </a:rPr>
              <a:t>کشف علت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ها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عوامل بروز </a:t>
            </a:r>
            <a:r>
              <a:rPr lang="fa-IR" dirty="0" smtClean="0">
                <a:cs typeface="Zar" pitchFamily="2" charset="-78"/>
              </a:rPr>
              <a:t>يک رويداد يا </a:t>
            </a:r>
            <a:r>
              <a:rPr lang="fa-IR" dirty="0">
                <a:cs typeface="Zar" pitchFamily="2" charset="-78"/>
              </a:rPr>
              <a:t>حادثه </a:t>
            </a:r>
            <a:r>
              <a:rPr lang="fa-IR" dirty="0" smtClean="0">
                <a:cs typeface="Zar" pitchFamily="2" charset="-78"/>
              </a:rPr>
              <a:t>يا پديده </a:t>
            </a:r>
            <a:r>
              <a:rPr lang="fa-IR" dirty="0">
                <a:cs typeface="Zar" pitchFamily="2" charset="-78"/>
              </a:rPr>
              <a:t>مورد نظر است. </a:t>
            </a:r>
            <a:endParaRPr lang="en-US" dirty="0">
              <a:cs typeface="Zar" pitchFamily="2" charset="-78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6163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تحقيقات علي(پس رويدادي):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  <p:bldP spid="8704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311150" y="1985963"/>
            <a:ext cx="8562975" cy="4525962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1)متغيرهاي اصلي </a:t>
            </a:r>
            <a:r>
              <a:rPr lang="fa-IR" dirty="0">
                <a:cs typeface="Zar" pitchFamily="2" charset="-78"/>
              </a:rPr>
              <a:t>که نقش موثر و </a:t>
            </a:r>
            <a:r>
              <a:rPr lang="fa-IR" dirty="0" smtClean="0">
                <a:cs typeface="Zar" pitchFamily="2" charset="-78"/>
              </a:rPr>
              <a:t>مثبتي </a:t>
            </a:r>
            <a:r>
              <a:rPr lang="fa-IR" dirty="0">
                <a:cs typeface="Zar" pitchFamily="2" charset="-78"/>
              </a:rPr>
              <a:t>در بروز </a:t>
            </a:r>
            <a:r>
              <a:rPr lang="fa-IR" dirty="0" smtClean="0">
                <a:cs typeface="Zar" pitchFamily="2" charset="-78"/>
              </a:rPr>
              <a:t>پديده </a:t>
            </a:r>
            <a:r>
              <a:rPr lang="fa-IR" dirty="0">
                <a:cs typeface="Zar" pitchFamily="2" charset="-78"/>
              </a:rPr>
              <a:t>داشته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اند.</a:t>
            </a:r>
          </a:p>
          <a:p>
            <a:pPr algn="justLow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2)متغيرهايي </a:t>
            </a:r>
            <a:r>
              <a:rPr lang="fa-IR" dirty="0">
                <a:cs typeface="Zar" pitchFamily="2" charset="-78"/>
              </a:rPr>
              <a:t>که نقش بازدارنده و </a:t>
            </a:r>
            <a:r>
              <a:rPr lang="fa-IR" dirty="0" smtClean="0">
                <a:cs typeface="Zar" pitchFamily="2" charset="-78"/>
              </a:rPr>
              <a:t>منفي </a:t>
            </a:r>
            <a:r>
              <a:rPr lang="fa-IR" dirty="0">
                <a:cs typeface="Zar" pitchFamily="2" charset="-78"/>
              </a:rPr>
              <a:t>در رابطه با بروز </a:t>
            </a:r>
            <a:r>
              <a:rPr lang="fa-IR" dirty="0" smtClean="0">
                <a:cs typeface="Zar" pitchFamily="2" charset="-78"/>
              </a:rPr>
              <a:t>پديده </a:t>
            </a:r>
            <a:r>
              <a:rPr lang="fa-IR" dirty="0">
                <a:cs typeface="Zar" pitchFamily="2" charset="-78"/>
              </a:rPr>
              <a:t>داشته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اند.</a:t>
            </a:r>
          </a:p>
          <a:p>
            <a:pPr algn="justLow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3)متغيرهاي زمينه </a:t>
            </a:r>
            <a:r>
              <a:rPr lang="fa-IR" dirty="0">
                <a:cs typeface="Zar" pitchFamily="2" charset="-78"/>
              </a:rPr>
              <a:t>ساز که هموارکننده راه </a:t>
            </a:r>
            <a:r>
              <a:rPr lang="fa-IR" dirty="0" smtClean="0">
                <a:cs typeface="Zar" pitchFamily="2" charset="-78"/>
              </a:rPr>
              <a:t>براي اثرگذاري متغيرهاي اصلي </a:t>
            </a:r>
            <a:r>
              <a:rPr lang="fa-IR" dirty="0">
                <a:cs typeface="Zar" pitchFamily="2" charset="-78"/>
              </a:rPr>
              <a:t>بوده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اند.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7525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>
                <a:cs typeface="Zar" pitchFamily="2" charset="-78"/>
              </a:rPr>
              <a:t>در </a:t>
            </a:r>
            <a:r>
              <a:rPr lang="fa-IR" sz="4000" dirty="0" smtClean="0">
                <a:cs typeface="Zar" pitchFamily="2" charset="-78"/>
              </a:rPr>
              <a:t>يک تحقيق علي </a:t>
            </a:r>
            <a:r>
              <a:rPr lang="fa-IR" sz="4000" dirty="0">
                <a:cs typeface="Zar" pitchFamily="2" charset="-78"/>
              </a:rPr>
              <a:t>مطلوب محقق </a:t>
            </a:r>
            <a:r>
              <a:rPr lang="fa-IR" sz="4000" dirty="0" smtClean="0">
                <a:cs typeface="Zar" pitchFamily="2" charset="-78"/>
              </a:rPr>
              <a:t>بايد </a:t>
            </a:r>
            <a:r>
              <a:rPr lang="fa-IR" sz="4000" dirty="0">
                <a:cs typeface="Zar" pitchFamily="2" charset="-78"/>
              </a:rPr>
              <a:t>سه دسته </a:t>
            </a:r>
            <a:r>
              <a:rPr lang="fa-IR" sz="4000" dirty="0" smtClean="0">
                <a:cs typeface="Zar" pitchFamily="2" charset="-78"/>
              </a:rPr>
              <a:t>متغير </a:t>
            </a:r>
            <a:r>
              <a:rPr lang="fa-IR" sz="4000" dirty="0">
                <a:cs typeface="Zar" pitchFamily="2" charset="-78"/>
              </a:rPr>
              <a:t>داشته باشد: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35350"/>
            <a:ext cx="8229600" cy="1660525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بر شناخت رابطه علت و </a:t>
            </a:r>
            <a:r>
              <a:rPr lang="fa-IR" dirty="0" smtClean="0">
                <a:cs typeface="Zar" pitchFamily="2" charset="-78"/>
              </a:rPr>
              <a:t>معلولي بين متغيرها تاکيد </a:t>
            </a:r>
            <a:r>
              <a:rPr lang="fa-IR" dirty="0">
                <a:cs typeface="Zar" pitchFamily="2" charset="-78"/>
              </a:rPr>
              <a:t>دارند و سخن از مطالعه رابطه </a:t>
            </a:r>
            <a:r>
              <a:rPr lang="fa-IR" dirty="0" smtClean="0">
                <a:cs typeface="Zar" pitchFamily="2" charset="-78"/>
              </a:rPr>
              <a:t>يک سويه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تاثير متغير </a:t>
            </a:r>
            <a:r>
              <a:rPr lang="fa-IR" dirty="0">
                <a:cs typeface="Zar" pitchFamily="2" charset="-78"/>
              </a:rPr>
              <a:t>مستقل(علت) </a:t>
            </a:r>
            <a:r>
              <a:rPr lang="fa-IR" dirty="0" smtClean="0">
                <a:cs typeface="Zar" pitchFamily="2" charset="-78"/>
              </a:rPr>
              <a:t>برمتغير </a:t>
            </a:r>
            <a:r>
              <a:rPr lang="fa-IR" dirty="0">
                <a:cs typeface="Zar" pitchFamily="2" charset="-78"/>
              </a:rPr>
              <a:t>تابع(معلول)است.</a:t>
            </a:r>
            <a:endParaRPr lang="en-US" dirty="0">
              <a:cs typeface="Zar" pitchFamily="2" charset="-78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6175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تحقيقات تجربي: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  <p:bldP spid="8909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				1)کنترل</a:t>
            </a:r>
          </a:p>
          <a:p>
            <a:pPr algn="r" rtl="1">
              <a:buFont typeface="Wingdings" pitchFamily="2" charset="2"/>
              <a:buNone/>
            </a:pP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				2)انتخاب </a:t>
            </a:r>
            <a:r>
              <a:rPr lang="fa-IR" sz="2800" dirty="0" smtClean="0">
                <a:cs typeface="Zar" pitchFamily="2" charset="-78"/>
              </a:rPr>
              <a:t>تصادفي</a:t>
            </a: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				3)تکرار </a:t>
            </a:r>
            <a:r>
              <a:rPr lang="fa-IR" sz="2800" dirty="0" smtClean="0">
                <a:cs typeface="Zar" pitchFamily="2" charset="-78"/>
              </a:rPr>
              <a:t>آزمايش</a:t>
            </a: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				</a:t>
            </a:r>
            <a:r>
              <a:rPr lang="fa-IR" sz="2800" dirty="0" smtClean="0">
                <a:cs typeface="Zar" pitchFamily="2" charset="-78"/>
              </a:rPr>
              <a:t>4)قابليت تعميم</a:t>
            </a:r>
            <a:endParaRPr lang="en-US" sz="2800" dirty="0">
              <a:cs typeface="Zar" pitchFamily="2" charset="-78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شرايط ضروري يک تحقيق تجربي: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04863" y="3086100"/>
            <a:ext cx="7881937" cy="1555750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اين ديدگاه </a:t>
            </a:r>
            <a:r>
              <a:rPr lang="fa-IR" sz="2800" dirty="0">
                <a:cs typeface="Zar" pitchFamily="2" charset="-78"/>
              </a:rPr>
              <a:t>بر اساس روش استقرار </a:t>
            </a:r>
            <a:r>
              <a:rPr lang="fa-IR" sz="2800" dirty="0" smtClean="0">
                <a:cs typeface="Zar" pitchFamily="2" charset="-78"/>
              </a:rPr>
              <a:t>قياسي </a:t>
            </a:r>
            <a:r>
              <a:rPr lang="fa-IR" sz="2800" dirty="0">
                <a:cs typeface="Zar" pitchFamily="2" charset="-78"/>
              </a:rPr>
              <a:t>استوار است و اعتقاد دارد که حواس انسان </a:t>
            </a:r>
            <a:r>
              <a:rPr lang="fa-IR" sz="2800" dirty="0" smtClean="0">
                <a:cs typeface="Zar" pitchFamily="2" charset="-78"/>
              </a:rPr>
              <a:t>هيچگاه کليت </a:t>
            </a:r>
            <a:r>
              <a:rPr lang="fa-IR" sz="2800" dirty="0">
                <a:cs typeface="Zar" pitchFamily="2" charset="-78"/>
              </a:rPr>
              <a:t>و ضرورت اصول و </a:t>
            </a:r>
            <a:r>
              <a:rPr lang="fa-IR" sz="2800" dirty="0" smtClean="0">
                <a:cs typeface="Zar" pitchFamily="2" charset="-78"/>
              </a:rPr>
              <a:t>مفاهيم </a:t>
            </a:r>
            <a:r>
              <a:rPr lang="fa-IR" sz="2800" dirty="0">
                <a:cs typeface="Zar" pitchFamily="2" charset="-78"/>
              </a:rPr>
              <a:t>را در </a:t>
            </a:r>
            <a:r>
              <a:rPr lang="fa-IR" sz="2800" dirty="0" smtClean="0">
                <a:cs typeface="Zar" pitchFamily="2" charset="-78"/>
              </a:rPr>
              <a:t>نمي</a:t>
            </a:r>
            <a:r>
              <a:rPr lang="en-US" sz="2800" dirty="0" smtClean="0"/>
              <a:t>‌</a:t>
            </a:r>
            <a:r>
              <a:rPr lang="fa-IR" sz="2800" dirty="0" smtClean="0">
                <a:cs typeface="Zar" pitchFamily="2" charset="-78"/>
              </a:rPr>
              <a:t>يابد </a:t>
            </a:r>
            <a:r>
              <a:rPr lang="fa-IR" sz="2800" dirty="0">
                <a:cs typeface="Zar" pitchFamily="2" charset="-78"/>
              </a:rPr>
              <a:t>و لذا منشا </a:t>
            </a:r>
            <a:r>
              <a:rPr lang="fa-IR" sz="2800" dirty="0" smtClean="0">
                <a:cs typeface="Zar" pitchFamily="2" charset="-78"/>
              </a:rPr>
              <a:t>ديگري </a:t>
            </a:r>
            <a:r>
              <a:rPr lang="fa-IR" sz="2800" dirty="0">
                <a:cs typeface="Zar" pitchFamily="2" charset="-78"/>
              </a:rPr>
              <a:t>به نام عقل ضرورت دارد</a:t>
            </a:r>
            <a:r>
              <a:rPr lang="en-US" sz="2800" dirty="0">
                <a:cs typeface="Zar" pitchFamily="2" charset="-78"/>
              </a:rPr>
              <a:t>.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0450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ديدگاه </a:t>
            </a:r>
            <a:r>
              <a:rPr lang="fa-IR" dirty="0">
                <a:cs typeface="Zar" pitchFamily="2" charset="-78"/>
              </a:rPr>
              <a:t>عقل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گرايي: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7388"/>
            <a:ext cx="8229600" cy="4525962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1)از اصل کنترل </a:t>
            </a:r>
            <a:r>
              <a:rPr lang="fa-IR" sz="2800" dirty="0" smtClean="0">
                <a:cs typeface="Zar" pitchFamily="2" charset="-78"/>
              </a:rPr>
              <a:t>متغيرها </a:t>
            </a:r>
            <a:r>
              <a:rPr lang="fa-IR" sz="2800" dirty="0">
                <a:cs typeface="Zar" pitchFamily="2" charset="-78"/>
              </a:rPr>
              <a:t>غفلت </a:t>
            </a:r>
            <a:r>
              <a:rPr lang="fa-IR" sz="2800" dirty="0" smtClean="0">
                <a:cs typeface="Zar" pitchFamily="2" charset="-78"/>
              </a:rPr>
              <a:t>نکنيد</a:t>
            </a:r>
            <a:r>
              <a:rPr lang="fa-IR" sz="2800" dirty="0">
                <a:cs typeface="Zar" pitchFamily="2" charset="-78"/>
              </a:rPr>
              <a:t>.</a:t>
            </a: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2)در انتخاب افراد نمونه به روش </a:t>
            </a:r>
            <a:r>
              <a:rPr lang="fa-IR" sz="2800" dirty="0" smtClean="0">
                <a:cs typeface="Zar" pitchFamily="2" charset="-78"/>
              </a:rPr>
              <a:t>تصادفي </a:t>
            </a:r>
            <a:r>
              <a:rPr lang="fa-IR" sz="2800" dirty="0">
                <a:cs typeface="Zar" pitchFamily="2" charset="-78"/>
              </a:rPr>
              <a:t>اقدام </a:t>
            </a:r>
            <a:r>
              <a:rPr lang="fa-IR" sz="2800" dirty="0" smtClean="0">
                <a:cs typeface="Zar" pitchFamily="2" charset="-78"/>
              </a:rPr>
              <a:t>کنيد</a:t>
            </a:r>
            <a:r>
              <a:rPr lang="fa-IR" sz="2800" dirty="0">
                <a:cs typeface="Zar" pitchFamily="2" charset="-78"/>
              </a:rPr>
              <a:t>.</a:t>
            </a:r>
          </a:p>
          <a:p>
            <a:pPr algn="r" rtl="1"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3)تاثير </a:t>
            </a:r>
            <a:r>
              <a:rPr lang="fa-IR" sz="2800" dirty="0">
                <a:cs typeface="Zar" pitchFamily="2" charset="-78"/>
              </a:rPr>
              <a:t>اشتباهات </a:t>
            </a:r>
            <a:r>
              <a:rPr lang="fa-IR" sz="2800" dirty="0" smtClean="0">
                <a:cs typeface="Zar" pitchFamily="2" charset="-78"/>
              </a:rPr>
              <a:t>آماري </a:t>
            </a:r>
            <a:r>
              <a:rPr lang="fa-IR" sz="2800" dirty="0">
                <a:cs typeface="Zar" pitchFamily="2" charset="-78"/>
              </a:rPr>
              <a:t>را در انتخاب نمونه و </a:t>
            </a:r>
            <a:r>
              <a:rPr lang="fa-IR" sz="2800" dirty="0" smtClean="0">
                <a:cs typeface="Zar" pitchFamily="2" charset="-78"/>
              </a:rPr>
              <a:t>تجزيه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تحليل </a:t>
            </a:r>
            <a:r>
              <a:rPr lang="fa-IR" sz="2800" dirty="0">
                <a:cs typeface="Zar" pitchFamily="2" charset="-78"/>
              </a:rPr>
              <a:t>داده</a:t>
            </a:r>
            <a:r>
              <a:rPr lang="en-US" sz="2800" dirty="0"/>
              <a:t>‌</a:t>
            </a:r>
            <a:r>
              <a:rPr lang="fa-IR" sz="2800" dirty="0">
                <a:cs typeface="Zar" pitchFamily="2" charset="-78"/>
              </a:rPr>
              <a:t>ها به حداقل </a:t>
            </a:r>
            <a:r>
              <a:rPr lang="fa-IR" sz="2800" dirty="0" smtClean="0">
                <a:cs typeface="Zar" pitchFamily="2" charset="-78"/>
              </a:rPr>
              <a:t>برسانيد</a:t>
            </a:r>
            <a:r>
              <a:rPr lang="fa-IR" sz="2800" dirty="0">
                <a:cs typeface="Zar" pitchFamily="2" charset="-78"/>
              </a:rPr>
              <a:t>.</a:t>
            </a:r>
          </a:p>
          <a:p>
            <a:pPr algn="r" rtl="1"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4)محيط آزمايش </a:t>
            </a:r>
            <a:r>
              <a:rPr lang="fa-IR" sz="2800" dirty="0">
                <a:cs typeface="Zar" pitchFamily="2" charset="-78"/>
              </a:rPr>
              <a:t>را به صورت </a:t>
            </a:r>
            <a:r>
              <a:rPr lang="fa-IR" sz="2800" dirty="0" smtClean="0">
                <a:cs typeface="Zar" pitchFamily="2" charset="-78"/>
              </a:rPr>
              <a:t>طبيعي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عادي </a:t>
            </a:r>
            <a:r>
              <a:rPr lang="fa-IR" sz="2800" dirty="0">
                <a:cs typeface="Zar" pitchFamily="2" charset="-78"/>
              </a:rPr>
              <a:t>نگه </a:t>
            </a:r>
            <a:r>
              <a:rPr lang="fa-IR" sz="2800" dirty="0" smtClean="0">
                <a:cs typeface="Zar" pitchFamily="2" charset="-78"/>
              </a:rPr>
              <a:t>داريد</a:t>
            </a:r>
            <a:r>
              <a:rPr lang="fa-IR" sz="2800" dirty="0">
                <a:cs typeface="Zar" pitchFamily="2" charset="-78"/>
              </a:rPr>
              <a:t>.</a:t>
            </a: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5)در انجام </a:t>
            </a:r>
            <a:r>
              <a:rPr lang="fa-IR" sz="2800" dirty="0" smtClean="0">
                <a:cs typeface="Zar" pitchFamily="2" charset="-78"/>
              </a:rPr>
              <a:t>فعاليت</a:t>
            </a:r>
            <a:r>
              <a:rPr lang="en-US" sz="2800" dirty="0"/>
              <a:t>‌</a:t>
            </a:r>
            <a:r>
              <a:rPr lang="fa-IR" sz="2800" dirty="0" smtClean="0">
                <a:cs typeface="Zar" pitchFamily="2" charset="-78"/>
              </a:rPr>
              <a:t>هاي تحقيقاتي </a:t>
            </a:r>
            <a:r>
              <a:rPr lang="fa-IR" sz="2800" dirty="0">
                <a:cs typeface="Zar" pitchFamily="2" charset="-78"/>
              </a:rPr>
              <a:t>و مراحل کار و </a:t>
            </a:r>
            <a:r>
              <a:rPr lang="fa-IR" sz="2800" dirty="0" smtClean="0">
                <a:cs typeface="Zar" pitchFamily="2" charset="-78"/>
              </a:rPr>
              <a:t>نتيجه</a:t>
            </a:r>
            <a:r>
              <a:rPr lang="en-US" sz="2800" dirty="0"/>
              <a:t>‌</a:t>
            </a:r>
            <a:r>
              <a:rPr lang="fa-IR" sz="2800" dirty="0" smtClean="0">
                <a:cs typeface="Zar" pitchFamily="2" charset="-78"/>
              </a:rPr>
              <a:t>گيري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تعجيل نکنيد</a:t>
            </a:r>
            <a:r>
              <a:rPr lang="fa-IR" sz="2800" dirty="0">
                <a:cs typeface="Zar" pitchFamily="2" charset="-78"/>
              </a:rPr>
              <a:t>.</a:t>
            </a:r>
          </a:p>
          <a:p>
            <a:pPr algn="r" rtl="1"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6)آزمايش</a:t>
            </a:r>
            <a:r>
              <a:rPr lang="en-US" sz="2800" dirty="0"/>
              <a:t>‌</a:t>
            </a:r>
            <a:r>
              <a:rPr lang="fa-IR" sz="2800" dirty="0">
                <a:cs typeface="Zar" pitchFamily="2" charset="-78"/>
              </a:rPr>
              <a:t>ها را در </a:t>
            </a:r>
            <a:r>
              <a:rPr lang="fa-IR" sz="2800" dirty="0" smtClean="0">
                <a:cs typeface="Zar" pitchFamily="2" charset="-78"/>
              </a:rPr>
              <a:t>موقعيت</a:t>
            </a:r>
            <a:r>
              <a:rPr lang="en-US" sz="2800" dirty="0"/>
              <a:t>‌</a:t>
            </a:r>
            <a:r>
              <a:rPr lang="fa-IR" sz="2800" dirty="0">
                <a:cs typeface="Zar" pitchFamily="2" charset="-78"/>
              </a:rPr>
              <a:t>ها و </a:t>
            </a:r>
            <a:r>
              <a:rPr lang="fa-IR" sz="2800" dirty="0" smtClean="0">
                <a:cs typeface="Zar" pitchFamily="2" charset="-78"/>
              </a:rPr>
              <a:t>شرايط </a:t>
            </a:r>
            <a:r>
              <a:rPr lang="fa-IR" sz="2800" dirty="0">
                <a:cs typeface="Zar" pitchFamily="2" charset="-78"/>
              </a:rPr>
              <a:t>مشابه تکرار نموده واز </a:t>
            </a:r>
            <a:r>
              <a:rPr lang="fa-IR" sz="2800" dirty="0" smtClean="0">
                <a:cs typeface="Zar" pitchFamily="2" charset="-78"/>
              </a:rPr>
              <a:t>يکساني نتايج اطمينان </a:t>
            </a:r>
            <a:r>
              <a:rPr lang="fa-IR" sz="2800" dirty="0">
                <a:cs typeface="Zar" pitchFamily="2" charset="-78"/>
              </a:rPr>
              <a:t>حاصل </a:t>
            </a:r>
            <a:r>
              <a:rPr lang="fa-IR" sz="2800" dirty="0" smtClean="0">
                <a:cs typeface="Zar" pitchFamily="2" charset="-78"/>
              </a:rPr>
              <a:t>کنيد</a:t>
            </a:r>
            <a:r>
              <a:rPr lang="fa-IR" sz="2800" dirty="0">
                <a:cs typeface="Zar" pitchFamily="2" charset="-78"/>
              </a:rPr>
              <a:t>.</a:t>
            </a: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7)از </a:t>
            </a:r>
            <a:r>
              <a:rPr lang="fa-IR" sz="2800" dirty="0" smtClean="0">
                <a:cs typeface="Zar" pitchFamily="2" charset="-78"/>
              </a:rPr>
              <a:t>اعتباردروني آزمايش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نيز </a:t>
            </a:r>
            <a:r>
              <a:rPr lang="fa-IR" sz="2800" dirty="0">
                <a:cs typeface="Zar" pitchFamily="2" charset="-78"/>
              </a:rPr>
              <a:t>اعتبار </a:t>
            </a:r>
            <a:r>
              <a:rPr lang="fa-IR" sz="2800" dirty="0" smtClean="0">
                <a:cs typeface="Zar" pitchFamily="2" charset="-78"/>
              </a:rPr>
              <a:t>بيروني </a:t>
            </a:r>
            <a:r>
              <a:rPr lang="fa-IR" sz="2800" dirty="0">
                <a:cs typeface="Zar" pitchFamily="2" charset="-78"/>
              </a:rPr>
              <a:t>آن مطمئن </a:t>
            </a:r>
            <a:r>
              <a:rPr lang="fa-IR" sz="2800" dirty="0" smtClean="0">
                <a:cs typeface="Zar" pitchFamily="2" charset="-78"/>
              </a:rPr>
              <a:t>شويد</a:t>
            </a:r>
            <a:r>
              <a:rPr lang="fa-IR" sz="2800" dirty="0">
                <a:cs typeface="Zar" pitchFamily="2" charset="-78"/>
              </a:rPr>
              <a:t>.</a:t>
            </a:r>
            <a:endParaRPr lang="en-US" sz="2800" dirty="0">
              <a:cs typeface="Zar" pitchFamily="2" charset="-78"/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sz="4000" dirty="0" smtClean="0">
                <a:cs typeface="Zar" pitchFamily="2" charset="-78"/>
              </a:rPr>
              <a:t>نکاتي </a:t>
            </a:r>
            <a:r>
              <a:rPr lang="fa-IR" sz="4000" dirty="0">
                <a:cs typeface="Zar" pitchFamily="2" charset="-78"/>
              </a:rPr>
              <a:t>که </a:t>
            </a:r>
            <a:r>
              <a:rPr lang="fa-IR" sz="4000" dirty="0" smtClean="0">
                <a:cs typeface="Zar" pitchFamily="2" charset="-78"/>
              </a:rPr>
              <a:t>بايد رعايت </a:t>
            </a:r>
            <a:r>
              <a:rPr lang="fa-IR" sz="4000" dirty="0">
                <a:cs typeface="Zar" pitchFamily="2" charset="-78"/>
              </a:rPr>
              <a:t>شود تا </a:t>
            </a:r>
            <a:r>
              <a:rPr lang="fa-IR" sz="4000" dirty="0" smtClean="0">
                <a:cs typeface="Zar" pitchFamily="2" charset="-78"/>
              </a:rPr>
              <a:t>تحقيق تجربي </a:t>
            </a:r>
            <a:r>
              <a:rPr lang="fa-IR" sz="4000" dirty="0">
                <a:cs typeface="Zar" pitchFamily="2" charset="-78"/>
              </a:rPr>
              <a:t>قابل </a:t>
            </a:r>
            <a:r>
              <a:rPr lang="fa-IR" sz="4000" dirty="0" smtClean="0">
                <a:cs typeface="Zar" pitchFamily="2" charset="-78"/>
              </a:rPr>
              <a:t>تعميم </a:t>
            </a:r>
            <a:r>
              <a:rPr lang="fa-IR" sz="4000" dirty="0">
                <a:cs typeface="Zar" pitchFamily="2" charset="-78"/>
              </a:rPr>
              <a:t>باشد عبارتند از: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157163" y="1485900"/>
            <a:ext cx="8229600" cy="4845050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1)آزمايش </a:t>
            </a:r>
            <a:r>
              <a:rPr lang="fa-IR" dirty="0">
                <a:cs typeface="Zar" pitchFamily="2" charset="-78"/>
              </a:rPr>
              <a:t>با استفاده از </a:t>
            </a:r>
            <a:r>
              <a:rPr lang="fa-IR" dirty="0" smtClean="0">
                <a:cs typeface="Zar" pitchFamily="2" charset="-78"/>
              </a:rPr>
              <a:t>يک </a:t>
            </a:r>
            <a:r>
              <a:rPr lang="fa-IR" dirty="0">
                <a:cs typeface="Zar" pitchFamily="2" charset="-78"/>
              </a:rPr>
              <a:t>گروه </a:t>
            </a:r>
            <a:r>
              <a:rPr lang="fa-IR" dirty="0" smtClean="0">
                <a:cs typeface="Zar" pitchFamily="2" charset="-78"/>
              </a:rPr>
              <a:t>آزمودني</a:t>
            </a: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2)آزمايش </a:t>
            </a:r>
            <a:r>
              <a:rPr lang="fa-IR" dirty="0">
                <a:cs typeface="Zar" pitchFamily="2" charset="-78"/>
              </a:rPr>
              <a:t>با استفاده از دو گروه(مشاهده و </a:t>
            </a:r>
            <a:r>
              <a:rPr lang="fa-IR" dirty="0" smtClean="0">
                <a:cs typeface="Zar" pitchFamily="2" charset="-78"/>
              </a:rPr>
              <a:t>آزمايش</a:t>
            </a:r>
            <a:r>
              <a:rPr lang="fa-IR" dirty="0">
                <a:cs typeface="Zar" pitchFamily="2" charset="-78"/>
              </a:rPr>
              <a:t>)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3)آزمايش </a:t>
            </a:r>
            <a:r>
              <a:rPr lang="fa-IR" dirty="0">
                <a:cs typeface="Zar" pitchFamily="2" charset="-78"/>
              </a:rPr>
              <a:t>با استفاده از چند گروه</a:t>
            </a:r>
          </a:p>
          <a:p>
            <a:pPr algn="r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4)آزمايش </a:t>
            </a:r>
            <a:r>
              <a:rPr lang="fa-IR" dirty="0">
                <a:cs typeface="Zar" pitchFamily="2" charset="-78"/>
              </a:rPr>
              <a:t>با استفاده از روش تکرار آزمون</a:t>
            </a:r>
            <a:endParaRPr lang="en-US" dirty="0">
              <a:cs typeface="Zar" pitchFamily="2" charset="-78"/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روشها و </a:t>
            </a:r>
            <a:r>
              <a:rPr lang="fa-IR" dirty="0" smtClean="0">
                <a:cs typeface="Zar" pitchFamily="2" charset="-78"/>
              </a:rPr>
              <a:t>طرحهاي اجراي تحقيق تجربي: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9850"/>
            <a:ext cx="8229600" cy="5235575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1)طرح مساله </a:t>
            </a:r>
            <a:r>
              <a:rPr lang="fa-IR" sz="2800" dirty="0" smtClean="0">
                <a:cs typeface="Zar" pitchFamily="2" charset="-78"/>
              </a:rPr>
              <a:t>تحقيق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تعيين </a:t>
            </a:r>
            <a:r>
              <a:rPr lang="fa-IR" sz="2800" dirty="0">
                <a:cs typeface="Zar" pitchFamily="2" charset="-78"/>
              </a:rPr>
              <a:t>حدود آن</a:t>
            </a:r>
          </a:p>
          <a:p>
            <a:pPr algn="r" rtl="1"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2)مطالعه </a:t>
            </a:r>
            <a:r>
              <a:rPr lang="fa-IR" sz="2800" dirty="0" smtClean="0">
                <a:cs typeface="Zar" pitchFamily="2" charset="-78"/>
              </a:rPr>
              <a:t>ادبيات </a:t>
            </a:r>
            <a:r>
              <a:rPr lang="fa-IR" sz="2800" dirty="0">
                <a:cs typeface="Zar" pitchFamily="2" charset="-78"/>
              </a:rPr>
              <a:t>و سوابق مساله </a:t>
            </a:r>
            <a:r>
              <a:rPr lang="fa-IR" sz="2800" dirty="0" smtClean="0">
                <a:cs typeface="Zar" pitchFamily="2" charset="-78"/>
              </a:rPr>
              <a:t>تحقيق</a:t>
            </a: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3)شناسايي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تحليل </a:t>
            </a:r>
            <a:r>
              <a:rPr lang="fa-IR" sz="2800" dirty="0">
                <a:cs typeface="Zar" pitchFamily="2" charset="-78"/>
              </a:rPr>
              <a:t>مساله </a:t>
            </a:r>
            <a:r>
              <a:rPr lang="fa-IR" sz="2800" dirty="0" smtClean="0">
                <a:cs typeface="Zar" pitchFamily="2" charset="-78"/>
              </a:rPr>
              <a:t>تحقيق</a:t>
            </a: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4)تعيين متغيرها </a:t>
            </a:r>
            <a:r>
              <a:rPr lang="fa-IR" sz="2800" dirty="0">
                <a:cs typeface="Zar" pitchFamily="2" charset="-78"/>
              </a:rPr>
              <a:t>و </a:t>
            </a:r>
            <a:r>
              <a:rPr lang="fa-IR" sz="2800" dirty="0" smtClean="0">
                <a:cs typeface="Zar" pitchFamily="2" charset="-78"/>
              </a:rPr>
              <a:t>تدوين مدلهاي علي </a:t>
            </a:r>
            <a:r>
              <a:rPr lang="fa-IR" sz="2800" dirty="0">
                <a:cs typeface="Zar" pitchFamily="2" charset="-78"/>
              </a:rPr>
              <a:t>مربوط به صورت </a:t>
            </a:r>
            <a:r>
              <a:rPr lang="fa-IR" sz="2800" dirty="0" smtClean="0">
                <a:cs typeface="Zar" pitchFamily="2" charset="-78"/>
              </a:rPr>
              <a:t>نظري</a:t>
            </a: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5)تشريح </a:t>
            </a:r>
            <a:r>
              <a:rPr lang="fa-IR" sz="2800" dirty="0">
                <a:cs typeface="Zar" pitchFamily="2" charset="-78"/>
              </a:rPr>
              <a:t>مساله </a:t>
            </a:r>
            <a:r>
              <a:rPr lang="fa-IR" sz="2800" dirty="0" smtClean="0">
                <a:cs typeface="Zar" pitchFamily="2" charset="-78"/>
              </a:rPr>
              <a:t>تحقيق </a:t>
            </a:r>
            <a:r>
              <a:rPr lang="fa-IR" sz="2800" dirty="0">
                <a:cs typeface="Zar" pitchFamily="2" charset="-78"/>
              </a:rPr>
              <a:t>و نگارش آن</a:t>
            </a:r>
            <a:endParaRPr lang="en-US" sz="2800" dirty="0">
              <a:cs typeface="Zar" pitchFamily="2" charset="-78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مراحل انتخاب،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تعريف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بيان </a:t>
            </a:r>
            <a:r>
              <a:rPr lang="fa-IR" dirty="0">
                <a:cs typeface="Zar" pitchFamily="2" charset="-78"/>
              </a:rPr>
              <a:t>مساله </a:t>
            </a:r>
            <a:r>
              <a:rPr lang="fa-IR" dirty="0" smtClean="0">
                <a:cs typeface="Zar" pitchFamily="2" charset="-78"/>
              </a:rPr>
              <a:t>تحقيق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46650"/>
          </a:xfrm>
        </p:spPr>
        <p:txBody>
          <a:bodyPr/>
          <a:lstStyle/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cs typeface="Zar" pitchFamily="2" charset="-78"/>
              </a:rPr>
              <a:t>				</a:t>
            </a:r>
            <a:r>
              <a:rPr lang="fa-IR" sz="2800" dirty="0" smtClean="0">
                <a:cs typeface="Zar" pitchFamily="2" charset="-78"/>
              </a:rPr>
              <a:t>1)کنجکاوي</a:t>
            </a:r>
            <a:endParaRPr lang="fa-IR" sz="28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cs typeface="Zar" pitchFamily="2" charset="-78"/>
              </a:rPr>
              <a:t>				</a:t>
            </a:r>
            <a:r>
              <a:rPr lang="fa-IR" sz="2800" dirty="0">
                <a:cs typeface="Zar" pitchFamily="2" charset="-78"/>
              </a:rPr>
              <a:t>2)تجارب </a:t>
            </a:r>
            <a:r>
              <a:rPr lang="fa-IR" sz="2800" dirty="0" smtClean="0">
                <a:cs typeface="Zar" pitchFamily="2" charset="-78"/>
              </a:rPr>
              <a:t>شخصي</a:t>
            </a:r>
            <a:endParaRPr lang="fa-IR" sz="28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cs typeface="Zar" pitchFamily="2" charset="-78"/>
              </a:rPr>
              <a:t>				</a:t>
            </a:r>
            <a:r>
              <a:rPr lang="fa-IR" sz="2800" dirty="0">
                <a:cs typeface="Zar" pitchFamily="2" charset="-78"/>
              </a:rPr>
              <a:t>3)مطالعه آثار مکتوب</a:t>
            </a: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cs typeface="Zar" pitchFamily="2" charset="-78"/>
              </a:rPr>
              <a:t>				</a:t>
            </a:r>
            <a:r>
              <a:rPr lang="fa-IR" sz="2800" dirty="0">
                <a:cs typeface="Zar" pitchFamily="2" charset="-78"/>
              </a:rPr>
              <a:t>4)منابع </a:t>
            </a:r>
            <a:r>
              <a:rPr lang="fa-IR" sz="2800" dirty="0" smtClean="0">
                <a:cs typeface="Zar" pitchFamily="2" charset="-78"/>
              </a:rPr>
              <a:t>شفاهي</a:t>
            </a:r>
            <a:endParaRPr lang="fa-IR" sz="28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cs typeface="Zar" pitchFamily="2" charset="-78"/>
              </a:rPr>
              <a:t>				</a:t>
            </a:r>
            <a:r>
              <a:rPr lang="fa-IR" sz="2800" dirty="0" smtClean="0">
                <a:cs typeface="Zar" pitchFamily="2" charset="-78"/>
              </a:rPr>
              <a:t>5)متقاضيان تحقيق</a:t>
            </a:r>
            <a:endParaRPr lang="en-US" sz="2800" dirty="0">
              <a:cs typeface="Zar" pitchFamily="2" charset="-78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sz="4000" dirty="0">
                <a:cs typeface="Zar" pitchFamily="2" charset="-78"/>
              </a:rPr>
              <a:t>موضوع </a:t>
            </a:r>
            <a:r>
              <a:rPr lang="fa-IR" sz="4000" dirty="0" smtClean="0">
                <a:cs typeface="Zar" pitchFamily="2" charset="-78"/>
              </a:rPr>
              <a:t>تحقيق براي </a:t>
            </a:r>
            <a:r>
              <a:rPr lang="fa-IR" sz="4000" dirty="0">
                <a:cs typeface="Zar" pitchFamily="2" charset="-78"/>
              </a:rPr>
              <a:t>محقق به </a:t>
            </a:r>
            <a:r>
              <a:rPr lang="fa-IR" sz="4000" dirty="0" smtClean="0">
                <a:cs typeface="Zar" pitchFamily="2" charset="-78"/>
              </a:rPr>
              <a:t>دلايل زير </a:t>
            </a:r>
            <a:r>
              <a:rPr lang="fa-IR" sz="4000" dirty="0">
                <a:cs typeface="Zar" pitchFamily="2" charset="-78"/>
              </a:rPr>
              <a:t>مطرح </a:t>
            </a:r>
            <a:r>
              <a:rPr lang="fa-IR" sz="4000" dirty="0" smtClean="0">
                <a:cs typeface="Zar" pitchFamily="2" charset="-78"/>
              </a:rPr>
              <a:t>مي‌شود</a:t>
            </a:r>
            <a:r>
              <a:rPr lang="fa-IR" sz="4000" dirty="0">
                <a:cs typeface="Zar" pitchFamily="2" charset="-78"/>
              </a:rPr>
              <a:t>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48250"/>
          </a:xfrm>
        </p:spPr>
        <p:txBody>
          <a:bodyPr/>
          <a:lstStyle/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1)وضعيت عمومي </a:t>
            </a:r>
            <a:r>
              <a:rPr lang="fa-IR" dirty="0">
                <a:cs typeface="Zar" pitchFamily="2" charset="-78"/>
              </a:rPr>
              <a:t>و سپس </a:t>
            </a:r>
            <a:r>
              <a:rPr lang="fa-IR" dirty="0" smtClean="0">
                <a:cs typeface="Zar" pitchFamily="2" charset="-78"/>
              </a:rPr>
              <a:t>وضعيت </a:t>
            </a:r>
            <a:r>
              <a:rPr lang="fa-IR" dirty="0">
                <a:cs typeface="Zar" pitchFamily="2" charset="-78"/>
              </a:rPr>
              <a:t>خاص مسئله مشخص شود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2)زمينه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</a:t>
            </a:r>
            <a:r>
              <a:rPr lang="fa-IR" dirty="0">
                <a:cs typeface="Zar" pitchFamily="2" charset="-78"/>
              </a:rPr>
              <a:t>که مسئله در آن قرار دارد </a:t>
            </a:r>
            <a:r>
              <a:rPr lang="fa-IR" dirty="0" smtClean="0">
                <a:cs typeface="Zar" pitchFamily="2" charset="-78"/>
              </a:rPr>
              <a:t>معرفي </a:t>
            </a:r>
            <a:r>
              <a:rPr lang="fa-IR" dirty="0">
                <a:cs typeface="Zar" pitchFamily="2" charset="-78"/>
              </a:rPr>
              <a:t>شود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3)حدود </a:t>
            </a:r>
            <a:r>
              <a:rPr lang="fa-IR" dirty="0" smtClean="0">
                <a:cs typeface="Zar" pitchFamily="2" charset="-78"/>
              </a:rPr>
              <a:t>زماني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مکاني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تشکيلاتي </a:t>
            </a:r>
            <a:r>
              <a:rPr lang="fa-IR" dirty="0">
                <a:cs typeface="Zar" pitchFamily="2" charset="-78"/>
              </a:rPr>
              <a:t>آن مشخص شود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4)مسائل </a:t>
            </a:r>
            <a:r>
              <a:rPr lang="fa-IR" dirty="0" smtClean="0">
                <a:cs typeface="Zar" pitchFamily="2" charset="-78"/>
              </a:rPr>
              <a:t>جانبي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احتمالي </a:t>
            </a:r>
            <a:r>
              <a:rPr lang="fa-IR" dirty="0">
                <a:cs typeface="Zar" pitchFamily="2" charset="-78"/>
              </a:rPr>
              <a:t>که ممکن است موجب تداخل شوند،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شناسايي </a:t>
            </a:r>
            <a:r>
              <a:rPr lang="fa-IR" dirty="0">
                <a:cs typeface="Zar" pitchFamily="2" charset="-78"/>
              </a:rPr>
              <a:t>و مرز آنها با مساله </a:t>
            </a:r>
            <a:r>
              <a:rPr lang="fa-IR" dirty="0" smtClean="0">
                <a:cs typeface="Zar" pitchFamily="2" charset="-78"/>
              </a:rPr>
              <a:t>تحقيق تعيين </a:t>
            </a:r>
            <a:r>
              <a:rPr lang="fa-IR" dirty="0">
                <a:cs typeface="Zar" pitchFamily="2" charset="-78"/>
              </a:rPr>
              <a:t>شود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4000" dirty="0" smtClean="0">
                <a:cs typeface="Zar" pitchFamily="2" charset="-78"/>
              </a:rPr>
              <a:t>براي تعيين </a:t>
            </a:r>
            <a:r>
              <a:rPr lang="fa-IR" sz="4000" dirty="0">
                <a:cs typeface="Zar" pitchFamily="2" charset="-78"/>
              </a:rPr>
              <a:t>حدود مساله </a:t>
            </a:r>
            <a:r>
              <a:rPr lang="fa-IR" sz="4000" dirty="0" smtClean="0">
                <a:cs typeface="Zar" pitchFamily="2" charset="-78"/>
              </a:rPr>
              <a:t>تحقيق بايد </a:t>
            </a:r>
            <a:r>
              <a:rPr lang="fa-IR" sz="4000" dirty="0">
                <a:cs typeface="Zar" pitchFamily="2" charset="-78"/>
              </a:rPr>
              <a:t>نکات </a:t>
            </a:r>
            <a:r>
              <a:rPr lang="fa-IR" sz="4000" dirty="0" smtClean="0">
                <a:cs typeface="Zar" pitchFamily="2" charset="-78"/>
              </a:rPr>
              <a:t>زير رعايت </a:t>
            </a:r>
            <a:r>
              <a:rPr lang="fa-IR" sz="4000" dirty="0">
                <a:cs typeface="Zar" pitchFamily="2" charset="-78"/>
              </a:rPr>
              <a:t>گردد: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89513"/>
          </a:xfrm>
        </p:spPr>
        <p:txBody>
          <a:bodyPr/>
          <a:lstStyle/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1)فرد نسبت به موضوع اشراف </a:t>
            </a:r>
            <a:r>
              <a:rPr lang="fa-IR" dirty="0" smtClean="0">
                <a:cs typeface="Zar" pitchFamily="2" charset="-78"/>
              </a:rPr>
              <a:t>زيادتري پيدا مي‌کند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2)بر اساس </a:t>
            </a:r>
            <a:r>
              <a:rPr lang="fa-IR" dirty="0" smtClean="0">
                <a:cs typeface="Zar" pitchFamily="2" charset="-78"/>
              </a:rPr>
              <a:t>آگاهي </a:t>
            </a:r>
            <a:r>
              <a:rPr lang="fa-IR" dirty="0">
                <a:cs typeface="Zar" pitchFamily="2" charset="-78"/>
              </a:rPr>
              <a:t>از معلومات حاصله اقدام به دوباره </a:t>
            </a:r>
            <a:r>
              <a:rPr lang="fa-IR" dirty="0" smtClean="0">
                <a:cs typeface="Zar" pitchFamily="2" charset="-78"/>
              </a:rPr>
              <a:t>کاري </a:t>
            </a:r>
            <a:r>
              <a:rPr lang="fa-IR" dirty="0">
                <a:cs typeface="Zar" pitchFamily="2" charset="-78"/>
              </a:rPr>
              <a:t>و تکرار نخواهد کرد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3)از روش کار </a:t>
            </a:r>
            <a:r>
              <a:rPr lang="fa-IR" dirty="0" smtClean="0">
                <a:cs typeface="Zar" pitchFamily="2" charset="-78"/>
              </a:rPr>
              <a:t>ديگران آگاهي </a:t>
            </a:r>
            <a:r>
              <a:rPr lang="fa-IR" dirty="0">
                <a:cs typeface="Zar" pitchFamily="2" charset="-78"/>
              </a:rPr>
              <a:t>خواهد </a:t>
            </a:r>
            <a:r>
              <a:rPr lang="fa-IR" dirty="0" smtClean="0">
                <a:cs typeface="Zar" pitchFamily="2" charset="-78"/>
              </a:rPr>
              <a:t>يافت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4)به محقق کمک </a:t>
            </a:r>
            <a:r>
              <a:rPr lang="fa-IR" dirty="0" smtClean="0">
                <a:cs typeface="Zar" pitchFamily="2" charset="-78"/>
              </a:rPr>
              <a:t>مي‌کند </a:t>
            </a:r>
            <a:r>
              <a:rPr lang="fa-IR" dirty="0">
                <a:cs typeface="Zar" pitchFamily="2" charset="-78"/>
              </a:rPr>
              <a:t>تا </a:t>
            </a:r>
            <a:r>
              <a:rPr lang="fa-IR" dirty="0" smtClean="0">
                <a:cs typeface="Zar" pitchFamily="2" charset="-78"/>
              </a:rPr>
              <a:t>متغيرهاي </a:t>
            </a:r>
            <a:r>
              <a:rPr lang="fa-IR" dirty="0">
                <a:cs typeface="Zar" pitchFamily="2" charset="-78"/>
              </a:rPr>
              <a:t>مورد نظر در مطالعه را بهتر </a:t>
            </a:r>
            <a:r>
              <a:rPr lang="fa-IR" dirty="0" smtClean="0">
                <a:cs typeface="Zar" pitchFamily="2" charset="-78"/>
              </a:rPr>
              <a:t>شناسايي </a:t>
            </a:r>
            <a:r>
              <a:rPr lang="fa-IR" dirty="0">
                <a:cs typeface="Zar" pitchFamily="2" charset="-78"/>
              </a:rPr>
              <a:t>و روابط علت و </a:t>
            </a:r>
            <a:r>
              <a:rPr lang="fa-IR" dirty="0" smtClean="0">
                <a:cs typeface="Zar" pitchFamily="2" charset="-78"/>
              </a:rPr>
              <a:t>معلولي </a:t>
            </a:r>
            <a:r>
              <a:rPr lang="fa-IR" dirty="0">
                <a:cs typeface="Zar" pitchFamily="2" charset="-78"/>
              </a:rPr>
              <a:t>آنها را </a:t>
            </a:r>
            <a:r>
              <a:rPr lang="fa-IR" dirty="0" smtClean="0">
                <a:cs typeface="Zar" pitchFamily="2" charset="-78"/>
              </a:rPr>
              <a:t>تبيين نمايد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justLow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5)به محقق کمک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نمايد </a:t>
            </a:r>
            <a:r>
              <a:rPr lang="fa-IR" dirty="0">
                <a:cs typeface="Zar" pitchFamily="2" charset="-78"/>
              </a:rPr>
              <a:t>تا با استفاده از آنها و </a:t>
            </a:r>
            <a:r>
              <a:rPr lang="fa-IR" dirty="0" smtClean="0">
                <a:cs typeface="Zar" pitchFamily="2" charset="-78"/>
              </a:rPr>
              <a:t>تصوراتي </a:t>
            </a:r>
            <a:r>
              <a:rPr lang="fa-IR" dirty="0">
                <a:cs typeface="Zar" pitchFamily="2" charset="-78"/>
              </a:rPr>
              <a:t>که از </a:t>
            </a:r>
            <a:r>
              <a:rPr lang="fa-IR" dirty="0" smtClean="0">
                <a:cs typeface="Zar" pitchFamily="2" charset="-78"/>
              </a:rPr>
              <a:t>واقعيت </a:t>
            </a:r>
            <a:r>
              <a:rPr lang="fa-IR" dirty="0">
                <a:cs typeface="Zar" pitchFamily="2" charset="-78"/>
              </a:rPr>
              <a:t>در ذهن او شکل </a:t>
            </a:r>
            <a:r>
              <a:rPr lang="fa-IR" dirty="0" smtClean="0">
                <a:cs typeface="Zar" pitchFamily="2" charset="-78"/>
              </a:rPr>
              <a:t>مي گيرد</a:t>
            </a:r>
            <a:r>
              <a:rPr lang="fa-IR" dirty="0">
                <a:cs typeface="Zar" pitchFamily="2" charset="-78"/>
              </a:rPr>
              <a:t>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>
                <a:cs typeface="Zar" pitchFamily="2" charset="-78"/>
              </a:rPr>
              <a:t>ساده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تر بتواند </a:t>
            </a:r>
            <a:r>
              <a:rPr lang="fa-IR" dirty="0" smtClean="0">
                <a:cs typeface="Zar" pitchFamily="2" charset="-78"/>
              </a:rPr>
              <a:t>فرضيه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تحقيق </a:t>
            </a:r>
            <a:r>
              <a:rPr lang="fa-IR" dirty="0">
                <a:cs typeface="Zar" pitchFamily="2" charset="-78"/>
              </a:rPr>
              <a:t>خود را </a:t>
            </a:r>
            <a:r>
              <a:rPr lang="fa-IR" dirty="0" smtClean="0">
                <a:cs typeface="Zar" pitchFamily="2" charset="-78"/>
              </a:rPr>
              <a:t>تدوين </a:t>
            </a:r>
            <a:r>
              <a:rPr lang="fa-IR" dirty="0">
                <a:cs typeface="Zar" pitchFamily="2" charset="-78"/>
              </a:rPr>
              <a:t>کند</a:t>
            </a:r>
            <a:r>
              <a:rPr lang="en-US" dirty="0">
                <a:cs typeface="Zar" pitchFamily="2" charset="-78"/>
              </a:rPr>
              <a:t>.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Zar" pitchFamily="2" charset="-78"/>
              </a:rPr>
              <a:t>دلايل </a:t>
            </a:r>
            <a:r>
              <a:rPr lang="fa-IR" dirty="0">
                <a:cs typeface="Zar" pitchFamily="2" charset="-78"/>
              </a:rPr>
              <a:t>مطالعه </a:t>
            </a:r>
            <a:r>
              <a:rPr lang="fa-IR" dirty="0" smtClean="0">
                <a:cs typeface="Zar" pitchFamily="2" charset="-78"/>
              </a:rPr>
              <a:t>ادبيات </a:t>
            </a:r>
            <a:r>
              <a:rPr lang="fa-IR" dirty="0">
                <a:cs typeface="Zar" pitchFamily="2" charset="-78"/>
              </a:rPr>
              <a:t>و سوابق </a:t>
            </a:r>
            <a:r>
              <a:rPr lang="fa-IR" dirty="0" smtClean="0">
                <a:cs typeface="Zar" pitchFamily="2" charset="-78"/>
              </a:rPr>
              <a:t>تحقيق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357188" y="1600200"/>
            <a:ext cx="4503737" cy="45259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6)استفاده از </a:t>
            </a:r>
            <a:r>
              <a:rPr lang="fa-IR" sz="2400" dirty="0" smtClean="0">
                <a:cs typeface="Zar" pitchFamily="2" charset="-78"/>
              </a:rPr>
              <a:t>چکيده </a:t>
            </a:r>
            <a:r>
              <a:rPr lang="fa-IR" sz="2400" dirty="0">
                <a:cs typeface="Zar" pitchFamily="2" charset="-78"/>
              </a:rPr>
              <a:t>ها</a:t>
            </a:r>
          </a:p>
          <a:p>
            <a:pPr algn="r" rtl="1">
              <a:buFont typeface="Wingdings" pitchFamily="2" charset="2"/>
              <a:buNone/>
            </a:pPr>
            <a:endParaRPr lang="en-US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7)استفاده از مجموعه مقالات</a:t>
            </a:r>
          </a:p>
          <a:p>
            <a:pPr algn="r" rtl="1">
              <a:buFont typeface="Wingdings" pitchFamily="2" charset="2"/>
              <a:buNone/>
            </a:pPr>
            <a:endParaRPr lang="en-US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8)استفاده از روش مصاحبه</a:t>
            </a:r>
          </a:p>
          <a:p>
            <a:pPr algn="r" rtl="1">
              <a:buFont typeface="Wingdings" pitchFamily="2" charset="2"/>
              <a:buNone/>
            </a:pPr>
            <a:endParaRPr lang="en-US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9)استفاده از </a:t>
            </a:r>
            <a:r>
              <a:rPr lang="fa-IR" sz="2400" dirty="0" smtClean="0">
                <a:cs typeface="Zar" pitchFamily="2" charset="-78"/>
              </a:rPr>
              <a:t>آرشيوها</a:t>
            </a:r>
            <a:endParaRPr lang="fa-IR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en-US" sz="2400" dirty="0">
                <a:cs typeface="Zar" pitchFamily="2" charset="-78"/>
              </a:rPr>
              <a:t>  </a:t>
            </a:r>
            <a:r>
              <a:rPr lang="fa-IR" sz="2400" dirty="0">
                <a:cs typeface="Zar" pitchFamily="2" charset="-78"/>
              </a:rPr>
              <a:t>10)استفاده از </a:t>
            </a:r>
            <a:r>
              <a:rPr lang="fa-IR" sz="2400" dirty="0" smtClean="0">
                <a:cs typeface="Zar" pitchFamily="2" charset="-78"/>
              </a:rPr>
              <a:t>سيستم </a:t>
            </a:r>
            <a:r>
              <a:rPr lang="fa-IR" sz="2400" dirty="0">
                <a:cs typeface="Zar" pitchFamily="2" charset="-78"/>
              </a:rPr>
              <a:t>اطلاع</a:t>
            </a:r>
            <a:r>
              <a:rPr lang="en-US" sz="2400" dirty="0"/>
              <a:t>‌</a:t>
            </a:r>
            <a:r>
              <a:rPr lang="fa-IR" sz="2400" dirty="0" smtClean="0">
                <a:cs typeface="Zar" pitchFamily="2" charset="-78"/>
              </a:rPr>
              <a:t>رساني کامپيوتري</a:t>
            </a:r>
            <a:endParaRPr lang="en-US" sz="2400" dirty="0">
              <a:cs typeface="Zar" pitchFamily="2" charset="-78"/>
            </a:endParaRPr>
          </a:p>
        </p:txBody>
      </p:sp>
      <p:sp>
        <p:nvSpPr>
          <p:cNvPr id="9830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1)استفاده از </a:t>
            </a:r>
            <a:r>
              <a:rPr lang="fa-IR" sz="2400" dirty="0" smtClean="0">
                <a:cs typeface="Zar" pitchFamily="2" charset="-78"/>
              </a:rPr>
              <a:t>کتابشناسيها</a:t>
            </a:r>
            <a:endParaRPr lang="fa-IR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2)استفاده از فهرست مقالات</a:t>
            </a:r>
          </a:p>
          <a:p>
            <a:pPr algn="r" rtl="1">
              <a:buFont typeface="Wingdings" pitchFamily="2" charset="2"/>
              <a:buNone/>
            </a:pPr>
            <a:endParaRPr lang="en-US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3)استفاده از </a:t>
            </a:r>
            <a:r>
              <a:rPr lang="fa-IR" sz="2400" dirty="0" smtClean="0">
                <a:cs typeface="Zar" pitchFamily="2" charset="-78"/>
              </a:rPr>
              <a:t>نمايه </a:t>
            </a:r>
            <a:r>
              <a:rPr lang="fa-IR" sz="2400" dirty="0">
                <a:cs typeface="Zar" pitchFamily="2" charset="-78"/>
              </a:rPr>
              <a:t>ها</a:t>
            </a:r>
          </a:p>
          <a:p>
            <a:pPr algn="r" rtl="1">
              <a:buFont typeface="Wingdings" pitchFamily="2" charset="2"/>
              <a:buNone/>
            </a:pPr>
            <a:endParaRPr lang="en-US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4)استفاده از کتابخانه</a:t>
            </a:r>
          </a:p>
          <a:p>
            <a:pPr algn="r" rtl="1">
              <a:buFont typeface="Wingdings" pitchFamily="2" charset="2"/>
              <a:buNone/>
            </a:pPr>
            <a:endParaRPr lang="en-US" sz="24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400" dirty="0">
                <a:cs typeface="Zar" pitchFamily="2" charset="-78"/>
              </a:rPr>
              <a:t>5)استفاده از فهرست </a:t>
            </a:r>
            <a:r>
              <a:rPr lang="fa-IR" sz="2400" dirty="0" smtClean="0">
                <a:cs typeface="Zar" pitchFamily="2" charset="-78"/>
              </a:rPr>
              <a:t>تحقيقات</a:t>
            </a:r>
            <a:endParaRPr lang="en-US" sz="2400" dirty="0">
              <a:cs typeface="Zar" pitchFamily="2" charset="-78"/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>
                <a:cs typeface="Zar" pitchFamily="2" charset="-78"/>
              </a:rPr>
              <a:t>روش </a:t>
            </a:r>
            <a:r>
              <a:rPr lang="fa-IR" dirty="0" smtClean="0">
                <a:cs typeface="Zar" pitchFamily="2" charset="-78"/>
              </a:rPr>
              <a:t>دستيابي </a:t>
            </a:r>
            <a:r>
              <a:rPr lang="fa-IR" dirty="0">
                <a:cs typeface="Zar" pitchFamily="2" charset="-78"/>
              </a:rPr>
              <a:t>به منابع و فهرست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برداري </a:t>
            </a:r>
            <a:r>
              <a:rPr lang="fa-IR" dirty="0">
                <a:cs typeface="Zar" pitchFamily="2" charset="-78"/>
              </a:rPr>
              <a:t>از آنها: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8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71750"/>
            <a:ext cx="8229600" cy="38147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</a:t>
            </a:r>
            <a:r>
              <a:rPr lang="fa-IR" dirty="0">
                <a:cs typeface="Zar" pitchFamily="2" charset="-78"/>
              </a:rPr>
              <a:t>1)استفاده از </a:t>
            </a:r>
            <a:r>
              <a:rPr lang="fa-IR" dirty="0" smtClean="0">
                <a:cs typeface="Zar" pitchFamily="2" charset="-78"/>
              </a:rPr>
              <a:t>سيستم </a:t>
            </a:r>
            <a:r>
              <a:rPr lang="en-US" dirty="0">
                <a:cs typeface="Zar" pitchFamily="2" charset="-78"/>
              </a:rPr>
              <a:t>CD-ROM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</a:t>
            </a:r>
            <a:r>
              <a:rPr lang="fa-IR" dirty="0">
                <a:cs typeface="Zar" pitchFamily="2" charset="-78"/>
              </a:rPr>
              <a:t>2)استفاده از </a:t>
            </a:r>
            <a:r>
              <a:rPr lang="fa-IR" dirty="0" smtClean="0">
                <a:cs typeface="Zar" pitchFamily="2" charset="-78"/>
              </a:rPr>
              <a:t>سيستم </a:t>
            </a:r>
            <a:r>
              <a:rPr lang="en-US" dirty="0">
                <a:cs typeface="Zar" pitchFamily="2" charset="-78"/>
              </a:rPr>
              <a:t>On-line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en-US" dirty="0">
                <a:cs typeface="Zar" pitchFamily="2" charset="-78"/>
              </a:rPr>
              <a:t>			</a:t>
            </a:r>
            <a:r>
              <a:rPr lang="fa-IR" dirty="0">
                <a:cs typeface="Zar" pitchFamily="2" charset="-78"/>
              </a:rPr>
              <a:t>3)استفاده از </a:t>
            </a:r>
            <a:r>
              <a:rPr lang="fa-IR" dirty="0" smtClean="0">
                <a:cs typeface="Zar" pitchFamily="2" charset="-78"/>
              </a:rPr>
              <a:t>سيستم </a:t>
            </a:r>
            <a:r>
              <a:rPr lang="fa-IR" dirty="0">
                <a:cs typeface="Zar" pitchFamily="2" charset="-78"/>
              </a:rPr>
              <a:t>شبکه (</a:t>
            </a:r>
            <a:r>
              <a:rPr lang="en-US" dirty="0">
                <a:cs typeface="Zar" pitchFamily="2" charset="-78"/>
              </a:rPr>
              <a:t>internet</a:t>
            </a:r>
            <a:r>
              <a:rPr lang="fa-IR" dirty="0">
                <a:cs typeface="Zar" pitchFamily="2" charset="-78"/>
              </a:rPr>
              <a:t>)</a:t>
            </a:r>
            <a:endParaRPr lang="en-US" dirty="0">
              <a:cs typeface="Zar" pitchFamily="2" charset="-78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>
                <a:cs typeface="Zar" pitchFamily="2" charset="-78"/>
              </a:rPr>
              <a:t>استفاده از </a:t>
            </a:r>
            <a:r>
              <a:rPr lang="fa-IR" sz="4000" dirty="0" smtClean="0">
                <a:cs typeface="Zar" pitchFamily="2" charset="-78"/>
              </a:rPr>
              <a:t>سيستمهاي </a:t>
            </a:r>
            <a:r>
              <a:rPr lang="fa-IR" sz="4000" dirty="0">
                <a:cs typeface="Zar" pitchFamily="2" charset="-78"/>
              </a:rPr>
              <a:t>اطلاع </a:t>
            </a:r>
            <a:r>
              <a:rPr lang="fa-IR" sz="4000" dirty="0" smtClean="0">
                <a:cs typeface="Zar" pitchFamily="2" charset="-78"/>
              </a:rPr>
              <a:t>رساني کامپيوتري </a:t>
            </a:r>
            <a:r>
              <a:rPr lang="fa-IR" sz="4000" dirty="0">
                <a:cs typeface="Zar" pitchFamily="2" charset="-78"/>
              </a:rPr>
              <a:t>به سه </a:t>
            </a:r>
            <a:r>
              <a:rPr lang="fa-IR" sz="4000" dirty="0" smtClean="0">
                <a:cs typeface="Zar" pitchFamily="2" charset="-78"/>
              </a:rPr>
              <a:t>طريق </a:t>
            </a:r>
            <a:r>
              <a:rPr lang="fa-IR" sz="4000" dirty="0">
                <a:cs typeface="Zar" pitchFamily="2" charset="-78"/>
              </a:rPr>
              <a:t>صورت </a:t>
            </a:r>
            <a:r>
              <a:rPr lang="fa-IR" sz="4000" dirty="0" smtClean="0">
                <a:cs typeface="Zar" pitchFamily="2" charset="-78"/>
              </a:rPr>
              <a:t>مي</a:t>
            </a:r>
            <a:r>
              <a:rPr lang="en-US" sz="4000" dirty="0" smtClean="0"/>
              <a:t>‌</a:t>
            </a:r>
            <a:r>
              <a:rPr lang="fa-IR" sz="4000" dirty="0" smtClean="0">
                <a:cs typeface="Zar" pitchFamily="2" charset="-78"/>
              </a:rPr>
              <a:t>گيرد</a:t>
            </a:r>
            <a:r>
              <a:rPr lang="fa-IR" sz="4000" dirty="0">
                <a:cs typeface="Zar" pitchFamily="2" charset="-78"/>
              </a:rPr>
              <a:t>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22563"/>
            <a:ext cx="8229600" cy="3362325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1)علامتگذاري روي </a:t>
            </a:r>
            <a:r>
              <a:rPr lang="fa-IR" dirty="0">
                <a:cs typeface="Zar" pitchFamily="2" charset="-78"/>
              </a:rPr>
              <a:t>متن و </a:t>
            </a:r>
            <a:r>
              <a:rPr lang="fa-IR" dirty="0" smtClean="0">
                <a:cs typeface="Zar" pitchFamily="2" charset="-78"/>
              </a:rPr>
              <a:t>حاشيه </a:t>
            </a:r>
            <a:r>
              <a:rPr lang="fa-IR" dirty="0">
                <a:cs typeface="Zar" pitchFamily="2" charset="-78"/>
              </a:rPr>
              <a:t>اوراق کتاب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2)خلاصه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برداري </a:t>
            </a:r>
            <a:r>
              <a:rPr lang="fa-IR" dirty="0">
                <a:cs typeface="Zar" pitchFamily="2" charset="-78"/>
              </a:rPr>
              <a:t>از متن و نگارش آن</a:t>
            </a:r>
          </a:p>
          <a:p>
            <a:pPr algn="r" rtl="1">
              <a:buFont typeface="Wingdings" pitchFamily="2" charset="2"/>
              <a:buNone/>
            </a:pPr>
            <a:endParaRPr lang="en-US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3)استفاده از </a:t>
            </a:r>
            <a:r>
              <a:rPr lang="fa-IR" dirty="0" smtClean="0">
                <a:cs typeface="Zar" pitchFamily="2" charset="-78"/>
              </a:rPr>
              <a:t>ماشينهاي </a:t>
            </a:r>
            <a:r>
              <a:rPr lang="fa-IR" dirty="0">
                <a:cs typeface="Zar" pitchFamily="2" charset="-78"/>
              </a:rPr>
              <a:t>حافظه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دار </a:t>
            </a:r>
            <a:r>
              <a:rPr lang="fa-IR" dirty="0" smtClean="0">
                <a:cs typeface="Zar" pitchFamily="2" charset="-78"/>
              </a:rPr>
              <a:t>الکترونيکي نظير کامپيوترها</a:t>
            </a:r>
            <a:endParaRPr lang="en-US" dirty="0">
              <a:cs typeface="Zar" pitchFamily="2" charset="-78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3275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>
                <a:cs typeface="Zar" pitchFamily="2" charset="-78"/>
              </a:rPr>
              <a:t>محقق </a:t>
            </a:r>
            <a:r>
              <a:rPr lang="fa-IR" sz="4000" dirty="0" smtClean="0">
                <a:cs typeface="Zar" pitchFamily="2" charset="-78"/>
              </a:rPr>
              <a:t>براي </a:t>
            </a:r>
            <a:r>
              <a:rPr lang="fa-IR" sz="4000" dirty="0">
                <a:cs typeface="Zar" pitchFamily="2" charset="-78"/>
              </a:rPr>
              <a:t>ثبت و ضبط مطالب از </a:t>
            </a:r>
            <a:r>
              <a:rPr lang="fa-IR" sz="4000" dirty="0" smtClean="0">
                <a:cs typeface="Zar" pitchFamily="2" charset="-78"/>
              </a:rPr>
              <a:t>روشهاي زير </a:t>
            </a:r>
            <a:r>
              <a:rPr lang="fa-IR" sz="4000" dirty="0">
                <a:cs typeface="Zar" pitchFamily="2" charset="-78"/>
              </a:rPr>
              <a:t>استفاده </a:t>
            </a:r>
            <a:r>
              <a:rPr lang="fa-IR" sz="4000" dirty="0" smtClean="0">
                <a:cs typeface="Zar" pitchFamily="2" charset="-78"/>
              </a:rPr>
              <a:t>مي‌کند</a:t>
            </a:r>
            <a:r>
              <a:rPr lang="fa-IR" sz="4000" dirty="0">
                <a:cs typeface="Zar" pitchFamily="2" charset="-78"/>
              </a:rPr>
              <a:t>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43125"/>
            <a:ext cx="8229600" cy="452596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1)محقق </a:t>
            </a:r>
            <a:r>
              <a:rPr lang="fa-IR" sz="2800" dirty="0" smtClean="0">
                <a:cs typeface="Zar" pitchFamily="2" charset="-78"/>
              </a:rPr>
              <a:t>بايد بررسي </a:t>
            </a:r>
            <a:r>
              <a:rPr lang="fa-IR" sz="2800" dirty="0">
                <a:cs typeface="Zar" pitchFamily="2" charset="-78"/>
              </a:rPr>
              <a:t>کند که </a:t>
            </a:r>
            <a:r>
              <a:rPr lang="fa-IR" sz="2800" dirty="0" smtClean="0">
                <a:cs typeface="Zar" pitchFamily="2" charset="-78"/>
              </a:rPr>
              <a:t>آيا تحقيق </a:t>
            </a:r>
            <a:r>
              <a:rPr lang="fa-IR" sz="2800" dirty="0">
                <a:cs typeface="Zar" pitchFamily="2" charset="-78"/>
              </a:rPr>
              <a:t>ارزش انجام دادن دارد </a:t>
            </a:r>
            <a:r>
              <a:rPr lang="fa-IR" sz="2800" dirty="0" smtClean="0">
                <a:cs typeface="Zar" pitchFamily="2" charset="-78"/>
              </a:rPr>
              <a:t>يا خير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2)محقق </a:t>
            </a:r>
            <a:r>
              <a:rPr lang="fa-IR" sz="2800" dirty="0" smtClean="0">
                <a:cs typeface="Zar" pitchFamily="2" charset="-78"/>
              </a:rPr>
              <a:t>بايد بررسي </a:t>
            </a:r>
            <a:r>
              <a:rPr lang="fa-IR" sz="2800" dirty="0">
                <a:cs typeface="Zar" pitchFamily="2" charset="-78"/>
              </a:rPr>
              <a:t>کند که </a:t>
            </a:r>
            <a:r>
              <a:rPr lang="fa-IR" sz="2800" dirty="0" smtClean="0">
                <a:cs typeface="Zar" pitchFamily="2" charset="-78"/>
              </a:rPr>
              <a:t>آيا تحقيق </a:t>
            </a:r>
            <a:r>
              <a:rPr lang="fa-IR" sz="2800" dirty="0">
                <a:cs typeface="Zar" pitchFamily="2" charset="-78"/>
              </a:rPr>
              <a:t>از </a:t>
            </a:r>
            <a:r>
              <a:rPr lang="fa-IR" sz="2800" dirty="0" smtClean="0">
                <a:cs typeface="Zar" pitchFamily="2" charset="-78"/>
              </a:rPr>
              <a:t>تازگي </a:t>
            </a:r>
            <a:r>
              <a:rPr lang="fa-IR" sz="2800" dirty="0">
                <a:cs typeface="Zar" pitchFamily="2" charset="-78"/>
              </a:rPr>
              <a:t>برخوردار است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3)متغيرهاي </a:t>
            </a:r>
            <a:r>
              <a:rPr lang="fa-IR" sz="2800" dirty="0">
                <a:cs typeface="Zar" pitchFamily="2" charset="-78"/>
              </a:rPr>
              <a:t>مسئله کدامند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4)آيا تحقيق </a:t>
            </a:r>
            <a:r>
              <a:rPr lang="fa-IR" sz="2800" dirty="0">
                <a:cs typeface="Zar" pitchFamily="2" charset="-78"/>
              </a:rPr>
              <a:t>ارتباط </a:t>
            </a:r>
            <a:r>
              <a:rPr lang="fa-IR" sz="2800" dirty="0" smtClean="0">
                <a:cs typeface="Zar" pitchFamily="2" charset="-78"/>
              </a:rPr>
              <a:t>بين متغيرها </a:t>
            </a:r>
            <a:r>
              <a:rPr lang="fa-IR" sz="2800" dirty="0">
                <a:cs typeface="Zar" pitchFamily="2" charset="-78"/>
              </a:rPr>
              <a:t>را مورد سنجش قرار </a:t>
            </a:r>
            <a:r>
              <a:rPr lang="fa-IR" sz="2800" dirty="0" smtClean="0">
                <a:cs typeface="Zar" pitchFamily="2" charset="-78"/>
              </a:rPr>
              <a:t>مي </a:t>
            </a:r>
            <a:r>
              <a:rPr lang="fa-IR" sz="2800" dirty="0">
                <a:cs typeface="Zar" pitchFamily="2" charset="-78"/>
              </a:rPr>
              <a:t>دهد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5)آيا تحقيق </a:t>
            </a:r>
            <a:r>
              <a:rPr lang="fa-IR" sz="2800" dirty="0">
                <a:cs typeface="Zar" pitchFamily="2" charset="-78"/>
              </a:rPr>
              <a:t>انجام </a:t>
            </a:r>
            <a:r>
              <a:rPr lang="fa-IR" sz="2800" dirty="0" smtClean="0">
                <a:cs typeface="Zar" pitchFamily="2" charset="-78"/>
              </a:rPr>
              <a:t>شدني </a:t>
            </a:r>
            <a:r>
              <a:rPr lang="fa-IR" sz="2800" dirty="0">
                <a:cs typeface="Zar" pitchFamily="2" charset="-78"/>
              </a:rPr>
              <a:t>است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6)آيا </a:t>
            </a:r>
            <a:r>
              <a:rPr lang="fa-IR" sz="2800" dirty="0">
                <a:cs typeface="Zar" pitchFamily="2" charset="-78"/>
              </a:rPr>
              <a:t>محقق </a:t>
            </a:r>
            <a:r>
              <a:rPr lang="fa-IR" sz="2800" dirty="0" smtClean="0">
                <a:cs typeface="Zar" pitchFamily="2" charset="-78"/>
              </a:rPr>
              <a:t>توانايي </a:t>
            </a:r>
            <a:r>
              <a:rPr lang="fa-IR" sz="2800" dirty="0">
                <a:cs typeface="Zar" pitchFamily="2" charset="-78"/>
              </a:rPr>
              <a:t>انجام آن را دارند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7)آيا </a:t>
            </a:r>
            <a:r>
              <a:rPr lang="fa-IR" sz="2800" dirty="0">
                <a:cs typeface="Zar" pitchFamily="2" charset="-78"/>
              </a:rPr>
              <a:t>امکانات لازم را </a:t>
            </a:r>
            <a:r>
              <a:rPr lang="fa-IR" sz="2800" dirty="0" smtClean="0">
                <a:cs typeface="Zar" pitchFamily="2" charset="-78"/>
              </a:rPr>
              <a:t>براي </a:t>
            </a:r>
            <a:r>
              <a:rPr lang="fa-IR" sz="2800" dirty="0">
                <a:cs typeface="Zar" pitchFamily="2" charset="-78"/>
              </a:rPr>
              <a:t>انجام </a:t>
            </a:r>
            <a:r>
              <a:rPr lang="fa-IR" sz="2800" dirty="0" smtClean="0">
                <a:cs typeface="Zar" pitchFamily="2" charset="-78"/>
              </a:rPr>
              <a:t>تحقيق </a:t>
            </a:r>
            <a:r>
              <a:rPr lang="fa-IR" sz="2800" dirty="0">
                <a:cs typeface="Zar" pitchFamily="2" charset="-78"/>
              </a:rPr>
              <a:t>را در </a:t>
            </a:r>
            <a:r>
              <a:rPr lang="fa-IR" sz="2800" dirty="0" smtClean="0">
                <a:cs typeface="Zar" pitchFamily="2" charset="-78"/>
              </a:rPr>
              <a:t>اختيار </a:t>
            </a:r>
            <a:r>
              <a:rPr lang="fa-IR" sz="2800" dirty="0">
                <a:cs typeface="Zar" pitchFamily="2" charset="-78"/>
              </a:rPr>
              <a:t>دارد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8)آيا </a:t>
            </a:r>
            <a:r>
              <a:rPr lang="fa-IR" sz="2800" dirty="0">
                <a:cs typeface="Zar" pitchFamily="2" charset="-78"/>
              </a:rPr>
              <a:t>علاقه و شوق انجام </a:t>
            </a:r>
            <a:r>
              <a:rPr lang="fa-IR" sz="2800" dirty="0" smtClean="0">
                <a:cs typeface="Zar" pitchFamily="2" charset="-78"/>
              </a:rPr>
              <a:t>تحقيق </a:t>
            </a:r>
            <a:r>
              <a:rPr lang="fa-IR" sz="2800" dirty="0">
                <a:cs typeface="Zar" pitchFamily="2" charset="-78"/>
              </a:rPr>
              <a:t>را دارد</a:t>
            </a:r>
            <a:r>
              <a:rPr lang="en-US" sz="2800" dirty="0">
                <a:cs typeface="Zar" pitchFamily="2" charset="-78"/>
              </a:rPr>
              <a:t>.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75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sz="4000" dirty="0" smtClean="0">
                <a:cs typeface="Zar" pitchFamily="2" charset="-78"/>
              </a:rPr>
              <a:t>عواملي </a:t>
            </a:r>
            <a:r>
              <a:rPr lang="fa-IR" sz="4000" dirty="0">
                <a:cs typeface="Zar" pitchFamily="2" charset="-78"/>
              </a:rPr>
              <a:t>که </a:t>
            </a:r>
            <a:r>
              <a:rPr lang="fa-IR" sz="4000" dirty="0" smtClean="0">
                <a:cs typeface="Zar" pitchFamily="2" charset="-78"/>
              </a:rPr>
              <a:t>بايد </a:t>
            </a:r>
            <a:r>
              <a:rPr lang="fa-IR" sz="4000" dirty="0">
                <a:cs typeface="Zar" pitchFamily="2" charset="-78"/>
              </a:rPr>
              <a:t>از </a:t>
            </a:r>
            <a:r>
              <a:rPr lang="fa-IR" sz="4000" dirty="0" smtClean="0">
                <a:cs typeface="Zar" pitchFamily="2" charset="-78"/>
              </a:rPr>
              <a:t>حيث </a:t>
            </a:r>
            <a:r>
              <a:rPr lang="fa-IR" sz="4000" dirty="0">
                <a:cs typeface="Zar" pitchFamily="2" charset="-78"/>
              </a:rPr>
              <a:t>ارزش کار و </a:t>
            </a:r>
            <a:r>
              <a:rPr lang="fa-IR" sz="4000" dirty="0" smtClean="0">
                <a:cs typeface="Zar" pitchFamily="2" charset="-78"/>
              </a:rPr>
              <a:t>عملي </a:t>
            </a:r>
            <a:r>
              <a:rPr lang="fa-IR" sz="4000" dirty="0">
                <a:cs typeface="Zar" pitchFamily="2" charset="-78"/>
              </a:rPr>
              <a:t>بودن محقق </a:t>
            </a:r>
            <a:r>
              <a:rPr lang="fa-IR" sz="4000" dirty="0" smtClean="0">
                <a:cs typeface="Zar" pitchFamily="2" charset="-78"/>
              </a:rPr>
              <a:t>بايد </a:t>
            </a:r>
            <a:r>
              <a:rPr lang="fa-IR" sz="4000" dirty="0">
                <a:cs typeface="Zar" pitchFamily="2" charset="-78"/>
              </a:rPr>
              <a:t>مورد </a:t>
            </a:r>
            <a:r>
              <a:rPr lang="fa-IR" sz="4000" dirty="0" smtClean="0">
                <a:cs typeface="Zar" pitchFamily="2" charset="-78"/>
              </a:rPr>
              <a:t>ارزيابي </a:t>
            </a:r>
            <a:r>
              <a:rPr lang="fa-IR" sz="4000" dirty="0">
                <a:cs typeface="Zar" pitchFamily="2" charset="-78"/>
              </a:rPr>
              <a:t>قرار دهد: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60400" y="3189288"/>
            <a:ext cx="8026400" cy="1620837"/>
          </a:xfrm>
        </p:spPr>
        <p:txBody>
          <a:bodyPr/>
          <a:lstStyle/>
          <a:p>
            <a:pPr marL="609600" indent="-609600"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براساس </a:t>
            </a:r>
            <a:r>
              <a:rPr lang="fa-IR" dirty="0" smtClean="0">
                <a:cs typeface="Zar" pitchFamily="2" charset="-78"/>
              </a:rPr>
              <a:t>اين ديدگاه</a:t>
            </a:r>
            <a:r>
              <a:rPr lang="fa-IR" dirty="0">
                <a:cs typeface="Zar" pitchFamily="2" charset="-78"/>
              </a:rPr>
              <a:t>، </a:t>
            </a:r>
            <a:r>
              <a:rPr lang="fa-IR" dirty="0" smtClean="0">
                <a:cs typeface="Zar" pitchFamily="2" charset="-78"/>
              </a:rPr>
              <a:t>فهميدن زندگي يا </a:t>
            </a:r>
            <a:r>
              <a:rPr lang="fa-IR" dirty="0">
                <a:cs typeface="Zar" pitchFamily="2" charset="-78"/>
              </a:rPr>
              <a:t>استنباط تنها با </a:t>
            </a:r>
            <a:r>
              <a:rPr lang="fa-IR" dirty="0" smtClean="0">
                <a:cs typeface="Zar" pitchFamily="2" charset="-78"/>
              </a:rPr>
              <a:t>انديشه </a:t>
            </a:r>
            <a:r>
              <a:rPr lang="fa-IR" dirty="0">
                <a:cs typeface="Zar" pitchFamily="2" charset="-78"/>
              </a:rPr>
              <a:t>امکان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پذير نيست </a:t>
            </a:r>
            <a:r>
              <a:rPr lang="fa-IR" dirty="0">
                <a:cs typeface="Zar" pitchFamily="2" charset="-78"/>
              </a:rPr>
              <a:t>بلکه </a:t>
            </a:r>
            <a:r>
              <a:rPr lang="fa-IR" dirty="0" smtClean="0">
                <a:cs typeface="Zar" pitchFamily="2" charset="-78"/>
              </a:rPr>
              <a:t>بايد </a:t>
            </a:r>
            <a:r>
              <a:rPr lang="fa-IR" dirty="0">
                <a:cs typeface="Zar" pitchFamily="2" charset="-78"/>
              </a:rPr>
              <a:t>از استنباط و </a:t>
            </a:r>
            <a:r>
              <a:rPr lang="fa-IR" dirty="0" smtClean="0">
                <a:cs typeface="Zar" pitchFamily="2" charset="-78"/>
              </a:rPr>
              <a:t>کليه نيروهاي احساسي براي </a:t>
            </a:r>
            <a:r>
              <a:rPr lang="fa-IR" dirty="0">
                <a:cs typeface="Zar" pitchFamily="2" charset="-78"/>
              </a:rPr>
              <a:t>درک آن استفاده نمود</a:t>
            </a:r>
            <a:r>
              <a:rPr lang="en-US" dirty="0">
                <a:cs typeface="Zar" pitchFamily="2" charset="-78"/>
              </a:rPr>
              <a:t>.</a:t>
            </a:r>
            <a:r>
              <a:rPr lang="fa-IR" dirty="0">
                <a:cs typeface="Zar" pitchFamily="2" charset="-78"/>
              </a:rPr>
              <a:t> </a:t>
            </a:r>
            <a:endParaRPr lang="en-US" dirty="0">
              <a:cs typeface="Zar" pitchFamily="2" charset="-78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9013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ديدگاه استنباطي: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500"/>
            <a:ext cx="8229600" cy="4989513"/>
          </a:xfrm>
        </p:spPr>
        <p:txBody>
          <a:bodyPr/>
          <a:lstStyle/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cs typeface="Zar" pitchFamily="2" charset="-78"/>
              </a:rPr>
              <a:t>	</a:t>
            </a:r>
            <a:r>
              <a:rPr lang="fa-IR" sz="2800" dirty="0">
                <a:cs typeface="Zar" pitchFamily="2" charset="-78"/>
              </a:rPr>
              <a:t>1)صورت مساله را به شکل </a:t>
            </a:r>
            <a:r>
              <a:rPr lang="fa-IR" sz="2800" dirty="0" smtClean="0">
                <a:cs typeface="Zar" pitchFamily="2" charset="-78"/>
              </a:rPr>
              <a:t>سوالي بنويسد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cs typeface="Zar" pitchFamily="2" charset="-78"/>
              </a:rPr>
              <a:t>	</a:t>
            </a:r>
            <a:r>
              <a:rPr lang="fa-IR" sz="2800" dirty="0">
                <a:cs typeface="Zar" pitchFamily="2" charset="-78"/>
              </a:rPr>
              <a:t>2)مساله </a:t>
            </a:r>
            <a:r>
              <a:rPr lang="fa-IR" sz="2800" dirty="0" smtClean="0">
                <a:cs typeface="Zar" pitchFamily="2" charset="-78"/>
              </a:rPr>
              <a:t>بايد </a:t>
            </a:r>
            <a:r>
              <a:rPr lang="fa-IR" sz="2800" dirty="0">
                <a:cs typeface="Zar" pitchFamily="2" charset="-78"/>
              </a:rPr>
              <a:t>به طور واضح </a:t>
            </a:r>
            <a:r>
              <a:rPr lang="fa-IR" sz="2800" dirty="0" smtClean="0">
                <a:cs typeface="Zar" pitchFamily="2" charset="-78"/>
              </a:rPr>
              <a:t>تعريف </a:t>
            </a:r>
            <a:r>
              <a:rPr lang="fa-IR" sz="2800" dirty="0">
                <a:cs typeface="Zar" pitchFamily="2" charset="-78"/>
              </a:rPr>
              <a:t>شده باشد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cs typeface="Zar" pitchFamily="2" charset="-78"/>
              </a:rPr>
              <a:t>	</a:t>
            </a:r>
            <a:r>
              <a:rPr lang="fa-IR" sz="2800" dirty="0">
                <a:cs typeface="Zar" pitchFamily="2" charset="-78"/>
              </a:rPr>
              <a:t>3)از کاربرد اصطلاحات و واژگان </a:t>
            </a:r>
            <a:r>
              <a:rPr lang="fa-IR" sz="2800" dirty="0" smtClean="0">
                <a:cs typeface="Zar" pitchFamily="2" charset="-78"/>
              </a:rPr>
              <a:t>ارزشي خودداري </a:t>
            </a:r>
            <a:r>
              <a:rPr lang="fa-IR" sz="2800" dirty="0">
                <a:cs typeface="Zar" pitchFamily="2" charset="-78"/>
              </a:rPr>
              <a:t>شود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cs typeface="Zar" pitchFamily="2" charset="-78"/>
              </a:rPr>
              <a:t>	</a:t>
            </a:r>
            <a:r>
              <a:rPr lang="fa-IR" sz="2800" dirty="0">
                <a:cs typeface="Zar" pitchFamily="2" charset="-78"/>
              </a:rPr>
              <a:t>4)اصطلاحات و </a:t>
            </a:r>
            <a:r>
              <a:rPr lang="fa-IR" sz="2800" dirty="0" smtClean="0">
                <a:cs typeface="Zar" pitchFamily="2" charset="-78"/>
              </a:rPr>
              <a:t>مفاهيم تعريف </a:t>
            </a:r>
            <a:r>
              <a:rPr lang="fa-IR" sz="2800" dirty="0">
                <a:cs typeface="Zar" pitchFamily="2" charset="-78"/>
              </a:rPr>
              <a:t>شود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cs typeface="Zar" pitchFamily="2" charset="-78"/>
              </a:rPr>
              <a:t>	</a:t>
            </a:r>
            <a:r>
              <a:rPr lang="fa-IR" sz="2800" dirty="0">
                <a:cs typeface="Zar" pitchFamily="2" charset="-78"/>
              </a:rPr>
              <a:t>5)سوالات </a:t>
            </a:r>
            <a:r>
              <a:rPr lang="fa-IR" sz="2800" dirty="0" smtClean="0">
                <a:cs typeface="Zar" pitchFamily="2" charset="-78"/>
              </a:rPr>
              <a:t>ويژه تحقيق </a:t>
            </a:r>
            <a:r>
              <a:rPr lang="fa-IR" sz="2800" dirty="0">
                <a:cs typeface="Zar" pitchFamily="2" charset="-78"/>
              </a:rPr>
              <a:t>نوشته شود</a:t>
            </a:r>
            <a:r>
              <a:rPr lang="en-US" sz="2800" dirty="0">
                <a:cs typeface="Zar" pitchFamily="2" charset="-78"/>
              </a:rPr>
              <a:t>.</a:t>
            </a:r>
            <a:endParaRPr lang="fa-IR" sz="2800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cs typeface="Zar" pitchFamily="2" charset="-78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sz="4000" dirty="0">
                <a:cs typeface="Zar" pitchFamily="2" charset="-78"/>
              </a:rPr>
              <a:t>در </a:t>
            </a:r>
            <a:r>
              <a:rPr lang="fa-IR" sz="4000" dirty="0" smtClean="0">
                <a:cs typeface="Zar" pitchFamily="2" charset="-78"/>
              </a:rPr>
              <a:t>بيان </a:t>
            </a:r>
            <a:r>
              <a:rPr lang="fa-IR" sz="4000" dirty="0">
                <a:cs typeface="Zar" pitchFamily="2" charset="-78"/>
              </a:rPr>
              <a:t>مساله و </a:t>
            </a:r>
            <a:r>
              <a:rPr lang="fa-IR" sz="4000" dirty="0" smtClean="0">
                <a:cs typeface="Zar" pitchFamily="2" charset="-78"/>
              </a:rPr>
              <a:t>تعريف </a:t>
            </a:r>
            <a:r>
              <a:rPr lang="fa-IR" sz="4000" dirty="0">
                <a:cs typeface="Zar" pitchFamily="2" charset="-78"/>
              </a:rPr>
              <a:t>آن محقق </a:t>
            </a:r>
            <a:r>
              <a:rPr lang="fa-IR" sz="4000" dirty="0" smtClean="0">
                <a:cs typeface="Zar" pitchFamily="2" charset="-78"/>
              </a:rPr>
              <a:t>بايد </a:t>
            </a:r>
            <a:r>
              <a:rPr lang="fa-IR" sz="4000" dirty="0">
                <a:cs typeface="Zar" pitchFamily="2" charset="-78"/>
              </a:rPr>
              <a:t>به نکات </a:t>
            </a:r>
            <a:r>
              <a:rPr lang="fa-IR" sz="4000" dirty="0" smtClean="0">
                <a:cs typeface="Zar" pitchFamily="2" charset="-78"/>
              </a:rPr>
              <a:t>زير </a:t>
            </a:r>
            <a:r>
              <a:rPr lang="fa-IR" sz="4000" dirty="0">
                <a:cs typeface="Zar" pitchFamily="2" charset="-78"/>
              </a:rPr>
              <a:t>توجه کند: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95463"/>
            <a:ext cx="8229600" cy="4859337"/>
          </a:xfrm>
        </p:spPr>
        <p:txBody>
          <a:bodyPr/>
          <a:lstStyle/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1)صورت مسئله را به شکل </a:t>
            </a:r>
            <a:r>
              <a:rPr lang="fa-IR" dirty="0" smtClean="0">
                <a:cs typeface="Zar" pitchFamily="2" charset="-78"/>
              </a:rPr>
              <a:t>سوالي بنويسد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2)مقدمه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اي کلي </a:t>
            </a:r>
            <a:r>
              <a:rPr lang="fa-IR" dirty="0">
                <a:cs typeface="Zar" pitchFamily="2" charset="-78"/>
              </a:rPr>
              <a:t>درباره </a:t>
            </a:r>
            <a:r>
              <a:rPr lang="fa-IR" dirty="0" smtClean="0">
                <a:cs typeface="Zar" pitchFamily="2" charset="-78"/>
              </a:rPr>
              <a:t>اينگونه مسايل </a:t>
            </a:r>
            <a:r>
              <a:rPr lang="fa-IR" dirty="0">
                <a:cs typeface="Zar" pitchFamily="2" charset="-78"/>
              </a:rPr>
              <a:t>و ضرورت انجام </a:t>
            </a:r>
            <a:r>
              <a:rPr lang="fa-IR" dirty="0" smtClean="0">
                <a:cs typeface="Zar" pitchFamily="2" charset="-78"/>
              </a:rPr>
              <a:t>تحقيق </a:t>
            </a:r>
            <a:r>
              <a:rPr lang="fa-IR" dirty="0">
                <a:cs typeface="Zar" pitchFamily="2" charset="-78"/>
              </a:rPr>
              <a:t>مورد خود </a:t>
            </a:r>
            <a:r>
              <a:rPr lang="fa-IR" dirty="0" smtClean="0">
                <a:cs typeface="Zar" pitchFamily="2" charset="-78"/>
              </a:rPr>
              <a:t>بنويسد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3)ابعاد،</a:t>
            </a:r>
            <a:r>
              <a:rPr lang="en-US" dirty="0">
                <a:cs typeface="Zar" pitchFamily="2" charset="-78"/>
              </a:rPr>
              <a:t> </a:t>
            </a:r>
            <a:r>
              <a:rPr lang="fa-IR" dirty="0" smtClean="0">
                <a:cs typeface="Zar" pitchFamily="2" charset="-78"/>
              </a:rPr>
              <a:t>ويژگيها </a:t>
            </a:r>
            <a:r>
              <a:rPr lang="fa-IR" dirty="0">
                <a:cs typeface="Zar" pitchFamily="2" charset="-78"/>
              </a:rPr>
              <a:t>و صفات و حدود مساله مورد مطالعه را شرح دهد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4)ادبيات </a:t>
            </a:r>
            <a:r>
              <a:rPr lang="fa-IR" dirty="0">
                <a:cs typeface="Zar" pitchFamily="2" charset="-78"/>
              </a:rPr>
              <a:t>و سوابق مسئله </a:t>
            </a:r>
            <a:r>
              <a:rPr lang="fa-IR" dirty="0" smtClean="0">
                <a:cs typeface="Zar" pitchFamily="2" charset="-78"/>
              </a:rPr>
              <a:t>تحقيق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بيان </a:t>
            </a:r>
            <a:r>
              <a:rPr lang="fa-IR" dirty="0">
                <a:cs typeface="Zar" pitchFamily="2" charset="-78"/>
              </a:rPr>
              <a:t>کند</a:t>
            </a:r>
            <a:r>
              <a:rPr lang="en-US" dirty="0">
                <a:cs typeface="Zar" pitchFamily="2" charset="-78"/>
              </a:rPr>
              <a:t>.</a:t>
            </a:r>
            <a:endParaRPr lang="fa-IR" dirty="0">
              <a:cs typeface="Zar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5)فهرست </a:t>
            </a:r>
            <a:r>
              <a:rPr lang="fa-IR" dirty="0" smtClean="0">
                <a:cs typeface="Zar" pitchFamily="2" charset="-78"/>
              </a:rPr>
              <a:t>متغيرها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معرفهاي </a:t>
            </a:r>
            <a:r>
              <a:rPr lang="fa-IR" dirty="0">
                <a:cs typeface="Zar" pitchFamily="2" charset="-78"/>
              </a:rPr>
              <a:t>مورد مطالعه را به </a:t>
            </a:r>
            <a:r>
              <a:rPr lang="fa-IR" dirty="0" smtClean="0">
                <a:cs typeface="Zar" pitchFamily="2" charset="-78"/>
              </a:rPr>
              <a:t>شرحي </a:t>
            </a:r>
            <a:r>
              <a:rPr lang="fa-IR" dirty="0">
                <a:cs typeface="Zar" pitchFamily="2" charset="-78"/>
              </a:rPr>
              <a:t>که گفته شد ذکر کند.</a:t>
            </a: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6)سوالات </a:t>
            </a:r>
            <a:r>
              <a:rPr lang="fa-IR" dirty="0" smtClean="0">
                <a:cs typeface="Zar" pitchFamily="2" charset="-78"/>
              </a:rPr>
              <a:t>ويژه تحقيق </a:t>
            </a:r>
            <a:r>
              <a:rPr lang="fa-IR" dirty="0">
                <a:cs typeface="Zar" pitchFamily="2" charset="-78"/>
              </a:rPr>
              <a:t>را فهرست کند.</a:t>
            </a: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7)نتايج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دستاوردهاي پيش بيني </a:t>
            </a:r>
            <a:r>
              <a:rPr lang="fa-IR" dirty="0">
                <a:cs typeface="Zar" pitchFamily="2" charset="-78"/>
              </a:rPr>
              <a:t>شده </a:t>
            </a:r>
            <a:r>
              <a:rPr lang="fa-IR" dirty="0" smtClean="0">
                <a:cs typeface="Zar" pitchFamily="2" charset="-78"/>
              </a:rPr>
              <a:t>تحقيق </a:t>
            </a:r>
            <a:r>
              <a:rPr lang="fa-IR" dirty="0">
                <a:cs typeface="Zar" pitchFamily="2" charset="-78"/>
              </a:rPr>
              <a:t>را اظهار کند.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4650"/>
            <a:ext cx="8229600" cy="1143000"/>
          </a:xfrm>
        </p:spPr>
        <p:txBody>
          <a:bodyPr/>
          <a:lstStyle/>
          <a:p>
            <a:r>
              <a:rPr lang="fa-IR" dirty="0">
                <a:cs typeface="Zar" pitchFamily="2" charset="-78"/>
              </a:rPr>
              <a:t>روش نگارش و </a:t>
            </a:r>
            <a:r>
              <a:rPr lang="fa-IR" dirty="0" smtClean="0">
                <a:cs typeface="Zar" pitchFamily="2" charset="-78"/>
              </a:rPr>
              <a:t>ارزيابي </a:t>
            </a:r>
            <a:r>
              <a:rPr lang="fa-IR" dirty="0">
                <a:cs typeface="Zar" pitchFamily="2" charset="-78"/>
              </a:rPr>
              <a:t>مساله </a:t>
            </a:r>
            <a:r>
              <a:rPr lang="fa-IR" dirty="0" smtClean="0">
                <a:cs typeface="Zar" pitchFamily="2" charset="-78"/>
              </a:rPr>
              <a:t>تحقيق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674688" y="2828925"/>
            <a:ext cx="8083550" cy="2073275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عبارتست از حدس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گمان </a:t>
            </a:r>
            <a:r>
              <a:rPr lang="fa-IR" dirty="0" smtClean="0">
                <a:cs typeface="Zar" pitchFamily="2" charset="-78"/>
              </a:rPr>
              <a:t>انديشمندانه </a:t>
            </a:r>
            <a:r>
              <a:rPr lang="fa-IR" dirty="0">
                <a:cs typeface="Zar" pitchFamily="2" charset="-78"/>
              </a:rPr>
              <a:t>درباره </a:t>
            </a:r>
            <a:r>
              <a:rPr lang="fa-IR" dirty="0" smtClean="0">
                <a:cs typeface="Zar" pitchFamily="2" charset="-78"/>
              </a:rPr>
              <a:t>ماهيت</a:t>
            </a:r>
            <a:r>
              <a:rPr lang="fa-IR" dirty="0">
                <a:cs typeface="Zar" pitchFamily="2" charset="-78"/>
              </a:rPr>
              <a:t>، </a:t>
            </a:r>
            <a:r>
              <a:rPr lang="fa-IR" dirty="0" smtClean="0">
                <a:cs typeface="Zar" pitchFamily="2" charset="-78"/>
              </a:rPr>
              <a:t>چگونگي </a:t>
            </a:r>
            <a:r>
              <a:rPr lang="fa-IR" dirty="0">
                <a:cs typeface="Zar" pitchFamily="2" charset="-78"/>
              </a:rPr>
              <a:t>و روابط </a:t>
            </a:r>
            <a:r>
              <a:rPr lang="fa-IR" dirty="0" smtClean="0">
                <a:cs typeface="Zar" pitchFamily="2" charset="-78"/>
              </a:rPr>
              <a:t>بين پديده </a:t>
            </a:r>
            <a:r>
              <a:rPr lang="fa-IR" dirty="0">
                <a:cs typeface="Zar" pitchFamily="2" charset="-78"/>
              </a:rPr>
              <a:t>ها، </a:t>
            </a:r>
            <a:r>
              <a:rPr lang="fa-IR" dirty="0" smtClean="0">
                <a:cs typeface="Zar" pitchFamily="2" charset="-78"/>
              </a:rPr>
              <a:t>اشياء ومتغيرها</a:t>
            </a:r>
            <a:r>
              <a:rPr lang="fa-IR" dirty="0">
                <a:cs typeface="Zar" pitchFamily="2" charset="-78"/>
              </a:rPr>
              <a:t>، که محقق را در </a:t>
            </a:r>
            <a:r>
              <a:rPr lang="fa-IR" dirty="0" smtClean="0">
                <a:cs typeface="Zar" pitchFamily="2" charset="-78"/>
              </a:rPr>
              <a:t>تشخيص نزديکترين </a:t>
            </a:r>
            <a:r>
              <a:rPr lang="fa-IR" dirty="0">
                <a:cs typeface="Zar" pitchFamily="2" charset="-78"/>
              </a:rPr>
              <a:t>و محتمل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ترين </a:t>
            </a:r>
            <a:r>
              <a:rPr lang="fa-IR" dirty="0">
                <a:cs typeface="Zar" pitchFamily="2" charset="-78"/>
              </a:rPr>
              <a:t>راه </a:t>
            </a:r>
            <a:r>
              <a:rPr lang="fa-IR" dirty="0" smtClean="0">
                <a:cs typeface="Zar" pitchFamily="2" charset="-78"/>
              </a:rPr>
              <a:t>براي </a:t>
            </a:r>
            <a:r>
              <a:rPr lang="fa-IR" dirty="0">
                <a:cs typeface="Zar" pitchFamily="2" charset="-78"/>
              </a:rPr>
              <a:t>کشف مجهول کمک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نمايد</a:t>
            </a:r>
            <a:r>
              <a:rPr lang="fa-IR" dirty="0">
                <a:cs typeface="Zar" pitchFamily="2" charset="-78"/>
              </a:rPr>
              <a:t>.</a:t>
            </a:r>
            <a:endParaRPr lang="en-US" dirty="0">
              <a:cs typeface="Zar" pitchFamily="2" charset="-78"/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74725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تعريف فرضيه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14575"/>
            <a:ext cx="8229600" cy="3908425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1)مطالعه منابع و </a:t>
            </a:r>
            <a:r>
              <a:rPr lang="fa-IR" dirty="0" smtClean="0">
                <a:cs typeface="Zar" pitchFamily="2" charset="-78"/>
              </a:rPr>
              <a:t>ادبيات </a:t>
            </a:r>
            <a:r>
              <a:rPr lang="fa-IR" dirty="0">
                <a:cs typeface="Zar" pitchFamily="2" charset="-78"/>
              </a:rPr>
              <a:t>مربوط به موضوع جهت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دار شود.</a:t>
            </a: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2)پژوهشگر را نسبت به جنبه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موقعيتي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معني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دار مساله پژوهش حساس</a:t>
            </a:r>
            <a:r>
              <a:rPr lang="en-US" dirty="0"/>
              <a:t>‌</a:t>
            </a:r>
            <a:r>
              <a:rPr lang="fa-IR" dirty="0">
                <a:cs typeface="Zar" pitchFamily="2" charset="-78"/>
              </a:rPr>
              <a:t>تر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نمايد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3)فرضيه </a:t>
            </a:r>
            <a:r>
              <a:rPr lang="fa-IR" dirty="0">
                <a:cs typeface="Zar" pitchFamily="2" charset="-78"/>
              </a:rPr>
              <a:t>باعث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fa-IR" dirty="0" smtClean="0"/>
              <a:t>‌</a:t>
            </a:r>
            <a:r>
              <a:rPr lang="fa-IR" dirty="0" smtClean="0">
                <a:cs typeface="Zar" pitchFamily="2" charset="-78"/>
              </a:rPr>
              <a:t>شود </a:t>
            </a:r>
            <a:r>
              <a:rPr lang="fa-IR" dirty="0">
                <a:cs typeface="Zar" pitchFamily="2" charset="-78"/>
              </a:rPr>
              <a:t>تا محقق مساله پژوهش را بهتر درک کرده و </a:t>
            </a:r>
            <a:r>
              <a:rPr lang="fa-IR" dirty="0" smtClean="0">
                <a:cs typeface="Zar" pitchFamily="2" charset="-78"/>
              </a:rPr>
              <a:t>روشهاي </a:t>
            </a:r>
            <a:r>
              <a:rPr lang="fa-IR" dirty="0">
                <a:cs typeface="Zar" pitchFamily="2" charset="-78"/>
              </a:rPr>
              <a:t>جمع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آوري </a:t>
            </a:r>
            <a:r>
              <a:rPr lang="fa-IR" dirty="0">
                <a:cs typeface="Zar" pitchFamily="2" charset="-78"/>
              </a:rPr>
              <a:t>اطلاعات را بهتر </a:t>
            </a:r>
            <a:r>
              <a:rPr lang="fa-IR" dirty="0" smtClean="0">
                <a:cs typeface="Zar" pitchFamily="2" charset="-78"/>
              </a:rPr>
              <a:t>تعيين نمايد</a:t>
            </a:r>
            <a:r>
              <a:rPr lang="fa-IR" dirty="0">
                <a:cs typeface="Zar" pitchFamily="2" charset="-78"/>
              </a:rPr>
              <a:t>.</a:t>
            </a:r>
          </a:p>
          <a:p>
            <a:pPr algn="justLow" rtl="1">
              <a:buFont typeface="Wingdings" pitchFamily="2" charset="2"/>
              <a:buNone/>
            </a:pPr>
            <a:r>
              <a:rPr lang="fa-IR" dirty="0" smtClean="0">
                <a:cs typeface="Zar" pitchFamily="2" charset="-78"/>
              </a:rPr>
              <a:t>4)فرضيه چارچوبي </a:t>
            </a:r>
            <a:r>
              <a:rPr lang="fa-IR" dirty="0">
                <a:cs typeface="Zar" pitchFamily="2" charset="-78"/>
              </a:rPr>
              <a:t>را </a:t>
            </a:r>
            <a:r>
              <a:rPr lang="fa-IR" dirty="0" smtClean="0">
                <a:cs typeface="Zar" pitchFamily="2" charset="-78"/>
              </a:rPr>
              <a:t>براي تفسير </a:t>
            </a:r>
            <a:r>
              <a:rPr lang="fa-IR" dirty="0">
                <a:cs typeface="Zar" pitchFamily="2" charset="-78"/>
              </a:rPr>
              <a:t>اطلاعات جمع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آوري </a:t>
            </a:r>
            <a:r>
              <a:rPr lang="fa-IR" dirty="0">
                <a:cs typeface="Zar" pitchFamily="2" charset="-78"/>
              </a:rPr>
              <a:t>شده و </a:t>
            </a:r>
            <a:r>
              <a:rPr lang="fa-IR" dirty="0" smtClean="0">
                <a:cs typeface="Zar" pitchFamily="2" charset="-78"/>
              </a:rPr>
              <a:t>نتيجه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گيري </a:t>
            </a:r>
            <a:r>
              <a:rPr lang="fa-IR" dirty="0">
                <a:cs typeface="Zar" pitchFamily="2" charset="-78"/>
              </a:rPr>
              <a:t>از آن ارائه </a:t>
            </a:r>
            <a:r>
              <a:rPr lang="fa-IR" dirty="0" smtClean="0">
                <a:cs typeface="Zar" pitchFamily="2" charset="-78"/>
              </a:rPr>
              <a:t>مي</a:t>
            </a:r>
            <a:r>
              <a:rPr lang="en-US" dirty="0" smtClean="0"/>
              <a:t>‌</a:t>
            </a:r>
            <a:r>
              <a:rPr lang="fa-IR" dirty="0">
                <a:cs typeface="Zar" pitchFamily="2" charset="-78"/>
              </a:rPr>
              <a:t>دهد.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7538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نقش </a:t>
            </a:r>
            <a:r>
              <a:rPr lang="fa-IR" dirty="0" smtClean="0">
                <a:cs typeface="Zar" pitchFamily="2" charset="-78"/>
              </a:rPr>
              <a:t>فرضيه </a:t>
            </a:r>
            <a:r>
              <a:rPr lang="fa-IR" dirty="0">
                <a:cs typeface="Zar" pitchFamily="2" charset="-78"/>
              </a:rPr>
              <a:t>در انجام </a:t>
            </a:r>
            <a:r>
              <a:rPr lang="fa-IR" dirty="0" smtClean="0">
                <a:cs typeface="Zar" pitchFamily="2" charset="-78"/>
              </a:rPr>
              <a:t>تحقيق</a:t>
            </a:r>
            <a:r>
              <a:rPr lang="fa-IR" dirty="0">
                <a:cs typeface="Zar" pitchFamily="2" charset="-78"/>
              </a:rPr>
              <a:t>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544513" y="1843088"/>
            <a:ext cx="8142287" cy="4525962"/>
          </a:xfrm>
        </p:spPr>
        <p:txBody>
          <a:bodyPr/>
          <a:lstStyle/>
          <a:p>
            <a:pPr algn="justLow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1)محقق به دنبال </a:t>
            </a:r>
            <a:r>
              <a:rPr lang="fa-IR" dirty="0" smtClean="0">
                <a:cs typeface="Zar" pitchFamily="2" charset="-78"/>
              </a:rPr>
              <a:t>بررسي </a:t>
            </a:r>
            <a:r>
              <a:rPr lang="fa-IR" dirty="0">
                <a:cs typeface="Zar" pitchFamily="2" charset="-78"/>
              </a:rPr>
              <a:t>و </a:t>
            </a:r>
            <a:r>
              <a:rPr lang="fa-IR" dirty="0" smtClean="0">
                <a:cs typeface="Zar" pitchFamily="2" charset="-78"/>
              </a:rPr>
              <a:t>مقايسه </a:t>
            </a:r>
            <a:r>
              <a:rPr lang="fa-IR" dirty="0">
                <a:cs typeface="Zar" pitchFamily="2" charset="-78"/>
              </a:rPr>
              <a:t>تفاوت </a:t>
            </a:r>
            <a:r>
              <a:rPr lang="fa-IR" dirty="0" smtClean="0">
                <a:cs typeface="Zar" pitchFamily="2" charset="-78"/>
              </a:rPr>
              <a:t>تاثير </a:t>
            </a:r>
            <a:r>
              <a:rPr lang="fa-IR" dirty="0">
                <a:cs typeface="Zar" pitchFamily="2" charset="-78"/>
              </a:rPr>
              <a:t>دو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چند </a:t>
            </a:r>
            <a:r>
              <a:rPr lang="fa-IR" dirty="0" smtClean="0">
                <a:cs typeface="Zar" pitchFamily="2" charset="-78"/>
              </a:rPr>
              <a:t>متغير </a:t>
            </a:r>
            <a:r>
              <a:rPr lang="fa-IR" dirty="0">
                <a:cs typeface="Zar" pitchFamily="2" charset="-78"/>
              </a:rPr>
              <a:t>بر </a:t>
            </a:r>
            <a:r>
              <a:rPr lang="fa-IR" dirty="0" smtClean="0">
                <a:cs typeface="Zar" pitchFamily="2" charset="-78"/>
              </a:rPr>
              <a:t>يک يا </a:t>
            </a:r>
            <a:r>
              <a:rPr lang="fa-IR" dirty="0">
                <a:cs typeface="Zar" pitchFamily="2" charset="-78"/>
              </a:rPr>
              <a:t>چند </a:t>
            </a:r>
            <a:r>
              <a:rPr lang="fa-IR" dirty="0" smtClean="0">
                <a:cs typeface="Zar" pitchFamily="2" charset="-78"/>
              </a:rPr>
              <a:t>متغير </a:t>
            </a:r>
            <a:r>
              <a:rPr lang="fa-IR" dirty="0">
                <a:cs typeface="Zar" pitchFamily="2" charset="-78"/>
              </a:rPr>
              <a:t>است.</a:t>
            </a:r>
          </a:p>
          <a:p>
            <a:pPr algn="justLow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2)محقق در </a:t>
            </a:r>
            <a:r>
              <a:rPr lang="fa-IR" dirty="0" smtClean="0">
                <a:cs typeface="Zar" pitchFamily="2" charset="-78"/>
              </a:rPr>
              <a:t>پي </a:t>
            </a:r>
            <a:r>
              <a:rPr lang="fa-IR" dirty="0">
                <a:cs typeface="Zar" pitchFamily="2" charset="-78"/>
              </a:rPr>
              <a:t>مطالعه </a:t>
            </a:r>
            <a:r>
              <a:rPr lang="fa-IR" dirty="0" smtClean="0">
                <a:cs typeface="Zar" pitchFamily="2" charset="-78"/>
              </a:rPr>
              <a:t>ميزان همبستگي بين </a:t>
            </a:r>
            <a:r>
              <a:rPr lang="fa-IR" dirty="0">
                <a:cs typeface="Zar" pitchFamily="2" charset="-78"/>
              </a:rPr>
              <a:t>دو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چند </a:t>
            </a:r>
            <a:r>
              <a:rPr lang="fa-IR" dirty="0" smtClean="0">
                <a:cs typeface="Zar" pitchFamily="2" charset="-78"/>
              </a:rPr>
              <a:t>متغير </a:t>
            </a:r>
            <a:r>
              <a:rPr lang="fa-IR" dirty="0">
                <a:cs typeface="Zar" pitchFamily="2" charset="-78"/>
              </a:rPr>
              <a:t>است.</a:t>
            </a:r>
          </a:p>
          <a:p>
            <a:pPr algn="justLow" rtl="1">
              <a:buFont typeface="Wingdings" pitchFamily="2" charset="2"/>
              <a:buNone/>
            </a:pPr>
            <a:endParaRPr lang="fa-IR" dirty="0">
              <a:cs typeface="Zar" pitchFamily="2" charset="-78"/>
            </a:endParaRPr>
          </a:p>
          <a:p>
            <a:pPr algn="justLow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3)محقق به دنبال کشف و </a:t>
            </a:r>
            <a:r>
              <a:rPr lang="fa-IR" dirty="0" smtClean="0">
                <a:cs typeface="Zar" pitchFamily="2" charset="-78"/>
              </a:rPr>
              <a:t>تعيين </a:t>
            </a:r>
            <a:r>
              <a:rPr lang="fa-IR" dirty="0">
                <a:cs typeface="Zar" pitchFamily="2" charset="-78"/>
              </a:rPr>
              <a:t>رابطه علت و </a:t>
            </a:r>
            <a:r>
              <a:rPr lang="fa-IR" dirty="0" smtClean="0">
                <a:cs typeface="Zar" pitchFamily="2" charset="-78"/>
              </a:rPr>
              <a:t>معلولي بين </a:t>
            </a:r>
            <a:r>
              <a:rPr lang="fa-IR" dirty="0">
                <a:cs typeface="Zar" pitchFamily="2" charset="-78"/>
              </a:rPr>
              <a:t>دو </a:t>
            </a:r>
            <a:r>
              <a:rPr lang="fa-IR" dirty="0" smtClean="0">
                <a:cs typeface="Zar" pitchFamily="2" charset="-78"/>
              </a:rPr>
              <a:t>يا </a:t>
            </a:r>
            <a:r>
              <a:rPr lang="fa-IR" dirty="0">
                <a:cs typeface="Zar" pitchFamily="2" charset="-78"/>
              </a:rPr>
              <a:t>چند </a:t>
            </a:r>
            <a:r>
              <a:rPr lang="fa-IR" dirty="0" smtClean="0">
                <a:cs typeface="Zar" pitchFamily="2" charset="-78"/>
              </a:rPr>
              <a:t>متغير </a:t>
            </a:r>
            <a:r>
              <a:rPr lang="fa-IR" dirty="0">
                <a:cs typeface="Zar" pitchFamily="2" charset="-78"/>
              </a:rPr>
              <a:t>است.</a:t>
            </a:r>
            <a:endParaRPr lang="en-US" dirty="0">
              <a:cs typeface="Zar" pitchFamily="2" charset="-78"/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0388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sz="4000" dirty="0">
                <a:cs typeface="Zar" pitchFamily="2" charset="-78"/>
              </a:rPr>
              <a:t>مطالعه </a:t>
            </a:r>
            <a:r>
              <a:rPr lang="fa-IR" sz="4000" dirty="0" smtClean="0">
                <a:cs typeface="Zar" pitchFamily="2" charset="-78"/>
              </a:rPr>
              <a:t>چگونگي </a:t>
            </a:r>
            <a:r>
              <a:rPr lang="fa-IR" sz="4000" dirty="0">
                <a:cs typeface="Zar" pitchFamily="2" charset="-78"/>
              </a:rPr>
              <a:t>روابط </a:t>
            </a:r>
            <a:r>
              <a:rPr lang="fa-IR" sz="4000" dirty="0" smtClean="0">
                <a:cs typeface="Zar" pitchFamily="2" charset="-78"/>
              </a:rPr>
              <a:t>بين متغيرها </a:t>
            </a:r>
            <a:r>
              <a:rPr lang="fa-IR" sz="4000" dirty="0">
                <a:cs typeface="Zar" pitchFamily="2" charset="-78"/>
              </a:rPr>
              <a:t>در </a:t>
            </a:r>
            <a:r>
              <a:rPr lang="fa-IR" sz="4000" dirty="0" smtClean="0">
                <a:cs typeface="Zar" pitchFamily="2" charset="-78"/>
              </a:rPr>
              <a:t>يکي </a:t>
            </a:r>
            <a:r>
              <a:rPr lang="fa-IR" sz="4000" dirty="0">
                <a:cs typeface="Zar" pitchFamily="2" charset="-78"/>
              </a:rPr>
              <a:t>از سه حالت </a:t>
            </a:r>
            <a:r>
              <a:rPr lang="fa-IR" sz="4000" dirty="0" smtClean="0">
                <a:cs typeface="Zar" pitchFamily="2" charset="-78"/>
              </a:rPr>
              <a:t>زير </a:t>
            </a:r>
            <a:r>
              <a:rPr lang="fa-IR" sz="4000" dirty="0">
                <a:cs typeface="Zar" pitchFamily="2" charset="-78"/>
              </a:rPr>
              <a:t>انجام </a:t>
            </a:r>
            <a:r>
              <a:rPr lang="fa-IR" sz="4000" dirty="0" smtClean="0">
                <a:cs typeface="Zar" pitchFamily="2" charset="-78"/>
              </a:rPr>
              <a:t>مي</a:t>
            </a:r>
            <a:r>
              <a:rPr lang="en-US" sz="4000" dirty="0" smtClean="0"/>
              <a:t>‌</a:t>
            </a:r>
            <a:r>
              <a:rPr lang="fa-IR" sz="4000" dirty="0" smtClean="0">
                <a:cs typeface="Zar" pitchFamily="2" charset="-78"/>
              </a:rPr>
              <a:t>پذيرد</a:t>
            </a:r>
            <a:r>
              <a:rPr lang="fa-IR" sz="4000" dirty="0">
                <a:cs typeface="Zar" pitchFamily="2" charset="-78"/>
              </a:rPr>
              <a:t>:</a:t>
            </a:r>
            <a:endParaRPr lang="en-US" sz="4000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uiExpand="1" build="p"/>
      <p:bldP spid="10854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4967288" y="2960688"/>
            <a:ext cx="1277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R+E=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4838700" y="1452563"/>
            <a:ext cx="2686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R+E&gt;0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936875" y="147955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ميزان 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تفاوت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4649788" y="1493838"/>
            <a:ext cx="1349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2614613" y="2979738"/>
            <a:ext cx="2308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ميزان همبستگي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4794250" y="3003550"/>
            <a:ext cx="72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=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6186488" y="2989263"/>
            <a:ext cx="317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6080125" y="3035300"/>
            <a:ext cx="493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6027738" y="2906713"/>
            <a:ext cx="319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+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3227388" y="4340225"/>
            <a:ext cx="12620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ميزان 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اثر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4344988" y="4311650"/>
            <a:ext cx="349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=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4591050" y="4325938"/>
            <a:ext cx="1989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R+E&gt;0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7" grpId="0"/>
      <p:bldP spid="109572" grpId="0"/>
      <p:bldP spid="109573" grpId="0"/>
      <p:bldP spid="109574" grpId="0"/>
      <p:bldP spid="109575" grpId="0"/>
      <p:bldP spid="109576" grpId="0"/>
      <p:bldP spid="109578" grpId="0"/>
      <p:bldP spid="109579" grpId="0"/>
      <p:bldP spid="109580" grpId="0"/>
      <p:bldP spid="109581" grpId="0"/>
      <p:bldP spid="109582" grpId="0"/>
      <p:bldP spid="10958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43113"/>
            <a:ext cx="8229600" cy="4525962"/>
          </a:xfrm>
        </p:spPr>
        <p:txBody>
          <a:bodyPr/>
          <a:lstStyle/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1)فرضيه بايد </a:t>
            </a:r>
            <a:r>
              <a:rPr lang="fa-IR" sz="2800" dirty="0">
                <a:cs typeface="Zar" pitchFamily="2" charset="-78"/>
              </a:rPr>
              <a:t>قدرت </a:t>
            </a:r>
            <a:r>
              <a:rPr lang="fa-IR" sz="2800" dirty="0" smtClean="0">
                <a:cs typeface="Zar" pitchFamily="2" charset="-78"/>
              </a:rPr>
              <a:t>تبيين حقايق </a:t>
            </a:r>
            <a:r>
              <a:rPr lang="fa-IR" sz="2800" dirty="0">
                <a:cs typeface="Zar" pitchFamily="2" charset="-78"/>
              </a:rPr>
              <a:t>را داشته باشد.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2)فرصيه بايد </a:t>
            </a:r>
            <a:r>
              <a:rPr lang="fa-IR" sz="2800" dirty="0">
                <a:cs typeface="Zar" pitchFamily="2" charset="-78"/>
              </a:rPr>
              <a:t>بتواند پاسخ مساله </a:t>
            </a:r>
            <a:r>
              <a:rPr lang="fa-IR" sz="2800" dirty="0" smtClean="0">
                <a:cs typeface="Zar" pitchFamily="2" charset="-78"/>
              </a:rPr>
              <a:t>تحقيق </a:t>
            </a:r>
            <a:r>
              <a:rPr lang="fa-IR" sz="2800" dirty="0">
                <a:cs typeface="Zar" pitchFamily="2" charset="-78"/>
              </a:rPr>
              <a:t>را بدهد.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3)فرضيه بايد قابليت </a:t>
            </a:r>
            <a:r>
              <a:rPr lang="fa-IR" sz="2800" dirty="0">
                <a:cs typeface="Zar" pitchFamily="2" charset="-78"/>
              </a:rPr>
              <a:t>حذف </a:t>
            </a:r>
            <a:r>
              <a:rPr lang="fa-IR" sz="2800" dirty="0" smtClean="0">
                <a:cs typeface="Zar" pitchFamily="2" charset="-78"/>
              </a:rPr>
              <a:t>حقايق </a:t>
            </a:r>
            <a:r>
              <a:rPr lang="fa-IR" sz="2800" dirty="0">
                <a:cs typeface="Zar" pitchFamily="2" charset="-78"/>
              </a:rPr>
              <a:t>نامرتبط با مساله </a:t>
            </a:r>
            <a:r>
              <a:rPr lang="fa-IR" sz="2800" dirty="0" smtClean="0">
                <a:cs typeface="Zar" pitchFamily="2" charset="-78"/>
              </a:rPr>
              <a:t>تحقيق </a:t>
            </a:r>
            <a:r>
              <a:rPr lang="fa-IR" sz="2800" dirty="0">
                <a:cs typeface="Zar" pitchFamily="2" charset="-78"/>
              </a:rPr>
              <a:t>را داشته باشد.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4)فرضيه بايد </a:t>
            </a:r>
            <a:r>
              <a:rPr lang="fa-IR" sz="2800" dirty="0">
                <a:cs typeface="Zar" pitchFamily="2" charset="-78"/>
              </a:rPr>
              <a:t>ساده و قابل فهم باشد.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5)فرضيه بايد قابليت </a:t>
            </a:r>
            <a:r>
              <a:rPr lang="fa-IR" sz="2800" dirty="0">
                <a:cs typeface="Zar" pitchFamily="2" charset="-78"/>
              </a:rPr>
              <a:t>آزمون داشته باشد.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6)فرضيه نبايد </a:t>
            </a:r>
            <a:r>
              <a:rPr lang="fa-IR" sz="2800" dirty="0">
                <a:cs typeface="Zar" pitchFamily="2" charset="-78"/>
              </a:rPr>
              <a:t>با اصول </a:t>
            </a:r>
            <a:r>
              <a:rPr lang="fa-IR" sz="2800" dirty="0" smtClean="0">
                <a:cs typeface="Zar" pitchFamily="2" charset="-78"/>
              </a:rPr>
              <a:t>علمي تاييد </a:t>
            </a:r>
            <a:r>
              <a:rPr lang="fa-IR" sz="2800" dirty="0">
                <a:cs typeface="Zar" pitchFamily="2" charset="-78"/>
              </a:rPr>
              <a:t>شده </a:t>
            </a:r>
            <a:r>
              <a:rPr lang="fa-IR" sz="2800" dirty="0" smtClean="0">
                <a:cs typeface="Zar" pitchFamily="2" charset="-78"/>
              </a:rPr>
              <a:t>مغايرت </a:t>
            </a:r>
            <a:r>
              <a:rPr lang="fa-IR" sz="2800" dirty="0">
                <a:cs typeface="Zar" pitchFamily="2" charset="-78"/>
              </a:rPr>
              <a:t>داشته باشد.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7)فرضيه نبايد </a:t>
            </a:r>
            <a:r>
              <a:rPr lang="fa-IR" sz="2800" dirty="0">
                <a:cs typeface="Zar" pitchFamily="2" charset="-78"/>
              </a:rPr>
              <a:t>از واژه</a:t>
            </a:r>
            <a:r>
              <a:rPr lang="en-US" sz="2800" dirty="0"/>
              <a:t>‌</a:t>
            </a:r>
            <a:r>
              <a:rPr lang="fa-IR" sz="2800" dirty="0">
                <a:cs typeface="Zar" pitchFamily="2" charset="-78"/>
              </a:rPr>
              <a:t>ها و </a:t>
            </a:r>
            <a:r>
              <a:rPr lang="fa-IR" sz="2800" dirty="0" smtClean="0">
                <a:cs typeface="Zar" pitchFamily="2" charset="-78"/>
              </a:rPr>
              <a:t>مفاهيم ارزشي </a:t>
            </a:r>
            <a:r>
              <a:rPr lang="fa-IR" sz="2800" dirty="0">
                <a:cs typeface="Zar" pitchFamily="2" charset="-78"/>
              </a:rPr>
              <a:t>استفاده کند.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8)فرضيه بايد </a:t>
            </a:r>
            <a:r>
              <a:rPr lang="fa-IR" sz="2800" dirty="0">
                <a:cs typeface="Zar" pitchFamily="2" charset="-78"/>
              </a:rPr>
              <a:t>به مطالعه و پژوهش جهت بدهد.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sz="2800" dirty="0" smtClean="0">
                <a:cs typeface="Zar" pitchFamily="2" charset="-78"/>
              </a:rPr>
              <a:t>9)فرضيه بايد </a:t>
            </a:r>
            <a:r>
              <a:rPr lang="fa-IR" sz="2800" dirty="0">
                <a:cs typeface="Zar" pitchFamily="2" charset="-78"/>
              </a:rPr>
              <a:t>به صورت جمله </a:t>
            </a:r>
            <a:r>
              <a:rPr lang="fa-IR" sz="2800" dirty="0" smtClean="0">
                <a:cs typeface="Zar" pitchFamily="2" charset="-78"/>
              </a:rPr>
              <a:t>خبري </a:t>
            </a:r>
            <a:r>
              <a:rPr lang="fa-IR" sz="2800" dirty="0">
                <a:cs typeface="Zar" pitchFamily="2" charset="-78"/>
              </a:rPr>
              <a:t>باشد.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fa-IR" sz="2800" dirty="0">
                <a:cs typeface="Zar" pitchFamily="2" charset="-78"/>
              </a:rPr>
              <a:t> 10)در </a:t>
            </a:r>
            <a:r>
              <a:rPr lang="fa-IR" sz="2800" dirty="0" smtClean="0">
                <a:cs typeface="Zar" pitchFamily="2" charset="-78"/>
              </a:rPr>
              <a:t>يک فرضيه </a:t>
            </a:r>
            <a:r>
              <a:rPr lang="fa-IR" sz="2800" dirty="0">
                <a:cs typeface="Zar" pitchFamily="2" charset="-78"/>
              </a:rPr>
              <a:t>خوب اصطلاحات و واژه</a:t>
            </a:r>
            <a:r>
              <a:rPr lang="en-US" sz="2800" dirty="0"/>
              <a:t>‌</a:t>
            </a:r>
            <a:r>
              <a:rPr lang="fa-IR" sz="2800" dirty="0" smtClean="0">
                <a:cs typeface="Zar" pitchFamily="2" charset="-78"/>
              </a:rPr>
              <a:t>هاي اختصاصي تعريف مي‌شوند</a:t>
            </a:r>
            <a:r>
              <a:rPr lang="fa-IR" sz="2800" dirty="0">
                <a:cs typeface="Zar" pitchFamily="2" charset="-78"/>
              </a:rPr>
              <a:t>.</a:t>
            </a:r>
            <a:endParaRPr lang="en-US" sz="2800" dirty="0">
              <a:cs typeface="Zar" pitchFamily="2" charset="-78"/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1800"/>
            <a:ext cx="8229600" cy="1143000"/>
          </a:xfrm>
        </p:spPr>
        <p:txBody>
          <a:bodyPr/>
          <a:lstStyle/>
          <a:p>
            <a:pPr rtl="1"/>
            <a:r>
              <a:rPr lang="fa-IR" dirty="0" smtClean="0">
                <a:cs typeface="Zar" pitchFamily="2" charset="-78"/>
              </a:rPr>
              <a:t>ويژگي</a:t>
            </a:r>
            <a:r>
              <a:rPr lang="en-US" dirty="0" smtClean="0"/>
              <a:t>‌</a:t>
            </a:r>
            <a:r>
              <a:rPr lang="fa-IR" dirty="0" smtClean="0">
                <a:cs typeface="Zar" pitchFamily="2" charset="-78"/>
              </a:rPr>
              <a:t>هاي يک فرضيه </a:t>
            </a:r>
            <a:r>
              <a:rPr lang="fa-IR" dirty="0">
                <a:cs typeface="Zar" pitchFamily="2" charset="-78"/>
              </a:rPr>
              <a:t>خوب: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uiExpand="1" build="p"/>
      <p:bldP spid="11059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Line 4"/>
          <p:cNvSpPr>
            <a:spLocks noChangeShapeType="1"/>
          </p:cNvSpPr>
          <p:nvPr/>
        </p:nvSpPr>
        <p:spPr bwMode="auto">
          <a:xfrm flipH="1">
            <a:off x="203200" y="263525"/>
            <a:ext cx="8664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 flipH="1">
            <a:off x="176213" y="779463"/>
            <a:ext cx="8664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 flipH="1">
            <a:off x="190500" y="6008688"/>
            <a:ext cx="8664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8867775" y="263525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8140700" y="250825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2527300" y="2667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185738" y="268288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>
            <a:off x="1771650" y="268288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>
            <a:off x="1014413" y="2540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7908925" y="190500"/>
            <a:ext cx="1131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شماره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رديف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4935538" y="234950"/>
            <a:ext cx="2482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شرح سوال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1755775" y="220663"/>
            <a:ext cx="682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بلي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987425" y="177800"/>
            <a:ext cx="754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خير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34" name="Text Box 18"/>
          <p:cNvSpPr txBox="1">
            <a:spLocks noChangeArrowheads="1"/>
          </p:cNvSpPr>
          <p:nvPr/>
        </p:nvSpPr>
        <p:spPr bwMode="auto">
          <a:xfrm>
            <a:off x="128588" y="3810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ملاحظات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35" name="Text Box 19"/>
          <p:cNvSpPr txBox="1">
            <a:spLocks noChangeArrowheads="1"/>
          </p:cNvSpPr>
          <p:nvPr/>
        </p:nvSpPr>
        <p:spPr bwMode="auto">
          <a:xfrm>
            <a:off x="3071813" y="787400"/>
            <a:ext cx="5068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آيا فرضيه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قدرت سنجش و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تبيين حقايق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را دارد؟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36" name="Text Box 20"/>
          <p:cNvSpPr txBox="1">
            <a:spLocks noChangeArrowheads="1"/>
          </p:cNvSpPr>
          <p:nvPr/>
        </p:nvSpPr>
        <p:spPr bwMode="auto">
          <a:xfrm>
            <a:off x="2336800" y="1250950"/>
            <a:ext cx="5876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آيا نتيجه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حاصل از آزمون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فرضيه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پاسخ مساله را خواهد داد؟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37" name="Text Box 21"/>
          <p:cNvSpPr txBox="1">
            <a:spLocks noChangeArrowheads="1"/>
          </p:cNvSpPr>
          <p:nvPr/>
        </p:nvSpPr>
        <p:spPr bwMode="auto">
          <a:xfrm>
            <a:off x="2736850" y="1698625"/>
            <a:ext cx="556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آيا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از تداخل مسائل و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فرضيه هاي ديگر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در آن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جلوگيري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شده است؟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38" name="Text Box 22"/>
          <p:cNvSpPr txBox="1">
            <a:spLocks noChangeArrowheads="1"/>
          </p:cNvSpPr>
          <p:nvPr/>
        </p:nvSpPr>
        <p:spPr bwMode="auto">
          <a:xfrm>
            <a:off x="4803775" y="2162175"/>
            <a:ext cx="340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آيا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صورت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فرضيه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ساده و قابل فهم است؟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39" name="Text Box 23"/>
          <p:cNvSpPr txBox="1">
            <a:spLocks noChangeArrowheads="1"/>
          </p:cNvSpPr>
          <p:nvPr/>
        </p:nvSpPr>
        <p:spPr bwMode="auto">
          <a:xfrm>
            <a:off x="4857750" y="2597150"/>
            <a:ext cx="3368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آيا فرضيه قابليت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آزمون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پذيري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را دارد؟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40" name="Text Box 24"/>
          <p:cNvSpPr txBox="1">
            <a:spLocks noChangeArrowheads="1"/>
          </p:cNvSpPr>
          <p:nvPr/>
        </p:nvSpPr>
        <p:spPr bwMode="auto">
          <a:xfrm>
            <a:off x="3149600" y="2989263"/>
            <a:ext cx="5078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آيا مفاهيم ومتغيرهاي فرضيه تبديل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به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تعاريف عملياتي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شده است؟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41" name="Text Box 25"/>
          <p:cNvSpPr txBox="1">
            <a:spLocks noChangeArrowheads="1"/>
          </p:cNvSpPr>
          <p:nvPr/>
        </p:nvSpPr>
        <p:spPr bwMode="auto">
          <a:xfrm>
            <a:off x="3625850" y="3378200"/>
            <a:ext cx="4587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آيا فرضيه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با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حقايق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قوانين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مسلم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علمي مغايرت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ندارد؟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42" name="Text Box 26"/>
          <p:cNvSpPr txBox="1">
            <a:spLocks noChangeArrowheads="1"/>
          </p:cNvSpPr>
          <p:nvPr/>
        </p:nvSpPr>
        <p:spPr bwMode="auto">
          <a:xfrm>
            <a:off x="3422650" y="3754438"/>
            <a:ext cx="4819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آيا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از كاربرد وا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‍‍‍‍‍‍‍‍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ژه ها و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مفاهيم ارزشي پرهيز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شده است؟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43" name="Text Box 27"/>
          <p:cNvSpPr txBox="1">
            <a:spLocks noChangeArrowheads="1"/>
          </p:cNvSpPr>
          <p:nvPr/>
        </p:nvSpPr>
        <p:spPr bwMode="auto">
          <a:xfrm>
            <a:off x="3975100" y="4117975"/>
            <a:ext cx="4252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آيا فرضيه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به صورت جمله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خبري بيان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شده است؟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44" name="Text Box 28"/>
          <p:cNvSpPr txBox="1">
            <a:spLocks noChangeArrowheads="1"/>
          </p:cNvSpPr>
          <p:nvPr/>
        </p:nvSpPr>
        <p:spPr bwMode="auto">
          <a:xfrm>
            <a:off x="3829050" y="4525963"/>
            <a:ext cx="439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آيا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واژه ها و اصطلاحات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اختصاصي تعريف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شده است؟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45" name="Text Box 29"/>
          <p:cNvSpPr txBox="1">
            <a:spLocks noChangeArrowheads="1"/>
          </p:cNvSpPr>
          <p:nvPr/>
        </p:nvSpPr>
        <p:spPr bwMode="auto">
          <a:xfrm>
            <a:off x="3756025" y="4889500"/>
            <a:ext cx="4471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آيا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تمام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فرضيه هاي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مورد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نياز تحقيق تدوين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شده است؟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46" name="Text Box 30"/>
          <p:cNvSpPr txBox="1">
            <a:spLocks noChangeArrowheads="1"/>
          </p:cNvSpPr>
          <p:nvPr/>
        </p:nvSpPr>
        <p:spPr bwMode="auto">
          <a:xfrm>
            <a:off x="3060700" y="5278438"/>
            <a:ext cx="5137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آيا فرضيه هاي تدوين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شده در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راستاي تحقيق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قرار داشته و با </a:t>
            </a:r>
            <a:r>
              <a:rPr lang="fa-I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يكديگر هماهنگي </a:t>
            </a:r>
            <a:r>
              <a:rPr lang="fa-I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دارد؟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47" name="Text Box 31"/>
          <p:cNvSpPr txBox="1">
            <a:spLocks noChangeArrowheads="1"/>
          </p:cNvSpPr>
          <p:nvPr/>
        </p:nvSpPr>
        <p:spPr bwMode="auto">
          <a:xfrm>
            <a:off x="8329613" y="727075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11648" name="Text Box 32"/>
          <p:cNvSpPr txBox="1">
            <a:spLocks noChangeArrowheads="1"/>
          </p:cNvSpPr>
          <p:nvPr/>
        </p:nvSpPr>
        <p:spPr bwMode="auto">
          <a:xfrm>
            <a:off x="8359775" y="1220788"/>
            <a:ext cx="392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2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49" name="Text Box 33"/>
          <p:cNvSpPr txBox="1">
            <a:spLocks noChangeArrowheads="1"/>
          </p:cNvSpPr>
          <p:nvPr/>
        </p:nvSpPr>
        <p:spPr bwMode="auto">
          <a:xfrm>
            <a:off x="8359775" y="1628775"/>
            <a:ext cx="334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3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50" name="Text Box 34"/>
          <p:cNvSpPr txBox="1">
            <a:spLocks noChangeArrowheads="1"/>
          </p:cNvSpPr>
          <p:nvPr/>
        </p:nvSpPr>
        <p:spPr bwMode="auto">
          <a:xfrm>
            <a:off x="8259763" y="2122488"/>
            <a:ext cx="392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4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51" name="Text Box 35"/>
          <p:cNvSpPr txBox="1">
            <a:spLocks noChangeArrowheads="1"/>
          </p:cNvSpPr>
          <p:nvPr/>
        </p:nvSpPr>
        <p:spPr bwMode="auto">
          <a:xfrm>
            <a:off x="8359775" y="2586038"/>
            <a:ext cx="42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5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52" name="Text Box 36"/>
          <p:cNvSpPr txBox="1">
            <a:spLocks noChangeArrowheads="1"/>
          </p:cNvSpPr>
          <p:nvPr/>
        </p:nvSpPr>
        <p:spPr bwMode="auto">
          <a:xfrm>
            <a:off x="8361363" y="3005138"/>
            <a:ext cx="36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6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53" name="Text Box 37"/>
          <p:cNvSpPr txBox="1">
            <a:spLocks noChangeArrowheads="1"/>
          </p:cNvSpPr>
          <p:nvPr/>
        </p:nvSpPr>
        <p:spPr bwMode="auto">
          <a:xfrm>
            <a:off x="8358188" y="3381375"/>
            <a:ext cx="36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7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54" name="Text Box 38"/>
          <p:cNvSpPr txBox="1">
            <a:spLocks noChangeArrowheads="1"/>
          </p:cNvSpPr>
          <p:nvPr/>
        </p:nvSpPr>
        <p:spPr bwMode="auto">
          <a:xfrm>
            <a:off x="8372475" y="3748088"/>
            <a:ext cx="392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8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55" name="Text Box 39"/>
          <p:cNvSpPr txBox="1">
            <a:spLocks noChangeArrowheads="1"/>
          </p:cNvSpPr>
          <p:nvPr/>
        </p:nvSpPr>
        <p:spPr bwMode="auto">
          <a:xfrm>
            <a:off x="8372475" y="4081463"/>
            <a:ext cx="42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9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56" name="Text Box 40"/>
          <p:cNvSpPr txBox="1">
            <a:spLocks noChangeArrowheads="1"/>
          </p:cNvSpPr>
          <p:nvPr/>
        </p:nvSpPr>
        <p:spPr bwMode="auto">
          <a:xfrm>
            <a:off x="8329613" y="4429125"/>
            <a:ext cx="47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10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57" name="Text Box 41"/>
          <p:cNvSpPr txBox="1">
            <a:spLocks noChangeArrowheads="1"/>
          </p:cNvSpPr>
          <p:nvPr/>
        </p:nvSpPr>
        <p:spPr bwMode="auto">
          <a:xfrm>
            <a:off x="8331200" y="4819650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11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58" name="Text Box 42"/>
          <p:cNvSpPr txBox="1">
            <a:spLocks noChangeArrowheads="1"/>
          </p:cNvSpPr>
          <p:nvPr/>
        </p:nvSpPr>
        <p:spPr bwMode="auto">
          <a:xfrm>
            <a:off x="8329613" y="5270500"/>
            <a:ext cx="47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12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  <p:sp>
        <p:nvSpPr>
          <p:cNvPr id="111659" name="Text Box 43"/>
          <p:cNvSpPr txBox="1">
            <a:spLocks noChangeArrowheads="1"/>
          </p:cNvSpPr>
          <p:nvPr/>
        </p:nvSpPr>
        <p:spPr bwMode="auto">
          <a:xfrm>
            <a:off x="2255838" y="6096000"/>
            <a:ext cx="4600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Zar" pitchFamily="2" charset="-78"/>
              </a:rPr>
              <a:t>ارزيابي فرضيه تحقيق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1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1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1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1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11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11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11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1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11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11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11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1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11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11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11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1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11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11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11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  <p:bldP spid="111621" grpId="0" animBg="1"/>
      <p:bldP spid="111622" grpId="0" animBg="1"/>
      <p:bldP spid="111623" grpId="0" animBg="1"/>
      <p:bldP spid="111624" grpId="0" animBg="1"/>
      <p:bldP spid="111625" grpId="0" animBg="1"/>
      <p:bldP spid="111626" grpId="0" animBg="1"/>
      <p:bldP spid="111627" grpId="0" animBg="1"/>
      <p:bldP spid="111629" grpId="0" animBg="1"/>
      <p:bldP spid="111630" grpId="0"/>
      <p:bldP spid="111631" grpId="0"/>
      <p:bldP spid="111632" grpId="0"/>
      <p:bldP spid="111633" grpId="0"/>
      <p:bldP spid="111634" grpId="0"/>
      <p:bldP spid="111635" grpId="0"/>
      <p:bldP spid="111636" grpId="0"/>
      <p:bldP spid="111637" grpId="0"/>
      <p:bldP spid="111638" grpId="0"/>
      <p:bldP spid="111639" grpId="0"/>
      <p:bldP spid="111640" grpId="0"/>
      <p:bldP spid="111641" grpId="0"/>
      <p:bldP spid="111642" grpId="0"/>
      <p:bldP spid="111643" grpId="0"/>
      <p:bldP spid="111644" grpId="0"/>
      <p:bldP spid="111645" grpId="0"/>
      <p:bldP spid="111646" grpId="0"/>
      <p:bldP spid="111647" grpId="0"/>
      <p:bldP spid="111648" grpId="0"/>
      <p:bldP spid="111649" grpId="0"/>
      <p:bldP spid="111650" grpId="0"/>
      <p:bldP spid="111651" grpId="0"/>
      <p:bldP spid="111652" grpId="0"/>
      <p:bldP spid="111653" grpId="0"/>
      <p:bldP spid="111654" grpId="0"/>
      <p:bldP spid="111655" grpId="0"/>
      <p:bldP spid="111656" grpId="0"/>
      <p:bldP spid="111657" grpId="0"/>
      <p:bldP spid="111658" grpId="0"/>
      <p:bldP spid="11165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79775"/>
            <a:ext cx="8229600" cy="1395413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عبارتست از </a:t>
            </a:r>
            <a:r>
              <a:rPr lang="fa-IR" dirty="0" smtClean="0">
                <a:cs typeface="Zar" pitchFamily="2" charset="-78"/>
              </a:rPr>
              <a:t>كليه </a:t>
            </a:r>
            <a:r>
              <a:rPr lang="fa-IR" dirty="0">
                <a:cs typeface="Zar" pitchFamily="2" charset="-78"/>
              </a:rPr>
              <a:t>عناصر و </a:t>
            </a:r>
            <a:r>
              <a:rPr lang="fa-IR" dirty="0" smtClean="0">
                <a:cs typeface="Zar" pitchFamily="2" charset="-78"/>
              </a:rPr>
              <a:t>افرادي </a:t>
            </a:r>
            <a:r>
              <a:rPr lang="fa-IR" dirty="0">
                <a:cs typeface="Zar" pitchFamily="2" charset="-78"/>
              </a:rPr>
              <a:t>كه در </a:t>
            </a:r>
            <a:r>
              <a:rPr lang="fa-IR" dirty="0" smtClean="0">
                <a:cs typeface="Zar" pitchFamily="2" charset="-78"/>
              </a:rPr>
              <a:t>يك مقياس جغرافيايي </a:t>
            </a:r>
            <a:r>
              <a:rPr lang="fa-IR" dirty="0">
                <a:cs typeface="Zar" pitchFamily="2" charset="-78"/>
              </a:rPr>
              <a:t>مشخص </a:t>
            </a:r>
            <a:r>
              <a:rPr lang="fa-IR" dirty="0" smtClean="0">
                <a:cs typeface="Zar" pitchFamily="2" charset="-78"/>
              </a:rPr>
              <a:t>داراي يك يا </a:t>
            </a:r>
            <a:r>
              <a:rPr lang="fa-IR" dirty="0">
                <a:cs typeface="Zar" pitchFamily="2" charset="-78"/>
              </a:rPr>
              <a:t>چند صفت مشترك باشند.</a:t>
            </a:r>
            <a:endParaRPr lang="en-US" dirty="0">
              <a:cs typeface="Zar" pitchFamily="2" charset="-78"/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03313"/>
            <a:ext cx="8229600" cy="1143000"/>
          </a:xfrm>
        </p:spPr>
        <p:txBody>
          <a:bodyPr/>
          <a:lstStyle/>
          <a:p>
            <a:pPr algn="r" rtl="1"/>
            <a:r>
              <a:rPr lang="fa-IR" dirty="0" smtClean="0">
                <a:cs typeface="Zar" pitchFamily="2" charset="-78"/>
              </a:rPr>
              <a:t>تعريف </a:t>
            </a:r>
            <a:r>
              <a:rPr lang="fa-IR" dirty="0">
                <a:cs typeface="Zar" pitchFamily="2" charset="-78"/>
              </a:rPr>
              <a:t>جامعه </a:t>
            </a:r>
            <a:r>
              <a:rPr lang="fa-IR" dirty="0" smtClean="0">
                <a:cs typeface="Zar" pitchFamily="2" charset="-78"/>
              </a:rPr>
              <a:t>آماري: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  <p:bldP spid="11264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540125"/>
            <a:ext cx="8229600" cy="895350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dirty="0">
                <a:cs typeface="Zar" pitchFamily="2" charset="-78"/>
              </a:rPr>
              <a:t>عبارتست از برآورد </a:t>
            </a:r>
            <a:r>
              <a:rPr lang="fa-IR" dirty="0" smtClean="0">
                <a:cs typeface="Zar" pitchFamily="2" charset="-78"/>
              </a:rPr>
              <a:t>پارامترهاي </a:t>
            </a:r>
            <a:r>
              <a:rPr lang="fa-IR" dirty="0">
                <a:cs typeface="Zar" pitchFamily="2" charset="-78"/>
              </a:rPr>
              <a:t>جامعه بر اساس شاخص</a:t>
            </a:r>
            <a:r>
              <a:rPr lang="en-US" dirty="0"/>
              <a:t>‌</a:t>
            </a:r>
            <a:r>
              <a:rPr lang="fa-IR" dirty="0" smtClean="0">
                <a:cs typeface="Zar" pitchFamily="2" charset="-78"/>
              </a:rPr>
              <a:t>هاي آماري.</a:t>
            </a:r>
            <a:endParaRPr lang="en-US" dirty="0">
              <a:cs typeface="Zar" pitchFamily="2" charset="-78"/>
            </a:endParaRP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60488"/>
            <a:ext cx="8229600" cy="1143000"/>
          </a:xfrm>
        </p:spPr>
        <p:txBody>
          <a:bodyPr/>
          <a:lstStyle/>
          <a:p>
            <a:pPr rtl="1"/>
            <a:r>
              <a:rPr lang="fa-IR" dirty="0">
                <a:cs typeface="Zar" pitchFamily="2" charset="-78"/>
              </a:rPr>
              <a:t>استنباط </a:t>
            </a:r>
            <a:r>
              <a:rPr lang="fa-IR" dirty="0" smtClean="0">
                <a:cs typeface="Zar" pitchFamily="2" charset="-78"/>
              </a:rPr>
              <a:t>آماري:</a:t>
            </a:r>
            <a:endParaRPr lang="en-US" dirty="0">
              <a:cs typeface="Zar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  <p:bldP spid="11366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3205</TotalTime>
  <Words>12081</Words>
  <Application>Microsoft Office PowerPoint</Application>
  <PresentationFormat>On-screen Show (4:3)</PresentationFormat>
  <Paragraphs>2219</Paragraphs>
  <Slides>279</Slides>
  <Notes>279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279</vt:i4>
      </vt:variant>
    </vt:vector>
  </HeadingPairs>
  <TitlesOfParts>
    <vt:vector size="281" baseType="lpstr">
      <vt:lpstr>Concourse</vt:lpstr>
      <vt:lpstr>Equation</vt:lpstr>
      <vt:lpstr>Slide 1</vt:lpstr>
      <vt:lpstr>مقدمه‌اي بر روش تحقيق در علوم انساني</vt:lpstr>
      <vt:lpstr>تفاوت تفکر عقل‌گرايان با تفکر تجربي:</vt:lpstr>
      <vt:lpstr>انواع علم:</vt:lpstr>
      <vt:lpstr>ديدگاههاي شناختي:</vt:lpstr>
      <vt:lpstr>ديدگاه تجربه‌گرايي وپوزيتيويسم:</vt:lpstr>
      <vt:lpstr>تجربه‌گرايي نوين:</vt:lpstr>
      <vt:lpstr>ديدگاه عقل‌گرايي:</vt:lpstr>
      <vt:lpstr>ديدگاه استنباطي:</vt:lpstr>
      <vt:lpstr>مشخصات تحقيقات علمي:</vt:lpstr>
      <vt:lpstr>فلسفه تحقيق علمي:</vt:lpstr>
      <vt:lpstr>Slide 12</vt:lpstr>
      <vt:lpstr>Slide 13</vt:lpstr>
      <vt:lpstr>هدف تحقيق علمي:</vt:lpstr>
      <vt:lpstr>هدف از آموزش روش تحقيق علمي:</vt:lpstr>
      <vt:lpstr>ويژگي‌ها و قواعد تحقيق علمي:</vt:lpstr>
      <vt:lpstr>پيش‌نيازهاي تحقيق علمي:</vt:lpstr>
      <vt:lpstr>جايگاه آمار در تحقيقات علمي: </vt:lpstr>
      <vt:lpstr>جايگاه کامپيوتر در تحقيقات علمي:</vt:lpstr>
      <vt:lpstr>تعريف علم:</vt:lpstr>
      <vt:lpstr>تعريف علم از ديدگاه انيشتن:</vt:lpstr>
      <vt:lpstr>تقسيم‌بندي علوم از ديدگاه ارسطو:</vt:lpstr>
      <vt:lpstr>تقسيم‌بندي علوم از ديدگاه اگوست کنت:</vt:lpstr>
      <vt:lpstr>تقسيم‌بندي علوم از ديدگاه آمپر:</vt:lpstr>
      <vt:lpstr>تقسيم‌بندي علوم از ديدگاه هربرت اسپنسر:</vt:lpstr>
      <vt:lpstr>تقسيم‌بندي علوم از ديدگاه ملويل ديويي:</vt:lpstr>
      <vt:lpstr>قلمروها و حيطه‌هاي شناختي و معرفتي:</vt:lpstr>
      <vt:lpstr>حيطه‏شناختي علوم طبيعي و مادي:</vt:lpstr>
      <vt:lpstr>حيطه شناختي علوم الهي يا الهيات:</vt:lpstr>
      <vt:lpstr>حيطه‌شناختي علوم انساني:</vt:lpstr>
      <vt:lpstr>علوم انساني به دو طبقه کلي تقسيم مي‌شود:</vt:lpstr>
      <vt:lpstr>تعريف نظريه:</vt:lpstr>
      <vt:lpstr>تعريف نظريه از ديدگاه تجربي:</vt:lpstr>
      <vt:lpstr>ويژگي‌هاي نظريه علمي:</vt:lpstr>
      <vt:lpstr>تعريف قانون علمي:</vt:lpstr>
      <vt:lpstr>مشخصات قانون علمي:</vt:lpstr>
      <vt:lpstr>تفاوت علم با فلسفه:</vt:lpstr>
      <vt:lpstr>تعريف استدلال:</vt:lpstr>
      <vt:lpstr>انواع استدلال:</vt:lpstr>
      <vt:lpstr>Slide 40</vt:lpstr>
      <vt:lpstr>تعريف تمثيل:</vt:lpstr>
      <vt:lpstr>تعريف متغير:</vt:lpstr>
      <vt:lpstr>Slide 43</vt:lpstr>
      <vt:lpstr>Slide 44</vt:lpstr>
      <vt:lpstr>Slide 45</vt:lpstr>
      <vt:lpstr>Slide 46</vt:lpstr>
      <vt:lpstr>Slide 47</vt:lpstr>
      <vt:lpstr>Slide 48</vt:lpstr>
      <vt:lpstr>شرايط لازم براي سنجش و اندازه گيري متغيرهاي تحقيق</vt:lpstr>
      <vt:lpstr>Slide 50</vt:lpstr>
      <vt:lpstr>Slide 51</vt:lpstr>
      <vt:lpstr>تحقيقات بنيادي:</vt:lpstr>
      <vt:lpstr>مشخصات تحقيقات پايه‌اي:</vt:lpstr>
      <vt:lpstr>تحقيقات بنيادي تجربي:</vt:lpstr>
      <vt:lpstr>تحقيقات بنيادي نظري:</vt:lpstr>
      <vt:lpstr>تحقيقات کاربردي:</vt:lpstr>
      <vt:lpstr>مشخصات تحقيقات کاربردي:</vt:lpstr>
      <vt:lpstr>تحقيقات عملي:</vt:lpstr>
      <vt:lpstr>مثالهايي از تحقيق عملي</vt:lpstr>
      <vt:lpstr>Slide 60</vt:lpstr>
      <vt:lpstr>دلايل ضعف تحقيقات تاريخي:</vt:lpstr>
      <vt:lpstr>Slide 62</vt:lpstr>
      <vt:lpstr>منابع تحقيق تاريخي:</vt:lpstr>
      <vt:lpstr>تعريف نقد سند:</vt:lpstr>
      <vt:lpstr>Slide 65</vt:lpstr>
      <vt:lpstr>تحقيقات توصيفي:</vt:lpstr>
      <vt:lpstr>در تحقيقات توصيفي از ابزار زير استفاده مي‌شود:</vt:lpstr>
      <vt:lpstr>Slide 68</vt:lpstr>
      <vt:lpstr>تحقيق توصيفي زمينه‌ياب:</vt:lpstr>
      <vt:lpstr>تحقيق توصيفي موردي يا ژرفا نگر:</vt:lpstr>
      <vt:lpstr>تحقيق توصيفي تحليل محتوا:</vt:lpstr>
      <vt:lpstr>تحقيقات همبستگي يا همخواني:</vt:lpstr>
      <vt:lpstr>Slide 73</vt:lpstr>
      <vt:lpstr>Slide 74</vt:lpstr>
      <vt:lpstr>Slide 75</vt:lpstr>
      <vt:lpstr>تحقيقات علي(پس رويدادي):</vt:lpstr>
      <vt:lpstr>در يک تحقيق علي مطلوب محقق بايد سه دسته متغير داشته باشد:</vt:lpstr>
      <vt:lpstr>تحقيقات تجربي:</vt:lpstr>
      <vt:lpstr>شرايط ضروري يک تحقيق تجربي:</vt:lpstr>
      <vt:lpstr>نکاتي که بايد رعايت شود تا تحقيق تجربي قابل تعميم باشد عبارتند از:</vt:lpstr>
      <vt:lpstr>روشها و طرحهاي اجراي تحقيق تجربي:</vt:lpstr>
      <vt:lpstr>مراحل انتخاب، تعريف و بيان مساله تحقيق:</vt:lpstr>
      <vt:lpstr>موضوع تحقيق براي محقق به دلايل زير مطرح مي‌شود:</vt:lpstr>
      <vt:lpstr>براي تعيين حدود مساله تحقيق بايد نکات زير رعايت گردد:</vt:lpstr>
      <vt:lpstr>دلايل مطالعه ادبيات و سوابق تحقيق:</vt:lpstr>
      <vt:lpstr>روش دستيابي به منابع و فهرست‌برداري از آنها:</vt:lpstr>
      <vt:lpstr>استفاده از سيستمهاي اطلاع رساني کامپيوتري به سه طريق صورت مي‌گيرد:</vt:lpstr>
      <vt:lpstr>محقق براي ثبت و ضبط مطالب از روشهاي زير استفاده مي‌کند:</vt:lpstr>
      <vt:lpstr>عواملي که بايد از حيث ارزش کار و عملي بودن محقق بايد مورد ارزيابي قرار دهد:</vt:lpstr>
      <vt:lpstr>در بيان مساله و تعريف آن محقق بايد به نکات زير توجه کند:</vt:lpstr>
      <vt:lpstr>روش نگارش و ارزيابي مساله تحقيق:</vt:lpstr>
      <vt:lpstr>تعريف فرضيه:</vt:lpstr>
      <vt:lpstr>نقش فرضيه در انجام تحقيق:</vt:lpstr>
      <vt:lpstr>مطالعه چگونگي روابط بين متغيرها در يکي از سه حالت زير انجام مي‌پذيرد:</vt:lpstr>
      <vt:lpstr>Slide 95</vt:lpstr>
      <vt:lpstr>ويژگي‌هاي يک فرضيه خوب:</vt:lpstr>
      <vt:lpstr>Slide 97</vt:lpstr>
      <vt:lpstr>تعريف جامعه آماري:</vt:lpstr>
      <vt:lpstr>استنباط آماري:</vt:lpstr>
      <vt:lpstr>تعريف نمونه:</vt:lpstr>
      <vt:lpstr>Slide 101</vt:lpstr>
      <vt:lpstr>Slide 102</vt:lpstr>
      <vt:lpstr>نمونه‌هاي احتمالي ساده:</vt:lpstr>
      <vt:lpstr>Slide 104</vt:lpstr>
      <vt:lpstr>نكاتي را كه در استفاده از قرعه كشي بايد رعايت نمود:</vt:lpstr>
      <vt:lpstr>استفاده از جدول اعداد تصادفي:</vt:lpstr>
      <vt:lpstr>انواع جدول اعداد تصادفي:</vt:lpstr>
      <vt:lpstr>مثالي از نمونه‌گيري منظم يا سيستماتيك:</vt:lpstr>
      <vt:lpstr>Slide 109</vt:lpstr>
      <vt:lpstr>نمونه‌گيري احتمالي طبقه‌بندي شده:</vt:lpstr>
      <vt:lpstr>براي انتخاب نمونه در چنين جوامعي محقق بايد نكات زير را رعايت كند:</vt:lpstr>
      <vt:lpstr>نمونه‌گيري گروهي يا خوشه‌اي:</vt:lpstr>
      <vt:lpstr>كاربرد نمونه‌گيري گروهي يا خوشه‌اي:</vt:lpstr>
      <vt:lpstr>نمونه‌گيري خوشه‌اي و چند مرحله‌اي براي زماني مناسب است:</vt:lpstr>
      <vt:lpstr>نمونه‌گيري مكاني:</vt:lpstr>
      <vt:lpstr>انواع مختلف واحدهاي نمونه نمونه‌گيري مكاني:</vt:lpstr>
      <vt:lpstr>نمونه‏گيري‏هاي مادر يا پايه:</vt:lpstr>
      <vt:lpstr>مشخصات نمونه‌گيرهاي مادر</vt:lpstr>
      <vt:lpstr>نمونه‌برداري چند درجه‌اي</vt:lpstr>
      <vt:lpstr>نمونه مختلط</vt:lpstr>
      <vt:lpstr>Slide 121</vt:lpstr>
      <vt:lpstr>Slide 122</vt:lpstr>
      <vt:lpstr>در تخمين حجم نمونه بوسيله تخمين شخصي نكات زير بايد رعايت گردد:</vt:lpstr>
      <vt:lpstr>حد نصابهاي نمونه كه محقق بايد رعايت كند:</vt:lpstr>
      <vt:lpstr>دربرآورد حجم نمونه بوسيله بوسيله آماري از فرمول زير استفاده خواهد شد:</vt:lpstr>
      <vt:lpstr>حجم نمونه براي صفات كمي:</vt:lpstr>
      <vt:lpstr>مقدار t يا z از جدول زير استخراج مي‌شود:</vt:lpstr>
      <vt:lpstr>     مثال</vt:lpstr>
      <vt:lpstr>فرمولهاي ديگر براي تعيين حجم نمونه:</vt:lpstr>
      <vt:lpstr>ابزار اندازه‫گيري:</vt:lpstr>
      <vt:lpstr>Slide 131</vt:lpstr>
      <vt:lpstr>ابزارهاي اندازه‫گيري داراي ويژگي‫ها و صفات زير هستند: </vt:lpstr>
      <vt:lpstr>انواع ابزارهاي گردآوري اطلاعات:</vt:lpstr>
      <vt:lpstr>مقياسهاي اندازه‫گيري:</vt:lpstr>
      <vt:lpstr>مقياسهاي اسمي:</vt:lpstr>
      <vt:lpstr>مقياسهاي ترتيبي :</vt:lpstr>
      <vt:lpstr>مقياسهاي فاصله‫اي:</vt:lpstr>
      <vt:lpstr>مقياسهاي نسبي:</vt:lpstr>
      <vt:lpstr>انواع طيف:</vt:lpstr>
      <vt:lpstr>طيف بوگاردوس:</vt:lpstr>
      <vt:lpstr>طيف ليكرت:</vt:lpstr>
      <vt:lpstr>Slide 142</vt:lpstr>
      <vt:lpstr>طيف گاتمن:</vt:lpstr>
      <vt:lpstr>Slide 144</vt:lpstr>
      <vt:lpstr>روايي ابزار سنجش:</vt:lpstr>
      <vt:lpstr>پايايي ابزار سنجش:</vt:lpstr>
      <vt:lpstr>عوامل زير بر پايايي و روايي ابزار سنجش تاثير منفي دارند:</vt:lpstr>
      <vt:lpstr>محققين براي اطمينان از روايي و پايايي ابزار از روشهاي زيراستفاده مي‫كنند:</vt:lpstr>
      <vt:lpstr>فوايد پيش‫آزمون</vt:lpstr>
      <vt:lpstr>Slide 150</vt:lpstr>
      <vt:lpstr>چند نكته درباره كتابخانه‫ها</vt:lpstr>
      <vt:lpstr>انواع كتابخانه از نظر دسترسي محقق به منابع:</vt:lpstr>
      <vt:lpstr>انواع اسناد در مطالعات كتابخانه‫اي:</vt:lpstr>
      <vt:lpstr>انواع گوناگون اسناد تصاويري:</vt:lpstr>
      <vt:lpstr>ابزارگردآوري اطلاعات در روش كتابخانه‫اي:</vt:lpstr>
      <vt:lpstr>بخش‫هاي هر فيش:</vt:lpstr>
      <vt:lpstr>جدول و فرم:</vt:lpstr>
      <vt:lpstr>Slide 158</vt:lpstr>
      <vt:lpstr>Slide 159</vt:lpstr>
      <vt:lpstr>پرسشنامه استخراج اطلاعات:</vt:lpstr>
      <vt:lpstr>Slide 161</vt:lpstr>
      <vt:lpstr>روشهاي ميداني:</vt:lpstr>
      <vt:lpstr>انواع سوالات پرسشنامه:</vt:lpstr>
      <vt:lpstr>سوالات باز:</vt:lpstr>
      <vt:lpstr>سوالات بسته:</vt:lpstr>
      <vt:lpstr>Slide 166</vt:lpstr>
      <vt:lpstr>سوالات ترکيبي:</vt:lpstr>
      <vt:lpstr>نکاتي را که محقق در تنظيم پرسشنامه بايد رعايت کند عبارتند از:</vt:lpstr>
      <vt:lpstr>سوالات تعاقبي:</vt:lpstr>
      <vt:lpstr>پرسشگران بايد از ويژگي‫هاي زير برخوردار باشند:</vt:lpstr>
      <vt:lpstr>برنامه‫ريزي و اجراي پرسشنامه:</vt:lpstr>
      <vt:lpstr>روش اجراي پرسشنامه:</vt:lpstr>
      <vt:lpstr>در روش ارسال پرسشنامه از طريق پست بايد نکات زير رعايت شود:</vt:lpstr>
      <vt:lpstr>Slide 174</vt:lpstr>
      <vt:lpstr>پيش بيني نحوه ورود به ميدان و محيط پرسشگري:</vt:lpstr>
      <vt:lpstr>پيش‏بيني اقدامات بعد از مرحله پرسشگري:</vt:lpstr>
      <vt:lpstr>ملاحظات مربوط به پرسشگري:</vt:lpstr>
      <vt:lpstr>نقاط قوت پرسشنامه:</vt:lpstr>
      <vt:lpstr>نقاط ضعف پرسشنامه:</vt:lpstr>
      <vt:lpstr>مصاحبه:</vt:lpstr>
      <vt:lpstr>مصاحبه‫گر در جريان مصاحبه بايد به نکات زير توجه کند:</vt:lpstr>
      <vt:lpstr>ابزار سنجش مصاحبه:</vt:lpstr>
      <vt:lpstr>ابزار استاندارد شده:</vt:lpstr>
      <vt:lpstr>ابزار محقق ساخته يا غير استاندارد:</vt:lpstr>
      <vt:lpstr>انواع روشهاي مصاحبه:</vt:lpstr>
      <vt:lpstr>ملاحظات اجرايي در روش مصاحبه:</vt:lpstr>
      <vt:lpstr>محاسن روش مصاحبه:</vt:lpstr>
      <vt:lpstr>معايب روش مصاحبه:</vt:lpstr>
      <vt:lpstr>ابزار مشاهده:</vt:lpstr>
      <vt:lpstr>انواع روشهاي مشاهده:</vt:lpstr>
      <vt:lpstr>Slide 191</vt:lpstr>
      <vt:lpstr>محاسن روش مشاهده:</vt:lpstr>
      <vt:lpstr>محدوديتهاي روش مشاهده:</vt:lpstr>
      <vt:lpstr>منظور از کدگذاري:</vt:lpstr>
      <vt:lpstr>آنچه بايد محقق در زمان طراحي پرسشنامه و قبل از اجراي عمليات ميداني کدگذاري نمايد:</vt:lpstr>
      <vt:lpstr>Slide 196</vt:lpstr>
      <vt:lpstr>درامر خلاصه‫سازي پاسخها، محقق بايد به نکات زير توجه داشته باشد:</vt:lpstr>
      <vt:lpstr>Slide 198</vt:lpstr>
      <vt:lpstr>Slide 199</vt:lpstr>
      <vt:lpstr>Slide 200</vt:lpstr>
      <vt:lpstr>تحليل منطقي و عقلاني در موارد زير کاربرد موثر دارد:</vt:lpstr>
      <vt:lpstr>شيوه تجزيه و تحليل کمي:</vt:lpstr>
      <vt:lpstr>آمار توصيفي:</vt:lpstr>
      <vt:lpstr>روشهاي متداول براي نمايش تصويري نحوه توزيع صفت در جامعه عبارتند از:</vt:lpstr>
      <vt:lpstr>اندازه‫هاي گرايش به مرکز عبارتند از:</vt:lpstr>
      <vt:lpstr>ميانگين:</vt:lpstr>
      <vt:lpstr>معدل نمره‫هاي طبقه‫بندي شده:</vt:lpstr>
      <vt:lpstr>مد يا نما:</vt:lpstr>
      <vt:lpstr>ميانه:</vt:lpstr>
      <vt:lpstr>انحراف استاندارد يا انحراف معيار:</vt:lpstr>
      <vt:lpstr>Slide 211</vt:lpstr>
      <vt:lpstr>واريانس جامعه:</vt:lpstr>
      <vt:lpstr>Slide 213</vt:lpstr>
      <vt:lpstr>منحني طبيعي:</vt:lpstr>
      <vt:lpstr>تجزيه و تحليل با استفاده از آمار استنباطي:</vt:lpstr>
      <vt:lpstr>همبستگي:</vt:lpstr>
      <vt:lpstr>Slide 217</vt:lpstr>
      <vt:lpstr>Slide 218</vt:lpstr>
      <vt:lpstr>آزمون همبستگي پيرسون:</vt:lpstr>
      <vt:lpstr>براي محاسبه ضريب همبستگي از فرمول زير استفاده مي‫شود:</vt:lpstr>
      <vt:lpstr>براي محاسبه ضريب همبستگي پيرسون مي‫توان از فرمولهاي زير نيز استفاده کرد:</vt:lpstr>
      <vt:lpstr>آزمون رو يا ضريب همبستگي اسپيرمن: </vt:lpstr>
      <vt:lpstr>براي تعيين ضريب همبستگي اسپرمن از فرمول زير استفاده مي‫شود:</vt:lpstr>
      <vt:lpstr>آزمون يا ضريب همبستگي فاي(Ø):</vt:lpstr>
      <vt:lpstr>براي محاسبه ضريب همبستگي فاي:</vt:lpstr>
      <vt:lpstr>محدوديتهاي آزمون خي دو:</vt:lpstr>
      <vt:lpstr>براي محاسبه خي 2 از فرمول زير استفاده مي‫شود:</vt:lpstr>
      <vt:lpstr>براي محاسبه خي 2 با تصحيح ييتس از فرمول زير استفاده مي‫شود:</vt:lpstr>
      <vt:lpstr>براي محاسبه ضريب همبستگي فاي از فرمول زير استفاده مي‫شود:</vt:lpstr>
      <vt:lpstr>داده‫هايي که کامپيوتر با استفاده از برنامه   SPSSدر اختيار محقق قرار مي‫دهد عبارتند از:  </vt:lpstr>
      <vt:lpstr>رگرسيون:</vt:lpstr>
      <vt:lpstr>فرمول رگرسيون:</vt:lpstr>
      <vt:lpstr>محاسبه ضريب رگرسيون:</vt:lpstr>
      <vt:lpstr>آزمون T:</vt:lpstr>
      <vt:lpstr>کاربرد آزمون T:</vt:lpstr>
      <vt:lpstr>آزمون فرض درباره ميانگين جامعه:</vt:lpstr>
      <vt:lpstr>آزمون Tبراي مقايسه ميانگين‌هاي دو گروه مستقل:</vt:lpstr>
      <vt:lpstr>آزمون T براي گروه‌هاي همبسته:</vt:lpstr>
      <vt:lpstr>آزمون F:</vt:lpstr>
      <vt:lpstr>ارزيابي نظريه‌ها:</vt:lpstr>
      <vt:lpstr>در تحقيقات تاريخي، توصيفي، نظري و موردي و تحليل محتوا محقق از روش:</vt:lpstr>
      <vt:lpstr>در رابطه با تحقيقات همبستگي محقق از روش: </vt:lpstr>
      <vt:lpstr>در رابطه با تحقيقات علي و تجربي محقق از روش:</vt:lpstr>
      <vt:lpstr>آزمون‌هاي آماري شامل:</vt:lpstr>
      <vt:lpstr>اظهار نظر و پيشنهادات:</vt:lpstr>
      <vt:lpstr>عناصر و ساختار گزارش تحقيق:</vt:lpstr>
      <vt:lpstr>عنصر مقدمات:</vt:lpstr>
      <vt:lpstr>عنصر فهرستها:</vt:lpstr>
      <vt:lpstr>عنصر متن:</vt:lpstr>
      <vt:lpstr>عنصر کتابنامه:</vt:lpstr>
      <vt:lpstr>عنصر پيوستها:</vt:lpstr>
      <vt:lpstr>نگارش و ويرايش:</vt:lpstr>
      <vt:lpstr>Slide 253</vt:lpstr>
      <vt:lpstr>Slide 254</vt:lpstr>
      <vt:lpstr>شيوه استفاده از آثار ديگران:</vt:lpstr>
      <vt:lpstr>ذکر استفاده از منابع ديگران از اين رو ضرورت دارد:</vt:lpstr>
      <vt:lpstr>Slide 257</vt:lpstr>
      <vt:lpstr>نقل و قول مستقيم:</vt:lpstr>
      <vt:lpstr>نکاتي در مورد نقل و قول مستقيم:</vt:lpstr>
      <vt:lpstr>اگر نقل و قول کمتر از دوجمله باشد:</vt:lpstr>
      <vt:lpstr>اگر نقل و قول بيشتر از دوجمله باشد:</vt:lpstr>
      <vt:lpstr>نقل و قول غير مستقيم:</vt:lpstr>
      <vt:lpstr>مشخصات منبع يا مرجع در پاورقي يا پايان فصل:</vt:lpstr>
      <vt:lpstr>مشخصات منبع يا مرجع در پاورقي يا پايان فصل:</vt:lpstr>
      <vt:lpstr>دلايل توجيهي تهيه طرح تحقيق:</vt:lpstr>
      <vt:lpstr>دلايل تسهيل برنامه‫ريزي اجرايي تحقيق</vt:lpstr>
      <vt:lpstr>کسب حمايت ديگران:</vt:lpstr>
      <vt:lpstr>آگاه کردن کساني که در تصويب طرح موثرند:</vt:lpstr>
      <vt:lpstr>دلايل تصويب طرح‌هاي اساتيد و دانشجويان توسط مقامات ذي صلاح دانشگاه:</vt:lpstr>
      <vt:lpstr>انواع طرح‌هاي تحقيق:</vt:lpstr>
      <vt:lpstr>بر اساس ماهيت و اهميت تحقيق:</vt:lpstr>
      <vt:lpstr>ويژگي طرح‌هاي کوچک:</vt:lpstr>
      <vt:lpstr>ويژگي طرح‌هاي بزرگ:</vt:lpstr>
      <vt:lpstr>ويژگي طرح تحقيق پايان‌نامه:</vt:lpstr>
      <vt:lpstr>بر اساس مراحل پيشرفت کار تحقيق:</vt:lpstr>
      <vt:lpstr>طرح تحقيق مقدماتي:</vt:lpstr>
      <vt:lpstr>طرح تحقيق تفصيلي:</vt:lpstr>
      <vt:lpstr>طرح تحقيق واقعي و نهائي:</vt:lpstr>
      <vt:lpstr>عناصر و ساختار طرح تحقيق: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مقدمه ای بر روش تحقیق در علوم انسانی</dc:title>
  <dc:creator>mali</dc:creator>
  <cp:lastModifiedBy>PARAND</cp:lastModifiedBy>
  <cp:revision>1017</cp:revision>
  <dcterms:created xsi:type="dcterms:W3CDTF">2006-02-05T09:29:14Z</dcterms:created>
  <dcterms:modified xsi:type="dcterms:W3CDTF">2010-10-15T22:12:08Z</dcterms:modified>
</cp:coreProperties>
</file>