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57" r:id="rId4"/>
    <p:sldId id="262" r:id="rId5"/>
    <p:sldId id="274" r:id="rId6"/>
    <p:sldId id="270" r:id="rId7"/>
    <p:sldId id="258" r:id="rId8"/>
    <p:sldId id="259" r:id="rId9"/>
    <p:sldId id="271" r:id="rId10"/>
    <p:sldId id="260" r:id="rId11"/>
    <p:sldId id="261" r:id="rId12"/>
    <p:sldId id="263" r:id="rId13"/>
    <p:sldId id="265" r:id="rId14"/>
    <p:sldId id="268" r:id="rId15"/>
    <p:sldId id="272" r:id="rId16"/>
    <p:sldId id="266" r:id="rId17"/>
    <p:sldId id="267" r:id="rId18"/>
    <p:sldId id="269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2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BD5F9504-C649-4535-B132-46E2163F1F1B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6C0DFA52-E559-400E-B0FF-58F59EA3E28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F9504-C649-4535-B132-46E2163F1F1B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DFA52-E559-400E-B0FF-58F59EA3E2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F9504-C649-4535-B132-46E2163F1F1B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6C0DFA52-E559-400E-B0FF-58F59EA3E2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solidFill>
                  <a:schemeClr val="bg1"/>
                </a:solidFill>
                <a:cs typeface="B Kourosh" pitchFamily="2" charset="-78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1670" y="1857364"/>
            <a:ext cx="6929486" cy="4857784"/>
          </a:xfrm>
        </p:spPr>
        <p:txBody>
          <a:bodyPr>
            <a:normAutofit/>
          </a:bodyPr>
          <a:lstStyle>
            <a:lvl1pPr algn="r">
              <a:buNone/>
              <a:defRPr sz="2400" b="1">
                <a:solidFill>
                  <a:srgbClr val="00B050"/>
                </a:solidFill>
                <a:cs typeface="B Nazanin" pitchFamily="2" charset="-78"/>
              </a:defRPr>
            </a:lvl1pPr>
            <a:lvl2pPr algn="r">
              <a:buNone/>
              <a:defRPr sz="2400" b="1">
                <a:solidFill>
                  <a:srgbClr val="00B050"/>
                </a:solidFill>
                <a:cs typeface="B Nazanin" pitchFamily="2" charset="-78"/>
              </a:defRPr>
            </a:lvl2pPr>
            <a:lvl3pPr algn="r">
              <a:buNone/>
              <a:defRPr sz="2400" b="1">
                <a:solidFill>
                  <a:srgbClr val="00B050"/>
                </a:solidFill>
                <a:cs typeface="B Nazanin" pitchFamily="2" charset="-78"/>
              </a:defRPr>
            </a:lvl3pPr>
            <a:lvl4pPr algn="r">
              <a:buNone/>
              <a:defRPr sz="2400" b="1">
                <a:solidFill>
                  <a:srgbClr val="00B050"/>
                </a:solidFill>
                <a:cs typeface="B Nazanin" pitchFamily="2" charset="-78"/>
              </a:defRPr>
            </a:lvl4pPr>
            <a:lvl5pPr algn="r">
              <a:buNone/>
              <a:defRPr sz="2400" b="1">
                <a:solidFill>
                  <a:srgbClr val="00B050"/>
                </a:solidFill>
                <a:cs typeface="B Nazanin" pitchFamily="2" charset="-78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F9504-C649-4535-B132-46E2163F1F1B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DFA52-E559-400E-B0FF-58F59EA3E2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BD5F9504-C649-4535-B132-46E2163F1F1B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6C0DFA52-E559-400E-B0FF-58F59EA3E2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F9504-C649-4535-B132-46E2163F1F1B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DFA52-E559-400E-B0FF-58F59EA3E2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F9504-C649-4535-B132-46E2163F1F1B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DFA52-E559-400E-B0FF-58F59EA3E2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F9504-C649-4535-B132-46E2163F1F1B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DFA52-E559-400E-B0FF-58F59EA3E2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F9504-C649-4535-B132-46E2163F1F1B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DFA52-E559-400E-B0FF-58F59EA3E2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F9504-C649-4535-B132-46E2163F1F1B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DFA52-E559-400E-B0FF-58F59EA3E2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F9504-C649-4535-B132-46E2163F1F1B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DFA52-E559-400E-B0FF-58F59EA3E2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BD5F9504-C649-4535-B132-46E2163F1F1B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6C0DFA52-E559-400E-B0FF-58F59EA3E28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 rtl="1"/>
            <a:r>
              <a:rPr lang="fa-IR" sz="3200" dirty="0" smtClean="0">
                <a:cs typeface="B Titr" pitchFamily="2" charset="-78"/>
              </a:rPr>
              <a:t>تهیه و تنظیم: مجید واله</a:t>
            </a:r>
            <a:endParaRPr lang="en-US" sz="3200" dirty="0">
              <a:cs typeface="B Tit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609600"/>
            <a:ext cx="6553200" cy="3200400"/>
          </a:xfrm>
        </p:spPr>
        <p:txBody>
          <a:bodyPr/>
          <a:lstStyle/>
          <a:p>
            <a:pPr algn="r" rtl="1"/>
            <a:r>
              <a:rPr lang="fa-IR" sz="5400" dirty="0" smtClean="0">
                <a:cs typeface="B Titr" pitchFamily="2" charset="-78"/>
              </a:rPr>
              <a:t>درس هشتم</a:t>
            </a:r>
            <a:br>
              <a:rPr lang="fa-IR" sz="5400" dirty="0" smtClean="0">
                <a:cs typeface="B Titr" pitchFamily="2" charset="-78"/>
              </a:rPr>
            </a:br>
            <a:r>
              <a:rPr lang="fa-IR" sz="5400" dirty="0" smtClean="0">
                <a:cs typeface="B Titr" pitchFamily="2" charset="-78"/>
              </a:rPr>
              <a:t/>
            </a:r>
            <a:br>
              <a:rPr lang="fa-IR" sz="5400" dirty="0" smtClean="0">
                <a:cs typeface="B Titr" pitchFamily="2" charset="-78"/>
              </a:rPr>
            </a:br>
            <a:r>
              <a:rPr lang="fa-IR" sz="5400" dirty="0" smtClean="0">
                <a:cs typeface="B Titr" pitchFamily="2" charset="-78"/>
              </a:rPr>
              <a:t>واقعه بزرگ (قیامت)</a:t>
            </a:r>
            <a:endParaRPr lang="en-US" sz="5400" dirty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آیه 47 سوره انبیاء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1"/>
            <a:endParaRPr lang="fa-IR" dirty="0" smtClean="0"/>
          </a:p>
          <a:p>
            <a:pPr rtl="1"/>
            <a:r>
              <a:rPr lang="ar-SA" dirty="0" smtClean="0"/>
              <a:t>وَ </a:t>
            </a:r>
            <a:r>
              <a:rPr lang="ar-SA" dirty="0" smtClean="0"/>
              <a:t>نَضَعُ الْمَوازينَ الْقِسْطَ لِيَوْمِ الْقِيامَةِ فَلا تُظْلَمُ نَفْسٌ شَيْئاً وَ إِنْ كانَ مِثْقالَ حَبَّةٍ مِنْ خَرْدَلٍ أَتَيْنا بِها وَ كَفى‏ بِنا حاسِبينَ (47)</a:t>
            </a:r>
            <a:endParaRPr lang="en-US" dirty="0" smtClean="0"/>
          </a:p>
          <a:p>
            <a:pPr rtl="1"/>
            <a:endParaRPr lang="fa-IR" dirty="0" smtClean="0"/>
          </a:p>
          <a:p>
            <a:pPr rtl="1"/>
            <a:r>
              <a:rPr lang="ar-SA" dirty="0" smtClean="0"/>
              <a:t>ما </a:t>
            </a:r>
            <a:r>
              <a:rPr lang="ar-SA" dirty="0" smtClean="0"/>
              <a:t>ترازوهاى عدل را در روز قيامت برپا مى‏كنيم پس به هيچ كس كمترين ستمى نمى‏شود و اگر بمقدار سنگينى يك دانه خردل (كار نيك و بدى) باشد، ما آن را حاضر مى‏كنيم و كافى است كه ما حساب‏كننده باشيم! (47)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پیام آیه: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در این آیه 3 صفت خداوند آمده است:</a:t>
            </a:r>
          </a:p>
          <a:p>
            <a:r>
              <a:rPr lang="fa-IR" dirty="0" smtClean="0"/>
              <a:t>*حاسبین: اشاره به حسابگر بودن خدا</a:t>
            </a:r>
          </a:p>
          <a:p>
            <a:r>
              <a:rPr lang="fa-IR" dirty="0" smtClean="0"/>
              <a:t>*قسط: عادل بودن خدا</a:t>
            </a:r>
          </a:p>
          <a:p>
            <a:r>
              <a:rPr lang="fa-IR" dirty="0" smtClean="0"/>
              <a:t>*اتینا بها: اشاره به عالم و قادر بودن خدا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آیه 19 سوره حاقه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1"/>
            <a:endParaRPr lang="fa-IR" dirty="0" smtClean="0"/>
          </a:p>
          <a:p>
            <a:pPr rtl="1"/>
            <a:r>
              <a:rPr lang="ar-SA" dirty="0" smtClean="0"/>
              <a:t>فَأَمَّا </a:t>
            </a:r>
            <a:r>
              <a:rPr lang="ar-SA" dirty="0" smtClean="0"/>
              <a:t>مَنْ أُوتِيَ كِتابَهُ بِيَمينِهِ فَيَقُولُ هاؤُمُ اقْرَؤُا كِتابِيَهْ (19)</a:t>
            </a:r>
            <a:endParaRPr lang="en-US" dirty="0" smtClean="0"/>
          </a:p>
          <a:p>
            <a:pPr rtl="1"/>
            <a:endParaRPr lang="fa-IR" dirty="0" smtClean="0"/>
          </a:p>
          <a:p>
            <a:pPr rtl="1"/>
            <a:r>
              <a:rPr lang="ar-SA" dirty="0" smtClean="0"/>
              <a:t>پس </a:t>
            </a:r>
            <a:r>
              <a:rPr lang="ar-SA" dirty="0" smtClean="0"/>
              <a:t>كسى كه نامه اعمالش را به دست راستش دهند (از شدّت شادى و مباهات) فرياد مى‏زند كه: « (اى اهل محشر!) نامه اعمال مرا بگيريد و بخوانيد! (19)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آیه 25 سوره حاقه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1"/>
            <a:endParaRPr lang="fa-IR" dirty="0" smtClean="0"/>
          </a:p>
          <a:p>
            <a:pPr rtl="1"/>
            <a:r>
              <a:rPr lang="ar-SA" dirty="0" smtClean="0"/>
              <a:t>وَ </a:t>
            </a:r>
            <a:r>
              <a:rPr lang="ar-SA" dirty="0" smtClean="0"/>
              <a:t>أَمَّا مَنْ أُوتِيَ كِتابَهُ بِشِمالِهِ فَيَقُولُ يا لَيْتَني‏ لَمْ أُوتَ كِتابِيَهْ (25)</a:t>
            </a:r>
            <a:endParaRPr lang="en-US" dirty="0" smtClean="0"/>
          </a:p>
          <a:p>
            <a:pPr rtl="1"/>
            <a:r>
              <a:rPr lang="en-US" dirty="0" smtClean="0"/>
              <a:t> </a:t>
            </a:r>
          </a:p>
          <a:p>
            <a:pPr rtl="1"/>
            <a:r>
              <a:rPr lang="ar-SA" dirty="0" smtClean="0"/>
              <a:t>امّا كسى كه نامه اعمالش را به دست چپش بدهند مى‏گويد: «اى كاش هرگز نامه اعمالم را به من نمى‏دادند. (25)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 نامه اعمال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1"/>
            <a:r>
              <a:rPr lang="fa-IR" sz="3200" dirty="0" smtClean="0">
                <a:solidFill>
                  <a:srgbClr val="C00000"/>
                </a:solidFill>
              </a:rPr>
              <a:t>6</a:t>
            </a:r>
            <a:r>
              <a:rPr lang="fa-IR" sz="3200" dirty="0" smtClean="0">
                <a:solidFill>
                  <a:srgbClr val="C00000"/>
                </a:solidFill>
              </a:rPr>
              <a:t>-دادن </a:t>
            </a:r>
            <a:r>
              <a:rPr lang="fa-IR" sz="3200" dirty="0" smtClean="0">
                <a:solidFill>
                  <a:srgbClr val="C00000"/>
                </a:solidFill>
              </a:rPr>
              <a:t>نامه </a:t>
            </a:r>
            <a:r>
              <a:rPr lang="fa-IR" sz="3200" dirty="0" smtClean="0">
                <a:solidFill>
                  <a:srgbClr val="C00000"/>
                </a:solidFill>
              </a:rPr>
              <a:t>اعمال:</a:t>
            </a:r>
            <a:endParaRPr lang="en-US" sz="3200" dirty="0" smtClean="0">
              <a:solidFill>
                <a:srgbClr val="C00000"/>
              </a:solidFill>
            </a:endParaRPr>
          </a:p>
          <a:p>
            <a:pPr rtl="1"/>
            <a:r>
              <a:rPr lang="fa-IR" dirty="0" smtClean="0"/>
              <a:t>نیکوکاران به دست راست</a:t>
            </a:r>
            <a:endParaRPr lang="en-US" dirty="0" smtClean="0"/>
          </a:p>
          <a:p>
            <a:pPr rtl="1"/>
            <a:r>
              <a:rPr lang="fa-IR" dirty="0" smtClean="0"/>
              <a:t>بدکاران به دست چپ</a:t>
            </a:r>
            <a:endParaRPr lang="en-US" dirty="0" smtClean="0"/>
          </a:p>
          <a:p>
            <a:pPr rtl="1"/>
            <a:r>
              <a:rPr lang="fa-IR" dirty="0" smtClean="0">
                <a:solidFill>
                  <a:srgbClr val="00B0F0"/>
                </a:solidFill>
              </a:rPr>
              <a:t>*تفاوت </a:t>
            </a:r>
            <a:r>
              <a:rPr lang="fa-IR" dirty="0" smtClean="0">
                <a:solidFill>
                  <a:srgbClr val="00B0F0"/>
                </a:solidFill>
              </a:rPr>
              <a:t>نامه اعمال با نامه های ثبت شده در دنیا:</a:t>
            </a:r>
            <a:endParaRPr lang="en-US" dirty="0" smtClean="0">
              <a:solidFill>
                <a:srgbClr val="00B0F0"/>
              </a:solidFill>
            </a:endParaRPr>
          </a:p>
          <a:p>
            <a:pPr rtl="1"/>
            <a:r>
              <a:rPr lang="fa-IR" dirty="0" smtClean="0"/>
              <a:t>-نامه </a:t>
            </a:r>
            <a:r>
              <a:rPr lang="fa-IR" dirty="0" smtClean="0"/>
              <a:t>های این دنیا صرفا گزارش عمل است به صورت کلمات و نوشته ها</a:t>
            </a:r>
            <a:endParaRPr lang="en-US" dirty="0" smtClean="0"/>
          </a:p>
          <a:p>
            <a:pPr rtl="1"/>
            <a:r>
              <a:rPr lang="fa-IR" dirty="0" smtClean="0"/>
              <a:t>-نامه </a:t>
            </a:r>
            <a:r>
              <a:rPr lang="fa-IR" dirty="0" smtClean="0"/>
              <a:t>اعمال آخرت خود عمل و حقیقت آن را دربر میگیرد</a:t>
            </a:r>
            <a:endParaRPr lang="en-US" dirty="0" smtClean="0"/>
          </a:p>
          <a:p>
            <a:r>
              <a:rPr lang="fa-IR" dirty="0" smtClean="0"/>
              <a:t>-در </a:t>
            </a:r>
            <a:r>
              <a:rPr lang="fa-IR" dirty="0" smtClean="0"/>
              <a:t>قیامت تمام اعمال حاضر و انسان </a:t>
            </a:r>
            <a:r>
              <a:rPr lang="fa-IR" dirty="0" smtClean="0"/>
              <a:t>عین </a:t>
            </a:r>
            <a:r>
              <a:rPr lang="fa-IR" dirty="0" smtClean="0"/>
              <a:t>عمل را میبیند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6248400" cy="762000"/>
          </a:xfrm>
        </p:spPr>
        <p:txBody>
          <a:bodyPr/>
          <a:lstStyle/>
          <a:p>
            <a:r>
              <a:rPr lang="fa-IR" dirty="0" smtClean="0"/>
              <a:t>تجسم اعمال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1"/>
            <a:r>
              <a:rPr lang="fa-IR" dirty="0" smtClean="0"/>
              <a:t>اعمال </a:t>
            </a:r>
            <a:r>
              <a:rPr lang="fa-IR" dirty="0" smtClean="0"/>
              <a:t>نیک به شکلی زیبا</a:t>
            </a:r>
            <a:endParaRPr lang="en-US" dirty="0" smtClean="0"/>
          </a:p>
          <a:p>
            <a:pPr rtl="1"/>
            <a:r>
              <a:rPr lang="fa-IR" dirty="0" smtClean="0"/>
              <a:t>اعمال </a:t>
            </a:r>
            <a:r>
              <a:rPr lang="fa-IR" dirty="0" smtClean="0"/>
              <a:t>بد به شکلی زشت</a:t>
            </a:r>
            <a:endParaRPr lang="en-US" dirty="0" smtClean="0"/>
          </a:p>
          <a:p>
            <a:pPr rtl="1"/>
            <a:r>
              <a:rPr lang="fa-IR" dirty="0" smtClean="0"/>
              <a:t>*از </a:t>
            </a:r>
            <a:r>
              <a:rPr lang="fa-IR" dirty="0" smtClean="0"/>
              <a:t>امام صادق پرسیدند: هنگامی که قیامت برپا میشود و نامه اعمال انسان را به او میدهند و از او میخواهند که آن را بخواند، آیا او با آنچه در نامه هست آشناست؟</a:t>
            </a:r>
            <a:endParaRPr lang="en-US" dirty="0" smtClean="0"/>
          </a:p>
          <a:p>
            <a:pPr rtl="1"/>
            <a:r>
              <a:rPr lang="fa-IR" dirty="0" smtClean="0"/>
              <a:t>در پاسخ فرمودند: خداوند متعال به یاد او می آورد لذا هیچ چشم برهم زدن و گام برداشتن و سخن و عملی نیست که به یاد نیاورد؛ چنانکه گویی در همان لحظه انجام داده است.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آیه 8 سوره اعراف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1"/>
            <a:endParaRPr lang="fa-IR" sz="4000" dirty="0" smtClean="0"/>
          </a:p>
          <a:p>
            <a:pPr rtl="1"/>
            <a:r>
              <a:rPr lang="ar-SA" sz="4000" dirty="0" smtClean="0"/>
              <a:t>وَ </a:t>
            </a:r>
            <a:r>
              <a:rPr lang="ar-SA" sz="4000" dirty="0" smtClean="0"/>
              <a:t>الْوَزْنُ يَوْمَئِذٍ الْحَق</a:t>
            </a:r>
            <a:endParaRPr lang="en-US" sz="4000" dirty="0" smtClean="0"/>
          </a:p>
          <a:p>
            <a:pPr rtl="1"/>
            <a:endParaRPr lang="fa-IR" sz="4000" dirty="0" smtClean="0"/>
          </a:p>
          <a:p>
            <a:pPr rtl="1"/>
            <a:r>
              <a:rPr lang="ar-SA" sz="4000" dirty="0" smtClean="0"/>
              <a:t>وزن </a:t>
            </a:r>
            <a:r>
              <a:rPr lang="ar-SA" sz="4000" dirty="0" smtClean="0"/>
              <a:t>كردن (اعمال، و سنجش ارزش آنها) در آن روز، حقّ است! </a:t>
            </a:r>
            <a:endParaRPr lang="en-US" sz="4000" dirty="0" smtClean="0"/>
          </a:p>
          <a:p>
            <a:endParaRPr lang="en-US" sz="40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533400"/>
            <a:ext cx="6248400" cy="838200"/>
          </a:xfrm>
        </p:spPr>
        <p:txBody>
          <a:bodyPr/>
          <a:lstStyle/>
          <a:p>
            <a:r>
              <a:rPr lang="fa-IR" dirty="0" smtClean="0"/>
              <a:t>قضاوت </a:t>
            </a:r>
            <a:r>
              <a:rPr lang="fa-IR" dirty="0" smtClean="0"/>
              <a:t>بر معیار </a:t>
            </a:r>
            <a:r>
              <a:rPr lang="fa-IR" dirty="0" smtClean="0"/>
              <a:t>حق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1670" y="2286000"/>
            <a:ext cx="6929486" cy="4429148"/>
          </a:xfrm>
        </p:spPr>
        <p:txBody>
          <a:bodyPr>
            <a:normAutofit/>
          </a:bodyPr>
          <a:lstStyle/>
          <a:p>
            <a:pPr rtl="1"/>
            <a:r>
              <a:rPr lang="fa-IR" sz="3200" dirty="0" smtClean="0">
                <a:solidFill>
                  <a:srgbClr val="C00000"/>
                </a:solidFill>
              </a:rPr>
              <a:t>7-قضاوت بر معیار حق</a:t>
            </a:r>
          </a:p>
          <a:p>
            <a:pPr rtl="1"/>
            <a:r>
              <a:rPr lang="fa-IR" sz="3200" dirty="0" smtClean="0"/>
              <a:t>اعمال </a:t>
            </a:r>
            <a:r>
              <a:rPr lang="fa-IR" sz="3200" dirty="0" smtClean="0"/>
              <a:t>، افکار و نیت های انسان در ترازوی عدل سنجیده میشود</a:t>
            </a:r>
            <a:endParaRPr lang="en-US" sz="3200" dirty="0" smtClean="0"/>
          </a:p>
          <a:p>
            <a:pPr rtl="1"/>
            <a:r>
              <a:rPr lang="fa-IR" sz="3200" dirty="0" smtClean="0"/>
              <a:t>معیار سنجش اعمال حق است « یعنی هرچه بر معیار حق و عدل باشد ارزشمند و سنگین و در غیر این صورت سبک و بی ارزش است</a:t>
            </a:r>
            <a:endParaRPr lang="en-US" sz="3200" dirty="0" smtClean="0"/>
          </a:p>
          <a:p>
            <a:endParaRPr lang="en-US" sz="3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آیه55 سوره طه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1"/>
            <a:endParaRPr lang="fa-IR" sz="3200" dirty="0" smtClean="0"/>
          </a:p>
          <a:p>
            <a:pPr rtl="1"/>
            <a:r>
              <a:rPr lang="ar-SA" sz="3200" dirty="0" smtClean="0"/>
              <a:t>مِنْها </a:t>
            </a:r>
            <a:r>
              <a:rPr lang="ar-SA" sz="3200" dirty="0" smtClean="0"/>
              <a:t>خَلَقْناكُمْ وَ فيها نُعيدُكُمْ وَ مِنْها نُخْرِجُكُمْ تارَةً أُخْرى‏ (55)</a:t>
            </a:r>
            <a:endParaRPr lang="en-US" sz="3200" dirty="0" smtClean="0"/>
          </a:p>
          <a:p>
            <a:pPr rtl="1"/>
            <a:endParaRPr lang="fa-IR" sz="3200" dirty="0" smtClean="0"/>
          </a:p>
          <a:p>
            <a:pPr rtl="1"/>
            <a:r>
              <a:rPr lang="ar-SA" sz="3200" dirty="0" smtClean="0"/>
              <a:t>ما </a:t>
            </a:r>
            <a:r>
              <a:rPr lang="ar-SA" sz="3200" dirty="0" smtClean="0"/>
              <a:t>شما را از آن [زمين‏] آفريديم و در آن بازمى‏گردانيم و بار ديگر (در قيامت) شما را از آن بيرون مى‏آوريم! (55)</a:t>
            </a:r>
            <a:endParaRPr lang="en-US" sz="3200" dirty="0" smtClean="0"/>
          </a:p>
          <a:p>
            <a:endParaRPr lang="en-US" sz="32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پیام آیه: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3600" dirty="0" smtClean="0"/>
              <a:t>این آیه اشاره به معاد جسمانی دارد</a:t>
            </a:r>
          </a:p>
          <a:p>
            <a:r>
              <a:rPr lang="fa-IR" sz="3600" dirty="0" smtClean="0"/>
              <a:t>اشاره به آفرینش انسان از خاک( زمین ) و مرگ( برگشتن به زمین) و برانگیخته شدن دوباره در روز قیامت </a:t>
            </a:r>
            <a:endParaRPr lang="en-US" sz="36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مراحل زندگی انسان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1)زندگی دنیوی </a:t>
            </a:r>
          </a:p>
          <a:p>
            <a:r>
              <a:rPr lang="fa-IR" dirty="0" smtClean="0"/>
              <a:t>2)برزخ</a:t>
            </a:r>
          </a:p>
          <a:p>
            <a:r>
              <a:rPr lang="fa-IR" dirty="0" smtClean="0"/>
              <a:t>3)قیامت</a:t>
            </a:r>
          </a:p>
          <a:p>
            <a:r>
              <a:rPr lang="fa-IR" dirty="0" smtClean="0"/>
              <a:t>قیامت دو مرحله دارد </a:t>
            </a:r>
          </a:p>
          <a:p>
            <a:r>
              <a:rPr lang="fa-IR" dirty="0" smtClean="0"/>
              <a:t>مرحله اول ( نفخ صور اول)</a:t>
            </a:r>
          </a:p>
          <a:p>
            <a:r>
              <a:rPr lang="fa-IR" dirty="0" smtClean="0"/>
              <a:t>مرحله دوم ( نفخ صور دوم)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آیه 68 سوره زمر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وَ نُفِخَ فِي الصُّورِ فَصَعِقَ مَنْ فِي السَّماواتِ وَ مَنْ فِي الْأَرْضِ إِلاَّ مَنْ شاءَ اللَّهُ ثُمَّ نُفِخَ فيهِ أُخْرى‏ فَإِذا هُمْ قِيامٌ يَنْظُرُونَ (68)</a:t>
            </a:r>
            <a:endParaRPr lang="en-US" dirty="0" smtClean="0"/>
          </a:p>
          <a:p>
            <a:r>
              <a:rPr lang="ar-SA" dirty="0" smtClean="0"/>
              <a:t>و در «صور» دميده مى‏شود، پس همه كسانى كه در آسمانها و زمينند مى‏ميرند، مگر كسانى كه خدا بخواهد سپس بار ديگر در «صور» دميده مى‏شود، ناگهان همگى به پا مى‏خيزند و در انتظار (حساب و جزا) هستند. (68)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0"/>
            <a:ext cx="6248400" cy="838200"/>
          </a:xfrm>
        </p:spPr>
        <p:txBody>
          <a:bodyPr/>
          <a:lstStyle/>
          <a:p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مرحله اول: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0"/>
            <a:ext cx="8848756" cy="4038600"/>
          </a:xfrm>
        </p:spPr>
        <p:txBody>
          <a:bodyPr>
            <a:normAutofit/>
          </a:bodyPr>
          <a:lstStyle/>
          <a:p>
            <a:pPr rtl="1"/>
            <a:r>
              <a:rPr lang="fa-IR" dirty="0" smtClean="0">
                <a:solidFill>
                  <a:srgbClr val="C00000"/>
                </a:solidFill>
              </a:rPr>
              <a:t>الف)نفخ </a:t>
            </a:r>
            <a:r>
              <a:rPr lang="fa-IR" dirty="0" smtClean="0">
                <a:solidFill>
                  <a:srgbClr val="C00000"/>
                </a:solidFill>
              </a:rPr>
              <a:t>صور </a:t>
            </a:r>
            <a:r>
              <a:rPr lang="fa-IR" dirty="0" smtClean="0">
                <a:solidFill>
                  <a:srgbClr val="C00000"/>
                </a:solidFill>
              </a:rPr>
              <a:t>اول</a:t>
            </a:r>
            <a:r>
              <a:rPr lang="fa-IR" dirty="0" smtClean="0"/>
              <a:t>: اولین </a:t>
            </a:r>
            <a:r>
              <a:rPr lang="fa-IR" dirty="0" smtClean="0"/>
              <a:t>حادثه، نفخ صور است.</a:t>
            </a:r>
            <a:endParaRPr lang="en-US" dirty="0" smtClean="0"/>
          </a:p>
          <a:p>
            <a:pPr rtl="1"/>
            <a:r>
              <a:rPr lang="fa-IR" dirty="0" smtClean="0"/>
              <a:t>نفخ صور واقعه سهمگینی است که قرآن به آن «صیحه» نیز میگوید</a:t>
            </a:r>
            <a:endParaRPr lang="en-US" dirty="0" smtClean="0"/>
          </a:p>
          <a:p>
            <a:pPr rtl="1"/>
            <a:r>
              <a:rPr lang="fa-IR" dirty="0" smtClean="0"/>
              <a:t>نفخ صور </a:t>
            </a:r>
            <a:r>
              <a:rPr lang="fa-IR" dirty="0" smtClean="0"/>
              <a:t>اول:صدای </a:t>
            </a:r>
            <a:r>
              <a:rPr lang="fa-IR" dirty="0" smtClean="0"/>
              <a:t>مهیبی است که آسمان و زمین را در بر </a:t>
            </a:r>
            <a:r>
              <a:rPr lang="fa-IR" dirty="0" smtClean="0"/>
              <a:t>میگیرد،</a:t>
            </a:r>
            <a:endParaRPr lang="en-US" dirty="0" smtClean="0"/>
          </a:p>
          <a:p>
            <a:pPr rtl="1"/>
            <a:r>
              <a:rPr lang="fa-IR" dirty="0" smtClean="0"/>
              <a:t>ناگهانی </a:t>
            </a:r>
            <a:r>
              <a:rPr lang="fa-IR" dirty="0" smtClean="0"/>
              <a:t>است،همه </a:t>
            </a:r>
            <a:r>
              <a:rPr lang="fa-IR" dirty="0" smtClean="0"/>
              <a:t>را غافلگیر </a:t>
            </a:r>
            <a:r>
              <a:rPr lang="fa-IR" dirty="0" smtClean="0"/>
              <a:t>میکند</a:t>
            </a:r>
          </a:p>
          <a:p>
            <a:pPr rtl="1"/>
            <a:r>
              <a:rPr lang="fa-IR" dirty="0" smtClean="0">
                <a:solidFill>
                  <a:srgbClr val="C00000"/>
                </a:solidFill>
              </a:rPr>
              <a:t>ب) مدهوشی اهل آسمان و زمین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fa-IR" dirty="0" smtClean="0"/>
              <a:t>با </a:t>
            </a:r>
            <a:r>
              <a:rPr lang="fa-IR" dirty="0" smtClean="0"/>
              <a:t>این نفخ حیات </a:t>
            </a:r>
            <a:r>
              <a:rPr lang="fa-IR" dirty="0" smtClean="0"/>
              <a:t>انسان ها و سایر موجودات برچیده میشود جز آنها </a:t>
            </a:r>
            <a:endParaRPr lang="fa-IR" dirty="0" smtClean="0"/>
          </a:p>
          <a:p>
            <a:r>
              <a:rPr lang="fa-IR" dirty="0" smtClean="0"/>
              <a:t>که خداوند خواسته </a:t>
            </a:r>
            <a:r>
              <a:rPr lang="fa-IR" dirty="0" smtClean="0"/>
              <a:t>است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458200" cy="1143000"/>
          </a:xfrm>
        </p:spPr>
        <p:txBody>
          <a:bodyPr/>
          <a:lstStyle/>
          <a:p>
            <a:r>
              <a:rPr lang="fa-IR" dirty="0" smtClean="0"/>
              <a:t>برداشت از سوره های انشقاق و تکویر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1"/>
            <a:endParaRPr lang="fa-IR" sz="3200" dirty="0" smtClean="0"/>
          </a:p>
          <a:p>
            <a:pPr rtl="1"/>
            <a:r>
              <a:rPr lang="fa-IR" sz="3200" dirty="0" smtClean="0">
                <a:solidFill>
                  <a:srgbClr val="C00000"/>
                </a:solidFill>
              </a:rPr>
              <a:t>ج)تغییر </a:t>
            </a:r>
            <a:r>
              <a:rPr lang="fa-IR" sz="3200" dirty="0" smtClean="0">
                <a:solidFill>
                  <a:srgbClr val="C00000"/>
                </a:solidFill>
              </a:rPr>
              <a:t>در ساختار آسمان ها زمین</a:t>
            </a:r>
            <a:endParaRPr lang="en-US" sz="3200" dirty="0" smtClean="0">
              <a:solidFill>
                <a:srgbClr val="C00000"/>
              </a:solidFill>
            </a:endParaRPr>
          </a:p>
          <a:p>
            <a:pPr rtl="1"/>
            <a:endParaRPr lang="fa-IR" sz="3200" dirty="0" smtClean="0"/>
          </a:p>
          <a:p>
            <a:pPr rtl="1"/>
            <a:r>
              <a:rPr lang="fa-IR" sz="3200" dirty="0" smtClean="0"/>
              <a:t>این </a:t>
            </a:r>
            <a:r>
              <a:rPr lang="fa-IR" sz="3200" dirty="0" smtClean="0"/>
              <a:t>تغییر چنان عمیق است که آسمان ها و زمین به آسمان و زمین دیگری تبدیل میشود.</a:t>
            </a:r>
            <a:endParaRPr lang="en-US" sz="3200" dirty="0" smtClean="0"/>
          </a:p>
          <a:p>
            <a:pPr rtl="1"/>
            <a:r>
              <a:rPr lang="fa-IR" sz="3200" dirty="0" smtClean="0"/>
              <a:t>*سوره </a:t>
            </a:r>
            <a:r>
              <a:rPr lang="fa-IR" sz="3200" dirty="0" smtClean="0"/>
              <a:t>های انشقاق و تکویر از این وقایع سخن میگوید.</a:t>
            </a:r>
            <a:endParaRPr lang="en-US" sz="3200" dirty="0" smtClean="0"/>
          </a:p>
          <a:p>
            <a:endParaRPr lang="en-US" sz="32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مرحله دوم: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1670" y="2514600"/>
            <a:ext cx="6929486" cy="4200548"/>
          </a:xfrm>
        </p:spPr>
        <p:txBody>
          <a:bodyPr>
            <a:normAutofit/>
          </a:bodyPr>
          <a:lstStyle/>
          <a:p>
            <a:pPr lvl="0" rtl="1"/>
            <a:r>
              <a:rPr lang="fa-IR" sz="3200" dirty="0" smtClean="0">
                <a:solidFill>
                  <a:srgbClr val="C00000"/>
                </a:solidFill>
              </a:rPr>
              <a:t>1-نفخ </a:t>
            </a:r>
            <a:r>
              <a:rPr lang="fa-IR" sz="3200" dirty="0" smtClean="0">
                <a:solidFill>
                  <a:srgbClr val="C00000"/>
                </a:solidFill>
              </a:rPr>
              <a:t>صور </a:t>
            </a:r>
            <a:r>
              <a:rPr lang="fa-IR" sz="3200" dirty="0" smtClean="0">
                <a:solidFill>
                  <a:srgbClr val="C00000"/>
                </a:solidFill>
              </a:rPr>
              <a:t>دوم </a:t>
            </a:r>
          </a:p>
          <a:p>
            <a:pPr lvl="0" rtl="1"/>
            <a:r>
              <a:rPr lang="fa-IR" sz="3200" dirty="0" smtClean="0"/>
              <a:t>که با آن «حیات </a:t>
            </a:r>
            <a:r>
              <a:rPr lang="fa-IR" sz="3200" dirty="0" smtClean="0"/>
              <a:t>مجدد انسان ها آغاز میشود»</a:t>
            </a:r>
            <a:endParaRPr lang="en-US" sz="3200" dirty="0" smtClean="0"/>
          </a:p>
          <a:p>
            <a:pPr rtl="1"/>
            <a:r>
              <a:rPr lang="fa-IR" sz="3200" dirty="0" smtClean="0">
                <a:solidFill>
                  <a:srgbClr val="C00000"/>
                </a:solidFill>
              </a:rPr>
              <a:t>2-زنده شدن همه انسان ها</a:t>
            </a:r>
            <a:endParaRPr lang="en-US" sz="3200" dirty="0" smtClean="0">
              <a:solidFill>
                <a:srgbClr val="C00000"/>
              </a:solidFill>
            </a:endParaRPr>
          </a:p>
          <a:p>
            <a:r>
              <a:rPr lang="fa-IR" sz="3200" dirty="0" smtClean="0"/>
              <a:t>تمام مردگان زنده شده از قبرها بیرون می آیند و در پیشگاه خدا حاضر میشوند</a:t>
            </a:r>
            <a:endParaRPr lang="en-US" sz="32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آیه 69 سوره زمر: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1"/>
            <a:endParaRPr lang="fa-IR" dirty="0" smtClean="0"/>
          </a:p>
          <a:p>
            <a:pPr rtl="1"/>
            <a:r>
              <a:rPr lang="ar-SA" dirty="0" smtClean="0"/>
              <a:t>وَ </a:t>
            </a:r>
            <a:r>
              <a:rPr lang="ar-SA" dirty="0" smtClean="0"/>
              <a:t>أَشْرَقَتِ الْأَرْضُ بِنُورِ رَبِّها وَ وُضِعَ الْكِتابُ وَ جي‏ءَ بِالنَّبِيِّينَ وَ الشُّهَداءِ وَ قُضِيَ بَيْنَهُمْ بِالْحَقِّ وَ هُمْ لا يُظْلَمُونَ (69)</a:t>
            </a:r>
            <a:endParaRPr lang="en-US" dirty="0" smtClean="0"/>
          </a:p>
          <a:p>
            <a:pPr rtl="1"/>
            <a:endParaRPr lang="fa-IR" dirty="0" smtClean="0"/>
          </a:p>
          <a:p>
            <a:pPr rtl="1"/>
            <a:r>
              <a:rPr lang="ar-SA" dirty="0" smtClean="0"/>
              <a:t>و زمين </a:t>
            </a:r>
            <a:r>
              <a:rPr lang="ar-SA" dirty="0" smtClean="0"/>
              <a:t>(در آن روز) به نور پروردگارش روشن مى‏شود، و نامه‏هاى اعمال را پيش مى‏نهند و پيامبران و گواهان را حاضر مى‏سازند، و ميان آنها بحق داورى مى‏شود و به آنان ستم نخواهد شد! (69)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fa-IR" dirty="0" smtClean="0"/>
              <a:t>نورانی شدن زمین و برپا شدن دادگاه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857364"/>
            <a:ext cx="7172356" cy="4857784"/>
          </a:xfrm>
        </p:spPr>
        <p:txBody>
          <a:bodyPr>
            <a:normAutofit lnSpcReduction="10000"/>
          </a:bodyPr>
          <a:lstStyle/>
          <a:p>
            <a:pPr rtl="1"/>
            <a:r>
              <a:rPr lang="fa-IR" sz="2800" dirty="0" smtClean="0">
                <a:solidFill>
                  <a:srgbClr val="C00000"/>
                </a:solidFill>
              </a:rPr>
              <a:t>3- </a:t>
            </a:r>
            <a:r>
              <a:rPr lang="fa-IR" sz="2800" dirty="0" smtClean="0">
                <a:solidFill>
                  <a:srgbClr val="C00000"/>
                </a:solidFill>
              </a:rPr>
              <a:t>نورانی شدن زمین</a:t>
            </a:r>
            <a:endParaRPr lang="en-US" sz="2800" dirty="0" smtClean="0">
              <a:solidFill>
                <a:srgbClr val="C00000"/>
              </a:solidFill>
            </a:endParaRPr>
          </a:p>
          <a:p>
            <a:pPr rtl="1"/>
            <a:r>
              <a:rPr lang="fa-IR" dirty="0" smtClean="0"/>
              <a:t>این نور از جانب خداست</a:t>
            </a:r>
            <a:endParaRPr lang="en-US" dirty="0" smtClean="0"/>
          </a:p>
          <a:p>
            <a:pPr rtl="1"/>
            <a:r>
              <a:rPr lang="fa-IR" dirty="0" smtClean="0"/>
              <a:t>با این نورانیت پرده ها کنار میرود و واقعیت حوادثی که بر زمین گذشته است پدیدار میشود</a:t>
            </a:r>
            <a:endParaRPr lang="en-US" dirty="0" smtClean="0"/>
          </a:p>
          <a:p>
            <a:pPr rtl="1"/>
            <a:r>
              <a:rPr lang="fa-IR" sz="2800" dirty="0" smtClean="0">
                <a:solidFill>
                  <a:srgbClr val="C00000"/>
                </a:solidFill>
              </a:rPr>
              <a:t>4- برپا شدن دادگاه عدل الهی </a:t>
            </a:r>
            <a:endParaRPr lang="en-US" sz="2800" dirty="0" smtClean="0">
              <a:solidFill>
                <a:srgbClr val="C00000"/>
              </a:solidFill>
            </a:endParaRPr>
          </a:p>
          <a:p>
            <a:pPr rtl="1"/>
            <a:r>
              <a:rPr lang="fa-IR" dirty="0" smtClean="0"/>
              <a:t>برای رسیدگی ابتدا کتابی که همه اعمال انسان از کوچک و بزرگ در آن ثبت شده به انسان داده میشود</a:t>
            </a:r>
            <a:endParaRPr lang="en-US" dirty="0" smtClean="0"/>
          </a:p>
          <a:p>
            <a:pPr rtl="1"/>
            <a:r>
              <a:rPr lang="fa-IR" dirty="0" smtClean="0"/>
              <a:t>گناهکاران از دیدن آن تعجب کرده و میگویند این چه کتابی است که هیچ کار کوچک و بزرگی را از قلم ننداخته و همه را حساب کرده است</a:t>
            </a:r>
            <a:r>
              <a:rPr lang="fa-IR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1670" y="1905000"/>
            <a:ext cx="6929486" cy="4810148"/>
          </a:xfrm>
        </p:spPr>
        <p:txBody>
          <a:bodyPr>
            <a:normAutofit fontScale="77500" lnSpcReduction="20000"/>
          </a:bodyPr>
          <a:lstStyle/>
          <a:p>
            <a:pPr rtl="1"/>
            <a:r>
              <a:rPr lang="fa-IR" sz="3100" dirty="0" smtClean="0">
                <a:solidFill>
                  <a:srgbClr val="C00000"/>
                </a:solidFill>
              </a:rPr>
              <a:t>5- </a:t>
            </a:r>
            <a:r>
              <a:rPr lang="fa-IR" sz="3100" dirty="0" smtClean="0">
                <a:solidFill>
                  <a:srgbClr val="C00000"/>
                </a:solidFill>
              </a:rPr>
              <a:t>حضور شاهدان و گواهان</a:t>
            </a:r>
            <a:endParaRPr lang="en-US" sz="3100" dirty="0" smtClean="0">
              <a:solidFill>
                <a:srgbClr val="C00000"/>
              </a:solidFill>
            </a:endParaRPr>
          </a:p>
          <a:p>
            <a:pPr rtl="1"/>
            <a:r>
              <a:rPr lang="fa-IR" sz="2600" dirty="0" smtClean="0">
                <a:solidFill>
                  <a:schemeClr val="tx1"/>
                </a:solidFill>
              </a:rPr>
              <a:t>الف) پیامبران و امامان</a:t>
            </a:r>
            <a:endParaRPr lang="en-US" sz="2600" dirty="0" smtClean="0">
              <a:solidFill>
                <a:schemeClr val="tx1"/>
              </a:solidFill>
            </a:endParaRPr>
          </a:p>
          <a:p>
            <a:pPr rtl="1"/>
            <a:r>
              <a:rPr lang="fa-IR" dirty="0" smtClean="0"/>
              <a:t>زیرا </a:t>
            </a:r>
            <a:r>
              <a:rPr lang="fa-IR" dirty="0" smtClean="0"/>
              <a:t>آنها در دنیا هم شاهد اعمال ما بوده اند ثانیا ایشان معیار سنجش اعمال دیگر انسان ها میباشند زیرا  </a:t>
            </a:r>
            <a:r>
              <a:rPr lang="fa-IR" dirty="0" smtClean="0"/>
              <a:t>رفتار آنها </a:t>
            </a:r>
            <a:r>
              <a:rPr lang="fa-IR" dirty="0" smtClean="0"/>
              <a:t>عین حق و حقیقت است</a:t>
            </a:r>
            <a:endParaRPr lang="en-US" dirty="0" smtClean="0"/>
          </a:p>
          <a:p>
            <a:pPr rtl="1"/>
            <a:r>
              <a:rPr lang="fa-IR" dirty="0" smtClean="0"/>
              <a:t>*پیامبر </a:t>
            </a:r>
            <a:r>
              <a:rPr lang="fa-IR" dirty="0" smtClean="0"/>
              <a:t>اکرم نیز شاهد و ناظر بر همه ی پیامبران و امت هاست </a:t>
            </a:r>
            <a:endParaRPr lang="en-US" dirty="0" smtClean="0"/>
          </a:p>
          <a:p>
            <a:pPr rtl="1"/>
            <a:r>
              <a:rPr lang="fa-IR" dirty="0" smtClean="0"/>
              <a:t>*پس </a:t>
            </a:r>
            <a:r>
              <a:rPr lang="fa-IR" dirty="0" smtClean="0"/>
              <a:t>هرچه اعمال ما به آنها شبیه تر باشد ارزشمند تر است</a:t>
            </a:r>
            <a:endParaRPr lang="en-US" dirty="0" smtClean="0"/>
          </a:p>
          <a:p>
            <a:pPr rtl="1"/>
            <a:r>
              <a:rPr lang="fa-IR" sz="2600" dirty="0" smtClean="0">
                <a:solidFill>
                  <a:schemeClr val="tx1"/>
                </a:solidFill>
              </a:rPr>
              <a:t>ب) فرشتگان</a:t>
            </a:r>
            <a:endParaRPr lang="en-US" sz="2600" dirty="0" smtClean="0">
              <a:solidFill>
                <a:schemeClr val="tx1"/>
              </a:solidFill>
            </a:endParaRPr>
          </a:p>
          <a:p>
            <a:pPr rtl="1"/>
            <a:r>
              <a:rPr lang="fa-IR" dirty="0" smtClean="0"/>
              <a:t>زیرا آنها در طول عمر انسان ها همیشه شاهد و مراقب اعمال انسان ها بوده اند</a:t>
            </a:r>
            <a:endParaRPr lang="en-US" dirty="0" smtClean="0"/>
          </a:p>
          <a:p>
            <a:pPr rtl="1"/>
            <a:r>
              <a:rPr lang="fa-IR" sz="2600" dirty="0" smtClean="0">
                <a:solidFill>
                  <a:schemeClr val="tx1"/>
                </a:solidFill>
              </a:rPr>
              <a:t>ج) اعضا بدن انسان</a:t>
            </a:r>
            <a:endParaRPr lang="en-US" sz="2600" dirty="0" smtClean="0">
              <a:solidFill>
                <a:schemeClr val="tx1"/>
              </a:solidFill>
            </a:endParaRPr>
          </a:p>
          <a:p>
            <a:r>
              <a:rPr lang="fa-IR" dirty="0" smtClean="0"/>
              <a:t>وقتی بدکاران در قیامت سوگند دروغ میخورند بر دهان آنها مهر میخورد و اعضای بدن آنها به اذن خدا سخن گفته و برعلیه صاحب خود شهادت میدهند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90800" y="609600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600" b="1" dirty="0" smtClean="0">
                <a:solidFill>
                  <a:schemeClr val="accent4"/>
                </a:solidFill>
                <a:cs typeface="B Nazanin" pitchFamily="2" charset="-78"/>
              </a:rPr>
              <a:t>شاهدان و گواهان قیامت</a:t>
            </a:r>
            <a:endParaRPr lang="en-US" sz="3600" b="1" dirty="0">
              <a:solidFill>
                <a:schemeClr val="accent4"/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دین و زندگی 3">
  <a:themeElements>
    <a:clrScheme name="Mod">
      <a:dk1>
        <a:sysClr val="windowText" lastClr="000000"/>
      </a:dk1>
      <a:lt1>
        <a:sysClr val="window" lastClr="FFFFFF"/>
      </a:lt1>
      <a:dk2>
        <a:srgbClr val="065218"/>
      </a:dk2>
      <a:lt2>
        <a:srgbClr val="EDF3AE"/>
      </a:lt2>
      <a:accent1>
        <a:srgbClr val="8FCB17"/>
      </a:accent1>
      <a:accent2>
        <a:srgbClr val="769F11"/>
      </a:accent2>
      <a:accent3>
        <a:srgbClr val="D4E336"/>
      </a:accent3>
      <a:accent4>
        <a:srgbClr val="0C8228"/>
      </a:accent4>
      <a:accent5>
        <a:srgbClr val="C0EDA8"/>
      </a:accent5>
      <a:accent6>
        <a:srgbClr val="3B4F18"/>
      </a:accent6>
      <a:hlink>
        <a:srgbClr val="0A6A21"/>
      </a:hlink>
      <a:folHlink>
        <a:srgbClr val="406EA5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دین و زندگی 3</Template>
  <TotalTime>106</TotalTime>
  <Words>1071</Words>
  <Application>Microsoft Office PowerPoint</Application>
  <PresentationFormat>On-screen Show (4:3)</PresentationFormat>
  <Paragraphs>103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دین و زندگی 3</vt:lpstr>
      <vt:lpstr>درس هشتم  واقعه بزرگ (قیامت)</vt:lpstr>
      <vt:lpstr>مراحل زندگی انسان</vt:lpstr>
      <vt:lpstr>آیه 68 سوره زمر</vt:lpstr>
      <vt:lpstr> مرحله اول:</vt:lpstr>
      <vt:lpstr>برداشت از سوره های انشقاق و تکویر</vt:lpstr>
      <vt:lpstr>مرحله دوم:</vt:lpstr>
      <vt:lpstr>آیه 69 سوره زمر:</vt:lpstr>
      <vt:lpstr>نورانی شدن زمین و برپا شدن دادگاه</vt:lpstr>
      <vt:lpstr>Slide 9</vt:lpstr>
      <vt:lpstr>آیه 47 سوره انبیاء</vt:lpstr>
      <vt:lpstr>پیام آیه:</vt:lpstr>
      <vt:lpstr>آیه 19 سوره حاقه</vt:lpstr>
      <vt:lpstr>آیه 25 سوره حاقه</vt:lpstr>
      <vt:lpstr> نامه اعمال</vt:lpstr>
      <vt:lpstr>تجسم اعمال </vt:lpstr>
      <vt:lpstr>آیه 8 سوره اعراف</vt:lpstr>
      <vt:lpstr>قضاوت بر معیار حق </vt:lpstr>
      <vt:lpstr>آیه55 سوره طه</vt:lpstr>
      <vt:lpstr>پیام آیه: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Valeh</dc:creator>
  <cp:lastModifiedBy>Valeh</cp:lastModifiedBy>
  <cp:revision>21</cp:revision>
  <dcterms:created xsi:type="dcterms:W3CDTF">2013-11-27T05:45:09Z</dcterms:created>
  <dcterms:modified xsi:type="dcterms:W3CDTF">2013-11-27T07:31:49Z</dcterms:modified>
</cp:coreProperties>
</file>