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9" r:id="rId3"/>
    <p:sldMasterId id="2147483721" r:id="rId4"/>
  </p:sldMasterIdLst>
  <p:notesMasterIdLst>
    <p:notesMasterId r:id="rId33"/>
  </p:notesMasterIdLst>
  <p:sldIdLst>
    <p:sldId id="257" r:id="rId5"/>
    <p:sldId id="256" r:id="rId6"/>
    <p:sldId id="259" r:id="rId7"/>
    <p:sldId id="264" r:id="rId8"/>
    <p:sldId id="258" r:id="rId9"/>
    <p:sldId id="265" r:id="rId10"/>
    <p:sldId id="266" r:id="rId11"/>
    <p:sldId id="267" r:id="rId12"/>
    <p:sldId id="262" r:id="rId13"/>
    <p:sldId id="268" r:id="rId14"/>
    <p:sldId id="269" r:id="rId15"/>
    <p:sldId id="270" r:id="rId16"/>
    <p:sldId id="271" r:id="rId17"/>
    <p:sldId id="273" r:id="rId18"/>
    <p:sldId id="272" r:id="rId19"/>
    <p:sldId id="274" r:id="rId20"/>
    <p:sldId id="275" r:id="rId21"/>
    <p:sldId id="277" r:id="rId22"/>
    <p:sldId id="279" r:id="rId23"/>
    <p:sldId id="280" r:id="rId24"/>
    <p:sldId id="281" r:id="rId25"/>
    <p:sldId id="282" r:id="rId26"/>
    <p:sldId id="283" r:id="rId27"/>
    <p:sldId id="284" r:id="rId28"/>
    <p:sldId id="278" r:id="rId29"/>
    <p:sldId id="285" r:id="rId30"/>
    <p:sldId id="286" r:id="rId31"/>
    <p:sldId id="26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336" y="19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41DBA-EBFA-4E57-ACF1-B6B5796312A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0A7FC091-26CC-4B0E-B4F5-41F2EE755FA8}">
      <dgm:prSet phldrT="[Text]" custT="1">
        <dgm:style>
          <a:lnRef idx="2">
            <a:schemeClr val="accent4"/>
          </a:lnRef>
          <a:fillRef idx="1">
            <a:schemeClr val="lt1"/>
          </a:fillRef>
          <a:effectRef idx="0">
            <a:schemeClr val="accent4"/>
          </a:effectRef>
          <a:fontRef idx="minor">
            <a:schemeClr val="dk1"/>
          </a:fontRef>
        </dgm:style>
      </dgm:prSet>
      <dgm:spPr>
        <a:solidFill>
          <a:schemeClr val="bg2">
            <a:lumMod val="60000"/>
            <a:lumOff val="40000"/>
          </a:schemeClr>
        </a:solidFill>
      </dgm:spPr>
      <dgm:t>
        <a:bodyPr/>
        <a:lstStyle/>
        <a:p>
          <a:pPr rtl="0"/>
          <a:r>
            <a:rPr kumimoji="0" lang="fa-IR" altLang="en-US" sz="1400" b="1" i="0" u="none" strike="noStrike"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تجدید ساختار به منظور حفظ مجدد توان رقابتی یا کنترل</a:t>
          </a:r>
          <a:endParaRPr lang="en-US" sz="1400" dirty="0"/>
        </a:p>
      </dgm:t>
    </dgm:pt>
    <dgm:pt modelId="{12B39822-19AD-4046-8F7E-AD5B8F69779B}" type="parTrans" cxnId="{AA12F30B-8B21-4EF7-9494-9219ECF9568F}">
      <dgm:prSet/>
      <dgm:spPr/>
      <dgm:t>
        <a:bodyPr/>
        <a:lstStyle/>
        <a:p>
          <a:endParaRPr lang="en-US"/>
        </a:p>
      </dgm:t>
    </dgm:pt>
    <dgm:pt modelId="{DC94A143-3AE3-4C2B-8C85-F227ED3BF71D}" type="sibTrans" cxnId="{AA12F30B-8B21-4EF7-9494-9219ECF9568F}">
      <dgm:prSet/>
      <dgm:spPr>
        <a:ln>
          <a:solidFill>
            <a:schemeClr val="accent1">
              <a:lumMod val="50000"/>
            </a:schemeClr>
          </a:solidFill>
        </a:ln>
      </dgm:spPr>
      <dgm:t>
        <a:bodyPr/>
        <a:lstStyle/>
        <a:p>
          <a:endParaRPr lang="en-US"/>
        </a:p>
      </dgm:t>
    </dgm:pt>
    <dgm:pt modelId="{DCC24E05-697C-4878-AE44-11ACEDE55441}">
      <dgm:prSet phldrT="[Text]" custT="1">
        <dgm:style>
          <a:lnRef idx="2">
            <a:schemeClr val="accent4"/>
          </a:lnRef>
          <a:fillRef idx="1">
            <a:schemeClr val="lt1"/>
          </a:fillRef>
          <a:effectRef idx="0">
            <a:schemeClr val="accent4"/>
          </a:effectRef>
          <a:fontRef idx="minor">
            <a:schemeClr val="dk1"/>
          </a:fontRef>
        </dgm:style>
      </dgm:prSet>
      <dgm:spPr>
        <a:solidFill>
          <a:schemeClr val="bg2">
            <a:lumMod val="60000"/>
            <a:lumOff val="40000"/>
          </a:schemeClr>
        </a:solidFill>
      </dgm:spPr>
      <dgm:t>
        <a:bodyPr/>
        <a:lstStyle/>
        <a:p>
          <a:pPr algn="r"/>
          <a:r>
            <a:rPr kumimoji="0" lang="fa-IR" altLang="en-US" sz="1100" b="1" i="0" u="none" strike="noStrike"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ترکیبی از:</a:t>
          </a:r>
          <a:endParaRPr kumimoji="0" lang="en-US" altLang="en-US" sz="1100" b="1" i="0" u="none" strike="noStrike" cap="none" normalizeH="0" baseline="0" dirty="0" smtClean="0">
            <a:ln>
              <a:noFill/>
            </a:ln>
            <a:solidFill>
              <a:schemeClr val="tx1"/>
            </a:solidFill>
            <a:effectLst/>
            <a:cs typeface="B Nazanin" panose="00000400000000000000" pitchFamily="2" charset="-78"/>
          </a:endParaRPr>
        </a:p>
        <a:p>
          <a:pPr algn="r" rtl="1"/>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a:t>
          </a:r>
          <a:r>
            <a:rPr kumimoji="0" lang="fa-IR" altLang="en-US" sz="1100" b="1" i="0" u="none" strike="noStrike"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تنوع و گسترش بازارها</a:t>
          </a:r>
          <a:endParaRPr kumimoji="0" lang="en-US" altLang="en-US" sz="1100" b="1" i="0" u="none" strike="noStrike" cap="none" normalizeH="0" baseline="0" dirty="0" smtClean="0">
            <a:ln>
              <a:noFill/>
            </a:ln>
            <a:solidFill>
              <a:schemeClr val="tx1"/>
            </a:solidFill>
            <a:effectLst/>
            <a:cs typeface="B Nazanin" panose="00000400000000000000" pitchFamily="2" charset="-78"/>
          </a:endParaRPr>
        </a:p>
        <a:p>
          <a:pPr algn="r" rtl="1"/>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a:t>
          </a:r>
          <a:r>
            <a:rPr kumimoji="0" lang="fa-IR" altLang="en-US" sz="1100" b="1" i="0" u="none" strike="noStrike"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تنوع کالاها و خدمات</a:t>
          </a:r>
          <a:endParaRPr kumimoji="0" lang="en-US" altLang="en-US" sz="1100" b="1" i="0" u="none" strike="noStrike" cap="none" normalizeH="0" baseline="0" dirty="0" smtClean="0">
            <a:ln>
              <a:noFill/>
            </a:ln>
            <a:solidFill>
              <a:schemeClr val="tx1"/>
            </a:solidFill>
            <a:effectLst/>
            <a:cs typeface="B Nazanin" panose="00000400000000000000" pitchFamily="2" charset="-78"/>
          </a:endParaRPr>
        </a:p>
        <a:p>
          <a:pPr algn="r" rtl="1"/>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a:t>
          </a:r>
          <a:r>
            <a:rPr kumimoji="0" lang="fa-IR" altLang="en-US" sz="1100" b="1" i="0" u="none" strike="noStrike"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تنوع فرآیندهای تغییر منابع</a:t>
          </a:r>
          <a:endParaRPr kumimoji="0" lang="en-US" altLang="en-US" sz="1100" b="1" i="0" u="none" strike="noStrike" cap="none" normalizeH="0" baseline="0" dirty="0" smtClean="0">
            <a:ln>
              <a:noFill/>
            </a:ln>
            <a:solidFill>
              <a:schemeClr val="tx1"/>
            </a:solidFill>
            <a:effectLst/>
            <a:cs typeface="B Nazanin" panose="00000400000000000000" pitchFamily="2" charset="-78"/>
          </a:endParaRPr>
        </a:p>
        <a:p>
          <a:pPr algn="r" rtl="1"/>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a:t>
          </a:r>
          <a:r>
            <a:rPr kumimoji="0" lang="fa-IR" altLang="en-US" sz="1100" b="1" i="0" u="none" strike="noStrike"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ادغام عمودی</a:t>
          </a:r>
          <a:endParaRPr lang="en-US" sz="1100" dirty="0"/>
        </a:p>
      </dgm:t>
    </dgm:pt>
    <dgm:pt modelId="{26AAE370-6D1A-4194-8F3E-407B8FC1ABB2}" type="parTrans" cxnId="{57072B77-E03F-44BD-B784-32ACCFC81F20}">
      <dgm:prSet/>
      <dgm:spPr/>
      <dgm:t>
        <a:bodyPr/>
        <a:lstStyle/>
        <a:p>
          <a:endParaRPr lang="en-US"/>
        </a:p>
      </dgm:t>
    </dgm:pt>
    <dgm:pt modelId="{9A500D98-1286-4330-9AC2-5AFC0A97F722}" type="sibTrans" cxnId="{57072B77-E03F-44BD-B784-32ACCFC81F20}">
      <dgm:prSet/>
      <dgm:spPr>
        <a:ln>
          <a:solidFill>
            <a:schemeClr val="accent1">
              <a:lumMod val="50000"/>
            </a:schemeClr>
          </a:solidFill>
        </a:ln>
      </dgm:spPr>
      <dgm:t>
        <a:bodyPr/>
        <a:lstStyle/>
        <a:p>
          <a:endParaRPr lang="en-US"/>
        </a:p>
      </dgm:t>
    </dgm:pt>
    <dgm:pt modelId="{1A00926D-27D2-47A1-97CD-CD6D17E315CF}">
      <dgm:prSet custT="1">
        <dgm:style>
          <a:lnRef idx="2">
            <a:schemeClr val="accent4"/>
          </a:lnRef>
          <a:fillRef idx="1">
            <a:schemeClr val="lt1"/>
          </a:fillRef>
          <a:effectRef idx="0">
            <a:schemeClr val="accent4"/>
          </a:effectRef>
          <a:fontRef idx="minor">
            <a:schemeClr val="dk1"/>
          </a:fontRef>
        </dgm:style>
      </dgm:prSet>
      <dgm:spPr>
        <a:solidFill>
          <a:schemeClr val="bg2">
            <a:lumMod val="60000"/>
            <a:lumOff val="40000"/>
          </a:schemeClr>
        </a:solidFill>
      </dgm:spPr>
      <dgm:t>
        <a:bodyPr/>
        <a:lstStyle/>
        <a:p>
          <a:r>
            <a:rPr kumimoji="0" lang="fa-IR" altLang="en-US" sz="1400" b="1" i="0" u="none" strike="noStrike"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بحران</a:t>
          </a:r>
          <a:endParaRPr lang="en-US" sz="1100" dirty="0"/>
        </a:p>
      </dgm:t>
    </dgm:pt>
    <dgm:pt modelId="{7C0B815B-07D5-4B74-A43D-9F31E54AA63A}" type="parTrans" cxnId="{A41D5F9D-9F96-4FBF-A486-06012723B32F}">
      <dgm:prSet/>
      <dgm:spPr/>
      <dgm:t>
        <a:bodyPr/>
        <a:lstStyle/>
        <a:p>
          <a:endParaRPr lang="en-US"/>
        </a:p>
      </dgm:t>
    </dgm:pt>
    <dgm:pt modelId="{72CD42BC-E1DD-4995-B905-DC9ABA8509E4}" type="sibTrans" cxnId="{A41D5F9D-9F96-4FBF-A486-06012723B32F}">
      <dgm:prSet/>
      <dgm:spPr>
        <a:ln>
          <a:solidFill>
            <a:schemeClr val="accent1">
              <a:lumMod val="50000"/>
            </a:schemeClr>
          </a:solidFill>
        </a:ln>
      </dgm:spPr>
      <dgm:t>
        <a:bodyPr/>
        <a:lstStyle/>
        <a:p>
          <a:endParaRPr lang="en-US"/>
        </a:p>
      </dgm:t>
    </dgm:pt>
    <dgm:pt modelId="{B4FCEBA6-BE3B-47BB-B6A3-D4A36FEAD847}">
      <dgm:prSet custT="1"/>
      <dgm:spPr>
        <a:solidFill>
          <a:schemeClr val="bg2">
            <a:lumMod val="60000"/>
            <a:lumOff val="40000"/>
          </a:schemeClr>
        </a:solidFill>
        <a:ln>
          <a:solidFill>
            <a:schemeClr val="accent1">
              <a:lumMod val="50000"/>
            </a:schemeClr>
          </a:solidFill>
        </a:ln>
      </dgm:spPr>
      <dgm:t>
        <a:bodyPr/>
        <a:lstStyle/>
        <a:p>
          <a:pPr rtl="0"/>
          <a:r>
            <a:rPr kumimoji="0" lang="fa-IR" altLang="en-US" sz="1400" b="1" i="0" u="none" strike="noStrike"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تمرکر برروی یک واحد تجاری و یک بازار منحصر به فرد</a:t>
          </a:r>
          <a:endParaRPr lang="en-US" sz="1400" dirty="0"/>
        </a:p>
      </dgm:t>
    </dgm:pt>
    <dgm:pt modelId="{F74F8102-93C9-4010-A7C1-26F33AE6D973}" type="parTrans" cxnId="{58D55435-2F57-4E0F-BAB4-20F30DF2CB21}">
      <dgm:prSet/>
      <dgm:spPr/>
      <dgm:t>
        <a:bodyPr/>
        <a:lstStyle/>
        <a:p>
          <a:endParaRPr lang="en-US"/>
        </a:p>
      </dgm:t>
    </dgm:pt>
    <dgm:pt modelId="{37E4F60D-7B94-46BB-A2DA-0D19769F0D06}" type="sibTrans" cxnId="{58D55435-2F57-4E0F-BAB4-20F30DF2CB21}">
      <dgm:prSet/>
      <dgm:spPr/>
      <dgm:t>
        <a:bodyPr/>
        <a:lstStyle/>
        <a:p>
          <a:endParaRPr lang="en-US"/>
        </a:p>
      </dgm:t>
    </dgm:pt>
    <dgm:pt modelId="{FF28C7EF-052A-43FB-A500-615EFDB543BE}" type="pres">
      <dgm:prSet presAssocID="{FE141DBA-EBFA-4E57-ACF1-B6B5796312A7}" presName="Name0" presStyleCnt="0">
        <dgm:presLayoutVars>
          <dgm:dir/>
          <dgm:resizeHandles val="exact"/>
        </dgm:presLayoutVars>
      </dgm:prSet>
      <dgm:spPr/>
      <dgm:t>
        <a:bodyPr/>
        <a:lstStyle/>
        <a:p>
          <a:endParaRPr lang="en-US"/>
        </a:p>
      </dgm:t>
    </dgm:pt>
    <dgm:pt modelId="{1ED3C2A2-A03D-4FAC-BC68-CFF31F2387AE}" type="pres">
      <dgm:prSet presAssocID="{0A7FC091-26CC-4B0E-B4F5-41F2EE755FA8}" presName="node" presStyleLbl="node1" presStyleIdx="0" presStyleCnt="4" custScaleX="93630" custLinFactNeighborX="-38834">
        <dgm:presLayoutVars>
          <dgm:bulletEnabled val="1"/>
        </dgm:presLayoutVars>
      </dgm:prSet>
      <dgm:spPr/>
      <dgm:t>
        <a:bodyPr/>
        <a:lstStyle/>
        <a:p>
          <a:endParaRPr lang="en-US"/>
        </a:p>
      </dgm:t>
    </dgm:pt>
    <dgm:pt modelId="{B0F01273-6886-4495-AE07-327A3FB39866}" type="pres">
      <dgm:prSet presAssocID="{DC94A143-3AE3-4C2B-8C85-F227ED3BF71D}" presName="sibTrans" presStyleLbl="sibTrans2D1" presStyleIdx="0" presStyleCnt="3" custFlipHor="1" custScaleX="271127" custScaleY="71698" custLinFactNeighborX="34480" custLinFactNeighborY="-15013"/>
      <dgm:spPr/>
      <dgm:t>
        <a:bodyPr/>
        <a:lstStyle/>
        <a:p>
          <a:endParaRPr lang="en-US"/>
        </a:p>
      </dgm:t>
    </dgm:pt>
    <dgm:pt modelId="{EF7B46A5-44AB-42B6-A0EF-596FC88D7179}" type="pres">
      <dgm:prSet presAssocID="{DC94A143-3AE3-4C2B-8C85-F227ED3BF71D}" presName="connectorText" presStyleLbl="sibTrans2D1" presStyleIdx="0" presStyleCnt="3"/>
      <dgm:spPr/>
      <dgm:t>
        <a:bodyPr/>
        <a:lstStyle/>
        <a:p>
          <a:endParaRPr lang="en-US"/>
        </a:p>
      </dgm:t>
    </dgm:pt>
    <dgm:pt modelId="{4C144D43-2551-4F51-8418-09D56BDBE958}" type="pres">
      <dgm:prSet presAssocID="{1A00926D-27D2-47A1-97CD-CD6D17E315CF}" presName="node" presStyleLbl="node1" presStyleIdx="1" presStyleCnt="4" custScaleX="73885">
        <dgm:presLayoutVars>
          <dgm:bulletEnabled val="1"/>
        </dgm:presLayoutVars>
      </dgm:prSet>
      <dgm:spPr/>
      <dgm:t>
        <a:bodyPr/>
        <a:lstStyle/>
        <a:p>
          <a:endParaRPr lang="en-US"/>
        </a:p>
      </dgm:t>
    </dgm:pt>
    <dgm:pt modelId="{4C99F157-D15B-4905-BAA6-4A8CEB0CECDB}" type="pres">
      <dgm:prSet presAssocID="{72CD42BC-E1DD-4995-B905-DC9ABA8509E4}" presName="sibTrans" presStyleLbl="sibTrans2D1" presStyleIdx="1" presStyleCnt="3" custFlipHor="1" custScaleX="225677" custScaleY="88470"/>
      <dgm:spPr/>
      <dgm:t>
        <a:bodyPr/>
        <a:lstStyle/>
        <a:p>
          <a:endParaRPr lang="en-US"/>
        </a:p>
      </dgm:t>
    </dgm:pt>
    <dgm:pt modelId="{5BEC3AEA-2209-4598-B1CE-7FF48FE0B221}" type="pres">
      <dgm:prSet presAssocID="{72CD42BC-E1DD-4995-B905-DC9ABA8509E4}" presName="connectorText" presStyleLbl="sibTrans2D1" presStyleIdx="1" presStyleCnt="3"/>
      <dgm:spPr/>
      <dgm:t>
        <a:bodyPr/>
        <a:lstStyle/>
        <a:p>
          <a:endParaRPr lang="en-US"/>
        </a:p>
      </dgm:t>
    </dgm:pt>
    <dgm:pt modelId="{E6AFA178-A30A-4F11-98DA-C74CBD4E0335}" type="pres">
      <dgm:prSet presAssocID="{DCC24E05-697C-4878-AE44-11ACEDE55441}" presName="node" presStyleLbl="node1" presStyleIdx="2" presStyleCnt="4" custScaleX="117800">
        <dgm:presLayoutVars>
          <dgm:bulletEnabled val="1"/>
        </dgm:presLayoutVars>
      </dgm:prSet>
      <dgm:spPr/>
      <dgm:t>
        <a:bodyPr/>
        <a:lstStyle/>
        <a:p>
          <a:endParaRPr lang="en-US"/>
        </a:p>
      </dgm:t>
    </dgm:pt>
    <dgm:pt modelId="{49262913-B6B1-4074-BF35-A64847197537}" type="pres">
      <dgm:prSet presAssocID="{9A500D98-1286-4330-9AC2-5AFC0A97F722}" presName="sibTrans" presStyleLbl="sibTrans2D1" presStyleIdx="2" presStyleCnt="3" custFlipHor="1" custScaleX="187560" custScaleY="88470" custLinFactNeighborX="-11753"/>
      <dgm:spPr/>
      <dgm:t>
        <a:bodyPr/>
        <a:lstStyle/>
        <a:p>
          <a:endParaRPr lang="en-US"/>
        </a:p>
      </dgm:t>
    </dgm:pt>
    <dgm:pt modelId="{FA6D813D-9830-4774-A1F0-3DE802D66D65}" type="pres">
      <dgm:prSet presAssocID="{9A500D98-1286-4330-9AC2-5AFC0A97F722}" presName="connectorText" presStyleLbl="sibTrans2D1" presStyleIdx="2" presStyleCnt="3"/>
      <dgm:spPr/>
      <dgm:t>
        <a:bodyPr/>
        <a:lstStyle/>
        <a:p>
          <a:endParaRPr lang="en-US"/>
        </a:p>
      </dgm:t>
    </dgm:pt>
    <dgm:pt modelId="{5EF3A758-A669-4C4B-A6A8-893D829C17DE}" type="pres">
      <dgm:prSet presAssocID="{B4FCEBA6-BE3B-47BB-B6A3-D4A36FEAD847}" presName="node" presStyleLbl="node1" presStyleIdx="3" presStyleCnt="4">
        <dgm:presLayoutVars>
          <dgm:bulletEnabled val="1"/>
        </dgm:presLayoutVars>
      </dgm:prSet>
      <dgm:spPr/>
      <dgm:t>
        <a:bodyPr/>
        <a:lstStyle/>
        <a:p>
          <a:endParaRPr lang="en-US"/>
        </a:p>
      </dgm:t>
    </dgm:pt>
  </dgm:ptLst>
  <dgm:cxnLst>
    <dgm:cxn modelId="{C2CE5156-D6EB-4089-926C-2346CE5B1863}" type="presOf" srcId="{DCC24E05-697C-4878-AE44-11ACEDE55441}" destId="{E6AFA178-A30A-4F11-98DA-C74CBD4E0335}" srcOrd="0" destOrd="0" presId="urn:microsoft.com/office/officeart/2005/8/layout/process1"/>
    <dgm:cxn modelId="{6D03C79B-D964-48E9-91AC-2E414B7DDCED}" type="presOf" srcId="{FE141DBA-EBFA-4E57-ACF1-B6B5796312A7}" destId="{FF28C7EF-052A-43FB-A500-615EFDB543BE}" srcOrd="0" destOrd="0" presId="urn:microsoft.com/office/officeart/2005/8/layout/process1"/>
    <dgm:cxn modelId="{E4845F81-EE9C-4FAF-9562-1DE788A0141A}" type="presOf" srcId="{0A7FC091-26CC-4B0E-B4F5-41F2EE755FA8}" destId="{1ED3C2A2-A03D-4FAC-BC68-CFF31F2387AE}" srcOrd="0" destOrd="0" presId="urn:microsoft.com/office/officeart/2005/8/layout/process1"/>
    <dgm:cxn modelId="{DBE0416E-C5DE-45B7-8586-5C606B71E8F3}" type="presOf" srcId="{DC94A143-3AE3-4C2B-8C85-F227ED3BF71D}" destId="{EF7B46A5-44AB-42B6-A0EF-596FC88D7179}" srcOrd="1" destOrd="0" presId="urn:microsoft.com/office/officeart/2005/8/layout/process1"/>
    <dgm:cxn modelId="{8885D4AB-14F0-48CF-A997-D4DC4C7BA4CE}" type="presOf" srcId="{72CD42BC-E1DD-4995-B905-DC9ABA8509E4}" destId="{5BEC3AEA-2209-4598-B1CE-7FF48FE0B221}" srcOrd="1" destOrd="0" presId="urn:microsoft.com/office/officeart/2005/8/layout/process1"/>
    <dgm:cxn modelId="{57072B77-E03F-44BD-B784-32ACCFC81F20}" srcId="{FE141DBA-EBFA-4E57-ACF1-B6B5796312A7}" destId="{DCC24E05-697C-4878-AE44-11ACEDE55441}" srcOrd="2" destOrd="0" parTransId="{26AAE370-6D1A-4194-8F3E-407B8FC1ABB2}" sibTransId="{9A500D98-1286-4330-9AC2-5AFC0A97F722}"/>
    <dgm:cxn modelId="{F832C8F3-DD0D-4A24-AAA0-966088BB5C10}" type="presOf" srcId="{9A500D98-1286-4330-9AC2-5AFC0A97F722}" destId="{49262913-B6B1-4074-BF35-A64847197537}" srcOrd="0" destOrd="0" presId="urn:microsoft.com/office/officeart/2005/8/layout/process1"/>
    <dgm:cxn modelId="{C7AD9F31-8AF8-4AD2-8807-A67E5E62D68D}" type="presOf" srcId="{DC94A143-3AE3-4C2B-8C85-F227ED3BF71D}" destId="{B0F01273-6886-4495-AE07-327A3FB39866}" srcOrd="0" destOrd="0" presId="urn:microsoft.com/office/officeart/2005/8/layout/process1"/>
    <dgm:cxn modelId="{58D55435-2F57-4E0F-BAB4-20F30DF2CB21}" srcId="{FE141DBA-EBFA-4E57-ACF1-B6B5796312A7}" destId="{B4FCEBA6-BE3B-47BB-B6A3-D4A36FEAD847}" srcOrd="3" destOrd="0" parTransId="{F74F8102-93C9-4010-A7C1-26F33AE6D973}" sibTransId="{37E4F60D-7B94-46BB-A2DA-0D19769F0D06}"/>
    <dgm:cxn modelId="{12215BA3-0567-43F6-83AA-B46531AF9A5F}" type="presOf" srcId="{9A500D98-1286-4330-9AC2-5AFC0A97F722}" destId="{FA6D813D-9830-4774-A1F0-3DE802D66D65}" srcOrd="1" destOrd="0" presId="urn:microsoft.com/office/officeart/2005/8/layout/process1"/>
    <dgm:cxn modelId="{A41D5F9D-9F96-4FBF-A486-06012723B32F}" srcId="{FE141DBA-EBFA-4E57-ACF1-B6B5796312A7}" destId="{1A00926D-27D2-47A1-97CD-CD6D17E315CF}" srcOrd="1" destOrd="0" parTransId="{7C0B815B-07D5-4B74-A43D-9F31E54AA63A}" sibTransId="{72CD42BC-E1DD-4995-B905-DC9ABA8509E4}"/>
    <dgm:cxn modelId="{E0CA8C3F-C3BA-4DCA-8401-3AA058AA5350}" type="presOf" srcId="{B4FCEBA6-BE3B-47BB-B6A3-D4A36FEAD847}" destId="{5EF3A758-A669-4C4B-A6A8-893D829C17DE}" srcOrd="0" destOrd="0" presId="urn:microsoft.com/office/officeart/2005/8/layout/process1"/>
    <dgm:cxn modelId="{AA12F30B-8B21-4EF7-9494-9219ECF9568F}" srcId="{FE141DBA-EBFA-4E57-ACF1-B6B5796312A7}" destId="{0A7FC091-26CC-4B0E-B4F5-41F2EE755FA8}" srcOrd="0" destOrd="0" parTransId="{12B39822-19AD-4046-8F7E-AD5B8F69779B}" sibTransId="{DC94A143-3AE3-4C2B-8C85-F227ED3BF71D}"/>
    <dgm:cxn modelId="{F36309DF-3215-4D6B-8C5C-84ADFB10E459}" type="presOf" srcId="{72CD42BC-E1DD-4995-B905-DC9ABA8509E4}" destId="{4C99F157-D15B-4905-BAA6-4A8CEB0CECDB}" srcOrd="0" destOrd="0" presId="urn:microsoft.com/office/officeart/2005/8/layout/process1"/>
    <dgm:cxn modelId="{42965610-B35E-4C7E-8DEF-E0C542ACC72D}" type="presOf" srcId="{1A00926D-27D2-47A1-97CD-CD6D17E315CF}" destId="{4C144D43-2551-4F51-8418-09D56BDBE958}" srcOrd="0" destOrd="0" presId="urn:microsoft.com/office/officeart/2005/8/layout/process1"/>
    <dgm:cxn modelId="{BBD16BD1-CC60-4BBD-99DF-3E098F4246AF}" type="presParOf" srcId="{FF28C7EF-052A-43FB-A500-615EFDB543BE}" destId="{1ED3C2A2-A03D-4FAC-BC68-CFF31F2387AE}" srcOrd="0" destOrd="0" presId="urn:microsoft.com/office/officeart/2005/8/layout/process1"/>
    <dgm:cxn modelId="{E38CD356-1A3D-4CAE-A1FA-C9839E6FF67D}" type="presParOf" srcId="{FF28C7EF-052A-43FB-A500-615EFDB543BE}" destId="{B0F01273-6886-4495-AE07-327A3FB39866}" srcOrd="1" destOrd="0" presId="urn:microsoft.com/office/officeart/2005/8/layout/process1"/>
    <dgm:cxn modelId="{0FFF2291-D655-463D-870C-84655363E563}" type="presParOf" srcId="{B0F01273-6886-4495-AE07-327A3FB39866}" destId="{EF7B46A5-44AB-42B6-A0EF-596FC88D7179}" srcOrd="0" destOrd="0" presId="urn:microsoft.com/office/officeart/2005/8/layout/process1"/>
    <dgm:cxn modelId="{02AE5C82-20FA-4779-ACAA-E91265202C0E}" type="presParOf" srcId="{FF28C7EF-052A-43FB-A500-615EFDB543BE}" destId="{4C144D43-2551-4F51-8418-09D56BDBE958}" srcOrd="2" destOrd="0" presId="urn:microsoft.com/office/officeart/2005/8/layout/process1"/>
    <dgm:cxn modelId="{FA2E540D-1491-4A8A-AF7E-751EB5EA6B3F}" type="presParOf" srcId="{FF28C7EF-052A-43FB-A500-615EFDB543BE}" destId="{4C99F157-D15B-4905-BAA6-4A8CEB0CECDB}" srcOrd="3" destOrd="0" presId="urn:microsoft.com/office/officeart/2005/8/layout/process1"/>
    <dgm:cxn modelId="{6BE4D220-D00A-4801-A0C4-6D4D70EDCE8D}" type="presParOf" srcId="{4C99F157-D15B-4905-BAA6-4A8CEB0CECDB}" destId="{5BEC3AEA-2209-4598-B1CE-7FF48FE0B221}" srcOrd="0" destOrd="0" presId="urn:microsoft.com/office/officeart/2005/8/layout/process1"/>
    <dgm:cxn modelId="{908B58BC-6F8F-495C-AEF4-F14BCB17C4D7}" type="presParOf" srcId="{FF28C7EF-052A-43FB-A500-615EFDB543BE}" destId="{E6AFA178-A30A-4F11-98DA-C74CBD4E0335}" srcOrd="4" destOrd="0" presId="urn:microsoft.com/office/officeart/2005/8/layout/process1"/>
    <dgm:cxn modelId="{0D4E6CC9-0CC9-4C85-8D1A-F370D8B5C2B7}" type="presParOf" srcId="{FF28C7EF-052A-43FB-A500-615EFDB543BE}" destId="{49262913-B6B1-4074-BF35-A64847197537}" srcOrd="5" destOrd="0" presId="urn:microsoft.com/office/officeart/2005/8/layout/process1"/>
    <dgm:cxn modelId="{2E2F1BEB-C0A4-40D3-80BA-882190B36EAC}" type="presParOf" srcId="{49262913-B6B1-4074-BF35-A64847197537}" destId="{FA6D813D-9830-4774-A1F0-3DE802D66D65}" srcOrd="0" destOrd="0" presId="urn:microsoft.com/office/officeart/2005/8/layout/process1"/>
    <dgm:cxn modelId="{F7C88347-663E-4FFF-BC41-4E703E80A820}" type="presParOf" srcId="{FF28C7EF-052A-43FB-A500-615EFDB543BE}" destId="{5EF3A758-A669-4C4B-A6A8-893D829C17DE}"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3C2A2-A03D-4FAC-BC68-CFF31F2387AE}">
      <dsp:nvSpPr>
        <dsp:cNvPr id="0" name=""/>
        <dsp:cNvSpPr/>
      </dsp:nvSpPr>
      <dsp:spPr>
        <a:xfrm>
          <a:off x="0" y="908342"/>
          <a:ext cx="1260284" cy="1511459"/>
        </a:xfrm>
        <a:prstGeom prst="roundRect">
          <a:avLst>
            <a:gd name="adj" fmla="val 10000"/>
          </a:avLst>
        </a:prstGeom>
        <a:solidFill>
          <a:schemeClr val="bg2">
            <a:lumMod val="60000"/>
            <a:lumOff val="40000"/>
          </a:schemeClr>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0" lang="fa-IR" altLang="en-US" sz="1400" b="1" i="0" u="none" strike="noStrike" kern="1200"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تجدید ساختار به منظور حفظ مجدد توان رقابتی یا کنترل</a:t>
          </a:r>
          <a:endParaRPr lang="en-US" sz="1400" kern="1200" dirty="0"/>
        </a:p>
      </dsp:txBody>
      <dsp:txXfrm>
        <a:off x="36912" y="945254"/>
        <a:ext cx="1186460" cy="1437635"/>
      </dsp:txXfrm>
    </dsp:sp>
    <dsp:sp modelId="{B0F01273-6886-4495-AE07-327A3FB39866}">
      <dsp:nvSpPr>
        <dsp:cNvPr id="0" name=""/>
        <dsp:cNvSpPr/>
      </dsp:nvSpPr>
      <dsp:spPr>
        <a:xfrm flipH="1">
          <a:off x="1248996" y="1494287"/>
          <a:ext cx="781982" cy="239338"/>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320797" y="1542155"/>
        <a:ext cx="710181" cy="143602"/>
      </dsp:txXfrm>
    </dsp:sp>
    <dsp:sp modelId="{4C144D43-2551-4F51-8418-09D56BDBE958}">
      <dsp:nvSpPr>
        <dsp:cNvPr id="0" name=""/>
        <dsp:cNvSpPr/>
      </dsp:nvSpPr>
      <dsp:spPr>
        <a:xfrm>
          <a:off x="1804471" y="908342"/>
          <a:ext cx="994511" cy="1511459"/>
        </a:xfrm>
        <a:prstGeom prst="roundRect">
          <a:avLst>
            <a:gd name="adj" fmla="val 10000"/>
          </a:avLst>
        </a:prstGeom>
        <a:solidFill>
          <a:schemeClr val="bg2">
            <a:lumMod val="60000"/>
            <a:lumOff val="40000"/>
          </a:schemeClr>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0" lang="fa-IR" altLang="en-US" sz="1400" b="1" i="0" u="none" strike="noStrike" kern="1200"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بحران</a:t>
          </a:r>
          <a:endParaRPr lang="en-US" sz="1100" kern="1200" dirty="0"/>
        </a:p>
      </dsp:txBody>
      <dsp:txXfrm>
        <a:off x="1833599" y="937470"/>
        <a:ext cx="936255" cy="1453203"/>
      </dsp:txXfrm>
    </dsp:sp>
    <dsp:sp modelId="{4C99F157-D15B-4905-BAA6-4A8CEB0CECDB}">
      <dsp:nvSpPr>
        <dsp:cNvPr id="0" name=""/>
        <dsp:cNvSpPr/>
      </dsp:nvSpPr>
      <dsp:spPr>
        <a:xfrm flipH="1">
          <a:off x="2754271" y="1516409"/>
          <a:ext cx="643986" cy="295325"/>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842868" y="1575474"/>
        <a:ext cx="555389" cy="177195"/>
      </dsp:txXfrm>
    </dsp:sp>
    <dsp:sp modelId="{E6AFA178-A30A-4F11-98DA-C74CBD4E0335}">
      <dsp:nvSpPr>
        <dsp:cNvPr id="0" name=""/>
        <dsp:cNvSpPr/>
      </dsp:nvSpPr>
      <dsp:spPr>
        <a:xfrm>
          <a:off x="3337394" y="908342"/>
          <a:ext cx="1585619" cy="1511459"/>
        </a:xfrm>
        <a:prstGeom prst="roundRect">
          <a:avLst>
            <a:gd name="adj" fmla="val 10000"/>
          </a:avLst>
        </a:prstGeom>
        <a:solidFill>
          <a:schemeClr val="bg2">
            <a:lumMod val="60000"/>
            <a:lumOff val="40000"/>
          </a:schemeClr>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1910" tIns="41910" rIns="41910" bIns="41910" numCol="1" spcCol="1270" anchor="ctr" anchorCtr="0">
          <a:noAutofit/>
        </a:bodyPr>
        <a:lstStyle/>
        <a:p>
          <a:pPr lvl="0" algn="r" defTabSz="488950">
            <a:lnSpc>
              <a:spcPct val="90000"/>
            </a:lnSpc>
            <a:spcBef>
              <a:spcPct val="0"/>
            </a:spcBef>
            <a:spcAft>
              <a:spcPct val="35000"/>
            </a:spcAft>
          </a:pPr>
          <a:r>
            <a:rPr kumimoji="0" lang="fa-IR" altLang="en-US" sz="1100" b="1" i="0" u="none" strike="noStrike" kern="1200"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ترکیبی از:</a:t>
          </a:r>
          <a:endParaRPr kumimoji="0" lang="en-US" altLang="en-US" sz="1100" b="1" i="0" u="none" strike="noStrike" kern="1200" cap="none" normalizeH="0" baseline="0" dirty="0" smtClean="0">
            <a:ln>
              <a:noFill/>
            </a:ln>
            <a:solidFill>
              <a:schemeClr val="tx1"/>
            </a:solidFill>
            <a:effectLst/>
            <a:cs typeface="B Nazanin" panose="00000400000000000000" pitchFamily="2" charset="-78"/>
          </a:endParaRPr>
        </a:p>
        <a:p>
          <a:pPr lvl="0" algn="r" defTabSz="488950" rtl="1">
            <a:lnSpc>
              <a:spcPct val="90000"/>
            </a:lnSpc>
            <a:spcBef>
              <a:spcPct val="0"/>
            </a:spcBef>
            <a:spcAft>
              <a:spcPct val="35000"/>
            </a:spcAft>
          </a:pPr>
          <a:r>
            <a:rPr kumimoji="0" lang="en-US" altLang="en-US" sz="1100" b="1" i="0" u="none" strike="noStrike" kern="1200"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a:t>
          </a:r>
          <a:r>
            <a:rPr kumimoji="0" lang="fa-IR" altLang="en-US" sz="1100" b="1" i="0" u="none" strike="noStrike" kern="1200"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تنوع و گسترش بازارها</a:t>
          </a:r>
          <a:endParaRPr kumimoji="0" lang="en-US" altLang="en-US" sz="1100" b="1" i="0" u="none" strike="noStrike" kern="1200" cap="none" normalizeH="0" baseline="0" dirty="0" smtClean="0">
            <a:ln>
              <a:noFill/>
            </a:ln>
            <a:solidFill>
              <a:schemeClr val="tx1"/>
            </a:solidFill>
            <a:effectLst/>
            <a:cs typeface="B Nazanin" panose="00000400000000000000" pitchFamily="2" charset="-78"/>
          </a:endParaRPr>
        </a:p>
        <a:p>
          <a:pPr lvl="0" algn="r" defTabSz="488950" rtl="1">
            <a:lnSpc>
              <a:spcPct val="90000"/>
            </a:lnSpc>
            <a:spcBef>
              <a:spcPct val="0"/>
            </a:spcBef>
            <a:spcAft>
              <a:spcPct val="35000"/>
            </a:spcAft>
          </a:pPr>
          <a:r>
            <a:rPr kumimoji="0" lang="en-US" altLang="en-US" sz="1100" b="1" i="0" u="none" strike="noStrike" kern="1200"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a:t>
          </a:r>
          <a:r>
            <a:rPr kumimoji="0" lang="fa-IR" altLang="en-US" sz="1100" b="1" i="0" u="none" strike="noStrike" kern="1200"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تنوع کالاها و خدمات</a:t>
          </a:r>
          <a:endParaRPr kumimoji="0" lang="en-US" altLang="en-US" sz="1100" b="1" i="0" u="none" strike="noStrike" kern="1200" cap="none" normalizeH="0" baseline="0" dirty="0" smtClean="0">
            <a:ln>
              <a:noFill/>
            </a:ln>
            <a:solidFill>
              <a:schemeClr val="tx1"/>
            </a:solidFill>
            <a:effectLst/>
            <a:cs typeface="B Nazanin" panose="00000400000000000000" pitchFamily="2" charset="-78"/>
          </a:endParaRPr>
        </a:p>
        <a:p>
          <a:pPr lvl="0" algn="r" defTabSz="488950" rtl="1">
            <a:lnSpc>
              <a:spcPct val="90000"/>
            </a:lnSpc>
            <a:spcBef>
              <a:spcPct val="0"/>
            </a:spcBef>
            <a:spcAft>
              <a:spcPct val="35000"/>
            </a:spcAft>
          </a:pPr>
          <a:r>
            <a:rPr kumimoji="0" lang="en-US" altLang="en-US" sz="1100" b="1" i="0" u="none" strike="noStrike" kern="1200"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a:t>
          </a:r>
          <a:r>
            <a:rPr kumimoji="0" lang="fa-IR" altLang="en-US" sz="1100" b="1" i="0" u="none" strike="noStrike" kern="1200"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تنوع فرآیندهای تغییر منابع</a:t>
          </a:r>
          <a:endParaRPr kumimoji="0" lang="en-US" altLang="en-US" sz="1100" b="1" i="0" u="none" strike="noStrike" kern="1200" cap="none" normalizeH="0" baseline="0" dirty="0" smtClean="0">
            <a:ln>
              <a:noFill/>
            </a:ln>
            <a:solidFill>
              <a:schemeClr val="tx1"/>
            </a:solidFill>
            <a:effectLst/>
            <a:cs typeface="B Nazanin" panose="00000400000000000000" pitchFamily="2" charset="-78"/>
          </a:endParaRPr>
        </a:p>
        <a:p>
          <a:pPr lvl="0" algn="r" defTabSz="488950" rtl="1">
            <a:lnSpc>
              <a:spcPct val="90000"/>
            </a:lnSpc>
            <a:spcBef>
              <a:spcPct val="0"/>
            </a:spcBef>
            <a:spcAft>
              <a:spcPct val="35000"/>
            </a:spcAft>
          </a:pPr>
          <a:r>
            <a:rPr kumimoji="0" lang="en-US" altLang="en-US" sz="1100" b="1" i="0" u="none" strike="noStrike" kern="1200"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a:t>
          </a:r>
          <a:r>
            <a:rPr kumimoji="0" lang="fa-IR" altLang="en-US" sz="1100" b="1" i="0" u="none" strike="noStrike" kern="1200"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ادغام عمودی</a:t>
          </a:r>
          <a:endParaRPr lang="en-US" sz="1100" kern="1200" dirty="0"/>
        </a:p>
      </dsp:txBody>
      <dsp:txXfrm>
        <a:off x="3381663" y="952611"/>
        <a:ext cx="1497081" cy="1422921"/>
      </dsp:txXfrm>
    </dsp:sp>
    <dsp:sp modelId="{49262913-B6B1-4074-BF35-A64847197537}">
      <dsp:nvSpPr>
        <dsp:cNvPr id="0" name=""/>
        <dsp:cNvSpPr/>
      </dsp:nvSpPr>
      <dsp:spPr>
        <a:xfrm flipH="1">
          <a:off x="4899148" y="1516409"/>
          <a:ext cx="535216" cy="295325"/>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987745" y="1575474"/>
        <a:ext cx="446619" cy="177195"/>
      </dsp:txXfrm>
    </dsp:sp>
    <dsp:sp modelId="{5EF3A758-A669-4C4B-A6A8-893D829C17DE}">
      <dsp:nvSpPr>
        <dsp:cNvPr id="0" name=""/>
        <dsp:cNvSpPr/>
      </dsp:nvSpPr>
      <dsp:spPr>
        <a:xfrm>
          <a:off x="5461423" y="908342"/>
          <a:ext cx="1346026" cy="1511459"/>
        </a:xfrm>
        <a:prstGeom prst="roundRect">
          <a:avLst>
            <a:gd name="adj" fmla="val 10000"/>
          </a:avLst>
        </a:prstGeom>
        <a:solidFill>
          <a:schemeClr val="bg2">
            <a:lumMod val="60000"/>
            <a:lumOff val="4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0" lang="fa-IR" altLang="en-US" sz="1400" b="1" i="0" u="none" strike="noStrike" kern="1200" cap="none" normalizeH="0" baseline="0" dirty="0" smtClean="0">
              <a:ln>
                <a:noFill/>
              </a:ln>
              <a:solidFill>
                <a:schemeClr val="tx1"/>
              </a:solidFill>
              <a:effectLst/>
              <a:latin typeface="Calibri" pitchFamily="34" charset="0"/>
              <a:ea typeface="Calibri" pitchFamily="34" charset="0"/>
              <a:cs typeface="B Nazanin" panose="00000400000000000000" pitchFamily="2" charset="-78"/>
            </a:rPr>
            <a:t>تمرکر برروی یک واحد تجاری و یک بازار منحصر به فرد</a:t>
          </a:r>
          <a:endParaRPr lang="en-US" sz="1400" kern="1200" dirty="0"/>
        </a:p>
      </dsp:txBody>
      <dsp:txXfrm>
        <a:off x="5500847" y="947766"/>
        <a:ext cx="1267178" cy="14326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9D8559-1BC7-40CB-A7A1-FF3CA9C0CD78}" type="datetimeFigureOut">
              <a:rPr lang="en-US" smtClean="0"/>
              <a:pPr/>
              <a:t>4/5/2016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845C5-D3C4-4C0D-822D-15349220A293}" type="slidenum">
              <a:rPr lang="en-US" smtClean="0"/>
              <a:pPr/>
              <a:t>‹#›</a:t>
            </a:fld>
            <a:endParaRPr lang="en-US"/>
          </a:p>
        </p:txBody>
      </p:sp>
    </p:spTree>
    <p:extLst>
      <p:ext uri="{BB962C8B-B14F-4D97-AF65-F5344CB8AC3E}">
        <p14:creationId xmlns:p14="http://schemas.microsoft.com/office/powerpoint/2010/main" xmlns="" val="85393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27D8249-88DC-4763-B8DB-A9DB72A83DA8}" type="datetimeFigureOut">
              <a:rPr lang="en-US" smtClean="0"/>
              <a:pPr/>
              <a:t>4/5/2016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68156FD-E81E-421C-B095-3FB2B94AB18D}"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D8249-88DC-4763-B8DB-A9DB72A83DA8}"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156FD-E81E-421C-B095-3FB2B94AB18D}"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D8249-88DC-4763-B8DB-A9DB72A83DA8}"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156FD-E81E-421C-B095-3FB2B94AB18D}"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57"/>
          <p:cNvGrpSpPr>
            <a:grpSpLocks/>
          </p:cNvGrpSpPr>
          <p:nvPr/>
        </p:nvGrpSpPr>
        <p:grpSpPr bwMode="auto">
          <a:xfrm>
            <a:off x="0" y="6245225"/>
            <a:ext cx="9144000" cy="612775"/>
            <a:chOff x="0" y="3934"/>
            <a:chExt cx="5760" cy="386"/>
          </a:xfrm>
        </p:grpSpPr>
        <p:sp>
          <p:nvSpPr>
            <p:cNvPr id="5" name="Rectangle 55"/>
            <p:cNvSpPr>
              <a:spLocks noChangeArrowheads="1"/>
            </p:cNvSpPr>
            <p:nvPr userDrawn="1"/>
          </p:nvSpPr>
          <p:spPr bwMode="gray">
            <a:xfrm>
              <a:off x="0" y="4064"/>
              <a:ext cx="5760" cy="256"/>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fa-IR">
                <a:solidFill>
                  <a:srgbClr val="000000"/>
                </a:solidFill>
                <a:cs typeface="Arial" pitchFamily="34" charset="0"/>
              </a:endParaRPr>
            </a:p>
          </p:txBody>
        </p:sp>
        <p:sp>
          <p:nvSpPr>
            <p:cNvPr id="6" name="Freeform 56"/>
            <p:cNvSpPr>
              <a:spLocks/>
            </p:cNvSpPr>
            <p:nvPr userDrawn="1"/>
          </p:nvSpPr>
          <p:spPr bwMode="gray">
            <a:xfrm>
              <a:off x="4425" y="3934"/>
              <a:ext cx="1335" cy="194"/>
            </a:xfrm>
            <a:custGeom>
              <a:avLst/>
              <a:gdLst>
                <a:gd name="T0" fmla="*/ 0 w 1335"/>
                <a:gd name="T1" fmla="*/ 137 h 194"/>
                <a:gd name="T2" fmla="*/ 229 w 1335"/>
                <a:gd name="T3" fmla="*/ 0 h 194"/>
                <a:gd name="T4" fmla="*/ 1335 w 1335"/>
                <a:gd name="T5" fmla="*/ 2 h 194"/>
                <a:gd name="T6" fmla="*/ 1335 w 1335"/>
                <a:gd name="T7" fmla="*/ 194 h 194"/>
                <a:gd name="T8" fmla="*/ 87 w 1335"/>
                <a:gd name="T9" fmla="*/ 194 h 194"/>
                <a:gd name="T10" fmla="*/ 0 w 1335"/>
                <a:gd name="T11" fmla="*/ 137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35" h="194">
                  <a:moveTo>
                    <a:pt x="0" y="137"/>
                  </a:moveTo>
                  <a:lnTo>
                    <a:pt x="229" y="0"/>
                  </a:lnTo>
                  <a:lnTo>
                    <a:pt x="1335" y="2"/>
                  </a:lnTo>
                  <a:lnTo>
                    <a:pt x="1335" y="194"/>
                  </a:lnTo>
                  <a:lnTo>
                    <a:pt x="87" y="194"/>
                  </a:lnTo>
                  <a:lnTo>
                    <a:pt x="0" y="137"/>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rtl="1" fontAlgn="base">
                <a:spcBef>
                  <a:spcPct val="0"/>
                </a:spcBef>
                <a:spcAft>
                  <a:spcPct val="0"/>
                </a:spcAft>
              </a:pPr>
              <a:endParaRPr lang="fa-IR">
                <a:solidFill>
                  <a:srgbClr val="000000"/>
                </a:solidFill>
                <a:cs typeface="Arial" pitchFamily="34" charset="0"/>
              </a:endParaRPr>
            </a:p>
          </p:txBody>
        </p:sp>
      </p:grpSp>
      <p:sp>
        <p:nvSpPr>
          <p:cNvPr id="7" name="Text Box 14"/>
          <p:cNvSpPr txBox="1">
            <a:spLocks noChangeArrowheads="1"/>
          </p:cNvSpPr>
          <p:nvPr/>
        </p:nvSpPr>
        <p:spPr bwMode="gray">
          <a:xfrm>
            <a:off x="304800" y="471488"/>
            <a:ext cx="13843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b="1" i="1">
                <a:solidFill>
                  <a:srgbClr val="4987E3"/>
                </a:solidFill>
              </a:rPr>
              <a:t>LOGO</a:t>
            </a:r>
          </a:p>
        </p:txBody>
      </p:sp>
      <p:sp>
        <p:nvSpPr>
          <p:cNvPr id="8" name="Text Box 53"/>
          <p:cNvSpPr txBox="1">
            <a:spLocks noChangeArrowheads="1"/>
          </p:cNvSpPr>
          <p:nvPr/>
        </p:nvSpPr>
        <p:spPr bwMode="gray">
          <a:xfrm>
            <a:off x="1676400" y="1905000"/>
            <a:ext cx="3276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1600" b="1">
                <a:solidFill>
                  <a:srgbClr val="000000"/>
                </a:solidFill>
              </a:rPr>
              <a:t>“ Add your company slogan ”</a:t>
            </a:r>
          </a:p>
        </p:txBody>
      </p:sp>
      <p:sp>
        <p:nvSpPr>
          <p:cNvPr id="3075" name="Rectangle 3"/>
          <p:cNvSpPr>
            <a:spLocks noGrp="1" noChangeArrowheads="1"/>
          </p:cNvSpPr>
          <p:nvPr>
            <p:ph type="subTitle" idx="1"/>
          </p:nvPr>
        </p:nvSpPr>
        <p:spPr bwMode="black">
          <a:xfrm>
            <a:off x="1371600" y="5638800"/>
            <a:ext cx="6705600" cy="381000"/>
          </a:xfrm>
        </p:spPr>
        <p:txBody>
          <a:bodyPr/>
          <a:lstStyle>
            <a:lvl1pPr marL="0" indent="0" algn="ctr">
              <a:buFont typeface="Wingdings" pitchFamily="2" charset="2"/>
              <a:buNone/>
              <a:defRPr sz="1600" b="1">
                <a:solidFill>
                  <a:schemeClr val="folHlink"/>
                </a:solidFill>
              </a:defRPr>
            </a:lvl1pPr>
          </a:lstStyle>
          <a:p>
            <a:r>
              <a:rPr lang="en-US" smtClean="0"/>
              <a:t>Click to edit Master subtitle style</a:t>
            </a:r>
            <a:endParaRPr lang="en-US"/>
          </a:p>
        </p:txBody>
      </p:sp>
      <p:sp>
        <p:nvSpPr>
          <p:cNvPr id="3074" name="Rectangle 2"/>
          <p:cNvSpPr>
            <a:spLocks noGrp="1" noChangeArrowheads="1"/>
          </p:cNvSpPr>
          <p:nvPr>
            <p:ph type="ctrTitle"/>
          </p:nvPr>
        </p:nvSpPr>
        <p:spPr>
          <a:xfrm>
            <a:off x="914400" y="4953000"/>
            <a:ext cx="7391400" cy="762000"/>
          </a:xfrm>
        </p:spPr>
        <p:txBody>
          <a:bodyPr/>
          <a:lstStyle>
            <a:lvl1pPr algn="ctr">
              <a:defRPr sz="4000">
                <a:solidFill>
                  <a:schemeClr val="bg1"/>
                </a:solidFill>
              </a:defRPr>
            </a:lvl1pPr>
          </a:lstStyle>
          <a:p>
            <a:r>
              <a:rPr lang="en-US" smtClean="0"/>
              <a:t>Click to edit Master title style</a:t>
            </a:r>
            <a:endParaRPr lang="en-US"/>
          </a:p>
        </p:txBody>
      </p:sp>
      <p:sp>
        <p:nvSpPr>
          <p:cNvPr id="9" name="Rectangle 4"/>
          <p:cNvSpPr>
            <a:spLocks noGrp="1" noChangeArrowheads="1"/>
          </p:cNvSpPr>
          <p:nvPr>
            <p:ph type="dt" sz="half" idx="10"/>
          </p:nvPr>
        </p:nvSpPr>
        <p:spPr>
          <a:xfrm>
            <a:off x="457200" y="6477000"/>
            <a:ext cx="2133600" cy="244475"/>
          </a:xfrm>
        </p:spPr>
        <p:txBody>
          <a:bodyPr/>
          <a:lstStyle>
            <a:lvl1pPr>
              <a:defRPr/>
            </a:lvl1pPr>
          </a:lstStyle>
          <a:p>
            <a:pPr>
              <a:defRPr/>
            </a:pPr>
            <a:endParaRPr lang="en-US">
              <a:solidFill>
                <a:srgbClr val="FFFFFF"/>
              </a:solidFill>
            </a:endParaRPr>
          </a:p>
        </p:txBody>
      </p:sp>
      <p:sp>
        <p:nvSpPr>
          <p:cNvPr id="10" name="Rectangle 5"/>
          <p:cNvSpPr>
            <a:spLocks noGrp="1" noChangeArrowheads="1"/>
          </p:cNvSpPr>
          <p:nvPr>
            <p:ph type="ftr" sz="quarter" idx="11"/>
          </p:nvPr>
        </p:nvSpPr>
        <p:spPr>
          <a:xfrm>
            <a:off x="5867400" y="6477000"/>
            <a:ext cx="2895600" cy="244475"/>
          </a:xfrm>
        </p:spPr>
        <p:txBody>
          <a:bodyPr/>
          <a:lstStyle>
            <a:lvl1pPr>
              <a:defRPr b="0"/>
            </a:lvl1pPr>
          </a:lstStyle>
          <a:p>
            <a:pPr>
              <a:defRPr/>
            </a:pPr>
            <a:endParaRPr lang="en-US">
              <a:solidFill>
                <a:srgbClr val="FFFFFF"/>
              </a:solidFill>
            </a:endParaRPr>
          </a:p>
        </p:txBody>
      </p:sp>
      <p:sp>
        <p:nvSpPr>
          <p:cNvPr id="11" name="Rectangle 6"/>
          <p:cNvSpPr>
            <a:spLocks noGrp="1" noChangeArrowheads="1"/>
          </p:cNvSpPr>
          <p:nvPr>
            <p:ph type="sldNum" sz="quarter" idx="12"/>
          </p:nvPr>
        </p:nvSpPr>
        <p:spPr>
          <a:xfrm>
            <a:off x="3429000" y="6477000"/>
            <a:ext cx="2133600" cy="244475"/>
          </a:xfrm>
        </p:spPr>
        <p:txBody>
          <a:bodyPr/>
          <a:lstStyle>
            <a:lvl1pPr>
              <a:defRPr/>
            </a:lvl1pPr>
          </a:lstStyle>
          <a:p>
            <a:pPr>
              <a:defRPr/>
            </a:pPr>
            <a:fld id="{25FB5FEB-1A25-4C91-AB78-7A49353382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764149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www.Win2Farsi.com   </a:t>
            </a:r>
          </a:p>
        </p:txBody>
      </p:sp>
      <p:sp>
        <p:nvSpPr>
          <p:cNvPr id="6" name="Rectangle 6"/>
          <p:cNvSpPr>
            <a:spLocks noGrp="1" noChangeArrowheads="1"/>
          </p:cNvSpPr>
          <p:nvPr>
            <p:ph type="sldNum" sz="quarter" idx="12"/>
          </p:nvPr>
        </p:nvSpPr>
        <p:spPr>
          <a:ln/>
        </p:spPr>
        <p:txBody>
          <a:bodyPr/>
          <a:lstStyle>
            <a:lvl1pPr>
              <a:defRPr/>
            </a:lvl1pPr>
          </a:lstStyle>
          <a:p>
            <a:pPr>
              <a:defRPr/>
            </a:pPr>
            <a:fld id="{FD384179-04F0-496A-AF59-FDCDC7F309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989789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www.Win2Farsi.com   </a:t>
            </a:r>
          </a:p>
        </p:txBody>
      </p:sp>
      <p:sp>
        <p:nvSpPr>
          <p:cNvPr id="6" name="Rectangle 6"/>
          <p:cNvSpPr>
            <a:spLocks noGrp="1" noChangeArrowheads="1"/>
          </p:cNvSpPr>
          <p:nvPr>
            <p:ph type="sldNum" sz="quarter" idx="12"/>
          </p:nvPr>
        </p:nvSpPr>
        <p:spPr>
          <a:ln/>
        </p:spPr>
        <p:txBody>
          <a:bodyPr/>
          <a:lstStyle>
            <a:lvl1pPr>
              <a:defRPr/>
            </a:lvl1pPr>
          </a:lstStyle>
          <a:p>
            <a:pPr>
              <a:defRPr/>
            </a:pPr>
            <a:fld id="{928454E6-63F5-410E-8992-3BF73A72A1C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124695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3716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3716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www.Win2Farsi.com   </a:t>
            </a:r>
          </a:p>
        </p:txBody>
      </p:sp>
      <p:sp>
        <p:nvSpPr>
          <p:cNvPr id="7" name="Rectangle 6"/>
          <p:cNvSpPr>
            <a:spLocks noGrp="1" noChangeArrowheads="1"/>
          </p:cNvSpPr>
          <p:nvPr>
            <p:ph type="sldNum" sz="quarter" idx="12"/>
          </p:nvPr>
        </p:nvSpPr>
        <p:spPr>
          <a:ln/>
        </p:spPr>
        <p:txBody>
          <a:bodyPr/>
          <a:lstStyle>
            <a:lvl1pPr>
              <a:defRPr/>
            </a:lvl1pPr>
          </a:lstStyle>
          <a:p>
            <a:pPr>
              <a:defRPr/>
            </a:pPr>
            <a:fld id="{23E96F2B-9580-435F-96E0-292DA1C170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943291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www.Win2Farsi.com   </a:t>
            </a:r>
          </a:p>
        </p:txBody>
      </p:sp>
      <p:sp>
        <p:nvSpPr>
          <p:cNvPr id="9" name="Rectangle 6"/>
          <p:cNvSpPr>
            <a:spLocks noGrp="1" noChangeArrowheads="1"/>
          </p:cNvSpPr>
          <p:nvPr>
            <p:ph type="sldNum" sz="quarter" idx="12"/>
          </p:nvPr>
        </p:nvSpPr>
        <p:spPr>
          <a:ln/>
        </p:spPr>
        <p:txBody>
          <a:bodyPr/>
          <a:lstStyle>
            <a:lvl1pPr>
              <a:defRPr/>
            </a:lvl1pPr>
          </a:lstStyle>
          <a:p>
            <a:pPr>
              <a:defRPr/>
            </a:pPr>
            <a:fld id="{80165A05-BD7F-4B61-9FA3-2E9FEF1AB2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143124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www.Win2Farsi.com   </a:t>
            </a:r>
          </a:p>
        </p:txBody>
      </p:sp>
      <p:sp>
        <p:nvSpPr>
          <p:cNvPr id="5" name="Rectangle 6"/>
          <p:cNvSpPr>
            <a:spLocks noGrp="1" noChangeArrowheads="1"/>
          </p:cNvSpPr>
          <p:nvPr>
            <p:ph type="sldNum" sz="quarter" idx="12"/>
          </p:nvPr>
        </p:nvSpPr>
        <p:spPr>
          <a:ln/>
        </p:spPr>
        <p:txBody>
          <a:bodyPr/>
          <a:lstStyle>
            <a:lvl1pPr>
              <a:defRPr/>
            </a:lvl1pPr>
          </a:lstStyle>
          <a:p>
            <a:pPr>
              <a:defRPr/>
            </a:pPr>
            <a:fld id="{4365D9B3-5B82-4C58-997D-750744C90A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0082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www.Win2Farsi.com   </a:t>
            </a:r>
          </a:p>
        </p:txBody>
      </p:sp>
      <p:sp>
        <p:nvSpPr>
          <p:cNvPr id="4" name="Rectangle 6"/>
          <p:cNvSpPr>
            <a:spLocks noGrp="1" noChangeArrowheads="1"/>
          </p:cNvSpPr>
          <p:nvPr>
            <p:ph type="sldNum" sz="quarter" idx="12"/>
          </p:nvPr>
        </p:nvSpPr>
        <p:spPr>
          <a:ln/>
        </p:spPr>
        <p:txBody>
          <a:bodyPr/>
          <a:lstStyle>
            <a:lvl1pPr>
              <a:defRPr/>
            </a:lvl1pPr>
          </a:lstStyle>
          <a:p>
            <a:pPr>
              <a:defRPr/>
            </a:pPr>
            <a:fld id="{5C50CA15-615C-4FC7-8581-AF4A9B84CD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845218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www.Win2Farsi.com   </a:t>
            </a:r>
          </a:p>
        </p:txBody>
      </p:sp>
      <p:sp>
        <p:nvSpPr>
          <p:cNvPr id="7" name="Rectangle 6"/>
          <p:cNvSpPr>
            <a:spLocks noGrp="1" noChangeArrowheads="1"/>
          </p:cNvSpPr>
          <p:nvPr>
            <p:ph type="sldNum" sz="quarter" idx="12"/>
          </p:nvPr>
        </p:nvSpPr>
        <p:spPr>
          <a:ln/>
        </p:spPr>
        <p:txBody>
          <a:bodyPr/>
          <a:lstStyle>
            <a:lvl1pPr>
              <a:defRPr/>
            </a:lvl1pPr>
          </a:lstStyle>
          <a:p>
            <a:pPr>
              <a:defRPr/>
            </a:pPr>
            <a:fld id="{1F861199-8F22-46E0-B87F-B4A6541EC6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39748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D8249-88DC-4763-B8DB-A9DB72A83DA8}"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156FD-E81E-421C-B095-3FB2B94AB18D}"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www.Win2Farsi.com   </a:t>
            </a:r>
          </a:p>
        </p:txBody>
      </p:sp>
      <p:sp>
        <p:nvSpPr>
          <p:cNvPr id="7" name="Rectangle 6"/>
          <p:cNvSpPr>
            <a:spLocks noGrp="1" noChangeArrowheads="1"/>
          </p:cNvSpPr>
          <p:nvPr>
            <p:ph type="sldNum" sz="quarter" idx="12"/>
          </p:nvPr>
        </p:nvSpPr>
        <p:spPr>
          <a:ln/>
        </p:spPr>
        <p:txBody>
          <a:bodyPr/>
          <a:lstStyle>
            <a:lvl1pPr>
              <a:defRPr/>
            </a:lvl1pPr>
          </a:lstStyle>
          <a:p>
            <a:pPr>
              <a:defRPr/>
            </a:pPr>
            <a:fld id="{8FD560B8-FCB3-487B-8480-8442956CE1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745851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www.Win2Farsi.com   </a:t>
            </a:r>
          </a:p>
        </p:txBody>
      </p:sp>
      <p:sp>
        <p:nvSpPr>
          <p:cNvPr id="6" name="Rectangle 6"/>
          <p:cNvSpPr>
            <a:spLocks noGrp="1" noChangeArrowheads="1"/>
          </p:cNvSpPr>
          <p:nvPr>
            <p:ph type="sldNum" sz="quarter" idx="12"/>
          </p:nvPr>
        </p:nvSpPr>
        <p:spPr>
          <a:ln/>
        </p:spPr>
        <p:txBody>
          <a:bodyPr/>
          <a:lstStyle>
            <a:lvl1pPr>
              <a:defRPr/>
            </a:lvl1pPr>
          </a:lstStyle>
          <a:p>
            <a:pPr>
              <a:defRPr/>
            </a:pPr>
            <a:fld id="{E9976685-5779-484D-A283-F56AF8F3CF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956010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03238"/>
            <a:ext cx="2057400" cy="589756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503238"/>
            <a:ext cx="60198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www.Win2Farsi.com   </a:t>
            </a:r>
          </a:p>
        </p:txBody>
      </p:sp>
      <p:sp>
        <p:nvSpPr>
          <p:cNvPr id="6" name="Rectangle 6"/>
          <p:cNvSpPr>
            <a:spLocks noGrp="1" noChangeArrowheads="1"/>
          </p:cNvSpPr>
          <p:nvPr>
            <p:ph type="sldNum" sz="quarter" idx="12"/>
          </p:nvPr>
        </p:nvSpPr>
        <p:spPr>
          <a:ln/>
        </p:spPr>
        <p:txBody>
          <a:bodyPr/>
          <a:lstStyle>
            <a:lvl1pPr>
              <a:defRPr/>
            </a:lvl1pPr>
          </a:lstStyle>
          <a:p>
            <a:pPr>
              <a:defRPr/>
            </a:pPr>
            <a:fld id="{A61697B2-DB9B-4231-BFF0-85BD2FDAE9A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059534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503238"/>
            <a:ext cx="7848600" cy="563562"/>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371600"/>
            <a:ext cx="8229600" cy="5029200"/>
          </a:xfrm>
        </p:spPr>
        <p:txBody>
          <a:bodyPr/>
          <a:lstStyle/>
          <a:p>
            <a:pPr lvl="0"/>
            <a:r>
              <a:rPr lang="en-US" noProof="0" smtClean="0"/>
              <a:t>Click icon to add table</a:t>
            </a:r>
            <a:endParaRPr lang="fa-IR"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www.Win2Farsi.com   </a:t>
            </a:r>
          </a:p>
        </p:txBody>
      </p:sp>
      <p:sp>
        <p:nvSpPr>
          <p:cNvPr id="6" name="Rectangle 6"/>
          <p:cNvSpPr>
            <a:spLocks noGrp="1" noChangeArrowheads="1"/>
          </p:cNvSpPr>
          <p:nvPr>
            <p:ph type="sldNum" sz="quarter" idx="12"/>
          </p:nvPr>
        </p:nvSpPr>
        <p:spPr>
          <a:ln/>
        </p:spPr>
        <p:txBody>
          <a:bodyPr/>
          <a:lstStyle>
            <a:lvl1pPr>
              <a:defRPr/>
            </a:lvl1pPr>
          </a:lstStyle>
          <a:p>
            <a:pPr>
              <a:defRPr/>
            </a:pPr>
            <a:fld id="{2A6D2721-D456-42F3-B4EA-148435DDE2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49580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pPr>
              <a:defRPr/>
            </a:pPr>
            <a:fld id="{6DAA0C08-1AD2-4400-83A7-C41088221760}"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xmlns="" val="324042111"/>
      </p:ext>
    </p:extLst>
  </p:cSld>
  <p:clrMapOvr>
    <a:masterClrMapping/>
  </p:clrMapOvr>
  <p:transition>
    <p:rand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pPr>
              <a:defRPr/>
            </a:pPr>
            <a:fld id="{242906E1-29FB-46C6-81FB-6F7060C87780}"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4217975146"/>
      </p:ext>
    </p:extLst>
  </p:cSld>
  <p:clrMapOvr>
    <a:masterClrMapping/>
  </p:clrMapOvr>
  <p:transition>
    <p:random/>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pPr>
              <a:defRPr/>
            </a:pPr>
            <a:fld id="{3ACB0E33-0A4E-41F2-9587-1A3E6172E2FA}"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xmlns="" val="3873270149"/>
      </p:ext>
    </p:extLst>
  </p:cSld>
  <p:clrMapOvr>
    <a:masterClrMapping/>
  </p:clrMapOvr>
  <p:transition>
    <p:random/>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pPr>
              <a:defRPr/>
            </a:pPr>
            <a:fld id="{427A983A-B970-4DA6-BFBE-DCA5ED21544F}"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1739147777"/>
      </p:ext>
    </p:extLst>
  </p:cSld>
  <p:clrMapOvr>
    <a:masterClrMapping/>
  </p:clrMapOvr>
  <p:transition>
    <p:rand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pPr>
              <a:defRPr/>
            </a:pPr>
            <a:fld id="{8685E9F7-7B6F-4B19-A2AC-5142DE41A459}"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581891469"/>
      </p:ext>
    </p:extLst>
  </p:cSld>
  <p:clrMapOvr>
    <a:masterClrMapping/>
  </p:clrMapOvr>
  <p:transition>
    <p:random/>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pPr>
              <a:defRPr/>
            </a:pPr>
            <a:fld id="{A92967B6-2D1A-484E-AC18-A215DC15953E}"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161067895"/>
      </p:ext>
    </p:extLst>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7D8249-88DC-4763-B8DB-A9DB72A83DA8}"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156FD-E81E-421C-B095-3FB2B94AB18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pPr>
              <a:defRPr/>
            </a:pPr>
            <a:fld id="{F4CFB8CD-EE22-4CFB-B22B-9611C6E9BC84}"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xmlns="" val="1445698705"/>
      </p:ext>
    </p:extLst>
  </p:cSld>
  <p:clrMapOvr>
    <a:masterClrMapping/>
  </p:clrMapOvr>
  <p:transition>
    <p:random/>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pPr>
              <a:defRPr/>
            </a:pPr>
            <a:fld id="{49550549-AF81-4387-BAEA-B3DBA2FA66DC}"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591108063"/>
      </p:ext>
    </p:extLst>
  </p:cSld>
  <p:clrMapOvr>
    <a:masterClrMapping/>
  </p:clrMapOvr>
  <p:transition>
    <p:random/>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pPr>
              <a:defRPr/>
            </a:pPr>
            <a:fld id="{7631EEE3-B281-4AF1-8B29-577D88F8142D}"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xmlns="" val="2500037010"/>
      </p:ext>
    </p:extLst>
  </p:cSld>
  <p:clrMapOvr>
    <a:masterClrMapping/>
  </p:clrMapOvr>
  <p:transition>
    <p:random/>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pPr>
              <a:defRPr/>
            </a:pPr>
            <a:fld id="{F1040DBA-87BE-486F-85E7-15DB96F9637B}"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184402069"/>
      </p:ext>
    </p:extLst>
  </p:cSld>
  <p:clrMapOvr>
    <a:masterClrMapping/>
  </p:clrMapOvr>
  <p:transition>
    <p:random/>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pPr>
              <a:defRPr/>
            </a:pPr>
            <a:fld id="{A6C24D28-D6E9-4D46-B3F2-F8A3BB8AE37B}"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1037740917"/>
      </p:ext>
    </p:extLst>
  </p:cSld>
  <p:clrMapOvr>
    <a:masterClrMapping/>
  </p:clrMapOvr>
  <p:transition>
    <p:random/>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pPr>
              <a:defRPr/>
            </a:pPr>
            <a:fld id="{6DAA0C08-1AD2-4400-83A7-C41088221760}"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xmlns="" val="4132212720"/>
      </p:ext>
    </p:extLst>
  </p:cSld>
  <p:clrMapOvr>
    <a:masterClrMapping/>
  </p:clrMapOvr>
  <p:transition>
    <p:random/>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pPr>
              <a:defRPr/>
            </a:pPr>
            <a:fld id="{242906E1-29FB-46C6-81FB-6F7060C87780}"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2209751322"/>
      </p:ext>
    </p:extLst>
  </p:cSld>
  <p:clrMapOvr>
    <a:masterClrMapping/>
  </p:clrMapOvr>
  <p:transition>
    <p:random/>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pPr>
              <a:defRPr/>
            </a:pPr>
            <a:fld id="{3ACB0E33-0A4E-41F2-9587-1A3E6172E2FA}"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xmlns="" val="1194943837"/>
      </p:ext>
    </p:extLst>
  </p:cSld>
  <p:clrMapOvr>
    <a:masterClrMapping/>
  </p:clrMapOvr>
  <p:transition>
    <p:random/>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pPr>
              <a:defRPr/>
            </a:pPr>
            <a:fld id="{427A983A-B970-4DA6-BFBE-DCA5ED21544F}"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2956684559"/>
      </p:ext>
    </p:extLst>
  </p:cSld>
  <p:clrMapOvr>
    <a:masterClrMapping/>
  </p:clrMapOvr>
  <p:transition>
    <p:random/>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pPr>
              <a:defRPr/>
            </a:pPr>
            <a:fld id="{8685E9F7-7B6F-4B19-A2AC-5142DE41A459}"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1102304720"/>
      </p:ext>
    </p:extLst>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27D8249-88DC-4763-B8DB-A9DB72A83DA8}"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156FD-E81E-421C-B095-3FB2B94AB18D}"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pPr>
              <a:defRPr/>
            </a:pPr>
            <a:fld id="{A92967B6-2D1A-484E-AC18-A215DC15953E}"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2735340974"/>
      </p:ext>
    </p:extLst>
  </p:cSld>
  <p:clrMapOvr>
    <a:masterClrMapping/>
  </p:clrMapOvr>
  <p:transition>
    <p:random/>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pPr>
              <a:defRPr/>
            </a:pPr>
            <a:fld id="{F4CFB8CD-EE22-4CFB-B22B-9611C6E9BC84}"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xmlns="" val="2600166674"/>
      </p:ext>
    </p:extLst>
  </p:cSld>
  <p:clrMapOvr>
    <a:masterClrMapping/>
  </p:clrMapOvr>
  <p:transition>
    <p:random/>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pPr>
              <a:defRPr/>
            </a:pPr>
            <a:fld id="{49550549-AF81-4387-BAEA-B3DBA2FA66DC}"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2237526074"/>
      </p:ext>
    </p:extLst>
  </p:cSld>
  <p:clrMapOvr>
    <a:masterClrMapping/>
  </p:clrMapOvr>
  <p:transition>
    <p:random/>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pPr>
              <a:defRPr/>
            </a:pPr>
            <a:fld id="{7631EEE3-B281-4AF1-8B29-577D88F8142D}"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xmlns="" val="3354405607"/>
      </p:ext>
    </p:extLst>
  </p:cSld>
  <p:clrMapOvr>
    <a:masterClrMapping/>
  </p:clrMapOvr>
  <p:transition>
    <p:random/>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pPr>
              <a:defRPr/>
            </a:pPr>
            <a:fld id="{F1040DBA-87BE-486F-85E7-15DB96F9637B}"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2664907914"/>
      </p:ext>
    </p:extLst>
  </p:cSld>
  <p:clrMapOvr>
    <a:masterClrMapping/>
  </p:clrMapOvr>
  <p:transition>
    <p:random/>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solidFill>
                  <a:srgbClr val="E7DEC9">
                    <a:shade val="50000"/>
                    <a:satMod val="200000"/>
                  </a:srgbClr>
                </a:solidFill>
              </a:rPr>
              <a:pPr/>
              <a:t>4/5/2016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pPr>
              <a:defRPr/>
            </a:pPr>
            <a:fld id="{A6C24D28-D6E9-4D46-B3F2-F8A3BB8AE37B}"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1733232202"/>
      </p:ext>
    </p:extLst>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7D8249-88DC-4763-B8DB-A9DB72A83DA8}" type="datetimeFigureOut">
              <a:rPr lang="en-US" smtClean="0"/>
              <a:pPr/>
              <a:t>4/5/2016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8156FD-E81E-421C-B095-3FB2B94AB18D}"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7D8249-88DC-4763-B8DB-A9DB72A83DA8}" type="datetimeFigureOut">
              <a:rPr lang="en-US" smtClean="0"/>
              <a:pPr/>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8156FD-E81E-421C-B095-3FB2B94AB18D}"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D8249-88DC-4763-B8DB-A9DB72A83DA8}" type="datetimeFigureOut">
              <a:rPr lang="en-US" smtClean="0"/>
              <a:pPr/>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8156FD-E81E-421C-B095-3FB2B94AB1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D8249-88DC-4763-B8DB-A9DB72A83DA8}"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156FD-E81E-421C-B095-3FB2B94AB1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D8249-88DC-4763-B8DB-A9DB72A83DA8}"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156FD-E81E-421C-B095-3FB2B94AB1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27D8249-88DC-4763-B8DB-A9DB72A83DA8}" type="datetimeFigureOut">
              <a:rPr lang="en-US" smtClean="0"/>
              <a:pPr/>
              <a:t>4/5/2016</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68156FD-E81E-421C-B095-3FB2B94AB1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grpSp>
        <p:nvGrpSpPr>
          <p:cNvPr id="1026" name="Group 89"/>
          <p:cNvGrpSpPr>
            <a:grpSpLocks/>
          </p:cNvGrpSpPr>
          <p:nvPr/>
        </p:nvGrpSpPr>
        <p:grpSpPr bwMode="auto">
          <a:xfrm>
            <a:off x="0" y="6400800"/>
            <a:ext cx="9144000" cy="457200"/>
            <a:chOff x="0" y="4032"/>
            <a:chExt cx="5760" cy="288"/>
          </a:xfrm>
        </p:grpSpPr>
        <p:sp>
          <p:nvSpPr>
            <p:cNvPr id="1033" name="Rectangle 86"/>
            <p:cNvSpPr>
              <a:spLocks noChangeArrowheads="1"/>
            </p:cNvSpPr>
            <p:nvPr userDrawn="1"/>
          </p:nvSpPr>
          <p:spPr bwMode="gray">
            <a:xfrm>
              <a:off x="0" y="4128"/>
              <a:ext cx="5760" cy="192"/>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fa-IR">
                <a:solidFill>
                  <a:srgbClr val="000000"/>
                </a:solidFill>
                <a:cs typeface="Arial" pitchFamily="34" charset="0"/>
              </a:endParaRPr>
            </a:p>
          </p:txBody>
        </p:sp>
        <p:sp>
          <p:nvSpPr>
            <p:cNvPr id="1034" name="Freeform 88"/>
            <p:cNvSpPr>
              <a:spLocks/>
            </p:cNvSpPr>
            <p:nvPr userDrawn="1"/>
          </p:nvSpPr>
          <p:spPr bwMode="gray">
            <a:xfrm>
              <a:off x="4224" y="4032"/>
              <a:ext cx="1536" cy="144"/>
            </a:xfrm>
            <a:custGeom>
              <a:avLst/>
              <a:gdLst>
                <a:gd name="T0" fmla="*/ 0 w 1536"/>
                <a:gd name="T1" fmla="*/ 96 h 144"/>
                <a:gd name="T2" fmla="*/ 144 w 1536"/>
                <a:gd name="T3" fmla="*/ 0 h 144"/>
                <a:gd name="T4" fmla="*/ 1536 w 1536"/>
                <a:gd name="T5" fmla="*/ 0 h 144"/>
                <a:gd name="T6" fmla="*/ 1536 w 1536"/>
                <a:gd name="T7" fmla="*/ 144 h 144"/>
                <a:gd name="T8" fmla="*/ 0 w 1536"/>
                <a:gd name="T9" fmla="*/ 144 h 144"/>
                <a:gd name="T10" fmla="*/ 0 w 1536"/>
                <a:gd name="T11" fmla="*/ 96 h 1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6" h="144">
                  <a:moveTo>
                    <a:pt x="0" y="96"/>
                  </a:moveTo>
                  <a:lnTo>
                    <a:pt x="144" y="0"/>
                  </a:lnTo>
                  <a:lnTo>
                    <a:pt x="1536" y="0"/>
                  </a:lnTo>
                  <a:lnTo>
                    <a:pt x="1536" y="144"/>
                  </a:lnTo>
                  <a:lnTo>
                    <a:pt x="0" y="144"/>
                  </a:lnTo>
                  <a:lnTo>
                    <a:pt x="0" y="96"/>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rtl="1" fontAlgn="base">
                <a:spcBef>
                  <a:spcPct val="0"/>
                </a:spcBef>
                <a:spcAft>
                  <a:spcPct val="0"/>
                </a:spcAft>
              </a:pPr>
              <a:endParaRPr lang="fa-IR">
                <a:solidFill>
                  <a:srgbClr val="000000"/>
                </a:solidFill>
                <a:cs typeface="Arial" pitchFamily="34" charset="0"/>
              </a:endParaRPr>
            </a:p>
          </p:txBody>
        </p:sp>
      </p:grpSp>
      <p:graphicFrame>
        <p:nvGraphicFramePr>
          <p:cNvPr id="1027" name="Object 85"/>
          <p:cNvGraphicFramePr>
            <a:graphicFrameLocks noChangeAspect="1"/>
          </p:cNvGraphicFramePr>
          <p:nvPr/>
        </p:nvGraphicFramePr>
        <p:xfrm>
          <a:off x="0" y="228600"/>
          <a:ext cx="9144000" cy="1066800"/>
        </p:xfrm>
        <a:graphic>
          <a:graphicData uri="http://schemas.openxmlformats.org/presentationml/2006/ole">
            <p:oleObj spid="_x0000_s1096" name="Image" r:id="rId15" imgW="12977778" imgH="1955556" progId="">
              <p:embed/>
            </p:oleObj>
          </a:graphicData>
        </a:graphic>
      </p:graphicFrame>
      <p:sp>
        <p:nvSpPr>
          <p:cNvPr id="1028" name="Rectangle 3"/>
          <p:cNvSpPr>
            <a:spLocks noGrp="1" noChangeArrowheads="1"/>
          </p:cNvSpPr>
          <p:nvPr>
            <p:ph type="body" idx="1"/>
          </p:nvPr>
        </p:nvSpPr>
        <p:spPr bwMode="auto">
          <a:xfrm>
            <a:off x="457200" y="1371600"/>
            <a:ext cx="82296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gray">
          <a:xfrm>
            <a:off x="457200" y="6562725"/>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solidFill>
                  <a:schemeClr val="bg1"/>
                </a:solidFill>
                <a:cs typeface="+mn-cs"/>
              </a:defRPr>
            </a:lvl1pPr>
          </a:lstStyle>
          <a:p>
            <a:pPr fontAlgn="base">
              <a:spcBef>
                <a:spcPct val="0"/>
              </a:spcBef>
              <a:spcAft>
                <a:spcPct val="0"/>
              </a:spcAft>
              <a:defRPr/>
            </a:pPr>
            <a:endParaRPr lang="en-US">
              <a:solidFill>
                <a:srgbClr val="FFFFFF"/>
              </a:solidFill>
            </a:endParaRPr>
          </a:p>
        </p:txBody>
      </p:sp>
      <p:sp>
        <p:nvSpPr>
          <p:cNvPr id="3" name="Rectangle 5"/>
          <p:cNvSpPr>
            <a:spLocks noGrp="1" noChangeArrowheads="1"/>
          </p:cNvSpPr>
          <p:nvPr>
            <p:ph type="ftr" sz="quarter" idx="3"/>
          </p:nvPr>
        </p:nvSpPr>
        <p:spPr bwMode="gray">
          <a:xfrm>
            <a:off x="67818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200" b="1">
                <a:solidFill>
                  <a:schemeClr val="bg1"/>
                </a:solidFill>
                <a:cs typeface="+mn-cs"/>
              </a:defRPr>
            </a:lvl1pPr>
          </a:lstStyle>
          <a:p>
            <a:pPr fontAlgn="base">
              <a:spcBef>
                <a:spcPct val="0"/>
              </a:spcBef>
              <a:spcAft>
                <a:spcPct val="0"/>
              </a:spcAft>
              <a:defRPr/>
            </a:pPr>
            <a:r>
              <a:rPr lang="en-US">
                <a:solidFill>
                  <a:srgbClr val="FFFFFF"/>
                </a:solidFill>
              </a:rPr>
              <a:t>www.Win2Farsi.com   </a:t>
            </a:r>
          </a:p>
        </p:txBody>
      </p:sp>
      <p:sp>
        <p:nvSpPr>
          <p:cNvPr id="1030" name="Rectangle 6"/>
          <p:cNvSpPr>
            <a:spLocks noGrp="1" noChangeArrowheads="1"/>
          </p:cNvSpPr>
          <p:nvPr>
            <p:ph type="sldNum" sz="quarter" idx="4"/>
          </p:nvPr>
        </p:nvSpPr>
        <p:spPr bwMode="gray">
          <a:xfrm>
            <a:off x="3756025" y="6551613"/>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200">
                <a:solidFill>
                  <a:schemeClr val="bg1"/>
                </a:solidFill>
                <a:cs typeface="+mn-cs"/>
              </a:defRPr>
            </a:lvl1pPr>
          </a:lstStyle>
          <a:p>
            <a:pPr fontAlgn="base">
              <a:spcBef>
                <a:spcPct val="0"/>
              </a:spcBef>
              <a:spcAft>
                <a:spcPct val="0"/>
              </a:spcAft>
              <a:defRPr/>
            </a:pPr>
            <a:fld id="{799BD436-2B6C-457A-9705-2BDB89DFF441}"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1032" name="Rectangle 2"/>
          <p:cNvSpPr>
            <a:spLocks noGrp="1" noChangeArrowheads="1"/>
          </p:cNvSpPr>
          <p:nvPr>
            <p:ph type="title"/>
          </p:nvPr>
        </p:nvSpPr>
        <p:spPr bwMode="gray">
          <a:xfrm>
            <a:off x="762000" y="503238"/>
            <a:ext cx="7848600" cy="56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xmlns="" val="26975477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dt="0"/>
  <p:txStyles>
    <p:titleStyle>
      <a:lvl1pPr algn="l" rtl="1" eaLnBrk="0" fontAlgn="base" hangingPunct="0">
        <a:spcBef>
          <a:spcPct val="0"/>
        </a:spcBef>
        <a:spcAft>
          <a:spcPct val="0"/>
        </a:spcAft>
        <a:defRPr sz="2800" b="1">
          <a:solidFill>
            <a:schemeClr val="tx1"/>
          </a:solidFill>
          <a:latin typeface="+mj-lt"/>
          <a:ea typeface="+mj-ea"/>
          <a:cs typeface="+mj-cs"/>
        </a:defRPr>
      </a:lvl1pPr>
      <a:lvl2pPr algn="l" rtl="1" eaLnBrk="0" fontAlgn="base" hangingPunct="0">
        <a:spcBef>
          <a:spcPct val="0"/>
        </a:spcBef>
        <a:spcAft>
          <a:spcPct val="0"/>
        </a:spcAft>
        <a:defRPr sz="2800" b="1">
          <a:solidFill>
            <a:schemeClr val="tx1"/>
          </a:solidFill>
          <a:latin typeface="Arial" pitchFamily="34" charset="0"/>
        </a:defRPr>
      </a:lvl2pPr>
      <a:lvl3pPr algn="l" rtl="1" eaLnBrk="0" fontAlgn="base" hangingPunct="0">
        <a:spcBef>
          <a:spcPct val="0"/>
        </a:spcBef>
        <a:spcAft>
          <a:spcPct val="0"/>
        </a:spcAft>
        <a:defRPr sz="2800" b="1">
          <a:solidFill>
            <a:schemeClr val="tx1"/>
          </a:solidFill>
          <a:latin typeface="Arial" pitchFamily="34" charset="0"/>
        </a:defRPr>
      </a:lvl3pPr>
      <a:lvl4pPr algn="l" rtl="1" eaLnBrk="0" fontAlgn="base" hangingPunct="0">
        <a:spcBef>
          <a:spcPct val="0"/>
        </a:spcBef>
        <a:spcAft>
          <a:spcPct val="0"/>
        </a:spcAft>
        <a:defRPr sz="2800" b="1">
          <a:solidFill>
            <a:schemeClr val="tx1"/>
          </a:solidFill>
          <a:latin typeface="Arial" pitchFamily="34" charset="0"/>
        </a:defRPr>
      </a:lvl4pPr>
      <a:lvl5pPr algn="l" rtl="1" eaLnBrk="0" fontAlgn="base" hangingPunct="0">
        <a:spcBef>
          <a:spcPct val="0"/>
        </a:spcBef>
        <a:spcAft>
          <a:spcPct val="0"/>
        </a:spcAft>
        <a:defRPr sz="2800" b="1">
          <a:solidFill>
            <a:schemeClr val="tx1"/>
          </a:solidFill>
          <a:latin typeface="Arial" pitchFamily="34" charset="0"/>
        </a:defRPr>
      </a:lvl5pPr>
      <a:lvl6pPr marL="457200" algn="l" rtl="1" eaLnBrk="1" fontAlgn="base" hangingPunct="1">
        <a:spcBef>
          <a:spcPct val="0"/>
        </a:spcBef>
        <a:spcAft>
          <a:spcPct val="0"/>
        </a:spcAft>
        <a:defRPr sz="2800" b="1">
          <a:solidFill>
            <a:schemeClr val="tx1"/>
          </a:solidFill>
          <a:latin typeface="Arial" pitchFamily="34" charset="0"/>
        </a:defRPr>
      </a:lvl6pPr>
      <a:lvl7pPr marL="914400" algn="l" rtl="1" eaLnBrk="1" fontAlgn="base" hangingPunct="1">
        <a:spcBef>
          <a:spcPct val="0"/>
        </a:spcBef>
        <a:spcAft>
          <a:spcPct val="0"/>
        </a:spcAft>
        <a:defRPr sz="2800" b="1">
          <a:solidFill>
            <a:schemeClr val="tx1"/>
          </a:solidFill>
          <a:latin typeface="Arial" pitchFamily="34" charset="0"/>
        </a:defRPr>
      </a:lvl7pPr>
      <a:lvl8pPr marL="1371600" algn="l" rtl="1" eaLnBrk="1" fontAlgn="base" hangingPunct="1">
        <a:spcBef>
          <a:spcPct val="0"/>
        </a:spcBef>
        <a:spcAft>
          <a:spcPct val="0"/>
        </a:spcAft>
        <a:defRPr sz="2800" b="1">
          <a:solidFill>
            <a:schemeClr val="tx1"/>
          </a:solidFill>
          <a:latin typeface="Arial" pitchFamily="34" charset="0"/>
        </a:defRPr>
      </a:lvl8pPr>
      <a:lvl9pPr marL="1828800" algn="l" rtl="1" eaLnBrk="1" fontAlgn="base" hangingPunct="1">
        <a:spcBef>
          <a:spcPct val="0"/>
        </a:spcBef>
        <a:spcAft>
          <a:spcPct val="0"/>
        </a:spcAft>
        <a:defRPr sz="2800" b="1">
          <a:solidFill>
            <a:schemeClr val="tx1"/>
          </a:solidFill>
          <a:latin typeface="Arial" pitchFamily="34" charset="0"/>
        </a:defRPr>
      </a:lvl9pPr>
    </p:titleStyle>
    <p:bodyStyle>
      <a:lvl1pPr marL="342900" indent="-342900" algn="r" rtl="1" eaLnBrk="0" fontAlgn="base" hangingPunct="0">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r" rtl="1" eaLnBrk="0" fontAlgn="base" hangingPunct="0">
        <a:spcBef>
          <a:spcPct val="20000"/>
        </a:spcBef>
        <a:spcAft>
          <a:spcPct val="0"/>
        </a:spcAft>
        <a:buClr>
          <a:schemeClr val="tx1"/>
        </a:buClr>
        <a:buChar char="•"/>
        <a:defRPr sz="20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a:solidFill>
            <a:schemeClr val="tx1"/>
          </a:solidFill>
          <a:latin typeface="+mn-lt"/>
        </a:defRPr>
      </a:lvl6pPr>
      <a:lvl7pPr marL="2971800" indent="-228600" algn="r" rtl="1" eaLnBrk="1" fontAlgn="base" hangingPunct="1">
        <a:spcBef>
          <a:spcPct val="20000"/>
        </a:spcBef>
        <a:spcAft>
          <a:spcPct val="0"/>
        </a:spcAft>
        <a:buChar char="»"/>
        <a:defRPr>
          <a:solidFill>
            <a:schemeClr val="tx1"/>
          </a:solidFill>
          <a:latin typeface="+mn-lt"/>
        </a:defRPr>
      </a:lvl7pPr>
      <a:lvl8pPr marL="3429000" indent="-228600" algn="r" rtl="1" eaLnBrk="1" fontAlgn="base" hangingPunct="1">
        <a:spcBef>
          <a:spcPct val="20000"/>
        </a:spcBef>
        <a:spcAft>
          <a:spcPct val="0"/>
        </a:spcAft>
        <a:buChar char="»"/>
        <a:defRPr>
          <a:solidFill>
            <a:schemeClr val="tx1"/>
          </a:solidFill>
          <a:latin typeface="+mn-lt"/>
        </a:defRPr>
      </a:lvl8pPr>
      <a:lvl9pPr marL="3886200" indent="-228600" algn="r" rtl="1" eaLnBrk="1" fontAlgn="base" hangingPunct="1">
        <a:spcBef>
          <a:spcPct val="20000"/>
        </a:spcBef>
        <a:spcAft>
          <a:spcPct val="0"/>
        </a:spcAft>
        <a:buChar char="»"/>
        <a:defRPr>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4AB02A5-4FE5-49D9-9E24-09F23B90C450}" type="datetimeFigureOut">
              <a:rPr lang="en-US" smtClean="0">
                <a:solidFill>
                  <a:srgbClr val="E7DEC9">
                    <a:shade val="50000"/>
                    <a:satMod val="200000"/>
                  </a:srgbClr>
                </a:solidFill>
              </a:rPr>
              <a:pPr/>
              <a:t>4/5/2016</a:t>
            </a:fld>
            <a:endParaRPr lang="en-US">
              <a:solidFill>
                <a:srgbClr val="E7DEC9">
                  <a:shade val="5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4B0A12B-92BA-4D06-8159-BA8A396EDA4D}"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xmlns="" val="113301912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random/>
  </p:transition>
  <p:timing>
    <p:tnLst>
      <p:par>
        <p:cTn id="1" dur="indefinite" restart="never" nodeType="tmRoot"/>
      </p:par>
    </p:tnLst>
  </p:timing>
  <p:hf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4AB02A5-4FE5-49D9-9E24-09F23B90C450}" type="datetimeFigureOut">
              <a:rPr lang="en-US" smtClean="0">
                <a:solidFill>
                  <a:srgbClr val="E7DEC9">
                    <a:shade val="50000"/>
                    <a:satMod val="200000"/>
                  </a:srgbClr>
                </a:solidFill>
              </a:rPr>
              <a:pPr/>
              <a:t>4/5/2016</a:t>
            </a:fld>
            <a:endParaRPr lang="en-US">
              <a:solidFill>
                <a:srgbClr val="E7DEC9">
                  <a:shade val="5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4B0A12B-92BA-4D06-8159-BA8A396EDA4D}" type="slidenum">
              <a:rPr lang="ar-SA" smtClean="0">
                <a:solidFill>
                  <a:srgbClr val="E7DEC9">
                    <a:shade val="50000"/>
                    <a:satMod val="200000"/>
                  </a:srgbClr>
                </a:solidFill>
              </a:rPr>
              <a:pPr>
                <a:def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xmlns="" val="399851565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random/>
  </p:transition>
  <p:timing>
    <p:tnLst>
      <p:par>
        <p:cTn id="1" dur="indefinite" restart="never" nodeType="tmRoot"/>
      </p:par>
    </p:tnLst>
  </p:timing>
  <p:hf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nffsli.jpg"/>
          <p:cNvPicPr>
            <a:picLocks noGrp="1" noChangeAspect="1"/>
          </p:cNvPicPr>
          <p:nvPr isPhoto="1"/>
        </p:nvPicPr>
        <p:blipFill>
          <a:blip r:embed="rId2" cstate="print">
            <a:extLst/>
          </a:blip>
          <a:srcRect/>
          <a:stretch>
            <a:fillRect/>
          </a:stretch>
        </p:blipFill>
        <p:spPr bwMode="auto">
          <a:xfrm>
            <a:off x="0" y="4763"/>
            <a:ext cx="9144000" cy="6846887"/>
          </a:xfrm>
          <a:prstGeom prst="rect">
            <a:avLst/>
          </a:prstGeom>
          <a:extLst/>
        </p:spPr>
      </p:pic>
    </p:spTree>
    <p:extLst>
      <p:ext uri="{BB962C8B-B14F-4D97-AF65-F5344CB8AC3E}">
        <p14:creationId xmlns:p14="http://schemas.microsoft.com/office/powerpoint/2010/main" xmlns="" val="3110181815"/>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384" y="2213992"/>
            <a:ext cx="8322128" cy="1143000"/>
          </a:xfrm>
        </p:spPr>
        <p:txBody>
          <a:bodyPr>
            <a:noAutofit/>
          </a:bodyPr>
          <a:lstStyle/>
          <a:p>
            <a:pPr algn="justLow"/>
            <a:r>
              <a:rPr lang="fa-IR" sz="3200" dirty="0">
                <a:solidFill>
                  <a:schemeClr val="tx1"/>
                </a:solidFill>
                <a:effectLst/>
                <a:cs typeface="B Zar" panose="00000400000000000000" pitchFamily="2" charset="-78"/>
              </a:rPr>
              <a:t>شرکت ها ممکن است به دلایل متعددی دنباله روی ادغام عمودی باشند، زیرا آنها معتقد هستند، با در نظر گرفتن یکی از وظایفی که قبلا توسط یک شرکت دیگر انجام شده است، می توانند میزان سوددهی را افزایش دهند و از صرفه جویی هزینه معاملاتی استفاده </a:t>
            </a:r>
            <a:r>
              <a:rPr lang="fa-IR" sz="3200" dirty="0" smtClean="0">
                <a:solidFill>
                  <a:schemeClr val="tx1"/>
                </a:solidFill>
                <a:effectLst/>
                <a:cs typeface="B Zar" panose="00000400000000000000" pitchFamily="2" charset="-78"/>
              </a:rPr>
              <a:t>نمایند. به </a:t>
            </a:r>
            <a:r>
              <a:rPr lang="fa-IR" sz="3200" dirty="0">
                <a:solidFill>
                  <a:schemeClr val="tx1"/>
                </a:solidFill>
                <a:effectLst/>
                <a:cs typeface="B Zar" panose="00000400000000000000" pitchFamily="2" charset="-78"/>
              </a:rPr>
              <a:t>طور کلی، صرفه جویی در هزینه های معاملاتی به مطالعه مبادلات اقتصادی و هزینه های آن ها می پردازد.</a:t>
            </a:r>
            <a:endParaRPr lang="en-US" sz="3200" dirty="0">
              <a:solidFill>
                <a:schemeClr val="tx1"/>
              </a:solidFill>
              <a:cs typeface="B Zar" panose="00000400000000000000" pitchFamily="2" charset="-78"/>
            </a:endParaRPr>
          </a:p>
        </p:txBody>
      </p:sp>
      <p:sp>
        <p:nvSpPr>
          <p:cNvPr id="4" name="Slide Number Placeholder 3"/>
          <p:cNvSpPr>
            <a:spLocks noGrp="1"/>
          </p:cNvSpPr>
          <p:nvPr>
            <p:ph type="sldNum" sz="quarter" idx="12"/>
          </p:nvPr>
        </p:nvSpPr>
        <p:spPr/>
        <p:txBody>
          <a:bodyPr/>
          <a:lstStyle/>
          <a:p>
            <a:pPr>
              <a:defRPr/>
            </a:pPr>
            <a:fld id="{242906E1-29FB-46C6-81FB-6F7060C87780}" type="slidenum">
              <a:rPr lang="ar-SA" smtClean="0">
                <a:solidFill>
                  <a:srgbClr val="E7DEC9">
                    <a:shade val="50000"/>
                    <a:satMod val="200000"/>
                  </a:srgbClr>
                </a:solidFill>
              </a:rPr>
              <a:pPr>
                <a:defRPr/>
              </a:pPr>
              <a:t>10</a:t>
            </a:fld>
            <a:endParaRPr lang="en-US">
              <a:solidFill>
                <a:srgbClr val="E7DEC9">
                  <a:shade val="50000"/>
                  <a:satMod val="200000"/>
                </a:srgbClr>
              </a:solidFill>
            </a:endParaRPr>
          </a:p>
        </p:txBody>
      </p:sp>
    </p:spTree>
    <p:extLst>
      <p:ext uri="{BB962C8B-B14F-4D97-AF65-F5344CB8AC3E}">
        <p14:creationId xmlns:p14="http://schemas.microsoft.com/office/powerpoint/2010/main" xmlns="" val="9828189"/>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692696"/>
            <a:ext cx="9144000" cy="6192688"/>
          </a:xfrm>
          <a:prstGeom prst="roundRect">
            <a:avLst>
              <a:gd name="adj" fmla="val 233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3766"/>
            <a:ext cx="9180512" cy="675782"/>
          </a:xfr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fa-IR" sz="2400" dirty="0" smtClean="0">
                <a:cs typeface="B Titr" panose="00000700000000000000" pitchFamily="2" charset="-78"/>
              </a:rPr>
              <a:t>جدول هزینه معاملاتی و ادغام عمودی</a:t>
            </a:r>
            <a:endParaRPr lang="en-US" sz="24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242906E1-29FB-46C6-81FB-6F7060C87780}" type="slidenum">
              <a:rPr lang="ar-SA" smtClean="0">
                <a:solidFill>
                  <a:srgbClr val="E7DEC9">
                    <a:shade val="50000"/>
                    <a:satMod val="200000"/>
                  </a:srgbClr>
                </a:solidFill>
              </a:rPr>
              <a:pPr>
                <a:defRPr/>
              </a:pPr>
              <a:t>11</a:t>
            </a:fld>
            <a:endParaRPr lang="en-US">
              <a:solidFill>
                <a:srgbClr val="E7DEC9">
                  <a:shade val="50000"/>
                  <a:satMod val="200000"/>
                </a:srgbClr>
              </a:solidFill>
            </a:endParaRPr>
          </a:p>
        </p:txBody>
      </p:sp>
      <p:sp>
        <p:nvSpPr>
          <p:cNvPr id="6" name="Content Placeholder 5"/>
          <p:cNvSpPr>
            <a:spLocks noGrp="1"/>
          </p:cNvSpPr>
          <p:nvPr>
            <p:ph idx="1"/>
          </p:nvPr>
        </p:nvSpPr>
        <p:spPr>
          <a:xfrm>
            <a:off x="0" y="764704"/>
            <a:ext cx="9252520" cy="6192688"/>
          </a:xfrm>
        </p:spPr>
        <p:txBody>
          <a:bodyPr>
            <a:noAutofit/>
          </a:bodyPr>
          <a:lstStyle/>
          <a:p>
            <a:pPr marL="82296" indent="0" algn="just">
              <a:buNone/>
            </a:pPr>
            <a:r>
              <a:rPr lang="fa-IR" sz="1800" b="1" dirty="0">
                <a:cs typeface="B Zar" panose="00000400000000000000" pitchFamily="2" charset="-78"/>
              </a:rPr>
              <a:t>از دیدگاه هزینه های معاملاتی، شرکت ها می توانند برای دسترسی به کالاها و خدمات مورد نیاز خویش، در بازار آزاد با دیگر شرکت ها به </a:t>
            </a:r>
            <a:r>
              <a:rPr lang="fa-IR" sz="1800" b="1" dirty="0" smtClean="0">
                <a:cs typeface="B Zar" panose="00000400000000000000" pitchFamily="2" charset="-78"/>
              </a:rPr>
              <a:t>مذاکره </a:t>
            </a:r>
            <a:r>
              <a:rPr lang="fa-IR" sz="1800" b="1" dirty="0">
                <a:cs typeface="B Zar" panose="00000400000000000000" pitchFamily="2" charset="-78"/>
              </a:rPr>
              <a:t>بپردازند یا اینکه این محصولات وخدمات را، خود شخصا تهیه نمایند. چنان چه سازمانی بدون تشخیص زمان و سایر منابع یا اطمینان از تضمین محصول، بتوانند از طریق رقابت در بازار آزاد، به آنچه نیاز دارد، دست یابد، بهترآن است که آن را از بازار خریداری نماید و از ادغام عمودی بپرهیزد. در هر حال چنانچه هزینه </a:t>
            </a:r>
            <a:r>
              <a:rPr lang="fa-IR" sz="1800" b="1" dirty="0" smtClean="0">
                <a:cs typeface="B Zar" panose="00000400000000000000" pitchFamily="2" charset="-78"/>
              </a:rPr>
              <a:t>معاملات </a:t>
            </a:r>
            <a:r>
              <a:rPr lang="fa-IR" sz="1800" b="1" dirty="0">
                <a:cs typeface="B Zar" panose="00000400000000000000" pitchFamily="2" charset="-78"/>
              </a:rPr>
              <a:t>بالا باشد و همچنین شرکت تمایل داشته باشد که محصول یا خدمات را در داخل تهیه کند و آن را در بازار آزاد خریداری نکند، شکست بازار به وجود خواهد آمد.بازار تحت شرایط زیر با مشکل مواجه خواهد شد:</a:t>
            </a:r>
            <a:endParaRPr lang="en-US" sz="1800" b="1" dirty="0">
              <a:cs typeface="B Zar" panose="00000400000000000000" pitchFamily="2" charset="-78"/>
            </a:endParaRPr>
          </a:p>
          <a:p>
            <a:pPr algn="just">
              <a:buClrTx/>
            </a:pPr>
            <a:r>
              <a:rPr lang="fa-IR" sz="1800" b="1" dirty="0" smtClean="0">
                <a:cs typeface="B Zar" panose="00000400000000000000" pitchFamily="2" charset="-78"/>
              </a:rPr>
              <a:t>آینده </a:t>
            </a:r>
            <a:r>
              <a:rPr lang="fa-IR" sz="1800" b="1" dirty="0">
                <a:cs typeface="B Zar" panose="00000400000000000000" pitchFamily="2" charset="-78"/>
              </a:rPr>
              <a:t>کاملا نامعین و نامطمئن باشد. تعیین شناسایی تمام موقعیت هایی که </a:t>
            </a:r>
            <a:r>
              <a:rPr lang="fa-IR" sz="1800" b="1" dirty="0" smtClean="0">
                <a:cs typeface="B Zar" panose="00000400000000000000" pitchFamily="2" charset="-78"/>
              </a:rPr>
              <a:t>احتمال </a:t>
            </a:r>
            <a:r>
              <a:rPr lang="fa-IR" sz="1800" b="1" dirty="0">
                <a:cs typeface="B Zar" panose="00000400000000000000" pitchFamily="2" charset="-78"/>
              </a:rPr>
              <a:t>وقوع آنها وجود دارد، بسیار پرهزینه و غیر ممکن می باشد و حتی تضمین و در </a:t>
            </a:r>
            <a:r>
              <a:rPr lang="fa-IR" sz="1800" b="1" dirty="0" smtClean="0">
                <a:cs typeface="B Zar" panose="00000400000000000000" pitchFamily="2" charset="-78"/>
              </a:rPr>
              <a:t>نظر </a:t>
            </a:r>
            <a:r>
              <a:rPr lang="fa-IR" sz="1800" b="1" dirty="0">
                <a:cs typeface="B Zar" panose="00000400000000000000" pitchFamily="2" charset="-78"/>
              </a:rPr>
              <a:t>گرفتن آنها در قرارداد، امری غیر ممکن است.</a:t>
            </a:r>
            <a:endParaRPr lang="en-US" sz="1800" b="1" dirty="0">
              <a:cs typeface="B Zar" panose="00000400000000000000" pitchFamily="2" charset="-78"/>
            </a:endParaRPr>
          </a:p>
          <a:p>
            <a:pPr lvl="0">
              <a:buClrTx/>
            </a:pPr>
            <a:r>
              <a:rPr lang="fa-IR" sz="1800" b="1" dirty="0" smtClean="0">
                <a:cs typeface="B Zar" panose="00000400000000000000" pitchFamily="2" charset="-78"/>
              </a:rPr>
              <a:t>تعداد </a:t>
            </a:r>
            <a:r>
              <a:rPr lang="fa-IR" sz="1800" b="1" dirty="0">
                <a:cs typeface="B Zar" panose="00000400000000000000" pitchFamily="2" charset="-78"/>
              </a:rPr>
              <a:t>تهیه کنندگان بسیار اندک باشد و همین تعداد کم نیز در پی منافع شخصی </a:t>
            </a:r>
            <a:r>
              <a:rPr lang="fa-IR" sz="1800" b="1" dirty="0" smtClean="0">
                <a:cs typeface="B Zar" panose="00000400000000000000" pitchFamily="2" charset="-78"/>
              </a:rPr>
              <a:t>خویش باشند.</a:t>
            </a:r>
            <a:endParaRPr lang="en-US" sz="1800" b="1" dirty="0">
              <a:cs typeface="B Zar" panose="00000400000000000000" pitchFamily="2" charset="-78"/>
            </a:endParaRPr>
          </a:p>
          <a:p>
            <a:pPr lvl="0" algn="just">
              <a:buClrTx/>
            </a:pPr>
            <a:r>
              <a:rPr lang="fa-IR" sz="1800" b="1" dirty="0" smtClean="0">
                <a:cs typeface="B Zar" panose="00000400000000000000" pitchFamily="2" charset="-78"/>
              </a:rPr>
              <a:t>فقط </a:t>
            </a:r>
            <a:r>
              <a:rPr lang="fa-IR" sz="1800" b="1" dirty="0">
                <a:cs typeface="B Zar" panose="00000400000000000000" pitchFamily="2" charset="-78"/>
              </a:rPr>
              <a:t>یکی از طرفین قرارداد درخصوص معامله یا یک مجموعه از معاملات، از دانش </a:t>
            </a:r>
            <a:r>
              <a:rPr lang="fa-IR" sz="1800" b="1" dirty="0" smtClean="0">
                <a:cs typeface="B Zar" panose="00000400000000000000" pitchFamily="2" charset="-78"/>
              </a:rPr>
              <a:t>کافی </a:t>
            </a:r>
            <a:r>
              <a:rPr lang="fa-IR" sz="1800" b="1" dirty="0">
                <a:cs typeface="B Zar" panose="00000400000000000000" pitchFamily="2" charset="-78"/>
              </a:rPr>
              <a:t>برخوردار باشد.</a:t>
            </a:r>
            <a:endParaRPr lang="en-US" sz="1800" b="1" dirty="0">
              <a:cs typeface="B Zar" panose="00000400000000000000" pitchFamily="2" charset="-78"/>
            </a:endParaRPr>
          </a:p>
          <a:p>
            <a:pPr lvl="0" algn="just">
              <a:buClrTx/>
            </a:pPr>
            <a:r>
              <a:rPr lang="fa-IR" sz="1800" b="1" dirty="0" smtClean="0">
                <a:cs typeface="B Zar" panose="00000400000000000000" pitchFamily="2" charset="-78"/>
              </a:rPr>
              <a:t>یک </a:t>
            </a:r>
            <a:r>
              <a:rPr lang="fa-IR" sz="1800" b="1" dirty="0">
                <a:cs typeface="B Zar" panose="00000400000000000000" pitchFamily="2" charset="-78"/>
              </a:rPr>
              <a:t>سازمان درخصوص یک دارایی به سرمایه گذاری بپردازد که فقط برای تولید یک </a:t>
            </a:r>
            <a:r>
              <a:rPr lang="fa-IR" sz="1800" b="1" dirty="0" smtClean="0">
                <a:cs typeface="B Zar" panose="00000400000000000000" pitchFamily="2" charset="-78"/>
              </a:rPr>
              <a:t> کالا </a:t>
            </a:r>
            <a:r>
              <a:rPr lang="fa-IR" sz="1800" b="1" dirty="0">
                <a:cs typeface="B Zar" panose="00000400000000000000" pitchFamily="2" charset="-78"/>
              </a:rPr>
              <a:t>یا خدمت قابل استفاده باشد</a:t>
            </a:r>
            <a:r>
              <a:rPr lang="fa-IR" sz="1800" b="1" dirty="0" smtClean="0">
                <a:cs typeface="B Zar" panose="00000400000000000000" pitchFamily="2" charset="-78"/>
              </a:rPr>
              <a:t>.</a:t>
            </a:r>
            <a:endParaRPr lang="en-US" sz="1800" b="1" dirty="0">
              <a:cs typeface="B Zar" panose="00000400000000000000" pitchFamily="2" charset="-78"/>
            </a:endParaRPr>
          </a:p>
        </p:txBody>
      </p:sp>
    </p:spTree>
    <p:extLst>
      <p:ext uri="{BB962C8B-B14F-4D97-AF65-F5344CB8AC3E}">
        <p14:creationId xmlns:p14="http://schemas.microsoft.com/office/powerpoint/2010/main" xmlns="" val="3551239941"/>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1628800"/>
            <a:ext cx="9396536" cy="4392488"/>
          </a:xfrm>
        </p:spPr>
        <p:txBody>
          <a:bodyPr/>
          <a:lstStyle/>
          <a:p>
            <a:pPr algn="r"/>
            <a:r>
              <a:rPr lang="fa-IR" sz="2300" dirty="0">
                <a:cs typeface="B Nazanin" panose="00000400000000000000" pitchFamily="2" charset="-78"/>
              </a:rPr>
              <a:t>تحقیقات نشان می دهد ادغام عمودی در مقایسه باسایر استراتژی </a:t>
            </a:r>
            <a:r>
              <a:rPr lang="fa-IR" sz="2300" dirty="0" smtClean="0">
                <a:cs typeface="B Nazanin" panose="00000400000000000000" pitchFamily="2" charset="-78"/>
              </a:rPr>
              <a:t>های </a:t>
            </a:r>
            <a:r>
              <a:rPr lang="fa-IR" sz="2300" dirty="0">
                <a:cs typeface="B Nazanin" panose="00000400000000000000" pitchFamily="2" charset="-78"/>
              </a:rPr>
              <a:t>سطح سازمانی یک استراتژی سودآور به شمار نمی رود</a:t>
            </a:r>
            <a:r>
              <a:rPr lang="fa-IR" sz="2300" dirty="0" smtClean="0">
                <a:cs typeface="B Nazanin" panose="00000400000000000000" pitchFamily="2" charset="-78"/>
              </a:rPr>
              <a:t>.</a:t>
            </a:r>
            <a:br>
              <a:rPr lang="fa-IR" sz="2300" dirty="0" smtClean="0">
                <a:cs typeface="B Nazanin" panose="00000400000000000000" pitchFamily="2" charset="-78"/>
              </a:rPr>
            </a:br>
            <a:r>
              <a:rPr lang="fa-IR" sz="2300" dirty="0">
                <a:cs typeface="B Nazanin" panose="00000400000000000000" pitchFamily="2" charset="-78"/>
              </a:rPr>
              <a:t>نکته بسیار مهمی که در رابطه با استراتژی ها باید آن را به خاطر داشت ، این است که برخی از شرکت ها، در دنبال نمودن این استراتژی ها به موفقیت قابل ملاحظه ای دست پیدا کرده اند</a:t>
            </a:r>
            <a:r>
              <a:rPr lang="fa-IR" sz="2300" dirty="0" smtClean="0">
                <a:cs typeface="B Nazanin" panose="00000400000000000000" pitchFamily="2" charset="-78"/>
              </a:rPr>
              <a:t>.</a:t>
            </a:r>
            <a:br>
              <a:rPr lang="fa-IR" sz="2300" dirty="0" smtClean="0">
                <a:cs typeface="B Nazanin" panose="00000400000000000000" pitchFamily="2" charset="-78"/>
              </a:rPr>
            </a:br>
            <a:r>
              <a:rPr lang="fa-IR" sz="2300" dirty="0">
                <a:cs typeface="B Nazanin" panose="00000400000000000000" pitchFamily="2" charset="-78"/>
              </a:rPr>
              <a:t>به طور خلاصه می توان گفت اگر شرکتی تصمیم بگیرد تامین کننده مواد اولیه شرکت خود باشد و پس از فرآیند تولید، محصولا ت ساخته شده را نیز مستقیما به فروش رساند، آن شرکت از استراتژی توسعه ای ادغام عمودی استفاده کرده است</a:t>
            </a:r>
            <a:r>
              <a:rPr lang="fa-IR" sz="2300" dirty="0" smtClean="0">
                <a:cs typeface="B Nazanin" panose="00000400000000000000" pitchFamily="2" charset="-78"/>
              </a:rPr>
              <a:t>.</a:t>
            </a:r>
            <a:br>
              <a:rPr lang="fa-IR" sz="2300" dirty="0" smtClean="0">
                <a:cs typeface="B Nazanin" panose="00000400000000000000" pitchFamily="2" charset="-78"/>
              </a:rPr>
            </a:br>
            <a:r>
              <a:rPr lang="fa-IR" sz="2300" dirty="0" smtClean="0">
                <a:cs typeface="B Nazanin" panose="00000400000000000000" pitchFamily="2" charset="-78"/>
              </a:rPr>
              <a:t/>
            </a:r>
            <a:br>
              <a:rPr lang="fa-IR" sz="2300" dirty="0" smtClean="0">
                <a:cs typeface="B Nazanin" panose="00000400000000000000" pitchFamily="2" charset="-78"/>
              </a:rPr>
            </a:br>
            <a:r>
              <a:rPr lang="fa-IR" sz="2300" dirty="0">
                <a:solidFill>
                  <a:srgbClr val="FF0000"/>
                </a:solidFill>
                <a:cs typeface="B Nazanin" panose="00000400000000000000" pitchFamily="2" charset="-78"/>
              </a:rPr>
              <a:t>ابعاد استراتژی ادغام عمودی به دو بخش تقسیم می شود:</a:t>
            </a:r>
            <a:r>
              <a:rPr lang="en-US" sz="2300" dirty="0">
                <a:solidFill>
                  <a:srgbClr val="FF0000"/>
                </a:solidFill>
                <a:cs typeface="B Nazanin" panose="00000400000000000000" pitchFamily="2" charset="-78"/>
              </a:rPr>
              <a:t/>
            </a:r>
            <a:br>
              <a:rPr lang="en-US" sz="2300" dirty="0">
                <a:solidFill>
                  <a:srgbClr val="FF0000"/>
                </a:solidFill>
                <a:cs typeface="B Nazanin" panose="00000400000000000000" pitchFamily="2" charset="-78"/>
              </a:rPr>
            </a:br>
            <a:r>
              <a:rPr lang="fa-IR" sz="2300" dirty="0" smtClean="0">
                <a:solidFill>
                  <a:srgbClr val="FF0000"/>
                </a:solidFill>
                <a:cs typeface="B Nazanin" panose="00000400000000000000" pitchFamily="2" charset="-78"/>
              </a:rPr>
              <a:t>*استراتژی </a:t>
            </a:r>
            <a:r>
              <a:rPr lang="fa-IR" sz="2300" dirty="0">
                <a:solidFill>
                  <a:srgbClr val="FF0000"/>
                </a:solidFill>
                <a:cs typeface="B Nazanin" panose="00000400000000000000" pitchFamily="2" charset="-78"/>
              </a:rPr>
              <a:t>ادغام عمودی نزولی</a:t>
            </a:r>
            <a:r>
              <a:rPr lang="en-US" sz="2300" dirty="0">
                <a:solidFill>
                  <a:srgbClr val="FF0000"/>
                </a:solidFill>
                <a:cs typeface="B Nazanin" panose="00000400000000000000" pitchFamily="2" charset="-78"/>
              </a:rPr>
              <a:t/>
            </a:r>
            <a:br>
              <a:rPr lang="en-US" sz="2300" dirty="0">
                <a:solidFill>
                  <a:srgbClr val="FF0000"/>
                </a:solidFill>
                <a:cs typeface="B Nazanin" panose="00000400000000000000" pitchFamily="2" charset="-78"/>
              </a:rPr>
            </a:br>
            <a:r>
              <a:rPr lang="fa-IR" sz="2300" dirty="0" smtClean="0">
                <a:solidFill>
                  <a:srgbClr val="FF0000"/>
                </a:solidFill>
                <a:cs typeface="B Nazanin" panose="00000400000000000000" pitchFamily="2" charset="-78"/>
              </a:rPr>
              <a:t>*استراتژی </a:t>
            </a:r>
            <a:r>
              <a:rPr lang="fa-IR" sz="2300" dirty="0">
                <a:solidFill>
                  <a:srgbClr val="FF0000"/>
                </a:solidFill>
                <a:cs typeface="B Nazanin" panose="00000400000000000000" pitchFamily="2" charset="-78"/>
              </a:rPr>
              <a:t>ادغام عمودی </a:t>
            </a:r>
            <a:r>
              <a:rPr lang="fa-IR" sz="2300" dirty="0" smtClean="0">
                <a:solidFill>
                  <a:srgbClr val="FF0000"/>
                </a:solidFill>
                <a:cs typeface="B Nazanin" panose="00000400000000000000" pitchFamily="2" charset="-78"/>
              </a:rPr>
              <a:t>صعودی</a:t>
            </a:r>
            <a:br>
              <a:rPr lang="fa-IR" sz="2300" dirty="0" smtClean="0">
                <a:solidFill>
                  <a:srgbClr val="FF0000"/>
                </a:solidFill>
                <a:cs typeface="B Nazanin" panose="00000400000000000000" pitchFamily="2" charset="-78"/>
              </a:rPr>
            </a:br>
            <a:r>
              <a:rPr lang="fa-IR" sz="2300" dirty="0" smtClean="0">
                <a:solidFill>
                  <a:srgbClr val="FF0000"/>
                </a:solidFill>
                <a:cs typeface="B Nazanin" panose="00000400000000000000" pitchFamily="2" charset="-78"/>
              </a:rPr>
              <a:t/>
            </a:r>
            <a:br>
              <a:rPr lang="fa-IR" sz="2300" dirty="0" smtClean="0">
                <a:solidFill>
                  <a:srgbClr val="FF0000"/>
                </a:solidFill>
                <a:cs typeface="B Nazanin" panose="00000400000000000000" pitchFamily="2" charset="-78"/>
              </a:rPr>
            </a:br>
            <a:r>
              <a:rPr lang="fa-IR" sz="2300" dirty="0">
                <a:cs typeface="B Nazanin" panose="00000400000000000000" pitchFamily="2" charset="-78"/>
              </a:rPr>
              <a:t>در صورتی که شرکت فقط به تامین مواد اولیه خود بپردازد، استراتژی بکارگرفته شده، نزولی می باشد ولی هنگامی که شرکت به فروش محصولات ساخته شده نیز بپردازد ، در آن صورت استراتژی به کار گرفته شده صعودی است.</a:t>
            </a:r>
            <a:endParaRPr lang="en-US" sz="2300" dirty="0">
              <a:cs typeface="B Nazanin" panose="00000400000000000000" pitchFamily="2" charset="-78"/>
            </a:endParaRPr>
          </a:p>
        </p:txBody>
      </p:sp>
    </p:spTree>
    <p:extLst>
      <p:ext uri="{BB962C8B-B14F-4D97-AF65-F5344CB8AC3E}">
        <p14:creationId xmlns:p14="http://schemas.microsoft.com/office/powerpoint/2010/main" xmlns="" val="204255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ppt_w</p:attrName>
                                        </p:attrNameLst>
                                      </p:cBhvr>
                                      <p:tavLst>
                                        <p:tav tm="0" fmla="#ppt_w*sin(2.5*pi*$)">
                                          <p:val>
                                            <p:fltVal val="0"/>
                                          </p:val>
                                        </p:tav>
                                        <p:tav tm="100000">
                                          <p:val>
                                            <p:fltVal val="1"/>
                                          </p:val>
                                        </p:tav>
                                      </p:tavLst>
                                    </p:anim>
                                    <p:anim calcmode="lin" valueType="num">
                                      <p:cBhvr>
                                        <p:cTn id="9" dur="1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3" y="2248347"/>
            <a:ext cx="8784976" cy="4349005"/>
          </a:xfrm>
        </p:spPr>
        <p:txBody>
          <a:bodyPr>
            <a:normAutofit/>
          </a:bodyPr>
          <a:lstStyle/>
          <a:p>
            <a:pPr marL="0" indent="0" algn="r" rtl="1">
              <a:buNone/>
            </a:pPr>
            <a:r>
              <a:rPr lang="fa-IR" sz="2600" b="1" dirty="0">
                <a:solidFill>
                  <a:srgbClr val="C00000"/>
                </a:solidFill>
                <a:effectLst>
                  <a:outerShdw blurRad="38100" dist="38100" dir="2700000" algn="tl">
                    <a:srgbClr val="000000">
                      <a:alpha val="43137"/>
                    </a:srgbClr>
                  </a:outerShdw>
                </a:effectLst>
                <a:cs typeface="B Nazanin" panose="00000400000000000000" pitchFamily="2" charset="-78"/>
              </a:rPr>
              <a:t>تنوع همگن : </a:t>
            </a:r>
            <a:r>
              <a:rPr lang="fa-IR" sz="2800" dirty="0">
                <a:cs typeface="B Nazanin" panose="00000400000000000000" pitchFamily="2" charset="-78"/>
              </a:rPr>
              <a:t>به فعالیت هایی </a:t>
            </a:r>
            <a:r>
              <a:rPr lang="fa-IR" sz="2800" dirty="0" smtClean="0">
                <a:cs typeface="B Nazanin" panose="00000400000000000000" pitchFamily="2" charset="-78"/>
              </a:rPr>
              <a:t>گفته </a:t>
            </a:r>
            <a:r>
              <a:rPr lang="fa-IR" sz="2800" dirty="0">
                <a:cs typeface="B Nazanin" panose="00000400000000000000" pitchFamily="2" charset="-78"/>
              </a:rPr>
              <a:t>می شود که تاحدودی به حیطه فعالیت های سازمان یا با محور تجارت مرتبط می باشد، این ارتباط از طریق بازارهای مشترک یا تکنولوژی های مشابه حفظ می شود</a:t>
            </a:r>
            <a:r>
              <a:rPr lang="fa-IR" sz="2800" dirty="0" smtClean="0">
                <a:cs typeface="B Nazanin" panose="00000400000000000000" pitchFamily="2" charset="-78"/>
              </a:rPr>
              <a:t>.</a:t>
            </a:r>
          </a:p>
          <a:p>
            <a:pPr marL="0" indent="0" algn="r" rtl="1">
              <a:buNone/>
            </a:pPr>
            <a:endParaRPr lang="fa-IR" dirty="0" smtClean="0">
              <a:cs typeface="B Nazanin" panose="00000400000000000000" pitchFamily="2" charset="-78"/>
            </a:endParaRPr>
          </a:p>
          <a:p>
            <a:pPr marL="0" indent="0" algn="r" rtl="1">
              <a:buNone/>
            </a:pPr>
            <a:r>
              <a:rPr lang="fa-IR" sz="2600" b="1" dirty="0">
                <a:solidFill>
                  <a:srgbClr val="C00000"/>
                </a:solidFill>
                <a:effectLst>
                  <a:outerShdw blurRad="38100" dist="38100" dir="2700000" algn="tl">
                    <a:srgbClr val="000000">
                      <a:alpha val="43137"/>
                    </a:srgbClr>
                  </a:outerShdw>
                </a:effectLst>
                <a:cs typeface="B Nazanin" panose="00000400000000000000" pitchFamily="2" charset="-78"/>
              </a:rPr>
              <a:t>تنوع غیر همگن:</a:t>
            </a:r>
            <a:r>
              <a:rPr lang="fa-IR" sz="2800" dirty="0">
                <a:cs typeface="B Nazanin" panose="00000400000000000000" pitchFamily="2" charset="-78"/>
              </a:rPr>
              <a:t>به هیچ الگویی از وابستگی مرتبط نمی شود. به  عنوان نمونه ، اگر شرکتی مشغول به تولید کالایی شود که هم خانواده محصولات گذشته اش باشد می توان گفت، آن شرکت از تنوع همگن استفاده کرده است، اما اگر آن شرکت کالایی تولید کند که به </a:t>
            </a:r>
            <a:r>
              <a:rPr lang="fa-IR" sz="2800" dirty="0" smtClean="0">
                <a:cs typeface="B Nazanin" panose="00000400000000000000" pitchFamily="2" charset="-78"/>
              </a:rPr>
              <a:t>هیچ </a:t>
            </a:r>
            <a:r>
              <a:rPr lang="fa-IR" sz="2800" dirty="0">
                <a:cs typeface="B Nazanin" panose="00000400000000000000" pitchFamily="2" charset="-78"/>
              </a:rPr>
              <a:t>عنوان جزء خانواده محصولات گذشته اش نباشد، در آن صورت تنوع غیر همگن تعریف می شود.</a:t>
            </a:r>
            <a:endParaRPr lang="en-US" sz="2800" dirty="0">
              <a:cs typeface="B Nazanin" panose="00000400000000000000" pitchFamily="2" charset="-78"/>
            </a:endParaRPr>
          </a:p>
        </p:txBody>
      </p:sp>
      <p:sp>
        <p:nvSpPr>
          <p:cNvPr id="3" name="Title 2"/>
          <p:cNvSpPr>
            <a:spLocks noGrp="1"/>
          </p:cNvSpPr>
          <p:nvPr>
            <p:ph type="title"/>
          </p:nvPr>
        </p:nvSpPr>
        <p:spPr>
          <a:xfrm>
            <a:off x="251520" y="718566"/>
            <a:ext cx="8892480" cy="1054250"/>
          </a:xfrm>
        </p:spPr>
        <p:txBody>
          <a:bodyPr/>
          <a:lstStyle/>
          <a:p>
            <a:pPr algn="r"/>
            <a:r>
              <a:rPr lang="fa-IR" sz="2800" b="1" dirty="0" smtClean="0">
                <a:effectLst>
                  <a:outerShdw blurRad="38100" dist="38100" dir="2700000" algn="tl">
                    <a:srgbClr val="000000">
                      <a:alpha val="43137"/>
                    </a:srgbClr>
                  </a:outerShdw>
                </a:effectLst>
                <a:cs typeface="B Nazanin" panose="00000400000000000000" pitchFamily="2" charset="-78"/>
              </a:rPr>
              <a:t>3. تنوع: </a:t>
            </a:r>
            <a:r>
              <a:rPr lang="fa-IR" sz="2800" dirty="0" smtClean="0">
                <a:solidFill>
                  <a:schemeClr val="tx1"/>
                </a:solidFill>
                <a:cs typeface="B Nazanin" panose="00000400000000000000" pitchFamily="2" charset="-78"/>
              </a:rPr>
              <a:t>تنوع یکی از مباحثی است که در تمام مباحث مدیریت استراتژیک مورد توجه قرار گرفته است. </a:t>
            </a:r>
            <a:br>
              <a:rPr lang="fa-IR" sz="2800" dirty="0" smtClean="0">
                <a:solidFill>
                  <a:schemeClr val="tx1"/>
                </a:solidFill>
                <a:cs typeface="B Nazanin" panose="00000400000000000000" pitchFamily="2" charset="-78"/>
              </a:rPr>
            </a:br>
            <a:r>
              <a:rPr lang="fa-IR" sz="2600" dirty="0" smtClean="0">
                <a:solidFill>
                  <a:schemeClr val="tx1"/>
                </a:solidFill>
                <a:cs typeface="B Nazanin" panose="00000400000000000000" pitchFamily="2" charset="-78"/>
              </a:rPr>
              <a:t>تنوع را می توان به دو مقوله عمده تقسیم بندی نمود: </a:t>
            </a:r>
            <a:r>
              <a:rPr lang="fa-IR" sz="2400" b="1" dirty="0" smtClean="0">
                <a:effectLst>
                  <a:outerShdw blurRad="38100" dist="38100" dir="2700000" algn="tl">
                    <a:srgbClr val="000000">
                      <a:alpha val="43137"/>
                    </a:srgbClr>
                  </a:outerShdw>
                </a:effectLst>
                <a:cs typeface="B Nazanin" panose="00000400000000000000" pitchFamily="2" charset="-78"/>
              </a:rPr>
              <a:t>تنوع همگن </a:t>
            </a:r>
            <a:r>
              <a:rPr lang="fa-IR" sz="2800" dirty="0" smtClean="0">
                <a:cs typeface="B Nazanin" panose="00000400000000000000" pitchFamily="2" charset="-78"/>
              </a:rPr>
              <a:t>و </a:t>
            </a:r>
            <a:r>
              <a:rPr lang="fa-IR" sz="2400" b="1" dirty="0" smtClean="0">
                <a:effectLst>
                  <a:outerShdw blurRad="38100" dist="38100" dir="2700000" algn="tl">
                    <a:srgbClr val="000000">
                      <a:alpha val="43137"/>
                    </a:srgbClr>
                  </a:outerShdw>
                </a:effectLst>
                <a:cs typeface="B Nazanin" panose="00000400000000000000" pitchFamily="2" charset="-78"/>
              </a:rPr>
              <a:t>تنوع غیر همگن</a:t>
            </a:r>
            <a:r>
              <a:rPr lang="fa-IR" sz="2800" dirty="0" smtClean="0">
                <a:cs typeface="B Nazanin" panose="00000400000000000000" pitchFamily="2" charset="-78"/>
              </a:rPr>
              <a:t>.</a:t>
            </a:r>
            <a:r>
              <a:rPr lang="en-US" sz="2800" dirty="0" smtClean="0">
                <a:cs typeface="B Nazanin" panose="00000400000000000000" pitchFamily="2" charset="-78"/>
              </a:rPr>
              <a:t/>
            </a:r>
            <a:br>
              <a:rPr lang="en-US" sz="2800" dirty="0" smtClean="0">
                <a:cs typeface="B Nazanin" panose="00000400000000000000" pitchFamily="2" charset="-78"/>
              </a:rPr>
            </a:br>
            <a:endParaRPr lang="en-US" sz="2800" dirty="0">
              <a:cs typeface="B Nazanin" panose="00000400000000000000" pitchFamily="2" charset="-78"/>
            </a:endParaRPr>
          </a:p>
        </p:txBody>
      </p:sp>
    </p:spTree>
    <p:extLst>
      <p:ext uri="{BB962C8B-B14F-4D97-AF65-F5344CB8AC3E}">
        <p14:creationId xmlns:p14="http://schemas.microsoft.com/office/powerpoint/2010/main" xmlns="" val="67483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548680"/>
            <a:ext cx="9144000" cy="6480720"/>
          </a:xfrm>
          <a:prstGeom prst="roundRect">
            <a:avLst>
              <a:gd name="adj" fmla="val 6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16914"/>
            <a:ext cx="9180512" cy="76470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fa-IR" sz="2800" dirty="0" smtClean="0">
                <a:cs typeface="B Titr" panose="00000700000000000000" pitchFamily="2" charset="-78"/>
              </a:rPr>
              <a:t>دلایل متداول برای اتخاذ استراتژی تنوع</a:t>
            </a:r>
            <a:endParaRPr lang="en-US" sz="28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pPr>
              <a:defRPr/>
            </a:pPr>
            <a:fld id="{242906E1-29FB-46C6-81FB-6F7060C87780}" type="slidenum">
              <a:rPr lang="ar-SA" smtClean="0">
                <a:solidFill>
                  <a:srgbClr val="E7DEC9">
                    <a:shade val="50000"/>
                    <a:satMod val="200000"/>
                  </a:srgbClr>
                </a:solidFill>
              </a:rPr>
              <a:pPr>
                <a:defRPr/>
              </a:pPr>
              <a:t>14</a:t>
            </a:fld>
            <a:endParaRPr lang="en-US">
              <a:solidFill>
                <a:srgbClr val="E7DEC9">
                  <a:shade val="50000"/>
                  <a:satMod val="200000"/>
                </a:srgbClr>
              </a:solidFill>
            </a:endParaRPr>
          </a:p>
        </p:txBody>
      </p:sp>
      <p:sp>
        <p:nvSpPr>
          <p:cNvPr id="6" name="Content Placeholder 5"/>
          <p:cNvSpPr>
            <a:spLocks noGrp="1"/>
          </p:cNvSpPr>
          <p:nvPr>
            <p:ph idx="1"/>
          </p:nvPr>
        </p:nvSpPr>
        <p:spPr>
          <a:xfrm>
            <a:off x="0" y="764704"/>
            <a:ext cx="9252520" cy="6192688"/>
          </a:xfrm>
        </p:spPr>
        <p:txBody>
          <a:bodyPr>
            <a:noAutofit/>
          </a:bodyPr>
          <a:lstStyle/>
          <a:p>
            <a:r>
              <a:rPr lang="fa-IR" sz="2100" b="1" dirty="0">
                <a:effectLst>
                  <a:outerShdw blurRad="38100" dist="38100" dir="2700000" algn="tl">
                    <a:srgbClr val="000000">
                      <a:alpha val="43137"/>
                    </a:srgbClr>
                  </a:outerShdw>
                </a:effectLst>
                <a:cs typeface="B Zar" pitchFamily="2" charset="-78"/>
              </a:rPr>
              <a:t>دلایل استراتژیک</a:t>
            </a:r>
            <a:endParaRPr lang="en-US" sz="2100" b="1" dirty="0">
              <a:effectLst>
                <a:outerShdw blurRad="38100" dist="38100" dir="2700000" algn="tl">
                  <a:srgbClr val="000000">
                    <a:alpha val="43137"/>
                  </a:srgbClr>
                </a:outerShdw>
              </a:effectLst>
              <a:cs typeface="B Zar" pitchFamily="2" charset="-78"/>
            </a:endParaRPr>
          </a:p>
          <a:p>
            <a:pPr marL="539496" lvl="0" indent="-457200">
              <a:buClrTx/>
              <a:buSzPct val="95000"/>
              <a:buFont typeface="+mj-lt"/>
              <a:buAutoNum type="arabicPeriod"/>
            </a:pPr>
            <a:r>
              <a:rPr lang="fa-IR" sz="2100" b="1" dirty="0">
                <a:cs typeface="B Zar" pitchFamily="2" charset="-78"/>
              </a:rPr>
              <a:t>کاهش ریسک از طریق سرمایه گذاری در تجارت غیر مشابه یا محیط هایی با پویایی </a:t>
            </a:r>
            <a:r>
              <a:rPr lang="fa-IR" sz="2100" b="1" dirty="0" smtClean="0">
                <a:cs typeface="B Zar" pitchFamily="2" charset="-78"/>
              </a:rPr>
              <a:t>کمتر</a:t>
            </a:r>
          </a:p>
          <a:p>
            <a:pPr marL="539496" indent="-457200">
              <a:buClrTx/>
              <a:buSzPct val="95000"/>
              <a:buFont typeface="+mj-lt"/>
              <a:buAutoNum type="arabicPeriod"/>
            </a:pPr>
            <a:r>
              <a:rPr lang="fa-IR" sz="2100" b="1" dirty="0">
                <a:cs typeface="B Zar" pitchFamily="2" charset="-78"/>
              </a:rPr>
              <a:t>پایداری یا بهبود درآمدها</a:t>
            </a:r>
            <a:endParaRPr lang="en-US" sz="2100" b="1" dirty="0">
              <a:cs typeface="B Zar" pitchFamily="2" charset="-78"/>
            </a:endParaRPr>
          </a:p>
          <a:p>
            <a:pPr marL="539496" indent="-457200">
              <a:buClrTx/>
              <a:buSzPct val="95000"/>
              <a:buFont typeface="+mj-lt"/>
              <a:buAutoNum type="arabicPeriod"/>
            </a:pPr>
            <a:r>
              <a:rPr lang="fa-IR" sz="2100" b="1" dirty="0">
                <a:cs typeface="B Zar" pitchFamily="2" charset="-78"/>
              </a:rPr>
              <a:t>ارتقای رشد</a:t>
            </a:r>
            <a:endParaRPr lang="en-US" sz="2100" b="1" dirty="0">
              <a:cs typeface="B Zar" pitchFamily="2" charset="-78"/>
            </a:endParaRPr>
          </a:p>
          <a:p>
            <a:pPr marL="539496" indent="-457200">
              <a:buClrTx/>
              <a:buSzPct val="95000"/>
              <a:buFont typeface="+mj-lt"/>
              <a:buAutoNum type="arabicPeriod"/>
            </a:pPr>
            <a:r>
              <a:rPr lang="fa-IR" sz="2100" b="1" dirty="0">
                <a:cs typeface="B Zar" pitchFamily="2" charset="-78"/>
              </a:rPr>
              <a:t>ایجاد هم افزایی؛ ایجاد صرفه جویی در مقیاس و استفاده از توانایی ها</a:t>
            </a:r>
            <a:endParaRPr lang="en-US" sz="2100" b="1" dirty="0">
              <a:cs typeface="B Zar" pitchFamily="2" charset="-78"/>
            </a:endParaRPr>
          </a:p>
          <a:p>
            <a:pPr marL="539496" indent="-457200">
              <a:buClrTx/>
              <a:buSzPct val="95000"/>
              <a:buFont typeface="+mj-lt"/>
              <a:buAutoNum type="arabicPeriod"/>
            </a:pPr>
            <a:r>
              <a:rPr lang="fa-IR" sz="2100" b="1" dirty="0">
                <a:cs typeface="B Zar" pitchFamily="2" charset="-78"/>
              </a:rPr>
              <a:t>استفاده از ظرفیت مازاد</a:t>
            </a:r>
            <a:endParaRPr lang="en-US" sz="2100" b="1" dirty="0">
              <a:cs typeface="B Zar" pitchFamily="2" charset="-78"/>
            </a:endParaRPr>
          </a:p>
          <a:p>
            <a:pPr marL="539496" indent="-457200">
              <a:buClrTx/>
              <a:buSzPct val="95000"/>
              <a:buFont typeface="+mj-lt"/>
              <a:buAutoNum type="arabicPeriod"/>
            </a:pPr>
            <a:r>
              <a:rPr lang="fa-IR" sz="2100" b="1" dirty="0">
                <a:cs typeface="B Zar" pitchFamily="2" charset="-78"/>
              </a:rPr>
              <a:t>تمایل به یادگیری تکنولوژی های جدید</a:t>
            </a:r>
            <a:endParaRPr lang="en-US" sz="2100" b="1" dirty="0">
              <a:cs typeface="B Zar" pitchFamily="2" charset="-78"/>
            </a:endParaRPr>
          </a:p>
          <a:p>
            <a:pPr marL="539496" indent="-457200">
              <a:buClrTx/>
              <a:buSzPct val="95000"/>
              <a:buFont typeface="+mj-lt"/>
              <a:buAutoNum type="arabicPeriod"/>
            </a:pPr>
            <a:r>
              <a:rPr lang="fa-IR" sz="2100" b="1" dirty="0">
                <a:cs typeface="B Zar" pitchFamily="2" charset="-78"/>
              </a:rPr>
              <a:t>افزایش قدرت بازار</a:t>
            </a:r>
            <a:endParaRPr lang="en-US" sz="2100" b="1" dirty="0">
              <a:cs typeface="B Zar" pitchFamily="2" charset="-78"/>
            </a:endParaRPr>
          </a:p>
          <a:p>
            <a:pPr marL="539496" indent="-457200">
              <a:buClrTx/>
              <a:buSzPct val="95000"/>
              <a:buFont typeface="+mj-lt"/>
              <a:buAutoNum type="arabicPeriod"/>
            </a:pPr>
            <a:r>
              <a:rPr lang="fa-IR" sz="2100" b="1" dirty="0">
                <a:cs typeface="B Zar" pitchFamily="2" charset="-78"/>
              </a:rPr>
              <a:t>تمایل به تغییر تجارت های مخرب و </a:t>
            </a:r>
            <a:r>
              <a:rPr lang="fa-IR" sz="2100" b="1" dirty="0" smtClean="0">
                <a:cs typeface="B Zar" pitchFamily="2" charset="-78"/>
              </a:rPr>
              <a:t>ناسازگار</a:t>
            </a:r>
          </a:p>
          <a:p>
            <a:pPr marL="82296" indent="0">
              <a:buClrTx/>
              <a:buSzPct val="95000"/>
              <a:buNone/>
            </a:pPr>
            <a:r>
              <a:rPr lang="fa-IR" sz="2100" b="1" dirty="0" smtClean="0">
                <a:effectLst>
                  <a:outerShdw blurRad="38100" dist="38100" dir="2700000" algn="tl">
                    <a:srgbClr val="000000">
                      <a:alpha val="43137"/>
                    </a:srgbClr>
                  </a:outerShdw>
                </a:effectLst>
                <a:cs typeface="B Zar" pitchFamily="2" charset="-78"/>
              </a:rPr>
              <a:t>دلایل </a:t>
            </a:r>
            <a:r>
              <a:rPr lang="fa-IR" sz="2100" b="1" dirty="0">
                <a:effectLst>
                  <a:outerShdw blurRad="38100" dist="38100" dir="2700000" algn="tl">
                    <a:srgbClr val="000000">
                      <a:alpha val="43137"/>
                    </a:srgbClr>
                  </a:outerShdw>
                </a:effectLst>
                <a:cs typeface="B Zar" pitchFamily="2" charset="-78"/>
              </a:rPr>
              <a:t>انگیزه های شخصی مدیران ارشد اجرایی</a:t>
            </a:r>
            <a:endParaRPr lang="en-US" sz="2100" b="1" dirty="0">
              <a:effectLst>
                <a:outerShdw blurRad="38100" dist="38100" dir="2700000" algn="tl">
                  <a:srgbClr val="000000">
                    <a:alpha val="43137"/>
                  </a:srgbClr>
                </a:outerShdw>
              </a:effectLst>
              <a:cs typeface="B Zar" pitchFamily="2" charset="-78"/>
            </a:endParaRPr>
          </a:p>
          <a:p>
            <a:pPr marL="539496" lvl="0" indent="-457200">
              <a:buClrTx/>
              <a:buSzPct val="95000"/>
              <a:buFont typeface="+mj-lt"/>
              <a:buAutoNum type="arabicPeriod"/>
            </a:pPr>
            <a:r>
              <a:rPr lang="fa-IR" sz="2100" b="1" dirty="0">
                <a:cs typeface="B Zar" pitchFamily="2" charset="-78"/>
              </a:rPr>
              <a:t>تمایل به افزایش قدرت و </a:t>
            </a:r>
            <a:r>
              <a:rPr lang="fa-IR" sz="2100" b="1" dirty="0" smtClean="0">
                <a:cs typeface="B Zar" pitchFamily="2" charset="-78"/>
              </a:rPr>
              <a:t>موقعیت</a:t>
            </a:r>
          </a:p>
          <a:p>
            <a:pPr marL="539496" indent="-457200">
              <a:buClrTx/>
              <a:buSzPct val="95000"/>
              <a:buFont typeface="+mj-lt"/>
              <a:buAutoNum type="arabicPeriod"/>
            </a:pPr>
            <a:r>
              <a:rPr lang="fa-IR" sz="2100" b="1" dirty="0">
                <a:cs typeface="B Zar" pitchFamily="2" charset="-78"/>
              </a:rPr>
              <a:t>تمایل به افزایش حقوق ومزایا، از طریق اداره یک مؤسسه بزرگ تر</a:t>
            </a:r>
            <a:endParaRPr lang="en-US" sz="2100" b="1" dirty="0">
              <a:cs typeface="B Zar" pitchFamily="2" charset="-78"/>
            </a:endParaRPr>
          </a:p>
          <a:p>
            <a:pPr marL="539496" indent="-457200">
              <a:buClrTx/>
              <a:buSzPct val="95000"/>
              <a:buFont typeface="+mj-lt"/>
              <a:buAutoNum type="arabicPeriod"/>
            </a:pPr>
            <a:r>
              <a:rPr lang="fa-IR" sz="2100" b="1" dirty="0">
                <a:cs typeface="B Zar" pitchFamily="2" charset="-78"/>
              </a:rPr>
              <a:t>تمایل به افزایش ارزش شرکت</a:t>
            </a:r>
            <a:endParaRPr lang="en-US" sz="2100" b="1" dirty="0">
              <a:cs typeface="B Zar" pitchFamily="2" charset="-78"/>
            </a:endParaRPr>
          </a:p>
          <a:p>
            <a:pPr marL="539496" indent="-457200">
              <a:buClrTx/>
              <a:buSzPct val="95000"/>
              <a:buFont typeface="+mj-lt"/>
              <a:buAutoNum type="arabicPeriod"/>
            </a:pPr>
            <a:r>
              <a:rPr lang="fa-IR" sz="2100" b="1" dirty="0">
                <a:cs typeface="B Zar" pitchFamily="2" charset="-78"/>
              </a:rPr>
              <a:t>تمایل به محیط مدیرتی جالب و پر چالش</a:t>
            </a:r>
            <a:endParaRPr lang="en-US" sz="2100" b="1" dirty="0">
              <a:cs typeface="B Zar" pitchFamily="2" charset="-78"/>
            </a:endParaRPr>
          </a:p>
          <a:p>
            <a:pPr marL="539496" lvl="0" indent="-457200">
              <a:buClrTx/>
              <a:buFont typeface="+mj-lt"/>
              <a:buAutoNum type="arabicPeriod"/>
            </a:pPr>
            <a:endParaRPr lang="en-US" sz="2400" dirty="0">
              <a:cs typeface="B Zar" panose="00000400000000000000" pitchFamily="2" charset="-78"/>
            </a:endParaRPr>
          </a:p>
        </p:txBody>
      </p:sp>
    </p:spTree>
    <p:extLst>
      <p:ext uri="{BB962C8B-B14F-4D97-AF65-F5344CB8AC3E}">
        <p14:creationId xmlns:p14="http://schemas.microsoft.com/office/powerpoint/2010/main" xmlns="" val="2149952413"/>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32656"/>
            <a:ext cx="7498080" cy="6408712"/>
          </a:xfrm>
        </p:spPr>
        <p:txBody>
          <a:bodyPr>
            <a:noAutofit/>
          </a:bodyPr>
          <a:lstStyle/>
          <a:p>
            <a:pPr marL="82296" indent="0" algn="justLow">
              <a:buNone/>
            </a:pPr>
            <a:r>
              <a:rPr lang="fa-IR" sz="2200" b="1" dirty="0">
                <a:cs typeface="B Zar" panose="00000400000000000000" pitchFamily="2" charset="-78"/>
              </a:rPr>
              <a:t>اغلب تحقیقات نشان د اده اند که شرکت هایی با استراتژی تنوع غیر همگن در مقایسه با سایر شرکت هایی که از استراتژی های دیگر سطح سازمانی استفاده نموده اند از سودآوری پایین تری برخوردار هستند</a:t>
            </a:r>
            <a:r>
              <a:rPr lang="fa-IR" sz="2200" b="1" dirty="0" smtClean="0">
                <a:cs typeface="B Zar" panose="00000400000000000000" pitchFamily="2" charset="-78"/>
              </a:rPr>
              <a:t>.</a:t>
            </a:r>
            <a:endParaRPr lang="en-US" sz="2200" b="1" dirty="0" smtClean="0">
              <a:cs typeface="B Zar" panose="00000400000000000000" pitchFamily="2" charset="-78"/>
            </a:endParaRPr>
          </a:p>
          <a:p>
            <a:pPr marL="82296" indent="0" algn="justLow">
              <a:buNone/>
            </a:pPr>
            <a:r>
              <a:rPr lang="fa-IR" sz="2200" b="1" dirty="0">
                <a:cs typeface="B Zar" panose="00000400000000000000" pitchFamily="2" charset="-78"/>
              </a:rPr>
              <a:t>تنوع همگن مبتنی </a:t>
            </a:r>
            <a:r>
              <a:rPr lang="fa-IR" sz="2200" b="1" dirty="0" smtClean="0">
                <a:cs typeface="B Zar" panose="00000400000000000000" pitchFamily="2" charset="-78"/>
              </a:rPr>
              <a:t>ب</a:t>
            </a:r>
            <a:r>
              <a:rPr lang="fa-IR" sz="2200" b="1" dirty="0">
                <a:cs typeface="B Zar" panose="00000400000000000000" pitchFamily="2" charset="-78"/>
              </a:rPr>
              <a:t>ر</a:t>
            </a:r>
            <a:r>
              <a:rPr lang="fa-IR" sz="2200" b="1" dirty="0" smtClean="0">
                <a:cs typeface="B Zar" panose="00000400000000000000" pitchFamily="2" charset="-78"/>
              </a:rPr>
              <a:t> </a:t>
            </a:r>
            <a:r>
              <a:rPr lang="fa-IR" sz="2200" b="1" dirty="0">
                <a:cs typeface="B Zar" panose="00000400000000000000" pitchFamily="2" charset="-78"/>
              </a:rPr>
              <a:t>شباهت هایی است که در میان محصولات؛ خدمات؛ بازارها یا فرآیندهای تبدیل منابع در تجارت وجود دارد. به نظر می رسد که این شباهت ها منجر به هم افزایی می شوند.این امر به این معناست که در کل در مقایسه با مجموع بخش های آن بزرگ تر است. به عبارت دیگر یک سازمان باید قادر باشد تا در مقایسه با دو سازمان که هر کدام یک محصول یا خدمت را ارائه می کنند، دومحصول یا دو خدمت همگن را به طور مؤثر تولید کند. همین دلیل برای بازارهای مشابه و فرآیندهای مشابه تبدیل منابع نیز به کار برده می شود.تنوع همگن در دو شکل تحقق می یابد: </a:t>
            </a:r>
            <a:r>
              <a:rPr lang="fa-IR" sz="2200" b="1" dirty="0">
                <a:solidFill>
                  <a:srgbClr val="FF0000"/>
                </a:solidFill>
                <a:effectLst>
                  <a:outerShdw blurRad="38100" dist="38100" dir="2700000" algn="tl">
                    <a:srgbClr val="000000">
                      <a:alpha val="43137"/>
                    </a:srgbClr>
                  </a:outerShdw>
                </a:effectLst>
                <a:cs typeface="B Zar" panose="00000400000000000000" pitchFamily="2" charset="-78"/>
              </a:rPr>
              <a:t>مشهود </a:t>
            </a:r>
            <a:r>
              <a:rPr lang="fa-IR" sz="2200" b="1" dirty="0">
                <a:effectLst>
                  <a:outerShdw blurRad="38100" dist="38100" dir="2700000" algn="tl">
                    <a:srgbClr val="000000">
                      <a:alpha val="43137"/>
                    </a:srgbClr>
                  </a:outerShdw>
                </a:effectLst>
                <a:cs typeface="B Zar" panose="00000400000000000000" pitchFamily="2" charset="-78"/>
              </a:rPr>
              <a:t>و</a:t>
            </a:r>
            <a:r>
              <a:rPr lang="fa-IR" sz="2200" b="1" dirty="0">
                <a:solidFill>
                  <a:srgbClr val="FF0000"/>
                </a:solidFill>
                <a:effectLst>
                  <a:outerShdw blurRad="38100" dist="38100" dir="2700000" algn="tl">
                    <a:srgbClr val="000000">
                      <a:alpha val="43137"/>
                    </a:srgbClr>
                  </a:outerShdw>
                </a:effectLst>
                <a:cs typeface="B Zar" panose="00000400000000000000" pitchFamily="2" charset="-78"/>
              </a:rPr>
              <a:t> نامشهود</a:t>
            </a:r>
            <a:endParaRPr lang="en-US" sz="2200" b="1" dirty="0">
              <a:solidFill>
                <a:srgbClr val="FF0000"/>
              </a:solidFill>
              <a:effectLst>
                <a:outerShdw blurRad="38100" dist="38100" dir="2700000" algn="tl">
                  <a:srgbClr val="000000">
                    <a:alpha val="43137"/>
                  </a:srgbClr>
                </a:outerShdw>
              </a:effectLst>
              <a:cs typeface="B Zar" panose="00000400000000000000" pitchFamily="2" charset="-78"/>
            </a:endParaRPr>
          </a:p>
        </p:txBody>
      </p:sp>
      <p:sp>
        <p:nvSpPr>
          <p:cNvPr id="4" name="Slide Number Placeholder 3"/>
          <p:cNvSpPr>
            <a:spLocks noGrp="1"/>
          </p:cNvSpPr>
          <p:nvPr>
            <p:ph type="sldNum" sz="quarter" idx="12"/>
          </p:nvPr>
        </p:nvSpPr>
        <p:spPr/>
        <p:txBody>
          <a:bodyPr/>
          <a:lstStyle/>
          <a:p>
            <a:pPr>
              <a:defRPr/>
            </a:pPr>
            <a:fld id="{242906E1-29FB-46C6-81FB-6F7060C87780}" type="slidenum">
              <a:rPr lang="ar-SA" smtClean="0">
                <a:solidFill>
                  <a:srgbClr val="E7DEC9">
                    <a:shade val="50000"/>
                    <a:satMod val="200000"/>
                  </a:srgbClr>
                </a:solidFill>
              </a:rPr>
              <a:pPr>
                <a:defRPr/>
              </a:pPr>
              <a:t>15</a:t>
            </a:fld>
            <a:endParaRPr lang="en-US">
              <a:solidFill>
                <a:srgbClr val="E7DEC9">
                  <a:shade val="50000"/>
                  <a:satMod val="200000"/>
                </a:srgbClr>
              </a:solidFill>
            </a:endParaRPr>
          </a:p>
        </p:txBody>
      </p:sp>
    </p:spTree>
    <p:extLst>
      <p:ext uri="{BB962C8B-B14F-4D97-AF65-F5344CB8AC3E}">
        <p14:creationId xmlns:p14="http://schemas.microsoft.com/office/powerpoint/2010/main" xmlns="" val="1034761311"/>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332656"/>
            <a:ext cx="8100392" cy="6120680"/>
          </a:xfrm>
        </p:spPr>
        <p:txBody>
          <a:bodyPr>
            <a:normAutofit fontScale="92500" lnSpcReduction="10000"/>
          </a:bodyPr>
          <a:lstStyle/>
          <a:p>
            <a:pPr marL="82296" indent="0" algn="just">
              <a:buNone/>
            </a:pPr>
            <a:r>
              <a:rPr lang="fa-IR" sz="3500" dirty="0">
                <a:cs typeface="B Nazanin" panose="00000400000000000000" pitchFamily="2" charset="-78"/>
              </a:rPr>
              <a:t>تنوع همگن مشهود به این معناست که سازمان برای اهداف متعدد و چندگانه خود، فرصت استفاده از ذخایر فیزیکی مشابهی رادارد.تنوع همگن مشهود از طریق تقسیم منابع، به هم افزایی منجر می شود.به طور کلی ، برخورداری از تسهیلات و تاسیسات تولیدی، منجر به صرفه جویی های بیشتر خواهد شد.سایر نمونه های مربوط به هم افزایی، که از تنوع همگن مشهود ناشی می شود عبارتنداز:</a:t>
            </a:r>
            <a:endParaRPr lang="en-US" sz="3500" dirty="0">
              <a:cs typeface="B Nazanin" panose="00000400000000000000" pitchFamily="2" charset="-78"/>
            </a:endParaRPr>
          </a:p>
          <a:p>
            <a:pPr lvl="0" algn="just">
              <a:buClrTx/>
              <a:buSzPct val="95000"/>
              <a:buFont typeface="Wingdings" panose="05000000000000000000" pitchFamily="2" charset="2"/>
              <a:buChar char="§"/>
            </a:pPr>
            <a:r>
              <a:rPr lang="fa-IR" sz="3500" dirty="0">
                <a:solidFill>
                  <a:srgbClr val="C00000"/>
                </a:solidFill>
                <a:cs typeface="B Nazanin" panose="00000400000000000000" pitchFamily="2" charset="-78"/>
              </a:rPr>
              <a:t>استفاده از کانال های بازاریابی یا توزیع برای محصولات همگن چند گانه</a:t>
            </a:r>
            <a:endParaRPr lang="en-US" sz="3500" dirty="0">
              <a:solidFill>
                <a:srgbClr val="C00000"/>
              </a:solidFill>
              <a:cs typeface="B Nazanin" panose="00000400000000000000" pitchFamily="2" charset="-78"/>
            </a:endParaRPr>
          </a:p>
          <a:p>
            <a:pPr lvl="0">
              <a:buClrTx/>
              <a:buSzPct val="95000"/>
              <a:buFont typeface="Wingdings" panose="05000000000000000000" pitchFamily="2" charset="2"/>
              <a:buChar char="§"/>
            </a:pPr>
            <a:r>
              <a:rPr lang="fa-IR" sz="3500" dirty="0">
                <a:solidFill>
                  <a:srgbClr val="C00000"/>
                </a:solidFill>
                <a:cs typeface="B Nazanin" panose="00000400000000000000" pitchFamily="2" charset="-78"/>
              </a:rPr>
              <a:t>خرید متمرکز مواد خام مشابه برای محصولات همگن</a:t>
            </a:r>
            <a:endParaRPr lang="en-US" sz="3500" dirty="0">
              <a:solidFill>
                <a:srgbClr val="C00000"/>
              </a:solidFill>
              <a:cs typeface="B Nazanin" panose="00000400000000000000" pitchFamily="2" charset="-78"/>
            </a:endParaRPr>
          </a:p>
          <a:p>
            <a:pPr lvl="0">
              <a:buClrTx/>
              <a:buSzPct val="95000"/>
              <a:buFont typeface="Wingdings" panose="05000000000000000000" pitchFamily="2" charset="2"/>
              <a:buChar char="§"/>
            </a:pPr>
            <a:r>
              <a:rPr lang="fa-IR" sz="3500" dirty="0">
                <a:solidFill>
                  <a:srgbClr val="C00000"/>
                </a:solidFill>
                <a:cs typeface="B Nazanin" panose="00000400000000000000" pitchFamily="2" charset="-78"/>
              </a:rPr>
              <a:t>ارائه برنامه های آموزشی مشترک برای کلیه کارمندان</a:t>
            </a:r>
            <a:endParaRPr lang="en-US" sz="3500" dirty="0">
              <a:solidFill>
                <a:srgbClr val="C00000"/>
              </a:solidFill>
              <a:cs typeface="B Nazanin" panose="00000400000000000000" pitchFamily="2" charset="-78"/>
            </a:endParaRPr>
          </a:p>
          <a:p>
            <a:pPr lvl="0">
              <a:buClrTx/>
              <a:buSzPct val="95000"/>
              <a:buFont typeface="Wingdings" panose="05000000000000000000" pitchFamily="2" charset="2"/>
              <a:buChar char="§"/>
            </a:pPr>
            <a:r>
              <a:rPr lang="fa-IR" sz="3500" dirty="0">
                <a:solidFill>
                  <a:srgbClr val="C00000"/>
                </a:solidFill>
                <a:cs typeface="B Nazanin" panose="00000400000000000000" pitchFamily="2" charset="-78"/>
              </a:rPr>
              <a:t>تبلیغات محصولات متعدد به طور همزمان</a:t>
            </a:r>
            <a:endParaRPr lang="en-US" sz="3500" dirty="0">
              <a:solidFill>
                <a:srgbClr val="C00000"/>
              </a:solidFill>
              <a:cs typeface="B Nazanin" panose="00000400000000000000" pitchFamily="2" charset="-78"/>
            </a:endParaRPr>
          </a:p>
          <a:p>
            <a:pPr marL="82296" indent="0">
              <a:buNone/>
            </a:pPr>
            <a:endParaRPr lang="en-US" dirty="0"/>
          </a:p>
        </p:txBody>
      </p:sp>
      <p:sp>
        <p:nvSpPr>
          <p:cNvPr id="4" name="Slide Number Placeholder 3"/>
          <p:cNvSpPr>
            <a:spLocks noGrp="1"/>
          </p:cNvSpPr>
          <p:nvPr>
            <p:ph type="sldNum" sz="quarter" idx="12"/>
          </p:nvPr>
        </p:nvSpPr>
        <p:spPr/>
        <p:txBody>
          <a:bodyPr/>
          <a:lstStyle/>
          <a:p>
            <a:pPr>
              <a:defRPr/>
            </a:pPr>
            <a:fld id="{242906E1-29FB-46C6-81FB-6F7060C87780}" type="slidenum">
              <a:rPr lang="ar-SA" smtClean="0">
                <a:solidFill>
                  <a:srgbClr val="E7DEC9">
                    <a:shade val="50000"/>
                    <a:satMod val="200000"/>
                  </a:srgbClr>
                </a:solidFill>
              </a:rPr>
              <a:pPr>
                <a:defRPr/>
              </a:pPr>
              <a:t>16</a:t>
            </a:fld>
            <a:endParaRPr lang="en-US">
              <a:solidFill>
                <a:srgbClr val="E7DEC9">
                  <a:shade val="50000"/>
                  <a:satMod val="200000"/>
                </a:srgbClr>
              </a:solidFill>
            </a:endParaRPr>
          </a:p>
        </p:txBody>
      </p:sp>
    </p:spTree>
    <p:extLst>
      <p:ext uri="{BB962C8B-B14F-4D97-AF65-F5344CB8AC3E}">
        <p14:creationId xmlns:p14="http://schemas.microsoft.com/office/powerpoint/2010/main" xmlns="" val="558635414"/>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88839"/>
            <a:ext cx="8568951" cy="4752529"/>
          </a:xfrm>
        </p:spPr>
        <p:txBody>
          <a:bodyPr>
            <a:noAutofit/>
          </a:bodyPr>
          <a:lstStyle/>
          <a:p>
            <a:pPr marL="0" indent="0" algn="justLow" rtl="1">
              <a:buNone/>
            </a:pPr>
            <a:r>
              <a:rPr lang="fa-IR" sz="2200" b="1" dirty="0">
                <a:solidFill>
                  <a:schemeClr val="tx1"/>
                </a:solidFill>
                <a:cs typeface="B Zar" panose="00000400000000000000" pitchFamily="2" charset="-78"/>
              </a:rPr>
              <a:t>به طور کلی حتی اگر تنوع همگن نیز مشهود باشد، هم افزایی باید ایجاد شود. هم افزایی درصورتی ایجاد می شود که دو واحد بازگانی همگن اولا با یکدیگر مطابقت داشته باشند و ثانیا مدیران سازمانی با توجه به فرآیند ترکیب، برای ایجاد مهارت ها، کوشش نمایند</a:t>
            </a:r>
            <a:r>
              <a:rPr lang="fa-IR" sz="2200" b="1" dirty="0" smtClean="0">
                <a:solidFill>
                  <a:schemeClr val="tx1"/>
                </a:solidFill>
                <a:cs typeface="B Zar" panose="00000400000000000000" pitchFamily="2" charset="-78"/>
              </a:rPr>
              <a:t>.</a:t>
            </a:r>
          </a:p>
          <a:p>
            <a:pPr marL="0" indent="0" algn="justLow" rtl="1">
              <a:buNone/>
            </a:pPr>
            <a:r>
              <a:rPr lang="fa-IR" sz="2200" b="1" dirty="0" smtClean="0">
                <a:solidFill>
                  <a:schemeClr val="tx1"/>
                </a:solidFill>
                <a:cs typeface="B Zar" panose="00000400000000000000" pitchFamily="2" charset="-78"/>
              </a:rPr>
              <a:t> </a:t>
            </a:r>
            <a:r>
              <a:rPr lang="fa-IR" sz="2200" b="1" dirty="0">
                <a:solidFill>
                  <a:schemeClr val="tx1"/>
                </a:solidFill>
                <a:cs typeface="B Zar" panose="00000400000000000000" pitchFamily="2" charset="-78"/>
              </a:rPr>
              <a:t>در اینجا به دو هماهنگی نیاز خواهیم داشت: </a:t>
            </a:r>
            <a:r>
              <a:rPr lang="fa-IR" sz="2200" b="1" dirty="0">
                <a:solidFill>
                  <a:srgbClr val="C00000"/>
                </a:solidFill>
                <a:effectLst>
                  <a:outerShdw blurRad="38100" dist="38100" dir="2700000" algn="tl">
                    <a:srgbClr val="000000">
                      <a:alpha val="43137"/>
                    </a:srgbClr>
                  </a:outerShdw>
                </a:effectLst>
                <a:cs typeface="B Zar" panose="00000400000000000000" pitchFamily="2" charset="-78"/>
              </a:rPr>
              <a:t>هماهنگی استراتژیکی </a:t>
            </a:r>
            <a:r>
              <a:rPr lang="fa-IR" sz="2200" b="1" dirty="0">
                <a:solidFill>
                  <a:schemeClr val="tx1"/>
                </a:solidFill>
                <a:cs typeface="B Zar" panose="00000400000000000000" pitchFamily="2" charset="-78"/>
              </a:rPr>
              <a:t>و </a:t>
            </a:r>
            <a:r>
              <a:rPr lang="fa-IR" sz="2200" b="1" dirty="0">
                <a:solidFill>
                  <a:srgbClr val="C00000"/>
                </a:solidFill>
                <a:effectLst>
                  <a:outerShdw blurRad="38100" dist="38100" dir="2700000" algn="tl">
                    <a:srgbClr val="000000">
                      <a:alpha val="43137"/>
                    </a:srgbClr>
                  </a:outerShdw>
                </a:effectLst>
                <a:cs typeface="B Zar" panose="00000400000000000000" pitchFamily="2" charset="-78"/>
              </a:rPr>
              <a:t>هماهنگی سازمانی</a:t>
            </a:r>
            <a:endParaRPr lang="en-US" sz="2200" b="1" dirty="0">
              <a:solidFill>
                <a:srgbClr val="C00000"/>
              </a:solidFill>
              <a:effectLst>
                <a:outerShdw blurRad="38100" dist="38100" dir="2700000" algn="tl">
                  <a:srgbClr val="000000">
                    <a:alpha val="43137"/>
                  </a:srgbClr>
                </a:outerShdw>
              </a:effectLst>
              <a:cs typeface="B Zar" panose="00000400000000000000" pitchFamily="2" charset="-78"/>
            </a:endParaRPr>
          </a:p>
          <a:p>
            <a:pPr marL="0" indent="0" algn="justLow" rtl="1">
              <a:buNone/>
            </a:pPr>
            <a:r>
              <a:rPr lang="fa-IR" sz="2200" b="1" dirty="0">
                <a:solidFill>
                  <a:schemeClr val="tx1"/>
                </a:solidFill>
                <a:effectLst>
                  <a:outerShdw blurRad="38100" dist="38100" dir="2700000" algn="tl">
                    <a:srgbClr val="000000">
                      <a:alpha val="43137"/>
                    </a:srgbClr>
                  </a:outerShdw>
                </a:effectLst>
                <a:cs typeface="B Zar" panose="00000400000000000000" pitchFamily="2" charset="-78"/>
              </a:rPr>
              <a:t>هماهنگی استراتژیکی: </a:t>
            </a:r>
            <a:r>
              <a:rPr lang="fa-IR" sz="2200" b="1" dirty="0">
                <a:solidFill>
                  <a:schemeClr val="tx1"/>
                </a:solidFill>
                <a:cs typeface="B Zar" panose="00000400000000000000" pitchFamily="2" charset="-78"/>
              </a:rPr>
              <a:t>به تطبیق اثر بخش  </a:t>
            </a:r>
            <a:r>
              <a:rPr lang="fa-IR" sz="2200" b="1" dirty="0" smtClean="0">
                <a:solidFill>
                  <a:schemeClr val="tx1"/>
                </a:solidFill>
                <a:cs typeface="B Zar" panose="00000400000000000000" pitchFamily="2" charset="-78"/>
              </a:rPr>
              <a:t>توانمندی </a:t>
            </a:r>
            <a:r>
              <a:rPr lang="fa-IR" sz="2200" b="1" dirty="0">
                <a:solidFill>
                  <a:schemeClr val="tx1"/>
                </a:solidFill>
                <a:cs typeface="B Zar" panose="00000400000000000000" pitchFamily="2" charset="-78"/>
              </a:rPr>
              <a:t>های استراتژیک سازمان ها اطلاق می شود.</a:t>
            </a:r>
            <a:endParaRPr lang="en-US" sz="2200" b="1" dirty="0">
              <a:solidFill>
                <a:schemeClr val="tx1"/>
              </a:solidFill>
              <a:cs typeface="B Zar" panose="00000400000000000000" pitchFamily="2" charset="-78"/>
            </a:endParaRPr>
          </a:p>
          <a:p>
            <a:pPr marL="0" indent="0" algn="justLow" rtl="1">
              <a:buNone/>
            </a:pPr>
            <a:r>
              <a:rPr lang="fa-IR" sz="2200" b="1" dirty="0">
                <a:solidFill>
                  <a:schemeClr val="tx1"/>
                </a:solidFill>
                <a:effectLst>
                  <a:outerShdw blurRad="38100" dist="38100" dir="2700000" algn="tl">
                    <a:srgbClr val="000000">
                      <a:alpha val="43137"/>
                    </a:srgbClr>
                  </a:outerShdw>
                </a:effectLst>
                <a:cs typeface="B Zar" panose="00000400000000000000" pitchFamily="2" charset="-78"/>
              </a:rPr>
              <a:t>هماهنگی سازمانی: </a:t>
            </a:r>
            <a:r>
              <a:rPr lang="fa-IR" sz="2200" b="1" dirty="0">
                <a:solidFill>
                  <a:schemeClr val="tx1"/>
                </a:solidFill>
                <a:cs typeface="B Zar" panose="00000400000000000000" pitchFamily="2" charset="-78"/>
              </a:rPr>
              <a:t>این امر </a:t>
            </a:r>
            <a:r>
              <a:rPr lang="fa-IR" sz="2200" b="1" dirty="0" smtClean="0">
                <a:solidFill>
                  <a:schemeClr val="tx1"/>
                </a:solidFill>
                <a:cs typeface="B Zar" panose="00000400000000000000" pitchFamily="2" charset="-78"/>
              </a:rPr>
              <a:t>هنگامی </a:t>
            </a:r>
            <a:r>
              <a:rPr lang="fa-IR" sz="2200" b="1" dirty="0">
                <a:solidFill>
                  <a:schemeClr val="tx1"/>
                </a:solidFill>
                <a:cs typeface="B Zar" panose="00000400000000000000" pitchFamily="2" charset="-78"/>
              </a:rPr>
              <a:t>صورت می </a:t>
            </a:r>
            <a:r>
              <a:rPr lang="fa-IR" sz="2200" b="1" dirty="0" smtClean="0">
                <a:solidFill>
                  <a:schemeClr val="tx1"/>
                </a:solidFill>
                <a:cs typeface="B Zar" panose="00000400000000000000" pitchFamily="2" charset="-78"/>
              </a:rPr>
              <a:t>پذیرد </a:t>
            </a:r>
            <a:r>
              <a:rPr lang="fa-IR" sz="2200" b="1" dirty="0">
                <a:solidFill>
                  <a:schemeClr val="tx1"/>
                </a:solidFill>
                <a:cs typeface="B Zar" panose="00000400000000000000" pitchFamily="2" charset="-78"/>
              </a:rPr>
              <a:t>که دو سازمان یا دو واحد تجاری در فرآیند مدیریتی؛ فرهنگ ها؛ سیستم ها و ساختارها دارای فصل مشترک باشند.</a:t>
            </a:r>
            <a:endParaRPr lang="en-US" sz="2200" b="1" dirty="0">
              <a:solidFill>
                <a:schemeClr val="tx1"/>
              </a:solidFill>
              <a:cs typeface="B Zar" panose="00000400000000000000" pitchFamily="2" charset="-78"/>
            </a:endParaRPr>
          </a:p>
        </p:txBody>
      </p:sp>
      <p:sp>
        <p:nvSpPr>
          <p:cNvPr id="3" name="Title 2"/>
          <p:cNvSpPr>
            <a:spLocks noGrp="1"/>
          </p:cNvSpPr>
          <p:nvPr>
            <p:ph type="title"/>
          </p:nvPr>
        </p:nvSpPr>
        <p:spPr>
          <a:xfrm>
            <a:off x="611560" y="332656"/>
            <a:ext cx="7833193" cy="1224136"/>
          </a:xfrm>
        </p:spPr>
        <p:txBody>
          <a:bodyPr/>
          <a:lstStyle/>
          <a:p>
            <a:pPr algn="justLow" rtl="1"/>
            <a:r>
              <a:rPr lang="fa-IR" sz="2800" dirty="0">
                <a:cs typeface="B Nazanin" panose="00000400000000000000" pitchFamily="2" charset="-78"/>
              </a:rPr>
              <a:t>تنوع همگن نامشهود هنگامی رخ می دهد که توانمندی های ایجاد شده در یک زمینه، برای زمینه های دیگر نیز به کار می رود.این امر منجر به هم افزایی مدیریتی می شود.</a:t>
            </a:r>
            <a:endParaRPr lang="en-US" sz="2800" dirty="0">
              <a:cs typeface="B Nazanin" panose="00000400000000000000" pitchFamily="2" charset="-78"/>
            </a:endParaRPr>
          </a:p>
        </p:txBody>
      </p:sp>
    </p:spTree>
    <p:extLst>
      <p:ext uri="{BB962C8B-B14F-4D97-AF65-F5344CB8AC3E}">
        <p14:creationId xmlns:p14="http://schemas.microsoft.com/office/powerpoint/2010/main" xmlns="" val="352107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1000"/>
                                        <p:tgtEl>
                                          <p:spTgt spid="2">
                                            <p:txEl>
                                              <p:pRg st="3" end="3"/>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16632"/>
            <a:ext cx="7818072" cy="6131768"/>
          </a:xfrm>
        </p:spPr>
        <p:txBody>
          <a:bodyPr>
            <a:normAutofit/>
          </a:bodyPr>
          <a:lstStyle/>
          <a:p>
            <a:pPr marL="82296" indent="0" algn="justLow">
              <a:buNone/>
            </a:pPr>
            <a:r>
              <a:rPr lang="fa-IR" sz="2800" dirty="0">
                <a:effectLst>
                  <a:outerShdw blurRad="38100" dist="38100" dir="2700000" algn="tl">
                    <a:srgbClr val="000000">
                      <a:alpha val="43137"/>
                    </a:srgbClr>
                  </a:outerShdw>
                </a:effectLst>
                <a:cs typeface="B Zar" panose="00000400000000000000" pitchFamily="2" charset="-78"/>
              </a:rPr>
              <a:t>در اغلب اوقات از این موضوع به عنوان منطق مدیریتی نام برده می شود. هماهنگی سازمانی، باعث سازگاری و انطباق سازمان ها با یکدیگر می شود و همچنین تقسیم منابع ؛ ارتباطات و انتقال دانش و مهارت ها را آسان می کند. در بعضی از موارد، </a:t>
            </a:r>
            <a:r>
              <a:rPr lang="fa-IR" sz="2800" dirty="0" smtClean="0">
                <a:effectLst>
                  <a:outerShdw blurRad="38100" dist="38100" dir="2700000" algn="tl">
                    <a:srgbClr val="000000">
                      <a:alpha val="43137"/>
                    </a:srgbClr>
                  </a:outerShdw>
                </a:effectLst>
                <a:cs typeface="B Zar" panose="00000400000000000000" pitchFamily="2" charset="-78"/>
              </a:rPr>
              <a:t>عدم </a:t>
            </a:r>
            <a:r>
              <a:rPr lang="fa-IR" sz="2800" dirty="0">
                <a:effectLst>
                  <a:outerShdw blurRad="38100" dist="38100" dir="2700000" algn="tl">
                    <a:srgbClr val="000000">
                      <a:alpha val="43137"/>
                    </a:srgbClr>
                  </a:outerShdw>
                </a:effectLst>
                <a:cs typeface="B Zar" panose="00000400000000000000" pitchFamily="2" charset="-78"/>
              </a:rPr>
              <a:t>هماهنگی در ادغام ها، کاملا مشهود و نمایان </a:t>
            </a:r>
            <a:r>
              <a:rPr lang="fa-IR" sz="2800" dirty="0" smtClean="0">
                <a:effectLst>
                  <a:outerShdw blurRad="38100" dist="38100" dir="2700000" algn="tl">
                    <a:srgbClr val="000000">
                      <a:alpha val="43137"/>
                    </a:srgbClr>
                  </a:outerShdw>
                </a:effectLst>
                <a:cs typeface="B Zar" panose="00000400000000000000" pitchFamily="2" charset="-78"/>
              </a:rPr>
              <a:t>است.</a:t>
            </a:r>
          </a:p>
          <a:p>
            <a:pPr marL="82296" indent="0" algn="justLow">
              <a:buNone/>
            </a:pPr>
            <a:endParaRPr lang="fa-IR" sz="2800" dirty="0">
              <a:effectLst>
                <a:outerShdw blurRad="38100" dist="38100" dir="2700000" algn="tl">
                  <a:srgbClr val="000000">
                    <a:alpha val="43137"/>
                  </a:srgbClr>
                </a:outerShdw>
              </a:effectLst>
              <a:cs typeface="B Zar" panose="00000400000000000000" pitchFamily="2" charset="-78"/>
            </a:endParaRPr>
          </a:p>
          <a:p>
            <a:pPr marL="82296" indent="0" algn="justLow">
              <a:buNone/>
            </a:pPr>
            <a:r>
              <a:rPr lang="fa-IR" sz="2800" dirty="0" smtClean="0">
                <a:solidFill>
                  <a:srgbClr val="FF0000"/>
                </a:solidFill>
                <a:effectLst>
                  <a:outerShdw blurRad="38100" dist="38100" dir="2700000" algn="tl">
                    <a:srgbClr val="000000">
                      <a:alpha val="43137"/>
                    </a:srgbClr>
                  </a:outerShdw>
                </a:effectLst>
                <a:cs typeface="B Homa" panose="00000400000000000000" pitchFamily="2" charset="-78"/>
              </a:rPr>
              <a:t>جدول </a:t>
            </a:r>
            <a:r>
              <a:rPr lang="fa-IR" sz="2800" dirty="0">
                <a:solidFill>
                  <a:srgbClr val="FF0000"/>
                </a:solidFill>
                <a:effectLst>
                  <a:outerShdw blurRad="38100" dist="38100" dir="2700000" algn="tl">
                    <a:srgbClr val="000000">
                      <a:alpha val="43137"/>
                    </a:srgbClr>
                  </a:outerShdw>
                </a:effectLst>
                <a:cs typeface="B Homa" panose="00000400000000000000" pitchFamily="2" charset="-78"/>
              </a:rPr>
              <a:t>زیر برخی از متداول ترین مشکلاتی که باعث از بین رفتن هم افزایی می شوند را به صورت خلاصه بیان می کند</a:t>
            </a:r>
            <a:r>
              <a:rPr lang="fa-IR" sz="2800" dirty="0" smtClean="0">
                <a:solidFill>
                  <a:srgbClr val="FF0000"/>
                </a:solidFill>
                <a:effectLst>
                  <a:outerShdw blurRad="38100" dist="38100" dir="2700000" algn="tl">
                    <a:srgbClr val="000000">
                      <a:alpha val="43137"/>
                    </a:srgbClr>
                  </a:outerShdw>
                </a:effectLst>
                <a:cs typeface="B Homa" panose="00000400000000000000" pitchFamily="2" charset="-78"/>
              </a:rPr>
              <a:t>.</a:t>
            </a:r>
          </a:p>
          <a:p>
            <a:pPr marL="82296" indent="0" algn="justLow">
              <a:buNone/>
            </a:pPr>
            <a:endParaRPr lang="en-US" sz="2800" dirty="0"/>
          </a:p>
        </p:txBody>
      </p:sp>
      <p:sp>
        <p:nvSpPr>
          <p:cNvPr id="4" name="Slide Number Placeholder 3"/>
          <p:cNvSpPr>
            <a:spLocks noGrp="1"/>
          </p:cNvSpPr>
          <p:nvPr>
            <p:ph type="sldNum" sz="quarter" idx="12"/>
          </p:nvPr>
        </p:nvSpPr>
        <p:spPr/>
        <p:txBody>
          <a:bodyPr/>
          <a:lstStyle/>
          <a:p>
            <a:pPr>
              <a:defRPr/>
            </a:pPr>
            <a:fld id="{242906E1-29FB-46C6-81FB-6F7060C87780}" type="slidenum">
              <a:rPr lang="ar-SA" smtClean="0">
                <a:solidFill>
                  <a:srgbClr val="E7DEC9">
                    <a:shade val="50000"/>
                    <a:satMod val="200000"/>
                  </a:srgbClr>
                </a:solidFill>
              </a:rPr>
              <a:pPr>
                <a:defRPr/>
              </a:pPr>
              <a:t>18</a:t>
            </a:fld>
            <a:endParaRPr lang="en-US">
              <a:solidFill>
                <a:srgbClr val="E7DEC9">
                  <a:shade val="50000"/>
                  <a:satMod val="200000"/>
                </a:srgbClr>
              </a:solidFill>
            </a:endParaRPr>
          </a:p>
        </p:txBody>
      </p:sp>
    </p:spTree>
    <p:extLst>
      <p:ext uri="{BB962C8B-B14F-4D97-AF65-F5344CB8AC3E}">
        <p14:creationId xmlns:p14="http://schemas.microsoft.com/office/powerpoint/2010/main" xmlns="" val="1934809177"/>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0"/>
            <a:ext cx="9144000" cy="7029400"/>
          </a:xfrm>
          <a:prstGeom prst="roundRect">
            <a:avLst>
              <a:gd name="adj" fmla="val 1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Slide Number Placeholder 3"/>
          <p:cNvSpPr>
            <a:spLocks noGrp="1"/>
          </p:cNvSpPr>
          <p:nvPr>
            <p:ph type="sldNum" sz="quarter" idx="12"/>
          </p:nvPr>
        </p:nvSpPr>
        <p:spPr/>
        <p:txBody>
          <a:bodyPr/>
          <a:lstStyle/>
          <a:p>
            <a:pPr>
              <a:defRPr/>
            </a:pPr>
            <a:fld id="{242906E1-29FB-46C6-81FB-6F7060C87780}" type="slidenum">
              <a:rPr lang="ar-SA" smtClean="0">
                <a:solidFill>
                  <a:srgbClr val="E7DEC9">
                    <a:shade val="50000"/>
                    <a:satMod val="200000"/>
                  </a:srgbClr>
                </a:solidFill>
              </a:rPr>
              <a:pPr>
                <a:defRPr/>
              </a:pPr>
              <a:t>19</a:t>
            </a:fld>
            <a:endParaRPr lang="en-US">
              <a:solidFill>
                <a:srgbClr val="E7DEC9">
                  <a:shade val="50000"/>
                  <a:satMod val="200000"/>
                </a:srgbClr>
              </a:solidFill>
            </a:endParaRPr>
          </a:p>
        </p:txBody>
      </p:sp>
      <p:sp>
        <p:nvSpPr>
          <p:cNvPr id="3" name="Rectangle 2"/>
          <p:cNvSpPr/>
          <p:nvPr/>
        </p:nvSpPr>
        <p:spPr>
          <a:xfrm>
            <a:off x="0" y="44624"/>
            <a:ext cx="9144000" cy="115212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66" y="1196752"/>
            <a:ext cx="9144000" cy="23179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444" y="4950546"/>
            <a:ext cx="9144000" cy="201622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82" y="3522912"/>
            <a:ext cx="9144000" cy="144016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108520" y="0"/>
            <a:ext cx="9250438" cy="6858000"/>
          </a:xfrm>
        </p:spPr>
        <p:txBody>
          <a:bodyPr>
            <a:noAutofit/>
          </a:bodyPr>
          <a:lstStyle/>
          <a:p>
            <a:pPr marL="82296" indent="0">
              <a:buClrTx/>
              <a:buSzPct val="95000"/>
              <a:buNone/>
            </a:pPr>
            <a:r>
              <a:rPr lang="fa-IR" sz="2050" b="1" dirty="0" smtClean="0">
                <a:solidFill>
                  <a:srgbClr val="C00000"/>
                </a:solidFill>
                <a:effectLst>
                  <a:outerShdw blurRad="38100" dist="38100" dir="2700000" algn="tl">
                    <a:srgbClr val="000000">
                      <a:alpha val="43137"/>
                    </a:srgbClr>
                  </a:outerShdw>
                </a:effectLst>
                <a:cs typeface="B Zar" panose="00000400000000000000" pitchFamily="2" charset="-78"/>
              </a:rPr>
              <a:t>1</a:t>
            </a:r>
            <a:r>
              <a:rPr lang="fa-IR" sz="1600" b="1" dirty="0" smtClean="0">
                <a:solidFill>
                  <a:srgbClr val="C00000"/>
                </a:solidFill>
                <a:effectLst>
                  <a:outerShdw blurRad="38100" dist="38100" dir="2700000" algn="tl">
                    <a:srgbClr val="000000">
                      <a:alpha val="43137"/>
                    </a:srgbClr>
                  </a:outerShdw>
                </a:effectLst>
                <a:cs typeface="B Zar" panose="00000400000000000000" pitchFamily="2" charset="-78"/>
              </a:rPr>
              <a:t>. </a:t>
            </a:r>
            <a:r>
              <a:rPr lang="fa-IR" sz="1600" b="1" dirty="0">
                <a:solidFill>
                  <a:srgbClr val="C00000"/>
                </a:solidFill>
                <a:effectLst>
                  <a:outerShdw blurRad="38100" dist="38100" dir="2700000" algn="tl">
                    <a:srgbClr val="000000">
                      <a:alpha val="43137"/>
                    </a:srgbClr>
                  </a:outerShdw>
                </a:effectLst>
                <a:cs typeface="B Zar" panose="00000400000000000000" pitchFamily="2" charset="-78"/>
              </a:rPr>
              <a:t>عدم کارایی مدیریتی</a:t>
            </a:r>
            <a:endParaRPr lang="en-US" sz="1600" b="1" dirty="0">
              <a:solidFill>
                <a:srgbClr val="C00000"/>
              </a:solidFill>
              <a:effectLst>
                <a:outerShdw blurRad="38100" dist="38100" dir="2700000" algn="tl">
                  <a:srgbClr val="000000">
                    <a:alpha val="43137"/>
                  </a:srgbClr>
                </a:outerShdw>
              </a:effectLst>
              <a:cs typeface="B Zar" panose="00000400000000000000" pitchFamily="2" charset="-78"/>
            </a:endParaRPr>
          </a:p>
          <a:p>
            <a:pPr lvl="0">
              <a:buClrTx/>
              <a:buSzPct val="95000"/>
            </a:pPr>
            <a:r>
              <a:rPr lang="fa-IR" sz="1600" dirty="0">
                <a:cs typeface="B Zar" panose="00000400000000000000" pitchFamily="2" charset="-78"/>
              </a:rPr>
              <a:t>کمترین تلاشی جهت خلق هم افزایی مدیریتی صورت نمی گیرد.</a:t>
            </a:r>
            <a:endParaRPr lang="en-US" sz="1600" dirty="0">
              <a:cs typeface="B Zar" panose="00000400000000000000" pitchFamily="2" charset="-78"/>
            </a:endParaRPr>
          </a:p>
          <a:p>
            <a:pPr lvl="0">
              <a:buClrTx/>
              <a:buSzPct val="95000"/>
            </a:pPr>
            <a:r>
              <a:rPr lang="fa-IR" sz="1600" dirty="0">
                <a:cs typeface="B Zar" panose="00000400000000000000" pitchFamily="2" charset="-78"/>
              </a:rPr>
              <a:t>کمترین تلاشی در جهت ایجاد هماهنگی میان واحدهای تجاری و خلق نوآوری انجام نمی شود</a:t>
            </a:r>
            <a:r>
              <a:rPr lang="fa-IR" sz="1600" dirty="0" smtClean="0">
                <a:cs typeface="B Zar" panose="00000400000000000000" pitchFamily="2" charset="-78"/>
              </a:rPr>
              <a:t>.</a:t>
            </a:r>
          </a:p>
          <a:p>
            <a:pPr lvl="0">
              <a:buClrTx/>
              <a:buSzPct val="95000"/>
            </a:pPr>
            <a:endParaRPr lang="en-US" sz="1600" dirty="0">
              <a:cs typeface="B Zar" panose="00000400000000000000" pitchFamily="2" charset="-78"/>
            </a:endParaRPr>
          </a:p>
          <a:p>
            <a:pPr marL="82296" indent="0">
              <a:buClrTx/>
              <a:buSzPct val="95000"/>
              <a:buNone/>
            </a:pPr>
            <a:r>
              <a:rPr lang="fa-IR" sz="1600" b="1" dirty="0">
                <a:solidFill>
                  <a:srgbClr val="C00000"/>
                </a:solidFill>
                <a:effectLst>
                  <a:outerShdw blurRad="38100" dist="38100" dir="2700000" algn="tl">
                    <a:srgbClr val="000000">
                      <a:alpha val="43137"/>
                    </a:srgbClr>
                  </a:outerShdw>
                </a:effectLst>
                <a:cs typeface="B Zar" panose="00000400000000000000" pitchFamily="2" charset="-78"/>
              </a:rPr>
              <a:t>2. هماهنگی هزینه های اداری</a:t>
            </a:r>
            <a:endParaRPr lang="en-US" sz="1600" b="1" dirty="0">
              <a:solidFill>
                <a:srgbClr val="C00000"/>
              </a:solidFill>
              <a:effectLst>
                <a:outerShdw blurRad="38100" dist="38100" dir="2700000" algn="tl">
                  <a:srgbClr val="000000">
                    <a:alpha val="43137"/>
                  </a:srgbClr>
                </a:outerShdw>
              </a:effectLst>
              <a:cs typeface="B Zar" panose="00000400000000000000" pitchFamily="2" charset="-78"/>
            </a:endParaRPr>
          </a:p>
          <a:p>
            <a:pPr lvl="0">
              <a:buClrTx/>
              <a:buSzPct val="95000"/>
            </a:pPr>
            <a:r>
              <a:rPr lang="fa-IR" sz="1600" dirty="0">
                <a:cs typeface="B Zar" panose="00000400000000000000" pitchFamily="2" charset="-78"/>
              </a:rPr>
              <a:t>سطوح اضافی مدیریت و کارکنان، هزینه های را افزایش می دهد.</a:t>
            </a:r>
            <a:endParaRPr lang="en-US" sz="1600" dirty="0">
              <a:cs typeface="B Zar" panose="00000400000000000000" pitchFamily="2" charset="-78"/>
            </a:endParaRPr>
          </a:p>
          <a:p>
            <a:pPr lvl="0">
              <a:buClrTx/>
              <a:buSzPct val="95000"/>
            </a:pPr>
            <a:r>
              <a:rPr lang="fa-IR" sz="1600" dirty="0">
                <a:cs typeface="B Zar" panose="00000400000000000000" pitchFamily="2" charset="-78"/>
              </a:rPr>
              <a:t>به مدیران اجرایی در سازمان های بزرگ تر، حقوق بالاتری پرداخت می شود.</a:t>
            </a:r>
            <a:endParaRPr lang="en-US" sz="1600" dirty="0">
              <a:cs typeface="B Zar" panose="00000400000000000000" pitchFamily="2" charset="-78"/>
            </a:endParaRPr>
          </a:p>
          <a:p>
            <a:pPr lvl="0">
              <a:buClrTx/>
              <a:buSzPct val="95000"/>
            </a:pPr>
            <a:r>
              <a:rPr lang="fa-IR" sz="1600" dirty="0">
                <a:cs typeface="B Zar" panose="00000400000000000000" pitchFamily="2" charset="-78"/>
              </a:rPr>
              <a:t>به تاخیر انداختن و عدم صرف هزینه برای </a:t>
            </a:r>
            <a:r>
              <a:rPr lang="fa-IR" sz="1600" dirty="0" smtClean="0">
                <a:cs typeface="B Zar" panose="00000400000000000000" pitchFamily="2" charset="-78"/>
              </a:rPr>
              <a:t> </a:t>
            </a:r>
            <a:r>
              <a:rPr lang="fa-IR" sz="1600" dirty="0">
                <a:cs typeface="B Zar" panose="00000400000000000000" pitchFamily="2" charset="-78"/>
              </a:rPr>
              <a:t>برگزاری جلسات و نشست های برنامه ریزی که برای ایجاد </a:t>
            </a:r>
            <a:r>
              <a:rPr lang="fa-IR" sz="1600" dirty="0" smtClean="0">
                <a:cs typeface="B Zar" panose="00000400000000000000" pitchFamily="2" charset="-78"/>
              </a:rPr>
              <a:t>هماهنگی </a:t>
            </a:r>
            <a:r>
              <a:rPr lang="fa-IR" sz="1600" dirty="0">
                <a:cs typeface="B Zar" panose="00000400000000000000" pitchFamily="2" charset="-78"/>
              </a:rPr>
              <a:t>بسیار ضروری می باشند.</a:t>
            </a:r>
            <a:endParaRPr lang="en-US" sz="1600" dirty="0">
              <a:cs typeface="B Zar" panose="00000400000000000000" pitchFamily="2" charset="-78"/>
            </a:endParaRPr>
          </a:p>
          <a:p>
            <a:pPr lvl="0">
              <a:buClrTx/>
              <a:buSzPct val="95000"/>
            </a:pPr>
            <a:r>
              <a:rPr lang="fa-IR" sz="1600" dirty="0">
                <a:cs typeface="B Zar" panose="00000400000000000000" pitchFamily="2" charset="-78"/>
              </a:rPr>
              <a:t>دستیابی به هماهنگی، مستلزم مسافرت های زیاد و هزینه های ارتباطی می باشد</a:t>
            </a:r>
            <a:r>
              <a:rPr lang="fa-IR" sz="1600" dirty="0" smtClean="0">
                <a:cs typeface="B Zar" panose="00000400000000000000" pitchFamily="2" charset="-78"/>
              </a:rPr>
              <a:t>.</a:t>
            </a:r>
            <a:endParaRPr lang="fa-IR" sz="1600" smtClean="0">
              <a:cs typeface="B Zar" panose="00000400000000000000" pitchFamily="2" charset="-78"/>
            </a:endParaRPr>
          </a:p>
          <a:p>
            <a:pPr lvl="0">
              <a:buClrTx/>
              <a:buSzPct val="95000"/>
              <a:buNone/>
            </a:pPr>
            <a:endParaRPr lang="en-US" sz="1600" dirty="0">
              <a:cs typeface="B Zar" panose="00000400000000000000" pitchFamily="2" charset="-78"/>
            </a:endParaRPr>
          </a:p>
          <a:p>
            <a:pPr marL="82296" indent="0">
              <a:buClrTx/>
              <a:buSzPct val="95000"/>
              <a:buNone/>
            </a:pPr>
            <a:endParaRPr lang="en-US" sz="1600" b="1" dirty="0" smtClean="0">
              <a:solidFill>
                <a:srgbClr val="C00000"/>
              </a:solidFill>
              <a:effectLst>
                <a:outerShdw blurRad="38100" dist="38100" dir="2700000" algn="tl">
                  <a:srgbClr val="000000">
                    <a:alpha val="43137"/>
                  </a:srgbClr>
                </a:outerShdw>
              </a:effectLst>
              <a:cs typeface="B Zar" panose="00000400000000000000" pitchFamily="2" charset="-78"/>
            </a:endParaRPr>
          </a:p>
          <a:p>
            <a:pPr marL="82296" indent="0">
              <a:buClrTx/>
              <a:buSzPct val="95000"/>
              <a:buNone/>
            </a:pPr>
            <a:r>
              <a:rPr lang="fa-IR" sz="1600" b="1" dirty="0" smtClean="0">
                <a:solidFill>
                  <a:srgbClr val="C00000"/>
                </a:solidFill>
                <a:effectLst>
                  <a:outerShdw blurRad="38100" dist="38100" dir="2700000" algn="tl">
                    <a:srgbClr val="000000">
                      <a:alpha val="43137"/>
                    </a:srgbClr>
                  </a:outerShdw>
                </a:effectLst>
                <a:cs typeface="B Zar" panose="00000400000000000000" pitchFamily="2" charset="-78"/>
              </a:rPr>
              <a:t>3</a:t>
            </a:r>
            <a:r>
              <a:rPr lang="fa-IR" sz="1600" b="1" dirty="0">
                <a:solidFill>
                  <a:srgbClr val="C00000"/>
                </a:solidFill>
                <a:effectLst>
                  <a:outerShdw blurRad="38100" dist="38100" dir="2700000" algn="tl">
                    <a:srgbClr val="000000">
                      <a:alpha val="43137"/>
                    </a:srgbClr>
                  </a:outerShdw>
                </a:effectLst>
                <a:cs typeface="B Zar" panose="00000400000000000000" pitchFamily="2" charset="-78"/>
              </a:rPr>
              <a:t>. هماهنگی ضعیف استراتژیکی</a:t>
            </a:r>
            <a:endParaRPr lang="en-US" sz="1600" b="1" dirty="0">
              <a:solidFill>
                <a:srgbClr val="C00000"/>
              </a:solidFill>
              <a:effectLst>
                <a:outerShdw blurRad="38100" dist="38100" dir="2700000" algn="tl">
                  <a:srgbClr val="000000">
                    <a:alpha val="43137"/>
                  </a:srgbClr>
                </a:outerShdw>
              </a:effectLst>
              <a:cs typeface="B Zar" panose="00000400000000000000" pitchFamily="2" charset="-78"/>
            </a:endParaRPr>
          </a:p>
          <a:p>
            <a:pPr lvl="0">
              <a:buClrTx/>
              <a:buSzPct val="95000"/>
            </a:pPr>
            <a:r>
              <a:rPr lang="fa-IR" sz="1600" dirty="0">
                <a:cs typeface="B Zar" panose="00000400000000000000" pitchFamily="2" charset="-78"/>
              </a:rPr>
              <a:t>وابستگی بدون هماهنگی استراتژیکی، فرصت هم افزایی را </a:t>
            </a:r>
            <a:r>
              <a:rPr lang="fa-IR" sz="1600" dirty="0" smtClean="0">
                <a:cs typeface="B Zar" panose="00000400000000000000" pitchFamily="2" charset="-78"/>
              </a:rPr>
              <a:t>کاهش </a:t>
            </a:r>
            <a:r>
              <a:rPr lang="fa-IR" sz="1600" dirty="0">
                <a:cs typeface="B Zar" panose="00000400000000000000" pitchFamily="2" charset="-78"/>
              </a:rPr>
              <a:t>می دهد.</a:t>
            </a:r>
            <a:endParaRPr lang="en-US" sz="1600" dirty="0">
              <a:cs typeface="B Zar" panose="00000400000000000000" pitchFamily="2" charset="-78"/>
            </a:endParaRPr>
          </a:p>
          <a:p>
            <a:pPr lvl="0">
              <a:buClrTx/>
              <a:buSzPct val="95000"/>
            </a:pPr>
            <a:r>
              <a:rPr lang="fa-IR" sz="1600" dirty="0">
                <a:cs typeface="B Zar" panose="00000400000000000000" pitchFamily="2" charset="-78"/>
              </a:rPr>
              <a:t>در خصوص هم افزایی، تصورات غلطی وجود دارد.</a:t>
            </a:r>
            <a:endParaRPr lang="en-US" sz="1600" dirty="0">
              <a:cs typeface="B Zar" panose="00000400000000000000" pitchFamily="2" charset="-78"/>
            </a:endParaRPr>
          </a:p>
          <a:p>
            <a:pPr lvl="0">
              <a:buClrTx/>
              <a:buSzPct val="95000"/>
            </a:pPr>
            <a:r>
              <a:rPr lang="fa-IR" sz="1600" dirty="0">
                <a:cs typeface="B Zar" panose="00000400000000000000" pitchFamily="2" charset="-78"/>
              </a:rPr>
              <a:t>توسعه صنعتی باعث از بین رفتن هماهنگی استراتژیکی می شود.</a:t>
            </a:r>
            <a:endParaRPr lang="en-US" sz="1600" dirty="0">
              <a:cs typeface="B Zar" panose="00000400000000000000" pitchFamily="2" charset="-78"/>
            </a:endParaRPr>
          </a:p>
          <a:p>
            <a:pPr marL="82296" indent="0">
              <a:buClrTx/>
              <a:buSzPct val="95000"/>
              <a:buNone/>
            </a:pPr>
            <a:endParaRPr lang="en-US" sz="1600" b="1" dirty="0" smtClean="0">
              <a:solidFill>
                <a:srgbClr val="C00000"/>
              </a:solidFill>
              <a:effectLst>
                <a:outerShdw blurRad="38100" dist="38100" dir="2700000" algn="tl">
                  <a:srgbClr val="000000">
                    <a:alpha val="43137"/>
                  </a:srgbClr>
                </a:outerShdw>
              </a:effectLst>
              <a:cs typeface="B Zar" panose="00000400000000000000" pitchFamily="2" charset="-78"/>
            </a:endParaRPr>
          </a:p>
          <a:p>
            <a:pPr marL="82296" indent="0">
              <a:buClrTx/>
              <a:buSzPct val="95000"/>
              <a:buNone/>
            </a:pPr>
            <a:r>
              <a:rPr lang="fa-IR" sz="1600" b="1" dirty="0" smtClean="0">
                <a:solidFill>
                  <a:srgbClr val="C00000"/>
                </a:solidFill>
                <a:effectLst>
                  <a:outerShdw blurRad="38100" dist="38100" dir="2700000" algn="tl">
                    <a:srgbClr val="000000">
                      <a:alpha val="43137"/>
                    </a:srgbClr>
                  </a:outerShdw>
                </a:effectLst>
                <a:cs typeface="B Zar" panose="00000400000000000000" pitchFamily="2" charset="-78"/>
              </a:rPr>
              <a:t>4. </a:t>
            </a:r>
            <a:r>
              <a:rPr lang="fa-IR" sz="1600" b="1" dirty="0">
                <a:solidFill>
                  <a:srgbClr val="C00000"/>
                </a:solidFill>
                <a:effectLst>
                  <a:outerShdw blurRad="38100" dist="38100" dir="2700000" algn="tl">
                    <a:srgbClr val="000000">
                      <a:alpha val="43137"/>
                    </a:srgbClr>
                  </a:outerShdw>
                </a:effectLst>
                <a:cs typeface="B Zar" panose="00000400000000000000" pitchFamily="2" charset="-78"/>
              </a:rPr>
              <a:t>هماهنگی ضعیف سازمانی</a:t>
            </a:r>
            <a:endParaRPr lang="en-US" sz="1600" b="1" dirty="0">
              <a:solidFill>
                <a:srgbClr val="C00000"/>
              </a:solidFill>
              <a:effectLst>
                <a:outerShdw blurRad="38100" dist="38100" dir="2700000" algn="tl">
                  <a:srgbClr val="000000">
                    <a:alpha val="43137"/>
                  </a:srgbClr>
                </a:outerShdw>
              </a:effectLst>
              <a:cs typeface="B Zar" panose="00000400000000000000" pitchFamily="2" charset="-78"/>
            </a:endParaRPr>
          </a:p>
          <a:p>
            <a:pPr lvl="0">
              <a:buClrTx/>
              <a:buSzPct val="95000"/>
            </a:pPr>
            <a:r>
              <a:rPr lang="fa-IR" sz="1600" dirty="0">
                <a:cs typeface="B Zar" panose="00000400000000000000" pitchFamily="2" charset="-78"/>
              </a:rPr>
              <a:t>فرهنگ ها و سبک های مدیریتی با یکدیگر سازگار نمی باشند.</a:t>
            </a:r>
            <a:endParaRPr lang="en-US" sz="1600" dirty="0">
              <a:cs typeface="B Zar" panose="00000400000000000000" pitchFamily="2" charset="-78"/>
            </a:endParaRPr>
          </a:p>
          <a:p>
            <a:pPr lvl="0">
              <a:buClrTx/>
              <a:buSzPct val="95000"/>
            </a:pPr>
            <a:r>
              <a:rPr lang="fa-IR" sz="1600" dirty="0">
                <a:cs typeface="B Zar" panose="00000400000000000000" pitchFamily="2" charset="-78"/>
              </a:rPr>
              <a:t>استراتژی ها، اولویت ها و سیستم های پاداش با یکدیگر سازگاری ندارند.</a:t>
            </a:r>
            <a:endParaRPr lang="en-US" sz="1600" dirty="0">
              <a:cs typeface="B Zar" panose="00000400000000000000" pitchFamily="2" charset="-78"/>
            </a:endParaRPr>
          </a:p>
          <a:p>
            <a:pPr lvl="0">
              <a:buClrTx/>
              <a:buSzPct val="95000"/>
            </a:pPr>
            <a:r>
              <a:rPr lang="fa-IR" sz="1600" dirty="0">
                <a:cs typeface="B Zar" panose="00000400000000000000" pitchFamily="2" charset="-78"/>
              </a:rPr>
              <a:t>فرآیندها و تکنولوژی های تولیدی با یکدیگر هماهنگی ندارند.</a:t>
            </a:r>
            <a:endParaRPr lang="en-US" sz="1600" dirty="0">
              <a:cs typeface="B Zar" panose="00000400000000000000" pitchFamily="2" charset="-78"/>
            </a:endParaRPr>
          </a:p>
          <a:p>
            <a:pPr lvl="0">
              <a:buClrTx/>
              <a:buSzPct val="95000"/>
            </a:pPr>
            <a:r>
              <a:rPr lang="fa-IR" sz="1600" dirty="0">
                <a:cs typeface="B Zar" panose="00000400000000000000" pitchFamily="2" charset="-78"/>
              </a:rPr>
              <a:t>سیستم های محاسبه و بودجه بندی با یکدیگر همگن نمی باشند.</a:t>
            </a:r>
            <a:endParaRPr lang="en-US" sz="1600" dirty="0">
              <a:cs typeface="B Zar" panose="00000400000000000000" pitchFamily="2" charset="-78"/>
            </a:endParaRPr>
          </a:p>
          <a:p>
            <a:pPr marL="82296" lvl="0" indent="0">
              <a:buClrTx/>
              <a:buSzPct val="95000"/>
              <a:buNone/>
            </a:pPr>
            <a:endParaRPr lang="en-US" sz="2050" dirty="0">
              <a:cs typeface="B Zar" panose="00000400000000000000" pitchFamily="2" charset="-78"/>
            </a:endParaRPr>
          </a:p>
        </p:txBody>
      </p:sp>
    </p:spTree>
    <p:extLst>
      <p:ext uri="{BB962C8B-B14F-4D97-AF65-F5344CB8AC3E}">
        <p14:creationId xmlns:p14="http://schemas.microsoft.com/office/powerpoint/2010/main" xmlns="" val="1047700255"/>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484784"/>
            <a:ext cx="7065350" cy="1296144"/>
          </a:xfrm>
        </p:spPr>
        <p:txBody>
          <a:bodyPr/>
          <a:lstStyle/>
          <a:p>
            <a:pPr algn="r"/>
            <a:r>
              <a:rPr lang="fa-IR" sz="2400" b="1" i="1" dirty="0" smtClean="0">
                <a:cs typeface="B Titr" panose="00000700000000000000" pitchFamily="2" charset="-78"/>
              </a:rPr>
              <a:t/>
            </a:r>
            <a:br>
              <a:rPr lang="fa-IR" sz="2400" b="1" i="1" dirty="0" smtClean="0">
                <a:cs typeface="B Titr" panose="00000700000000000000" pitchFamily="2" charset="-78"/>
              </a:rPr>
            </a:br>
            <a:r>
              <a:rPr lang="fa-IR" sz="2800" b="1" i="1" dirty="0" smtClean="0">
                <a:solidFill>
                  <a:schemeClr val="bg1"/>
                </a:solidFill>
                <a:cs typeface="B Titr" panose="00000700000000000000" pitchFamily="2" charset="-78"/>
              </a:rPr>
              <a:t>فصل چهارم کتاب مدیریت استراتژیک-با عنوان:</a:t>
            </a:r>
            <a:r>
              <a:rPr lang="fa-IR" sz="2400" b="1" i="1" dirty="0" smtClean="0">
                <a:cs typeface="B Titr" panose="00000700000000000000" pitchFamily="2" charset="-78"/>
              </a:rPr>
              <a:t/>
            </a:r>
            <a:br>
              <a:rPr lang="fa-IR" sz="2400" b="1" i="1" dirty="0" smtClean="0">
                <a:cs typeface="B Titr" panose="00000700000000000000" pitchFamily="2" charset="-78"/>
              </a:rPr>
            </a:br>
            <a:r>
              <a:rPr lang="fa-IR" b="1" i="1" dirty="0" smtClean="0">
                <a:cs typeface="B Titr" panose="00000700000000000000" pitchFamily="2" charset="-78"/>
              </a:rPr>
              <a:t/>
            </a:r>
            <a:br>
              <a:rPr lang="fa-IR" b="1" i="1" dirty="0" smtClean="0">
                <a:cs typeface="B Titr" panose="00000700000000000000" pitchFamily="2" charset="-78"/>
              </a:rPr>
            </a:br>
            <a:r>
              <a:rPr lang="fa-IR" b="1" i="1" dirty="0" smtClean="0">
                <a:cs typeface="B Titr" panose="00000700000000000000" pitchFamily="2" charset="-78"/>
              </a:rPr>
              <a:t>استراتژی سطح سازمانی</a:t>
            </a:r>
            <a:r>
              <a:rPr lang="en-US" b="1" i="1" dirty="0" smtClean="0">
                <a:cs typeface="B Titr" panose="00000700000000000000" pitchFamily="2" charset="-78"/>
              </a:rPr>
              <a:t> </a:t>
            </a:r>
            <a:r>
              <a:rPr lang="fa-IR" b="1" i="1" dirty="0" smtClean="0">
                <a:cs typeface="B Titr" panose="00000700000000000000" pitchFamily="2" charset="-78"/>
              </a:rPr>
              <a:t> </a:t>
            </a:r>
            <a:endParaRPr lang="en-US" b="1" i="1" dirty="0">
              <a:cs typeface="B Titr" panose="00000700000000000000" pitchFamily="2" charset="-78"/>
            </a:endParaRPr>
          </a:p>
        </p:txBody>
      </p:sp>
      <p:sp>
        <p:nvSpPr>
          <p:cNvPr id="3" name="Subtitle 2"/>
          <p:cNvSpPr>
            <a:spLocks noGrp="1"/>
          </p:cNvSpPr>
          <p:nvPr>
            <p:ph type="subTitle" idx="1"/>
          </p:nvPr>
        </p:nvSpPr>
        <p:spPr>
          <a:xfrm>
            <a:off x="755576" y="3429000"/>
            <a:ext cx="7016824" cy="2541458"/>
          </a:xfrm>
        </p:spPr>
        <p:txBody>
          <a:bodyPr>
            <a:noAutofit/>
          </a:bodyPr>
          <a:lstStyle/>
          <a:p>
            <a:pPr algn="r"/>
            <a:r>
              <a:rPr lang="fa-IR" sz="2800" dirty="0" smtClean="0">
                <a:solidFill>
                  <a:srgbClr val="C00000"/>
                </a:solidFill>
                <a:cs typeface="B Titr" panose="00000700000000000000" pitchFamily="2" charset="-78"/>
              </a:rPr>
              <a:t>استاد گرامی دکتر تفرشی</a:t>
            </a:r>
          </a:p>
          <a:p>
            <a:endParaRPr lang="fa-IR" dirty="0" smtClean="0">
              <a:solidFill>
                <a:schemeClr val="bg2">
                  <a:lumMod val="50000"/>
                </a:schemeClr>
              </a:solidFill>
              <a:cs typeface="B Titr" panose="00000700000000000000" pitchFamily="2" charset="-78"/>
            </a:endParaRPr>
          </a:p>
          <a:p>
            <a:r>
              <a:rPr lang="fa-IR" sz="2800" dirty="0" smtClean="0">
                <a:solidFill>
                  <a:schemeClr val="bg2">
                    <a:lumMod val="50000"/>
                  </a:schemeClr>
                </a:solidFill>
                <a:cs typeface="B Titr" panose="00000700000000000000" pitchFamily="2" charset="-78"/>
              </a:rPr>
              <a:t> </a:t>
            </a:r>
            <a:r>
              <a:rPr lang="fa-IR" sz="2800" dirty="0" smtClean="0">
                <a:solidFill>
                  <a:srgbClr val="002060"/>
                </a:solidFill>
                <a:cs typeface="B Titr" panose="00000700000000000000" pitchFamily="2" charset="-78"/>
              </a:rPr>
              <a:t>ارائه دهنده گان: </a:t>
            </a:r>
          </a:p>
          <a:p>
            <a:r>
              <a:rPr lang="fa-IR" sz="2800" dirty="0" smtClean="0">
                <a:solidFill>
                  <a:srgbClr val="002060"/>
                </a:solidFill>
                <a:cs typeface="B Titr" panose="00000700000000000000" pitchFamily="2" charset="-78"/>
              </a:rPr>
              <a:t>آقایان </a:t>
            </a:r>
            <a:r>
              <a:rPr lang="fa-IR" sz="2800" dirty="0">
                <a:solidFill>
                  <a:srgbClr val="002060"/>
                </a:solidFill>
                <a:cs typeface="B Titr" panose="00000700000000000000" pitchFamily="2" charset="-78"/>
              </a:rPr>
              <a:t>:</a:t>
            </a:r>
            <a:r>
              <a:rPr lang="fa-IR" sz="2800" dirty="0" smtClean="0">
                <a:solidFill>
                  <a:srgbClr val="002060"/>
                </a:solidFill>
                <a:cs typeface="B Titr" panose="00000700000000000000" pitchFamily="2" charset="-78"/>
              </a:rPr>
              <a:t> زاکی اول-رحمانی- صابر افشاریان</a:t>
            </a:r>
          </a:p>
          <a:p>
            <a:endParaRPr lang="fa-IR" dirty="0" smtClean="0">
              <a:solidFill>
                <a:schemeClr val="bg2">
                  <a:lumMod val="50000"/>
                </a:schemeClr>
              </a:solidFill>
              <a:cs typeface="B Titr" panose="00000700000000000000" pitchFamily="2" charset="-78"/>
            </a:endParaRPr>
          </a:p>
          <a:p>
            <a:r>
              <a:rPr lang="fa-IR" sz="2800" dirty="0" smtClean="0">
                <a:solidFill>
                  <a:schemeClr val="bg1"/>
                </a:solidFill>
                <a:cs typeface="B Titr" panose="00000700000000000000" pitchFamily="2" charset="-78"/>
              </a:rPr>
              <a:t>فروردین ماه 1395</a:t>
            </a:r>
            <a:endParaRPr lang="en-US" sz="2800" dirty="0">
              <a:solidFill>
                <a:schemeClr val="bg1"/>
              </a:solidFill>
              <a:cs typeface="B Titr" panose="00000700000000000000" pitchFamily="2" charset="-78"/>
            </a:endParaRPr>
          </a:p>
        </p:txBody>
      </p:sp>
    </p:spTree>
    <p:extLst>
      <p:ext uri="{BB962C8B-B14F-4D97-AF65-F5344CB8AC3E}">
        <p14:creationId xmlns:p14="http://schemas.microsoft.com/office/powerpoint/2010/main" xmlns="" val="2045810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3513510"/>
            <a:ext cx="9217024" cy="563562"/>
          </a:xfrm>
        </p:spPr>
        <p:txBody>
          <a:bodyPr/>
          <a:lstStyle/>
          <a:p>
            <a:pPr algn="r"/>
            <a:r>
              <a:rPr lang="fa-IR" sz="2400" dirty="0">
                <a:cs typeface="B Nazanin" panose="00000400000000000000" pitchFamily="2" charset="-78"/>
              </a:rPr>
              <a:t>سازمان ها براساس فنون و منابع زیر می توانند به ایجاد توانمندی های محوری </a:t>
            </a:r>
            <a:r>
              <a:rPr lang="fa-IR" sz="2400" dirty="0" smtClean="0">
                <a:cs typeface="B Nazanin" panose="00000400000000000000" pitchFamily="2" charset="-78"/>
              </a:rPr>
              <a:t>بپردازند.</a:t>
            </a:r>
            <a:br>
              <a:rPr lang="fa-IR" sz="2400" dirty="0" smtClean="0">
                <a:cs typeface="B Nazanin" panose="00000400000000000000" pitchFamily="2" charset="-78"/>
              </a:rPr>
            </a:br>
            <a:r>
              <a:rPr lang="fa-IR" sz="2400" dirty="0" smtClean="0">
                <a:cs typeface="B Nazanin" panose="00000400000000000000" pitchFamily="2" charset="-78"/>
              </a:rPr>
              <a:t>این توانمندی </a:t>
            </a:r>
            <a:r>
              <a:rPr lang="fa-IR" sz="2400" dirty="0">
                <a:cs typeface="B Nazanin" panose="00000400000000000000" pitchFamily="2" charset="-78"/>
              </a:rPr>
              <a:t>ها از طریق</a:t>
            </a:r>
            <a:r>
              <a:rPr lang="fa-IR" sz="2400" dirty="0" smtClean="0">
                <a:cs typeface="B Nazanin" panose="00000400000000000000" pitchFamily="2" charset="-78"/>
              </a:rPr>
              <a:t>:</a:t>
            </a:r>
            <a:br>
              <a:rPr lang="fa-IR" sz="2400" dirty="0" smtClean="0">
                <a:cs typeface="B Nazanin" panose="00000400000000000000" pitchFamily="2" charset="-78"/>
              </a:rPr>
            </a:br>
            <a:r>
              <a:rPr lang="fa-IR" sz="2000" dirty="0" smtClean="0">
                <a:solidFill>
                  <a:srgbClr val="C00000"/>
                </a:solidFill>
                <a:cs typeface="B Nazanin" panose="00000400000000000000" pitchFamily="2" charset="-78"/>
              </a:rPr>
              <a:t>*یکپارچه سازی مهارتهای مدیریتی و تکنولوژی</a:t>
            </a:r>
            <a:r>
              <a:rPr lang="en-US" sz="2000" dirty="0">
                <a:solidFill>
                  <a:srgbClr val="C00000"/>
                </a:solidFill>
                <a:cs typeface="B Nazanin" panose="00000400000000000000" pitchFamily="2" charset="-78"/>
              </a:rPr>
              <a:t/>
            </a:r>
            <a:br>
              <a:rPr lang="en-US" sz="2000" dirty="0">
                <a:solidFill>
                  <a:srgbClr val="C00000"/>
                </a:solidFill>
                <a:cs typeface="B Nazanin" panose="00000400000000000000" pitchFamily="2" charset="-78"/>
              </a:rPr>
            </a:br>
            <a:r>
              <a:rPr lang="fa-IR" sz="2000" dirty="0" smtClean="0">
                <a:solidFill>
                  <a:srgbClr val="C00000"/>
                </a:solidFill>
                <a:cs typeface="B Nazanin" panose="00000400000000000000" pitchFamily="2" charset="-78"/>
              </a:rPr>
              <a:t>*خریدهای </a:t>
            </a:r>
            <a:r>
              <a:rPr lang="fa-IR" sz="2000" dirty="0">
                <a:solidFill>
                  <a:srgbClr val="C00000"/>
                </a:solidFill>
                <a:cs typeface="B Nazanin" panose="00000400000000000000" pitchFamily="2" charset="-78"/>
              </a:rPr>
              <a:t>متمرکز</a:t>
            </a:r>
            <a:r>
              <a:rPr lang="en-US" sz="2000" dirty="0">
                <a:solidFill>
                  <a:srgbClr val="C00000"/>
                </a:solidFill>
                <a:cs typeface="B Nazanin" panose="00000400000000000000" pitchFamily="2" charset="-78"/>
              </a:rPr>
              <a:t/>
            </a:r>
            <a:br>
              <a:rPr lang="en-US" sz="2000" dirty="0">
                <a:solidFill>
                  <a:srgbClr val="C00000"/>
                </a:solidFill>
                <a:cs typeface="B Nazanin" panose="00000400000000000000" pitchFamily="2" charset="-78"/>
              </a:rPr>
            </a:br>
            <a:r>
              <a:rPr lang="fa-IR" sz="2000" dirty="0" smtClean="0">
                <a:solidFill>
                  <a:srgbClr val="C00000"/>
                </a:solidFill>
                <a:cs typeface="B Nazanin" panose="00000400000000000000" pitchFamily="2" charset="-78"/>
              </a:rPr>
              <a:t>*بالابردن </a:t>
            </a:r>
            <a:r>
              <a:rPr lang="fa-IR" sz="2000" dirty="0">
                <a:solidFill>
                  <a:srgbClr val="C00000"/>
                </a:solidFill>
                <a:cs typeface="B Nazanin" panose="00000400000000000000" pitchFamily="2" charset="-78"/>
              </a:rPr>
              <a:t>ارزش خرید مشتری</a:t>
            </a:r>
            <a:r>
              <a:rPr lang="en-US" sz="2000" dirty="0">
                <a:solidFill>
                  <a:srgbClr val="C00000"/>
                </a:solidFill>
                <a:cs typeface="B Nazanin" panose="00000400000000000000" pitchFamily="2" charset="-78"/>
              </a:rPr>
              <a:t/>
            </a:r>
            <a:br>
              <a:rPr lang="en-US" sz="2000" dirty="0">
                <a:solidFill>
                  <a:srgbClr val="C00000"/>
                </a:solidFill>
                <a:cs typeface="B Nazanin" panose="00000400000000000000" pitchFamily="2" charset="-78"/>
              </a:rPr>
            </a:br>
            <a:r>
              <a:rPr lang="fa-IR" sz="2000" dirty="0" smtClean="0">
                <a:solidFill>
                  <a:srgbClr val="C00000"/>
                </a:solidFill>
                <a:cs typeface="B Nazanin" panose="00000400000000000000" pitchFamily="2" charset="-78"/>
              </a:rPr>
              <a:t>*حضور </a:t>
            </a:r>
            <a:r>
              <a:rPr lang="fa-IR" sz="2000" dirty="0">
                <a:solidFill>
                  <a:srgbClr val="C00000"/>
                </a:solidFill>
                <a:cs typeface="B Nazanin" panose="00000400000000000000" pitchFamily="2" charset="-78"/>
              </a:rPr>
              <a:t>گسترده در فعالیت های تجاری، حاصل می شود</a:t>
            </a:r>
            <a:r>
              <a:rPr lang="fa-IR" sz="2000" dirty="0" smtClean="0">
                <a:solidFill>
                  <a:srgbClr val="C00000"/>
                </a:solidFill>
                <a:cs typeface="B Nazanin" panose="00000400000000000000" pitchFamily="2" charset="-78"/>
              </a:rPr>
              <a:t>.</a:t>
            </a:r>
            <a:br>
              <a:rPr lang="fa-IR" sz="2000" dirty="0" smtClean="0">
                <a:solidFill>
                  <a:srgbClr val="C00000"/>
                </a:solidFill>
                <a:cs typeface="B Nazanin" panose="00000400000000000000" pitchFamily="2" charset="-78"/>
              </a:rPr>
            </a:br>
            <a:r>
              <a:rPr lang="en-US" sz="2000" dirty="0">
                <a:solidFill>
                  <a:srgbClr val="C00000"/>
                </a:solidFill>
                <a:cs typeface="B Nazanin" panose="00000400000000000000" pitchFamily="2" charset="-78"/>
              </a:rPr>
              <a:t/>
            </a:r>
            <a:br>
              <a:rPr lang="en-US" sz="2000" dirty="0">
                <a:solidFill>
                  <a:srgbClr val="C00000"/>
                </a:solidFill>
                <a:cs typeface="B Nazanin" panose="00000400000000000000" pitchFamily="2" charset="-78"/>
              </a:rPr>
            </a:br>
            <a:r>
              <a:rPr lang="fa-IR" sz="2500" dirty="0">
                <a:solidFill>
                  <a:schemeClr val="tx2">
                    <a:lumMod val="75000"/>
                  </a:schemeClr>
                </a:solidFill>
                <a:cs typeface="B Nazanin" panose="00000400000000000000" pitchFamily="2" charset="-78"/>
              </a:rPr>
              <a:t>مکانیزم های اجرایی استراتژی </a:t>
            </a:r>
            <a:r>
              <a:rPr lang="fa-IR" sz="2500" dirty="0" smtClean="0">
                <a:solidFill>
                  <a:schemeClr val="tx2">
                    <a:lumMod val="75000"/>
                  </a:schemeClr>
                </a:solidFill>
                <a:cs typeface="B Nazanin" panose="00000400000000000000" pitchFamily="2" charset="-78"/>
              </a:rPr>
              <a:t>تنوع </a:t>
            </a:r>
            <a:r>
              <a:rPr lang="en-US" sz="2500" dirty="0">
                <a:cs typeface="B Nazanin" panose="00000400000000000000" pitchFamily="2" charset="-78"/>
              </a:rPr>
              <a:t/>
            </a:r>
            <a:br>
              <a:rPr lang="en-US" sz="2500" dirty="0">
                <a:cs typeface="B Nazanin" panose="00000400000000000000" pitchFamily="2" charset="-78"/>
              </a:rPr>
            </a:br>
            <a:r>
              <a:rPr lang="fa-IR" sz="2300" dirty="0">
                <a:cs typeface="B Nazanin" panose="00000400000000000000" pitchFamily="2" charset="-78"/>
              </a:rPr>
              <a:t>این بخش روش های موجود در </a:t>
            </a:r>
            <a:r>
              <a:rPr lang="fa-IR" sz="2300" dirty="0" smtClean="0">
                <a:cs typeface="B Nazanin" panose="00000400000000000000" pitchFamily="2" charset="-78"/>
              </a:rPr>
              <a:t>استراتژی </a:t>
            </a:r>
            <a:r>
              <a:rPr lang="fa-IR" sz="2300" dirty="0">
                <a:cs typeface="B Nazanin" panose="00000400000000000000" pitchFamily="2" charset="-78"/>
              </a:rPr>
              <a:t>تنوع را مورد تاکید قرار می دهد.این روش ها شامل پیمان های مشارکت داخلی؛ ادغام از طریق خرید ها؛ اتحادهای استراتژیکی و مشارکت خاص می باشد.</a:t>
            </a:r>
            <a:r>
              <a:rPr lang="en-US" sz="2300" dirty="0">
                <a:cs typeface="B Nazanin" panose="00000400000000000000" pitchFamily="2" charset="-78"/>
              </a:rPr>
              <a:t/>
            </a:r>
            <a:br>
              <a:rPr lang="en-US" sz="2300" dirty="0">
                <a:cs typeface="B Nazanin" panose="00000400000000000000" pitchFamily="2" charset="-78"/>
              </a:rPr>
            </a:br>
            <a:r>
              <a:rPr lang="fa-IR" sz="2400" dirty="0">
                <a:solidFill>
                  <a:srgbClr val="C00000"/>
                </a:solidFill>
                <a:effectLst>
                  <a:outerShdw blurRad="38100" dist="38100" dir="2700000" algn="tl">
                    <a:srgbClr val="000000">
                      <a:alpha val="43137"/>
                    </a:srgbClr>
                  </a:outerShdw>
                </a:effectLst>
                <a:cs typeface="B Nazanin" panose="00000400000000000000" pitchFamily="2" charset="-78"/>
              </a:rPr>
              <a:t>1. مشارکت داخلی</a:t>
            </a:r>
            <a:r>
              <a:rPr lang="fa-IR" sz="2400" dirty="0" smtClean="0">
                <a:solidFill>
                  <a:srgbClr val="C00000"/>
                </a:solidFill>
                <a:effectLst>
                  <a:outerShdw blurRad="38100" dist="38100" dir="2700000" algn="tl">
                    <a:srgbClr val="000000">
                      <a:alpha val="43137"/>
                    </a:srgbClr>
                  </a:outerShdw>
                </a:effectLst>
                <a:cs typeface="B Nazanin" panose="00000400000000000000" pitchFamily="2" charset="-78"/>
              </a:rPr>
              <a:t>:</a:t>
            </a:r>
            <a:br>
              <a:rPr lang="fa-IR" sz="2400" dirty="0" smtClean="0">
                <a:solidFill>
                  <a:srgbClr val="C00000"/>
                </a:solidFill>
                <a:effectLst>
                  <a:outerShdw blurRad="38100" dist="38100" dir="2700000" algn="tl">
                    <a:srgbClr val="000000">
                      <a:alpha val="43137"/>
                    </a:srgbClr>
                  </a:outerShdw>
                </a:effectLst>
                <a:cs typeface="B Nazanin" panose="00000400000000000000" pitchFamily="2" charset="-78"/>
              </a:rPr>
            </a:br>
            <a:r>
              <a:rPr lang="fa-IR" sz="2400" dirty="0" smtClean="0">
                <a:solidFill>
                  <a:srgbClr val="C00000"/>
                </a:solidFill>
                <a:effectLst>
                  <a:outerShdw blurRad="38100" dist="38100" dir="2700000" algn="tl">
                    <a:srgbClr val="000000">
                      <a:alpha val="43137"/>
                    </a:srgbClr>
                  </a:outerShdw>
                </a:effectLst>
                <a:cs typeface="B Nazanin" panose="00000400000000000000" pitchFamily="2" charset="-78"/>
              </a:rPr>
              <a:t> </a:t>
            </a:r>
            <a:r>
              <a:rPr lang="fa-IR" sz="2400" dirty="0">
                <a:cs typeface="B Nazanin" panose="00000400000000000000" pitchFamily="2" charset="-78"/>
              </a:rPr>
              <a:t>مشارکت داخلی را می توان به عنوان یک فرآیند یادگیری سازمان برشمرد. این مشارکت با استفاده از توانمندی های داخلی سازمان به صورت مقاطعه کاری صورت می گیرد.برخی از سازمان ها به مشارکت داخلی بسیار مقید هستند</a:t>
            </a:r>
            <a:r>
              <a:rPr lang="fa-IR" sz="2400" dirty="0" smtClean="0">
                <a:cs typeface="B Nazanin" panose="00000400000000000000" pitchFamily="2" charset="-78"/>
              </a:rPr>
              <a:t>.</a:t>
            </a:r>
            <a:endParaRPr lang="en-US" sz="2400" dirty="0">
              <a:cs typeface="B Nazanin" panose="00000400000000000000" pitchFamily="2" charset="-78"/>
            </a:endParaRPr>
          </a:p>
        </p:txBody>
      </p:sp>
    </p:spTree>
    <p:extLst>
      <p:ext uri="{BB962C8B-B14F-4D97-AF65-F5344CB8AC3E}">
        <p14:creationId xmlns:p14="http://schemas.microsoft.com/office/powerpoint/2010/main" xmlns="" val="299963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542730830"/>
              </p:ext>
            </p:extLst>
          </p:nvPr>
        </p:nvGraphicFramePr>
        <p:xfrm>
          <a:off x="3131840" y="3600023"/>
          <a:ext cx="3960440" cy="1081514"/>
        </p:xfrm>
        <a:graphic>
          <a:graphicData uri="http://schemas.openxmlformats.org/drawingml/2006/table">
            <a:tbl>
              <a:tblPr rtl="1" firstRow="1" firstCol="1" bandRow="1">
                <a:tableStyleId>{5C22544A-7EE6-4342-B048-85BDC9FD1C3A}</a:tableStyleId>
              </a:tblPr>
              <a:tblGrid>
                <a:gridCol w="1890541"/>
                <a:gridCol w="2069899"/>
              </a:tblGrid>
              <a:tr h="540757">
                <a:tc>
                  <a:txBody>
                    <a:bodyPr/>
                    <a:lstStyle/>
                    <a:p>
                      <a:pPr algn="ctr" rtl="1">
                        <a:spcAft>
                          <a:spcPts val="1000"/>
                        </a:spcAft>
                      </a:pPr>
                      <a:r>
                        <a:rPr lang="fa-IR" sz="1600" dirty="0">
                          <a:solidFill>
                            <a:schemeClr val="tx1"/>
                          </a:solidFill>
                          <a:effectLst/>
                          <a:cs typeface="B Zar" panose="00000400000000000000" pitchFamily="2" charset="-78"/>
                        </a:rPr>
                        <a:t>واگذاری  کامل سهام</a:t>
                      </a:r>
                      <a:endParaRPr lang="en-US" sz="1600" dirty="0">
                        <a:solidFill>
                          <a:schemeClr val="tx1"/>
                        </a:solidFill>
                        <a:effectLst/>
                        <a:latin typeface="Calibri"/>
                        <a:ea typeface="Calibri"/>
                        <a:cs typeface="B Zar" panose="00000400000000000000" pitchFamily="2" charset="-78"/>
                      </a:endParaRPr>
                    </a:p>
                  </a:txBody>
                  <a:tcPr marL="68580" marR="68580" marT="0" marB="0" anchor="ctr"/>
                </a:tc>
                <a:tc>
                  <a:txBody>
                    <a:bodyPr/>
                    <a:lstStyle/>
                    <a:p>
                      <a:pPr algn="ctr" rtl="1">
                        <a:spcAft>
                          <a:spcPts val="1000"/>
                        </a:spcAft>
                      </a:pPr>
                      <a:r>
                        <a:rPr lang="fa-IR" sz="1600">
                          <a:solidFill>
                            <a:schemeClr val="tx1"/>
                          </a:solidFill>
                          <a:effectLst/>
                          <a:cs typeface="B Zar" panose="00000400000000000000" pitchFamily="2" charset="-78"/>
                        </a:rPr>
                        <a:t>واحدهای تجاری ویژه</a:t>
                      </a:r>
                      <a:endParaRPr lang="en-US" sz="1600">
                        <a:solidFill>
                          <a:schemeClr val="tx1"/>
                        </a:solidFill>
                        <a:effectLst/>
                        <a:latin typeface="Calibri"/>
                        <a:ea typeface="Calibri"/>
                        <a:cs typeface="B Zar" panose="00000400000000000000" pitchFamily="2" charset="-78"/>
                      </a:endParaRPr>
                    </a:p>
                  </a:txBody>
                  <a:tcPr marL="68580" marR="68580" marT="0" marB="0" anchor="ctr"/>
                </a:tc>
              </a:tr>
              <a:tr h="540757">
                <a:tc>
                  <a:txBody>
                    <a:bodyPr/>
                    <a:lstStyle/>
                    <a:p>
                      <a:pPr algn="ctr" rtl="1">
                        <a:spcAft>
                          <a:spcPts val="1000"/>
                        </a:spcAft>
                      </a:pPr>
                      <a:r>
                        <a:rPr lang="fa-IR" sz="1600" dirty="0">
                          <a:solidFill>
                            <a:schemeClr val="tx1"/>
                          </a:solidFill>
                          <a:effectLst/>
                          <a:cs typeface="B Zar" panose="00000400000000000000" pitchFamily="2" charset="-78"/>
                        </a:rPr>
                        <a:t>تعهد و پیمان</a:t>
                      </a:r>
                      <a:endParaRPr lang="en-US" sz="1600" dirty="0">
                        <a:solidFill>
                          <a:schemeClr val="tx1"/>
                        </a:solidFill>
                        <a:effectLst/>
                        <a:latin typeface="Calibri"/>
                        <a:ea typeface="Calibri"/>
                        <a:cs typeface="B Zar" panose="00000400000000000000" pitchFamily="2" charset="-78"/>
                      </a:endParaRPr>
                    </a:p>
                  </a:txBody>
                  <a:tcPr marL="68580" marR="68580" marT="0" marB="0" anchor="ctr"/>
                </a:tc>
                <a:tc>
                  <a:txBody>
                    <a:bodyPr/>
                    <a:lstStyle/>
                    <a:p>
                      <a:pPr algn="ctr" rtl="1">
                        <a:spcAft>
                          <a:spcPts val="1000"/>
                        </a:spcAft>
                      </a:pPr>
                      <a:r>
                        <a:rPr lang="fa-IR" sz="2400" dirty="0">
                          <a:solidFill>
                            <a:schemeClr val="tx1"/>
                          </a:solidFill>
                          <a:effectLst/>
                          <a:cs typeface="B Zar" panose="00000400000000000000" pitchFamily="2" charset="-78"/>
                        </a:rPr>
                        <a:t>ادغام مستقیم</a:t>
                      </a:r>
                      <a:endParaRPr lang="en-US" sz="2400" dirty="0">
                        <a:solidFill>
                          <a:schemeClr val="tx1"/>
                        </a:solidFill>
                        <a:effectLst/>
                        <a:latin typeface="Calibri"/>
                        <a:ea typeface="Calibri"/>
                        <a:cs typeface="B Zar" panose="00000400000000000000" pitchFamily="2" charset="-78"/>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pPr>
              <a:defRPr/>
            </a:pPr>
            <a:fld id="{242906E1-29FB-46C6-81FB-6F7060C87780}" type="slidenum">
              <a:rPr lang="ar-SA" smtClean="0">
                <a:solidFill>
                  <a:srgbClr val="E7DEC9">
                    <a:shade val="50000"/>
                    <a:satMod val="200000"/>
                  </a:srgbClr>
                </a:solidFill>
              </a:rPr>
              <a:pPr>
                <a:defRPr/>
              </a:pPr>
              <a:t>21</a:t>
            </a:fld>
            <a:endParaRPr lang="en-US">
              <a:solidFill>
                <a:srgbClr val="E7DEC9">
                  <a:shade val="50000"/>
                  <a:satMod val="200000"/>
                </a:srgbClr>
              </a:solidFill>
            </a:endParaRPr>
          </a:p>
        </p:txBody>
      </p:sp>
      <p:sp>
        <p:nvSpPr>
          <p:cNvPr id="6" name="Text Box 3"/>
          <p:cNvSpPr txBox="1">
            <a:spLocks noChangeArrowheads="1"/>
          </p:cNvSpPr>
          <p:nvPr/>
        </p:nvSpPr>
        <p:spPr bwMode="auto">
          <a:xfrm>
            <a:off x="1043608" y="3600023"/>
            <a:ext cx="1949946" cy="108151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a-IR" altLang="en-US" sz="2000" b="0" i="0" u="none" strike="noStrike" cap="none" normalizeH="0" baseline="0" dirty="0" smtClean="0">
                <a:ln>
                  <a:noFill/>
                </a:ln>
                <a:solidFill>
                  <a:schemeClr val="tx1"/>
                </a:solidFill>
                <a:effectLst/>
                <a:latin typeface="Calibri" pitchFamily="34" charset="0"/>
                <a:ea typeface="Calibri" pitchFamily="34" charset="0"/>
                <a:cs typeface="B Zar" panose="00000400000000000000" pitchFamily="2" charset="-78"/>
              </a:rPr>
              <a:t>غیرهمگن</a:t>
            </a:r>
            <a:endParaRPr kumimoji="0" lang="en-US" altLang="en-US" sz="1200" b="0" i="0" u="none" strike="noStrike" cap="none" normalizeH="0" baseline="0" dirty="0" smtClean="0">
              <a:ln>
                <a:noFill/>
              </a:ln>
              <a:solidFill>
                <a:schemeClr val="tx1"/>
              </a:solidFill>
              <a:effectLst/>
              <a:latin typeface="Arial" pitchFamily="34" charset="0"/>
              <a:cs typeface="B Zar" panose="00000400000000000000"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altLang="en-US" sz="2000" b="0" i="0" u="none" strike="noStrike" cap="none" normalizeH="0" baseline="0" dirty="0" smtClean="0">
                <a:ln>
                  <a:noFill/>
                </a:ln>
                <a:solidFill>
                  <a:schemeClr val="tx1"/>
                </a:solidFill>
                <a:effectLst/>
                <a:latin typeface="Calibri" pitchFamily="34" charset="0"/>
                <a:ea typeface="Calibri" pitchFamily="34" charset="0"/>
                <a:cs typeface="B Zar" panose="00000400000000000000" pitchFamily="2" charset="-78"/>
              </a:rPr>
              <a:t>وابستگی عملیاتی</a:t>
            </a:r>
            <a:endParaRPr kumimoji="0" lang="en-US" altLang="en-US" sz="1200" b="0" i="0" u="none" strike="noStrike" cap="none" normalizeH="0" baseline="0" dirty="0" smtClean="0">
              <a:ln>
                <a:noFill/>
              </a:ln>
              <a:solidFill>
                <a:schemeClr val="tx1"/>
              </a:solidFill>
              <a:effectLst/>
              <a:latin typeface="Arial" pitchFamily="34" charset="0"/>
              <a:cs typeface="B Zar" panose="00000400000000000000"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altLang="en-US" sz="2000" b="0" i="0" u="none" strike="noStrike" cap="none" normalizeH="0" baseline="0" dirty="0" smtClean="0">
                <a:ln>
                  <a:noFill/>
                </a:ln>
                <a:solidFill>
                  <a:schemeClr val="tx1"/>
                </a:solidFill>
                <a:effectLst/>
                <a:latin typeface="Calibri" pitchFamily="34" charset="0"/>
                <a:ea typeface="Calibri" pitchFamily="34" charset="0"/>
                <a:cs typeface="B Zar" panose="00000400000000000000" pitchFamily="2" charset="-78"/>
              </a:rPr>
              <a:t>همگن</a:t>
            </a:r>
            <a:endParaRPr kumimoji="0" lang="en-US" altLang="en-US" sz="3600" b="0" i="0" u="none" strike="noStrike" cap="none" normalizeH="0" baseline="0" dirty="0" smtClean="0">
              <a:ln>
                <a:noFill/>
              </a:ln>
              <a:solidFill>
                <a:schemeClr val="tx1"/>
              </a:solidFill>
              <a:effectLst/>
              <a:latin typeface="Arial" pitchFamily="34" charset="0"/>
              <a:cs typeface="B Zar" panose="00000400000000000000" pitchFamily="2" charset="-78"/>
            </a:endParaRPr>
          </a:p>
        </p:txBody>
      </p:sp>
      <p:sp>
        <p:nvSpPr>
          <p:cNvPr id="8" name="Text Box 2"/>
          <p:cNvSpPr txBox="1">
            <a:spLocks noChangeArrowheads="1"/>
          </p:cNvSpPr>
          <p:nvPr/>
        </p:nvSpPr>
        <p:spPr bwMode="auto">
          <a:xfrm>
            <a:off x="3851920" y="5219700"/>
            <a:ext cx="1962150" cy="390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altLang="en-US" b="0" i="0" u="none" strike="noStrike" cap="none" normalizeH="0" baseline="0" dirty="0" smtClean="0">
                <a:ln>
                  <a:noFill/>
                </a:ln>
                <a:solidFill>
                  <a:schemeClr val="tx1"/>
                </a:solidFill>
                <a:effectLst/>
                <a:latin typeface="Calibri" pitchFamily="34" charset="0"/>
                <a:ea typeface="Calibri" pitchFamily="34" charset="0"/>
                <a:cs typeface="B Titr" panose="00000700000000000000" pitchFamily="2" charset="-78"/>
              </a:rPr>
              <a:t>اهمیت استراتژیک</a:t>
            </a:r>
            <a:endParaRPr kumimoji="0" lang="en-US" altLang="en-US" sz="3200" b="0" i="0" u="none" strike="noStrike" cap="none" normalizeH="0" baseline="0" dirty="0" smtClean="0">
              <a:ln>
                <a:noFill/>
              </a:ln>
              <a:solidFill>
                <a:schemeClr val="tx1"/>
              </a:solidFill>
              <a:effectLst/>
              <a:latin typeface="Arial" pitchFamily="34" charset="0"/>
              <a:cs typeface="B Titr" panose="00000700000000000000" pitchFamily="2" charset="-78"/>
            </a:endParaRPr>
          </a:p>
        </p:txBody>
      </p:sp>
      <p:sp>
        <p:nvSpPr>
          <p:cNvPr id="11" name="Rectangle 6"/>
          <p:cNvSpPr>
            <a:spLocks noChangeArrowheads="1"/>
          </p:cNvSpPr>
          <p:nvPr/>
        </p:nvSpPr>
        <p:spPr bwMode="auto">
          <a:xfrm>
            <a:off x="3978275" y="41370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1043608" y="260648"/>
            <a:ext cx="8100392" cy="3339376"/>
          </a:xfrm>
          <a:prstGeom prst="rect">
            <a:avLst/>
          </a:prstGeom>
        </p:spPr>
        <p:txBody>
          <a:bodyPr wrap="square">
            <a:spAutoFit/>
          </a:bodyPr>
          <a:lstStyle/>
          <a:p>
            <a:pPr algn="justLow" rtl="1"/>
            <a:r>
              <a:rPr lang="fa-IR" sz="2000" b="1" dirty="0">
                <a:cs typeface="B Nazanin" panose="00000400000000000000" pitchFamily="2" charset="-78"/>
              </a:rPr>
              <a:t>با توجه به مشارکت داخلی می توان به سه مدل مختلف استراتژی تنوع اشاره نمود که عبارتند از</a:t>
            </a:r>
            <a:r>
              <a:rPr lang="fa-IR" sz="2000" b="1" dirty="0" smtClean="0">
                <a:cs typeface="B Nazanin" panose="00000400000000000000" pitchFamily="2" charset="-78"/>
              </a:rPr>
              <a:t>:</a:t>
            </a:r>
          </a:p>
          <a:p>
            <a:pPr marL="342900" lvl="0" indent="-342900" algn="just" rtl="1">
              <a:buFont typeface="Arial" panose="020B0604020202020204" pitchFamily="34" charset="0"/>
              <a:buChar char="•"/>
            </a:pPr>
            <a:r>
              <a:rPr lang="fa-IR" sz="2000" dirty="0">
                <a:cs typeface="B Nazanin" panose="00000400000000000000" pitchFamily="2" charset="-78"/>
              </a:rPr>
              <a:t>تعیین مجدد موقعیت، اصلاح و گسترش خط تولید که باعث هدایت سازمان به سوی فرصت های تجاری جدید می شود.</a:t>
            </a:r>
            <a:endParaRPr lang="en-US" sz="2000" dirty="0">
              <a:cs typeface="B Nazanin" panose="00000400000000000000" pitchFamily="2" charset="-78"/>
            </a:endParaRPr>
          </a:p>
          <a:p>
            <a:pPr marL="342900" lvl="0" indent="-342900" algn="justLow" rtl="1">
              <a:buFont typeface="Arial" panose="020B0604020202020204" pitchFamily="34" charset="0"/>
              <a:buChar char="•"/>
            </a:pPr>
            <a:r>
              <a:rPr lang="fa-IR" sz="2000" dirty="0">
                <a:cs typeface="B Nazanin" panose="00000400000000000000" pitchFamily="2" charset="-78"/>
              </a:rPr>
              <a:t>معرفی محصولات جدید همگن، که به شرکت این اجازه را می دهد تا وارد یک تجارت جدید شود.</a:t>
            </a:r>
            <a:endParaRPr lang="en-US" sz="2000" dirty="0">
              <a:cs typeface="B Nazanin" panose="00000400000000000000" pitchFamily="2" charset="-78"/>
            </a:endParaRPr>
          </a:p>
          <a:p>
            <a:pPr marL="342900" indent="-342900" algn="r" rtl="1">
              <a:buFont typeface="Arial" panose="020B0604020202020204" pitchFamily="34" charset="0"/>
              <a:buChar char="•"/>
            </a:pPr>
            <a:r>
              <a:rPr lang="fa-IR" sz="2000" dirty="0">
                <a:cs typeface="B Nazanin" panose="00000400000000000000" pitchFamily="2" charset="-78"/>
              </a:rPr>
              <a:t>توسعه محصولات کاملا جدید و غیر </a:t>
            </a:r>
            <a:r>
              <a:rPr lang="fa-IR" sz="2000" dirty="0" smtClean="0">
                <a:cs typeface="B Nazanin" panose="00000400000000000000" pitchFamily="2" charset="-78"/>
              </a:rPr>
              <a:t>همگن</a:t>
            </a:r>
          </a:p>
          <a:p>
            <a:pPr algn="r" rtl="1"/>
            <a:endParaRPr lang="fa-IR" sz="900" dirty="0">
              <a:cs typeface="B Nazanin" panose="00000400000000000000" pitchFamily="2" charset="-78"/>
            </a:endParaRPr>
          </a:p>
          <a:p>
            <a:pPr algn="justLow" rtl="1"/>
            <a:r>
              <a:rPr lang="fa-IR" sz="2000" dirty="0">
                <a:cs typeface="B Nazanin" panose="00000400000000000000" pitchFamily="2" charset="-78"/>
              </a:rPr>
              <a:t>مهمترین نقاط قوتی که اعضا در مشارکت داخلی جدید ایجاد می کنند، توانایی استفاده از منابع؛ ترکیب توانمندی های عملیاتی مختلف در زمینه های تکنولوژی است</a:t>
            </a:r>
            <a:r>
              <a:rPr lang="fa-IR" sz="2000" dirty="0" smtClean="0">
                <a:cs typeface="B Nazanin" panose="00000400000000000000" pitchFamily="2" charset="-78"/>
              </a:rPr>
              <a:t>.</a:t>
            </a:r>
          </a:p>
          <a:p>
            <a:pPr algn="justLow" rtl="1"/>
            <a:r>
              <a:rPr lang="fa-IR" sz="2000" dirty="0">
                <a:cs typeface="B Nazanin" panose="00000400000000000000" pitchFamily="2" charset="-78"/>
              </a:rPr>
              <a:t>به طور کلی، معیارهای انتخاب طراحی سازمانی برای یک مشارکت داخلی ، مرتبط به سرمایه گذاری و میزان ارتباط آن با فعالیت های جاری، خواهد </a:t>
            </a:r>
            <a:r>
              <a:rPr lang="fa-IR" sz="2000" dirty="0" smtClean="0">
                <a:cs typeface="B Nazanin" panose="00000400000000000000" pitchFamily="2" charset="-78"/>
              </a:rPr>
              <a:t>بود.</a:t>
            </a:r>
            <a:endParaRPr lang="en-US" sz="2000" dirty="0">
              <a:cs typeface="B Nazanin" panose="00000400000000000000" pitchFamily="2" charset="-78"/>
            </a:endParaRPr>
          </a:p>
        </p:txBody>
      </p:sp>
      <p:sp>
        <p:nvSpPr>
          <p:cNvPr id="13" name="Text Box 7"/>
          <p:cNvSpPr txBox="1">
            <a:spLocks noChangeArrowheads="1"/>
          </p:cNvSpPr>
          <p:nvPr/>
        </p:nvSpPr>
        <p:spPr bwMode="auto">
          <a:xfrm>
            <a:off x="3545954" y="4829175"/>
            <a:ext cx="2898254" cy="390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a-IR" altLang="en-US" sz="1400" b="0" i="0" u="none" strike="noStrike" cap="none" normalizeH="0" baseline="0" dirty="0" smtClean="0">
                <a:ln>
                  <a:noFill/>
                </a:ln>
                <a:solidFill>
                  <a:schemeClr val="tx1"/>
                </a:solidFill>
                <a:effectLst/>
                <a:latin typeface="Arial" pitchFamily="34" charset="0"/>
                <a:ea typeface="Arial" pitchFamily="34" charset="0"/>
                <a:cs typeface="B Titr" panose="00000700000000000000" pitchFamily="2" charset="-78"/>
              </a:rPr>
              <a:t>بدون اهمیت                             با اهمیت</a:t>
            </a:r>
            <a:endParaRPr kumimoji="0" lang="en-US" altLang="en-US" sz="2400" b="0" i="0" u="none" strike="noStrike" cap="none" normalizeH="0" baseline="0" dirty="0" smtClean="0">
              <a:ln>
                <a:noFill/>
              </a:ln>
              <a:solidFill>
                <a:schemeClr val="tx1"/>
              </a:solidFill>
              <a:effectLst/>
              <a:latin typeface="Arial" pitchFamily="34" charset="0"/>
              <a:cs typeface="B Titr" panose="00000700000000000000" pitchFamily="2" charset="-78"/>
            </a:endParaRPr>
          </a:p>
        </p:txBody>
      </p:sp>
      <p:sp>
        <p:nvSpPr>
          <p:cNvPr id="14" name="Text Box 2"/>
          <p:cNvSpPr txBox="1">
            <a:spLocks noChangeArrowheads="1"/>
          </p:cNvSpPr>
          <p:nvPr/>
        </p:nvSpPr>
        <p:spPr bwMode="auto">
          <a:xfrm>
            <a:off x="3033514" y="5630763"/>
            <a:ext cx="3554710" cy="390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a-IR" altLang="en-US" sz="2000" b="1" dirty="0" smtClean="0">
                <a:solidFill>
                  <a:srgbClr val="002060"/>
                </a:solidFill>
                <a:latin typeface="Calibri" pitchFamily="34" charset="0"/>
                <a:cs typeface="B Zar" panose="00000400000000000000" pitchFamily="2" charset="-78"/>
              </a:rPr>
              <a:t>معیارهای مشارکت داخلی</a:t>
            </a:r>
            <a:endParaRPr kumimoji="0" lang="en-US" altLang="en-US" sz="3600" b="1" i="0" u="none" strike="noStrike" cap="none" normalizeH="0" baseline="0" dirty="0" smtClean="0">
              <a:ln>
                <a:noFill/>
              </a:ln>
              <a:solidFill>
                <a:srgbClr val="002060"/>
              </a:solidFill>
              <a:effectLst/>
              <a:latin typeface="Arial" pitchFamily="34" charset="0"/>
              <a:cs typeface="B Zar" panose="00000400000000000000" pitchFamily="2" charset="-78"/>
            </a:endParaRPr>
          </a:p>
        </p:txBody>
      </p:sp>
    </p:spTree>
    <p:extLst>
      <p:ext uri="{BB962C8B-B14F-4D97-AF65-F5344CB8AC3E}">
        <p14:creationId xmlns:p14="http://schemas.microsoft.com/office/powerpoint/2010/main" xmlns="" val="2290465115"/>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88640"/>
            <a:ext cx="7818072" cy="6552728"/>
          </a:xfrm>
        </p:spPr>
        <p:txBody>
          <a:bodyPr>
            <a:normAutofit fontScale="85000" lnSpcReduction="10000"/>
          </a:bodyPr>
          <a:lstStyle/>
          <a:p>
            <a:pPr marL="82296" indent="0" algn="justLow">
              <a:lnSpc>
                <a:spcPct val="120000"/>
              </a:lnSpc>
              <a:buNone/>
            </a:pPr>
            <a:r>
              <a:rPr lang="fa-IR" dirty="0" smtClean="0">
                <a:effectLst>
                  <a:outerShdw blurRad="38100" dist="38100" dir="2700000" algn="tl">
                    <a:srgbClr val="000000">
                      <a:alpha val="43137"/>
                    </a:srgbClr>
                  </a:outerShdw>
                </a:effectLst>
                <a:cs typeface="B Nazanin" panose="00000400000000000000" pitchFamily="2" charset="-78"/>
              </a:rPr>
              <a:t>ادغام </a:t>
            </a:r>
            <a:r>
              <a:rPr lang="fa-IR" dirty="0">
                <a:effectLst>
                  <a:outerShdw blurRad="38100" dist="38100" dir="2700000" algn="tl">
                    <a:srgbClr val="000000">
                      <a:alpha val="43137"/>
                    </a:srgbClr>
                  </a:outerShdw>
                </a:effectLst>
                <a:cs typeface="B Nazanin" panose="00000400000000000000" pitchFamily="2" charset="-78"/>
              </a:rPr>
              <a:t>از طریق خرید: برخی از سازمان ها از طریق یکی از راهکارهای مشارکت ، درصدد هستند تا استراتژی تنوع را در قالب ادغام از طریق خرید عملی سازند.ادغام هنگامی صورت می پذیرد که دوسازمان به یک سازمان تبدیل شوند.ادغام کامل که در آن یک شرکت امتیاز کنترلی یک سازمان را از طریق بورس یا آن را یکجا از مالکان خریداری می نماینداز متداول ترین انواع ادغام به شمار می رود</a:t>
            </a:r>
            <a:r>
              <a:rPr lang="fa-IR" dirty="0" smtClean="0">
                <a:effectLst>
                  <a:outerShdw blurRad="38100" dist="38100" dir="2700000" algn="tl">
                    <a:srgbClr val="000000">
                      <a:alpha val="43137"/>
                    </a:srgbClr>
                  </a:outerShdw>
                </a:effectLst>
                <a:cs typeface="B Nazanin" panose="00000400000000000000" pitchFamily="2" charset="-78"/>
              </a:rPr>
              <a:t>.</a:t>
            </a:r>
          </a:p>
          <a:p>
            <a:pPr marL="82296" indent="0" algn="justLow">
              <a:lnSpc>
                <a:spcPct val="120000"/>
              </a:lnSpc>
              <a:buNone/>
            </a:pPr>
            <a:endParaRPr lang="fa-IR" sz="1400" dirty="0" smtClean="0">
              <a:effectLst>
                <a:outerShdw blurRad="38100" dist="38100" dir="2700000" algn="tl">
                  <a:srgbClr val="000000">
                    <a:alpha val="43137"/>
                  </a:srgbClr>
                </a:outerShdw>
              </a:effectLst>
              <a:cs typeface="B Nazanin" panose="00000400000000000000" pitchFamily="2" charset="-78"/>
            </a:endParaRPr>
          </a:p>
          <a:p>
            <a:pPr marL="82296" indent="0">
              <a:buNone/>
            </a:pPr>
            <a:r>
              <a:rPr lang="fa-IR" dirty="0" smtClean="0">
                <a:cs typeface="B Zar" panose="00000400000000000000" pitchFamily="2" charset="-78"/>
              </a:rPr>
              <a:t> </a:t>
            </a:r>
            <a:r>
              <a:rPr lang="fa-IR" sz="2600" b="1" dirty="0">
                <a:solidFill>
                  <a:srgbClr val="002060"/>
                </a:solidFill>
                <a:effectLst>
                  <a:outerShdw blurRad="38100" dist="38100" dir="2700000" algn="tl">
                    <a:srgbClr val="000000">
                      <a:alpha val="43137"/>
                    </a:srgbClr>
                  </a:outerShdw>
                </a:effectLst>
                <a:cs typeface="B Zar" panose="00000400000000000000" pitchFamily="2" charset="-78"/>
              </a:rPr>
              <a:t>ادغام سریعترین راه ممکن </a:t>
            </a:r>
            <a:r>
              <a:rPr lang="fa-IR" sz="2600" b="1" dirty="0" smtClean="0">
                <a:solidFill>
                  <a:srgbClr val="002060"/>
                </a:solidFill>
                <a:effectLst>
                  <a:outerShdw blurRad="38100" dist="38100" dir="2700000" algn="tl">
                    <a:srgbClr val="000000">
                      <a:alpha val="43137"/>
                    </a:srgbClr>
                  </a:outerShdw>
                </a:effectLst>
                <a:cs typeface="B Zar" panose="00000400000000000000" pitchFamily="2" charset="-78"/>
              </a:rPr>
              <a:t>برای:</a:t>
            </a:r>
          </a:p>
          <a:p>
            <a:pPr marL="82296" indent="0">
              <a:buNone/>
            </a:pPr>
            <a:endParaRPr lang="fa-IR" sz="1100" b="1" dirty="0" smtClean="0">
              <a:solidFill>
                <a:srgbClr val="002060"/>
              </a:solidFill>
              <a:effectLst>
                <a:outerShdw blurRad="38100" dist="38100" dir="2700000" algn="tl">
                  <a:srgbClr val="000000">
                    <a:alpha val="43137"/>
                  </a:srgbClr>
                </a:outerShdw>
              </a:effectLst>
              <a:cs typeface="B Zar" panose="00000400000000000000" pitchFamily="2" charset="-78"/>
            </a:endParaRPr>
          </a:p>
          <a:p>
            <a:pPr marL="82296" indent="0">
              <a:lnSpc>
                <a:spcPct val="110000"/>
              </a:lnSpc>
              <a:buNone/>
            </a:pPr>
            <a:r>
              <a:rPr lang="fa-IR" sz="2400" b="1" dirty="0" smtClean="0">
                <a:effectLst>
                  <a:outerShdw blurRad="38100" dist="38100" dir="2700000" algn="tl">
                    <a:srgbClr val="000000">
                      <a:alpha val="43137"/>
                    </a:srgbClr>
                  </a:outerShdw>
                </a:effectLst>
                <a:cs typeface="B Zar" panose="00000400000000000000" pitchFamily="2" charset="-78"/>
              </a:rPr>
              <a:t>1- </a:t>
            </a:r>
            <a:r>
              <a:rPr lang="fa-IR" sz="2400" b="1" dirty="0">
                <a:effectLst>
                  <a:outerShdw blurRad="38100" dist="38100" dir="2700000" algn="tl">
                    <a:srgbClr val="000000">
                      <a:alpha val="43137"/>
                    </a:srgbClr>
                  </a:outerShdw>
                </a:effectLst>
                <a:cs typeface="B Zar" panose="00000400000000000000" pitchFamily="2" charset="-78"/>
              </a:rPr>
              <a:t>ورود به بازارهای </a:t>
            </a:r>
            <a:r>
              <a:rPr lang="fa-IR" sz="2400" b="1" dirty="0" smtClean="0">
                <a:effectLst>
                  <a:outerShdw blurRad="38100" dist="38100" dir="2700000" algn="tl">
                    <a:srgbClr val="000000">
                      <a:alpha val="43137"/>
                    </a:srgbClr>
                  </a:outerShdw>
                </a:effectLst>
                <a:cs typeface="B Zar" panose="00000400000000000000" pitchFamily="2" charset="-78"/>
              </a:rPr>
              <a:t>جدید</a:t>
            </a:r>
          </a:p>
          <a:p>
            <a:pPr marL="82296" indent="0">
              <a:lnSpc>
                <a:spcPct val="110000"/>
              </a:lnSpc>
              <a:buNone/>
            </a:pPr>
            <a:r>
              <a:rPr lang="fa-IR" sz="2400" b="1" dirty="0" smtClean="0">
                <a:effectLst>
                  <a:outerShdw blurRad="38100" dist="38100" dir="2700000" algn="tl">
                    <a:srgbClr val="000000">
                      <a:alpha val="43137"/>
                    </a:srgbClr>
                  </a:outerShdw>
                </a:effectLst>
                <a:cs typeface="B Zar" panose="00000400000000000000" pitchFamily="2" charset="-78"/>
              </a:rPr>
              <a:t>2- </a:t>
            </a:r>
            <a:r>
              <a:rPr lang="fa-IR" sz="2400" b="1" dirty="0">
                <a:effectLst>
                  <a:outerShdw blurRad="38100" dist="38100" dir="2700000" algn="tl">
                    <a:srgbClr val="000000">
                      <a:alpha val="43137"/>
                    </a:srgbClr>
                  </a:outerShdw>
                </a:effectLst>
                <a:cs typeface="B Zar" panose="00000400000000000000" pitchFamily="2" charset="-78"/>
              </a:rPr>
              <a:t>بدست آوردن محصولات  یا خدمات جدید </a:t>
            </a:r>
            <a:endParaRPr lang="fa-IR" sz="2400" b="1" dirty="0" smtClean="0">
              <a:effectLst>
                <a:outerShdw blurRad="38100" dist="38100" dir="2700000" algn="tl">
                  <a:srgbClr val="000000">
                    <a:alpha val="43137"/>
                  </a:srgbClr>
                </a:outerShdw>
              </a:effectLst>
              <a:cs typeface="B Zar" panose="00000400000000000000" pitchFamily="2" charset="-78"/>
            </a:endParaRPr>
          </a:p>
          <a:p>
            <a:pPr marL="82296" indent="0">
              <a:lnSpc>
                <a:spcPct val="110000"/>
              </a:lnSpc>
              <a:buNone/>
            </a:pPr>
            <a:r>
              <a:rPr lang="fa-IR" sz="2400" b="1" dirty="0" smtClean="0">
                <a:effectLst>
                  <a:outerShdw blurRad="38100" dist="38100" dir="2700000" algn="tl">
                    <a:srgbClr val="000000">
                      <a:alpha val="43137"/>
                    </a:srgbClr>
                  </a:outerShdw>
                </a:effectLst>
                <a:cs typeface="B Zar" panose="00000400000000000000" pitchFamily="2" charset="-78"/>
              </a:rPr>
              <a:t>3- </a:t>
            </a:r>
            <a:r>
              <a:rPr lang="fa-IR" sz="2400" b="1" dirty="0">
                <a:effectLst>
                  <a:outerShdw blurRad="38100" dist="38100" dir="2700000" algn="tl">
                    <a:srgbClr val="000000">
                      <a:alpha val="43137"/>
                    </a:srgbClr>
                  </a:outerShdw>
                </a:effectLst>
                <a:cs typeface="B Zar" panose="00000400000000000000" pitchFamily="2" charset="-78"/>
              </a:rPr>
              <a:t>یادگیری موضوعات مربوط به فرآیند تبدیل منابع  </a:t>
            </a:r>
            <a:endParaRPr lang="fa-IR" sz="2400" b="1" dirty="0" smtClean="0">
              <a:effectLst>
                <a:outerShdw blurRad="38100" dist="38100" dir="2700000" algn="tl">
                  <a:srgbClr val="000000">
                    <a:alpha val="43137"/>
                  </a:srgbClr>
                </a:outerShdw>
              </a:effectLst>
              <a:cs typeface="B Zar" panose="00000400000000000000" pitchFamily="2" charset="-78"/>
            </a:endParaRPr>
          </a:p>
          <a:p>
            <a:pPr marL="82296" indent="0">
              <a:lnSpc>
                <a:spcPct val="110000"/>
              </a:lnSpc>
              <a:buNone/>
            </a:pPr>
            <a:r>
              <a:rPr lang="fa-IR" sz="2400" b="1" dirty="0" smtClean="0">
                <a:effectLst>
                  <a:outerShdw blurRad="38100" dist="38100" dir="2700000" algn="tl">
                    <a:srgbClr val="000000">
                      <a:alpha val="43137"/>
                    </a:srgbClr>
                  </a:outerShdw>
                </a:effectLst>
                <a:cs typeface="B Zar" panose="00000400000000000000" pitchFamily="2" charset="-78"/>
              </a:rPr>
              <a:t>4- </a:t>
            </a:r>
            <a:r>
              <a:rPr lang="fa-IR" sz="2400" b="1" dirty="0">
                <a:effectLst>
                  <a:outerShdw blurRad="38100" dist="38100" dir="2700000" algn="tl">
                    <a:srgbClr val="000000">
                      <a:alpha val="43137"/>
                    </a:srgbClr>
                  </a:outerShdw>
                </a:effectLst>
                <a:cs typeface="B Zar" panose="00000400000000000000" pitchFamily="2" charset="-78"/>
              </a:rPr>
              <a:t>بدست </a:t>
            </a:r>
            <a:r>
              <a:rPr lang="fa-IR" sz="2400" b="1" dirty="0" smtClean="0">
                <a:effectLst>
                  <a:outerShdw blurRad="38100" dist="38100" dir="2700000" algn="tl">
                    <a:srgbClr val="000000">
                      <a:alpha val="43137"/>
                    </a:srgbClr>
                  </a:outerShdw>
                </a:effectLst>
                <a:cs typeface="B Zar" panose="00000400000000000000" pitchFamily="2" charset="-78"/>
              </a:rPr>
              <a:t>آوردن </a:t>
            </a:r>
            <a:r>
              <a:rPr lang="fa-IR" sz="2400" b="1" dirty="0">
                <a:effectLst>
                  <a:outerShdw blurRad="38100" dist="38100" dir="2700000" algn="tl">
                    <a:srgbClr val="000000">
                      <a:alpha val="43137"/>
                    </a:srgbClr>
                  </a:outerShdw>
                </a:effectLst>
                <a:cs typeface="B Zar" panose="00000400000000000000" pitchFamily="2" charset="-78"/>
              </a:rPr>
              <a:t>دانش و فنون مورد </a:t>
            </a:r>
            <a:r>
              <a:rPr lang="fa-IR" sz="2400" b="1" dirty="0" smtClean="0">
                <a:effectLst>
                  <a:outerShdw blurRad="38100" dist="38100" dir="2700000" algn="tl">
                    <a:srgbClr val="000000">
                      <a:alpha val="43137"/>
                    </a:srgbClr>
                  </a:outerShdw>
                </a:effectLst>
                <a:cs typeface="B Zar" panose="00000400000000000000" pitchFamily="2" charset="-78"/>
              </a:rPr>
              <a:t>نیاز</a:t>
            </a:r>
          </a:p>
          <a:p>
            <a:pPr marL="82296" indent="0">
              <a:lnSpc>
                <a:spcPct val="110000"/>
              </a:lnSpc>
              <a:buNone/>
            </a:pPr>
            <a:r>
              <a:rPr lang="fa-IR" sz="2400" b="1" dirty="0" smtClean="0">
                <a:effectLst>
                  <a:outerShdw blurRad="38100" dist="38100" dir="2700000" algn="tl">
                    <a:srgbClr val="000000">
                      <a:alpha val="43137"/>
                    </a:srgbClr>
                  </a:outerShdw>
                </a:effectLst>
                <a:cs typeface="B Zar" panose="00000400000000000000" pitchFamily="2" charset="-78"/>
              </a:rPr>
              <a:t>5- </a:t>
            </a:r>
            <a:r>
              <a:rPr lang="fa-IR" sz="2400" b="1" dirty="0">
                <a:effectLst>
                  <a:outerShdw blurRad="38100" dist="38100" dir="2700000" algn="tl">
                    <a:srgbClr val="000000">
                      <a:alpha val="43137"/>
                    </a:srgbClr>
                  </a:outerShdw>
                </a:effectLst>
                <a:cs typeface="B Zar" panose="00000400000000000000" pitchFamily="2" charset="-78"/>
              </a:rPr>
              <a:t>ادغام </a:t>
            </a:r>
            <a:r>
              <a:rPr lang="fa-IR" sz="2400" b="1" dirty="0" smtClean="0">
                <a:effectLst>
                  <a:outerShdw blurRad="38100" dist="38100" dir="2700000" algn="tl">
                    <a:srgbClr val="000000">
                      <a:alpha val="43137"/>
                    </a:srgbClr>
                  </a:outerShdw>
                </a:effectLst>
                <a:cs typeface="B Zar" panose="00000400000000000000" pitchFamily="2" charset="-78"/>
              </a:rPr>
              <a:t>عمودی</a:t>
            </a:r>
          </a:p>
          <a:p>
            <a:pPr marL="82296" indent="0">
              <a:lnSpc>
                <a:spcPct val="110000"/>
              </a:lnSpc>
              <a:buNone/>
            </a:pPr>
            <a:r>
              <a:rPr lang="fa-IR" sz="2400" b="1" dirty="0" smtClean="0">
                <a:effectLst>
                  <a:outerShdw blurRad="38100" dist="38100" dir="2700000" algn="tl">
                    <a:srgbClr val="000000">
                      <a:alpha val="43137"/>
                    </a:srgbClr>
                  </a:outerShdw>
                </a:effectLst>
                <a:cs typeface="B Zar" panose="00000400000000000000" pitchFamily="2" charset="-78"/>
              </a:rPr>
              <a:t>6- گسترش </a:t>
            </a:r>
            <a:r>
              <a:rPr lang="fa-IR" sz="2400" b="1" dirty="0">
                <a:effectLst>
                  <a:outerShdw blurRad="38100" dist="38100" dir="2700000" algn="tl">
                    <a:srgbClr val="000000">
                      <a:alpha val="43137"/>
                    </a:srgbClr>
                  </a:outerShdw>
                </a:effectLst>
                <a:cs typeface="B Zar" panose="00000400000000000000" pitchFamily="2" charset="-78"/>
              </a:rPr>
              <a:t>بازارها از نظر </a:t>
            </a:r>
            <a:r>
              <a:rPr lang="fa-IR" sz="2400" b="1" dirty="0" smtClean="0">
                <a:effectLst>
                  <a:outerShdw blurRad="38100" dist="38100" dir="2700000" algn="tl">
                    <a:srgbClr val="000000">
                      <a:alpha val="43137"/>
                    </a:srgbClr>
                  </a:outerShdw>
                </a:effectLst>
                <a:cs typeface="B Zar" panose="00000400000000000000" pitchFamily="2" charset="-78"/>
              </a:rPr>
              <a:t>جغرافیایی</a:t>
            </a:r>
          </a:p>
          <a:p>
            <a:pPr marL="82296" indent="0">
              <a:lnSpc>
                <a:spcPct val="110000"/>
              </a:lnSpc>
              <a:buNone/>
            </a:pPr>
            <a:r>
              <a:rPr lang="fa-IR" sz="2400" b="1" dirty="0" smtClean="0">
                <a:effectLst>
                  <a:outerShdw blurRad="38100" dist="38100" dir="2700000" algn="tl">
                    <a:srgbClr val="000000">
                      <a:alpha val="43137"/>
                    </a:srgbClr>
                  </a:outerShdw>
                </a:effectLst>
                <a:cs typeface="B Zar" panose="00000400000000000000" pitchFamily="2" charset="-78"/>
              </a:rPr>
              <a:t>7- </a:t>
            </a:r>
            <a:r>
              <a:rPr lang="fa-IR" sz="2400" b="1" dirty="0">
                <a:effectLst>
                  <a:outerShdw blurRad="38100" dist="38100" dir="2700000" algn="tl">
                    <a:srgbClr val="000000">
                      <a:alpha val="43137"/>
                    </a:srgbClr>
                  </a:outerShdw>
                </a:effectLst>
                <a:cs typeface="B Zar" panose="00000400000000000000" pitchFamily="2" charset="-78"/>
              </a:rPr>
              <a:t>ارضای نیازها در پورت فولیو مشترک، به شمار می روند.</a:t>
            </a:r>
            <a:endParaRPr lang="en-US" sz="2400" b="1" dirty="0">
              <a:effectLst>
                <a:outerShdw blurRad="38100" dist="38100" dir="2700000" algn="tl">
                  <a:srgbClr val="000000">
                    <a:alpha val="43137"/>
                  </a:srgbClr>
                </a:outerShdw>
              </a:effectLst>
              <a:cs typeface="B Zar" panose="00000400000000000000" pitchFamily="2" charset="-78"/>
            </a:endParaRPr>
          </a:p>
          <a:p>
            <a:pPr marL="82296" indent="0">
              <a:buNone/>
            </a:pPr>
            <a:endParaRPr lang="en-US" dirty="0">
              <a:cs typeface="B Zar" panose="00000400000000000000" pitchFamily="2" charset="-78"/>
            </a:endParaRPr>
          </a:p>
        </p:txBody>
      </p:sp>
      <p:sp>
        <p:nvSpPr>
          <p:cNvPr id="4" name="Slide Number Placeholder 3"/>
          <p:cNvSpPr>
            <a:spLocks noGrp="1"/>
          </p:cNvSpPr>
          <p:nvPr>
            <p:ph type="sldNum" sz="quarter" idx="12"/>
          </p:nvPr>
        </p:nvSpPr>
        <p:spPr/>
        <p:txBody>
          <a:bodyPr/>
          <a:lstStyle/>
          <a:p>
            <a:pPr>
              <a:defRPr/>
            </a:pPr>
            <a:fld id="{242906E1-29FB-46C6-81FB-6F7060C87780}" type="slidenum">
              <a:rPr lang="ar-SA" smtClean="0">
                <a:solidFill>
                  <a:srgbClr val="E7DEC9">
                    <a:shade val="50000"/>
                    <a:satMod val="200000"/>
                  </a:srgbClr>
                </a:solidFill>
              </a:rPr>
              <a:pPr>
                <a:defRPr/>
              </a:pPr>
              <a:t>22</a:t>
            </a:fld>
            <a:endParaRPr lang="en-US">
              <a:solidFill>
                <a:srgbClr val="E7DEC9">
                  <a:shade val="50000"/>
                  <a:satMod val="200000"/>
                </a:srgbClr>
              </a:solidFill>
            </a:endParaRPr>
          </a:p>
        </p:txBody>
      </p:sp>
    </p:spTree>
    <p:extLst>
      <p:ext uri="{BB962C8B-B14F-4D97-AF65-F5344CB8AC3E}">
        <p14:creationId xmlns:p14="http://schemas.microsoft.com/office/powerpoint/2010/main" xmlns="" val="902741910"/>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78098"/>
          </a:xfrm>
        </p:spPr>
        <p:txBody>
          <a:bodyPr>
            <a:normAutofit fontScale="90000"/>
          </a:bodyPr>
          <a:lstStyle/>
          <a:p>
            <a:pPr algn="r"/>
            <a:r>
              <a:rPr lang="fa-IR" sz="3100" dirty="0">
                <a:cs typeface="B Titr" panose="00000700000000000000" pitchFamily="2" charset="-78"/>
              </a:rPr>
              <a:t>تعدادی از مشکلات بالقوه در ادغام ها:</a:t>
            </a:r>
            <a:r>
              <a:rPr lang="en-US" sz="3100" dirty="0">
                <a:cs typeface="B Titr" panose="00000700000000000000" pitchFamily="2" charset="-78"/>
              </a:rPr>
              <a:t/>
            </a:r>
            <a:br>
              <a:rPr lang="en-US" sz="3100" dirty="0">
                <a:cs typeface="B Titr" panose="00000700000000000000" pitchFamily="2" charset="-78"/>
              </a:rPr>
            </a:br>
            <a:endParaRPr lang="en-US" dirty="0">
              <a:cs typeface="B Titr" panose="00000700000000000000" pitchFamily="2" charset="-78"/>
            </a:endParaRPr>
          </a:p>
        </p:txBody>
      </p:sp>
      <p:sp>
        <p:nvSpPr>
          <p:cNvPr id="3" name="Content Placeholder 2"/>
          <p:cNvSpPr>
            <a:spLocks noGrp="1"/>
          </p:cNvSpPr>
          <p:nvPr>
            <p:ph idx="1"/>
          </p:nvPr>
        </p:nvSpPr>
        <p:spPr>
          <a:xfrm>
            <a:off x="1331640" y="908720"/>
            <a:ext cx="7602048" cy="5832648"/>
          </a:xfrm>
        </p:spPr>
        <p:txBody>
          <a:bodyPr>
            <a:normAutofit fontScale="85000" lnSpcReduction="10000"/>
          </a:bodyPr>
          <a:lstStyle/>
          <a:p>
            <a:pPr marL="82296" indent="0">
              <a:buNone/>
            </a:pPr>
            <a:r>
              <a:rPr lang="fa-IR" b="1" dirty="0">
                <a:solidFill>
                  <a:srgbClr val="002060"/>
                </a:solidFill>
                <a:effectLst>
                  <a:outerShdw blurRad="38100" dist="38100" dir="2700000" algn="tl">
                    <a:srgbClr val="000000">
                      <a:alpha val="43137"/>
                    </a:srgbClr>
                  </a:outerShdw>
                </a:effectLst>
                <a:cs typeface="B Nazanin" panose="00000400000000000000" pitchFamily="2" charset="-78"/>
              </a:rPr>
              <a:t>1</a:t>
            </a:r>
            <a:r>
              <a:rPr lang="fa-IR" b="1" dirty="0" smtClean="0">
                <a:solidFill>
                  <a:srgbClr val="002060"/>
                </a:solidFill>
                <a:effectLst>
                  <a:outerShdw blurRad="38100" dist="38100" dir="2700000" algn="tl">
                    <a:srgbClr val="000000">
                      <a:alpha val="43137"/>
                    </a:srgbClr>
                  </a:outerShdw>
                </a:effectLst>
                <a:cs typeface="B Nazanin" panose="00000400000000000000" pitchFamily="2" charset="-78"/>
              </a:rPr>
              <a:t>. </a:t>
            </a:r>
            <a:r>
              <a:rPr lang="fa-IR" b="1" dirty="0">
                <a:solidFill>
                  <a:srgbClr val="002060"/>
                </a:solidFill>
                <a:effectLst>
                  <a:outerShdw blurRad="38100" dist="38100" dir="2700000" algn="tl">
                    <a:srgbClr val="000000">
                      <a:alpha val="43137"/>
                    </a:srgbClr>
                  </a:outerShdw>
                </a:effectLst>
                <a:cs typeface="B Nazanin" panose="00000400000000000000" pitchFamily="2" charset="-78"/>
              </a:rPr>
              <a:t>هزینه های مالی بالا</a:t>
            </a:r>
            <a:endParaRPr lang="en-US" b="1" dirty="0">
              <a:solidFill>
                <a:srgbClr val="002060"/>
              </a:solidFill>
              <a:effectLst>
                <a:outerShdw blurRad="38100" dist="38100" dir="2700000" algn="tl">
                  <a:srgbClr val="000000">
                    <a:alpha val="43137"/>
                  </a:srgbClr>
                </a:outerShdw>
              </a:effectLst>
              <a:cs typeface="B Nazanin" panose="00000400000000000000" pitchFamily="2" charset="-78"/>
            </a:endParaRPr>
          </a:p>
          <a:p>
            <a:pPr lvl="0" algn="justLow">
              <a:buClrTx/>
              <a:buSzPct val="90000"/>
            </a:pPr>
            <a:r>
              <a:rPr lang="fa-IR" sz="2900" b="1" dirty="0">
                <a:effectLst>
                  <a:outerShdw blurRad="38100" dist="38100" dir="2700000" algn="tl">
                    <a:srgbClr val="000000">
                      <a:alpha val="43137"/>
                    </a:srgbClr>
                  </a:outerShdw>
                </a:effectLst>
                <a:cs typeface="B Nazanin" panose="00000400000000000000" pitchFamily="2" charset="-78"/>
              </a:rPr>
              <a:t>حق بیمه: </a:t>
            </a:r>
            <a:r>
              <a:rPr lang="fa-IR" dirty="0">
                <a:cs typeface="B Nazanin" panose="00000400000000000000" pitchFamily="2" charset="-78"/>
              </a:rPr>
              <a:t>از سوی شرکت های خریدار، حق بیمه بسیار بالایی پرداخت می شود. </a:t>
            </a:r>
            <a:r>
              <a:rPr lang="fa-IR" dirty="0" smtClean="0">
                <a:cs typeface="B Nazanin" panose="00000400000000000000" pitchFamily="2" charset="-78"/>
              </a:rPr>
              <a:t>چنانچه </a:t>
            </a:r>
            <a:r>
              <a:rPr lang="fa-IR" dirty="0">
                <a:cs typeface="B Nazanin" panose="00000400000000000000" pitchFamily="2" charset="-78"/>
              </a:rPr>
              <a:t>ارزش سهم یک شرکت در بازار مالی کارآمد 50 دلار باشد، یک شرکت خریدار برای </a:t>
            </a:r>
            <a:r>
              <a:rPr lang="fa-IR" dirty="0" smtClean="0">
                <a:cs typeface="B Nazanin" panose="00000400000000000000" pitchFamily="2" charset="-78"/>
              </a:rPr>
              <a:t>خرید </a:t>
            </a:r>
            <a:r>
              <a:rPr lang="fa-IR" dirty="0">
                <a:cs typeface="B Nazanin" panose="00000400000000000000" pitchFamily="2" charset="-78"/>
              </a:rPr>
              <a:t>هر سهم باید 75 دلار یا بیشتر بپردازد</a:t>
            </a:r>
            <a:r>
              <a:rPr lang="fa-IR" dirty="0" smtClean="0">
                <a:cs typeface="B Nazanin" panose="00000400000000000000" pitchFamily="2" charset="-78"/>
              </a:rPr>
              <a:t>.</a:t>
            </a:r>
          </a:p>
          <a:p>
            <a:pPr marL="82296" lvl="0" indent="0" algn="justLow">
              <a:buClrTx/>
              <a:buSzPct val="90000"/>
              <a:buNone/>
            </a:pPr>
            <a:endParaRPr lang="en-US" sz="1700" dirty="0">
              <a:cs typeface="B Nazanin" panose="00000400000000000000" pitchFamily="2" charset="-78"/>
            </a:endParaRPr>
          </a:p>
          <a:p>
            <a:pPr lvl="0" algn="just">
              <a:buClrTx/>
              <a:buSzPct val="90000"/>
            </a:pPr>
            <a:r>
              <a:rPr lang="fa-IR" sz="2900" b="1" dirty="0">
                <a:effectLst>
                  <a:outerShdw blurRad="38100" dist="38100" dir="2700000" algn="tl">
                    <a:srgbClr val="000000">
                      <a:alpha val="43137"/>
                    </a:srgbClr>
                  </a:outerShdw>
                </a:effectLst>
                <a:cs typeface="B Nazanin" panose="00000400000000000000" pitchFamily="2" charset="-78"/>
              </a:rPr>
              <a:t>افزایش هزینه ای بهره: </a:t>
            </a:r>
            <a:r>
              <a:rPr lang="fa-IR" dirty="0">
                <a:cs typeface="B Nazanin" panose="00000400000000000000" pitchFamily="2" charset="-78"/>
              </a:rPr>
              <a:t>بسیاری از ادغام ها از استقراض منابع مالی با نرخ بهره ، بالا حاصل می شود</a:t>
            </a:r>
            <a:r>
              <a:rPr lang="fa-IR" dirty="0" smtClean="0">
                <a:cs typeface="B Nazanin" panose="00000400000000000000" pitchFamily="2" charset="-78"/>
              </a:rPr>
              <a:t>.</a:t>
            </a:r>
          </a:p>
          <a:p>
            <a:pPr marL="82296" lvl="0" indent="0" algn="just">
              <a:buClrTx/>
              <a:buSzPct val="90000"/>
              <a:buNone/>
            </a:pPr>
            <a:endParaRPr lang="en-US" sz="1600" dirty="0">
              <a:cs typeface="B Nazanin" panose="00000400000000000000" pitchFamily="2" charset="-78"/>
            </a:endParaRPr>
          </a:p>
          <a:p>
            <a:pPr algn="justLow">
              <a:buClrTx/>
              <a:buSzPct val="90000"/>
            </a:pPr>
            <a:r>
              <a:rPr lang="fa-IR" sz="2900" b="1" dirty="0">
                <a:effectLst>
                  <a:outerShdw blurRad="38100" dist="38100" dir="2700000" algn="tl">
                    <a:srgbClr val="000000">
                      <a:alpha val="43137"/>
                    </a:srgbClr>
                  </a:outerShdw>
                </a:effectLst>
                <a:cs typeface="B Nazanin" panose="00000400000000000000" pitchFamily="2" charset="-78"/>
              </a:rPr>
              <a:t>قیمت های مشاوره ای و سایر هزینه های بالای معاملاتی: </a:t>
            </a:r>
            <a:r>
              <a:rPr lang="fa-IR" sz="2900" b="1" dirty="0" smtClean="0">
                <a:effectLst>
                  <a:outerShdw blurRad="38100" dist="38100" dir="2700000" algn="tl">
                    <a:srgbClr val="000000">
                      <a:alpha val="43137"/>
                    </a:srgbClr>
                  </a:outerShdw>
                </a:effectLst>
                <a:cs typeface="B Nazanin" panose="00000400000000000000" pitchFamily="2" charset="-78"/>
              </a:rPr>
              <a:t>       </a:t>
            </a:r>
            <a:r>
              <a:rPr lang="fa-IR" dirty="0" smtClean="0">
                <a:cs typeface="B Nazanin" panose="00000400000000000000" pitchFamily="2" charset="-78"/>
              </a:rPr>
              <a:t>قیمت هایی </a:t>
            </a:r>
            <a:r>
              <a:rPr lang="fa-IR" dirty="0">
                <a:cs typeface="B Nazanin" panose="00000400000000000000" pitchFamily="2" charset="-78"/>
              </a:rPr>
              <a:t>که توسط </a:t>
            </a:r>
            <a:r>
              <a:rPr lang="fa-IR" dirty="0" smtClean="0">
                <a:cs typeface="B Nazanin" panose="00000400000000000000" pitchFamily="2" charset="-78"/>
              </a:rPr>
              <a:t>دلالان؛ </a:t>
            </a:r>
            <a:r>
              <a:rPr lang="fa-IR" dirty="0">
                <a:cs typeface="B Nazanin" panose="00000400000000000000" pitchFamily="2" charset="-78"/>
              </a:rPr>
              <a:t>وکلا؛ متخصصان امور مالی و مشاوران که معامله را رهبری می کنند مطالبه می شود، و گاهی اوقات این مبلغ به بیش از میلیون ها دلار نیز می رسد.به علاوه قیمت تکمیل کردن اسناد و مدارک و پرداخت های قانونی حتی در مورد انجام مذاکرات نیز بسیار بالا می باشد.</a:t>
            </a:r>
            <a:endParaRPr lang="en-US"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242906E1-29FB-46C6-81FB-6F7060C87780}" type="slidenum">
              <a:rPr lang="ar-SA" smtClean="0">
                <a:solidFill>
                  <a:srgbClr val="E7DEC9">
                    <a:shade val="50000"/>
                    <a:satMod val="200000"/>
                  </a:srgbClr>
                </a:solidFill>
              </a:rPr>
              <a:pPr>
                <a:defRPr/>
              </a:pPr>
              <a:t>23</a:t>
            </a:fld>
            <a:endParaRPr lang="en-US">
              <a:solidFill>
                <a:srgbClr val="E7DEC9">
                  <a:shade val="50000"/>
                  <a:satMod val="200000"/>
                </a:srgbClr>
              </a:solidFill>
            </a:endParaRPr>
          </a:p>
        </p:txBody>
      </p:sp>
    </p:spTree>
    <p:extLst>
      <p:ext uri="{BB962C8B-B14F-4D97-AF65-F5344CB8AC3E}">
        <p14:creationId xmlns:p14="http://schemas.microsoft.com/office/powerpoint/2010/main" xmlns="" val="936900405"/>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104" y="144016"/>
            <a:ext cx="8316416" cy="6669360"/>
          </a:xfrm>
        </p:spPr>
        <p:txBody>
          <a:bodyPr>
            <a:normAutofit fontScale="77500" lnSpcReduction="20000"/>
          </a:bodyPr>
          <a:lstStyle/>
          <a:p>
            <a:pPr marL="82296" indent="0">
              <a:buNone/>
            </a:pPr>
            <a:r>
              <a:rPr lang="fa-IR" sz="3400" b="1" dirty="0" smtClean="0">
                <a:solidFill>
                  <a:srgbClr val="002060"/>
                </a:solidFill>
                <a:effectLst>
                  <a:outerShdw blurRad="38100" dist="38100" dir="2700000" algn="tl">
                    <a:srgbClr val="000000">
                      <a:alpha val="43137"/>
                    </a:srgbClr>
                  </a:outerShdw>
                </a:effectLst>
                <a:cs typeface="B Nazanin" panose="00000400000000000000" pitchFamily="2" charset="-78"/>
              </a:rPr>
              <a:t>2. مشکلات استراتژیکی</a:t>
            </a:r>
          </a:p>
          <a:p>
            <a:pPr marL="82296" indent="0">
              <a:buNone/>
            </a:pPr>
            <a:endParaRPr lang="en-US" sz="3100" b="1" dirty="0">
              <a:solidFill>
                <a:srgbClr val="002060"/>
              </a:solidFill>
              <a:effectLst>
                <a:outerShdw blurRad="38100" dist="38100" dir="2700000" algn="tl">
                  <a:srgbClr val="000000">
                    <a:alpha val="43137"/>
                  </a:srgbClr>
                </a:outerShdw>
              </a:effectLst>
              <a:cs typeface="B Nazanin" panose="00000400000000000000" pitchFamily="2" charset="-78"/>
            </a:endParaRPr>
          </a:p>
          <a:p>
            <a:pPr lvl="0" algn="just">
              <a:buClrTx/>
              <a:buSzPct val="95000"/>
              <a:buFont typeface="Wingdings" panose="05000000000000000000" pitchFamily="2" charset="2"/>
              <a:buChar char="§"/>
            </a:pPr>
            <a:r>
              <a:rPr lang="fa-IR" sz="2900" b="1" dirty="0">
                <a:effectLst>
                  <a:outerShdw blurRad="38100" dist="38100" dir="2700000" algn="tl">
                    <a:srgbClr val="000000">
                      <a:alpha val="43137"/>
                    </a:srgbClr>
                  </a:outerShdw>
                </a:effectLst>
                <a:cs typeface="B Nazanin" panose="00000400000000000000" pitchFamily="2" charset="-78"/>
              </a:rPr>
              <a:t>دانش و مهارت: </a:t>
            </a:r>
            <a:r>
              <a:rPr lang="fa-IR" dirty="0">
                <a:cs typeface="B Nazanin" panose="00000400000000000000" pitchFamily="2" charset="-78"/>
              </a:rPr>
              <a:t>انتقال ارزشمندترین دارایی شرکت که همان دانش و مهارت مدیران می باشد به واسطه این ادغام می تواند صورت نپذیرد</a:t>
            </a:r>
            <a:r>
              <a:rPr lang="fa-IR" dirty="0" smtClean="0">
                <a:cs typeface="B Nazanin" panose="00000400000000000000" pitchFamily="2" charset="-78"/>
              </a:rPr>
              <a:t>.</a:t>
            </a:r>
          </a:p>
          <a:p>
            <a:pPr lvl="0">
              <a:buClrTx/>
              <a:buSzPct val="95000"/>
              <a:buFont typeface="Wingdings" panose="05000000000000000000" pitchFamily="2" charset="2"/>
              <a:buChar char="§"/>
            </a:pPr>
            <a:endParaRPr lang="en-US" sz="1400" dirty="0">
              <a:cs typeface="B Nazanin" panose="00000400000000000000" pitchFamily="2" charset="-78"/>
            </a:endParaRPr>
          </a:p>
          <a:p>
            <a:pPr lvl="0" algn="just">
              <a:buClrTx/>
              <a:buSzPct val="95000"/>
              <a:buFont typeface="Wingdings" panose="05000000000000000000" pitchFamily="2" charset="2"/>
              <a:buChar char="§"/>
            </a:pPr>
            <a:r>
              <a:rPr lang="fa-IR" sz="3100" b="1" dirty="0">
                <a:effectLst>
                  <a:outerShdw blurRad="38100" dist="38100" dir="2700000" algn="tl">
                    <a:srgbClr val="000000">
                      <a:alpha val="43137"/>
                    </a:srgbClr>
                  </a:outerShdw>
                </a:effectLst>
                <a:cs typeface="B Nazanin" panose="00000400000000000000" pitchFamily="2" charset="-78"/>
              </a:rPr>
              <a:t>اغتشاش کوتاه مدت در مدیریت: </a:t>
            </a:r>
            <a:r>
              <a:rPr lang="fa-IR" dirty="0">
                <a:cs typeface="B Nazanin" panose="00000400000000000000" pitchFamily="2" charset="-78"/>
              </a:rPr>
              <a:t>این نقل و انتقالات باعث می شود که مدیران از وظایف اصلی خود برای مدت طولانی به دور باشند</a:t>
            </a:r>
            <a:r>
              <a:rPr lang="fa-IR" dirty="0" smtClean="0">
                <a:cs typeface="B Nazanin" panose="00000400000000000000" pitchFamily="2" charset="-78"/>
              </a:rPr>
              <a:t>.</a:t>
            </a:r>
          </a:p>
          <a:p>
            <a:pPr lvl="0">
              <a:buClrTx/>
              <a:buSzPct val="95000"/>
              <a:buFont typeface="Wingdings" panose="05000000000000000000" pitchFamily="2" charset="2"/>
              <a:buChar char="§"/>
            </a:pPr>
            <a:endParaRPr lang="en-US" sz="1600" dirty="0">
              <a:cs typeface="B Nazanin" panose="00000400000000000000" pitchFamily="2" charset="-78"/>
            </a:endParaRPr>
          </a:p>
          <a:p>
            <a:pPr lvl="0" algn="justLow">
              <a:buClrTx/>
              <a:buSzPct val="95000"/>
              <a:buFont typeface="Wingdings" panose="05000000000000000000" pitchFamily="2" charset="2"/>
              <a:buChar char="§"/>
            </a:pPr>
            <a:r>
              <a:rPr lang="fa-IR" sz="3100" b="1" dirty="0">
                <a:effectLst>
                  <a:outerShdw blurRad="38100" dist="38100" dir="2700000" algn="tl">
                    <a:srgbClr val="000000">
                      <a:alpha val="43137"/>
                    </a:srgbClr>
                  </a:outerShdw>
                </a:effectLst>
                <a:cs typeface="B Nazanin" panose="00000400000000000000" pitchFamily="2" charset="-78"/>
              </a:rPr>
              <a:t>اغتشاش بلند مدت در مدیریت: </a:t>
            </a:r>
            <a:r>
              <a:rPr lang="fa-IR" dirty="0">
                <a:cs typeface="B Nazanin" panose="00000400000000000000" pitchFamily="2" charset="-78"/>
              </a:rPr>
              <a:t>سازمان ها در اغلب موارد، بینش خود را از عواملی که منجر به موفقیت سازمان می شود از دست می دهند</a:t>
            </a:r>
            <a:r>
              <a:rPr lang="fa-IR" dirty="0" smtClean="0">
                <a:cs typeface="B Nazanin" panose="00000400000000000000" pitchFamily="2" charset="-78"/>
              </a:rPr>
              <a:t>.</a:t>
            </a:r>
          </a:p>
          <a:p>
            <a:pPr lvl="0">
              <a:buClrTx/>
              <a:buSzPct val="95000"/>
              <a:buFont typeface="Wingdings" panose="05000000000000000000" pitchFamily="2" charset="2"/>
              <a:buChar char="§"/>
            </a:pPr>
            <a:endParaRPr lang="en-US" sz="1400" dirty="0">
              <a:cs typeface="B Nazanin" panose="00000400000000000000" pitchFamily="2" charset="-78"/>
            </a:endParaRPr>
          </a:p>
          <a:p>
            <a:pPr lvl="0" algn="just">
              <a:buClrTx/>
              <a:buSzPct val="95000"/>
              <a:buFont typeface="Wingdings" panose="05000000000000000000" pitchFamily="2" charset="2"/>
              <a:buChar char="§"/>
            </a:pPr>
            <a:r>
              <a:rPr lang="fa-IR" sz="3100" b="1" dirty="0">
                <a:effectLst>
                  <a:outerShdw blurRad="38100" dist="38100" dir="2700000" algn="tl">
                    <a:srgbClr val="000000">
                      <a:alpha val="43137"/>
                    </a:srgbClr>
                  </a:outerShdw>
                </a:effectLst>
                <a:cs typeface="B Nazanin" panose="00000400000000000000" pitchFamily="2" charset="-78"/>
              </a:rPr>
              <a:t>کاهش ابداعات و نوآوری ها: </a:t>
            </a:r>
            <a:r>
              <a:rPr lang="fa-IR" dirty="0">
                <a:cs typeface="B Nazanin" panose="00000400000000000000" pitchFamily="2" charset="-78"/>
              </a:rPr>
              <a:t>ادغام نشان داده که منتهی به کاهش </a:t>
            </a:r>
            <a:r>
              <a:rPr lang="fa-IR" dirty="0" smtClean="0">
                <a:cs typeface="B Nazanin" panose="00000400000000000000" pitchFamily="2" charset="-78"/>
              </a:rPr>
              <a:t>نوآوری      </a:t>
            </a:r>
            <a:r>
              <a:rPr lang="fa-IR" dirty="0">
                <a:cs typeface="B Nazanin" panose="00000400000000000000" pitchFamily="2" charset="-78"/>
              </a:rPr>
              <a:t>می شود که در درازمدت منجر به ضرر سازمان خواهد شد</a:t>
            </a:r>
            <a:r>
              <a:rPr lang="fa-IR" dirty="0" smtClean="0">
                <a:cs typeface="B Nazanin" panose="00000400000000000000" pitchFamily="2" charset="-78"/>
              </a:rPr>
              <a:t>.</a:t>
            </a:r>
          </a:p>
          <a:p>
            <a:pPr lvl="0">
              <a:buClrTx/>
              <a:buSzPct val="95000"/>
              <a:buFont typeface="Wingdings" panose="05000000000000000000" pitchFamily="2" charset="2"/>
              <a:buChar char="§"/>
            </a:pPr>
            <a:endParaRPr lang="en-US" sz="1100" dirty="0">
              <a:cs typeface="B Nazanin" panose="00000400000000000000" pitchFamily="2" charset="-78"/>
            </a:endParaRPr>
          </a:p>
          <a:p>
            <a:pPr lvl="0" algn="just">
              <a:buClrTx/>
              <a:buSzPct val="95000"/>
              <a:buFont typeface="Wingdings" panose="05000000000000000000" pitchFamily="2" charset="2"/>
              <a:buChar char="§"/>
            </a:pPr>
            <a:r>
              <a:rPr lang="fa-IR" sz="3100" b="1" dirty="0">
                <a:effectLst>
                  <a:outerShdw blurRad="38100" dist="38100" dir="2700000" algn="tl">
                    <a:srgbClr val="000000">
                      <a:alpha val="43137"/>
                    </a:srgbClr>
                  </a:outerShdw>
                </a:effectLst>
                <a:cs typeface="B Nazanin" panose="00000400000000000000" pitchFamily="2" charset="-78"/>
              </a:rPr>
              <a:t>عدم هماهنگی در اهداف: </a:t>
            </a:r>
            <a:r>
              <a:rPr lang="fa-IR" dirty="0">
                <a:cs typeface="B Nazanin" panose="00000400000000000000" pitchFamily="2" charset="-78"/>
              </a:rPr>
              <a:t>چنانچه فرهنگ ها، سیستم ها، ساختارها و فرآیندهای شرکت خریدار با شرکت خریداری شده هماهنگ نباشند، امکان ایجاد هم افزایی وجود نخواهد داشت</a:t>
            </a:r>
            <a:r>
              <a:rPr lang="fa-IR" dirty="0" smtClean="0">
                <a:cs typeface="B Nazanin" panose="00000400000000000000" pitchFamily="2" charset="-78"/>
              </a:rPr>
              <a:t>.</a:t>
            </a:r>
          </a:p>
          <a:p>
            <a:pPr lvl="0">
              <a:buClrTx/>
              <a:buSzPct val="95000"/>
              <a:buFont typeface="Wingdings" panose="05000000000000000000" pitchFamily="2" charset="2"/>
              <a:buChar char="§"/>
            </a:pPr>
            <a:endParaRPr lang="en-US" sz="1000" dirty="0">
              <a:cs typeface="B Nazanin" panose="00000400000000000000" pitchFamily="2" charset="-78"/>
            </a:endParaRPr>
          </a:p>
          <a:p>
            <a:pPr lvl="0" algn="justLow">
              <a:buClrTx/>
              <a:buSzPct val="95000"/>
              <a:buFont typeface="Wingdings" panose="05000000000000000000" pitchFamily="2" charset="2"/>
              <a:buChar char="§"/>
            </a:pPr>
            <a:r>
              <a:rPr lang="fa-IR" sz="3100" b="1" dirty="0">
                <a:effectLst>
                  <a:outerShdw blurRad="38100" dist="38100" dir="2700000" algn="tl">
                    <a:srgbClr val="000000">
                      <a:alpha val="43137"/>
                    </a:srgbClr>
                  </a:outerShdw>
                </a:effectLst>
                <a:cs typeface="B Nazanin" panose="00000400000000000000" pitchFamily="2" charset="-78"/>
              </a:rPr>
              <a:t>افزایش ریسک پذیری: </a:t>
            </a:r>
            <a:r>
              <a:rPr lang="fa-IR" dirty="0">
                <a:cs typeface="B Nazanin" panose="00000400000000000000" pitchFamily="2" charset="-78"/>
              </a:rPr>
              <a:t>افزایش تغییرات باعث خواهد شد که ادغام با ریسک پذیری های مالی فراوانی روبه رو شوند. شرکت های خریدار که با ریسک مواجه شده اند، نمی توانند مدیریت موفقی را بر آن سازمان اعمال نمایند.</a:t>
            </a:r>
            <a:endParaRPr lang="en-US" dirty="0">
              <a:cs typeface="B Nazanin" panose="00000400000000000000" pitchFamily="2" charset="-78"/>
            </a:endParaRPr>
          </a:p>
          <a:p>
            <a:endParaRPr lang="en-US"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242906E1-29FB-46C6-81FB-6F7060C87780}" type="slidenum">
              <a:rPr lang="ar-SA" smtClean="0">
                <a:solidFill>
                  <a:srgbClr val="E7DEC9">
                    <a:shade val="50000"/>
                    <a:satMod val="200000"/>
                  </a:srgbClr>
                </a:solidFill>
              </a:rPr>
              <a:pPr>
                <a:defRPr/>
              </a:pPr>
              <a:t>24</a:t>
            </a:fld>
            <a:endParaRPr lang="en-US">
              <a:solidFill>
                <a:srgbClr val="E7DEC9">
                  <a:shade val="50000"/>
                  <a:satMod val="200000"/>
                </a:srgbClr>
              </a:solidFill>
            </a:endParaRPr>
          </a:p>
        </p:txBody>
      </p:sp>
    </p:spTree>
    <p:extLst>
      <p:ext uri="{BB962C8B-B14F-4D97-AF65-F5344CB8AC3E}">
        <p14:creationId xmlns:p14="http://schemas.microsoft.com/office/powerpoint/2010/main" xmlns="" val="480016361"/>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27384"/>
            <a:ext cx="9144000" cy="6885384"/>
          </a:xfrm>
          <a:prstGeom prst="roundRect">
            <a:avLst>
              <a:gd name="adj" fmla="val 1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Slide Number Placeholder 3"/>
          <p:cNvSpPr>
            <a:spLocks noGrp="1"/>
          </p:cNvSpPr>
          <p:nvPr>
            <p:ph type="sldNum" sz="quarter" idx="12"/>
          </p:nvPr>
        </p:nvSpPr>
        <p:spPr/>
        <p:txBody>
          <a:bodyPr/>
          <a:lstStyle/>
          <a:p>
            <a:pPr>
              <a:defRPr/>
            </a:pPr>
            <a:fld id="{242906E1-29FB-46C6-81FB-6F7060C87780}" type="slidenum">
              <a:rPr lang="ar-SA" smtClean="0">
                <a:solidFill>
                  <a:srgbClr val="E7DEC9">
                    <a:shade val="50000"/>
                    <a:satMod val="200000"/>
                  </a:srgbClr>
                </a:solidFill>
              </a:rPr>
              <a:pPr>
                <a:defRPr/>
              </a:pPr>
              <a:t>25</a:t>
            </a:fld>
            <a:endParaRPr lang="en-US">
              <a:solidFill>
                <a:srgbClr val="E7DEC9">
                  <a:shade val="50000"/>
                  <a:satMod val="200000"/>
                </a:srgbClr>
              </a:solidFill>
            </a:endParaRPr>
          </a:p>
        </p:txBody>
      </p:sp>
      <p:sp>
        <p:nvSpPr>
          <p:cNvPr id="6" name="Content Placeholder 5"/>
          <p:cNvSpPr>
            <a:spLocks noGrp="1"/>
          </p:cNvSpPr>
          <p:nvPr>
            <p:ph idx="1"/>
          </p:nvPr>
        </p:nvSpPr>
        <p:spPr>
          <a:xfrm>
            <a:off x="-72008" y="116632"/>
            <a:ext cx="9252520" cy="6048672"/>
          </a:xfrm>
        </p:spPr>
        <p:txBody>
          <a:bodyPr>
            <a:noAutofit/>
          </a:bodyPr>
          <a:lstStyle/>
          <a:p>
            <a:pPr marL="82296" indent="0">
              <a:buNone/>
            </a:pPr>
            <a:r>
              <a:rPr lang="fa-IR" sz="2800" dirty="0" smtClean="0">
                <a:effectLst>
                  <a:outerShdw blurRad="38100" dist="38100" dir="2700000" algn="tl">
                    <a:srgbClr val="000000">
                      <a:alpha val="43137"/>
                    </a:srgbClr>
                  </a:outerShdw>
                </a:effectLst>
                <a:cs typeface="B Titr" panose="00000700000000000000" pitchFamily="2" charset="-78"/>
              </a:rPr>
              <a:t>3. </a:t>
            </a:r>
            <a:r>
              <a:rPr lang="fa-IR" sz="2800" dirty="0">
                <a:effectLst>
                  <a:outerShdw blurRad="38100" dist="38100" dir="2700000" algn="tl">
                    <a:srgbClr val="000000">
                      <a:alpha val="43137"/>
                    </a:srgbClr>
                  </a:outerShdw>
                </a:effectLst>
                <a:cs typeface="B Titr" panose="00000700000000000000" pitchFamily="2" charset="-78"/>
              </a:rPr>
              <a:t>اتحادهای استراتژیکی و </a:t>
            </a:r>
            <a:r>
              <a:rPr lang="fa-IR" sz="2800" dirty="0" smtClean="0">
                <a:effectLst>
                  <a:outerShdw blurRad="38100" dist="38100" dir="2700000" algn="tl">
                    <a:srgbClr val="000000">
                      <a:alpha val="43137"/>
                    </a:srgbClr>
                  </a:outerShdw>
                </a:effectLst>
                <a:cs typeface="B Titr" panose="00000700000000000000" pitchFamily="2" charset="-78"/>
              </a:rPr>
              <a:t> </a:t>
            </a:r>
            <a:r>
              <a:rPr lang="fa-IR" sz="2800" dirty="0">
                <a:effectLst>
                  <a:outerShdw blurRad="38100" dist="38100" dir="2700000" algn="tl">
                    <a:srgbClr val="000000">
                      <a:alpha val="43137"/>
                    </a:srgbClr>
                  </a:outerShdw>
                </a:effectLst>
                <a:cs typeface="B Titr" panose="00000700000000000000" pitchFamily="2" charset="-78"/>
              </a:rPr>
              <a:t>مشارکت خاص: </a:t>
            </a:r>
            <a:endParaRPr lang="fa-IR" sz="2800" dirty="0" smtClean="0">
              <a:effectLst>
                <a:outerShdw blurRad="38100" dist="38100" dir="2700000" algn="tl">
                  <a:srgbClr val="000000">
                    <a:alpha val="43137"/>
                  </a:srgbClr>
                </a:outerShdw>
              </a:effectLst>
              <a:cs typeface="B Titr" panose="00000700000000000000" pitchFamily="2" charset="-78"/>
            </a:endParaRPr>
          </a:p>
          <a:p>
            <a:pPr marL="82296" indent="0">
              <a:buNone/>
            </a:pPr>
            <a:endParaRPr lang="fa-IR" sz="1000" dirty="0" smtClean="0">
              <a:effectLst>
                <a:outerShdw blurRad="38100" dist="38100" dir="2700000" algn="tl">
                  <a:srgbClr val="000000">
                    <a:alpha val="43137"/>
                  </a:srgbClr>
                </a:outerShdw>
              </a:effectLst>
              <a:cs typeface="B Titr" panose="00000700000000000000" pitchFamily="2" charset="-78"/>
            </a:endParaRPr>
          </a:p>
          <a:p>
            <a:pPr algn="justLow"/>
            <a:r>
              <a:rPr lang="fa-IR" sz="2800" dirty="0" smtClean="0">
                <a:cs typeface="B Nazanin" panose="00000400000000000000" pitchFamily="2" charset="-78"/>
              </a:rPr>
              <a:t>اتحاد </a:t>
            </a:r>
            <a:r>
              <a:rPr lang="fa-IR" sz="2800" dirty="0">
                <a:cs typeface="B Nazanin" panose="00000400000000000000" pitchFamily="2" charset="-78"/>
              </a:rPr>
              <a:t>استراتژیکی به وسیله </a:t>
            </a:r>
            <a:r>
              <a:rPr lang="fa-IR" sz="2800" dirty="0" smtClean="0">
                <a:cs typeface="B Nazanin" panose="00000400000000000000" pitchFamily="2" charset="-78"/>
              </a:rPr>
              <a:t>دو یا </a:t>
            </a:r>
            <a:r>
              <a:rPr lang="fa-IR" sz="2800" dirty="0">
                <a:cs typeface="B Nazanin" panose="00000400000000000000" pitchFamily="2" charset="-78"/>
              </a:rPr>
              <a:t>چند سازمان که خواهان ایجاد و تولید محصولات یا خدمات جدید؛ ورود به بازارهای جدید یا بهبود فرآیندهای تبدیل منابع هستند، ایجاد می شود. هنگامی که تشکیلات به صورت قراردادی باشند و اتحاد ایجاد شده نیز مستقل از سازمان های ایجاد کننده آن باشد، این اتحاد مشارکت خاص خوانده می شود. اتحاد های استراتژیکی به صورت فزاینده ای عمومیت پیدا می کنند.</a:t>
            </a:r>
            <a:endParaRPr lang="en-US" sz="2800" dirty="0">
              <a:cs typeface="B Nazanin" panose="00000400000000000000" pitchFamily="2" charset="-78"/>
            </a:endParaRPr>
          </a:p>
          <a:p>
            <a:pPr algn="justLow"/>
            <a:r>
              <a:rPr lang="fa-IR" sz="2800" dirty="0">
                <a:cs typeface="B Nazanin" panose="00000400000000000000" pitchFamily="2" charset="-78"/>
              </a:rPr>
              <a:t>اتحادهای استراتژیکی و مشارکت خاص به سازمان ها کمک می کند تا به بسیاری از اهدافی که در ادغام به دنبال آن بودند، دست پیدا کنند. این عمل باعث بهبود رشدفروش؛ افزایش درآمدها و ایجاد توازن سهام می شود.</a:t>
            </a:r>
            <a:endParaRPr lang="en-US" sz="2800" dirty="0">
              <a:cs typeface="B Nazanin" panose="00000400000000000000" pitchFamily="2" charset="-78"/>
            </a:endParaRPr>
          </a:p>
          <a:p>
            <a:pPr algn="justLow"/>
            <a:r>
              <a:rPr lang="fa-IR" sz="2800" dirty="0">
                <a:cs typeface="B Nazanin" panose="00000400000000000000" pitchFamily="2" charset="-78"/>
              </a:rPr>
              <a:t>مهمترین دلیل منطقی تشکیل مشارکت خاص، تقسیم منابع می باشد، از آن جایی که مشارکت خاص در برگیرنده حضور بیش از یک شرکت می باشد، لذا آن ها می توانند از منابع بسیار بزرگ تری استفاده نمایند.</a:t>
            </a:r>
            <a:endParaRPr lang="en-US" sz="2800" dirty="0">
              <a:cs typeface="B Nazanin" panose="00000400000000000000" pitchFamily="2" charset="-78"/>
            </a:endParaRPr>
          </a:p>
        </p:txBody>
      </p:sp>
    </p:spTree>
    <p:extLst>
      <p:ext uri="{BB962C8B-B14F-4D97-AF65-F5344CB8AC3E}">
        <p14:creationId xmlns:p14="http://schemas.microsoft.com/office/powerpoint/2010/main" xmlns="" val="1047700255"/>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260648"/>
            <a:ext cx="7920880" cy="6480720"/>
          </a:xfrm>
        </p:spPr>
        <p:txBody>
          <a:bodyPr>
            <a:normAutofit fontScale="70000" lnSpcReduction="20000"/>
          </a:bodyPr>
          <a:lstStyle/>
          <a:p>
            <a:pPr marL="82296" indent="0">
              <a:buNone/>
            </a:pPr>
            <a:r>
              <a:rPr lang="fa-IR" b="1" dirty="0">
                <a:solidFill>
                  <a:srgbClr val="002060"/>
                </a:solidFill>
                <a:effectLst>
                  <a:outerShdw blurRad="38100" dist="38100" dir="2700000" algn="tl">
                    <a:srgbClr val="000000">
                      <a:alpha val="43137"/>
                    </a:srgbClr>
                  </a:outerShdw>
                </a:effectLst>
                <a:cs typeface="B Nazanin" panose="00000400000000000000" pitchFamily="2" charset="-78"/>
              </a:rPr>
              <a:t>منابعی که از طریق مشارکت خاص انتقال پذیر هستند عبارتنداز</a:t>
            </a:r>
            <a:r>
              <a:rPr lang="fa-IR" b="1" dirty="0" smtClean="0">
                <a:solidFill>
                  <a:srgbClr val="002060"/>
                </a:solidFill>
                <a:effectLst>
                  <a:outerShdw blurRad="38100" dist="38100" dir="2700000" algn="tl">
                    <a:srgbClr val="000000">
                      <a:alpha val="43137"/>
                    </a:srgbClr>
                  </a:outerShdw>
                </a:effectLst>
                <a:cs typeface="B Nazanin" panose="00000400000000000000" pitchFamily="2" charset="-78"/>
              </a:rPr>
              <a:t>:</a:t>
            </a:r>
          </a:p>
          <a:p>
            <a:pPr marL="82296" indent="0">
              <a:buNone/>
            </a:pPr>
            <a:endParaRPr lang="en-US" sz="1300" b="1" dirty="0">
              <a:solidFill>
                <a:srgbClr val="002060"/>
              </a:solidFill>
              <a:effectLst>
                <a:outerShdw blurRad="38100" dist="38100" dir="2700000" algn="tl">
                  <a:srgbClr val="000000">
                    <a:alpha val="43137"/>
                  </a:srgbClr>
                </a:outerShdw>
              </a:effectLst>
              <a:cs typeface="B Nazanin" panose="00000400000000000000" pitchFamily="2" charset="-78"/>
            </a:endParaRPr>
          </a:p>
          <a:p>
            <a:pPr lvl="0" algn="justLow"/>
            <a:r>
              <a:rPr lang="fa-IR" b="1" dirty="0">
                <a:effectLst>
                  <a:outerShdw blurRad="38100" dist="38100" dir="2700000" algn="tl">
                    <a:srgbClr val="000000">
                      <a:alpha val="43137"/>
                    </a:srgbClr>
                  </a:outerShdw>
                </a:effectLst>
                <a:cs typeface="B Nazanin" panose="00000400000000000000" pitchFamily="2" charset="-78"/>
              </a:rPr>
              <a:t>بازاریابی: </a:t>
            </a:r>
            <a:r>
              <a:rPr lang="fa-IR" dirty="0">
                <a:cs typeface="B Nazanin" panose="00000400000000000000" pitchFamily="2" charset="-78"/>
              </a:rPr>
              <a:t>شرکت ها نمی توانند اطلاعات بازاریابی را به آسانی به دست آورند.این نوع مشارکت باعث می شود که اطلاعاتی در خصوص آگاهی های مربوط به رقابت؛ رفتارمشتری؛ شرایط صنعتی و کانال های توزیع به دست آید</a:t>
            </a:r>
            <a:r>
              <a:rPr lang="fa-IR" dirty="0" smtClean="0">
                <a:cs typeface="B Nazanin" panose="00000400000000000000" pitchFamily="2" charset="-78"/>
              </a:rPr>
              <a:t>.</a:t>
            </a:r>
          </a:p>
          <a:p>
            <a:pPr marL="82296" lvl="0" indent="0">
              <a:buNone/>
            </a:pPr>
            <a:endParaRPr lang="en-US" sz="1400" dirty="0">
              <a:cs typeface="B Nazanin" panose="00000400000000000000" pitchFamily="2" charset="-78"/>
            </a:endParaRPr>
          </a:p>
          <a:p>
            <a:pPr lvl="0" algn="justLow"/>
            <a:r>
              <a:rPr lang="fa-IR" b="1" dirty="0">
                <a:effectLst>
                  <a:outerShdw blurRad="38100" dist="38100" dir="2700000" algn="tl">
                    <a:srgbClr val="000000">
                      <a:alpha val="43137"/>
                    </a:srgbClr>
                  </a:outerShdw>
                </a:effectLst>
                <a:cs typeface="B Nazanin" panose="00000400000000000000" pitchFamily="2" charset="-78"/>
              </a:rPr>
              <a:t>تکنولوژی: </a:t>
            </a:r>
            <a:r>
              <a:rPr lang="fa-IR" dirty="0">
                <a:cs typeface="B Nazanin" panose="00000400000000000000" pitchFamily="2" charset="-78"/>
              </a:rPr>
              <a:t>افرادی که در مشارکت خاص شرکت می کنند می توانند </a:t>
            </a:r>
            <a:r>
              <a:rPr lang="fa-IR" dirty="0" smtClean="0">
                <a:cs typeface="B Nazanin" panose="00000400000000000000" pitchFamily="2" charset="-78"/>
              </a:rPr>
              <a:t>از </a:t>
            </a:r>
            <a:r>
              <a:rPr lang="fa-IR" dirty="0">
                <a:cs typeface="B Nazanin" panose="00000400000000000000" pitchFamily="2" charset="-78"/>
              </a:rPr>
              <a:t>مهارتهای تکنولوژی و دانش ویژه ای که عموما در دسترس است، استفاده نمایند</a:t>
            </a:r>
            <a:r>
              <a:rPr lang="fa-IR" dirty="0" smtClean="0">
                <a:cs typeface="B Nazanin" panose="00000400000000000000" pitchFamily="2" charset="-78"/>
              </a:rPr>
              <a:t>.</a:t>
            </a:r>
          </a:p>
          <a:p>
            <a:pPr marL="82296" lvl="0" indent="0">
              <a:buNone/>
            </a:pPr>
            <a:endParaRPr lang="en-US" sz="1100" dirty="0">
              <a:cs typeface="B Nazanin" panose="00000400000000000000" pitchFamily="2" charset="-78"/>
            </a:endParaRPr>
          </a:p>
          <a:p>
            <a:pPr lvl="0" algn="justLow"/>
            <a:r>
              <a:rPr lang="fa-IR" b="1" dirty="0">
                <a:effectLst>
                  <a:outerShdw blurRad="38100" dist="38100" dir="2700000" algn="tl">
                    <a:srgbClr val="000000">
                      <a:alpha val="43137"/>
                    </a:srgbClr>
                  </a:outerShdw>
                </a:effectLst>
                <a:cs typeface="B Nazanin" panose="00000400000000000000" pitchFamily="2" charset="-78"/>
              </a:rPr>
              <a:t>عناصر مواد خام: </a:t>
            </a:r>
            <a:r>
              <a:rPr lang="fa-IR" dirty="0">
                <a:cs typeface="B Nazanin" panose="00000400000000000000" pitchFamily="2" charset="-78"/>
              </a:rPr>
              <a:t>برخی از مشارکت های خاص بدین منظور تشکیل می شوند که امکان دسترسی سازمان به بخش های مختلف ساخت و مواد اولیه را فراهم سازند</a:t>
            </a:r>
            <a:r>
              <a:rPr lang="fa-IR" dirty="0" smtClean="0">
                <a:cs typeface="B Nazanin" panose="00000400000000000000" pitchFamily="2" charset="-78"/>
              </a:rPr>
              <a:t>.</a:t>
            </a:r>
          </a:p>
          <a:p>
            <a:pPr marL="82296" lvl="0" indent="0">
              <a:buNone/>
            </a:pPr>
            <a:endParaRPr lang="en-US" sz="1000" dirty="0">
              <a:cs typeface="B Nazanin" panose="00000400000000000000" pitchFamily="2" charset="-78"/>
            </a:endParaRPr>
          </a:p>
          <a:p>
            <a:pPr lvl="0" algn="justLow"/>
            <a:r>
              <a:rPr lang="fa-IR" b="1" dirty="0">
                <a:effectLst>
                  <a:outerShdw blurRad="38100" dist="38100" dir="2700000" algn="tl">
                    <a:srgbClr val="000000">
                      <a:alpha val="43137"/>
                    </a:srgbClr>
                  </a:outerShdw>
                </a:effectLst>
                <a:cs typeface="B Nazanin" panose="00000400000000000000" pitchFamily="2" charset="-78"/>
              </a:rPr>
              <a:t>مالی: </a:t>
            </a:r>
            <a:r>
              <a:rPr lang="fa-IR" dirty="0">
                <a:cs typeface="B Nazanin" panose="00000400000000000000" pitchFamily="2" charset="-78"/>
              </a:rPr>
              <a:t>شرکت ها می توانند سرمایه خارجی را معمولا در ارتباط با سایر منابع به دست می آورند</a:t>
            </a:r>
            <a:r>
              <a:rPr lang="fa-IR" dirty="0" smtClean="0">
                <a:cs typeface="B Nazanin" panose="00000400000000000000" pitchFamily="2" charset="-78"/>
              </a:rPr>
              <a:t>.</a:t>
            </a:r>
          </a:p>
          <a:p>
            <a:pPr marL="82296" lvl="0" indent="0">
              <a:buNone/>
            </a:pPr>
            <a:endParaRPr lang="en-US" sz="900" dirty="0">
              <a:cs typeface="B Nazanin" panose="00000400000000000000" pitchFamily="2" charset="-78"/>
            </a:endParaRPr>
          </a:p>
          <a:p>
            <a:pPr lvl="0" algn="justLow"/>
            <a:r>
              <a:rPr lang="fa-IR" b="1" dirty="0">
                <a:effectLst>
                  <a:outerShdw blurRad="38100" dist="38100" dir="2700000" algn="tl">
                    <a:srgbClr val="000000">
                      <a:alpha val="43137"/>
                    </a:srgbClr>
                  </a:outerShdw>
                </a:effectLst>
                <a:cs typeface="B Nazanin" panose="00000400000000000000" pitchFamily="2" charset="-78"/>
              </a:rPr>
              <a:t>مدیریتی: </a:t>
            </a:r>
            <a:r>
              <a:rPr lang="fa-IR" dirty="0">
                <a:cs typeface="B Nazanin" panose="00000400000000000000" pitchFamily="2" charset="-78"/>
              </a:rPr>
              <a:t>شرکت کنندگان در مشارکت خاص با توجه به سایر منابع می توانند از توانمندی ها و مهارت های مدیریتی استفاده نمایند</a:t>
            </a:r>
            <a:r>
              <a:rPr lang="fa-IR" dirty="0" smtClean="0">
                <a:cs typeface="B Nazanin" panose="00000400000000000000" pitchFamily="2" charset="-78"/>
              </a:rPr>
              <a:t>.</a:t>
            </a:r>
          </a:p>
          <a:p>
            <a:pPr marL="82296" lvl="0" indent="0">
              <a:buNone/>
            </a:pPr>
            <a:endParaRPr lang="en-US" sz="1400" dirty="0">
              <a:cs typeface="B Nazanin" panose="00000400000000000000" pitchFamily="2" charset="-78"/>
            </a:endParaRPr>
          </a:p>
          <a:p>
            <a:pPr lvl="0" algn="justLow"/>
            <a:r>
              <a:rPr lang="fa-IR" b="1" dirty="0">
                <a:effectLst>
                  <a:outerShdw blurRad="38100" dist="38100" dir="2700000" algn="tl">
                    <a:srgbClr val="000000">
                      <a:alpha val="43137"/>
                    </a:srgbClr>
                  </a:outerShdw>
                </a:effectLst>
                <a:cs typeface="B Nazanin" panose="00000400000000000000" pitchFamily="2" charset="-78"/>
              </a:rPr>
              <a:t>سیاسی: </a:t>
            </a:r>
            <a:r>
              <a:rPr lang="fa-IR" dirty="0">
                <a:cs typeface="B Nazanin" panose="00000400000000000000" pitchFamily="2" charset="-78"/>
              </a:rPr>
              <a:t>برخی از مشارکتهای خاص، اجبارا باید در کشورهای در حال توسعه انجام </a:t>
            </a:r>
            <a:r>
              <a:rPr lang="fa-IR" dirty="0" smtClean="0">
                <a:cs typeface="B Nazanin" panose="00000400000000000000" pitchFamily="2" charset="-78"/>
              </a:rPr>
              <a:t> شود</a:t>
            </a:r>
            <a:r>
              <a:rPr lang="fa-IR" dirty="0">
                <a:cs typeface="B Nazanin" panose="00000400000000000000" pitchFamily="2" charset="-78"/>
              </a:rPr>
              <a:t>، درصورتی که برخی دیگر برای دست یافتن به تعهدات سیاسی تشکیل می شوند</a:t>
            </a:r>
            <a:r>
              <a:rPr lang="fa-IR" dirty="0" smtClean="0">
                <a:cs typeface="B Nazanin" panose="00000400000000000000" pitchFamily="2" charset="-78"/>
              </a:rPr>
              <a:t>.</a:t>
            </a:r>
          </a:p>
          <a:p>
            <a:pPr marL="82296" lvl="0" indent="0">
              <a:buNone/>
            </a:pPr>
            <a:endParaRPr lang="en-US" sz="600" dirty="0">
              <a:cs typeface="B Nazanin" panose="00000400000000000000" pitchFamily="2" charset="-78"/>
            </a:endParaRPr>
          </a:p>
          <a:p>
            <a:pPr marL="82296" indent="0" algn="justLow">
              <a:buNone/>
            </a:pPr>
            <a:r>
              <a:rPr lang="fa-IR" dirty="0">
                <a:cs typeface="B Nazanin" panose="00000400000000000000" pitchFamily="2" charset="-78"/>
              </a:rPr>
              <a:t>مشارکت خاص، علاوه بر دارا بودن مزایای مربوط به تقسیم </a:t>
            </a:r>
            <a:r>
              <a:rPr lang="fa-IR" dirty="0" smtClean="0">
                <a:cs typeface="B Nazanin" panose="00000400000000000000" pitchFamily="2" charset="-78"/>
              </a:rPr>
              <a:t>منابع، </a:t>
            </a:r>
            <a:r>
              <a:rPr lang="fa-IR" dirty="0">
                <a:cs typeface="B Nazanin" panose="00000400000000000000" pitchFamily="2" charset="-78"/>
              </a:rPr>
              <a:t>می توانند سرعت ورود به یک بازار جدید را افزایش دهد.</a:t>
            </a:r>
            <a:endParaRPr lang="en-US"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242906E1-29FB-46C6-81FB-6F7060C87780}" type="slidenum">
              <a:rPr lang="ar-SA" smtClean="0">
                <a:solidFill>
                  <a:srgbClr val="E7DEC9">
                    <a:shade val="50000"/>
                    <a:satMod val="200000"/>
                  </a:srgbClr>
                </a:solidFill>
              </a:rPr>
              <a:pPr>
                <a:defRPr/>
              </a:pPr>
              <a:t>26</a:t>
            </a:fld>
            <a:endParaRPr lang="en-US">
              <a:solidFill>
                <a:srgbClr val="E7DEC9">
                  <a:shade val="50000"/>
                  <a:satMod val="200000"/>
                </a:srgbClr>
              </a:solidFill>
            </a:endParaRPr>
          </a:p>
        </p:txBody>
      </p:sp>
    </p:spTree>
    <p:extLst>
      <p:ext uri="{BB962C8B-B14F-4D97-AF65-F5344CB8AC3E}">
        <p14:creationId xmlns:p14="http://schemas.microsoft.com/office/powerpoint/2010/main" xmlns="" val="637731868"/>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332656"/>
            <a:ext cx="7920880" cy="6408712"/>
          </a:xfrm>
        </p:spPr>
        <p:txBody>
          <a:bodyPr>
            <a:normAutofit fontScale="70000" lnSpcReduction="20000"/>
          </a:bodyPr>
          <a:lstStyle/>
          <a:p>
            <a:pPr marL="82296" indent="0">
              <a:buNone/>
            </a:pPr>
            <a:r>
              <a:rPr lang="fa-IR" b="1" dirty="0">
                <a:solidFill>
                  <a:srgbClr val="002060"/>
                </a:solidFill>
                <a:effectLst>
                  <a:outerShdw blurRad="38100" dist="38100" dir="2700000" algn="tl">
                    <a:srgbClr val="000000">
                      <a:alpha val="43137"/>
                    </a:srgbClr>
                  </a:outerShdw>
                </a:effectLst>
                <a:cs typeface="B Nazanin" panose="00000400000000000000" pitchFamily="2" charset="-78"/>
              </a:rPr>
              <a:t>برای بهبود موفقیت، انجام مراحل زیر توصیه می شود</a:t>
            </a:r>
            <a:r>
              <a:rPr lang="fa-IR" b="1" dirty="0" smtClean="0">
                <a:solidFill>
                  <a:srgbClr val="002060"/>
                </a:solidFill>
                <a:effectLst>
                  <a:outerShdw blurRad="38100" dist="38100" dir="2700000" algn="tl">
                    <a:srgbClr val="000000">
                      <a:alpha val="43137"/>
                    </a:srgbClr>
                  </a:outerShdw>
                </a:effectLst>
                <a:cs typeface="B Nazanin" panose="00000400000000000000" pitchFamily="2" charset="-78"/>
              </a:rPr>
              <a:t>:</a:t>
            </a:r>
          </a:p>
          <a:p>
            <a:pPr marL="82296" indent="0">
              <a:buNone/>
            </a:pPr>
            <a:endParaRPr lang="en-US" sz="300" b="1" dirty="0">
              <a:solidFill>
                <a:srgbClr val="002060"/>
              </a:solidFill>
              <a:effectLst>
                <a:outerShdw blurRad="38100" dist="38100" dir="2700000" algn="tl">
                  <a:srgbClr val="000000">
                    <a:alpha val="43137"/>
                  </a:srgbClr>
                </a:outerShdw>
              </a:effectLst>
              <a:cs typeface="B Nazanin" panose="00000400000000000000" pitchFamily="2" charset="-78"/>
            </a:endParaRPr>
          </a:p>
          <a:p>
            <a:pPr marL="82296" indent="0" algn="justLow">
              <a:buNone/>
            </a:pPr>
            <a:r>
              <a:rPr lang="fa-IR" dirty="0" smtClean="0">
                <a:cs typeface="B Nazanin" panose="00000400000000000000" pitchFamily="2" charset="-78"/>
              </a:rPr>
              <a:t>1. از </a:t>
            </a:r>
            <a:r>
              <a:rPr lang="fa-IR" dirty="0">
                <a:cs typeface="B Nazanin" panose="00000400000000000000" pitchFamily="2" charset="-78"/>
              </a:rPr>
              <a:t>طریق مطالعه دقیق و </a:t>
            </a:r>
            <a:r>
              <a:rPr lang="fa-IR" dirty="0" smtClean="0">
                <a:cs typeface="B Nazanin" panose="00000400000000000000" pitchFamily="2" charset="-78"/>
              </a:rPr>
              <a:t>سیستماتیک، </a:t>
            </a:r>
            <a:r>
              <a:rPr lang="fa-IR" dirty="0">
                <a:cs typeface="B Nazanin" panose="00000400000000000000" pitchFamily="2" charset="-78"/>
              </a:rPr>
              <a:t>شرکایی را که می توانند توانمندی های لازم را فراهم آورند، مشخص نمایید. از تمایل به پیروی از شرکت دیگر خودداری کنید، زیرا تشکیل یک اتحاد یک روند می باشد</a:t>
            </a:r>
            <a:r>
              <a:rPr lang="fa-IR" dirty="0" smtClean="0">
                <a:cs typeface="B Nazanin" panose="00000400000000000000" pitchFamily="2" charset="-78"/>
              </a:rPr>
              <a:t>.</a:t>
            </a:r>
            <a:endParaRPr lang="en-US" dirty="0">
              <a:cs typeface="B Nazanin" panose="00000400000000000000" pitchFamily="2" charset="-78"/>
            </a:endParaRPr>
          </a:p>
          <a:p>
            <a:pPr marL="82296" indent="0" algn="justLow">
              <a:buNone/>
            </a:pPr>
            <a:r>
              <a:rPr lang="fa-IR" dirty="0">
                <a:cs typeface="B Nazanin" panose="00000400000000000000" pitchFamily="2" charset="-78"/>
              </a:rPr>
              <a:t>2. نقش هریک از شرکا را به وضوح تعریف نمایید و از این امر اطمینان حاصل کنید که هر پروژه مشارکتی برای طرفین ارزش ایجاد می نماید.</a:t>
            </a:r>
            <a:endParaRPr lang="en-US" dirty="0">
              <a:cs typeface="B Nazanin" panose="00000400000000000000" pitchFamily="2" charset="-78"/>
            </a:endParaRPr>
          </a:p>
          <a:p>
            <a:pPr marL="82296" indent="0" algn="justLow">
              <a:buNone/>
            </a:pPr>
            <a:r>
              <a:rPr lang="fa-IR" dirty="0">
                <a:cs typeface="B Nazanin" panose="00000400000000000000" pitchFamily="2" charset="-78"/>
              </a:rPr>
              <a:t>3. یک طرح استراتژیک را برای مشارکت خاص ارائه کنید.این طرح اهداف خاص و ویژه </a:t>
            </a:r>
            <a:r>
              <a:rPr lang="fa-IR" dirty="0" smtClean="0">
                <a:cs typeface="B Nazanin" panose="00000400000000000000" pitchFamily="2" charset="-78"/>
              </a:rPr>
              <a:t>هر یک </a:t>
            </a:r>
            <a:r>
              <a:rPr lang="fa-IR" dirty="0">
                <a:cs typeface="B Nazanin" panose="00000400000000000000" pitchFamily="2" charset="-78"/>
              </a:rPr>
              <a:t>از </a:t>
            </a:r>
            <a:r>
              <a:rPr lang="fa-IR" dirty="0" smtClean="0">
                <a:cs typeface="B Nazanin" panose="00000400000000000000" pitchFamily="2" charset="-78"/>
              </a:rPr>
              <a:t>شرکا </a:t>
            </a:r>
            <a:r>
              <a:rPr lang="fa-IR" dirty="0">
                <a:cs typeface="B Nazanin" panose="00000400000000000000" pitchFamily="2" charset="-78"/>
              </a:rPr>
              <a:t>را مشخص می کند.</a:t>
            </a:r>
            <a:endParaRPr lang="en-US" dirty="0">
              <a:cs typeface="B Nazanin" panose="00000400000000000000" pitchFamily="2" charset="-78"/>
            </a:endParaRPr>
          </a:p>
          <a:p>
            <a:pPr marL="82296" indent="0">
              <a:buNone/>
            </a:pPr>
            <a:r>
              <a:rPr lang="fa-IR" dirty="0">
                <a:cs typeface="B Nazanin" panose="00000400000000000000" pitchFamily="2" charset="-78"/>
              </a:rPr>
              <a:t>4. همیشه سعی کنید که مدیران عالی رتبه را درگیر و فعال سازید.</a:t>
            </a:r>
            <a:endParaRPr lang="en-US" dirty="0">
              <a:cs typeface="B Nazanin" panose="00000400000000000000" pitchFamily="2" charset="-78"/>
            </a:endParaRPr>
          </a:p>
          <a:p>
            <a:pPr marL="82296" indent="0">
              <a:buNone/>
            </a:pPr>
            <a:r>
              <a:rPr lang="fa-IR" dirty="0">
                <a:cs typeface="B Nazanin" panose="00000400000000000000" pitchFamily="2" charset="-78"/>
              </a:rPr>
              <a:t>5. در تمام سطوح مدیریتی ملاقات هایی را برپا کنید.</a:t>
            </a:r>
            <a:endParaRPr lang="en-US" dirty="0">
              <a:cs typeface="B Nazanin" panose="00000400000000000000" pitchFamily="2" charset="-78"/>
            </a:endParaRPr>
          </a:p>
          <a:p>
            <a:pPr marL="82296" indent="0" algn="justLow">
              <a:buNone/>
            </a:pPr>
            <a:r>
              <a:rPr lang="fa-IR" dirty="0">
                <a:cs typeface="B Nazanin" panose="00000400000000000000" pitchFamily="2" charset="-78"/>
              </a:rPr>
              <a:t>6. شخصی را برای نظارت بر تمام جوانب اتحاد منصوب نمایید و در صورت بروز اختلاف و نزاع از میانجی گری بیرونی استفاده کنید.</a:t>
            </a:r>
            <a:endParaRPr lang="en-US" dirty="0">
              <a:cs typeface="B Nazanin" panose="00000400000000000000" pitchFamily="2" charset="-78"/>
            </a:endParaRPr>
          </a:p>
          <a:p>
            <a:pPr marL="82296" indent="0" algn="justLow">
              <a:buNone/>
            </a:pPr>
            <a:r>
              <a:rPr lang="fa-IR" dirty="0">
                <a:cs typeface="B Nazanin" panose="00000400000000000000" pitchFamily="2" charset="-78"/>
              </a:rPr>
              <a:t>7. برای ایجاد حوزه های تخصصی شرکت، استقلال کافی داشته باشید. از این که به طور کامل توسط شریک متحد تسخیر شوید، جلوگیری کنید.</a:t>
            </a:r>
            <a:endParaRPr lang="en-US" dirty="0">
              <a:cs typeface="B Nazanin" panose="00000400000000000000" pitchFamily="2" charset="-78"/>
            </a:endParaRPr>
          </a:p>
          <a:p>
            <a:pPr marL="82296" indent="0">
              <a:buNone/>
            </a:pPr>
            <a:r>
              <a:rPr lang="fa-IR" dirty="0">
                <a:cs typeface="B Nazanin" panose="00000400000000000000" pitchFamily="2" charset="-78"/>
              </a:rPr>
              <a:t>8. تفاوت های فرهنگی را پیش بینی و آن ها را در نظر داشته باشید.</a:t>
            </a:r>
            <a:endParaRPr lang="en-US" dirty="0">
              <a:cs typeface="B Nazanin" panose="00000400000000000000" pitchFamily="2" charset="-78"/>
            </a:endParaRPr>
          </a:p>
          <a:p>
            <a:pPr marL="82296" indent="0" algn="justLow">
              <a:buNone/>
            </a:pPr>
            <a:r>
              <a:rPr lang="fa-IR" dirty="0">
                <a:cs typeface="B Nazanin" panose="00000400000000000000" pitchFamily="2" charset="-78"/>
              </a:rPr>
              <a:t>به طور خلاصه می توان گفت که مشارکت داخلی روندی کند دارد؛ ادغام ها گران می باشند و ممکن است مانع نوآوری شوند، اما اتحاد های استراتژیک و مشارکت خاص ریسک کمتری دارند ، اما امکان فرصت طلبی را افزایش می دهد.</a:t>
            </a:r>
            <a:endParaRPr lang="en-US" dirty="0">
              <a:cs typeface="B Nazanin" panose="00000400000000000000" pitchFamily="2" charset="-78"/>
            </a:endParaRPr>
          </a:p>
          <a:p>
            <a:pPr marL="82296" indent="0" algn="justLow">
              <a:buNone/>
            </a:pPr>
            <a:r>
              <a:rPr lang="fa-IR" sz="2900" b="1" dirty="0">
                <a:effectLst>
                  <a:outerShdw blurRad="38100" dist="38100" dir="2700000" algn="tl">
                    <a:srgbClr val="000000">
                      <a:alpha val="43137"/>
                    </a:srgbClr>
                  </a:outerShdw>
                </a:effectLst>
                <a:cs typeface="B Nazanin" panose="00000400000000000000" pitchFamily="2" charset="-78"/>
              </a:rPr>
              <a:t>در هرحال چنانچه از اصول استراتژیکی و مدیریت مناسب استفاده شود ، می توان هریک از این گزینه ها را با موفقیت اجرا نمود.</a:t>
            </a:r>
            <a:endParaRPr lang="en-US" sz="2900" b="1" dirty="0">
              <a:effectLst>
                <a:outerShdw blurRad="38100" dist="38100" dir="2700000" algn="tl">
                  <a:srgbClr val="000000">
                    <a:alpha val="43137"/>
                  </a:srgbClr>
                </a:outerShdw>
              </a:effectLst>
              <a:cs typeface="B Nazanin" panose="00000400000000000000" pitchFamily="2" charset="-78"/>
            </a:endParaRPr>
          </a:p>
          <a:p>
            <a:pPr marL="82296" indent="0">
              <a:buNone/>
            </a:pPr>
            <a:endParaRPr lang="en-US"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242906E1-29FB-46C6-81FB-6F7060C87780}" type="slidenum">
              <a:rPr lang="ar-SA" smtClean="0">
                <a:solidFill>
                  <a:srgbClr val="E7DEC9">
                    <a:shade val="50000"/>
                    <a:satMod val="200000"/>
                  </a:srgbClr>
                </a:solidFill>
              </a:rPr>
              <a:pPr>
                <a:defRPr/>
              </a:pPr>
              <a:t>27</a:t>
            </a:fld>
            <a:endParaRPr lang="en-US">
              <a:solidFill>
                <a:srgbClr val="E7DEC9">
                  <a:shade val="50000"/>
                  <a:satMod val="200000"/>
                </a:srgbClr>
              </a:solidFill>
            </a:endParaRPr>
          </a:p>
        </p:txBody>
      </p:sp>
    </p:spTree>
    <p:extLst>
      <p:ext uri="{BB962C8B-B14F-4D97-AF65-F5344CB8AC3E}">
        <p14:creationId xmlns:p14="http://schemas.microsoft.com/office/powerpoint/2010/main" xmlns="" val="1326956795"/>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03" name="Freeform 6"/>
          <p:cNvSpPr>
            <a:spLocks/>
          </p:cNvSpPr>
          <p:nvPr/>
        </p:nvSpPr>
        <p:spPr bwMode="auto">
          <a:xfrm>
            <a:off x="2124075" y="1916113"/>
            <a:ext cx="2652713" cy="4897437"/>
          </a:xfrm>
          <a:custGeom>
            <a:avLst/>
            <a:gdLst>
              <a:gd name="T0" fmla="*/ 514 w 1807"/>
              <a:gd name="T1" fmla="*/ 3137 h 3137"/>
              <a:gd name="T2" fmla="*/ 1467 w 1807"/>
              <a:gd name="T3" fmla="*/ 2094 h 3137"/>
              <a:gd name="T4" fmla="*/ 15 w 1807"/>
              <a:gd name="T5" fmla="*/ 1731 h 3137"/>
              <a:gd name="T6" fmla="*/ 1558 w 1807"/>
              <a:gd name="T7" fmla="*/ 234 h 3137"/>
              <a:gd name="T8" fmla="*/ 1512 w 1807"/>
              <a:gd name="T9" fmla="*/ 325 h 3137"/>
              <a:gd name="T10" fmla="*/ 0 60000 65536"/>
              <a:gd name="T11" fmla="*/ 0 60000 65536"/>
              <a:gd name="T12" fmla="*/ 0 60000 65536"/>
              <a:gd name="T13" fmla="*/ 0 60000 65536"/>
              <a:gd name="T14" fmla="*/ 0 60000 65536"/>
              <a:gd name="T15" fmla="*/ 0 w 1807"/>
              <a:gd name="T16" fmla="*/ 0 h 3137"/>
              <a:gd name="T17" fmla="*/ 1807 w 1807"/>
              <a:gd name="T18" fmla="*/ 3137 h 3137"/>
            </a:gdLst>
            <a:ahLst/>
            <a:cxnLst>
              <a:cxn ang="T10">
                <a:pos x="T0" y="T1"/>
              </a:cxn>
              <a:cxn ang="T11">
                <a:pos x="T2" y="T3"/>
              </a:cxn>
              <a:cxn ang="T12">
                <a:pos x="T4" y="T5"/>
              </a:cxn>
              <a:cxn ang="T13">
                <a:pos x="T6" y="T7"/>
              </a:cxn>
              <a:cxn ang="T14">
                <a:pos x="T8" y="T9"/>
              </a:cxn>
            </a:cxnLst>
            <a:rect l="T15" t="T16" r="T17" b="T18"/>
            <a:pathLst>
              <a:path w="1807" h="3137">
                <a:moveTo>
                  <a:pt x="514" y="3137"/>
                </a:moveTo>
                <a:cubicBezTo>
                  <a:pt x="1032" y="2732"/>
                  <a:pt x="1550" y="2328"/>
                  <a:pt x="1467" y="2094"/>
                </a:cubicBezTo>
                <a:cubicBezTo>
                  <a:pt x="1384" y="1860"/>
                  <a:pt x="0" y="2041"/>
                  <a:pt x="15" y="1731"/>
                </a:cubicBezTo>
                <a:cubicBezTo>
                  <a:pt x="30" y="1421"/>
                  <a:pt x="1309" y="468"/>
                  <a:pt x="1558" y="234"/>
                </a:cubicBezTo>
                <a:cubicBezTo>
                  <a:pt x="1807" y="0"/>
                  <a:pt x="1659" y="162"/>
                  <a:pt x="1512" y="325"/>
                </a:cubicBezTo>
              </a:path>
            </a:pathLst>
          </a:custGeom>
          <a:noFill/>
          <a:ln w="76200">
            <a:solidFill>
              <a:srgbClr val="FFFF00"/>
            </a:solidFill>
            <a:round/>
            <a:headEnd/>
            <a:tailEnd/>
          </a:ln>
        </p:spPr>
        <p:txBody>
          <a:bodyPr/>
          <a:lstStyle/>
          <a:p>
            <a:endParaRPr lang="en-US">
              <a:solidFill>
                <a:prstClr val="black"/>
              </a:solidFill>
            </a:endParaRPr>
          </a:p>
        </p:txBody>
      </p:sp>
      <p:sp>
        <p:nvSpPr>
          <p:cNvPr id="51204" name="Freeform 9"/>
          <p:cNvSpPr>
            <a:spLocks/>
          </p:cNvSpPr>
          <p:nvPr/>
        </p:nvSpPr>
        <p:spPr bwMode="auto">
          <a:xfrm>
            <a:off x="6599238" y="1916113"/>
            <a:ext cx="1789112" cy="5195887"/>
          </a:xfrm>
          <a:custGeom>
            <a:avLst/>
            <a:gdLst>
              <a:gd name="T0" fmla="*/ 514 w 1807"/>
              <a:gd name="T1" fmla="*/ 3137 h 3137"/>
              <a:gd name="T2" fmla="*/ 1467 w 1807"/>
              <a:gd name="T3" fmla="*/ 2094 h 3137"/>
              <a:gd name="T4" fmla="*/ 15 w 1807"/>
              <a:gd name="T5" fmla="*/ 1731 h 3137"/>
              <a:gd name="T6" fmla="*/ 1558 w 1807"/>
              <a:gd name="T7" fmla="*/ 234 h 3137"/>
              <a:gd name="T8" fmla="*/ 1512 w 1807"/>
              <a:gd name="T9" fmla="*/ 325 h 3137"/>
              <a:gd name="T10" fmla="*/ 0 60000 65536"/>
              <a:gd name="T11" fmla="*/ 0 60000 65536"/>
              <a:gd name="T12" fmla="*/ 0 60000 65536"/>
              <a:gd name="T13" fmla="*/ 0 60000 65536"/>
              <a:gd name="T14" fmla="*/ 0 60000 65536"/>
              <a:gd name="T15" fmla="*/ 0 w 1807"/>
              <a:gd name="T16" fmla="*/ 0 h 3137"/>
              <a:gd name="T17" fmla="*/ 1807 w 1807"/>
              <a:gd name="T18" fmla="*/ 3137 h 3137"/>
            </a:gdLst>
            <a:ahLst/>
            <a:cxnLst>
              <a:cxn ang="T10">
                <a:pos x="T0" y="T1"/>
              </a:cxn>
              <a:cxn ang="T11">
                <a:pos x="T2" y="T3"/>
              </a:cxn>
              <a:cxn ang="T12">
                <a:pos x="T4" y="T5"/>
              </a:cxn>
              <a:cxn ang="T13">
                <a:pos x="T6" y="T7"/>
              </a:cxn>
              <a:cxn ang="T14">
                <a:pos x="T8" y="T9"/>
              </a:cxn>
            </a:cxnLst>
            <a:rect l="T15" t="T16" r="T17" b="T18"/>
            <a:pathLst>
              <a:path w="1807" h="3137">
                <a:moveTo>
                  <a:pt x="514" y="3137"/>
                </a:moveTo>
                <a:cubicBezTo>
                  <a:pt x="1032" y="2732"/>
                  <a:pt x="1550" y="2328"/>
                  <a:pt x="1467" y="2094"/>
                </a:cubicBezTo>
                <a:cubicBezTo>
                  <a:pt x="1384" y="1860"/>
                  <a:pt x="0" y="2041"/>
                  <a:pt x="15" y="1731"/>
                </a:cubicBezTo>
                <a:cubicBezTo>
                  <a:pt x="30" y="1421"/>
                  <a:pt x="1309" y="468"/>
                  <a:pt x="1558" y="234"/>
                </a:cubicBezTo>
                <a:cubicBezTo>
                  <a:pt x="1807" y="0"/>
                  <a:pt x="1659" y="162"/>
                  <a:pt x="1512" y="325"/>
                </a:cubicBezTo>
              </a:path>
            </a:pathLst>
          </a:custGeom>
          <a:noFill/>
          <a:ln w="76200">
            <a:solidFill>
              <a:srgbClr val="FFFF00"/>
            </a:solidFill>
            <a:round/>
            <a:headEnd/>
            <a:tailEnd/>
          </a:ln>
        </p:spPr>
        <p:txBody>
          <a:bodyPr/>
          <a:lstStyle/>
          <a:p>
            <a:endParaRPr lang="en-US">
              <a:solidFill>
                <a:prstClr val="black"/>
              </a:solidFill>
            </a:endParaRPr>
          </a:p>
        </p:txBody>
      </p:sp>
      <p:sp>
        <p:nvSpPr>
          <p:cNvPr id="5" name="TextBox 4"/>
          <p:cNvSpPr txBox="1"/>
          <p:nvPr/>
        </p:nvSpPr>
        <p:spPr>
          <a:xfrm>
            <a:off x="3500430" y="3929066"/>
            <a:ext cx="2571768" cy="2862322"/>
          </a:xfrm>
          <a:prstGeom prst="rect">
            <a:avLst/>
          </a:prstGeom>
          <a:noFill/>
        </p:spPr>
        <p:txBody>
          <a:bodyPr wrap="square" rtlCol="0">
            <a:spAutoFit/>
          </a:bodyPr>
          <a:lstStyle/>
          <a:p>
            <a:pPr algn="r" rtl="1"/>
            <a:r>
              <a:rPr lang="fa-IR" sz="3600" dirty="0">
                <a:solidFill>
                  <a:srgbClr val="FF0066"/>
                </a:solidFill>
                <a:latin typeface="IranNastaliq" pitchFamily="18" charset="0"/>
                <a:cs typeface="B Titr" pitchFamily="2" charset="-78"/>
              </a:rPr>
              <a:t>با </a:t>
            </a:r>
          </a:p>
          <a:p>
            <a:pPr algn="r" rtl="1"/>
            <a:r>
              <a:rPr lang="fa-IR" sz="3600" dirty="0">
                <a:solidFill>
                  <a:srgbClr val="FF0066"/>
                </a:solidFill>
                <a:latin typeface="IranNastaliq" pitchFamily="18" charset="0"/>
                <a:cs typeface="B Titr" pitchFamily="2" charset="-78"/>
              </a:rPr>
              <a:t>تشکر </a:t>
            </a:r>
          </a:p>
          <a:p>
            <a:pPr algn="r" rtl="1"/>
            <a:r>
              <a:rPr lang="fa-IR" sz="3600" dirty="0">
                <a:solidFill>
                  <a:srgbClr val="FF0066"/>
                </a:solidFill>
                <a:latin typeface="IranNastaliq" pitchFamily="18" charset="0"/>
                <a:cs typeface="B Titr" pitchFamily="2" charset="-78"/>
              </a:rPr>
              <a:t>                        از </a:t>
            </a:r>
          </a:p>
          <a:p>
            <a:pPr algn="r" rtl="1"/>
            <a:r>
              <a:rPr lang="fa-IR" sz="3600" dirty="0">
                <a:solidFill>
                  <a:srgbClr val="FF0066"/>
                </a:solidFill>
                <a:latin typeface="IranNastaliq" pitchFamily="18" charset="0"/>
                <a:cs typeface="B Titr" pitchFamily="2" charset="-78"/>
              </a:rPr>
              <a:t>        بذل توجه</a:t>
            </a:r>
            <a:endParaRPr lang="en-US" sz="3600" dirty="0">
              <a:solidFill>
                <a:srgbClr val="FF0066"/>
              </a:solidFill>
              <a:latin typeface="IranNastaliq" pitchFamily="18" charset="0"/>
              <a:cs typeface="B Titr" pitchFamily="2" charset="-78"/>
            </a:endParaRPr>
          </a:p>
        </p:txBody>
      </p:sp>
    </p:spTree>
    <p:extLst>
      <p:ext uri="{BB962C8B-B14F-4D97-AF65-F5344CB8AC3E}">
        <p14:creationId xmlns:p14="http://schemas.microsoft.com/office/powerpoint/2010/main" xmlns="" val="3956127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iterate type="wd">
                                    <p:tmPct val="10000"/>
                                  </p:iterate>
                                  <p:childTnLst>
                                    <p:animRot by="21600000">
                                      <p:cBhvr>
                                        <p:cTn id="6"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786180"/>
            <a:ext cx="7756263" cy="770612"/>
          </a:xfrm>
        </p:spPr>
        <p:txBody>
          <a:bodyPr>
            <a:normAutofit/>
          </a:bodyPr>
          <a:lstStyle/>
          <a:p>
            <a:pPr algn="r" rtl="1"/>
            <a:r>
              <a:rPr lang="fa-IR" sz="4000" dirty="0" smtClean="0">
                <a:cs typeface="B Titr" panose="00000700000000000000" pitchFamily="2" charset="-78"/>
              </a:rPr>
              <a:t>استراتژی سطح سازمانی</a:t>
            </a:r>
            <a:endParaRPr lang="fa-IR" sz="4000" dirty="0">
              <a:cs typeface="B Titr" panose="00000700000000000000" pitchFamily="2" charset="-78"/>
            </a:endParaRPr>
          </a:p>
        </p:txBody>
      </p:sp>
      <p:pic>
        <p:nvPicPr>
          <p:cNvPr id="5" name="Picture 2" descr="C:\Users\lavan\Pictures\New folder\256899.gif"/>
          <p:cNvPicPr>
            <a:picLocks noChangeAspect="1" noChangeArrowheads="1" noCrop="1"/>
          </p:cNvPicPr>
          <p:nvPr/>
        </p:nvPicPr>
        <p:blipFill>
          <a:blip r:embed="rId2" cstate="print"/>
          <a:srcRect/>
          <a:stretch>
            <a:fillRect/>
          </a:stretch>
        </p:blipFill>
        <p:spPr bwMode="auto">
          <a:xfrm>
            <a:off x="-357187" y="5214960"/>
            <a:ext cx="1643040" cy="1643040"/>
          </a:xfrm>
          <a:prstGeom prst="rect">
            <a:avLst/>
          </a:prstGeom>
          <a:noFill/>
          <a:ln w="9525">
            <a:noFill/>
            <a:miter lim="800000"/>
            <a:headEnd/>
            <a:tailEnd/>
          </a:ln>
        </p:spPr>
      </p:pic>
      <p:sp>
        <p:nvSpPr>
          <p:cNvPr id="6" name="Title 1"/>
          <p:cNvSpPr txBox="1">
            <a:spLocks/>
          </p:cNvSpPr>
          <p:nvPr/>
        </p:nvSpPr>
        <p:spPr>
          <a:xfrm>
            <a:off x="464334" y="1916832"/>
            <a:ext cx="8428146" cy="5417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rtl="1"/>
            <a:r>
              <a:rPr lang="fa-IR" sz="2700" dirty="0">
                <a:cs typeface="B Nazanin" panose="00000400000000000000" pitchFamily="2" charset="-78"/>
              </a:rPr>
              <a:t>این فصل به فعالیت ها و وظایف مدیران اجرایی در هنگام تدوین استراتژی سطح سازمانی، و به برخی از ابزارهایی که توسط آن ها مورد استفاده قرار می گیرد، اشاره می نماید.همچنین این فصل به بررسی فعالیت هایی که منجر به افزایش و ارتقای ارزش سازمانی می شوند ، می پردازد.</a:t>
            </a:r>
            <a:endParaRPr lang="en-US" sz="2700" dirty="0">
              <a:cs typeface="B Nazanin" panose="00000400000000000000" pitchFamily="2" charset="-78"/>
            </a:endParaRPr>
          </a:p>
          <a:p>
            <a:pPr algn="just" rtl="1"/>
            <a:r>
              <a:rPr lang="fa-IR" sz="2700" dirty="0">
                <a:cs typeface="B Nazanin" panose="00000400000000000000" pitchFamily="2" charset="-78"/>
              </a:rPr>
              <a:t>همچنین در این فصل ما به بررسی روش هایی خواهیم پرداخت که به وسیله آن ها واحدهای سطح بازرگانی به یکدیگر مرتبط می شوند و سپس به توضیح چارچوب های تاکتیکی خاص که برای تنوع سازی استفاده می شوند، خواهیم پرداخت.</a:t>
            </a:r>
            <a:endParaRPr lang="en-US" sz="2700" dirty="0">
              <a:cs typeface="B Nazanin" panose="00000400000000000000" pitchFamily="2" charset="-78"/>
            </a:endParaRPr>
          </a:p>
          <a:p>
            <a:pPr algn="just" rtl="1"/>
            <a:r>
              <a:rPr lang="fa-IR" sz="2700" dirty="0">
                <a:cs typeface="B Nazanin" panose="00000400000000000000" pitchFamily="2" charset="-78"/>
              </a:rPr>
              <a:t>مسئولیت های ابتدایی تدوین استراتژی در سطح سازمانی عبارتند از:</a:t>
            </a:r>
            <a:endParaRPr lang="en-US" sz="2700" dirty="0">
              <a:cs typeface="B Nazanin" panose="00000400000000000000" pitchFamily="2" charset="-78"/>
            </a:endParaRPr>
          </a:p>
          <a:p>
            <a:pPr algn="just" rtl="1"/>
            <a:r>
              <a:rPr lang="fa-IR" sz="2700" dirty="0">
                <a:cs typeface="B Nazanin" panose="00000400000000000000" pitchFamily="2" charset="-78"/>
              </a:rPr>
              <a:t>تعیین مسیر و جهت استراتژی، طرح ریزی و استراتژی سازمانی؛ انتخاب فعالیت هایی که در آن ها باید به رقابت پرداخت؛ انتخاب روش های مرتبط به تنوع و رشد؛ مدیریت توانمندی های سازمانی. </a:t>
            </a:r>
            <a:endParaRPr lang="en-US" sz="2700" dirty="0">
              <a:cs typeface="B Nazanin" panose="00000400000000000000" pitchFamily="2" charset="-78"/>
            </a:endParaRPr>
          </a:p>
          <a:p>
            <a:pPr algn="just" rtl="1"/>
            <a:endParaRPr lang="fa-IR" sz="2700" dirty="0">
              <a:cs typeface="B Nazanin" panose="00000400000000000000" pitchFamily="2" charset="-78"/>
            </a:endParaRPr>
          </a:p>
        </p:txBody>
      </p:sp>
      <p:pic>
        <p:nvPicPr>
          <p:cNvPr id="7" name="Picture 6"/>
          <p:cNvPicPr>
            <a:picLocks noChangeAspect="1"/>
          </p:cNvPicPr>
          <p:nvPr/>
        </p:nvPicPr>
        <p:blipFill rotWithShape="1">
          <a:blip r:embed="rId3" cstate="print">
            <a:extLst/>
          </a:blip>
          <a:srcRect t="11059" r="4623"/>
          <a:stretch/>
        </p:blipFill>
        <p:spPr>
          <a:xfrm rot="16200000">
            <a:off x="-1439755" y="1446164"/>
            <a:ext cx="4790885" cy="1984398"/>
          </a:xfrm>
          <a:prstGeom prst="rect">
            <a:avLst/>
          </a:prstGeom>
        </p:spPr>
      </p:pic>
    </p:spTree>
    <p:extLst>
      <p:ext uri="{BB962C8B-B14F-4D97-AF65-F5344CB8AC3E}">
        <p14:creationId xmlns:p14="http://schemas.microsoft.com/office/powerpoint/2010/main" xmlns="" val="9992056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smtClean="0">
                <a:solidFill>
                  <a:srgbClr val="FFFFFF"/>
                </a:solidFill>
              </a:rPr>
              <a:t>www.Win2Farsi.com   </a:t>
            </a:r>
            <a:endParaRPr lang="en-US">
              <a:solidFill>
                <a:srgbClr val="FFFFFF"/>
              </a:solidFill>
            </a:endParaRPr>
          </a:p>
        </p:txBody>
      </p:sp>
      <p:sp>
        <p:nvSpPr>
          <p:cNvPr id="4" name="Rectangle 4"/>
          <p:cNvSpPr>
            <a:spLocks noChangeArrowheads="1"/>
          </p:cNvSpPr>
          <p:nvPr/>
        </p:nvSpPr>
        <p:spPr bwMode="auto">
          <a:xfrm>
            <a:off x="214313" y="303039"/>
            <a:ext cx="8929687" cy="461665"/>
          </a:xfrm>
          <a:prstGeom prst="rect">
            <a:avLst/>
          </a:prstGeom>
          <a:blipFill dpi="0" rotWithShape="1">
            <a:blip r:embed="rId2" cstate="print"/>
            <a:srcRect/>
            <a:tile tx="0" ty="0" sx="100000" sy="100000" flip="none" algn="tl"/>
          </a:blipFill>
          <a:ln w="9525">
            <a:solidFill>
              <a:srgbClr val="C00000"/>
            </a:solidFill>
            <a:miter lim="800000"/>
            <a:headEnd/>
            <a:tailEnd/>
          </a:ln>
        </p:spPr>
        <p:txBody>
          <a:bodyPr wrap="square">
            <a:spAutoFit/>
          </a:bodyPr>
          <a:lstStyle/>
          <a:p>
            <a:pPr algn="ctr" rtl="1"/>
            <a:r>
              <a:rPr lang="fa-IR" sz="2400" dirty="0">
                <a:solidFill>
                  <a:srgbClr val="C00000"/>
                </a:solidFill>
                <a:cs typeface="B Titr" panose="00000700000000000000" pitchFamily="2" charset="-78"/>
              </a:rPr>
              <a:t>مسئولیت های عمده مدیریت </a:t>
            </a:r>
            <a:r>
              <a:rPr lang="fa-IR" sz="2400" dirty="0" smtClean="0">
                <a:solidFill>
                  <a:srgbClr val="C00000"/>
                </a:solidFill>
                <a:cs typeface="B Titr" panose="00000700000000000000" pitchFamily="2" charset="-78"/>
              </a:rPr>
              <a:t>استراتژیک </a:t>
            </a:r>
            <a:r>
              <a:rPr lang="fa-IR" sz="2400" dirty="0">
                <a:solidFill>
                  <a:srgbClr val="C00000"/>
                </a:solidFill>
                <a:cs typeface="B Titr" panose="00000700000000000000" pitchFamily="2" charset="-78"/>
              </a:rPr>
              <a:t>در سطح سازمانی</a:t>
            </a:r>
            <a:endParaRPr lang="fa-IR" sz="2400" b="0" dirty="0">
              <a:solidFill>
                <a:srgbClr val="C00000"/>
              </a:solidFill>
              <a:cs typeface="B Titr" panose="000007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xmlns="" val="4251646101"/>
              </p:ext>
            </p:extLst>
          </p:nvPr>
        </p:nvGraphicFramePr>
        <p:xfrm>
          <a:off x="179512" y="764704"/>
          <a:ext cx="8892480" cy="6093296"/>
        </p:xfrm>
        <a:graphic>
          <a:graphicData uri="http://schemas.openxmlformats.org/drawingml/2006/table">
            <a:tbl>
              <a:tblPr rtl="1" firstRow="1" firstCol="1" bandRow="1">
                <a:tableStyleId>{5C22544A-7EE6-4342-B048-85BDC9FD1C3A}</a:tableStyleId>
              </a:tblPr>
              <a:tblGrid>
                <a:gridCol w="2002674"/>
                <a:gridCol w="6889806"/>
              </a:tblGrid>
              <a:tr h="464414">
                <a:tc>
                  <a:txBody>
                    <a:bodyPr/>
                    <a:lstStyle/>
                    <a:p>
                      <a:pPr algn="just" rtl="1">
                        <a:spcAft>
                          <a:spcPts val="1000"/>
                        </a:spcAft>
                      </a:pPr>
                      <a:r>
                        <a:rPr lang="fa-IR" sz="2000" dirty="0">
                          <a:effectLst/>
                          <a:cs typeface="B Nazanin" pitchFamily="2" charset="-78"/>
                        </a:rPr>
                        <a:t>مسئولیت های عمده</a:t>
                      </a:r>
                      <a:endParaRPr lang="en-US" sz="2000" dirty="0">
                        <a:effectLst/>
                        <a:latin typeface="Calibri"/>
                        <a:ea typeface="Calibri"/>
                        <a:cs typeface="B Nazanin" pitchFamily="2" charset="-78"/>
                      </a:endParaRPr>
                    </a:p>
                  </a:txBody>
                  <a:tcPr marL="68580" marR="68580" marT="0" marB="0"/>
                </a:tc>
                <a:tc>
                  <a:txBody>
                    <a:bodyPr/>
                    <a:lstStyle/>
                    <a:p>
                      <a:pPr algn="ctr" rtl="1">
                        <a:spcAft>
                          <a:spcPts val="1000"/>
                        </a:spcAft>
                      </a:pPr>
                      <a:r>
                        <a:rPr lang="fa-IR" sz="2400" dirty="0">
                          <a:effectLst/>
                          <a:cs typeface="B Nazanin" pitchFamily="2" charset="-78"/>
                        </a:rPr>
                        <a:t>ابعاد</a:t>
                      </a:r>
                      <a:endParaRPr lang="en-US" sz="2400" dirty="0">
                        <a:effectLst/>
                        <a:latin typeface="Calibri"/>
                        <a:ea typeface="Calibri"/>
                        <a:cs typeface="B Nazanin" pitchFamily="2" charset="-78"/>
                      </a:endParaRPr>
                    </a:p>
                  </a:txBody>
                  <a:tcPr marL="68580" marR="68580" marT="0" marB="0"/>
                </a:tc>
              </a:tr>
              <a:tr h="5628882">
                <a:tc>
                  <a:txBody>
                    <a:bodyPr/>
                    <a:lstStyle/>
                    <a:p>
                      <a:pPr algn="just" rtl="1">
                        <a:spcAft>
                          <a:spcPts val="1000"/>
                        </a:spcAft>
                      </a:pPr>
                      <a:r>
                        <a:rPr lang="fa-IR" sz="1800" dirty="0">
                          <a:effectLst/>
                          <a:cs typeface="B Nazanin" pitchFamily="2" charset="-78"/>
                        </a:rPr>
                        <a:t>1. تعیین مسیر و جهت استراتژی</a:t>
                      </a:r>
                      <a:endParaRPr lang="en-US" sz="1800" dirty="0">
                        <a:effectLst/>
                        <a:cs typeface="B Nazanin" pitchFamily="2" charset="-78"/>
                      </a:endParaRPr>
                    </a:p>
                    <a:p>
                      <a:pPr algn="just" rtl="1">
                        <a:spcAft>
                          <a:spcPts val="1000"/>
                        </a:spcAft>
                      </a:pPr>
                      <a:r>
                        <a:rPr lang="fa-IR" sz="1800" dirty="0">
                          <a:effectLst/>
                          <a:cs typeface="B Nazanin" pitchFamily="2" charset="-78"/>
                        </a:rPr>
                        <a:t>2. استراتژی توسعه در سطح سازمانی</a:t>
                      </a:r>
                      <a:endParaRPr lang="en-US" sz="1800" dirty="0">
                        <a:effectLst/>
                        <a:cs typeface="B Nazanin" pitchFamily="2" charset="-78"/>
                      </a:endParaRPr>
                    </a:p>
                    <a:p>
                      <a:pPr algn="just" rtl="1">
                        <a:spcAft>
                          <a:spcPts val="1000"/>
                        </a:spcAft>
                      </a:pPr>
                      <a:r>
                        <a:rPr lang="fa-IR" sz="1800" dirty="0">
                          <a:effectLst/>
                          <a:cs typeface="B Nazanin" pitchFamily="2" charset="-78"/>
                        </a:rPr>
                        <a:t> </a:t>
                      </a:r>
                      <a:endParaRPr lang="en-US" sz="1800" dirty="0">
                        <a:effectLst/>
                        <a:cs typeface="B Nazanin" pitchFamily="2" charset="-78"/>
                      </a:endParaRPr>
                    </a:p>
                    <a:p>
                      <a:pPr algn="just" rtl="1">
                        <a:spcAft>
                          <a:spcPts val="1000"/>
                        </a:spcAft>
                      </a:pPr>
                      <a:r>
                        <a:rPr lang="fa-IR" sz="1800" dirty="0">
                          <a:effectLst/>
                          <a:cs typeface="B Nazanin" pitchFamily="2" charset="-78"/>
                        </a:rPr>
                        <a:t>3. انتخاب مجموعه عملیات تجاری و مدیریت پورت فولیو</a:t>
                      </a:r>
                      <a:endParaRPr lang="en-US" sz="1800" dirty="0">
                        <a:effectLst/>
                        <a:cs typeface="B Nazanin" pitchFamily="2" charset="-78"/>
                      </a:endParaRPr>
                    </a:p>
                    <a:p>
                      <a:pPr algn="just" rtl="1">
                        <a:spcAft>
                          <a:spcPts val="1000"/>
                        </a:spcAft>
                      </a:pPr>
                      <a:r>
                        <a:rPr lang="fa-IR" sz="1800" dirty="0">
                          <a:effectLst/>
                          <a:cs typeface="B Nazanin" pitchFamily="2" charset="-78"/>
                        </a:rPr>
                        <a:t>4. انتخاب روش های مربوط به تنوع</a:t>
                      </a:r>
                      <a:endParaRPr lang="en-US" sz="1800" dirty="0">
                        <a:effectLst/>
                        <a:cs typeface="B Nazanin" pitchFamily="2" charset="-78"/>
                      </a:endParaRPr>
                    </a:p>
                    <a:p>
                      <a:pPr algn="just" rtl="1">
                        <a:spcAft>
                          <a:spcPts val="1000"/>
                        </a:spcAft>
                      </a:pPr>
                      <a:r>
                        <a:rPr lang="fa-IR" sz="1800" dirty="0">
                          <a:effectLst/>
                          <a:cs typeface="B Nazanin" pitchFamily="2" charset="-78"/>
                        </a:rPr>
                        <a:t>5. مدیریت منابع</a:t>
                      </a:r>
                      <a:endParaRPr lang="en-US" sz="1800" dirty="0">
                        <a:effectLst/>
                        <a:cs typeface="B Nazanin" pitchFamily="2" charset="-78"/>
                      </a:endParaRPr>
                    </a:p>
                    <a:p>
                      <a:pPr algn="just" rtl="1">
                        <a:spcAft>
                          <a:spcPts val="1000"/>
                        </a:spcAft>
                      </a:pPr>
                      <a:r>
                        <a:rPr lang="fa-IR" sz="1800" dirty="0">
                          <a:effectLst/>
                          <a:cs typeface="B Nazanin" pitchFamily="2" charset="-78"/>
                        </a:rPr>
                        <a:t> </a:t>
                      </a:r>
                      <a:endParaRPr lang="en-US" sz="1800" dirty="0">
                        <a:effectLst/>
                        <a:cs typeface="B Nazanin" pitchFamily="2" charset="-78"/>
                      </a:endParaRPr>
                    </a:p>
                    <a:p>
                      <a:pPr algn="just" rtl="1">
                        <a:spcAft>
                          <a:spcPts val="1000"/>
                        </a:spcAft>
                      </a:pPr>
                      <a:r>
                        <a:rPr lang="fa-IR" sz="1800" dirty="0">
                          <a:effectLst/>
                          <a:cs typeface="B Nazanin" pitchFamily="2" charset="-78"/>
                        </a:rPr>
                        <a:t> </a:t>
                      </a:r>
                      <a:endParaRPr lang="en-US" sz="1800" dirty="0">
                        <a:effectLst/>
                        <a:latin typeface="Calibri"/>
                        <a:ea typeface="Calibri"/>
                        <a:cs typeface="B Nazanin" pitchFamily="2" charset="-78"/>
                      </a:endParaRPr>
                    </a:p>
                  </a:txBody>
                  <a:tcPr marL="68580" marR="68580" marT="0" marB="0"/>
                </a:tc>
                <a:tc>
                  <a:txBody>
                    <a:bodyPr/>
                    <a:lstStyle/>
                    <a:p>
                      <a:pPr marL="342900" lvl="0" indent="-342900" algn="just" rtl="1">
                        <a:spcAft>
                          <a:spcPts val="1000"/>
                        </a:spcAft>
                        <a:buFont typeface="Symbol"/>
                        <a:buChar char=""/>
                      </a:pPr>
                      <a:r>
                        <a:rPr lang="fa-IR" sz="1800" dirty="0">
                          <a:effectLst/>
                          <a:cs typeface="B Nazanin" pitchFamily="2" charset="-78"/>
                        </a:rPr>
                        <a:t>ایجاد ارتباط رسالت با بینش سازمانی؛ استراتژی مؤسسات تجاری و اهداف بلند مدت</a:t>
                      </a:r>
                      <a:endParaRPr lang="en-US" sz="1800" dirty="0">
                        <a:effectLst/>
                        <a:cs typeface="B Nazanin" pitchFamily="2" charset="-78"/>
                      </a:endParaRPr>
                    </a:p>
                    <a:p>
                      <a:pPr marL="342900" lvl="0" indent="-342900" algn="just" rtl="1">
                        <a:spcAft>
                          <a:spcPts val="1000"/>
                        </a:spcAft>
                        <a:buFont typeface="Symbol"/>
                        <a:buChar char=""/>
                      </a:pPr>
                      <a:r>
                        <a:rPr lang="fa-IR" sz="1800" dirty="0">
                          <a:effectLst/>
                          <a:cs typeface="B Nazanin" pitchFamily="2" charset="-78"/>
                        </a:rPr>
                        <a:t>انتخاب یکی از رویکردهای کلان استراتژی سطح سازمانی (تمرکز؛ ادغام عمودی؛ تنوع و توسعه بین المللی)</a:t>
                      </a:r>
                      <a:endParaRPr lang="en-US" sz="1800" dirty="0">
                        <a:effectLst/>
                        <a:cs typeface="B Nazanin" pitchFamily="2" charset="-78"/>
                      </a:endParaRPr>
                    </a:p>
                    <a:p>
                      <a:pPr marL="342900" lvl="0" indent="-342900" algn="just" rtl="1">
                        <a:spcAft>
                          <a:spcPts val="1000"/>
                        </a:spcAft>
                        <a:buFont typeface="Symbol"/>
                        <a:buChar char=""/>
                      </a:pPr>
                      <a:r>
                        <a:rPr lang="fa-IR" sz="1800" dirty="0">
                          <a:effectLst/>
                          <a:cs typeface="B Nazanin" pitchFamily="2" charset="-78"/>
                        </a:rPr>
                        <a:t>انتخاب منابع وتوانمندی هایی که در آن می توان به ایجاد رقابت های معین در سطح سازمانی پرداخت.</a:t>
                      </a:r>
                      <a:endParaRPr lang="en-US" sz="1800" dirty="0">
                        <a:effectLst/>
                        <a:cs typeface="B Nazanin" pitchFamily="2" charset="-78"/>
                      </a:endParaRPr>
                    </a:p>
                    <a:p>
                      <a:pPr marL="342900" lvl="0" indent="-342900" algn="just" rtl="1">
                        <a:spcAft>
                          <a:spcPts val="1000"/>
                        </a:spcAft>
                        <a:buFont typeface="Symbol"/>
                        <a:buChar char=""/>
                      </a:pPr>
                      <a:r>
                        <a:rPr lang="fa-IR" sz="1800" dirty="0">
                          <a:effectLst/>
                          <a:cs typeface="B Nazanin" pitchFamily="2" charset="-78"/>
                        </a:rPr>
                        <a:t>مدیریت </a:t>
                      </a:r>
                      <a:r>
                        <a:rPr lang="fa-IR" sz="1800" dirty="0" smtClean="0">
                          <a:effectLst/>
                          <a:cs typeface="B Nazanin" pitchFamily="2" charset="-78"/>
                        </a:rPr>
                        <a:t>پورت </a:t>
                      </a:r>
                      <a:r>
                        <a:rPr lang="fa-IR" sz="1800" dirty="0">
                          <a:effectLst/>
                          <a:cs typeface="B Nazanin" pitchFamily="2" charset="-78"/>
                        </a:rPr>
                        <a:t>فولیو سازمانی</a:t>
                      </a:r>
                      <a:endParaRPr lang="en-US" sz="1800" dirty="0">
                        <a:effectLst/>
                        <a:cs typeface="B Nazanin" pitchFamily="2" charset="-78"/>
                      </a:endParaRPr>
                    </a:p>
                    <a:p>
                      <a:pPr marL="342900" lvl="0" indent="-342900" algn="just" rtl="1">
                        <a:spcAft>
                          <a:spcPts val="1000"/>
                        </a:spcAft>
                        <a:buFont typeface="Symbol"/>
                        <a:buChar char=""/>
                      </a:pPr>
                      <a:r>
                        <a:rPr lang="fa-IR" sz="1800" dirty="0">
                          <a:effectLst/>
                          <a:cs typeface="B Nazanin" pitchFamily="2" charset="-78"/>
                        </a:rPr>
                        <a:t>تمرکز بر روی هریک از از واحدهای تجاری؛ تخصیص منابع به تجهیزات سرمایه؛ تحقیق و توسعه و غیره</a:t>
                      </a:r>
                      <a:endParaRPr lang="en-US" sz="1800" dirty="0">
                        <a:effectLst/>
                        <a:cs typeface="B Nazanin" pitchFamily="2" charset="-78"/>
                      </a:endParaRPr>
                    </a:p>
                    <a:p>
                      <a:pPr marL="342900" lvl="0" indent="-342900" algn="just" rtl="1">
                        <a:spcAft>
                          <a:spcPts val="1000"/>
                        </a:spcAft>
                        <a:buFont typeface="Symbol"/>
                        <a:buChar char=""/>
                      </a:pPr>
                      <a:r>
                        <a:rPr lang="fa-IR" sz="1800" dirty="0">
                          <a:effectLst/>
                          <a:cs typeface="B Nazanin" pitchFamily="2" charset="-78"/>
                        </a:rPr>
                        <a:t>انتخاب یک روش از میان روش های تنوع(مشارکت داخلی؛ ادغام از خرید و مشارکت خاص)</a:t>
                      </a:r>
                      <a:endParaRPr lang="en-US" sz="1800" dirty="0">
                        <a:effectLst/>
                        <a:cs typeface="B Nazanin" pitchFamily="2" charset="-78"/>
                      </a:endParaRPr>
                    </a:p>
                    <a:p>
                      <a:pPr marL="342900" lvl="0" indent="-342900" algn="just" rtl="1">
                        <a:spcAft>
                          <a:spcPts val="1000"/>
                        </a:spcAft>
                        <a:buFont typeface="Symbol"/>
                        <a:buChar char=""/>
                      </a:pPr>
                      <a:r>
                        <a:rPr lang="fa-IR" sz="1800" dirty="0">
                          <a:effectLst/>
                          <a:cs typeface="B Nazanin" pitchFamily="2" charset="-78"/>
                        </a:rPr>
                        <a:t>خرید منابع و توسعه رقابت هایی که منجر به ایجاد مزیت استراتژیک می شود.</a:t>
                      </a:r>
                      <a:endParaRPr lang="en-US" sz="1800" dirty="0">
                        <a:effectLst/>
                        <a:cs typeface="B Nazanin" pitchFamily="2" charset="-78"/>
                      </a:endParaRPr>
                    </a:p>
                    <a:p>
                      <a:pPr marL="342900" lvl="0" indent="-342900" algn="just" rtl="1">
                        <a:spcAft>
                          <a:spcPts val="1000"/>
                        </a:spcAft>
                        <a:buFont typeface="Symbol"/>
                        <a:buChar char=""/>
                      </a:pPr>
                      <a:r>
                        <a:rPr lang="fa-IR" sz="1800" dirty="0">
                          <a:effectLst/>
                          <a:cs typeface="B Nazanin" pitchFamily="2" charset="-78"/>
                        </a:rPr>
                        <a:t>ایجاد استراتژی های واحد بازرگانی و ساختار مناسب مدیریت </a:t>
                      </a:r>
                      <a:endParaRPr lang="en-US" sz="1800" dirty="0">
                        <a:effectLst/>
                        <a:cs typeface="B Nazanin" pitchFamily="2" charset="-78"/>
                      </a:endParaRPr>
                    </a:p>
                    <a:p>
                      <a:pPr marL="342900" lvl="0" indent="-342900" algn="just" rtl="1">
                        <a:spcAft>
                          <a:spcPts val="1000"/>
                        </a:spcAft>
                        <a:buFont typeface="Symbol"/>
                        <a:buChar char=""/>
                      </a:pPr>
                      <a:r>
                        <a:rPr lang="fa-IR" sz="1800" dirty="0">
                          <a:effectLst/>
                          <a:cs typeface="B Nazanin" pitchFamily="2" charset="-78"/>
                        </a:rPr>
                        <a:t>توسعه مناسب ساختار سازمانی</a:t>
                      </a:r>
                      <a:endParaRPr lang="en-US" sz="1800" dirty="0">
                        <a:effectLst/>
                        <a:latin typeface="Calibri"/>
                        <a:ea typeface="Calibri"/>
                        <a:cs typeface="B Nazanin" pitchFamily="2" charset="-78"/>
                      </a:endParaRPr>
                    </a:p>
                  </a:txBody>
                  <a:tcPr marL="68580" marR="68580" marT="0" marB="0"/>
                </a:tc>
              </a:tr>
            </a:tbl>
          </a:graphicData>
        </a:graphic>
      </p:graphicFrame>
    </p:spTree>
    <p:extLst>
      <p:ext uri="{BB962C8B-B14F-4D97-AF65-F5344CB8AC3E}">
        <p14:creationId xmlns:p14="http://schemas.microsoft.com/office/powerpoint/2010/main" xmlns="" val="365158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rtl="1"/>
            <a:r>
              <a:rPr lang="fa-IR" sz="2800" dirty="0" smtClean="0">
                <a:cs typeface="B Nazanin" panose="00000400000000000000" pitchFamily="2" charset="-78"/>
              </a:rPr>
              <a:t>1</a:t>
            </a:r>
            <a:r>
              <a:rPr lang="fa-IR" sz="2800" b="1" dirty="0" smtClean="0">
                <a:effectLst>
                  <a:outerShdw blurRad="38100" dist="38100" dir="2700000" algn="tl">
                    <a:srgbClr val="000000">
                      <a:alpha val="43137"/>
                    </a:srgbClr>
                  </a:outerShdw>
                </a:effectLst>
                <a:cs typeface="B Nazanin" panose="00000400000000000000" pitchFamily="2" charset="-78"/>
              </a:rPr>
              <a:t>- تمرکز </a:t>
            </a:r>
            <a:r>
              <a:rPr lang="fa-IR" sz="2800" b="1" dirty="0">
                <a:effectLst>
                  <a:outerShdw blurRad="38100" dist="38100" dir="2700000" algn="tl">
                    <a:srgbClr val="000000">
                      <a:alpha val="43137"/>
                    </a:srgbClr>
                  </a:outerShdw>
                </a:effectLst>
                <a:cs typeface="B Nazanin" panose="00000400000000000000" pitchFamily="2" charset="-78"/>
              </a:rPr>
              <a:t>یا تجارت واحد: </a:t>
            </a:r>
            <a:r>
              <a:rPr lang="fa-IR" sz="2800" dirty="0">
                <a:cs typeface="B Nazanin" panose="00000400000000000000" pitchFamily="2" charset="-78"/>
              </a:rPr>
              <a:t>اغلب سازمان ها، فعالیت های خود را با یک گروه از محصولات، خدمات و یک بازار واحد </a:t>
            </a:r>
            <a:r>
              <a:rPr lang="fa-IR" sz="2800" dirty="0" smtClean="0">
                <a:cs typeface="B Nazanin" panose="00000400000000000000" pitchFamily="2" charset="-78"/>
              </a:rPr>
              <a:t>شروع           </a:t>
            </a:r>
            <a:r>
              <a:rPr lang="fa-IR" sz="2800" dirty="0">
                <a:cs typeface="B Nazanin" panose="00000400000000000000" pitchFamily="2" charset="-78"/>
              </a:rPr>
              <a:t>می نمایند.این نوع استراتژی در یک سطح سازمانی، تمرکز نامیده می شود. گاهی این چنین به نظر می رسند که استراتژی های سازمانی یا چند تجارتی، بسیار سودمند تر هستند. البته، سود آوری یک استراتژی تمرکزی به طور قابل ملاحظه ای به زمینه های فعالیت آن شرکت بستگی دارد.هنگامی </a:t>
            </a:r>
            <a:r>
              <a:rPr lang="fa-IR" sz="2800" dirty="0" smtClean="0">
                <a:cs typeface="B Nazanin" panose="00000400000000000000" pitchFamily="2" charset="-78"/>
              </a:rPr>
              <a:t>که شرایط </a:t>
            </a:r>
            <a:r>
              <a:rPr lang="fa-IR" sz="2800" dirty="0">
                <a:cs typeface="B Nazanin" panose="00000400000000000000" pitchFamily="2" charset="-78"/>
              </a:rPr>
              <a:t>صنایع جذاب </a:t>
            </a:r>
            <a:r>
              <a:rPr lang="fa-IR" sz="2800" dirty="0" smtClean="0">
                <a:cs typeface="B Nazanin" panose="00000400000000000000" pitchFamily="2" charset="-78"/>
              </a:rPr>
              <a:t>باشد</a:t>
            </a:r>
            <a:r>
              <a:rPr lang="fa-IR" sz="2800" dirty="0">
                <a:cs typeface="B Nazanin" panose="00000400000000000000" pitchFamily="2" charset="-78"/>
              </a:rPr>
              <a:t>، نقاط قوت استراتژی تمرکزی به وضوح قابل مشاهده خواهد بود.</a:t>
            </a:r>
            <a:endParaRPr lang="en-US" sz="2800" dirty="0">
              <a:cs typeface="B Nazanin" panose="00000400000000000000" pitchFamily="2" charset="-78"/>
            </a:endParaRPr>
          </a:p>
        </p:txBody>
      </p:sp>
      <p:sp>
        <p:nvSpPr>
          <p:cNvPr id="3" name="Title 2"/>
          <p:cNvSpPr>
            <a:spLocks noGrp="1"/>
          </p:cNvSpPr>
          <p:nvPr>
            <p:ph type="title"/>
          </p:nvPr>
        </p:nvSpPr>
        <p:spPr>
          <a:xfrm>
            <a:off x="688490" y="548680"/>
            <a:ext cx="7756263" cy="1440160"/>
          </a:xfrm>
        </p:spPr>
        <p:txBody>
          <a:bodyPr/>
          <a:lstStyle/>
          <a:p>
            <a:pPr algn="r" rtl="1"/>
            <a:r>
              <a:rPr lang="fa-IR" sz="3200" dirty="0" smtClean="0">
                <a:effectLst>
                  <a:outerShdw blurRad="38100" dist="38100" dir="2700000" algn="tl">
                    <a:srgbClr val="000000">
                      <a:alpha val="43137"/>
                    </a:srgbClr>
                  </a:outerShdw>
                </a:effectLst>
                <a:cs typeface="B Titr" panose="00000700000000000000" pitchFamily="2" charset="-78"/>
              </a:rPr>
              <a:t>استراتژی </a:t>
            </a:r>
            <a:r>
              <a:rPr lang="fa-IR" sz="3200" dirty="0">
                <a:effectLst>
                  <a:outerShdw blurRad="38100" dist="38100" dir="2700000" algn="tl">
                    <a:srgbClr val="000000">
                      <a:alpha val="43137"/>
                    </a:srgbClr>
                  </a:outerShdw>
                </a:effectLst>
                <a:cs typeface="B Titr" panose="00000700000000000000" pitchFamily="2" charset="-78"/>
              </a:rPr>
              <a:t>توسعه </a:t>
            </a:r>
            <a:r>
              <a:rPr lang="fa-IR" sz="3200" dirty="0" smtClean="0">
                <a:effectLst>
                  <a:outerShdw blurRad="38100" dist="38100" dir="2700000" algn="tl">
                    <a:srgbClr val="000000">
                      <a:alpha val="43137"/>
                    </a:srgbClr>
                  </a:outerShdw>
                </a:effectLst>
                <a:cs typeface="B Titr" panose="00000700000000000000" pitchFamily="2" charset="-78"/>
              </a:rPr>
              <a:t>سازمانی</a:t>
            </a:r>
            <a:br>
              <a:rPr lang="fa-IR" sz="3200" dirty="0" smtClean="0">
                <a:effectLst>
                  <a:outerShdw blurRad="38100" dist="38100" dir="2700000" algn="tl">
                    <a:srgbClr val="000000">
                      <a:alpha val="43137"/>
                    </a:srgbClr>
                  </a:outerShdw>
                </a:effectLst>
                <a:cs typeface="B Titr" panose="00000700000000000000" pitchFamily="2" charset="-78"/>
              </a:rPr>
            </a:br>
            <a:r>
              <a:rPr lang="fa-IR" sz="1800" dirty="0" smtClean="0">
                <a:solidFill>
                  <a:schemeClr val="bg1"/>
                </a:solidFill>
                <a:effectLst>
                  <a:outerShdw blurRad="38100" dist="38100" dir="2700000" algn="tl">
                    <a:srgbClr val="000000">
                      <a:alpha val="43137"/>
                    </a:srgbClr>
                  </a:outerShdw>
                </a:effectLst>
                <a:cs typeface="B Titr" panose="00000700000000000000" pitchFamily="2" charset="-78"/>
              </a:rPr>
              <a:t>*</a:t>
            </a:r>
            <a:r>
              <a:rPr lang="fa-IR" sz="3200" dirty="0" smtClean="0">
                <a:effectLst>
                  <a:outerShdw blurRad="38100" dist="38100" dir="2700000" algn="tl">
                    <a:srgbClr val="000000">
                      <a:alpha val="43137"/>
                    </a:srgbClr>
                  </a:outerShdw>
                </a:effectLst>
                <a:cs typeface="B Titr" panose="00000700000000000000" pitchFamily="2" charset="-78"/>
              </a:rPr>
              <a:t/>
            </a:r>
            <a:br>
              <a:rPr lang="fa-IR" sz="3200" dirty="0" smtClean="0">
                <a:effectLst>
                  <a:outerShdw blurRad="38100" dist="38100" dir="2700000" algn="tl">
                    <a:srgbClr val="000000">
                      <a:alpha val="43137"/>
                    </a:srgbClr>
                  </a:outerShdw>
                </a:effectLst>
                <a:cs typeface="B Titr" panose="00000700000000000000" pitchFamily="2" charset="-78"/>
              </a:rPr>
            </a:br>
            <a:r>
              <a:rPr lang="fa-IR" sz="2400" b="1" i="1" dirty="0" smtClean="0">
                <a:solidFill>
                  <a:schemeClr val="tx1"/>
                </a:solidFill>
                <a:effectLst>
                  <a:outerShdw blurRad="38100" dist="38100" dir="2700000" algn="tl">
                    <a:srgbClr val="000000">
                      <a:alpha val="43137"/>
                    </a:srgbClr>
                  </a:outerShdw>
                </a:effectLst>
                <a:cs typeface="B Zar" panose="00000400000000000000" pitchFamily="2" charset="-78"/>
              </a:rPr>
              <a:t>رویکردهای </a:t>
            </a:r>
            <a:r>
              <a:rPr lang="fa-IR" sz="2400" b="1" i="1" dirty="0">
                <a:solidFill>
                  <a:schemeClr val="tx1"/>
                </a:solidFill>
                <a:effectLst>
                  <a:outerShdw blurRad="38100" dist="38100" dir="2700000" algn="tl">
                    <a:srgbClr val="000000">
                      <a:alpha val="43137"/>
                    </a:srgbClr>
                  </a:outerShdw>
                </a:effectLst>
                <a:cs typeface="B Zar" panose="00000400000000000000" pitchFamily="2" charset="-78"/>
              </a:rPr>
              <a:t>عمده در استراتژی توسعه عبارتنداز </a:t>
            </a:r>
            <a:r>
              <a:rPr lang="fa-IR" sz="2400" b="1" i="1" dirty="0" smtClean="0">
                <a:solidFill>
                  <a:schemeClr val="tx1"/>
                </a:solidFill>
                <a:effectLst>
                  <a:outerShdw blurRad="38100" dist="38100" dir="2700000" algn="tl">
                    <a:srgbClr val="000000">
                      <a:alpha val="43137"/>
                    </a:srgbClr>
                  </a:outerShdw>
                </a:effectLst>
                <a:cs typeface="B Zar" panose="00000400000000000000" pitchFamily="2" charset="-78"/>
              </a:rPr>
              <a:t>:</a:t>
            </a:r>
            <a:br>
              <a:rPr lang="fa-IR" sz="2400" b="1" i="1" dirty="0" smtClean="0">
                <a:solidFill>
                  <a:schemeClr val="tx1"/>
                </a:solidFill>
                <a:effectLst>
                  <a:outerShdw blurRad="38100" dist="38100" dir="2700000" algn="tl">
                    <a:srgbClr val="000000">
                      <a:alpha val="43137"/>
                    </a:srgbClr>
                  </a:outerShdw>
                </a:effectLst>
                <a:cs typeface="B Zar" panose="00000400000000000000" pitchFamily="2" charset="-78"/>
              </a:rPr>
            </a:br>
            <a:r>
              <a:rPr lang="fa-IR" sz="2400" b="1" i="1" dirty="0" smtClean="0">
                <a:solidFill>
                  <a:srgbClr val="C00000"/>
                </a:solidFill>
                <a:effectLst>
                  <a:outerShdw blurRad="38100" dist="38100" dir="2700000" algn="tl">
                    <a:srgbClr val="000000">
                      <a:alpha val="43137"/>
                    </a:srgbClr>
                  </a:outerShdw>
                </a:effectLst>
                <a:cs typeface="B Zar" panose="00000400000000000000" pitchFamily="2" charset="-78"/>
              </a:rPr>
              <a:t>1- تمرکز </a:t>
            </a:r>
            <a:r>
              <a:rPr lang="fa-IR" sz="2400" b="1" i="1" dirty="0">
                <a:solidFill>
                  <a:srgbClr val="C00000"/>
                </a:solidFill>
                <a:effectLst>
                  <a:outerShdw blurRad="38100" dist="38100" dir="2700000" algn="tl">
                    <a:srgbClr val="000000">
                      <a:alpha val="43137"/>
                    </a:srgbClr>
                  </a:outerShdw>
                </a:effectLst>
                <a:cs typeface="B Zar" panose="00000400000000000000" pitchFamily="2" charset="-78"/>
              </a:rPr>
              <a:t>یا تجارت </a:t>
            </a:r>
            <a:r>
              <a:rPr lang="fa-IR" sz="2400" b="1" i="1" dirty="0" smtClean="0">
                <a:solidFill>
                  <a:srgbClr val="C00000"/>
                </a:solidFill>
                <a:effectLst>
                  <a:outerShdw blurRad="38100" dist="38100" dir="2700000" algn="tl">
                    <a:srgbClr val="000000">
                      <a:alpha val="43137"/>
                    </a:srgbClr>
                  </a:outerShdw>
                </a:effectLst>
                <a:cs typeface="B Zar" panose="00000400000000000000" pitchFamily="2" charset="-78"/>
              </a:rPr>
              <a:t>واحد؛  2- </a:t>
            </a:r>
            <a:r>
              <a:rPr lang="fa-IR" sz="2400" b="1" i="1" dirty="0">
                <a:solidFill>
                  <a:srgbClr val="C00000"/>
                </a:solidFill>
                <a:effectLst>
                  <a:outerShdw blurRad="38100" dist="38100" dir="2700000" algn="tl">
                    <a:srgbClr val="000000">
                      <a:alpha val="43137"/>
                    </a:srgbClr>
                  </a:outerShdw>
                </a:effectLst>
                <a:cs typeface="B Zar" panose="00000400000000000000" pitchFamily="2" charset="-78"/>
              </a:rPr>
              <a:t>ادغام عمودی</a:t>
            </a:r>
            <a:r>
              <a:rPr lang="fa-IR" sz="2400" b="1" i="1" dirty="0" smtClean="0">
                <a:solidFill>
                  <a:srgbClr val="C00000"/>
                </a:solidFill>
                <a:effectLst>
                  <a:outerShdw blurRad="38100" dist="38100" dir="2700000" algn="tl">
                    <a:srgbClr val="000000">
                      <a:alpha val="43137"/>
                    </a:srgbClr>
                  </a:outerShdw>
                </a:effectLst>
                <a:cs typeface="B Zar" panose="00000400000000000000" pitchFamily="2" charset="-78"/>
              </a:rPr>
              <a:t>؛    3- تنوع</a:t>
            </a:r>
            <a:r>
              <a:rPr lang="en-US" sz="4000" b="1" dirty="0">
                <a:cs typeface="B Zar" panose="00000400000000000000" pitchFamily="2" charset="-78"/>
              </a:rPr>
              <a:t/>
            </a:r>
            <a:br>
              <a:rPr lang="en-US" sz="4000" b="1" dirty="0">
                <a:cs typeface="B Zar" panose="00000400000000000000" pitchFamily="2" charset="-78"/>
              </a:rPr>
            </a:br>
            <a:endParaRPr lang="en-US" sz="4000" b="1" dirty="0">
              <a:cs typeface="B Zar" panose="00000400000000000000" pitchFamily="2" charset="-78"/>
            </a:endParaRPr>
          </a:p>
        </p:txBody>
      </p:sp>
    </p:spTree>
    <p:extLst>
      <p:ext uri="{BB962C8B-B14F-4D97-AF65-F5344CB8AC3E}">
        <p14:creationId xmlns:p14="http://schemas.microsoft.com/office/powerpoint/2010/main" xmlns="" val="234957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916832"/>
            <a:ext cx="8660776" cy="4493021"/>
          </a:xfrm>
        </p:spPr>
        <p:txBody>
          <a:bodyPr>
            <a:noAutofit/>
          </a:bodyPr>
          <a:lstStyle/>
          <a:p>
            <a:pPr marL="0" indent="0" algn="just" rtl="1">
              <a:buNone/>
            </a:pPr>
            <a:r>
              <a:rPr lang="fa-IR" sz="2800" dirty="0">
                <a:solidFill>
                  <a:srgbClr val="C00000"/>
                </a:solidFill>
                <a:cs typeface="B Nazanin" panose="00000400000000000000" pitchFamily="2" charset="-78"/>
              </a:rPr>
              <a:t>در وهله </a:t>
            </a:r>
            <a:r>
              <a:rPr lang="fa-IR" sz="2800" dirty="0" smtClean="0">
                <a:solidFill>
                  <a:srgbClr val="C00000"/>
                </a:solidFill>
                <a:cs typeface="B Nazanin" panose="00000400000000000000" pitchFamily="2" charset="-78"/>
              </a:rPr>
              <a:t>دوم، </a:t>
            </a:r>
            <a:r>
              <a:rPr lang="fa-IR" sz="2800" dirty="0">
                <a:cs typeface="B Nazanin" panose="00000400000000000000" pitchFamily="2" charset="-78"/>
              </a:rPr>
              <a:t>از آنجایی که تمام </a:t>
            </a:r>
            <a:r>
              <a:rPr lang="fa-IR" sz="2800" dirty="0" smtClean="0">
                <a:cs typeface="B Nazanin" panose="00000400000000000000" pitchFamily="2" charset="-78"/>
              </a:rPr>
              <a:t>منابع، </a:t>
            </a:r>
            <a:r>
              <a:rPr lang="fa-IR" sz="2800" dirty="0">
                <a:cs typeface="B Nazanin" panose="00000400000000000000" pitchFamily="2" charset="-78"/>
              </a:rPr>
              <a:t>در جهت اجرای یک کار مورد استفاده قرار گرفته </a:t>
            </a:r>
            <a:r>
              <a:rPr lang="fa-IR" sz="2800" dirty="0" smtClean="0">
                <a:cs typeface="B Nazanin" panose="00000400000000000000" pitchFamily="2" charset="-78"/>
              </a:rPr>
              <a:t>است، </a:t>
            </a:r>
            <a:r>
              <a:rPr lang="fa-IR" sz="2800" dirty="0">
                <a:cs typeface="B Nazanin" panose="00000400000000000000" pitchFamily="2" charset="-78"/>
              </a:rPr>
              <a:t>لذا سازمان برای توسعه منابع و توانمندی های لازم برای ایجاد یک مزیت رقابتی پایدار،در وضعیت بهتری قرار خواهد گرفت. شرکت ها، با تمرکز بر روی یک تجارت خاص، متمرکز گشته و برای رسیدن به رشد و سودآوری فعالیت </a:t>
            </a:r>
            <a:r>
              <a:rPr lang="fa-IR" sz="2800" dirty="0" smtClean="0">
                <a:cs typeface="B Nazanin" panose="00000400000000000000" pitchFamily="2" charset="-78"/>
              </a:rPr>
              <a:t>می نمایند.</a:t>
            </a:r>
          </a:p>
          <a:p>
            <a:pPr marL="0" indent="0" algn="just" rtl="1">
              <a:buNone/>
            </a:pPr>
            <a:r>
              <a:rPr lang="fa-IR" sz="2800" dirty="0">
                <a:solidFill>
                  <a:srgbClr val="C00000"/>
                </a:solidFill>
                <a:cs typeface="B Nazanin" panose="00000400000000000000" pitchFamily="2" charset="-78"/>
              </a:rPr>
              <a:t>در وهله </a:t>
            </a:r>
            <a:r>
              <a:rPr lang="fa-IR" sz="2800" dirty="0" smtClean="0">
                <a:solidFill>
                  <a:srgbClr val="C00000"/>
                </a:solidFill>
                <a:cs typeface="B Nazanin" panose="00000400000000000000" pitchFamily="2" charset="-78"/>
              </a:rPr>
              <a:t>سوم</a:t>
            </a:r>
            <a:r>
              <a:rPr lang="fa-IR" sz="2800" dirty="0" smtClean="0">
                <a:cs typeface="B Nazanin" panose="00000400000000000000" pitchFamily="2" charset="-78"/>
              </a:rPr>
              <a:t>، استراتژی </a:t>
            </a:r>
            <a:r>
              <a:rPr lang="fa-IR" sz="2800" dirty="0">
                <a:cs typeface="B Nazanin" panose="00000400000000000000" pitchFamily="2" charset="-78"/>
              </a:rPr>
              <a:t>های تمرکز از ازدیاد سطوح مدیریتی و وظایف کارمندانی که در شرکت های غیر متمرکزی مشغول به </a:t>
            </a:r>
            <a:r>
              <a:rPr lang="fa-IR" sz="2800" dirty="0" smtClean="0">
                <a:cs typeface="B Nazanin" panose="00000400000000000000" pitchFamily="2" charset="-78"/>
              </a:rPr>
              <a:t>کار </a:t>
            </a:r>
            <a:r>
              <a:rPr lang="fa-IR" sz="2800" dirty="0">
                <a:cs typeface="B Nazanin" panose="00000400000000000000" pitchFamily="2" charset="-78"/>
              </a:rPr>
              <a:t>هستند و باعث افزایش هزینه های سربار شده و انعطاف پذیری واحدهای تجاری را محدود می کند، جلوگیری خواهد نمود.در پایان استراتژی تمرکزی به یک شرکت این اجازه را می دهد تا از سودهای برگشتی ، مجددا سرمایه گذاری نماید.</a:t>
            </a:r>
            <a:endParaRPr lang="en-US" sz="2800" dirty="0">
              <a:cs typeface="B Nazanin" panose="00000400000000000000" pitchFamily="2" charset="-78"/>
            </a:endParaRPr>
          </a:p>
        </p:txBody>
      </p:sp>
      <p:sp>
        <p:nvSpPr>
          <p:cNvPr id="3" name="Title 2"/>
          <p:cNvSpPr>
            <a:spLocks noGrp="1"/>
          </p:cNvSpPr>
          <p:nvPr>
            <p:ph type="title"/>
          </p:nvPr>
        </p:nvSpPr>
        <p:spPr>
          <a:xfrm>
            <a:off x="688490" y="570156"/>
            <a:ext cx="8348006" cy="1058644"/>
          </a:xfrm>
        </p:spPr>
        <p:txBody>
          <a:bodyPr/>
          <a:lstStyle/>
          <a:p>
            <a:pPr algn="just" rtl="1"/>
            <a:r>
              <a:rPr lang="fa-IR" sz="2800" dirty="0">
                <a:cs typeface="B Nazanin" panose="00000400000000000000" pitchFamily="2" charset="-78"/>
              </a:rPr>
              <a:t>در وهله </a:t>
            </a:r>
            <a:r>
              <a:rPr lang="fa-IR" sz="2800" dirty="0" smtClean="0">
                <a:cs typeface="B Nazanin" panose="00000400000000000000" pitchFamily="2" charset="-78"/>
              </a:rPr>
              <a:t>نخست، </a:t>
            </a:r>
            <a:r>
              <a:rPr lang="fa-IR" sz="2800" dirty="0">
                <a:solidFill>
                  <a:schemeClr val="tx1"/>
                </a:solidFill>
                <a:cs typeface="B Nazanin" panose="00000400000000000000" pitchFamily="2" charset="-78"/>
              </a:rPr>
              <a:t>رویکرد تجارت </a:t>
            </a:r>
            <a:r>
              <a:rPr lang="fa-IR" sz="2800" dirty="0" smtClean="0">
                <a:solidFill>
                  <a:schemeClr val="tx1"/>
                </a:solidFill>
                <a:cs typeface="B Nazanin" panose="00000400000000000000" pitchFamily="2" charset="-78"/>
              </a:rPr>
              <a:t>واحد، </a:t>
            </a:r>
            <a:r>
              <a:rPr lang="fa-IR" sz="2800" dirty="0">
                <a:solidFill>
                  <a:schemeClr val="tx1"/>
                </a:solidFill>
                <a:cs typeface="B Nazanin" panose="00000400000000000000" pitchFamily="2" charset="-78"/>
              </a:rPr>
              <a:t>به سازمان این اجازه را می دهد تا در خصوص تجارت و صنعت به یک دانش گسترده ای دست </a:t>
            </a:r>
            <a:r>
              <a:rPr lang="fa-IR" sz="2800" dirty="0" smtClean="0">
                <a:solidFill>
                  <a:schemeClr val="tx1"/>
                </a:solidFill>
                <a:cs typeface="B Nazanin" panose="00000400000000000000" pitchFamily="2" charset="-78"/>
              </a:rPr>
              <a:t>یابند، </a:t>
            </a:r>
            <a:r>
              <a:rPr lang="fa-IR" sz="2800" dirty="0">
                <a:solidFill>
                  <a:schemeClr val="tx1"/>
                </a:solidFill>
                <a:cs typeface="B Nazanin" panose="00000400000000000000" pitchFamily="2" charset="-78"/>
              </a:rPr>
              <a:t>این امر باعث کاهش </a:t>
            </a:r>
            <a:r>
              <a:rPr lang="fa-IR" sz="2800" dirty="0" smtClean="0">
                <a:solidFill>
                  <a:schemeClr val="tx1"/>
                </a:solidFill>
                <a:cs typeface="B Nazanin" panose="00000400000000000000" pitchFamily="2" charset="-78"/>
              </a:rPr>
              <a:t>اشتباهات </a:t>
            </a:r>
            <a:r>
              <a:rPr lang="fa-IR" sz="2800" dirty="0">
                <a:solidFill>
                  <a:schemeClr val="tx1"/>
                </a:solidFill>
                <a:cs typeface="B Nazanin" panose="00000400000000000000" pitchFamily="2" charset="-78"/>
              </a:rPr>
              <a:t>استراتژیکی می شود.</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xmlns="" val="89810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007294"/>
            <a:ext cx="8999984" cy="6094114"/>
          </a:xfrm>
        </p:spPr>
        <p:txBody>
          <a:bodyPr/>
          <a:lstStyle/>
          <a:p>
            <a:pPr algn="r"/>
            <a:r>
              <a:rPr lang="fa-IR" sz="2400" dirty="0">
                <a:cs typeface="B Nazanin" panose="00000400000000000000" pitchFamily="2" charset="-78"/>
              </a:rPr>
              <a:t>از سوی دیگر استراتژی های تمرکزی ریسک هایی را نیز به دنبال خواهد داشت، به خصوص هنگامی که </a:t>
            </a:r>
            <a:r>
              <a:rPr lang="fa-IR" sz="2400" dirty="0" smtClean="0">
                <a:cs typeface="B Nazanin" panose="00000400000000000000" pitchFamily="2" charset="-78"/>
              </a:rPr>
              <a:t>شرایط، </a:t>
            </a:r>
            <a:r>
              <a:rPr lang="fa-IR" sz="2400" dirty="0">
                <a:cs typeface="B Nazanin" panose="00000400000000000000" pitchFamily="2" charset="-78"/>
              </a:rPr>
              <a:t>از ثبات کافی برخوردار نباشد. از آنجایی که سازمان برای حفظ و بقای خود به یک محصول یا تجارت متکی می باشد، لذا بروز یک تغییر، به طور قابل ملاحظه ای عملکرد سازمانی را کاهش خواهد داد. صنایع هوایی یک نمونه خوبی برای این مورد به شمار می رود</a:t>
            </a:r>
            <a:r>
              <a:rPr lang="fa-IR" sz="2400" dirty="0" smtClean="0">
                <a:cs typeface="B Nazanin" panose="00000400000000000000" pitchFamily="2" charset="-78"/>
              </a:rPr>
              <a:t>.</a:t>
            </a:r>
            <a:br>
              <a:rPr lang="fa-IR" sz="2400" dirty="0" smtClean="0">
                <a:cs typeface="B Nazanin" panose="00000400000000000000" pitchFamily="2" charset="-78"/>
              </a:rPr>
            </a:br>
            <a:r>
              <a:rPr lang="fa-IR" sz="2400" dirty="0">
                <a:cs typeface="B Nazanin" panose="00000400000000000000" pitchFamily="2" charset="-78"/>
              </a:rPr>
              <a:t>استراتژی های تمرکزی همچنین منجر به جریان نقدینگی و سودآوری غیر یکنواختی خواهد شد. هنگامی که تجارت رشد می کند، سازمان خود را از نظر نقدینگی در موقعیت ضعیفی می بیند، زیرا رشد در اغلب </a:t>
            </a:r>
            <a:r>
              <a:rPr lang="fa-IR" sz="2400" dirty="0" smtClean="0">
                <a:cs typeface="B Nazanin" panose="00000400000000000000" pitchFamily="2" charset="-78"/>
              </a:rPr>
              <a:t>اوقات، </a:t>
            </a:r>
            <a:r>
              <a:rPr lang="fa-IR" sz="2400" dirty="0">
                <a:cs typeface="B Nazanin" panose="00000400000000000000" pitchFamily="2" charset="-78"/>
              </a:rPr>
              <a:t>مستلزم سرمایه گذاری های اضافی </a:t>
            </a:r>
            <a:r>
              <a:rPr lang="fa-IR" sz="2400" dirty="0" smtClean="0">
                <a:cs typeface="B Nazanin" panose="00000400000000000000" pitchFamily="2" charset="-78"/>
              </a:rPr>
              <a:t>بر روی </a:t>
            </a:r>
            <a:r>
              <a:rPr lang="fa-IR" sz="2400" dirty="0">
                <a:cs typeface="B Nazanin" panose="00000400000000000000" pitchFamily="2" charset="-78"/>
              </a:rPr>
              <a:t>تجهیزات سرمایه ای </a:t>
            </a:r>
            <a:r>
              <a:rPr lang="fa-IR" sz="2400" dirty="0" smtClean="0">
                <a:cs typeface="B Nazanin" panose="00000400000000000000" pitchFamily="2" charset="-78"/>
              </a:rPr>
              <a:t>و  </a:t>
            </a:r>
            <a:r>
              <a:rPr lang="fa-IR" sz="2400" dirty="0">
                <a:cs typeface="B Nazanin" panose="00000400000000000000" pitchFamily="2" charset="-78"/>
              </a:rPr>
              <a:t>بازار می باشد. از سوی دیگر هنگامی که سطوح </a:t>
            </a:r>
            <a:r>
              <a:rPr lang="fa-IR" sz="2400" dirty="0" smtClean="0">
                <a:cs typeface="B Nazanin" panose="00000400000000000000" pitchFamily="2" charset="-78"/>
              </a:rPr>
              <a:t>رشد، </a:t>
            </a:r>
            <a:r>
              <a:rPr lang="fa-IR" sz="2400" dirty="0">
                <a:cs typeface="B Nazanin" panose="00000400000000000000" pitchFamily="2" charset="-78"/>
              </a:rPr>
              <a:t>متوقف می شود، سازمان نیز خود را از نظر نقدینگی در وضعیت بهتری می بیند، چرا که برای سرمایه گذاری سودآور، فرصت های زیادی را مشاهده نمی کند. در حقیقت این امر می تواند یکی از مهمترین دلایلی باشد که سازمان هایی را که وضعیت بازارهای آن ها نامساعد است، شروع به تغییر و تنوع کنند.</a:t>
            </a:r>
            <a:r>
              <a:rPr lang="en-US" sz="2400" dirty="0">
                <a:cs typeface="B Nazanin" panose="00000400000000000000" pitchFamily="2" charset="-78"/>
              </a:rPr>
              <a:t/>
            </a:r>
            <a:br>
              <a:rPr lang="en-US"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xmlns="" val="90723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24" y="2361382"/>
            <a:ext cx="9396536" cy="563562"/>
          </a:xfrm>
        </p:spPr>
        <p:txBody>
          <a:bodyPr/>
          <a:lstStyle/>
          <a:p>
            <a:pPr algn="r"/>
            <a:r>
              <a:rPr lang="fa-IR" sz="2400" dirty="0" smtClean="0">
                <a:cs typeface="B Nazanin" panose="00000400000000000000" pitchFamily="2" charset="-78"/>
              </a:rPr>
              <a:t>استراتژی </a:t>
            </a:r>
            <a:r>
              <a:rPr lang="fa-IR" sz="2400" dirty="0">
                <a:cs typeface="B Nazanin" panose="00000400000000000000" pitchFamily="2" charset="-78"/>
              </a:rPr>
              <a:t>های تمرکزی، باعث ایجاد </a:t>
            </a:r>
            <a:r>
              <a:rPr lang="fa-IR" sz="2400" dirty="0" smtClean="0">
                <a:cs typeface="B Nazanin" panose="00000400000000000000" pitchFamily="2" charset="-78"/>
              </a:rPr>
              <a:t>چالش </a:t>
            </a:r>
            <a:r>
              <a:rPr lang="fa-IR" sz="2400" dirty="0">
                <a:cs typeface="B Nazanin" panose="00000400000000000000" pitchFamily="2" charset="-78"/>
              </a:rPr>
              <a:t>یا تحریک در مدیران می شود، اما این امر درباره سازمان هایی که به سرعت در حال رشد می باشند، مصداق ندارد. زیرا فرآیند </a:t>
            </a:r>
            <a:r>
              <a:rPr lang="fa-IR" sz="2400" dirty="0" smtClean="0">
                <a:cs typeface="B Nazanin" panose="00000400000000000000" pitchFamily="2" charset="-78"/>
              </a:rPr>
              <a:t>رشد، </a:t>
            </a:r>
            <a:r>
              <a:rPr lang="fa-IR" sz="2400" dirty="0">
                <a:cs typeface="B Nazanin" panose="00000400000000000000" pitchFamily="2" charset="-78"/>
              </a:rPr>
              <a:t>فرصت ها؛ هیجان ها و ارتقای بیشتری را برای سازمان فراهم می کند</a:t>
            </a:r>
            <a:r>
              <a:rPr lang="fa-IR" sz="2400" dirty="0" smtClean="0">
                <a:cs typeface="B Nazanin" panose="00000400000000000000" pitchFamily="2" charset="-78"/>
              </a:rPr>
              <a:t>.</a:t>
            </a:r>
            <a:br>
              <a:rPr lang="fa-IR" sz="2400" dirty="0" smtClean="0">
                <a:cs typeface="B Nazanin" panose="00000400000000000000" pitchFamily="2" charset="-78"/>
              </a:rPr>
            </a:br>
            <a:r>
              <a:rPr lang="fa-IR" sz="2400" dirty="0">
                <a:cs typeface="B Nazanin" panose="00000400000000000000" pitchFamily="2" charset="-78"/>
              </a:rPr>
              <a:t>تعداد بسیار زیادی از سازمان های موفق، با توجه به برخی دلایل از قبیل اشباع بازار؛ افزایش رقابت و ...، استراتژی تمرکزی را رها کرده اند. استراتژی توسعه سازمانی، عموما از تمرکز چندین شکل ادغام عمودی یا تنوع محصولات ، بازارها یا فرآیندهای تغییر و تبدیل منابع، سرچشمه گرفته است.</a:t>
            </a:r>
            <a:endParaRPr lang="en-US" sz="2400" dirty="0">
              <a:cs typeface="B Nazanin" panose="00000400000000000000" pitchFamily="2" charset="-78"/>
            </a:endParaRPr>
          </a:p>
        </p:txBody>
      </p:sp>
      <p:sp>
        <p:nvSpPr>
          <p:cNvPr id="12"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5" name="Diagram 14"/>
          <p:cNvGraphicFramePr/>
          <p:nvPr>
            <p:extLst>
              <p:ext uri="{D42A27DB-BD31-4B8C-83A1-F6EECF244321}">
                <p14:modId xmlns:p14="http://schemas.microsoft.com/office/powerpoint/2010/main" xmlns="" val="776409384"/>
              </p:ext>
            </p:extLst>
          </p:nvPr>
        </p:nvGraphicFramePr>
        <p:xfrm>
          <a:off x="1115615" y="3125192"/>
          <a:ext cx="6813227" cy="332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9" name="Straight Connector 18"/>
          <p:cNvCxnSpPr/>
          <p:nvPr/>
        </p:nvCxnSpPr>
        <p:spPr bwMode="auto">
          <a:xfrm>
            <a:off x="1907704" y="5949280"/>
            <a:ext cx="5472608"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1" name="Straight Arrow Connector 20"/>
          <p:cNvCxnSpPr/>
          <p:nvPr/>
        </p:nvCxnSpPr>
        <p:spPr bwMode="auto">
          <a:xfrm flipV="1">
            <a:off x="1907704" y="5589240"/>
            <a:ext cx="0" cy="36004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6" name="Straight Arrow Connector 25"/>
          <p:cNvCxnSpPr/>
          <p:nvPr/>
        </p:nvCxnSpPr>
        <p:spPr bwMode="auto">
          <a:xfrm flipV="1">
            <a:off x="5580112" y="5561620"/>
            <a:ext cx="0" cy="36004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p:nvPr/>
        </p:nvCxnSpPr>
        <p:spPr bwMode="auto">
          <a:xfrm flipV="1">
            <a:off x="7366457" y="5581243"/>
            <a:ext cx="0" cy="36004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 name="TextBox 2"/>
          <p:cNvSpPr txBox="1"/>
          <p:nvPr/>
        </p:nvSpPr>
        <p:spPr>
          <a:xfrm>
            <a:off x="2267744" y="5995663"/>
            <a:ext cx="4392488" cy="369332"/>
          </a:xfrm>
          <a:prstGeom prst="rect">
            <a:avLst/>
          </a:prstGeom>
          <a:noFill/>
        </p:spPr>
        <p:txBody>
          <a:bodyPr wrap="square" rtlCol="0">
            <a:spAutoFit/>
          </a:bodyPr>
          <a:lstStyle/>
          <a:p>
            <a:pPr algn="ctr"/>
            <a:r>
              <a:rPr lang="fa-IR" dirty="0" smtClean="0">
                <a:effectLst>
                  <a:outerShdw blurRad="38100" dist="38100" dir="2700000" algn="tl">
                    <a:srgbClr val="000000">
                      <a:alpha val="43137"/>
                    </a:srgbClr>
                  </a:outerShdw>
                </a:effectLst>
                <a:cs typeface="B Titr" panose="00000700000000000000" pitchFamily="2" charset="-78"/>
              </a:rPr>
              <a:t>استراتژی توسعه سازمانی</a:t>
            </a:r>
            <a:endParaRPr lang="en-US" dirty="0">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xmlns="" val="34790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par>
                                <p:cTn id="20" presetID="6"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par>
                                <p:cTn id="23" presetID="6" presetClass="entr" presetSubtype="16"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par>
                                <p:cTn id="26" presetID="6" presetClass="entr" presetSubtype="16"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circle(in)">
                                      <p:cBhvr>
                                        <p:cTn id="28" dur="2000"/>
                                        <p:tgtEl>
                                          <p:spTgt spid="26"/>
                                        </p:tgtEl>
                                      </p:cBhvr>
                                    </p:animEffect>
                                  </p:childTnLst>
                                </p:cTn>
                              </p:par>
                              <p:par>
                                <p:cTn id="29" presetID="6"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circle(in)">
                                      <p:cBhvr>
                                        <p:cTn id="31" dur="2000"/>
                                        <p:tgtEl>
                                          <p:spTgt spid="2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ircle(in)">
                                      <p:cBhvr>
                                        <p:cTn id="3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Graphic spid="15" grpId="0">
        <p:bldAsOne/>
      </p:bldGraphic>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118" y="-24"/>
            <a:ext cx="8229600" cy="764728"/>
          </a:xfrm>
        </p:spPr>
        <p:txBody>
          <a:bodyPr>
            <a:normAutofit/>
          </a:bodyPr>
          <a:lstStyle/>
          <a:p>
            <a:pPr algn="r"/>
            <a:r>
              <a:rPr lang="fa-IR" sz="3200" b="1" dirty="0" smtClean="0">
                <a:cs typeface="B Titr" pitchFamily="2" charset="-78"/>
              </a:rPr>
              <a:t>2. ادغام عمودی</a:t>
            </a:r>
            <a:endParaRPr lang="en-US" sz="3200" dirty="0">
              <a:solidFill>
                <a:schemeClr val="accent3">
                  <a:lumMod val="75000"/>
                </a:schemeClr>
              </a:solidFill>
              <a:cs typeface="B Titr" pitchFamily="2" charset="-78"/>
            </a:endParaRPr>
          </a:p>
        </p:txBody>
      </p:sp>
      <p:sp>
        <p:nvSpPr>
          <p:cNvPr id="4" name="Slide Number Placeholder 3"/>
          <p:cNvSpPr>
            <a:spLocks noGrp="1"/>
          </p:cNvSpPr>
          <p:nvPr>
            <p:ph type="sldNum" sz="quarter" idx="12"/>
          </p:nvPr>
        </p:nvSpPr>
        <p:spPr>
          <a:xfrm>
            <a:off x="7967634" y="5992833"/>
            <a:ext cx="762000" cy="365125"/>
          </a:xfrm>
        </p:spPr>
        <p:txBody>
          <a:bodyPr/>
          <a:lstStyle/>
          <a:p>
            <a:pPr>
              <a:defRPr/>
            </a:pPr>
            <a:fld id="{242906E1-29FB-46C6-81FB-6F7060C87780}" type="slidenum">
              <a:rPr lang="ar-SA" smtClean="0">
                <a:solidFill>
                  <a:srgbClr val="E7DEC9">
                    <a:shade val="50000"/>
                    <a:satMod val="200000"/>
                  </a:srgbClr>
                </a:solidFill>
                <a:cs typeface="B Titr" pitchFamily="2" charset="-78"/>
              </a:rPr>
              <a:pPr>
                <a:defRPr/>
              </a:pPr>
              <a:t>9</a:t>
            </a:fld>
            <a:endParaRPr lang="en-US" dirty="0">
              <a:solidFill>
                <a:srgbClr val="E7DEC9">
                  <a:shade val="50000"/>
                  <a:satMod val="200000"/>
                </a:srgbClr>
              </a:solidFill>
              <a:cs typeface="B Titr" pitchFamily="2" charset="-78"/>
            </a:endParaRPr>
          </a:p>
        </p:txBody>
      </p:sp>
      <p:sp>
        <p:nvSpPr>
          <p:cNvPr id="5" name="Rectangle 4"/>
          <p:cNvSpPr/>
          <p:nvPr/>
        </p:nvSpPr>
        <p:spPr>
          <a:xfrm>
            <a:off x="357158" y="4374917"/>
            <a:ext cx="8572560" cy="1323439"/>
          </a:xfrm>
          <a:prstGeom prst="rect">
            <a:avLst/>
          </a:prstGeom>
        </p:spPr>
        <p:txBody>
          <a:bodyPr wrap="square">
            <a:spAutoFit/>
          </a:bodyPr>
          <a:lstStyle/>
          <a:p>
            <a:pPr marL="514350" indent="-514350" algn="just" rtl="1">
              <a:buClr>
                <a:srgbClr val="C00000"/>
              </a:buClr>
            </a:pPr>
            <a:endParaRPr lang="fa-IR" sz="2000" b="1" dirty="0">
              <a:solidFill>
                <a:srgbClr val="002060"/>
              </a:solidFill>
              <a:cs typeface="B Zar" pitchFamily="2" charset="-78"/>
            </a:endParaRPr>
          </a:p>
          <a:p>
            <a:pPr marL="514350" indent="-514350" algn="just" rtl="1">
              <a:buClr>
                <a:srgbClr val="C00000"/>
              </a:buClr>
            </a:pPr>
            <a:endParaRPr lang="fa-IR" sz="2000" b="1" dirty="0">
              <a:solidFill>
                <a:srgbClr val="002060"/>
              </a:solidFill>
              <a:cs typeface="B Zar" pitchFamily="2" charset="-78"/>
            </a:endParaRPr>
          </a:p>
          <a:p>
            <a:pPr marL="514350" indent="-514350" algn="just" rtl="1">
              <a:buClr>
                <a:srgbClr val="C00000"/>
              </a:buClr>
            </a:pPr>
            <a:endParaRPr lang="fa-IR" sz="2000" b="1" dirty="0">
              <a:solidFill>
                <a:srgbClr val="002060"/>
              </a:solidFill>
              <a:cs typeface="B Zar" pitchFamily="2" charset="-78"/>
            </a:endParaRPr>
          </a:p>
          <a:p>
            <a:pPr marL="514350" indent="-514350" algn="just" rtl="1">
              <a:buClr>
                <a:srgbClr val="C00000"/>
              </a:buClr>
            </a:pPr>
            <a:r>
              <a:rPr lang="ar-SA" sz="2000" dirty="0">
                <a:solidFill>
                  <a:prstClr val="black"/>
                </a:solidFill>
                <a:cs typeface="B Titr" pitchFamily="2" charset="-78"/>
              </a:rPr>
              <a:t> </a:t>
            </a:r>
            <a:endParaRPr lang="en-US" sz="2000" b="1" dirty="0">
              <a:solidFill>
                <a:srgbClr val="002060"/>
              </a:solidFill>
              <a:cs typeface="B Zar" pitchFamily="2" charset="-78"/>
            </a:endParaRPr>
          </a:p>
        </p:txBody>
      </p:sp>
      <p:sp>
        <p:nvSpPr>
          <p:cNvPr id="3" name="Rectangle 2"/>
          <p:cNvSpPr/>
          <p:nvPr/>
        </p:nvSpPr>
        <p:spPr>
          <a:xfrm>
            <a:off x="1187624" y="764704"/>
            <a:ext cx="7776864" cy="1692771"/>
          </a:xfrm>
          <a:prstGeom prst="rect">
            <a:avLst/>
          </a:prstGeom>
        </p:spPr>
        <p:txBody>
          <a:bodyPr wrap="square">
            <a:spAutoFit/>
          </a:bodyPr>
          <a:lstStyle/>
          <a:p>
            <a:pPr algn="r"/>
            <a:r>
              <a:rPr lang="fa-IR" sz="2600" dirty="0">
                <a:cs typeface="B Zar" panose="00000400000000000000" pitchFamily="2" charset="-78"/>
              </a:rPr>
              <a:t>ادغام عمودی: از این واژه برای توضیح این موضوع که یک شرکت تا چه اندازه در مراحل مختلف </a:t>
            </a:r>
            <a:r>
              <a:rPr lang="fa-IR" sz="2600" dirty="0" smtClean="0">
                <a:cs typeface="B Zar" panose="00000400000000000000" pitchFamily="2" charset="-78"/>
              </a:rPr>
              <a:t>زنجیره </a:t>
            </a:r>
            <a:r>
              <a:rPr lang="fa-IR" sz="2600" dirty="0">
                <a:cs typeface="B Zar" panose="00000400000000000000" pitchFamily="2" charset="-78"/>
              </a:rPr>
              <a:t>عرضه یک واحد صنعتی دخیل می باشد، استفاده می شود. شکل زیر زنجیره عرضه یک واحد صنعتی، به عنوان نمونه نشان داده شده است.</a:t>
            </a:r>
            <a:endParaRPr lang="en-US" sz="2600" dirty="0">
              <a:cs typeface="B Zar" panose="00000400000000000000" pitchFamily="2" charset="-78"/>
            </a:endParaRPr>
          </a:p>
        </p:txBody>
      </p:sp>
      <p:sp>
        <p:nvSpPr>
          <p:cNvPr id="22"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ounded Rectangle 5"/>
          <p:cNvSpPr/>
          <p:nvPr/>
        </p:nvSpPr>
        <p:spPr>
          <a:xfrm>
            <a:off x="7487119" y="3573016"/>
            <a:ext cx="1405361"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61707" y="3789040"/>
            <a:ext cx="1746797" cy="307777"/>
          </a:xfrm>
          <a:prstGeom prst="rect">
            <a:avLst/>
          </a:prstGeom>
          <a:noFill/>
        </p:spPr>
        <p:txBody>
          <a:bodyPr wrap="square" rtlCol="0">
            <a:spAutoFit/>
          </a:bodyPr>
          <a:lstStyle/>
          <a:p>
            <a:pPr lvl="0" algn="ctr" fontAlgn="base">
              <a:spcBef>
                <a:spcPct val="0"/>
              </a:spcBef>
              <a:spcAft>
                <a:spcPct val="0"/>
              </a:spcAft>
            </a:pPr>
            <a:r>
              <a:rPr lang="fa-IR" altLang="en-US" sz="1400" dirty="0">
                <a:latin typeface="Calibri" pitchFamily="34" charset="0"/>
                <a:ea typeface="Calibri" pitchFamily="34" charset="0"/>
                <a:cs typeface="B Titr" panose="00000700000000000000" pitchFamily="2" charset="-78"/>
              </a:rPr>
              <a:t>استخراج مواد اولیه</a:t>
            </a:r>
            <a:endParaRPr lang="en-US" altLang="en-US" sz="2400" dirty="0">
              <a:latin typeface="Arial" pitchFamily="34" charset="0"/>
              <a:cs typeface="B Titr" panose="00000700000000000000" pitchFamily="2" charset="-78"/>
            </a:endParaRPr>
          </a:p>
        </p:txBody>
      </p:sp>
      <p:sp>
        <p:nvSpPr>
          <p:cNvPr id="24" name="Rounded Rectangle 23"/>
          <p:cNvSpPr/>
          <p:nvPr/>
        </p:nvSpPr>
        <p:spPr>
          <a:xfrm>
            <a:off x="5971951" y="3541867"/>
            <a:ext cx="976313"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292727" y="3518439"/>
            <a:ext cx="1143369"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771800" y="3528718"/>
            <a:ext cx="961555"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345495" y="3501008"/>
            <a:ext cx="88270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971951" y="3707450"/>
            <a:ext cx="975765" cy="523220"/>
          </a:xfrm>
          <a:prstGeom prst="rect">
            <a:avLst/>
          </a:prstGeom>
          <a:noFill/>
        </p:spPr>
        <p:txBody>
          <a:bodyPr wrap="square" rtlCol="0">
            <a:spAutoFit/>
          </a:bodyPr>
          <a:lstStyle/>
          <a:p>
            <a:pPr lvl="0" algn="ctr" fontAlgn="base">
              <a:spcBef>
                <a:spcPct val="0"/>
              </a:spcBef>
              <a:spcAft>
                <a:spcPct val="0"/>
              </a:spcAft>
            </a:pPr>
            <a:r>
              <a:rPr lang="fa-IR" altLang="en-US" sz="1400" dirty="0">
                <a:latin typeface="Calibri" pitchFamily="34" charset="0"/>
                <a:ea typeface="Calibri" pitchFamily="34" charset="0"/>
                <a:cs typeface="B Titr" panose="00000700000000000000" pitchFamily="2" charset="-78"/>
              </a:rPr>
              <a:t>ساخت مقدماتی</a:t>
            </a:r>
            <a:endParaRPr lang="en-US" altLang="en-US" sz="2400" dirty="0">
              <a:latin typeface="Arial" pitchFamily="34" charset="0"/>
              <a:cs typeface="B Titr" panose="00000700000000000000" pitchFamily="2" charset="-78"/>
            </a:endParaRPr>
          </a:p>
        </p:txBody>
      </p:sp>
      <p:sp>
        <p:nvSpPr>
          <p:cNvPr id="30" name="TextBox 29"/>
          <p:cNvSpPr txBox="1"/>
          <p:nvPr/>
        </p:nvSpPr>
        <p:spPr>
          <a:xfrm>
            <a:off x="4211961" y="3573016"/>
            <a:ext cx="1143368" cy="523220"/>
          </a:xfrm>
          <a:prstGeom prst="rect">
            <a:avLst/>
          </a:prstGeom>
          <a:noFill/>
        </p:spPr>
        <p:txBody>
          <a:bodyPr wrap="square" rtlCol="0">
            <a:spAutoFit/>
          </a:bodyPr>
          <a:lstStyle/>
          <a:p>
            <a:pPr lvl="0" algn="ctr" fontAlgn="base">
              <a:spcBef>
                <a:spcPct val="0"/>
              </a:spcBef>
              <a:spcAft>
                <a:spcPct val="0"/>
              </a:spcAft>
            </a:pPr>
            <a:r>
              <a:rPr lang="fa-IR" altLang="en-US" sz="1400" dirty="0">
                <a:latin typeface="Calibri" pitchFamily="34" charset="0"/>
                <a:ea typeface="Calibri" pitchFamily="34" charset="0"/>
                <a:cs typeface="B Titr" panose="00000700000000000000" pitchFamily="2" charset="-78"/>
              </a:rPr>
              <a:t>ساخت</a:t>
            </a:r>
            <a:r>
              <a:rPr lang="en-US" altLang="en-US" sz="1400" dirty="0">
                <a:latin typeface="Calibri" pitchFamily="34" charset="0"/>
                <a:ea typeface="Calibri" pitchFamily="34" charset="0"/>
                <a:cs typeface="B Titr" panose="00000700000000000000" pitchFamily="2" charset="-78"/>
              </a:rPr>
              <a:t>       </a:t>
            </a:r>
            <a:r>
              <a:rPr lang="fa-IR" altLang="en-US" sz="1400" dirty="0">
                <a:latin typeface="Calibri" pitchFamily="34" charset="0"/>
                <a:ea typeface="Calibri" pitchFamily="34" charset="0"/>
                <a:cs typeface="B Titr" panose="00000700000000000000" pitchFamily="2" charset="-78"/>
              </a:rPr>
              <a:t>محصول نهایی</a:t>
            </a:r>
            <a:endParaRPr lang="en-US" altLang="en-US" sz="2400" dirty="0">
              <a:latin typeface="Arial" pitchFamily="34" charset="0"/>
              <a:cs typeface="B Titr" panose="00000700000000000000" pitchFamily="2" charset="-78"/>
            </a:endParaRPr>
          </a:p>
        </p:txBody>
      </p:sp>
      <p:sp>
        <p:nvSpPr>
          <p:cNvPr id="31" name="TextBox 30"/>
          <p:cNvSpPr txBox="1"/>
          <p:nvPr/>
        </p:nvSpPr>
        <p:spPr>
          <a:xfrm>
            <a:off x="2627784" y="3769295"/>
            <a:ext cx="1217157" cy="307777"/>
          </a:xfrm>
          <a:prstGeom prst="rect">
            <a:avLst/>
          </a:prstGeom>
          <a:noFill/>
        </p:spPr>
        <p:txBody>
          <a:bodyPr wrap="square" rtlCol="0">
            <a:spAutoFit/>
          </a:bodyPr>
          <a:lstStyle/>
          <a:p>
            <a:pPr lvl="0" algn="ctr" fontAlgn="base">
              <a:spcBef>
                <a:spcPct val="0"/>
              </a:spcBef>
              <a:spcAft>
                <a:spcPct val="0"/>
              </a:spcAft>
            </a:pPr>
            <a:r>
              <a:rPr lang="fa-IR" altLang="en-US" sz="1400" dirty="0">
                <a:latin typeface="Calibri" pitchFamily="34" charset="0"/>
                <a:ea typeface="Calibri" pitchFamily="34" charset="0"/>
                <a:cs typeface="B Titr" panose="00000700000000000000" pitchFamily="2" charset="-78"/>
              </a:rPr>
              <a:t>عمده فروشی</a:t>
            </a:r>
            <a:endParaRPr lang="en-US" altLang="en-US" sz="2400" dirty="0">
              <a:latin typeface="Arial" pitchFamily="34" charset="0"/>
              <a:cs typeface="B Titr" panose="00000700000000000000" pitchFamily="2" charset="-78"/>
            </a:endParaRPr>
          </a:p>
        </p:txBody>
      </p:sp>
      <p:sp>
        <p:nvSpPr>
          <p:cNvPr id="32" name="TextBox 31"/>
          <p:cNvSpPr txBox="1"/>
          <p:nvPr/>
        </p:nvSpPr>
        <p:spPr>
          <a:xfrm>
            <a:off x="1331640" y="3625860"/>
            <a:ext cx="793790" cy="523220"/>
          </a:xfrm>
          <a:prstGeom prst="rect">
            <a:avLst/>
          </a:prstGeom>
          <a:noFill/>
        </p:spPr>
        <p:txBody>
          <a:bodyPr wrap="square" rtlCol="0">
            <a:spAutoFit/>
          </a:bodyPr>
          <a:lstStyle/>
          <a:p>
            <a:pPr lvl="0" algn="ctr" fontAlgn="base">
              <a:spcBef>
                <a:spcPct val="0"/>
              </a:spcBef>
              <a:spcAft>
                <a:spcPct val="0"/>
              </a:spcAft>
            </a:pPr>
            <a:r>
              <a:rPr lang="fa-IR" altLang="en-US" sz="1400" dirty="0">
                <a:latin typeface="Calibri" pitchFamily="34" charset="0"/>
                <a:ea typeface="Calibri" pitchFamily="34" charset="0"/>
                <a:cs typeface="B Titr" panose="00000700000000000000" pitchFamily="2" charset="-78"/>
              </a:rPr>
              <a:t>خرده فروشی</a:t>
            </a:r>
            <a:endParaRPr lang="en-US" altLang="en-US" sz="2400" dirty="0">
              <a:latin typeface="Arial" pitchFamily="34" charset="0"/>
              <a:cs typeface="B Titr" panose="00000700000000000000" pitchFamily="2" charset="-78"/>
            </a:endParaRPr>
          </a:p>
        </p:txBody>
      </p:sp>
      <p:sp>
        <p:nvSpPr>
          <p:cNvPr id="9" name="Right Arrow 8"/>
          <p:cNvSpPr/>
          <p:nvPr/>
        </p:nvSpPr>
        <p:spPr>
          <a:xfrm rot="10800000">
            <a:off x="6948263" y="3884743"/>
            <a:ext cx="538852" cy="256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10800000">
            <a:off x="5404860" y="3814767"/>
            <a:ext cx="538852" cy="256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10800000">
            <a:off x="3738298" y="3787596"/>
            <a:ext cx="538852" cy="256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rot="10800000">
            <a:off x="2232948" y="3749298"/>
            <a:ext cx="538852" cy="256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p:cNvSpPr txBox="1">
            <a:spLocks/>
          </p:cNvSpPr>
          <p:nvPr/>
        </p:nvSpPr>
        <p:spPr>
          <a:xfrm>
            <a:off x="827584" y="4176440"/>
            <a:ext cx="8229600" cy="764728"/>
          </a:xfrm>
          <a:prstGeom prst="rect">
            <a:avLst/>
          </a:prstGeom>
        </p:spPr>
        <p:txBody>
          <a:bodyPr anchor="ctr">
            <a:normAutofit/>
          </a:bodyPr>
          <a:lst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fa-IR" sz="2000" dirty="0" smtClean="0">
                <a:solidFill>
                  <a:schemeClr val="tx1"/>
                </a:solidFill>
                <a:cs typeface="B Titr" panose="00000700000000000000" pitchFamily="2" charset="-78"/>
              </a:rPr>
              <a:t>زنجیره عرضه صنعتی برای شرکت های تولیدی</a:t>
            </a:r>
            <a:endParaRPr lang="en-US" sz="2000" dirty="0">
              <a:solidFill>
                <a:schemeClr val="tx1"/>
              </a:solidFill>
              <a:cs typeface="B Titr" panose="00000700000000000000" pitchFamily="2" charset="-78"/>
            </a:endParaRPr>
          </a:p>
        </p:txBody>
      </p:sp>
    </p:spTree>
    <p:extLst>
      <p:ext uri="{BB962C8B-B14F-4D97-AF65-F5344CB8AC3E}">
        <p14:creationId xmlns:p14="http://schemas.microsoft.com/office/powerpoint/2010/main" xmlns="" val="20619933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2000" fill="hold"/>
                                        <p:tgtEl>
                                          <p:spTgt spid="36"/>
                                        </p:tgtEl>
                                        <p:attrNameLst>
                                          <p:attrName>ppt_w</p:attrName>
                                        </p:attrNameLst>
                                      </p:cBhvr>
                                      <p:tavLst>
                                        <p:tav tm="0">
                                          <p:val>
                                            <p:fltVal val="0"/>
                                          </p:val>
                                        </p:tav>
                                        <p:tav tm="100000">
                                          <p:val>
                                            <p:strVal val="#ppt_w"/>
                                          </p:val>
                                        </p:tav>
                                      </p:tavLst>
                                    </p:anim>
                                    <p:anim calcmode="lin" valueType="num">
                                      <p:cBhvr>
                                        <p:cTn id="14" dur="2000" fill="hold"/>
                                        <p:tgtEl>
                                          <p:spTgt spid="36"/>
                                        </p:tgtEl>
                                        <p:attrNameLst>
                                          <p:attrName>ppt_h</p:attrName>
                                        </p:attrNameLst>
                                      </p:cBhvr>
                                      <p:tavLst>
                                        <p:tav tm="0">
                                          <p:val>
                                            <p:fltVal val="0"/>
                                          </p:val>
                                        </p:tav>
                                        <p:tav tm="100000">
                                          <p:val>
                                            <p:strVal val="#ppt_h"/>
                                          </p:val>
                                        </p:tav>
                                      </p:tavLst>
                                    </p:anim>
                                    <p:anim calcmode="lin" valueType="num">
                                      <p:cBhvr>
                                        <p:cTn id="15" dur="2000" fill="hold"/>
                                        <p:tgtEl>
                                          <p:spTgt spid="36"/>
                                        </p:tgtEl>
                                        <p:attrNameLst>
                                          <p:attrName>style.rotation</p:attrName>
                                        </p:attrNameLst>
                                      </p:cBhvr>
                                      <p:tavLst>
                                        <p:tav tm="0">
                                          <p:val>
                                            <p:fltVal val="90"/>
                                          </p:val>
                                        </p:tav>
                                        <p:tav tm="100000">
                                          <p:val>
                                            <p:fltVal val="0"/>
                                          </p:val>
                                        </p:tav>
                                      </p:tavLst>
                                    </p:anim>
                                    <p:animEffect transition="in" filter="fade">
                                      <p:cBhvr>
                                        <p:cTn id="16" dur="2000"/>
                                        <p:tgtEl>
                                          <p:spTgt spid="3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style.rotation</p:attrName>
                                        </p:attrNameLst>
                                      </p:cBhvr>
                                      <p:tavLst>
                                        <p:tav tm="0">
                                          <p:val>
                                            <p:fltVal val="90"/>
                                          </p:val>
                                        </p:tav>
                                        <p:tav tm="100000">
                                          <p:val>
                                            <p:fltVal val="0"/>
                                          </p:val>
                                        </p:tav>
                                      </p:tavLst>
                                    </p:anim>
                                    <p:animEffect transition="in" filter="fade">
                                      <p:cBhvr>
                                        <p:cTn id="22" dur="2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ppt_w</p:attrName>
                                        </p:attrNameLst>
                                      </p:cBhvr>
                                      <p:tavLst>
                                        <p:tav tm="0">
                                          <p:val>
                                            <p:fltVal val="0"/>
                                          </p:val>
                                        </p:tav>
                                        <p:tav tm="100000">
                                          <p:val>
                                            <p:strVal val="#ppt_w"/>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 calcmode="lin" valueType="num">
                                      <p:cBhvr>
                                        <p:cTn id="27" dur="2000" fill="hold"/>
                                        <p:tgtEl>
                                          <p:spTgt spid="5"/>
                                        </p:tgtEl>
                                        <p:attrNameLst>
                                          <p:attrName>style.rotation</p:attrName>
                                        </p:attrNameLst>
                                      </p:cBhvr>
                                      <p:tavLst>
                                        <p:tav tm="0">
                                          <p:val>
                                            <p:fltVal val="90"/>
                                          </p:val>
                                        </p:tav>
                                        <p:tav tm="100000">
                                          <p:val>
                                            <p:fltVal val="0"/>
                                          </p:val>
                                        </p:tav>
                                      </p:tavLst>
                                    </p:anim>
                                    <p:animEffect transition="in" filter="fade">
                                      <p:cBhvr>
                                        <p:cTn id="28" dur="2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2000" fill="hold"/>
                                        <p:tgtEl>
                                          <p:spTgt spid="3"/>
                                        </p:tgtEl>
                                        <p:attrNameLst>
                                          <p:attrName>ppt_w</p:attrName>
                                        </p:attrNameLst>
                                      </p:cBhvr>
                                      <p:tavLst>
                                        <p:tav tm="0">
                                          <p:val>
                                            <p:fltVal val="0"/>
                                          </p:val>
                                        </p:tav>
                                        <p:tav tm="100000">
                                          <p:val>
                                            <p:strVal val="#ppt_w"/>
                                          </p:val>
                                        </p:tav>
                                      </p:tavLst>
                                    </p:anim>
                                    <p:anim calcmode="lin" valueType="num">
                                      <p:cBhvr>
                                        <p:cTn id="32" dur="2000" fill="hold"/>
                                        <p:tgtEl>
                                          <p:spTgt spid="3"/>
                                        </p:tgtEl>
                                        <p:attrNameLst>
                                          <p:attrName>ppt_h</p:attrName>
                                        </p:attrNameLst>
                                      </p:cBhvr>
                                      <p:tavLst>
                                        <p:tav tm="0">
                                          <p:val>
                                            <p:fltVal val="0"/>
                                          </p:val>
                                        </p:tav>
                                        <p:tav tm="100000">
                                          <p:val>
                                            <p:strVal val="#ppt_h"/>
                                          </p:val>
                                        </p:tav>
                                      </p:tavLst>
                                    </p:anim>
                                    <p:anim calcmode="lin" valueType="num">
                                      <p:cBhvr>
                                        <p:cTn id="33" dur="2000" fill="hold"/>
                                        <p:tgtEl>
                                          <p:spTgt spid="3"/>
                                        </p:tgtEl>
                                        <p:attrNameLst>
                                          <p:attrName>style.rotation</p:attrName>
                                        </p:attrNameLst>
                                      </p:cBhvr>
                                      <p:tavLst>
                                        <p:tav tm="0">
                                          <p:val>
                                            <p:fltVal val="90"/>
                                          </p:val>
                                        </p:tav>
                                        <p:tav tm="100000">
                                          <p:val>
                                            <p:fltVal val="0"/>
                                          </p:val>
                                        </p:tav>
                                      </p:tavLst>
                                    </p:anim>
                                    <p:animEffect transition="in" filter="fade">
                                      <p:cBhvr>
                                        <p:cTn id="34" dur="2000"/>
                                        <p:tgtEl>
                                          <p:spTgt spid="3"/>
                                        </p:tgtEl>
                                      </p:cBhvr>
                                    </p:animEffect>
                                  </p:childTnLst>
                                </p:cTn>
                              </p:par>
                              <p:par>
                                <p:cTn id="35" presetID="31" presetClass="entr" presetSubtype="0" fill="hold" grpId="0" nodeType="withEffect" nodePh="1">
                                  <p:stCondLst>
                                    <p:cond delay="0"/>
                                  </p:stCondLst>
                                  <p:endCondLst>
                                    <p:cond evt="begin" delay="0">
                                      <p:tn val="35"/>
                                    </p:cond>
                                  </p:endCondLst>
                                  <p:childTnLst>
                                    <p:set>
                                      <p:cBhvr>
                                        <p:cTn id="36" dur="1" fill="hold">
                                          <p:stCondLst>
                                            <p:cond delay="0"/>
                                          </p:stCondLst>
                                        </p:cTn>
                                        <p:tgtEl>
                                          <p:spTgt spid="22"/>
                                        </p:tgtEl>
                                        <p:attrNameLst>
                                          <p:attrName>style.visibility</p:attrName>
                                        </p:attrNameLst>
                                      </p:cBhvr>
                                      <p:to>
                                        <p:strVal val="visible"/>
                                      </p:to>
                                    </p:set>
                                    <p:anim calcmode="lin" valueType="num">
                                      <p:cBhvr>
                                        <p:cTn id="37" dur="2000" fill="hold"/>
                                        <p:tgtEl>
                                          <p:spTgt spid="22"/>
                                        </p:tgtEl>
                                        <p:attrNameLst>
                                          <p:attrName>ppt_w</p:attrName>
                                        </p:attrNameLst>
                                      </p:cBhvr>
                                      <p:tavLst>
                                        <p:tav tm="0">
                                          <p:val>
                                            <p:fltVal val="0"/>
                                          </p:val>
                                        </p:tav>
                                        <p:tav tm="100000">
                                          <p:val>
                                            <p:strVal val="#ppt_w"/>
                                          </p:val>
                                        </p:tav>
                                      </p:tavLst>
                                    </p:anim>
                                    <p:anim calcmode="lin" valueType="num">
                                      <p:cBhvr>
                                        <p:cTn id="38" dur="2000" fill="hold"/>
                                        <p:tgtEl>
                                          <p:spTgt spid="22"/>
                                        </p:tgtEl>
                                        <p:attrNameLst>
                                          <p:attrName>ppt_h</p:attrName>
                                        </p:attrNameLst>
                                      </p:cBhvr>
                                      <p:tavLst>
                                        <p:tav tm="0">
                                          <p:val>
                                            <p:fltVal val="0"/>
                                          </p:val>
                                        </p:tav>
                                        <p:tav tm="100000">
                                          <p:val>
                                            <p:strVal val="#ppt_h"/>
                                          </p:val>
                                        </p:tav>
                                      </p:tavLst>
                                    </p:anim>
                                    <p:anim calcmode="lin" valueType="num">
                                      <p:cBhvr>
                                        <p:cTn id="39" dur="2000" fill="hold"/>
                                        <p:tgtEl>
                                          <p:spTgt spid="22"/>
                                        </p:tgtEl>
                                        <p:attrNameLst>
                                          <p:attrName>style.rotation</p:attrName>
                                        </p:attrNameLst>
                                      </p:cBhvr>
                                      <p:tavLst>
                                        <p:tav tm="0">
                                          <p:val>
                                            <p:fltVal val="90"/>
                                          </p:val>
                                        </p:tav>
                                        <p:tav tm="100000">
                                          <p:val>
                                            <p:fltVal val="0"/>
                                          </p:val>
                                        </p:tav>
                                      </p:tavLst>
                                    </p:anim>
                                    <p:animEffect transition="in" filter="fade">
                                      <p:cBhvr>
                                        <p:cTn id="40" dur="2000"/>
                                        <p:tgtEl>
                                          <p:spTgt spid="22"/>
                                        </p:tgtEl>
                                      </p:cBhvr>
                                    </p:animEffect>
                                  </p:childTnLst>
                                </p:cTn>
                              </p:par>
                              <p:par>
                                <p:cTn id="41" presetID="31" presetClass="entr" presetSubtype="0" fill="hold" grpId="0" nodeType="withEffect" nodePh="1">
                                  <p:stCondLst>
                                    <p:cond delay="0"/>
                                  </p:stCondLst>
                                  <p:endCondLst>
                                    <p:cond evt="begin" delay="0">
                                      <p:tn val="41"/>
                                    </p:cond>
                                  </p:endCondLst>
                                  <p:childTnLst>
                                    <p:set>
                                      <p:cBhvr>
                                        <p:cTn id="42" dur="1" fill="hold">
                                          <p:stCondLst>
                                            <p:cond delay="0"/>
                                          </p:stCondLst>
                                        </p:cTn>
                                        <p:tgtEl>
                                          <p:spTgt spid="23"/>
                                        </p:tgtEl>
                                        <p:attrNameLst>
                                          <p:attrName>style.visibility</p:attrName>
                                        </p:attrNameLst>
                                      </p:cBhvr>
                                      <p:to>
                                        <p:strVal val="visible"/>
                                      </p:to>
                                    </p:set>
                                    <p:anim calcmode="lin" valueType="num">
                                      <p:cBhvr>
                                        <p:cTn id="43" dur="2000" fill="hold"/>
                                        <p:tgtEl>
                                          <p:spTgt spid="23"/>
                                        </p:tgtEl>
                                        <p:attrNameLst>
                                          <p:attrName>ppt_w</p:attrName>
                                        </p:attrNameLst>
                                      </p:cBhvr>
                                      <p:tavLst>
                                        <p:tav tm="0">
                                          <p:val>
                                            <p:fltVal val="0"/>
                                          </p:val>
                                        </p:tav>
                                        <p:tav tm="100000">
                                          <p:val>
                                            <p:strVal val="#ppt_w"/>
                                          </p:val>
                                        </p:tav>
                                      </p:tavLst>
                                    </p:anim>
                                    <p:anim calcmode="lin" valueType="num">
                                      <p:cBhvr>
                                        <p:cTn id="44" dur="2000" fill="hold"/>
                                        <p:tgtEl>
                                          <p:spTgt spid="23"/>
                                        </p:tgtEl>
                                        <p:attrNameLst>
                                          <p:attrName>ppt_h</p:attrName>
                                        </p:attrNameLst>
                                      </p:cBhvr>
                                      <p:tavLst>
                                        <p:tav tm="0">
                                          <p:val>
                                            <p:fltVal val="0"/>
                                          </p:val>
                                        </p:tav>
                                        <p:tav tm="100000">
                                          <p:val>
                                            <p:strVal val="#ppt_h"/>
                                          </p:val>
                                        </p:tav>
                                      </p:tavLst>
                                    </p:anim>
                                    <p:anim calcmode="lin" valueType="num">
                                      <p:cBhvr>
                                        <p:cTn id="45" dur="2000" fill="hold"/>
                                        <p:tgtEl>
                                          <p:spTgt spid="23"/>
                                        </p:tgtEl>
                                        <p:attrNameLst>
                                          <p:attrName>style.rotation</p:attrName>
                                        </p:attrNameLst>
                                      </p:cBhvr>
                                      <p:tavLst>
                                        <p:tav tm="0">
                                          <p:val>
                                            <p:fltVal val="90"/>
                                          </p:val>
                                        </p:tav>
                                        <p:tav tm="100000">
                                          <p:val>
                                            <p:fltVal val="0"/>
                                          </p:val>
                                        </p:tav>
                                      </p:tavLst>
                                    </p:anim>
                                    <p:animEffect transition="in" filter="fade">
                                      <p:cBhvr>
                                        <p:cTn id="46" dur="2000"/>
                                        <p:tgtEl>
                                          <p:spTgt spid="23"/>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2000" fill="hold"/>
                                        <p:tgtEl>
                                          <p:spTgt spid="6"/>
                                        </p:tgtEl>
                                        <p:attrNameLst>
                                          <p:attrName>ppt_w</p:attrName>
                                        </p:attrNameLst>
                                      </p:cBhvr>
                                      <p:tavLst>
                                        <p:tav tm="0">
                                          <p:val>
                                            <p:fltVal val="0"/>
                                          </p:val>
                                        </p:tav>
                                        <p:tav tm="100000">
                                          <p:val>
                                            <p:strVal val="#ppt_w"/>
                                          </p:val>
                                        </p:tav>
                                      </p:tavLst>
                                    </p:anim>
                                    <p:anim calcmode="lin" valueType="num">
                                      <p:cBhvr>
                                        <p:cTn id="50" dur="2000" fill="hold"/>
                                        <p:tgtEl>
                                          <p:spTgt spid="6"/>
                                        </p:tgtEl>
                                        <p:attrNameLst>
                                          <p:attrName>ppt_h</p:attrName>
                                        </p:attrNameLst>
                                      </p:cBhvr>
                                      <p:tavLst>
                                        <p:tav tm="0">
                                          <p:val>
                                            <p:fltVal val="0"/>
                                          </p:val>
                                        </p:tav>
                                        <p:tav tm="100000">
                                          <p:val>
                                            <p:strVal val="#ppt_h"/>
                                          </p:val>
                                        </p:tav>
                                      </p:tavLst>
                                    </p:anim>
                                    <p:anim calcmode="lin" valueType="num">
                                      <p:cBhvr>
                                        <p:cTn id="51" dur="2000" fill="hold"/>
                                        <p:tgtEl>
                                          <p:spTgt spid="6"/>
                                        </p:tgtEl>
                                        <p:attrNameLst>
                                          <p:attrName>style.rotation</p:attrName>
                                        </p:attrNameLst>
                                      </p:cBhvr>
                                      <p:tavLst>
                                        <p:tav tm="0">
                                          <p:val>
                                            <p:fltVal val="90"/>
                                          </p:val>
                                        </p:tav>
                                        <p:tav tm="100000">
                                          <p:val>
                                            <p:fltVal val="0"/>
                                          </p:val>
                                        </p:tav>
                                      </p:tavLst>
                                    </p:anim>
                                    <p:animEffect transition="in" filter="fade">
                                      <p:cBhvr>
                                        <p:cTn id="52" dur="2000"/>
                                        <p:tgtEl>
                                          <p:spTgt spid="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2000" fill="hold"/>
                                        <p:tgtEl>
                                          <p:spTgt spid="7"/>
                                        </p:tgtEl>
                                        <p:attrNameLst>
                                          <p:attrName>ppt_w</p:attrName>
                                        </p:attrNameLst>
                                      </p:cBhvr>
                                      <p:tavLst>
                                        <p:tav tm="0">
                                          <p:val>
                                            <p:fltVal val="0"/>
                                          </p:val>
                                        </p:tav>
                                        <p:tav tm="100000">
                                          <p:val>
                                            <p:strVal val="#ppt_w"/>
                                          </p:val>
                                        </p:tav>
                                      </p:tavLst>
                                    </p:anim>
                                    <p:anim calcmode="lin" valueType="num">
                                      <p:cBhvr>
                                        <p:cTn id="56" dur="2000" fill="hold"/>
                                        <p:tgtEl>
                                          <p:spTgt spid="7"/>
                                        </p:tgtEl>
                                        <p:attrNameLst>
                                          <p:attrName>ppt_h</p:attrName>
                                        </p:attrNameLst>
                                      </p:cBhvr>
                                      <p:tavLst>
                                        <p:tav tm="0">
                                          <p:val>
                                            <p:fltVal val="0"/>
                                          </p:val>
                                        </p:tav>
                                        <p:tav tm="100000">
                                          <p:val>
                                            <p:strVal val="#ppt_h"/>
                                          </p:val>
                                        </p:tav>
                                      </p:tavLst>
                                    </p:anim>
                                    <p:anim calcmode="lin" valueType="num">
                                      <p:cBhvr>
                                        <p:cTn id="57" dur="2000" fill="hold"/>
                                        <p:tgtEl>
                                          <p:spTgt spid="7"/>
                                        </p:tgtEl>
                                        <p:attrNameLst>
                                          <p:attrName>style.rotation</p:attrName>
                                        </p:attrNameLst>
                                      </p:cBhvr>
                                      <p:tavLst>
                                        <p:tav tm="0">
                                          <p:val>
                                            <p:fltVal val="90"/>
                                          </p:val>
                                        </p:tav>
                                        <p:tav tm="100000">
                                          <p:val>
                                            <p:fltVal val="0"/>
                                          </p:val>
                                        </p:tav>
                                      </p:tavLst>
                                    </p:anim>
                                    <p:animEffect transition="in" filter="fade">
                                      <p:cBhvr>
                                        <p:cTn id="58" dur="2000"/>
                                        <p:tgtEl>
                                          <p:spTgt spid="7"/>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2000" fill="hold"/>
                                        <p:tgtEl>
                                          <p:spTgt spid="24"/>
                                        </p:tgtEl>
                                        <p:attrNameLst>
                                          <p:attrName>ppt_w</p:attrName>
                                        </p:attrNameLst>
                                      </p:cBhvr>
                                      <p:tavLst>
                                        <p:tav tm="0">
                                          <p:val>
                                            <p:fltVal val="0"/>
                                          </p:val>
                                        </p:tav>
                                        <p:tav tm="100000">
                                          <p:val>
                                            <p:strVal val="#ppt_w"/>
                                          </p:val>
                                        </p:tav>
                                      </p:tavLst>
                                    </p:anim>
                                    <p:anim calcmode="lin" valueType="num">
                                      <p:cBhvr>
                                        <p:cTn id="62" dur="2000" fill="hold"/>
                                        <p:tgtEl>
                                          <p:spTgt spid="24"/>
                                        </p:tgtEl>
                                        <p:attrNameLst>
                                          <p:attrName>ppt_h</p:attrName>
                                        </p:attrNameLst>
                                      </p:cBhvr>
                                      <p:tavLst>
                                        <p:tav tm="0">
                                          <p:val>
                                            <p:fltVal val="0"/>
                                          </p:val>
                                        </p:tav>
                                        <p:tav tm="100000">
                                          <p:val>
                                            <p:strVal val="#ppt_h"/>
                                          </p:val>
                                        </p:tav>
                                      </p:tavLst>
                                    </p:anim>
                                    <p:anim calcmode="lin" valueType="num">
                                      <p:cBhvr>
                                        <p:cTn id="63" dur="2000" fill="hold"/>
                                        <p:tgtEl>
                                          <p:spTgt spid="24"/>
                                        </p:tgtEl>
                                        <p:attrNameLst>
                                          <p:attrName>style.rotation</p:attrName>
                                        </p:attrNameLst>
                                      </p:cBhvr>
                                      <p:tavLst>
                                        <p:tav tm="0">
                                          <p:val>
                                            <p:fltVal val="90"/>
                                          </p:val>
                                        </p:tav>
                                        <p:tav tm="100000">
                                          <p:val>
                                            <p:fltVal val="0"/>
                                          </p:val>
                                        </p:tav>
                                      </p:tavLst>
                                    </p:anim>
                                    <p:animEffect transition="in" filter="fade">
                                      <p:cBhvr>
                                        <p:cTn id="64" dur="2000"/>
                                        <p:tgtEl>
                                          <p:spTgt spid="24"/>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2000" fill="hold"/>
                                        <p:tgtEl>
                                          <p:spTgt spid="25"/>
                                        </p:tgtEl>
                                        <p:attrNameLst>
                                          <p:attrName>ppt_w</p:attrName>
                                        </p:attrNameLst>
                                      </p:cBhvr>
                                      <p:tavLst>
                                        <p:tav tm="0">
                                          <p:val>
                                            <p:fltVal val="0"/>
                                          </p:val>
                                        </p:tav>
                                        <p:tav tm="100000">
                                          <p:val>
                                            <p:strVal val="#ppt_w"/>
                                          </p:val>
                                        </p:tav>
                                      </p:tavLst>
                                    </p:anim>
                                    <p:anim calcmode="lin" valueType="num">
                                      <p:cBhvr>
                                        <p:cTn id="68" dur="2000" fill="hold"/>
                                        <p:tgtEl>
                                          <p:spTgt spid="25"/>
                                        </p:tgtEl>
                                        <p:attrNameLst>
                                          <p:attrName>ppt_h</p:attrName>
                                        </p:attrNameLst>
                                      </p:cBhvr>
                                      <p:tavLst>
                                        <p:tav tm="0">
                                          <p:val>
                                            <p:fltVal val="0"/>
                                          </p:val>
                                        </p:tav>
                                        <p:tav tm="100000">
                                          <p:val>
                                            <p:strVal val="#ppt_h"/>
                                          </p:val>
                                        </p:tav>
                                      </p:tavLst>
                                    </p:anim>
                                    <p:anim calcmode="lin" valueType="num">
                                      <p:cBhvr>
                                        <p:cTn id="69" dur="2000" fill="hold"/>
                                        <p:tgtEl>
                                          <p:spTgt spid="25"/>
                                        </p:tgtEl>
                                        <p:attrNameLst>
                                          <p:attrName>style.rotation</p:attrName>
                                        </p:attrNameLst>
                                      </p:cBhvr>
                                      <p:tavLst>
                                        <p:tav tm="0">
                                          <p:val>
                                            <p:fltVal val="90"/>
                                          </p:val>
                                        </p:tav>
                                        <p:tav tm="100000">
                                          <p:val>
                                            <p:fltVal val="0"/>
                                          </p:val>
                                        </p:tav>
                                      </p:tavLst>
                                    </p:anim>
                                    <p:animEffect transition="in" filter="fade">
                                      <p:cBhvr>
                                        <p:cTn id="70" dur="2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2000" fill="hold"/>
                                        <p:tgtEl>
                                          <p:spTgt spid="26"/>
                                        </p:tgtEl>
                                        <p:attrNameLst>
                                          <p:attrName>ppt_w</p:attrName>
                                        </p:attrNameLst>
                                      </p:cBhvr>
                                      <p:tavLst>
                                        <p:tav tm="0">
                                          <p:val>
                                            <p:fltVal val="0"/>
                                          </p:val>
                                        </p:tav>
                                        <p:tav tm="100000">
                                          <p:val>
                                            <p:strVal val="#ppt_w"/>
                                          </p:val>
                                        </p:tav>
                                      </p:tavLst>
                                    </p:anim>
                                    <p:anim calcmode="lin" valueType="num">
                                      <p:cBhvr>
                                        <p:cTn id="74" dur="2000" fill="hold"/>
                                        <p:tgtEl>
                                          <p:spTgt spid="26"/>
                                        </p:tgtEl>
                                        <p:attrNameLst>
                                          <p:attrName>ppt_h</p:attrName>
                                        </p:attrNameLst>
                                      </p:cBhvr>
                                      <p:tavLst>
                                        <p:tav tm="0">
                                          <p:val>
                                            <p:fltVal val="0"/>
                                          </p:val>
                                        </p:tav>
                                        <p:tav tm="100000">
                                          <p:val>
                                            <p:strVal val="#ppt_h"/>
                                          </p:val>
                                        </p:tav>
                                      </p:tavLst>
                                    </p:anim>
                                    <p:anim calcmode="lin" valueType="num">
                                      <p:cBhvr>
                                        <p:cTn id="75" dur="2000" fill="hold"/>
                                        <p:tgtEl>
                                          <p:spTgt spid="26"/>
                                        </p:tgtEl>
                                        <p:attrNameLst>
                                          <p:attrName>style.rotation</p:attrName>
                                        </p:attrNameLst>
                                      </p:cBhvr>
                                      <p:tavLst>
                                        <p:tav tm="0">
                                          <p:val>
                                            <p:fltVal val="90"/>
                                          </p:val>
                                        </p:tav>
                                        <p:tav tm="100000">
                                          <p:val>
                                            <p:fltVal val="0"/>
                                          </p:val>
                                        </p:tav>
                                      </p:tavLst>
                                    </p:anim>
                                    <p:animEffect transition="in" filter="fade">
                                      <p:cBhvr>
                                        <p:cTn id="76" dur="2000"/>
                                        <p:tgtEl>
                                          <p:spTgt spid="26"/>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 calcmode="lin" valueType="num">
                                      <p:cBhvr>
                                        <p:cTn id="81" dur="2000" fill="hold"/>
                                        <p:tgtEl>
                                          <p:spTgt spid="27"/>
                                        </p:tgtEl>
                                        <p:attrNameLst>
                                          <p:attrName>style.rotation</p:attrName>
                                        </p:attrNameLst>
                                      </p:cBhvr>
                                      <p:tavLst>
                                        <p:tav tm="0">
                                          <p:val>
                                            <p:fltVal val="90"/>
                                          </p:val>
                                        </p:tav>
                                        <p:tav tm="100000">
                                          <p:val>
                                            <p:fltVal val="0"/>
                                          </p:val>
                                        </p:tav>
                                      </p:tavLst>
                                    </p:anim>
                                    <p:animEffect transition="in" filter="fade">
                                      <p:cBhvr>
                                        <p:cTn id="82" dur="2000"/>
                                        <p:tgtEl>
                                          <p:spTgt spid="27"/>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2000" fill="hold"/>
                                        <p:tgtEl>
                                          <p:spTgt spid="28"/>
                                        </p:tgtEl>
                                        <p:attrNameLst>
                                          <p:attrName>ppt_w</p:attrName>
                                        </p:attrNameLst>
                                      </p:cBhvr>
                                      <p:tavLst>
                                        <p:tav tm="0">
                                          <p:val>
                                            <p:fltVal val="0"/>
                                          </p:val>
                                        </p:tav>
                                        <p:tav tm="100000">
                                          <p:val>
                                            <p:strVal val="#ppt_w"/>
                                          </p:val>
                                        </p:tav>
                                      </p:tavLst>
                                    </p:anim>
                                    <p:anim calcmode="lin" valueType="num">
                                      <p:cBhvr>
                                        <p:cTn id="86" dur="2000" fill="hold"/>
                                        <p:tgtEl>
                                          <p:spTgt spid="28"/>
                                        </p:tgtEl>
                                        <p:attrNameLst>
                                          <p:attrName>ppt_h</p:attrName>
                                        </p:attrNameLst>
                                      </p:cBhvr>
                                      <p:tavLst>
                                        <p:tav tm="0">
                                          <p:val>
                                            <p:fltVal val="0"/>
                                          </p:val>
                                        </p:tav>
                                        <p:tav tm="100000">
                                          <p:val>
                                            <p:strVal val="#ppt_h"/>
                                          </p:val>
                                        </p:tav>
                                      </p:tavLst>
                                    </p:anim>
                                    <p:anim calcmode="lin" valueType="num">
                                      <p:cBhvr>
                                        <p:cTn id="87" dur="2000" fill="hold"/>
                                        <p:tgtEl>
                                          <p:spTgt spid="28"/>
                                        </p:tgtEl>
                                        <p:attrNameLst>
                                          <p:attrName>style.rotation</p:attrName>
                                        </p:attrNameLst>
                                      </p:cBhvr>
                                      <p:tavLst>
                                        <p:tav tm="0">
                                          <p:val>
                                            <p:fltVal val="90"/>
                                          </p:val>
                                        </p:tav>
                                        <p:tav tm="100000">
                                          <p:val>
                                            <p:fltVal val="0"/>
                                          </p:val>
                                        </p:tav>
                                      </p:tavLst>
                                    </p:anim>
                                    <p:animEffect transition="in" filter="fade">
                                      <p:cBhvr>
                                        <p:cTn id="88" dur="2000"/>
                                        <p:tgtEl>
                                          <p:spTgt spid="28"/>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p:cTn id="91" dur="2000" fill="hold"/>
                                        <p:tgtEl>
                                          <p:spTgt spid="30"/>
                                        </p:tgtEl>
                                        <p:attrNameLst>
                                          <p:attrName>ppt_w</p:attrName>
                                        </p:attrNameLst>
                                      </p:cBhvr>
                                      <p:tavLst>
                                        <p:tav tm="0">
                                          <p:val>
                                            <p:fltVal val="0"/>
                                          </p:val>
                                        </p:tav>
                                        <p:tav tm="100000">
                                          <p:val>
                                            <p:strVal val="#ppt_w"/>
                                          </p:val>
                                        </p:tav>
                                      </p:tavLst>
                                    </p:anim>
                                    <p:anim calcmode="lin" valueType="num">
                                      <p:cBhvr>
                                        <p:cTn id="92" dur="2000" fill="hold"/>
                                        <p:tgtEl>
                                          <p:spTgt spid="30"/>
                                        </p:tgtEl>
                                        <p:attrNameLst>
                                          <p:attrName>ppt_h</p:attrName>
                                        </p:attrNameLst>
                                      </p:cBhvr>
                                      <p:tavLst>
                                        <p:tav tm="0">
                                          <p:val>
                                            <p:fltVal val="0"/>
                                          </p:val>
                                        </p:tav>
                                        <p:tav tm="100000">
                                          <p:val>
                                            <p:strVal val="#ppt_h"/>
                                          </p:val>
                                        </p:tav>
                                      </p:tavLst>
                                    </p:anim>
                                    <p:anim calcmode="lin" valueType="num">
                                      <p:cBhvr>
                                        <p:cTn id="93" dur="2000" fill="hold"/>
                                        <p:tgtEl>
                                          <p:spTgt spid="30"/>
                                        </p:tgtEl>
                                        <p:attrNameLst>
                                          <p:attrName>style.rotation</p:attrName>
                                        </p:attrNameLst>
                                      </p:cBhvr>
                                      <p:tavLst>
                                        <p:tav tm="0">
                                          <p:val>
                                            <p:fltVal val="90"/>
                                          </p:val>
                                        </p:tav>
                                        <p:tav tm="100000">
                                          <p:val>
                                            <p:fltVal val="0"/>
                                          </p:val>
                                        </p:tav>
                                      </p:tavLst>
                                    </p:anim>
                                    <p:animEffect transition="in" filter="fade">
                                      <p:cBhvr>
                                        <p:cTn id="94" dur="2000"/>
                                        <p:tgtEl>
                                          <p:spTgt spid="30"/>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2000" fill="hold"/>
                                        <p:tgtEl>
                                          <p:spTgt spid="31"/>
                                        </p:tgtEl>
                                        <p:attrNameLst>
                                          <p:attrName>ppt_w</p:attrName>
                                        </p:attrNameLst>
                                      </p:cBhvr>
                                      <p:tavLst>
                                        <p:tav tm="0">
                                          <p:val>
                                            <p:fltVal val="0"/>
                                          </p:val>
                                        </p:tav>
                                        <p:tav tm="100000">
                                          <p:val>
                                            <p:strVal val="#ppt_w"/>
                                          </p:val>
                                        </p:tav>
                                      </p:tavLst>
                                    </p:anim>
                                    <p:anim calcmode="lin" valueType="num">
                                      <p:cBhvr>
                                        <p:cTn id="98" dur="2000" fill="hold"/>
                                        <p:tgtEl>
                                          <p:spTgt spid="31"/>
                                        </p:tgtEl>
                                        <p:attrNameLst>
                                          <p:attrName>ppt_h</p:attrName>
                                        </p:attrNameLst>
                                      </p:cBhvr>
                                      <p:tavLst>
                                        <p:tav tm="0">
                                          <p:val>
                                            <p:fltVal val="0"/>
                                          </p:val>
                                        </p:tav>
                                        <p:tav tm="100000">
                                          <p:val>
                                            <p:strVal val="#ppt_h"/>
                                          </p:val>
                                        </p:tav>
                                      </p:tavLst>
                                    </p:anim>
                                    <p:anim calcmode="lin" valueType="num">
                                      <p:cBhvr>
                                        <p:cTn id="99" dur="2000" fill="hold"/>
                                        <p:tgtEl>
                                          <p:spTgt spid="31"/>
                                        </p:tgtEl>
                                        <p:attrNameLst>
                                          <p:attrName>style.rotation</p:attrName>
                                        </p:attrNameLst>
                                      </p:cBhvr>
                                      <p:tavLst>
                                        <p:tav tm="0">
                                          <p:val>
                                            <p:fltVal val="90"/>
                                          </p:val>
                                        </p:tav>
                                        <p:tav tm="100000">
                                          <p:val>
                                            <p:fltVal val="0"/>
                                          </p:val>
                                        </p:tav>
                                      </p:tavLst>
                                    </p:anim>
                                    <p:animEffect transition="in" filter="fade">
                                      <p:cBhvr>
                                        <p:cTn id="100" dur="2000"/>
                                        <p:tgtEl>
                                          <p:spTgt spid="31"/>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2000" fill="hold"/>
                                        <p:tgtEl>
                                          <p:spTgt spid="32"/>
                                        </p:tgtEl>
                                        <p:attrNameLst>
                                          <p:attrName>ppt_w</p:attrName>
                                        </p:attrNameLst>
                                      </p:cBhvr>
                                      <p:tavLst>
                                        <p:tav tm="0">
                                          <p:val>
                                            <p:fltVal val="0"/>
                                          </p:val>
                                        </p:tav>
                                        <p:tav tm="100000">
                                          <p:val>
                                            <p:strVal val="#ppt_w"/>
                                          </p:val>
                                        </p:tav>
                                      </p:tavLst>
                                    </p:anim>
                                    <p:anim calcmode="lin" valueType="num">
                                      <p:cBhvr>
                                        <p:cTn id="104" dur="2000" fill="hold"/>
                                        <p:tgtEl>
                                          <p:spTgt spid="32"/>
                                        </p:tgtEl>
                                        <p:attrNameLst>
                                          <p:attrName>ppt_h</p:attrName>
                                        </p:attrNameLst>
                                      </p:cBhvr>
                                      <p:tavLst>
                                        <p:tav tm="0">
                                          <p:val>
                                            <p:fltVal val="0"/>
                                          </p:val>
                                        </p:tav>
                                        <p:tav tm="100000">
                                          <p:val>
                                            <p:strVal val="#ppt_h"/>
                                          </p:val>
                                        </p:tav>
                                      </p:tavLst>
                                    </p:anim>
                                    <p:anim calcmode="lin" valueType="num">
                                      <p:cBhvr>
                                        <p:cTn id="105" dur="2000" fill="hold"/>
                                        <p:tgtEl>
                                          <p:spTgt spid="32"/>
                                        </p:tgtEl>
                                        <p:attrNameLst>
                                          <p:attrName>style.rotation</p:attrName>
                                        </p:attrNameLst>
                                      </p:cBhvr>
                                      <p:tavLst>
                                        <p:tav tm="0">
                                          <p:val>
                                            <p:fltVal val="90"/>
                                          </p:val>
                                        </p:tav>
                                        <p:tav tm="100000">
                                          <p:val>
                                            <p:fltVal val="0"/>
                                          </p:val>
                                        </p:tav>
                                      </p:tavLst>
                                    </p:anim>
                                    <p:animEffect transition="in" filter="fade">
                                      <p:cBhvr>
                                        <p:cTn id="106" dur="2000"/>
                                        <p:tgtEl>
                                          <p:spTgt spid="32"/>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9"/>
                                        </p:tgtEl>
                                        <p:attrNameLst>
                                          <p:attrName>style.visibility</p:attrName>
                                        </p:attrNameLst>
                                      </p:cBhvr>
                                      <p:to>
                                        <p:strVal val="visible"/>
                                      </p:to>
                                    </p:set>
                                    <p:anim calcmode="lin" valueType="num">
                                      <p:cBhvr>
                                        <p:cTn id="109" dur="2000" fill="hold"/>
                                        <p:tgtEl>
                                          <p:spTgt spid="9"/>
                                        </p:tgtEl>
                                        <p:attrNameLst>
                                          <p:attrName>ppt_w</p:attrName>
                                        </p:attrNameLst>
                                      </p:cBhvr>
                                      <p:tavLst>
                                        <p:tav tm="0">
                                          <p:val>
                                            <p:fltVal val="0"/>
                                          </p:val>
                                        </p:tav>
                                        <p:tav tm="100000">
                                          <p:val>
                                            <p:strVal val="#ppt_w"/>
                                          </p:val>
                                        </p:tav>
                                      </p:tavLst>
                                    </p:anim>
                                    <p:anim calcmode="lin" valueType="num">
                                      <p:cBhvr>
                                        <p:cTn id="110" dur="2000" fill="hold"/>
                                        <p:tgtEl>
                                          <p:spTgt spid="9"/>
                                        </p:tgtEl>
                                        <p:attrNameLst>
                                          <p:attrName>ppt_h</p:attrName>
                                        </p:attrNameLst>
                                      </p:cBhvr>
                                      <p:tavLst>
                                        <p:tav tm="0">
                                          <p:val>
                                            <p:fltVal val="0"/>
                                          </p:val>
                                        </p:tav>
                                        <p:tav tm="100000">
                                          <p:val>
                                            <p:strVal val="#ppt_h"/>
                                          </p:val>
                                        </p:tav>
                                      </p:tavLst>
                                    </p:anim>
                                    <p:anim calcmode="lin" valueType="num">
                                      <p:cBhvr>
                                        <p:cTn id="111" dur="2000" fill="hold"/>
                                        <p:tgtEl>
                                          <p:spTgt spid="9"/>
                                        </p:tgtEl>
                                        <p:attrNameLst>
                                          <p:attrName>style.rotation</p:attrName>
                                        </p:attrNameLst>
                                      </p:cBhvr>
                                      <p:tavLst>
                                        <p:tav tm="0">
                                          <p:val>
                                            <p:fltVal val="90"/>
                                          </p:val>
                                        </p:tav>
                                        <p:tav tm="100000">
                                          <p:val>
                                            <p:fltVal val="0"/>
                                          </p:val>
                                        </p:tav>
                                      </p:tavLst>
                                    </p:anim>
                                    <p:animEffect transition="in" filter="fade">
                                      <p:cBhvr>
                                        <p:cTn id="112" dur="2000"/>
                                        <p:tgtEl>
                                          <p:spTgt spid="9"/>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2000" fill="hold"/>
                                        <p:tgtEl>
                                          <p:spTgt spid="33"/>
                                        </p:tgtEl>
                                        <p:attrNameLst>
                                          <p:attrName>ppt_w</p:attrName>
                                        </p:attrNameLst>
                                      </p:cBhvr>
                                      <p:tavLst>
                                        <p:tav tm="0">
                                          <p:val>
                                            <p:fltVal val="0"/>
                                          </p:val>
                                        </p:tav>
                                        <p:tav tm="100000">
                                          <p:val>
                                            <p:strVal val="#ppt_w"/>
                                          </p:val>
                                        </p:tav>
                                      </p:tavLst>
                                    </p:anim>
                                    <p:anim calcmode="lin" valueType="num">
                                      <p:cBhvr>
                                        <p:cTn id="116" dur="2000" fill="hold"/>
                                        <p:tgtEl>
                                          <p:spTgt spid="33"/>
                                        </p:tgtEl>
                                        <p:attrNameLst>
                                          <p:attrName>ppt_h</p:attrName>
                                        </p:attrNameLst>
                                      </p:cBhvr>
                                      <p:tavLst>
                                        <p:tav tm="0">
                                          <p:val>
                                            <p:fltVal val="0"/>
                                          </p:val>
                                        </p:tav>
                                        <p:tav tm="100000">
                                          <p:val>
                                            <p:strVal val="#ppt_h"/>
                                          </p:val>
                                        </p:tav>
                                      </p:tavLst>
                                    </p:anim>
                                    <p:anim calcmode="lin" valueType="num">
                                      <p:cBhvr>
                                        <p:cTn id="117" dur="2000" fill="hold"/>
                                        <p:tgtEl>
                                          <p:spTgt spid="33"/>
                                        </p:tgtEl>
                                        <p:attrNameLst>
                                          <p:attrName>style.rotation</p:attrName>
                                        </p:attrNameLst>
                                      </p:cBhvr>
                                      <p:tavLst>
                                        <p:tav tm="0">
                                          <p:val>
                                            <p:fltVal val="90"/>
                                          </p:val>
                                        </p:tav>
                                        <p:tav tm="100000">
                                          <p:val>
                                            <p:fltVal val="0"/>
                                          </p:val>
                                        </p:tav>
                                      </p:tavLst>
                                    </p:anim>
                                    <p:animEffect transition="in" filter="fade">
                                      <p:cBhvr>
                                        <p:cTn id="118" dur="2000"/>
                                        <p:tgtEl>
                                          <p:spTgt spid="33"/>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34"/>
                                        </p:tgtEl>
                                        <p:attrNameLst>
                                          <p:attrName>style.visibility</p:attrName>
                                        </p:attrNameLst>
                                      </p:cBhvr>
                                      <p:to>
                                        <p:strVal val="visible"/>
                                      </p:to>
                                    </p:set>
                                    <p:anim calcmode="lin" valueType="num">
                                      <p:cBhvr>
                                        <p:cTn id="121" dur="2000" fill="hold"/>
                                        <p:tgtEl>
                                          <p:spTgt spid="34"/>
                                        </p:tgtEl>
                                        <p:attrNameLst>
                                          <p:attrName>ppt_w</p:attrName>
                                        </p:attrNameLst>
                                      </p:cBhvr>
                                      <p:tavLst>
                                        <p:tav tm="0">
                                          <p:val>
                                            <p:fltVal val="0"/>
                                          </p:val>
                                        </p:tav>
                                        <p:tav tm="100000">
                                          <p:val>
                                            <p:strVal val="#ppt_w"/>
                                          </p:val>
                                        </p:tav>
                                      </p:tavLst>
                                    </p:anim>
                                    <p:anim calcmode="lin" valueType="num">
                                      <p:cBhvr>
                                        <p:cTn id="122" dur="2000" fill="hold"/>
                                        <p:tgtEl>
                                          <p:spTgt spid="34"/>
                                        </p:tgtEl>
                                        <p:attrNameLst>
                                          <p:attrName>ppt_h</p:attrName>
                                        </p:attrNameLst>
                                      </p:cBhvr>
                                      <p:tavLst>
                                        <p:tav tm="0">
                                          <p:val>
                                            <p:fltVal val="0"/>
                                          </p:val>
                                        </p:tav>
                                        <p:tav tm="100000">
                                          <p:val>
                                            <p:strVal val="#ppt_h"/>
                                          </p:val>
                                        </p:tav>
                                      </p:tavLst>
                                    </p:anim>
                                    <p:anim calcmode="lin" valueType="num">
                                      <p:cBhvr>
                                        <p:cTn id="123" dur="2000" fill="hold"/>
                                        <p:tgtEl>
                                          <p:spTgt spid="34"/>
                                        </p:tgtEl>
                                        <p:attrNameLst>
                                          <p:attrName>style.rotation</p:attrName>
                                        </p:attrNameLst>
                                      </p:cBhvr>
                                      <p:tavLst>
                                        <p:tav tm="0">
                                          <p:val>
                                            <p:fltVal val="90"/>
                                          </p:val>
                                        </p:tav>
                                        <p:tav tm="100000">
                                          <p:val>
                                            <p:fltVal val="0"/>
                                          </p:val>
                                        </p:tav>
                                      </p:tavLst>
                                    </p:anim>
                                    <p:animEffect transition="in" filter="fade">
                                      <p:cBhvr>
                                        <p:cTn id="124" dur="2000"/>
                                        <p:tgtEl>
                                          <p:spTgt spid="34"/>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p:cTn id="127" dur="2000" fill="hold"/>
                                        <p:tgtEl>
                                          <p:spTgt spid="35"/>
                                        </p:tgtEl>
                                        <p:attrNameLst>
                                          <p:attrName>ppt_w</p:attrName>
                                        </p:attrNameLst>
                                      </p:cBhvr>
                                      <p:tavLst>
                                        <p:tav tm="0">
                                          <p:val>
                                            <p:fltVal val="0"/>
                                          </p:val>
                                        </p:tav>
                                        <p:tav tm="100000">
                                          <p:val>
                                            <p:strVal val="#ppt_w"/>
                                          </p:val>
                                        </p:tav>
                                      </p:tavLst>
                                    </p:anim>
                                    <p:anim calcmode="lin" valueType="num">
                                      <p:cBhvr>
                                        <p:cTn id="128" dur="2000" fill="hold"/>
                                        <p:tgtEl>
                                          <p:spTgt spid="35"/>
                                        </p:tgtEl>
                                        <p:attrNameLst>
                                          <p:attrName>ppt_h</p:attrName>
                                        </p:attrNameLst>
                                      </p:cBhvr>
                                      <p:tavLst>
                                        <p:tav tm="0">
                                          <p:val>
                                            <p:fltVal val="0"/>
                                          </p:val>
                                        </p:tav>
                                        <p:tav tm="100000">
                                          <p:val>
                                            <p:strVal val="#ppt_h"/>
                                          </p:val>
                                        </p:tav>
                                      </p:tavLst>
                                    </p:anim>
                                    <p:anim calcmode="lin" valueType="num">
                                      <p:cBhvr>
                                        <p:cTn id="129" dur="2000" fill="hold"/>
                                        <p:tgtEl>
                                          <p:spTgt spid="35"/>
                                        </p:tgtEl>
                                        <p:attrNameLst>
                                          <p:attrName>style.rotation</p:attrName>
                                        </p:attrNameLst>
                                      </p:cBhvr>
                                      <p:tavLst>
                                        <p:tav tm="0">
                                          <p:val>
                                            <p:fltVal val="90"/>
                                          </p:val>
                                        </p:tav>
                                        <p:tav tm="100000">
                                          <p:val>
                                            <p:fltVal val="0"/>
                                          </p:val>
                                        </p:tav>
                                      </p:tavLst>
                                    </p:anim>
                                    <p:animEffect transition="in" filter="fade">
                                      <p:cBhvr>
                                        <p:cTn id="130"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3" grpId="0"/>
      <p:bldP spid="22" grpId="0"/>
      <p:bldP spid="23" grpId="0"/>
      <p:bldP spid="6" grpId="0" animBg="1"/>
      <p:bldP spid="7" grpId="0"/>
      <p:bldP spid="24" grpId="0" animBg="1"/>
      <p:bldP spid="25" grpId="0" animBg="1"/>
      <p:bldP spid="26" grpId="0" animBg="1"/>
      <p:bldP spid="27" grpId="0" animBg="1"/>
      <p:bldP spid="28" grpId="0"/>
      <p:bldP spid="30" grpId="0"/>
      <p:bldP spid="31" grpId="0"/>
      <p:bldP spid="32" grpId="0"/>
      <p:bldP spid="9" grpId="0" animBg="1"/>
      <p:bldP spid="33" grpId="0" animBg="1"/>
      <p:bldP spid="34" grpId="0" animBg="1"/>
      <p:bldP spid="35" grpId="0" animBg="1"/>
      <p:bldP spid="3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Hardcov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MRT (38)">
  <a:themeElements>
    <a:clrScheme name="Office Theme 3">
      <a:dk1>
        <a:srgbClr val="000000"/>
      </a:dk1>
      <a:lt1>
        <a:srgbClr val="FFFFFF"/>
      </a:lt1>
      <a:dk2>
        <a:srgbClr val="1D1F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00"/>
        </a:dk1>
        <a:lt1>
          <a:srgbClr val="FFFFFF"/>
        </a:lt1>
        <a:dk2>
          <a:srgbClr val="135377"/>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351155"/>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D1F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830</TotalTime>
  <Words>3397</Words>
  <Application>Microsoft Office PowerPoint</Application>
  <PresentationFormat>On-screen Show (4:3)</PresentationFormat>
  <Paragraphs>228</Paragraphs>
  <Slides>28</Slides>
  <Notes>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33" baseType="lpstr">
      <vt:lpstr>Hardcover</vt:lpstr>
      <vt:lpstr>MRT (38)</vt:lpstr>
      <vt:lpstr>Solstice</vt:lpstr>
      <vt:lpstr>1_Solstice</vt:lpstr>
      <vt:lpstr>Image</vt:lpstr>
      <vt:lpstr>Slide 1</vt:lpstr>
      <vt:lpstr> فصل چهارم کتاب مدیریت استراتژیک-با عنوان:  استراتژی سطح سازمانی  </vt:lpstr>
      <vt:lpstr>استراتژی سطح سازمانی</vt:lpstr>
      <vt:lpstr>Slide 4</vt:lpstr>
      <vt:lpstr>استراتژی توسعه سازمانی * رویکردهای عمده در استراتژی توسعه عبارتنداز : 1- تمرکز یا تجارت واحد؛  2- ادغام عمودی؛    3- تنوع </vt:lpstr>
      <vt:lpstr>در وهله نخست، رویکرد تجارت واحد، به سازمان این اجازه را می دهد تا در خصوص تجارت و صنعت به یک دانش گسترده ای دست یابند، این امر باعث کاهش اشتباهات استراتژیکی می شود.</vt:lpstr>
      <vt:lpstr>از سوی دیگر استراتژی های تمرکزی ریسک هایی را نیز به دنبال خواهد داشت، به خصوص هنگامی که شرایط، از ثبات کافی برخوردار نباشد. از آنجایی که سازمان برای حفظ و بقای خود به یک محصول یا تجارت متکی می باشد، لذا بروز یک تغییر، به طور قابل ملاحظه ای عملکرد سازمانی را کاهش خواهد داد. صنایع هوایی یک نمونه خوبی برای این مورد به شمار می رود. استراتژی های تمرکزی همچنین منجر به جریان نقدینگی و سودآوری غیر یکنواختی خواهد شد. هنگامی که تجارت رشد می کند، سازمان خود را از نظر نقدینگی در موقعیت ضعیفی می بیند، زیرا رشد در اغلب اوقات، مستلزم سرمایه گذاری های اضافی بر روی تجهیزات سرمایه ای و  بازار می باشد. از سوی دیگر هنگامی که سطوح رشد، متوقف می شود، سازمان نیز خود را از نظر نقدینگی در وضعیت بهتری می بیند، چرا که برای سرمایه گذاری سودآور، فرصت های زیادی را مشاهده نمی کند. در حقیقت این امر می تواند یکی از مهمترین دلایلی باشد که سازمان هایی را که وضعیت بازارهای آن ها نامساعد است، شروع به تغییر و تنوع کنند. </vt:lpstr>
      <vt:lpstr>استراتژی های تمرکزی، باعث ایجاد چالش یا تحریک در مدیران می شود، اما این امر درباره سازمان هایی که به سرعت در حال رشد می باشند، مصداق ندارد. زیرا فرآیند رشد، فرصت ها؛ هیجان ها و ارتقای بیشتری را برای سازمان فراهم می کند. تعداد بسیار زیادی از سازمان های موفق، با توجه به برخی دلایل از قبیل اشباع بازار؛ افزایش رقابت و ...، استراتژی تمرکزی را رها کرده اند. استراتژی توسعه سازمانی، عموما از تمرکز چندین شکل ادغام عمودی یا تنوع محصولات ، بازارها یا فرآیندهای تغییر و تبدیل منابع، سرچشمه گرفته است.</vt:lpstr>
      <vt:lpstr>2. ادغام عمودی</vt:lpstr>
      <vt:lpstr>شرکت ها ممکن است به دلایل متعددی دنباله روی ادغام عمودی باشند، زیرا آنها معتقد هستند، با در نظر گرفتن یکی از وظایفی که قبلا توسط یک شرکت دیگر انجام شده است، می توانند میزان سوددهی را افزایش دهند و از صرفه جویی هزینه معاملاتی استفاده نمایند. به طور کلی، صرفه جویی در هزینه های معاملاتی به مطالعه مبادلات اقتصادی و هزینه های آن ها می پردازد.</vt:lpstr>
      <vt:lpstr>جدول هزینه معاملاتی و ادغام عمودی</vt:lpstr>
      <vt:lpstr>تحقیقات نشان می دهد ادغام عمودی در مقایسه باسایر استراتژی های سطح سازمانی یک استراتژی سودآور به شمار نمی رود. نکته بسیار مهمی که در رابطه با استراتژی ها باید آن را به خاطر داشت ، این است که برخی از شرکت ها، در دنبال نمودن این استراتژی ها به موفقیت قابل ملاحظه ای دست پیدا کرده اند. به طور خلاصه می توان گفت اگر شرکتی تصمیم بگیرد تامین کننده مواد اولیه شرکت خود باشد و پس از فرآیند تولید، محصولا ت ساخته شده را نیز مستقیما به فروش رساند، آن شرکت از استراتژی توسعه ای ادغام عمودی استفاده کرده است.  ابعاد استراتژی ادغام عمودی به دو بخش تقسیم می شود: *استراتژی ادغام عمودی نزولی *استراتژی ادغام عمودی صعودی  در صورتی که شرکت فقط به تامین مواد اولیه خود بپردازد، استراتژی بکارگرفته شده، نزولی می باشد ولی هنگامی که شرکت به فروش محصولات ساخته شده نیز بپردازد ، در آن صورت استراتژی به کار گرفته شده صعودی است.</vt:lpstr>
      <vt:lpstr>3. تنوع: تنوع یکی از مباحثی است که در تمام مباحث مدیریت استراتژیک مورد توجه قرار گرفته است.  تنوع را می توان به دو مقوله عمده تقسیم بندی نمود: تنوع همگن و تنوع غیر همگن. </vt:lpstr>
      <vt:lpstr>دلایل متداول برای اتخاذ استراتژی تنوع</vt:lpstr>
      <vt:lpstr>Slide 15</vt:lpstr>
      <vt:lpstr>Slide 16</vt:lpstr>
      <vt:lpstr>تنوع همگن نامشهود هنگامی رخ می دهد که توانمندی های ایجاد شده در یک زمینه، برای زمینه های دیگر نیز به کار می رود.این امر منجر به هم افزایی مدیریتی می شود.</vt:lpstr>
      <vt:lpstr>Slide 18</vt:lpstr>
      <vt:lpstr>Slide 19</vt:lpstr>
      <vt:lpstr>سازمان ها براساس فنون و منابع زیر می توانند به ایجاد توانمندی های محوری بپردازند. این توانمندی ها از طریق: *یکپارچه سازی مهارتهای مدیریتی و تکنولوژی *خریدهای متمرکز *بالابردن ارزش خرید مشتری *حضور گسترده در فعالیت های تجاری، حاصل می شود.  مکانیزم های اجرایی استراتژی تنوع  این بخش روش های موجود در استراتژی تنوع را مورد تاکید قرار می دهد.این روش ها شامل پیمان های مشارکت داخلی؛ ادغام از طریق خرید ها؛ اتحادهای استراتژیکی و مشارکت خاص می باشد. 1. مشارکت داخلی:  مشارکت داخلی را می توان به عنوان یک فرآیند یادگیری سازمان برشمرد. این مشارکت با استفاده از توانمندی های داخلی سازمان به صورت مقاطعه کاری صورت می گیرد.برخی از سازمان ها به مشارکت داخلی بسیار مقید هستند.</vt:lpstr>
      <vt:lpstr>Slide 21</vt:lpstr>
      <vt:lpstr>Slide 22</vt:lpstr>
      <vt:lpstr>تعدادی از مشکلات بالقوه در ادغام ها: </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hoosein</dc:creator>
  <cp:lastModifiedBy>Majid</cp:lastModifiedBy>
  <cp:revision>64</cp:revision>
  <dcterms:created xsi:type="dcterms:W3CDTF">2016-03-24T06:07:58Z</dcterms:created>
  <dcterms:modified xsi:type="dcterms:W3CDTF">2016-04-05T14:24:12Z</dcterms:modified>
</cp:coreProperties>
</file>