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6A663-95E4-4FE9-B8ED-B4B74F1250F7}" type="datetimeFigureOut">
              <a:rPr lang="en-US" smtClean="0"/>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964D6-69BE-4426-8603-5B314C4DD985}" type="slidenum">
              <a:rPr lang="en-US" smtClean="0"/>
              <a:t>‹#›</a:t>
            </a:fld>
            <a:endParaRPr lang="en-US"/>
          </a:p>
        </p:txBody>
      </p:sp>
    </p:spTree>
    <p:extLst>
      <p:ext uri="{BB962C8B-B14F-4D97-AF65-F5344CB8AC3E}">
        <p14:creationId xmlns:p14="http://schemas.microsoft.com/office/powerpoint/2010/main" val="128335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53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A663783A-4AD1-415F-BF58-01ECD6207B0A}" type="slidenum">
              <a:rPr lang="fa-IR" altLang="en-US" b="0"/>
              <a:pPr rtl="0" eaLnBrk="1" hangingPunct="1">
                <a:spcBef>
                  <a:spcPct val="0"/>
                </a:spcBef>
              </a:pPr>
              <a:t>1</a:t>
            </a:fld>
            <a:endParaRPr lang="en-US" altLang="en-US" b="0" dirty="0"/>
          </a:p>
        </p:txBody>
      </p:sp>
    </p:spTree>
    <p:extLst>
      <p:ext uri="{BB962C8B-B14F-4D97-AF65-F5344CB8AC3E}">
        <p14:creationId xmlns:p14="http://schemas.microsoft.com/office/powerpoint/2010/main" val="1155337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1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F7CCEBAD-3EAD-4F76-B401-F7EFA1304081}" type="slidenum">
              <a:rPr lang="fa-IR" altLang="en-US" b="0"/>
              <a:pPr rtl="0" eaLnBrk="1" hangingPunct="1">
                <a:spcBef>
                  <a:spcPct val="0"/>
                </a:spcBef>
              </a:pPr>
              <a:t>135</a:t>
            </a:fld>
            <a:endParaRPr lang="en-US" altLang="en-US" b="0"/>
          </a:p>
        </p:txBody>
      </p:sp>
    </p:spTree>
    <p:extLst>
      <p:ext uri="{BB962C8B-B14F-4D97-AF65-F5344CB8AC3E}">
        <p14:creationId xmlns:p14="http://schemas.microsoft.com/office/powerpoint/2010/main" val="226987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6DD4365D-6195-40F9-85CD-DD6582684753}" type="slidenum">
              <a:rPr lang="fa-IR" altLang="en-US" b="0"/>
              <a:pPr rtl="0" eaLnBrk="1" hangingPunct="1">
                <a:spcBef>
                  <a:spcPct val="0"/>
                </a:spcBef>
              </a:pPr>
              <a:t>136</a:t>
            </a:fld>
            <a:endParaRPr lang="en-US" altLang="en-US" b="0"/>
          </a:p>
        </p:txBody>
      </p:sp>
    </p:spTree>
    <p:extLst>
      <p:ext uri="{BB962C8B-B14F-4D97-AF65-F5344CB8AC3E}">
        <p14:creationId xmlns:p14="http://schemas.microsoft.com/office/powerpoint/2010/main" val="381729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6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69C9A28C-7726-4645-9B82-0623833C5361}" type="slidenum">
              <a:rPr lang="fa-IR" altLang="en-US" b="0"/>
              <a:pPr rtl="0" eaLnBrk="1" hangingPunct="1">
                <a:spcBef>
                  <a:spcPct val="0"/>
                </a:spcBef>
              </a:pPr>
              <a:t>138</a:t>
            </a:fld>
            <a:endParaRPr lang="en-US" altLang="en-US" b="0"/>
          </a:p>
        </p:txBody>
      </p:sp>
    </p:spTree>
    <p:extLst>
      <p:ext uri="{BB962C8B-B14F-4D97-AF65-F5344CB8AC3E}">
        <p14:creationId xmlns:p14="http://schemas.microsoft.com/office/powerpoint/2010/main" val="3861946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20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B9D4701-E574-4786-8AC0-7FF9D656A96A}" type="slidenum">
              <a:rPr lang="fa-IR" altLang="en-US" b="0"/>
              <a:pPr rtl="0" eaLnBrk="1" hangingPunct="1">
                <a:spcBef>
                  <a:spcPct val="0"/>
                </a:spcBef>
              </a:pPr>
              <a:t>142</a:t>
            </a:fld>
            <a:endParaRPr lang="en-US" altLang="en-US" b="0"/>
          </a:p>
        </p:txBody>
      </p:sp>
    </p:spTree>
    <p:extLst>
      <p:ext uri="{BB962C8B-B14F-4D97-AF65-F5344CB8AC3E}">
        <p14:creationId xmlns:p14="http://schemas.microsoft.com/office/powerpoint/2010/main" val="262853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4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942153E-2616-414B-8B07-796D3643FDC8}" type="slidenum">
              <a:rPr lang="fa-IR" altLang="en-US" b="0"/>
              <a:pPr rtl="0" eaLnBrk="1" hangingPunct="1">
                <a:spcBef>
                  <a:spcPct val="0"/>
                </a:spcBef>
              </a:pPr>
              <a:t>143</a:t>
            </a:fld>
            <a:endParaRPr lang="en-US" altLang="en-US" b="0"/>
          </a:p>
        </p:txBody>
      </p:sp>
    </p:spTree>
    <p:extLst>
      <p:ext uri="{BB962C8B-B14F-4D97-AF65-F5344CB8AC3E}">
        <p14:creationId xmlns:p14="http://schemas.microsoft.com/office/powerpoint/2010/main" val="34572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6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12408F6A-9E00-440E-8EA9-9741666F9737}" type="slidenum">
              <a:rPr lang="fa-IR" altLang="en-US" b="0"/>
              <a:pPr rtl="0" eaLnBrk="1" hangingPunct="1">
                <a:spcBef>
                  <a:spcPct val="0"/>
                </a:spcBef>
              </a:pPr>
              <a:t>144</a:t>
            </a:fld>
            <a:endParaRPr lang="en-US" altLang="en-US" b="0"/>
          </a:p>
        </p:txBody>
      </p:sp>
    </p:spTree>
    <p:extLst>
      <p:ext uri="{BB962C8B-B14F-4D97-AF65-F5344CB8AC3E}">
        <p14:creationId xmlns:p14="http://schemas.microsoft.com/office/powerpoint/2010/main" val="2994022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781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FC525C01-E2E1-4CBC-A9D1-DE3F9E49713A}" type="slidenum">
              <a:rPr lang="fa-IR" altLang="en-US" b="0"/>
              <a:pPr rtl="0" eaLnBrk="1" hangingPunct="1">
                <a:spcBef>
                  <a:spcPct val="0"/>
                </a:spcBef>
              </a:pPr>
              <a:t>145</a:t>
            </a:fld>
            <a:endParaRPr lang="en-US" altLang="en-US" b="0"/>
          </a:p>
        </p:txBody>
      </p:sp>
    </p:spTree>
    <p:extLst>
      <p:ext uri="{BB962C8B-B14F-4D97-AF65-F5344CB8AC3E}">
        <p14:creationId xmlns:p14="http://schemas.microsoft.com/office/powerpoint/2010/main" val="2189266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02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C8B7ADF-436B-4D6B-BE35-F6EB3E3B09CA}" type="slidenum">
              <a:rPr lang="fa-IR" altLang="en-US" b="0"/>
              <a:pPr rtl="0" eaLnBrk="1" hangingPunct="1">
                <a:spcBef>
                  <a:spcPct val="0"/>
                </a:spcBef>
              </a:pPr>
              <a:t>146</a:t>
            </a:fld>
            <a:endParaRPr lang="en-US" altLang="en-US" b="0"/>
          </a:p>
        </p:txBody>
      </p:sp>
    </p:spTree>
    <p:extLst>
      <p:ext uri="{BB962C8B-B14F-4D97-AF65-F5344CB8AC3E}">
        <p14:creationId xmlns:p14="http://schemas.microsoft.com/office/powerpoint/2010/main" val="2774428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2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6D31912F-C9C6-40D4-9530-DF6CFB99C4ED}" type="slidenum">
              <a:rPr lang="fa-IR" altLang="en-US" b="0"/>
              <a:pPr rtl="0" eaLnBrk="1" hangingPunct="1">
                <a:spcBef>
                  <a:spcPct val="0"/>
                </a:spcBef>
              </a:pPr>
              <a:t>147</a:t>
            </a:fld>
            <a:endParaRPr lang="en-US" altLang="en-US" b="0"/>
          </a:p>
        </p:txBody>
      </p:sp>
    </p:spTree>
    <p:extLst>
      <p:ext uri="{BB962C8B-B14F-4D97-AF65-F5344CB8AC3E}">
        <p14:creationId xmlns:p14="http://schemas.microsoft.com/office/powerpoint/2010/main" val="1178276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4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FE2AF948-12D1-429F-89A0-6883A6F959DE}" type="slidenum">
              <a:rPr lang="fa-IR" altLang="en-US" b="0"/>
              <a:pPr rtl="0" eaLnBrk="1" hangingPunct="1">
                <a:spcBef>
                  <a:spcPct val="0"/>
                </a:spcBef>
              </a:pPr>
              <a:t>148</a:t>
            </a:fld>
            <a:endParaRPr lang="en-US" altLang="en-US" b="0"/>
          </a:p>
        </p:txBody>
      </p:sp>
    </p:spTree>
    <p:extLst>
      <p:ext uri="{BB962C8B-B14F-4D97-AF65-F5344CB8AC3E}">
        <p14:creationId xmlns:p14="http://schemas.microsoft.com/office/powerpoint/2010/main" val="30565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CB35CC94-D176-446B-97A3-98D4F67FF59B}" type="slidenum">
              <a:rPr lang="fa-IR" altLang="en-US" b="0"/>
              <a:pPr rtl="0" eaLnBrk="1" hangingPunct="1">
                <a:spcBef>
                  <a:spcPct val="0"/>
                </a:spcBef>
              </a:pPr>
              <a:t>51</a:t>
            </a:fld>
            <a:endParaRPr lang="en-US" altLang="en-US" b="0" dirty="0"/>
          </a:p>
        </p:txBody>
      </p:sp>
    </p:spTree>
    <p:extLst>
      <p:ext uri="{BB962C8B-B14F-4D97-AF65-F5344CB8AC3E}">
        <p14:creationId xmlns:p14="http://schemas.microsoft.com/office/powerpoint/2010/main" val="1586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63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AB94119B-EE60-4085-B840-6D24752794DD}" type="slidenum">
              <a:rPr lang="fa-IR" altLang="en-US" b="0"/>
              <a:pPr rtl="0" eaLnBrk="1" hangingPunct="1">
                <a:spcBef>
                  <a:spcPct val="0"/>
                </a:spcBef>
              </a:pPr>
              <a:t>149</a:t>
            </a:fld>
            <a:endParaRPr lang="en-US" altLang="en-US" b="0"/>
          </a:p>
        </p:txBody>
      </p:sp>
    </p:spTree>
    <p:extLst>
      <p:ext uri="{BB962C8B-B14F-4D97-AF65-F5344CB8AC3E}">
        <p14:creationId xmlns:p14="http://schemas.microsoft.com/office/powerpoint/2010/main" val="103627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8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12D7C3A-E4C9-4842-AA25-1C09A55C6CE0}" type="slidenum">
              <a:rPr lang="fa-IR" altLang="en-US" b="0"/>
              <a:pPr rtl="0" eaLnBrk="1" hangingPunct="1">
                <a:spcBef>
                  <a:spcPct val="0"/>
                </a:spcBef>
              </a:pPr>
              <a:t>150</a:t>
            </a:fld>
            <a:endParaRPr lang="en-US" altLang="en-US" b="0"/>
          </a:p>
        </p:txBody>
      </p:sp>
    </p:spTree>
    <p:extLst>
      <p:ext uri="{BB962C8B-B14F-4D97-AF65-F5344CB8AC3E}">
        <p14:creationId xmlns:p14="http://schemas.microsoft.com/office/powerpoint/2010/main" val="14809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04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B3D02153-2E41-4883-858E-52AC296137B6}" type="slidenum">
              <a:rPr lang="fa-IR" altLang="en-US" b="0"/>
              <a:pPr rtl="0" eaLnBrk="1" hangingPunct="1">
                <a:spcBef>
                  <a:spcPct val="0"/>
                </a:spcBef>
              </a:pPr>
              <a:t>151</a:t>
            </a:fld>
            <a:endParaRPr lang="en-US" altLang="en-US" b="0"/>
          </a:p>
        </p:txBody>
      </p:sp>
    </p:spTree>
    <p:extLst>
      <p:ext uri="{BB962C8B-B14F-4D97-AF65-F5344CB8AC3E}">
        <p14:creationId xmlns:p14="http://schemas.microsoft.com/office/powerpoint/2010/main" val="2462247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E0883A3-E773-4522-854D-5FC3D04AB869}" type="slidenum">
              <a:rPr lang="fa-IR" altLang="en-US" b="0"/>
              <a:pPr rtl="0" eaLnBrk="1" hangingPunct="1">
                <a:spcBef>
                  <a:spcPct val="0"/>
                </a:spcBef>
              </a:pPr>
              <a:t>173</a:t>
            </a:fld>
            <a:endParaRPr lang="en-US" altLang="en-US" b="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extLst>
      <p:ext uri="{BB962C8B-B14F-4D97-AF65-F5344CB8AC3E}">
        <p14:creationId xmlns:p14="http://schemas.microsoft.com/office/powerpoint/2010/main" val="911031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160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EE51203-8B34-4420-A610-382B2D37352F}" type="slidenum">
              <a:rPr lang="fa-IR" altLang="en-US" b="0"/>
              <a:pPr rtl="0" eaLnBrk="1" hangingPunct="1">
                <a:spcBef>
                  <a:spcPct val="0"/>
                </a:spcBef>
              </a:pPr>
              <a:t>174</a:t>
            </a:fld>
            <a:endParaRPr lang="en-US" altLang="en-US" b="0"/>
          </a:p>
        </p:txBody>
      </p:sp>
    </p:spTree>
    <p:extLst>
      <p:ext uri="{BB962C8B-B14F-4D97-AF65-F5344CB8AC3E}">
        <p14:creationId xmlns:p14="http://schemas.microsoft.com/office/powerpoint/2010/main" val="421398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181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1C678C7-CE16-45F3-984E-80EA7BC45BC2}" type="slidenum">
              <a:rPr lang="fa-IR" altLang="en-US" b="0"/>
              <a:pPr rtl="0" eaLnBrk="1" hangingPunct="1">
                <a:spcBef>
                  <a:spcPct val="0"/>
                </a:spcBef>
              </a:pPr>
              <a:t>175</a:t>
            </a:fld>
            <a:endParaRPr lang="en-US" altLang="en-US" b="0"/>
          </a:p>
        </p:txBody>
      </p:sp>
    </p:spTree>
    <p:extLst>
      <p:ext uri="{BB962C8B-B14F-4D97-AF65-F5344CB8AC3E}">
        <p14:creationId xmlns:p14="http://schemas.microsoft.com/office/powerpoint/2010/main" val="842746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211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9D0FFBFF-60BF-4A48-B093-F9EA863E2DE2}" type="slidenum">
              <a:rPr lang="fa-IR" altLang="en-US" b="0"/>
              <a:pPr rtl="0" eaLnBrk="1" hangingPunct="1">
                <a:spcBef>
                  <a:spcPct val="0"/>
                </a:spcBef>
              </a:pPr>
              <a:t>177</a:t>
            </a:fld>
            <a:endParaRPr lang="en-US" altLang="en-US" b="0"/>
          </a:p>
        </p:txBody>
      </p:sp>
    </p:spTree>
    <p:extLst>
      <p:ext uri="{BB962C8B-B14F-4D97-AF65-F5344CB8AC3E}">
        <p14:creationId xmlns:p14="http://schemas.microsoft.com/office/powerpoint/2010/main" val="30794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263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386B20E7-24B0-43C9-95E8-6B77BEC386D7}" type="slidenum">
              <a:rPr lang="fa-IR" altLang="en-US" b="0"/>
              <a:pPr rtl="0" eaLnBrk="1" hangingPunct="1">
                <a:spcBef>
                  <a:spcPct val="0"/>
                </a:spcBef>
              </a:pPr>
              <a:t>181</a:t>
            </a:fld>
            <a:endParaRPr lang="en-US" altLang="en-US" b="0"/>
          </a:p>
        </p:txBody>
      </p:sp>
    </p:spTree>
    <p:extLst>
      <p:ext uri="{BB962C8B-B14F-4D97-AF65-F5344CB8AC3E}">
        <p14:creationId xmlns:p14="http://schemas.microsoft.com/office/powerpoint/2010/main" val="2115314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283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73451926-CA17-47F2-B8C6-02AAE94D59BC}" type="slidenum">
              <a:rPr lang="fa-IR" altLang="en-US" b="0"/>
              <a:pPr rtl="0" eaLnBrk="1" hangingPunct="1">
                <a:spcBef>
                  <a:spcPct val="0"/>
                </a:spcBef>
              </a:pPr>
              <a:t>182</a:t>
            </a:fld>
            <a:endParaRPr lang="en-US" altLang="en-US" b="0"/>
          </a:p>
        </p:txBody>
      </p:sp>
    </p:spTree>
    <p:extLst>
      <p:ext uri="{BB962C8B-B14F-4D97-AF65-F5344CB8AC3E}">
        <p14:creationId xmlns:p14="http://schemas.microsoft.com/office/powerpoint/2010/main" val="1379580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324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AC69D7C4-962A-4F15-8702-7CCD5EE47278}" type="slidenum">
              <a:rPr lang="fa-IR" altLang="en-US" b="0"/>
              <a:pPr rtl="0" eaLnBrk="1" hangingPunct="1">
                <a:spcBef>
                  <a:spcPct val="0"/>
                </a:spcBef>
              </a:pPr>
              <a:t>185</a:t>
            </a:fld>
            <a:endParaRPr lang="en-US" altLang="en-US" b="0"/>
          </a:p>
        </p:txBody>
      </p:sp>
    </p:spTree>
    <p:extLst>
      <p:ext uri="{BB962C8B-B14F-4D97-AF65-F5344CB8AC3E}">
        <p14:creationId xmlns:p14="http://schemas.microsoft.com/office/powerpoint/2010/main" val="3993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372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0A530C66-1594-4DC2-BCCD-2D746FC4893A}" type="slidenum">
              <a:rPr lang="fa-IR" altLang="en-US" b="0"/>
              <a:pPr rtl="0" eaLnBrk="1" hangingPunct="1">
                <a:spcBef>
                  <a:spcPct val="0"/>
                </a:spcBef>
              </a:pPr>
              <a:t>118</a:t>
            </a:fld>
            <a:endParaRPr lang="en-US" altLang="en-US" b="0" dirty="0"/>
          </a:p>
        </p:txBody>
      </p:sp>
    </p:spTree>
    <p:extLst>
      <p:ext uri="{BB962C8B-B14F-4D97-AF65-F5344CB8AC3E}">
        <p14:creationId xmlns:p14="http://schemas.microsoft.com/office/powerpoint/2010/main" val="3509877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355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77D8D2F4-0D0C-4E7E-B21A-809AC99AB7D9}" type="slidenum">
              <a:rPr lang="fa-IR" altLang="en-US" b="0"/>
              <a:pPr rtl="0" eaLnBrk="1" hangingPunct="1">
                <a:spcBef>
                  <a:spcPct val="0"/>
                </a:spcBef>
              </a:pPr>
              <a:t>187</a:t>
            </a:fld>
            <a:endParaRPr lang="en-US" altLang="en-US" b="0"/>
          </a:p>
        </p:txBody>
      </p:sp>
    </p:spTree>
    <p:extLst>
      <p:ext uri="{BB962C8B-B14F-4D97-AF65-F5344CB8AC3E}">
        <p14:creationId xmlns:p14="http://schemas.microsoft.com/office/powerpoint/2010/main" val="2491072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375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B5806A3E-1FA7-46C2-B76E-751FAAFF5EA7}" type="slidenum">
              <a:rPr lang="fa-IR" altLang="en-US" b="0"/>
              <a:pPr rtl="0" eaLnBrk="1" hangingPunct="1">
                <a:spcBef>
                  <a:spcPct val="0"/>
                </a:spcBef>
              </a:pPr>
              <a:t>188</a:t>
            </a:fld>
            <a:endParaRPr lang="en-US" altLang="en-US" b="0"/>
          </a:p>
        </p:txBody>
      </p:sp>
    </p:spTree>
    <p:extLst>
      <p:ext uri="{BB962C8B-B14F-4D97-AF65-F5344CB8AC3E}">
        <p14:creationId xmlns:p14="http://schemas.microsoft.com/office/powerpoint/2010/main" val="1495125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396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A36017A6-6E8C-4905-BB3B-95D950356F51}" type="slidenum">
              <a:rPr lang="fa-IR" altLang="en-US" b="0"/>
              <a:pPr rtl="0" eaLnBrk="1" hangingPunct="1">
                <a:spcBef>
                  <a:spcPct val="0"/>
                </a:spcBef>
              </a:pPr>
              <a:t>189</a:t>
            </a:fld>
            <a:endParaRPr lang="en-US" altLang="en-US" b="0"/>
          </a:p>
        </p:txBody>
      </p:sp>
    </p:spTree>
    <p:extLst>
      <p:ext uri="{BB962C8B-B14F-4D97-AF65-F5344CB8AC3E}">
        <p14:creationId xmlns:p14="http://schemas.microsoft.com/office/powerpoint/2010/main" val="392530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416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9244799-2601-4812-940D-ABD96EC7D3B1}" type="slidenum">
              <a:rPr lang="fa-IR" altLang="en-US" b="0"/>
              <a:pPr rtl="0" eaLnBrk="1" hangingPunct="1">
                <a:spcBef>
                  <a:spcPct val="0"/>
                </a:spcBef>
              </a:pPr>
              <a:t>190</a:t>
            </a:fld>
            <a:endParaRPr lang="en-US" altLang="en-US" b="0"/>
          </a:p>
        </p:txBody>
      </p:sp>
    </p:spTree>
    <p:extLst>
      <p:ext uri="{BB962C8B-B14F-4D97-AF65-F5344CB8AC3E}">
        <p14:creationId xmlns:p14="http://schemas.microsoft.com/office/powerpoint/2010/main" val="25379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437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884989DA-6544-462D-9F1E-C08DB5EF332E}" type="slidenum">
              <a:rPr lang="fa-IR" altLang="en-US" b="0"/>
              <a:pPr rtl="0" eaLnBrk="1" hangingPunct="1">
                <a:spcBef>
                  <a:spcPct val="0"/>
                </a:spcBef>
              </a:pPr>
              <a:t>191</a:t>
            </a:fld>
            <a:endParaRPr lang="en-US" altLang="en-US" b="0"/>
          </a:p>
        </p:txBody>
      </p:sp>
    </p:spTree>
    <p:extLst>
      <p:ext uri="{BB962C8B-B14F-4D97-AF65-F5344CB8AC3E}">
        <p14:creationId xmlns:p14="http://schemas.microsoft.com/office/powerpoint/2010/main" val="823836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457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C3BF02F0-B99E-469E-9022-24C69EF5BFE3}" type="slidenum">
              <a:rPr lang="fa-IR" altLang="en-US" b="0"/>
              <a:pPr rtl="0" eaLnBrk="1" hangingPunct="1">
                <a:spcBef>
                  <a:spcPct val="0"/>
                </a:spcBef>
              </a:pPr>
              <a:t>192</a:t>
            </a:fld>
            <a:endParaRPr lang="en-US" altLang="en-US" b="0"/>
          </a:p>
        </p:txBody>
      </p:sp>
    </p:spTree>
    <p:extLst>
      <p:ext uri="{BB962C8B-B14F-4D97-AF65-F5344CB8AC3E}">
        <p14:creationId xmlns:p14="http://schemas.microsoft.com/office/powerpoint/2010/main" val="4196902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478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392820F8-8887-40DB-9A25-B3ADE2B62850}" type="slidenum">
              <a:rPr lang="fa-IR" altLang="en-US" b="0"/>
              <a:pPr rtl="0" eaLnBrk="1" hangingPunct="1">
                <a:spcBef>
                  <a:spcPct val="0"/>
                </a:spcBef>
              </a:pPr>
              <a:t>193</a:t>
            </a:fld>
            <a:endParaRPr lang="en-US" altLang="en-US" b="0"/>
          </a:p>
        </p:txBody>
      </p:sp>
    </p:spTree>
    <p:extLst>
      <p:ext uri="{BB962C8B-B14F-4D97-AF65-F5344CB8AC3E}">
        <p14:creationId xmlns:p14="http://schemas.microsoft.com/office/powerpoint/2010/main" val="2591402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498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BFEA65FF-FC10-4FB6-BD8D-024EA84021B0}" type="slidenum">
              <a:rPr lang="fa-IR" altLang="en-US" b="0"/>
              <a:pPr rtl="0" eaLnBrk="1" hangingPunct="1">
                <a:spcBef>
                  <a:spcPct val="0"/>
                </a:spcBef>
              </a:pPr>
              <a:t>194</a:t>
            </a:fld>
            <a:endParaRPr lang="en-US" altLang="en-US" b="0"/>
          </a:p>
        </p:txBody>
      </p:sp>
    </p:spTree>
    <p:extLst>
      <p:ext uri="{BB962C8B-B14F-4D97-AF65-F5344CB8AC3E}">
        <p14:creationId xmlns:p14="http://schemas.microsoft.com/office/powerpoint/2010/main" val="1923894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519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627FADD-1067-4FFF-AF04-A99B56550356}" type="slidenum">
              <a:rPr lang="fa-IR" altLang="en-US" b="0"/>
              <a:pPr rtl="0" eaLnBrk="1" hangingPunct="1">
                <a:spcBef>
                  <a:spcPct val="0"/>
                </a:spcBef>
              </a:pPr>
              <a:t>195</a:t>
            </a:fld>
            <a:endParaRPr lang="en-US" altLang="en-US" b="0"/>
          </a:p>
        </p:txBody>
      </p:sp>
    </p:spTree>
    <p:extLst>
      <p:ext uri="{BB962C8B-B14F-4D97-AF65-F5344CB8AC3E}">
        <p14:creationId xmlns:p14="http://schemas.microsoft.com/office/powerpoint/2010/main" val="3586954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539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D27975CC-D0E2-4C24-AEAC-E5D0C22A6E52}" type="slidenum">
              <a:rPr lang="fa-IR" altLang="en-US" b="0"/>
              <a:pPr rtl="0" eaLnBrk="1" hangingPunct="1">
                <a:spcBef>
                  <a:spcPct val="0"/>
                </a:spcBef>
              </a:pPr>
              <a:t>196</a:t>
            </a:fld>
            <a:endParaRPr lang="en-US" altLang="en-US" b="0"/>
          </a:p>
        </p:txBody>
      </p:sp>
    </p:spTree>
    <p:extLst>
      <p:ext uri="{BB962C8B-B14F-4D97-AF65-F5344CB8AC3E}">
        <p14:creationId xmlns:p14="http://schemas.microsoft.com/office/powerpoint/2010/main" val="367106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402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47FCEB2F-C682-4023-B7B7-00D3F4DB84D4}" type="slidenum">
              <a:rPr lang="fa-IR" altLang="en-US" b="0"/>
              <a:pPr rtl="0" eaLnBrk="1" hangingPunct="1">
                <a:spcBef>
                  <a:spcPct val="0"/>
                </a:spcBef>
              </a:pPr>
              <a:t>120</a:t>
            </a:fld>
            <a:endParaRPr lang="en-US" altLang="en-US" b="0" dirty="0"/>
          </a:p>
        </p:txBody>
      </p:sp>
    </p:spTree>
    <p:extLst>
      <p:ext uri="{BB962C8B-B14F-4D97-AF65-F5344CB8AC3E}">
        <p14:creationId xmlns:p14="http://schemas.microsoft.com/office/powerpoint/2010/main" val="476831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560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2B5E805-F8F0-4332-99CD-3747324C34D4}" type="slidenum">
              <a:rPr lang="fa-IR" altLang="en-US" b="0"/>
              <a:pPr rtl="0" eaLnBrk="1" hangingPunct="1">
                <a:spcBef>
                  <a:spcPct val="0"/>
                </a:spcBef>
              </a:pPr>
              <a:t>197</a:t>
            </a:fld>
            <a:endParaRPr lang="en-US" altLang="en-US" b="0"/>
          </a:p>
        </p:txBody>
      </p:sp>
    </p:spTree>
    <p:extLst>
      <p:ext uri="{BB962C8B-B14F-4D97-AF65-F5344CB8AC3E}">
        <p14:creationId xmlns:p14="http://schemas.microsoft.com/office/powerpoint/2010/main" val="473205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580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FCBE4383-08D7-47D1-AD0F-2081E4A8A67A}" type="slidenum">
              <a:rPr lang="fa-IR" altLang="en-US" b="0"/>
              <a:pPr rtl="0" eaLnBrk="1" hangingPunct="1">
                <a:spcBef>
                  <a:spcPct val="0"/>
                </a:spcBef>
              </a:pPr>
              <a:t>198</a:t>
            </a:fld>
            <a:endParaRPr lang="en-US" altLang="en-US" b="0"/>
          </a:p>
        </p:txBody>
      </p:sp>
    </p:spTree>
    <p:extLst>
      <p:ext uri="{BB962C8B-B14F-4D97-AF65-F5344CB8AC3E}">
        <p14:creationId xmlns:p14="http://schemas.microsoft.com/office/powerpoint/2010/main" val="2782748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2601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00CEB317-1E6A-4101-8CB1-FD5A8A74A428}" type="slidenum">
              <a:rPr lang="fa-IR" altLang="en-US" b="0"/>
              <a:pPr rtl="0" eaLnBrk="1" hangingPunct="1">
                <a:spcBef>
                  <a:spcPct val="0"/>
                </a:spcBef>
              </a:pPr>
              <a:t>199</a:t>
            </a:fld>
            <a:endParaRPr lang="en-US" altLang="en-US" b="0"/>
          </a:p>
        </p:txBody>
      </p:sp>
    </p:spTree>
    <p:extLst>
      <p:ext uri="{BB962C8B-B14F-4D97-AF65-F5344CB8AC3E}">
        <p14:creationId xmlns:p14="http://schemas.microsoft.com/office/powerpoint/2010/main" val="422679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9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13D524E3-8854-42C2-8B86-3E00C58F35CD}" type="slidenum">
              <a:rPr lang="fa-IR" altLang="en-US" b="0"/>
              <a:pPr rtl="0" eaLnBrk="1" hangingPunct="1">
                <a:spcBef>
                  <a:spcPct val="0"/>
                </a:spcBef>
              </a:pPr>
              <a:t>128</a:t>
            </a:fld>
            <a:endParaRPr lang="en-US" altLang="en-US" b="0"/>
          </a:p>
        </p:txBody>
      </p:sp>
    </p:spTree>
    <p:extLst>
      <p:ext uri="{BB962C8B-B14F-4D97-AF65-F5344CB8AC3E}">
        <p14:creationId xmlns:p14="http://schemas.microsoft.com/office/powerpoint/2010/main" val="400222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15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5A824E5A-6E28-494B-AF34-59D1C196A3F4}" type="slidenum">
              <a:rPr lang="fa-IR" altLang="en-US" b="0"/>
              <a:pPr rtl="0" eaLnBrk="1" hangingPunct="1">
                <a:spcBef>
                  <a:spcPct val="0"/>
                </a:spcBef>
              </a:pPr>
              <a:t>129</a:t>
            </a:fld>
            <a:endParaRPr lang="en-US" altLang="en-US" b="0"/>
          </a:p>
        </p:txBody>
      </p:sp>
    </p:spTree>
    <p:extLst>
      <p:ext uri="{BB962C8B-B14F-4D97-AF65-F5344CB8AC3E}">
        <p14:creationId xmlns:p14="http://schemas.microsoft.com/office/powerpoint/2010/main" val="375023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025C84D0-E503-4676-80DF-F1828DF9C5A7}" type="slidenum">
              <a:rPr lang="fa-IR" altLang="en-US" b="0"/>
              <a:pPr rtl="0" eaLnBrk="1" hangingPunct="1">
                <a:spcBef>
                  <a:spcPct val="0"/>
                </a:spcBef>
              </a:pPr>
              <a:t>130</a:t>
            </a:fld>
            <a:endParaRPr lang="en-US" altLang="en-US" b="0"/>
          </a:p>
        </p:txBody>
      </p:sp>
    </p:spTree>
    <p:extLst>
      <p:ext uri="{BB962C8B-B14F-4D97-AF65-F5344CB8AC3E}">
        <p14:creationId xmlns:p14="http://schemas.microsoft.com/office/powerpoint/2010/main" val="307965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55652" name="Slide Number Placeholder 3"/>
          <p:cNvSpPr txBox="1">
            <a:spLocks noGrp="1"/>
          </p:cNvSpPr>
          <p:nvPr/>
        </p:nvSpPr>
        <p:spPr bwMode="auto">
          <a:xfrm>
            <a:off x="1588"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eaLnBrk="1" hangingPunct="1">
              <a:spcBef>
                <a:spcPct val="0"/>
              </a:spcBef>
            </a:pPr>
            <a:fld id="{F09C43E6-2E49-45FF-BB1D-8C48DB43E977}" type="slidenum">
              <a:rPr lang="fa-IR" altLang="en-US" b="0"/>
              <a:pPr algn="l" eaLnBrk="1" hangingPunct="1">
                <a:spcBef>
                  <a:spcPct val="0"/>
                </a:spcBef>
              </a:pPr>
              <a:t>131</a:t>
            </a:fld>
            <a:endParaRPr lang="en-US" altLang="en-US" b="0"/>
          </a:p>
        </p:txBody>
      </p:sp>
    </p:spTree>
    <p:extLst>
      <p:ext uri="{BB962C8B-B14F-4D97-AF65-F5344CB8AC3E}">
        <p14:creationId xmlns:p14="http://schemas.microsoft.com/office/powerpoint/2010/main" val="1340465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9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rtl="0" eaLnBrk="1" hangingPunct="1">
              <a:spcBef>
                <a:spcPct val="0"/>
              </a:spcBef>
            </a:pPr>
            <a:fld id="{A9DD9562-58E4-4954-8B19-988C6E86EEEA}" type="slidenum">
              <a:rPr lang="fa-IR" altLang="en-US" b="0"/>
              <a:pPr rtl="0" eaLnBrk="1" hangingPunct="1">
                <a:spcBef>
                  <a:spcPct val="0"/>
                </a:spcBef>
              </a:pPr>
              <a:t>134</a:t>
            </a:fld>
            <a:endParaRPr lang="en-US" altLang="en-US" b="0"/>
          </a:p>
        </p:txBody>
      </p:sp>
    </p:spTree>
    <p:extLst>
      <p:ext uri="{BB962C8B-B14F-4D97-AF65-F5344CB8AC3E}">
        <p14:creationId xmlns:p14="http://schemas.microsoft.com/office/powerpoint/2010/main" val="381549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2307941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65A422-AB6A-4869-B215-B1998826A1D1}"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11427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310018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72210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3906062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1112012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270312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313628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374232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425378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29774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65A422-AB6A-4869-B215-B1998826A1D1}"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12712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65A422-AB6A-4869-B215-B1998826A1D1}"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32457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84798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82494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A365A422-AB6A-4869-B215-B1998826A1D1}" type="datetimeFigureOut">
              <a:rPr lang="en-US" smtClean="0"/>
              <a:t>11/8/2018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166406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365A422-AB6A-4869-B215-B1998826A1D1}"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C9F7C-D4D2-4592-8B16-E031DD591D90}" type="slidenum">
              <a:rPr lang="en-US" smtClean="0"/>
              <a:t>‹#›</a:t>
            </a:fld>
            <a:endParaRPr lang="en-US"/>
          </a:p>
        </p:txBody>
      </p:sp>
    </p:spTree>
    <p:extLst>
      <p:ext uri="{BB962C8B-B14F-4D97-AF65-F5344CB8AC3E}">
        <p14:creationId xmlns:p14="http://schemas.microsoft.com/office/powerpoint/2010/main" val="169386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65A422-AB6A-4869-B215-B1998826A1D1}" type="datetimeFigureOut">
              <a:rPr lang="en-US" smtClean="0"/>
              <a:t>11/8/2018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E6C9F7C-D4D2-4592-8B16-E031DD591D90}" type="slidenum">
              <a:rPr lang="en-US" smtClean="0"/>
              <a:t>‹#›</a:t>
            </a:fld>
            <a:endParaRPr lang="en-US"/>
          </a:p>
        </p:txBody>
      </p:sp>
    </p:spTree>
    <p:extLst>
      <p:ext uri="{BB962C8B-B14F-4D97-AF65-F5344CB8AC3E}">
        <p14:creationId xmlns:p14="http://schemas.microsoft.com/office/powerpoint/2010/main" val="23911609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120.png"/><Relationship Id="rId4" Type="http://schemas.openxmlformats.org/officeDocument/2006/relationships/image" Target="../media/image119.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39.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2.xml"/><Relationship Id="rId4" Type="http://schemas.openxmlformats.org/officeDocument/2006/relationships/image" Target="../media/image135.gif"/></Relationships>
</file>

<file path=ppt/slides/_rels/slide141.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36.gif"/><Relationship Id="rId1" Type="http://schemas.openxmlformats.org/officeDocument/2006/relationships/slideLayout" Target="../slideLayouts/slideLayout2.xml"/><Relationship Id="rId4" Type="http://schemas.openxmlformats.org/officeDocument/2006/relationships/image" Target="../media/image138.gif"/></Relationships>
</file>

<file path=ppt/slides/_rels/slide1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130.xml"/><Relationship Id="rId5" Type="http://schemas.openxmlformats.org/officeDocument/2006/relationships/image" Target="../media/image141.png"/><Relationship Id="rId4" Type="http://schemas.openxmlformats.org/officeDocument/2006/relationships/image" Target="../media/image140.jpeg"/></Relationships>
</file>

<file path=ppt/slides/_rels/slide1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6.xml"/><Relationship Id="rId4" Type="http://schemas.openxmlformats.org/officeDocument/2006/relationships/image" Target="../media/image165.jpeg"/></Relationships>
</file>

<file path=ppt/slides/_rels/slide1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66.jpe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17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74.xml.rels><?xml version="1.0" encoding="UTF-8" standalone="yes"?>
<Relationships xmlns="http://schemas.openxmlformats.org/package/2006/relationships"><Relationship Id="rId8" Type="http://schemas.openxmlformats.org/officeDocument/2006/relationships/image" Target="../media/image170.gif"/><Relationship Id="rId3" Type="http://schemas.openxmlformats.org/officeDocument/2006/relationships/image" Target="../media/image109.png"/><Relationship Id="rId7" Type="http://schemas.openxmlformats.org/officeDocument/2006/relationships/image" Target="../media/image169.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8.gif"/><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71.gif"/></Relationships>
</file>

<file path=ppt/slides/_rels/slide175.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1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74.jpeg"/><Relationship Id="rId4" Type="http://schemas.openxmlformats.org/officeDocument/2006/relationships/image" Target="../media/image111.png"/></Relationships>
</file>

<file path=ppt/slides/_rels/slide17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09.png"/><Relationship Id="rId7" Type="http://schemas.openxmlformats.org/officeDocument/2006/relationships/image" Target="../media/image17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11.png"/><Relationship Id="rId4" Type="http://schemas.openxmlformats.org/officeDocument/2006/relationships/image" Target="../media/image110.png"/></Relationships>
</file>

<file path=ppt/slides/_rels/slide1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79.gif"/><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181.jpeg"/><Relationship Id="rId4" Type="http://schemas.openxmlformats.org/officeDocument/2006/relationships/image" Target="../media/image146.png"/></Relationships>
</file>

<file path=ppt/slides/_rels/slide1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09.png"/><Relationship Id="rId7" Type="http://schemas.openxmlformats.org/officeDocument/2006/relationships/image" Target="../media/image18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11.png"/><Relationship Id="rId4" Type="http://schemas.openxmlformats.org/officeDocument/2006/relationships/image" Target="../media/image110.png"/></Relationships>
</file>

<file path=ppt/slides/_rels/slide18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87.jpeg"/><Relationship Id="rId7" Type="http://schemas.openxmlformats.org/officeDocument/2006/relationships/image" Target="../media/image110.pn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89.jpeg"/><Relationship Id="rId4" Type="http://schemas.openxmlformats.org/officeDocument/2006/relationships/image" Target="../media/image188.png"/></Relationships>
</file>

<file path=ppt/slides/_rels/slide18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9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95.jpeg"/><Relationship Id="rId4" Type="http://schemas.openxmlformats.org/officeDocument/2006/relationships/image" Target="../media/image194.gif"/></Relationships>
</file>

<file path=ppt/slides/_rels/slide1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96.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18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88.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09.png"/><Relationship Id="rId7" Type="http://schemas.openxmlformats.org/officeDocument/2006/relationships/image" Target="../media/image19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83.jpeg"/></Relationships>
</file>

<file path=ppt/slides/_rels/slide189.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202.gif"/><Relationship Id="rId7"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203.gif"/></Relationships>
</file>

<file path=ppt/slides/_rels/slide19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5.jpeg"/></Relationships>
</file>

<file path=ppt/slides/_rels/slide1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gif"/><Relationship Id="rId4" Type="http://schemas.openxmlformats.org/officeDocument/2006/relationships/image" Target="../media/image208.gif"/></Relationships>
</file>

<file path=ppt/slides/_rels/slide193.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109.png"/><Relationship Id="rId7" Type="http://schemas.openxmlformats.org/officeDocument/2006/relationships/image" Target="../media/image212.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111.png"/><Relationship Id="rId4" Type="http://schemas.openxmlformats.org/officeDocument/2006/relationships/image" Target="../media/image110.png"/></Relationships>
</file>

<file path=ppt/slides/_rels/slide194.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215.jpeg"/></Relationships>
</file>

<file path=ppt/slides/_rels/slide19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19.jpeg"/><Relationship Id="rId4" Type="http://schemas.openxmlformats.org/officeDocument/2006/relationships/image" Target="../media/image218.jpeg"/></Relationships>
</file>

<file path=ppt/slides/_rels/slide19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9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11.png"/><Relationship Id="rId4" Type="http://schemas.openxmlformats.org/officeDocument/2006/relationships/image" Target="../media/image110.png"/></Relationships>
</file>

<file path=ppt/slides/_rels/slide197.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21.gif"/></Relationships>
</file>

<file path=ppt/slides/_rels/slide1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4495800" y="-100013"/>
            <a:ext cx="7696200" cy="1143001"/>
          </a:xfrm>
        </p:spPr>
        <p:txBody>
          <a:bodyPr vert="horz" lIns="45720" tIns="0" rIns="45720" bIns="0" rtlCol="0" anchor="b">
            <a:normAutofit/>
          </a:bodyPr>
          <a:lstStyle/>
          <a:p>
            <a:pPr>
              <a:defRPr/>
            </a:pPr>
            <a:r>
              <a:rPr lang="fa-IR" sz="4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حرکت شناسی</a:t>
            </a:r>
            <a:endParaRPr lang="en-US" sz="4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14339" name="Rectangle 3"/>
          <p:cNvSpPr>
            <a:spLocks noGrp="1" noChangeArrowheads="1"/>
          </p:cNvSpPr>
          <p:nvPr>
            <p:ph idx="4294967295"/>
          </p:nvPr>
        </p:nvSpPr>
        <p:spPr>
          <a:xfrm>
            <a:off x="2050472" y="1042988"/>
            <a:ext cx="7696200"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lgn="ctr">
              <a:buNone/>
            </a:pPr>
            <a:r>
              <a:rPr lang="en-US" altLang="en-US" sz="8900" dirty="0">
                <a:solidFill>
                  <a:srgbClr val="FF6600"/>
                </a:solidFill>
              </a:rPr>
              <a:t>kinesiology</a:t>
            </a:r>
          </a:p>
        </p:txBody>
      </p:sp>
      <p:pic>
        <p:nvPicPr>
          <p:cNvPr id="14340" name="Picture 7" descr="animated_muscles_in_Gai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2507673"/>
            <a:ext cx="8785225" cy="43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0959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602114"/>
                                        </p:tgtEl>
                                        <p:attrNameLst>
                                          <p:attrName>style.visibility</p:attrName>
                                        </p:attrNameLst>
                                      </p:cBhvr>
                                      <p:to>
                                        <p:strVal val="visible"/>
                                      </p:to>
                                    </p:set>
                                    <p:anim by="(-#ppt_w*2)" calcmode="lin" valueType="num">
                                      <p:cBhvr rctx="PPT">
                                        <p:cTn id="7" dur="500" autoRev="1" fill="hold">
                                          <p:stCondLst>
                                            <p:cond delay="0"/>
                                          </p:stCondLst>
                                        </p:cTn>
                                        <p:tgtEl>
                                          <p:spTgt spid="602114"/>
                                        </p:tgtEl>
                                        <p:attrNameLst>
                                          <p:attrName>ppt_w</p:attrName>
                                        </p:attrNameLst>
                                      </p:cBhvr>
                                    </p:anim>
                                    <p:anim by="(#ppt_w*0.50)" calcmode="lin" valueType="num">
                                      <p:cBhvr>
                                        <p:cTn id="8" dur="500" decel="50000" autoRev="1" fill="hold">
                                          <p:stCondLst>
                                            <p:cond delay="0"/>
                                          </p:stCondLst>
                                        </p:cTn>
                                        <p:tgtEl>
                                          <p:spTgt spid="602114"/>
                                        </p:tgtEl>
                                        <p:attrNameLst>
                                          <p:attrName>ppt_x</p:attrName>
                                        </p:attrNameLst>
                                      </p:cBhvr>
                                    </p:anim>
                                    <p:anim from="(-#ppt_h/2)" to="(#ppt_y)" calcmode="lin" valueType="num">
                                      <p:cBhvr>
                                        <p:cTn id="9" dur="1000" fill="hold">
                                          <p:stCondLst>
                                            <p:cond delay="0"/>
                                          </p:stCondLst>
                                        </p:cTn>
                                        <p:tgtEl>
                                          <p:spTgt spid="602114"/>
                                        </p:tgtEl>
                                        <p:attrNameLst>
                                          <p:attrName>ppt_y</p:attrName>
                                        </p:attrNameLst>
                                      </p:cBhvr>
                                    </p:anim>
                                    <p:animRot by="21600000">
                                      <p:cBhvr>
                                        <p:cTn id="10" dur="1000" fill="hold">
                                          <p:stCondLst>
                                            <p:cond delay="0"/>
                                          </p:stCondLst>
                                        </p:cTn>
                                        <p:tgtEl>
                                          <p:spTgt spid="6021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eaLnBrk="1" hangingPunct="1">
              <a:defRPr/>
            </a:pPr>
            <a:r>
              <a:rPr lang="fa-IR" dirty="0" smtClean="0"/>
              <a:t>سطوح حرکتی</a:t>
            </a:r>
            <a:endParaRPr lang="en-US" dirty="0" smtClean="0"/>
          </a:p>
        </p:txBody>
      </p:sp>
      <p:sp>
        <p:nvSpPr>
          <p:cNvPr id="3075" name="Rectangle 3"/>
          <p:cNvSpPr>
            <a:spLocks noGrp="1" noChangeArrowheads="1"/>
          </p:cNvSpPr>
          <p:nvPr>
            <p:ph type="body" idx="1"/>
          </p:nvPr>
        </p:nvSpPr>
        <p:spPr>
          <a:xfrm>
            <a:off x="2345041" y="1853248"/>
            <a:ext cx="8946541" cy="4195481"/>
          </a:xfrm>
        </p:spPr>
        <p:txBody>
          <a:bodyPr>
            <a:normAutofit/>
          </a:bodyPr>
          <a:lstStyle/>
          <a:p>
            <a:pPr algn="r" rtl="1" eaLnBrk="1" hangingPunct="1">
              <a:defRPr/>
            </a:pPr>
            <a:r>
              <a:rPr lang="fa-IR" sz="2400" dirty="0" smtClean="0"/>
              <a:t>سطح فرونتال</a:t>
            </a:r>
          </a:p>
          <a:p>
            <a:pPr algn="r" rtl="1" eaLnBrk="1" hangingPunct="1">
              <a:defRPr/>
            </a:pPr>
            <a:r>
              <a:rPr lang="fa-IR" sz="2400" dirty="0" smtClean="0"/>
              <a:t>سطح ساجیتال</a:t>
            </a:r>
          </a:p>
          <a:p>
            <a:pPr algn="r" rtl="1" eaLnBrk="1" hangingPunct="1">
              <a:defRPr/>
            </a:pPr>
            <a:r>
              <a:rPr lang="fa-IR" sz="2400" dirty="0" smtClean="0"/>
              <a:t>سطح هوریزونتال</a:t>
            </a:r>
          </a:p>
          <a:p>
            <a:pPr algn="r" rtl="1" eaLnBrk="1" hangingPunct="1">
              <a:defRPr/>
            </a:pPr>
            <a:endParaRPr lang="en-US" sz="2400" dirty="0" smtClean="0"/>
          </a:p>
        </p:txBody>
      </p:sp>
      <p:pic>
        <p:nvPicPr>
          <p:cNvPr id="24580" name="Picture 4" descr="4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1" y="1399309"/>
            <a:ext cx="7417233" cy="487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51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7764" name="Picture 4"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091" y="1152983"/>
            <a:ext cx="6587836"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99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8788" name="Picture 4"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55" y="1524000"/>
            <a:ext cx="73567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10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9812" name="Picture 4"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674" y="1297999"/>
            <a:ext cx="60610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7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20836" name="Picture 4" descr="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15" y="1344468"/>
            <a:ext cx="587851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38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21860" name="Picture 4"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1447800"/>
            <a:ext cx="5603875"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962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131[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60965" y="1468582"/>
            <a:ext cx="5465763" cy="5029200"/>
          </a:xfrm>
          <a:noFill/>
          <a:extLst>
            <a:ext uri="{909E8E84-426E-40DD-AFC4-6F175D3DCCD1}">
              <a14:hiddenFill xmlns:a14="http://schemas.microsoft.com/office/drawing/2010/main">
                <a:solidFill>
                  <a:srgbClr val="FFFFFF"/>
                </a:solidFill>
              </a14:hiddenFill>
            </a:ext>
          </a:extLst>
        </p:spPr>
      </p:pic>
      <p:sp>
        <p:nvSpPr>
          <p:cNvPr id="126982" name="Rectangle 6"/>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spTree>
    <p:extLst>
      <p:ext uri="{BB962C8B-B14F-4D97-AF65-F5344CB8AC3E}">
        <p14:creationId xmlns:p14="http://schemas.microsoft.com/office/powerpoint/2010/main" val="375051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23907" name="Picture 4" descr="حرکات مچ پا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9085" y="1592262"/>
            <a:ext cx="9101774" cy="448858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2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24931" name="Picture 4" descr="اداکشن شست"/>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124201" y="2590800"/>
            <a:ext cx="6170613" cy="2946400"/>
          </a:xfrm>
          <a:solidFill>
            <a:schemeClr val="accent1"/>
          </a:solidFill>
          <a:ln>
            <a:solidFill>
              <a:schemeClr val="bg2"/>
            </a:solidFill>
          </a:ln>
        </p:spPr>
      </p:pic>
      <p:sp>
        <p:nvSpPr>
          <p:cNvPr id="124932" name="Line 5"/>
          <p:cNvSpPr>
            <a:spLocks noChangeShapeType="1"/>
          </p:cNvSpPr>
          <p:nvPr/>
        </p:nvSpPr>
        <p:spPr bwMode="auto">
          <a:xfrm flipV="1">
            <a:off x="6934200" y="4572000"/>
            <a:ext cx="1066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4933" name="Line 6"/>
          <p:cNvSpPr>
            <a:spLocks noChangeShapeType="1"/>
          </p:cNvSpPr>
          <p:nvPr/>
        </p:nvSpPr>
        <p:spPr bwMode="auto">
          <a:xfrm flipV="1">
            <a:off x="6934200" y="4800600"/>
            <a:ext cx="762000" cy="2286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4934" name="Line 7"/>
          <p:cNvSpPr>
            <a:spLocks noChangeShapeType="1"/>
          </p:cNvSpPr>
          <p:nvPr/>
        </p:nvSpPr>
        <p:spPr bwMode="auto">
          <a:xfrm>
            <a:off x="4572000" y="3200400"/>
            <a:ext cx="0" cy="6858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9914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25955" name="Picture 4" descr="حرکات مچ پا 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344440" y="1853248"/>
            <a:ext cx="8593312" cy="329406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39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97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pPr algn="ctr" eaLnBrk="1" hangingPunct="1">
              <a:defRPr/>
            </a:pPr>
            <a:r>
              <a:rPr lang="fa-IR" dirty="0" smtClean="0"/>
              <a:t>مرکز ثقل</a:t>
            </a:r>
            <a:endParaRPr lang="en-US" dirty="0" smtClean="0"/>
          </a:p>
        </p:txBody>
      </p:sp>
      <p:pic>
        <p:nvPicPr>
          <p:cNvPr id="25603" name="Picture 5" descr="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20813"/>
            <a:ext cx="8575964"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7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763" y="96837"/>
            <a:ext cx="9144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algn="ctr" eaLnBrk="1" hangingPunct="1">
              <a:defRPr/>
            </a:pPr>
            <a:r>
              <a:rPr lang="fa-IR" dirty="0" smtClean="0"/>
              <a:t>مفصل شانه</a:t>
            </a:r>
            <a:endParaRPr lang="en-US" dirty="0" smtClean="0"/>
          </a:p>
        </p:txBody>
      </p:sp>
      <p:pic>
        <p:nvPicPr>
          <p:cNvPr id="129028" name="Picture 4" descr="7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7848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968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algn="ctr" eaLnBrk="1" hangingPunct="1">
              <a:defRPr/>
            </a:pPr>
            <a:r>
              <a:rPr lang="fa-IR" dirty="0" smtClean="0"/>
              <a:t>مفصل شانه</a:t>
            </a:r>
            <a:endParaRPr lang="en-US" dirty="0" smtClean="0"/>
          </a:p>
        </p:txBody>
      </p:sp>
      <p:pic>
        <p:nvPicPr>
          <p:cNvPr id="130052" name="Picture 4" descr="7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40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603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algn="ctr" eaLnBrk="1" hangingPunct="1">
              <a:defRPr/>
            </a:pPr>
            <a:r>
              <a:rPr lang="fa-IR" dirty="0" smtClean="0"/>
              <a:t>مفصل شانه</a:t>
            </a:r>
            <a:endParaRPr lang="en-US" dirty="0" smtClean="0"/>
          </a:p>
        </p:txBody>
      </p:sp>
      <p:pic>
        <p:nvPicPr>
          <p:cNvPr id="132100" name="Picture 4" descr="مفصل شان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3" y="1600201"/>
            <a:ext cx="9144001"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29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ctr" eaLnBrk="1" hangingPunct="1"/>
            <a:r>
              <a:rPr lang="fa-IR" altLang="en-US" dirty="0" smtClean="0"/>
              <a:t>کتف در نمای قدامی و خلفی</a:t>
            </a:r>
            <a:endParaRPr lang="en-US" altLang="en-US" dirty="0" smtClean="0"/>
          </a:p>
        </p:txBody>
      </p:sp>
      <p:pic>
        <p:nvPicPr>
          <p:cNvPr id="133124" name="Picture 6" descr="Shoulder_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57401"/>
            <a:ext cx="78486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61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4" descr="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45673" y="475899"/>
            <a:ext cx="7495309" cy="612738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8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372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680" y="207819"/>
            <a:ext cx="8351838" cy="63357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3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0" name="Rectangle 4"/>
          <p:cNvSpPr>
            <a:spLocks noGrp="1" noChangeArrowheads="1"/>
          </p:cNvSpPr>
          <p:nvPr>
            <p:ph type="ctrTitle" idx="4294967295"/>
          </p:nvPr>
        </p:nvSpPr>
        <p:spPr>
          <a:xfrm>
            <a:off x="5667376" y="142875"/>
            <a:ext cx="5000625" cy="2266950"/>
          </a:xfrm>
        </p:spPr>
        <p:txBody>
          <a:bodyPr vert="horz" lIns="45720" tIns="0" rIns="45720" bIns="0" rtlCol="0" anchor="b">
            <a:noAutofit/>
          </a:bodyPr>
          <a:lstStyle/>
          <a:p>
            <a:pPr algn="r">
              <a:defRPr/>
            </a:pPr>
            <a:r>
              <a:rPr lang="fa-IR" sz="3600" b="1"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عضلات کمربند شانه</a:t>
            </a:r>
            <a:r>
              <a:rPr lang="en-US" sz="36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a:r>
            <a:br>
              <a:rPr lang="en-US" sz="36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br>
            <a:r>
              <a:rPr lang="fa-IR" sz="3600" b="1"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به دو گروه تقسیم میشود:</a:t>
            </a:r>
            <a:endParaRPr lang="en-US" sz="36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60421" name="Rectangle 5"/>
          <p:cNvSpPr>
            <a:spLocks noGrp="1" noChangeArrowheads="1"/>
          </p:cNvSpPr>
          <p:nvPr>
            <p:ph type="subTitle" idx="4294967295"/>
          </p:nvPr>
        </p:nvSpPr>
        <p:spPr>
          <a:xfrm>
            <a:off x="3167063" y="4000500"/>
            <a:ext cx="69215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0" rIns="45720" bIns="0" rtlCol="0">
            <a:normAutofit/>
          </a:bodyPr>
          <a:lstStyle/>
          <a:p>
            <a:pPr marL="0" indent="0">
              <a:buNone/>
            </a:pPr>
            <a:r>
              <a:rPr lang="fa-IR" altLang="en-US" sz="3000">
                <a:cs typeface="B Lotus" panose="00000400000000000000" pitchFamily="2" charset="-78"/>
              </a:rPr>
              <a:t>1- عضلاتی که بر استخوان کتف عمل می کنند.</a:t>
            </a:r>
          </a:p>
          <a:p>
            <a:pPr marL="0" indent="0">
              <a:buNone/>
            </a:pPr>
            <a:r>
              <a:rPr lang="fa-IR" altLang="en-US" sz="3000">
                <a:cs typeface="B Lotus" panose="00000400000000000000" pitchFamily="2" charset="-78"/>
              </a:rPr>
              <a:t>ذوزنقه؛متوازی الضلاع بزرگ وکوچک ؛سینه ای کوچک؛دندانه ای بزرگ؛تحت ترقوه ای؛ گوشه ای</a:t>
            </a:r>
          </a:p>
          <a:p>
            <a:pPr marL="0" indent="0">
              <a:buNone/>
            </a:pPr>
            <a:endParaRPr lang="fa-IR" altLang="en-US" sz="3300">
              <a:cs typeface="Tahoma" panose="020B0604030504040204" pitchFamily="34" charset="0"/>
            </a:endParaRPr>
          </a:p>
          <a:p>
            <a:pPr marL="0" indent="0">
              <a:buNone/>
            </a:pPr>
            <a:endParaRPr lang="en-US" altLang="en-US" sz="3000" dirty="0">
              <a:solidFill>
                <a:srgbClr val="FFFFFF"/>
              </a:solidFill>
            </a:endParaRPr>
          </a:p>
        </p:txBody>
      </p:sp>
      <p:pic>
        <p:nvPicPr>
          <p:cNvPr id="136196" name="Picture 6"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09" y="549276"/>
            <a:ext cx="4730029" cy="327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027" descr="E:\fullfront.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400" y="6229350"/>
            <a:ext cx="609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Document 5">
            <a:hlinkClick r:id="rId5" action="ppaction://hlinksldjump" highlightClick="1"/>
          </p:cNvPr>
          <p:cNvSpPr/>
          <p:nvPr/>
        </p:nvSpPr>
        <p:spPr>
          <a:xfrm>
            <a:off x="10096500" y="6215064"/>
            <a:ext cx="571500" cy="642937"/>
          </a:xfrm>
          <a:prstGeom prst="actionButton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dirty="0"/>
          </a:p>
        </p:txBody>
      </p:sp>
    </p:spTree>
    <p:extLst>
      <p:ext uri="{BB962C8B-B14F-4D97-AF65-F5344CB8AC3E}">
        <p14:creationId xmlns:p14="http://schemas.microsoft.com/office/powerpoint/2010/main" val="42316455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1000" fill="hold"/>
                                        <p:tgtEl>
                                          <p:spTgt spid="60420"/>
                                        </p:tgtEl>
                                        <p:attrNameLst>
                                          <p:attrName>ppt_x</p:attrName>
                                        </p:attrNameLst>
                                      </p:cBhvr>
                                      <p:tavLst>
                                        <p:tav tm="0">
                                          <p:val>
                                            <p:strVal val="#ppt_x-.2"/>
                                          </p:val>
                                        </p:tav>
                                        <p:tav tm="100000">
                                          <p:val>
                                            <p:strVal val="#ppt_x"/>
                                          </p:val>
                                        </p:tav>
                                      </p:tavLst>
                                    </p:anim>
                                    <p:anim calcmode="lin" valueType="num">
                                      <p:cBhvr>
                                        <p:cTn id="8" dur="1000" fill="hold"/>
                                        <p:tgtEl>
                                          <p:spTgt spid="604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604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0421">
                                            <p:txEl>
                                              <p:pRg st="0" end="0"/>
                                            </p:txEl>
                                          </p:spTgt>
                                        </p:tgtEl>
                                        <p:attrNameLst>
                                          <p:attrName>style.visibility</p:attrName>
                                        </p:attrNameLst>
                                      </p:cBhvr>
                                      <p:to>
                                        <p:strVal val="visible"/>
                                      </p:to>
                                    </p:set>
                                    <p:animEffect transition="in" filter="fade">
                                      <p:cBhvr>
                                        <p:cTn id="14" dur="500"/>
                                        <p:tgtEl>
                                          <p:spTgt spid="60421">
                                            <p:txEl>
                                              <p:pRg st="0" end="0"/>
                                            </p:txEl>
                                          </p:spTgt>
                                        </p:tgtEl>
                                      </p:cBhvr>
                                    </p:animEffect>
                                    <p:anim calcmode="lin" valueType="num">
                                      <p:cBhvr>
                                        <p:cTn id="15" dur="500" fill="hold"/>
                                        <p:tgtEl>
                                          <p:spTgt spid="6042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6042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60421">
                                            <p:txEl>
                                              <p:pRg st="1" end="1"/>
                                            </p:txEl>
                                          </p:spTgt>
                                        </p:tgtEl>
                                        <p:attrNameLst>
                                          <p:attrName>style.visibility</p:attrName>
                                        </p:attrNameLst>
                                      </p:cBhvr>
                                      <p:to>
                                        <p:strVal val="visible"/>
                                      </p:to>
                                    </p:set>
                                    <p:animEffect transition="in" filter="fade">
                                      <p:cBhvr>
                                        <p:cTn id="21" dur="500"/>
                                        <p:tgtEl>
                                          <p:spTgt spid="60421">
                                            <p:txEl>
                                              <p:pRg st="1" end="1"/>
                                            </p:txEl>
                                          </p:spTgt>
                                        </p:tgtEl>
                                      </p:cBhvr>
                                    </p:animEffect>
                                    <p:anim calcmode="lin" valueType="num">
                                      <p:cBhvr>
                                        <p:cTn id="22" dur="500" fill="hold"/>
                                        <p:tgtEl>
                                          <p:spTgt spid="6042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60421">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algn="r" eaLnBrk="1" hangingPunct="1">
              <a:defRPr/>
            </a:pPr>
            <a:r>
              <a:rPr lang="fa-IR" dirty="0" smtClean="0"/>
              <a:t>عضلات ناحیه کمر بند شانه ای</a:t>
            </a:r>
            <a:endParaRPr lang="en-US" dirty="0" smtClean="0"/>
          </a:p>
        </p:txBody>
      </p:sp>
      <p:sp>
        <p:nvSpPr>
          <p:cNvPr id="131075" name="Rectangle 3"/>
          <p:cNvSpPr>
            <a:spLocks noGrp="1" noChangeArrowheads="1"/>
          </p:cNvSpPr>
          <p:nvPr>
            <p:ph type="body" idx="1"/>
          </p:nvPr>
        </p:nvSpPr>
        <p:spPr>
          <a:xfrm>
            <a:off x="1292835" y="1498736"/>
            <a:ext cx="8946541" cy="4195481"/>
          </a:xfrm>
        </p:spPr>
        <p:txBody>
          <a:bodyPr>
            <a:normAutofit/>
          </a:bodyPr>
          <a:lstStyle/>
          <a:p>
            <a:pPr algn="r" rtl="1" eaLnBrk="1" hangingPunct="1">
              <a:defRPr/>
            </a:pPr>
            <a:r>
              <a:rPr lang="fa-IR" sz="2400" dirty="0" smtClean="0"/>
              <a:t>2-عضلاتی که بر روی مفصل شانه و استخوان بازو اثر   می گذارند.</a:t>
            </a:r>
            <a:endParaRPr lang="en-US" sz="2400" dirty="0" smtClean="0"/>
          </a:p>
        </p:txBody>
      </p:sp>
      <p:pic>
        <p:nvPicPr>
          <p:cNvPr id="138244" name="Picture 4" descr="عظلات ناحيه کمر بند شان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364799"/>
            <a:ext cx="84105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64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defRPr/>
            </a:pPr>
            <a:r>
              <a:rPr lang="fa-IR" dirty="0" smtClean="0"/>
              <a:t>محورهای حرکتی و حرکتهای حول آنها</a:t>
            </a:r>
            <a:endParaRPr lang="en-US" dirty="0" smtClean="0"/>
          </a:p>
        </p:txBody>
      </p:sp>
      <p:sp>
        <p:nvSpPr>
          <p:cNvPr id="56323" name="Rectangle 3"/>
          <p:cNvSpPr>
            <a:spLocks noGrp="1" noChangeArrowheads="1"/>
          </p:cNvSpPr>
          <p:nvPr>
            <p:ph type="body" idx="1"/>
          </p:nvPr>
        </p:nvSpPr>
        <p:spPr/>
        <p:txBody>
          <a:bodyPr/>
          <a:lstStyle/>
          <a:p>
            <a:pPr algn="ctr" rtl="1" eaLnBrk="1" hangingPunct="1">
              <a:buFont typeface="Wingdings" panose="05000000000000000000" pitchFamily="2" charset="2"/>
              <a:buNone/>
              <a:defRPr/>
            </a:pPr>
            <a:r>
              <a:rPr lang="fa-IR" sz="4800" b="1" dirty="0"/>
              <a:t>محور افقی فرونتال</a:t>
            </a:r>
          </a:p>
          <a:p>
            <a:pPr algn="r" rtl="1" eaLnBrk="1" hangingPunct="1">
              <a:buFontTx/>
              <a:buChar char="•"/>
              <a:defRPr/>
            </a:pPr>
            <a:r>
              <a:rPr lang="fa-IR" sz="2400" dirty="0" smtClean="0"/>
              <a:t>تا شدن ( فلکشن )</a:t>
            </a:r>
          </a:p>
          <a:p>
            <a:pPr algn="r" rtl="1" eaLnBrk="1" hangingPunct="1">
              <a:buFontTx/>
              <a:buChar char="•"/>
              <a:defRPr/>
            </a:pPr>
            <a:r>
              <a:rPr lang="fa-IR" sz="2400" dirty="0" smtClean="0"/>
              <a:t>باز شدن ( اکستنشن )</a:t>
            </a:r>
          </a:p>
          <a:p>
            <a:pPr algn="r" rtl="1" eaLnBrk="1" hangingPunct="1">
              <a:buFontTx/>
              <a:buChar char="•"/>
              <a:defRPr/>
            </a:pPr>
            <a:r>
              <a:rPr lang="fa-IR" sz="2400" dirty="0" smtClean="0"/>
              <a:t>تا شد ن بیش از حد ( هایپر فلکشن )</a:t>
            </a:r>
          </a:p>
          <a:p>
            <a:pPr algn="r" rtl="1" eaLnBrk="1" hangingPunct="1">
              <a:buFontTx/>
              <a:buChar char="•"/>
              <a:defRPr/>
            </a:pPr>
            <a:r>
              <a:rPr lang="fa-IR" sz="2400" dirty="0" smtClean="0"/>
              <a:t>باز شد ن بیش از حد (هایپر اکستنشن )</a:t>
            </a:r>
            <a:endParaRPr lang="en-US" sz="2400" dirty="0" smtClean="0"/>
          </a:p>
        </p:txBody>
      </p:sp>
    </p:spTree>
    <p:extLst>
      <p:ext uri="{BB962C8B-B14F-4D97-AF65-F5344CB8AC3E}">
        <p14:creationId xmlns:p14="http://schemas.microsoft.com/office/powerpoint/2010/main" val="410794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t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1"/>
            <a:ext cx="39751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Line 4"/>
          <p:cNvSpPr>
            <a:spLocks noChangeShapeType="1"/>
          </p:cNvSpPr>
          <p:nvPr/>
        </p:nvSpPr>
        <p:spPr bwMode="auto">
          <a:xfrm>
            <a:off x="4191000" y="3048000"/>
            <a:ext cx="2438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9268" name="Line 5"/>
          <p:cNvSpPr>
            <a:spLocks noChangeShapeType="1"/>
          </p:cNvSpPr>
          <p:nvPr/>
        </p:nvSpPr>
        <p:spPr bwMode="auto">
          <a:xfrm flipV="1">
            <a:off x="4343400" y="1752600"/>
            <a:ext cx="27432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9269" name="Line 6"/>
          <p:cNvSpPr>
            <a:spLocks noChangeShapeType="1"/>
          </p:cNvSpPr>
          <p:nvPr/>
        </p:nvSpPr>
        <p:spPr bwMode="auto">
          <a:xfrm flipV="1">
            <a:off x="4572000" y="2667000"/>
            <a:ext cx="2286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9270" name="Line 7"/>
          <p:cNvSpPr>
            <a:spLocks noChangeShapeType="1"/>
          </p:cNvSpPr>
          <p:nvPr/>
        </p:nvSpPr>
        <p:spPr bwMode="auto">
          <a:xfrm>
            <a:off x="4191000" y="3352800"/>
            <a:ext cx="2514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9271" name="Text Box 8"/>
          <p:cNvSpPr txBox="1">
            <a:spLocks noChangeArrowheads="1"/>
          </p:cNvSpPr>
          <p:nvPr/>
        </p:nvSpPr>
        <p:spPr bwMode="auto">
          <a:xfrm>
            <a:off x="1736725" y="2614614"/>
            <a:ext cx="26419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4400" dirty="0"/>
              <a:t>Trapezius</a:t>
            </a:r>
          </a:p>
        </p:txBody>
      </p:sp>
    </p:spTree>
    <p:extLst>
      <p:ext uri="{BB962C8B-B14F-4D97-AF65-F5344CB8AC3E}">
        <p14:creationId xmlns:p14="http://schemas.microsoft.com/office/powerpoint/2010/main" val="126143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r" rtl="1" eaLnBrk="1" hangingPunct="1">
              <a:defRPr/>
            </a:pPr>
            <a:r>
              <a:rPr lang="fa-IR" dirty="0" smtClean="0"/>
              <a:t>عضله ذوزنقه ای</a:t>
            </a:r>
            <a:r>
              <a:rPr lang="en-US" dirty="0" smtClean="0"/>
              <a:t>Trapezius </a:t>
            </a:r>
          </a:p>
        </p:txBody>
      </p:sp>
      <p:sp>
        <p:nvSpPr>
          <p:cNvPr id="133123" name="Rectangle 3"/>
          <p:cNvSpPr>
            <a:spLocks noGrp="1" noChangeArrowheads="1"/>
          </p:cNvSpPr>
          <p:nvPr>
            <p:ph type="body" idx="1"/>
          </p:nvPr>
        </p:nvSpPr>
        <p:spPr>
          <a:xfrm>
            <a:off x="1389062" y="1524281"/>
            <a:ext cx="8946541" cy="4195481"/>
          </a:xfrm>
        </p:spPr>
        <p:txBody>
          <a:bodyPr>
            <a:normAutofit/>
          </a:bodyPr>
          <a:lstStyle/>
          <a:p>
            <a:pPr algn="r" rtl="1" eaLnBrk="1" hangingPunct="1">
              <a:defRPr/>
            </a:pPr>
            <a:r>
              <a:rPr lang="fa-IR" sz="2400" dirty="0" smtClean="0"/>
              <a:t>عضله تختی است که در ناحیه  سطحی بالای پشت قرار داشته                                                      و براحتی بین دو استخوان کتف   و وستون مهره ها قابل لمس است . </a:t>
            </a:r>
            <a:endParaRPr lang="en-US" sz="2400" dirty="0" smtClean="0"/>
          </a:p>
        </p:txBody>
      </p:sp>
      <p:pic>
        <p:nvPicPr>
          <p:cNvPr id="141316" name="Picture 4" descr="10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0" y="2628899"/>
            <a:ext cx="5597527"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278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algn="r" eaLnBrk="1" hangingPunct="1">
              <a:defRPr/>
            </a:pPr>
            <a:r>
              <a:rPr lang="fa-IR" dirty="0" smtClean="0"/>
              <a:t>عضله ذوزنقه ای</a:t>
            </a:r>
            <a:endParaRPr lang="en-US" dirty="0" smtClean="0"/>
          </a:p>
        </p:txBody>
      </p:sp>
      <p:sp>
        <p:nvSpPr>
          <p:cNvPr id="134147" name="Rectangle 3"/>
          <p:cNvSpPr>
            <a:spLocks noGrp="1" noChangeArrowheads="1"/>
          </p:cNvSpPr>
          <p:nvPr>
            <p:ph type="body" idx="1"/>
          </p:nvPr>
        </p:nvSpPr>
        <p:spPr>
          <a:xfrm>
            <a:off x="1228004" y="1152983"/>
            <a:ext cx="8946541" cy="4195481"/>
          </a:xfrm>
        </p:spPr>
        <p:txBody>
          <a:bodyPr>
            <a:normAutofit/>
          </a:bodyPr>
          <a:lstStyle/>
          <a:p>
            <a:pPr algn="r" rtl="1" eaLnBrk="1" hangingPunct="1">
              <a:defRPr/>
            </a:pPr>
            <a:r>
              <a:rPr lang="fa-IR" sz="2400" dirty="0" smtClean="0"/>
              <a:t>قسمت اول: </a:t>
            </a:r>
          </a:p>
          <a:p>
            <a:pPr algn="r" rtl="1" eaLnBrk="1" hangingPunct="1">
              <a:defRPr/>
            </a:pPr>
            <a:r>
              <a:rPr lang="fa-IR" sz="2400" dirty="0" smtClean="0"/>
              <a:t>سر ثابت : استخوان پس سری</a:t>
            </a:r>
          </a:p>
          <a:p>
            <a:pPr algn="r" rtl="1" eaLnBrk="1" hangingPunct="1">
              <a:defRPr/>
            </a:pPr>
            <a:r>
              <a:rPr lang="fa-IR" sz="2400" dirty="0" smtClean="0"/>
              <a:t>سر متحرک:لبه سطح خلفی استخوان تر قوه</a:t>
            </a:r>
          </a:p>
          <a:p>
            <a:pPr algn="r" rtl="1" eaLnBrk="1" hangingPunct="1">
              <a:defRPr/>
            </a:pPr>
            <a:r>
              <a:rPr lang="fa-IR" sz="2400" dirty="0" smtClean="0"/>
              <a:t>عمل : کشش بالایی استخوان تر قوه</a:t>
            </a:r>
            <a:endParaRPr lang="en-US" sz="2400" dirty="0" smtClean="0"/>
          </a:p>
        </p:txBody>
      </p:sp>
      <p:pic>
        <p:nvPicPr>
          <p:cNvPr id="142340" name="Picture 4" descr="TrapUpper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1"/>
            <a:ext cx="4696691" cy="471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80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algn="r" eaLnBrk="1" hangingPunct="1">
              <a:defRPr/>
            </a:pPr>
            <a:r>
              <a:rPr lang="fa-IR" dirty="0" smtClean="0"/>
              <a:t>عضله ذوزنقه ای</a:t>
            </a:r>
            <a:endParaRPr lang="en-US" dirty="0" smtClean="0"/>
          </a:p>
        </p:txBody>
      </p:sp>
      <p:sp>
        <p:nvSpPr>
          <p:cNvPr id="227331" name="Rectangle 3"/>
          <p:cNvSpPr>
            <a:spLocks noGrp="1" noChangeArrowheads="1"/>
          </p:cNvSpPr>
          <p:nvPr>
            <p:ph type="body" idx="1"/>
          </p:nvPr>
        </p:nvSpPr>
        <p:spPr>
          <a:xfrm>
            <a:off x="1214148" y="1277064"/>
            <a:ext cx="8946541" cy="4195481"/>
          </a:xfrm>
        </p:spPr>
        <p:txBody>
          <a:bodyPr/>
          <a:lstStyle/>
          <a:p>
            <a:pPr algn="r" rtl="1" eaLnBrk="1" hangingPunct="1">
              <a:defRPr/>
            </a:pPr>
            <a:r>
              <a:rPr lang="fa-IR" dirty="0" smtClean="0"/>
              <a:t>قسمت دوم: </a:t>
            </a:r>
          </a:p>
          <a:p>
            <a:pPr algn="r" rtl="1" eaLnBrk="1" hangingPunct="1">
              <a:defRPr/>
            </a:pPr>
            <a:r>
              <a:rPr lang="fa-IR" dirty="0" smtClean="0"/>
              <a:t>سر ثابت : لیگامنت گردنی</a:t>
            </a:r>
          </a:p>
          <a:p>
            <a:pPr algn="r" rtl="1" eaLnBrk="1" hangingPunct="1">
              <a:defRPr/>
            </a:pPr>
            <a:r>
              <a:rPr lang="fa-IR" dirty="0" smtClean="0"/>
              <a:t>سر متحرک: زائده اخرمی</a:t>
            </a:r>
          </a:p>
          <a:p>
            <a:pPr algn="r" rtl="1" eaLnBrk="1" hangingPunct="1">
              <a:defRPr/>
            </a:pPr>
            <a:r>
              <a:rPr lang="fa-IR" dirty="0" smtClean="0"/>
              <a:t>عمل : کشش بالایی –  نزدیک کننده و چرخش دهنده بالایی کتف</a:t>
            </a:r>
            <a:endParaRPr lang="en-US" dirty="0" smtClean="0"/>
          </a:p>
          <a:p>
            <a:pPr algn="r" rtl="1" eaLnBrk="1" hangingPunct="1">
              <a:defRPr/>
            </a:pPr>
            <a:endParaRPr lang="en-US" dirty="0" smtClean="0"/>
          </a:p>
        </p:txBody>
      </p:sp>
      <p:pic>
        <p:nvPicPr>
          <p:cNvPr id="143364" name="Picture 4" descr="TrapUpper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28" y="1981201"/>
            <a:ext cx="4190999" cy="469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57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algn="r" eaLnBrk="1" hangingPunct="1">
              <a:defRPr/>
            </a:pPr>
            <a:r>
              <a:rPr lang="fa-IR" dirty="0" smtClean="0"/>
              <a:t>عضله ذوزنقه ای</a:t>
            </a:r>
            <a:endParaRPr lang="en-US" dirty="0" smtClean="0"/>
          </a:p>
        </p:txBody>
      </p:sp>
      <p:sp>
        <p:nvSpPr>
          <p:cNvPr id="135171" name="Rectangle 3"/>
          <p:cNvSpPr>
            <a:spLocks noGrp="1" noChangeArrowheads="1"/>
          </p:cNvSpPr>
          <p:nvPr>
            <p:ph type="body" idx="1"/>
          </p:nvPr>
        </p:nvSpPr>
        <p:spPr>
          <a:xfrm>
            <a:off x="1104293" y="1159910"/>
            <a:ext cx="8946541" cy="4195481"/>
          </a:xfrm>
        </p:spPr>
        <p:txBody>
          <a:bodyPr/>
          <a:lstStyle/>
          <a:p>
            <a:pPr algn="r" rtl="1" eaLnBrk="1" hangingPunct="1">
              <a:defRPr/>
            </a:pPr>
            <a:r>
              <a:rPr lang="fa-IR" dirty="0" smtClean="0"/>
              <a:t>قسمت سوم: </a:t>
            </a:r>
          </a:p>
          <a:p>
            <a:pPr algn="r" rtl="1" eaLnBrk="1" hangingPunct="1">
              <a:defRPr/>
            </a:pPr>
            <a:r>
              <a:rPr lang="fa-IR" dirty="0" smtClean="0"/>
              <a:t>سر ثابت : زائده شوکی مهره هفتم  گردنی و سه مهره پشتی</a:t>
            </a:r>
          </a:p>
          <a:p>
            <a:pPr algn="r" rtl="1" eaLnBrk="1" hangingPunct="1">
              <a:defRPr/>
            </a:pPr>
            <a:r>
              <a:rPr lang="fa-IR" dirty="0" smtClean="0"/>
              <a:t>سر متحرک: خار کتف</a:t>
            </a:r>
          </a:p>
          <a:p>
            <a:pPr algn="r" rtl="1" eaLnBrk="1" hangingPunct="1">
              <a:defRPr/>
            </a:pPr>
            <a:r>
              <a:rPr lang="fa-IR" dirty="0" smtClean="0"/>
              <a:t>عمل : نز دیک کننده کتف</a:t>
            </a:r>
            <a:endParaRPr lang="en-US" dirty="0" smtClean="0"/>
          </a:p>
          <a:p>
            <a:pPr algn="r" rtl="1" eaLnBrk="1" hangingPunct="1">
              <a:defRPr/>
            </a:pPr>
            <a:endParaRPr lang="en-US" dirty="0" smtClean="0"/>
          </a:p>
        </p:txBody>
      </p:sp>
      <p:pic>
        <p:nvPicPr>
          <p:cNvPr id="144388" name="Picture 4" descr="TrapMiddle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55" y="2071254"/>
            <a:ext cx="3829917" cy="465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89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r" eaLnBrk="1" hangingPunct="1">
              <a:defRPr/>
            </a:pPr>
            <a:r>
              <a:rPr lang="fa-IR" dirty="0" smtClean="0"/>
              <a:t>عضله ذوزنقه ای</a:t>
            </a:r>
            <a:endParaRPr lang="en-US" dirty="0" smtClean="0"/>
          </a:p>
        </p:txBody>
      </p:sp>
      <p:sp>
        <p:nvSpPr>
          <p:cNvPr id="136195" name="Rectangle 3"/>
          <p:cNvSpPr>
            <a:spLocks noGrp="1" noChangeArrowheads="1"/>
          </p:cNvSpPr>
          <p:nvPr>
            <p:ph type="body" idx="1"/>
          </p:nvPr>
        </p:nvSpPr>
        <p:spPr>
          <a:xfrm>
            <a:off x="1104293" y="1348069"/>
            <a:ext cx="8946541" cy="4195481"/>
          </a:xfrm>
        </p:spPr>
        <p:txBody>
          <a:bodyPr/>
          <a:lstStyle/>
          <a:p>
            <a:pPr algn="r" rtl="1" eaLnBrk="1" hangingPunct="1">
              <a:defRPr/>
            </a:pPr>
            <a:r>
              <a:rPr lang="fa-IR" dirty="0" smtClean="0"/>
              <a:t>قسمت چهارم: </a:t>
            </a:r>
          </a:p>
          <a:p>
            <a:pPr algn="r" rtl="1" eaLnBrk="1" hangingPunct="1">
              <a:defRPr/>
            </a:pPr>
            <a:r>
              <a:rPr lang="fa-IR" dirty="0" smtClean="0"/>
              <a:t>سر ثابت : زائده شوکی چهارمین  تا دوازدهمین پشتی </a:t>
            </a:r>
          </a:p>
          <a:p>
            <a:pPr algn="r" rtl="1" eaLnBrk="1" hangingPunct="1">
              <a:defRPr/>
            </a:pPr>
            <a:r>
              <a:rPr lang="fa-IR" dirty="0" smtClean="0"/>
              <a:t>سر متحرک: ریشه خار کتف</a:t>
            </a:r>
          </a:p>
          <a:p>
            <a:pPr algn="r" rtl="1" eaLnBrk="1" hangingPunct="1">
              <a:defRPr/>
            </a:pPr>
            <a:r>
              <a:rPr lang="fa-IR" dirty="0" smtClean="0"/>
              <a:t>عمل :پایین کشیدن-  نزدیک کننده و چرخش بالایی کتف</a:t>
            </a:r>
            <a:endParaRPr lang="en-US" dirty="0" smtClean="0"/>
          </a:p>
        </p:txBody>
      </p:sp>
      <p:pic>
        <p:nvPicPr>
          <p:cNvPr id="145412" name="Picture 4" descr="TrapLower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3" y="2258291"/>
            <a:ext cx="4689762" cy="446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49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algn="r" rtl="1" eaLnBrk="1" hangingPunct="1">
              <a:defRPr/>
            </a:pPr>
            <a:r>
              <a:rPr lang="fa-IR" dirty="0" smtClean="0"/>
              <a:t>عضله متوازی الاضلاع  </a:t>
            </a:r>
            <a:r>
              <a:rPr lang="en-US" dirty="0" smtClean="0"/>
              <a:t>Rhomboids </a:t>
            </a:r>
          </a:p>
        </p:txBody>
      </p:sp>
      <p:sp>
        <p:nvSpPr>
          <p:cNvPr id="226307" name="Rectangle 3"/>
          <p:cNvSpPr>
            <a:spLocks noGrp="1" noChangeArrowheads="1"/>
          </p:cNvSpPr>
          <p:nvPr>
            <p:ph type="body" idx="1"/>
          </p:nvPr>
        </p:nvSpPr>
        <p:spPr>
          <a:xfrm>
            <a:off x="2086984" y="1651136"/>
            <a:ext cx="8946541" cy="4195481"/>
          </a:xfrm>
        </p:spPr>
        <p:txBody>
          <a:bodyPr>
            <a:normAutofit/>
          </a:bodyPr>
          <a:lstStyle/>
          <a:p>
            <a:pPr algn="r" rtl="1" eaLnBrk="1" hangingPunct="1">
              <a:defRPr/>
            </a:pPr>
            <a:r>
              <a:rPr lang="fa-IR" sz="2400" dirty="0" smtClean="0"/>
              <a:t>این عضله در زیر عضله ذوزنقه  قرار دارد و قابل لمس نیست </a:t>
            </a:r>
            <a:endParaRPr lang="en-US" sz="2400" dirty="0" smtClean="0"/>
          </a:p>
        </p:txBody>
      </p:sp>
      <p:pic>
        <p:nvPicPr>
          <p:cNvPr id="146436" name="Picture 4" descr="RhomboidsH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55" y="2186350"/>
            <a:ext cx="4641272" cy="439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724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r" rtl="1" eaLnBrk="1" hangingPunct="1">
              <a:defRPr/>
            </a:pPr>
            <a:r>
              <a:rPr lang="fa-IR" dirty="0" smtClean="0"/>
              <a:t>عضله متوازی الاضلاع  </a:t>
            </a:r>
            <a:r>
              <a:rPr lang="en-US" dirty="0" smtClean="0"/>
              <a:t>Rhomboids</a:t>
            </a:r>
          </a:p>
        </p:txBody>
      </p:sp>
      <p:sp>
        <p:nvSpPr>
          <p:cNvPr id="138243" name="Rectangle 3"/>
          <p:cNvSpPr>
            <a:spLocks noGrp="1" noChangeArrowheads="1"/>
          </p:cNvSpPr>
          <p:nvPr>
            <p:ph type="body" idx="1"/>
          </p:nvPr>
        </p:nvSpPr>
        <p:spPr>
          <a:xfrm>
            <a:off x="1104293" y="1401754"/>
            <a:ext cx="8946541" cy="4195481"/>
          </a:xfrm>
        </p:spPr>
        <p:txBody>
          <a:bodyPr/>
          <a:lstStyle/>
          <a:p>
            <a:pPr algn="r" rtl="1" eaLnBrk="1" hangingPunct="1">
              <a:defRPr/>
            </a:pPr>
            <a:r>
              <a:rPr lang="fa-IR" dirty="0" smtClean="0"/>
              <a:t>سر ثابت : زائده شوکی هفتمین مهره گردنی و پنج مهره پشتی</a:t>
            </a:r>
          </a:p>
          <a:p>
            <a:pPr algn="r" rtl="1" eaLnBrk="1" hangingPunct="1">
              <a:defRPr/>
            </a:pPr>
            <a:r>
              <a:rPr lang="fa-IR" dirty="0" smtClean="0"/>
              <a:t>سر متحرک: لبه داخلی کتف</a:t>
            </a:r>
          </a:p>
          <a:p>
            <a:pPr algn="r" rtl="1" eaLnBrk="1" hangingPunct="1">
              <a:defRPr/>
            </a:pPr>
            <a:r>
              <a:rPr lang="fa-IR" dirty="0" smtClean="0"/>
              <a:t>عمل :کشش بالایی- نزدیک کنندگی و چر خش پایینی کتف</a:t>
            </a:r>
            <a:endParaRPr lang="en-US" dirty="0" smtClean="0"/>
          </a:p>
        </p:txBody>
      </p:sp>
      <p:pic>
        <p:nvPicPr>
          <p:cNvPr id="147460" name="Picture 4" descr="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2802284"/>
            <a:ext cx="5077691" cy="39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31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9" name="Rectangle 5"/>
          <p:cNvSpPr>
            <a:spLocks noGrp="1" noChangeArrowheads="1"/>
          </p:cNvSpPr>
          <p:nvPr>
            <p:ph type="subTitle" idx="4294967295"/>
          </p:nvPr>
        </p:nvSpPr>
        <p:spPr>
          <a:xfrm>
            <a:off x="2738438" y="4857751"/>
            <a:ext cx="6665912" cy="157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0" rIns="45720" bIns="0" rtlCol="0">
            <a:normAutofit/>
          </a:bodyPr>
          <a:lstStyle/>
          <a:p>
            <a:pPr marL="0" indent="0">
              <a:buNone/>
            </a:pPr>
            <a:r>
              <a:rPr lang="fa-IR" altLang="en-US" sz="3000">
                <a:cs typeface="B Lotus" panose="00000400000000000000" pitchFamily="2" charset="-78"/>
              </a:rPr>
              <a:t>عضله گوشه ای در قسمت خارجی و خلفی گردن،در زیر قسمت اول ذوزنقه قرار گرفته است و قابل لمس نیست.</a:t>
            </a:r>
            <a:endParaRPr lang="en-US" altLang="en-US" sz="3000" dirty="0">
              <a:cs typeface="B Lotus" panose="00000400000000000000" pitchFamily="2" charset="-78"/>
            </a:endParaRPr>
          </a:p>
        </p:txBody>
      </p:sp>
      <p:pic>
        <p:nvPicPr>
          <p:cNvPr id="148483" name="Picture 6" descr="3D508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6" y="1357314"/>
            <a:ext cx="39592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7" descr="levatorscapula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9" y="1285875"/>
            <a:ext cx="432117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142853"/>
            <a:ext cx="9144000" cy="1138773"/>
          </a:xfrm>
          <a:prstGeom prst="rect">
            <a:avLst/>
          </a:prstGeom>
        </p:spPr>
        <p:txBody>
          <a:bodyPr>
            <a:spAutoFit/>
          </a:bodyPr>
          <a:lstStyle/>
          <a:p>
            <a:pPr algn="ctr" eaLnBrk="1" hangingPunct="1">
              <a:defRPr/>
            </a:pPr>
            <a:r>
              <a:rPr lang="fa-IR" sz="3400" cap="all" dirty="0">
                <a:ln w="500">
                  <a:solidFill>
                    <a:schemeClr val="tx2">
                      <a:shade val="20000"/>
                      <a:satMod val="120000"/>
                    </a:schemeClr>
                  </a:solidFill>
                </a:ln>
                <a:latin typeface="+mj-lt"/>
                <a:ea typeface="+mj-ea"/>
                <a:cs typeface="+mj-cs"/>
              </a:rPr>
              <a:t>عضله گوشه ای</a:t>
            </a:r>
            <a:br>
              <a:rPr lang="fa-IR" sz="3400" cap="all" dirty="0">
                <a:ln w="500">
                  <a:solidFill>
                    <a:schemeClr val="tx2">
                      <a:shade val="20000"/>
                      <a:satMod val="120000"/>
                    </a:schemeClr>
                  </a:solidFill>
                </a:ln>
                <a:latin typeface="+mj-lt"/>
                <a:ea typeface="+mj-ea"/>
                <a:cs typeface="+mj-cs"/>
              </a:rPr>
            </a:br>
            <a:r>
              <a:rPr lang="en-US" sz="3400" cap="all" dirty="0">
                <a:ln w="500">
                  <a:solidFill>
                    <a:schemeClr val="tx2">
                      <a:shade val="20000"/>
                      <a:satMod val="120000"/>
                    </a:schemeClr>
                  </a:solidFill>
                </a:ln>
                <a:latin typeface="+mj-lt"/>
                <a:ea typeface="+mj-ea"/>
                <a:cs typeface="+mj-cs"/>
              </a:rPr>
              <a:t>(</a:t>
            </a:r>
            <a:r>
              <a:rPr lang="en-US" sz="3400" cap="all" dirty="0" err="1">
                <a:ln w="500">
                  <a:solidFill>
                    <a:schemeClr val="tx2">
                      <a:shade val="20000"/>
                      <a:satMod val="120000"/>
                    </a:schemeClr>
                  </a:solidFill>
                </a:ln>
                <a:latin typeface="+mj-lt"/>
                <a:ea typeface="+mj-ea"/>
                <a:cs typeface="+mj-cs"/>
              </a:rPr>
              <a:t>Levator</a:t>
            </a:r>
            <a:r>
              <a:rPr lang="en-US" sz="3400" cap="all" dirty="0">
                <a:ln w="500">
                  <a:solidFill>
                    <a:schemeClr val="tx2">
                      <a:shade val="20000"/>
                      <a:satMod val="120000"/>
                    </a:schemeClr>
                  </a:solidFill>
                </a:ln>
                <a:latin typeface="+mj-lt"/>
                <a:ea typeface="+mj-ea"/>
                <a:cs typeface="+mj-cs"/>
              </a:rPr>
              <a:t> scapulae)</a:t>
            </a:r>
          </a:p>
        </p:txBody>
      </p:sp>
      <p:pic>
        <p:nvPicPr>
          <p:cNvPr id="148486" name="Picture 1027" descr="E:\fullfro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500" y="6229350"/>
            <a:ext cx="5715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ction Button: Document 7">
            <a:hlinkClick r:id="rId6" action="ppaction://hlinksldjump" highlightClick="1"/>
          </p:cNvPr>
          <p:cNvSpPr/>
          <p:nvPr/>
        </p:nvSpPr>
        <p:spPr>
          <a:xfrm>
            <a:off x="10096500" y="6215064"/>
            <a:ext cx="571500" cy="642937"/>
          </a:xfrm>
          <a:prstGeom prst="actionButton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Tree>
    <p:extLst>
      <p:ext uri="{BB962C8B-B14F-4D97-AF65-F5344CB8AC3E}">
        <p14:creationId xmlns:p14="http://schemas.microsoft.com/office/powerpoint/2010/main" val="940204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23909">
                                            <p:txEl>
                                              <p:pRg st="0" end="0"/>
                                            </p:txEl>
                                          </p:spTgt>
                                        </p:tgtEl>
                                        <p:attrNameLst>
                                          <p:attrName>style.visibility</p:attrName>
                                        </p:attrNameLst>
                                      </p:cBhvr>
                                      <p:to>
                                        <p:strVal val="visible"/>
                                      </p:to>
                                    </p:set>
                                    <p:anim calcmode="lin" valueType="num">
                                      <p:cBhvr>
                                        <p:cTn id="7" dur="500" fill="hold"/>
                                        <p:tgtEl>
                                          <p:spTgt spid="12390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390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2390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239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build="p"/>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90" name="Rectangle 6"/>
          <p:cNvSpPr>
            <a:spLocks noGrp="1" noChangeArrowheads="1"/>
          </p:cNvSpPr>
          <p:nvPr>
            <p:ph type="title" idx="4294967295"/>
          </p:nvPr>
        </p:nvSpPr>
        <p:spPr>
          <a:xfrm>
            <a:off x="2809852" y="571480"/>
            <a:ext cx="7696200" cy="1143000"/>
          </a:xfrm>
        </p:spPr>
        <p:txBody>
          <a:bodyPr vert="horz" lIns="45720" tIns="0" rIns="45720" bIns="0" rtlCol="0" anchor="b">
            <a:normAutofit fontScale="90000"/>
          </a:bodyPr>
          <a:lstStyle/>
          <a:p>
            <a:pPr algn="r">
              <a:defRPr/>
            </a:pPr>
            <a:r>
              <a:rPr lang="fa-IR"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عضله گوشه ای</a:t>
            </a:r>
            <a:br>
              <a:rPr lang="fa-IR"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b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a:t>
            </a:r>
            <a:r>
              <a:rPr lang="en-US" sz="3800" b="1" cap="all" dirty="0" err="1">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Levator</a:t>
            </a:r>
            <a:r>
              <a:rPr lang="en-US" sz="3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 scapulae)</a:t>
            </a:r>
          </a:p>
        </p:txBody>
      </p:sp>
      <p:graphicFrame>
        <p:nvGraphicFramePr>
          <p:cNvPr id="118802" name="Group 18"/>
          <p:cNvGraphicFramePr>
            <a:graphicFrameLocks noGrp="1"/>
          </p:cNvGraphicFramePr>
          <p:nvPr>
            <p:extLst>
              <p:ext uri="{D42A27DB-BD31-4B8C-83A1-F6EECF244321}">
                <p14:modId xmlns:p14="http://schemas.microsoft.com/office/powerpoint/2010/main" val="726578706"/>
              </p:ext>
            </p:extLst>
          </p:nvPr>
        </p:nvGraphicFramePr>
        <p:xfrm>
          <a:off x="5087938" y="1905000"/>
          <a:ext cx="4894262" cy="1379538"/>
        </p:xfrm>
        <a:graphic>
          <a:graphicData uri="http://schemas.openxmlformats.org/drawingml/2006/table">
            <a:tbl>
              <a:tblPr/>
              <a:tblGrid>
                <a:gridCol w="1631950">
                  <a:extLst>
                    <a:ext uri="{9D8B030D-6E8A-4147-A177-3AD203B41FA5}">
                      <a16:colId xmlns:a16="http://schemas.microsoft.com/office/drawing/2014/main" val="20000"/>
                    </a:ext>
                  </a:extLst>
                </a:gridCol>
                <a:gridCol w="1630362">
                  <a:extLst>
                    <a:ext uri="{9D8B030D-6E8A-4147-A177-3AD203B41FA5}">
                      <a16:colId xmlns:a16="http://schemas.microsoft.com/office/drawing/2014/main" val="20001"/>
                    </a:ext>
                  </a:extLst>
                </a:gridCol>
                <a:gridCol w="1631950">
                  <a:extLst>
                    <a:ext uri="{9D8B030D-6E8A-4147-A177-3AD203B41FA5}">
                      <a16:colId xmlns:a16="http://schemas.microsoft.com/office/drawing/2014/main" val="20002"/>
                    </a:ext>
                  </a:extLst>
                </a:gridCol>
              </a:tblGrid>
              <a:tr h="1379538">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1" i="0" u="none" strike="noStrike" cap="none" normalizeH="0" baseline="0" dirty="0" smtClean="0">
                          <a:ln>
                            <a:noFill/>
                          </a:ln>
                          <a:solidFill>
                            <a:schemeClr val="tx1"/>
                          </a:solidFill>
                          <a:effectLst/>
                          <a:latin typeface="Arial" charset="0"/>
                          <a:cs typeface="Arial" charset="0"/>
                        </a:rPr>
                        <a:t>  عمل</a:t>
                      </a:r>
                      <a:endParaRPr kumimoji="0" lang="en-US" sz="33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smtClean="0">
                          <a:ln>
                            <a:noFill/>
                          </a:ln>
                          <a:solidFill>
                            <a:schemeClr val="tx1"/>
                          </a:solidFill>
                          <a:effectLst/>
                          <a:latin typeface="Arial" charset="0"/>
                          <a:cs typeface="Arial" charset="0"/>
                        </a:rPr>
                        <a:t> </a:t>
                      </a:r>
                      <a:r>
                        <a:rPr kumimoji="0" lang="fa-IR" sz="2400" b="1" i="0" u="none" strike="noStrike" cap="none" normalizeH="0" baseline="0" smtClean="0">
                          <a:ln>
                            <a:noFill/>
                          </a:ln>
                          <a:solidFill>
                            <a:schemeClr val="tx1"/>
                          </a:solidFill>
                          <a:effectLst/>
                          <a:latin typeface="Arial" charset="0"/>
                          <a:cs typeface="Arial" charset="0"/>
                        </a:rPr>
                        <a:t>سر متحرک</a:t>
                      </a:r>
                      <a:endParaRPr kumimoji="0" lang="en-US" sz="24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dirty="0" smtClean="0">
                          <a:ln>
                            <a:noFill/>
                          </a:ln>
                          <a:solidFill>
                            <a:schemeClr val="tx1"/>
                          </a:solidFill>
                          <a:effectLst/>
                          <a:latin typeface="Arial" charset="0"/>
                          <a:cs typeface="Arial" charset="0"/>
                        </a:rPr>
                        <a:t> </a:t>
                      </a:r>
                      <a:r>
                        <a:rPr kumimoji="0" lang="fa-IR" sz="3300" b="1" i="0" u="none" strike="noStrike" cap="none" normalizeH="0" baseline="0" dirty="0" smtClean="0">
                          <a:ln>
                            <a:noFill/>
                          </a:ln>
                          <a:solidFill>
                            <a:schemeClr val="tx1"/>
                          </a:solidFill>
                          <a:effectLst/>
                          <a:latin typeface="Arial" charset="0"/>
                          <a:cs typeface="Arial" charset="0"/>
                        </a:rPr>
                        <a:t>سر ثابت</a:t>
                      </a:r>
                      <a:endParaRPr kumimoji="0" lang="en-US" sz="33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50541" name="Picture 7" descr="3D508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74" y="404814"/>
            <a:ext cx="433762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8818" name="Group 34"/>
          <p:cNvGraphicFramePr>
            <a:graphicFrameLocks noGrp="1"/>
          </p:cNvGraphicFramePr>
          <p:nvPr/>
        </p:nvGraphicFramePr>
        <p:xfrm>
          <a:off x="3792538" y="3500439"/>
          <a:ext cx="6191250" cy="2663825"/>
        </p:xfrm>
        <a:graphic>
          <a:graphicData uri="http://schemas.openxmlformats.org/drawingml/2006/table">
            <a:tbl>
              <a:tblPr/>
              <a:tblGrid>
                <a:gridCol w="2951162">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1655763">
                  <a:extLst>
                    <a:ext uri="{9D8B030D-6E8A-4147-A177-3AD203B41FA5}">
                      <a16:colId xmlns:a16="http://schemas.microsoft.com/office/drawing/2014/main" val="20002"/>
                    </a:ext>
                  </a:extLst>
                </a:gridCol>
              </a:tblGrid>
              <a:tr h="2663825">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000" b="1" i="0" u="none" strike="noStrike" cap="none" normalizeH="0" baseline="0" smtClean="0">
                          <a:ln>
                            <a:noFill/>
                          </a:ln>
                          <a:solidFill>
                            <a:schemeClr val="tx1"/>
                          </a:solidFill>
                          <a:effectLst/>
                          <a:latin typeface="Arial" charset="0"/>
                          <a:cs typeface="Arial" charset="0"/>
                        </a:rPr>
                        <a:t>کشش بالایی</a:t>
                      </a:r>
                      <a:r>
                        <a:rPr kumimoji="0" lang="en-US" sz="2000" b="1" i="0" u="none" strike="noStrike" cap="none" normalizeH="0" baseline="0" smtClean="0">
                          <a:ln>
                            <a:noFill/>
                          </a:ln>
                          <a:solidFill>
                            <a:schemeClr val="tx1"/>
                          </a:solidFill>
                          <a:effectLst/>
                          <a:latin typeface="Georgia" pitchFamily="18" charset="0"/>
                          <a:cs typeface="Arial" charset="0"/>
                        </a:rPr>
                        <a:t>(Elevation)</a:t>
                      </a:r>
                      <a:endParaRPr kumimoji="0" lang="fa-IR" sz="2000" b="1" i="0" u="none" strike="noStrike" cap="none" normalizeH="0" baseline="0" smtClean="0">
                        <a:ln>
                          <a:noFill/>
                        </a:ln>
                        <a:solidFill>
                          <a:schemeClr val="tx1"/>
                        </a:solidFill>
                        <a:effectLst/>
                        <a:latin typeface="Georgia" pitchFamily="18" charset="0"/>
                        <a:cs typeface="Arial" charset="0"/>
                      </a:endParaRPr>
                    </a:p>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000" b="1" i="0" u="none" strike="noStrike" cap="none" normalizeH="0" baseline="0" smtClean="0">
                          <a:ln>
                            <a:noFill/>
                          </a:ln>
                          <a:solidFill>
                            <a:schemeClr val="tx1"/>
                          </a:solidFill>
                          <a:effectLst/>
                          <a:latin typeface="Arial" charset="0"/>
                          <a:cs typeface="Arial" charset="0"/>
                        </a:rPr>
                        <a:t>نزدیک کننده</a:t>
                      </a:r>
                      <a:r>
                        <a:rPr kumimoji="0" lang="en-US" sz="2000" b="1" i="0" u="none" strike="noStrike" cap="none" normalizeH="0" baseline="0" smtClean="0">
                          <a:ln>
                            <a:noFill/>
                          </a:ln>
                          <a:solidFill>
                            <a:schemeClr val="tx1"/>
                          </a:solidFill>
                          <a:effectLst/>
                          <a:latin typeface="Georgia" pitchFamily="18" charset="0"/>
                          <a:cs typeface="Arial" charset="0"/>
                        </a:rPr>
                        <a:t>(retraction)</a:t>
                      </a:r>
                      <a:endParaRPr kumimoji="0" lang="fa-IR" sz="2000" b="1" i="0" u="none" strike="noStrike" cap="none" normalizeH="0" baseline="0" smtClean="0">
                        <a:ln>
                          <a:noFill/>
                        </a:ln>
                        <a:solidFill>
                          <a:schemeClr val="tx1"/>
                        </a:solidFill>
                        <a:effectLst/>
                        <a:latin typeface="Georgia" pitchFamily="18" charset="0"/>
                        <a:cs typeface="Arial" charset="0"/>
                      </a:endParaRPr>
                    </a:p>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000" b="1" i="0" u="none" strike="noStrike" cap="none" normalizeH="0" baseline="0" smtClean="0">
                          <a:ln>
                            <a:noFill/>
                          </a:ln>
                          <a:solidFill>
                            <a:schemeClr val="tx1"/>
                          </a:solidFill>
                          <a:effectLst/>
                          <a:latin typeface="Arial" charset="0"/>
                          <a:cs typeface="Arial" charset="0"/>
                        </a:rPr>
                        <a:t>چرخش پایینی</a:t>
                      </a:r>
                      <a:endParaRPr kumimoji="0" lang="en-US" sz="2000" b="1" i="0" u="none" strike="noStrike" cap="none" normalizeH="0" baseline="0" smtClean="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2000" b="1" i="0" u="none" strike="noStrike" cap="none" normalizeH="0" baseline="0" smtClean="0">
                          <a:ln>
                            <a:noFill/>
                          </a:ln>
                          <a:solidFill>
                            <a:schemeClr val="tx1"/>
                          </a:solidFill>
                          <a:effectLst/>
                          <a:latin typeface="Georgia" pitchFamily="18" charset="0"/>
                          <a:cs typeface="Arial" charset="0"/>
                        </a:rPr>
                        <a:t>(downward rotation)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000" b="1" i="0" u="none" strike="noStrike" cap="none" normalizeH="0" baseline="0" smtClean="0">
                          <a:ln>
                            <a:noFill/>
                          </a:ln>
                          <a:solidFill>
                            <a:schemeClr val="tx1"/>
                          </a:solidFill>
                          <a:effectLst/>
                          <a:latin typeface="Arial" charset="0"/>
                          <a:cs typeface="Arial" charset="0"/>
                        </a:rPr>
                        <a:t> لبه داخلی استخوان کتف،بین زاویه فوقانی و ریشه خار کتف</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000" b="1" i="0" u="none" strike="noStrike" cap="none" normalizeH="0" baseline="0" smtClean="0">
                          <a:ln>
                            <a:noFill/>
                          </a:ln>
                          <a:solidFill>
                            <a:schemeClr val="tx1"/>
                          </a:solidFill>
                          <a:effectLst/>
                          <a:latin typeface="Arial" charset="0"/>
                          <a:cs typeface="Arial" charset="0"/>
                        </a:rPr>
                        <a:t> زائده عرضی چهار مهره اول گردنی</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50552" name="Picture 1027" descr="E:\fullfro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500" y="62865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ction Button: Document 6">
            <a:hlinkClick r:id="rId5" action="ppaction://hlinksldjump" highlightClick="1"/>
          </p:cNvPr>
          <p:cNvSpPr/>
          <p:nvPr/>
        </p:nvSpPr>
        <p:spPr>
          <a:xfrm>
            <a:off x="10096500" y="6286500"/>
            <a:ext cx="571500" cy="571500"/>
          </a:xfrm>
          <a:prstGeom prst="actionButton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Tree>
    <p:extLst>
      <p:ext uri="{BB962C8B-B14F-4D97-AF65-F5344CB8AC3E}">
        <p14:creationId xmlns:p14="http://schemas.microsoft.com/office/powerpoint/2010/main" val="29506659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p:cTn id="7" dur="1000" fill="hold"/>
                                        <p:tgtEl>
                                          <p:spTgt spid="118790"/>
                                        </p:tgtEl>
                                        <p:attrNameLst>
                                          <p:attrName>ppt_x</p:attrName>
                                        </p:attrNameLst>
                                      </p:cBhvr>
                                      <p:tavLst>
                                        <p:tav tm="0">
                                          <p:val>
                                            <p:strVal val="#ppt_x-.2"/>
                                          </p:val>
                                        </p:tav>
                                        <p:tav tm="100000">
                                          <p:val>
                                            <p:strVal val="#ppt_x"/>
                                          </p:val>
                                        </p:tav>
                                      </p:tavLst>
                                    </p:anim>
                                    <p:anim calcmode="lin" valueType="num">
                                      <p:cBhvr>
                                        <p:cTn id="8" dur="1000" fill="hold"/>
                                        <p:tgtEl>
                                          <p:spTgt spid="1187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eaLnBrk="1" hangingPunct="1">
              <a:defRPr/>
            </a:pPr>
            <a:r>
              <a:rPr lang="fa-IR" dirty="0" smtClean="0"/>
              <a:t>محورهای حرکتی و حرکتهای حول آنها</a:t>
            </a:r>
            <a:endParaRPr lang="en-US" dirty="0" smtClean="0"/>
          </a:p>
        </p:txBody>
      </p:sp>
      <p:sp>
        <p:nvSpPr>
          <p:cNvPr id="57347" name="Rectangle 3"/>
          <p:cNvSpPr>
            <a:spLocks noGrp="1" noChangeArrowheads="1"/>
          </p:cNvSpPr>
          <p:nvPr>
            <p:ph type="body" idx="1"/>
          </p:nvPr>
        </p:nvSpPr>
        <p:spPr/>
        <p:txBody>
          <a:bodyPr/>
          <a:lstStyle/>
          <a:p>
            <a:pPr algn="ctr" rtl="1" eaLnBrk="1" hangingPunct="1">
              <a:lnSpc>
                <a:spcPct val="90000"/>
              </a:lnSpc>
              <a:defRPr/>
            </a:pPr>
            <a:r>
              <a:rPr lang="fa-IR" sz="4800" b="1" dirty="0"/>
              <a:t>محور افقی ساجیتا ل</a:t>
            </a:r>
          </a:p>
          <a:p>
            <a:pPr algn="r" rtl="1" eaLnBrk="1" hangingPunct="1">
              <a:lnSpc>
                <a:spcPct val="90000"/>
              </a:lnSpc>
              <a:defRPr/>
            </a:pPr>
            <a:r>
              <a:rPr lang="fa-IR" b="1" dirty="0" smtClean="0"/>
              <a:t>دور شد ن ( ابداکشن )</a:t>
            </a:r>
          </a:p>
          <a:p>
            <a:pPr algn="r" rtl="1" eaLnBrk="1" hangingPunct="1">
              <a:lnSpc>
                <a:spcPct val="90000"/>
              </a:lnSpc>
              <a:defRPr/>
            </a:pPr>
            <a:r>
              <a:rPr lang="fa-IR" b="1" dirty="0" smtClean="0"/>
              <a:t>نزدیک شدن ( اداکشن )</a:t>
            </a:r>
          </a:p>
          <a:p>
            <a:pPr algn="r" rtl="1" eaLnBrk="1" hangingPunct="1">
              <a:lnSpc>
                <a:spcPct val="90000"/>
              </a:lnSpc>
              <a:defRPr/>
            </a:pPr>
            <a:r>
              <a:rPr lang="fa-IR" b="1" dirty="0" smtClean="0"/>
              <a:t>تا شدن جانبی</a:t>
            </a:r>
          </a:p>
          <a:p>
            <a:pPr algn="r" rtl="1" eaLnBrk="1" hangingPunct="1">
              <a:lnSpc>
                <a:spcPct val="90000"/>
              </a:lnSpc>
              <a:defRPr/>
            </a:pPr>
            <a:r>
              <a:rPr lang="fa-IR" b="1" dirty="0" smtClean="0"/>
              <a:t>دور شد ن  بیش از حد( هایپر ابداکشن )</a:t>
            </a:r>
          </a:p>
          <a:p>
            <a:pPr algn="r" rtl="1" eaLnBrk="1" hangingPunct="1">
              <a:lnSpc>
                <a:spcPct val="90000"/>
              </a:lnSpc>
              <a:defRPr/>
            </a:pPr>
            <a:r>
              <a:rPr lang="fa-IR" b="1" dirty="0" smtClean="0"/>
              <a:t>نزدیک شدن بیش از حد(هایپر اداکشن )</a:t>
            </a:r>
          </a:p>
          <a:p>
            <a:pPr algn="r" rtl="1" eaLnBrk="1" hangingPunct="1">
              <a:lnSpc>
                <a:spcPct val="90000"/>
              </a:lnSpc>
              <a:defRPr/>
            </a:pPr>
            <a:r>
              <a:rPr lang="fa-IR" b="1" dirty="0" smtClean="0"/>
              <a:t>برگشت ازحر کت نزد یک شدن بیش ازحد(هایپر اداکشن )</a:t>
            </a:r>
          </a:p>
          <a:p>
            <a:pPr algn="r" rtl="1" eaLnBrk="1" hangingPunct="1">
              <a:lnSpc>
                <a:spcPct val="90000"/>
              </a:lnSpc>
              <a:defRPr/>
            </a:pPr>
            <a:r>
              <a:rPr lang="fa-IR" b="1" dirty="0" smtClean="0"/>
              <a:t> برگشت از حرکت تا شدن جانبی</a:t>
            </a:r>
          </a:p>
          <a:p>
            <a:pPr algn="r" rtl="1" eaLnBrk="1" hangingPunct="1">
              <a:lnSpc>
                <a:spcPct val="90000"/>
              </a:lnSpc>
              <a:defRPr/>
            </a:pPr>
            <a:endParaRPr lang="en-US" b="1" dirty="0" smtClean="0"/>
          </a:p>
        </p:txBody>
      </p:sp>
    </p:spTree>
    <p:extLst>
      <p:ext uri="{BB962C8B-B14F-4D97-AF65-F5344CB8AC3E}">
        <p14:creationId xmlns:p14="http://schemas.microsoft.com/office/powerpoint/2010/main" val="352571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err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038" y="457200"/>
            <a:ext cx="5065712" cy="604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Line 3"/>
          <p:cNvSpPr>
            <a:spLocks noChangeShapeType="1"/>
          </p:cNvSpPr>
          <p:nvPr/>
        </p:nvSpPr>
        <p:spPr bwMode="auto">
          <a:xfrm flipV="1">
            <a:off x="4343400" y="1066800"/>
            <a:ext cx="26670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0" name="Line 4"/>
          <p:cNvSpPr>
            <a:spLocks noChangeShapeType="1"/>
          </p:cNvSpPr>
          <p:nvPr/>
        </p:nvSpPr>
        <p:spPr bwMode="auto">
          <a:xfrm flipV="1">
            <a:off x="4343400" y="1600200"/>
            <a:ext cx="2819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1" name="Line 5"/>
          <p:cNvSpPr>
            <a:spLocks noChangeShapeType="1"/>
          </p:cNvSpPr>
          <p:nvPr/>
        </p:nvSpPr>
        <p:spPr bwMode="auto">
          <a:xfrm flipV="1">
            <a:off x="4343400" y="21336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2" name="Line 6"/>
          <p:cNvSpPr>
            <a:spLocks noChangeShapeType="1"/>
          </p:cNvSpPr>
          <p:nvPr/>
        </p:nvSpPr>
        <p:spPr bwMode="auto">
          <a:xfrm flipV="1">
            <a:off x="4343400" y="2743200"/>
            <a:ext cx="2895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3" name="Line 7"/>
          <p:cNvSpPr>
            <a:spLocks noChangeShapeType="1"/>
          </p:cNvSpPr>
          <p:nvPr/>
        </p:nvSpPr>
        <p:spPr bwMode="auto">
          <a:xfrm flipV="1">
            <a:off x="4419600" y="3352800"/>
            <a:ext cx="2743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4" name="Line 8"/>
          <p:cNvSpPr>
            <a:spLocks noChangeShapeType="1"/>
          </p:cNvSpPr>
          <p:nvPr/>
        </p:nvSpPr>
        <p:spPr bwMode="auto">
          <a:xfrm flipV="1">
            <a:off x="4495800" y="3886200"/>
            <a:ext cx="2286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5" name="Line 9"/>
          <p:cNvSpPr>
            <a:spLocks noChangeShapeType="1"/>
          </p:cNvSpPr>
          <p:nvPr/>
        </p:nvSpPr>
        <p:spPr bwMode="auto">
          <a:xfrm>
            <a:off x="4648200" y="4343400"/>
            <a:ext cx="2133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6" name="Text Box 10"/>
          <p:cNvSpPr txBox="1">
            <a:spLocks noChangeArrowheads="1"/>
          </p:cNvSpPr>
          <p:nvPr/>
        </p:nvSpPr>
        <p:spPr bwMode="auto">
          <a:xfrm>
            <a:off x="1752600" y="2438400"/>
            <a:ext cx="25138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4800"/>
              <a:t>Serratus</a:t>
            </a:r>
          </a:p>
          <a:p>
            <a:pPr algn="l" rtl="0" eaLnBrk="1" hangingPunct="1">
              <a:spcBef>
                <a:spcPct val="0"/>
              </a:spcBef>
              <a:buClrTx/>
              <a:buSzTx/>
              <a:buFontTx/>
              <a:buNone/>
            </a:pPr>
            <a:r>
              <a:rPr lang="en-US" altLang="en-US" sz="4800"/>
              <a:t>Anterior</a:t>
            </a:r>
          </a:p>
        </p:txBody>
      </p:sp>
    </p:spTree>
    <p:extLst>
      <p:ext uri="{BB962C8B-B14F-4D97-AF65-F5344CB8AC3E}">
        <p14:creationId xmlns:p14="http://schemas.microsoft.com/office/powerpoint/2010/main" val="37582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4628" name="Picture 4" descr="02064%20DEEP%20CHEST%20MUS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27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algn="r" rtl="1" eaLnBrk="1" hangingPunct="1">
              <a:defRPr/>
            </a:pPr>
            <a:r>
              <a:rPr lang="fa-IR" sz="4000" dirty="0"/>
              <a:t>عضله دندانه ای بزرگ یا دندانه ای قدامی </a:t>
            </a:r>
            <a:r>
              <a:rPr lang="en-US" sz="4000" dirty="0"/>
              <a:t>Serratus Anterior</a:t>
            </a:r>
          </a:p>
        </p:txBody>
      </p:sp>
      <p:sp>
        <p:nvSpPr>
          <p:cNvPr id="140291" name="Rectangle 3"/>
          <p:cNvSpPr>
            <a:spLocks noGrp="1" noChangeArrowheads="1"/>
          </p:cNvSpPr>
          <p:nvPr>
            <p:ph type="body" idx="1"/>
          </p:nvPr>
        </p:nvSpPr>
        <p:spPr/>
        <p:txBody>
          <a:bodyPr>
            <a:normAutofit/>
          </a:bodyPr>
          <a:lstStyle/>
          <a:p>
            <a:pPr algn="r" rtl="1" eaLnBrk="1" hangingPunct="1">
              <a:defRPr/>
            </a:pPr>
            <a:r>
              <a:rPr lang="fa-IR" sz="2800" dirty="0" smtClean="0"/>
              <a:t>لبه های این عضله با موقعیت چسبندگی آن بر روی دنده ها دندانه ای شکل است . </a:t>
            </a:r>
          </a:p>
          <a:p>
            <a:pPr algn="r" rtl="1" eaLnBrk="1" hangingPunct="1">
              <a:defRPr/>
            </a:pPr>
            <a:r>
              <a:rPr lang="fa-IR" sz="2800" dirty="0" smtClean="0"/>
              <a:t>این عضله در زیر استخوان کتف قرار دارد و بر روی دنده ها کشیده می شود بطوریکه به زیر عضله سینه ای بزرگ می رسد. در موقعیکه دست در مقابل مقاومتی به بالای سر برده می شود در منطقه زیر لبه خارجی کتف قابل لمس شدن می باشد. </a:t>
            </a:r>
            <a:endParaRPr lang="en-US" sz="2800" dirty="0" smtClean="0"/>
          </a:p>
        </p:txBody>
      </p:sp>
    </p:spTree>
    <p:extLst>
      <p:ext uri="{BB962C8B-B14F-4D97-AF65-F5344CB8AC3E}">
        <p14:creationId xmlns:p14="http://schemas.microsoft.com/office/powerpoint/2010/main" val="354961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algn="r" rtl="1" eaLnBrk="1" hangingPunct="1">
              <a:defRPr/>
            </a:pPr>
            <a:r>
              <a:rPr lang="fa-IR" sz="4000" dirty="0"/>
              <a:t>عضله دندانه ای بزرگ یا دندانه ای قدامی </a:t>
            </a:r>
            <a:r>
              <a:rPr lang="en-US" sz="4000" dirty="0"/>
              <a:t>Serratus Anterior</a:t>
            </a:r>
          </a:p>
        </p:txBody>
      </p:sp>
      <p:sp>
        <p:nvSpPr>
          <p:cNvPr id="141315" name="Rectangle 3"/>
          <p:cNvSpPr>
            <a:spLocks noGrp="1" noChangeArrowheads="1"/>
          </p:cNvSpPr>
          <p:nvPr>
            <p:ph type="body" idx="1"/>
          </p:nvPr>
        </p:nvSpPr>
        <p:spPr>
          <a:xfrm>
            <a:off x="3027361" y="1853248"/>
            <a:ext cx="8946541" cy="4195481"/>
          </a:xfrm>
        </p:spPr>
        <p:txBody>
          <a:bodyPr>
            <a:normAutofit/>
          </a:bodyPr>
          <a:lstStyle/>
          <a:p>
            <a:pPr algn="r" rtl="1" eaLnBrk="1" hangingPunct="1">
              <a:defRPr/>
            </a:pPr>
            <a:r>
              <a:rPr lang="fa-IR" sz="2400" dirty="0" smtClean="0"/>
              <a:t>سر ثابت :قسمت بالای نه دنده اول                          در سطح جانبی قفسه سینه</a:t>
            </a:r>
            <a:endParaRPr lang="en-US" sz="2400" dirty="0" smtClean="0"/>
          </a:p>
          <a:p>
            <a:pPr algn="r" rtl="1" eaLnBrk="1" hangingPunct="1">
              <a:defRPr/>
            </a:pPr>
            <a:r>
              <a:rPr lang="fa-IR" sz="2400" dirty="0" smtClean="0"/>
              <a:t>سر متحرک</a:t>
            </a:r>
            <a:r>
              <a:rPr lang="en-US" sz="2400" dirty="0" smtClean="0"/>
              <a:t>  :  </a:t>
            </a:r>
            <a:r>
              <a:rPr lang="fa-IR" sz="2400" dirty="0" smtClean="0"/>
              <a:t>لبه داخلی سطح قدامی               استخوان کتف بین زاویه فوقانی و تحتانی</a:t>
            </a:r>
          </a:p>
          <a:p>
            <a:pPr algn="r" rtl="1" eaLnBrk="1" hangingPunct="1">
              <a:defRPr/>
            </a:pPr>
            <a:r>
              <a:rPr lang="fa-IR" sz="2400" dirty="0" smtClean="0"/>
              <a:t>عمل : دور کننده کتف -                                       چر خش بالایی</a:t>
            </a:r>
            <a:endParaRPr lang="en-US" sz="2400" dirty="0" smtClean="0"/>
          </a:p>
        </p:txBody>
      </p:sp>
      <p:pic>
        <p:nvPicPr>
          <p:cNvPr id="157700" name="Picture 4" descr="9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4" y="2618510"/>
            <a:ext cx="3255819" cy="410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19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5" name="Rectangle 5"/>
          <p:cNvSpPr>
            <a:spLocks noGrp="1" noChangeArrowheads="1"/>
          </p:cNvSpPr>
          <p:nvPr>
            <p:ph type="subTitle" idx="4294967295"/>
          </p:nvPr>
        </p:nvSpPr>
        <p:spPr>
          <a:xfrm>
            <a:off x="2590800" y="4757304"/>
            <a:ext cx="91440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0" rIns="45720" bIns="0" rtlCol="0">
            <a:normAutofit/>
          </a:bodyPr>
          <a:lstStyle/>
          <a:p>
            <a:pPr marL="0" indent="0">
              <a:buNone/>
            </a:pPr>
            <a:r>
              <a:rPr lang="fa-IR" altLang="en-US" sz="3000" dirty="0">
                <a:cs typeface="B Lotus" panose="00000400000000000000" pitchFamily="2" charset="-78"/>
              </a:rPr>
              <a:t>این عضله در زیر ترقوه قرار گرفته است،و توسط عضله سینه ای بزرگ پوشیده شده است و بطور مستقیم قابل لمس نیست.</a:t>
            </a:r>
            <a:endParaRPr lang="en-US" altLang="en-US" sz="3000" dirty="0">
              <a:cs typeface="B Lotus" panose="00000400000000000000" pitchFamily="2" charset="-78"/>
            </a:endParaRPr>
          </a:p>
        </p:txBody>
      </p:sp>
      <p:pic>
        <p:nvPicPr>
          <p:cNvPr id="158723" name="Picture 7" descr="subclavi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3" y="221673"/>
            <a:ext cx="5674303" cy="437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810248" y="785794"/>
            <a:ext cx="4572000" cy="1077218"/>
          </a:xfrm>
          <a:prstGeom prst="rect">
            <a:avLst/>
          </a:prstGeom>
        </p:spPr>
        <p:txBody>
          <a:bodyPr>
            <a:spAutoFit/>
          </a:bodyPr>
          <a:lstStyle/>
          <a:p>
            <a:pPr algn="r" eaLnBrk="1" hangingPunct="1">
              <a:defRPr/>
            </a:pPr>
            <a:r>
              <a:rPr lang="fa-IR" sz="3200" cap="all" dirty="0">
                <a:ln w="500">
                  <a:solidFill>
                    <a:schemeClr val="tx2">
                      <a:shade val="20000"/>
                      <a:satMod val="120000"/>
                    </a:schemeClr>
                  </a:solidFill>
                </a:ln>
                <a:latin typeface="+mj-lt"/>
                <a:ea typeface="+mj-ea"/>
                <a:cs typeface="+mj-cs"/>
              </a:rPr>
              <a:t>عضله تحت ترقوه ای</a:t>
            </a:r>
            <a:br>
              <a:rPr lang="fa-IR" sz="3200" cap="all" dirty="0">
                <a:ln w="500">
                  <a:solidFill>
                    <a:schemeClr val="tx2">
                      <a:shade val="20000"/>
                      <a:satMod val="120000"/>
                    </a:schemeClr>
                  </a:solidFill>
                </a:ln>
                <a:latin typeface="+mj-lt"/>
                <a:ea typeface="+mj-ea"/>
                <a:cs typeface="+mj-cs"/>
              </a:rPr>
            </a:br>
            <a:r>
              <a:rPr lang="en-US" sz="3200" cap="all" dirty="0">
                <a:ln w="500">
                  <a:solidFill>
                    <a:schemeClr val="tx2">
                      <a:shade val="20000"/>
                      <a:satMod val="120000"/>
                    </a:schemeClr>
                  </a:solidFill>
                </a:ln>
                <a:latin typeface="+mj-lt"/>
                <a:ea typeface="+mj-ea"/>
                <a:cs typeface="+mj-cs"/>
              </a:rPr>
              <a:t>(</a:t>
            </a:r>
            <a:r>
              <a:rPr lang="en-US" sz="3200" cap="all" dirty="0" err="1">
                <a:ln w="500">
                  <a:solidFill>
                    <a:schemeClr val="tx2">
                      <a:shade val="20000"/>
                      <a:satMod val="120000"/>
                    </a:schemeClr>
                  </a:solidFill>
                </a:ln>
                <a:latin typeface="+mj-lt"/>
                <a:ea typeface="+mj-ea"/>
                <a:cs typeface="+mj-cs"/>
              </a:rPr>
              <a:t>subclavius</a:t>
            </a:r>
            <a:r>
              <a:rPr lang="en-US" sz="3200" cap="all" dirty="0">
                <a:ln w="500">
                  <a:solidFill>
                    <a:schemeClr val="tx2">
                      <a:shade val="20000"/>
                      <a:satMod val="120000"/>
                    </a:schemeClr>
                  </a:solidFill>
                </a:ln>
                <a:latin typeface="+mj-lt"/>
                <a:ea typeface="+mj-ea"/>
                <a:cs typeface="+mj-cs"/>
              </a:rPr>
              <a:t>)</a:t>
            </a:r>
          </a:p>
        </p:txBody>
      </p:sp>
    </p:spTree>
    <p:extLst>
      <p:ext uri="{BB962C8B-B14F-4D97-AF65-F5344CB8AC3E}">
        <p14:creationId xmlns:p14="http://schemas.microsoft.com/office/powerpoint/2010/main" val="23634752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 calcmode="lin" valueType="num">
                                      <p:cBhvr>
                                        <p:cTn id="7" dur="500" fill="hold"/>
                                        <p:tgtEl>
                                          <p:spTgt spid="14336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336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433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8" name="Rectangle 4"/>
          <p:cNvSpPr>
            <a:spLocks noGrp="1" noChangeArrowheads="1"/>
          </p:cNvSpPr>
          <p:nvPr>
            <p:ph type="title" idx="4294967295"/>
          </p:nvPr>
        </p:nvSpPr>
        <p:spPr>
          <a:xfrm>
            <a:off x="2286000" y="533400"/>
            <a:ext cx="7696200" cy="1143000"/>
          </a:xfrm>
        </p:spPr>
        <p:txBody>
          <a:bodyPr vert="horz" lIns="45720" tIns="0" rIns="45720" bIns="0" rtlCol="0" anchor="b">
            <a:normAutofit fontScale="90000"/>
          </a:bodyPr>
          <a:lstStyle/>
          <a:p>
            <a:pPr algn="r">
              <a:defRPr/>
            </a:pPr>
            <a:r>
              <a:rPr lang="fa-IR" sz="29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عضله تحت ترقوه ای</a:t>
            </a:r>
            <a:br>
              <a:rPr lang="fa-IR" sz="29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br>
            <a:r>
              <a:rPr lang="en-US" sz="2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a:t>
            </a:r>
            <a:r>
              <a:rPr lang="en-US" sz="2800" b="1" cap="all" dirty="0" err="1">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subclavius</a:t>
            </a:r>
            <a:r>
              <a:rPr lang="en-US" sz="2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Georgia" pitchFamily="18" charset="0"/>
              </a:rPr>
              <a:t>)</a:t>
            </a:r>
            <a:r>
              <a:rPr lang="fa-IR" sz="29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
            </a:r>
            <a:br>
              <a:rPr lang="fa-IR" sz="29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br>
            <a:endParaRPr lang="en-US" sz="29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graphicFrame>
        <p:nvGraphicFramePr>
          <p:cNvPr id="363545" name="Group 25"/>
          <p:cNvGraphicFramePr>
            <a:graphicFrameLocks noGrp="1"/>
          </p:cNvGraphicFramePr>
          <p:nvPr>
            <p:extLst>
              <p:ext uri="{D42A27DB-BD31-4B8C-83A1-F6EECF244321}">
                <p14:modId xmlns:p14="http://schemas.microsoft.com/office/powerpoint/2010/main" val="2494584033"/>
              </p:ext>
            </p:extLst>
          </p:nvPr>
        </p:nvGraphicFramePr>
        <p:xfrm>
          <a:off x="5159376" y="1916114"/>
          <a:ext cx="4678363" cy="1163637"/>
        </p:xfrm>
        <a:graphic>
          <a:graphicData uri="http://schemas.openxmlformats.org/drawingml/2006/table">
            <a:tbl>
              <a:tblPr/>
              <a:tblGrid>
                <a:gridCol w="1558925">
                  <a:extLst>
                    <a:ext uri="{9D8B030D-6E8A-4147-A177-3AD203B41FA5}">
                      <a16:colId xmlns:a16="http://schemas.microsoft.com/office/drawing/2014/main" val="20000"/>
                    </a:ext>
                  </a:extLst>
                </a:gridCol>
                <a:gridCol w="1560513">
                  <a:extLst>
                    <a:ext uri="{9D8B030D-6E8A-4147-A177-3AD203B41FA5}">
                      <a16:colId xmlns:a16="http://schemas.microsoft.com/office/drawing/2014/main" val="20001"/>
                    </a:ext>
                  </a:extLst>
                </a:gridCol>
                <a:gridCol w="1558925">
                  <a:extLst>
                    <a:ext uri="{9D8B030D-6E8A-4147-A177-3AD203B41FA5}">
                      <a16:colId xmlns:a16="http://schemas.microsoft.com/office/drawing/2014/main" val="20002"/>
                    </a:ext>
                  </a:extLst>
                </a:gridCol>
              </a:tblGrid>
              <a:tr h="1163637">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dirty="0" smtClean="0">
                          <a:ln>
                            <a:noFill/>
                          </a:ln>
                          <a:solidFill>
                            <a:schemeClr val="tx1"/>
                          </a:solidFill>
                          <a:effectLst/>
                          <a:latin typeface="Arial" charset="0"/>
                          <a:cs typeface="Arial" charset="0"/>
                        </a:rPr>
                        <a:t>  عمل</a:t>
                      </a:r>
                      <a:endParaRPr kumimoji="0" lang="en-US" sz="33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smtClean="0">
                          <a:ln>
                            <a:noFill/>
                          </a:ln>
                          <a:solidFill>
                            <a:schemeClr val="tx1"/>
                          </a:solidFill>
                          <a:effectLst/>
                          <a:latin typeface="Arial" charset="0"/>
                          <a:cs typeface="Arial" charset="0"/>
                        </a:rPr>
                        <a:t> </a:t>
                      </a:r>
                      <a:r>
                        <a:rPr kumimoji="0" lang="fa-IR" sz="2400" b="1" i="0" u="none" strike="noStrike" cap="none" normalizeH="0" baseline="0" smtClean="0">
                          <a:ln>
                            <a:noFill/>
                          </a:ln>
                          <a:solidFill>
                            <a:schemeClr val="tx1"/>
                          </a:solidFill>
                          <a:effectLst/>
                          <a:latin typeface="Arial" charset="0"/>
                          <a:cs typeface="Arial" charset="0"/>
                        </a:rPr>
                        <a:t>سرمتحرک</a:t>
                      </a:r>
                      <a:endParaRPr kumimoji="0" lang="en-US" sz="2400" b="1"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dirty="0" smtClean="0">
                          <a:ln>
                            <a:noFill/>
                          </a:ln>
                          <a:solidFill>
                            <a:schemeClr val="tx1"/>
                          </a:solidFill>
                          <a:effectLst/>
                          <a:latin typeface="Arial" charset="0"/>
                          <a:cs typeface="Arial" charset="0"/>
                        </a:rPr>
                        <a:t> </a:t>
                      </a:r>
                      <a:r>
                        <a:rPr kumimoji="0" lang="fa-IR" sz="2400" b="1" i="0" u="none" strike="noStrike" cap="none" normalizeH="0" baseline="0" dirty="0" smtClean="0">
                          <a:ln>
                            <a:noFill/>
                          </a:ln>
                          <a:solidFill>
                            <a:schemeClr val="tx1"/>
                          </a:solidFill>
                          <a:effectLst/>
                          <a:latin typeface="Arial" charset="0"/>
                          <a:cs typeface="Arial" charset="0"/>
                        </a:rPr>
                        <a:t>سر ثابت</a:t>
                      </a:r>
                      <a:r>
                        <a:rPr kumimoji="0" lang="en-US" sz="3300" b="0" i="0" u="none" strike="noStrike" cap="none" normalizeH="0" baseline="0" dirty="0" smtClean="0">
                          <a:ln>
                            <a:noFill/>
                          </a:ln>
                          <a:solidFill>
                            <a:schemeClr val="tx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39297" name="Group 33"/>
          <p:cNvGraphicFramePr>
            <a:graphicFrameLocks noGrp="1"/>
          </p:cNvGraphicFramePr>
          <p:nvPr/>
        </p:nvGraphicFramePr>
        <p:xfrm>
          <a:off x="4079875" y="3357563"/>
          <a:ext cx="5761038" cy="2735262"/>
        </p:xfrm>
        <a:graphic>
          <a:graphicData uri="http://schemas.openxmlformats.org/drawingml/2006/table">
            <a:tbl>
              <a:tblPr/>
              <a:tblGrid>
                <a:gridCol w="2663825">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584325">
                  <a:extLst>
                    <a:ext uri="{9D8B030D-6E8A-4147-A177-3AD203B41FA5}">
                      <a16:colId xmlns:a16="http://schemas.microsoft.com/office/drawing/2014/main" val="20002"/>
                    </a:ext>
                  </a:extLst>
                </a:gridCol>
              </a:tblGrid>
              <a:tr h="2735262">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smtClean="0">
                          <a:ln>
                            <a:noFill/>
                          </a:ln>
                          <a:solidFill>
                            <a:schemeClr val="tx1"/>
                          </a:solidFill>
                          <a:effectLst/>
                          <a:latin typeface="Arial" charset="0"/>
                          <a:cs typeface="Arial" charset="0"/>
                        </a:rPr>
                        <a:t> </a:t>
                      </a:r>
                      <a:r>
                        <a:rPr kumimoji="0" lang="fa-IR" sz="2900" b="0" i="0" u="none" strike="noStrike" cap="none" normalizeH="0" baseline="0" smtClean="0">
                          <a:ln>
                            <a:noFill/>
                          </a:ln>
                          <a:solidFill>
                            <a:schemeClr val="tx1"/>
                          </a:solidFill>
                          <a:effectLst/>
                          <a:latin typeface="Arial" charset="0"/>
                          <a:cs typeface="Arial" charset="0"/>
                        </a:rPr>
                        <a:t>ثابت کننده مفصل ترقوه-جناغ</a:t>
                      </a:r>
                    </a:p>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2900" b="0" i="0" u="none" strike="noStrike" cap="none" normalizeH="0" baseline="0" smtClean="0">
                          <a:ln>
                            <a:noFill/>
                          </a:ln>
                          <a:solidFill>
                            <a:schemeClr val="tx1"/>
                          </a:solidFill>
                          <a:effectLst/>
                          <a:latin typeface="Arial" charset="0"/>
                          <a:cs typeface="Arial" charset="0"/>
                        </a:rPr>
                        <a:t>پایین کشنده ترقوه به اندازه جزئی</a:t>
                      </a:r>
                    </a:p>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2900" b="0" i="0" u="none" strike="noStrike" cap="none" normalizeH="0" baseline="0" smtClean="0">
                          <a:ln>
                            <a:noFill/>
                          </a:ln>
                          <a:solidFill>
                            <a:schemeClr val="tx1"/>
                          </a:solidFill>
                          <a:effectLst/>
                          <a:latin typeface="Georgia" pitchFamily="18" charset="0"/>
                          <a:cs typeface="Arial" charset="0"/>
                        </a:rPr>
                        <a:t>(depression)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smtClean="0">
                          <a:ln>
                            <a:noFill/>
                          </a:ln>
                          <a:solidFill>
                            <a:schemeClr val="tx1"/>
                          </a:solidFill>
                          <a:effectLst/>
                          <a:latin typeface="Arial" charset="0"/>
                          <a:cs typeface="Arial" charset="0"/>
                        </a:rPr>
                        <a:t>سطح تحتانی نیمی از استخوان ترقوه</a:t>
                      </a:r>
                      <a:endParaRPr kumimoji="0" lang="en-US" sz="33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fa-IR" sz="3300" b="0" i="0" u="none" strike="noStrike" cap="none" normalizeH="0" baseline="0" smtClean="0">
                          <a:ln>
                            <a:noFill/>
                          </a:ln>
                          <a:solidFill>
                            <a:schemeClr val="tx1"/>
                          </a:solidFill>
                          <a:effectLst/>
                          <a:latin typeface="Arial" charset="0"/>
                          <a:cs typeface="Arial" charset="0"/>
                        </a:rPr>
                        <a:t>غضروف دنده اول</a:t>
                      </a:r>
                      <a:endParaRPr kumimoji="0" lang="en-US" sz="33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60791" name="Picture 24" descr="C:\Documents and Settings\hossein fakoor\Desktop\kinesiology\3D5070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73" y="357189"/>
            <a:ext cx="4184071" cy="289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69272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39268"/>
                                        </p:tgtEl>
                                        <p:attrNameLst>
                                          <p:attrName>style.visibility</p:attrName>
                                        </p:attrNameLst>
                                      </p:cBhvr>
                                      <p:to>
                                        <p:strVal val="visible"/>
                                      </p:to>
                                    </p:set>
                                    <p:anim calcmode="lin" valueType="num">
                                      <p:cBhvr>
                                        <p:cTn id="7" dur="1000" fill="hold"/>
                                        <p:tgtEl>
                                          <p:spTgt spid="139268"/>
                                        </p:tgtEl>
                                        <p:attrNameLst>
                                          <p:attrName>ppt_x</p:attrName>
                                        </p:attrNameLst>
                                      </p:cBhvr>
                                      <p:tavLst>
                                        <p:tav tm="0">
                                          <p:val>
                                            <p:strVal val="#ppt_x-.2"/>
                                          </p:val>
                                        </p:tav>
                                        <p:tav tm="100000">
                                          <p:val>
                                            <p:strVal val="#ppt_x"/>
                                          </p:val>
                                        </p:tav>
                                      </p:tavLst>
                                    </p:anim>
                                    <p:anim calcmode="lin" valueType="num">
                                      <p:cBhvr>
                                        <p:cTn id="8" dur="1000" fill="hold"/>
                                        <p:tgtEl>
                                          <p:spTgt spid="1392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027" descr="pec-min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609600"/>
            <a:ext cx="3540125"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5953126" y="2571750"/>
            <a:ext cx="3000375"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09751" y="2286001"/>
            <a:ext cx="3857625" cy="523875"/>
          </a:xfrm>
          <a:prstGeom prst="rect">
            <a:avLst/>
          </a:prstGeom>
        </p:spPr>
        <p:txBody>
          <a:bodyPr>
            <a:spAutoFit/>
          </a:bodyPr>
          <a:lstStyle/>
          <a:p>
            <a:pPr algn="ctr" eaLnBrk="1" hangingPunct="1">
              <a:defRPr/>
            </a:pPr>
            <a:r>
              <a:rPr lang="en-US" sz="2800" dirty="0" err="1">
                <a:effectLst>
                  <a:outerShdw blurRad="38100" dist="38100" dir="2700000" algn="tl">
                    <a:srgbClr val="000000">
                      <a:alpha val="43137"/>
                    </a:srgbClr>
                  </a:outerShdw>
                </a:effectLst>
                <a:latin typeface="Arial" charset="0"/>
                <a:cs typeface="Arial" charset="0"/>
              </a:rPr>
              <a:t>Pectoralis</a:t>
            </a:r>
            <a:r>
              <a:rPr lang="en-US" sz="2800" dirty="0">
                <a:effectLst>
                  <a:outerShdw blurRad="38100" dist="38100" dir="2700000" algn="tl">
                    <a:srgbClr val="000000">
                      <a:alpha val="43137"/>
                    </a:srgbClr>
                  </a:outerShdw>
                </a:effectLst>
                <a:latin typeface="Arial" charset="0"/>
                <a:cs typeface="Arial" charset="0"/>
              </a:rPr>
              <a:t> MINOR</a:t>
            </a:r>
          </a:p>
        </p:txBody>
      </p:sp>
    </p:spTree>
    <p:extLst>
      <p:ext uri="{BB962C8B-B14F-4D97-AF65-F5344CB8AC3E}">
        <p14:creationId xmlns:p14="http://schemas.microsoft.com/office/powerpoint/2010/main" val="2084733043"/>
      </p:ext>
    </p:extLst>
  </p:cSld>
  <p:clrMapOvr>
    <a:masterClrMapping/>
  </p:clrMapOvr>
  <p:transition>
    <p:pull dir="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r" rtl="1" eaLnBrk="1" hangingPunct="1">
              <a:defRPr/>
            </a:pPr>
            <a:r>
              <a:rPr lang="fa-IR" dirty="0" smtClean="0"/>
              <a:t>سینه ای کوچک (</a:t>
            </a:r>
            <a:r>
              <a:rPr lang="en-US" dirty="0" smtClean="0"/>
              <a:t>Pectoralis minor</a:t>
            </a:r>
            <a:r>
              <a:rPr lang="fa-IR" dirty="0" smtClean="0"/>
              <a:t>)</a:t>
            </a:r>
            <a:endParaRPr lang="en-US" dirty="0" smtClean="0"/>
          </a:p>
        </p:txBody>
      </p:sp>
      <p:sp>
        <p:nvSpPr>
          <p:cNvPr id="143363" name="Rectangle 3"/>
          <p:cNvSpPr>
            <a:spLocks noGrp="1" noChangeArrowheads="1"/>
          </p:cNvSpPr>
          <p:nvPr>
            <p:ph type="body" idx="1"/>
          </p:nvPr>
        </p:nvSpPr>
        <p:spPr>
          <a:xfrm>
            <a:off x="2848985" y="1540300"/>
            <a:ext cx="8946541" cy="4195481"/>
          </a:xfrm>
        </p:spPr>
        <p:txBody>
          <a:bodyPr/>
          <a:lstStyle/>
          <a:p>
            <a:pPr algn="r" rtl="1" eaLnBrk="1" hangingPunct="1">
              <a:defRPr/>
            </a:pPr>
            <a:r>
              <a:rPr lang="fa-IR" dirty="0" smtClean="0"/>
              <a:t>این عضله در جلوی سینه و در زیزعضله سینه ای بزرگ قرار دارد و بنابر این بطور مستقیم قابل لمس نیست.</a:t>
            </a:r>
          </a:p>
          <a:p>
            <a:pPr algn="r" rtl="1" eaLnBrk="1" hangingPunct="1">
              <a:defRPr/>
            </a:pPr>
            <a:r>
              <a:rPr lang="fa-IR" dirty="0" smtClean="0"/>
              <a:t>سر ثابت : دنده های سوم – چهارم و پنجم</a:t>
            </a:r>
          </a:p>
          <a:p>
            <a:pPr algn="r" rtl="1" eaLnBrk="1" hangingPunct="1">
              <a:defRPr/>
            </a:pPr>
            <a:r>
              <a:rPr lang="fa-IR" dirty="0" smtClean="0"/>
              <a:t>سر متحرک: زائده غرابی استخوان کتف</a:t>
            </a:r>
          </a:p>
          <a:p>
            <a:pPr algn="r" rtl="1" eaLnBrk="1" hangingPunct="1">
              <a:defRPr/>
            </a:pPr>
            <a:r>
              <a:rPr lang="fa-IR" dirty="0" smtClean="0"/>
              <a:t>عمل : دور کننده – پایین کشنده –                     چرخش پایینی-                                                بلند کننده زاویه تحتانی کتف</a:t>
            </a:r>
            <a:endParaRPr lang="en-US" dirty="0" smtClean="0"/>
          </a:p>
        </p:txBody>
      </p:sp>
      <p:pic>
        <p:nvPicPr>
          <p:cNvPr id="164868" name="Picture 4" descr="9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23" y="2382981"/>
            <a:ext cx="4638532" cy="430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06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Grp="1" noChangeArrowheads="1"/>
          </p:cNvSpPr>
          <p:nvPr>
            <p:ph type="ctrTitle" idx="4294967295"/>
          </p:nvPr>
        </p:nvSpPr>
        <p:spPr>
          <a:xfrm>
            <a:off x="3725438" y="523145"/>
            <a:ext cx="3585924" cy="440862"/>
          </a:xfrm>
        </p:spPr>
        <p:txBody>
          <a:bodyPr vert="horz" lIns="45720" tIns="0" rIns="45720" bIns="0" rtlCol="0" anchor="b">
            <a:normAutofit fontScale="90000"/>
          </a:bodyPr>
          <a:lstStyle/>
          <a:p>
            <a:pPr algn="r">
              <a:defRPr/>
            </a:pPr>
            <a:r>
              <a:rPr lang="fa-IR" sz="2400" b="1" cap="all" dirty="0">
                <a:ln w="500">
                  <a:solidFill>
                    <a:schemeClr val="tx2">
                      <a:shade val="20000"/>
                      <a:satMod val="120000"/>
                    </a:schemeClr>
                  </a:solidFill>
                </a:ln>
                <a:solidFill>
                  <a:schemeClr val="tx1"/>
                </a:solidFill>
              </a:rPr>
              <a:t>متوازی الاضلاع،ذوزنقه 1و2،گوشه ای</a:t>
            </a:r>
            <a:endParaRPr lang="en-US" sz="2400" b="1" cap="all" dirty="0">
              <a:ln w="500">
                <a:solidFill>
                  <a:schemeClr val="tx2">
                    <a:shade val="20000"/>
                    <a:satMod val="120000"/>
                  </a:schemeClr>
                </a:solidFill>
              </a:ln>
              <a:solidFill>
                <a:schemeClr val="tx1"/>
              </a:solidFill>
            </a:endParaRPr>
          </a:p>
        </p:txBody>
      </p:sp>
      <p:sp>
        <p:nvSpPr>
          <p:cNvPr id="145414" name="Rectangle 6"/>
          <p:cNvSpPr>
            <a:spLocks noGrp="1" noChangeArrowheads="1"/>
          </p:cNvSpPr>
          <p:nvPr>
            <p:ph type="subTitle" idx="4294967295"/>
          </p:nvPr>
        </p:nvSpPr>
        <p:spPr>
          <a:xfrm>
            <a:off x="1828800" y="3810000"/>
            <a:ext cx="46482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45720" tIns="0" rIns="45720" bIns="0" rtlCol="0">
            <a:normAutofit/>
          </a:bodyPr>
          <a:lstStyle/>
          <a:p>
            <a:pPr marL="0" indent="0">
              <a:lnSpc>
                <a:spcPct val="90000"/>
              </a:lnSpc>
              <a:buNone/>
            </a:pPr>
            <a:r>
              <a:rPr lang="fa-IR" altLang="en-US" sz="1600" b="1">
                <a:solidFill>
                  <a:srgbClr val="F1737C"/>
                </a:solidFill>
                <a:latin typeface="Georgia" panose="02040502050405020303" pitchFamily="18" charset="0"/>
                <a:cs typeface="Tahoma" panose="020B0604030504040204" pitchFamily="34" charset="0"/>
              </a:rPr>
              <a:t>چرخش بالایی:ذوزنقه2و4و دندانه ای</a:t>
            </a:r>
          </a:p>
          <a:p>
            <a:pPr marL="0" indent="0">
              <a:lnSpc>
                <a:spcPct val="90000"/>
              </a:lnSpc>
              <a:buNone/>
            </a:pPr>
            <a:endParaRPr lang="fa-IR" altLang="en-US" sz="1600" b="1">
              <a:solidFill>
                <a:srgbClr val="F1737C"/>
              </a:solidFill>
              <a:latin typeface="Georgia" panose="02040502050405020303" pitchFamily="18" charset="0"/>
              <a:cs typeface="Tahoma" panose="020B0604030504040204" pitchFamily="34" charset="0"/>
            </a:endParaRPr>
          </a:p>
          <a:p>
            <a:pPr marL="0" indent="0">
              <a:lnSpc>
                <a:spcPct val="90000"/>
              </a:lnSpc>
              <a:buNone/>
            </a:pPr>
            <a:r>
              <a:rPr lang="fa-IR" altLang="en-US" sz="1600" b="1">
                <a:solidFill>
                  <a:srgbClr val="A50021"/>
                </a:solidFill>
                <a:cs typeface="Tahoma" panose="020B0604030504040204" pitchFamily="34" charset="0"/>
              </a:rPr>
              <a:t>چرخش پایینی:متوازی الاضلاع،سینه ای کوچک،</a:t>
            </a:r>
          </a:p>
          <a:p>
            <a:pPr marL="0" indent="0">
              <a:lnSpc>
                <a:spcPct val="90000"/>
              </a:lnSpc>
              <a:buNone/>
            </a:pPr>
            <a:r>
              <a:rPr lang="fa-IR" altLang="en-US" sz="1600" b="1">
                <a:solidFill>
                  <a:srgbClr val="A50021"/>
                </a:solidFill>
                <a:cs typeface="Tahoma" panose="020B0604030504040204" pitchFamily="34" charset="0"/>
              </a:rPr>
              <a:t>گوشه ای</a:t>
            </a:r>
            <a:endParaRPr lang="en-US" altLang="en-US" sz="1600" b="1">
              <a:solidFill>
                <a:srgbClr val="A50021"/>
              </a:solidFill>
              <a:cs typeface="Tahoma" panose="020B0604030504040204" pitchFamily="34" charset="0"/>
            </a:endParaRPr>
          </a:p>
        </p:txBody>
      </p:sp>
      <p:pic>
        <p:nvPicPr>
          <p:cNvPr id="165892" name="Picture 4" descr="shoulder_anatomy_bone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1268413"/>
            <a:ext cx="42465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7"/>
          <p:cNvSpPr>
            <a:spLocks noChangeArrowheads="1"/>
          </p:cNvSpPr>
          <p:nvPr/>
        </p:nvSpPr>
        <p:spPr bwMode="auto">
          <a:xfrm>
            <a:off x="6629400" y="1630829"/>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400">
                <a:solidFill>
                  <a:srgbClr val="CC0000"/>
                </a:solidFill>
              </a:rPr>
              <a:t>متوازی الاضلاع</a:t>
            </a:r>
          </a:p>
          <a:p>
            <a:pPr rtl="0" eaLnBrk="1" hangingPunct="1">
              <a:spcBef>
                <a:spcPct val="0"/>
              </a:spcBef>
              <a:buClrTx/>
              <a:buSzTx/>
              <a:buFontTx/>
              <a:buNone/>
            </a:pPr>
            <a:r>
              <a:rPr lang="fa-IR" altLang="en-US" sz="2400">
                <a:solidFill>
                  <a:srgbClr val="CC0000"/>
                </a:solidFill>
              </a:rPr>
              <a:t>ذوزنقه،2،3و4</a:t>
            </a:r>
          </a:p>
          <a:p>
            <a:pPr rtl="0" eaLnBrk="1" hangingPunct="1">
              <a:spcBef>
                <a:spcPct val="0"/>
              </a:spcBef>
              <a:buClrTx/>
              <a:buSzTx/>
              <a:buFontTx/>
              <a:buNone/>
            </a:pPr>
            <a:r>
              <a:rPr lang="fa-IR" altLang="en-US" sz="2400">
                <a:solidFill>
                  <a:srgbClr val="CC0000"/>
                </a:solidFill>
              </a:rPr>
              <a:t>گوشه ای</a:t>
            </a:r>
          </a:p>
          <a:p>
            <a:pPr rtl="0" eaLnBrk="1" hangingPunct="1">
              <a:spcBef>
                <a:spcPct val="0"/>
              </a:spcBef>
              <a:buClrTx/>
              <a:buSzTx/>
              <a:buFontTx/>
              <a:buNone/>
            </a:pPr>
            <a:endParaRPr lang="fa-IR" altLang="en-US" sz="2400">
              <a:solidFill>
                <a:srgbClr val="CC0000"/>
              </a:solidFill>
            </a:endParaRPr>
          </a:p>
          <a:p>
            <a:pPr rtl="0" eaLnBrk="1" hangingPunct="1">
              <a:spcBef>
                <a:spcPct val="0"/>
              </a:spcBef>
              <a:buClrTx/>
              <a:buSzTx/>
              <a:buFontTx/>
              <a:buNone/>
            </a:pPr>
            <a:endParaRPr lang="en-US" altLang="en-US" sz="2400"/>
          </a:p>
        </p:txBody>
      </p:sp>
      <p:sp>
        <p:nvSpPr>
          <p:cNvPr id="165894" name="Rectangle 9"/>
          <p:cNvSpPr>
            <a:spLocks noChangeArrowheads="1"/>
          </p:cNvSpPr>
          <p:nvPr/>
        </p:nvSpPr>
        <p:spPr bwMode="auto">
          <a:xfrm>
            <a:off x="2117990" y="1768903"/>
            <a:ext cx="19094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1800"/>
              <a:t>  </a:t>
            </a:r>
            <a:r>
              <a:rPr lang="fa-IR" altLang="en-US" sz="2400">
                <a:solidFill>
                  <a:srgbClr val="FF5050"/>
                </a:solidFill>
              </a:rPr>
              <a:t>دندانه ای بزرگ</a:t>
            </a:r>
          </a:p>
          <a:p>
            <a:pPr rtl="0" eaLnBrk="1" hangingPunct="1">
              <a:spcBef>
                <a:spcPct val="0"/>
              </a:spcBef>
              <a:buClrTx/>
              <a:buSzTx/>
              <a:buFontTx/>
              <a:buNone/>
            </a:pPr>
            <a:r>
              <a:rPr lang="fa-IR" altLang="en-US" sz="2400">
                <a:solidFill>
                  <a:srgbClr val="FF5050"/>
                </a:solidFill>
              </a:rPr>
              <a:t>سینه ای کوچک</a:t>
            </a:r>
            <a:endParaRPr lang="en-US" altLang="en-US" sz="2400">
              <a:solidFill>
                <a:srgbClr val="FF5050"/>
              </a:solidFill>
            </a:endParaRPr>
          </a:p>
        </p:txBody>
      </p:sp>
      <p:sp>
        <p:nvSpPr>
          <p:cNvPr id="165895" name="Rectangle 10"/>
          <p:cNvSpPr>
            <a:spLocks noChangeArrowheads="1"/>
          </p:cNvSpPr>
          <p:nvPr/>
        </p:nvSpPr>
        <p:spPr bwMode="auto">
          <a:xfrm>
            <a:off x="6462713" y="3834240"/>
            <a:ext cx="1770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400">
                <a:solidFill>
                  <a:srgbClr val="FF9900"/>
                </a:solidFill>
              </a:rPr>
              <a:t>ذوزنقه 4</a:t>
            </a:r>
          </a:p>
          <a:p>
            <a:pPr rtl="0" eaLnBrk="1" hangingPunct="1">
              <a:spcBef>
                <a:spcPct val="0"/>
              </a:spcBef>
              <a:buClrTx/>
              <a:buSzTx/>
              <a:buFontTx/>
              <a:buNone/>
            </a:pPr>
            <a:r>
              <a:rPr lang="fa-IR" altLang="en-US" sz="2400">
                <a:solidFill>
                  <a:srgbClr val="FF9900"/>
                </a:solidFill>
              </a:rPr>
              <a:t>سینه ای کوچک</a:t>
            </a:r>
            <a:endParaRPr lang="en-US" altLang="en-US" sz="2400">
              <a:solidFill>
                <a:srgbClr val="FF9900"/>
              </a:solidFill>
            </a:endParaRPr>
          </a:p>
        </p:txBody>
      </p:sp>
    </p:spTree>
    <p:extLst>
      <p:ext uri="{BB962C8B-B14F-4D97-AF65-F5344CB8AC3E}">
        <p14:creationId xmlns:p14="http://schemas.microsoft.com/office/powerpoint/2010/main" val="807360091"/>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5413"/>
                                        </p:tgtEl>
                                        <p:attrNameLst>
                                          <p:attrName>style.visibility</p:attrName>
                                        </p:attrNameLst>
                                      </p:cBhvr>
                                      <p:to>
                                        <p:strVal val="visible"/>
                                      </p:to>
                                    </p:set>
                                    <p:anim calcmode="lin" valueType="num">
                                      <p:cBhvr>
                                        <p:cTn id="7" dur="1000" fill="hold"/>
                                        <p:tgtEl>
                                          <p:spTgt spid="145413"/>
                                        </p:tgtEl>
                                        <p:attrNameLst>
                                          <p:attrName>ppt_w</p:attrName>
                                        </p:attrNameLst>
                                      </p:cBhvr>
                                      <p:tavLst>
                                        <p:tav tm="0">
                                          <p:val>
                                            <p:strVal val="#ppt_w+.3"/>
                                          </p:val>
                                        </p:tav>
                                        <p:tav tm="100000">
                                          <p:val>
                                            <p:strVal val="#ppt_w"/>
                                          </p:val>
                                        </p:tav>
                                      </p:tavLst>
                                    </p:anim>
                                    <p:anim calcmode="lin" valueType="num">
                                      <p:cBhvr>
                                        <p:cTn id="8" dur="1000" fill="hold"/>
                                        <p:tgtEl>
                                          <p:spTgt spid="145413"/>
                                        </p:tgtEl>
                                        <p:attrNameLst>
                                          <p:attrName>ppt_h</p:attrName>
                                        </p:attrNameLst>
                                      </p:cBhvr>
                                      <p:tavLst>
                                        <p:tav tm="0">
                                          <p:val>
                                            <p:strVal val="#ppt_h"/>
                                          </p:val>
                                        </p:tav>
                                        <p:tav tm="100000">
                                          <p:val>
                                            <p:strVal val="#ppt_h"/>
                                          </p:val>
                                        </p:tav>
                                      </p:tavLst>
                                    </p:anim>
                                    <p:animEffect transition="in" filter="fade">
                                      <p:cBhvr>
                                        <p:cTn id="9" dur="1000"/>
                                        <p:tgtEl>
                                          <p:spTgt spid="14541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5414">
                                            <p:txEl>
                                              <p:pRg st="0" end="0"/>
                                            </p:txEl>
                                          </p:spTgt>
                                        </p:tgtEl>
                                        <p:attrNameLst>
                                          <p:attrName>style.visibility</p:attrName>
                                        </p:attrNameLst>
                                      </p:cBhvr>
                                      <p:to>
                                        <p:strVal val="visible"/>
                                      </p:to>
                                    </p:set>
                                    <p:anim calcmode="lin" valueType="num">
                                      <p:cBhvr>
                                        <p:cTn id="12" dur="1000" fill="hold"/>
                                        <p:tgtEl>
                                          <p:spTgt spid="145414">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4541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45414">
                                            <p:txEl>
                                              <p:pRg st="0" end="0"/>
                                            </p:txEl>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5414">
                                            <p:txEl>
                                              <p:pRg st="2" end="2"/>
                                            </p:txEl>
                                          </p:spTgt>
                                        </p:tgtEl>
                                        <p:attrNameLst>
                                          <p:attrName>style.visibility</p:attrName>
                                        </p:attrNameLst>
                                      </p:cBhvr>
                                      <p:to>
                                        <p:strVal val="visible"/>
                                      </p:to>
                                    </p:set>
                                    <p:anim calcmode="lin" valueType="num">
                                      <p:cBhvr>
                                        <p:cTn id="17" dur="1000" fill="hold"/>
                                        <p:tgtEl>
                                          <p:spTgt spid="145414">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4541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45414">
                                            <p:txEl>
                                              <p:pRg st="2" end="2"/>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45414">
                                            <p:txEl>
                                              <p:pRg st="3" end="3"/>
                                            </p:txEl>
                                          </p:spTgt>
                                        </p:tgtEl>
                                        <p:attrNameLst>
                                          <p:attrName>style.visibility</p:attrName>
                                        </p:attrNameLst>
                                      </p:cBhvr>
                                      <p:to>
                                        <p:strVal val="visible"/>
                                      </p:to>
                                    </p:set>
                                    <p:anim calcmode="lin" valueType="num">
                                      <p:cBhvr>
                                        <p:cTn id="22" dur="1000" fill="hold"/>
                                        <p:tgtEl>
                                          <p:spTgt spid="145414">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145414">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454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pPr algn="ctr"/>
            <a:r>
              <a:rPr lang="fa-IR" altLang="en-US" dirty="0" smtClean="0">
                <a:effectLst/>
              </a:rPr>
              <a:t>تمریناتی برای کمر بند شانه ای</a:t>
            </a:r>
            <a:endParaRPr lang="en-US" altLang="en-US" dirty="0" smtClean="0">
              <a:effectLst/>
            </a:endParaRPr>
          </a:p>
        </p:txBody>
      </p:sp>
      <p:pic>
        <p:nvPicPr>
          <p:cNvPr id="60426" name="Picture 10" descr="C:\Documents and Settings\hossein fakoor\Desktop\kinesiology\traps-exercises-dumbbell-shrugs.gif"/>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580909" y="1752600"/>
            <a:ext cx="4211782" cy="3657600"/>
          </a:xfrm>
          <a:noFill/>
          <a:extLst>
            <a:ext uri="{909E8E84-426E-40DD-AFC4-6F175D3DCCD1}">
              <a14:hiddenFill xmlns:a14="http://schemas.microsoft.com/office/drawing/2010/main">
                <a:solidFill>
                  <a:srgbClr val="FFFFFF"/>
                </a:solidFill>
              </a14:hiddenFill>
            </a:ext>
          </a:extLst>
        </p:spPr>
      </p:pic>
      <p:pic>
        <p:nvPicPr>
          <p:cNvPr id="167940" name="Picture 12" descr="C:\Documents and Settings\hossein fakoor\Desktop\kinesiology\traps-exercises-smith-machine-shrug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128" y="1752600"/>
            <a:ext cx="505690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64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042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604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defRPr/>
            </a:pPr>
            <a:r>
              <a:rPr lang="fa-IR" dirty="0" smtClean="0"/>
              <a:t>محورهای حرکتی و حرکتهای حول آنها</a:t>
            </a:r>
            <a:endParaRPr lang="en-US" dirty="0" smtClean="0"/>
          </a:p>
        </p:txBody>
      </p:sp>
      <p:sp>
        <p:nvSpPr>
          <p:cNvPr id="58371" name="Rectangle 3"/>
          <p:cNvSpPr>
            <a:spLocks noGrp="1" noChangeArrowheads="1"/>
          </p:cNvSpPr>
          <p:nvPr>
            <p:ph type="body" idx="1"/>
          </p:nvPr>
        </p:nvSpPr>
        <p:spPr/>
        <p:txBody>
          <a:bodyPr/>
          <a:lstStyle/>
          <a:p>
            <a:pPr algn="r" rtl="1" eaLnBrk="1" hangingPunct="1">
              <a:defRPr/>
            </a:pPr>
            <a:r>
              <a:rPr lang="fa-IR" sz="4800" b="1" dirty="0"/>
              <a:t>محورحرکتی عمودی یا ورتیکال</a:t>
            </a:r>
          </a:p>
          <a:p>
            <a:pPr algn="r" rtl="1" eaLnBrk="1" hangingPunct="1">
              <a:defRPr/>
            </a:pPr>
            <a:r>
              <a:rPr lang="fa-IR" sz="3600" b="1" dirty="0"/>
              <a:t>چرخش به چپ یا راست ( ویژه مهره ها )</a:t>
            </a:r>
          </a:p>
          <a:p>
            <a:pPr algn="r" rtl="1" eaLnBrk="1" hangingPunct="1">
              <a:defRPr/>
            </a:pPr>
            <a:r>
              <a:rPr lang="fa-IR" sz="3600" b="1" dirty="0"/>
              <a:t>چرخش به داخل و خارج ( ویژه دستها و پاها )</a:t>
            </a:r>
            <a:endParaRPr lang="en-US" sz="3600" b="1" dirty="0"/>
          </a:p>
        </p:txBody>
      </p:sp>
    </p:spTree>
    <p:extLst>
      <p:ext uri="{BB962C8B-B14F-4D97-AF65-F5344CB8AC3E}">
        <p14:creationId xmlns:p14="http://schemas.microsoft.com/office/powerpoint/2010/main" val="176148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pPr algn="ctr"/>
            <a:r>
              <a:rPr lang="fa-IR" altLang="en-US" dirty="0" smtClean="0">
                <a:effectLst/>
              </a:rPr>
              <a:t>تمریناتی برای کمر بند شانه ای</a:t>
            </a:r>
            <a:endParaRPr lang="en-US" altLang="en-US" dirty="0" smtClean="0">
              <a:effectLst/>
            </a:endParaRPr>
          </a:p>
        </p:txBody>
      </p:sp>
      <p:pic>
        <p:nvPicPr>
          <p:cNvPr id="61451" name="Picture 11" descr="Cambered Barbell Seated Shrug"/>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37218" y="3366654"/>
            <a:ext cx="4362821" cy="3491346"/>
          </a:xfrm>
          <a:noFill/>
          <a:extLst>
            <a:ext uri="{909E8E84-426E-40DD-AFC4-6F175D3DCCD1}">
              <a14:hiddenFill xmlns:a14="http://schemas.microsoft.com/office/drawing/2010/main">
                <a:solidFill>
                  <a:srgbClr val="FFFFFF"/>
                </a:solidFill>
              </a14:hiddenFill>
            </a:ext>
          </a:extLst>
        </p:spPr>
      </p:pic>
      <p:pic>
        <p:nvPicPr>
          <p:cNvPr id="168964" name="Picture 13" descr="Lever Shru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66655" y="1316182"/>
            <a:ext cx="4475017"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15" descr="Lever Gripless Shru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8441" y="3366654"/>
            <a:ext cx="4732713" cy="349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799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61451"/>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614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pPr algn="ctr"/>
            <a:r>
              <a:rPr lang="fa-IR" altLang="en-US" dirty="0" smtClean="0">
                <a:effectLst/>
              </a:rPr>
              <a:t>تمریناتی برای کمر بند شانه ای</a:t>
            </a:r>
            <a:endParaRPr lang="en-US" altLang="en-US" dirty="0" smtClean="0">
              <a:effectLst/>
            </a:endParaRPr>
          </a:p>
        </p:txBody>
      </p:sp>
      <p:pic>
        <p:nvPicPr>
          <p:cNvPr id="169987" name="Picture 6" descr="Cable One Arm Incline Push"/>
          <p:cNvPicPr>
            <a:picLocks noGrp="1" noChangeAspect="1" noChangeArrowheads="1" noCrop="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83672" y="1295399"/>
            <a:ext cx="3338946" cy="2504209"/>
          </a:xfrm>
          <a:noFill/>
          <a:extLst>
            <a:ext uri="{909E8E84-426E-40DD-AFC4-6F175D3DCCD1}">
              <a14:hiddenFill xmlns:a14="http://schemas.microsoft.com/office/drawing/2010/main">
                <a:solidFill>
                  <a:srgbClr val="FFFFFF"/>
                </a:solidFill>
              </a14:hiddenFill>
            </a:ext>
          </a:extLst>
        </p:spPr>
      </p:pic>
      <p:pic>
        <p:nvPicPr>
          <p:cNvPr id="9" name="Picture 4" descr="Cable Incline Shoulder Rai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05055" y="1828801"/>
            <a:ext cx="4329545" cy="460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8" descr="Lever Incline Shoulder Rais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3672" y="4087092"/>
            <a:ext cx="3338946" cy="24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9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5E-6 7.40741E-7 L -0.2974 -0.00532 " pathEditMode="relative" rAng="0" ptsTypes="AA">
                                      <p:cBhvr>
                                        <p:cTn id="6" dur="2000" fill="hold"/>
                                        <p:tgtEl>
                                          <p:spTgt spid="9"/>
                                        </p:tgtEl>
                                        <p:attrNameLst>
                                          <p:attrName>ppt_x</p:attrName>
                                          <p:attrName>ppt_y</p:attrName>
                                        </p:attrNameLst>
                                      </p:cBhvr>
                                      <p:rCtr x="-14878" y="-27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714356"/>
            <a:ext cx="9144000" cy="923330"/>
          </a:xfrm>
          <a:prstGeom prst="rect">
            <a:avLst/>
          </a:prstGeom>
          <a:noFill/>
        </p:spPr>
        <p:txBody>
          <a:bodyPr>
            <a:spAutoFit/>
          </a:bodyPr>
          <a:lstStyle/>
          <a:p>
            <a:pPr algn="ctr" eaLnBrk="1" hangingPunct="1">
              <a:defRPr/>
            </a:pPr>
            <a:r>
              <a:rPr lang="fa-IR"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ذوزنقه قسمت اول</a:t>
            </a:r>
            <a:endPar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5" name="TextBox 4"/>
          <p:cNvSpPr txBox="1">
            <a:spLocks noChangeArrowheads="1"/>
          </p:cNvSpPr>
          <p:nvPr/>
        </p:nvSpPr>
        <p:spPr bwMode="auto">
          <a:xfrm>
            <a:off x="7596188" y="2571750"/>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کشش بالایی استخوان ترقوه</a:t>
            </a:r>
            <a:endParaRPr lang="en-US" altLang="en-US" sz="2000"/>
          </a:p>
        </p:txBody>
      </p:sp>
      <p:sp>
        <p:nvSpPr>
          <p:cNvPr id="6" name="TextBox 5"/>
          <p:cNvSpPr txBox="1">
            <a:spLocks noChangeArrowheads="1"/>
          </p:cNvSpPr>
          <p:nvPr/>
        </p:nvSpPr>
        <p:spPr bwMode="auto">
          <a:xfrm>
            <a:off x="4810125" y="3500438"/>
            <a:ext cx="235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en-US" altLang="en-US" sz="2000"/>
              <a:t>elevation</a:t>
            </a:r>
          </a:p>
        </p:txBody>
      </p:sp>
      <p:sp>
        <p:nvSpPr>
          <p:cNvPr id="7" name="TextBox 6"/>
          <p:cNvSpPr txBox="1">
            <a:spLocks noChangeArrowheads="1"/>
          </p:cNvSpPr>
          <p:nvPr/>
        </p:nvSpPr>
        <p:spPr bwMode="auto">
          <a:xfrm>
            <a:off x="2809876" y="4786313"/>
            <a:ext cx="621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در صورت ثابت بودن کتف سر را به عقب می کشد .</a:t>
            </a:r>
            <a:endParaRPr lang="en-US" altLang="en-US" sz="2000"/>
          </a:p>
        </p:txBody>
      </p:sp>
      <p:sp>
        <p:nvSpPr>
          <p:cNvPr id="8" name="TextBox 7"/>
          <p:cNvSpPr txBox="1">
            <a:spLocks noChangeArrowheads="1"/>
          </p:cNvSpPr>
          <p:nvPr/>
        </p:nvSpPr>
        <p:spPr bwMode="auto">
          <a:xfrm>
            <a:off x="2381250" y="2428875"/>
            <a:ext cx="1398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بالا برنده کتف</a:t>
            </a:r>
            <a:endParaRPr lang="en-US" altLang="en-US" sz="2000"/>
          </a:p>
        </p:txBody>
      </p:sp>
      <p:sp>
        <p:nvSpPr>
          <p:cNvPr id="9" name="TextBox 8"/>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Tree>
    <p:extLst>
      <p:ext uri="{BB962C8B-B14F-4D97-AF65-F5344CB8AC3E}">
        <p14:creationId xmlns:p14="http://schemas.microsoft.com/office/powerpoint/2010/main" val="239096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path" presetSubtype="0" accel="50000" decel="50000" fill="hold" grpId="0" nodeType="withEffect">
                                  <p:stCondLst>
                                    <p:cond delay="0"/>
                                  </p:stCondLst>
                                  <p:childTnLst>
                                    <p:animMotion origin="layout" path="M -0.14948 -0.07084 C -0.07743 0.00648 -0.62344 0.37847 -0.64636 0.49305 C -0.73837 0.48611 -0.01858 0.04537 -0.05052 -0.06389 C 0.02743 -0.13195 0.00573 -0.11528 0.07969 -0.05139 C 0.0467 0.06458 -0.27917 0.09189 -0.36719 0.09861 C -0.39115 -0.02153 -0.21754 0.00393 -0.14948 -0.07084 Z " pathEditMode="relative" rAng="0" ptsTypes="ffffff">
                                      <p:cBhvr>
                                        <p:cTn id="6" dur="2000" fill="hold"/>
                                        <p:tgtEl>
                                          <p:spTgt spid="5"/>
                                        </p:tgtEl>
                                        <p:attrNameLst>
                                          <p:attrName>ppt_x</p:attrName>
                                          <p:attrName>ppt_y</p:attrName>
                                        </p:attrNameLst>
                                      </p:cBhvr>
                                      <p:rCtr x="-17986" y="25139"/>
                                    </p:animMotion>
                                  </p:childTnLst>
                                </p:cTn>
                              </p:par>
                              <p:par>
                                <p:cTn id="7" presetID="23" presetClass="path" presetSubtype="0" accel="50000" decel="50000" fill="hold" grpId="0" nodeType="withEffect">
                                  <p:stCondLst>
                                    <p:cond delay="0"/>
                                  </p:stCondLst>
                                  <p:childTnLst>
                                    <p:animMotion origin="layout" path="M 0.04236 -0.00972 C -0.36597 0.02917 0.1 0.20278 0.07708 0.31736 C -0.01511 0.31065 -0.11198 0.48611 -0.13472 -0.2 C -0.05677 -0.26805 0.64653 0.35 0.72049 0.41389 C 0.6875 0.52986 0.01094 0.31065 -0.07726 0.31736 C -0.10104 0.19723 0.16944 0.35834 0.04236 -0.00972 Z " pathEditMode="relative" rAng="0" ptsTypes="ffffff">
                                      <p:cBhvr>
                                        <p:cTn id="8" dur="2000" fill="hold"/>
                                        <p:tgtEl>
                                          <p:spTgt spid="8"/>
                                        </p:tgtEl>
                                        <p:attrNameLst>
                                          <p:attrName>ppt_x</p:attrName>
                                          <p:attrName>ppt_y</p:attrName>
                                        </p:attrNameLst>
                                      </p:cBhvr>
                                      <p:rCtr x="13490" y="14051"/>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entr" presetSubtype="0" decel="100000" fill="hold" grpId="0" nodeType="click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4" presetClass="emph" presetSubtype="0" fill="hold" grpId="1" nodeType="click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7"/>
                                        </p:tgtEl>
                                        <p:attrNameLst>
                                          <p:attrName>ppt_x</p:attrName>
                                          <p:attrName>ppt_y</p:attrName>
                                        </p:attrNameLst>
                                      </p:cBhvr>
                                    </p:animMotion>
                                    <p:animRot by="1500000">
                                      <p:cBhvr>
                                        <p:cTn id="29" dur="125" fill="hold">
                                          <p:stCondLst>
                                            <p:cond delay="0"/>
                                          </p:stCondLst>
                                        </p:cTn>
                                        <p:tgtEl>
                                          <p:spTgt spid="7"/>
                                        </p:tgtEl>
                                        <p:attrNameLst>
                                          <p:attrName>r</p:attrName>
                                        </p:attrNameLst>
                                      </p:cBhvr>
                                    </p:animRot>
                                    <p:animRot by="-1500000">
                                      <p:cBhvr>
                                        <p:cTn id="30" dur="125" fill="hold">
                                          <p:stCondLst>
                                            <p:cond delay="125"/>
                                          </p:stCondLst>
                                        </p:cTn>
                                        <p:tgtEl>
                                          <p:spTgt spid="7"/>
                                        </p:tgtEl>
                                        <p:attrNameLst>
                                          <p:attrName>r</p:attrName>
                                        </p:attrNameLst>
                                      </p:cBhvr>
                                    </p:animRot>
                                    <p:animRot by="-1500000">
                                      <p:cBhvr>
                                        <p:cTn id="31" dur="125" fill="hold">
                                          <p:stCondLst>
                                            <p:cond delay="250"/>
                                          </p:stCondLst>
                                        </p:cTn>
                                        <p:tgtEl>
                                          <p:spTgt spid="7"/>
                                        </p:tgtEl>
                                        <p:attrNameLst>
                                          <p:attrName>r</p:attrName>
                                        </p:attrNameLst>
                                      </p:cBhvr>
                                    </p:animRot>
                                    <p:animRot by="1500000">
                                      <p:cBhvr>
                                        <p:cTn id="32"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11" name="Rectangle 10"/>
          <p:cNvSpPr/>
          <p:nvPr/>
        </p:nvSpPr>
        <p:spPr>
          <a:xfrm>
            <a:off x="4095736" y="785794"/>
            <a:ext cx="4480714" cy="923330"/>
          </a:xfrm>
          <a:prstGeom prst="rect">
            <a:avLst/>
          </a:prstGeom>
          <a:noFill/>
        </p:spPr>
        <p:txBody>
          <a:bodyPr wrap="none">
            <a:spAutoFit/>
          </a:bodyPr>
          <a:lstStyle/>
          <a:p>
            <a:pPr algn="ctr" eaLnBrk="1" hangingPunct="1">
              <a:defRPr/>
            </a:pPr>
            <a:r>
              <a:rPr lang="fa-IR"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ذوزنقه قسمت دوم</a:t>
            </a:r>
            <a:endPar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12" name="TextBox 11"/>
          <p:cNvSpPr txBox="1">
            <a:spLocks noChangeArrowheads="1"/>
          </p:cNvSpPr>
          <p:nvPr/>
        </p:nvSpPr>
        <p:spPr bwMode="auto">
          <a:xfrm>
            <a:off x="8239125" y="2786063"/>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کشش بالایی</a:t>
            </a:r>
            <a:endParaRPr lang="en-US" altLang="en-US" sz="2000"/>
          </a:p>
        </p:txBody>
      </p:sp>
      <p:sp>
        <p:nvSpPr>
          <p:cNvPr id="13" name="TextBox 12"/>
          <p:cNvSpPr txBox="1">
            <a:spLocks noChangeArrowheads="1"/>
          </p:cNvSpPr>
          <p:nvPr/>
        </p:nvSpPr>
        <p:spPr bwMode="auto">
          <a:xfrm>
            <a:off x="7881939" y="4286250"/>
            <a:ext cx="1214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elevation</a:t>
            </a:r>
          </a:p>
        </p:txBody>
      </p:sp>
      <p:sp>
        <p:nvSpPr>
          <p:cNvPr id="14" name="TextBox 13"/>
          <p:cNvSpPr txBox="1">
            <a:spLocks noChangeArrowheads="1"/>
          </p:cNvSpPr>
          <p:nvPr/>
        </p:nvSpPr>
        <p:spPr bwMode="auto">
          <a:xfrm>
            <a:off x="4953000" y="3214688"/>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نزدیک کننده</a:t>
            </a:r>
            <a:endParaRPr lang="en-US" altLang="en-US" sz="2000"/>
          </a:p>
        </p:txBody>
      </p:sp>
      <p:sp>
        <p:nvSpPr>
          <p:cNvPr id="15" name="TextBox 14"/>
          <p:cNvSpPr txBox="1">
            <a:spLocks noChangeArrowheads="1"/>
          </p:cNvSpPr>
          <p:nvPr/>
        </p:nvSpPr>
        <p:spPr bwMode="auto">
          <a:xfrm>
            <a:off x="4881564" y="4929188"/>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retraction</a:t>
            </a:r>
          </a:p>
        </p:txBody>
      </p:sp>
      <p:sp>
        <p:nvSpPr>
          <p:cNvPr id="16" name="TextBox 15"/>
          <p:cNvSpPr txBox="1">
            <a:spLocks noChangeArrowheads="1"/>
          </p:cNvSpPr>
          <p:nvPr/>
        </p:nvSpPr>
        <p:spPr bwMode="auto">
          <a:xfrm>
            <a:off x="2238375" y="2500313"/>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چرخش بالایی کتف</a:t>
            </a:r>
            <a:endParaRPr lang="en-US" altLang="en-US" sz="2000"/>
          </a:p>
        </p:txBody>
      </p:sp>
      <p:sp>
        <p:nvSpPr>
          <p:cNvPr id="17" name="TextBox 16"/>
          <p:cNvSpPr txBox="1">
            <a:spLocks noChangeArrowheads="1"/>
          </p:cNvSpPr>
          <p:nvPr/>
        </p:nvSpPr>
        <p:spPr bwMode="auto">
          <a:xfrm>
            <a:off x="2024063" y="4071938"/>
            <a:ext cx="200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Upward rotation</a:t>
            </a:r>
          </a:p>
        </p:txBody>
      </p:sp>
    </p:spTree>
    <p:extLst>
      <p:ext uri="{BB962C8B-B14F-4D97-AF65-F5344CB8AC3E}">
        <p14:creationId xmlns:p14="http://schemas.microsoft.com/office/powerpoint/2010/main" val="34859749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 fill="hold"/>
                                        <p:tgtEl>
                                          <p:spTgt spid="14"/>
                                        </p:tgtEl>
                                        <p:attrNameLst>
                                          <p:attrName>ppt_x</p:attrName>
                                        </p:attrNameLst>
                                      </p:cBhvr>
                                      <p:tavLst>
                                        <p:tav tm="0">
                                          <p:val>
                                            <p:strVal val="#ppt_x"/>
                                          </p:val>
                                        </p:tav>
                                        <p:tav tm="100000">
                                          <p:val>
                                            <p:strVal val="#ppt_x"/>
                                          </p:val>
                                        </p:tav>
                                      </p:tavLst>
                                    </p:anim>
                                    <p:anim calcmode="lin" valueType="num">
                                      <p:cBhvr additive="base">
                                        <p:cTn id="12" dur="2000" fill="hold"/>
                                        <p:tgtEl>
                                          <p:spTgt spid="14"/>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2000" fill="hold"/>
                                        <p:tgtEl>
                                          <p:spTgt spid="16"/>
                                        </p:tgtEl>
                                        <p:attrNameLst>
                                          <p:attrName>ppt_x</p:attrName>
                                        </p:attrNameLst>
                                      </p:cBhvr>
                                      <p:tavLst>
                                        <p:tav tm="0">
                                          <p:val>
                                            <p:strVal val="#ppt_x"/>
                                          </p:val>
                                        </p:tav>
                                        <p:tav tm="100000">
                                          <p:val>
                                            <p:strVal val="#ppt_x"/>
                                          </p:val>
                                        </p:tav>
                                      </p:tavLst>
                                    </p:anim>
                                    <p:anim calcmode="lin" valueType="num">
                                      <p:cBhvr additive="base">
                                        <p:cTn id="16" dur="2000" fill="hold"/>
                                        <p:tgtEl>
                                          <p:spTgt spid="16"/>
                                        </p:tgtEl>
                                        <p:attrNameLst>
                                          <p:attrName>ppt_y</p:attrName>
                                        </p:attrNameLst>
                                      </p:cBhvr>
                                      <p:tavLst>
                                        <p:tav tm="0">
                                          <p:val>
                                            <p:strVal val="1+#ppt_h/2"/>
                                          </p:val>
                                        </p:tav>
                                        <p:tav tm="100000">
                                          <p:val>
                                            <p:strVal val="#ppt_y"/>
                                          </p:val>
                                        </p:tav>
                                      </p:tavLst>
                                    </p:anim>
                                  </p:childTnLst>
                                </p:cTn>
                              </p:par>
                              <p:par>
                                <p:cTn id="17" presetID="25" presetClass="path" presetSubtype="0" accel="50000" decel="50000" fill="hold" nodeType="withEffect">
                                  <p:stCondLst>
                                    <p:cond delay="0"/>
                                  </p:stCondLst>
                                  <p:childTnLst>
                                    <p:animMotion origin="layout" path="M -2.5E-6 3.33333E-6 C -0.02205 -0.02269 -0.03298 -0.06135 -0.02708 -0.1 C -0.02396 -0.11343 0.64045 -0.15116 0.64636 -0.16181 C 0.65035 -0.13125 0.47014 -0.19584 0.49115 -0.17848 C 0.49115 -0.21574 0.32552 0.28611 0.35261 0.27014 C 0.36163 0.26342 0.08698 -0.15996 0.09705 -0.16135 C 0.08195 -0.13866 0.55052 -0.35625 0.55365 -0.32292 C 0.57552 -0.34676 0.66841 0.02777 0.69532 0.04514 C 0.70434 0.05046 0.70174 0.06227 0.70782 0.07152 C 0.68472 0.06898 0.13403 -0.05209 0.11702 -0.02801 C 0.14393 -0.01991 0.16702 0.0081 0.17396 0.04676 C 0.17587 0.05995 0.43073 -0.18473 0.42865 -0.17153 C 0.41563 -0.19676 0.13907 0.04398 0.11493 0.04143 C 0.12709 0.07477 0.12396 0.11597 0.10608 0.14676 C 0.09896 0.1574 0.02934 -0.31852 0.02032 -0.3132 C 0.02743 -0.3426 -0.04583 -0.11991 -0.05885 -0.14653 C -0.07083 -0.1132 0.03403 0.13865 0.004 0.13865 C -0.00694 0.13865 0.1908 -0.35486 0.18177 -0.36042 C 0.20382 -0.37107 0.01302 0.09467 0.02101 0.06389 C -0.00694 0.07199 0.25504 -0.31181 0.23594 -0.34236 C 0.229 -0.3544 -0.06597 0.00532 -0.06892 -0.00811 C -0.04896 0.00926 -0.02291 0.01203 -2.5E-6 3.33333E-6 Z " pathEditMode="relative" rAng="0" ptsTypes="ffffffffffffffffffffff">
                                      <p:cBhvr>
                                        <p:cTn id="18" dur="5000" fill="hold"/>
                                        <p:tgtEl>
                                          <p:spTgt spid="17"/>
                                        </p:tgtEl>
                                        <p:attrNameLst>
                                          <p:attrName>ppt_x</p:attrName>
                                          <p:attrName>ppt_y</p:attrName>
                                        </p:attrNameLst>
                                      </p:cBhvr>
                                      <p:rCtr x="31840" y="-4259"/>
                                    </p:animMotion>
                                  </p:childTnLst>
                                </p:cTn>
                              </p:par>
                              <p:par>
                                <p:cTn id="19" presetID="25" presetClass="path" presetSubtype="0" accel="50000" decel="50000" fill="hold" nodeType="withEffect">
                                  <p:stCondLst>
                                    <p:cond delay="0"/>
                                  </p:stCondLst>
                                  <p:childTnLst>
                                    <p:animMotion origin="layout" path="M 5.55112E-17 3.33333E-6 C -0.02205 -0.02269 -0.03299 -0.06135 -0.02708 -0.1 C -0.02396 -0.11343 0.15035 0.01134 0.15608 0.00069 C 0.16007 0.03125 -0.29601 0.09166 -0.275 0.10902 C -0.275 0.07176 -0.10295 -0.29028 -0.07604 -0.30625 C -0.06684 -0.31297 0.19618 -0.14375 0.20608 -0.14514 C 0.19097 -0.12246 0.07378 -0.10672 0.07708 -0.07338 C 0.09896 -0.09723 0.12986 -0.10278 0.15694 -0.08542 C 0.16597 -0.0801 -0.2467 -0.33218 -0.24062 -0.32292 C -0.26372 -0.32547 0.13385 -0.05209 0.11701 -0.02801 C 0.14375 -0.01991 0.34826 -0.53658 0.35521 -0.49792 C 0.35729 -0.48473 0.26528 -0.17385 0.26337 -0.16042 C 0.25017 -0.18565 0.13906 0.04398 0.11476 0.04143 C 0.12708 0.07477 0.12396 0.11597 0.10608 0.14676 C 0.09896 0.1574 0.09097 0.16666 0.08177 0.17199 C 0.08889 0.14259 -0.15469 0.1662 -0.16771 0.13958 C -0.17969 0.17291 0.07899 0.02824 0.04896 0.02824 C 0.03802 0.02824 0.23194 0.17152 0.22274 0.16597 C 0.24497 0.15532 0.20556 -0.36297 0.21354 -0.39375 C 0.18542 -0.38565 -0.20278 -0.4257 -0.22187 -0.45625 C -0.22882 -0.46829 -0.06597 0.00532 -0.06892 -0.00811 C -0.04896 0.00926 -0.02292 0.01203 5.55112E-17 3.33333E-6 Z " pathEditMode="relative" rAng="0" ptsTypes="ffffffffffffffffffffff">
                                      <p:cBhvr>
                                        <p:cTn id="20" dur="5000" fill="hold"/>
                                        <p:tgtEl>
                                          <p:spTgt spid="15"/>
                                        </p:tgtEl>
                                        <p:attrNameLst>
                                          <p:attrName>ppt_x</p:attrName>
                                          <p:attrName>ppt_y</p:attrName>
                                        </p:attrNameLst>
                                      </p:cBhvr>
                                      <p:rCtr x="3056" y="-18194"/>
                                    </p:animMotion>
                                  </p:childTnLst>
                                </p:cTn>
                              </p:par>
                              <p:par>
                                <p:cTn id="21" presetID="25" presetClass="path" presetSubtype="0" accel="50000" decel="50000" fill="hold" nodeType="withEffect">
                                  <p:stCondLst>
                                    <p:cond delay="0"/>
                                  </p:stCondLst>
                                  <p:childTnLst>
                                    <p:animMotion origin="layout" path="M -1.94444E-6 3.33333E-6 C -0.02205 -0.02269 -0.03298 -0.06135 -0.02708 -0.1 C -0.02396 -0.11343 -0.01996 -0.12662 -0.01406 -0.13727 C -0.01007 -0.10672 -0.23368 0.06041 -0.21267 0.07777 C -0.21267 0.04051 0.04097 -0.13473 0.06806 -0.1507 C 0.07709 -0.15741 0.08698 -0.15996 0.09705 -0.16135 C 0.08195 -0.13866 -0.60434 -0.47084 -0.60121 -0.4375 C -0.57934 -0.46135 0.13004 -0.10278 0.15695 -0.08542 C 0.16597 -0.0801 0.175 -0.07061 0.18108 -0.06135 C 0.15799 -0.06389 0.10747 -0.48658 0.09045 -0.4625 C 0.11736 -0.4544 0.16702 0.0081 0.17396 0.04676 C 0.17604 0.05995 0.17604 0.07338 0.17396 0.08634 C 0.16094 0.06134 0.17813 0.2331 0.154 0.23055 C 0.16615 0.26365 0.12396 0.11597 0.10608 0.14676 C 0.09896 0.1574 0.16337 0.03472 0.12275 0.01944 C 0.07066 -0.00834 0.08507 0.10926 0.07205 0.08264 C 0.06007 0.11597 0.03403 0.13865 0.004 0.13865 C -0.00694 0.13865 -0.32969 -0.07917 -0.33871 -0.08473 C -0.31666 -0.09537 -0.08003 -0.05672 -0.07205 -0.0875 C -0.10017 -0.0794 -0.14184 -0.0125 -0.11684 0.15139 C -0.12378 0.13935 0.07986 0.26597 0.07691 0.25277 C 0.09688 0.27014 -0.02291 0.01203 -1.94444E-6 3.33333E-6 Z " pathEditMode="relative" rAng="0" ptsTypes="ffffffffffffffffffffff">
                                      <p:cBhvr>
                                        <p:cTn id="22" dur="5000" fill="hold"/>
                                        <p:tgtEl>
                                          <p:spTgt spid="13"/>
                                        </p:tgtEl>
                                        <p:attrNameLst>
                                          <p:attrName>ppt_x</p:attrName>
                                          <p:attrName>ppt_y</p:attrName>
                                        </p:attrNameLst>
                                      </p:cBhvr>
                                      <p:rCtr x="-21163" y="-10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5" name="Rectangle 4"/>
          <p:cNvSpPr/>
          <p:nvPr/>
        </p:nvSpPr>
        <p:spPr>
          <a:xfrm>
            <a:off x="1524000" y="785794"/>
            <a:ext cx="9144000" cy="923330"/>
          </a:xfrm>
          <a:prstGeom prst="rect">
            <a:avLst/>
          </a:prstGeom>
        </p:spPr>
        <p:txBody>
          <a:bodyPr>
            <a:spAutoFit/>
          </a:bodyPr>
          <a:lstStyle/>
          <a:p>
            <a:pPr algn="ctr" eaLnBrk="1" hangingPunct="1">
              <a:defRPr/>
            </a:pPr>
            <a:r>
              <a:rPr lang="fa-IR"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ذوزنقه قسمت سوم </a:t>
            </a:r>
            <a:endPar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175110" name="TextBox 8"/>
          <p:cNvSpPr txBox="1">
            <a:spLocks noChangeArrowheads="1"/>
          </p:cNvSpPr>
          <p:nvPr/>
        </p:nvSpPr>
        <p:spPr bwMode="auto">
          <a:xfrm>
            <a:off x="3667125" y="3214689"/>
            <a:ext cx="4857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800"/>
              <a:t>فقط نزدیک کننده کتف است .</a:t>
            </a:r>
            <a:endParaRPr lang="en-US" altLang="en-US" sz="2800"/>
          </a:p>
        </p:txBody>
      </p:sp>
    </p:spTree>
    <p:extLst>
      <p:ext uri="{BB962C8B-B14F-4D97-AF65-F5344CB8AC3E}">
        <p14:creationId xmlns:p14="http://schemas.microsoft.com/office/powerpoint/2010/main" val="508635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5" name="Rectangle 4"/>
          <p:cNvSpPr/>
          <p:nvPr/>
        </p:nvSpPr>
        <p:spPr>
          <a:xfrm>
            <a:off x="1524000" y="928670"/>
            <a:ext cx="9144000" cy="923330"/>
          </a:xfrm>
          <a:prstGeom prst="rect">
            <a:avLst/>
          </a:prstGeom>
        </p:spPr>
        <p:txBody>
          <a:bodyPr>
            <a:spAutoFit/>
          </a:bodyPr>
          <a:lstStyle/>
          <a:p>
            <a:pPr algn="ctr" eaLnBrk="1" hangingPunct="1">
              <a:defRPr/>
            </a:pPr>
            <a:r>
              <a:rPr lang="fa-IR"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ذوزنقه قسمت چهارم </a:t>
            </a:r>
            <a:endPar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6" name="TextBox 5"/>
          <p:cNvSpPr txBox="1">
            <a:spLocks noChangeArrowheads="1"/>
          </p:cNvSpPr>
          <p:nvPr/>
        </p:nvSpPr>
        <p:spPr bwMode="auto">
          <a:xfrm>
            <a:off x="7881938" y="2500313"/>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پایین کشنده کتف</a:t>
            </a:r>
            <a:endParaRPr lang="en-US" altLang="en-US" sz="2000"/>
          </a:p>
        </p:txBody>
      </p:sp>
      <p:sp>
        <p:nvSpPr>
          <p:cNvPr id="7" name="TextBox 6"/>
          <p:cNvSpPr txBox="1">
            <a:spLocks noChangeArrowheads="1"/>
          </p:cNvSpPr>
          <p:nvPr/>
        </p:nvSpPr>
        <p:spPr bwMode="auto">
          <a:xfrm>
            <a:off x="5095876" y="3143250"/>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نزدیک کننده کتف</a:t>
            </a:r>
            <a:endParaRPr lang="en-US" altLang="en-US" sz="2000"/>
          </a:p>
        </p:txBody>
      </p:sp>
      <p:sp>
        <p:nvSpPr>
          <p:cNvPr id="8" name="TextBox 7"/>
          <p:cNvSpPr txBox="1">
            <a:spLocks noChangeArrowheads="1"/>
          </p:cNvSpPr>
          <p:nvPr/>
        </p:nvSpPr>
        <p:spPr bwMode="auto">
          <a:xfrm>
            <a:off x="2309813" y="2643188"/>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چرخش بالایی</a:t>
            </a:r>
            <a:endParaRPr lang="en-US" altLang="en-US" sz="2000"/>
          </a:p>
        </p:txBody>
      </p:sp>
      <p:sp>
        <p:nvSpPr>
          <p:cNvPr id="9" name="TextBox 8"/>
          <p:cNvSpPr txBox="1">
            <a:spLocks noChangeArrowheads="1"/>
          </p:cNvSpPr>
          <p:nvPr/>
        </p:nvSpPr>
        <p:spPr bwMode="auto">
          <a:xfrm>
            <a:off x="8310563" y="4214813"/>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depression</a:t>
            </a:r>
          </a:p>
        </p:txBody>
      </p:sp>
      <p:sp>
        <p:nvSpPr>
          <p:cNvPr id="10" name="TextBox 9"/>
          <p:cNvSpPr txBox="1">
            <a:spLocks noChangeArrowheads="1"/>
          </p:cNvSpPr>
          <p:nvPr/>
        </p:nvSpPr>
        <p:spPr bwMode="auto">
          <a:xfrm>
            <a:off x="5095875" y="4357688"/>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adduction</a:t>
            </a:r>
          </a:p>
        </p:txBody>
      </p:sp>
      <p:sp>
        <p:nvSpPr>
          <p:cNvPr id="11" name="TextBox 10"/>
          <p:cNvSpPr txBox="1">
            <a:spLocks noChangeArrowheads="1"/>
          </p:cNvSpPr>
          <p:nvPr/>
        </p:nvSpPr>
        <p:spPr bwMode="auto">
          <a:xfrm>
            <a:off x="2024064" y="4071938"/>
            <a:ext cx="2071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Upward rotation</a:t>
            </a:r>
          </a:p>
        </p:txBody>
      </p:sp>
    </p:spTree>
    <p:extLst>
      <p:ext uri="{BB962C8B-B14F-4D97-AF65-F5344CB8AC3E}">
        <p14:creationId xmlns:p14="http://schemas.microsoft.com/office/powerpoint/2010/main" val="360197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ppt_w</p:attrName>
                                        </p:attrNameLst>
                                      </p:cBhvr>
                                      <p:tavLst>
                                        <p:tav tm="0" fmla="#ppt_w*sin(2.5*pi*$)">
                                          <p:val>
                                            <p:fltVal val="0"/>
                                          </p:val>
                                        </p:tav>
                                        <p:tav tm="100000">
                                          <p:val>
                                            <p:fltVal val="1"/>
                                          </p:val>
                                        </p:tav>
                                      </p:tavLst>
                                    </p:anim>
                                    <p:anim calcmode="lin" valueType="num">
                                      <p:cBhvr>
                                        <p:cTn id="3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6" name="TextBox 5"/>
          <p:cNvSpPr txBox="1">
            <a:spLocks noChangeArrowheads="1"/>
          </p:cNvSpPr>
          <p:nvPr/>
        </p:nvSpPr>
        <p:spPr bwMode="auto">
          <a:xfrm>
            <a:off x="7953375" y="2643188"/>
            <a:ext cx="1500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کشش بالایی</a:t>
            </a:r>
            <a:endParaRPr lang="en-US" altLang="en-US" sz="2000"/>
          </a:p>
        </p:txBody>
      </p:sp>
      <p:sp>
        <p:nvSpPr>
          <p:cNvPr id="7" name="TextBox 6"/>
          <p:cNvSpPr txBox="1">
            <a:spLocks noChangeArrowheads="1"/>
          </p:cNvSpPr>
          <p:nvPr/>
        </p:nvSpPr>
        <p:spPr bwMode="auto">
          <a:xfrm>
            <a:off x="5381625" y="3143250"/>
            <a:ext cx="1500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نزدیک کنندگی</a:t>
            </a:r>
            <a:endParaRPr lang="en-US" altLang="en-US" sz="2000"/>
          </a:p>
        </p:txBody>
      </p:sp>
      <p:sp>
        <p:nvSpPr>
          <p:cNvPr id="8" name="TextBox 7"/>
          <p:cNvSpPr txBox="1">
            <a:spLocks noChangeArrowheads="1"/>
          </p:cNvSpPr>
          <p:nvPr/>
        </p:nvSpPr>
        <p:spPr bwMode="auto">
          <a:xfrm>
            <a:off x="2595563" y="3786188"/>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چرخش پایینی</a:t>
            </a:r>
            <a:endParaRPr lang="en-US" altLang="en-US" sz="2000"/>
          </a:p>
        </p:txBody>
      </p:sp>
      <p:sp>
        <p:nvSpPr>
          <p:cNvPr id="9" name="TextBox 8"/>
          <p:cNvSpPr txBox="1">
            <a:spLocks noChangeArrowheads="1"/>
          </p:cNvSpPr>
          <p:nvPr/>
        </p:nvSpPr>
        <p:spPr bwMode="auto">
          <a:xfrm>
            <a:off x="8382001" y="3643313"/>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elevation</a:t>
            </a:r>
          </a:p>
        </p:txBody>
      </p:sp>
      <p:sp>
        <p:nvSpPr>
          <p:cNvPr id="10" name="TextBox 9"/>
          <p:cNvSpPr txBox="1">
            <a:spLocks noChangeArrowheads="1"/>
          </p:cNvSpPr>
          <p:nvPr/>
        </p:nvSpPr>
        <p:spPr bwMode="auto">
          <a:xfrm>
            <a:off x="5524500" y="4143375"/>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retraction</a:t>
            </a:r>
          </a:p>
        </p:txBody>
      </p:sp>
      <p:sp>
        <p:nvSpPr>
          <p:cNvPr id="11" name="TextBox 10"/>
          <p:cNvSpPr txBox="1">
            <a:spLocks noChangeArrowheads="1"/>
          </p:cNvSpPr>
          <p:nvPr/>
        </p:nvSpPr>
        <p:spPr bwMode="auto">
          <a:xfrm>
            <a:off x="2024063" y="4714875"/>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Down ward rotation</a:t>
            </a:r>
          </a:p>
        </p:txBody>
      </p:sp>
      <p:sp>
        <p:nvSpPr>
          <p:cNvPr id="179211" name="WordArt 12"/>
          <p:cNvSpPr>
            <a:spLocks noChangeArrowheads="1" noChangeShapeType="1" noTextEdit="1"/>
          </p:cNvSpPr>
          <p:nvPr/>
        </p:nvSpPr>
        <p:spPr bwMode="auto">
          <a:xfrm>
            <a:off x="4343400" y="1447800"/>
            <a:ext cx="4648200" cy="914400"/>
          </a:xfrm>
          <a:prstGeom prst="rect">
            <a:avLst/>
          </a:prstGeom>
        </p:spPr>
        <p:txBody>
          <a:bodyPr wrap="none" fromWordArt="1">
            <a:prstTxWarp prst="textPlain">
              <a:avLst>
                <a:gd name="adj" fmla="val 50000"/>
              </a:avLst>
            </a:prstTxWarp>
          </a:bodyPr>
          <a:lstStyle/>
          <a:p>
            <a:pPr algn="ctr" rtl="1"/>
            <a:r>
              <a:rPr lang="fa-IR" sz="3600" kern="10" dirty="0">
                <a:ln w="9525">
                  <a:solidFill>
                    <a:srgbClr val="000000"/>
                  </a:solidFill>
                  <a:round/>
                  <a:headEnd/>
                  <a:tailEnd/>
                </a:ln>
                <a:solidFill>
                  <a:srgbClr val="FFFFFF"/>
                </a:solidFill>
              </a:rPr>
              <a:t>متوازی </a:t>
            </a:r>
            <a:r>
              <a:rPr lang="fa-IR" sz="3600" kern="10" dirty="0" smtClean="0">
                <a:ln w="9525">
                  <a:solidFill>
                    <a:srgbClr val="000000"/>
                  </a:solidFill>
                  <a:round/>
                  <a:headEnd/>
                  <a:tailEnd/>
                </a:ln>
                <a:solidFill>
                  <a:srgbClr val="FFFFFF"/>
                </a:solidFill>
              </a:rPr>
              <a:t>الاضلاع</a:t>
            </a:r>
            <a:endParaRPr lang="en-US" sz="3600" kern="10" dirty="0">
              <a:ln w="9525">
                <a:solidFill>
                  <a:srgbClr val="000000"/>
                </a:solidFill>
                <a:round/>
                <a:headEnd/>
                <a:tailEnd/>
              </a:ln>
              <a:solidFill>
                <a:srgbClr val="FFFFFF"/>
              </a:solidFill>
            </a:endParaRPr>
          </a:p>
        </p:txBody>
      </p:sp>
    </p:spTree>
    <p:extLst>
      <p:ext uri="{BB962C8B-B14F-4D97-AF65-F5344CB8AC3E}">
        <p14:creationId xmlns:p14="http://schemas.microsoft.com/office/powerpoint/2010/main" val="232558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5" name="TextBox 4"/>
          <p:cNvSpPr txBox="1"/>
          <p:nvPr/>
        </p:nvSpPr>
        <p:spPr>
          <a:xfrm>
            <a:off x="1524000" y="1000108"/>
            <a:ext cx="9144000" cy="707886"/>
          </a:xfrm>
          <a:prstGeom prst="rect">
            <a:avLst/>
          </a:prstGeom>
          <a:noFill/>
        </p:spPr>
        <p:txBody>
          <a:bodyPr>
            <a:spAutoFit/>
          </a:bodyPr>
          <a:lstStyle/>
          <a:p>
            <a:pPr algn="ctr" rtl="1" eaLnBrk="1" hangingPunct="1">
              <a:defRPr/>
            </a:pPr>
            <a:r>
              <a:rPr lang="fa-IR"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عضله گوشه ای(</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a:t>
            </a:r>
            <a:r>
              <a:rPr lang="en-US" sz="40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levator</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scapulae</a:t>
            </a:r>
          </a:p>
        </p:txBody>
      </p:sp>
      <p:sp>
        <p:nvSpPr>
          <p:cNvPr id="6" name="TextBox 5"/>
          <p:cNvSpPr txBox="1">
            <a:spLocks noChangeArrowheads="1"/>
          </p:cNvSpPr>
          <p:nvPr/>
        </p:nvSpPr>
        <p:spPr bwMode="auto">
          <a:xfrm>
            <a:off x="8167688" y="4000500"/>
            <a:ext cx="1643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000"/>
              <a:t>کشش بالایی کتف</a:t>
            </a:r>
            <a:endParaRPr lang="en-US" altLang="en-US" sz="2000"/>
          </a:p>
        </p:txBody>
      </p:sp>
      <p:sp>
        <p:nvSpPr>
          <p:cNvPr id="7" name="TextBox 6"/>
          <p:cNvSpPr txBox="1">
            <a:spLocks noChangeArrowheads="1"/>
          </p:cNvSpPr>
          <p:nvPr/>
        </p:nvSpPr>
        <p:spPr bwMode="auto">
          <a:xfrm>
            <a:off x="5453063" y="3357563"/>
            <a:ext cx="1643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نزدیک کننده</a:t>
            </a:r>
            <a:endParaRPr lang="en-US" altLang="en-US" sz="2000"/>
          </a:p>
        </p:txBody>
      </p:sp>
      <p:sp>
        <p:nvSpPr>
          <p:cNvPr id="8" name="TextBox 7"/>
          <p:cNvSpPr txBox="1">
            <a:spLocks noChangeArrowheads="1"/>
          </p:cNvSpPr>
          <p:nvPr/>
        </p:nvSpPr>
        <p:spPr bwMode="auto">
          <a:xfrm>
            <a:off x="1952625" y="2714625"/>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چرخش دهنده پایینی کتف</a:t>
            </a:r>
            <a:endParaRPr lang="en-US" altLang="en-US" sz="2000"/>
          </a:p>
        </p:txBody>
      </p:sp>
      <p:sp>
        <p:nvSpPr>
          <p:cNvPr id="9" name="Rectangle 8"/>
          <p:cNvSpPr>
            <a:spLocks noChangeArrowheads="1"/>
          </p:cNvSpPr>
          <p:nvPr/>
        </p:nvSpPr>
        <p:spPr bwMode="auto">
          <a:xfrm>
            <a:off x="2095500" y="3714750"/>
            <a:ext cx="2393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Down ward rotation</a:t>
            </a:r>
          </a:p>
        </p:txBody>
      </p:sp>
      <p:sp>
        <p:nvSpPr>
          <p:cNvPr id="10" name="Rectangle 9"/>
          <p:cNvSpPr>
            <a:spLocks noChangeArrowheads="1"/>
          </p:cNvSpPr>
          <p:nvPr/>
        </p:nvSpPr>
        <p:spPr bwMode="auto">
          <a:xfrm>
            <a:off x="5595939" y="4357688"/>
            <a:ext cx="1252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retraction</a:t>
            </a:r>
          </a:p>
        </p:txBody>
      </p:sp>
      <p:sp>
        <p:nvSpPr>
          <p:cNvPr id="11" name="Rectangle 10"/>
          <p:cNvSpPr>
            <a:spLocks noChangeArrowheads="1"/>
          </p:cNvSpPr>
          <p:nvPr/>
        </p:nvSpPr>
        <p:spPr bwMode="auto">
          <a:xfrm>
            <a:off x="8453438" y="5000625"/>
            <a:ext cx="121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elevation</a:t>
            </a:r>
          </a:p>
        </p:txBody>
      </p:sp>
    </p:spTree>
    <p:extLst>
      <p:ext uri="{BB962C8B-B14F-4D97-AF65-F5344CB8AC3E}">
        <p14:creationId xmlns:p14="http://schemas.microsoft.com/office/powerpoint/2010/main" val="159852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to="" calcmode="lin" valueType="num">
                                      <p:cBhvr>
                                        <p:cTn id="16" dur="1" fill="hold"/>
                                        <p:tgtEl>
                                          <p:spTgt spid="7"/>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to="" calcmode="lin" valueType="num">
                                      <p:cBhvr>
                                        <p:cTn id="19" dur="1" fill="hold"/>
                                        <p:tgtEl>
                                          <p:spTgt spid="9"/>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1071546"/>
            <a:ext cx="9144000" cy="1077218"/>
          </a:xfrm>
          <a:prstGeom prst="rect">
            <a:avLst/>
          </a:prstGeom>
        </p:spPr>
        <p:txBody>
          <a:bodyPr>
            <a:spAutoFit/>
          </a:bodyPr>
          <a:lstStyle/>
          <a:p>
            <a:pPr algn="ctr" rtl="1" eaLnBrk="1" hangingPunct="1">
              <a:defRPr/>
            </a:pPr>
            <a:r>
              <a:rPr lang="fa-IR"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عضله دندانه ای بزرگ(دندانه ای قدامی)</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t>
            </a: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a:t>
            </a:r>
            <a:r>
              <a:rPr lang="en-US"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Serratus</a:t>
            </a: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Anterior) </a:t>
            </a:r>
            <a:r>
              <a:rPr lang="fa-IR"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r>
            <a:br>
              <a:rPr lang="fa-IR"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br>
            <a:endPar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5" name="TextBox 4"/>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6" name="TextBox 5"/>
          <p:cNvSpPr txBox="1">
            <a:spLocks noChangeArrowheads="1"/>
          </p:cNvSpPr>
          <p:nvPr/>
        </p:nvSpPr>
        <p:spPr bwMode="auto">
          <a:xfrm>
            <a:off x="6738939" y="3714750"/>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protraction</a:t>
            </a:r>
          </a:p>
        </p:txBody>
      </p:sp>
      <p:sp>
        <p:nvSpPr>
          <p:cNvPr id="7" name="TextBox 6"/>
          <p:cNvSpPr txBox="1">
            <a:spLocks noChangeArrowheads="1"/>
          </p:cNvSpPr>
          <p:nvPr/>
        </p:nvSpPr>
        <p:spPr bwMode="auto">
          <a:xfrm>
            <a:off x="2881314" y="3714750"/>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000"/>
              <a:t>Upward rotation</a:t>
            </a:r>
          </a:p>
        </p:txBody>
      </p:sp>
    </p:spTree>
    <p:extLst>
      <p:ext uri="{BB962C8B-B14F-4D97-AF65-F5344CB8AC3E}">
        <p14:creationId xmlns:p14="http://schemas.microsoft.com/office/powerpoint/2010/main" val="273486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5" name="Rectangle 4"/>
          <p:cNvSpPr/>
          <p:nvPr/>
        </p:nvSpPr>
        <p:spPr>
          <a:xfrm>
            <a:off x="1524000" y="1071547"/>
            <a:ext cx="9144000" cy="1015663"/>
          </a:xfrm>
          <a:prstGeom prst="rect">
            <a:avLst/>
          </a:prstGeom>
        </p:spPr>
        <p:txBody>
          <a:bodyPr>
            <a:spAutoFit/>
          </a:bodyPr>
          <a:lstStyle/>
          <a:p>
            <a:pPr rtl="1" eaLnBrk="1" hangingPunct="1">
              <a:defRPr/>
            </a:pPr>
            <a:r>
              <a:rPr lang="fa-IR"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عضله سینه ای کوچک</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t>
            </a:r>
            <a:r>
              <a:rPr lang="en-US" sz="40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Pectoralis</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minor) </a:t>
            </a:r>
            <a:r>
              <a:rPr lang="fa-IR"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rPr>
              <a:t/>
            </a:r>
            <a:br>
              <a:rPr lang="fa-IR"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rPr>
            </a:br>
            <a:endParaRPr lang="en-US"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endParaRPr>
          </a:p>
        </p:txBody>
      </p:sp>
      <p:sp>
        <p:nvSpPr>
          <p:cNvPr id="6" name="TextBox 5"/>
          <p:cNvSpPr txBox="1">
            <a:spLocks noChangeArrowheads="1"/>
          </p:cNvSpPr>
          <p:nvPr/>
        </p:nvSpPr>
        <p:spPr bwMode="auto">
          <a:xfrm>
            <a:off x="8096251" y="2928938"/>
            <a:ext cx="157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دور کننده کتف</a:t>
            </a:r>
            <a:endParaRPr lang="en-US" altLang="en-US" sz="2000"/>
          </a:p>
        </p:txBody>
      </p:sp>
      <p:sp>
        <p:nvSpPr>
          <p:cNvPr id="7" name="TextBox 6"/>
          <p:cNvSpPr txBox="1">
            <a:spLocks noChangeArrowheads="1"/>
          </p:cNvSpPr>
          <p:nvPr/>
        </p:nvSpPr>
        <p:spPr bwMode="auto">
          <a:xfrm>
            <a:off x="5238750" y="3071813"/>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پایین کشنده کتف</a:t>
            </a:r>
            <a:endParaRPr lang="en-US" altLang="en-US" sz="2000"/>
          </a:p>
        </p:txBody>
      </p:sp>
      <p:sp>
        <p:nvSpPr>
          <p:cNvPr id="8" name="TextBox 7"/>
          <p:cNvSpPr txBox="1">
            <a:spLocks noChangeArrowheads="1"/>
          </p:cNvSpPr>
          <p:nvPr/>
        </p:nvSpPr>
        <p:spPr bwMode="auto">
          <a:xfrm>
            <a:off x="2166939" y="300037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fa-IR" altLang="en-US" sz="2000"/>
              <a:t>چرخش دهنده پایینی</a:t>
            </a:r>
            <a:endParaRPr lang="en-US" altLang="en-US" sz="2000"/>
          </a:p>
        </p:txBody>
      </p:sp>
      <p:sp>
        <p:nvSpPr>
          <p:cNvPr id="9" name="TextBox 8"/>
          <p:cNvSpPr txBox="1">
            <a:spLocks noChangeArrowheads="1"/>
          </p:cNvSpPr>
          <p:nvPr/>
        </p:nvSpPr>
        <p:spPr bwMode="auto">
          <a:xfrm>
            <a:off x="5238750" y="4429125"/>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en-US" altLang="en-US" sz="2000"/>
              <a:t>Upward tilt</a:t>
            </a:r>
          </a:p>
        </p:txBody>
      </p:sp>
    </p:spTree>
    <p:extLst>
      <p:ext uri="{BB962C8B-B14F-4D97-AF65-F5344CB8AC3E}">
        <p14:creationId xmlns:p14="http://schemas.microsoft.com/office/powerpoint/2010/main" val="1506179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to="" calcmode="lin" valueType="num">
                                      <p:cBhvr>
                                        <p:cTn id="16"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eaLnBrk="1" hangingPunct="1">
              <a:defRPr/>
            </a:pPr>
            <a:r>
              <a:rPr lang="fa-IR" dirty="0" smtClean="0"/>
              <a:t>حالتهای ایستادن</a:t>
            </a:r>
            <a:endParaRPr lang="en-US" dirty="0" smtClean="0"/>
          </a:p>
        </p:txBody>
      </p:sp>
      <p:sp>
        <p:nvSpPr>
          <p:cNvPr id="59395" name="Rectangle 3"/>
          <p:cNvSpPr>
            <a:spLocks noGrp="1" noChangeArrowheads="1"/>
          </p:cNvSpPr>
          <p:nvPr>
            <p:ph type="body" idx="1"/>
          </p:nvPr>
        </p:nvSpPr>
        <p:spPr/>
        <p:txBody>
          <a:bodyPr>
            <a:normAutofit/>
          </a:bodyPr>
          <a:lstStyle/>
          <a:p>
            <a:pPr algn="r" rtl="1" eaLnBrk="1" hangingPunct="1">
              <a:defRPr/>
            </a:pPr>
            <a:r>
              <a:rPr lang="fa-IR" sz="2400" dirty="0" smtClean="0"/>
              <a:t>حالت ایستادن آناتومیکی</a:t>
            </a:r>
          </a:p>
          <a:p>
            <a:pPr algn="r" rtl="1" eaLnBrk="1" hangingPunct="1">
              <a:defRPr/>
            </a:pPr>
            <a:endParaRPr lang="fa-IR" sz="2400" dirty="0" smtClean="0"/>
          </a:p>
          <a:p>
            <a:pPr algn="r" rtl="1" eaLnBrk="1" hangingPunct="1">
              <a:defRPr/>
            </a:pPr>
            <a:endParaRPr lang="fa-IR" sz="2400" dirty="0" smtClean="0"/>
          </a:p>
          <a:p>
            <a:pPr algn="r" rtl="1" eaLnBrk="1" hangingPunct="1">
              <a:defRPr/>
            </a:pPr>
            <a:endParaRPr lang="fa-IR" sz="2400" dirty="0" smtClean="0"/>
          </a:p>
          <a:p>
            <a:pPr algn="r" rtl="1" eaLnBrk="1" hangingPunct="1">
              <a:defRPr/>
            </a:pPr>
            <a:r>
              <a:rPr lang="fa-IR" sz="2400" dirty="0" smtClean="0"/>
              <a:t>حالت ایستادن معمولی</a:t>
            </a:r>
            <a:endParaRPr lang="en-US" sz="2400" dirty="0" smtClean="0"/>
          </a:p>
          <a:p>
            <a:pPr algn="r" rtl="1" eaLnBrk="1" hangingPunct="1">
              <a:defRPr/>
            </a:pPr>
            <a:endParaRPr lang="en-US" sz="2400" dirty="0" smtClean="0"/>
          </a:p>
        </p:txBody>
      </p:sp>
    </p:spTree>
    <p:extLst>
      <p:ext uri="{BB962C8B-B14F-4D97-AF65-F5344CB8AC3E}">
        <p14:creationId xmlns:p14="http://schemas.microsoft.com/office/powerpoint/2010/main" val="2077891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
            <a:ext cx="9144000" cy="46166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defRPr/>
            </a:pPr>
            <a:r>
              <a:rPr lang="fa-IR" sz="2400" dirty="0"/>
              <a:t>اثرات کار عضلات کمر بند شانه  بر روی کتف</a:t>
            </a:r>
            <a:endParaRPr lang="en-US" sz="2400" dirty="0"/>
          </a:p>
        </p:txBody>
      </p:sp>
      <p:sp>
        <p:nvSpPr>
          <p:cNvPr id="3" name="Rectangle 2"/>
          <p:cNvSpPr/>
          <p:nvPr/>
        </p:nvSpPr>
        <p:spPr>
          <a:xfrm>
            <a:off x="1524000" y="1000109"/>
            <a:ext cx="9144000" cy="1015663"/>
          </a:xfrm>
          <a:prstGeom prst="rect">
            <a:avLst/>
          </a:prstGeom>
        </p:spPr>
        <p:txBody>
          <a:bodyPr>
            <a:spAutoFit/>
          </a:bodyPr>
          <a:lstStyle/>
          <a:p>
            <a:pPr algn="ctr" rtl="1" eaLnBrk="1" hangingPunct="1">
              <a:defRPr/>
            </a:pPr>
            <a:r>
              <a:rPr lang="fa-IR"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عضله تحت ترقوه ای</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t>
            </a:r>
            <a:r>
              <a:rPr lang="en-US" sz="40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subclavius</a:t>
            </a:r>
            <a:r>
              <a:rPr lang="en-US" sz="4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rPr>
              <a:t>) </a:t>
            </a:r>
            <a:r>
              <a:rPr lang="fa-IR"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rPr>
              <a:t/>
            </a:r>
            <a:br>
              <a:rPr lang="fa-IR"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rPr>
            </a:br>
            <a:endParaRPr lang="en-US" sz="2000"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Arial" charset="0"/>
              <a:cs typeface="Arial" charset="0"/>
            </a:endParaRPr>
          </a:p>
        </p:txBody>
      </p:sp>
      <p:sp>
        <p:nvSpPr>
          <p:cNvPr id="187398" name="TextBox 3"/>
          <p:cNvSpPr txBox="1">
            <a:spLocks noChangeArrowheads="1"/>
          </p:cNvSpPr>
          <p:nvPr/>
        </p:nvSpPr>
        <p:spPr bwMode="auto">
          <a:xfrm>
            <a:off x="2309813" y="3786188"/>
            <a:ext cx="7358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fa-IR" altLang="en-US" sz="2400"/>
              <a:t>ثابت کننده مفصل ترقوه-جناغ و به مقدار کم پایین کشنده استخوان ترقوه .  </a:t>
            </a:r>
            <a:endParaRPr lang="en-US" altLang="en-US" sz="2400"/>
          </a:p>
        </p:txBody>
      </p:sp>
    </p:spTree>
    <p:extLst>
      <p:ext uri="{BB962C8B-B14F-4D97-AF65-F5344CB8AC3E}">
        <p14:creationId xmlns:p14="http://schemas.microsoft.com/office/powerpoint/2010/main" val="412131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9442" name="Picture 6" descr="human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4032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3" name="Picture 7" descr="pic_muscles_BKO50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260350"/>
            <a:ext cx="4105275"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4" name="Picture 1027" descr="E:\fullfron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76" y="6215064"/>
            <a:ext cx="6191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Document 4">
            <a:hlinkClick r:id="rId6" action="ppaction://hlinksldjump" highlightClick="1"/>
          </p:cNvPr>
          <p:cNvSpPr/>
          <p:nvPr/>
        </p:nvSpPr>
        <p:spPr>
          <a:xfrm>
            <a:off x="10096500" y="6215064"/>
            <a:ext cx="571500" cy="642937"/>
          </a:xfrm>
          <a:prstGeom prst="actionButton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p>
        </p:txBody>
      </p:sp>
    </p:spTree>
    <p:extLst>
      <p:ext uri="{BB962C8B-B14F-4D97-AF65-F5344CB8AC3E}">
        <p14:creationId xmlns:p14="http://schemas.microsoft.com/office/powerpoint/2010/main" val="3014139915"/>
      </p:ext>
    </p:extLst>
  </p:cSld>
  <p:clrMapOvr>
    <a:masterClrMapping/>
  </p:clrMapOvr>
  <p:transition>
    <p:split orient="vert" dir="in"/>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algn="ctr" rtl="1" eaLnBrk="1" hangingPunct="1">
              <a:defRPr/>
            </a:pPr>
            <a:r>
              <a:rPr lang="fa-IR" dirty="0" smtClean="0"/>
              <a:t>عضله دلتوئید یا دالی </a:t>
            </a:r>
            <a:r>
              <a:rPr lang="en-US" dirty="0" smtClean="0"/>
              <a:t>Deltoid</a:t>
            </a:r>
          </a:p>
        </p:txBody>
      </p:sp>
      <p:pic>
        <p:nvPicPr>
          <p:cNvPr id="191491" name="Picture 4" descr="19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41419" y="1600201"/>
            <a:ext cx="5943746" cy="45307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5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algn="ctr" rtl="1" eaLnBrk="1" hangingPunct="1">
              <a:defRPr/>
            </a:pPr>
            <a:r>
              <a:rPr lang="fa-IR" dirty="0" smtClean="0"/>
              <a:t>عضله دلتوئید یا دالی </a:t>
            </a:r>
            <a:r>
              <a:rPr lang="en-US" dirty="0" smtClean="0"/>
              <a:t>Deltoid</a:t>
            </a:r>
          </a:p>
        </p:txBody>
      </p:sp>
      <p:sp>
        <p:nvSpPr>
          <p:cNvPr id="144387" name="Rectangle 3"/>
          <p:cNvSpPr>
            <a:spLocks noGrp="1" noChangeArrowheads="1"/>
          </p:cNvSpPr>
          <p:nvPr>
            <p:ph type="body" idx="1"/>
          </p:nvPr>
        </p:nvSpPr>
        <p:spPr>
          <a:xfrm>
            <a:off x="2876694" y="1483659"/>
            <a:ext cx="8946541" cy="4195481"/>
          </a:xfrm>
        </p:spPr>
        <p:txBody>
          <a:bodyPr>
            <a:normAutofit/>
          </a:bodyPr>
          <a:lstStyle/>
          <a:p>
            <a:pPr algn="r" rtl="1" eaLnBrk="1" hangingPunct="1">
              <a:defRPr/>
            </a:pPr>
            <a:r>
              <a:rPr lang="fa-IR" sz="2400" dirty="0" smtClean="0"/>
              <a:t>از عضلات سطحی بدن می باشد و در روی شانه قرار دارد و در مردان نسبتا بزرگ می باشد و قابل لمس است</a:t>
            </a:r>
          </a:p>
          <a:p>
            <a:pPr algn="r" rtl="1" eaLnBrk="1" hangingPunct="1">
              <a:defRPr/>
            </a:pPr>
            <a:r>
              <a:rPr lang="fa-IR" sz="2400" dirty="0" smtClean="0"/>
              <a:t> سر ثابت :یک سوم بخش خارجی استخوان ترقوه –            بالای زائده آخرمی و خار کتف                                          سر متحرک :                                                           وسط سطح خارجی استخوان بازو</a:t>
            </a:r>
          </a:p>
          <a:p>
            <a:pPr algn="r" rtl="1" eaLnBrk="1" hangingPunct="1">
              <a:defRPr/>
            </a:pPr>
            <a:r>
              <a:rPr lang="fa-IR" sz="2400" dirty="0" smtClean="0"/>
              <a:t>عمل : دور کننده استخوان بازو</a:t>
            </a:r>
            <a:endParaRPr lang="en-US" sz="2400" dirty="0" smtClean="0"/>
          </a:p>
        </p:txBody>
      </p:sp>
      <p:pic>
        <p:nvPicPr>
          <p:cNvPr id="192516" name="Picture 5" descr="deltoid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02" y="2985655"/>
            <a:ext cx="4538953" cy="372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20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rtl="1" eaLnBrk="1" hangingPunct="1">
              <a:defRPr/>
            </a:pPr>
            <a:r>
              <a:rPr lang="fa-IR" dirty="0" smtClean="0"/>
              <a:t>عضله دلتوئید یا دالی </a:t>
            </a:r>
            <a:r>
              <a:rPr lang="en-US" dirty="0" smtClean="0"/>
              <a:t>Deltoid</a:t>
            </a:r>
          </a:p>
        </p:txBody>
      </p:sp>
      <p:pic>
        <p:nvPicPr>
          <p:cNvPr id="193540" name="Picture 4" descr="DeltoidAnterior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438400"/>
            <a:ext cx="25717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5" descr="DeltoidLateral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57450"/>
            <a:ext cx="2743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2" name="Picture 6" descr="DeltoidPosterior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457450"/>
            <a:ext cx="2743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49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r" rtl="1" eaLnBrk="1" hangingPunct="1">
              <a:defRPr/>
            </a:pPr>
            <a:r>
              <a:rPr lang="fa-IR" dirty="0" smtClean="0"/>
              <a:t>فوق خاری (</a:t>
            </a:r>
            <a:r>
              <a:rPr lang="en-US" dirty="0" smtClean="0"/>
              <a:t>Supraspinatus</a:t>
            </a:r>
            <a:r>
              <a:rPr lang="fa-IR" dirty="0" smtClean="0"/>
              <a:t>)</a:t>
            </a:r>
            <a:endParaRPr lang="en-US" dirty="0" smtClean="0"/>
          </a:p>
        </p:txBody>
      </p:sp>
      <p:sp>
        <p:nvSpPr>
          <p:cNvPr id="146435" name="Rectangle 3"/>
          <p:cNvSpPr>
            <a:spLocks noGrp="1" noChangeArrowheads="1"/>
          </p:cNvSpPr>
          <p:nvPr>
            <p:ph type="body" idx="1"/>
          </p:nvPr>
        </p:nvSpPr>
        <p:spPr>
          <a:xfrm>
            <a:off x="2918258" y="1407459"/>
            <a:ext cx="8946541" cy="4195481"/>
          </a:xfrm>
        </p:spPr>
        <p:txBody>
          <a:bodyPr>
            <a:normAutofit/>
          </a:bodyPr>
          <a:lstStyle/>
          <a:p>
            <a:pPr algn="r" rtl="1" eaLnBrk="1" hangingPunct="1">
              <a:defRPr/>
            </a:pPr>
            <a:r>
              <a:rPr lang="fa-IR" sz="2400" dirty="0" smtClean="0"/>
              <a:t>عضله پر قدرتی که در حفره فوق خاری کتف در زیر بخش دوم ذوزنقه طوری قرار گرفته که قابل لمس نیست.</a:t>
            </a:r>
          </a:p>
        </p:txBody>
      </p:sp>
      <p:pic>
        <p:nvPicPr>
          <p:cNvPr id="194564" name="Picture 4" descr="5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2077570"/>
            <a:ext cx="3200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5" descr="supraspinatus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657" y="2077570"/>
            <a:ext cx="39258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43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algn="r" rtl="1" eaLnBrk="1" hangingPunct="1">
              <a:defRPr/>
            </a:pPr>
            <a:r>
              <a:rPr lang="fa-IR" dirty="0" smtClean="0"/>
              <a:t>فوق خاری (</a:t>
            </a:r>
            <a:r>
              <a:rPr lang="en-US" dirty="0" smtClean="0"/>
              <a:t>Supraspinatus</a:t>
            </a:r>
            <a:r>
              <a:rPr lang="fa-IR" dirty="0" smtClean="0"/>
              <a:t>)</a:t>
            </a:r>
            <a:endParaRPr lang="en-US" dirty="0" smtClean="0"/>
          </a:p>
        </p:txBody>
      </p:sp>
      <p:sp>
        <p:nvSpPr>
          <p:cNvPr id="229379" name="Rectangle 3"/>
          <p:cNvSpPr>
            <a:spLocks noGrp="1" noChangeArrowheads="1"/>
          </p:cNvSpPr>
          <p:nvPr>
            <p:ph type="body" idx="1"/>
          </p:nvPr>
        </p:nvSpPr>
        <p:spPr>
          <a:xfrm>
            <a:off x="2960802" y="1277064"/>
            <a:ext cx="8946541" cy="4195481"/>
          </a:xfrm>
        </p:spPr>
        <p:txBody>
          <a:bodyPr>
            <a:normAutofit/>
          </a:bodyPr>
          <a:lstStyle/>
          <a:p>
            <a:pPr algn="r" rtl="1" eaLnBrk="1" hangingPunct="1">
              <a:defRPr/>
            </a:pPr>
            <a:r>
              <a:rPr lang="fa-IR" sz="2400" dirty="0" smtClean="0"/>
              <a:t>سر ثابت : حفره بالای خار کتف</a:t>
            </a:r>
            <a:endParaRPr lang="en-US" sz="2400" dirty="0" smtClean="0"/>
          </a:p>
          <a:p>
            <a:pPr algn="r" rtl="1" eaLnBrk="1" hangingPunct="1">
              <a:defRPr/>
            </a:pPr>
            <a:r>
              <a:rPr lang="fa-IR" sz="2400" dirty="0" smtClean="0"/>
              <a:t>سر متحرک : بالای بر جستگی بزرگ                 استخوان بازو</a:t>
            </a:r>
          </a:p>
          <a:p>
            <a:pPr algn="r" rtl="1" eaLnBrk="1" hangingPunct="1">
              <a:defRPr/>
            </a:pPr>
            <a:r>
              <a:rPr lang="fa-IR" sz="2400" dirty="0" smtClean="0"/>
              <a:t>عمل : دور کننده -                                        چرخش دهنده استخوان بارو</a:t>
            </a:r>
            <a:endParaRPr lang="en-US" sz="2400" dirty="0" smtClean="0"/>
          </a:p>
          <a:p>
            <a:pPr algn="r" rtl="1" eaLnBrk="1" hangingPunct="1">
              <a:defRPr/>
            </a:pPr>
            <a:endParaRPr lang="en-US" sz="2400" dirty="0" smtClean="0"/>
          </a:p>
        </p:txBody>
      </p:sp>
      <p:pic>
        <p:nvPicPr>
          <p:cNvPr id="195588" name="Picture 4" descr="1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2677594"/>
            <a:ext cx="434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97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lgn="r" rtl="1" eaLnBrk="1" hangingPunct="1">
              <a:defRPr/>
            </a:pPr>
            <a:r>
              <a:rPr lang="fa-IR" sz="4000" dirty="0"/>
              <a:t>عضله سینه ای بزرگ </a:t>
            </a:r>
            <a:r>
              <a:rPr lang="en-US" sz="4000" dirty="0"/>
              <a:t>Pectoralis Major </a:t>
            </a:r>
          </a:p>
        </p:txBody>
      </p:sp>
      <p:sp>
        <p:nvSpPr>
          <p:cNvPr id="147459" name="Rectangle 3"/>
          <p:cNvSpPr>
            <a:spLocks noGrp="1" noChangeArrowheads="1"/>
          </p:cNvSpPr>
          <p:nvPr>
            <p:ph type="body" idx="1"/>
          </p:nvPr>
        </p:nvSpPr>
        <p:spPr>
          <a:xfrm>
            <a:off x="2932112" y="1360191"/>
            <a:ext cx="8946541" cy="4195481"/>
          </a:xfrm>
        </p:spPr>
        <p:txBody>
          <a:bodyPr>
            <a:normAutofit/>
          </a:bodyPr>
          <a:lstStyle/>
          <a:p>
            <a:pPr algn="r" rtl="1" eaLnBrk="1" hangingPunct="1">
              <a:defRPr/>
            </a:pPr>
            <a:r>
              <a:rPr lang="fa-IR" sz="2400" dirty="0" smtClean="0"/>
              <a:t>عضله بزرگی است که در جلوی قفسه سینه در قسمت سطحی طوری قرار دارد که به خوبی قابل لمس و رویت است </a:t>
            </a:r>
            <a:endParaRPr lang="en-US" sz="2400" dirty="0" smtClean="0"/>
          </a:p>
        </p:txBody>
      </p:sp>
      <p:pic>
        <p:nvPicPr>
          <p:cNvPr id="196612" name="Picture 4" descr="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53248"/>
            <a:ext cx="3695700" cy="491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5" descr="PectoralisSte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43" y="1853248"/>
            <a:ext cx="3297238" cy="491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19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lgn="r" rtl="1" eaLnBrk="1" hangingPunct="1">
              <a:defRPr/>
            </a:pPr>
            <a:r>
              <a:rPr lang="fa-IR" dirty="0" smtClean="0"/>
              <a:t>عضله سینه ای بزرگ ( بخش ترقوه ای</a:t>
            </a:r>
            <a:r>
              <a:rPr lang="en-US" dirty="0" smtClean="0"/>
              <a:t>(</a:t>
            </a:r>
            <a:r>
              <a:rPr lang="fa-IR" dirty="0" smtClean="0"/>
              <a:t> </a:t>
            </a:r>
            <a:endParaRPr lang="en-US" dirty="0" smtClean="0"/>
          </a:p>
        </p:txBody>
      </p:sp>
      <p:sp>
        <p:nvSpPr>
          <p:cNvPr id="148483" name="Rectangle 3"/>
          <p:cNvSpPr>
            <a:spLocks noGrp="1" noChangeArrowheads="1"/>
          </p:cNvSpPr>
          <p:nvPr>
            <p:ph type="body" idx="1"/>
          </p:nvPr>
        </p:nvSpPr>
        <p:spPr>
          <a:xfrm>
            <a:off x="2973676" y="1332482"/>
            <a:ext cx="8946541" cy="4195481"/>
          </a:xfrm>
        </p:spPr>
        <p:txBody>
          <a:bodyPr>
            <a:normAutofit/>
          </a:bodyPr>
          <a:lstStyle/>
          <a:p>
            <a:pPr algn="r" rtl="1" eaLnBrk="1" hangingPunct="1">
              <a:defRPr/>
            </a:pPr>
            <a:r>
              <a:rPr lang="fa-IR" dirty="0" smtClean="0"/>
              <a:t>سر ثابت: دو سوم سطح داخلی و قدامی استخوان تر قوه </a:t>
            </a:r>
          </a:p>
          <a:p>
            <a:pPr algn="r" rtl="1" eaLnBrk="1" hangingPunct="1">
              <a:defRPr/>
            </a:pPr>
            <a:r>
              <a:rPr lang="fa-IR" dirty="0" smtClean="0"/>
              <a:t>سر متحرک :سطح خارجی استخوان بازو در فاصله تقریبی پنج سانتی متری از سر استخوان بازو</a:t>
            </a:r>
          </a:p>
          <a:p>
            <a:pPr algn="r" rtl="1" eaLnBrk="1" hangingPunct="1">
              <a:defRPr/>
            </a:pPr>
            <a:r>
              <a:rPr lang="fa-IR" dirty="0" smtClean="0"/>
              <a:t>عمل : فلکشن- فلکشن افقی-                                        چرخش داخلی استخوان بازو –                             ابداکشنن بازو در حالتی که                                    بیش از 90 درجه باشد.</a:t>
            </a:r>
          </a:p>
          <a:p>
            <a:pPr algn="r" rtl="1" eaLnBrk="1" hangingPunct="1">
              <a:defRPr/>
            </a:pPr>
            <a:r>
              <a:rPr lang="fa-IR" dirty="0" smtClean="0"/>
              <a:t>                             </a:t>
            </a:r>
            <a:endParaRPr lang="en-US" dirty="0" smtClean="0"/>
          </a:p>
        </p:txBody>
      </p:sp>
      <p:pic>
        <p:nvPicPr>
          <p:cNvPr id="197636" name="Picture 4" descr="thoracic-out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2867891"/>
            <a:ext cx="388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65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algn="r" rtl="1" eaLnBrk="1" hangingPunct="1">
              <a:defRPr/>
            </a:pPr>
            <a:r>
              <a:rPr lang="fa-IR" dirty="0" smtClean="0"/>
              <a:t>عضله سینه ای بزرگ ( بخش جناغی )</a:t>
            </a:r>
            <a:endParaRPr lang="en-US" dirty="0" smtClean="0"/>
          </a:p>
        </p:txBody>
      </p:sp>
      <p:sp>
        <p:nvSpPr>
          <p:cNvPr id="149507" name="Rectangle 3"/>
          <p:cNvSpPr>
            <a:spLocks noGrp="1" noChangeArrowheads="1"/>
          </p:cNvSpPr>
          <p:nvPr>
            <p:ph type="body" idx="1"/>
          </p:nvPr>
        </p:nvSpPr>
        <p:spPr>
          <a:xfrm>
            <a:off x="3001385" y="1401754"/>
            <a:ext cx="8946541" cy="4195481"/>
          </a:xfrm>
        </p:spPr>
        <p:txBody>
          <a:bodyPr/>
          <a:lstStyle/>
          <a:p>
            <a:pPr algn="r" rtl="1" eaLnBrk="1" hangingPunct="1">
              <a:defRPr/>
            </a:pPr>
            <a:r>
              <a:rPr lang="fa-IR" dirty="0" smtClean="0"/>
              <a:t>سر ثابت : لبه سطح قدامی استخوان جناغ سینه – غضروف شش دنده اول</a:t>
            </a:r>
          </a:p>
          <a:p>
            <a:pPr algn="r" rtl="1" eaLnBrk="1" hangingPunct="1">
              <a:defRPr/>
            </a:pPr>
            <a:r>
              <a:rPr lang="fa-IR" dirty="0" smtClean="0"/>
              <a:t>سر متحرک :سطح خارجی استخوان بازو در فاصله تقریبی پنج سانتی متری از سر استخوان بازو</a:t>
            </a:r>
          </a:p>
          <a:p>
            <a:pPr algn="r" rtl="1" eaLnBrk="1" hangingPunct="1">
              <a:defRPr/>
            </a:pPr>
            <a:r>
              <a:rPr lang="fa-IR" dirty="0" smtClean="0"/>
              <a:t>عمل : اداکشن بازو – فلکشن افقی-                     چرخش داخلی استخوان بازو</a:t>
            </a:r>
          </a:p>
          <a:p>
            <a:pPr algn="r" rtl="1" eaLnBrk="1" hangingPunct="1">
              <a:defRPr/>
            </a:pPr>
            <a:endParaRPr lang="en-US" dirty="0" smtClean="0"/>
          </a:p>
        </p:txBody>
      </p:sp>
      <p:pic>
        <p:nvPicPr>
          <p:cNvPr id="198660" name="Picture 4" descr="Pectoral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97" y="2802283"/>
            <a:ext cx="4583258" cy="374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2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eaLnBrk="1" hangingPunct="1">
              <a:defRPr/>
            </a:pPr>
            <a:r>
              <a:rPr lang="fa-IR" dirty="0" smtClean="0"/>
              <a:t>مفصل</a:t>
            </a:r>
            <a:endParaRPr lang="en-US" dirty="0" smtClean="0"/>
          </a:p>
        </p:txBody>
      </p:sp>
      <p:sp>
        <p:nvSpPr>
          <p:cNvPr id="60419" name="Rectangle 3"/>
          <p:cNvSpPr>
            <a:spLocks noGrp="1" noChangeArrowheads="1"/>
          </p:cNvSpPr>
          <p:nvPr>
            <p:ph type="body" idx="1"/>
          </p:nvPr>
        </p:nvSpPr>
        <p:spPr/>
        <p:txBody>
          <a:bodyPr>
            <a:normAutofit/>
          </a:bodyPr>
          <a:lstStyle/>
          <a:p>
            <a:pPr algn="r" rtl="1" eaLnBrk="1" hangingPunct="1">
              <a:defRPr/>
            </a:pPr>
            <a:r>
              <a:rPr lang="fa-IR" sz="2400" dirty="0" smtClean="0"/>
              <a:t>تعریف</a:t>
            </a:r>
          </a:p>
          <a:p>
            <a:pPr algn="r" rtl="1" eaLnBrk="1" hangingPunct="1">
              <a:buFont typeface="Wingdings" panose="05000000000000000000" pitchFamily="2" charset="2"/>
              <a:buNone/>
              <a:defRPr/>
            </a:pPr>
            <a:r>
              <a:rPr lang="fa-IR" sz="2400" dirty="0" smtClean="0"/>
              <a:t>به محل اتصال دو سر استحوان را میگویند</a:t>
            </a:r>
            <a:endParaRPr lang="en-US" sz="2400" dirty="0" smtClean="0"/>
          </a:p>
        </p:txBody>
      </p:sp>
    </p:spTree>
    <p:extLst>
      <p:ext uri="{BB962C8B-B14F-4D97-AF65-F5344CB8AC3E}">
        <p14:creationId xmlns:p14="http://schemas.microsoft.com/office/powerpoint/2010/main" val="58881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lgn="r" rtl="1" eaLnBrk="1" hangingPunct="1">
              <a:defRPr/>
            </a:pPr>
            <a:r>
              <a:rPr lang="fa-IR" dirty="0" smtClean="0"/>
              <a:t>غرابی بازویی ( </a:t>
            </a:r>
            <a:r>
              <a:rPr lang="en-US" dirty="0" smtClean="0"/>
              <a:t>Coracobrachialis</a:t>
            </a:r>
            <a:r>
              <a:rPr lang="fa-IR" dirty="0" smtClean="0"/>
              <a:t>)</a:t>
            </a:r>
            <a:endParaRPr lang="en-US" dirty="0" smtClean="0"/>
          </a:p>
        </p:txBody>
      </p:sp>
      <p:sp>
        <p:nvSpPr>
          <p:cNvPr id="150531" name="Rectangle 3"/>
          <p:cNvSpPr>
            <a:spLocks noGrp="1" noChangeArrowheads="1"/>
          </p:cNvSpPr>
          <p:nvPr>
            <p:ph type="body" idx="1"/>
          </p:nvPr>
        </p:nvSpPr>
        <p:spPr>
          <a:xfrm>
            <a:off x="2987530" y="1329019"/>
            <a:ext cx="8946541" cy="4195481"/>
          </a:xfrm>
        </p:spPr>
        <p:txBody>
          <a:bodyPr>
            <a:normAutofit/>
          </a:bodyPr>
          <a:lstStyle/>
          <a:p>
            <a:pPr algn="r" rtl="1" eaLnBrk="1" hangingPunct="1">
              <a:lnSpc>
                <a:spcPct val="90000"/>
              </a:lnSpc>
              <a:defRPr/>
            </a:pPr>
            <a:r>
              <a:rPr lang="fa-IR" dirty="0" smtClean="0"/>
              <a:t>عضله کوچکی که که در قسمت داخلی و بالای استخوان بازو قرار دارد</a:t>
            </a:r>
          </a:p>
          <a:p>
            <a:pPr algn="r" rtl="1" eaLnBrk="1" hangingPunct="1">
              <a:lnSpc>
                <a:spcPct val="90000"/>
              </a:lnSpc>
              <a:defRPr/>
            </a:pPr>
            <a:r>
              <a:rPr lang="fa-IR" dirty="0" smtClean="0"/>
              <a:t>سر ثابت : زائده غرابی استخوان کتف</a:t>
            </a:r>
          </a:p>
          <a:p>
            <a:pPr algn="r" rtl="1" eaLnBrk="1" hangingPunct="1">
              <a:lnSpc>
                <a:spcPct val="90000"/>
              </a:lnSpc>
              <a:defRPr/>
            </a:pPr>
            <a:r>
              <a:rPr lang="fa-IR" dirty="0" smtClean="0"/>
              <a:t>سر متحرک : سطح داخلی و میانی استخوان بازو درست در نقطه مخالف و روبروی محلی که عضله دالی می چسبد </a:t>
            </a:r>
          </a:p>
          <a:p>
            <a:pPr algn="r" rtl="1" eaLnBrk="1" hangingPunct="1">
              <a:lnSpc>
                <a:spcPct val="90000"/>
              </a:lnSpc>
              <a:defRPr/>
            </a:pPr>
            <a:r>
              <a:rPr lang="fa-IR" dirty="0" smtClean="0"/>
              <a:t>عمل : فلکشن* – فلکشن افقی – اداکشن*-             چرخش داخلی استخوان بازو</a:t>
            </a:r>
            <a:r>
              <a:rPr lang="en-US" dirty="0" smtClean="0"/>
              <a:t>                                - </a:t>
            </a:r>
            <a:r>
              <a:rPr lang="fa-IR" dirty="0" smtClean="0"/>
              <a:t>و همچنین اکستنشن در حالتی                                 که دست در بالای</a:t>
            </a:r>
            <a:r>
              <a:rPr lang="en-US" dirty="0" smtClean="0"/>
              <a:t> </a:t>
            </a:r>
            <a:r>
              <a:rPr lang="fa-IR" dirty="0" smtClean="0"/>
              <a:t>باشد.</a:t>
            </a:r>
            <a:endParaRPr lang="en-US" dirty="0" smtClean="0"/>
          </a:p>
        </p:txBody>
      </p:sp>
      <p:pic>
        <p:nvPicPr>
          <p:cNvPr id="199684" name="Picture 4" descr="coracobrachialis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0" y="3546764"/>
            <a:ext cx="4629007" cy="31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246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algn="ctr" rtl="1" eaLnBrk="1" hangingPunct="1">
              <a:defRPr/>
            </a:pPr>
            <a:r>
              <a:rPr lang="fa-IR" dirty="0" smtClean="0"/>
              <a:t>غرابی بازویی ( </a:t>
            </a:r>
            <a:r>
              <a:rPr lang="en-US" dirty="0" smtClean="0"/>
              <a:t>Coracobrachialis</a:t>
            </a:r>
            <a:r>
              <a:rPr lang="fa-IR" dirty="0" smtClean="0"/>
              <a:t>)</a:t>
            </a:r>
            <a:endParaRPr lang="en-US" dirty="0" smtClean="0"/>
          </a:p>
        </p:txBody>
      </p:sp>
      <p:pic>
        <p:nvPicPr>
          <p:cNvPr id="200707" name="Picture 4" descr="coracobrachialisant"/>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3217" y="1607128"/>
            <a:ext cx="7190509" cy="457892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algn="ctr" rtl="1" eaLnBrk="1" hangingPunct="1">
              <a:defRPr/>
            </a:pPr>
            <a:r>
              <a:rPr lang="fa-IR" dirty="0" smtClean="0"/>
              <a:t>عضله پشتی بزرگ </a:t>
            </a:r>
            <a:r>
              <a:rPr lang="en-US" dirty="0" smtClean="0"/>
              <a:t>Latissimus </a:t>
            </a:r>
            <a:r>
              <a:rPr lang="en-US" dirty="0" err="1" smtClean="0"/>
              <a:t>Dorsi</a:t>
            </a:r>
            <a:r>
              <a:rPr lang="en-US" dirty="0" smtClean="0"/>
              <a:t> </a:t>
            </a:r>
          </a:p>
        </p:txBody>
      </p:sp>
      <p:sp>
        <p:nvSpPr>
          <p:cNvPr id="151555" name="Rectangle 3"/>
          <p:cNvSpPr>
            <a:spLocks noGrp="1" noChangeArrowheads="1"/>
          </p:cNvSpPr>
          <p:nvPr>
            <p:ph type="body" idx="1"/>
          </p:nvPr>
        </p:nvSpPr>
        <p:spPr>
          <a:xfrm>
            <a:off x="3150177" y="1429463"/>
            <a:ext cx="8946541" cy="4195481"/>
          </a:xfrm>
        </p:spPr>
        <p:txBody>
          <a:bodyPr/>
          <a:lstStyle/>
          <a:p>
            <a:pPr algn="r" rtl="1" eaLnBrk="1" hangingPunct="1">
              <a:defRPr/>
            </a:pPr>
            <a:r>
              <a:rPr lang="fa-IR" dirty="0" smtClean="0"/>
              <a:t>عضله بسیار پهنی که در قسمت پایین پشت قرار دارد و قابل لمس است . در حالتی که دست از مفصل شانه                          قصد حرکت آداکشن یا                                   نزدیک شدن به  بدن را                                    داشته باشد و با مقاومتی                                        روبرو شود به خوبی                                                قابل لمس است .</a:t>
            </a:r>
            <a:endParaRPr lang="en-US" dirty="0" smtClean="0"/>
          </a:p>
        </p:txBody>
      </p:sp>
      <p:pic>
        <p:nvPicPr>
          <p:cNvPr id="201732" name="Picture 4" descr="10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76" y="2362199"/>
            <a:ext cx="3725141" cy="423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2819400"/>
            <a:ext cx="4045527" cy="37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52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lgn="r" rtl="1" eaLnBrk="1" hangingPunct="1">
              <a:defRPr/>
            </a:pPr>
            <a:r>
              <a:rPr lang="fa-IR" dirty="0" smtClean="0"/>
              <a:t>عضله پشتی بزرگ </a:t>
            </a:r>
            <a:r>
              <a:rPr lang="en-US" dirty="0" smtClean="0"/>
              <a:t>Latissimus </a:t>
            </a:r>
            <a:r>
              <a:rPr lang="en-US" dirty="0" err="1" smtClean="0"/>
              <a:t>Dorsi</a:t>
            </a:r>
            <a:endParaRPr lang="en-US" dirty="0" smtClean="0"/>
          </a:p>
        </p:txBody>
      </p:sp>
      <p:sp>
        <p:nvSpPr>
          <p:cNvPr id="152579" name="Rectangle 3"/>
          <p:cNvSpPr>
            <a:spLocks noGrp="1" noChangeArrowheads="1"/>
          </p:cNvSpPr>
          <p:nvPr>
            <p:ph type="body" idx="1"/>
          </p:nvPr>
        </p:nvSpPr>
        <p:spPr>
          <a:xfrm>
            <a:off x="3001385" y="1457172"/>
            <a:ext cx="8946541" cy="4195481"/>
          </a:xfrm>
        </p:spPr>
        <p:txBody>
          <a:bodyPr/>
          <a:lstStyle/>
          <a:p>
            <a:pPr algn="r" rtl="1" eaLnBrk="1" hangingPunct="1">
              <a:lnSpc>
                <a:spcPct val="90000"/>
              </a:lnSpc>
              <a:defRPr/>
            </a:pPr>
            <a:r>
              <a:rPr lang="fa-IR" dirty="0" smtClean="0"/>
              <a:t>سر ثابت : زائده شوکی شش مهره پشتی و تمام مهرههای کمری و سطح خلفی استخوان خاجی-تاج خاصره-سه دنده پایینی کتف و زاویه تحتانی استخوان کتف</a:t>
            </a:r>
          </a:p>
          <a:p>
            <a:pPr algn="r" rtl="1" eaLnBrk="1" hangingPunct="1">
              <a:lnSpc>
                <a:spcPct val="90000"/>
              </a:lnSpc>
              <a:defRPr/>
            </a:pPr>
            <a:r>
              <a:rPr lang="fa-IR" dirty="0" smtClean="0"/>
              <a:t>سر متحرک : سطح قدامی استخوان بازو موازی با تاندون عضله سینه ای بزرگ</a:t>
            </a:r>
          </a:p>
          <a:p>
            <a:pPr algn="r" rtl="1" eaLnBrk="1" hangingPunct="1">
              <a:lnSpc>
                <a:spcPct val="90000"/>
              </a:lnSpc>
              <a:defRPr/>
            </a:pPr>
            <a:r>
              <a:rPr lang="fa-IR" dirty="0" smtClean="0"/>
              <a:t>عمل : اداکشن بسیار قوی- اکستنشن- پایین کسنده کتف- هایپر اکستنشن –اکستنشن افقی-                                                       چرخش داخلی استخوان بازو</a:t>
            </a:r>
            <a:endParaRPr lang="en-US" dirty="0" smtClean="0"/>
          </a:p>
          <a:p>
            <a:pPr algn="r" rtl="1" eaLnBrk="1" hangingPunct="1">
              <a:lnSpc>
                <a:spcPct val="90000"/>
              </a:lnSpc>
              <a:buFont typeface="Wingdings" panose="05000000000000000000" pitchFamily="2" charset="2"/>
              <a:buNone/>
              <a:defRPr/>
            </a:pPr>
            <a:endParaRPr lang="en-US" dirty="0" smtClean="0"/>
          </a:p>
          <a:p>
            <a:pPr algn="r" rtl="1" eaLnBrk="1" hangingPunct="1">
              <a:lnSpc>
                <a:spcPct val="90000"/>
              </a:lnSpc>
              <a:buFont typeface="Wingdings" panose="05000000000000000000" pitchFamily="2" charset="2"/>
              <a:buNone/>
              <a:defRPr/>
            </a:pPr>
            <a:endParaRPr lang="en-US" dirty="0" smtClean="0"/>
          </a:p>
        </p:txBody>
      </p:sp>
      <p:pic>
        <p:nvPicPr>
          <p:cNvPr id="202756" name="Picture 4" descr="LatissimusDorsi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6" y="2857702"/>
            <a:ext cx="3809999" cy="391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517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r" rtl="1" eaLnBrk="1" hangingPunct="1">
              <a:defRPr/>
            </a:pPr>
            <a:r>
              <a:rPr lang="fa-IR" dirty="0" smtClean="0"/>
              <a:t>عضله گرد بزرگ </a:t>
            </a:r>
            <a:r>
              <a:rPr lang="en-US" dirty="0" err="1" smtClean="0"/>
              <a:t>Teres</a:t>
            </a:r>
            <a:r>
              <a:rPr lang="en-US" dirty="0" smtClean="0"/>
              <a:t> Major</a:t>
            </a:r>
          </a:p>
        </p:txBody>
      </p:sp>
      <p:sp>
        <p:nvSpPr>
          <p:cNvPr id="153603" name="Rectangle 3"/>
          <p:cNvSpPr>
            <a:spLocks noGrp="1" noChangeArrowheads="1"/>
          </p:cNvSpPr>
          <p:nvPr>
            <p:ph type="body" idx="1"/>
          </p:nvPr>
        </p:nvSpPr>
        <p:spPr>
          <a:xfrm>
            <a:off x="3126076" y="1401754"/>
            <a:ext cx="8946541" cy="4195481"/>
          </a:xfrm>
        </p:spPr>
        <p:txBody>
          <a:bodyPr/>
          <a:lstStyle/>
          <a:p>
            <a:pPr algn="r" rtl="1" eaLnBrk="1" hangingPunct="1">
              <a:defRPr/>
            </a:pPr>
            <a:r>
              <a:rPr lang="fa-IR" dirty="0" smtClean="0"/>
              <a:t>عضله کلفتی که در سطح بخش خلفی و پایین استخوان کتف قرار گرفته است و قابل لمس است .</a:t>
            </a:r>
            <a:endParaRPr lang="en-US" dirty="0" smtClean="0"/>
          </a:p>
        </p:txBody>
      </p:sp>
      <p:pic>
        <p:nvPicPr>
          <p:cNvPr id="203780" name="Picture 4" descr="1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3" y="2239341"/>
            <a:ext cx="3742572" cy="430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6" descr="teresmajor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508" y="2239341"/>
            <a:ext cx="3519055" cy="430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63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algn="r" rtl="1" eaLnBrk="1" hangingPunct="1">
              <a:defRPr/>
            </a:pPr>
            <a:r>
              <a:rPr lang="fa-IR" dirty="0" smtClean="0"/>
              <a:t>عضله گرد بزرگ </a:t>
            </a:r>
            <a:r>
              <a:rPr lang="en-US" dirty="0" err="1" smtClean="0"/>
              <a:t>Teres</a:t>
            </a:r>
            <a:r>
              <a:rPr lang="en-US" dirty="0" smtClean="0"/>
              <a:t> Major</a:t>
            </a:r>
          </a:p>
        </p:txBody>
      </p:sp>
      <p:sp>
        <p:nvSpPr>
          <p:cNvPr id="154627" name="Rectangle 3"/>
          <p:cNvSpPr>
            <a:spLocks noGrp="1" noChangeArrowheads="1"/>
          </p:cNvSpPr>
          <p:nvPr>
            <p:ph type="body" idx="1"/>
          </p:nvPr>
        </p:nvSpPr>
        <p:spPr>
          <a:xfrm>
            <a:off x="3112221" y="1318627"/>
            <a:ext cx="8946541" cy="4195481"/>
          </a:xfrm>
        </p:spPr>
        <p:txBody>
          <a:bodyPr/>
          <a:lstStyle/>
          <a:p>
            <a:pPr algn="r" rtl="1" eaLnBrk="1" hangingPunct="1">
              <a:lnSpc>
                <a:spcPct val="90000"/>
              </a:lnSpc>
              <a:defRPr/>
            </a:pPr>
            <a:r>
              <a:rPr lang="fa-IR" dirty="0" smtClean="0"/>
              <a:t>سر ثابت : زاویه تحتانی استخوان کتف</a:t>
            </a:r>
          </a:p>
          <a:p>
            <a:pPr algn="r" rtl="1" eaLnBrk="1" hangingPunct="1">
              <a:lnSpc>
                <a:spcPct val="90000"/>
              </a:lnSpc>
              <a:defRPr/>
            </a:pPr>
            <a:r>
              <a:rPr lang="fa-IR" dirty="0" smtClean="0"/>
              <a:t>سر متحرک : سطح قدامی اسنخوان بازو جلوتر ازمحل چسبندگی تاندون عضله پشتی بزرگ                             </a:t>
            </a:r>
          </a:p>
          <a:p>
            <a:pPr algn="r" rtl="1" eaLnBrk="1" hangingPunct="1">
              <a:lnSpc>
                <a:spcPct val="90000"/>
              </a:lnSpc>
              <a:defRPr/>
            </a:pPr>
            <a:r>
              <a:rPr lang="fa-IR" dirty="0" smtClean="0"/>
              <a:t>عمل :اداکشن –چرخش داخلی-   اکستنشن بازو</a:t>
            </a:r>
            <a:r>
              <a:rPr lang="en-US" dirty="0" smtClean="0"/>
              <a:t> ) </a:t>
            </a:r>
            <a:r>
              <a:rPr lang="fa-IR" dirty="0" smtClean="0"/>
              <a:t>به این عضله کمک کننده کوچک عضله پشتی بزرگ میگویند.)</a:t>
            </a:r>
            <a:endParaRPr lang="en-US" dirty="0" smtClean="0"/>
          </a:p>
        </p:txBody>
      </p:sp>
      <p:pic>
        <p:nvPicPr>
          <p:cNvPr id="204804" name="Picture 4" descr="TeresMaj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2" y="2944145"/>
            <a:ext cx="5167745" cy="37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19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lgn="r" rtl="1" eaLnBrk="1" hangingPunct="1">
              <a:defRPr/>
            </a:pPr>
            <a:r>
              <a:rPr lang="fa-IR" dirty="0" smtClean="0"/>
              <a:t>عضله گرد کوچک </a:t>
            </a:r>
            <a:r>
              <a:rPr lang="en-US" dirty="0" err="1" smtClean="0"/>
              <a:t>Teres</a:t>
            </a:r>
            <a:r>
              <a:rPr lang="en-US" dirty="0" smtClean="0"/>
              <a:t> Minor</a:t>
            </a:r>
          </a:p>
        </p:txBody>
      </p:sp>
      <p:sp>
        <p:nvSpPr>
          <p:cNvPr id="155651" name="Rectangle 3"/>
          <p:cNvSpPr>
            <a:spLocks noGrp="1" noChangeArrowheads="1"/>
          </p:cNvSpPr>
          <p:nvPr>
            <p:ph type="body" idx="1"/>
          </p:nvPr>
        </p:nvSpPr>
        <p:spPr>
          <a:xfrm>
            <a:off x="3245459" y="1152983"/>
            <a:ext cx="8946541" cy="4195481"/>
          </a:xfrm>
        </p:spPr>
        <p:txBody>
          <a:bodyPr>
            <a:normAutofit/>
          </a:bodyPr>
          <a:lstStyle/>
          <a:p>
            <a:pPr algn="r" rtl="1" eaLnBrk="1" hangingPunct="1">
              <a:lnSpc>
                <a:spcPct val="90000"/>
              </a:lnSpc>
              <a:defRPr/>
            </a:pPr>
            <a:r>
              <a:rPr lang="fa-IR" sz="2800" dirty="0"/>
              <a:t>در بخش خلفی استخوان کتف و در قسمت سطحی قرار داشته و قابل لمس میباشد.</a:t>
            </a:r>
          </a:p>
          <a:p>
            <a:pPr algn="r" rtl="1" eaLnBrk="1" hangingPunct="1">
              <a:lnSpc>
                <a:spcPct val="90000"/>
              </a:lnSpc>
              <a:defRPr/>
            </a:pPr>
            <a:r>
              <a:rPr lang="fa-IR" sz="2800" dirty="0"/>
              <a:t>سر ثابت :لبه خارجی کتف</a:t>
            </a:r>
          </a:p>
          <a:p>
            <a:pPr algn="r" rtl="1" eaLnBrk="1" hangingPunct="1">
              <a:lnSpc>
                <a:spcPct val="90000"/>
              </a:lnSpc>
              <a:defRPr/>
            </a:pPr>
            <a:r>
              <a:rPr lang="fa-IR" sz="2800" dirty="0"/>
              <a:t>سر متحرک : برجستگی استخوان </a:t>
            </a:r>
            <a:r>
              <a:rPr lang="fa-IR" sz="2800" dirty="0" smtClean="0"/>
              <a:t>بازو </a:t>
            </a:r>
            <a:r>
              <a:rPr lang="fa-IR" sz="2800" dirty="0"/>
              <a:t>در سطح </a:t>
            </a:r>
            <a:r>
              <a:rPr lang="fa-IR" sz="2800" dirty="0" smtClean="0"/>
              <a:t>خلفی</a:t>
            </a:r>
            <a:endParaRPr lang="fa-IR" sz="2800" dirty="0"/>
          </a:p>
          <a:p>
            <a:pPr algn="r" rtl="1" eaLnBrk="1" hangingPunct="1">
              <a:lnSpc>
                <a:spcPct val="90000"/>
              </a:lnSpc>
              <a:defRPr/>
            </a:pPr>
            <a:r>
              <a:rPr lang="fa-IR" sz="2800" dirty="0"/>
              <a:t>عمل: چرخش خارجی- اکستنشن افقی استخوان </a:t>
            </a:r>
            <a:r>
              <a:rPr lang="fa-IR" sz="2800" dirty="0" smtClean="0"/>
              <a:t>بازو- </a:t>
            </a:r>
            <a:r>
              <a:rPr lang="fa-IR" sz="2800" dirty="0"/>
              <a:t>در حرکتهای ابداکشن و فلکشن نیز دخالت دارد.</a:t>
            </a:r>
          </a:p>
          <a:p>
            <a:pPr algn="r" rtl="1" eaLnBrk="1" hangingPunct="1">
              <a:lnSpc>
                <a:spcPct val="90000"/>
              </a:lnSpc>
              <a:defRPr/>
            </a:pPr>
            <a:endParaRPr lang="en-US" sz="2800" dirty="0"/>
          </a:p>
          <a:p>
            <a:pPr algn="r" rtl="1" eaLnBrk="1" hangingPunct="1">
              <a:lnSpc>
                <a:spcPct val="90000"/>
              </a:lnSpc>
              <a:buFont typeface="Wingdings" panose="05000000000000000000" pitchFamily="2" charset="2"/>
              <a:buNone/>
              <a:defRPr/>
            </a:pPr>
            <a:endParaRPr lang="en-US" sz="2800" dirty="0"/>
          </a:p>
          <a:p>
            <a:pPr algn="r" rtl="1" eaLnBrk="1" hangingPunct="1">
              <a:lnSpc>
                <a:spcPct val="90000"/>
              </a:lnSpc>
              <a:buFont typeface="Wingdings" panose="05000000000000000000" pitchFamily="2" charset="2"/>
              <a:buNone/>
              <a:defRPr/>
            </a:pPr>
            <a:endParaRPr lang="en-US" sz="2800" dirty="0"/>
          </a:p>
          <a:p>
            <a:pPr algn="r" rtl="1" eaLnBrk="1" hangingPunct="1">
              <a:lnSpc>
                <a:spcPct val="90000"/>
              </a:lnSpc>
              <a:buFont typeface="Wingdings" panose="05000000000000000000" pitchFamily="2" charset="2"/>
              <a:buNone/>
              <a:defRPr/>
            </a:pPr>
            <a:endParaRPr lang="en-US" sz="2800" dirty="0"/>
          </a:p>
        </p:txBody>
      </p:sp>
      <p:pic>
        <p:nvPicPr>
          <p:cNvPr id="205828" name="Picture 4" descr="TeresMin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2" y="3681236"/>
            <a:ext cx="4641273" cy="31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125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algn="r" rtl="1" eaLnBrk="1" hangingPunct="1">
              <a:defRPr/>
            </a:pPr>
            <a:r>
              <a:rPr lang="fa-IR" dirty="0" smtClean="0"/>
              <a:t>تحت خاری(</a:t>
            </a:r>
            <a:r>
              <a:rPr lang="en-US" dirty="0" smtClean="0"/>
              <a:t>Infraspinatus</a:t>
            </a:r>
            <a:r>
              <a:rPr lang="fa-IR" dirty="0" smtClean="0"/>
              <a:t>)</a:t>
            </a:r>
            <a:endParaRPr lang="en-US" dirty="0" smtClean="0"/>
          </a:p>
        </p:txBody>
      </p:sp>
      <p:sp>
        <p:nvSpPr>
          <p:cNvPr id="156675" name="Rectangle 3"/>
          <p:cNvSpPr>
            <a:spLocks noGrp="1" noChangeArrowheads="1"/>
          </p:cNvSpPr>
          <p:nvPr>
            <p:ph type="body" idx="1"/>
          </p:nvPr>
        </p:nvSpPr>
        <p:spPr>
          <a:xfrm>
            <a:off x="2952750" y="1374045"/>
            <a:ext cx="8946541" cy="4195481"/>
          </a:xfrm>
        </p:spPr>
        <p:txBody>
          <a:bodyPr/>
          <a:lstStyle/>
          <a:p>
            <a:pPr algn="r" rtl="1" eaLnBrk="1" hangingPunct="1">
              <a:lnSpc>
                <a:spcPct val="90000"/>
              </a:lnSpc>
              <a:defRPr/>
            </a:pPr>
            <a:r>
              <a:rPr lang="fa-IR" dirty="0" smtClean="0"/>
              <a:t>در بخش خلفی استخوان کتف و در قسمت سطحی قرار داشته و قابل لمس میباشد.</a:t>
            </a:r>
          </a:p>
          <a:p>
            <a:pPr algn="r" rtl="1" eaLnBrk="1" hangingPunct="1">
              <a:lnSpc>
                <a:spcPct val="90000"/>
              </a:lnSpc>
              <a:defRPr/>
            </a:pPr>
            <a:r>
              <a:rPr lang="fa-IR" dirty="0" smtClean="0"/>
              <a:t>سر ثابت :لبه خارجی کتف</a:t>
            </a:r>
          </a:p>
          <a:p>
            <a:pPr algn="r" rtl="1" eaLnBrk="1" hangingPunct="1">
              <a:lnSpc>
                <a:spcPct val="90000"/>
              </a:lnSpc>
              <a:defRPr/>
            </a:pPr>
            <a:r>
              <a:rPr lang="fa-IR" dirty="0" smtClean="0"/>
              <a:t>سر متحرک : برجستگی استخوان بازو در سطح خلفی</a:t>
            </a:r>
          </a:p>
          <a:p>
            <a:pPr algn="r" rtl="1" eaLnBrk="1" hangingPunct="1">
              <a:lnSpc>
                <a:spcPct val="90000"/>
              </a:lnSpc>
              <a:defRPr/>
            </a:pPr>
            <a:r>
              <a:rPr lang="fa-IR" dirty="0" smtClean="0"/>
              <a:t>عمل: چرخش خارجی- اکستنشن افقی استخوان بازو- در حرکتهای ابداکشن و فلکشن نیز                           دخالت دارد.</a:t>
            </a:r>
            <a:endParaRPr lang="en-US" dirty="0" smtClean="0"/>
          </a:p>
        </p:txBody>
      </p:sp>
      <p:pic>
        <p:nvPicPr>
          <p:cNvPr id="206852" name="Picture 4" descr="1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 y="3068782"/>
            <a:ext cx="4062774"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49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algn="r" rtl="1" eaLnBrk="1" hangingPunct="1">
              <a:defRPr/>
            </a:pPr>
            <a:r>
              <a:rPr lang="fa-IR" dirty="0" smtClean="0"/>
              <a:t>تحت کتفی (</a:t>
            </a:r>
            <a:r>
              <a:rPr lang="en-US" dirty="0" smtClean="0"/>
              <a:t>Subscapularis</a:t>
            </a:r>
            <a:r>
              <a:rPr lang="fa-IR" dirty="0" smtClean="0"/>
              <a:t>)</a:t>
            </a:r>
            <a:endParaRPr lang="en-US" dirty="0" smtClean="0"/>
          </a:p>
        </p:txBody>
      </p:sp>
      <p:sp>
        <p:nvSpPr>
          <p:cNvPr id="228355" name="Rectangle 3"/>
          <p:cNvSpPr>
            <a:spLocks noGrp="1" noChangeArrowheads="1"/>
          </p:cNvSpPr>
          <p:nvPr>
            <p:ph type="body" idx="1"/>
          </p:nvPr>
        </p:nvSpPr>
        <p:spPr>
          <a:xfrm>
            <a:off x="2987530" y="1471027"/>
            <a:ext cx="8946541" cy="4195481"/>
          </a:xfrm>
        </p:spPr>
        <p:txBody>
          <a:bodyPr/>
          <a:lstStyle/>
          <a:p>
            <a:pPr algn="r" rtl="1" eaLnBrk="1" hangingPunct="1">
              <a:defRPr/>
            </a:pPr>
            <a:r>
              <a:rPr lang="fa-IR" dirty="0" smtClean="0"/>
              <a:t>عضله مثلثی شکلی است که در زیراستخوان کتف ( سطح قدامی)طوری قرار گرفته که بخشی از آن قابل لمس میباشد.</a:t>
            </a:r>
          </a:p>
        </p:txBody>
      </p:sp>
      <p:pic>
        <p:nvPicPr>
          <p:cNvPr id="207876" name="Picture 4" descr="1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54" y="2576945"/>
            <a:ext cx="5070764" cy="400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726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algn="r" rtl="1" eaLnBrk="1" hangingPunct="1">
              <a:defRPr/>
            </a:pPr>
            <a:r>
              <a:rPr lang="fa-IR" dirty="0" smtClean="0"/>
              <a:t>تحت کتفی (</a:t>
            </a:r>
            <a:r>
              <a:rPr lang="en-US" dirty="0" smtClean="0"/>
              <a:t>Subscapularis</a:t>
            </a:r>
            <a:r>
              <a:rPr lang="fa-IR" dirty="0" smtClean="0"/>
              <a:t>)</a:t>
            </a:r>
            <a:endParaRPr lang="en-US" dirty="0" smtClean="0"/>
          </a:p>
        </p:txBody>
      </p:sp>
      <p:sp>
        <p:nvSpPr>
          <p:cNvPr id="157699" name="Rectangle 3"/>
          <p:cNvSpPr>
            <a:spLocks noGrp="1" noChangeArrowheads="1"/>
          </p:cNvSpPr>
          <p:nvPr>
            <p:ph type="body" idx="1"/>
          </p:nvPr>
        </p:nvSpPr>
        <p:spPr>
          <a:xfrm>
            <a:off x="3015240" y="1346336"/>
            <a:ext cx="8946541" cy="4195481"/>
          </a:xfrm>
        </p:spPr>
        <p:txBody>
          <a:bodyPr/>
          <a:lstStyle/>
          <a:p>
            <a:pPr algn="r" rtl="1" eaLnBrk="1" hangingPunct="1">
              <a:defRPr/>
            </a:pPr>
            <a:r>
              <a:rPr lang="fa-IR" dirty="0" smtClean="0"/>
              <a:t>سر ثابت : تمام حفره تحت کتفی</a:t>
            </a:r>
          </a:p>
          <a:p>
            <a:pPr algn="r" rtl="1" eaLnBrk="1" hangingPunct="1">
              <a:defRPr/>
            </a:pPr>
            <a:r>
              <a:rPr lang="fa-IR" dirty="0" smtClean="0"/>
              <a:t>سر متحرک:برجستگی کوچک استخوان بازو</a:t>
            </a:r>
          </a:p>
          <a:p>
            <a:pPr algn="r" rtl="1" eaLnBrk="1" hangingPunct="1">
              <a:defRPr/>
            </a:pPr>
            <a:r>
              <a:rPr lang="fa-IR" dirty="0" smtClean="0"/>
              <a:t>عمل : چرخش داخلی استخوان بازو- این عضله با دو عضله تحت خاری و گرد کوچک به عضله دالی در حرکتهای ابداکشن و فلکشن کمک می کند.</a:t>
            </a:r>
            <a:endParaRPr lang="en-US" dirty="0" smtClean="0"/>
          </a:p>
        </p:txBody>
      </p:sp>
      <p:pic>
        <p:nvPicPr>
          <p:cNvPr id="208900" name="Picture 4" descr="1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4" y="2867890"/>
            <a:ext cx="5403273" cy="364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79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eaLnBrk="1" hangingPunct="1">
              <a:defRPr/>
            </a:pPr>
            <a:r>
              <a:rPr lang="fa-IR" dirty="0" smtClean="0"/>
              <a:t>طبقه بندی مفاصل</a:t>
            </a:r>
            <a:endParaRPr lang="en-US" dirty="0" smtClean="0"/>
          </a:p>
        </p:txBody>
      </p:sp>
      <p:sp>
        <p:nvSpPr>
          <p:cNvPr id="61443" name="Rectangle 3"/>
          <p:cNvSpPr>
            <a:spLocks noGrp="1" noChangeArrowheads="1"/>
          </p:cNvSpPr>
          <p:nvPr>
            <p:ph type="body" idx="1"/>
          </p:nvPr>
        </p:nvSpPr>
        <p:spPr/>
        <p:txBody>
          <a:bodyPr>
            <a:normAutofit/>
          </a:bodyPr>
          <a:lstStyle/>
          <a:p>
            <a:pPr algn="r" rtl="1" eaLnBrk="1" hangingPunct="1">
              <a:defRPr/>
            </a:pPr>
            <a:r>
              <a:rPr lang="fa-IR" sz="2400" dirty="0" smtClean="0"/>
              <a:t>الف – مفاصل غیر متحرک</a:t>
            </a:r>
          </a:p>
          <a:p>
            <a:pPr algn="r" rtl="1" eaLnBrk="1" hangingPunct="1">
              <a:defRPr/>
            </a:pPr>
            <a:r>
              <a:rPr lang="fa-IR" sz="2400" dirty="0" smtClean="0"/>
              <a:t>ب- مفاصل نیمه متحرک</a:t>
            </a:r>
          </a:p>
          <a:p>
            <a:pPr algn="r" rtl="1" eaLnBrk="1" hangingPunct="1">
              <a:defRPr/>
            </a:pPr>
            <a:r>
              <a:rPr lang="fa-IR" sz="2400" dirty="0" smtClean="0"/>
              <a:t>ج-مفاصل متحرک</a:t>
            </a:r>
          </a:p>
          <a:p>
            <a:pPr algn="r" rtl="1" eaLnBrk="1" hangingPunct="1">
              <a:defRPr/>
            </a:pPr>
            <a:endParaRPr lang="fa-IR" sz="2400" dirty="0" smtClean="0"/>
          </a:p>
          <a:p>
            <a:pPr algn="r" rtl="1" eaLnBrk="1" hangingPunct="1">
              <a:defRPr/>
            </a:pPr>
            <a:endParaRPr lang="fa-IR" sz="2400" dirty="0" smtClean="0"/>
          </a:p>
          <a:p>
            <a:pPr algn="r" rtl="1" eaLnBrk="1" hangingPunct="1">
              <a:defRPr/>
            </a:pPr>
            <a:endParaRPr lang="en-US" sz="2400" dirty="0" smtClean="0"/>
          </a:p>
        </p:txBody>
      </p:sp>
    </p:spTree>
    <p:extLst>
      <p:ext uri="{BB962C8B-B14F-4D97-AF65-F5344CB8AC3E}">
        <p14:creationId xmlns:p14="http://schemas.microsoft.com/office/powerpoint/2010/main" val="278596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977639" y="225070"/>
            <a:ext cx="9404723" cy="1400530"/>
          </a:xfrm>
        </p:spPr>
        <p:txBody>
          <a:bodyPr/>
          <a:lstStyle/>
          <a:p>
            <a:pPr algn="r" rtl="1" eaLnBrk="1" hangingPunct="1">
              <a:defRPr/>
            </a:pPr>
            <a:r>
              <a:rPr lang="fa-IR" dirty="0" smtClean="0"/>
              <a:t>عضلات چرخش دهنده (</a:t>
            </a:r>
            <a:r>
              <a:rPr lang="en-US" dirty="0" err="1" smtClean="0"/>
              <a:t>Rotetor</a:t>
            </a:r>
            <a:r>
              <a:rPr lang="en-US" dirty="0" smtClean="0"/>
              <a:t> </a:t>
            </a:r>
            <a:r>
              <a:rPr lang="en-US" dirty="0" err="1" smtClean="0"/>
              <a:t>cuf</a:t>
            </a:r>
            <a:r>
              <a:rPr lang="fa-IR" dirty="0" smtClean="0"/>
              <a:t>)</a:t>
            </a:r>
            <a:endParaRPr lang="en-US" dirty="0" smtClean="0"/>
          </a:p>
        </p:txBody>
      </p:sp>
      <p:sp>
        <p:nvSpPr>
          <p:cNvPr id="158723" name="Rectangle 3"/>
          <p:cNvSpPr>
            <a:spLocks noGrp="1" noChangeArrowheads="1"/>
          </p:cNvSpPr>
          <p:nvPr>
            <p:ph type="body" idx="1"/>
          </p:nvPr>
        </p:nvSpPr>
        <p:spPr>
          <a:xfrm>
            <a:off x="3042948" y="1124664"/>
            <a:ext cx="8946541" cy="4195481"/>
          </a:xfrm>
        </p:spPr>
        <p:txBody>
          <a:bodyPr/>
          <a:lstStyle/>
          <a:p>
            <a:pPr algn="r" rtl="1" eaLnBrk="1" hangingPunct="1">
              <a:defRPr/>
            </a:pPr>
            <a:r>
              <a:rPr lang="fa-IR" dirty="0" smtClean="0"/>
              <a:t>چهارعضله فوق خاری- تحت خاری- گرد کوچک و تحت کتفی را گروه عضلات چرخش دهنده بازو مینامند.</a:t>
            </a:r>
          </a:p>
          <a:p>
            <a:pPr algn="r" rtl="1" eaLnBrk="1" hangingPunct="1">
              <a:defRPr/>
            </a:pPr>
            <a:r>
              <a:rPr lang="fa-IR" dirty="0" smtClean="0"/>
              <a:t>سه عضله فوق خاری- تحت خاری- گرد کوچک در چرخش خارجی  وعضله تحت کتفی</a:t>
            </a:r>
            <a:r>
              <a:rPr lang="en-US" dirty="0" smtClean="0"/>
              <a:t> </a:t>
            </a:r>
            <a:r>
              <a:rPr lang="fa-IR" dirty="0" smtClean="0"/>
              <a:t>درچرخش داخلی  نقش دارد.</a:t>
            </a:r>
            <a:endParaRPr lang="en-US" dirty="0" smtClean="0"/>
          </a:p>
        </p:txBody>
      </p:sp>
      <p:pic>
        <p:nvPicPr>
          <p:cNvPr id="209924" name="Picture 4" descr="rotator-cuff-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5" y="2202872"/>
            <a:ext cx="5943600" cy="46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301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7" name="Picture 3" descr="cuff_tendon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345" y="404814"/>
            <a:ext cx="449536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8" name="Picture 4" descr="RC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77" y="1052513"/>
            <a:ext cx="45354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5" descr="rotator_cuff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345" y="3789364"/>
            <a:ext cx="4495369" cy="268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870102"/>
      </p:ext>
    </p:extLst>
  </p:cSld>
  <p:clrMapOvr>
    <a:masterClrMapping/>
  </p:clrMapOvr>
  <p:transition>
    <p:split orient="vert" dir="in"/>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pPr algn="r" rtl="1"/>
            <a:r>
              <a:rPr lang="fa-IR" altLang="en-US" dirty="0" smtClean="0">
                <a:effectLst/>
              </a:rPr>
              <a:t>عضلات چرخش دهنده سردستی</a:t>
            </a:r>
            <a:br>
              <a:rPr lang="fa-IR" altLang="en-US" dirty="0" smtClean="0">
                <a:effectLst/>
              </a:rPr>
            </a:br>
            <a:r>
              <a:rPr lang="en-US" altLang="en-US" dirty="0" smtClean="0">
                <a:effectLst/>
                <a:latin typeface="Georgia" panose="02040502050405020303" pitchFamily="18" charset="0"/>
              </a:rPr>
              <a:t>(Rotator cuff)</a:t>
            </a:r>
          </a:p>
        </p:txBody>
      </p:sp>
      <p:pic>
        <p:nvPicPr>
          <p:cNvPr id="211971" name="Picture 3" descr="scoi-shoulder-cu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362201"/>
            <a:ext cx="6423026" cy="42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Rectangle 4"/>
          <p:cNvSpPr>
            <a:spLocks noChangeArrowheads="1"/>
          </p:cNvSpPr>
          <p:nvPr/>
        </p:nvSpPr>
        <p:spPr bwMode="auto">
          <a:xfrm>
            <a:off x="4583114" y="2133600"/>
            <a:ext cx="6084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sz="2400"/>
              <a:t> </a:t>
            </a:r>
            <a:endParaRPr lang="en-US" altLang="en-US" sz="1800"/>
          </a:p>
        </p:txBody>
      </p:sp>
      <p:sp>
        <p:nvSpPr>
          <p:cNvPr id="211973" name="Rectangle 5"/>
          <p:cNvSpPr>
            <a:spLocks noChangeArrowheads="1"/>
          </p:cNvSpPr>
          <p:nvPr/>
        </p:nvSpPr>
        <p:spPr bwMode="auto">
          <a:xfrm>
            <a:off x="1524000" y="3756026"/>
            <a:ext cx="86614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endParaRPr lang="fa-IR" altLang="en-US" sz="2000">
              <a:solidFill>
                <a:srgbClr val="FF0066"/>
              </a:solidFill>
            </a:endParaRPr>
          </a:p>
          <a:p>
            <a:pPr rtl="0" eaLnBrk="1" hangingPunct="1">
              <a:spcBef>
                <a:spcPct val="0"/>
              </a:spcBef>
              <a:buClrTx/>
              <a:buSzTx/>
              <a:buFontTx/>
              <a:buNone/>
            </a:pPr>
            <a:r>
              <a:rPr lang="en-US" altLang="en-US" sz="1800"/>
              <a:t> </a:t>
            </a:r>
          </a:p>
        </p:txBody>
      </p:sp>
    </p:spTree>
    <p:extLst>
      <p:ext uri="{BB962C8B-B14F-4D97-AF65-F5344CB8AC3E}">
        <p14:creationId xmlns:p14="http://schemas.microsoft.com/office/powerpoint/2010/main" val="22735229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99394"/>
                                        </p:tgtEl>
                                        <p:attrNameLst>
                                          <p:attrName>style.visibility</p:attrName>
                                        </p:attrNameLst>
                                      </p:cBhvr>
                                      <p:to>
                                        <p:strVal val="visible"/>
                                      </p:to>
                                    </p:set>
                                    <p:anim calcmode="lin" valueType="num">
                                      <p:cBhvr>
                                        <p:cTn id="7" dur="1000" fill="hold"/>
                                        <p:tgtEl>
                                          <p:spTgt spid="699394"/>
                                        </p:tgtEl>
                                        <p:attrNameLst>
                                          <p:attrName>ppt_x</p:attrName>
                                        </p:attrNameLst>
                                      </p:cBhvr>
                                      <p:tavLst>
                                        <p:tav tm="0">
                                          <p:val>
                                            <p:strVal val="#ppt_x-.2"/>
                                          </p:val>
                                        </p:tav>
                                        <p:tav tm="100000">
                                          <p:val>
                                            <p:strVal val="#ppt_x"/>
                                          </p:val>
                                        </p:tav>
                                      </p:tavLst>
                                    </p:anim>
                                    <p:anim calcmode="lin" valueType="num">
                                      <p:cBhvr>
                                        <p:cTn id="8" dur="1000" fill="hold"/>
                                        <p:tgtEl>
                                          <p:spTgt spid="6993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9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files for le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Line 6"/>
          <p:cNvSpPr>
            <a:spLocks noChangeShapeType="1"/>
          </p:cNvSpPr>
          <p:nvPr/>
        </p:nvSpPr>
        <p:spPr bwMode="auto">
          <a:xfrm flipV="1">
            <a:off x="2736851" y="4730751"/>
            <a:ext cx="823913" cy="1050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2996" name="Line 8"/>
          <p:cNvSpPr>
            <a:spLocks noChangeShapeType="1"/>
          </p:cNvSpPr>
          <p:nvPr/>
        </p:nvSpPr>
        <p:spPr bwMode="auto">
          <a:xfrm>
            <a:off x="3101975" y="2049463"/>
            <a:ext cx="641350" cy="3159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2997" name="Line 14"/>
          <p:cNvSpPr>
            <a:spLocks noChangeShapeType="1"/>
          </p:cNvSpPr>
          <p:nvPr/>
        </p:nvSpPr>
        <p:spPr bwMode="auto">
          <a:xfrm flipH="1">
            <a:off x="5715000" y="1447801"/>
            <a:ext cx="60960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2998" name="Rectangle 16"/>
          <p:cNvSpPr>
            <a:spLocks noChangeArrowheads="1"/>
          </p:cNvSpPr>
          <p:nvPr/>
        </p:nvSpPr>
        <p:spPr bwMode="auto">
          <a:xfrm>
            <a:off x="1524000" y="0"/>
            <a:ext cx="6705600" cy="533400"/>
          </a:xfrm>
          <a:prstGeom prst="rect">
            <a:avLst/>
          </a:prstGeom>
          <a:solidFill>
            <a:schemeClr val="accent1"/>
          </a:solidFill>
          <a:ln w="9525">
            <a:solidFill>
              <a:schemeClr val="tx1"/>
            </a:solidFill>
            <a:miter lim="800000"/>
            <a:headEnd/>
            <a:tailEnd/>
          </a:ln>
        </p:spPr>
        <p:txBody>
          <a:bodyPr wrap="none" anchor="ct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r>
              <a:rPr lang="en-US" altLang="en-US" sz="2000"/>
              <a:t> EXTRINSIC MUSCLES OF THE BACK (continued)</a:t>
            </a:r>
          </a:p>
        </p:txBody>
      </p:sp>
      <p:sp>
        <p:nvSpPr>
          <p:cNvPr id="212999" name="Text Box 18"/>
          <p:cNvSpPr txBox="1">
            <a:spLocks noChangeArrowheads="1"/>
          </p:cNvSpPr>
          <p:nvPr/>
        </p:nvSpPr>
        <p:spPr bwMode="auto">
          <a:xfrm>
            <a:off x="1584326" y="1736725"/>
            <a:ext cx="1783245"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600" dirty="0">
                <a:solidFill>
                  <a:schemeClr val="bg1"/>
                </a:solidFill>
              </a:rPr>
              <a:t>Trapezius muscle</a:t>
            </a:r>
          </a:p>
        </p:txBody>
      </p:sp>
      <p:sp>
        <p:nvSpPr>
          <p:cNvPr id="213000" name="Line 20"/>
          <p:cNvSpPr>
            <a:spLocks noChangeShapeType="1"/>
          </p:cNvSpPr>
          <p:nvPr/>
        </p:nvSpPr>
        <p:spPr bwMode="auto">
          <a:xfrm flipH="1" flipV="1">
            <a:off x="5715000" y="3124200"/>
            <a:ext cx="1676400" cy="91440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3001" name="Text Box 21"/>
          <p:cNvSpPr txBox="1">
            <a:spLocks noChangeArrowheads="1"/>
          </p:cNvSpPr>
          <p:nvPr/>
        </p:nvSpPr>
        <p:spPr bwMode="auto">
          <a:xfrm>
            <a:off x="6248401" y="3810000"/>
            <a:ext cx="2395207"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600" dirty="0">
                <a:solidFill>
                  <a:schemeClr val="bg1"/>
                </a:solidFill>
              </a:rPr>
              <a:t>Rhomboid major muscle</a:t>
            </a:r>
          </a:p>
        </p:txBody>
      </p:sp>
      <p:sp>
        <p:nvSpPr>
          <p:cNvPr id="213002" name="Text Box 22"/>
          <p:cNvSpPr txBox="1">
            <a:spLocks noChangeArrowheads="1"/>
          </p:cNvSpPr>
          <p:nvPr/>
        </p:nvSpPr>
        <p:spPr bwMode="auto">
          <a:xfrm>
            <a:off x="6629400" y="2438400"/>
            <a:ext cx="2362200"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600">
                <a:solidFill>
                  <a:schemeClr val="bg2"/>
                </a:solidFill>
              </a:rPr>
              <a:t>Rhomboid  minor muscle</a:t>
            </a:r>
          </a:p>
        </p:txBody>
      </p:sp>
      <p:sp>
        <p:nvSpPr>
          <p:cNvPr id="213003" name="Text Box 23"/>
          <p:cNvSpPr txBox="1">
            <a:spLocks noChangeArrowheads="1"/>
          </p:cNvSpPr>
          <p:nvPr/>
        </p:nvSpPr>
        <p:spPr bwMode="auto">
          <a:xfrm>
            <a:off x="6096000" y="1066800"/>
            <a:ext cx="2438400" cy="5905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600">
                <a:solidFill>
                  <a:schemeClr val="bg2"/>
                </a:solidFill>
              </a:rPr>
              <a:t> Levator</a:t>
            </a:r>
          </a:p>
          <a:p>
            <a:pPr algn="l" rtl="0" eaLnBrk="1" hangingPunct="1">
              <a:spcBef>
                <a:spcPct val="0"/>
              </a:spcBef>
              <a:buClrTx/>
              <a:buSzTx/>
              <a:buFontTx/>
              <a:buNone/>
            </a:pPr>
            <a:r>
              <a:rPr lang="en-US" altLang="en-US" sz="1600">
                <a:solidFill>
                  <a:schemeClr val="bg2"/>
                </a:solidFill>
              </a:rPr>
              <a:t>scapulae muscle</a:t>
            </a:r>
          </a:p>
        </p:txBody>
      </p:sp>
      <p:sp>
        <p:nvSpPr>
          <p:cNvPr id="213004" name="Line 24"/>
          <p:cNvSpPr>
            <a:spLocks noChangeShapeType="1"/>
          </p:cNvSpPr>
          <p:nvPr/>
        </p:nvSpPr>
        <p:spPr bwMode="auto">
          <a:xfrm flipH="1" flipV="1">
            <a:off x="5715000" y="2438400"/>
            <a:ext cx="914400" cy="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3005" name="Text Box 25"/>
          <p:cNvSpPr txBox="1">
            <a:spLocks noChangeArrowheads="1"/>
          </p:cNvSpPr>
          <p:nvPr/>
        </p:nvSpPr>
        <p:spPr bwMode="auto">
          <a:xfrm>
            <a:off x="1524001" y="5715001"/>
            <a:ext cx="1979613" cy="620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800" dirty="0">
                <a:solidFill>
                  <a:schemeClr val="bg1"/>
                </a:solidFill>
              </a:rPr>
              <a:t>  </a:t>
            </a:r>
            <a:r>
              <a:rPr lang="en-US" altLang="en-US" sz="1600" dirty="0">
                <a:solidFill>
                  <a:schemeClr val="bg1"/>
                </a:solidFill>
              </a:rPr>
              <a:t>Latissimus </a:t>
            </a:r>
            <a:r>
              <a:rPr lang="en-US" altLang="en-US" sz="1600" dirty="0" err="1">
                <a:solidFill>
                  <a:schemeClr val="bg1"/>
                </a:solidFill>
              </a:rPr>
              <a:t>dorsi</a:t>
            </a:r>
            <a:endParaRPr lang="en-US" altLang="en-US" sz="1600" dirty="0">
              <a:solidFill>
                <a:schemeClr val="bg1"/>
              </a:solidFill>
            </a:endParaRPr>
          </a:p>
          <a:p>
            <a:pPr algn="l" rtl="0" eaLnBrk="1" hangingPunct="1">
              <a:spcBef>
                <a:spcPct val="0"/>
              </a:spcBef>
              <a:buClrTx/>
              <a:buSzTx/>
              <a:buFontTx/>
              <a:buNone/>
            </a:pPr>
            <a:r>
              <a:rPr lang="en-US" altLang="en-US" sz="1600" dirty="0">
                <a:solidFill>
                  <a:schemeClr val="bg1"/>
                </a:solidFill>
              </a:rPr>
              <a:t>  muscle</a:t>
            </a:r>
            <a:endParaRPr lang="en-US" altLang="en-US" sz="1800" dirty="0">
              <a:solidFill>
                <a:schemeClr val="bg1"/>
              </a:solidFill>
            </a:endParaRPr>
          </a:p>
        </p:txBody>
      </p:sp>
      <p:sp>
        <p:nvSpPr>
          <p:cNvPr id="213006" name="Line 26"/>
          <p:cNvSpPr>
            <a:spLocks noChangeShapeType="1"/>
          </p:cNvSpPr>
          <p:nvPr/>
        </p:nvSpPr>
        <p:spPr bwMode="auto">
          <a:xfrm flipH="1" flipV="1">
            <a:off x="5943600" y="4876801"/>
            <a:ext cx="1227138" cy="639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3007" name="Text Box 27"/>
          <p:cNvSpPr txBox="1">
            <a:spLocks noChangeArrowheads="1"/>
          </p:cNvSpPr>
          <p:nvPr/>
        </p:nvSpPr>
        <p:spPr bwMode="auto">
          <a:xfrm>
            <a:off x="6096000" y="5373688"/>
            <a:ext cx="2523448" cy="338554"/>
          </a:xfrm>
          <a:prstGeom prst="rect">
            <a:avLst/>
          </a:prstGeom>
          <a:noFill/>
          <a:ln w="9525">
            <a:solidFill>
              <a:srgbClr val="99FF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600" dirty="0">
                <a:solidFill>
                  <a:schemeClr val="bg1"/>
                </a:solidFill>
              </a:rPr>
              <a:t>Serratus posterior muscle</a:t>
            </a:r>
          </a:p>
        </p:txBody>
      </p:sp>
      <p:sp>
        <p:nvSpPr>
          <p:cNvPr id="213008" name="Line 16"/>
          <p:cNvSpPr>
            <a:spLocks noChangeShapeType="1"/>
          </p:cNvSpPr>
          <p:nvPr/>
        </p:nvSpPr>
        <p:spPr bwMode="auto">
          <a:xfrm>
            <a:off x="3276600" y="2133600"/>
            <a:ext cx="1676400" cy="38100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3009" name="Line 17"/>
          <p:cNvSpPr>
            <a:spLocks noChangeShapeType="1"/>
          </p:cNvSpPr>
          <p:nvPr/>
        </p:nvSpPr>
        <p:spPr bwMode="auto">
          <a:xfrm flipV="1">
            <a:off x="3429000" y="4800600"/>
            <a:ext cx="1219200" cy="1143000"/>
          </a:xfrm>
          <a:prstGeom prst="line">
            <a:avLst/>
          </a:prstGeom>
          <a:noFill/>
          <a:ln w="9525">
            <a:solidFill>
              <a:srgbClr val="99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6620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5"/>
          <p:cNvSpPr txBox="1">
            <a:spLocks noChangeArrowheads="1"/>
          </p:cNvSpPr>
          <p:nvPr/>
        </p:nvSpPr>
        <p:spPr bwMode="auto">
          <a:xfrm>
            <a:off x="6888164" y="1989138"/>
            <a:ext cx="345598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50000"/>
              </a:spcBef>
              <a:buClrTx/>
              <a:buSzTx/>
              <a:buFontTx/>
              <a:buNone/>
            </a:pPr>
            <a:r>
              <a:rPr lang="fa-IR" altLang="en-US" sz="3600">
                <a:solidFill>
                  <a:srgbClr val="99FF66"/>
                </a:solidFill>
                <a:cs typeface="B Titr" panose="00000700000000000000" pitchFamily="2" charset="-78"/>
              </a:rPr>
              <a:t>حرکتهای ساده </a:t>
            </a:r>
          </a:p>
          <a:p>
            <a:pPr algn="justLow" eaLnBrk="1" hangingPunct="1">
              <a:spcBef>
                <a:spcPct val="50000"/>
              </a:spcBef>
              <a:buClrTx/>
              <a:buSzTx/>
              <a:buFontTx/>
              <a:buNone/>
            </a:pPr>
            <a:r>
              <a:rPr lang="fa-IR" altLang="en-US" sz="3600">
                <a:solidFill>
                  <a:srgbClr val="99FF66"/>
                </a:solidFill>
                <a:cs typeface="B Titr" panose="00000700000000000000" pitchFamily="2" charset="-78"/>
              </a:rPr>
              <a:t>دست از مفصل شانه:</a:t>
            </a:r>
            <a:endParaRPr lang="en-US" altLang="en-US" sz="3600">
              <a:solidFill>
                <a:srgbClr val="99FF66"/>
              </a:solidFill>
              <a:cs typeface="B Titr" panose="00000700000000000000" pitchFamily="2" charset="-78"/>
            </a:endParaRPr>
          </a:p>
        </p:txBody>
      </p:sp>
      <p:sp>
        <p:nvSpPr>
          <p:cNvPr id="215043" name="AutoShape 6"/>
          <p:cNvSpPr>
            <a:spLocks/>
          </p:cNvSpPr>
          <p:nvPr/>
        </p:nvSpPr>
        <p:spPr bwMode="auto">
          <a:xfrm>
            <a:off x="6383338" y="836614"/>
            <a:ext cx="647700" cy="4537075"/>
          </a:xfrm>
          <a:prstGeom prst="rightBrace">
            <a:avLst>
              <a:gd name="adj1" fmla="val 58374"/>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pic>
        <p:nvPicPr>
          <p:cNvPr id="172046" name="Picture 14" descr="shoulder-exercises-external-rotation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300664"/>
            <a:ext cx="20510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7" name="Picture 15" descr="shoulder-exercises-front-cable-raise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75500" y="4076700"/>
            <a:ext cx="3492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9" name="Picture 17" descr="shoulder-exercises-side-lateral-raise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1901" y="275433"/>
            <a:ext cx="2465452" cy="201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0" name="Picture 18" descr="chest-exercises-flat-bench-cable-fly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03726" y="5300664"/>
            <a:ext cx="19081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51" name="Text Box 19"/>
          <p:cNvSpPr txBox="1">
            <a:spLocks noChangeArrowheads="1"/>
          </p:cNvSpPr>
          <p:nvPr/>
        </p:nvSpPr>
        <p:spPr bwMode="auto">
          <a:xfrm>
            <a:off x="3071814" y="981075"/>
            <a:ext cx="3527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0"/>
              </a:spcBef>
              <a:buClrTx/>
              <a:buSzTx/>
              <a:buFontTx/>
              <a:buNone/>
            </a:pPr>
            <a:r>
              <a:rPr lang="fa-IR" altLang="en-US" sz="2800">
                <a:solidFill>
                  <a:srgbClr val="FFFF00"/>
                </a:solidFill>
              </a:rPr>
              <a:t>بالا آوردن دست از پهلو</a:t>
            </a:r>
            <a:endParaRPr lang="en-US" altLang="en-US" sz="2800">
              <a:solidFill>
                <a:srgbClr val="FFFF00"/>
              </a:solidFill>
            </a:endParaRPr>
          </a:p>
          <a:p>
            <a:pPr algn="justLow" eaLnBrk="1" hangingPunct="1">
              <a:spcBef>
                <a:spcPct val="0"/>
              </a:spcBef>
              <a:buClrTx/>
              <a:buSzTx/>
              <a:buFontTx/>
              <a:buNone/>
            </a:pPr>
            <a:r>
              <a:rPr lang="fa-IR" altLang="en-US" sz="2800">
                <a:solidFill>
                  <a:srgbClr val="FFFF00"/>
                </a:solidFill>
              </a:rPr>
              <a:t>پایین آوردن دست از پهلو</a:t>
            </a:r>
            <a:endParaRPr lang="en-US" altLang="en-US" sz="2800">
              <a:solidFill>
                <a:srgbClr val="FFFF00"/>
              </a:solidFill>
            </a:endParaRPr>
          </a:p>
        </p:txBody>
      </p:sp>
      <p:sp>
        <p:nvSpPr>
          <p:cNvPr id="172052" name="Text Box 20"/>
          <p:cNvSpPr txBox="1">
            <a:spLocks noChangeArrowheads="1"/>
          </p:cNvSpPr>
          <p:nvPr/>
        </p:nvSpPr>
        <p:spPr bwMode="auto">
          <a:xfrm>
            <a:off x="2928939" y="1989139"/>
            <a:ext cx="36718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0"/>
              </a:spcBef>
              <a:buClrTx/>
              <a:buSzTx/>
              <a:buFontTx/>
              <a:buNone/>
            </a:pPr>
            <a:r>
              <a:rPr lang="fa-IR" altLang="en-US" sz="2800">
                <a:solidFill>
                  <a:srgbClr val="FFFF00"/>
                </a:solidFill>
              </a:rPr>
              <a:t>بالا آوردن دست از جلو</a:t>
            </a:r>
            <a:endParaRPr lang="en-US" altLang="en-US" sz="2800">
              <a:solidFill>
                <a:srgbClr val="FFFF00"/>
              </a:solidFill>
            </a:endParaRPr>
          </a:p>
          <a:p>
            <a:pPr algn="justLow" eaLnBrk="1" hangingPunct="1">
              <a:spcBef>
                <a:spcPct val="0"/>
              </a:spcBef>
              <a:buClrTx/>
              <a:buSzTx/>
              <a:buFontTx/>
              <a:buNone/>
            </a:pPr>
            <a:r>
              <a:rPr lang="fa-IR" altLang="en-US" sz="2800">
                <a:solidFill>
                  <a:srgbClr val="FFFF00"/>
                </a:solidFill>
              </a:rPr>
              <a:t>پایین آوردن دست از جلو</a:t>
            </a:r>
            <a:endParaRPr lang="en-US" altLang="en-US" sz="2800">
              <a:solidFill>
                <a:srgbClr val="FFFF00"/>
              </a:solidFill>
            </a:endParaRPr>
          </a:p>
          <a:p>
            <a:pPr algn="justLow" eaLnBrk="1" hangingPunct="1">
              <a:spcBef>
                <a:spcPct val="0"/>
              </a:spcBef>
              <a:buClrTx/>
              <a:buSzTx/>
              <a:buFontTx/>
              <a:buNone/>
            </a:pPr>
            <a:r>
              <a:rPr lang="fa-IR" altLang="en-US" sz="2800">
                <a:solidFill>
                  <a:srgbClr val="FFFF00"/>
                </a:solidFill>
              </a:rPr>
              <a:t>بالا آوردن دست از عقب</a:t>
            </a:r>
            <a:endParaRPr lang="en-US" altLang="en-US" sz="2800">
              <a:solidFill>
                <a:srgbClr val="FFFF00"/>
              </a:solidFill>
            </a:endParaRPr>
          </a:p>
        </p:txBody>
      </p:sp>
      <p:sp>
        <p:nvSpPr>
          <p:cNvPr id="172053" name="Rectangle 21"/>
          <p:cNvSpPr>
            <a:spLocks noChangeArrowheads="1"/>
          </p:cNvSpPr>
          <p:nvPr/>
        </p:nvSpPr>
        <p:spPr bwMode="auto">
          <a:xfrm>
            <a:off x="2749551" y="3357563"/>
            <a:ext cx="38512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0"/>
              </a:spcBef>
              <a:buClrTx/>
              <a:buSzTx/>
              <a:buFontTx/>
              <a:buNone/>
            </a:pPr>
            <a:r>
              <a:rPr lang="fa-IR" altLang="en-US" sz="2800">
                <a:solidFill>
                  <a:srgbClr val="FFFF00"/>
                </a:solidFill>
              </a:rPr>
              <a:t>چرخش داخلی استخوان بازو</a:t>
            </a:r>
            <a:endParaRPr lang="en-US" altLang="en-US" sz="2800">
              <a:solidFill>
                <a:srgbClr val="FFFF00"/>
              </a:solidFill>
            </a:endParaRPr>
          </a:p>
          <a:p>
            <a:pPr algn="justLow" eaLnBrk="1" hangingPunct="1">
              <a:spcBef>
                <a:spcPct val="0"/>
              </a:spcBef>
              <a:buClrTx/>
              <a:buSzTx/>
              <a:buFontTx/>
              <a:buNone/>
            </a:pPr>
            <a:r>
              <a:rPr lang="fa-IR" altLang="en-US" sz="2800">
                <a:solidFill>
                  <a:srgbClr val="FFFF00"/>
                </a:solidFill>
              </a:rPr>
              <a:t>چرخش خارجی استخوان بازو</a:t>
            </a:r>
            <a:endParaRPr lang="en-US" altLang="en-US" sz="2800">
              <a:solidFill>
                <a:srgbClr val="FFFF00"/>
              </a:solidFill>
            </a:endParaRPr>
          </a:p>
        </p:txBody>
      </p:sp>
      <p:sp>
        <p:nvSpPr>
          <p:cNvPr id="172054" name="Rectangle 22"/>
          <p:cNvSpPr>
            <a:spLocks noChangeArrowheads="1"/>
          </p:cNvSpPr>
          <p:nvPr/>
        </p:nvSpPr>
        <p:spPr bwMode="auto">
          <a:xfrm>
            <a:off x="3097213" y="4292600"/>
            <a:ext cx="3503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justLow" eaLnBrk="1" hangingPunct="1">
              <a:spcBef>
                <a:spcPct val="0"/>
              </a:spcBef>
              <a:buClrTx/>
              <a:buSzTx/>
              <a:buFontTx/>
              <a:buNone/>
            </a:pPr>
            <a:r>
              <a:rPr lang="fa-IR" altLang="en-US" sz="2800">
                <a:solidFill>
                  <a:srgbClr val="FFFF00"/>
                </a:solidFill>
              </a:rPr>
              <a:t>فلکشن افقی استخوان بازو</a:t>
            </a:r>
            <a:endParaRPr lang="en-US" altLang="en-US" sz="2800">
              <a:solidFill>
                <a:srgbClr val="FFFF00"/>
              </a:solidFill>
            </a:endParaRPr>
          </a:p>
          <a:p>
            <a:pPr algn="justLow" eaLnBrk="1" hangingPunct="1">
              <a:spcBef>
                <a:spcPct val="0"/>
              </a:spcBef>
              <a:buClrTx/>
              <a:buSzTx/>
              <a:buFontTx/>
              <a:buNone/>
            </a:pPr>
            <a:r>
              <a:rPr lang="fa-IR" altLang="en-US" sz="2800">
                <a:solidFill>
                  <a:srgbClr val="FFFF00"/>
                </a:solidFill>
              </a:rPr>
              <a:t>اکستنشن افقی استخوان بازو</a:t>
            </a:r>
            <a:endParaRPr lang="en-US" altLang="en-US" sz="2800">
              <a:solidFill>
                <a:srgbClr val="FFFF00"/>
              </a:solidFill>
            </a:endParaRPr>
          </a:p>
        </p:txBody>
      </p:sp>
    </p:spTree>
    <p:extLst>
      <p:ext uri="{BB962C8B-B14F-4D97-AF65-F5344CB8AC3E}">
        <p14:creationId xmlns:p14="http://schemas.microsoft.com/office/powerpoint/2010/main" val="348137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2051"/>
                                        </p:tgtEl>
                                        <p:attrNameLst>
                                          <p:attrName>style.visibility</p:attrName>
                                        </p:attrNameLst>
                                      </p:cBhvr>
                                      <p:to>
                                        <p:strVal val="visible"/>
                                      </p:to>
                                    </p:set>
                                    <p:anim calcmode="lin" valueType="num">
                                      <p:cBhvr>
                                        <p:cTn id="7" dur="500" fill="hold"/>
                                        <p:tgtEl>
                                          <p:spTgt spid="172051"/>
                                        </p:tgtEl>
                                        <p:attrNameLst>
                                          <p:attrName>ppt_w</p:attrName>
                                        </p:attrNameLst>
                                      </p:cBhvr>
                                      <p:tavLst>
                                        <p:tav tm="0">
                                          <p:val>
                                            <p:fltVal val="0"/>
                                          </p:val>
                                        </p:tav>
                                        <p:tav tm="100000">
                                          <p:val>
                                            <p:strVal val="#ppt_w"/>
                                          </p:val>
                                        </p:tav>
                                      </p:tavLst>
                                    </p:anim>
                                    <p:anim calcmode="lin" valueType="num">
                                      <p:cBhvr>
                                        <p:cTn id="8" dur="500" fill="hold"/>
                                        <p:tgtEl>
                                          <p:spTgt spid="17205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2049"/>
                                        </p:tgtEl>
                                        <p:attrNameLst>
                                          <p:attrName>style.visibility</p:attrName>
                                        </p:attrNameLst>
                                      </p:cBhvr>
                                      <p:to>
                                        <p:strVal val="visible"/>
                                      </p:to>
                                    </p:set>
                                    <p:anim calcmode="lin" valueType="num">
                                      <p:cBhvr>
                                        <p:cTn id="11" dur="500" fill="hold"/>
                                        <p:tgtEl>
                                          <p:spTgt spid="172049"/>
                                        </p:tgtEl>
                                        <p:attrNameLst>
                                          <p:attrName>ppt_w</p:attrName>
                                        </p:attrNameLst>
                                      </p:cBhvr>
                                      <p:tavLst>
                                        <p:tav tm="0">
                                          <p:val>
                                            <p:fltVal val="0"/>
                                          </p:val>
                                        </p:tav>
                                        <p:tav tm="100000">
                                          <p:val>
                                            <p:strVal val="#ppt_w"/>
                                          </p:val>
                                        </p:tav>
                                      </p:tavLst>
                                    </p:anim>
                                    <p:anim calcmode="lin" valueType="num">
                                      <p:cBhvr>
                                        <p:cTn id="12" dur="500" fill="hold"/>
                                        <p:tgtEl>
                                          <p:spTgt spid="172049"/>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72052"/>
                                        </p:tgtEl>
                                        <p:attrNameLst>
                                          <p:attrName>style.visibility</p:attrName>
                                        </p:attrNameLst>
                                      </p:cBhvr>
                                      <p:to>
                                        <p:strVal val="visible"/>
                                      </p:to>
                                    </p:set>
                                    <p:anim calcmode="lin" valueType="num">
                                      <p:cBhvr>
                                        <p:cTn id="17" dur="500" fill="hold"/>
                                        <p:tgtEl>
                                          <p:spTgt spid="172052"/>
                                        </p:tgtEl>
                                        <p:attrNameLst>
                                          <p:attrName>ppt_w</p:attrName>
                                        </p:attrNameLst>
                                      </p:cBhvr>
                                      <p:tavLst>
                                        <p:tav tm="0">
                                          <p:val>
                                            <p:fltVal val="0"/>
                                          </p:val>
                                        </p:tav>
                                        <p:tav tm="100000">
                                          <p:val>
                                            <p:strVal val="#ppt_w"/>
                                          </p:val>
                                        </p:tav>
                                      </p:tavLst>
                                    </p:anim>
                                    <p:anim calcmode="lin" valueType="num">
                                      <p:cBhvr>
                                        <p:cTn id="18" dur="500" fill="hold"/>
                                        <p:tgtEl>
                                          <p:spTgt spid="172052"/>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72047"/>
                                        </p:tgtEl>
                                        <p:attrNameLst>
                                          <p:attrName>style.visibility</p:attrName>
                                        </p:attrNameLst>
                                      </p:cBhvr>
                                      <p:to>
                                        <p:strVal val="visible"/>
                                      </p:to>
                                    </p:set>
                                    <p:anim calcmode="lin" valueType="num">
                                      <p:cBhvr>
                                        <p:cTn id="21" dur="500" fill="hold"/>
                                        <p:tgtEl>
                                          <p:spTgt spid="172047"/>
                                        </p:tgtEl>
                                        <p:attrNameLst>
                                          <p:attrName>ppt_w</p:attrName>
                                        </p:attrNameLst>
                                      </p:cBhvr>
                                      <p:tavLst>
                                        <p:tav tm="0">
                                          <p:val>
                                            <p:fltVal val="0"/>
                                          </p:val>
                                        </p:tav>
                                        <p:tav tm="100000">
                                          <p:val>
                                            <p:strVal val="#ppt_w"/>
                                          </p:val>
                                        </p:tav>
                                      </p:tavLst>
                                    </p:anim>
                                    <p:anim calcmode="lin" valueType="num">
                                      <p:cBhvr>
                                        <p:cTn id="22" dur="500" fill="hold"/>
                                        <p:tgtEl>
                                          <p:spTgt spid="17204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72053"/>
                                        </p:tgtEl>
                                        <p:attrNameLst>
                                          <p:attrName>style.visibility</p:attrName>
                                        </p:attrNameLst>
                                      </p:cBhvr>
                                      <p:to>
                                        <p:strVal val="visible"/>
                                      </p:to>
                                    </p:set>
                                    <p:anim calcmode="lin" valueType="num">
                                      <p:cBhvr>
                                        <p:cTn id="27" dur="500" fill="hold"/>
                                        <p:tgtEl>
                                          <p:spTgt spid="172053"/>
                                        </p:tgtEl>
                                        <p:attrNameLst>
                                          <p:attrName>ppt_w</p:attrName>
                                        </p:attrNameLst>
                                      </p:cBhvr>
                                      <p:tavLst>
                                        <p:tav tm="0">
                                          <p:val>
                                            <p:fltVal val="0"/>
                                          </p:val>
                                        </p:tav>
                                        <p:tav tm="100000">
                                          <p:val>
                                            <p:strVal val="#ppt_w"/>
                                          </p:val>
                                        </p:tav>
                                      </p:tavLst>
                                    </p:anim>
                                    <p:anim calcmode="lin" valueType="num">
                                      <p:cBhvr>
                                        <p:cTn id="28" dur="500" fill="hold"/>
                                        <p:tgtEl>
                                          <p:spTgt spid="17205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72046"/>
                                        </p:tgtEl>
                                        <p:attrNameLst>
                                          <p:attrName>style.visibility</p:attrName>
                                        </p:attrNameLst>
                                      </p:cBhvr>
                                      <p:to>
                                        <p:strVal val="visible"/>
                                      </p:to>
                                    </p:set>
                                    <p:anim calcmode="lin" valueType="num">
                                      <p:cBhvr>
                                        <p:cTn id="31" dur="500" fill="hold"/>
                                        <p:tgtEl>
                                          <p:spTgt spid="172046"/>
                                        </p:tgtEl>
                                        <p:attrNameLst>
                                          <p:attrName>ppt_w</p:attrName>
                                        </p:attrNameLst>
                                      </p:cBhvr>
                                      <p:tavLst>
                                        <p:tav tm="0">
                                          <p:val>
                                            <p:fltVal val="0"/>
                                          </p:val>
                                        </p:tav>
                                        <p:tav tm="100000">
                                          <p:val>
                                            <p:strVal val="#ppt_w"/>
                                          </p:val>
                                        </p:tav>
                                      </p:tavLst>
                                    </p:anim>
                                    <p:anim calcmode="lin" valueType="num">
                                      <p:cBhvr>
                                        <p:cTn id="32" dur="500" fill="hold"/>
                                        <p:tgtEl>
                                          <p:spTgt spid="172046"/>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72054"/>
                                        </p:tgtEl>
                                        <p:attrNameLst>
                                          <p:attrName>style.visibility</p:attrName>
                                        </p:attrNameLst>
                                      </p:cBhvr>
                                      <p:to>
                                        <p:strVal val="visible"/>
                                      </p:to>
                                    </p:set>
                                    <p:anim calcmode="lin" valueType="num">
                                      <p:cBhvr>
                                        <p:cTn id="37" dur="500" fill="hold"/>
                                        <p:tgtEl>
                                          <p:spTgt spid="172054"/>
                                        </p:tgtEl>
                                        <p:attrNameLst>
                                          <p:attrName>ppt_w</p:attrName>
                                        </p:attrNameLst>
                                      </p:cBhvr>
                                      <p:tavLst>
                                        <p:tav tm="0">
                                          <p:val>
                                            <p:fltVal val="0"/>
                                          </p:val>
                                        </p:tav>
                                        <p:tav tm="100000">
                                          <p:val>
                                            <p:strVal val="#ppt_w"/>
                                          </p:val>
                                        </p:tav>
                                      </p:tavLst>
                                    </p:anim>
                                    <p:anim calcmode="lin" valueType="num">
                                      <p:cBhvr>
                                        <p:cTn id="38" dur="500" fill="hold"/>
                                        <p:tgtEl>
                                          <p:spTgt spid="172054"/>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72050"/>
                                        </p:tgtEl>
                                        <p:attrNameLst>
                                          <p:attrName>style.visibility</p:attrName>
                                        </p:attrNameLst>
                                      </p:cBhvr>
                                      <p:to>
                                        <p:strVal val="visible"/>
                                      </p:to>
                                    </p:set>
                                    <p:anim calcmode="lin" valueType="num">
                                      <p:cBhvr>
                                        <p:cTn id="41" dur="500" fill="hold"/>
                                        <p:tgtEl>
                                          <p:spTgt spid="172050"/>
                                        </p:tgtEl>
                                        <p:attrNameLst>
                                          <p:attrName>ppt_w</p:attrName>
                                        </p:attrNameLst>
                                      </p:cBhvr>
                                      <p:tavLst>
                                        <p:tav tm="0">
                                          <p:val>
                                            <p:fltVal val="0"/>
                                          </p:val>
                                        </p:tav>
                                        <p:tav tm="100000">
                                          <p:val>
                                            <p:strVal val="#ppt_w"/>
                                          </p:val>
                                        </p:tav>
                                      </p:tavLst>
                                    </p:anim>
                                    <p:anim calcmode="lin" valueType="num">
                                      <p:cBhvr>
                                        <p:cTn id="42" dur="500" fill="hold"/>
                                        <p:tgtEl>
                                          <p:spTgt spid="17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51" grpId="0"/>
      <p:bldP spid="172052" grpId="0"/>
      <p:bldP spid="172053" grpId="0"/>
      <p:bldP spid="17205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WordArt 8"/>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بالا آوردن دست از پهلو</a:t>
            </a:r>
            <a:endParaRPr lang="en-US" sz="3600" kern="10">
              <a:ln w="9525">
                <a:solidFill>
                  <a:srgbClr val="00FF00"/>
                </a:solidFill>
                <a:round/>
                <a:headEnd/>
                <a:tailEnd/>
              </a:ln>
              <a:solidFill>
                <a:srgbClr val="00FF00"/>
              </a:solidFill>
            </a:endParaRPr>
          </a:p>
        </p:txBody>
      </p:sp>
      <p:sp>
        <p:nvSpPr>
          <p:cNvPr id="217091" name="WordArt 9"/>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Abduction</a:t>
            </a:r>
          </a:p>
        </p:txBody>
      </p:sp>
      <p:sp>
        <p:nvSpPr>
          <p:cNvPr id="217092" name="WordArt 10"/>
          <p:cNvSpPr>
            <a:spLocks noChangeArrowheads="1" noChangeShapeType="1" noTextEdit="1"/>
          </p:cNvSpPr>
          <p:nvPr/>
        </p:nvSpPr>
        <p:spPr bwMode="auto">
          <a:xfrm>
            <a:off x="7204075" y="2305050"/>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17093" name="WordArt 11"/>
          <p:cNvSpPr>
            <a:spLocks noChangeArrowheads="1" noChangeShapeType="1" noTextEdit="1"/>
          </p:cNvSpPr>
          <p:nvPr/>
        </p:nvSpPr>
        <p:spPr bwMode="auto">
          <a:xfrm>
            <a:off x="3935414" y="2565400"/>
            <a:ext cx="3673475" cy="360045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دالی</a:t>
            </a:r>
          </a:p>
          <a:p>
            <a:pPr algn="ctr" rtl="1"/>
            <a:r>
              <a:rPr lang="fa-IR" sz="2800" kern="10">
                <a:ln w="9525">
                  <a:solidFill>
                    <a:srgbClr val="FFFF00"/>
                  </a:solidFill>
                  <a:round/>
                  <a:headEnd/>
                  <a:tailEnd/>
                </a:ln>
                <a:solidFill>
                  <a:srgbClr val="FFFF00"/>
                </a:solidFill>
              </a:rPr>
              <a:t>فوق خاری</a:t>
            </a:r>
          </a:p>
          <a:p>
            <a:pPr algn="ctr" rtl="1"/>
            <a:r>
              <a:rPr lang="fa-IR" sz="2800" kern="10">
                <a:ln w="9525">
                  <a:solidFill>
                    <a:srgbClr val="FFFF00"/>
                  </a:solidFill>
                  <a:round/>
                  <a:headEnd/>
                  <a:tailEnd/>
                </a:ln>
                <a:solidFill>
                  <a:srgbClr val="FFFF00"/>
                </a:solidFill>
              </a:rPr>
              <a:t>سردراز دوسربازویی</a:t>
            </a:r>
          </a:p>
          <a:p>
            <a:pPr algn="ctr" rtl="1"/>
            <a:r>
              <a:rPr lang="fa-IR" sz="2800" kern="10">
                <a:ln w="9525">
                  <a:solidFill>
                    <a:srgbClr val="FFFF00"/>
                  </a:solidFill>
                  <a:round/>
                  <a:headEnd/>
                  <a:tailEnd/>
                </a:ln>
                <a:solidFill>
                  <a:srgbClr val="FFFF00"/>
                </a:solidFill>
              </a:rPr>
              <a:t>دندانه ای بزرگ</a:t>
            </a:r>
          </a:p>
          <a:p>
            <a:pPr algn="ctr" rtl="1"/>
            <a:r>
              <a:rPr lang="fa-IR" sz="2800" kern="10">
                <a:ln w="9525">
                  <a:solidFill>
                    <a:srgbClr val="FFFF00"/>
                  </a:solidFill>
                  <a:round/>
                  <a:headEnd/>
                  <a:tailEnd/>
                </a:ln>
                <a:solidFill>
                  <a:srgbClr val="FFFF00"/>
                </a:solidFill>
              </a:rPr>
              <a:t>ذوزنقه 2 و 4</a:t>
            </a:r>
            <a:endParaRPr lang="en-US" sz="2800" kern="10">
              <a:ln w="9525">
                <a:solidFill>
                  <a:srgbClr val="FFFF00"/>
                </a:solidFill>
                <a:round/>
                <a:headEnd/>
                <a:tailEnd/>
              </a:ln>
              <a:solidFill>
                <a:srgbClr val="FFFF00"/>
              </a:solidFill>
            </a:endParaRPr>
          </a:p>
        </p:txBody>
      </p:sp>
      <p:pic>
        <p:nvPicPr>
          <p:cNvPr id="217094" name="Picture 12" descr="dumbbell_exercises_lat_rai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3564" y="4052454"/>
            <a:ext cx="2646218" cy="280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13" descr="muscle_balance_should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6" y="3716338"/>
            <a:ext cx="29876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09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1981200" y="277813"/>
            <a:ext cx="8001000" cy="920750"/>
          </a:xfrm>
        </p:spPr>
        <p:txBody>
          <a:bodyPr anchorCtr="1"/>
          <a:lstStyle/>
          <a:p>
            <a:pPr eaLnBrk="1" hangingPunct="1">
              <a:defRPr/>
            </a:pPr>
            <a:r>
              <a:rPr lang="fa-IR" b="1" dirty="0" smtClean="0">
                <a:solidFill>
                  <a:schemeClr val="hlink"/>
                </a:solidFill>
              </a:rPr>
              <a:t>بالا آوردن دست ازپهلو(آبداكشن)</a:t>
            </a:r>
            <a:endParaRPr lang="en-US" b="1" dirty="0" smtClean="0">
              <a:solidFill>
                <a:schemeClr val="hlink"/>
              </a:solidFill>
            </a:endParaRPr>
          </a:p>
        </p:txBody>
      </p:sp>
      <p:sp>
        <p:nvSpPr>
          <p:cNvPr id="88067" name="Rectangle 3"/>
          <p:cNvSpPr>
            <a:spLocks noGrp="1" noChangeArrowheads="1"/>
          </p:cNvSpPr>
          <p:nvPr>
            <p:ph type="body" idx="4294967295"/>
          </p:nvPr>
        </p:nvSpPr>
        <p:spPr>
          <a:xfrm>
            <a:off x="1981201" y="1268414"/>
            <a:ext cx="8435975" cy="5184775"/>
          </a:xfrm>
        </p:spPr>
        <p:txBody>
          <a:bodyPr>
            <a:normAutofit lnSpcReduction="10000"/>
          </a:bodyPr>
          <a:lstStyle/>
          <a:p>
            <a:pPr algn="r" rtl="1" eaLnBrk="1" hangingPunct="1">
              <a:lnSpc>
                <a:spcPct val="80000"/>
              </a:lnSpc>
              <a:defRPr/>
            </a:pPr>
            <a:r>
              <a:rPr lang="fa-IR" sz="2800" dirty="0"/>
              <a:t>استخوان بازو در سطح حركتي عرضي از كنار بدن به طرف بالا حركت كرده از خط مياني بدن دور مي شود.</a:t>
            </a:r>
          </a:p>
          <a:p>
            <a:pPr algn="r" rtl="1" eaLnBrk="1" hangingPunct="1">
              <a:lnSpc>
                <a:spcPct val="80000"/>
              </a:lnSpc>
              <a:defRPr/>
            </a:pPr>
            <a:endParaRPr lang="fa-IR" sz="2800" dirty="0"/>
          </a:p>
          <a:p>
            <a:pPr algn="r" rtl="1" eaLnBrk="1" hangingPunct="1">
              <a:lnSpc>
                <a:spcPct val="80000"/>
              </a:lnSpc>
              <a:defRPr/>
            </a:pPr>
            <a:r>
              <a:rPr lang="fa-IR" sz="2800" dirty="0">
                <a:solidFill>
                  <a:srgbClr val="FF3300"/>
                </a:solidFill>
              </a:rPr>
              <a:t>عضلات شركت كننده:</a:t>
            </a:r>
          </a:p>
          <a:p>
            <a:pPr algn="r" rtl="1" eaLnBrk="1" hangingPunct="1">
              <a:lnSpc>
                <a:spcPct val="80000"/>
              </a:lnSpc>
              <a:buFont typeface="Wingdings" panose="05000000000000000000" pitchFamily="2" charset="2"/>
              <a:buNone/>
              <a:defRPr/>
            </a:pPr>
            <a:r>
              <a:rPr lang="fa-IR" sz="2800" dirty="0">
                <a:solidFill>
                  <a:srgbClr val="000000"/>
                </a:solidFill>
                <a:effectLst>
                  <a:outerShdw blurRad="38100" dist="38100" dir="2700000" algn="tl">
                    <a:srgbClr val="FFFFFF"/>
                  </a:outerShdw>
                </a:effectLst>
              </a:rPr>
              <a:t>  </a:t>
            </a:r>
          </a:p>
          <a:p>
            <a:pPr algn="r" rtl="1" eaLnBrk="1" hangingPunct="1">
              <a:lnSpc>
                <a:spcPct val="80000"/>
              </a:lnSpc>
              <a:buFont typeface="Wingdings" panose="05000000000000000000" pitchFamily="2" charset="2"/>
              <a:buNone/>
              <a:defRPr/>
            </a:pPr>
            <a:r>
              <a:rPr lang="fa-IR" sz="2800" dirty="0"/>
              <a:t> دالي                    </a:t>
            </a:r>
          </a:p>
          <a:p>
            <a:pPr algn="r" rtl="1" eaLnBrk="1" hangingPunct="1">
              <a:lnSpc>
                <a:spcPct val="80000"/>
              </a:lnSpc>
              <a:buFont typeface="Wingdings" panose="05000000000000000000" pitchFamily="2" charset="2"/>
              <a:buNone/>
              <a:defRPr/>
            </a:pPr>
            <a:r>
              <a:rPr lang="fa-IR" sz="2800" dirty="0"/>
              <a:t>سر دراز دو سر بازویی   </a:t>
            </a:r>
            <a:r>
              <a:rPr lang="fa-IR" sz="2800" dirty="0">
                <a:solidFill>
                  <a:srgbClr val="FF3300"/>
                </a:solidFill>
              </a:rPr>
              <a:t>مفصل شانه</a:t>
            </a:r>
          </a:p>
          <a:p>
            <a:pPr algn="r" rtl="1" eaLnBrk="1" hangingPunct="1">
              <a:lnSpc>
                <a:spcPct val="80000"/>
              </a:lnSpc>
              <a:buFont typeface="Wingdings" panose="05000000000000000000" pitchFamily="2" charset="2"/>
              <a:buNone/>
              <a:defRPr/>
            </a:pPr>
            <a:r>
              <a:rPr lang="fa-IR" sz="2800" dirty="0"/>
              <a:t> فوق خاري</a:t>
            </a:r>
          </a:p>
          <a:p>
            <a:pPr algn="r" rtl="1" eaLnBrk="1" hangingPunct="1">
              <a:lnSpc>
                <a:spcPct val="80000"/>
              </a:lnSpc>
              <a:buFont typeface="Wingdings" panose="05000000000000000000" pitchFamily="2" charset="2"/>
              <a:buNone/>
              <a:defRPr/>
            </a:pPr>
            <a:endParaRPr lang="fa-IR" sz="2800" dirty="0"/>
          </a:p>
          <a:p>
            <a:pPr algn="r" rtl="1" eaLnBrk="1" hangingPunct="1">
              <a:lnSpc>
                <a:spcPct val="80000"/>
              </a:lnSpc>
              <a:buFont typeface="Wingdings" panose="05000000000000000000" pitchFamily="2" charset="2"/>
              <a:buNone/>
              <a:defRPr/>
            </a:pPr>
            <a:r>
              <a:rPr lang="fa-IR" sz="2800" dirty="0"/>
              <a:t>ذوزنقه(قسمت 2)</a:t>
            </a:r>
          </a:p>
          <a:p>
            <a:pPr algn="r" rtl="1" eaLnBrk="1" hangingPunct="1">
              <a:lnSpc>
                <a:spcPct val="80000"/>
              </a:lnSpc>
              <a:buFont typeface="Wingdings" panose="05000000000000000000" pitchFamily="2" charset="2"/>
              <a:buNone/>
              <a:defRPr/>
            </a:pPr>
            <a:r>
              <a:rPr lang="fa-IR" sz="2800" dirty="0"/>
              <a:t>ذوزنقه(قسمت 4)        </a:t>
            </a:r>
            <a:r>
              <a:rPr lang="fa-IR" sz="2800" dirty="0">
                <a:solidFill>
                  <a:srgbClr val="FF3300"/>
                </a:solidFill>
              </a:rPr>
              <a:t>كمربند شانه</a:t>
            </a:r>
          </a:p>
          <a:p>
            <a:pPr algn="r" rtl="1" eaLnBrk="1" hangingPunct="1">
              <a:lnSpc>
                <a:spcPct val="80000"/>
              </a:lnSpc>
              <a:buFont typeface="Wingdings" panose="05000000000000000000" pitchFamily="2" charset="2"/>
              <a:buNone/>
              <a:defRPr/>
            </a:pPr>
            <a:r>
              <a:rPr lang="fa-IR" sz="2800" dirty="0"/>
              <a:t>دندانه اي بزرگ</a:t>
            </a:r>
          </a:p>
          <a:p>
            <a:pPr algn="r" rtl="1" eaLnBrk="1" hangingPunct="1">
              <a:lnSpc>
                <a:spcPct val="80000"/>
              </a:lnSpc>
              <a:buFont typeface="Wingdings" panose="05000000000000000000" pitchFamily="2" charset="2"/>
              <a:buNone/>
              <a:defRPr/>
            </a:pPr>
            <a:endParaRPr lang="en-US" sz="2800" dirty="0"/>
          </a:p>
        </p:txBody>
      </p:sp>
      <p:sp>
        <p:nvSpPr>
          <p:cNvPr id="219140" name="AutoShape 5"/>
          <p:cNvSpPr>
            <a:spLocks/>
          </p:cNvSpPr>
          <p:nvPr/>
        </p:nvSpPr>
        <p:spPr bwMode="auto">
          <a:xfrm>
            <a:off x="7315200" y="3048001"/>
            <a:ext cx="287338" cy="1584325"/>
          </a:xfrm>
          <a:prstGeom prst="leftBrace">
            <a:avLst>
              <a:gd name="adj1" fmla="val 45948"/>
              <a:gd name="adj2" fmla="val 5007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sp>
        <p:nvSpPr>
          <p:cNvPr id="219141" name="AutoShape 6"/>
          <p:cNvSpPr>
            <a:spLocks/>
          </p:cNvSpPr>
          <p:nvPr/>
        </p:nvSpPr>
        <p:spPr bwMode="auto">
          <a:xfrm>
            <a:off x="7896226" y="4437064"/>
            <a:ext cx="144463" cy="2016125"/>
          </a:xfrm>
          <a:prstGeom prst="leftBrace">
            <a:avLst>
              <a:gd name="adj1" fmla="val 1163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pic>
        <p:nvPicPr>
          <p:cNvPr id="219142" name="Picture 8" descr="circ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9" y="2214564"/>
            <a:ext cx="371951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37210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WordArt 4"/>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sp>
        <p:nvSpPr>
          <p:cNvPr id="174087" name="WordArt 7"/>
          <p:cNvSpPr>
            <a:spLocks noChangeArrowheads="1" noChangeShapeType="1" noTextEdit="1"/>
          </p:cNvSpPr>
          <p:nvPr/>
        </p:nvSpPr>
        <p:spPr bwMode="auto">
          <a:xfrm>
            <a:off x="8004176" y="2054226"/>
            <a:ext cx="2124075" cy="523875"/>
          </a:xfrm>
          <a:prstGeom prst="rect">
            <a:avLst/>
          </a:prstGeom>
        </p:spPr>
        <p:txBody>
          <a:bodyPr wrap="none" fromWordArt="1">
            <a:prstTxWarp prst="textPlain">
              <a:avLst>
                <a:gd name="adj" fmla="val 50000"/>
              </a:avLst>
            </a:prstTxWarp>
          </a:bodyPr>
          <a:lstStyle/>
          <a:p>
            <a:pPr algn="ctr" eaLnBrk="1" hangingPunct="1">
              <a:defRPr/>
            </a:pPr>
            <a:r>
              <a:rPr lang="en-US" sz="2800" kern="10">
                <a:ln w="9525">
                  <a:solidFill>
                    <a:srgbClr val="FFFF00"/>
                  </a:solidFill>
                  <a:round/>
                  <a:headEnd/>
                  <a:tailEnd/>
                </a:ln>
                <a:solidFill>
                  <a:srgbClr val="FFFF00"/>
                </a:solidFill>
                <a:latin typeface="Arial" charset="0"/>
                <a:cs typeface="B Nazanin"/>
              </a:rPr>
              <a:t>115/76 N.m </a:t>
            </a:r>
            <a:r>
              <a:rPr lang="fa-IR" sz="2800" kern="10">
                <a:ln w="9525">
                  <a:solidFill>
                    <a:srgbClr val="FFFF00"/>
                  </a:solidFill>
                  <a:round/>
                  <a:headEnd/>
                  <a:tailEnd/>
                </a:ln>
                <a:solidFill>
                  <a:srgbClr val="FFFF00"/>
                </a:solidFill>
                <a:latin typeface="Arial" charset="0"/>
                <a:cs typeface="B Nazanin"/>
              </a:rPr>
              <a:t>دالی</a:t>
            </a:r>
            <a:endParaRPr lang="en-US" sz="2800" kern="10">
              <a:ln w="9525">
                <a:solidFill>
                  <a:srgbClr val="FFFF00"/>
                </a:solidFill>
                <a:round/>
                <a:headEnd/>
                <a:tailEnd/>
              </a:ln>
              <a:solidFill>
                <a:srgbClr val="FFFF00"/>
              </a:solidFill>
              <a:latin typeface="Arial" charset="0"/>
              <a:cs typeface="B Nazanin"/>
            </a:endParaRPr>
          </a:p>
        </p:txBody>
      </p:sp>
      <p:sp>
        <p:nvSpPr>
          <p:cNvPr id="174088" name="WordArt 8"/>
          <p:cNvSpPr>
            <a:spLocks noChangeArrowheads="1" noChangeShapeType="1" noTextEdit="1"/>
          </p:cNvSpPr>
          <p:nvPr/>
        </p:nvSpPr>
        <p:spPr bwMode="auto">
          <a:xfrm>
            <a:off x="7535863" y="3049589"/>
            <a:ext cx="2647950" cy="523875"/>
          </a:xfrm>
          <a:prstGeom prst="rect">
            <a:avLst/>
          </a:prstGeom>
        </p:spPr>
        <p:txBody>
          <a:bodyPr wrap="none" fromWordArt="1">
            <a:prstTxWarp prst="textPlain">
              <a:avLst>
                <a:gd name="adj" fmla="val 50000"/>
              </a:avLst>
            </a:prstTxWarp>
          </a:bodyPr>
          <a:lstStyle/>
          <a:p>
            <a:pPr algn="ctr" eaLnBrk="1" hangingPunct="1">
              <a:defRPr/>
            </a:pPr>
            <a:r>
              <a:rPr lang="en-US" sz="2800" kern="10">
                <a:ln w="9525">
                  <a:solidFill>
                    <a:srgbClr val="FFFF00"/>
                  </a:solidFill>
                  <a:round/>
                  <a:headEnd/>
                  <a:tailEnd/>
                </a:ln>
                <a:solidFill>
                  <a:srgbClr val="FFFF00"/>
                </a:solidFill>
                <a:latin typeface="Arial" charset="0"/>
                <a:cs typeface="B Nazanin"/>
              </a:rPr>
              <a:t>33/35N.m </a:t>
            </a:r>
            <a:r>
              <a:rPr lang="fa-IR" sz="2800" kern="10">
                <a:ln w="9525">
                  <a:solidFill>
                    <a:srgbClr val="FFFF00"/>
                  </a:solidFill>
                  <a:round/>
                  <a:headEnd/>
                  <a:tailEnd/>
                </a:ln>
                <a:solidFill>
                  <a:srgbClr val="FFFF00"/>
                </a:solidFill>
                <a:latin typeface="Arial" charset="0"/>
                <a:cs typeface="B Nazanin"/>
              </a:rPr>
              <a:t>تحت خاری</a:t>
            </a:r>
            <a:endParaRPr lang="en-US" sz="2800" kern="10">
              <a:ln w="9525">
                <a:solidFill>
                  <a:srgbClr val="FFFF00"/>
                </a:solidFill>
                <a:round/>
                <a:headEnd/>
                <a:tailEnd/>
              </a:ln>
              <a:solidFill>
                <a:srgbClr val="FFFF00"/>
              </a:solidFill>
              <a:latin typeface="Arial" charset="0"/>
              <a:cs typeface="B Nazanin"/>
            </a:endParaRPr>
          </a:p>
        </p:txBody>
      </p:sp>
      <p:sp>
        <p:nvSpPr>
          <p:cNvPr id="174089" name="WordArt 9"/>
          <p:cNvSpPr>
            <a:spLocks noChangeArrowheads="1" noChangeShapeType="1" noTextEdit="1"/>
          </p:cNvSpPr>
          <p:nvPr/>
        </p:nvSpPr>
        <p:spPr bwMode="auto">
          <a:xfrm>
            <a:off x="7508876" y="3841751"/>
            <a:ext cx="2619375" cy="523875"/>
          </a:xfrm>
          <a:prstGeom prst="rect">
            <a:avLst/>
          </a:prstGeom>
        </p:spPr>
        <p:txBody>
          <a:bodyPr wrap="none" fromWordArt="1">
            <a:prstTxWarp prst="textPlain">
              <a:avLst>
                <a:gd name="adj" fmla="val 50000"/>
              </a:avLst>
            </a:prstTxWarp>
          </a:bodyPr>
          <a:lstStyle/>
          <a:p>
            <a:pPr algn="ctr" eaLnBrk="1" hangingPunct="1">
              <a:defRPr/>
            </a:pPr>
            <a:r>
              <a:rPr lang="en-US" sz="2800" kern="10">
                <a:ln w="9525">
                  <a:solidFill>
                    <a:srgbClr val="FFFF00"/>
                  </a:solidFill>
                  <a:round/>
                  <a:headEnd/>
                  <a:tailEnd/>
                </a:ln>
                <a:solidFill>
                  <a:srgbClr val="FFFF00"/>
                </a:solidFill>
                <a:latin typeface="Arial" charset="0"/>
                <a:cs typeface="B Nazanin"/>
              </a:rPr>
              <a:t>20/60 N.m </a:t>
            </a:r>
            <a:r>
              <a:rPr lang="fa-IR" sz="2800" kern="10">
                <a:ln w="9525">
                  <a:solidFill>
                    <a:srgbClr val="FFFF00"/>
                  </a:solidFill>
                  <a:round/>
                  <a:headEnd/>
                  <a:tailEnd/>
                </a:ln>
                <a:solidFill>
                  <a:srgbClr val="FFFF00"/>
                </a:solidFill>
                <a:latin typeface="Arial" charset="0"/>
                <a:cs typeface="B Nazanin"/>
              </a:rPr>
              <a:t>فوق خاری</a:t>
            </a:r>
            <a:endParaRPr lang="en-US" sz="2800" kern="10">
              <a:ln w="9525">
                <a:solidFill>
                  <a:srgbClr val="FFFF00"/>
                </a:solidFill>
                <a:round/>
                <a:headEnd/>
                <a:tailEnd/>
              </a:ln>
              <a:solidFill>
                <a:srgbClr val="FFFF00"/>
              </a:solidFill>
              <a:latin typeface="Arial" charset="0"/>
              <a:cs typeface="B Nazanin"/>
            </a:endParaRPr>
          </a:p>
        </p:txBody>
      </p:sp>
      <p:sp>
        <p:nvSpPr>
          <p:cNvPr id="174090" name="WordArt 10"/>
          <p:cNvSpPr>
            <a:spLocks noChangeArrowheads="1" noChangeShapeType="1" noTextEdit="1"/>
          </p:cNvSpPr>
          <p:nvPr/>
        </p:nvSpPr>
        <p:spPr bwMode="auto">
          <a:xfrm>
            <a:off x="6600825" y="4935539"/>
            <a:ext cx="3543300" cy="523875"/>
          </a:xfrm>
          <a:prstGeom prst="rect">
            <a:avLst/>
          </a:prstGeom>
        </p:spPr>
        <p:txBody>
          <a:bodyPr wrap="none" fromWordArt="1">
            <a:prstTxWarp prst="textPlain">
              <a:avLst>
                <a:gd name="adj" fmla="val 50000"/>
              </a:avLst>
            </a:prstTxWarp>
          </a:bodyPr>
          <a:lstStyle/>
          <a:p>
            <a:pPr algn="ctr" eaLnBrk="1" hangingPunct="1">
              <a:defRPr/>
            </a:pPr>
            <a:r>
              <a:rPr lang="en-US" sz="2800" kern="10">
                <a:ln w="9525">
                  <a:solidFill>
                    <a:srgbClr val="FFFF00"/>
                  </a:solidFill>
                  <a:round/>
                  <a:headEnd/>
                  <a:tailEnd/>
                </a:ln>
                <a:solidFill>
                  <a:srgbClr val="FFFF00"/>
                </a:solidFill>
                <a:latin typeface="Arial" charset="0"/>
                <a:cs typeface="B Nazanin"/>
              </a:rPr>
              <a:t>19/62 N.m </a:t>
            </a:r>
            <a:r>
              <a:rPr lang="fa-IR" sz="2800" kern="10">
                <a:ln w="9525">
                  <a:solidFill>
                    <a:srgbClr val="FFFF00"/>
                  </a:solidFill>
                  <a:round/>
                  <a:headEnd/>
                  <a:tailEnd/>
                </a:ln>
                <a:solidFill>
                  <a:srgbClr val="FFFF00"/>
                </a:solidFill>
                <a:latin typeface="Arial" charset="0"/>
                <a:cs typeface="B Nazanin"/>
              </a:rPr>
              <a:t>سردراز دوسربازویی</a:t>
            </a:r>
            <a:endParaRPr lang="en-US" sz="2800" kern="10">
              <a:ln w="9525">
                <a:solidFill>
                  <a:srgbClr val="FFFF00"/>
                </a:solidFill>
                <a:round/>
                <a:headEnd/>
                <a:tailEnd/>
              </a:ln>
              <a:solidFill>
                <a:srgbClr val="FFFF00"/>
              </a:solidFill>
              <a:latin typeface="Arial" charset="0"/>
              <a:cs typeface="B Nazanin"/>
            </a:endParaRPr>
          </a:p>
        </p:txBody>
      </p:sp>
      <p:grpSp>
        <p:nvGrpSpPr>
          <p:cNvPr id="2" name="Group 18"/>
          <p:cNvGrpSpPr>
            <a:grpSpLocks/>
          </p:cNvGrpSpPr>
          <p:nvPr/>
        </p:nvGrpSpPr>
        <p:grpSpPr bwMode="auto">
          <a:xfrm>
            <a:off x="6215063" y="1628775"/>
            <a:ext cx="4144962" cy="4248150"/>
            <a:chOff x="2955" y="1026"/>
            <a:chExt cx="2611" cy="2676"/>
          </a:xfrm>
        </p:grpSpPr>
        <p:sp>
          <p:nvSpPr>
            <p:cNvPr id="220173" name="AutoShape 11"/>
            <p:cNvSpPr>
              <a:spLocks noChangeArrowheads="1"/>
            </p:cNvSpPr>
            <p:nvPr/>
          </p:nvSpPr>
          <p:spPr bwMode="auto">
            <a:xfrm>
              <a:off x="3026" y="1026"/>
              <a:ext cx="2540" cy="862"/>
            </a:xfrm>
            <a:prstGeom prst="leftArrow">
              <a:avLst>
                <a:gd name="adj1" fmla="val 50000"/>
                <a:gd name="adj2" fmla="val 73666"/>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20174" name="AutoShape 12"/>
            <p:cNvSpPr>
              <a:spLocks noChangeArrowheads="1"/>
            </p:cNvSpPr>
            <p:nvPr/>
          </p:nvSpPr>
          <p:spPr bwMode="auto">
            <a:xfrm>
              <a:off x="2955" y="2840"/>
              <a:ext cx="2540" cy="862"/>
            </a:xfrm>
            <a:prstGeom prst="leftArrow">
              <a:avLst>
                <a:gd name="adj1" fmla="val 50000"/>
                <a:gd name="adj2" fmla="val 73666"/>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sp>
        <p:nvSpPr>
          <p:cNvPr id="220168" name="WordArt 13"/>
          <p:cNvSpPr>
            <a:spLocks noChangeArrowheads="1" noChangeShapeType="1" noTextEdit="1"/>
          </p:cNvSpPr>
          <p:nvPr/>
        </p:nvSpPr>
        <p:spPr bwMode="auto">
          <a:xfrm>
            <a:off x="5087938" y="1916114"/>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20169" name="WordArt 14"/>
          <p:cNvSpPr>
            <a:spLocks noChangeArrowheads="1" noChangeShapeType="1" noTextEdit="1"/>
          </p:cNvSpPr>
          <p:nvPr/>
        </p:nvSpPr>
        <p:spPr bwMode="auto">
          <a:xfrm>
            <a:off x="5091114" y="4797426"/>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pic>
        <p:nvPicPr>
          <p:cNvPr id="220170" name="Picture 16" descr="deltoidan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1196976"/>
            <a:ext cx="27368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71" name="Picture 17" descr="biceps_hea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0" y="3330576"/>
            <a:ext cx="273685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72" name="Picture 19" descr="rotator_cuff_back_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3625" y="2924175"/>
            <a:ext cx="2159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54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10" name="Picture 4" descr="SPshouldera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AutoShape 5"/>
          <p:cNvSpPr>
            <a:spLocks noChangeArrowheads="1"/>
          </p:cNvSpPr>
          <p:nvPr/>
        </p:nvSpPr>
        <p:spPr bwMode="auto">
          <a:xfrm rot="-5400000">
            <a:off x="6023769" y="3861594"/>
            <a:ext cx="1008062" cy="1295400"/>
          </a:xfrm>
          <a:custGeom>
            <a:avLst/>
            <a:gdLst>
              <a:gd name="T0" fmla="*/ 1535093101 w 21600"/>
              <a:gd name="T1" fmla="*/ 0 h 21600"/>
              <a:gd name="T2" fmla="*/ 1535093101 w 21600"/>
              <a:gd name="T3" fmla="*/ 2147483646 h 21600"/>
              <a:gd name="T4" fmla="*/ 186525632 w 21600"/>
              <a:gd name="T5" fmla="*/ 2147483646 h 21600"/>
              <a:gd name="T6" fmla="*/ 2147483646 w 21600"/>
              <a:gd name="T7" fmla="*/ 1311240643 h 21600"/>
              <a:gd name="T8" fmla="*/ 17694720 60000 65536"/>
              <a:gd name="T9" fmla="*/ 5898240 60000 65536"/>
              <a:gd name="T10" fmla="*/ 5898240 60000 65536"/>
              <a:gd name="T11" fmla="*/ 0 60000 65536"/>
              <a:gd name="T12" fmla="*/ 12427 w 21600"/>
              <a:gd name="T13" fmla="*/ 4284 h 21600"/>
              <a:gd name="T14" fmla="*/ 19681 w 21600"/>
              <a:gd name="T15" fmla="*/ 7874 h 21600"/>
            </a:gdLst>
            <a:ahLst/>
            <a:cxnLst>
              <a:cxn ang="T8">
                <a:pos x="T0" y="T1"/>
              </a:cxn>
              <a:cxn ang="T9">
                <a:pos x="T2" y="T3"/>
              </a:cxn>
              <a:cxn ang="T10">
                <a:pos x="T4" y="T5"/>
              </a:cxn>
              <a:cxn ang="T11">
                <a:pos x="T6" y="T7"/>
              </a:cxn>
            </a:cxnLst>
            <a:rect l="T12" t="T13" r="T14" b="T15"/>
            <a:pathLst>
              <a:path w="21600" h="21600">
                <a:moveTo>
                  <a:pt x="21600" y="6079"/>
                </a:moveTo>
                <a:lnTo>
                  <a:pt x="15102" y="0"/>
                </a:lnTo>
                <a:lnTo>
                  <a:pt x="15102" y="4284"/>
                </a:lnTo>
                <a:lnTo>
                  <a:pt x="12427" y="4284"/>
                </a:lnTo>
                <a:cubicBezTo>
                  <a:pt x="5564" y="4284"/>
                  <a:pt x="0" y="7809"/>
                  <a:pt x="0" y="12158"/>
                </a:cubicBezTo>
                <a:lnTo>
                  <a:pt x="0" y="21600"/>
                </a:lnTo>
                <a:lnTo>
                  <a:pt x="3669" y="21600"/>
                </a:lnTo>
                <a:lnTo>
                  <a:pt x="3669" y="12158"/>
                </a:lnTo>
                <a:cubicBezTo>
                  <a:pt x="3669" y="9792"/>
                  <a:pt x="7590" y="7874"/>
                  <a:pt x="12427" y="7874"/>
                </a:cubicBezTo>
                <a:lnTo>
                  <a:pt x="15102" y="7874"/>
                </a:lnTo>
                <a:lnTo>
                  <a:pt x="15102" y="12158"/>
                </a:lnTo>
                <a:lnTo>
                  <a:pt x="21600" y="6079"/>
                </a:lnTo>
                <a:close/>
              </a:path>
            </a:pathLst>
          </a:custGeom>
          <a:solidFill>
            <a:srgbClr val="FF0066"/>
          </a:solidFill>
          <a:ln w="9525">
            <a:solidFill>
              <a:srgbClr val="000000"/>
            </a:solidFill>
            <a:miter lim="800000"/>
            <a:headEnd/>
            <a:tailEnd/>
          </a:ln>
        </p:spPr>
        <p:txBody>
          <a:bodyPr wrap="none" anchor="ctr"/>
          <a:lstStyle/>
          <a:p>
            <a:endParaRPr lang="en-US"/>
          </a:p>
        </p:txBody>
      </p:sp>
      <p:sp>
        <p:nvSpPr>
          <p:cNvPr id="140296" name="Rectangle 8"/>
          <p:cNvSpPr>
            <a:spLocks noGrp="1" noChangeArrowheads="1"/>
          </p:cNvSpPr>
          <p:nvPr>
            <p:ph type="title" idx="4294967295"/>
          </p:nvPr>
        </p:nvSpPr>
        <p:spPr>
          <a:xfrm>
            <a:off x="1919288" y="0"/>
            <a:ext cx="8229600" cy="5805488"/>
          </a:xfrm>
        </p:spPr>
        <p:txBody>
          <a:bodyPr anchorCtr="1"/>
          <a:lstStyle/>
          <a:p>
            <a:pPr eaLnBrk="1" hangingPunct="1">
              <a:defRPr/>
            </a:pPr>
            <a:r>
              <a:rPr lang="fa-IR" smtClean="0"/>
              <a:t>                         </a:t>
            </a:r>
            <a:r>
              <a:rPr lang="en-US" smtClean="0"/>
              <a:t>                 115/76  deltoid      </a:t>
            </a:r>
            <a:r>
              <a:rPr lang="fa-IR" smtClean="0"/>
              <a:t>           </a:t>
            </a:r>
            <a:r>
              <a:rPr lang="en-US" smtClean="0"/>
              <a:t>  </a:t>
            </a:r>
            <a:r>
              <a:rPr lang="fa-IR" smtClean="0"/>
              <a:t>            </a:t>
            </a:r>
            <a:br>
              <a:rPr lang="fa-IR" smtClean="0"/>
            </a:br>
            <a:r>
              <a:rPr lang="fa-IR" smtClean="0"/>
              <a:t/>
            </a:r>
            <a:br>
              <a:rPr lang="fa-IR" smtClean="0"/>
            </a:br>
            <a:r>
              <a:rPr lang="fa-IR" smtClean="0"/>
              <a:t/>
            </a:r>
            <a:br>
              <a:rPr lang="fa-IR" smtClean="0"/>
            </a:br>
            <a:r>
              <a:rPr lang="fa-IR" smtClean="0"/>
              <a:t>                 </a:t>
            </a:r>
            <a:r>
              <a:rPr lang="en-US" smtClean="0">
                <a:solidFill>
                  <a:srgbClr val="FF0000"/>
                </a:solidFill>
              </a:rPr>
              <a:t>abduction</a:t>
            </a:r>
          </a:p>
        </p:txBody>
      </p:sp>
      <p:sp>
        <p:nvSpPr>
          <p:cNvPr id="222213" name="AutoShape 12"/>
          <p:cNvSpPr>
            <a:spLocks noChangeArrowheads="1"/>
          </p:cNvSpPr>
          <p:nvPr/>
        </p:nvSpPr>
        <p:spPr bwMode="auto">
          <a:xfrm rot="-2436797">
            <a:off x="6600826" y="2420938"/>
            <a:ext cx="365125" cy="792162"/>
          </a:xfrm>
          <a:prstGeom prst="upArrow">
            <a:avLst>
              <a:gd name="adj1" fmla="val 37185"/>
              <a:gd name="adj2" fmla="val 28516"/>
            </a:avLst>
          </a:prstGeom>
          <a:solidFill>
            <a:schemeClr val="accent1"/>
          </a:solidFill>
          <a:ln w="9525">
            <a:solidFill>
              <a:schemeClr val="tx1"/>
            </a:solidFill>
            <a:miter lim="800000"/>
            <a:headEnd/>
            <a:tailEnd/>
          </a:ln>
        </p:spPr>
        <p:txBody>
          <a:bodyPr vert="eaVert"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spTree>
    <p:extLst>
      <p:ext uri="{BB962C8B-B14F-4D97-AF65-F5344CB8AC3E}">
        <p14:creationId xmlns:p14="http://schemas.microsoft.com/office/powerpoint/2010/main" val="14466024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1000"/>
                                        <p:tgtEl>
                                          <p:spTgt spid="140296"/>
                                        </p:tgtEl>
                                      </p:cBhvr>
                                    </p:animEffect>
                                    <p:anim calcmode="lin" valueType="num">
                                      <p:cBhvr>
                                        <p:cTn id="8" dur="1000" fill="hold"/>
                                        <p:tgtEl>
                                          <p:spTgt spid="140296"/>
                                        </p:tgtEl>
                                        <p:attrNameLst>
                                          <p:attrName>ppt_x</p:attrName>
                                        </p:attrNameLst>
                                      </p:cBhvr>
                                      <p:tavLst>
                                        <p:tav tm="0">
                                          <p:val>
                                            <p:strVal val="#ppt_x"/>
                                          </p:val>
                                        </p:tav>
                                        <p:tav tm="100000">
                                          <p:val>
                                            <p:strVal val="#ppt_x"/>
                                          </p:val>
                                        </p:tav>
                                      </p:tavLst>
                                    </p:anim>
                                    <p:anim calcmode="lin" valueType="num">
                                      <p:cBhvr>
                                        <p:cTn id="9" dur="898" decel="100000" fill="hold"/>
                                        <p:tgtEl>
                                          <p:spTgt spid="14029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4029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6" grpId="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84" name="Rectangle 28"/>
          <p:cNvSpPr>
            <a:spLocks noGrp="1" noChangeArrowheads="1"/>
          </p:cNvSpPr>
          <p:nvPr>
            <p:ph type="title" idx="4294967295"/>
          </p:nvPr>
        </p:nvSpPr>
        <p:spPr>
          <a:xfrm>
            <a:off x="1981200" y="277814"/>
            <a:ext cx="8229600" cy="993775"/>
          </a:xfrm>
        </p:spPr>
        <p:txBody>
          <a:bodyPr anchorCtr="1"/>
          <a:lstStyle/>
          <a:p>
            <a:pPr eaLnBrk="1" hangingPunct="1">
              <a:defRPr/>
            </a:pPr>
            <a:r>
              <a:rPr lang="fa-IR" b="1" i="1" smtClean="0">
                <a:solidFill>
                  <a:schemeClr val="hlink"/>
                </a:solidFill>
              </a:rPr>
              <a:t>دالي(دلتوئيد)</a:t>
            </a:r>
            <a:endParaRPr lang="en-US" b="1" i="1" smtClean="0">
              <a:solidFill>
                <a:schemeClr val="hlink"/>
              </a:solidFill>
            </a:endParaRPr>
          </a:p>
        </p:txBody>
      </p:sp>
      <p:sp>
        <p:nvSpPr>
          <p:cNvPr id="96285" name="Rectangle 29"/>
          <p:cNvSpPr>
            <a:spLocks noGrp="1" noChangeArrowheads="1"/>
          </p:cNvSpPr>
          <p:nvPr>
            <p:ph type="body" idx="4294967295"/>
          </p:nvPr>
        </p:nvSpPr>
        <p:spPr>
          <a:xfrm>
            <a:off x="3560619" y="1171431"/>
            <a:ext cx="8435975" cy="4857750"/>
          </a:xfrm>
        </p:spPr>
        <p:txBody>
          <a:bodyPr>
            <a:normAutofit lnSpcReduction="10000"/>
          </a:bodyPr>
          <a:lstStyle/>
          <a:p>
            <a:pPr algn="r" rtl="1" eaLnBrk="1" hangingPunct="1">
              <a:defRPr/>
            </a:pPr>
            <a:r>
              <a:rPr lang="fa-IR" sz="2800" dirty="0"/>
              <a:t>هنگام اجراي هر حركتي كه در ان دستها از بدن به طرف بالا كشيده مي شود دخالت دارد.</a:t>
            </a:r>
          </a:p>
          <a:p>
            <a:pPr algn="r" rtl="1" eaLnBrk="1" hangingPunct="1">
              <a:defRPr/>
            </a:pPr>
            <a:r>
              <a:rPr lang="fa-IR" sz="3600" b="1" u="sng" dirty="0">
                <a:solidFill>
                  <a:srgbClr val="FF3300"/>
                </a:solidFill>
              </a:rPr>
              <a:t>تمرين:</a:t>
            </a:r>
          </a:p>
          <a:p>
            <a:pPr algn="r" rtl="1" eaLnBrk="1" hangingPunct="1">
              <a:defRPr/>
            </a:pPr>
            <a:endParaRPr lang="fa-IR" sz="3600" b="1" u="sng" dirty="0">
              <a:solidFill>
                <a:srgbClr val="FF3300"/>
              </a:solidFill>
            </a:endParaRPr>
          </a:p>
          <a:p>
            <a:pPr algn="r" rtl="1" eaLnBrk="1" hangingPunct="1">
              <a:buFont typeface="Wingdings" panose="05000000000000000000" pitchFamily="2" charset="2"/>
              <a:buNone/>
              <a:defRPr/>
            </a:pPr>
            <a:r>
              <a:rPr lang="fa-IR" sz="3600" b="1" u="sng" dirty="0">
                <a:solidFill>
                  <a:schemeClr val="tx2"/>
                </a:solidFill>
              </a:rPr>
              <a:t>بخش مياني:</a:t>
            </a:r>
            <a:r>
              <a:rPr lang="fa-IR" sz="3600" b="1" dirty="0">
                <a:solidFill>
                  <a:schemeClr val="tx2"/>
                </a:solidFill>
              </a:rPr>
              <a:t> </a:t>
            </a:r>
            <a:r>
              <a:rPr lang="fa-IR" sz="2800" dirty="0"/>
              <a:t>بلند كردن دمبل از كنار بدن</a:t>
            </a:r>
          </a:p>
          <a:p>
            <a:pPr algn="r" rtl="1" eaLnBrk="1" hangingPunct="1">
              <a:buFont typeface="Wingdings" panose="05000000000000000000" pitchFamily="2" charset="2"/>
              <a:buNone/>
              <a:defRPr/>
            </a:pPr>
            <a:r>
              <a:rPr lang="fa-IR" sz="3600" b="1" dirty="0">
                <a:solidFill>
                  <a:schemeClr val="tx2"/>
                </a:solidFill>
              </a:rPr>
              <a:t>بخش قدامي   </a:t>
            </a:r>
            <a:r>
              <a:rPr lang="fa-IR" sz="2800" dirty="0"/>
              <a:t>ابتدا مفصل شانه را دروضعيت نزديك شده</a:t>
            </a:r>
          </a:p>
          <a:p>
            <a:pPr algn="r" rtl="1" eaLnBrk="1" hangingPunct="1">
              <a:buFont typeface="Wingdings" panose="05000000000000000000" pitchFamily="2" charset="2"/>
              <a:buNone/>
              <a:defRPr/>
            </a:pPr>
            <a:r>
              <a:rPr lang="fa-IR" sz="2800" dirty="0"/>
              <a:t>                     افقي مختصر(30درجه)قرار داده سپس  </a:t>
            </a:r>
          </a:p>
          <a:p>
            <a:pPr algn="r" rtl="1" eaLnBrk="1" hangingPunct="1">
              <a:buFont typeface="Wingdings" panose="05000000000000000000" pitchFamily="2" charset="2"/>
              <a:buNone/>
              <a:defRPr/>
            </a:pPr>
            <a:r>
              <a:rPr lang="fa-IR" sz="3600" b="1" dirty="0">
                <a:solidFill>
                  <a:schemeClr val="tx2"/>
                </a:solidFill>
              </a:rPr>
              <a:t>بخش خلفي    </a:t>
            </a:r>
            <a:r>
              <a:rPr lang="fa-IR" sz="2800" dirty="0"/>
              <a:t>حركت دور كردن را انجام دهيد.</a:t>
            </a:r>
            <a:endParaRPr lang="en-US" sz="3600" b="1" u="sng" dirty="0">
              <a:solidFill>
                <a:schemeClr val="tx2"/>
              </a:solidFill>
            </a:endParaRPr>
          </a:p>
        </p:txBody>
      </p:sp>
      <p:sp>
        <p:nvSpPr>
          <p:cNvPr id="223236" name="AutoShape 30"/>
          <p:cNvSpPr>
            <a:spLocks/>
          </p:cNvSpPr>
          <p:nvPr/>
        </p:nvSpPr>
        <p:spPr bwMode="auto">
          <a:xfrm>
            <a:off x="9921875" y="4005264"/>
            <a:ext cx="288925" cy="1800225"/>
          </a:xfrm>
          <a:prstGeom prst="leftBrace">
            <a:avLst>
              <a:gd name="adj1" fmla="val 5192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endParaRPr lang="en-US" altLang="en-US" sz="1800">
              <a:solidFill>
                <a:schemeClr val="hlink"/>
              </a:solidFill>
            </a:endParaRPr>
          </a:p>
        </p:txBody>
      </p:sp>
      <p:pic>
        <p:nvPicPr>
          <p:cNvPr id="223237" name="Picture 31" descr="DBLateralRai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054" y="1864737"/>
            <a:ext cx="3384550" cy="41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17312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eaLnBrk="1" hangingPunct="1">
              <a:defRPr/>
            </a:pPr>
            <a:r>
              <a:rPr lang="fa-IR" dirty="0" smtClean="0"/>
              <a:t>مفصل غیر متحرک</a:t>
            </a:r>
            <a:endParaRPr lang="en-US" dirty="0" smtClean="0"/>
          </a:p>
        </p:txBody>
      </p:sp>
      <p:pic>
        <p:nvPicPr>
          <p:cNvPr id="32772" name="Picture 4" descr="درزهاي جمجم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618" y="1579418"/>
            <a:ext cx="8776216"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06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8" name="Picture 4" descr="DeltoidLateral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333376"/>
            <a:ext cx="3457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9" name="Picture 5" descr="DBLyingRearLateralRai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333375"/>
            <a:ext cx="3816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6" descr="DeltoidPosterior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4"/>
            <a:ext cx="35274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1" name="Picture 7" descr="INTrotation_ANT_DELTO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8" y="3500438"/>
            <a:ext cx="4032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881959"/>
      </p:ext>
    </p:extLst>
  </p:cSld>
  <p:clrMapOvr>
    <a:masterClrMapping/>
  </p:clrMapOvr>
  <p:transition>
    <p:cover dir="d"/>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پایین آوردن دست از پهلو</a:t>
            </a:r>
            <a:endParaRPr lang="en-US" sz="3600" kern="10">
              <a:ln w="9525">
                <a:solidFill>
                  <a:srgbClr val="00FF00"/>
                </a:solidFill>
                <a:round/>
                <a:headEnd/>
                <a:tailEnd/>
              </a:ln>
              <a:solidFill>
                <a:srgbClr val="00FF00"/>
              </a:solidFill>
            </a:endParaRPr>
          </a:p>
        </p:txBody>
      </p:sp>
      <p:sp>
        <p:nvSpPr>
          <p:cNvPr id="225283" name="WordArt 5"/>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Adduction</a:t>
            </a:r>
          </a:p>
        </p:txBody>
      </p:sp>
      <p:sp>
        <p:nvSpPr>
          <p:cNvPr id="225284" name="WordArt 6"/>
          <p:cNvSpPr>
            <a:spLocks noChangeArrowheads="1" noChangeShapeType="1" noTextEdit="1"/>
          </p:cNvSpPr>
          <p:nvPr/>
        </p:nvSpPr>
        <p:spPr bwMode="auto">
          <a:xfrm>
            <a:off x="7204075" y="18446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25285" name="WordArt 7"/>
          <p:cNvSpPr>
            <a:spLocks noChangeArrowheads="1" noChangeShapeType="1" noTextEdit="1"/>
          </p:cNvSpPr>
          <p:nvPr/>
        </p:nvSpPr>
        <p:spPr bwMode="auto">
          <a:xfrm>
            <a:off x="4732339" y="2270125"/>
            <a:ext cx="4676775" cy="2095500"/>
          </a:xfrm>
          <a:prstGeom prst="rect">
            <a:avLst/>
          </a:prstGeom>
        </p:spPr>
        <p:txBody>
          <a:bodyPr wrap="none" fromWordArt="1">
            <a:prstTxWarp prst="textPlain">
              <a:avLst>
                <a:gd name="adj" fmla="val 50000"/>
              </a:avLst>
            </a:prstTxWarp>
          </a:bodyPr>
          <a:lstStyle/>
          <a:p>
            <a:pPr algn="ctr" rtl="1"/>
            <a:r>
              <a:rPr lang="fa-IR" sz="2800" kern="10" dirty="0">
                <a:ln w="9525">
                  <a:solidFill>
                    <a:srgbClr val="FFFF00"/>
                  </a:solidFill>
                  <a:round/>
                  <a:headEnd/>
                  <a:tailEnd/>
                </a:ln>
                <a:solidFill>
                  <a:srgbClr val="FFFF00"/>
                </a:solidFill>
              </a:rPr>
              <a:t>پشتی بزرگ</a:t>
            </a:r>
          </a:p>
          <a:p>
            <a:pPr algn="ctr" rtl="1"/>
            <a:r>
              <a:rPr lang="fa-IR" sz="2800" kern="10" dirty="0">
                <a:ln w="9525">
                  <a:solidFill>
                    <a:srgbClr val="FFFF00"/>
                  </a:solidFill>
                  <a:round/>
                  <a:headEnd/>
                  <a:tailEnd/>
                </a:ln>
                <a:solidFill>
                  <a:srgbClr val="FFFF00"/>
                </a:solidFill>
              </a:rPr>
              <a:t>گرد بزرگ</a:t>
            </a:r>
          </a:p>
          <a:p>
            <a:pPr algn="ctr" rtl="1"/>
            <a:r>
              <a:rPr lang="fa-IR" sz="2800" kern="10" dirty="0">
                <a:ln w="9525">
                  <a:solidFill>
                    <a:srgbClr val="FFFF00"/>
                  </a:solidFill>
                  <a:round/>
                  <a:headEnd/>
                  <a:tailEnd/>
                </a:ln>
                <a:solidFill>
                  <a:srgbClr val="FFFF00"/>
                </a:solidFill>
              </a:rPr>
              <a:t>بخش جناغی سینه ای بزرگ</a:t>
            </a:r>
          </a:p>
          <a:p>
            <a:pPr algn="ctr" rtl="1"/>
            <a:r>
              <a:rPr lang="fa-IR" sz="2800" kern="10" dirty="0">
                <a:ln w="9525">
                  <a:solidFill>
                    <a:srgbClr val="FFFF00"/>
                  </a:solidFill>
                  <a:round/>
                  <a:headEnd/>
                  <a:tailEnd/>
                </a:ln>
                <a:solidFill>
                  <a:srgbClr val="FFFF00"/>
                </a:solidFill>
              </a:rPr>
              <a:t>احتمالاً تارهای عضلانی بخش خلفی دلتوئید</a:t>
            </a:r>
            <a:endParaRPr lang="en-US" sz="2800" kern="10" dirty="0">
              <a:ln w="9525">
                <a:solidFill>
                  <a:srgbClr val="FFFF00"/>
                </a:solidFill>
                <a:round/>
                <a:headEnd/>
                <a:tailEnd/>
              </a:ln>
              <a:solidFill>
                <a:srgbClr val="FFFF00"/>
              </a:solidFill>
            </a:endParaRPr>
          </a:p>
        </p:txBody>
      </p:sp>
      <p:sp>
        <p:nvSpPr>
          <p:cNvPr id="225286" name="WordArt 8"/>
          <p:cNvSpPr>
            <a:spLocks noChangeArrowheads="1" noChangeShapeType="1" noTextEdit="1"/>
          </p:cNvSpPr>
          <p:nvPr/>
        </p:nvSpPr>
        <p:spPr bwMode="auto">
          <a:xfrm>
            <a:off x="4727576" y="4868863"/>
            <a:ext cx="2016125" cy="1511300"/>
          </a:xfrm>
          <a:prstGeom prst="rect">
            <a:avLst/>
          </a:prstGeom>
        </p:spPr>
        <p:txBody>
          <a:bodyPr wrap="none" fromWordArt="1">
            <a:prstTxWarp prst="textPlain">
              <a:avLst>
                <a:gd name="adj" fmla="val 50000"/>
              </a:avLst>
            </a:prstTxWarp>
          </a:bodyPr>
          <a:lstStyle/>
          <a:p>
            <a:pPr algn="ctr" rtl="1"/>
            <a:r>
              <a:rPr lang="fa-IR" sz="3200" kern="10">
                <a:ln w="9525">
                  <a:solidFill>
                    <a:srgbClr val="FFFF00"/>
                  </a:solidFill>
                  <a:round/>
                  <a:headEnd/>
                  <a:tailEnd/>
                </a:ln>
                <a:solidFill>
                  <a:srgbClr val="FFFF00"/>
                </a:solidFill>
              </a:rPr>
              <a:t>پشتی بزرگ</a:t>
            </a:r>
          </a:p>
          <a:p>
            <a:pPr algn="ctr" rtl="1"/>
            <a:r>
              <a:rPr lang="fa-IR" sz="3200" kern="10">
                <a:ln w="9525">
                  <a:solidFill>
                    <a:srgbClr val="FFFF00"/>
                  </a:solidFill>
                  <a:round/>
                  <a:headEnd/>
                  <a:tailEnd/>
                </a:ln>
                <a:solidFill>
                  <a:srgbClr val="FFFF00"/>
                </a:solidFill>
              </a:rPr>
              <a:t>گرد بزرگ</a:t>
            </a:r>
          </a:p>
          <a:p>
            <a:pPr algn="ctr" rtl="1"/>
            <a:r>
              <a:rPr lang="fa-IR" sz="3200" kern="10">
                <a:ln w="9525">
                  <a:solidFill>
                    <a:srgbClr val="FFFF00"/>
                  </a:solidFill>
                  <a:round/>
                  <a:headEnd/>
                  <a:tailEnd/>
                </a:ln>
                <a:solidFill>
                  <a:srgbClr val="FFFF00"/>
                </a:solidFill>
              </a:rPr>
              <a:t>متوازی الاضلاع</a:t>
            </a:r>
            <a:endParaRPr lang="en-US" sz="3200" kern="10">
              <a:ln w="9525">
                <a:solidFill>
                  <a:srgbClr val="FFFF00"/>
                </a:solidFill>
                <a:round/>
                <a:headEnd/>
                <a:tailEnd/>
              </a:ln>
              <a:solidFill>
                <a:srgbClr val="FFFF00"/>
              </a:solidFill>
            </a:endParaRPr>
          </a:p>
        </p:txBody>
      </p:sp>
      <p:sp>
        <p:nvSpPr>
          <p:cNvPr id="225287" name="WordArt 10"/>
          <p:cNvSpPr>
            <a:spLocks noChangeArrowheads="1" noChangeShapeType="1" noTextEdit="1"/>
          </p:cNvSpPr>
          <p:nvPr/>
        </p:nvSpPr>
        <p:spPr bwMode="auto">
          <a:xfrm>
            <a:off x="7248525" y="4610101"/>
            <a:ext cx="3068638" cy="403225"/>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در مقابل مقاومت:</a:t>
            </a:r>
            <a:endParaRPr lang="en-US" sz="3600" kern="10">
              <a:ln w="9525">
                <a:solidFill>
                  <a:srgbClr val="00FF00"/>
                </a:solidFill>
                <a:round/>
                <a:headEnd/>
                <a:tailEnd/>
              </a:ln>
              <a:solidFill>
                <a:srgbClr val="00FF00"/>
              </a:solidFill>
            </a:endParaRPr>
          </a:p>
        </p:txBody>
      </p:sp>
      <p:sp>
        <p:nvSpPr>
          <p:cNvPr id="175115" name="WordArt 11"/>
          <p:cNvSpPr>
            <a:spLocks noChangeArrowheads="1" noChangeShapeType="1" noTextEdit="1"/>
          </p:cNvSpPr>
          <p:nvPr/>
        </p:nvSpPr>
        <p:spPr bwMode="auto">
          <a:xfrm>
            <a:off x="1890714" y="6381750"/>
            <a:ext cx="8410575" cy="431800"/>
          </a:xfrm>
          <a:prstGeom prst="rect">
            <a:avLst/>
          </a:prstGeom>
        </p:spPr>
        <p:txBody>
          <a:bodyPr wrap="none" fromWordArt="1">
            <a:prstTxWarp prst="textPlain">
              <a:avLst>
                <a:gd name="adj" fmla="val 50000"/>
              </a:avLst>
            </a:prstTxWarp>
          </a:bodyPr>
          <a:lstStyle/>
          <a:p>
            <a:pPr algn="ctr" eaLnBrk="1" hangingPunct="1">
              <a:defRPr/>
            </a:pPr>
            <a:r>
              <a:rPr lang="en-US" sz="3600" kern="10">
                <a:ln w="9525">
                  <a:solidFill>
                    <a:srgbClr val="FF0000"/>
                  </a:solidFill>
                  <a:round/>
                  <a:headEnd/>
                  <a:tailEnd/>
                </a:ln>
                <a:solidFill>
                  <a:srgbClr val="FF0000"/>
                </a:solidFill>
                <a:latin typeface="Arial" charset="0"/>
                <a:cs typeface="B Nazanin"/>
              </a:rPr>
              <a:t>(392/54 N.m) </a:t>
            </a:r>
            <a:r>
              <a:rPr lang="fa-IR" sz="3600" kern="10">
                <a:ln w="9525">
                  <a:solidFill>
                    <a:srgbClr val="FF0000"/>
                  </a:solidFill>
                  <a:round/>
                  <a:headEnd/>
                  <a:tailEnd/>
                </a:ln>
                <a:solidFill>
                  <a:srgbClr val="FF0000"/>
                </a:solidFill>
                <a:latin typeface="Arial" charset="0"/>
                <a:cs typeface="B Nazanin"/>
              </a:rPr>
              <a:t>قوی ترین حرکت دست از مفصل شانه</a:t>
            </a:r>
            <a:endParaRPr lang="en-US" sz="3600" kern="10">
              <a:ln w="9525">
                <a:solidFill>
                  <a:srgbClr val="FF0000"/>
                </a:solidFill>
                <a:round/>
                <a:headEnd/>
                <a:tailEnd/>
              </a:ln>
              <a:solidFill>
                <a:srgbClr val="FF0000"/>
              </a:solidFill>
              <a:latin typeface="Arial" charset="0"/>
              <a:cs typeface="B Nazanin"/>
            </a:endParaRPr>
          </a:p>
        </p:txBody>
      </p:sp>
      <p:pic>
        <p:nvPicPr>
          <p:cNvPr id="225289" name="Picture 13" descr="MatteoMorandi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228725"/>
            <a:ext cx="31178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27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WordArt 4"/>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sp>
        <p:nvSpPr>
          <p:cNvPr id="176133" name="WordArt 5"/>
          <p:cNvSpPr>
            <a:spLocks noChangeArrowheads="1" noChangeShapeType="1" noTextEdit="1"/>
          </p:cNvSpPr>
          <p:nvPr/>
        </p:nvSpPr>
        <p:spPr bwMode="auto">
          <a:xfrm>
            <a:off x="7256463" y="1685926"/>
            <a:ext cx="28003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115/76 N.m </a:t>
            </a:r>
            <a:r>
              <a:rPr lang="fa-IR" sz="2400" kern="10">
                <a:ln w="9525">
                  <a:solidFill>
                    <a:srgbClr val="FFFF00"/>
                  </a:solidFill>
                  <a:round/>
                  <a:headEnd/>
                  <a:tailEnd/>
                </a:ln>
                <a:solidFill>
                  <a:srgbClr val="FFFF00"/>
                </a:solidFill>
                <a:latin typeface="Arial" charset="0"/>
                <a:cs typeface="B Nazanin"/>
              </a:rPr>
              <a:t>سینه ای بزرگ</a:t>
            </a:r>
            <a:endParaRPr lang="en-US" sz="2400" kern="10">
              <a:ln w="9525">
                <a:solidFill>
                  <a:srgbClr val="FFFF00"/>
                </a:solidFill>
                <a:round/>
                <a:headEnd/>
                <a:tailEnd/>
              </a:ln>
              <a:solidFill>
                <a:srgbClr val="FFFF00"/>
              </a:solidFill>
              <a:latin typeface="Arial" charset="0"/>
              <a:cs typeface="B Nazanin"/>
            </a:endParaRPr>
          </a:p>
        </p:txBody>
      </p:sp>
      <p:sp>
        <p:nvSpPr>
          <p:cNvPr id="176134" name="WordArt 6"/>
          <p:cNvSpPr>
            <a:spLocks noChangeArrowheads="1" noChangeShapeType="1" noTextEdit="1"/>
          </p:cNvSpPr>
          <p:nvPr/>
        </p:nvSpPr>
        <p:spPr bwMode="auto">
          <a:xfrm>
            <a:off x="7535863" y="2236789"/>
            <a:ext cx="24955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83/39 N.m </a:t>
            </a:r>
            <a:r>
              <a:rPr lang="fa-IR" sz="2400" kern="10">
                <a:ln w="9525">
                  <a:solidFill>
                    <a:srgbClr val="FFFF00"/>
                  </a:solidFill>
                  <a:round/>
                  <a:headEnd/>
                  <a:tailEnd/>
                </a:ln>
                <a:solidFill>
                  <a:srgbClr val="FFFF00"/>
                </a:solidFill>
                <a:latin typeface="Arial" charset="0"/>
                <a:cs typeface="B Nazanin"/>
              </a:rPr>
              <a:t>سه سربازویی</a:t>
            </a:r>
            <a:endParaRPr lang="en-US" sz="2400" kern="10">
              <a:ln w="9525">
                <a:solidFill>
                  <a:srgbClr val="FFFF00"/>
                </a:solidFill>
                <a:round/>
                <a:headEnd/>
                <a:tailEnd/>
              </a:ln>
              <a:solidFill>
                <a:srgbClr val="FFFF00"/>
              </a:solidFill>
              <a:latin typeface="Arial" charset="0"/>
              <a:cs typeface="B Nazanin"/>
            </a:endParaRPr>
          </a:p>
        </p:txBody>
      </p:sp>
      <p:sp>
        <p:nvSpPr>
          <p:cNvPr id="176135" name="WordArt 7"/>
          <p:cNvSpPr>
            <a:spLocks noChangeArrowheads="1" noChangeShapeType="1" noTextEdit="1"/>
          </p:cNvSpPr>
          <p:nvPr/>
        </p:nvSpPr>
        <p:spPr bwMode="auto">
          <a:xfrm>
            <a:off x="7856539" y="2781301"/>
            <a:ext cx="22002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56/96 N.m </a:t>
            </a:r>
            <a:r>
              <a:rPr lang="fa-IR" sz="2400" kern="10">
                <a:ln w="9525">
                  <a:solidFill>
                    <a:srgbClr val="FFFF00"/>
                  </a:solidFill>
                  <a:round/>
                  <a:headEnd/>
                  <a:tailEnd/>
                </a:ln>
                <a:solidFill>
                  <a:srgbClr val="FFFF00"/>
                </a:solidFill>
                <a:latin typeface="Arial" charset="0"/>
                <a:cs typeface="B Nazanin"/>
              </a:rPr>
              <a:t>گرد بزرگ</a:t>
            </a:r>
            <a:endParaRPr lang="en-US" sz="2400" kern="10">
              <a:ln w="9525">
                <a:solidFill>
                  <a:srgbClr val="FFFF00"/>
                </a:solidFill>
                <a:round/>
                <a:headEnd/>
                <a:tailEnd/>
              </a:ln>
              <a:solidFill>
                <a:srgbClr val="FFFF00"/>
              </a:solidFill>
              <a:latin typeface="Arial" charset="0"/>
              <a:cs typeface="B Nazanin"/>
            </a:endParaRPr>
          </a:p>
        </p:txBody>
      </p:sp>
      <p:sp>
        <p:nvSpPr>
          <p:cNvPr id="176136" name="WordArt 8"/>
          <p:cNvSpPr>
            <a:spLocks noChangeArrowheads="1" noChangeShapeType="1" noTextEdit="1"/>
          </p:cNvSpPr>
          <p:nvPr/>
        </p:nvSpPr>
        <p:spPr bwMode="auto">
          <a:xfrm>
            <a:off x="7666039" y="3357564"/>
            <a:ext cx="23907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53/96 N.m </a:t>
            </a:r>
            <a:r>
              <a:rPr lang="fa-IR" sz="2400" kern="10">
                <a:ln w="9525">
                  <a:solidFill>
                    <a:srgbClr val="FFFF00"/>
                  </a:solidFill>
                  <a:round/>
                  <a:headEnd/>
                  <a:tailEnd/>
                </a:ln>
                <a:solidFill>
                  <a:srgbClr val="FFFF00"/>
                </a:solidFill>
                <a:latin typeface="Arial" charset="0"/>
                <a:cs typeface="B Nazanin"/>
              </a:rPr>
              <a:t>پشتی بزرگ</a:t>
            </a:r>
            <a:endParaRPr lang="en-US" sz="2400" kern="10">
              <a:ln w="9525">
                <a:solidFill>
                  <a:srgbClr val="FFFF00"/>
                </a:solidFill>
                <a:round/>
                <a:headEnd/>
                <a:tailEnd/>
              </a:ln>
              <a:solidFill>
                <a:srgbClr val="FFFF00"/>
              </a:solidFill>
              <a:latin typeface="Arial" charset="0"/>
              <a:cs typeface="B Nazanin"/>
            </a:endParaRPr>
          </a:p>
        </p:txBody>
      </p:sp>
      <p:sp>
        <p:nvSpPr>
          <p:cNvPr id="176137" name="WordArt 9"/>
          <p:cNvSpPr>
            <a:spLocks noChangeArrowheads="1" noChangeShapeType="1" noTextEdit="1"/>
          </p:cNvSpPr>
          <p:nvPr/>
        </p:nvSpPr>
        <p:spPr bwMode="auto">
          <a:xfrm>
            <a:off x="7856539" y="3917951"/>
            <a:ext cx="22002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9/81 N.m </a:t>
            </a:r>
            <a:r>
              <a:rPr lang="fa-IR" sz="2400" kern="10">
                <a:ln w="9525">
                  <a:solidFill>
                    <a:srgbClr val="FFFF00"/>
                  </a:solidFill>
                  <a:round/>
                  <a:headEnd/>
                  <a:tailEnd/>
                </a:ln>
                <a:solidFill>
                  <a:srgbClr val="FFFF00"/>
                </a:solidFill>
                <a:latin typeface="Arial" charset="0"/>
                <a:cs typeface="B Nazanin"/>
              </a:rPr>
              <a:t>تحت کتفی</a:t>
            </a:r>
            <a:endParaRPr lang="en-US" sz="2400" kern="10">
              <a:ln w="9525">
                <a:solidFill>
                  <a:srgbClr val="FFFF00"/>
                </a:solidFill>
                <a:round/>
                <a:headEnd/>
                <a:tailEnd/>
              </a:ln>
              <a:solidFill>
                <a:srgbClr val="FFFF00"/>
              </a:solidFill>
              <a:latin typeface="Arial" charset="0"/>
              <a:cs typeface="B Nazanin"/>
            </a:endParaRPr>
          </a:p>
        </p:txBody>
      </p:sp>
      <p:sp>
        <p:nvSpPr>
          <p:cNvPr id="176138" name="WordArt 10"/>
          <p:cNvSpPr>
            <a:spLocks noChangeArrowheads="1" noChangeShapeType="1" noTextEdit="1"/>
          </p:cNvSpPr>
          <p:nvPr/>
        </p:nvSpPr>
        <p:spPr bwMode="auto">
          <a:xfrm>
            <a:off x="7608889" y="4468814"/>
            <a:ext cx="24479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19/62 N.m </a:t>
            </a:r>
            <a:r>
              <a:rPr lang="fa-IR" sz="2400" kern="10">
                <a:ln w="9525">
                  <a:solidFill>
                    <a:srgbClr val="FFFF00"/>
                  </a:solidFill>
                  <a:round/>
                  <a:headEnd/>
                  <a:tailEnd/>
                </a:ln>
                <a:solidFill>
                  <a:srgbClr val="FFFF00"/>
                </a:solidFill>
                <a:latin typeface="Arial" charset="0"/>
                <a:cs typeface="B Nazanin"/>
              </a:rPr>
              <a:t>غرابی بازویی</a:t>
            </a:r>
            <a:endParaRPr lang="en-US" sz="2400" kern="10">
              <a:ln w="9525">
                <a:solidFill>
                  <a:srgbClr val="FFFF00"/>
                </a:solidFill>
                <a:round/>
                <a:headEnd/>
                <a:tailEnd/>
              </a:ln>
              <a:solidFill>
                <a:srgbClr val="FFFF00"/>
              </a:solidFill>
              <a:latin typeface="Arial" charset="0"/>
              <a:cs typeface="B Nazanin"/>
            </a:endParaRPr>
          </a:p>
        </p:txBody>
      </p:sp>
      <p:sp>
        <p:nvSpPr>
          <p:cNvPr id="176139" name="WordArt 11"/>
          <p:cNvSpPr>
            <a:spLocks noChangeArrowheads="1" noChangeShapeType="1" noTextEdit="1"/>
          </p:cNvSpPr>
          <p:nvPr/>
        </p:nvSpPr>
        <p:spPr bwMode="auto">
          <a:xfrm>
            <a:off x="6904039" y="4997451"/>
            <a:ext cx="31527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20/60 N.m </a:t>
            </a:r>
            <a:r>
              <a:rPr lang="fa-IR" sz="2400" kern="10">
                <a:ln w="9525">
                  <a:solidFill>
                    <a:srgbClr val="FFFF00"/>
                  </a:solidFill>
                  <a:round/>
                  <a:headEnd/>
                  <a:tailEnd/>
                </a:ln>
                <a:solidFill>
                  <a:srgbClr val="FFFF00"/>
                </a:solidFill>
                <a:latin typeface="Arial" charset="0"/>
                <a:cs typeface="B Nazanin"/>
              </a:rPr>
              <a:t>سرکوتاه دوسربازویی</a:t>
            </a:r>
            <a:endParaRPr lang="en-US" sz="2400" kern="10">
              <a:ln w="9525">
                <a:solidFill>
                  <a:srgbClr val="FFFF00"/>
                </a:solidFill>
                <a:round/>
                <a:headEnd/>
                <a:tailEnd/>
              </a:ln>
              <a:solidFill>
                <a:srgbClr val="FFFF00"/>
              </a:solidFill>
              <a:latin typeface="Arial" charset="0"/>
              <a:cs typeface="B Nazanin"/>
            </a:endParaRPr>
          </a:p>
        </p:txBody>
      </p:sp>
      <p:sp>
        <p:nvSpPr>
          <p:cNvPr id="176140" name="WordArt 12"/>
          <p:cNvSpPr>
            <a:spLocks noChangeArrowheads="1" noChangeShapeType="1" noTextEdit="1"/>
          </p:cNvSpPr>
          <p:nvPr/>
        </p:nvSpPr>
        <p:spPr bwMode="auto">
          <a:xfrm>
            <a:off x="8351839" y="5645151"/>
            <a:ext cx="17049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33/35 N.m </a:t>
            </a:r>
            <a:r>
              <a:rPr lang="fa-IR" sz="2400" kern="10">
                <a:ln w="9525">
                  <a:solidFill>
                    <a:srgbClr val="FFFF00"/>
                  </a:solidFill>
                  <a:round/>
                  <a:headEnd/>
                  <a:tailEnd/>
                </a:ln>
                <a:solidFill>
                  <a:srgbClr val="FFFF00"/>
                </a:solidFill>
                <a:latin typeface="Arial" charset="0"/>
                <a:cs typeface="B Nazanin"/>
              </a:rPr>
              <a:t>دالی</a:t>
            </a:r>
            <a:endParaRPr lang="en-US" sz="2400" kern="10">
              <a:ln w="9525">
                <a:solidFill>
                  <a:srgbClr val="FFFF00"/>
                </a:solidFill>
                <a:round/>
                <a:headEnd/>
                <a:tailEnd/>
              </a:ln>
              <a:solidFill>
                <a:srgbClr val="FFFF00"/>
              </a:solidFill>
              <a:latin typeface="Arial" charset="0"/>
              <a:cs typeface="B Nazanin"/>
            </a:endParaRPr>
          </a:p>
        </p:txBody>
      </p:sp>
      <p:grpSp>
        <p:nvGrpSpPr>
          <p:cNvPr id="2" name="Group 22"/>
          <p:cNvGrpSpPr>
            <a:grpSpLocks/>
          </p:cNvGrpSpPr>
          <p:nvPr/>
        </p:nvGrpSpPr>
        <p:grpSpPr bwMode="auto">
          <a:xfrm>
            <a:off x="6383338" y="1373188"/>
            <a:ext cx="3770312" cy="3295650"/>
            <a:chOff x="3061" y="865"/>
            <a:chExt cx="2375" cy="2076"/>
          </a:xfrm>
        </p:grpSpPr>
        <p:sp>
          <p:nvSpPr>
            <p:cNvPr id="227345" name="AutoShape 13"/>
            <p:cNvSpPr>
              <a:spLocks noChangeArrowheads="1"/>
            </p:cNvSpPr>
            <p:nvPr/>
          </p:nvSpPr>
          <p:spPr bwMode="auto">
            <a:xfrm>
              <a:off x="3061" y="865"/>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27346" name="AutoShape 14"/>
            <p:cNvSpPr>
              <a:spLocks noChangeArrowheads="1"/>
            </p:cNvSpPr>
            <p:nvPr/>
          </p:nvSpPr>
          <p:spPr bwMode="auto">
            <a:xfrm>
              <a:off x="3077" y="2261"/>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sp>
        <p:nvSpPr>
          <p:cNvPr id="227340" name="WordArt 15"/>
          <p:cNvSpPr>
            <a:spLocks noChangeArrowheads="1" noChangeShapeType="1" noTextEdit="1"/>
          </p:cNvSpPr>
          <p:nvPr/>
        </p:nvSpPr>
        <p:spPr bwMode="auto">
          <a:xfrm>
            <a:off x="5087938" y="1557339"/>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27341" name="WordArt 16"/>
          <p:cNvSpPr>
            <a:spLocks noChangeArrowheads="1" noChangeShapeType="1" noTextEdit="1"/>
          </p:cNvSpPr>
          <p:nvPr/>
        </p:nvSpPr>
        <p:spPr bwMode="auto">
          <a:xfrm>
            <a:off x="5235576" y="3789364"/>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pic>
        <p:nvPicPr>
          <p:cNvPr id="227342" name="Picture 17" descr="pecmajor"/>
          <p:cNvPicPr>
            <a:picLocks noChangeAspect="1" noChangeArrowheads="1"/>
          </p:cNvPicPr>
          <p:nvPr/>
        </p:nvPicPr>
        <p:blipFill>
          <a:blip r:embed="rId6">
            <a:clrChange>
              <a:clrFrom>
                <a:srgbClr val="1E1F23"/>
              </a:clrFrom>
              <a:clrTo>
                <a:srgbClr val="1E1F23">
                  <a:alpha val="0"/>
                </a:srgbClr>
              </a:clrTo>
            </a:clrChange>
            <a:extLst>
              <a:ext uri="{28A0092B-C50C-407E-A947-70E740481C1C}">
                <a14:useLocalDpi xmlns:a14="http://schemas.microsoft.com/office/drawing/2010/main" val="0"/>
              </a:ext>
            </a:extLst>
          </a:blip>
          <a:srcRect/>
          <a:stretch>
            <a:fillRect/>
          </a:stretch>
        </p:blipFill>
        <p:spPr bwMode="auto">
          <a:xfrm>
            <a:off x="1524000" y="1077914"/>
            <a:ext cx="3276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43" name="Picture 18" descr="fig_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005264"/>
            <a:ext cx="32766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9" y="4868863"/>
            <a:ext cx="1584325" cy="19431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3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9378" name="Picture 8" desc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3" y="5229225"/>
            <a:ext cx="27368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9" des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6" y="2349500"/>
            <a:ext cx="26638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Grp="1" noChangeArrowheads="1"/>
          </p:cNvSpPr>
          <p:nvPr>
            <p:ph type="title" idx="4294967295"/>
          </p:nvPr>
        </p:nvSpPr>
        <p:spPr/>
        <p:txBody>
          <a:bodyPr anchorCtr="1"/>
          <a:lstStyle/>
          <a:p>
            <a:pPr eaLnBrk="1" hangingPunct="1">
              <a:defRPr/>
            </a:pPr>
            <a:r>
              <a:rPr lang="fa-IR" smtClean="0"/>
              <a:t>سهم نيروي وارده</a:t>
            </a:r>
            <a:endParaRPr lang="en-US" smtClean="0"/>
          </a:p>
        </p:txBody>
      </p:sp>
      <p:sp>
        <p:nvSpPr>
          <p:cNvPr id="92166" name="Rectangle 6"/>
          <p:cNvSpPr>
            <a:spLocks noGrp="1" noChangeArrowheads="1"/>
          </p:cNvSpPr>
          <p:nvPr>
            <p:ph type="body" sz="half" idx="4294967295"/>
          </p:nvPr>
        </p:nvSpPr>
        <p:spPr>
          <a:xfrm>
            <a:off x="4656138" y="1600200"/>
            <a:ext cx="5554662" cy="4997450"/>
          </a:xfrm>
        </p:spPr>
        <p:txBody>
          <a:bodyPr>
            <a:normAutofit fontScale="92500" lnSpcReduction="10000"/>
          </a:bodyPr>
          <a:lstStyle/>
          <a:p>
            <a:pPr marL="533400" indent="-533400">
              <a:buSzPct val="110000"/>
              <a:buNone/>
              <a:defRPr/>
            </a:pPr>
            <a:r>
              <a:rPr lang="fa-IR" sz="2400"/>
              <a:t>1. عضله سينه اي بزرگ          </a:t>
            </a:r>
            <a:r>
              <a:rPr lang="en-US" sz="2400"/>
              <a:t>n.m</a:t>
            </a:r>
            <a:r>
              <a:rPr lang="fa-IR" sz="2400"/>
              <a:t> 76/115            </a:t>
            </a:r>
          </a:p>
          <a:p>
            <a:pPr marL="533400" indent="-533400">
              <a:buSzPct val="110000"/>
              <a:buFont typeface="Wingdings" panose="05000000000000000000" pitchFamily="2" charset="2"/>
              <a:buChar char="Ø"/>
              <a:defRPr/>
            </a:pPr>
            <a:endParaRPr lang="fa-IR" sz="2400"/>
          </a:p>
          <a:p>
            <a:pPr marL="533400" indent="-533400">
              <a:buSzPct val="110000"/>
              <a:buNone/>
              <a:defRPr/>
            </a:pPr>
            <a:r>
              <a:rPr lang="fa-IR" sz="2400"/>
              <a:t>                                 </a:t>
            </a:r>
            <a:r>
              <a:rPr lang="en-US" sz="2400">
                <a:solidFill>
                  <a:srgbClr val="000000"/>
                </a:solidFill>
                <a:effectLst>
                  <a:outerShdw blurRad="38100" dist="38100" dir="2700000" algn="tl">
                    <a:srgbClr val="FFFFFF"/>
                  </a:outerShdw>
                </a:effectLst>
              </a:rPr>
              <a:t>n.m</a:t>
            </a:r>
            <a:r>
              <a:rPr lang="fa-IR" sz="2400">
                <a:solidFill>
                  <a:srgbClr val="000000"/>
                </a:solidFill>
                <a:effectLst>
                  <a:outerShdw blurRad="38100" dist="38100" dir="2700000" algn="tl">
                    <a:srgbClr val="FFFFFF"/>
                  </a:outerShdw>
                </a:effectLst>
              </a:rPr>
              <a:t> 39/83</a:t>
            </a:r>
          </a:p>
          <a:p>
            <a:pPr marL="533400" indent="-533400">
              <a:buSzPct val="110000"/>
              <a:buNone/>
              <a:defRPr/>
            </a:pPr>
            <a:r>
              <a:rPr lang="fa-IR" sz="2400"/>
              <a:t>2. عضله سه سربازويي   </a:t>
            </a:r>
          </a:p>
          <a:p>
            <a:pPr marL="533400" indent="-533400">
              <a:buSzPct val="110000"/>
              <a:buFont typeface="Wingdings" panose="05000000000000000000" pitchFamily="2" charset="2"/>
              <a:buChar char="Ø"/>
              <a:defRPr/>
            </a:pPr>
            <a:endParaRPr lang="fa-IR" sz="2400"/>
          </a:p>
          <a:p>
            <a:pPr marL="533400" indent="-533400">
              <a:buSzPct val="110000"/>
              <a:buFont typeface="Wingdings" panose="05000000000000000000" pitchFamily="2" charset="2"/>
              <a:buChar char="Ø"/>
              <a:defRPr/>
            </a:pPr>
            <a:endParaRPr lang="fa-IR" sz="2400"/>
          </a:p>
          <a:p>
            <a:pPr marL="533400" indent="-533400">
              <a:buSzPct val="110000"/>
              <a:buNone/>
              <a:defRPr/>
            </a:pPr>
            <a:r>
              <a:rPr lang="fa-IR" sz="2400"/>
              <a:t>3. عضله گرد بزرگ         </a:t>
            </a:r>
            <a:r>
              <a:rPr lang="en-US" sz="2400"/>
              <a:t> n.m</a:t>
            </a:r>
            <a:r>
              <a:rPr lang="fa-IR" sz="2400"/>
              <a:t> 05/56     </a:t>
            </a:r>
          </a:p>
          <a:p>
            <a:pPr marL="533400" indent="-533400">
              <a:buSzPct val="110000"/>
              <a:buFont typeface="Wingdings" panose="05000000000000000000" pitchFamily="2" charset="2"/>
              <a:buChar char="Ø"/>
              <a:defRPr/>
            </a:pPr>
            <a:endParaRPr lang="fa-IR" sz="2400"/>
          </a:p>
          <a:p>
            <a:pPr marL="533400" indent="-533400">
              <a:buSzPct val="110000"/>
              <a:buFont typeface="Wingdings" panose="05000000000000000000" pitchFamily="2" charset="2"/>
              <a:buChar char="Ø"/>
              <a:defRPr/>
            </a:pPr>
            <a:endParaRPr lang="fa-IR" sz="2400"/>
          </a:p>
          <a:p>
            <a:pPr marL="533400" indent="-533400">
              <a:buSzPct val="110000"/>
              <a:buNone/>
              <a:defRPr/>
            </a:pPr>
            <a:r>
              <a:rPr lang="fa-IR" sz="2400"/>
              <a:t>4. عضله پشتي بزرگ</a:t>
            </a:r>
          </a:p>
          <a:p>
            <a:pPr marL="533400" indent="-533400">
              <a:buSzPct val="110000"/>
              <a:buNone/>
              <a:defRPr/>
            </a:pPr>
            <a:r>
              <a:rPr lang="fa-IR" sz="2400"/>
              <a:t>                       </a:t>
            </a:r>
            <a:r>
              <a:rPr lang="en-US" sz="2400"/>
              <a:t> </a:t>
            </a:r>
            <a:r>
              <a:rPr lang="en-US" sz="2400">
                <a:solidFill>
                  <a:srgbClr val="000000"/>
                </a:solidFill>
                <a:effectLst>
                  <a:outerShdw blurRad="38100" dist="38100" dir="2700000" algn="tl">
                    <a:srgbClr val="FFFFFF"/>
                  </a:outerShdw>
                </a:effectLst>
              </a:rPr>
              <a:t>n.m</a:t>
            </a:r>
            <a:r>
              <a:rPr lang="fa-IR" sz="2400">
                <a:solidFill>
                  <a:srgbClr val="000000"/>
                </a:solidFill>
                <a:effectLst>
                  <a:outerShdw blurRad="38100" dist="38100" dir="2700000" algn="tl">
                    <a:srgbClr val="FFFFFF"/>
                  </a:outerShdw>
                </a:effectLst>
              </a:rPr>
              <a:t> 96/53</a:t>
            </a:r>
            <a:endParaRPr lang="en-US" sz="2400">
              <a:solidFill>
                <a:srgbClr val="000000"/>
              </a:solidFill>
              <a:effectLst>
                <a:outerShdw blurRad="38100" dist="38100" dir="2700000" algn="tl">
                  <a:srgbClr val="FFFFFF"/>
                </a:outerShdw>
              </a:effectLst>
            </a:endParaRPr>
          </a:p>
        </p:txBody>
      </p:sp>
      <p:pic>
        <p:nvPicPr>
          <p:cNvPr id="229382" name="Picture 7" descr="250px-Pectoralis_majo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992313" y="1052513"/>
            <a:ext cx="2519362" cy="1727200"/>
          </a:xfrm>
          <a:noFill/>
          <a:extLst>
            <a:ext uri="{909E8E84-426E-40DD-AFC4-6F175D3DCCD1}">
              <a14:hiddenFill xmlns:a14="http://schemas.microsoft.com/office/drawing/2010/main">
                <a:solidFill>
                  <a:srgbClr val="FFFFFF"/>
                </a:solidFill>
              </a14:hiddenFill>
            </a:ext>
          </a:extLst>
        </p:spPr>
      </p:pic>
      <p:pic>
        <p:nvPicPr>
          <p:cNvPr id="229383" name="Picture 10" descr="INTrotation_TERES_MAJ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3357564"/>
            <a:ext cx="2736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4" name="AutoShape 11"/>
          <p:cNvSpPr>
            <a:spLocks noChangeArrowheads="1"/>
          </p:cNvSpPr>
          <p:nvPr/>
        </p:nvSpPr>
        <p:spPr bwMode="auto">
          <a:xfrm>
            <a:off x="4656139" y="1916114"/>
            <a:ext cx="2344737" cy="287337"/>
          </a:xfrm>
          <a:prstGeom prst="leftArrow">
            <a:avLst>
              <a:gd name="adj1" fmla="val 50000"/>
              <a:gd name="adj2" fmla="val 204006"/>
            </a:avLst>
          </a:prstGeom>
          <a:solidFill>
            <a:schemeClr val="accent1"/>
          </a:solidFill>
          <a:ln w="9525">
            <a:solidFill>
              <a:schemeClr val="tx1"/>
            </a:solidFill>
            <a:miter lim="800000"/>
            <a:headEnd/>
            <a:tailEnd/>
          </a:ln>
        </p:spPr>
        <p:txBody>
          <a:bodyPr wrap="none" anchor="ctr"/>
          <a:lstStyle>
            <a:lvl1pPr algn="r" rtl="1">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sp>
        <p:nvSpPr>
          <p:cNvPr id="229385" name="AutoShape 12"/>
          <p:cNvSpPr>
            <a:spLocks noChangeArrowheads="1"/>
          </p:cNvSpPr>
          <p:nvPr/>
        </p:nvSpPr>
        <p:spPr bwMode="auto">
          <a:xfrm>
            <a:off x="4583114" y="4581526"/>
            <a:ext cx="2447925" cy="288925"/>
          </a:xfrm>
          <a:prstGeom prst="leftArrow">
            <a:avLst>
              <a:gd name="adj1" fmla="val 50000"/>
              <a:gd name="adj2" fmla="val 211813"/>
            </a:avLst>
          </a:prstGeom>
          <a:solidFill>
            <a:schemeClr val="accent1"/>
          </a:solidFill>
          <a:ln w="9525">
            <a:solidFill>
              <a:schemeClr val="tx1"/>
            </a:solidFill>
            <a:miter lim="800000"/>
            <a:headEnd/>
            <a:tailEnd/>
          </a:ln>
        </p:spPr>
        <p:txBody>
          <a:bodyPr wrap="none" anchor="ctr"/>
          <a:lstStyle>
            <a:lvl1pPr algn="r" rtl="1">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spTree>
    <p:extLst>
      <p:ext uri="{BB962C8B-B14F-4D97-AF65-F5344CB8AC3E}">
        <p14:creationId xmlns:p14="http://schemas.microsoft.com/office/powerpoint/2010/main" val="110023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2000"/>
                                        <p:tgtEl>
                                          <p:spTgt spid="921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166"/>
                                        </p:tgtEl>
                                        <p:attrNameLst>
                                          <p:attrName>style.visibility</p:attrName>
                                        </p:attrNameLst>
                                      </p:cBhvr>
                                      <p:to>
                                        <p:strVal val="visible"/>
                                      </p:to>
                                    </p:set>
                                    <p:animEffect transition="in" filter="fade">
                                      <p:cBhvr>
                                        <p:cTn id="10" dur="20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p:bldP spid="92166" grpId="0"/>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2139950" y="307976"/>
            <a:ext cx="7931150" cy="576263"/>
          </a:xfrm>
        </p:spPr>
        <p:txBody>
          <a:bodyPr anchorCtr="1"/>
          <a:lstStyle/>
          <a:p>
            <a:pPr eaLnBrk="1" hangingPunct="1">
              <a:defRPr/>
            </a:pPr>
            <a:r>
              <a:rPr lang="fa-IR" sz="4000"/>
              <a:t>سهم نيروي وارده</a:t>
            </a:r>
            <a:endParaRPr lang="en-US" sz="4000"/>
          </a:p>
        </p:txBody>
      </p:sp>
      <p:sp>
        <p:nvSpPr>
          <p:cNvPr id="94213" name="Rectangle 5"/>
          <p:cNvSpPr>
            <a:spLocks noGrp="1" noChangeArrowheads="1"/>
          </p:cNvSpPr>
          <p:nvPr>
            <p:ph type="body" sz="half" idx="4294967295"/>
          </p:nvPr>
        </p:nvSpPr>
        <p:spPr>
          <a:xfrm>
            <a:off x="2782889" y="1268413"/>
            <a:ext cx="7634287" cy="5256212"/>
          </a:xfrm>
        </p:spPr>
        <p:txBody>
          <a:bodyPr/>
          <a:lstStyle/>
          <a:p>
            <a:pPr marL="533400" indent="-533400" algn="r" rtl="1">
              <a:buSzPct val="105000"/>
              <a:buNone/>
              <a:defRPr/>
            </a:pPr>
            <a:r>
              <a:rPr lang="fa-IR" sz="2800" dirty="0"/>
              <a:t>6.عضله دالي  </a:t>
            </a:r>
            <a:r>
              <a:rPr lang="en-US" sz="2800" dirty="0"/>
              <a:t> </a:t>
            </a:r>
            <a:r>
              <a:rPr lang="en-US" sz="2800" dirty="0" err="1"/>
              <a:t>n.m</a:t>
            </a:r>
            <a:r>
              <a:rPr lang="fa-IR" sz="2800" dirty="0"/>
              <a:t> 35/33</a:t>
            </a:r>
          </a:p>
          <a:p>
            <a:pPr marL="533400" indent="-533400" algn="r" rtl="1">
              <a:buSzPct val="105000"/>
              <a:defRPr/>
            </a:pPr>
            <a:endParaRPr lang="fa-IR" sz="2800" dirty="0"/>
          </a:p>
          <a:p>
            <a:pPr marL="533400" indent="-533400" algn="r" rtl="1">
              <a:buSzPct val="105000"/>
              <a:buNone/>
              <a:defRPr/>
            </a:pPr>
            <a:r>
              <a:rPr lang="fa-IR" sz="2800" dirty="0"/>
              <a:t>7.سر كوتاه دو سر بازويي     </a:t>
            </a:r>
          </a:p>
          <a:p>
            <a:pPr marL="533400" indent="-533400" algn="r" rtl="1">
              <a:buSzPct val="105000"/>
              <a:buNone/>
              <a:defRPr/>
            </a:pPr>
            <a:r>
              <a:rPr lang="fa-IR" sz="2800" dirty="0"/>
              <a:t>                                        </a:t>
            </a:r>
            <a:r>
              <a:rPr lang="en-US" sz="2800" dirty="0" err="1"/>
              <a:t>n.m</a:t>
            </a:r>
            <a:r>
              <a:rPr lang="fa-IR" sz="2800" dirty="0"/>
              <a:t> 60/20 </a:t>
            </a:r>
          </a:p>
          <a:p>
            <a:pPr marL="533400" indent="-533400" algn="r" rtl="1">
              <a:buSzPct val="105000"/>
              <a:defRPr/>
            </a:pPr>
            <a:endParaRPr lang="fa-IR" sz="2800" dirty="0"/>
          </a:p>
          <a:p>
            <a:pPr marL="533400" indent="-533400" algn="r" rtl="1">
              <a:buSzPct val="105000"/>
              <a:buNone/>
              <a:defRPr/>
            </a:pPr>
            <a:r>
              <a:rPr lang="fa-IR" sz="2800" dirty="0"/>
              <a:t>8. عضله غرابي بازويي</a:t>
            </a:r>
          </a:p>
          <a:p>
            <a:pPr marL="533400" indent="-533400" algn="r" rtl="1">
              <a:buSzPct val="105000"/>
              <a:buNone/>
              <a:defRPr/>
            </a:pPr>
            <a:r>
              <a:rPr lang="fa-IR" sz="2800" dirty="0"/>
              <a:t>                        </a:t>
            </a:r>
            <a:r>
              <a:rPr lang="en-US" sz="2800" dirty="0" err="1"/>
              <a:t>n.m</a:t>
            </a:r>
            <a:r>
              <a:rPr lang="fa-IR" sz="2800" dirty="0"/>
              <a:t> 62/19  </a:t>
            </a:r>
            <a:r>
              <a:rPr lang="en-US" sz="2800" dirty="0"/>
              <a:t>        </a:t>
            </a:r>
            <a:endParaRPr lang="fa-IR" sz="2800" dirty="0"/>
          </a:p>
          <a:p>
            <a:pPr marL="533400" indent="-533400" algn="r" rtl="1">
              <a:buSzPct val="105000"/>
              <a:buNone/>
              <a:defRPr/>
            </a:pPr>
            <a:endParaRPr lang="fa-IR" sz="2800" dirty="0"/>
          </a:p>
          <a:p>
            <a:pPr marL="533400" indent="-533400" algn="r" rtl="1">
              <a:buSzPct val="105000"/>
              <a:buNone/>
              <a:defRPr/>
            </a:pPr>
            <a:r>
              <a:rPr lang="fa-IR" sz="2800" dirty="0"/>
              <a:t>9. عضله تحت كتفي             </a:t>
            </a:r>
            <a:r>
              <a:rPr lang="en-US" sz="2800" dirty="0" err="1"/>
              <a:t>n.m</a:t>
            </a:r>
            <a:r>
              <a:rPr lang="fa-IR" sz="2800" dirty="0"/>
              <a:t> 81/9</a:t>
            </a:r>
          </a:p>
          <a:p>
            <a:pPr marL="533400" indent="-533400" algn="r" rtl="1">
              <a:buSzPct val="105000"/>
              <a:buNone/>
              <a:defRPr/>
            </a:pPr>
            <a:endParaRPr lang="fa-IR" sz="2800" dirty="0"/>
          </a:p>
          <a:p>
            <a:pPr marL="533400" indent="-533400" algn="r" rtl="1">
              <a:buSzPct val="105000"/>
              <a:defRPr/>
            </a:pPr>
            <a:endParaRPr lang="fa-IR" sz="2800" dirty="0"/>
          </a:p>
          <a:p>
            <a:pPr marL="533400" indent="-533400" algn="r" rtl="1">
              <a:buSzPct val="105000"/>
              <a:defRPr/>
            </a:pPr>
            <a:endParaRPr lang="fa-IR" sz="2800" dirty="0"/>
          </a:p>
          <a:p>
            <a:pPr marL="533400" indent="-533400" algn="r" rtl="1">
              <a:buSzPct val="105000"/>
              <a:buFont typeface="Wingdings" panose="05000000000000000000" pitchFamily="2" charset="2"/>
              <a:buAutoNum type="arabicPeriod" startAt="6"/>
              <a:defRPr/>
            </a:pPr>
            <a:endParaRPr lang="en-US" sz="2800" dirty="0"/>
          </a:p>
        </p:txBody>
      </p:sp>
      <p:pic>
        <p:nvPicPr>
          <p:cNvPr id="230404" name="Picture 6" descr="250px-Coracobrachialis"/>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71814" y="3429001"/>
            <a:ext cx="3176587" cy="1647825"/>
          </a:xfrm>
          <a:noFill/>
          <a:extLst>
            <a:ext uri="{909E8E84-426E-40DD-AFC4-6F175D3DCCD1}">
              <a14:hiddenFill xmlns:a14="http://schemas.microsoft.com/office/drawing/2010/main">
                <a:solidFill>
                  <a:srgbClr val="FFFFFF"/>
                </a:solidFill>
              </a14:hiddenFill>
            </a:ext>
          </a:extLst>
        </p:spPr>
      </p:pic>
      <p:pic>
        <p:nvPicPr>
          <p:cNvPr id="230405" name="Picture 7" descr="anterior-view-of-the-subscapularis-muscle-with-bony-attachments-~-3d506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5157788"/>
            <a:ext cx="3024187"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9" descr="g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850" y="1412875"/>
            <a:ext cx="21605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10" descr="DeltoidLateralB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2047" y="965201"/>
            <a:ext cx="25209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7560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fade">
                                      <p:cBhvr>
                                        <p:cTn id="7" dur="2000"/>
                                        <p:tgtEl>
                                          <p:spTgt spid="942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213"/>
                                        </p:tgtEl>
                                        <p:attrNameLst>
                                          <p:attrName>style.visibility</p:attrName>
                                        </p:attrNameLst>
                                      </p:cBhvr>
                                      <p:to>
                                        <p:strVal val="visible"/>
                                      </p:to>
                                    </p:set>
                                    <p:animEffect transition="in" filter="fade">
                                      <p:cBhvr>
                                        <p:cTn id="10"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بالا آوردن دست از جلو</a:t>
            </a:r>
            <a:endParaRPr lang="en-US" sz="3600" kern="10">
              <a:ln w="9525">
                <a:solidFill>
                  <a:srgbClr val="00FF00"/>
                </a:solidFill>
                <a:round/>
                <a:headEnd/>
                <a:tailEnd/>
              </a:ln>
              <a:solidFill>
                <a:srgbClr val="00FF00"/>
              </a:solidFill>
            </a:endParaRPr>
          </a:p>
        </p:txBody>
      </p:sp>
      <p:sp>
        <p:nvSpPr>
          <p:cNvPr id="231427" name="WordArt 5"/>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ّFlexion</a:t>
            </a:r>
          </a:p>
        </p:txBody>
      </p:sp>
      <p:sp>
        <p:nvSpPr>
          <p:cNvPr id="231428" name="WordArt 6"/>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31429" name="WordArt 7"/>
          <p:cNvSpPr>
            <a:spLocks noChangeArrowheads="1" noChangeShapeType="1" noTextEdit="1"/>
          </p:cNvSpPr>
          <p:nvPr/>
        </p:nvSpPr>
        <p:spPr bwMode="auto">
          <a:xfrm>
            <a:off x="7535864" y="2276476"/>
            <a:ext cx="1571625" cy="657225"/>
          </a:xfrm>
          <a:prstGeom prst="rect">
            <a:avLst/>
          </a:prstGeom>
        </p:spPr>
        <p:txBody>
          <a:bodyPr wrap="none" fromWordArt="1">
            <a:prstTxWarp prst="textPlain">
              <a:avLst>
                <a:gd name="adj" fmla="val 50000"/>
              </a:avLst>
            </a:prstTxWarp>
          </a:bodyPr>
          <a:lstStyle/>
          <a:p>
            <a:pPr algn="ctr" rtl="1"/>
            <a:r>
              <a:rPr lang="fa-IR" sz="3200" kern="10">
                <a:ln w="9525">
                  <a:solidFill>
                    <a:srgbClr val="FF0000"/>
                  </a:solidFill>
                  <a:round/>
                  <a:headEnd/>
                  <a:tailEnd/>
                </a:ln>
                <a:solidFill>
                  <a:srgbClr val="FF0000"/>
                </a:solidFill>
              </a:rPr>
              <a:t>تا حد افقی:</a:t>
            </a:r>
            <a:endParaRPr lang="en-US" sz="3200" kern="10">
              <a:ln w="9525">
                <a:solidFill>
                  <a:srgbClr val="FF0000"/>
                </a:solidFill>
                <a:round/>
                <a:headEnd/>
                <a:tailEnd/>
              </a:ln>
              <a:solidFill>
                <a:srgbClr val="FF0000"/>
              </a:solidFill>
            </a:endParaRPr>
          </a:p>
        </p:txBody>
      </p:sp>
      <p:sp>
        <p:nvSpPr>
          <p:cNvPr id="231430" name="WordArt 8"/>
          <p:cNvSpPr>
            <a:spLocks noChangeArrowheads="1" noChangeShapeType="1" noTextEdit="1"/>
          </p:cNvSpPr>
          <p:nvPr/>
        </p:nvSpPr>
        <p:spPr bwMode="auto">
          <a:xfrm>
            <a:off x="6700839" y="3141663"/>
            <a:ext cx="3571875" cy="220980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بخش قدامی دلتوئید</a:t>
            </a:r>
          </a:p>
          <a:p>
            <a:pPr algn="ctr" rtl="1"/>
            <a:r>
              <a:rPr lang="fa-IR" sz="2800" kern="10">
                <a:ln w="9525">
                  <a:solidFill>
                    <a:srgbClr val="FFFF00"/>
                  </a:solidFill>
                  <a:round/>
                  <a:headEnd/>
                  <a:tailEnd/>
                </a:ln>
                <a:solidFill>
                  <a:srgbClr val="FFFF00"/>
                </a:solidFill>
              </a:rPr>
              <a:t>بخش ترقوه ای سینه ای بزرگ</a:t>
            </a:r>
          </a:p>
          <a:p>
            <a:pPr algn="ctr" rtl="1"/>
            <a:r>
              <a:rPr lang="fa-IR" sz="2800" kern="10">
                <a:ln w="9525">
                  <a:solidFill>
                    <a:srgbClr val="FFFF00"/>
                  </a:solidFill>
                  <a:round/>
                  <a:headEnd/>
                  <a:tailEnd/>
                </a:ln>
                <a:solidFill>
                  <a:srgbClr val="FFFF00"/>
                </a:solidFill>
              </a:rPr>
              <a:t>احتمالاًغرابی بازویی</a:t>
            </a:r>
          </a:p>
          <a:p>
            <a:pPr algn="ctr" rtl="1"/>
            <a:r>
              <a:rPr lang="fa-IR" sz="2800" kern="10">
                <a:ln w="9525">
                  <a:solidFill>
                    <a:srgbClr val="FFFF00"/>
                  </a:solidFill>
                  <a:round/>
                  <a:headEnd/>
                  <a:tailEnd/>
                </a:ln>
                <a:solidFill>
                  <a:srgbClr val="FFFF00"/>
                </a:solidFill>
              </a:rPr>
              <a:t>دوسربازویی سرکوتاه</a:t>
            </a:r>
            <a:endParaRPr lang="en-US" sz="2800" kern="10">
              <a:ln w="9525">
                <a:solidFill>
                  <a:srgbClr val="FFFF00"/>
                </a:solidFill>
                <a:round/>
                <a:headEnd/>
                <a:tailEnd/>
              </a:ln>
              <a:solidFill>
                <a:srgbClr val="FFFF00"/>
              </a:solidFill>
            </a:endParaRPr>
          </a:p>
        </p:txBody>
      </p:sp>
      <p:sp>
        <p:nvSpPr>
          <p:cNvPr id="231431" name="WordArt 22"/>
          <p:cNvSpPr>
            <a:spLocks noChangeArrowheads="1" noChangeShapeType="1" noTextEdit="1"/>
          </p:cNvSpPr>
          <p:nvPr/>
        </p:nvSpPr>
        <p:spPr bwMode="auto">
          <a:xfrm>
            <a:off x="1992313" y="4437064"/>
            <a:ext cx="3790950" cy="657225"/>
          </a:xfrm>
          <a:prstGeom prst="rect">
            <a:avLst/>
          </a:prstGeom>
        </p:spPr>
        <p:txBody>
          <a:bodyPr wrap="none" fromWordArt="1">
            <a:prstTxWarp prst="textPlain">
              <a:avLst>
                <a:gd name="adj" fmla="val 50000"/>
              </a:avLst>
            </a:prstTxWarp>
          </a:bodyPr>
          <a:lstStyle/>
          <a:p>
            <a:pPr algn="ctr" rtl="1"/>
            <a:r>
              <a:rPr lang="fa-IR" sz="3200" kern="10">
                <a:ln w="9525">
                  <a:solidFill>
                    <a:srgbClr val="FF0000"/>
                  </a:solidFill>
                  <a:round/>
                  <a:headEnd/>
                  <a:tailEnd/>
                </a:ln>
                <a:solidFill>
                  <a:srgbClr val="FF0000"/>
                </a:solidFill>
              </a:rPr>
              <a:t>همراه باچرخش بالایی کتف:</a:t>
            </a:r>
            <a:endParaRPr lang="en-US" sz="3200" kern="10">
              <a:ln w="9525">
                <a:solidFill>
                  <a:srgbClr val="FF0000"/>
                </a:solidFill>
                <a:round/>
                <a:headEnd/>
                <a:tailEnd/>
              </a:ln>
              <a:solidFill>
                <a:srgbClr val="FF0000"/>
              </a:solidFill>
            </a:endParaRPr>
          </a:p>
        </p:txBody>
      </p:sp>
      <p:sp>
        <p:nvSpPr>
          <p:cNvPr id="231432" name="WordArt 23"/>
          <p:cNvSpPr>
            <a:spLocks noChangeArrowheads="1" noChangeShapeType="1" noTextEdit="1"/>
          </p:cNvSpPr>
          <p:nvPr/>
        </p:nvSpPr>
        <p:spPr bwMode="auto">
          <a:xfrm>
            <a:off x="2713039" y="5419725"/>
            <a:ext cx="2219325" cy="110490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دندانه ای بزرگ</a:t>
            </a:r>
          </a:p>
          <a:p>
            <a:pPr algn="ctr" rtl="1"/>
            <a:r>
              <a:rPr lang="fa-IR" sz="2800" kern="10">
                <a:ln w="9525">
                  <a:solidFill>
                    <a:srgbClr val="FFFF00"/>
                  </a:solidFill>
                  <a:round/>
                  <a:headEnd/>
                  <a:tailEnd/>
                </a:ln>
                <a:solidFill>
                  <a:srgbClr val="FFFF00"/>
                </a:solidFill>
              </a:rPr>
              <a:t>ذوزنقه بخش 2 و 4</a:t>
            </a:r>
            <a:endParaRPr lang="en-US" sz="2800" kern="10">
              <a:ln w="9525">
                <a:solidFill>
                  <a:srgbClr val="FFFF00"/>
                </a:solidFill>
                <a:round/>
                <a:headEnd/>
                <a:tailEnd/>
              </a:ln>
              <a:solidFill>
                <a:srgbClr val="FFFF00"/>
              </a:solidFill>
            </a:endParaRPr>
          </a:p>
        </p:txBody>
      </p:sp>
      <p:pic>
        <p:nvPicPr>
          <p:cNvPr id="231433" name="Picture 24" descr="dumbbell_exercises_front_rai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673726"/>
            <a:ext cx="13652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4" name="Picture 25" descr="shoulder-exercises-standing-front-barbell-raises-over-hea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26841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5" name="Picture 4" descr="basketb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5024438"/>
            <a:ext cx="2062163"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36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4" name="Picture 6" descr="SPshoulderflex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0" name="Rectangle 12"/>
          <p:cNvSpPr>
            <a:spLocks noGrp="1" noChangeArrowheads="1"/>
          </p:cNvSpPr>
          <p:nvPr>
            <p:ph type="title" idx="4294967295"/>
          </p:nvPr>
        </p:nvSpPr>
        <p:spPr>
          <a:xfrm>
            <a:off x="2438400" y="3284539"/>
            <a:ext cx="8229600" cy="1139825"/>
          </a:xfrm>
        </p:spPr>
        <p:txBody>
          <a:bodyPr anchorCtr="1"/>
          <a:lstStyle/>
          <a:p>
            <a:pPr eaLnBrk="1" hangingPunct="1">
              <a:defRPr/>
            </a:pPr>
            <a:r>
              <a:rPr lang="en-US" smtClean="0">
                <a:solidFill>
                  <a:srgbClr val="FF3300"/>
                </a:solidFill>
              </a:rPr>
              <a:t>                    Flextion</a:t>
            </a:r>
          </a:p>
        </p:txBody>
      </p:sp>
      <p:sp>
        <p:nvSpPr>
          <p:cNvPr id="233476" name="AutoShape 11"/>
          <p:cNvSpPr>
            <a:spLocks noChangeArrowheads="1"/>
          </p:cNvSpPr>
          <p:nvPr/>
        </p:nvSpPr>
        <p:spPr bwMode="auto">
          <a:xfrm rot="-2930652">
            <a:off x="5233194" y="3428207"/>
            <a:ext cx="1512888" cy="733425"/>
          </a:xfrm>
          <a:prstGeom prst="curvedUpArrow">
            <a:avLst>
              <a:gd name="adj1" fmla="val 13484"/>
              <a:gd name="adj2" fmla="val 54472"/>
              <a:gd name="adj3" fmla="val 35500"/>
            </a:avLst>
          </a:prstGeom>
          <a:solidFill>
            <a:srgbClr val="FF0066"/>
          </a:solidFill>
          <a:ln w="9525">
            <a:solidFill>
              <a:schemeClr val="tx1"/>
            </a:solidFill>
            <a:miter lim="800000"/>
            <a:headEnd/>
            <a:tailEnd/>
          </a:ln>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fa-IR" altLang="en-US" sz="1800">
              <a:latin typeface="Verdana" panose="020B0604030504040204" pitchFamily="34" charset="0"/>
            </a:endParaRPr>
          </a:p>
        </p:txBody>
      </p:sp>
    </p:spTree>
    <p:extLst>
      <p:ext uri="{BB962C8B-B14F-4D97-AF65-F5344CB8AC3E}">
        <p14:creationId xmlns:p14="http://schemas.microsoft.com/office/powerpoint/2010/main" val="3712534198"/>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45420"/>
                                        </p:tgtEl>
                                        <p:attrNameLst>
                                          <p:attrName>style.visibility</p:attrName>
                                        </p:attrNameLst>
                                      </p:cBhvr>
                                      <p:to>
                                        <p:strVal val="visible"/>
                                      </p:to>
                                    </p:set>
                                    <p:animEffect transition="in" filter="fade">
                                      <p:cBhvr>
                                        <p:cTn id="7" dur="800" decel="100000"/>
                                        <p:tgtEl>
                                          <p:spTgt spid="145420"/>
                                        </p:tgtEl>
                                      </p:cBhvr>
                                    </p:animEffect>
                                    <p:anim calcmode="lin" valueType="num">
                                      <p:cBhvr>
                                        <p:cTn id="8" dur="800" decel="100000" fill="hold"/>
                                        <p:tgtEl>
                                          <p:spTgt spid="145420"/>
                                        </p:tgtEl>
                                        <p:attrNameLst>
                                          <p:attrName>style.rotation</p:attrName>
                                        </p:attrNameLst>
                                      </p:cBhvr>
                                      <p:tavLst>
                                        <p:tav tm="0">
                                          <p:val>
                                            <p:fltVal val="-90"/>
                                          </p:val>
                                        </p:tav>
                                        <p:tav tm="100000">
                                          <p:val>
                                            <p:fltVal val="0"/>
                                          </p:val>
                                        </p:tav>
                                      </p:tavLst>
                                    </p:anim>
                                    <p:anim calcmode="lin" valueType="num">
                                      <p:cBhvr>
                                        <p:cTn id="9" dur="800" decel="100000" fill="hold"/>
                                        <p:tgtEl>
                                          <p:spTgt spid="145420"/>
                                        </p:tgtEl>
                                        <p:attrNameLst>
                                          <p:attrName>ppt_x</p:attrName>
                                        </p:attrNameLst>
                                      </p:cBhvr>
                                      <p:tavLst>
                                        <p:tav tm="0">
                                          <p:val>
                                            <p:strVal val="#ppt_x+0.4"/>
                                          </p:val>
                                        </p:tav>
                                        <p:tav tm="100000">
                                          <p:val>
                                            <p:strVal val="#ppt_x-0.05"/>
                                          </p:val>
                                        </p:tav>
                                      </p:tavLst>
                                    </p:anim>
                                    <p:anim calcmode="lin" valueType="num">
                                      <p:cBhvr>
                                        <p:cTn id="10" dur="800" decel="100000" fill="hold"/>
                                        <p:tgtEl>
                                          <p:spTgt spid="1454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54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542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0"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16" descr="hammp_f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بالا آوردن دست از جلو</a:t>
            </a:r>
            <a:endParaRPr lang="en-US" sz="3600" kern="10">
              <a:ln w="9525">
                <a:solidFill>
                  <a:srgbClr val="00FF00"/>
                </a:solidFill>
                <a:round/>
                <a:headEnd/>
                <a:tailEnd/>
              </a:ln>
              <a:solidFill>
                <a:srgbClr val="00FF00"/>
              </a:solidFill>
            </a:endParaRPr>
          </a:p>
        </p:txBody>
      </p:sp>
      <p:sp>
        <p:nvSpPr>
          <p:cNvPr id="234500" name="WordArt 5"/>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ّFlexion</a:t>
            </a:r>
          </a:p>
        </p:txBody>
      </p:sp>
      <p:sp>
        <p:nvSpPr>
          <p:cNvPr id="234501" name="WordArt 6"/>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34502" name="WordArt 7"/>
          <p:cNvSpPr>
            <a:spLocks noChangeArrowheads="1" noChangeShapeType="1" noTextEdit="1"/>
          </p:cNvSpPr>
          <p:nvPr/>
        </p:nvSpPr>
        <p:spPr bwMode="auto">
          <a:xfrm>
            <a:off x="5159375" y="3502026"/>
            <a:ext cx="2305050" cy="657225"/>
          </a:xfrm>
          <a:prstGeom prst="rect">
            <a:avLst/>
          </a:prstGeom>
        </p:spPr>
        <p:txBody>
          <a:bodyPr wrap="none" fromWordArt="1">
            <a:prstTxWarp prst="textPlain">
              <a:avLst>
                <a:gd name="adj" fmla="val 50000"/>
              </a:avLst>
            </a:prstTxWarp>
          </a:bodyPr>
          <a:lstStyle/>
          <a:p>
            <a:pPr algn="ctr" rtl="1"/>
            <a:r>
              <a:rPr lang="fa-IR" sz="3200" kern="10">
                <a:ln w="9525">
                  <a:solidFill>
                    <a:srgbClr val="FFFF00"/>
                  </a:solidFill>
                  <a:round/>
                  <a:headEnd/>
                  <a:tailEnd/>
                </a:ln>
                <a:solidFill>
                  <a:srgbClr val="FFFF00"/>
                </a:solidFill>
              </a:rPr>
              <a:t>تا حد عمودی یا بیشتر:</a:t>
            </a:r>
            <a:endParaRPr lang="en-US" sz="3200" kern="10">
              <a:ln w="9525">
                <a:solidFill>
                  <a:srgbClr val="FFFF00"/>
                </a:solidFill>
                <a:round/>
                <a:headEnd/>
                <a:tailEnd/>
              </a:ln>
              <a:solidFill>
                <a:srgbClr val="FFFF00"/>
              </a:solidFill>
            </a:endParaRPr>
          </a:p>
        </p:txBody>
      </p:sp>
      <p:sp>
        <p:nvSpPr>
          <p:cNvPr id="234503" name="WordArt 8"/>
          <p:cNvSpPr>
            <a:spLocks noChangeArrowheads="1" noChangeShapeType="1" noTextEdit="1"/>
          </p:cNvSpPr>
          <p:nvPr/>
        </p:nvSpPr>
        <p:spPr bwMode="auto">
          <a:xfrm>
            <a:off x="7824789" y="3141664"/>
            <a:ext cx="2808287" cy="935037"/>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اگرهمراه با چرخش</a:t>
            </a:r>
          </a:p>
          <a:p>
            <a:pPr algn="ctr" rtl="1"/>
            <a:r>
              <a:rPr lang="fa-IR" sz="3200" kern="10">
                <a:ln w="9525">
                  <a:solidFill>
                    <a:srgbClr val="00FF00"/>
                  </a:solidFill>
                  <a:round/>
                  <a:headEnd/>
                  <a:tailEnd/>
                </a:ln>
                <a:solidFill>
                  <a:srgbClr val="00FF00"/>
                </a:solidFill>
              </a:rPr>
              <a:t> خارجی استخوان بازو:</a:t>
            </a:r>
            <a:endParaRPr lang="en-US" sz="3200" kern="10">
              <a:ln w="9525">
                <a:solidFill>
                  <a:srgbClr val="00FF00"/>
                </a:solidFill>
                <a:round/>
                <a:headEnd/>
                <a:tailEnd/>
              </a:ln>
              <a:solidFill>
                <a:srgbClr val="00FF00"/>
              </a:solidFill>
            </a:endParaRPr>
          </a:p>
        </p:txBody>
      </p:sp>
      <p:sp>
        <p:nvSpPr>
          <p:cNvPr id="234504" name="WordArt 9"/>
          <p:cNvSpPr>
            <a:spLocks noChangeArrowheads="1" noChangeShapeType="1" noTextEdit="1"/>
          </p:cNvSpPr>
          <p:nvPr/>
        </p:nvSpPr>
        <p:spPr bwMode="auto">
          <a:xfrm>
            <a:off x="8467726" y="4437063"/>
            <a:ext cx="1228725" cy="104775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گرد کوچک</a:t>
            </a:r>
          </a:p>
          <a:p>
            <a:pPr algn="ctr" rtl="1"/>
            <a:r>
              <a:rPr lang="fa-IR" sz="2800" kern="10">
                <a:ln w="9525">
                  <a:solidFill>
                    <a:srgbClr val="FFFF00"/>
                  </a:solidFill>
                  <a:round/>
                  <a:headEnd/>
                  <a:tailEnd/>
                </a:ln>
                <a:solidFill>
                  <a:srgbClr val="FFFF00"/>
                </a:solidFill>
              </a:rPr>
              <a:t>تحت خاری</a:t>
            </a:r>
            <a:endParaRPr lang="en-US" sz="2800" kern="10">
              <a:ln w="9525">
                <a:solidFill>
                  <a:srgbClr val="FFFF00"/>
                </a:solidFill>
                <a:round/>
                <a:headEnd/>
                <a:tailEnd/>
              </a:ln>
              <a:solidFill>
                <a:srgbClr val="FFFF00"/>
              </a:solidFill>
            </a:endParaRPr>
          </a:p>
        </p:txBody>
      </p:sp>
      <p:sp>
        <p:nvSpPr>
          <p:cNvPr id="234505" name="WordArt 10"/>
          <p:cNvSpPr>
            <a:spLocks noChangeArrowheads="1" noChangeShapeType="1" noTextEdit="1"/>
          </p:cNvSpPr>
          <p:nvPr/>
        </p:nvSpPr>
        <p:spPr bwMode="auto">
          <a:xfrm>
            <a:off x="1703388" y="3429000"/>
            <a:ext cx="3048000" cy="503238"/>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کتف بالا کشیده می شود:</a:t>
            </a:r>
            <a:endParaRPr lang="en-US" sz="3200" kern="10">
              <a:ln w="9525">
                <a:solidFill>
                  <a:srgbClr val="00FF00"/>
                </a:solidFill>
                <a:round/>
                <a:headEnd/>
                <a:tailEnd/>
              </a:ln>
              <a:solidFill>
                <a:srgbClr val="00FF00"/>
              </a:solidFill>
            </a:endParaRPr>
          </a:p>
        </p:txBody>
      </p:sp>
      <p:sp>
        <p:nvSpPr>
          <p:cNvPr id="234506" name="WordArt 11"/>
          <p:cNvSpPr>
            <a:spLocks noChangeArrowheads="1" noChangeShapeType="1" noTextEdit="1"/>
          </p:cNvSpPr>
          <p:nvPr/>
        </p:nvSpPr>
        <p:spPr bwMode="auto">
          <a:xfrm>
            <a:off x="2351089" y="4594226"/>
            <a:ext cx="2047875" cy="1571625"/>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گوشه ای</a:t>
            </a:r>
          </a:p>
          <a:p>
            <a:pPr algn="ctr" rtl="1"/>
            <a:r>
              <a:rPr lang="fa-IR" sz="2800" kern="10">
                <a:ln w="9525">
                  <a:solidFill>
                    <a:srgbClr val="FFFF00"/>
                  </a:solidFill>
                  <a:round/>
                  <a:headEnd/>
                  <a:tailEnd/>
                </a:ln>
                <a:solidFill>
                  <a:srgbClr val="FFFF00"/>
                </a:solidFill>
              </a:rPr>
              <a:t>ذوزنقه بخش 1 و 2</a:t>
            </a:r>
          </a:p>
          <a:p>
            <a:pPr algn="ctr" rtl="1"/>
            <a:r>
              <a:rPr lang="fa-IR" sz="2800" kern="10">
                <a:ln w="9525">
                  <a:solidFill>
                    <a:srgbClr val="FFFF00"/>
                  </a:solidFill>
                  <a:round/>
                  <a:headEnd/>
                  <a:tailEnd/>
                </a:ln>
                <a:solidFill>
                  <a:srgbClr val="FFFF00"/>
                </a:solidFill>
              </a:rPr>
              <a:t>متوازی الاضلاع</a:t>
            </a:r>
            <a:endParaRPr lang="en-US" sz="2800" kern="10">
              <a:ln w="9525">
                <a:solidFill>
                  <a:srgbClr val="FFFF00"/>
                </a:solidFill>
                <a:round/>
                <a:headEnd/>
                <a:tailEnd/>
              </a:ln>
              <a:solidFill>
                <a:srgbClr val="FFFF00"/>
              </a:solidFill>
            </a:endParaRPr>
          </a:p>
        </p:txBody>
      </p:sp>
      <p:sp>
        <p:nvSpPr>
          <p:cNvPr id="234507" name="AutoShape 13"/>
          <p:cNvSpPr>
            <a:spLocks noChangeArrowheads="1"/>
          </p:cNvSpPr>
          <p:nvPr/>
        </p:nvSpPr>
        <p:spPr bwMode="auto">
          <a:xfrm>
            <a:off x="4872039" y="3068639"/>
            <a:ext cx="2879725" cy="1512887"/>
          </a:xfrm>
          <a:prstGeom prst="leftRightArrow">
            <a:avLst>
              <a:gd name="adj1" fmla="val 53833"/>
              <a:gd name="adj2" fmla="val 37144"/>
            </a:avLst>
          </a:prstGeom>
          <a:noFill/>
          <a:ln w="76200" cmpd="tri"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34508" name="WordArt 14"/>
          <p:cNvSpPr>
            <a:spLocks noChangeArrowheads="1" noChangeShapeType="1" noTextEdit="1"/>
          </p:cNvSpPr>
          <p:nvPr/>
        </p:nvSpPr>
        <p:spPr bwMode="auto">
          <a:xfrm>
            <a:off x="5329239" y="4565651"/>
            <a:ext cx="1990725" cy="447675"/>
          </a:xfrm>
          <a:prstGeom prst="rect">
            <a:avLst/>
          </a:prstGeom>
        </p:spPr>
        <p:txBody>
          <a:bodyPr wrap="none" fromWordArt="1">
            <a:prstTxWarp prst="textPlain">
              <a:avLst>
                <a:gd name="adj" fmla="val 50000"/>
              </a:avLst>
            </a:prstTxWarp>
          </a:bodyPr>
          <a:lstStyle/>
          <a:p>
            <a:pPr algn="ctr" rtl="1"/>
            <a:r>
              <a:rPr lang="fa-IR" sz="2400" kern="10">
                <a:ln w="9525">
                  <a:solidFill>
                    <a:srgbClr val="FF0000"/>
                  </a:solidFill>
                  <a:round/>
                  <a:headEnd/>
                  <a:tailEnd/>
                </a:ln>
                <a:solidFill>
                  <a:srgbClr val="FF0000"/>
                </a:solidFill>
              </a:rPr>
              <a:t>به اضافه عضلات قبلی</a:t>
            </a:r>
            <a:endParaRPr lang="en-US" sz="2400" kern="10">
              <a:ln w="9525">
                <a:solidFill>
                  <a:srgbClr val="FF0000"/>
                </a:solidFill>
                <a:round/>
                <a:headEnd/>
                <a:tailEnd/>
              </a:ln>
              <a:solidFill>
                <a:srgbClr val="FF0000"/>
              </a:solidFill>
            </a:endParaRPr>
          </a:p>
        </p:txBody>
      </p:sp>
      <p:sp>
        <p:nvSpPr>
          <p:cNvPr id="234509" name="WordArt 15"/>
          <p:cNvSpPr>
            <a:spLocks noChangeArrowheads="1" noChangeShapeType="1" noTextEdit="1"/>
          </p:cNvSpPr>
          <p:nvPr/>
        </p:nvSpPr>
        <p:spPr bwMode="auto">
          <a:xfrm>
            <a:off x="2279650" y="4076700"/>
            <a:ext cx="1955800" cy="287338"/>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solidFill>
                  <a:srgbClr val="FF0000"/>
                </a:solidFill>
                <a:latin typeface="Arial Black" panose="020B0A04020102020204" pitchFamily="34" charset="0"/>
              </a:rPr>
              <a:t>Elevation</a:t>
            </a:r>
          </a:p>
        </p:txBody>
      </p:sp>
    </p:spTree>
    <p:extLst>
      <p:ext uri="{BB962C8B-B14F-4D97-AF65-F5344CB8AC3E}">
        <p14:creationId xmlns:p14="http://schemas.microsoft.com/office/powerpoint/2010/main" val="332738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WordArt 4"/>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sp>
        <p:nvSpPr>
          <p:cNvPr id="179205" name="WordArt 5"/>
          <p:cNvSpPr>
            <a:spLocks noChangeArrowheads="1" noChangeShapeType="1" noTextEdit="1"/>
          </p:cNvSpPr>
          <p:nvPr/>
        </p:nvSpPr>
        <p:spPr bwMode="auto">
          <a:xfrm>
            <a:off x="8351839" y="1628776"/>
            <a:ext cx="17049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97/12 N.m </a:t>
            </a:r>
            <a:r>
              <a:rPr lang="fa-IR" sz="2400" kern="10">
                <a:ln w="9525">
                  <a:solidFill>
                    <a:srgbClr val="FFFF00"/>
                  </a:solidFill>
                  <a:round/>
                  <a:headEnd/>
                  <a:tailEnd/>
                </a:ln>
                <a:solidFill>
                  <a:srgbClr val="FFFF00"/>
                </a:solidFill>
                <a:latin typeface="Arial" charset="0"/>
                <a:cs typeface="B Nazanin"/>
              </a:rPr>
              <a:t>دالی</a:t>
            </a:r>
            <a:endParaRPr lang="en-US" sz="2400" kern="10">
              <a:ln w="9525">
                <a:solidFill>
                  <a:srgbClr val="FFFF00"/>
                </a:solidFill>
                <a:round/>
                <a:headEnd/>
                <a:tailEnd/>
              </a:ln>
              <a:solidFill>
                <a:srgbClr val="FFFF00"/>
              </a:solidFill>
              <a:latin typeface="Arial" charset="0"/>
              <a:cs typeface="B Nazanin"/>
            </a:endParaRPr>
          </a:p>
        </p:txBody>
      </p:sp>
      <p:sp>
        <p:nvSpPr>
          <p:cNvPr id="179206" name="WordArt 6"/>
          <p:cNvSpPr>
            <a:spLocks noChangeArrowheads="1" noChangeShapeType="1" noTextEdit="1"/>
          </p:cNvSpPr>
          <p:nvPr/>
        </p:nvSpPr>
        <p:spPr bwMode="auto">
          <a:xfrm>
            <a:off x="6913563" y="2476501"/>
            <a:ext cx="31432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16/68 N.m </a:t>
            </a:r>
            <a:r>
              <a:rPr lang="fa-IR" sz="2400" kern="10">
                <a:ln w="9525">
                  <a:solidFill>
                    <a:srgbClr val="FFFF00"/>
                  </a:solidFill>
                  <a:round/>
                  <a:headEnd/>
                  <a:tailEnd/>
                </a:ln>
                <a:solidFill>
                  <a:srgbClr val="FFFF00"/>
                </a:solidFill>
                <a:latin typeface="Arial" charset="0"/>
                <a:cs typeface="B Nazanin"/>
              </a:rPr>
              <a:t>دوسربازویی سرکوتاه</a:t>
            </a:r>
            <a:endParaRPr lang="en-US" sz="2400" kern="10">
              <a:ln w="9525">
                <a:solidFill>
                  <a:srgbClr val="FFFF00"/>
                </a:solidFill>
                <a:round/>
                <a:headEnd/>
                <a:tailEnd/>
              </a:ln>
              <a:solidFill>
                <a:srgbClr val="FFFF00"/>
              </a:solidFill>
              <a:latin typeface="Arial" charset="0"/>
              <a:cs typeface="B Nazanin"/>
            </a:endParaRPr>
          </a:p>
        </p:txBody>
      </p:sp>
      <p:sp>
        <p:nvSpPr>
          <p:cNvPr id="179207" name="WordArt 7"/>
          <p:cNvSpPr>
            <a:spLocks noChangeArrowheads="1" noChangeShapeType="1" noTextEdit="1"/>
          </p:cNvSpPr>
          <p:nvPr/>
        </p:nvSpPr>
        <p:spPr bwMode="auto">
          <a:xfrm>
            <a:off x="7751763" y="3127376"/>
            <a:ext cx="22669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13/73 N.m </a:t>
            </a:r>
            <a:r>
              <a:rPr lang="fa-IR" sz="2400" kern="10">
                <a:ln w="9525">
                  <a:solidFill>
                    <a:srgbClr val="FFFF00"/>
                  </a:solidFill>
                  <a:round/>
                  <a:headEnd/>
                  <a:tailEnd/>
                </a:ln>
                <a:solidFill>
                  <a:srgbClr val="FFFF00"/>
                </a:solidFill>
                <a:latin typeface="Arial" charset="0"/>
                <a:cs typeface="B Nazanin"/>
              </a:rPr>
              <a:t>فوق خاری</a:t>
            </a:r>
            <a:endParaRPr lang="en-US" sz="2400" kern="10">
              <a:ln w="9525">
                <a:solidFill>
                  <a:srgbClr val="FFFF00"/>
                </a:solidFill>
                <a:round/>
                <a:headEnd/>
                <a:tailEnd/>
              </a:ln>
              <a:solidFill>
                <a:srgbClr val="FFFF00"/>
              </a:solidFill>
              <a:latin typeface="Arial" charset="0"/>
              <a:cs typeface="B Nazanin"/>
            </a:endParaRPr>
          </a:p>
        </p:txBody>
      </p:sp>
      <p:sp>
        <p:nvSpPr>
          <p:cNvPr id="179208" name="WordArt 8"/>
          <p:cNvSpPr>
            <a:spLocks noChangeArrowheads="1" noChangeShapeType="1" noTextEdit="1"/>
          </p:cNvSpPr>
          <p:nvPr/>
        </p:nvSpPr>
        <p:spPr bwMode="auto">
          <a:xfrm>
            <a:off x="7532689" y="3789364"/>
            <a:ext cx="25241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7/85 N.m </a:t>
            </a:r>
            <a:r>
              <a:rPr lang="fa-IR" sz="2400" kern="10">
                <a:ln w="9525">
                  <a:solidFill>
                    <a:srgbClr val="FFFF00"/>
                  </a:solidFill>
                  <a:round/>
                  <a:headEnd/>
                  <a:tailEnd/>
                </a:ln>
                <a:solidFill>
                  <a:srgbClr val="FFFF00"/>
                </a:solidFill>
                <a:latin typeface="Arial" charset="0"/>
                <a:cs typeface="B Nazanin"/>
              </a:rPr>
              <a:t>سینه ای بزرگ</a:t>
            </a:r>
            <a:endParaRPr lang="en-US" sz="2400" kern="10">
              <a:ln w="9525">
                <a:solidFill>
                  <a:srgbClr val="FFFF00"/>
                </a:solidFill>
                <a:round/>
                <a:headEnd/>
                <a:tailEnd/>
              </a:ln>
              <a:solidFill>
                <a:srgbClr val="FFFF00"/>
              </a:solidFill>
              <a:latin typeface="Arial" charset="0"/>
              <a:cs typeface="B Nazanin"/>
            </a:endParaRPr>
          </a:p>
        </p:txBody>
      </p:sp>
      <p:sp>
        <p:nvSpPr>
          <p:cNvPr id="179209" name="WordArt 9"/>
          <p:cNvSpPr>
            <a:spLocks noChangeArrowheads="1" noChangeShapeType="1" noTextEdit="1"/>
          </p:cNvSpPr>
          <p:nvPr/>
        </p:nvSpPr>
        <p:spPr bwMode="auto">
          <a:xfrm>
            <a:off x="7837489" y="4581526"/>
            <a:ext cx="22193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7/85 N.m </a:t>
            </a:r>
            <a:r>
              <a:rPr lang="fa-IR" sz="2400" kern="10">
                <a:ln w="9525">
                  <a:solidFill>
                    <a:srgbClr val="FFFF00"/>
                  </a:solidFill>
                  <a:round/>
                  <a:headEnd/>
                  <a:tailEnd/>
                </a:ln>
                <a:solidFill>
                  <a:srgbClr val="FFFF00"/>
                </a:solidFill>
                <a:latin typeface="Arial" charset="0"/>
                <a:cs typeface="B Nazanin"/>
              </a:rPr>
              <a:t>تحت خاری</a:t>
            </a:r>
            <a:endParaRPr lang="en-US" sz="2400" kern="10">
              <a:ln w="9525">
                <a:solidFill>
                  <a:srgbClr val="FFFF00"/>
                </a:solidFill>
                <a:round/>
                <a:headEnd/>
                <a:tailEnd/>
              </a:ln>
              <a:solidFill>
                <a:srgbClr val="FFFF00"/>
              </a:solidFill>
              <a:latin typeface="Arial" charset="0"/>
              <a:cs typeface="B Nazanin"/>
            </a:endParaRPr>
          </a:p>
        </p:txBody>
      </p:sp>
      <p:sp>
        <p:nvSpPr>
          <p:cNvPr id="179210" name="WordArt 10"/>
          <p:cNvSpPr>
            <a:spLocks noChangeArrowheads="1" noChangeShapeType="1" noTextEdit="1"/>
          </p:cNvSpPr>
          <p:nvPr/>
        </p:nvSpPr>
        <p:spPr bwMode="auto">
          <a:xfrm>
            <a:off x="7751763" y="5195889"/>
            <a:ext cx="23050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6/87 N.m </a:t>
            </a:r>
            <a:r>
              <a:rPr lang="fa-IR" sz="2400" kern="10">
                <a:ln w="9525">
                  <a:solidFill>
                    <a:srgbClr val="FFFF00"/>
                  </a:solidFill>
                  <a:round/>
                  <a:headEnd/>
                  <a:tailEnd/>
                </a:ln>
                <a:solidFill>
                  <a:srgbClr val="FFFF00"/>
                </a:solidFill>
                <a:latin typeface="Arial" charset="0"/>
                <a:cs typeface="B Nazanin"/>
              </a:rPr>
              <a:t>غرابی بازویی</a:t>
            </a:r>
            <a:endParaRPr lang="en-US" sz="2400" kern="10">
              <a:ln w="9525">
                <a:solidFill>
                  <a:srgbClr val="FFFF00"/>
                </a:solidFill>
                <a:round/>
                <a:headEnd/>
                <a:tailEnd/>
              </a:ln>
              <a:solidFill>
                <a:srgbClr val="FFFF00"/>
              </a:solidFill>
              <a:latin typeface="Arial" charset="0"/>
              <a:cs typeface="B Nazanin"/>
            </a:endParaRPr>
          </a:p>
        </p:txBody>
      </p:sp>
      <p:sp>
        <p:nvSpPr>
          <p:cNvPr id="179211" name="WordArt 11"/>
          <p:cNvSpPr>
            <a:spLocks noChangeArrowheads="1" noChangeShapeType="1" noTextEdit="1"/>
          </p:cNvSpPr>
          <p:nvPr/>
        </p:nvSpPr>
        <p:spPr bwMode="auto">
          <a:xfrm>
            <a:off x="7824789" y="5861051"/>
            <a:ext cx="22002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5/89 N.m </a:t>
            </a:r>
            <a:r>
              <a:rPr lang="fa-IR" sz="2400" kern="10">
                <a:ln w="9525">
                  <a:solidFill>
                    <a:srgbClr val="FFFF00"/>
                  </a:solidFill>
                  <a:round/>
                  <a:headEnd/>
                  <a:tailEnd/>
                </a:ln>
                <a:solidFill>
                  <a:srgbClr val="FFFF00"/>
                </a:solidFill>
                <a:latin typeface="Arial" charset="0"/>
                <a:cs typeface="B Nazanin"/>
              </a:rPr>
              <a:t>تحت کتفی</a:t>
            </a:r>
            <a:endParaRPr lang="en-US" sz="2400" kern="10">
              <a:ln w="9525">
                <a:solidFill>
                  <a:srgbClr val="FFFF00"/>
                </a:solidFill>
                <a:round/>
                <a:headEnd/>
                <a:tailEnd/>
              </a:ln>
              <a:solidFill>
                <a:srgbClr val="FFFF00"/>
              </a:solidFill>
              <a:latin typeface="Arial" charset="0"/>
              <a:cs typeface="B Nazanin"/>
            </a:endParaRPr>
          </a:p>
        </p:txBody>
      </p:sp>
      <p:grpSp>
        <p:nvGrpSpPr>
          <p:cNvPr id="2" name="Group 14"/>
          <p:cNvGrpSpPr>
            <a:grpSpLocks/>
          </p:cNvGrpSpPr>
          <p:nvPr/>
        </p:nvGrpSpPr>
        <p:grpSpPr bwMode="auto">
          <a:xfrm>
            <a:off x="6383338" y="1268414"/>
            <a:ext cx="3770312" cy="5400675"/>
            <a:chOff x="3061" y="799"/>
            <a:chExt cx="2375" cy="3402"/>
          </a:xfrm>
        </p:grpSpPr>
        <p:sp>
          <p:nvSpPr>
            <p:cNvPr id="236561" name="AutoShape 12"/>
            <p:cNvSpPr>
              <a:spLocks noChangeArrowheads="1"/>
            </p:cNvSpPr>
            <p:nvPr/>
          </p:nvSpPr>
          <p:spPr bwMode="auto">
            <a:xfrm>
              <a:off x="3061" y="799"/>
              <a:ext cx="2359" cy="726"/>
            </a:xfrm>
            <a:prstGeom prst="leftArrow">
              <a:avLst>
                <a:gd name="adj1" fmla="val 50000"/>
                <a:gd name="adj2" fmla="val 81233"/>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36562" name="AutoShape 13"/>
            <p:cNvSpPr>
              <a:spLocks noChangeArrowheads="1"/>
            </p:cNvSpPr>
            <p:nvPr/>
          </p:nvSpPr>
          <p:spPr bwMode="auto">
            <a:xfrm>
              <a:off x="3077" y="3476"/>
              <a:ext cx="2359" cy="725"/>
            </a:xfrm>
            <a:prstGeom prst="leftArrow">
              <a:avLst>
                <a:gd name="adj1" fmla="val 50000"/>
                <a:gd name="adj2" fmla="val 81345"/>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pic>
        <p:nvPicPr>
          <p:cNvPr id="236555" name="Picture 20" descr="delto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066801"/>
            <a:ext cx="3155950" cy="290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6556" name="Picture 21" descr="subscapularisa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7" y="4192588"/>
            <a:ext cx="3024188"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7" name="WordArt 22"/>
          <p:cNvSpPr>
            <a:spLocks noChangeArrowheads="1" noChangeShapeType="1" noTextEdit="1"/>
          </p:cNvSpPr>
          <p:nvPr/>
        </p:nvSpPr>
        <p:spPr bwMode="auto">
          <a:xfrm>
            <a:off x="5232400" y="1484314"/>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36558" name="WordArt 23"/>
          <p:cNvSpPr>
            <a:spLocks noChangeArrowheads="1" noChangeShapeType="1" noTextEdit="1"/>
          </p:cNvSpPr>
          <p:nvPr/>
        </p:nvSpPr>
        <p:spPr bwMode="auto">
          <a:xfrm>
            <a:off x="5303839" y="5705476"/>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pic>
        <p:nvPicPr>
          <p:cNvPr id="236559" name="Picture 4" descr="chestfly_ANT_DELTO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209801"/>
            <a:ext cx="19812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0" name="Picture 4" descr="pecmaj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962400"/>
            <a:ext cx="1752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4441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WordArt 7"/>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پایین آوردن دست از جلو</a:t>
            </a:r>
            <a:endParaRPr lang="en-US" sz="3600" kern="10">
              <a:ln w="9525">
                <a:solidFill>
                  <a:srgbClr val="00FF00"/>
                </a:solidFill>
                <a:round/>
                <a:headEnd/>
                <a:tailEnd/>
              </a:ln>
              <a:solidFill>
                <a:srgbClr val="00FF00"/>
              </a:solidFill>
            </a:endParaRPr>
          </a:p>
        </p:txBody>
      </p:sp>
      <p:sp>
        <p:nvSpPr>
          <p:cNvPr id="238595" name="WordArt 8"/>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ّExtension</a:t>
            </a:r>
          </a:p>
        </p:txBody>
      </p:sp>
      <p:sp>
        <p:nvSpPr>
          <p:cNvPr id="238596" name="WordArt 9"/>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38597" name="WordArt 10"/>
          <p:cNvSpPr>
            <a:spLocks noChangeArrowheads="1" noChangeShapeType="1" noTextEdit="1"/>
          </p:cNvSpPr>
          <p:nvPr/>
        </p:nvSpPr>
        <p:spPr bwMode="auto">
          <a:xfrm>
            <a:off x="6743701" y="2681289"/>
            <a:ext cx="3724275" cy="2619375"/>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بخش جناغی سینه ای بزرگ</a:t>
            </a:r>
          </a:p>
          <a:p>
            <a:pPr algn="ctr" rtl="1"/>
            <a:r>
              <a:rPr lang="fa-IR" sz="2800" kern="10">
                <a:ln w="9525">
                  <a:solidFill>
                    <a:srgbClr val="FFFF00"/>
                  </a:solidFill>
                  <a:round/>
                  <a:headEnd/>
                  <a:tailEnd/>
                </a:ln>
                <a:solidFill>
                  <a:srgbClr val="FFFF00"/>
                </a:solidFill>
              </a:rPr>
              <a:t>گردبزرگ(با مقاومت)</a:t>
            </a:r>
          </a:p>
          <a:p>
            <a:pPr algn="ctr" rtl="1"/>
            <a:r>
              <a:rPr lang="fa-IR" sz="2800" kern="10">
                <a:ln w="9525">
                  <a:solidFill>
                    <a:srgbClr val="FFFF00"/>
                  </a:solidFill>
                  <a:round/>
                  <a:headEnd/>
                  <a:tailEnd/>
                </a:ln>
                <a:solidFill>
                  <a:srgbClr val="FFFF00"/>
                </a:solidFill>
              </a:rPr>
              <a:t>پشتی بزرگ(به ویژه 60 درجه آخر)</a:t>
            </a:r>
          </a:p>
          <a:p>
            <a:pPr algn="ctr" rtl="1"/>
            <a:r>
              <a:rPr lang="fa-IR" sz="2800" kern="10">
                <a:ln w="9525">
                  <a:solidFill>
                    <a:srgbClr val="FFFF00"/>
                  </a:solidFill>
                  <a:round/>
                  <a:headEnd/>
                  <a:tailEnd/>
                </a:ln>
                <a:solidFill>
                  <a:srgbClr val="FFFF00"/>
                </a:solidFill>
              </a:rPr>
              <a:t>احتملاً بخش خلفی دالی</a:t>
            </a:r>
          </a:p>
          <a:p>
            <a:pPr algn="ctr" rtl="1"/>
            <a:r>
              <a:rPr lang="fa-IR" sz="2800" kern="10">
                <a:ln w="9525">
                  <a:solidFill>
                    <a:srgbClr val="FFFF00"/>
                  </a:solidFill>
                  <a:round/>
                  <a:headEnd/>
                  <a:tailEnd/>
                </a:ln>
                <a:solidFill>
                  <a:srgbClr val="FFFF00"/>
                </a:solidFill>
              </a:rPr>
              <a:t>سردراز سه سربازویی</a:t>
            </a:r>
            <a:endParaRPr lang="en-US" sz="2800" kern="10">
              <a:ln w="9525">
                <a:solidFill>
                  <a:srgbClr val="FFFF00"/>
                </a:solidFill>
                <a:round/>
                <a:headEnd/>
                <a:tailEnd/>
              </a:ln>
              <a:solidFill>
                <a:srgbClr val="FFFF00"/>
              </a:solidFill>
            </a:endParaRPr>
          </a:p>
        </p:txBody>
      </p:sp>
      <p:pic>
        <p:nvPicPr>
          <p:cNvPr id="238598" name="Picture 11" descr="back-exercises-straight-arm-pulldow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773238"/>
            <a:ext cx="50768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11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defRPr/>
            </a:pPr>
            <a:r>
              <a:rPr lang="fa-IR" dirty="0" smtClean="0"/>
              <a:t>مفصل نیمه متحرک</a:t>
            </a:r>
            <a:endParaRPr lang="en-US" dirty="0" smtClean="0"/>
          </a:p>
        </p:txBody>
      </p:sp>
      <p:pic>
        <p:nvPicPr>
          <p:cNvPr id="33796" name="Picture 4" descr="مفاصل نيمه متحر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54727"/>
            <a:ext cx="7273635" cy="507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89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پایین آوردن دست از جلو</a:t>
            </a:r>
            <a:endParaRPr lang="en-US" sz="3600" kern="10">
              <a:ln w="9525">
                <a:solidFill>
                  <a:srgbClr val="00FF00"/>
                </a:solidFill>
                <a:round/>
                <a:headEnd/>
                <a:tailEnd/>
              </a:ln>
              <a:solidFill>
                <a:srgbClr val="00FF00"/>
              </a:solidFill>
            </a:endParaRPr>
          </a:p>
        </p:txBody>
      </p:sp>
      <p:sp>
        <p:nvSpPr>
          <p:cNvPr id="240643" name="WordArt 5"/>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ّExtension</a:t>
            </a:r>
          </a:p>
        </p:txBody>
      </p:sp>
      <p:sp>
        <p:nvSpPr>
          <p:cNvPr id="240644" name="WordArt 6"/>
          <p:cNvSpPr>
            <a:spLocks noChangeArrowheads="1" noChangeShapeType="1" noTextEdit="1"/>
          </p:cNvSpPr>
          <p:nvPr/>
        </p:nvSpPr>
        <p:spPr bwMode="auto">
          <a:xfrm>
            <a:off x="6872288" y="1844675"/>
            <a:ext cx="3314700" cy="465138"/>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اگر همراه با چرخش داخلی استخوان بازو:</a:t>
            </a:r>
            <a:endParaRPr lang="en-US" sz="3200" kern="10">
              <a:ln w="9525">
                <a:solidFill>
                  <a:srgbClr val="00FF00"/>
                </a:solidFill>
                <a:round/>
                <a:headEnd/>
                <a:tailEnd/>
              </a:ln>
              <a:solidFill>
                <a:srgbClr val="00FF00"/>
              </a:solidFill>
            </a:endParaRPr>
          </a:p>
        </p:txBody>
      </p:sp>
      <p:sp>
        <p:nvSpPr>
          <p:cNvPr id="240645" name="WordArt 7"/>
          <p:cNvSpPr>
            <a:spLocks noChangeArrowheads="1" noChangeShapeType="1" noTextEdit="1"/>
          </p:cNvSpPr>
          <p:nvPr/>
        </p:nvSpPr>
        <p:spPr bwMode="auto">
          <a:xfrm>
            <a:off x="8047039" y="2565400"/>
            <a:ext cx="1362075" cy="179070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تحت کتفی</a:t>
            </a:r>
          </a:p>
          <a:p>
            <a:pPr algn="ctr" rtl="1"/>
            <a:r>
              <a:rPr lang="fa-IR" sz="2400" kern="10">
                <a:ln w="9525">
                  <a:solidFill>
                    <a:srgbClr val="FFFF00"/>
                  </a:solidFill>
                  <a:round/>
                  <a:headEnd/>
                  <a:tailEnd/>
                </a:ln>
                <a:solidFill>
                  <a:srgbClr val="FFFF00"/>
                </a:solidFill>
              </a:rPr>
              <a:t>گرد بزرگ</a:t>
            </a:r>
          </a:p>
          <a:p>
            <a:pPr algn="ctr" rtl="1"/>
            <a:r>
              <a:rPr lang="fa-IR" sz="2400" kern="10">
                <a:ln w="9525">
                  <a:solidFill>
                    <a:srgbClr val="FFFF00"/>
                  </a:solidFill>
                  <a:round/>
                  <a:headEnd/>
                  <a:tailEnd/>
                </a:ln>
                <a:solidFill>
                  <a:srgbClr val="FFFF00"/>
                </a:solidFill>
              </a:rPr>
              <a:t>پشتی بزرگ</a:t>
            </a:r>
          </a:p>
          <a:p>
            <a:pPr algn="ctr" rtl="1"/>
            <a:r>
              <a:rPr lang="fa-IR" sz="2400" kern="10">
                <a:ln w="9525">
                  <a:solidFill>
                    <a:srgbClr val="FFFF00"/>
                  </a:solidFill>
                  <a:round/>
                  <a:headEnd/>
                  <a:tailEnd/>
                </a:ln>
                <a:solidFill>
                  <a:srgbClr val="FFFF00"/>
                </a:solidFill>
              </a:rPr>
              <a:t>سینه ای بزرگ</a:t>
            </a:r>
            <a:endParaRPr lang="en-US" sz="2400" kern="10">
              <a:ln w="9525">
                <a:solidFill>
                  <a:srgbClr val="FFFF00"/>
                </a:solidFill>
                <a:round/>
                <a:headEnd/>
                <a:tailEnd/>
              </a:ln>
              <a:solidFill>
                <a:srgbClr val="FFFF00"/>
              </a:solidFill>
            </a:endParaRPr>
          </a:p>
        </p:txBody>
      </p:sp>
      <p:sp>
        <p:nvSpPr>
          <p:cNvPr id="240646" name="WordArt 8"/>
          <p:cNvSpPr>
            <a:spLocks noChangeArrowheads="1" noChangeShapeType="1" noTextEdit="1"/>
          </p:cNvSpPr>
          <p:nvPr/>
        </p:nvSpPr>
        <p:spPr bwMode="auto">
          <a:xfrm>
            <a:off x="5091114" y="4365625"/>
            <a:ext cx="2009775" cy="431800"/>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با وجود مقاومت:</a:t>
            </a:r>
            <a:endParaRPr lang="en-US" sz="3200" kern="10">
              <a:ln w="9525">
                <a:solidFill>
                  <a:srgbClr val="00FF00"/>
                </a:solidFill>
                <a:round/>
                <a:headEnd/>
                <a:tailEnd/>
              </a:ln>
              <a:solidFill>
                <a:srgbClr val="00FF00"/>
              </a:solidFill>
            </a:endParaRPr>
          </a:p>
        </p:txBody>
      </p:sp>
      <p:sp>
        <p:nvSpPr>
          <p:cNvPr id="240647" name="WordArt 9"/>
          <p:cNvSpPr>
            <a:spLocks noChangeArrowheads="1" noChangeShapeType="1" noTextEdit="1"/>
          </p:cNvSpPr>
          <p:nvPr/>
        </p:nvSpPr>
        <p:spPr bwMode="auto">
          <a:xfrm>
            <a:off x="3000376" y="4429125"/>
            <a:ext cx="1724025" cy="209550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سینه ای کوچک</a:t>
            </a:r>
          </a:p>
          <a:p>
            <a:pPr algn="ctr" rtl="1"/>
            <a:r>
              <a:rPr lang="fa-IR" sz="2800" kern="10">
                <a:ln w="9525">
                  <a:solidFill>
                    <a:srgbClr val="FFFF00"/>
                  </a:solidFill>
                  <a:round/>
                  <a:headEnd/>
                  <a:tailEnd/>
                </a:ln>
                <a:solidFill>
                  <a:srgbClr val="FFFF00"/>
                </a:solidFill>
              </a:rPr>
              <a:t>ذوزنقه بخش 4</a:t>
            </a:r>
          </a:p>
          <a:p>
            <a:pPr algn="ctr" rtl="1"/>
            <a:r>
              <a:rPr lang="fa-IR" sz="2800" kern="10">
                <a:ln w="9525">
                  <a:solidFill>
                    <a:srgbClr val="FFFF00"/>
                  </a:solidFill>
                  <a:round/>
                  <a:headEnd/>
                  <a:tailEnd/>
                </a:ln>
                <a:solidFill>
                  <a:srgbClr val="FFFF00"/>
                </a:solidFill>
              </a:rPr>
              <a:t>تحت ترقوه ای</a:t>
            </a:r>
          </a:p>
          <a:p>
            <a:pPr algn="ctr" rtl="1"/>
            <a:r>
              <a:rPr lang="fa-IR" sz="2800" kern="10">
                <a:ln w="9525">
                  <a:solidFill>
                    <a:srgbClr val="FFFF00"/>
                  </a:solidFill>
                  <a:round/>
                  <a:headEnd/>
                  <a:tailEnd/>
                </a:ln>
                <a:solidFill>
                  <a:srgbClr val="FFFF00"/>
                </a:solidFill>
              </a:rPr>
              <a:t>متوازی الاضلاع</a:t>
            </a:r>
            <a:endParaRPr lang="en-US" sz="2800" kern="10">
              <a:ln w="9525">
                <a:solidFill>
                  <a:srgbClr val="FFFF00"/>
                </a:solidFill>
                <a:round/>
                <a:headEnd/>
                <a:tailEnd/>
              </a:ln>
              <a:solidFill>
                <a:srgbClr val="FFFF00"/>
              </a:solidFill>
            </a:endParaRPr>
          </a:p>
        </p:txBody>
      </p:sp>
      <p:pic>
        <p:nvPicPr>
          <p:cNvPr id="240648" name="Picture 10" descr="back-exercises-v-bar-pulldow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341439"/>
            <a:ext cx="30480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Picture 12" descr="LVPullov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4426" y="4581526"/>
            <a:ext cx="27352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0" name="WordArt 13"/>
          <p:cNvSpPr>
            <a:spLocks noChangeArrowheads="1" noChangeShapeType="1" noTextEdit="1"/>
          </p:cNvSpPr>
          <p:nvPr/>
        </p:nvSpPr>
        <p:spPr bwMode="auto">
          <a:xfrm>
            <a:off x="1516063" y="4581526"/>
            <a:ext cx="1295401" cy="333375"/>
          </a:xfrm>
          <a:prstGeom prst="rect">
            <a:avLst/>
          </a:prstGeom>
        </p:spPr>
        <p:txBody>
          <a:bodyPr wrap="none" fromWordArt="1">
            <a:prstTxWarp prst="textPlain">
              <a:avLst>
                <a:gd name="adj" fmla="val 50000"/>
              </a:avLst>
            </a:prstTxWarp>
          </a:bodyPr>
          <a:lstStyle/>
          <a:p>
            <a:pPr algn="ctr" rtl="1"/>
            <a:r>
              <a:rPr lang="fa-IR" kern="10">
                <a:ln w="9525">
                  <a:solidFill>
                    <a:srgbClr val="00FF00"/>
                  </a:solidFill>
                  <a:round/>
                  <a:headEnd/>
                  <a:tailEnd/>
                </a:ln>
                <a:solidFill>
                  <a:srgbClr val="00FF00"/>
                </a:solidFill>
              </a:rPr>
              <a:t>پایین کشنده های کتف</a:t>
            </a:r>
            <a:endParaRPr lang="en-US" kern="10">
              <a:ln w="9525">
                <a:solidFill>
                  <a:srgbClr val="00FF00"/>
                </a:solidFill>
                <a:round/>
                <a:headEnd/>
                <a:tailEnd/>
              </a:ln>
              <a:solidFill>
                <a:srgbClr val="00FF00"/>
              </a:solidFill>
            </a:endParaRPr>
          </a:p>
        </p:txBody>
      </p:sp>
      <p:sp>
        <p:nvSpPr>
          <p:cNvPr id="240651" name="AutoShape 14"/>
          <p:cNvSpPr>
            <a:spLocks/>
          </p:cNvSpPr>
          <p:nvPr/>
        </p:nvSpPr>
        <p:spPr bwMode="auto">
          <a:xfrm>
            <a:off x="2854326" y="4292600"/>
            <a:ext cx="73025" cy="1081088"/>
          </a:xfrm>
          <a:prstGeom prst="leftBrace">
            <a:avLst>
              <a:gd name="adj1" fmla="val 123370"/>
              <a:gd name="adj2" fmla="val 50000"/>
            </a:avLst>
          </a:prstGeom>
          <a:solidFill>
            <a:srgbClr val="FF0000"/>
          </a:solidFill>
          <a:ln>
            <a:noFill/>
          </a:ln>
          <a:extLst>
            <a:ext uri="{91240B29-F687-4F45-9708-019B960494DF}">
              <a14:hiddenLine xmlns:a14="http://schemas.microsoft.com/office/drawing/2010/main" w="76200">
                <a:solidFill>
                  <a:srgbClr val="000000"/>
                </a:solidFill>
                <a:round/>
                <a:headEnd/>
                <a:tailEnd/>
              </a14:hiddenLine>
            </a:ext>
          </a:extLst>
        </p:spPr>
        <p:txBody>
          <a:bodyPr wrap="none" anchor="ctr"/>
          <a:lstStyle>
            <a:lvl1pPr algn="r" rtl="1">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pic>
        <p:nvPicPr>
          <p:cNvPr id="240652" name="Picture 4" descr="subscapularisa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2438400"/>
            <a:ext cx="2033588"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2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WordArt 7"/>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پایین آوردن دست از جلو</a:t>
            </a:r>
            <a:endParaRPr lang="en-US" sz="3600" kern="10">
              <a:ln w="9525">
                <a:solidFill>
                  <a:srgbClr val="00FF00"/>
                </a:solidFill>
                <a:round/>
                <a:headEnd/>
                <a:tailEnd/>
              </a:ln>
              <a:solidFill>
                <a:srgbClr val="00FF00"/>
              </a:solidFill>
            </a:endParaRPr>
          </a:p>
        </p:txBody>
      </p:sp>
      <p:sp>
        <p:nvSpPr>
          <p:cNvPr id="242691" name="WordArt 8"/>
          <p:cNvSpPr>
            <a:spLocks noChangeArrowheads="1" noChangeShapeType="1" noTextEdit="1"/>
          </p:cNvSpPr>
          <p:nvPr/>
        </p:nvSpPr>
        <p:spPr bwMode="auto">
          <a:xfrm>
            <a:off x="2351088" y="333375"/>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ّExtension</a:t>
            </a:r>
          </a:p>
        </p:txBody>
      </p:sp>
      <p:sp>
        <p:nvSpPr>
          <p:cNvPr id="242692" name="WordArt 9"/>
          <p:cNvSpPr>
            <a:spLocks noChangeArrowheads="1" noChangeShapeType="1" noTextEdit="1"/>
          </p:cNvSpPr>
          <p:nvPr/>
        </p:nvSpPr>
        <p:spPr bwMode="auto">
          <a:xfrm>
            <a:off x="6124576" y="1700213"/>
            <a:ext cx="4219575" cy="609600"/>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کاربرد در رشته های ورزشی مانند:</a:t>
            </a:r>
            <a:endParaRPr lang="en-US" sz="3200" kern="10">
              <a:ln w="9525">
                <a:solidFill>
                  <a:srgbClr val="00FF00"/>
                </a:solidFill>
                <a:round/>
                <a:headEnd/>
                <a:tailEnd/>
              </a:ln>
              <a:solidFill>
                <a:srgbClr val="00FF00"/>
              </a:solidFill>
            </a:endParaRPr>
          </a:p>
        </p:txBody>
      </p:sp>
      <p:sp>
        <p:nvSpPr>
          <p:cNvPr id="242693" name="WordArt 10"/>
          <p:cNvSpPr>
            <a:spLocks noChangeArrowheads="1" noChangeShapeType="1" noTextEdit="1"/>
          </p:cNvSpPr>
          <p:nvPr/>
        </p:nvSpPr>
        <p:spPr bwMode="auto">
          <a:xfrm>
            <a:off x="7391401" y="2781301"/>
            <a:ext cx="1152525" cy="523875"/>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تمام شناها</a:t>
            </a:r>
            <a:endParaRPr lang="en-US" sz="2800" kern="10">
              <a:ln w="9525">
                <a:solidFill>
                  <a:srgbClr val="FFFF00"/>
                </a:solidFill>
                <a:round/>
                <a:headEnd/>
                <a:tailEnd/>
              </a:ln>
              <a:solidFill>
                <a:srgbClr val="FFFF00"/>
              </a:solidFill>
            </a:endParaRPr>
          </a:p>
        </p:txBody>
      </p:sp>
      <p:pic>
        <p:nvPicPr>
          <p:cNvPr id="242694" name="Picture 11" descr="sdas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3546476"/>
            <a:ext cx="30972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12" descr="swiming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3573464"/>
            <a:ext cx="44656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6" name="Picture 13" descr="untitled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1268413"/>
            <a:ext cx="31686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00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4" descr="Picture1hg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بالا آوردن دست از عقب</a:t>
            </a:r>
            <a:endParaRPr lang="en-US" sz="3600" kern="10">
              <a:ln w="9525">
                <a:solidFill>
                  <a:srgbClr val="00FF00"/>
                </a:solidFill>
                <a:round/>
                <a:headEnd/>
                <a:tailEnd/>
              </a:ln>
              <a:solidFill>
                <a:srgbClr val="00FF00"/>
              </a:solidFill>
            </a:endParaRPr>
          </a:p>
        </p:txBody>
      </p:sp>
      <p:sp>
        <p:nvSpPr>
          <p:cNvPr id="244740" name="WordArt 5"/>
          <p:cNvSpPr>
            <a:spLocks noChangeArrowheads="1" noChangeShapeType="1" noTextEdit="1"/>
          </p:cNvSpPr>
          <p:nvPr/>
        </p:nvSpPr>
        <p:spPr bwMode="auto">
          <a:xfrm>
            <a:off x="2351088" y="404813"/>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ّHyperextension</a:t>
            </a:r>
          </a:p>
        </p:txBody>
      </p:sp>
      <p:sp>
        <p:nvSpPr>
          <p:cNvPr id="244741" name="WordArt 6"/>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44742" name="WordArt 7"/>
          <p:cNvSpPr>
            <a:spLocks noChangeArrowheads="1" noChangeShapeType="1" noTextEdit="1"/>
          </p:cNvSpPr>
          <p:nvPr/>
        </p:nvSpPr>
        <p:spPr bwMode="auto">
          <a:xfrm>
            <a:off x="7516814" y="2636838"/>
            <a:ext cx="1819275" cy="209550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بخش خلفی دالی</a:t>
            </a:r>
          </a:p>
          <a:p>
            <a:pPr algn="ctr" rtl="1"/>
            <a:r>
              <a:rPr lang="fa-IR" sz="2800" kern="10">
                <a:ln w="9525">
                  <a:solidFill>
                    <a:srgbClr val="FFFF00"/>
                  </a:solidFill>
                  <a:round/>
                  <a:headEnd/>
                  <a:tailEnd/>
                </a:ln>
                <a:solidFill>
                  <a:srgbClr val="FFFF00"/>
                </a:solidFill>
              </a:rPr>
              <a:t>پشتی بزرگ</a:t>
            </a:r>
          </a:p>
          <a:p>
            <a:pPr algn="ctr" rtl="1"/>
            <a:r>
              <a:rPr lang="fa-IR" sz="2800" kern="10">
                <a:ln w="9525">
                  <a:solidFill>
                    <a:srgbClr val="FFFF00"/>
                  </a:solidFill>
                  <a:round/>
                  <a:headEnd/>
                  <a:tailEnd/>
                </a:ln>
                <a:solidFill>
                  <a:srgbClr val="FFFF00"/>
                </a:solidFill>
              </a:rPr>
              <a:t>گرد بزرگ</a:t>
            </a:r>
          </a:p>
          <a:p>
            <a:pPr algn="ctr" rtl="1"/>
            <a:r>
              <a:rPr lang="fa-IR" sz="2800" kern="10">
                <a:ln w="9525">
                  <a:solidFill>
                    <a:srgbClr val="FFFF00"/>
                  </a:solidFill>
                  <a:round/>
                  <a:headEnd/>
                  <a:tailEnd/>
                </a:ln>
                <a:solidFill>
                  <a:srgbClr val="FFFF00"/>
                </a:solidFill>
              </a:rPr>
              <a:t>سه سربازویی</a:t>
            </a:r>
            <a:endParaRPr lang="en-US" sz="2800" kern="10">
              <a:ln w="9525">
                <a:solidFill>
                  <a:srgbClr val="FFFF00"/>
                </a:solidFill>
                <a:round/>
                <a:headEnd/>
                <a:tailEnd/>
              </a:ln>
              <a:solidFill>
                <a:srgbClr val="FFFF00"/>
              </a:solidFill>
            </a:endParaRPr>
          </a:p>
        </p:txBody>
      </p:sp>
      <p:sp>
        <p:nvSpPr>
          <p:cNvPr id="244743" name="WordArt 8"/>
          <p:cNvSpPr>
            <a:spLocks noChangeArrowheads="1" noChangeShapeType="1" noTextEdit="1"/>
          </p:cNvSpPr>
          <p:nvPr/>
        </p:nvSpPr>
        <p:spPr bwMode="auto">
          <a:xfrm>
            <a:off x="5180014" y="4730750"/>
            <a:ext cx="3076575" cy="1219200"/>
          </a:xfrm>
          <a:prstGeom prst="rect">
            <a:avLst/>
          </a:prstGeom>
        </p:spPr>
        <p:txBody>
          <a:bodyPr wrap="none" fromWordArt="1">
            <a:prstTxWarp prst="textPlain">
              <a:avLst>
                <a:gd name="adj" fmla="val 50000"/>
              </a:avLst>
            </a:prstTxWarp>
          </a:bodyPr>
          <a:lstStyle/>
          <a:p>
            <a:pPr algn="ctr" rtl="1"/>
            <a:r>
              <a:rPr lang="fa-IR" sz="3200" kern="10">
                <a:ln w="9525">
                  <a:solidFill>
                    <a:srgbClr val="00FF00"/>
                  </a:solidFill>
                  <a:round/>
                  <a:headEnd/>
                  <a:tailEnd/>
                </a:ln>
                <a:solidFill>
                  <a:srgbClr val="00FF00"/>
                </a:solidFill>
              </a:rPr>
              <a:t>همراه است با </a:t>
            </a:r>
          </a:p>
          <a:p>
            <a:pPr algn="ctr" rtl="1"/>
            <a:r>
              <a:rPr lang="fa-IR" sz="3200" kern="10">
                <a:ln w="9525">
                  <a:solidFill>
                    <a:srgbClr val="00FF00"/>
                  </a:solidFill>
                  <a:round/>
                  <a:headEnd/>
                  <a:tailEnd/>
                </a:ln>
                <a:solidFill>
                  <a:srgbClr val="00FF00"/>
                </a:solidFill>
              </a:rPr>
              <a:t>بلند شدن لبه پایینی کتف:</a:t>
            </a:r>
            <a:endParaRPr lang="en-US" sz="3200" kern="10">
              <a:ln w="9525">
                <a:solidFill>
                  <a:srgbClr val="00FF00"/>
                </a:solidFill>
                <a:round/>
                <a:headEnd/>
                <a:tailEnd/>
              </a:ln>
              <a:solidFill>
                <a:srgbClr val="00FF00"/>
              </a:solidFill>
            </a:endParaRPr>
          </a:p>
        </p:txBody>
      </p:sp>
      <p:sp>
        <p:nvSpPr>
          <p:cNvPr id="244744" name="WordArt 9"/>
          <p:cNvSpPr>
            <a:spLocks noChangeArrowheads="1" noChangeShapeType="1" noTextEdit="1"/>
          </p:cNvSpPr>
          <p:nvPr/>
        </p:nvSpPr>
        <p:spPr bwMode="auto">
          <a:xfrm>
            <a:off x="3432176" y="5516563"/>
            <a:ext cx="1724025" cy="1047750"/>
          </a:xfrm>
          <a:prstGeom prst="rect">
            <a:avLst/>
          </a:prstGeom>
        </p:spPr>
        <p:txBody>
          <a:bodyPr wrap="none" fromWordArt="1">
            <a:prstTxWarp prst="textPlain">
              <a:avLst>
                <a:gd name="adj" fmla="val 50000"/>
              </a:avLst>
            </a:prstTxWarp>
          </a:bodyPr>
          <a:lstStyle/>
          <a:p>
            <a:pPr algn="ctr" rtl="1"/>
            <a:r>
              <a:rPr lang="fa-IR" sz="2800" kern="10">
                <a:ln w="9525">
                  <a:solidFill>
                    <a:srgbClr val="FFFF00"/>
                  </a:solidFill>
                  <a:round/>
                  <a:headEnd/>
                  <a:tailEnd/>
                </a:ln>
                <a:solidFill>
                  <a:srgbClr val="FFFF00"/>
                </a:solidFill>
              </a:rPr>
              <a:t>سینه ای کوچک</a:t>
            </a:r>
          </a:p>
          <a:p>
            <a:pPr algn="ctr" rtl="1"/>
            <a:r>
              <a:rPr lang="fa-IR" sz="2800" kern="10">
                <a:ln w="9525">
                  <a:solidFill>
                    <a:srgbClr val="FFFF00"/>
                  </a:solidFill>
                  <a:round/>
                  <a:headEnd/>
                  <a:tailEnd/>
                </a:ln>
                <a:solidFill>
                  <a:srgbClr val="FFFF00"/>
                </a:solidFill>
              </a:rPr>
              <a:t>تحت کتفی</a:t>
            </a:r>
            <a:endParaRPr lang="en-US" sz="2800" kern="10">
              <a:ln w="9525">
                <a:solidFill>
                  <a:srgbClr val="FFFF00"/>
                </a:solidFill>
                <a:round/>
                <a:headEnd/>
                <a:tailEnd/>
              </a:ln>
              <a:solidFill>
                <a:srgbClr val="FFFF00"/>
              </a:solidFill>
            </a:endParaRPr>
          </a:p>
        </p:txBody>
      </p:sp>
      <p:sp>
        <p:nvSpPr>
          <p:cNvPr id="244745" name="WordArt 10"/>
          <p:cNvSpPr>
            <a:spLocks noChangeArrowheads="1" noChangeShapeType="1" noTextEdit="1"/>
          </p:cNvSpPr>
          <p:nvPr/>
        </p:nvSpPr>
        <p:spPr bwMode="auto">
          <a:xfrm>
            <a:off x="3417888" y="4797426"/>
            <a:ext cx="2533650" cy="358775"/>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Upward Tilt</a:t>
            </a:r>
          </a:p>
        </p:txBody>
      </p:sp>
      <p:pic>
        <p:nvPicPr>
          <p:cNvPr id="244746" name="Picture 12" descr="CBOneArmHighRow"/>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1196975"/>
            <a:ext cx="28908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7" name="Picture 13" descr="dumbbell_exercises_single_row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4953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8" name="Picture 15"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4095750"/>
            <a:ext cx="187166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43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WordArt 7"/>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sp>
        <p:nvSpPr>
          <p:cNvPr id="184328" name="WordArt 8"/>
          <p:cNvSpPr>
            <a:spLocks noChangeArrowheads="1" noChangeShapeType="1" noTextEdit="1"/>
          </p:cNvSpPr>
          <p:nvPr/>
        </p:nvSpPr>
        <p:spPr bwMode="auto">
          <a:xfrm>
            <a:off x="7908925" y="1787526"/>
            <a:ext cx="21526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8/83 N.m </a:t>
            </a:r>
            <a:r>
              <a:rPr lang="fa-IR" sz="2400" kern="10">
                <a:ln w="9525">
                  <a:solidFill>
                    <a:srgbClr val="FFFF00"/>
                  </a:solidFill>
                  <a:round/>
                  <a:headEnd/>
                  <a:tailEnd/>
                </a:ln>
                <a:solidFill>
                  <a:srgbClr val="FFFF00"/>
                </a:solidFill>
                <a:latin typeface="Arial" charset="0"/>
                <a:cs typeface="B Nazanin"/>
              </a:rPr>
              <a:t>دالی خلفی</a:t>
            </a:r>
            <a:endParaRPr lang="en-US" sz="2400" kern="10">
              <a:ln w="9525">
                <a:solidFill>
                  <a:srgbClr val="FFFF00"/>
                </a:solidFill>
                <a:round/>
                <a:headEnd/>
                <a:tailEnd/>
              </a:ln>
              <a:solidFill>
                <a:srgbClr val="FFFF00"/>
              </a:solidFill>
              <a:latin typeface="Arial" charset="0"/>
              <a:cs typeface="B Nazanin"/>
            </a:endParaRPr>
          </a:p>
        </p:txBody>
      </p:sp>
      <p:sp>
        <p:nvSpPr>
          <p:cNvPr id="184329" name="WordArt 9"/>
          <p:cNvSpPr>
            <a:spLocks noChangeArrowheads="1" noChangeShapeType="1" noTextEdit="1"/>
          </p:cNvSpPr>
          <p:nvPr/>
        </p:nvSpPr>
        <p:spPr bwMode="auto">
          <a:xfrm>
            <a:off x="7927976" y="2492376"/>
            <a:ext cx="22002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8/83 N.m </a:t>
            </a:r>
            <a:r>
              <a:rPr lang="fa-IR" sz="2400" kern="10">
                <a:ln w="9525">
                  <a:solidFill>
                    <a:srgbClr val="FFFF00"/>
                  </a:solidFill>
                  <a:round/>
                  <a:headEnd/>
                  <a:tailEnd/>
                </a:ln>
                <a:solidFill>
                  <a:srgbClr val="FFFF00"/>
                </a:solidFill>
                <a:latin typeface="Arial" charset="0"/>
                <a:cs typeface="B Nazanin"/>
              </a:rPr>
              <a:t>تحت کتفی</a:t>
            </a:r>
            <a:endParaRPr lang="en-US" sz="2400" kern="10">
              <a:ln w="9525">
                <a:solidFill>
                  <a:srgbClr val="FFFF00"/>
                </a:solidFill>
                <a:round/>
                <a:headEnd/>
                <a:tailEnd/>
              </a:ln>
              <a:solidFill>
                <a:srgbClr val="FFFF00"/>
              </a:solidFill>
              <a:latin typeface="Arial" charset="0"/>
              <a:cs typeface="B Nazanin"/>
            </a:endParaRPr>
          </a:p>
        </p:txBody>
      </p:sp>
      <p:sp>
        <p:nvSpPr>
          <p:cNvPr id="184330" name="WordArt 10"/>
          <p:cNvSpPr>
            <a:spLocks noChangeArrowheads="1" noChangeShapeType="1" noTextEdit="1"/>
          </p:cNvSpPr>
          <p:nvPr/>
        </p:nvSpPr>
        <p:spPr bwMode="auto">
          <a:xfrm>
            <a:off x="8051800" y="3141664"/>
            <a:ext cx="20764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7/85 N.m </a:t>
            </a:r>
            <a:r>
              <a:rPr lang="fa-IR" sz="2400" kern="10">
                <a:ln w="9525">
                  <a:solidFill>
                    <a:srgbClr val="FFFF00"/>
                  </a:solidFill>
                  <a:round/>
                  <a:headEnd/>
                  <a:tailEnd/>
                </a:ln>
                <a:solidFill>
                  <a:srgbClr val="FFFF00"/>
                </a:solidFill>
                <a:latin typeface="Arial" charset="0"/>
                <a:cs typeface="B Nazanin"/>
              </a:rPr>
              <a:t>گرد بزرگ</a:t>
            </a:r>
            <a:endParaRPr lang="en-US" sz="2400" kern="10">
              <a:ln w="9525">
                <a:solidFill>
                  <a:srgbClr val="FFFF00"/>
                </a:solidFill>
                <a:round/>
                <a:headEnd/>
                <a:tailEnd/>
              </a:ln>
              <a:solidFill>
                <a:srgbClr val="FFFF00"/>
              </a:solidFill>
              <a:latin typeface="Arial" charset="0"/>
              <a:cs typeface="B Nazanin"/>
            </a:endParaRPr>
          </a:p>
        </p:txBody>
      </p:sp>
      <p:sp>
        <p:nvSpPr>
          <p:cNvPr id="184331" name="WordArt 11"/>
          <p:cNvSpPr>
            <a:spLocks noChangeArrowheads="1" noChangeShapeType="1" noTextEdit="1"/>
          </p:cNvSpPr>
          <p:nvPr/>
        </p:nvSpPr>
        <p:spPr bwMode="auto">
          <a:xfrm>
            <a:off x="7870826" y="3773489"/>
            <a:ext cx="22574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2/93 N.m </a:t>
            </a:r>
            <a:r>
              <a:rPr lang="fa-IR" sz="2400" kern="10">
                <a:ln w="9525">
                  <a:solidFill>
                    <a:srgbClr val="FFFF00"/>
                  </a:solidFill>
                  <a:round/>
                  <a:headEnd/>
                  <a:tailEnd/>
                </a:ln>
                <a:solidFill>
                  <a:srgbClr val="FFFF00"/>
                </a:solidFill>
                <a:latin typeface="Arial" charset="0"/>
                <a:cs typeface="B Nazanin"/>
              </a:rPr>
              <a:t>پشتی بزرگ</a:t>
            </a:r>
            <a:endParaRPr lang="en-US" sz="2400" kern="10">
              <a:ln w="9525">
                <a:solidFill>
                  <a:srgbClr val="FFFF00"/>
                </a:solidFill>
                <a:round/>
                <a:headEnd/>
                <a:tailEnd/>
              </a:ln>
              <a:solidFill>
                <a:srgbClr val="FFFF00"/>
              </a:solidFill>
              <a:latin typeface="Arial" charset="0"/>
              <a:cs typeface="B Nazanin"/>
            </a:endParaRPr>
          </a:p>
        </p:txBody>
      </p:sp>
      <p:sp>
        <p:nvSpPr>
          <p:cNvPr id="184332" name="WordArt 12"/>
          <p:cNvSpPr>
            <a:spLocks noChangeArrowheads="1" noChangeShapeType="1" noTextEdit="1"/>
          </p:cNvSpPr>
          <p:nvPr/>
        </p:nvSpPr>
        <p:spPr bwMode="auto">
          <a:xfrm>
            <a:off x="7704139" y="4437064"/>
            <a:ext cx="235267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0/98 N.m </a:t>
            </a:r>
            <a:r>
              <a:rPr lang="fa-IR" sz="2400" kern="10">
                <a:ln w="9525">
                  <a:solidFill>
                    <a:srgbClr val="FFFF00"/>
                  </a:solidFill>
                  <a:round/>
                  <a:headEnd/>
                  <a:tailEnd/>
                </a:ln>
                <a:solidFill>
                  <a:srgbClr val="FFFF00"/>
                </a:solidFill>
                <a:latin typeface="Arial" charset="0"/>
                <a:cs typeface="B Nazanin"/>
              </a:rPr>
              <a:t>سه سربازویی</a:t>
            </a:r>
            <a:endParaRPr lang="en-US" sz="2400" kern="10">
              <a:ln w="9525">
                <a:solidFill>
                  <a:srgbClr val="FFFF00"/>
                </a:solidFill>
                <a:round/>
                <a:headEnd/>
                <a:tailEnd/>
              </a:ln>
              <a:solidFill>
                <a:srgbClr val="FFFF00"/>
              </a:solidFill>
              <a:latin typeface="Arial" charset="0"/>
              <a:cs typeface="B Nazanin"/>
            </a:endParaRPr>
          </a:p>
        </p:txBody>
      </p:sp>
      <p:grpSp>
        <p:nvGrpSpPr>
          <p:cNvPr id="2" name="Group 15"/>
          <p:cNvGrpSpPr>
            <a:grpSpLocks/>
          </p:cNvGrpSpPr>
          <p:nvPr/>
        </p:nvGrpSpPr>
        <p:grpSpPr bwMode="auto">
          <a:xfrm>
            <a:off x="6456363" y="1484314"/>
            <a:ext cx="3770312" cy="3698875"/>
            <a:chOff x="3107" y="935"/>
            <a:chExt cx="2375" cy="2330"/>
          </a:xfrm>
        </p:grpSpPr>
        <p:sp>
          <p:nvSpPr>
            <p:cNvPr id="246799" name="AutoShape 5"/>
            <p:cNvSpPr>
              <a:spLocks noChangeArrowheads="1"/>
            </p:cNvSpPr>
            <p:nvPr/>
          </p:nvSpPr>
          <p:spPr bwMode="auto">
            <a:xfrm>
              <a:off x="3107" y="935"/>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46800" name="AutoShape 6"/>
            <p:cNvSpPr>
              <a:spLocks noChangeArrowheads="1"/>
            </p:cNvSpPr>
            <p:nvPr/>
          </p:nvSpPr>
          <p:spPr bwMode="auto">
            <a:xfrm>
              <a:off x="3123" y="2585"/>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46801" name="AutoShape 13"/>
            <p:cNvSpPr>
              <a:spLocks noChangeArrowheads="1"/>
            </p:cNvSpPr>
            <p:nvPr/>
          </p:nvSpPr>
          <p:spPr bwMode="auto">
            <a:xfrm>
              <a:off x="3107" y="1371"/>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sp>
        <p:nvSpPr>
          <p:cNvPr id="246793" name="WordArt 16"/>
          <p:cNvSpPr>
            <a:spLocks noChangeArrowheads="1" noChangeShapeType="1" noTextEdit="1"/>
          </p:cNvSpPr>
          <p:nvPr/>
        </p:nvSpPr>
        <p:spPr bwMode="auto">
          <a:xfrm>
            <a:off x="5232400" y="1960564"/>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46794" name="WordArt 17"/>
          <p:cNvSpPr>
            <a:spLocks noChangeArrowheads="1" noChangeShapeType="1" noTextEdit="1"/>
          </p:cNvSpPr>
          <p:nvPr/>
        </p:nvSpPr>
        <p:spPr bwMode="auto">
          <a:xfrm>
            <a:off x="5232401" y="4292601"/>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pic>
        <p:nvPicPr>
          <p:cNvPr id="246795" name="Picture 19" descr="shoulder_anatomy_muscles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196976"/>
            <a:ext cx="302418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20" descr="1armoverhead_trice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062" y="4508500"/>
            <a:ext cx="2771776"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7" name="WordArt 21"/>
          <p:cNvSpPr>
            <a:spLocks noChangeArrowheads="1" noChangeShapeType="1" noTextEdit="1"/>
          </p:cNvSpPr>
          <p:nvPr/>
        </p:nvSpPr>
        <p:spPr bwMode="auto">
          <a:xfrm>
            <a:off x="8112125" y="71438"/>
            <a:ext cx="2305050" cy="404812"/>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ّHyperextension</a:t>
            </a:r>
          </a:p>
        </p:txBody>
      </p:sp>
      <p:pic>
        <p:nvPicPr>
          <p:cNvPr id="246798" name="Picture 5" descr="3D5080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5316538"/>
            <a:ext cx="16764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70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چرخش داخلی استخوان بازو</a:t>
            </a:r>
            <a:endParaRPr lang="en-US" sz="3600" kern="10">
              <a:ln w="9525">
                <a:solidFill>
                  <a:srgbClr val="00FF00"/>
                </a:solidFill>
                <a:round/>
                <a:headEnd/>
                <a:tailEnd/>
              </a:ln>
              <a:solidFill>
                <a:srgbClr val="00FF00"/>
              </a:solidFill>
            </a:endParaRPr>
          </a:p>
        </p:txBody>
      </p:sp>
      <p:sp>
        <p:nvSpPr>
          <p:cNvPr id="248835" name="WordArt 5"/>
          <p:cNvSpPr>
            <a:spLocks noChangeArrowheads="1" noChangeShapeType="1" noTextEdit="1"/>
          </p:cNvSpPr>
          <p:nvPr/>
        </p:nvSpPr>
        <p:spPr bwMode="auto">
          <a:xfrm>
            <a:off x="2351088" y="404813"/>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Inward Rotation</a:t>
            </a:r>
          </a:p>
        </p:txBody>
      </p:sp>
      <p:sp>
        <p:nvSpPr>
          <p:cNvPr id="248836" name="WordArt 6"/>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48837" name="WordArt 7"/>
          <p:cNvSpPr>
            <a:spLocks noChangeArrowheads="1" noChangeShapeType="1" noTextEdit="1"/>
          </p:cNvSpPr>
          <p:nvPr/>
        </p:nvSpPr>
        <p:spPr bwMode="auto">
          <a:xfrm>
            <a:off x="8183563" y="2708275"/>
            <a:ext cx="1905000" cy="268605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تحت کتفی</a:t>
            </a:r>
          </a:p>
          <a:p>
            <a:pPr algn="ctr" rtl="1"/>
            <a:r>
              <a:rPr lang="fa-IR" sz="2400" kern="10">
                <a:ln w="9525">
                  <a:solidFill>
                    <a:srgbClr val="FFFF00"/>
                  </a:solidFill>
                  <a:round/>
                  <a:headEnd/>
                  <a:tailEnd/>
                </a:ln>
                <a:solidFill>
                  <a:srgbClr val="FFFF00"/>
                </a:solidFill>
              </a:rPr>
              <a:t>گرد بزرگ(بامقاومت)</a:t>
            </a:r>
          </a:p>
          <a:p>
            <a:pPr algn="ctr" rtl="1"/>
            <a:r>
              <a:rPr lang="fa-IR" sz="2400" kern="10">
                <a:ln w="9525">
                  <a:solidFill>
                    <a:srgbClr val="FFFF00"/>
                  </a:solidFill>
                  <a:round/>
                  <a:headEnd/>
                  <a:tailEnd/>
                </a:ln>
                <a:solidFill>
                  <a:srgbClr val="FFFF00"/>
                </a:solidFill>
              </a:rPr>
              <a:t>پشتی بزرگ</a:t>
            </a:r>
          </a:p>
          <a:p>
            <a:pPr algn="ctr" rtl="1"/>
            <a:r>
              <a:rPr lang="fa-IR" sz="2400" kern="10">
                <a:ln w="9525">
                  <a:solidFill>
                    <a:srgbClr val="FFFF00"/>
                  </a:solidFill>
                  <a:round/>
                  <a:headEnd/>
                  <a:tailEnd/>
                </a:ln>
                <a:solidFill>
                  <a:srgbClr val="FFFF00"/>
                </a:solidFill>
              </a:rPr>
              <a:t>بخش قدامی دالی</a:t>
            </a:r>
          </a:p>
          <a:p>
            <a:pPr algn="ctr" rtl="1"/>
            <a:r>
              <a:rPr lang="fa-IR" sz="2400" kern="10">
                <a:ln w="9525">
                  <a:solidFill>
                    <a:srgbClr val="FFFF00"/>
                  </a:solidFill>
                  <a:round/>
                  <a:headEnd/>
                  <a:tailEnd/>
                </a:ln>
                <a:solidFill>
                  <a:srgbClr val="FFFF00"/>
                </a:solidFill>
              </a:rPr>
              <a:t>سینه ای بزرگ</a:t>
            </a:r>
            <a:endParaRPr lang="en-US" sz="2400" kern="10">
              <a:ln w="9525">
                <a:solidFill>
                  <a:srgbClr val="FFFF00"/>
                </a:solidFill>
                <a:round/>
                <a:headEnd/>
                <a:tailEnd/>
              </a:ln>
              <a:solidFill>
                <a:srgbClr val="FFFF00"/>
              </a:solidFill>
            </a:endParaRPr>
          </a:p>
        </p:txBody>
      </p:sp>
      <p:sp>
        <p:nvSpPr>
          <p:cNvPr id="248838" name="WordArt 8"/>
          <p:cNvSpPr>
            <a:spLocks noChangeArrowheads="1" noChangeShapeType="1" noTextEdit="1"/>
          </p:cNvSpPr>
          <p:nvPr/>
        </p:nvSpPr>
        <p:spPr bwMode="auto">
          <a:xfrm>
            <a:off x="1703388" y="2276475"/>
            <a:ext cx="3086100" cy="1047750"/>
          </a:xfrm>
          <a:prstGeom prst="rect">
            <a:avLst/>
          </a:prstGeom>
        </p:spPr>
        <p:txBody>
          <a:bodyPr wrap="none" fromWordArt="1">
            <a:prstTxWarp prst="textPlain">
              <a:avLst>
                <a:gd name="adj" fmla="val 50000"/>
              </a:avLst>
            </a:prstTxWarp>
          </a:bodyPr>
          <a:lstStyle/>
          <a:p>
            <a:pPr algn="ctr" rtl="1"/>
            <a:r>
              <a:rPr lang="fa-IR" sz="2800" kern="10">
                <a:ln w="9525">
                  <a:solidFill>
                    <a:srgbClr val="00FF00"/>
                  </a:solidFill>
                  <a:round/>
                  <a:headEnd/>
                  <a:tailEnd/>
                </a:ln>
                <a:solidFill>
                  <a:srgbClr val="00FF00"/>
                </a:solidFill>
              </a:rPr>
              <a:t>اگر چرخش داخلی بعد از </a:t>
            </a:r>
          </a:p>
          <a:p>
            <a:pPr algn="ctr" rtl="1"/>
            <a:r>
              <a:rPr lang="fa-IR" sz="2800" kern="10">
                <a:ln w="9525">
                  <a:solidFill>
                    <a:srgbClr val="00FF00"/>
                  </a:solidFill>
                  <a:round/>
                  <a:headEnd/>
                  <a:tailEnd/>
                </a:ln>
                <a:solidFill>
                  <a:srgbClr val="00FF00"/>
                </a:solidFill>
              </a:rPr>
              <a:t>چرخش خارجی انجام شود:</a:t>
            </a:r>
            <a:endParaRPr lang="en-US" sz="2800" kern="10">
              <a:ln w="9525">
                <a:solidFill>
                  <a:srgbClr val="00FF00"/>
                </a:solidFill>
                <a:round/>
                <a:headEnd/>
                <a:tailEnd/>
              </a:ln>
              <a:solidFill>
                <a:srgbClr val="00FF00"/>
              </a:solidFill>
            </a:endParaRPr>
          </a:p>
        </p:txBody>
      </p:sp>
      <p:sp>
        <p:nvSpPr>
          <p:cNvPr id="248839" name="WordArt 9"/>
          <p:cNvSpPr>
            <a:spLocks noChangeArrowheads="1" noChangeShapeType="1" noTextEdit="1"/>
          </p:cNvSpPr>
          <p:nvPr/>
        </p:nvSpPr>
        <p:spPr bwMode="auto">
          <a:xfrm>
            <a:off x="2495551" y="3644900"/>
            <a:ext cx="1857375" cy="89535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غرابی بازویی</a:t>
            </a:r>
          </a:p>
          <a:p>
            <a:pPr algn="ctr" rtl="1"/>
            <a:r>
              <a:rPr lang="fa-IR" sz="2400" kern="10">
                <a:ln w="9525">
                  <a:solidFill>
                    <a:srgbClr val="FFFF00"/>
                  </a:solidFill>
                  <a:round/>
                  <a:headEnd/>
                  <a:tailEnd/>
                </a:ln>
                <a:solidFill>
                  <a:srgbClr val="FFFF00"/>
                </a:solidFill>
              </a:rPr>
              <a:t>سرکوتاه دوسربازویی</a:t>
            </a:r>
            <a:endParaRPr lang="en-US" sz="2400" kern="10">
              <a:ln w="9525">
                <a:solidFill>
                  <a:srgbClr val="FFFF00"/>
                </a:solidFill>
                <a:round/>
                <a:headEnd/>
                <a:tailEnd/>
              </a:ln>
              <a:solidFill>
                <a:srgbClr val="FFFF00"/>
              </a:solidFill>
            </a:endParaRPr>
          </a:p>
        </p:txBody>
      </p:sp>
      <p:sp>
        <p:nvSpPr>
          <p:cNvPr id="248840" name="WordArt 10"/>
          <p:cNvSpPr>
            <a:spLocks noChangeArrowheads="1" noChangeShapeType="1" noTextEdit="1"/>
          </p:cNvSpPr>
          <p:nvPr/>
        </p:nvSpPr>
        <p:spPr bwMode="auto">
          <a:xfrm>
            <a:off x="2640014" y="4776788"/>
            <a:ext cx="1724025" cy="381000"/>
          </a:xfrm>
          <a:prstGeom prst="rect">
            <a:avLst/>
          </a:prstGeom>
        </p:spPr>
        <p:txBody>
          <a:bodyPr wrap="none" fromWordArt="1">
            <a:prstTxWarp prst="textPlain">
              <a:avLst>
                <a:gd name="adj" fmla="val 50000"/>
              </a:avLst>
            </a:prstTxWarp>
          </a:bodyPr>
          <a:lstStyle/>
          <a:p>
            <a:pPr algn="ctr" rtl="1"/>
            <a:r>
              <a:rPr lang="fa-IR" sz="2000" kern="10">
                <a:ln w="9525">
                  <a:solidFill>
                    <a:srgbClr val="FF0000"/>
                  </a:solidFill>
                  <a:round/>
                  <a:headEnd/>
                  <a:tailEnd/>
                </a:ln>
                <a:solidFill>
                  <a:srgbClr val="FF0000"/>
                </a:solidFill>
              </a:rPr>
              <a:t>در مرحله اول چرخش</a:t>
            </a:r>
            <a:endParaRPr lang="en-US" sz="2000" kern="10">
              <a:ln w="9525">
                <a:solidFill>
                  <a:srgbClr val="FF0000"/>
                </a:solidFill>
                <a:round/>
                <a:headEnd/>
                <a:tailEnd/>
              </a:ln>
              <a:solidFill>
                <a:srgbClr val="FF0000"/>
              </a:solidFill>
            </a:endParaRPr>
          </a:p>
        </p:txBody>
      </p:sp>
      <p:pic>
        <p:nvPicPr>
          <p:cNvPr id="248841" name="Picture 11" descr="CBInternalRot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7614" y="4554538"/>
            <a:ext cx="25812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2" name="Picture 13" descr="ab41c5e8961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2276475"/>
            <a:ext cx="2592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3" name="Picture 4" descr="pectoralismaj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1" y="5484814"/>
            <a:ext cx="14509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745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WordArt 5"/>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چرخش داخلی استخوان بازو</a:t>
            </a:r>
            <a:endParaRPr lang="en-US" sz="3600" kern="10">
              <a:ln w="9525">
                <a:solidFill>
                  <a:srgbClr val="00FF00"/>
                </a:solidFill>
                <a:round/>
                <a:headEnd/>
                <a:tailEnd/>
              </a:ln>
              <a:solidFill>
                <a:srgbClr val="00FF00"/>
              </a:solidFill>
            </a:endParaRPr>
          </a:p>
        </p:txBody>
      </p:sp>
      <p:sp>
        <p:nvSpPr>
          <p:cNvPr id="250883" name="WordArt 6"/>
          <p:cNvSpPr>
            <a:spLocks noChangeArrowheads="1" noChangeShapeType="1" noTextEdit="1"/>
          </p:cNvSpPr>
          <p:nvPr/>
        </p:nvSpPr>
        <p:spPr bwMode="auto">
          <a:xfrm>
            <a:off x="2351088" y="404813"/>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Inward Rotation</a:t>
            </a:r>
          </a:p>
        </p:txBody>
      </p:sp>
      <p:sp>
        <p:nvSpPr>
          <p:cNvPr id="250884" name="WordArt 7"/>
          <p:cNvSpPr>
            <a:spLocks noChangeArrowheads="1" noChangeShapeType="1" noTextEdit="1"/>
          </p:cNvSpPr>
          <p:nvPr/>
        </p:nvSpPr>
        <p:spPr bwMode="auto">
          <a:xfrm>
            <a:off x="7934326" y="1557339"/>
            <a:ext cx="2409825" cy="523875"/>
          </a:xfrm>
          <a:prstGeom prst="rect">
            <a:avLst/>
          </a:prstGeom>
        </p:spPr>
        <p:txBody>
          <a:bodyPr wrap="none" fromWordArt="1">
            <a:prstTxWarp prst="textPlain">
              <a:avLst>
                <a:gd name="adj" fmla="val 50000"/>
              </a:avLst>
            </a:prstTxWarp>
          </a:bodyPr>
          <a:lstStyle/>
          <a:p>
            <a:pPr algn="ctr" rtl="1"/>
            <a:r>
              <a:rPr lang="fa-IR" sz="2800" kern="10">
                <a:ln w="9525">
                  <a:solidFill>
                    <a:srgbClr val="00FF00"/>
                  </a:solidFill>
                  <a:round/>
                  <a:headEnd/>
                  <a:tailEnd/>
                </a:ln>
                <a:solidFill>
                  <a:srgbClr val="00FF00"/>
                </a:solidFill>
              </a:rPr>
              <a:t>همراه با آبداکشن کتف</a:t>
            </a:r>
            <a:endParaRPr lang="en-US" sz="2800" kern="10">
              <a:ln w="9525">
                <a:solidFill>
                  <a:srgbClr val="00FF00"/>
                </a:solidFill>
                <a:round/>
                <a:headEnd/>
                <a:tailEnd/>
              </a:ln>
              <a:solidFill>
                <a:srgbClr val="00FF00"/>
              </a:solidFill>
            </a:endParaRPr>
          </a:p>
        </p:txBody>
      </p:sp>
      <p:sp>
        <p:nvSpPr>
          <p:cNvPr id="250885" name="WordArt 8"/>
          <p:cNvSpPr>
            <a:spLocks noChangeArrowheads="1" noChangeShapeType="1" noTextEdit="1"/>
          </p:cNvSpPr>
          <p:nvPr/>
        </p:nvSpPr>
        <p:spPr bwMode="auto">
          <a:xfrm>
            <a:off x="5591175" y="1638301"/>
            <a:ext cx="2171700" cy="277813"/>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solidFill>
                  <a:srgbClr val="FF0000"/>
                </a:solidFill>
                <a:latin typeface="Arial Black" panose="020B0A04020102020204" pitchFamily="34" charset="0"/>
              </a:rPr>
              <a:t>Protraction</a:t>
            </a:r>
          </a:p>
        </p:txBody>
      </p:sp>
      <p:sp>
        <p:nvSpPr>
          <p:cNvPr id="250886" name="WordArt 9"/>
          <p:cNvSpPr>
            <a:spLocks noChangeArrowheads="1" noChangeShapeType="1" noTextEdit="1"/>
          </p:cNvSpPr>
          <p:nvPr/>
        </p:nvSpPr>
        <p:spPr bwMode="auto">
          <a:xfrm>
            <a:off x="7543800" y="2349500"/>
            <a:ext cx="1504950" cy="89535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دندانه ای بزرگ</a:t>
            </a:r>
          </a:p>
          <a:p>
            <a:pPr algn="ctr" rtl="1"/>
            <a:r>
              <a:rPr lang="fa-IR" sz="2400" kern="10">
                <a:ln w="9525">
                  <a:solidFill>
                    <a:srgbClr val="FFFF00"/>
                  </a:solidFill>
                  <a:round/>
                  <a:headEnd/>
                  <a:tailEnd/>
                </a:ln>
                <a:solidFill>
                  <a:srgbClr val="FFFF00"/>
                </a:solidFill>
              </a:rPr>
              <a:t>سینه ای کوچک</a:t>
            </a:r>
            <a:endParaRPr lang="en-US" sz="2400" kern="10">
              <a:ln w="9525">
                <a:solidFill>
                  <a:srgbClr val="FFFF00"/>
                </a:solidFill>
                <a:round/>
                <a:headEnd/>
                <a:tailEnd/>
              </a:ln>
              <a:solidFill>
                <a:srgbClr val="FFFF00"/>
              </a:solidFill>
            </a:endParaRPr>
          </a:p>
        </p:txBody>
      </p:sp>
      <p:sp>
        <p:nvSpPr>
          <p:cNvPr id="250887" name="WordArt 10"/>
          <p:cNvSpPr>
            <a:spLocks noChangeArrowheads="1" noChangeShapeType="1" noTextEdit="1"/>
          </p:cNvSpPr>
          <p:nvPr/>
        </p:nvSpPr>
        <p:spPr bwMode="auto">
          <a:xfrm>
            <a:off x="7967664" y="4076700"/>
            <a:ext cx="2409825" cy="431800"/>
          </a:xfrm>
          <a:prstGeom prst="rect">
            <a:avLst/>
          </a:prstGeom>
        </p:spPr>
        <p:txBody>
          <a:bodyPr wrap="none" fromWordArt="1">
            <a:prstTxWarp prst="textPlain">
              <a:avLst>
                <a:gd name="adj" fmla="val 50000"/>
              </a:avLst>
            </a:prstTxWarp>
          </a:bodyPr>
          <a:lstStyle/>
          <a:p>
            <a:pPr algn="ctr" rtl="1"/>
            <a:r>
              <a:rPr lang="fa-IR" sz="2800" kern="10">
                <a:ln w="9525">
                  <a:solidFill>
                    <a:srgbClr val="00FF00"/>
                  </a:solidFill>
                  <a:round/>
                  <a:headEnd/>
                  <a:tailEnd/>
                </a:ln>
                <a:solidFill>
                  <a:srgbClr val="00FF00"/>
                </a:solidFill>
              </a:rPr>
              <a:t>اگر استخوان کتف متمایل به بالا باشد</a:t>
            </a:r>
            <a:endParaRPr lang="en-US" sz="2800" kern="10">
              <a:ln w="9525">
                <a:solidFill>
                  <a:srgbClr val="00FF00"/>
                </a:solidFill>
                <a:round/>
                <a:headEnd/>
                <a:tailEnd/>
              </a:ln>
              <a:solidFill>
                <a:srgbClr val="00FF00"/>
              </a:solidFill>
            </a:endParaRPr>
          </a:p>
        </p:txBody>
      </p:sp>
      <p:sp>
        <p:nvSpPr>
          <p:cNvPr id="250888" name="WordArt 11"/>
          <p:cNvSpPr>
            <a:spLocks noChangeArrowheads="1" noChangeShapeType="1" noTextEdit="1"/>
          </p:cNvSpPr>
          <p:nvPr/>
        </p:nvSpPr>
        <p:spPr bwMode="auto">
          <a:xfrm>
            <a:off x="5868988" y="4149725"/>
            <a:ext cx="1955800" cy="287338"/>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solidFill>
                  <a:srgbClr val="FF0000"/>
                </a:solidFill>
                <a:latin typeface="Arial Black" panose="020B0A04020102020204" pitchFamily="34" charset="0"/>
              </a:rPr>
              <a:t>Elevation</a:t>
            </a:r>
          </a:p>
        </p:txBody>
      </p:sp>
      <p:sp>
        <p:nvSpPr>
          <p:cNvPr id="250889" name="WordArt 12"/>
          <p:cNvSpPr>
            <a:spLocks noChangeArrowheads="1" noChangeShapeType="1" noTextEdit="1"/>
          </p:cNvSpPr>
          <p:nvPr/>
        </p:nvSpPr>
        <p:spPr bwMode="auto">
          <a:xfrm>
            <a:off x="7535864" y="4724400"/>
            <a:ext cx="1906587" cy="107950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گوشه ای</a:t>
            </a:r>
          </a:p>
          <a:p>
            <a:pPr algn="ctr" rtl="1"/>
            <a:r>
              <a:rPr lang="fa-IR" sz="2400" kern="10">
                <a:ln w="9525">
                  <a:solidFill>
                    <a:srgbClr val="FFFF00"/>
                  </a:solidFill>
                  <a:round/>
                  <a:headEnd/>
                  <a:tailEnd/>
                </a:ln>
                <a:solidFill>
                  <a:srgbClr val="FFFF00"/>
                </a:solidFill>
              </a:rPr>
              <a:t>ذوزنقه 1 و 2</a:t>
            </a:r>
          </a:p>
          <a:p>
            <a:pPr algn="ctr" rtl="1"/>
            <a:r>
              <a:rPr lang="fa-IR" sz="2400" kern="10">
                <a:ln w="9525">
                  <a:solidFill>
                    <a:srgbClr val="FFFF00"/>
                  </a:solidFill>
                  <a:round/>
                  <a:headEnd/>
                  <a:tailEnd/>
                </a:ln>
                <a:solidFill>
                  <a:srgbClr val="FFFF00"/>
                </a:solidFill>
              </a:rPr>
              <a:t>متوازی الاضلاع</a:t>
            </a:r>
            <a:endParaRPr lang="en-US" sz="2400" kern="10">
              <a:ln w="9525">
                <a:solidFill>
                  <a:srgbClr val="FFFF00"/>
                </a:solidFill>
                <a:round/>
                <a:headEnd/>
                <a:tailEnd/>
              </a:ln>
              <a:solidFill>
                <a:srgbClr val="FFFF00"/>
              </a:solidFill>
            </a:endParaRPr>
          </a:p>
        </p:txBody>
      </p:sp>
      <p:sp>
        <p:nvSpPr>
          <p:cNvPr id="250890" name="WordArt 13"/>
          <p:cNvSpPr>
            <a:spLocks noChangeArrowheads="1" noChangeShapeType="1" noTextEdit="1"/>
          </p:cNvSpPr>
          <p:nvPr/>
        </p:nvSpPr>
        <p:spPr bwMode="auto">
          <a:xfrm>
            <a:off x="7007225" y="6165851"/>
            <a:ext cx="1752600" cy="447675"/>
          </a:xfrm>
          <a:prstGeom prst="rect">
            <a:avLst/>
          </a:prstGeom>
        </p:spPr>
        <p:txBody>
          <a:bodyPr wrap="none" fromWordArt="1">
            <a:prstTxWarp prst="textPlain">
              <a:avLst>
                <a:gd name="adj" fmla="val 50000"/>
              </a:avLst>
            </a:prstTxWarp>
          </a:bodyPr>
          <a:lstStyle/>
          <a:p>
            <a:pPr algn="ctr" rtl="1"/>
            <a:r>
              <a:rPr lang="fa-IR" sz="2400" kern="10">
                <a:ln w="9525">
                  <a:solidFill>
                    <a:srgbClr val="FF0000"/>
                  </a:solidFill>
                  <a:round/>
                  <a:headEnd/>
                  <a:tailEnd/>
                </a:ln>
                <a:solidFill>
                  <a:srgbClr val="FF0000"/>
                </a:solidFill>
              </a:rPr>
              <a:t>در ورزشهایی مانند:</a:t>
            </a:r>
            <a:endParaRPr lang="en-US" sz="2400" kern="10">
              <a:ln w="9525">
                <a:solidFill>
                  <a:srgbClr val="FF0000"/>
                </a:solidFill>
                <a:round/>
                <a:headEnd/>
                <a:tailEnd/>
              </a:ln>
              <a:solidFill>
                <a:srgbClr val="FF0000"/>
              </a:solidFill>
            </a:endParaRPr>
          </a:p>
        </p:txBody>
      </p:sp>
      <p:sp>
        <p:nvSpPr>
          <p:cNvPr id="250891" name="WordArt 14"/>
          <p:cNvSpPr>
            <a:spLocks noChangeArrowheads="1" noChangeShapeType="1" noTextEdit="1"/>
          </p:cNvSpPr>
          <p:nvPr/>
        </p:nvSpPr>
        <p:spPr bwMode="auto">
          <a:xfrm>
            <a:off x="3694114" y="6165851"/>
            <a:ext cx="3190875" cy="447675"/>
          </a:xfrm>
          <a:prstGeom prst="rect">
            <a:avLst/>
          </a:prstGeom>
        </p:spPr>
        <p:txBody>
          <a:bodyPr wrap="none" fromWordArt="1">
            <a:prstTxWarp prst="textPlain">
              <a:avLst>
                <a:gd name="adj" fmla="val 50000"/>
              </a:avLst>
            </a:prstTxWarp>
          </a:bodyPr>
          <a:lstStyle/>
          <a:p>
            <a:pPr algn="ctr" rtl="1"/>
            <a:r>
              <a:rPr lang="fa-IR" sz="2400" kern="10">
                <a:ln w="9525">
                  <a:solidFill>
                    <a:srgbClr val="FF0000"/>
                  </a:solidFill>
                  <a:round/>
                  <a:headEnd/>
                  <a:tailEnd/>
                </a:ln>
                <a:solidFill>
                  <a:srgbClr val="FF0000"/>
                </a:solidFill>
              </a:rPr>
              <a:t>کشتی، جودو، شمشیربازی و شناها</a:t>
            </a:r>
            <a:endParaRPr lang="en-US" sz="2400" kern="10">
              <a:ln w="9525">
                <a:solidFill>
                  <a:srgbClr val="FF0000"/>
                </a:solidFill>
                <a:round/>
                <a:headEnd/>
                <a:tailEnd/>
              </a:ln>
              <a:solidFill>
                <a:srgbClr val="FF0000"/>
              </a:solidFill>
            </a:endParaRPr>
          </a:p>
        </p:txBody>
      </p:sp>
      <p:pic>
        <p:nvPicPr>
          <p:cNvPr id="250892" name="Picture 15" descr="42-170928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644901"/>
            <a:ext cx="25193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3" name="Picture 16" descr="zd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351" y="1484313"/>
            <a:ext cx="27273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94" name="Picture 17" descr="DWF15-4292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9" y="2205039"/>
            <a:ext cx="22320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39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WordArt 5"/>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grpSp>
        <p:nvGrpSpPr>
          <p:cNvPr id="2" name="Group 15"/>
          <p:cNvGrpSpPr>
            <a:grpSpLocks/>
          </p:cNvGrpSpPr>
          <p:nvPr/>
        </p:nvGrpSpPr>
        <p:grpSpPr bwMode="auto">
          <a:xfrm>
            <a:off x="6456363" y="1916113"/>
            <a:ext cx="3770312" cy="3960812"/>
            <a:chOff x="3107" y="1207"/>
            <a:chExt cx="2375" cy="2495"/>
          </a:xfrm>
        </p:grpSpPr>
        <p:sp>
          <p:nvSpPr>
            <p:cNvPr id="252944" name="AutoShape 4"/>
            <p:cNvSpPr>
              <a:spLocks noChangeArrowheads="1"/>
            </p:cNvSpPr>
            <p:nvPr/>
          </p:nvSpPr>
          <p:spPr bwMode="auto">
            <a:xfrm>
              <a:off x="3123" y="3022"/>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52945" name="AutoShape 6"/>
            <p:cNvSpPr>
              <a:spLocks noChangeArrowheads="1"/>
            </p:cNvSpPr>
            <p:nvPr/>
          </p:nvSpPr>
          <p:spPr bwMode="auto">
            <a:xfrm>
              <a:off x="3107" y="1207"/>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sp>
        <p:nvSpPr>
          <p:cNvPr id="187399" name="WordArt 7"/>
          <p:cNvSpPr>
            <a:spLocks noChangeArrowheads="1" noChangeShapeType="1" noTextEdit="1"/>
          </p:cNvSpPr>
          <p:nvPr/>
        </p:nvSpPr>
        <p:spPr bwMode="auto">
          <a:xfrm>
            <a:off x="7713663" y="2205039"/>
            <a:ext cx="23431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32/37 N.m </a:t>
            </a:r>
            <a:r>
              <a:rPr lang="fa-IR" sz="2400" kern="10">
                <a:ln w="9525">
                  <a:solidFill>
                    <a:srgbClr val="FFFF00"/>
                  </a:solidFill>
                  <a:round/>
                  <a:headEnd/>
                  <a:tailEnd/>
                </a:ln>
                <a:solidFill>
                  <a:srgbClr val="FFFF00"/>
                </a:solidFill>
                <a:latin typeface="Arial" charset="0"/>
                <a:cs typeface="B Nazanin"/>
              </a:rPr>
              <a:t>تحت کتفی</a:t>
            </a:r>
            <a:endParaRPr lang="en-US" sz="2400" kern="10">
              <a:ln w="9525">
                <a:solidFill>
                  <a:srgbClr val="FFFF00"/>
                </a:solidFill>
                <a:round/>
                <a:headEnd/>
                <a:tailEnd/>
              </a:ln>
              <a:solidFill>
                <a:srgbClr val="FFFF00"/>
              </a:solidFill>
              <a:latin typeface="Arial" charset="0"/>
              <a:cs typeface="B Nazanin"/>
            </a:endParaRPr>
          </a:p>
        </p:txBody>
      </p:sp>
      <p:sp>
        <p:nvSpPr>
          <p:cNvPr id="187400" name="WordArt 8"/>
          <p:cNvSpPr>
            <a:spLocks noChangeArrowheads="1" noChangeShapeType="1" noTextEdit="1"/>
          </p:cNvSpPr>
          <p:nvPr/>
        </p:nvSpPr>
        <p:spPr bwMode="auto">
          <a:xfrm>
            <a:off x="7532689" y="3284539"/>
            <a:ext cx="25241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9/81 N.m </a:t>
            </a:r>
            <a:r>
              <a:rPr lang="fa-IR" sz="2400" kern="10">
                <a:ln w="9525">
                  <a:solidFill>
                    <a:srgbClr val="FFFF00"/>
                  </a:solidFill>
                  <a:round/>
                  <a:headEnd/>
                  <a:tailEnd/>
                </a:ln>
                <a:solidFill>
                  <a:srgbClr val="FFFF00"/>
                </a:solidFill>
                <a:latin typeface="Arial" charset="0"/>
                <a:cs typeface="B Nazanin"/>
              </a:rPr>
              <a:t>سینه ای بزرگ</a:t>
            </a:r>
            <a:endParaRPr lang="en-US" sz="2400" kern="10">
              <a:ln w="9525">
                <a:solidFill>
                  <a:srgbClr val="FFFF00"/>
                </a:solidFill>
                <a:round/>
                <a:headEnd/>
                <a:tailEnd/>
              </a:ln>
              <a:solidFill>
                <a:srgbClr val="FFFF00"/>
              </a:solidFill>
              <a:latin typeface="Arial" charset="0"/>
              <a:cs typeface="B Nazanin"/>
            </a:endParaRPr>
          </a:p>
        </p:txBody>
      </p:sp>
      <p:sp>
        <p:nvSpPr>
          <p:cNvPr id="187401" name="WordArt 9"/>
          <p:cNvSpPr>
            <a:spLocks noChangeArrowheads="1" noChangeShapeType="1" noTextEdit="1"/>
          </p:cNvSpPr>
          <p:nvPr/>
        </p:nvSpPr>
        <p:spPr bwMode="auto">
          <a:xfrm>
            <a:off x="7037389" y="3789364"/>
            <a:ext cx="30194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9/81 N.m </a:t>
            </a:r>
            <a:r>
              <a:rPr lang="fa-IR" sz="2400" kern="10">
                <a:ln w="9525">
                  <a:solidFill>
                    <a:srgbClr val="FFFF00"/>
                  </a:solidFill>
                  <a:round/>
                  <a:headEnd/>
                  <a:tailEnd/>
                </a:ln>
                <a:solidFill>
                  <a:srgbClr val="FFFF00"/>
                </a:solidFill>
                <a:latin typeface="Arial" charset="0"/>
                <a:cs typeface="B Nazanin"/>
              </a:rPr>
              <a:t>سرکوتاه دوسربازویی</a:t>
            </a:r>
            <a:endParaRPr lang="en-US" sz="2400" kern="10">
              <a:ln w="9525">
                <a:solidFill>
                  <a:srgbClr val="FFFF00"/>
                </a:solidFill>
                <a:round/>
                <a:headEnd/>
                <a:tailEnd/>
              </a:ln>
              <a:solidFill>
                <a:srgbClr val="FFFF00"/>
              </a:solidFill>
              <a:latin typeface="Arial" charset="0"/>
              <a:cs typeface="B Nazanin"/>
            </a:endParaRPr>
          </a:p>
        </p:txBody>
      </p:sp>
      <p:sp>
        <p:nvSpPr>
          <p:cNvPr id="187402" name="WordArt 10"/>
          <p:cNvSpPr>
            <a:spLocks noChangeArrowheads="1" noChangeShapeType="1" noTextEdit="1"/>
          </p:cNvSpPr>
          <p:nvPr/>
        </p:nvSpPr>
        <p:spPr bwMode="auto">
          <a:xfrm>
            <a:off x="7980363" y="4365626"/>
            <a:ext cx="20764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7/85 N.m </a:t>
            </a:r>
            <a:r>
              <a:rPr lang="fa-IR" sz="2400" kern="10">
                <a:ln w="9525">
                  <a:solidFill>
                    <a:srgbClr val="FFFF00"/>
                  </a:solidFill>
                  <a:round/>
                  <a:headEnd/>
                  <a:tailEnd/>
                </a:ln>
                <a:solidFill>
                  <a:srgbClr val="FFFF00"/>
                </a:solidFill>
                <a:latin typeface="Arial" charset="0"/>
                <a:cs typeface="B Nazanin"/>
              </a:rPr>
              <a:t>گرد بزرگ</a:t>
            </a:r>
            <a:endParaRPr lang="en-US" sz="2400" kern="10">
              <a:ln w="9525">
                <a:solidFill>
                  <a:srgbClr val="FFFF00"/>
                </a:solidFill>
                <a:round/>
                <a:headEnd/>
                <a:tailEnd/>
              </a:ln>
              <a:solidFill>
                <a:srgbClr val="FFFF00"/>
              </a:solidFill>
              <a:latin typeface="Arial" charset="0"/>
              <a:cs typeface="B Nazanin"/>
            </a:endParaRPr>
          </a:p>
        </p:txBody>
      </p:sp>
      <p:sp>
        <p:nvSpPr>
          <p:cNvPr id="187403" name="WordArt 11"/>
          <p:cNvSpPr>
            <a:spLocks noChangeArrowheads="1" noChangeShapeType="1" noTextEdit="1"/>
          </p:cNvSpPr>
          <p:nvPr/>
        </p:nvSpPr>
        <p:spPr bwMode="auto">
          <a:xfrm>
            <a:off x="7702551" y="5084764"/>
            <a:ext cx="2354263"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2/94 N.m </a:t>
            </a:r>
            <a:r>
              <a:rPr lang="fa-IR" sz="2400" kern="10">
                <a:ln w="9525">
                  <a:solidFill>
                    <a:srgbClr val="FFFF00"/>
                  </a:solidFill>
                  <a:round/>
                  <a:headEnd/>
                  <a:tailEnd/>
                </a:ln>
                <a:solidFill>
                  <a:srgbClr val="FFFF00"/>
                </a:solidFill>
                <a:latin typeface="Arial" charset="0"/>
                <a:cs typeface="B Nazanin"/>
              </a:rPr>
              <a:t>بخش قدامی دالی</a:t>
            </a:r>
            <a:endParaRPr lang="en-US" sz="2400" kern="10">
              <a:ln w="9525">
                <a:solidFill>
                  <a:srgbClr val="FFFF00"/>
                </a:solidFill>
                <a:round/>
                <a:headEnd/>
                <a:tailEnd/>
              </a:ln>
              <a:solidFill>
                <a:srgbClr val="FFFF00"/>
              </a:solidFill>
              <a:latin typeface="Arial" charset="0"/>
              <a:cs typeface="B Nazanin"/>
            </a:endParaRPr>
          </a:p>
        </p:txBody>
      </p:sp>
      <p:sp>
        <p:nvSpPr>
          <p:cNvPr id="187404" name="WordArt 12"/>
          <p:cNvSpPr>
            <a:spLocks noChangeArrowheads="1" noChangeShapeType="1" noTextEdit="1"/>
          </p:cNvSpPr>
          <p:nvPr/>
        </p:nvSpPr>
        <p:spPr bwMode="auto">
          <a:xfrm>
            <a:off x="7799389" y="2781301"/>
            <a:ext cx="22574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2/93 N.m </a:t>
            </a:r>
            <a:r>
              <a:rPr lang="fa-IR" sz="2400" kern="10">
                <a:ln w="9525">
                  <a:solidFill>
                    <a:srgbClr val="FFFF00"/>
                  </a:solidFill>
                  <a:round/>
                  <a:headEnd/>
                  <a:tailEnd/>
                </a:ln>
                <a:solidFill>
                  <a:srgbClr val="FFFF00"/>
                </a:solidFill>
                <a:latin typeface="Arial" charset="0"/>
                <a:cs typeface="B Nazanin"/>
              </a:rPr>
              <a:t>پشتی بزرگ</a:t>
            </a:r>
            <a:endParaRPr lang="en-US" sz="2400" kern="10">
              <a:ln w="9525">
                <a:solidFill>
                  <a:srgbClr val="FFFF00"/>
                </a:solidFill>
                <a:round/>
                <a:headEnd/>
                <a:tailEnd/>
              </a:ln>
              <a:solidFill>
                <a:srgbClr val="FFFF00"/>
              </a:solidFill>
              <a:latin typeface="Arial" charset="0"/>
              <a:cs typeface="B Nazanin"/>
            </a:endParaRPr>
          </a:p>
        </p:txBody>
      </p:sp>
      <p:sp>
        <p:nvSpPr>
          <p:cNvPr id="252938" name="WordArt 14"/>
          <p:cNvSpPr>
            <a:spLocks noChangeArrowheads="1" noChangeShapeType="1" noTextEdit="1"/>
          </p:cNvSpPr>
          <p:nvPr/>
        </p:nvSpPr>
        <p:spPr bwMode="auto">
          <a:xfrm>
            <a:off x="2927350" y="5846763"/>
            <a:ext cx="4305300" cy="895350"/>
          </a:xfrm>
          <a:prstGeom prst="rect">
            <a:avLst/>
          </a:prstGeom>
        </p:spPr>
        <p:txBody>
          <a:bodyPr wrap="none" fromWordArt="1">
            <a:prstTxWarp prst="textPlain">
              <a:avLst>
                <a:gd name="adj" fmla="val 50000"/>
              </a:avLst>
            </a:prstTxWarp>
          </a:bodyPr>
          <a:lstStyle/>
          <a:p>
            <a:pPr algn="ctr" rtl="1"/>
            <a:r>
              <a:rPr lang="fa-IR" sz="2400" kern="10">
                <a:ln w="9525">
                  <a:solidFill>
                    <a:srgbClr val="FF0000"/>
                  </a:solidFill>
                  <a:round/>
                  <a:headEnd/>
                  <a:tailEnd/>
                </a:ln>
                <a:solidFill>
                  <a:srgbClr val="FF0000"/>
                </a:solidFill>
              </a:rPr>
              <a:t>مجموع نیروهای چرخش دهنده داخلی </a:t>
            </a:r>
          </a:p>
          <a:p>
            <a:pPr algn="ctr" rtl="1"/>
            <a:r>
              <a:rPr lang="fa-IR" sz="2400" kern="10">
                <a:ln w="9525">
                  <a:solidFill>
                    <a:srgbClr val="FF0000"/>
                  </a:solidFill>
                  <a:round/>
                  <a:headEnd/>
                  <a:tailEnd/>
                </a:ln>
                <a:solidFill>
                  <a:srgbClr val="FF0000"/>
                </a:solidFill>
              </a:rPr>
              <a:t>دو برابر نیروهای چرخش دهنده خارجی</a:t>
            </a:r>
            <a:endParaRPr lang="en-US" sz="2400" kern="10">
              <a:ln w="9525">
                <a:solidFill>
                  <a:srgbClr val="FF0000"/>
                </a:solidFill>
                <a:round/>
                <a:headEnd/>
                <a:tailEnd/>
              </a:ln>
              <a:solidFill>
                <a:srgbClr val="FF0000"/>
              </a:solidFill>
            </a:endParaRPr>
          </a:p>
        </p:txBody>
      </p:sp>
      <p:pic>
        <p:nvPicPr>
          <p:cNvPr id="252939" name="Picture 16" descr="DeltoidAnteriorFro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508376"/>
            <a:ext cx="1800225"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40" name="Picture 17" descr="subscapularisa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28775"/>
            <a:ext cx="2051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41" name="WordArt 18"/>
          <p:cNvSpPr>
            <a:spLocks noChangeArrowheads="1" noChangeShapeType="1" noTextEdit="1"/>
          </p:cNvSpPr>
          <p:nvPr/>
        </p:nvSpPr>
        <p:spPr bwMode="auto">
          <a:xfrm>
            <a:off x="5232400" y="2032001"/>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52942" name="WordArt 19"/>
          <p:cNvSpPr>
            <a:spLocks noChangeArrowheads="1" noChangeShapeType="1" noTextEdit="1"/>
          </p:cNvSpPr>
          <p:nvPr/>
        </p:nvSpPr>
        <p:spPr bwMode="auto">
          <a:xfrm>
            <a:off x="5232401" y="4913314"/>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sp>
        <p:nvSpPr>
          <p:cNvPr id="252943" name="WordArt 20"/>
          <p:cNvSpPr>
            <a:spLocks noChangeArrowheads="1" noChangeShapeType="1" noTextEdit="1"/>
          </p:cNvSpPr>
          <p:nvPr/>
        </p:nvSpPr>
        <p:spPr bwMode="auto">
          <a:xfrm>
            <a:off x="8026400" y="115889"/>
            <a:ext cx="2533650" cy="287337"/>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Inward Rotation</a:t>
            </a:r>
          </a:p>
        </p:txBody>
      </p:sp>
    </p:spTree>
    <p:extLst>
      <p:ext uri="{BB962C8B-B14F-4D97-AF65-F5344CB8AC3E}">
        <p14:creationId xmlns:p14="http://schemas.microsoft.com/office/powerpoint/2010/main" val="4033137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چرخش خارجی استخوان بازو</a:t>
            </a:r>
            <a:endParaRPr lang="en-US" sz="3600" kern="10">
              <a:ln w="9525">
                <a:solidFill>
                  <a:srgbClr val="00FF00"/>
                </a:solidFill>
                <a:round/>
                <a:headEnd/>
                <a:tailEnd/>
              </a:ln>
              <a:solidFill>
                <a:srgbClr val="00FF00"/>
              </a:solidFill>
            </a:endParaRPr>
          </a:p>
        </p:txBody>
      </p:sp>
      <p:sp>
        <p:nvSpPr>
          <p:cNvPr id="254979" name="WordArt 5"/>
          <p:cNvSpPr>
            <a:spLocks noChangeArrowheads="1" noChangeShapeType="1" noTextEdit="1"/>
          </p:cNvSpPr>
          <p:nvPr/>
        </p:nvSpPr>
        <p:spPr bwMode="auto">
          <a:xfrm>
            <a:off x="2351088" y="361950"/>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outward Rotation</a:t>
            </a:r>
          </a:p>
        </p:txBody>
      </p:sp>
      <p:sp>
        <p:nvSpPr>
          <p:cNvPr id="254980" name="WordArt 6"/>
          <p:cNvSpPr>
            <a:spLocks noChangeArrowheads="1" noChangeShapeType="1" noTextEdit="1"/>
          </p:cNvSpPr>
          <p:nvPr/>
        </p:nvSpPr>
        <p:spPr bwMode="auto">
          <a:xfrm>
            <a:off x="7204075" y="1628775"/>
            <a:ext cx="3068638" cy="4762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عضلات شرکت کننده:</a:t>
            </a:r>
            <a:endParaRPr lang="en-US" sz="3600" kern="10">
              <a:ln w="9525">
                <a:solidFill>
                  <a:srgbClr val="00FF00"/>
                </a:solidFill>
                <a:round/>
                <a:headEnd/>
                <a:tailEnd/>
              </a:ln>
              <a:solidFill>
                <a:srgbClr val="00FF00"/>
              </a:solidFill>
            </a:endParaRPr>
          </a:p>
        </p:txBody>
      </p:sp>
      <p:sp>
        <p:nvSpPr>
          <p:cNvPr id="254981" name="WordArt 7"/>
          <p:cNvSpPr>
            <a:spLocks noChangeArrowheads="1" noChangeShapeType="1" noTextEdit="1"/>
          </p:cNvSpPr>
          <p:nvPr/>
        </p:nvSpPr>
        <p:spPr bwMode="auto">
          <a:xfrm>
            <a:off x="7948614" y="2757489"/>
            <a:ext cx="1819275" cy="1343025"/>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تحت خاری</a:t>
            </a:r>
          </a:p>
          <a:p>
            <a:pPr algn="ctr" rtl="1"/>
            <a:r>
              <a:rPr lang="fa-IR" sz="2400" kern="10">
                <a:ln w="9525">
                  <a:solidFill>
                    <a:srgbClr val="FFFF00"/>
                  </a:solidFill>
                  <a:round/>
                  <a:headEnd/>
                  <a:tailEnd/>
                </a:ln>
                <a:solidFill>
                  <a:srgbClr val="FFFF00"/>
                </a:solidFill>
              </a:rPr>
              <a:t>گرد کوچک</a:t>
            </a:r>
          </a:p>
          <a:p>
            <a:pPr algn="ctr" rtl="1"/>
            <a:r>
              <a:rPr lang="fa-IR" sz="2400" kern="10">
                <a:ln w="9525">
                  <a:solidFill>
                    <a:srgbClr val="FFFF00"/>
                  </a:solidFill>
                  <a:round/>
                  <a:headEnd/>
                  <a:tailEnd/>
                </a:ln>
                <a:solidFill>
                  <a:srgbClr val="FFFF00"/>
                </a:solidFill>
              </a:rPr>
              <a:t>بخش خلفی دلتوئید</a:t>
            </a:r>
            <a:endParaRPr lang="en-US" sz="2400" kern="10">
              <a:ln w="9525">
                <a:solidFill>
                  <a:srgbClr val="FFFF00"/>
                </a:solidFill>
                <a:round/>
                <a:headEnd/>
                <a:tailEnd/>
              </a:ln>
              <a:solidFill>
                <a:srgbClr val="FFFF00"/>
              </a:solidFill>
            </a:endParaRPr>
          </a:p>
        </p:txBody>
      </p:sp>
      <p:pic>
        <p:nvPicPr>
          <p:cNvPr id="254982" name="Picture 8" descr="training_an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1268413"/>
            <a:ext cx="3313113"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9" descr="DBExternalRot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4221163"/>
            <a:ext cx="25209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00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WordArt 4"/>
          <p:cNvSpPr>
            <a:spLocks noChangeArrowheads="1" noChangeShapeType="1" noTextEdit="1"/>
          </p:cNvSpPr>
          <p:nvPr/>
        </p:nvSpPr>
        <p:spPr bwMode="auto">
          <a:xfrm>
            <a:off x="6224589" y="404813"/>
            <a:ext cx="40481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چرخش خارجی استخوان بازو</a:t>
            </a:r>
            <a:endParaRPr lang="en-US" sz="3600" kern="10">
              <a:ln w="9525">
                <a:solidFill>
                  <a:srgbClr val="00FF00"/>
                </a:solidFill>
                <a:round/>
                <a:headEnd/>
                <a:tailEnd/>
              </a:ln>
              <a:solidFill>
                <a:srgbClr val="00FF00"/>
              </a:solidFill>
            </a:endParaRPr>
          </a:p>
        </p:txBody>
      </p:sp>
      <p:sp>
        <p:nvSpPr>
          <p:cNvPr id="257027" name="WordArt 5"/>
          <p:cNvSpPr>
            <a:spLocks noChangeArrowheads="1" noChangeShapeType="1" noTextEdit="1"/>
          </p:cNvSpPr>
          <p:nvPr/>
        </p:nvSpPr>
        <p:spPr bwMode="auto">
          <a:xfrm>
            <a:off x="2351088" y="361950"/>
            <a:ext cx="253365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outward Rotation</a:t>
            </a:r>
          </a:p>
        </p:txBody>
      </p:sp>
      <p:sp>
        <p:nvSpPr>
          <p:cNvPr id="257028" name="WordArt 7"/>
          <p:cNvSpPr>
            <a:spLocks noChangeArrowheads="1" noChangeShapeType="1" noTextEdit="1"/>
          </p:cNvSpPr>
          <p:nvPr/>
        </p:nvSpPr>
        <p:spPr bwMode="auto">
          <a:xfrm>
            <a:off x="7824789" y="1773239"/>
            <a:ext cx="2428875" cy="447675"/>
          </a:xfrm>
          <a:prstGeom prst="rect">
            <a:avLst/>
          </a:prstGeom>
        </p:spPr>
        <p:txBody>
          <a:bodyPr wrap="none" fromWordArt="1">
            <a:prstTxWarp prst="textPlain">
              <a:avLst>
                <a:gd name="adj" fmla="val 50000"/>
              </a:avLst>
            </a:prstTxWarp>
          </a:bodyPr>
          <a:lstStyle/>
          <a:p>
            <a:pPr algn="ctr" rtl="1"/>
            <a:r>
              <a:rPr lang="fa-IR" sz="2400" kern="10">
                <a:ln w="9525">
                  <a:solidFill>
                    <a:srgbClr val="00FF00"/>
                  </a:solidFill>
                  <a:round/>
                  <a:headEnd/>
                  <a:tailEnd/>
                </a:ln>
                <a:solidFill>
                  <a:srgbClr val="00FF00"/>
                </a:solidFill>
              </a:rPr>
              <a:t>به دو صورت اجرا می شود:</a:t>
            </a:r>
            <a:endParaRPr lang="en-US" sz="2400" kern="10">
              <a:ln w="9525">
                <a:solidFill>
                  <a:srgbClr val="00FF00"/>
                </a:solidFill>
                <a:round/>
                <a:headEnd/>
                <a:tailEnd/>
              </a:ln>
              <a:solidFill>
                <a:srgbClr val="00FF00"/>
              </a:solidFill>
            </a:endParaRPr>
          </a:p>
        </p:txBody>
      </p:sp>
      <p:sp>
        <p:nvSpPr>
          <p:cNvPr id="257029" name="WordArt 8"/>
          <p:cNvSpPr>
            <a:spLocks noChangeArrowheads="1" noChangeShapeType="1" noTextEdit="1"/>
          </p:cNvSpPr>
          <p:nvPr/>
        </p:nvSpPr>
        <p:spPr bwMode="auto">
          <a:xfrm>
            <a:off x="9048751" y="2492375"/>
            <a:ext cx="1190625" cy="89535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1) آداکشن</a:t>
            </a:r>
          </a:p>
          <a:p>
            <a:pPr algn="ctr" rtl="1"/>
            <a:r>
              <a:rPr lang="fa-IR" sz="2400" kern="10">
                <a:ln w="9525">
                  <a:solidFill>
                    <a:srgbClr val="FFFF00"/>
                  </a:solidFill>
                  <a:round/>
                  <a:headEnd/>
                  <a:tailEnd/>
                </a:ln>
                <a:solidFill>
                  <a:srgbClr val="FFFF00"/>
                </a:solidFill>
              </a:rPr>
              <a:t>2) اکستنشن بازو</a:t>
            </a:r>
            <a:endParaRPr lang="en-US" sz="2400" kern="10">
              <a:ln w="9525">
                <a:solidFill>
                  <a:srgbClr val="FFFF00"/>
                </a:solidFill>
                <a:round/>
                <a:headEnd/>
                <a:tailEnd/>
              </a:ln>
              <a:solidFill>
                <a:srgbClr val="FFFF00"/>
              </a:solidFill>
            </a:endParaRPr>
          </a:p>
        </p:txBody>
      </p:sp>
      <p:sp>
        <p:nvSpPr>
          <p:cNvPr id="257030" name="WordArt 9"/>
          <p:cNvSpPr>
            <a:spLocks noChangeArrowheads="1" noChangeShapeType="1" noTextEdit="1"/>
          </p:cNvSpPr>
          <p:nvPr/>
        </p:nvSpPr>
        <p:spPr bwMode="auto">
          <a:xfrm>
            <a:off x="6508751" y="3357564"/>
            <a:ext cx="1819275" cy="447675"/>
          </a:xfrm>
          <a:prstGeom prst="rect">
            <a:avLst/>
          </a:prstGeom>
        </p:spPr>
        <p:txBody>
          <a:bodyPr wrap="none" fromWordArt="1">
            <a:prstTxWarp prst="textPlain">
              <a:avLst>
                <a:gd name="adj" fmla="val 50000"/>
              </a:avLst>
            </a:prstTxWarp>
          </a:bodyPr>
          <a:lstStyle/>
          <a:p>
            <a:pPr algn="ctr" rtl="1"/>
            <a:r>
              <a:rPr lang="fa-IR" sz="2400" kern="10">
                <a:ln w="9525">
                  <a:solidFill>
                    <a:srgbClr val="00FF00"/>
                  </a:solidFill>
                  <a:round/>
                  <a:headEnd/>
                  <a:tailEnd/>
                </a:ln>
                <a:solidFill>
                  <a:srgbClr val="00FF00"/>
                </a:solidFill>
              </a:rPr>
              <a:t>همراه با آداکشن کتف:</a:t>
            </a:r>
            <a:endParaRPr lang="en-US" sz="2400" kern="10">
              <a:ln w="9525">
                <a:solidFill>
                  <a:srgbClr val="00FF00"/>
                </a:solidFill>
                <a:round/>
                <a:headEnd/>
                <a:tailEnd/>
              </a:ln>
              <a:solidFill>
                <a:srgbClr val="00FF00"/>
              </a:solidFill>
            </a:endParaRPr>
          </a:p>
        </p:txBody>
      </p:sp>
      <p:sp>
        <p:nvSpPr>
          <p:cNvPr id="257031" name="WordArt 10"/>
          <p:cNvSpPr>
            <a:spLocks noChangeArrowheads="1" noChangeShapeType="1" noTextEdit="1"/>
          </p:cNvSpPr>
          <p:nvPr/>
        </p:nvSpPr>
        <p:spPr bwMode="auto">
          <a:xfrm>
            <a:off x="6783389" y="3973513"/>
            <a:ext cx="1400175" cy="895350"/>
          </a:xfrm>
          <a:prstGeom prst="rect">
            <a:avLst/>
          </a:prstGeom>
        </p:spPr>
        <p:txBody>
          <a:bodyPr wrap="none" fromWordArt="1">
            <a:prstTxWarp prst="textPlain">
              <a:avLst>
                <a:gd name="adj" fmla="val 50000"/>
              </a:avLst>
            </a:prstTxWarp>
          </a:bodyPr>
          <a:lstStyle/>
          <a:p>
            <a:pPr algn="ctr" rtl="1"/>
            <a:r>
              <a:rPr lang="fa-IR" sz="2400" kern="10">
                <a:ln w="9525">
                  <a:solidFill>
                    <a:srgbClr val="FFFF00"/>
                  </a:solidFill>
                  <a:round/>
                  <a:headEnd/>
                  <a:tailEnd/>
                </a:ln>
                <a:solidFill>
                  <a:srgbClr val="FFFF00"/>
                </a:solidFill>
              </a:rPr>
              <a:t>ذوزنقه 3،2 و 4</a:t>
            </a:r>
          </a:p>
          <a:p>
            <a:pPr algn="ctr" rtl="1"/>
            <a:r>
              <a:rPr lang="fa-IR" sz="2400" kern="10">
                <a:ln w="9525">
                  <a:solidFill>
                    <a:srgbClr val="FFFF00"/>
                  </a:solidFill>
                  <a:round/>
                  <a:headEnd/>
                  <a:tailEnd/>
                </a:ln>
                <a:solidFill>
                  <a:srgbClr val="FFFF00"/>
                </a:solidFill>
              </a:rPr>
              <a:t>متوازی الاضلاع</a:t>
            </a:r>
            <a:endParaRPr lang="en-US" sz="2400" kern="10">
              <a:ln w="9525">
                <a:solidFill>
                  <a:srgbClr val="FFFF00"/>
                </a:solidFill>
                <a:round/>
                <a:headEnd/>
                <a:tailEnd/>
              </a:ln>
              <a:solidFill>
                <a:srgbClr val="FFFF00"/>
              </a:solidFill>
            </a:endParaRPr>
          </a:p>
        </p:txBody>
      </p:sp>
      <p:sp>
        <p:nvSpPr>
          <p:cNvPr id="257032" name="WordArt 11"/>
          <p:cNvSpPr>
            <a:spLocks noChangeArrowheads="1" noChangeShapeType="1" noTextEdit="1"/>
          </p:cNvSpPr>
          <p:nvPr/>
        </p:nvSpPr>
        <p:spPr bwMode="auto">
          <a:xfrm>
            <a:off x="7464426" y="5876926"/>
            <a:ext cx="2760663" cy="447675"/>
          </a:xfrm>
          <a:prstGeom prst="rect">
            <a:avLst/>
          </a:prstGeom>
        </p:spPr>
        <p:txBody>
          <a:bodyPr wrap="none" fromWordArt="1">
            <a:prstTxWarp prst="textPlain">
              <a:avLst>
                <a:gd name="adj" fmla="val 50000"/>
              </a:avLst>
            </a:prstTxWarp>
          </a:bodyPr>
          <a:lstStyle/>
          <a:p>
            <a:pPr algn="ctr" rtl="1"/>
            <a:r>
              <a:rPr lang="fa-IR" sz="2400" kern="10">
                <a:ln w="9525">
                  <a:solidFill>
                    <a:srgbClr val="FF0000"/>
                  </a:solidFill>
                  <a:round/>
                  <a:headEnd/>
                  <a:tailEnd/>
                </a:ln>
                <a:solidFill>
                  <a:srgbClr val="FF0000"/>
                </a:solidFill>
              </a:rPr>
              <a:t>در ورزشهایی مانند: رزمی و شمشیربازی</a:t>
            </a:r>
            <a:endParaRPr lang="en-US" sz="2400" kern="10">
              <a:ln w="9525">
                <a:solidFill>
                  <a:srgbClr val="FF0000"/>
                </a:solidFill>
                <a:round/>
                <a:headEnd/>
                <a:tailEnd/>
              </a:ln>
              <a:solidFill>
                <a:srgbClr val="FF0000"/>
              </a:solidFill>
            </a:endParaRPr>
          </a:p>
        </p:txBody>
      </p:sp>
      <p:sp>
        <p:nvSpPr>
          <p:cNvPr id="257033" name="WordArt 12"/>
          <p:cNvSpPr>
            <a:spLocks noChangeArrowheads="1" noChangeShapeType="1" noTextEdit="1"/>
          </p:cNvSpPr>
          <p:nvPr/>
        </p:nvSpPr>
        <p:spPr bwMode="auto">
          <a:xfrm>
            <a:off x="4151313" y="3429001"/>
            <a:ext cx="2171700" cy="277813"/>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solidFill>
                  <a:srgbClr val="FF0000"/>
                </a:solidFill>
                <a:latin typeface="Arial Black" panose="020B0A04020102020204" pitchFamily="34" charset="0"/>
              </a:rPr>
              <a:t>Retraction</a:t>
            </a:r>
          </a:p>
        </p:txBody>
      </p:sp>
      <p:pic>
        <p:nvPicPr>
          <p:cNvPr id="257034" name="Picture 14" descr="7P1M1bExtRotK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1225550"/>
            <a:ext cx="19050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5" name="Picture 15" descr="7P1M1aExtRotK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1268414"/>
            <a:ext cx="1905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6" name="WordArt 16"/>
          <p:cNvSpPr>
            <a:spLocks noChangeArrowheads="1" noChangeShapeType="1" noTextEdit="1"/>
          </p:cNvSpPr>
          <p:nvPr/>
        </p:nvSpPr>
        <p:spPr bwMode="auto">
          <a:xfrm>
            <a:off x="2208213" y="1341438"/>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1</a:t>
            </a:r>
          </a:p>
        </p:txBody>
      </p:sp>
      <p:sp>
        <p:nvSpPr>
          <p:cNvPr id="257037" name="WordArt 17"/>
          <p:cNvSpPr>
            <a:spLocks noChangeArrowheads="1" noChangeShapeType="1" noTextEdit="1"/>
          </p:cNvSpPr>
          <p:nvPr/>
        </p:nvSpPr>
        <p:spPr bwMode="auto">
          <a:xfrm>
            <a:off x="4079875" y="14128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2</a:t>
            </a:r>
          </a:p>
        </p:txBody>
      </p:sp>
      <p:pic>
        <p:nvPicPr>
          <p:cNvPr id="257038" name="Picture 18" descr="DSC_28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789364"/>
            <a:ext cx="21145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9" name="Picture 19" descr="rt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076" y="4437064"/>
            <a:ext cx="309562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622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WordArt 4"/>
          <p:cNvSpPr>
            <a:spLocks noChangeArrowheads="1" noChangeShapeType="1" noTextEdit="1"/>
          </p:cNvSpPr>
          <p:nvPr/>
        </p:nvSpPr>
        <p:spPr bwMode="auto">
          <a:xfrm>
            <a:off x="3519489" y="476250"/>
            <a:ext cx="5153025" cy="666750"/>
          </a:xfrm>
          <a:prstGeom prst="rect">
            <a:avLst/>
          </a:prstGeom>
        </p:spPr>
        <p:txBody>
          <a:bodyPr wrap="none" fromWordArt="1">
            <a:prstTxWarp prst="textPlain">
              <a:avLst>
                <a:gd name="adj" fmla="val 50000"/>
              </a:avLst>
            </a:prstTxWarp>
          </a:bodyPr>
          <a:lstStyle/>
          <a:p>
            <a:pPr algn="ctr" rtl="1"/>
            <a:r>
              <a:rPr lang="fa-IR" sz="3600" kern="10">
                <a:ln w="9525">
                  <a:solidFill>
                    <a:srgbClr val="00FF00"/>
                  </a:solidFill>
                  <a:round/>
                  <a:headEnd/>
                  <a:tailEnd/>
                </a:ln>
                <a:solidFill>
                  <a:srgbClr val="00FF00"/>
                </a:solidFill>
              </a:rPr>
              <a:t>سهم نیروی هر یک از عضلات</a:t>
            </a:r>
            <a:endParaRPr lang="en-US" sz="3600" kern="10">
              <a:ln w="9525">
                <a:solidFill>
                  <a:srgbClr val="00FF00"/>
                </a:solidFill>
                <a:round/>
                <a:headEnd/>
                <a:tailEnd/>
              </a:ln>
              <a:solidFill>
                <a:srgbClr val="00FF00"/>
              </a:solidFill>
            </a:endParaRPr>
          </a:p>
        </p:txBody>
      </p:sp>
      <p:grpSp>
        <p:nvGrpSpPr>
          <p:cNvPr id="2" name="Group 11"/>
          <p:cNvGrpSpPr>
            <a:grpSpLocks/>
          </p:cNvGrpSpPr>
          <p:nvPr/>
        </p:nvGrpSpPr>
        <p:grpSpPr bwMode="auto">
          <a:xfrm>
            <a:off x="6456363" y="1916114"/>
            <a:ext cx="3816350" cy="2663825"/>
            <a:chOff x="3107" y="1207"/>
            <a:chExt cx="2404" cy="1678"/>
          </a:xfrm>
        </p:grpSpPr>
        <p:sp>
          <p:nvSpPr>
            <p:cNvPr id="259083" name="AutoShape 5"/>
            <p:cNvSpPr>
              <a:spLocks noChangeArrowheads="1"/>
            </p:cNvSpPr>
            <p:nvPr/>
          </p:nvSpPr>
          <p:spPr bwMode="auto">
            <a:xfrm>
              <a:off x="3107" y="1207"/>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sp>
          <p:nvSpPr>
            <p:cNvPr id="259084" name="AutoShape 6"/>
            <p:cNvSpPr>
              <a:spLocks noChangeArrowheads="1"/>
            </p:cNvSpPr>
            <p:nvPr/>
          </p:nvSpPr>
          <p:spPr bwMode="auto">
            <a:xfrm>
              <a:off x="3152" y="2205"/>
              <a:ext cx="2359" cy="680"/>
            </a:xfrm>
            <a:prstGeom prst="leftArrow">
              <a:avLst>
                <a:gd name="adj1" fmla="val 50000"/>
                <a:gd name="adj2" fmla="val 86728"/>
              </a:avLst>
            </a:prstGeom>
            <a:noFill/>
            <a:ln w="76200" cmpd="tri"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ClrTx/>
                <a:buSzTx/>
                <a:buFontTx/>
                <a:buNone/>
              </a:pPr>
              <a:endParaRPr lang="en-US" altLang="en-US" sz="1800"/>
            </a:p>
          </p:txBody>
        </p:sp>
      </p:grpSp>
      <p:sp>
        <p:nvSpPr>
          <p:cNvPr id="190471" name="WordArt 7"/>
          <p:cNvSpPr>
            <a:spLocks noChangeArrowheads="1" noChangeShapeType="1" noTextEdit="1"/>
          </p:cNvSpPr>
          <p:nvPr/>
        </p:nvSpPr>
        <p:spPr bwMode="auto">
          <a:xfrm>
            <a:off x="7694613" y="2233614"/>
            <a:ext cx="236220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24/53 N.m </a:t>
            </a:r>
            <a:r>
              <a:rPr lang="fa-IR" sz="2400" kern="10">
                <a:ln w="9525">
                  <a:solidFill>
                    <a:srgbClr val="FFFF00"/>
                  </a:solidFill>
                  <a:round/>
                  <a:headEnd/>
                  <a:tailEnd/>
                </a:ln>
                <a:solidFill>
                  <a:srgbClr val="FFFF00"/>
                </a:solidFill>
                <a:latin typeface="Arial" charset="0"/>
                <a:cs typeface="B Nazanin"/>
              </a:rPr>
              <a:t>تحت خاری</a:t>
            </a:r>
            <a:endParaRPr lang="en-US" sz="2400" kern="10">
              <a:ln w="9525">
                <a:solidFill>
                  <a:srgbClr val="FFFF00"/>
                </a:solidFill>
                <a:round/>
                <a:headEnd/>
                <a:tailEnd/>
              </a:ln>
              <a:solidFill>
                <a:srgbClr val="FFFF00"/>
              </a:solidFill>
              <a:latin typeface="Arial" charset="0"/>
              <a:cs typeface="B Nazanin"/>
            </a:endParaRPr>
          </a:p>
        </p:txBody>
      </p:sp>
      <p:sp>
        <p:nvSpPr>
          <p:cNvPr id="190472" name="WordArt 8"/>
          <p:cNvSpPr>
            <a:spLocks noChangeArrowheads="1" noChangeShapeType="1" noTextEdit="1"/>
          </p:cNvSpPr>
          <p:nvPr/>
        </p:nvSpPr>
        <p:spPr bwMode="auto">
          <a:xfrm>
            <a:off x="7904163" y="3068639"/>
            <a:ext cx="2152650"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3/92 N.m </a:t>
            </a:r>
            <a:r>
              <a:rPr lang="fa-IR" sz="2400" kern="10">
                <a:ln w="9525">
                  <a:solidFill>
                    <a:srgbClr val="FFFF00"/>
                  </a:solidFill>
                  <a:round/>
                  <a:headEnd/>
                  <a:tailEnd/>
                </a:ln>
                <a:solidFill>
                  <a:srgbClr val="FFFF00"/>
                </a:solidFill>
                <a:latin typeface="Arial" charset="0"/>
                <a:cs typeface="B Nazanin"/>
              </a:rPr>
              <a:t>دالی خلفی</a:t>
            </a:r>
            <a:endParaRPr lang="en-US" sz="2400" kern="10">
              <a:ln w="9525">
                <a:solidFill>
                  <a:srgbClr val="FFFF00"/>
                </a:solidFill>
                <a:round/>
                <a:headEnd/>
                <a:tailEnd/>
              </a:ln>
              <a:solidFill>
                <a:srgbClr val="FFFF00"/>
              </a:solidFill>
              <a:latin typeface="Arial" charset="0"/>
              <a:cs typeface="B Nazanin"/>
            </a:endParaRPr>
          </a:p>
        </p:txBody>
      </p:sp>
      <p:sp>
        <p:nvSpPr>
          <p:cNvPr id="190473" name="WordArt 9"/>
          <p:cNvSpPr>
            <a:spLocks noChangeArrowheads="1" noChangeShapeType="1" noTextEdit="1"/>
          </p:cNvSpPr>
          <p:nvPr/>
        </p:nvSpPr>
        <p:spPr bwMode="auto">
          <a:xfrm>
            <a:off x="7908926" y="3817939"/>
            <a:ext cx="2219325" cy="447675"/>
          </a:xfrm>
          <a:prstGeom prst="rect">
            <a:avLst/>
          </a:prstGeom>
        </p:spPr>
        <p:txBody>
          <a:bodyPr wrap="none" fromWordArt="1">
            <a:prstTxWarp prst="textPlain">
              <a:avLst>
                <a:gd name="adj" fmla="val 50000"/>
              </a:avLst>
            </a:prstTxWarp>
          </a:bodyPr>
          <a:lstStyle/>
          <a:p>
            <a:pPr algn="ctr" eaLnBrk="1" hangingPunct="1">
              <a:defRPr/>
            </a:pPr>
            <a:r>
              <a:rPr lang="en-US" sz="2400" kern="10">
                <a:ln w="9525">
                  <a:solidFill>
                    <a:srgbClr val="FFFF00"/>
                  </a:solidFill>
                  <a:round/>
                  <a:headEnd/>
                  <a:tailEnd/>
                </a:ln>
                <a:solidFill>
                  <a:srgbClr val="FFFF00"/>
                </a:solidFill>
                <a:latin typeface="Arial" charset="0"/>
                <a:cs typeface="B Nazanin"/>
              </a:rPr>
              <a:t>2/94 N.m </a:t>
            </a:r>
            <a:r>
              <a:rPr lang="fa-IR" sz="2400" kern="10">
                <a:ln w="9525">
                  <a:solidFill>
                    <a:srgbClr val="FFFF00"/>
                  </a:solidFill>
                  <a:round/>
                  <a:headEnd/>
                  <a:tailEnd/>
                </a:ln>
                <a:solidFill>
                  <a:srgbClr val="FFFF00"/>
                </a:solidFill>
                <a:latin typeface="Arial" charset="0"/>
                <a:cs typeface="B Nazanin"/>
              </a:rPr>
              <a:t>گرد کوچک</a:t>
            </a:r>
            <a:endParaRPr lang="en-US" sz="2400" kern="10">
              <a:ln w="9525">
                <a:solidFill>
                  <a:srgbClr val="FFFF00"/>
                </a:solidFill>
                <a:round/>
                <a:headEnd/>
                <a:tailEnd/>
              </a:ln>
              <a:solidFill>
                <a:srgbClr val="FFFF00"/>
              </a:solidFill>
              <a:latin typeface="Arial" charset="0"/>
              <a:cs typeface="B Nazanin"/>
            </a:endParaRPr>
          </a:p>
        </p:txBody>
      </p:sp>
      <p:pic>
        <p:nvPicPr>
          <p:cNvPr id="259079" name="Picture 10" descr="10357m019d5333-90ab-40cf-b99e-0ea24b76174d"/>
          <p:cNvPicPr>
            <a:picLocks noChangeAspect="1" noChangeArrowheads="1"/>
          </p:cNvPicPr>
          <p:nvPr/>
        </p:nvPicPr>
        <p:blipFill>
          <a:blip r:embed="rId6">
            <a:extLst>
              <a:ext uri="{28A0092B-C50C-407E-A947-70E740481C1C}">
                <a14:useLocalDpi xmlns:a14="http://schemas.microsoft.com/office/drawing/2010/main" val="0"/>
              </a:ext>
            </a:extLst>
          </a:blip>
          <a:srcRect l="9464" t="29"/>
          <a:stretch>
            <a:fillRect/>
          </a:stretch>
        </p:blipFill>
        <p:spPr bwMode="auto">
          <a:xfrm>
            <a:off x="1487487" y="1268414"/>
            <a:ext cx="3781426"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0" name="WordArt 12"/>
          <p:cNvSpPr>
            <a:spLocks noChangeArrowheads="1" noChangeShapeType="1" noTextEdit="1"/>
          </p:cNvSpPr>
          <p:nvPr/>
        </p:nvSpPr>
        <p:spPr bwMode="auto">
          <a:xfrm>
            <a:off x="5335588" y="2060576"/>
            <a:ext cx="1047750"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بیشترین</a:t>
            </a:r>
            <a:endParaRPr lang="en-US" sz="3600" kern="10">
              <a:ln w="9525">
                <a:solidFill>
                  <a:srgbClr val="FFFF00"/>
                </a:solidFill>
                <a:round/>
                <a:headEnd/>
                <a:tailEnd/>
              </a:ln>
              <a:solidFill>
                <a:srgbClr val="FFFF00"/>
              </a:solidFill>
            </a:endParaRPr>
          </a:p>
        </p:txBody>
      </p:sp>
      <p:sp>
        <p:nvSpPr>
          <p:cNvPr id="259081" name="WordArt 13"/>
          <p:cNvSpPr>
            <a:spLocks noChangeArrowheads="1" noChangeShapeType="1" noTextEdit="1"/>
          </p:cNvSpPr>
          <p:nvPr/>
        </p:nvSpPr>
        <p:spPr bwMode="auto">
          <a:xfrm>
            <a:off x="5375276" y="3716339"/>
            <a:ext cx="1076325" cy="676275"/>
          </a:xfrm>
          <a:prstGeom prst="rect">
            <a:avLst/>
          </a:prstGeom>
        </p:spPr>
        <p:txBody>
          <a:bodyPr wrap="none" fromWordArt="1">
            <a:prstTxWarp prst="textPlain">
              <a:avLst>
                <a:gd name="adj" fmla="val 50000"/>
              </a:avLst>
            </a:prstTxWarp>
          </a:bodyPr>
          <a:lstStyle/>
          <a:p>
            <a:pPr algn="ctr" rtl="1"/>
            <a:r>
              <a:rPr lang="fa-IR" sz="3600" kern="10">
                <a:ln w="9525">
                  <a:solidFill>
                    <a:srgbClr val="FFFF00"/>
                  </a:solidFill>
                  <a:round/>
                  <a:headEnd/>
                  <a:tailEnd/>
                </a:ln>
                <a:solidFill>
                  <a:srgbClr val="FFFF00"/>
                </a:solidFill>
              </a:rPr>
              <a:t>کمترین</a:t>
            </a:r>
            <a:endParaRPr lang="en-US" sz="3600" kern="10">
              <a:ln w="9525">
                <a:solidFill>
                  <a:srgbClr val="FFFF00"/>
                </a:solidFill>
                <a:round/>
                <a:headEnd/>
                <a:tailEnd/>
              </a:ln>
              <a:solidFill>
                <a:srgbClr val="FFFF00"/>
              </a:solidFill>
            </a:endParaRPr>
          </a:p>
        </p:txBody>
      </p:sp>
      <p:sp>
        <p:nvSpPr>
          <p:cNvPr id="259082" name="WordArt 14"/>
          <p:cNvSpPr>
            <a:spLocks noChangeArrowheads="1" noChangeShapeType="1" noTextEdit="1"/>
          </p:cNvSpPr>
          <p:nvPr/>
        </p:nvSpPr>
        <p:spPr bwMode="auto">
          <a:xfrm>
            <a:off x="7967663" y="188914"/>
            <a:ext cx="2533650" cy="173037"/>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a:tailEnd/>
                </a:ln>
                <a:solidFill>
                  <a:srgbClr val="FF0000"/>
                </a:solidFill>
                <a:latin typeface="Arial Black" panose="020B0A04020102020204" pitchFamily="34" charset="0"/>
              </a:rPr>
              <a:t>outward Rotation</a:t>
            </a:r>
          </a:p>
        </p:txBody>
      </p:sp>
    </p:spTree>
    <p:extLst>
      <p:ext uri="{BB962C8B-B14F-4D97-AF65-F5344CB8AC3E}">
        <p14:creationId xmlns:p14="http://schemas.microsoft.com/office/powerpoint/2010/main" val="69954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r" rtl="1" eaLnBrk="1" hangingPunct="1">
              <a:defRPr/>
            </a:pPr>
            <a:r>
              <a:rPr lang="fa-IR" sz="4000" dirty="0"/>
              <a:t>حرکت شناسی</a:t>
            </a:r>
            <a:br>
              <a:rPr lang="fa-IR" sz="4000" dirty="0"/>
            </a:br>
            <a:r>
              <a:rPr lang="en-US" sz="4000" dirty="0"/>
              <a:t>Kinesiology</a:t>
            </a:r>
          </a:p>
        </p:txBody>
      </p:sp>
      <p:sp>
        <p:nvSpPr>
          <p:cNvPr id="65539" name="Rectangle 3"/>
          <p:cNvSpPr>
            <a:spLocks noGrp="1" noChangeArrowheads="1"/>
          </p:cNvSpPr>
          <p:nvPr>
            <p:ph idx="1"/>
          </p:nvPr>
        </p:nvSpPr>
        <p:spPr>
          <a:xfrm>
            <a:off x="1981200" y="2362201"/>
            <a:ext cx="8229600" cy="3768725"/>
          </a:xfrm>
        </p:spPr>
        <p:txBody>
          <a:bodyPr>
            <a:normAutofit/>
          </a:bodyPr>
          <a:lstStyle/>
          <a:p>
            <a:pPr algn="r" rtl="1" eaLnBrk="1" hangingPunct="1">
              <a:defRPr/>
            </a:pPr>
            <a:r>
              <a:rPr lang="en-US" sz="2400" dirty="0" smtClean="0"/>
              <a:t>Kinesis=To move</a:t>
            </a:r>
            <a:r>
              <a:rPr lang="fa-IR" sz="2400" dirty="0" smtClean="0"/>
              <a:t>=حرکت</a:t>
            </a:r>
          </a:p>
          <a:p>
            <a:pPr algn="r" rtl="1" eaLnBrk="1" hangingPunct="1">
              <a:defRPr/>
            </a:pPr>
            <a:r>
              <a:rPr lang="en-US" sz="2400" dirty="0" smtClean="0"/>
              <a:t>=Logos=logy=Science=</a:t>
            </a:r>
            <a:r>
              <a:rPr lang="fa-IR" sz="2400" dirty="0" smtClean="0"/>
              <a:t>دانش</a:t>
            </a:r>
            <a:endParaRPr lang="en-US" sz="2400" dirty="0" smtClean="0"/>
          </a:p>
        </p:txBody>
      </p:sp>
    </p:spTree>
    <p:extLst>
      <p:ext uri="{BB962C8B-B14F-4D97-AF65-F5344CB8AC3E}">
        <p14:creationId xmlns:p14="http://schemas.microsoft.com/office/powerpoint/2010/main" val="346796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randombar(horizontal)">
                                      <p:cBhvr>
                                        <p:cTn id="7" dur="600">
                                          <p:stCondLst>
                                            <p:cond delay="0"/>
                                          </p:stCondLst>
                                        </p:cTn>
                                        <p:tgtEl>
                                          <p:spTgt spid="65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animEffect transition="in" filter="randombar(horizontal)">
                                      <p:cBhvr>
                                        <p:cTn id="12" dur="500"/>
                                        <p:tgtEl>
                                          <p:spTgt spid="655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5539">
                                            <p:txEl>
                                              <p:pRg st="1" end="1"/>
                                            </p:txEl>
                                          </p:spTgt>
                                        </p:tgtEl>
                                        <p:attrNameLst>
                                          <p:attrName>style.visibility</p:attrName>
                                        </p:attrNameLst>
                                      </p:cBhvr>
                                      <p:to>
                                        <p:strVal val="visible"/>
                                      </p:to>
                                    </p:set>
                                    <p:animEffect transition="in" filter="randombar(horizontal)">
                                      <p:cBhvr>
                                        <p:cTn id="17" dur="500"/>
                                        <p:tgtEl>
                                          <p:spTgt spid="655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eaLnBrk="1" hangingPunct="1">
              <a:defRPr/>
            </a:pPr>
            <a:r>
              <a:rPr lang="fa-IR" dirty="0" smtClean="0"/>
              <a:t>مفصل متحرک</a:t>
            </a:r>
            <a:endParaRPr lang="en-US" dirty="0" smtClean="0"/>
          </a:p>
        </p:txBody>
      </p:sp>
      <p:pic>
        <p:nvPicPr>
          <p:cNvPr id="34820" name="Picture 4" descr="مفصل متحر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927" y="1446647"/>
            <a:ext cx="8900907" cy="49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37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rtl="1" eaLnBrk="1" hangingPunct="1">
              <a:defRPr/>
            </a:pPr>
            <a:r>
              <a:rPr lang="fa-IR" sz="3200" dirty="0"/>
              <a:t>طبقه بندی مفاصل متحرک بر اساس چگونگی</a:t>
            </a:r>
            <a:br>
              <a:rPr lang="fa-IR" sz="3200" dirty="0"/>
            </a:br>
            <a:r>
              <a:rPr lang="fa-IR" sz="3200" dirty="0"/>
              <a:t>شکل سطح مفصل</a:t>
            </a:r>
            <a:endParaRPr lang="en-US" sz="3200" dirty="0"/>
          </a:p>
        </p:txBody>
      </p:sp>
      <p:sp>
        <p:nvSpPr>
          <p:cNvPr id="62467" name="Rectangle 3"/>
          <p:cNvSpPr>
            <a:spLocks noGrp="1" noChangeArrowheads="1"/>
          </p:cNvSpPr>
          <p:nvPr>
            <p:ph type="body" idx="1"/>
          </p:nvPr>
        </p:nvSpPr>
        <p:spPr>
          <a:xfrm>
            <a:off x="1103312" y="1731818"/>
            <a:ext cx="9786361" cy="4516581"/>
          </a:xfrm>
        </p:spPr>
        <p:txBody>
          <a:bodyPr/>
          <a:lstStyle/>
          <a:p>
            <a:pPr algn="r" rtl="1" eaLnBrk="1" hangingPunct="1">
              <a:lnSpc>
                <a:spcPct val="90000"/>
              </a:lnSpc>
              <a:defRPr/>
            </a:pPr>
            <a:r>
              <a:rPr lang="fa-IR" sz="2400" b="1" dirty="0"/>
              <a:t>مفصل کروی</a:t>
            </a:r>
            <a:r>
              <a:rPr lang="fa-IR" sz="2400" dirty="0"/>
              <a:t> </a:t>
            </a:r>
            <a:r>
              <a:rPr lang="fa-IR" sz="2400" b="1" dirty="0"/>
              <a:t>(3محوره –</a:t>
            </a:r>
            <a:r>
              <a:rPr lang="en-US" sz="2400" b="1" dirty="0"/>
              <a:t>F-E-AB-AD-R*CI</a:t>
            </a:r>
            <a:r>
              <a:rPr lang="fa-IR" sz="2400" b="1" dirty="0"/>
              <a:t>مانند</a:t>
            </a:r>
            <a:r>
              <a:rPr lang="fa-IR" sz="2800" b="1" dirty="0"/>
              <a:t> </a:t>
            </a:r>
            <a:r>
              <a:rPr lang="fa-IR" sz="2400" b="1" dirty="0"/>
              <a:t>ران -</a:t>
            </a:r>
            <a:r>
              <a:rPr lang="fa-IR" sz="2800" b="1" dirty="0"/>
              <a:t> </a:t>
            </a:r>
            <a:r>
              <a:rPr lang="fa-IR" sz="2400" b="1" dirty="0"/>
              <a:t>شانه-قاب و ناوی)</a:t>
            </a:r>
          </a:p>
          <a:p>
            <a:pPr algn="r" rtl="1" eaLnBrk="1" hangingPunct="1">
              <a:lnSpc>
                <a:spcPct val="90000"/>
              </a:lnSpc>
              <a:defRPr/>
            </a:pPr>
            <a:r>
              <a:rPr lang="fa-IR" sz="2800" dirty="0"/>
              <a:t>مفصل لقمه ای </a:t>
            </a:r>
            <a:r>
              <a:rPr lang="fa-IR" sz="2400" dirty="0"/>
              <a:t>(</a:t>
            </a:r>
            <a:r>
              <a:rPr lang="fa-IR" sz="2400" b="1" dirty="0"/>
              <a:t>2محوره -*مانند مفصل مچ دست و بند انگشتان محور ساجیتال و فرونتال </a:t>
            </a:r>
            <a:r>
              <a:rPr lang="en-US" sz="2400" b="1" dirty="0"/>
              <a:t>F_E_AB_AD </a:t>
            </a:r>
            <a:r>
              <a:rPr lang="fa-IR" sz="2400" b="1" dirty="0"/>
              <a:t>*مفصل زانو محور فرونتال و ساجیتال )</a:t>
            </a:r>
          </a:p>
          <a:p>
            <a:pPr algn="r" rtl="1" eaLnBrk="1" hangingPunct="1">
              <a:lnSpc>
                <a:spcPct val="90000"/>
              </a:lnSpc>
              <a:defRPr/>
            </a:pPr>
            <a:r>
              <a:rPr lang="fa-IR" sz="2800" dirty="0"/>
              <a:t>مفصل زینی </a:t>
            </a:r>
            <a:r>
              <a:rPr lang="fa-IR" sz="2400" b="1" dirty="0"/>
              <a:t>(2 محوره مانند استخوان شست با استخوان</a:t>
            </a:r>
            <a:r>
              <a:rPr lang="fa-IR" sz="2800" b="1" dirty="0"/>
              <a:t> ذوزنقه </a:t>
            </a:r>
            <a:r>
              <a:rPr lang="fa-IR" sz="2400" b="1" dirty="0"/>
              <a:t>*محور ساجیتال </a:t>
            </a:r>
            <a:r>
              <a:rPr lang="en-US" sz="2400" b="1" dirty="0"/>
              <a:t>AB-AD</a:t>
            </a:r>
            <a:r>
              <a:rPr lang="fa-IR" sz="2400" b="1" dirty="0"/>
              <a:t>*فرونتال </a:t>
            </a:r>
            <a:r>
              <a:rPr lang="en-US" sz="2400" b="1" dirty="0"/>
              <a:t>F-E </a:t>
            </a:r>
            <a:r>
              <a:rPr lang="fa-IR" sz="2400" b="1" dirty="0"/>
              <a:t>)</a:t>
            </a:r>
          </a:p>
          <a:p>
            <a:pPr algn="r" rtl="1" eaLnBrk="1" hangingPunct="1">
              <a:lnSpc>
                <a:spcPct val="90000"/>
              </a:lnSpc>
              <a:defRPr/>
            </a:pPr>
            <a:r>
              <a:rPr lang="fa-IR" sz="2800" dirty="0"/>
              <a:t>مفصل قرقره ای (1محوره مانند مفصل آرنج *محور فرونتال </a:t>
            </a:r>
            <a:r>
              <a:rPr lang="en-US" sz="2800" dirty="0"/>
              <a:t>F-E</a:t>
            </a:r>
            <a:endParaRPr lang="fa-IR" sz="2800" dirty="0"/>
          </a:p>
          <a:p>
            <a:pPr algn="r" rtl="1" eaLnBrk="1" hangingPunct="1">
              <a:lnSpc>
                <a:spcPct val="90000"/>
              </a:lnSpc>
              <a:defRPr/>
            </a:pPr>
            <a:r>
              <a:rPr lang="fa-IR" sz="2800" dirty="0"/>
              <a:t>مفصل استوانه ای (1محوره مانند مفصل فوقانی زند اعلی و اسفل در آرنج- مهره اطلس و اکسیس در گردن- </a:t>
            </a:r>
            <a:r>
              <a:rPr lang="en-US" sz="2800" dirty="0"/>
              <a:t>R (P-SU )</a:t>
            </a:r>
            <a:endParaRPr lang="fa-IR" sz="2800" dirty="0"/>
          </a:p>
          <a:p>
            <a:pPr algn="r" rtl="1" eaLnBrk="1" hangingPunct="1">
              <a:lnSpc>
                <a:spcPct val="90000"/>
              </a:lnSpc>
              <a:defRPr/>
            </a:pPr>
            <a:r>
              <a:rPr lang="fa-IR" sz="2800" dirty="0"/>
              <a:t>مفصل مسطح</a:t>
            </a:r>
            <a:r>
              <a:rPr lang="en-US" sz="2800" dirty="0"/>
              <a:t> )</a:t>
            </a:r>
            <a:r>
              <a:rPr lang="fa-IR" sz="2800" dirty="0"/>
              <a:t>بدون محور</a:t>
            </a:r>
            <a:r>
              <a:rPr lang="en-US" sz="2800" dirty="0"/>
              <a:t> </a:t>
            </a:r>
            <a:r>
              <a:rPr lang="fa-IR" sz="2800" dirty="0"/>
              <a:t>مانند استخوانهای مچ دست )</a:t>
            </a:r>
            <a:endParaRPr lang="en-US" sz="2800" dirty="0"/>
          </a:p>
        </p:txBody>
      </p:sp>
    </p:spTree>
    <p:extLst>
      <p:ext uri="{BB962C8B-B14F-4D97-AF65-F5344CB8AC3E}">
        <p14:creationId xmlns:p14="http://schemas.microsoft.com/office/powerpoint/2010/main" val="2713303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eaLnBrk="1" hangingPunct="1">
              <a:defRPr/>
            </a:pPr>
            <a:r>
              <a:rPr lang="fa-IR" dirty="0" smtClean="0"/>
              <a:t>عوامل محدود کننده حرکات در مفاصل</a:t>
            </a:r>
            <a:endParaRPr lang="en-US" dirty="0" smtClean="0"/>
          </a:p>
        </p:txBody>
      </p:sp>
      <p:sp>
        <p:nvSpPr>
          <p:cNvPr id="63491" name="Rectangle 3"/>
          <p:cNvSpPr>
            <a:spLocks noGrp="1" noChangeArrowheads="1"/>
          </p:cNvSpPr>
          <p:nvPr>
            <p:ph type="body" idx="1"/>
          </p:nvPr>
        </p:nvSpPr>
        <p:spPr/>
        <p:txBody>
          <a:bodyPr>
            <a:normAutofit/>
          </a:bodyPr>
          <a:lstStyle/>
          <a:p>
            <a:pPr algn="r" rtl="1" eaLnBrk="1" hangingPunct="1">
              <a:defRPr/>
            </a:pPr>
            <a:r>
              <a:rPr lang="fa-IR" sz="2400" dirty="0" smtClean="0"/>
              <a:t>لیگامنتهای اطراف مفصل</a:t>
            </a:r>
          </a:p>
          <a:p>
            <a:pPr algn="r" rtl="1" eaLnBrk="1" hangingPunct="1">
              <a:defRPr/>
            </a:pPr>
            <a:r>
              <a:rPr lang="fa-IR" sz="2400" dirty="0" smtClean="0"/>
              <a:t>برخوردهای استخوانی در مفاصل</a:t>
            </a:r>
          </a:p>
          <a:p>
            <a:pPr algn="r" rtl="1" eaLnBrk="1" hangingPunct="1">
              <a:defRPr/>
            </a:pPr>
            <a:r>
              <a:rPr lang="fa-IR" sz="2400" dirty="0" smtClean="0"/>
              <a:t>عضلات</a:t>
            </a:r>
          </a:p>
          <a:p>
            <a:pPr algn="r" rtl="1" eaLnBrk="1" hangingPunct="1">
              <a:defRPr/>
            </a:pPr>
            <a:r>
              <a:rPr lang="fa-IR" sz="2400" dirty="0" smtClean="0"/>
              <a:t>عوامل خارجی ( درجه حرارت – جنس – سن – نژاد- شغل – ورزش مورد نظر – بیماری )</a:t>
            </a:r>
            <a:endParaRPr lang="en-US" sz="2400" dirty="0" smtClean="0"/>
          </a:p>
        </p:txBody>
      </p:sp>
    </p:spTree>
    <p:extLst>
      <p:ext uri="{BB962C8B-B14F-4D97-AF65-F5344CB8AC3E}">
        <p14:creationId xmlns:p14="http://schemas.microsoft.com/office/powerpoint/2010/main" val="113218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ctr" eaLnBrk="1" hangingPunct="1">
              <a:defRPr/>
            </a:pPr>
            <a:r>
              <a:rPr lang="fa-IR" dirty="0" smtClean="0"/>
              <a:t>اندازه گیری زوایای حرکتی مفاصل بدن</a:t>
            </a:r>
            <a:endParaRPr lang="en-US" dirty="0" smtClean="0"/>
          </a:p>
        </p:txBody>
      </p:sp>
      <p:sp>
        <p:nvSpPr>
          <p:cNvPr id="64515" name="Rectangle 3"/>
          <p:cNvSpPr>
            <a:spLocks noGrp="1" noChangeArrowheads="1"/>
          </p:cNvSpPr>
          <p:nvPr>
            <p:ph type="body" idx="1"/>
          </p:nvPr>
        </p:nvSpPr>
        <p:spPr/>
        <p:txBody>
          <a:bodyPr>
            <a:normAutofit/>
          </a:bodyPr>
          <a:lstStyle/>
          <a:p>
            <a:pPr algn="r" rtl="1" eaLnBrk="1" hangingPunct="1">
              <a:defRPr/>
            </a:pPr>
            <a:r>
              <a:rPr lang="fa-IR" sz="2400" dirty="0" smtClean="0"/>
              <a:t>برای اندازه گیری دامنه حرکتی از وسیله سادهای به نام  گو نیامتر استفاده میشود.</a:t>
            </a:r>
          </a:p>
          <a:p>
            <a:pPr algn="r" rtl="1" eaLnBrk="1" hangingPunct="1">
              <a:defRPr/>
            </a:pPr>
            <a:r>
              <a:rPr lang="fa-IR" sz="2400" dirty="0" smtClean="0"/>
              <a:t>با این وسیله میتوان میزان جنبش پذیری مفاصل ورزشکار رامشخص کرد </a:t>
            </a:r>
          </a:p>
          <a:p>
            <a:pPr algn="r" rtl="1" eaLnBrk="1" hangingPunct="1">
              <a:buFont typeface="Wingdings" panose="05000000000000000000" pitchFamily="2" charset="2"/>
              <a:buNone/>
              <a:defRPr/>
            </a:pPr>
            <a:endParaRPr lang="en-US" sz="2400" dirty="0" smtClean="0"/>
          </a:p>
        </p:txBody>
      </p:sp>
    </p:spTree>
    <p:extLst>
      <p:ext uri="{BB962C8B-B14F-4D97-AF65-F5344CB8AC3E}">
        <p14:creationId xmlns:p14="http://schemas.microsoft.com/office/powerpoint/2010/main" val="307608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eaLnBrk="1" hangingPunct="1">
              <a:defRPr/>
            </a:pPr>
            <a:r>
              <a:rPr lang="fa-IR" dirty="0" smtClean="0"/>
              <a:t>گو نیامتر</a:t>
            </a:r>
            <a:endParaRPr lang="en-US" dirty="0" smtClean="0"/>
          </a:p>
        </p:txBody>
      </p:sp>
      <p:pic>
        <p:nvPicPr>
          <p:cNvPr id="38916" name="Picture 4" descr="گونيامت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516" y="1576157"/>
            <a:ext cx="8272318" cy="446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8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ctr" eaLnBrk="1" hangingPunct="1">
              <a:defRPr/>
            </a:pPr>
            <a:r>
              <a:rPr lang="fa-IR" dirty="0" smtClean="0"/>
              <a:t>گو نیامتر</a:t>
            </a:r>
            <a:endParaRPr lang="en-US" dirty="0" smtClean="0"/>
          </a:p>
        </p:txBody>
      </p:sp>
      <p:pic>
        <p:nvPicPr>
          <p:cNvPr id="39940" name="Picture 4" descr="1گونيامت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473" y="1648691"/>
            <a:ext cx="8451271" cy="448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8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defRPr/>
            </a:pPr>
            <a:r>
              <a:rPr lang="fa-IR" dirty="0" smtClean="0"/>
              <a:t>مفصل لقمه ای</a:t>
            </a:r>
            <a:endParaRPr lang="en-US" dirty="0" smtClean="0"/>
          </a:p>
        </p:txBody>
      </p:sp>
      <p:pic>
        <p:nvPicPr>
          <p:cNvPr id="40964" name="Picture 4" descr="48(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8069634"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890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descr="14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3" y="1600200"/>
            <a:ext cx="937952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ctr">
              <a:defRPr/>
            </a:pPr>
            <a:r>
              <a:rPr lang="fa-IR" sz="2800" dirty="0"/>
              <a:t>مفصل مچ دست با انگشتان</a:t>
            </a:r>
            <a:endParaRPr lang="en-US" sz="2800" dirty="0"/>
          </a:p>
        </p:txBody>
      </p:sp>
    </p:spTree>
    <p:extLst>
      <p:ext uri="{BB962C8B-B14F-4D97-AF65-F5344CB8AC3E}">
        <p14:creationId xmlns:p14="http://schemas.microsoft.com/office/powerpoint/2010/main" val="4021081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defRPr/>
            </a:pPr>
            <a:r>
              <a:rPr lang="fa-IR" dirty="0" smtClean="0"/>
              <a:t>مفصل کروی</a:t>
            </a:r>
            <a:endParaRPr lang="en-US" dirty="0" smtClean="0"/>
          </a:p>
        </p:txBody>
      </p:sp>
      <p:pic>
        <p:nvPicPr>
          <p:cNvPr id="43012" name="Picture 4" descr="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509" y="1517072"/>
            <a:ext cx="9164143" cy="48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99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defRPr/>
            </a:pPr>
            <a:r>
              <a:rPr lang="fa-IR" dirty="0" smtClean="0"/>
              <a:t>مفصل کروی</a:t>
            </a:r>
            <a:endParaRPr lang="en-US" dirty="0" smtClean="0"/>
          </a:p>
        </p:txBody>
      </p:sp>
      <p:pic>
        <p:nvPicPr>
          <p:cNvPr id="44036" name="Picture 4" descr="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43891"/>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93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r" rtl="1" eaLnBrk="1" hangingPunct="1">
              <a:defRPr/>
            </a:pPr>
            <a:r>
              <a:rPr lang="fa-IR" dirty="0" smtClean="0"/>
              <a:t>تعریف حرکت شناسی</a:t>
            </a:r>
            <a:endParaRPr lang="en-US" dirty="0" smtClean="0"/>
          </a:p>
        </p:txBody>
      </p:sp>
      <p:sp>
        <p:nvSpPr>
          <p:cNvPr id="66563" name="Rectangle 3"/>
          <p:cNvSpPr>
            <a:spLocks noGrp="1" noChangeArrowheads="1"/>
          </p:cNvSpPr>
          <p:nvPr>
            <p:ph idx="1"/>
          </p:nvPr>
        </p:nvSpPr>
        <p:spPr>
          <a:xfrm>
            <a:off x="1338840" y="1678845"/>
            <a:ext cx="8946541" cy="4195481"/>
          </a:xfrm>
        </p:spPr>
        <p:txBody>
          <a:bodyPr>
            <a:normAutofit/>
          </a:bodyPr>
          <a:lstStyle/>
          <a:p>
            <a:pPr algn="r" rtl="1" eaLnBrk="1" hangingPunct="1">
              <a:defRPr/>
            </a:pPr>
            <a:r>
              <a:rPr lang="fa-IR" sz="2400" dirty="0" smtClean="0"/>
              <a:t>مطالعه علمی حرکات را می گویند.</a:t>
            </a:r>
          </a:p>
          <a:p>
            <a:pPr algn="r" rtl="1" eaLnBrk="1" hangingPunct="1">
              <a:defRPr/>
            </a:pPr>
            <a:r>
              <a:rPr lang="fa-IR" sz="2400" dirty="0" smtClean="0"/>
              <a:t>تعریف ازنظر لغت نامه وبستر: مطالعه اصولی از آناتومی</a:t>
            </a:r>
          </a:p>
          <a:p>
            <a:pPr algn="r" rtl="1" eaLnBrk="1" hangingPunct="1">
              <a:defRPr/>
            </a:pPr>
            <a:r>
              <a:rPr lang="fa-IR" sz="2400" dirty="0" smtClean="0"/>
              <a:t>و مکانیک در رابطه با حرکتهای آدمی </a:t>
            </a:r>
          </a:p>
          <a:p>
            <a:pPr algn="r" rtl="1" eaLnBrk="1" hangingPunct="1">
              <a:defRPr/>
            </a:pPr>
            <a:r>
              <a:rPr lang="fa-IR" sz="2400" dirty="0" smtClean="0"/>
              <a:t>الف- آناتومی حرکتهای آدمی ( استخوانها-مفاصل-لیگامنتها-عضلات-تاندونها- سر ثابت-سر متحرک و اعمال آنها</a:t>
            </a:r>
          </a:p>
          <a:p>
            <a:pPr algn="r" rtl="1" eaLnBrk="1" hangingPunct="1">
              <a:defRPr/>
            </a:pPr>
            <a:r>
              <a:rPr lang="fa-IR" sz="2400" dirty="0" smtClean="0"/>
              <a:t>ب- مکانیک حرکتهای آدمی( مرکز ثقل- تعادل- اهرمها- حرکت –فاصله-سرعت-زمان-بردار نیرو و .......                                   </a:t>
            </a:r>
            <a:endParaRPr lang="en-US" sz="2400" dirty="0" smtClean="0"/>
          </a:p>
        </p:txBody>
      </p:sp>
    </p:spTree>
    <p:extLst>
      <p:ext uri="{BB962C8B-B14F-4D97-AF65-F5344CB8AC3E}">
        <p14:creationId xmlns:p14="http://schemas.microsoft.com/office/powerpoint/2010/main" val="370512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defRPr/>
            </a:pPr>
            <a:r>
              <a:rPr lang="fa-IR" dirty="0" smtClean="0"/>
              <a:t>مفصل زینی</a:t>
            </a:r>
            <a:endParaRPr lang="en-US" dirty="0" smtClean="0"/>
          </a:p>
        </p:txBody>
      </p:sp>
      <p:pic>
        <p:nvPicPr>
          <p:cNvPr id="45060" name="Picture 4" descr="5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00200"/>
            <a:ext cx="6858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77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defRPr/>
            </a:pPr>
            <a:r>
              <a:rPr lang="fa-IR" dirty="0" smtClean="0"/>
              <a:t>مفصل زینی</a:t>
            </a:r>
            <a:endParaRPr lang="en-US" dirty="0" smtClean="0"/>
          </a:p>
        </p:txBody>
      </p:sp>
      <p:pic>
        <p:nvPicPr>
          <p:cNvPr id="46084" name="Picture 4" descr="56(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800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84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defRPr/>
            </a:pPr>
            <a:r>
              <a:rPr lang="fa-IR" dirty="0" smtClean="0"/>
              <a:t>مفصل قرقره ای</a:t>
            </a:r>
            <a:endParaRPr lang="en-US" dirty="0" smtClean="0"/>
          </a:p>
        </p:txBody>
      </p:sp>
      <p:pic>
        <p:nvPicPr>
          <p:cNvPr id="47108" name="Picture 4" descr="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7239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75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defRPr/>
            </a:pPr>
            <a:r>
              <a:rPr lang="fa-IR" sz="4000" dirty="0"/>
              <a:t>مفصل استوانه ای</a:t>
            </a:r>
            <a:r>
              <a:rPr lang="en-US" sz="4000" dirty="0"/>
              <a:t> </a:t>
            </a:r>
            <a:r>
              <a:rPr lang="fa-IR" sz="4000" dirty="0"/>
              <a:t>بین مهره اول و دو م گردنی</a:t>
            </a:r>
            <a:endParaRPr lang="en-US" sz="4000" dirty="0"/>
          </a:p>
        </p:txBody>
      </p:sp>
      <p:pic>
        <p:nvPicPr>
          <p:cNvPr id="48132" name="Picture 4" descr="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018" y="1676400"/>
            <a:ext cx="832658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3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defRPr/>
            </a:pPr>
            <a:r>
              <a:rPr lang="fa-IR" dirty="0" smtClean="0"/>
              <a:t>مفاصل مسطح</a:t>
            </a:r>
            <a:endParaRPr lang="en-US" dirty="0" smtClean="0"/>
          </a:p>
        </p:txBody>
      </p:sp>
      <p:pic>
        <p:nvPicPr>
          <p:cNvPr id="49156" name="Picture 4" descr="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834" y="1364672"/>
            <a:ext cx="838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77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defRPr/>
            </a:pPr>
            <a:r>
              <a:rPr lang="fa-IR" dirty="0" smtClean="0"/>
              <a:t>مفصل قرقره ای</a:t>
            </a:r>
            <a:endParaRPr lang="en-US" dirty="0" smtClean="0"/>
          </a:p>
        </p:txBody>
      </p:sp>
      <p:pic>
        <p:nvPicPr>
          <p:cNvPr id="50180" name="Picture 4" descr="56(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819" y="1316181"/>
            <a:ext cx="8077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609672"/>
      </p:ext>
    </p:extLst>
  </p:cSld>
  <p:clrMapOvr>
    <a:masterClrMapping/>
  </p:clrMapOvr>
  <p:transition spd="slow">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defRPr/>
            </a:pPr>
            <a:r>
              <a:rPr lang="fa-IR" dirty="0" smtClean="0"/>
              <a:t>مفصل مسطح</a:t>
            </a:r>
            <a:endParaRPr lang="en-US" dirty="0" smtClean="0"/>
          </a:p>
        </p:txBody>
      </p:sp>
      <p:pic>
        <p:nvPicPr>
          <p:cNvPr id="51204" name="Picture 4" descr="56(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477800"/>
      </p:ext>
    </p:extLst>
  </p:cSld>
  <p:clrMapOvr>
    <a:masterClrMapping/>
  </p:clrMapOvr>
  <p:transition spd="slow">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defRPr/>
            </a:pPr>
            <a:r>
              <a:rPr lang="fa-IR" dirty="0" smtClean="0"/>
              <a:t>مفصل استوانه ای</a:t>
            </a:r>
            <a:endParaRPr lang="en-US" dirty="0" smtClean="0"/>
          </a:p>
        </p:txBody>
      </p:sp>
      <p:pic>
        <p:nvPicPr>
          <p:cNvPr id="52228" name="Picture 4" descr="56(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815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469418"/>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eaLnBrk="1" hangingPunct="1">
              <a:defRPr/>
            </a:pPr>
            <a:r>
              <a:rPr lang="fa-IR" dirty="0" smtClean="0"/>
              <a:t>مفصل مسطح</a:t>
            </a:r>
            <a:endParaRPr lang="en-US" dirty="0" smtClean="0"/>
          </a:p>
        </p:txBody>
      </p:sp>
      <p:pic>
        <p:nvPicPr>
          <p:cNvPr id="53252" name="Picture 4" descr="56(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800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26829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defRPr/>
            </a:pPr>
            <a:r>
              <a:rPr lang="fa-IR" dirty="0" smtClean="0"/>
              <a:t>حرکات</a:t>
            </a:r>
            <a:endParaRPr lang="en-US" dirty="0" smtClean="0"/>
          </a:p>
        </p:txBody>
      </p:sp>
      <p:sp>
        <p:nvSpPr>
          <p:cNvPr id="16387" name="Rectangle 3"/>
          <p:cNvSpPr>
            <a:spLocks noGrp="1" noChangeArrowheads="1"/>
          </p:cNvSpPr>
          <p:nvPr>
            <p:ph type="body" idx="1"/>
          </p:nvPr>
        </p:nvSpPr>
        <p:spPr/>
        <p:txBody>
          <a:bodyPr>
            <a:normAutofit/>
          </a:bodyPr>
          <a:lstStyle/>
          <a:p>
            <a:pPr algn="r" rtl="1" eaLnBrk="1" hangingPunct="1">
              <a:defRPr/>
            </a:pPr>
            <a:r>
              <a:rPr lang="fa-IR" sz="2400" dirty="0" smtClean="0"/>
              <a:t>فلکشن</a:t>
            </a:r>
          </a:p>
          <a:p>
            <a:pPr algn="r" rtl="1" eaLnBrk="1" hangingPunct="1">
              <a:defRPr/>
            </a:pPr>
            <a:r>
              <a:rPr lang="fa-IR" sz="2400" dirty="0" smtClean="0"/>
              <a:t>اکستنشن</a:t>
            </a:r>
            <a:endParaRPr lang="en-US" sz="2400" dirty="0" smtClean="0"/>
          </a:p>
        </p:txBody>
      </p:sp>
      <p:pic>
        <p:nvPicPr>
          <p:cNvPr id="54276" name="Picture 4" descr="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64" y="1600200"/>
            <a:ext cx="5749636" cy="475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767177"/>
      </p:ext>
    </p:extLst>
  </p:cSld>
  <p:clrMapOvr>
    <a:masterClrMapping/>
  </p:clrMapOvr>
  <p:transition spd="slow">
    <p:cover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r" rtl="1" eaLnBrk="1" hangingPunct="1">
              <a:defRPr/>
            </a:pPr>
            <a:r>
              <a:rPr lang="fa-IR" dirty="0" smtClean="0"/>
              <a:t>تاریخچه</a:t>
            </a:r>
            <a:endParaRPr lang="en-US" dirty="0" smtClean="0"/>
          </a:p>
        </p:txBody>
      </p:sp>
      <p:sp>
        <p:nvSpPr>
          <p:cNvPr id="67587" name="Rectangle 3"/>
          <p:cNvSpPr>
            <a:spLocks noGrp="1" noChangeArrowheads="1"/>
          </p:cNvSpPr>
          <p:nvPr>
            <p:ph idx="1"/>
          </p:nvPr>
        </p:nvSpPr>
        <p:spPr>
          <a:xfrm>
            <a:off x="1435822" y="1853248"/>
            <a:ext cx="8946541" cy="4195481"/>
          </a:xfrm>
        </p:spPr>
        <p:txBody>
          <a:bodyPr>
            <a:normAutofit/>
          </a:bodyPr>
          <a:lstStyle/>
          <a:p>
            <a:pPr algn="r" rtl="1" eaLnBrk="1" hangingPunct="1">
              <a:defRPr/>
            </a:pPr>
            <a:r>
              <a:rPr lang="fa-IR" sz="2400" dirty="0" smtClean="0"/>
              <a:t>ارسطو پدر حرکت شناسی است.( حرکات عضلانی- فازهای مختلف قدم زدن</a:t>
            </a:r>
          </a:p>
          <a:p>
            <a:pPr algn="r" rtl="1" eaLnBrk="1" hangingPunct="1">
              <a:defRPr/>
            </a:pPr>
            <a:r>
              <a:rPr lang="fa-IR" sz="2400" dirty="0" smtClean="0"/>
              <a:t>ارشمید س (اصول ثابت فشار آب بر اجسام شناور- قوانین اهرمها-مسائل مربوط به مرکز ثقل)</a:t>
            </a:r>
          </a:p>
          <a:p>
            <a:pPr algn="r" rtl="1" eaLnBrk="1" hangingPunct="1">
              <a:defRPr/>
            </a:pPr>
            <a:r>
              <a:rPr lang="fa-IR" sz="2400" dirty="0" smtClean="0"/>
              <a:t>کلودیوس گالن ( حرکات عضلانی- اعصاب حسی حرکتی- عضلات آگونیست و آنتا گونیست- مفاصل متحرک و ثابت)</a:t>
            </a:r>
            <a:endParaRPr lang="en-US" sz="2400" dirty="0" smtClean="0"/>
          </a:p>
        </p:txBody>
      </p:sp>
    </p:spTree>
    <p:extLst>
      <p:ext uri="{BB962C8B-B14F-4D97-AF65-F5344CB8AC3E}">
        <p14:creationId xmlns:p14="http://schemas.microsoft.com/office/powerpoint/2010/main" val="81129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defRPr/>
            </a:pPr>
            <a:r>
              <a:rPr lang="fa-IR" dirty="0" smtClean="0"/>
              <a:t>حرکات</a:t>
            </a:r>
            <a:endParaRPr lang="en-US" dirty="0" smtClean="0"/>
          </a:p>
        </p:txBody>
      </p:sp>
      <p:sp>
        <p:nvSpPr>
          <p:cNvPr id="17411" name="Rectangle 3"/>
          <p:cNvSpPr>
            <a:spLocks noGrp="1" noChangeArrowheads="1"/>
          </p:cNvSpPr>
          <p:nvPr>
            <p:ph type="body" idx="1"/>
          </p:nvPr>
        </p:nvSpPr>
        <p:spPr/>
        <p:txBody>
          <a:bodyPr>
            <a:normAutofit/>
          </a:bodyPr>
          <a:lstStyle/>
          <a:p>
            <a:pPr algn="r" rtl="1" eaLnBrk="1" hangingPunct="1">
              <a:defRPr/>
            </a:pPr>
            <a:r>
              <a:rPr lang="fa-IR" sz="2400" dirty="0" smtClean="0"/>
              <a:t>ابداکشن</a:t>
            </a:r>
          </a:p>
          <a:p>
            <a:pPr algn="r" rtl="1" eaLnBrk="1" hangingPunct="1">
              <a:defRPr/>
            </a:pPr>
            <a:r>
              <a:rPr lang="fa-IR" sz="2400" dirty="0" smtClean="0"/>
              <a:t>اداکشن</a:t>
            </a:r>
            <a:endParaRPr lang="en-US" sz="2400" dirty="0" smtClean="0"/>
          </a:p>
        </p:txBody>
      </p:sp>
      <p:pic>
        <p:nvPicPr>
          <p:cNvPr id="55300" name="Picture 4" descr="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59" y="1316182"/>
            <a:ext cx="44434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03193"/>
      </p:ext>
    </p:extLst>
  </p:cSld>
  <p:clrMapOvr>
    <a:masterClrMapping/>
  </p:clrMapOvr>
  <p:transition spd="slow">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defRPr/>
            </a:pPr>
            <a:r>
              <a:rPr lang="fa-IR" dirty="0" smtClean="0"/>
              <a:t>حرکات</a:t>
            </a:r>
            <a:endParaRPr lang="en-US" dirty="0" smtClean="0"/>
          </a:p>
        </p:txBody>
      </p:sp>
      <p:sp>
        <p:nvSpPr>
          <p:cNvPr id="18435" name="Rectangle 3"/>
          <p:cNvSpPr>
            <a:spLocks noGrp="1" noChangeArrowheads="1"/>
          </p:cNvSpPr>
          <p:nvPr>
            <p:ph type="body" idx="1"/>
          </p:nvPr>
        </p:nvSpPr>
        <p:spPr/>
        <p:txBody>
          <a:bodyPr>
            <a:normAutofit/>
          </a:bodyPr>
          <a:lstStyle/>
          <a:p>
            <a:pPr algn="r" rtl="1" eaLnBrk="1" hangingPunct="1">
              <a:defRPr/>
            </a:pPr>
            <a:r>
              <a:rPr lang="fa-IR" sz="2400" dirty="0" smtClean="0"/>
              <a:t>فلکشن جانبی به سمت چپ</a:t>
            </a:r>
            <a:r>
              <a:rPr lang="en-US" sz="2400" dirty="0" smtClean="0"/>
              <a:t> </a:t>
            </a:r>
          </a:p>
          <a:p>
            <a:pPr algn="r" rtl="1" eaLnBrk="1" hangingPunct="1">
              <a:defRPr/>
            </a:pPr>
            <a:r>
              <a:rPr lang="fa-IR" sz="2400" dirty="0" smtClean="0"/>
              <a:t>فلکشن جانبی به سمت راست</a:t>
            </a:r>
            <a:r>
              <a:rPr lang="en-US" sz="2400" dirty="0" smtClean="0"/>
              <a:t> </a:t>
            </a:r>
          </a:p>
          <a:p>
            <a:pPr algn="r" rtl="1" eaLnBrk="1" hangingPunct="1">
              <a:defRPr/>
            </a:pPr>
            <a:endParaRPr lang="en-US" sz="2400" dirty="0" smtClean="0"/>
          </a:p>
        </p:txBody>
      </p:sp>
      <p:pic>
        <p:nvPicPr>
          <p:cNvPr id="56324" name="Picture 4" descr="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109" y="1447800"/>
            <a:ext cx="454429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879350"/>
      </p:ext>
    </p:extLst>
  </p:cSld>
  <p:clrMapOvr>
    <a:masterClrMapping/>
  </p:clrMapOvr>
  <p:transition spd="slow">
    <p:blinds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r" eaLnBrk="1" hangingPunct="1">
              <a:defRPr/>
            </a:pPr>
            <a:r>
              <a:rPr lang="fa-IR" dirty="0" smtClean="0"/>
              <a:t>حرکات</a:t>
            </a:r>
            <a:endParaRPr lang="en-US" dirty="0" smtClean="0"/>
          </a:p>
        </p:txBody>
      </p:sp>
      <p:sp>
        <p:nvSpPr>
          <p:cNvPr id="19459" name="Rectangle 3"/>
          <p:cNvSpPr>
            <a:spLocks noGrp="1" noChangeArrowheads="1"/>
          </p:cNvSpPr>
          <p:nvPr>
            <p:ph type="body" idx="1"/>
          </p:nvPr>
        </p:nvSpPr>
        <p:spPr/>
        <p:txBody>
          <a:bodyPr>
            <a:normAutofit/>
          </a:bodyPr>
          <a:lstStyle/>
          <a:p>
            <a:pPr algn="r" rtl="1" eaLnBrk="1" hangingPunct="1">
              <a:defRPr/>
            </a:pPr>
            <a:r>
              <a:rPr lang="fa-IR" sz="2400" dirty="0" smtClean="0"/>
              <a:t>چرخش به سمت راست و چپ درسر</a:t>
            </a:r>
            <a:endParaRPr lang="en-US" sz="2400" dirty="0" smtClean="0"/>
          </a:p>
        </p:txBody>
      </p:sp>
      <p:pic>
        <p:nvPicPr>
          <p:cNvPr id="57348" name="Picture 4" descr="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3" y="678872"/>
            <a:ext cx="3934691"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336693"/>
      </p:ext>
    </p:extLst>
  </p:cSld>
  <p:clrMapOvr>
    <a:masterClrMapping/>
  </p:clrMapOvr>
  <p:transition spd="slow">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eaLnBrk="1" hangingPunct="1">
              <a:defRPr/>
            </a:pPr>
            <a:r>
              <a:rPr lang="fa-IR" dirty="0" smtClean="0"/>
              <a:t>ساختمان کمر بند شانه ای</a:t>
            </a:r>
            <a:endParaRPr lang="en-US" dirty="0" smtClean="0"/>
          </a:p>
        </p:txBody>
      </p:sp>
      <p:pic>
        <p:nvPicPr>
          <p:cNvPr id="58372" name="Picture 4" descr="نماي قدامي کمربند شانه ا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00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538384"/>
      </p:ext>
    </p:ext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defRPr/>
            </a:pPr>
            <a:r>
              <a:rPr lang="fa-IR" dirty="0" smtClean="0"/>
              <a:t>حرکات کمربند شانه ای</a:t>
            </a:r>
            <a:endParaRPr lang="en-US" dirty="0" smtClean="0"/>
          </a:p>
        </p:txBody>
      </p:sp>
      <p:pic>
        <p:nvPicPr>
          <p:cNvPr id="59396" name="Picture 4" descr="حرکات کمربند شانه ا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3" y="1330037"/>
            <a:ext cx="9067161" cy="515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052714"/>
      </p:ext>
    </p:extLst>
  </p:cSld>
  <p:clrMapOvr>
    <a:masterClrMapping/>
  </p:clrMapOvr>
  <p:transition spd="slow">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0483" name="Rectangle 3"/>
          <p:cNvSpPr>
            <a:spLocks noGrp="1" noChangeArrowheads="1"/>
          </p:cNvSpPr>
          <p:nvPr>
            <p:ph type="body" idx="1"/>
          </p:nvPr>
        </p:nvSpPr>
        <p:spPr/>
        <p:txBody>
          <a:bodyPr>
            <a:normAutofit/>
          </a:bodyPr>
          <a:lstStyle/>
          <a:p>
            <a:pPr algn="r" rtl="1" eaLnBrk="1" hangingPunct="1">
              <a:defRPr/>
            </a:pPr>
            <a:r>
              <a:rPr lang="en-US" sz="2400" dirty="0" smtClean="0"/>
              <a:t>Elevation</a:t>
            </a:r>
            <a:r>
              <a:rPr lang="fa-IR" sz="2400" dirty="0" smtClean="0"/>
              <a:t> (  کشش بالا کتف )</a:t>
            </a:r>
            <a:endParaRPr lang="en-US" sz="2400" dirty="0" smtClean="0"/>
          </a:p>
        </p:txBody>
      </p:sp>
      <p:pic>
        <p:nvPicPr>
          <p:cNvPr id="60420" name="Picture 4" descr="7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2" y="1152983"/>
            <a:ext cx="5195455" cy="522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789547"/>
      </p:ext>
    </p:extLst>
  </p:cSld>
  <p:clrMapOvr>
    <a:masterClrMapping/>
  </p:clrMapOvr>
  <p:transition spd="slow">
    <p:randomBa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1507" name="Rectangle 3"/>
          <p:cNvSpPr>
            <a:spLocks noGrp="1" noChangeArrowheads="1"/>
          </p:cNvSpPr>
          <p:nvPr>
            <p:ph type="body" idx="1"/>
          </p:nvPr>
        </p:nvSpPr>
        <p:spPr/>
        <p:txBody>
          <a:bodyPr>
            <a:normAutofit/>
          </a:bodyPr>
          <a:lstStyle/>
          <a:p>
            <a:pPr algn="r" rtl="1" eaLnBrk="1" hangingPunct="1">
              <a:defRPr/>
            </a:pPr>
            <a:r>
              <a:rPr lang="en-US" sz="2400" dirty="0" smtClean="0"/>
              <a:t>Depression</a:t>
            </a:r>
            <a:r>
              <a:rPr lang="fa-IR" sz="2400" dirty="0" smtClean="0"/>
              <a:t> (  کشش پایینی کتف )</a:t>
            </a:r>
            <a:endParaRPr lang="en-US" sz="2400" dirty="0" smtClean="0"/>
          </a:p>
          <a:p>
            <a:pPr algn="r" rtl="1" eaLnBrk="1" hangingPunct="1">
              <a:defRPr/>
            </a:pPr>
            <a:endParaRPr lang="en-US" sz="2400" dirty="0" smtClean="0"/>
          </a:p>
        </p:txBody>
      </p:sp>
      <p:pic>
        <p:nvPicPr>
          <p:cNvPr id="61444" name="Picture 4" descr="7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658091"/>
            <a:ext cx="4932218" cy="559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174705"/>
      </p:ext>
    </p:extLst>
  </p:cSld>
  <p:clrMapOvr>
    <a:masterClrMapping/>
  </p:clrMapOvr>
  <p:transition spd="slow">
    <p:zoom dir="in"/>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2531" name="Rectangle 3"/>
          <p:cNvSpPr>
            <a:spLocks noGrp="1" noChangeArrowheads="1"/>
          </p:cNvSpPr>
          <p:nvPr>
            <p:ph type="body" idx="1"/>
          </p:nvPr>
        </p:nvSpPr>
        <p:spPr/>
        <p:txBody>
          <a:bodyPr>
            <a:normAutofit/>
          </a:bodyPr>
          <a:lstStyle/>
          <a:p>
            <a:pPr algn="r" rtl="1" eaLnBrk="1" hangingPunct="1">
              <a:defRPr/>
            </a:pPr>
            <a:r>
              <a:rPr lang="en-US" sz="2400" dirty="0" smtClean="0"/>
              <a:t>)Protraction</a:t>
            </a:r>
            <a:r>
              <a:rPr lang="fa-IR" sz="2400" dirty="0" smtClean="0"/>
              <a:t>دورشدن کتف ها )</a:t>
            </a:r>
            <a:endParaRPr lang="en-US" sz="2400" dirty="0" smtClean="0"/>
          </a:p>
        </p:txBody>
      </p:sp>
      <p:pic>
        <p:nvPicPr>
          <p:cNvPr id="62468" name="Picture 4" descr="8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865909"/>
            <a:ext cx="4114800" cy="538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637022"/>
      </p:ext>
    </p:extLst>
  </p:cSld>
  <p:clrMapOvr>
    <a:masterClrMapping/>
  </p:clrMapOvr>
  <p:transition spd="slow">
    <p:cover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3555" name="Rectangle 3"/>
          <p:cNvSpPr>
            <a:spLocks noGrp="1" noChangeArrowheads="1"/>
          </p:cNvSpPr>
          <p:nvPr>
            <p:ph type="body" idx="1"/>
          </p:nvPr>
        </p:nvSpPr>
        <p:spPr/>
        <p:txBody>
          <a:bodyPr>
            <a:normAutofit/>
          </a:bodyPr>
          <a:lstStyle/>
          <a:p>
            <a:pPr algn="r" rtl="1" eaLnBrk="1" hangingPunct="1">
              <a:defRPr/>
            </a:pPr>
            <a:r>
              <a:rPr lang="en-US" sz="2400" dirty="0" smtClean="0"/>
              <a:t>Retraction</a:t>
            </a:r>
            <a:r>
              <a:rPr lang="fa-IR" sz="2400" dirty="0" smtClean="0"/>
              <a:t>( نزد یک شد ن کتف ها)</a:t>
            </a:r>
            <a:endParaRPr lang="en-US" sz="2400" dirty="0" smtClean="0"/>
          </a:p>
        </p:txBody>
      </p:sp>
      <p:pic>
        <p:nvPicPr>
          <p:cNvPr id="63492" name="Picture 4" descr="8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72" y="796635"/>
            <a:ext cx="4800600" cy="561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825449"/>
      </p:ext>
    </p:extLst>
  </p:cSld>
  <p:clrMapOvr>
    <a:masterClrMapping/>
  </p:clrMapOvr>
  <p:transition spd="slow">
    <p:zoom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4579" name="Rectangle 3"/>
          <p:cNvSpPr>
            <a:spLocks noGrp="1" noChangeArrowheads="1"/>
          </p:cNvSpPr>
          <p:nvPr>
            <p:ph type="body" idx="1"/>
          </p:nvPr>
        </p:nvSpPr>
        <p:spPr>
          <a:xfrm>
            <a:off x="1470329" y="1484882"/>
            <a:ext cx="8946541" cy="4195481"/>
          </a:xfrm>
        </p:spPr>
        <p:txBody>
          <a:bodyPr>
            <a:normAutofit/>
          </a:bodyPr>
          <a:lstStyle/>
          <a:p>
            <a:pPr algn="r" rtl="1" eaLnBrk="1" hangingPunct="1">
              <a:defRPr/>
            </a:pPr>
            <a:r>
              <a:rPr lang="en-US" sz="2400" dirty="0" smtClean="0"/>
              <a:t>Upward Rotation </a:t>
            </a:r>
            <a:r>
              <a:rPr lang="fa-IR" sz="2400" dirty="0" smtClean="0"/>
              <a:t>( چرخش بالایی استخوان کتف )</a:t>
            </a:r>
            <a:endParaRPr lang="en-US" sz="2400" dirty="0" smtClean="0"/>
          </a:p>
        </p:txBody>
      </p:sp>
      <p:pic>
        <p:nvPicPr>
          <p:cNvPr id="64516" name="Picture 4" descr="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386590"/>
            <a:ext cx="56388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39947"/>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r" rtl="1" eaLnBrk="1" hangingPunct="1">
              <a:defRPr/>
            </a:pPr>
            <a:r>
              <a:rPr lang="fa-IR" dirty="0" smtClean="0"/>
              <a:t>تاریخچه</a:t>
            </a:r>
            <a:endParaRPr lang="en-US" dirty="0" smtClean="0"/>
          </a:p>
        </p:txBody>
      </p:sp>
      <p:sp>
        <p:nvSpPr>
          <p:cNvPr id="68611" name="Rectangle 3"/>
          <p:cNvSpPr>
            <a:spLocks noGrp="1" noChangeArrowheads="1"/>
          </p:cNvSpPr>
          <p:nvPr>
            <p:ph idx="1"/>
          </p:nvPr>
        </p:nvSpPr>
        <p:spPr>
          <a:xfrm>
            <a:off x="1380403" y="1651136"/>
            <a:ext cx="8946541" cy="4195481"/>
          </a:xfrm>
        </p:spPr>
        <p:txBody>
          <a:bodyPr>
            <a:normAutofit/>
          </a:bodyPr>
          <a:lstStyle/>
          <a:p>
            <a:pPr algn="r" rtl="1" eaLnBrk="1" hangingPunct="1">
              <a:defRPr/>
            </a:pPr>
            <a:r>
              <a:rPr lang="fa-IR" sz="2400" dirty="0" smtClean="0"/>
              <a:t>لئوناردو داوینچی ( اولین نفری بود که گام زدن انسان را به صورت علمی ثبت کرد و مکانیک بدن را در حالات ایستاده- نشسته-پایین آمدن از بلندی-  بلند شدن از حالت نشسته و پریدن را توصیف کرد)</a:t>
            </a:r>
          </a:p>
          <a:p>
            <a:pPr algn="r" rtl="1" eaLnBrk="1" hangingPunct="1">
              <a:defRPr/>
            </a:pPr>
            <a:r>
              <a:rPr lang="fa-IR" sz="2400" dirty="0" smtClean="0"/>
              <a:t>گالیله ( حرکات مکانیکی را بر حسب ریاضیات مطالعه کرد)</a:t>
            </a:r>
          </a:p>
          <a:p>
            <a:pPr algn="r" rtl="1" eaLnBrk="1" hangingPunct="1">
              <a:defRPr/>
            </a:pPr>
            <a:r>
              <a:rPr lang="fa-IR" sz="2400" dirty="0" smtClean="0"/>
              <a:t>آلفونس بورلی ( بنیانگذار کنسیولوژی مدرن را به وی نسبت میدهند)</a:t>
            </a:r>
            <a:endParaRPr lang="en-US" sz="2400" dirty="0" smtClean="0"/>
          </a:p>
        </p:txBody>
      </p:sp>
    </p:spTree>
    <p:extLst>
      <p:ext uri="{BB962C8B-B14F-4D97-AF65-F5344CB8AC3E}">
        <p14:creationId xmlns:p14="http://schemas.microsoft.com/office/powerpoint/2010/main" val="186486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r" eaLnBrk="1" hangingPunct="1">
              <a:defRPr/>
            </a:pPr>
            <a:r>
              <a:rPr lang="fa-IR" dirty="0" smtClean="0"/>
              <a:t>حرکات کمربند شانه ای</a:t>
            </a:r>
            <a:endParaRPr lang="en-US" dirty="0" smtClean="0"/>
          </a:p>
        </p:txBody>
      </p:sp>
      <p:sp>
        <p:nvSpPr>
          <p:cNvPr id="25603" name="Rectangle 3"/>
          <p:cNvSpPr>
            <a:spLocks noGrp="1" noChangeArrowheads="1"/>
          </p:cNvSpPr>
          <p:nvPr>
            <p:ph type="body" idx="1"/>
          </p:nvPr>
        </p:nvSpPr>
        <p:spPr>
          <a:xfrm>
            <a:off x="1356029" y="1637282"/>
            <a:ext cx="8946541" cy="4195481"/>
          </a:xfrm>
        </p:spPr>
        <p:txBody>
          <a:bodyPr>
            <a:normAutofit/>
          </a:bodyPr>
          <a:lstStyle/>
          <a:p>
            <a:pPr algn="r" rtl="1" eaLnBrk="1" hangingPunct="1">
              <a:defRPr/>
            </a:pPr>
            <a:r>
              <a:rPr lang="en-US" sz="2400" dirty="0" smtClean="0"/>
              <a:t>Upward Tilt </a:t>
            </a:r>
            <a:r>
              <a:rPr lang="fa-IR" sz="2400" dirty="0" smtClean="0"/>
              <a:t>( بلند کردن لبه پایینی استخوان کتف )</a:t>
            </a:r>
            <a:endParaRPr lang="en-US" sz="2400" dirty="0" smtClean="0"/>
          </a:p>
        </p:txBody>
      </p:sp>
      <p:pic>
        <p:nvPicPr>
          <p:cNvPr id="65540" name="Picture 4" descr="8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0527"/>
            <a:ext cx="414943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860785"/>
      </p:ext>
    </p:extLst>
  </p:cSld>
  <p:clrMapOvr>
    <a:masterClrMapping/>
  </p:clrMapOvr>
  <p:transition spd="slow">
    <p:randomBa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2114" name="Rectangle 2"/>
          <p:cNvSpPr>
            <a:spLocks noGrp="1" noChangeArrowheads="1"/>
          </p:cNvSpPr>
          <p:nvPr>
            <p:ph type="title" idx="4294967295"/>
          </p:nvPr>
        </p:nvSpPr>
        <p:spPr>
          <a:xfrm>
            <a:off x="4191577" y="0"/>
            <a:ext cx="7696200" cy="1143000"/>
          </a:xfrm>
        </p:spPr>
        <p:txBody>
          <a:bodyPr vert="horz" lIns="45720" tIns="0" rIns="45720" bIns="0" rtlCol="0" anchor="b">
            <a:normAutofit/>
          </a:bodyPr>
          <a:lstStyle/>
          <a:p>
            <a:pPr>
              <a:defRPr/>
            </a:pPr>
            <a:r>
              <a:rPr lang="fa-IR" sz="4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rPr>
              <a:t>حرکت شناسی</a:t>
            </a:r>
            <a:endParaRPr lang="en-US" sz="48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ndParaRPr>
          </a:p>
        </p:txBody>
      </p:sp>
      <p:sp>
        <p:nvSpPr>
          <p:cNvPr id="66563" name="Rectangle 3"/>
          <p:cNvSpPr>
            <a:spLocks noGrp="1" noChangeArrowheads="1"/>
          </p:cNvSpPr>
          <p:nvPr>
            <p:ph idx="4294967295"/>
          </p:nvPr>
        </p:nvSpPr>
        <p:spPr>
          <a:xfrm>
            <a:off x="2127250" y="1017011"/>
            <a:ext cx="7696200" cy="215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lgn="ctr">
              <a:buNone/>
            </a:pPr>
            <a:r>
              <a:rPr lang="en-US" altLang="en-US" sz="8900" dirty="0">
                <a:solidFill>
                  <a:srgbClr val="FF6600"/>
                </a:solidFill>
              </a:rPr>
              <a:t>kinesiology</a:t>
            </a:r>
          </a:p>
        </p:txBody>
      </p:sp>
      <p:pic>
        <p:nvPicPr>
          <p:cNvPr id="66564" name="Picture 7" descr="animated_muscles_in_Gai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67862" y="2619519"/>
            <a:ext cx="8785225" cy="40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8917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602114"/>
                                        </p:tgtEl>
                                        <p:attrNameLst>
                                          <p:attrName>style.visibility</p:attrName>
                                        </p:attrNameLst>
                                      </p:cBhvr>
                                      <p:to>
                                        <p:strVal val="visible"/>
                                      </p:to>
                                    </p:set>
                                    <p:anim by="(-#ppt_w*2)" calcmode="lin" valueType="num">
                                      <p:cBhvr rctx="PPT">
                                        <p:cTn id="7" dur="500" autoRev="1" fill="hold">
                                          <p:stCondLst>
                                            <p:cond delay="0"/>
                                          </p:stCondLst>
                                        </p:cTn>
                                        <p:tgtEl>
                                          <p:spTgt spid="602114"/>
                                        </p:tgtEl>
                                        <p:attrNameLst>
                                          <p:attrName>ppt_w</p:attrName>
                                        </p:attrNameLst>
                                      </p:cBhvr>
                                    </p:anim>
                                    <p:anim by="(#ppt_w*0.50)" calcmode="lin" valueType="num">
                                      <p:cBhvr>
                                        <p:cTn id="8" dur="500" decel="50000" autoRev="1" fill="hold">
                                          <p:stCondLst>
                                            <p:cond delay="0"/>
                                          </p:stCondLst>
                                        </p:cTn>
                                        <p:tgtEl>
                                          <p:spTgt spid="602114"/>
                                        </p:tgtEl>
                                        <p:attrNameLst>
                                          <p:attrName>ppt_x</p:attrName>
                                        </p:attrNameLst>
                                      </p:cBhvr>
                                    </p:anim>
                                    <p:anim from="(-#ppt_h/2)" to="(#ppt_y)" calcmode="lin" valueType="num">
                                      <p:cBhvr>
                                        <p:cTn id="9" dur="1000" fill="hold">
                                          <p:stCondLst>
                                            <p:cond delay="0"/>
                                          </p:stCondLst>
                                        </p:cTn>
                                        <p:tgtEl>
                                          <p:spTgt spid="602114"/>
                                        </p:tgtEl>
                                        <p:attrNameLst>
                                          <p:attrName>ppt_y</p:attrName>
                                        </p:attrNameLst>
                                      </p:cBhvr>
                                    </p:anim>
                                    <p:animRot by="21600000">
                                      <p:cBhvr>
                                        <p:cTn id="10" dur="1000" fill="hold">
                                          <p:stCondLst>
                                            <p:cond delay="0"/>
                                          </p:stCondLst>
                                        </p:cTn>
                                        <p:tgtEl>
                                          <p:spTgt spid="6021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04581" y="0"/>
            <a:ext cx="9404723" cy="1400530"/>
          </a:xfrm>
        </p:spPr>
        <p:txBody>
          <a:bodyPr/>
          <a:lstStyle/>
          <a:p>
            <a:pPr algn="ctr" eaLnBrk="1" hangingPunct="1">
              <a:defRPr/>
            </a:pPr>
            <a:r>
              <a:rPr lang="fa-IR" dirty="0" smtClean="0"/>
              <a:t>مفصل آرنج</a:t>
            </a:r>
            <a:endParaRPr lang="en-US" dirty="0" smtClean="0"/>
          </a:p>
        </p:txBody>
      </p:sp>
      <p:pic>
        <p:nvPicPr>
          <p:cNvPr id="68612" name="Picture 4" descr="مفصل آرن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20436"/>
            <a:ext cx="12192000" cy="613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072732"/>
      </p:ext>
    </p:extLst>
  </p:cSld>
  <p:clrMapOvr>
    <a:masterClrMapping/>
  </p:clrMapOvr>
  <p:transition spd="slow">
    <p:push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29877" y="311729"/>
            <a:ext cx="9404723" cy="1400530"/>
          </a:xfrm>
        </p:spPr>
        <p:txBody>
          <a:bodyPr/>
          <a:lstStyle/>
          <a:p>
            <a:pPr algn="ctr" eaLnBrk="1" hangingPunct="1">
              <a:defRPr/>
            </a:pPr>
            <a:r>
              <a:rPr lang="fa-IR" dirty="0" smtClean="0"/>
              <a:t>حرکات آرنج</a:t>
            </a:r>
            <a:endParaRPr lang="en-US" dirty="0" smtClean="0"/>
          </a:p>
        </p:txBody>
      </p:sp>
      <p:pic>
        <p:nvPicPr>
          <p:cNvPr id="69636" name="Picture 4" descr="حرکات مفصل آرن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18" y="1163782"/>
            <a:ext cx="962198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589721"/>
      </p:ext>
    </p:extLst>
  </p:cSld>
  <p:clrMapOvr>
    <a:masterClrMapping/>
  </p:clrMapOvr>
  <p:transition spd="slow">
    <p:randomBa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45130" y="352071"/>
            <a:ext cx="9404723" cy="1400530"/>
          </a:xfrm>
        </p:spPr>
        <p:txBody>
          <a:bodyPr/>
          <a:lstStyle/>
          <a:p>
            <a:pPr algn="ctr" eaLnBrk="1" hangingPunct="1">
              <a:defRPr/>
            </a:pPr>
            <a:r>
              <a:rPr lang="fa-IR" dirty="0" smtClean="0"/>
              <a:t>حرکت</a:t>
            </a:r>
            <a:endParaRPr lang="en-US" dirty="0" smtClean="0"/>
          </a:p>
        </p:txBody>
      </p:sp>
      <p:pic>
        <p:nvPicPr>
          <p:cNvPr id="70660" name="Picture 4" descr="12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91" y="1752601"/>
            <a:ext cx="8298873"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591632"/>
      </p:ext>
    </p:extLst>
  </p:cSld>
  <p:clrMapOvr>
    <a:masterClrMapping/>
  </p:clrMapOvr>
  <p:transition spd="slow">
    <p:zoom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43093" y="401286"/>
            <a:ext cx="9404723" cy="1400530"/>
          </a:xfrm>
        </p:spPr>
        <p:txBody>
          <a:bodyPr/>
          <a:lstStyle/>
          <a:p>
            <a:pPr algn="ctr" eaLnBrk="1" hangingPunct="1">
              <a:defRPr/>
            </a:pPr>
            <a:r>
              <a:rPr lang="fa-IR" dirty="0" smtClean="0"/>
              <a:t>دامنه حرکتی</a:t>
            </a:r>
            <a:endParaRPr lang="en-US" dirty="0" smtClean="0"/>
          </a:p>
        </p:txBody>
      </p:sp>
      <p:pic>
        <p:nvPicPr>
          <p:cNvPr id="71684" name="Picture 4" descr="12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04109"/>
            <a:ext cx="7176655" cy="444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681148"/>
      </p:ext>
    </p:extLst>
  </p:cSld>
  <p:clrMapOvr>
    <a:masterClrMapping/>
  </p:clrMapOvr>
  <p:transition spd="slow">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eaLnBrk="1" hangingPunct="1">
              <a:defRPr/>
            </a:pPr>
            <a:r>
              <a:rPr lang="fa-IR" dirty="0" smtClean="0"/>
              <a:t>حرکات ساعد</a:t>
            </a:r>
            <a:endParaRPr lang="en-US" dirty="0" smtClean="0"/>
          </a:p>
        </p:txBody>
      </p:sp>
      <p:pic>
        <p:nvPicPr>
          <p:cNvPr id="72708" name="Picture 4"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17" y="1752601"/>
            <a:ext cx="7398327"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246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eaLnBrk="1" hangingPunct="1">
              <a:defRPr/>
            </a:pPr>
            <a:r>
              <a:rPr lang="fa-IR" dirty="0" smtClean="0"/>
              <a:t>حرکت</a:t>
            </a:r>
            <a:endParaRPr lang="en-US" dirty="0" smtClean="0"/>
          </a:p>
        </p:txBody>
      </p:sp>
      <p:sp>
        <p:nvSpPr>
          <p:cNvPr id="29699" name="Rectangle 3"/>
          <p:cNvSpPr>
            <a:spLocks noGrp="1" noChangeArrowheads="1"/>
          </p:cNvSpPr>
          <p:nvPr>
            <p:ph type="body" idx="1"/>
          </p:nvPr>
        </p:nvSpPr>
        <p:spPr>
          <a:xfrm>
            <a:off x="1283421" y="1484882"/>
            <a:ext cx="8946541" cy="4195481"/>
          </a:xfrm>
        </p:spPr>
        <p:txBody>
          <a:bodyPr>
            <a:normAutofit/>
          </a:bodyPr>
          <a:lstStyle/>
          <a:p>
            <a:pPr algn="r" rtl="1" eaLnBrk="1" hangingPunct="1">
              <a:defRPr/>
            </a:pPr>
            <a:r>
              <a:rPr lang="en-US" sz="2400" dirty="0" smtClean="0"/>
              <a:t>Pronation</a:t>
            </a:r>
            <a:r>
              <a:rPr lang="fa-IR" sz="2400" dirty="0" smtClean="0"/>
              <a:t> (چرخش داخلی ساعد )</a:t>
            </a:r>
            <a:endParaRPr lang="en-US" sz="2400" dirty="0" smtClean="0"/>
          </a:p>
        </p:txBody>
      </p:sp>
      <p:pic>
        <p:nvPicPr>
          <p:cNvPr id="73732" name="Picture 4" descr="1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33" y="1853248"/>
            <a:ext cx="5557221" cy="468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23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r" eaLnBrk="1" hangingPunct="1">
              <a:defRPr/>
            </a:pPr>
            <a:r>
              <a:rPr lang="fa-IR" dirty="0" smtClean="0"/>
              <a:t>حرکت</a:t>
            </a:r>
            <a:endParaRPr lang="en-US" dirty="0" smtClean="0"/>
          </a:p>
        </p:txBody>
      </p:sp>
      <p:sp>
        <p:nvSpPr>
          <p:cNvPr id="30723" name="Rectangle 3"/>
          <p:cNvSpPr>
            <a:spLocks noGrp="1" noChangeArrowheads="1"/>
          </p:cNvSpPr>
          <p:nvPr>
            <p:ph type="body" idx="1"/>
          </p:nvPr>
        </p:nvSpPr>
        <p:spPr>
          <a:xfrm>
            <a:off x="1324985" y="1471027"/>
            <a:ext cx="8946541" cy="4195481"/>
          </a:xfrm>
        </p:spPr>
        <p:txBody>
          <a:bodyPr>
            <a:normAutofit/>
          </a:bodyPr>
          <a:lstStyle/>
          <a:p>
            <a:pPr algn="r" rtl="1" eaLnBrk="1" hangingPunct="1">
              <a:defRPr/>
            </a:pPr>
            <a:r>
              <a:rPr lang="en-US" sz="2400" dirty="0" smtClean="0"/>
              <a:t>Supination</a:t>
            </a:r>
            <a:r>
              <a:rPr lang="fa-IR" sz="2400" dirty="0" smtClean="0"/>
              <a:t>(چرخش خارجی ساعد )</a:t>
            </a:r>
            <a:endParaRPr lang="en-US" sz="2400" dirty="0" smtClean="0"/>
          </a:p>
        </p:txBody>
      </p:sp>
      <p:pic>
        <p:nvPicPr>
          <p:cNvPr id="74756" name="Picture 4" descr="1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2201140"/>
            <a:ext cx="5934798" cy="425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759318"/>
      </p:ext>
    </p:extLst>
  </p:cSld>
  <p:clrMapOvr>
    <a:masterClrMapping/>
  </p:clrMapOvr>
  <p:transition spd="slow">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defRPr/>
            </a:pPr>
            <a:r>
              <a:rPr lang="fa-IR" dirty="0" smtClean="0"/>
              <a:t>حرکات ساعد</a:t>
            </a:r>
            <a:endParaRPr lang="en-US" dirty="0" smtClean="0"/>
          </a:p>
        </p:txBody>
      </p:sp>
      <p:pic>
        <p:nvPicPr>
          <p:cNvPr id="75780" name="Picture 4" descr="7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81" y="1503218"/>
            <a:ext cx="7761392" cy="470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281966"/>
      </p:ext>
    </p:extLst>
  </p:cSld>
  <p:clrMapOvr>
    <a:masterClrMapping/>
  </p:clrMapOvr>
  <p:transition spd="slow">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r" rtl="1" eaLnBrk="1" hangingPunct="1">
              <a:defRPr/>
            </a:pPr>
            <a:r>
              <a:rPr lang="fa-IR" dirty="0" smtClean="0"/>
              <a:t>تاریخچه</a:t>
            </a:r>
            <a:endParaRPr lang="en-US" dirty="0" smtClean="0"/>
          </a:p>
        </p:txBody>
      </p:sp>
      <p:sp>
        <p:nvSpPr>
          <p:cNvPr id="69635" name="Rectangle 3"/>
          <p:cNvSpPr>
            <a:spLocks noGrp="1" noChangeArrowheads="1"/>
          </p:cNvSpPr>
          <p:nvPr>
            <p:ph type="body" idx="1"/>
          </p:nvPr>
        </p:nvSpPr>
        <p:spPr>
          <a:xfrm>
            <a:off x="1366548" y="1664990"/>
            <a:ext cx="8946541" cy="4195481"/>
          </a:xfrm>
        </p:spPr>
        <p:txBody>
          <a:bodyPr>
            <a:normAutofit/>
          </a:bodyPr>
          <a:lstStyle/>
          <a:p>
            <a:pPr algn="r" rtl="1" eaLnBrk="1" hangingPunct="1">
              <a:defRPr/>
            </a:pPr>
            <a:r>
              <a:rPr lang="fa-IR" sz="2400" dirty="0" smtClean="0"/>
              <a:t>اسحاق نیوتون ( قوانین سه گانه سکون و حرکت )</a:t>
            </a:r>
          </a:p>
          <a:p>
            <a:pPr algn="r" rtl="1" eaLnBrk="1" hangingPunct="1">
              <a:defRPr/>
            </a:pPr>
            <a:r>
              <a:rPr lang="fa-IR" sz="2400" dirty="0" smtClean="0"/>
              <a:t>گلیلیو بنجامین آماندوچن (حرکات بدنی را طبقه بندی کرد و وظایف هر ماهیچه را تعیین کرد )</a:t>
            </a:r>
          </a:p>
          <a:p>
            <a:pPr algn="r" rtl="1" eaLnBrk="1" hangingPunct="1">
              <a:defRPr/>
            </a:pPr>
            <a:r>
              <a:rPr lang="fa-IR" sz="2400" dirty="0" smtClean="0"/>
              <a:t>آدولف اوگن ( ایزو تونیک – ایزو متریک )</a:t>
            </a:r>
          </a:p>
          <a:p>
            <a:pPr algn="r" rtl="1" eaLnBrk="1" hangingPunct="1">
              <a:defRPr/>
            </a:pPr>
            <a:r>
              <a:rPr lang="fa-IR" sz="2400" dirty="0" smtClean="0"/>
              <a:t>آنجلو موزوس ( دستگاه سنجش قدرت عضلانی )</a:t>
            </a:r>
          </a:p>
          <a:p>
            <a:pPr algn="r" rtl="1" eaLnBrk="1" hangingPunct="1">
              <a:defRPr/>
            </a:pPr>
            <a:r>
              <a:rPr lang="fa-IR" sz="2400" dirty="0" smtClean="0"/>
              <a:t>پیپر آلمانی ( دستگاه الکترو مایو گرافی و دستگاه استرو بو سکوب ( عکس از حرکات ) را ساخت.</a:t>
            </a:r>
            <a:endParaRPr lang="en-US" sz="2400" dirty="0" smtClean="0"/>
          </a:p>
        </p:txBody>
      </p:sp>
    </p:spTree>
    <p:extLst>
      <p:ext uri="{BB962C8B-B14F-4D97-AF65-F5344CB8AC3E}">
        <p14:creationId xmlns:p14="http://schemas.microsoft.com/office/powerpoint/2010/main" val="1435391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defRPr/>
            </a:pPr>
            <a:r>
              <a:rPr lang="fa-IR" dirty="0" smtClean="0"/>
              <a:t>دامنه حرکتی ساعد</a:t>
            </a:r>
            <a:endParaRPr lang="en-US" dirty="0" smtClean="0"/>
          </a:p>
        </p:txBody>
      </p:sp>
      <p:pic>
        <p:nvPicPr>
          <p:cNvPr id="76804" name="Picture 4" descr="13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109" y="1752600"/>
            <a:ext cx="633816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087589"/>
      </p:ext>
    </p:extLst>
  </p:cSld>
  <p:clrMapOvr>
    <a:masterClrMapping/>
  </p:clrMapOvr>
  <p:transition spd="slow">
    <p:push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45130" y="235529"/>
            <a:ext cx="9404723" cy="1400530"/>
          </a:xfrm>
        </p:spPr>
        <p:txBody>
          <a:bodyPr/>
          <a:lstStyle/>
          <a:p>
            <a:pPr algn="ctr" eaLnBrk="1" hangingPunct="1">
              <a:defRPr/>
            </a:pPr>
            <a:r>
              <a:rPr lang="fa-IR" sz="4000" dirty="0"/>
              <a:t>ساختمان مچ و کف دست</a:t>
            </a:r>
            <a:endParaRPr lang="en-US" sz="4000" dirty="0"/>
          </a:p>
        </p:txBody>
      </p:sp>
      <p:pic>
        <p:nvPicPr>
          <p:cNvPr id="77828" name="Picture 4" descr="مفصل دست و مچ دس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1382"/>
            <a:ext cx="12192000" cy="584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969631"/>
      </p:ext>
    </p:extLst>
  </p:cSld>
  <p:clrMapOvr>
    <a:masterClrMapping/>
  </p:clrMapOvr>
  <p:transition spd="slow">
    <p:blinds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3970" name="Object 2"/>
          <p:cNvGraphicFramePr>
            <a:graphicFrameLocks noGrp="1" noChangeAspect="1"/>
          </p:cNvGraphicFramePr>
          <p:nvPr>
            <p:ph sz="half" idx="2"/>
            <p:extLst>
              <p:ext uri="{D42A27DB-BD31-4B8C-83A1-F6EECF244321}">
                <p14:modId xmlns:p14="http://schemas.microsoft.com/office/powerpoint/2010/main" val="3067301644"/>
              </p:ext>
            </p:extLst>
          </p:nvPr>
        </p:nvGraphicFramePr>
        <p:xfrm>
          <a:off x="0" y="928256"/>
          <a:ext cx="10016836" cy="5929744"/>
        </p:xfrm>
        <a:graphic>
          <a:graphicData uri="http://schemas.openxmlformats.org/presentationml/2006/ole">
            <mc:AlternateContent xmlns:mc="http://schemas.openxmlformats.org/markup-compatibility/2006">
              <mc:Choice xmlns:v="urn:schemas-microsoft-com:vml" Requires="v">
                <p:oleObj spid="_x0000_s1029" name="Bitmap Image" r:id="rId3" imgW="9171429" imgH="7485714" progId="Paint.Picture">
                  <p:embed/>
                </p:oleObj>
              </mc:Choice>
              <mc:Fallback>
                <p:oleObj name="Bitmap Image" r:id="rId3" imgW="9171429" imgH="7485714" progId="Paint.Picture">
                  <p:embed/>
                  <p:pic>
                    <p:nvPicPr>
                      <p:cNvPr id="7239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8256"/>
                        <a:ext cx="10016836" cy="5929744"/>
                      </a:xfrm>
                      <a:prstGeom prst="rect">
                        <a:avLst/>
                      </a:prstGeom>
                      <a:noFill/>
                      <a:ln>
                        <a:noFill/>
                      </a:ln>
                      <a:effectLst/>
                      <a:extLst/>
                    </p:spPr>
                  </p:pic>
                </p:oleObj>
              </mc:Fallback>
            </mc:AlternateContent>
          </a:graphicData>
        </a:graphic>
      </p:graphicFrame>
      <p:sp>
        <p:nvSpPr>
          <p:cNvPr id="723971" name="WordArt 3"/>
          <p:cNvSpPr>
            <a:spLocks noChangeArrowheads="1" noChangeShapeType="1" noTextEdit="1"/>
          </p:cNvSpPr>
          <p:nvPr/>
        </p:nvSpPr>
        <p:spPr bwMode="auto">
          <a:xfrm>
            <a:off x="6600826" y="260350"/>
            <a:ext cx="3629025"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800" b="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نماي خلفي استخوانهاي مچ دست</a:t>
            </a:r>
            <a:endParaRPr lang="en-US" sz="2800" b="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44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23971"/>
                                        </p:tgtEl>
                                        <p:attrNameLst>
                                          <p:attrName>style.visibility</p:attrName>
                                        </p:attrNameLst>
                                      </p:cBhvr>
                                      <p:to>
                                        <p:strVal val="visible"/>
                                      </p:to>
                                    </p:set>
                                    <p:anim calcmode="lin" valueType="num">
                                      <p:cBhvr>
                                        <p:cTn id="7" dur="500" fill="hold"/>
                                        <p:tgtEl>
                                          <p:spTgt spid="723971"/>
                                        </p:tgtEl>
                                        <p:attrNameLst>
                                          <p:attrName>ppt_x</p:attrName>
                                        </p:attrNameLst>
                                      </p:cBhvr>
                                      <p:tavLst>
                                        <p:tav tm="0">
                                          <p:val>
                                            <p:strVal val="#ppt_x-.2"/>
                                          </p:val>
                                        </p:tav>
                                        <p:tav tm="100000">
                                          <p:val>
                                            <p:strVal val="#ppt_x"/>
                                          </p:val>
                                        </p:tav>
                                      </p:tavLst>
                                    </p:anim>
                                    <p:anim calcmode="lin" valueType="num">
                                      <p:cBhvr>
                                        <p:cTn id="8" dur="500" fill="hold"/>
                                        <p:tgtEl>
                                          <p:spTgt spid="723971"/>
                                        </p:tgtEl>
                                        <p:attrNameLst>
                                          <p:attrName>ppt_y</p:attrName>
                                        </p:attrNameLst>
                                      </p:cBhvr>
                                      <p:tavLst>
                                        <p:tav tm="0">
                                          <p:val>
                                            <p:strVal val="#ppt_y"/>
                                          </p:val>
                                        </p:tav>
                                        <p:tav tm="100000">
                                          <p:val>
                                            <p:strVal val="#ppt_y"/>
                                          </p:val>
                                        </p:tav>
                                      </p:tavLst>
                                    </p:anim>
                                    <p:animEffect transition="in" filter="wipe(right)" prLst="gradientSize: 0.1">
                                      <p:cBhvr>
                                        <p:cTn id="9" dur="500"/>
                                        <p:tgtEl>
                                          <p:spTgt spid="7239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723970"/>
                                        </p:tgtEl>
                                        <p:attrNameLst>
                                          <p:attrName>style.visibility</p:attrName>
                                        </p:attrNameLst>
                                      </p:cBhvr>
                                      <p:to>
                                        <p:strVal val="visible"/>
                                      </p:to>
                                    </p:set>
                                    <p:animEffect transition="in" filter="diamond(in)">
                                      <p:cBhvr>
                                        <p:cTn id="14" dur="2000"/>
                                        <p:tgtEl>
                                          <p:spTgt spid="72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2946" name="Object 2"/>
          <p:cNvGraphicFramePr>
            <a:graphicFrameLocks noGrp="1" noChangeAspect="1"/>
          </p:cNvGraphicFramePr>
          <p:nvPr>
            <p:ph idx="1"/>
            <p:extLst>
              <p:ext uri="{D42A27DB-BD31-4B8C-83A1-F6EECF244321}">
                <p14:modId xmlns:p14="http://schemas.microsoft.com/office/powerpoint/2010/main" val="121975061"/>
              </p:ext>
            </p:extLst>
          </p:nvPr>
        </p:nvGraphicFramePr>
        <p:xfrm>
          <a:off x="749012" y="733425"/>
          <a:ext cx="8675688" cy="5949950"/>
        </p:xfrm>
        <a:graphic>
          <a:graphicData uri="http://schemas.openxmlformats.org/presentationml/2006/ole">
            <mc:AlternateContent xmlns:mc="http://schemas.openxmlformats.org/markup-compatibility/2006">
              <mc:Choice xmlns:v="urn:schemas-microsoft-com:vml" Requires="v">
                <p:oleObj spid="_x0000_s2053" name="Bitmap Image" r:id="rId3" imgW="7868748" imgH="6219048" progId="Paint.Picture">
                  <p:embed/>
                </p:oleObj>
              </mc:Choice>
              <mc:Fallback>
                <p:oleObj name="Bitmap Image" r:id="rId3" imgW="7868748" imgH="6219048" progId="Paint.Picture">
                  <p:embed/>
                  <p:pic>
                    <p:nvPicPr>
                      <p:cNvPr id="7229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2" y="733425"/>
                        <a:ext cx="8675688"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2947" name="WordArt 3"/>
          <p:cNvSpPr>
            <a:spLocks noChangeArrowheads="1" noChangeShapeType="1" noTextEdit="1"/>
          </p:cNvSpPr>
          <p:nvPr/>
        </p:nvSpPr>
        <p:spPr bwMode="auto">
          <a:xfrm>
            <a:off x="7680326" y="333375"/>
            <a:ext cx="2352675"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800"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استخوانهاي مچ دست</a:t>
            </a:r>
            <a:endParaRPr lang="en-US" sz="2800"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64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22947"/>
                                        </p:tgtEl>
                                        <p:attrNameLst>
                                          <p:attrName>style.visibility</p:attrName>
                                        </p:attrNameLst>
                                      </p:cBhvr>
                                      <p:to>
                                        <p:strVal val="visible"/>
                                      </p:to>
                                    </p:set>
                                    <p:anim calcmode="lin" valueType="num">
                                      <p:cBhvr>
                                        <p:cTn id="7" dur="500" fill="hold"/>
                                        <p:tgtEl>
                                          <p:spTgt spid="722947"/>
                                        </p:tgtEl>
                                        <p:attrNameLst>
                                          <p:attrName>ppt_x</p:attrName>
                                        </p:attrNameLst>
                                      </p:cBhvr>
                                      <p:tavLst>
                                        <p:tav tm="0">
                                          <p:val>
                                            <p:strVal val="#ppt_x-.2"/>
                                          </p:val>
                                        </p:tav>
                                        <p:tav tm="100000">
                                          <p:val>
                                            <p:strVal val="#ppt_x"/>
                                          </p:val>
                                        </p:tav>
                                      </p:tavLst>
                                    </p:anim>
                                    <p:anim calcmode="lin" valueType="num">
                                      <p:cBhvr>
                                        <p:cTn id="8" dur="500" fill="hold"/>
                                        <p:tgtEl>
                                          <p:spTgt spid="722947"/>
                                        </p:tgtEl>
                                        <p:attrNameLst>
                                          <p:attrName>ppt_y</p:attrName>
                                        </p:attrNameLst>
                                      </p:cBhvr>
                                      <p:tavLst>
                                        <p:tav tm="0">
                                          <p:val>
                                            <p:strVal val="#ppt_y"/>
                                          </p:val>
                                        </p:tav>
                                        <p:tav tm="100000">
                                          <p:val>
                                            <p:strVal val="#ppt_y"/>
                                          </p:val>
                                        </p:tav>
                                      </p:tavLst>
                                    </p:anim>
                                    <p:animEffect transition="in" filter="wipe(right)" prLst="gradientSize: 0.1">
                                      <p:cBhvr>
                                        <p:cTn id="9" dur="500"/>
                                        <p:tgtEl>
                                          <p:spTgt spid="72294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722946"/>
                                        </p:tgtEl>
                                        <p:attrNameLst>
                                          <p:attrName>style.visibility</p:attrName>
                                        </p:attrNameLst>
                                      </p:cBhvr>
                                      <p:to>
                                        <p:strVal val="visible"/>
                                      </p:to>
                                    </p:set>
                                    <p:animEffect transition="in" filter="diamond(in)">
                                      <p:cBhvr>
                                        <p:cTn id="14" dur="2000"/>
                                        <p:tgtEl>
                                          <p:spTgt spid="72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018" name="Object 2"/>
          <p:cNvGraphicFramePr>
            <a:graphicFrameLocks noGrp="1" noChangeAspect="1"/>
          </p:cNvGraphicFramePr>
          <p:nvPr>
            <p:ph idx="1"/>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3076" name="Bitmap Image" r:id="rId3" imgW="7790476" imgH="6219048" progId="Paint.Picture">
                  <p:embed/>
                </p:oleObj>
              </mc:Choice>
              <mc:Fallback>
                <p:oleObj name="Bitmap Image" r:id="rId3" imgW="7790476" imgH="6219048" progId="Paint.Picture">
                  <p:embed/>
                  <p:pic>
                    <p:nvPicPr>
                      <p:cNvPr id="7260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6019" name="WordArt 3"/>
          <p:cNvSpPr>
            <a:spLocks noChangeArrowheads="1" noChangeShapeType="1" noTextEdit="1"/>
          </p:cNvSpPr>
          <p:nvPr/>
        </p:nvSpPr>
        <p:spPr bwMode="auto">
          <a:xfrm>
            <a:off x="8328025" y="260350"/>
            <a:ext cx="19431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a:r>
              <a:rPr lang="fa-IR" sz="28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استخوانهاي دست</a:t>
            </a:r>
            <a:endParaRPr lang="en-US" sz="2800" kern="10" dirty="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016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726019"/>
                                        </p:tgtEl>
                                        <p:attrNameLst>
                                          <p:attrName>style.visibility</p:attrName>
                                        </p:attrNameLst>
                                      </p:cBhvr>
                                      <p:to>
                                        <p:strVal val="visible"/>
                                      </p:to>
                                    </p:set>
                                    <p:anim calcmode="lin" valueType="num">
                                      <p:cBhvr>
                                        <p:cTn id="7" dur="500" fill="hold"/>
                                        <p:tgtEl>
                                          <p:spTgt spid="726019"/>
                                        </p:tgtEl>
                                        <p:attrNameLst>
                                          <p:attrName>ppt_x</p:attrName>
                                        </p:attrNameLst>
                                      </p:cBhvr>
                                      <p:tavLst>
                                        <p:tav tm="0">
                                          <p:val>
                                            <p:strVal val="#ppt_x-.2"/>
                                          </p:val>
                                        </p:tav>
                                        <p:tav tm="100000">
                                          <p:val>
                                            <p:strVal val="#ppt_x"/>
                                          </p:val>
                                        </p:tav>
                                      </p:tavLst>
                                    </p:anim>
                                    <p:anim calcmode="lin" valueType="num">
                                      <p:cBhvr>
                                        <p:cTn id="8" dur="500" fill="hold"/>
                                        <p:tgtEl>
                                          <p:spTgt spid="726019"/>
                                        </p:tgtEl>
                                        <p:attrNameLst>
                                          <p:attrName>ppt_y</p:attrName>
                                        </p:attrNameLst>
                                      </p:cBhvr>
                                      <p:tavLst>
                                        <p:tav tm="0">
                                          <p:val>
                                            <p:strVal val="#ppt_y"/>
                                          </p:val>
                                        </p:tav>
                                        <p:tav tm="100000">
                                          <p:val>
                                            <p:strVal val="#ppt_y"/>
                                          </p:val>
                                        </p:tav>
                                      </p:tavLst>
                                    </p:anim>
                                    <p:animEffect transition="in" filter="wipe(right)" prLst="gradientSize: 0.1">
                                      <p:cBhvr>
                                        <p:cTn id="9" dur="500"/>
                                        <p:tgtEl>
                                          <p:spTgt spid="7260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726018"/>
                                        </p:tgtEl>
                                        <p:attrNameLst>
                                          <p:attrName>style.visibility</p:attrName>
                                        </p:attrNameLst>
                                      </p:cBhvr>
                                      <p:to>
                                        <p:strVal val="visible"/>
                                      </p:to>
                                    </p:set>
                                    <p:animEffect transition="in" filter="diamond(in)">
                                      <p:cBhvr>
                                        <p:cTn id="14" dur="2000"/>
                                        <p:tgtEl>
                                          <p:spTgt spid="72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algn="r" eaLnBrk="1" hangingPunct="1">
              <a:defRPr/>
            </a:pPr>
            <a:r>
              <a:rPr lang="fa-IR" sz="2800" dirty="0" smtClean="0"/>
              <a:t>حرکات مچ و کف دست</a:t>
            </a:r>
            <a:endParaRPr lang="en-US" sz="2800" dirty="0" smtClean="0"/>
          </a:p>
        </p:txBody>
      </p:sp>
      <p:sp>
        <p:nvSpPr>
          <p:cNvPr id="88067" name="Rectangle 3"/>
          <p:cNvSpPr>
            <a:spLocks noGrp="1" noChangeArrowheads="1"/>
          </p:cNvSpPr>
          <p:nvPr>
            <p:ph type="body" idx="1"/>
          </p:nvPr>
        </p:nvSpPr>
        <p:spPr>
          <a:xfrm>
            <a:off x="1283421" y="1295400"/>
            <a:ext cx="8946541" cy="4195481"/>
          </a:xfrm>
        </p:spPr>
        <p:txBody>
          <a:bodyPr>
            <a:normAutofit/>
          </a:bodyPr>
          <a:lstStyle/>
          <a:p>
            <a:pPr algn="r" rtl="1" eaLnBrk="1" hangingPunct="1">
              <a:defRPr/>
            </a:pPr>
            <a:r>
              <a:rPr lang="en-US" sz="2400" dirty="0" smtClean="0"/>
              <a:t>Palmer flexion</a:t>
            </a:r>
          </a:p>
          <a:p>
            <a:pPr algn="r" rtl="1" eaLnBrk="1" hangingPunct="1">
              <a:defRPr/>
            </a:pPr>
            <a:r>
              <a:rPr lang="en-US" sz="2400" dirty="0" smtClean="0"/>
              <a:t>Extension</a:t>
            </a:r>
          </a:p>
          <a:p>
            <a:pPr algn="r" rtl="1" eaLnBrk="1" hangingPunct="1">
              <a:defRPr/>
            </a:pPr>
            <a:r>
              <a:rPr lang="en-US" sz="2400" dirty="0" smtClean="0"/>
              <a:t>Hyper extension</a:t>
            </a:r>
          </a:p>
          <a:p>
            <a:pPr algn="r" rtl="1" eaLnBrk="1" hangingPunct="1">
              <a:defRPr/>
            </a:pPr>
            <a:r>
              <a:rPr lang="en-US" sz="2400" dirty="0" smtClean="0"/>
              <a:t>Radial flexion</a:t>
            </a:r>
          </a:p>
          <a:p>
            <a:pPr algn="r" rtl="1" eaLnBrk="1" hangingPunct="1">
              <a:defRPr/>
            </a:pPr>
            <a:r>
              <a:rPr lang="en-US" sz="2400" dirty="0" smtClean="0"/>
              <a:t>Ulnar </a:t>
            </a:r>
            <a:r>
              <a:rPr lang="en-US" sz="2400" dirty="0" err="1" smtClean="0"/>
              <a:t>flaxion</a:t>
            </a:r>
            <a:endParaRPr lang="en-US" sz="2400" dirty="0" smtClean="0"/>
          </a:p>
        </p:txBody>
      </p:sp>
      <p:pic>
        <p:nvPicPr>
          <p:cNvPr id="81924" name="Picture 4" descr="حرکات دست و مچ دس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83" y="561108"/>
            <a:ext cx="5795272" cy="608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742518"/>
      </p:ext>
    </p:extLst>
  </p:cSld>
  <p:clrMapOvr>
    <a:masterClrMapping/>
  </p:clrMapOvr>
  <p:transition spd="slow">
    <p:push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74220" y="203336"/>
            <a:ext cx="9404723" cy="1400530"/>
          </a:xfrm>
        </p:spPr>
        <p:txBody>
          <a:bodyPr/>
          <a:lstStyle/>
          <a:p>
            <a:pPr algn="r" eaLnBrk="1" hangingPunct="1">
              <a:defRPr/>
            </a:pPr>
            <a:r>
              <a:rPr lang="fa-IR" dirty="0" smtClean="0"/>
              <a:t>حرکات مربوط</a:t>
            </a:r>
            <a:r>
              <a:rPr lang="en-US" dirty="0" smtClean="0"/>
              <a:t> </a:t>
            </a:r>
            <a:r>
              <a:rPr lang="fa-IR" dirty="0" smtClean="0"/>
              <a:t>به مچ دست</a:t>
            </a:r>
            <a:endParaRPr lang="en-US" dirty="0" smtClean="0"/>
          </a:p>
        </p:txBody>
      </p:sp>
      <p:sp>
        <p:nvSpPr>
          <p:cNvPr id="38915" name="Rectangle 3"/>
          <p:cNvSpPr>
            <a:spLocks noGrp="1" noChangeArrowheads="1"/>
          </p:cNvSpPr>
          <p:nvPr>
            <p:ph type="body" idx="1"/>
          </p:nvPr>
        </p:nvSpPr>
        <p:spPr>
          <a:xfrm>
            <a:off x="1228003" y="1332053"/>
            <a:ext cx="8946541" cy="4195481"/>
          </a:xfrm>
        </p:spPr>
        <p:txBody>
          <a:bodyPr>
            <a:normAutofit/>
          </a:bodyPr>
          <a:lstStyle/>
          <a:p>
            <a:pPr algn="r" rtl="1" eaLnBrk="1" hangingPunct="1">
              <a:defRPr/>
            </a:pPr>
            <a:r>
              <a:rPr lang="en-US" sz="2400" dirty="0" smtClean="0"/>
              <a:t>Radial Flexion</a:t>
            </a:r>
            <a:r>
              <a:rPr lang="fa-IR" sz="2400" dirty="0" smtClean="0"/>
              <a:t>انحراف به سمت زند زبرین </a:t>
            </a:r>
          </a:p>
          <a:p>
            <a:pPr algn="r" rtl="1" eaLnBrk="1" hangingPunct="1">
              <a:defRPr/>
            </a:pPr>
            <a:r>
              <a:rPr lang="en-US" sz="2400" dirty="0" smtClean="0"/>
              <a:t>Ulnar  Flexion</a:t>
            </a:r>
            <a:r>
              <a:rPr lang="fa-IR" sz="2400" dirty="0" smtClean="0"/>
              <a:t>انحراف به سمت زند زیرین</a:t>
            </a:r>
            <a:endParaRPr lang="en-US" sz="2400" dirty="0" smtClean="0"/>
          </a:p>
        </p:txBody>
      </p:sp>
      <p:pic>
        <p:nvPicPr>
          <p:cNvPr id="82948" name="Picture 4" descr="1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45" y="2628891"/>
            <a:ext cx="6388193" cy="393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p:cNvSpPr>
            <a:spLocks noChangeArrowheads="1"/>
          </p:cNvSpPr>
          <p:nvPr/>
        </p:nvSpPr>
        <p:spPr bwMode="auto">
          <a:xfrm>
            <a:off x="6686838" y="4133128"/>
            <a:ext cx="1473489" cy="461665"/>
          </a:xfrm>
          <a:prstGeom prst="rect">
            <a:avLst/>
          </a:prstGeom>
          <a:noFill/>
          <a:ln w="9525">
            <a:noFill/>
            <a:miter lim="800000"/>
            <a:headEnd/>
            <a:tailEnd/>
          </a:ln>
          <a:effectLst/>
        </p:spPr>
        <p:txBody>
          <a:bodyPr wrap="square">
            <a:spAutoFit/>
          </a:bodyPr>
          <a:lstStyle/>
          <a:p>
            <a:pPr algn="r" rtl="1" eaLnBrk="1" hangingPunct="1">
              <a:defRPr/>
            </a:pPr>
            <a:r>
              <a:rPr lang="fa-IR" sz="2400" dirty="0">
                <a:solidFill>
                  <a:schemeClr val="tx2"/>
                </a:solidFill>
                <a:effectLst>
                  <a:outerShdw blurRad="38100" dist="38100" dir="2700000" algn="tl">
                    <a:srgbClr val="000000"/>
                  </a:outerShdw>
                </a:effectLst>
              </a:rPr>
              <a:t>خود آزمایی</a:t>
            </a:r>
            <a:endParaRPr lang="en-US" sz="24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946428348"/>
      </p:ext>
    </p:extLst>
  </p:cSld>
  <p:clrMapOvr>
    <a:masterClrMapping/>
  </p:clrMapOvr>
  <p:transition spd="slow">
    <p:cover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06077" y="314173"/>
            <a:ext cx="9404723" cy="1400530"/>
          </a:xfrm>
        </p:spPr>
        <p:txBody>
          <a:bodyPr/>
          <a:lstStyle/>
          <a:p>
            <a:pPr algn="r" eaLnBrk="1" hangingPunct="1">
              <a:defRPr/>
            </a:pPr>
            <a:r>
              <a:rPr lang="fa-IR" sz="4000" dirty="0"/>
              <a:t>حرکات انگشتان </a:t>
            </a:r>
            <a:br>
              <a:rPr lang="fa-IR" sz="4000" dirty="0"/>
            </a:br>
            <a:endParaRPr lang="en-US" sz="4000" dirty="0"/>
          </a:p>
        </p:txBody>
      </p:sp>
      <p:sp>
        <p:nvSpPr>
          <p:cNvPr id="33795" name="Rectangle 3"/>
          <p:cNvSpPr>
            <a:spLocks noGrp="1" noChangeArrowheads="1"/>
          </p:cNvSpPr>
          <p:nvPr>
            <p:ph type="body" idx="1"/>
          </p:nvPr>
        </p:nvSpPr>
        <p:spPr>
          <a:xfrm>
            <a:off x="2119746" y="1014438"/>
            <a:ext cx="8229600" cy="4530725"/>
          </a:xfrm>
        </p:spPr>
        <p:txBody>
          <a:bodyPr/>
          <a:lstStyle/>
          <a:p>
            <a:pPr algn="r" rtl="1" eaLnBrk="1" hangingPunct="1">
              <a:defRPr/>
            </a:pPr>
            <a:r>
              <a:rPr lang="en-US" dirty="0" smtClean="0"/>
              <a:t>Abduction</a:t>
            </a:r>
            <a:r>
              <a:rPr lang="fa-IR" dirty="0" smtClean="0"/>
              <a:t> ( دور شدن )</a:t>
            </a:r>
          </a:p>
          <a:p>
            <a:pPr algn="r" rtl="1" eaLnBrk="1" hangingPunct="1">
              <a:defRPr/>
            </a:pPr>
            <a:r>
              <a:rPr lang="en-US" dirty="0" smtClean="0"/>
              <a:t>Adduction</a:t>
            </a:r>
            <a:r>
              <a:rPr lang="fa-IR" dirty="0" smtClean="0"/>
              <a:t> ( نزدیک شدن )</a:t>
            </a:r>
            <a:endParaRPr lang="en-US" dirty="0" smtClean="0"/>
          </a:p>
        </p:txBody>
      </p:sp>
      <p:pic>
        <p:nvPicPr>
          <p:cNvPr id="83972" name="Picture 4" descr="1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41" y="1260764"/>
            <a:ext cx="5414614" cy="538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367766"/>
      </p:ext>
    </p:extLst>
  </p:cSld>
  <p:clrMapOvr>
    <a:masterClrMapping/>
  </p:clrMapOvr>
  <p:transition spd="slow">
    <p:push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r" eaLnBrk="1" hangingPunct="1">
              <a:defRPr/>
            </a:pPr>
            <a:r>
              <a:rPr lang="fa-IR" dirty="0" smtClean="0"/>
              <a:t>حرکات انگشتان</a:t>
            </a:r>
            <a:endParaRPr lang="en-US" dirty="0" smtClean="0"/>
          </a:p>
        </p:txBody>
      </p:sp>
      <p:pic>
        <p:nvPicPr>
          <p:cNvPr id="84996" name="Picture 4" descr="14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1" y="1627188"/>
            <a:ext cx="4625975"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675252"/>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r" eaLnBrk="1" hangingPunct="1">
              <a:defRPr/>
            </a:pPr>
            <a:r>
              <a:rPr lang="fa-IR" dirty="0" smtClean="0"/>
              <a:t>حرکات انگشتان</a:t>
            </a:r>
            <a:endParaRPr lang="en-US" dirty="0" smtClean="0"/>
          </a:p>
        </p:txBody>
      </p:sp>
      <p:pic>
        <p:nvPicPr>
          <p:cNvPr id="86020" name="Picture 4" descr="14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101" y="1622426"/>
            <a:ext cx="5238925" cy="500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853240"/>
      </p:ext>
    </p:extLst>
  </p:cSld>
  <p:clrMapOvr>
    <a:masterClrMapping/>
  </p:clrMapOvr>
  <p:transition spd="slow">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اسکلت بد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783" y="263236"/>
            <a:ext cx="8769926" cy="62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56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r" eaLnBrk="1" hangingPunct="1">
              <a:defRPr/>
            </a:pPr>
            <a:r>
              <a:rPr lang="fa-IR" dirty="0" smtClean="0"/>
              <a:t>حرکات انگشتان</a:t>
            </a:r>
            <a:endParaRPr lang="en-US" dirty="0" smtClean="0"/>
          </a:p>
        </p:txBody>
      </p:sp>
      <p:pic>
        <p:nvPicPr>
          <p:cNvPr id="87044" name="Picture 4" descr="14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53" y="790864"/>
            <a:ext cx="4849091"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344144"/>
      </p:ext>
    </p:extLst>
  </p:cSld>
  <p:clrMapOvr>
    <a:masterClrMapping/>
  </p:clrMapOvr>
  <p:transition spd="slow">
    <p:check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r" eaLnBrk="1" hangingPunct="1">
              <a:defRPr/>
            </a:pPr>
            <a:r>
              <a:rPr lang="fa-IR" dirty="0" smtClean="0"/>
              <a:t>آداکشن شست</a:t>
            </a:r>
            <a:endParaRPr lang="en-US" dirty="0" smtClean="0"/>
          </a:p>
        </p:txBody>
      </p:sp>
      <p:pic>
        <p:nvPicPr>
          <p:cNvPr id="88068" name="Picture 4" descr="اداکشن شس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2" y="1620983"/>
            <a:ext cx="7495309" cy="490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275781"/>
      </p:ext>
    </p:extLst>
  </p:cSld>
  <p:clrMapOvr>
    <a:masterClrMapping/>
  </p:clrMapOvr>
  <p:transition spd="slow">
    <p:blinds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lgn="r" eaLnBrk="1" hangingPunct="1">
              <a:defRPr/>
            </a:pPr>
            <a:r>
              <a:rPr lang="fa-IR" dirty="0" smtClean="0"/>
              <a:t>فلکشن و اکستنشن شست</a:t>
            </a:r>
            <a:endParaRPr lang="en-US" dirty="0" smtClean="0"/>
          </a:p>
        </p:txBody>
      </p:sp>
      <p:pic>
        <p:nvPicPr>
          <p:cNvPr id="89092" name="Picture 4" descr="فلکشن و اکستنشن شس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6858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798754"/>
      </p:ext>
    </p:extLst>
  </p:cSld>
  <p:clrMapOvr>
    <a:masterClrMapping/>
  </p:clrMapOvr>
  <p:transition spd="slow">
    <p:cover dir="l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lgn="r" eaLnBrk="1" hangingPunct="1">
              <a:defRPr/>
            </a:pPr>
            <a:r>
              <a:rPr lang="en-US" dirty="0" smtClean="0"/>
              <a:t>opposition</a:t>
            </a:r>
          </a:p>
        </p:txBody>
      </p:sp>
      <p:pic>
        <p:nvPicPr>
          <p:cNvPr id="90116" name="Picture 4" descr="ابداکشن شس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853248"/>
            <a:ext cx="6934200" cy="430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742491"/>
      </p:ext>
    </p:extLst>
  </p:cSld>
  <p:clrMapOvr>
    <a:masterClrMapping/>
  </p:clrMapOvr>
  <p:transition spd="slow">
    <p:blinds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r" eaLnBrk="1" hangingPunct="1">
              <a:defRPr/>
            </a:pPr>
            <a:r>
              <a:rPr lang="fa-IR" sz="4000" dirty="0"/>
              <a:t>ستون مهره ها</a:t>
            </a:r>
            <a:endParaRPr lang="en-US" sz="4000" dirty="0"/>
          </a:p>
        </p:txBody>
      </p:sp>
      <p:pic>
        <p:nvPicPr>
          <p:cNvPr id="91140" name="Picture 4" descr="ستون مهر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72" y="554182"/>
            <a:ext cx="640711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864633"/>
      </p:ext>
    </p:extLst>
  </p:cSld>
  <p:clrMapOvr>
    <a:masterClrMapping/>
  </p:clrMapOvr>
  <p:transition spd="slow">
    <p:push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r" eaLnBrk="1" hangingPunct="1">
              <a:defRPr/>
            </a:pPr>
            <a:r>
              <a:rPr lang="fa-IR" dirty="0" smtClean="0"/>
              <a:t>محدودیت حرکتی در ستون مهره</a:t>
            </a:r>
            <a:endParaRPr lang="en-US" dirty="0" smtClean="0"/>
          </a:p>
        </p:txBody>
      </p:sp>
      <p:pic>
        <p:nvPicPr>
          <p:cNvPr id="92164" name="Picture 4" descr="محدوديت حرکتي در ستون مهر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1413164"/>
            <a:ext cx="7202489" cy="521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21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r" eaLnBrk="1" hangingPunct="1">
              <a:defRPr/>
            </a:pPr>
            <a:r>
              <a:rPr lang="fa-IR" dirty="0" smtClean="0"/>
              <a:t>حرکات ستون مهره ها</a:t>
            </a:r>
            <a:endParaRPr lang="en-US" dirty="0" smtClean="0"/>
          </a:p>
        </p:txBody>
      </p:sp>
      <p:pic>
        <p:nvPicPr>
          <p:cNvPr id="93188" name="Picture 4" descr="حرکات ستون مهر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30036"/>
            <a:ext cx="86868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852540"/>
      </p:ext>
    </p:extLst>
  </p:cSld>
  <p:clrMapOvr>
    <a:masterClrMapping/>
  </p:clrMapOvr>
  <p:transition spd="slow">
    <p:push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r" eaLnBrk="1" hangingPunct="1">
              <a:defRPr/>
            </a:pPr>
            <a:r>
              <a:rPr lang="fa-IR" dirty="0" smtClean="0"/>
              <a:t>قوس پا</a:t>
            </a:r>
            <a:endParaRPr lang="en-US" dirty="0" smtClean="0"/>
          </a:p>
        </p:txBody>
      </p:sp>
      <p:pic>
        <p:nvPicPr>
          <p:cNvPr id="94212" name="Picture 4" descr="قوسهاي طولي و عرض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1309254"/>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188622"/>
      </p:ext>
    </p:extLst>
  </p:cSld>
  <p:clrMapOvr>
    <a:masterClrMapping/>
  </p:clrMapOvr>
  <p:transition spd="slow">
    <p:zoom dir="in"/>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r" eaLnBrk="1" hangingPunct="1">
              <a:defRPr/>
            </a:pPr>
            <a:r>
              <a:rPr lang="fa-IR" sz="4000" dirty="0"/>
              <a:t>ساختمان مچ وکف پا</a:t>
            </a:r>
            <a:endParaRPr lang="en-US" sz="4000" dirty="0"/>
          </a:p>
        </p:txBody>
      </p:sp>
      <p:pic>
        <p:nvPicPr>
          <p:cNvPr id="95236" name="Picture 4" descr="ساختمان مچ و کف پ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75" y="1136072"/>
            <a:ext cx="8387053" cy="55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761640"/>
      </p:ext>
    </p:extLst>
  </p:cSld>
  <p:clrMapOvr>
    <a:masterClrMapping/>
  </p:clrMapOvr>
  <p:transition spd="slow">
    <p:blinds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eaLnBrk="1" hangingPunct="1">
              <a:defRPr/>
            </a:pPr>
            <a:r>
              <a:rPr lang="fa-IR" dirty="0" smtClean="0"/>
              <a:t>حرکات مچ</a:t>
            </a:r>
            <a:endParaRPr lang="en-US" dirty="0" smtClean="0"/>
          </a:p>
        </p:txBody>
      </p:sp>
      <p:pic>
        <p:nvPicPr>
          <p:cNvPr id="86033" name="Picture 17" descr="256"/>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87035" y="1853247"/>
            <a:ext cx="5271655" cy="4672243"/>
          </a:xfrm>
          <a:noFill/>
          <a:extLst>
            <a:ext uri="{909E8E84-426E-40DD-AFC4-6F175D3DCCD1}">
              <a14:hiddenFill xmlns:a14="http://schemas.microsoft.com/office/drawing/2010/main">
                <a:solidFill>
                  <a:srgbClr val="FFFFFF"/>
                </a:solidFill>
              </a14:hiddenFill>
            </a:ext>
          </a:extLst>
        </p:spPr>
      </p:pic>
      <p:pic>
        <p:nvPicPr>
          <p:cNvPr id="96260" name="Picture 18" descr="2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964" y="1853246"/>
            <a:ext cx="4876799" cy="467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41166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fill="hold"/>
                                        <p:tgtEl>
                                          <p:spTgt spid="92162"/>
                                        </p:tgtEl>
                                        <p:attrNameLst>
                                          <p:attrName>ppt_w</p:attrName>
                                        </p:attrNameLst>
                                      </p:cBhvr>
                                      <p:tavLst>
                                        <p:tav tm="0">
                                          <p:val>
                                            <p:fltVal val="0"/>
                                          </p:val>
                                        </p:tav>
                                        <p:tav tm="100000">
                                          <p:val>
                                            <p:strVal val="#ppt_w"/>
                                          </p:val>
                                        </p:tav>
                                      </p:tavLst>
                                    </p:anim>
                                    <p:anim calcmode="lin" valueType="num">
                                      <p:cBhvr>
                                        <p:cTn id="8" dur="500" fill="hold"/>
                                        <p:tgtEl>
                                          <p:spTgt spid="92162"/>
                                        </p:tgtEl>
                                        <p:attrNameLst>
                                          <p:attrName>ppt_h</p:attrName>
                                        </p:attrNameLst>
                                      </p:cBhvr>
                                      <p:tavLst>
                                        <p:tav tm="0">
                                          <p:val>
                                            <p:fltVal val="0"/>
                                          </p:val>
                                        </p:tav>
                                        <p:tav tm="100000">
                                          <p:val>
                                            <p:strVal val="#ppt_h"/>
                                          </p:val>
                                        </p:tav>
                                      </p:tavLst>
                                    </p:anim>
                                    <p:anim calcmode="lin" valueType="num">
                                      <p:cBhvr>
                                        <p:cTn id="9" dur="500" fill="hold"/>
                                        <p:tgtEl>
                                          <p:spTgt spid="92162"/>
                                        </p:tgtEl>
                                        <p:attrNameLst>
                                          <p:attrName>style.rotation</p:attrName>
                                        </p:attrNameLst>
                                      </p:cBhvr>
                                      <p:tavLst>
                                        <p:tav tm="0">
                                          <p:val>
                                            <p:fltVal val="360"/>
                                          </p:val>
                                        </p:tav>
                                        <p:tav tm="100000">
                                          <p:val>
                                            <p:fltVal val="0"/>
                                          </p:val>
                                        </p:tav>
                                      </p:tavLst>
                                    </p:anim>
                                    <p:animEffect transition="in" filter="fade">
                                      <p:cBhvr>
                                        <p:cTn id="10" dur="500"/>
                                        <p:tgtEl>
                                          <p:spTgt spid="921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iterate type="lt">
                                    <p:tmPct val="10000"/>
                                  </p:iterate>
                                  <p:childTnLst>
                                    <p:set>
                                      <p:cBhvr>
                                        <p:cTn id="14" dur="1" fill="hold">
                                          <p:stCondLst>
                                            <p:cond delay="0"/>
                                          </p:stCondLst>
                                        </p:cTn>
                                        <p:tgtEl>
                                          <p:spTgt spid="86033"/>
                                        </p:tgtEl>
                                        <p:attrNameLst>
                                          <p:attrName>style.visibility</p:attrName>
                                        </p:attrNameLst>
                                      </p:cBhvr>
                                      <p:to>
                                        <p:strVal val="visible"/>
                                      </p:to>
                                    </p:set>
                                    <p:anim calcmode="lin" valueType="num">
                                      <p:cBhvr>
                                        <p:cTn id="15" dur="500" fill="hold"/>
                                        <p:tgtEl>
                                          <p:spTgt spid="86033"/>
                                        </p:tgtEl>
                                        <p:attrNameLst>
                                          <p:attrName>ppt_w</p:attrName>
                                        </p:attrNameLst>
                                      </p:cBhvr>
                                      <p:tavLst>
                                        <p:tav tm="0">
                                          <p:val>
                                            <p:fltVal val="0"/>
                                          </p:val>
                                        </p:tav>
                                        <p:tav tm="100000">
                                          <p:val>
                                            <p:strVal val="#ppt_w"/>
                                          </p:val>
                                        </p:tav>
                                      </p:tavLst>
                                    </p:anim>
                                    <p:anim calcmode="lin" valueType="num">
                                      <p:cBhvr>
                                        <p:cTn id="16" dur="500" fill="hold"/>
                                        <p:tgtEl>
                                          <p:spTgt spid="86033"/>
                                        </p:tgtEl>
                                        <p:attrNameLst>
                                          <p:attrName>ppt_h</p:attrName>
                                        </p:attrNameLst>
                                      </p:cBhvr>
                                      <p:tavLst>
                                        <p:tav tm="0">
                                          <p:val>
                                            <p:fltVal val="0"/>
                                          </p:val>
                                        </p:tav>
                                        <p:tav tm="100000">
                                          <p:val>
                                            <p:strVal val="#ppt_h"/>
                                          </p:val>
                                        </p:tav>
                                      </p:tavLst>
                                    </p:anim>
                                    <p:anim calcmode="lin" valueType="num">
                                      <p:cBhvr>
                                        <p:cTn id="17" dur="500" fill="hold"/>
                                        <p:tgtEl>
                                          <p:spTgt spid="86033"/>
                                        </p:tgtEl>
                                        <p:attrNameLst>
                                          <p:attrName>style.rotation</p:attrName>
                                        </p:attrNameLst>
                                      </p:cBhvr>
                                      <p:tavLst>
                                        <p:tav tm="0">
                                          <p:val>
                                            <p:fltVal val="360"/>
                                          </p:val>
                                        </p:tav>
                                        <p:tav tm="100000">
                                          <p:val>
                                            <p:fltVal val="0"/>
                                          </p:val>
                                        </p:tav>
                                      </p:tavLst>
                                    </p:anim>
                                    <p:animEffect transition="in" filter="fade">
                                      <p:cBhvr>
                                        <p:cTn id="18" dur="500"/>
                                        <p:tgtEl>
                                          <p:spTgt spid="86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45130" y="199671"/>
            <a:ext cx="9404723" cy="1400530"/>
          </a:xfrm>
        </p:spPr>
        <p:txBody>
          <a:bodyPr/>
          <a:lstStyle/>
          <a:p>
            <a:pPr algn="ctr" eaLnBrk="1" hangingPunct="1">
              <a:defRPr/>
            </a:pPr>
            <a:r>
              <a:rPr lang="fa-IR" dirty="0" smtClean="0"/>
              <a:t>حرکات بدن</a:t>
            </a:r>
            <a:endParaRPr lang="en-US" dirty="0" smtClean="0"/>
          </a:p>
        </p:txBody>
      </p:sp>
      <p:pic>
        <p:nvPicPr>
          <p:cNvPr id="22532" name="Picture 4" descr="انواع حرکا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30" y="1219200"/>
            <a:ext cx="9404723"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41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r" eaLnBrk="1" hangingPunct="1">
              <a:defRPr/>
            </a:pPr>
            <a:r>
              <a:rPr lang="fa-IR" dirty="0" smtClean="0"/>
              <a:t>حرکات مچ</a:t>
            </a:r>
            <a:endParaRPr lang="en-US" dirty="0" smtClean="0"/>
          </a:p>
        </p:txBody>
      </p:sp>
      <p:sp>
        <p:nvSpPr>
          <p:cNvPr id="94211" name="Rectangle 3"/>
          <p:cNvSpPr>
            <a:spLocks noGrp="1" noChangeArrowheads="1"/>
          </p:cNvSpPr>
          <p:nvPr>
            <p:ph type="body" idx="1"/>
          </p:nvPr>
        </p:nvSpPr>
        <p:spPr>
          <a:xfrm>
            <a:off x="1380403" y="1526446"/>
            <a:ext cx="8946541" cy="4195481"/>
          </a:xfrm>
        </p:spPr>
        <p:txBody>
          <a:bodyPr>
            <a:normAutofit/>
          </a:bodyPr>
          <a:lstStyle/>
          <a:p>
            <a:pPr algn="r" rtl="1" eaLnBrk="1" hangingPunct="1">
              <a:defRPr/>
            </a:pPr>
            <a:r>
              <a:rPr lang="en-US" sz="2400" dirty="0" err="1" smtClean="0"/>
              <a:t>Dorsi</a:t>
            </a:r>
            <a:r>
              <a:rPr lang="en-US" sz="2400" dirty="0" smtClean="0"/>
              <a:t> flexion</a:t>
            </a:r>
          </a:p>
          <a:p>
            <a:pPr algn="r" rtl="1" eaLnBrk="1" hangingPunct="1">
              <a:defRPr/>
            </a:pPr>
            <a:r>
              <a:rPr lang="en-US" sz="2400" dirty="0" smtClean="0"/>
              <a:t>Plantar flexion</a:t>
            </a:r>
          </a:p>
        </p:txBody>
      </p:sp>
      <p:pic>
        <p:nvPicPr>
          <p:cNvPr id="97284" name="Picture 4" descr="حرکات مچ پا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29" y="2715491"/>
            <a:ext cx="9939015" cy="386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697322"/>
      </p:ext>
    </p:extLst>
  </p:cSld>
  <p:clrMapOvr>
    <a:masterClrMapping/>
  </p:clrMapOvr>
  <p:transition spd="slow">
    <p:zoom dir="in"/>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lgn="r" eaLnBrk="1" hangingPunct="1">
              <a:defRPr/>
            </a:pPr>
            <a:r>
              <a:rPr lang="fa-IR" dirty="0" smtClean="0"/>
              <a:t>حرکات مچ</a:t>
            </a:r>
            <a:endParaRPr lang="en-US" dirty="0" smtClean="0"/>
          </a:p>
        </p:txBody>
      </p:sp>
      <p:sp>
        <p:nvSpPr>
          <p:cNvPr id="95235" name="Rectangle 3"/>
          <p:cNvSpPr>
            <a:spLocks noGrp="1" noChangeArrowheads="1"/>
          </p:cNvSpPr>
          <p:nvPr>
            <p:ph type="body" idx="1"/>
          </p:nvPr>
        </p:nvSpPr>
        <p:spPr>
          <a:xfrm>
            <a:off x="1394129" y="1457173"/>
            <a:ext cx="8946541" cy="4195481"/>
          </a:xfrm>
        </p:spPr>
        <p:txBody>
          <a:bodyPr/>
          <a:lstStyle/>
          <a:p>
            <a:pPr algn="r" rtl="1" eaLnBrk="1" hangingPunct="1">
              <a:defRPr/>
            </a:pPr>
            <a:r>
              <a:rPr lang="en-US" dirty="0" smtClean="0"/>
              <a:t>Inversion</a:t>
            </a:r>
          </a:p>
          <a:p>
            <a:pPr algn="r" rtl="1" eaLnBrk="1" hangingPunct="1">
              <a:defRPr/>
            </a:pPr>
            <a:r>
              <a:rPr lang="en-US" dirty="0" smtClean="0"/>
              <a:t>Eversion</a:t>
            </a:r>
          </a:p>
        </p:txBody>
      </p:sp>
      <p:pic>
        <p:nvPicPr>
          <p:cNvPr id="98308" name="Picture 4" descr="1حرکات مچ پ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75" y="1579419"/>
            <a:ext cx="8012980" cy="475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568542"/>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958477" y="199670"/>
            <a:ext cx="9404723" cy="1400530"/>
          </a:xfrm>
        </p:spPr>
        <p:txBody>
          <a:bodyPr/>
          <a:lstStyle/>
          <a:p>
            <a:pPr algn="r" eaLnBrk="1" hangingPunct="1">
              <a:defRPr/>
            </a:pPr>
            <a:r>
              <a:rPr lang="fa-IR" dirty="0" smtClean="0"/>
              <a:t>حرکت هایپر اکستنشن بند انگشتان پا</a:t>
            </a:r>
            <a:endParaRPr lang="en-US" dirty="0" smtClean="0"/>
          </a:p>
        </p:txBody>
      </p:sp>
      <p:pic>
        <p:nvPicPr>
          <p:cNvPr id="99332" name="Picture 4" descr="حرکات مچ پا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77" y="1052945"/>
            <a:ext cx="9404723" cy="566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853128"/>
      </p:ext>
    </p:extLst>
  </p:cSld>
  <p:clrMapOvr>
    <a:masterClrMapping/>
  </p:clrMapOvr>
  <p:transition spd="slow">
    <p:zoom dir="in"/>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eaLnBrk="1" hangingPunct="1">
              <a:defRPr/>
            </a:pPr>
            <a:r>
              <a:rPr lang="fa-IR" dirty="0" smtClean="0"/>
              <a:t>دامنه حرکتی مچ پا</a:t>
            </a:r>
            <a:endParaRPr lang="en-US" dirty="0" smtClean="0"/>
          </a:p>
        </p:txBody>
      </p:sp>
      <p:pic>
        <p:nvPicPr>
          <p:cNvPr id="100356" name="Picture 4" descr="حرکات مچ پا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0" y="1316182"/>
            <a:ext cx="9675525" cy="52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6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eaLnBrk="1" hangingPunct="1">
              <a:defRPr/>
            </a:pPr>
            <a:r>
              <a:rPr lang="fa-IR" dirty="0" smtClean="0"/>
              <a:t>چرخش داخلی و خارجی ران</a:t>
            </a:r>
            <a:endParaRPr lang="en-US" dirty="0" smtClean="0"/>
          </a:p>
        </p:txBody>
      </p:sp>
      <p:pic>
        <p:nvPicPr>
          <p:cNvPr id="101380" name="Picture 4" descr="چرخش داخلي و خارجي ران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3" y="1641763"/>
            <a:ext cx="9067161" cy="48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17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eaLnBrk="1" hangingPunct="1">
              <a:defRPr/>
            </a:pPr>
            <a:r>
              <a:rPr lang="fa-IR" dirty="0" smtClean="0"/>
              <a:t>چرخش داخلی و خارجی شانه</a:t>
            </a:r>
            <a:endParaRPr lang="en-US" dirty="0" smtClean="0"/>
          </a:p>
        </p:txBody>
      </p:sp>
      <p:pic>
        <p:nvPicPr>
          <p:cNvPr id="102404" name="Picture 4" descr="چرخش داخلي و خارجي باز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2" y="1496291"/>
            <a:ext cx="8083921" cy="481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eaLnBrk="1" hangingPunct="1">
              <a:defRPr/>
            </a:pPr>
            <a:r>
              <a:rPr lang="fa-IR" dirty="0" smtClean="0"/>
              <a:t>فلکشن و اکستنشن افقی</a:t>
            </a:r>
            <a:endParaRPr lang="en-US" dirty="0" smtClean="0"/>
          </a:p>
        </p:txBody>
      </p:sp>
      <p:pic>
        <p:nvPicPr>
          <p:cNvPr id="103428" name="Picture 4" descr="فلکشن افق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291" y="1468582"/>
            <a:ext cx="7950923" cy="508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66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4452"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232" y="1551708"/>
            <a:ext cx="7785823" cy="44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94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5476" name="Picture 4"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45" y="1904999"/>
            <a:ext cx="7830705" cy="466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67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6500" name="Picture 4"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237" y="1981199"/>
            <a:ext cx="7933028" cy="443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508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eaLnBrk="1" hangingPunct="1">
              <a:defRPr/>
            </a:pPr>
            <a:r>
              <a:rPr lang="fa-IR" dirty="0" smtClean="0"/>
              <a:t>سطوح حرکتی</a:t>
            </a:r>
            <a:endParaRPr lang="en-US" dirty="0" smtClean="0"/>
          </a:p>
        </p:txBody>
      </p:sp>
      <p:pic>
        <p:nvPicPr>
          <p:cNvPr id="23556" name="Picture 4" descr="سطح حرکت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1399309"/>
            <a:ext cx="9869489" cy="52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00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7524"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583" y="1586345"/>
            <a:ext cx="9104714" cy="445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369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854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218" y="1828800"/>
            <a:ext cx="745028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6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09572" name="Picture 4"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45" y="1905001"/>
            <a:ext cx="666865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1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0596"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873" y="1301896"/>
            <a:ext cx="6483927"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612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1620" name="Picture 4"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654" y="1655619"/>
            <a:ext cx="6737350" cy="467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82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2644" name="Picture 4"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636" y="1828801"/>
            <a:ext cx="6975764"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8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3668"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783" y="1614056"/>
            <a:ext cx="7627066" cy="39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751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4692"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644" y="1517362"/>
            <a:ext cx="6911646"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54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45130" y="273629"/>
            <a:ext cx="9404723" cy="1400530"/>
          </a:xfrm>
        </p:spPr>
        <p:txBody>
          <a:bodyPr/>
          <a:lstStyle/>
          <a:p>
            <a:pPr algn="ctr" eaLnBrk="1" hangingPunct="1">
              <a:defRPr/>
            </a:pPr>
            <a:r>
              <a:rPr lang="fa-IR" smtClean="0"/>
              <a:t>خود آزمایی</a:t>
            </a:r>
            <a:endParaRPr lang="en-US" dirty="0" smtClean="0"/>
          </a:p>
        </p:txBody>
      </p:sp>
      <p:pic>
        <p:nvPicPr>
          <p:cNvPr id="115716" name="Picture 4"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255" y="1156855"/>
            <a:ext cx="61515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581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eaLnBrk="1" hangingPunct="1">
              <a:defRPr/>
            </a:pPr>
            <a:r>
              <a:rPr lang="fa-IR" dirty="0" smtClean="0"/>
              <a:t>خود آزمایی</a:t>
            </a:r>
            <a:endParaRPr lang="en-US" dirty="0" smtClean="0"/>
          </a:p>
        </p:txBody>
      </p:sp>
      <p:pic>
        <p:nvPicPr>
          <p:cNvPr id="116740" name="Picture 4"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419" y="1391083"/>
            <a:ext cx="5694363"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573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153</TotalTime>
  <Words>3464</Words>
  <Application>Microsoft Office PowerPoint</Application>
  <PresentationFormat>Widescreen</PresentationFormat>
  <Paragraphs>699</Paragraphs>
  <Slides>199</Slides>
  <Notes>42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199</vt:i4>
      </vt:variant>
    </vt:vector>
  </HeadingPairs>
  <TitlesOfParts>
    <vt:vector size="214" baseType="lpstr">
      <vt:lpstr>Arial</vt:lpstr>
      <vt:lpstr>Arial Black</vt:lpstr>
      <vt:lpstr>B Lotus</vt:lpstr>
      <vt:lpstr>B Nazanin</vt:lpstr>
      <vt:lpstr>B Titr</vt:lpstr>
      <vt:lpstr>Calibri</vt:lpstr>
      <vt:lpstr>Century Gothic</vt:lpstr>
      <vt:lpstr>Georgia</vt:lpstr>
      <vt:lpstr>Tahoma</vt:lpstr>
      <vt:lpstr>Times New Roman</vt:lpstr>
      <vt:lpstr>Verdana</vt:lpstr>
      <vt:lpstr>Wingdings</vt:lpstr>
      <vt:lpstr>Wingdings 3</vt:lpstr>
      <vt:lpstr>Ion</vt:lpstr>
      <vt:lpstr>Bitmap Image</vt:lpstr>
      <vt:lpstr>حرکت شناسی</vt:lpstr>
      <vt:lpstr>حرکت شناسی Kinesiology</vt:lpstr>
      <vt:lpstr>تعریف حرکت شناسی</vt:lpstr>
      <vt:lpstr>تاریخچه</vt:lpstr>
      <vt:lpstr>تاریخچه</vt:lpstr>
      <vt:lpstr>تاریخچه</vt:lpstr>
      <vt:lpstr>PowerPoint Presentation</vt:lpstr>
      <vt:lpstr>حرکات بدن</vt:lpstr>
      <vt:lpstr>سطوح حرکتی</vt:lpstr>
      <vt:lpstr>سطوح حرکتی</vt:lpstr>
      <vt:lpstr>مرکز ثقل</vt:lpstr>
      <vt:lpstr>محورهای حرکتی و حرکتهای حول آنها</vt:lpstr>
      <vt:lpstr>محورهای حرکتی و حرکتهای حول آنها</vt:lpstr>
      <vt:lpstr>محورهای حرکتی و حرکتهای حول آنها</vt:lpstr>
      <vt:lpstr>حالتهای ایستادن</vt:lpstr>
      <vt:lpstr>مفصل</vt:lpstr>
      <vt:lpstr>طبقه بندی مفاصل</vt:lpstr>
      <vt:lpstr>مفصل غیر متحرک</vt:lpstr>
      <vt:lpstr>مفصل نیمه متحرک</vt:lpstr>
      <vt:lpstr>مفصل متحرک</vt:lpstr>
      <vt:lpstr>طبقه بندی مفاصل متحرک بر اساس چگونگی شکل سطح مفصل</vt:lpstr>
      <vt:lpstr>عوامل محدود کننده حرکات در مفاصل</vt:lpstr>
      <vt:lpstr>اندازه گیری زوایای حرکتی مفاصل بدن</vt:lpstr>
      <vt:lpstr>گو نیامتر</vt:lpstr>
      <vt:lpstr>گو نیامتر</vt:lpstr>
      <vt:lpstr>مفصل لقمه ای</vt:lpstr>
      <vt:lpstr>مفصل مچ دست با انگشتان</vt:lpstr>
      <vt:lpstr>مفصل کروی</vt:lpstr>
      <vt:lpstr>مفصل کروی</vt:lpstr>
      <vt:lpstr>مفصل زینی</vt:lpstr>
      <vt:lpstr>مفصل زینی</vt:lpstr>
      <vt:lpstr>مفصل قرقره ای</vt:lpstr>
      <vt:lpstr>مفصل استوانه ای بین مهره اول و دو م گردنی</vt:lpstr>
      <vt:lpstr>مفاصل مسطح</vt:lpstr>
      <vt:lpstr>مفصل قرقره ای</vt:lpstr>
      <vt:lpstr>مفصل مسطح</vt:lpstr>
      <vt:lpstr>مفصل استوانه ای</vt:lpstr>
      <vt:lpstr>مفصل مسطح</vt:lpstr>
      <vt:lpstr>حرکات</vt:lpstr>
      <vt:lpstr>حرکات</vt:lpstr>
      <vt:lpstr>حرکات</vt:lpstr>
      <vt:lpstr>حرکات</vt:lpstr>
      <vt:lpstr>ساختمان کمر بند شانه ای</vt:lpstr>
      <vt:lpstr>حرکات کمربند شانه ای</vt:lpstr>
      <vt:lpstr>حرکات کمربند شانه ای</vt:lpstr>
      <vt:lpstr>حرکات کمربند شانه ای</vt:lpstr>
      <vt:lpstr>حرکات کمربند شانه ای</vt:lpstr>
      <vt:lpstr>حرکات کمربند شانه ای</vt:lpstr>
      <vt:lpstr>حرکات کمربند شانه ای</vt:lpstr>
      <vt:lpstr>حرکات کمربند شانه ای</vt:lpstr>
      <vt:lpstr>حرکت شناسی</vt:lpstr>
      <vt:lpstr>مفصل آرنج</vt:lpstr>
      <vt:lpstr>حرکات آرنج</vt:lpstr>
      <vt:lpstr>حرکت</vt:lpstr>
      <vt:lpstr>دامنه حرکتی</vt:lpstr>
      <vt:lpstr>حرکات ساعد</vt:lpstr>
      <vt:lpstr>حرکت</vt:lpstr>
      <vt:lpstr>حرکت</vt:lpstr>
      <vt:lpstr>حرکات ساعد</vt:lpstr>
      <vt:lpstr>دامنه حرکتی ساعد</vt:lpstr>
      <vt:lpstr>ساختمان مچ و کف دست</vt:lpstr>
      <vt:lpstr>PowerPoint Presentation</vt:lpstr>
      <vt:lpstr>PowerPoint Presentation</vt:lpstr>
      <vt:lpstr>PowerPoint Presentation</vt:lpstr>
      <vt:lpstr>حرکات مچ و کف دست</vt:lpstr>
      <vt:lpstr>حرکات مربوط به مچ دست</vt:lpstr>
      <vt:lpstr>حرکات انگشتان  </vt:lpstr>
      <vt:lpstr>حرکات انگشتان</vt:lpstr>
      <vt:lpstr>حرکات انگشتان</vt:lpstr>
      <vt:lpstr>حرکات انگشتان</vt:lpstr>
      <vt:lpstr>آداکشن شست</vt:lpstr>
      <vt:lpstr>فلکشن و اکستنشن شست</vt:lpstr>
      <vt:lpstr>opposition</vt:lpstr>
      <vt:lpstr>ستون مهره ها</vt:lpstr>
      <vt:lpstr>محدودیت حرکتی در ستون مهره</vt:lpstr>
      <vt:lpstr>حرکات ستون مهره ها</vt:lpstr>
      <vt:lpstr>قوس پا</vt:lpstr>
      <vt:lpstr>ساختمان مچ وکف پا</vt:lpstr>
      <vt:lpstr>حرکات مچ</vt:lpstr>
      <vt:lpstr>حرکات مچ</vt:lpstr>
      <vt:lpstr>حرکات مچ</vt:lpstr>
      <vt:lpstr>حرکت هایپر اکستنشن بند انگشتان پا</vt:lpstr>
      <vt:lpstr>دامنه حرکتی مچ پا</vt:lpstr>
      <vt:lpstr>چرخش داخلی و خارجی ران</vt:lpstr>
      <vt:lpstr>چرخش داخلی و خارجی شانه</vt:lpstr>
      <vt:lpstr>فلکشن و اکستنشن افقی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خود آزمایی</vt:lpstr>
      <vt:lpstr>PowerPoint Presentation</vt:lpstr>
      <vt:lpstr>PowerPoint Presentation</vt:lpstr>
      <vt:lpstr>مفصل شانه</vt:lpstr>
      <vt:lpstr>مفصل شانه</vt:lpstr>
      <vt:lpstr>PowerPoint Presentation</vt:lpstr>
      <vt:lpstr>مفصل شانه</vt:lpstr>
      <vt:lpstr>کتف در نمای قدامی و خلفی</vt:lpstr>
      <vt:lpstr>PowerPoint Presentation</vt:lpstr>
      <vt:lpstr>PowerPoint Presentation</vt:lpstr>
      <vt:lpstr>عضلات کمربند شانه  به دو گروه تقسیم میشود:</vt:lpstr>
      <vt:lpstr>عضلات ناحیه کمر بند شانه ای</vt:lpstr>
      <vt:lpstr>PowerPoint Presentation</vt:lpstr>
      <vt:lpstr>عضله ذوزنقه ایTrapezius </vt:lpstr>
      <vt:lpstr>عضله ذوزنقه ای</vt:lpstr>
      <vt:lpstr>عضله ذوزنقه ای</vt:lpstr>
      <vt:lpstr>عضله ذوزنقه ای</vt:lpstr>
      <vt:lpstr>عضله ذوزنقه ای</vt:lpstr>
      <vt:lpstr>عضله متوازی الاضلاع  Rhomboids </vt:lpstr>
      <vt:lpstr>عضله متوازی الاضلاع  Rhomboids</vt:lpstr>
      <vt:lpstr>PowerPoint Presentation</vt:lpstr>
      <vt:lpstr>عضله گوشه ای (Levator scapulae)</vt:lpstr>
      <vt:lpstr>PowerPoint Presentation</vt:lpstr>
      <vt:lpstr>PowerPoint Presentation</vt:lpstr>
      <vt:lpstr>عضله دندانه ای بزرگ یا دندانه ای قدامی Serratus Anterior</vt:lpstr>
      <vt:lpstr>عضله دندانه ای بزرگ یا دندانه ای قدامی Serratus Anterior</vt:lpstr>
      <vt:lpstr>PowerPoint Presentation</vt:lpstr>
      <vt:lpstr>عضله تحت ترقوه ای (subclavius) </vt:lpstr>
      <vt:lpstr>PowerPoint Presentation</vt:lpstr>
      <vt:lpstr>سینه ای کوچک (Pectoralis minor)</vt:lpstr>
      <vt:lpstr>متوازی الاضلاع،ذوزنقه 1و2،گوشه ای</vt:lpstr>
      <vt:lpstr>تمریناتی برای کمر بند شانه ای</vt:lpstr>
      <vt:lpstr>تمریناتی برای کمر بند شانه ای</vt:lpstr>
      <vt:lpstr>تمریناتی برای کمر بند شانه ای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عضله دلتوئید یا دالی Deltoid</vt:lpstr>
      <vt:lpstr>عضله دلتوئید یا دالی Deltoid</vt:lpstr>
      <vt:lpstr>عضله دلتوئید یا دالی Deltoid</vt:lpstr>
      <vt:lpstr>فوق خاری (Supraspinatus)</vt:lpstr>
      <vt:lpstr>فوق خاری (Supraspinatus)</vt:lpstr>
      <vt:lpstr>عضله سینه ای بزرگ Pectoralis Major </vt:lpstr>
      <vt:lpstr>عضله سینه ای بزرگ ( بخش ترقوه ای( </vt:lpstr>
      <vt:lpstr>عضله سینه ای بزرگ ( بخش جناغی )</vt:lpstr>
      <vt:lpstr>غرابی بازویی ( Coracobrachialis)</vt:lpstr>
      <vt:lpstr>غرابی بازویی ( Coracobrachialis)</vt:lpstr>
      <vt:lpstr>عضله پشتی بزرگ Latissimus Dorsi </vt:lpstr>
      <vt:lpstr>عضله پشتی بزرگ Latissimus Dorsi</vt:lpstr>
      <vt:lpstr>عضله گرد بزرگ Teres Major</vt:lpstr>
      <vt:lpstr>عضله گرد بزرگ Teres Major</vt:lpstr>
      <vt:lpstr>عضله گرد کوچک Teres Minor</vt:lpstr>
      <vt:lpstr>تحت خاری(Infraspinatus)</vt:lpstr>
      <vt:lpstr>تحت کتفی (Subscapularis)</vt:lpstr>
      <vt:lpstr>تحت کتفی (Subscapularis)</vt:lpstr>
      <vt:lpstr>عضلات چرخش دهنده (Rotetor cuf)</vt:lpstr>
      <vt:lpstr>PowerPoint Presentation</vt:lpstr>
      <vt:lpstr>عضلات چرخش دهنده سردستی (Rotator cuff)</vt:lpstr>
      <vt:lpstr>PowerPoint Presentation</vt:lpstr>
      <vt:lpstr>PowerPoint Presentation</vt:lpstr>
      <vt:lpstr>PowerPoint Presentation</vt:lpstr>
      <vt:lpstr>بالا آوردن دست ازپهلو(آبداكشن)</vt:lpstr>
      <vt:lpstr>PowerPoint Presentation</vt:lpstr>
      <vt:lpstr>                                          115/76  deltoid                                                   abduction</vt:lpstr>
      <vt:lpstr>دالي(دلتوئيد)</vt:lpstr>
      <vt:lpstr>PowerPoint Presentation</vt:lpstr>
      <vt:lpstr>PowerPoint Presentation</vt:lpstr>
      <vt:lpstr>PowerPoint Presentation</vt:lpstr>
      <vt:lpstr>سهم نيروي وارده</vt:lpstr>
      <vt:lpstr>سهم نيروي وارده</vt:lpstr>
      <vt:lpstr>PowerPoint Presentation</vt:lpstr>
      <vt:lpstr>                    Flextion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حرکت شناسی</dc:title>
  <dc:creator>Windows User</dc:creator>
  <cp:lastModifiedBy>Windows User</cp:lastModifiedBy>
  <cp:revision>13</cp:revision>
  <dcterms:created xsi:type="dcterms:W3CDTF">2018-11-06T18:18:24Z</dcterms:created>
  <dcterms:modified xsi:type="dcterms:W3CDTF">2018-11-08T07:34:32Z</dcterms:modified>
</cp:coreProperties>
</file>