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2"/>
  </p:notesMasterIdLst>
  <p:sldIdLst>
    <p:sldId id="256" r:id="rId2"/>
    <p:sldId id="257" r:id="rId3"/>
    <p:sldId id="258" r:id="rId4"/>
    <p:sldId id="259" r:id="rId5"/>
    <p:sldId id="260" r:id="rId6"/>
    <p:sldId id="261" r:id="rId7"/>
    <p:sldId id="262" r:id="rId8"/>
    <p:sldId id="263" r:id="rId9"/>
    <p:sldId id="264" r:id="rId10"/>
    <p:sldId id="265" r:id="rId11"/>
    <p:sldId id="281" r:id="rId12"/>
    <p:sldId id="282" r:id="rId13"/>
    <p:sldId id="283" r:id="rId14"/>
    <p:sldId id="340" r:id="rId15"/>
    <p:sldId id="284" r:id="rId16"/>
    <p:sldId id="285" r:id="rId17"/>
    <p:sldId id="341" r:id="rId18"/>
    <p:sldId id="342"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343" r:id="rId33"/>
    <p:sldId id="299" r:id="rId34"/>
    <p:sldId id="300" r:id="rId35"/>
    <p:sldId id="301" r:id="rId36"/>
    <p:sldId id="302" r:id="rId37"/>
    <p:sldId id="346" r:id="rId38"/>
    <p:sldId id="303" r:id="rId39"/>
    <p:sldId id="304" r:id="rId40"/>
    <p:sldId id="305" r:id="rId41"/>
    <p:sldId id="344" r:id="rId42"/>
    <p:sldId id="306" r:id="rId43"/>
    <p:sldId id="307" r:id="rId44"/>
    <p:sldId id="308" r:id="rId45"/>
    <p:sldId id="347" r:id="rId46"/>
    <p:sldId id="348" r:id="rId47"/>
    <p:sldId id="349" r:id="rId48"/>
    <p:sldId id="310" r:id="rId49"/>
    <p:sldId id="311" r:id="rId50"/>
    <p:sldId id="312" r:id="rId51"/>
    <p:sldId id="350" r:id="rId52"/>
    <p:sldId id="313" r:id="rId53"/>
    <p:sldId id="314" r:id="rId54"/>
    <p:sldId id="351" r:id="rId55"/>
    <p:sldId id="315" r:id="rId56"/>
    <p:sldId id="316" r:id="rId57"/>
    <p:sldId id="317" r:id="rId58"/>
    <p:sldId id="318" r:id="rId59"/>
    <p:sldId id="319" r:id="rId60"/>
    <p:sldId id="352" r:id="rId61"/>
    <p:sldId id="353" r:id="rId62"/>
    <p:sldId id="354" r:id="rId63"/>
    <p:sldId id="273" r:id="rId64"/>
    <p:sldId id="274" r:id="rId65"/>
    <p:sldId id="321" r:id="rId66"/>
    <p:sldId id="275" r:id="rId67"/>
    <p:sldId id="276" r:id="rId68"/>
    <p:sldId id="277" r:id="rId69"/>
    <p:sldId id="322" r:id="rId70"/>
    <p:sldId id="323" r:id="rId71"/>
    <p:sldId id="324" r:id="rId72"/>
    <p:sldId id="278" r:id="rId73"/>
    <p:sldId id="325" r:id="rId74"/>
    <p:sldId id="338" r:id="rId75"/>
    <p:sldId id="339"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280" r:id="rId89"/>
    <p:sldId id="320" r:id="rId90"/>
    <p:sldId id="355" r:id="rId9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548D"/>
    <a:srgbClr val="18699F"/>
    <a:srgbClr val="3786CB"/>
    <a:srgbClr val="2486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5" d="100"/>
          <a:sy n="145" d="100"/>
        </p:scale>
        <p:origin x="624" y="144"/>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61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86"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1048787"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84813C-8372-5047-8DF6-8CAA02F40D39}" type="datetimeFigureOut">
              <a:rPr lang="en-US" smtClean="0"/>
              <a:t>12/14/2015</a:t>
            </a:fld>
            <a:endParaRPr lang="en-US"/>
          </a:p>
        </p:txBody>
      </p:sp>
      <p:sp>
        <p:nvSpPr>
          <p:cNvPr id="1048788"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48789"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90"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1048791"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17E8B5-FB73-3A44-9B62-079DC10F1A54}" type="slidenum">
              <a:rPr lang="en-US" smtClean="0"/>
              <a:t>‹#›</a:t>
            </a:fld>
            <a:endParaRPr lang="en-US"/>
          </a:p>
        </p:txBody>
      </p:sp>
    </p:spTree>
    <p:extLst>
      <p:ext uri="{BB962C8B-B14F-4D97-AF65-F5344CB8AC3E}">
        <p14:creationId xmlns:p14="http://schemas.microsoft.com/office/powerpoint/2010/main" val="22954082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784" name="Title 1"/>
          <p:cNvSpPr>
            <a:spLocks noGrp="1"/>
          </p:cNvSpPr>
          <p:nvPr>
            <p:ph type="ctrTitle"/>
          </p:nvPr>
        </p:nvSpPr>
        <p:spPr>
          <a:xfrm>
            <a:off x="685800" y="2172559"/>
            <a:ext cx="7772400" cy="599089"/>
          </a:xfrm>
        </p:spPr>
        <p:txBody>
          <a:bodyPr/>
          <a:lstStyle>
            <a:lvl1pPr algn="ctr">
              <a:defRPr>
                <a:latin typeface="Helvetica Light"/>
                <a:cs typeface="Helvetica"/>
              </a:defRPr>
            </a:lvl1pPr>
          </a:lstStyle>
          <a:p>
            <a:r>
              <a:rPr lang="en-US" smtClean="0"/>
              <a:t>Click to edit Master title style</a:t>
            </a:r>
            <a:endParaRPr lang="en-US"/>
          </a:p>
        </p:txBody>
      </p:sp>
      <p:sp>
        <p:nvSpPr>
          <p:cNvPr id="1048785" name="Subtitle 2"/>
          <p:cNvSpPr>
            <a:spLocks noGrp="1"/>
          </p:cNvSpPr>
          <p:nvPr>
            <p:ph type="subTitle" idx="1"/>
          </p:nvPr>
        </p:nvSpPr>
        <p:spPr>
          <a:xfrm>
            <a:off x="1371600" y="2771648"/>
            <a:ext cx="6400800" cy="639607"/>
          </a:xfrm>
          <a:prstGeom prst="rect">
            <a:avLst/>
          </a:prstGeom>
        </p:spPr>
        <p:txBody>
          <a:bodyPr/>
          <a:lstStyle>
            <a:lvl1pPr marL="0" indent="0" algn="ctr">
              <a:buNone/>
              <a:defRPr sz="1600">
                <a:solidFill>
                  <a:srgbClr val="3786CB"/>
                </a:solidFill>
                <a:latin typeface="Helvetica Light"/>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0" name="Title 1"/>
          <p:cNvSpPr>
            <a:spLocks noGrp="1"/>
          </p:cNvSpPr>
          <p:nvPr>
            <p:ph type="title"/>
          </p:nvPr>
        </p:nvSpPr>
        <p:spPr/>
        <p:txBody>
          <a:bodyPr/>
          <a:lstStyle/>
          <a:p>
            <a:r>
              <a:rPr lang="en-US" smtClean="0"/>
              <a:t>Click to edit Master title style</a:t>
            </a:r>
            <a:endParaRPr lang="en-US"/>
          </a:p>
        </p:txBody>
      </p:sp>
      <p:sp>
        <p:nvSpPr>
          <p:cNvPr id="1048581" name="Content Placeholder 2"/>
          <p:cNvSpPr>
            <a:spLocks noGrp="1"/>
          </p:cNvSpPr>
          <p:nvPr>
            <p:ph idx="1"/>
          </p:nvPr>
        </p:nvSpPr>
        <p:spPr>
          <a:xfrm>
            <a:off x="457200" y="1200151"/>
            <a:ext cx="8229600" cy="3394472"/>
          </a:xfrm>
          <a:prstGeom prst="rect">
            <a:avLst/>
          </a:prstGeom>
        </p:spPr>
        <p:txBody>
          <a:bodyPr/>
          <a:lstStyle>
            <a:lvl1pPr>
              <a:defRPr sz="1700">
                <a:solidFill>
                  <a:srgbClr val="F2F2F2"/>
                </a:solidFill>
                <a:latin typeface="Helvetica Light"/>
                <a:cs typeface="Helvetica"/>
              </a:defRPr>
            </a:lvl1pPr>
            <a:lvl2pPr>
              <a:defRPr sz="1600">
                <a:solidFill>
                  <a:srgbClr val="F2F2F2"/>
                </a:solidFill>
                <a:latin typeface="Helvetica Light"/>
                <a:cs typeface="Helvetica"/>
              </a:defRPr>
            </a:lvl2pPr>
            <a:lvl3pPr>
              <a:defRPr sz="1500">
                <a:solidFill>
                  <a:srgbClr val="F2F2F2"/>
                </a:solidFill>
                <a:latin typeface="Helvetica Light"/>
                <a:cs typeface="Helvetica"/>
              </a:defRPr>
            </a:lvl3pPr>
            <a:lvl4pPr>
              <a:defRPr sz="1400">
                <a:solidFill>
                  <a:srgbClr val="F2F2F2"/>
                </a:solidFill>
                <a:latin typeface="Helvetica Light"/>
                <a:cs typeface="Helvetica"/>
              </a:defRPr>
            </a:lvl4pPr>
            <a:lvl5pPr>
              <a:defRPr sz="1300">
                <a:solidFill>
                  <a:srgbClr val="F2F2F2"/>
                </a:solidFill>
                <a:latin typeface="Helvetica Light"/>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783" name="Title 1"/>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www.norebbo.com" TargetMode="Externa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97152" name="Picture 6" descr="design_and_engineering_widescreen_template_interior.jpg"/>
          <p:cNvPicPr>
            <a:picLocks noChangeAspect="1"/>
          </p:cNvPicPr>
          <p:nvPr userDrawn="1"/>
        </p:nvPicPr>
        <p:blipFill>
          <a:blip r:embed="rId5"/>
          <a:stretch>
            <a:fillRect/>
          </a:stretch>
        </p:blipFill>
        <p:spPr>
          <a:xfrm>
            <a:off x="0" y="0"/>
            <a:ext cx="9144000" cy="5143500"/>
          </a:xfrm>
          <a:prstGeom prst="rect">
            <a:avLst/>
          </a:prstGeom>
        </p:spPr>
      </p:pic>
      <p:sp>
        <p:nvSpPr>
          <p:cNvPr id="1048576" name="Title Placeholder 1"/>
          <p:cNvSpPr>
            <a:spLocks noGrp="1"/>
          </p:cNvSpPr>
          <p:nvPr>
            <p:ph type="title"/>
          </p:nvPr>
        </p:nvSpPr>
        <p:spPr>
          <a:xfrm>
            <a:off x="457200" y="205979"/>
            <a:ext cx="7904618" cy="55413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048577" name="TextBox 3"/>
          <p:cNvSpPr txBox="1"/>
          <p:nvPr userDrawn="1"/>
        </p:nvSpPr>
        <p:spPr>
          <a:xfrm>
            <a:off x="457200" y="4768117"/>
            <a:ext cx="3560690" cy="215444"/>
          </a:xfrm>
          <a:prstGeom prst="rect">
            <a:avLst/>
          </a:prstGeom>
          <a:noFill/>
        </p:spPr>
        <p:txBody>
          <a:bodyPr wrap="none" rtlCol="0">
            <a:spAutoFit/>
          </a:bodyPr>
          <a:lstStyle/>
          <a:p>
            <a:r>
              <a:rPr lang="en-US" sz="800" dirty="0" smtClean="0">
                <a:solidFill>
                  <a:schemeClr val="bg1">
                    <a:lumMod val="75000"/>
                  </a:schemeClr>
                </a:solidFill>
                <a:latin typeface="Helvetica"/>
                <a:cs typeface="Helvetica"/>
              </a:rPr>
              <a:t>Copyright information</a:t>
            </a:r>
            <a:r>
              <a:rPr lang="en-US" sz="800" baseline="0" dirty="0" smtClean="0">
                <a:solidFill>
                  <a:schemeClr val="bg1">
                    <a:lumMod val="75000"/>
                  </a:schemeClr>
                </a:solidFill>
                <a:latin typeface="Helvetica"/>
                <a:cs typeface="Helvetica"/>
              </a:rPr>
              <a:t> goes right here, and you can say whatever you want</a:t>
            </a:r>
            <a:endParaRPr lang="en-US" sz="800" dirty="0">
              <a:solidFill>
                <a:schemeClr val="bg1">
                  <a:lumMod val="75000"/>
                </a:schemeClr>
              </a:solidFill>
              <a:latin typeface="Helvetica"/>
              <a:cs typeface="Helvetica"/>
            </a:endParaRPr>
          </a:p>
        </p:txBody>
      </p:sp>
      <p:sp>
        <p:nvSpPr>
          <p:cNvPr id="1048578" name="TextBox 4"/>
          <p:cNvSpPr txBox="1"/>
          <p:nvPr userDrawn="1"/>
        </p:nvSpPr>
        <p:spPr>
          <a:xfrm>
            <a:off x="6873519" y="4768117"/>
            <a:ext cx="1813317" cy="215444"/>
          </a:xfrm>
          <a:prstGeom prst="rect">
            <a:avLst/>
          </a:prstGeom>
          <a:noFill/>
        </p:spPr>
        <p:txBody>
          <a:bodyPr wrap="none" rtlCol="0">
            <a:spAutoFit/>
          </a:bodyPr>
          <a:lstStyle/>
          <a:p>
            <a:pPr algn="r"/>
            <a:r>
              <a:rPr lang="en-US" sz="800" dirty="0" smtClean="0">
                <a:solidFill>
                  <a:schemeClr val="bg1">
                    <a:lumMod val="75000"/>
                  </a:schemeClr>
                </a:solidFill>
                <a:latin typeface="Helvetica"/>
                <a:cs typeface="Helvetica"/>
              </a:rPr>
              <a:t>3D </a:t>
            </a:r>
            <a:r>
              <a:rPr lang="en-US" sz="800" dirty="0" err="1" smtClean="0">
                <a:solidFill>
                  <a:schemeClr val="bg1">
                    <a:lumMod val="75000"/>
                  </a:schemeClr>
                </a:solidFill>
                <a:latin typeface="Helvetica"/>
                <a:cs typeface="Helvetica"/>
              </a:rPr>
              <a:t>iillustrations</a:t>
            </a:r>
            <a:r>
              <a:rPr lang="en-US" sz="800" dirty="0" smtClean="0">
                <a:solidFill>
                  <a:schemeClr val="bg1">
                    <a:lumMod val="75000"/>
                  </a:schemeClr>
                </a:solidFill>
                <a:latin typeface="Helvetica"/>
                <a:cs typeface="Helvetica"/>
              </a:rPr>
              <a:t> created by </a:t>
            </a:r>
            <a:r>
              <a:rPr lang="en-US" sz="800" dirty="0" smtClean="0">
                <a:solidFill>
                  <a:schemeClr val="bg1">
                    <a:lumMod val="75000"/>
                  </a:schemeClr>
                </a:solidFill>
                <a:latin typeface="Helvetica"/>
                <a:cs typeface="Helvetica"/>
                <a:hlinkClick r:id="rId6"/>
              </a:rPr>
              <a:t>Norebbo</a:t>
            </a:r>
            <a:endParaRPr lang="en-US" sz="800" dirty="0">
              <a:solidFill>
                <a:schemeClr val="bg1">
                  <a:lumMod val="75000"/>
                </a:schemeClr>
              </a:solidFill>
              <a:latin typeface="Helvetica"/>
              <a:cs typeface="Helvetica"/>
            </a:endParaRPr>
          </a:p>
        </p:txBody>
      </p:sp>
      <p:sp>
        <p:nvSpPr>
          <p:cNvPr id="1048579" name="TextBox 5"/>
          <p:cNvSpPr txBox="1"/>
          <p:nvPr userDrawn="1"/>
        </p:nvSpPr>
        <p:spPr>
          <a:xfrm>
            <a:off x="8361818" y="279540"/>
            <a:ext cx="311245" cy="412750"/>
          </a:xfrm>
          <a:prstGeom prst="rect">
            <a:avLst/>
          </a:prstGeom>
          <a:noFill/>
        </p:spPr>
        <p:txBody>
          <a:bodyPr wrap="none" rtlCol="0">
            <a:spAutoFit/>
          </a:bodyPr>
          <a:lstStyle/>
          <a:p>
            <a:fld id="{2F1AE578-89F0-D84D-9654-47A3E1032B9F}" type="slidenum">
              <a:rPr lang="en-US" smtClean="0">
                <a:solidFill>
                  <a:schemeClr val="bg1"/>
                </a:solidFill>
                <a:latin typeface="Helvetica"/>
                <a:cs typeface="Helvetica"/>
              </a:rPr>
              <a:t>‹#›</a:t>
            </a:fld>
            <a:endParaRPr lang="en-US" dirty="0">
              <a:solidFill>
                <a:schemeClr val="bg1"/>
              </a:solidFill>
              <a:latin typeface="Helvetica"/>
              <a:cs typeface="Helvetic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l" defTabSz="457200" rtl="0" eaLnBrk="1" latinLnBrk="0" hangingPunct="1">
        <a:spcBef>
          <a:spcPct val="0"/>
        </a:spcBef>
        <a:buNone/>
        <a:defRPr sz="2800" kern="1200">
          <a:solidFill>
            <a:schemeClr val="bg1">
              <a:lumMod val="95000"/>
            </a:schemeClr>
          </a:solidFill>
          <a:latin typeface="Helvetica Light"/>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4" name="Picture 6" descr="design_and_engineering_widescreen_template_cover.jpg"/>
          <p:cNvPicPr>
            <a:picLocks noChangeAspect="1"/>
          </p:cNvPicPr>
          <p:nvPr/>
        </p:nvPicPr>
        <p:blipFill>
          <a:blip r:embed="rId2"/>
          <a:stretch>
            <a:fillRect/>
          </a:stretch>
        </p:blipFill>
        <p:spPr>
          <a:xfrm>
            <a:off x="0" y="0"/>
            <a:ext cx="9144000" cy="5143500"/>
          </a:xfrm>
          <a:prstGeom prst="rect">
            <a:avLst/>
          </a:prstGeom>
        </p:spPr>
      </p:pic>
      <p:sp>
        <p:nvSpPr>
          <p:cNvPr id="1048620" name="TextBox 8"/>
          <p:cNvSpPr txBox="1"/>
          <p:nvPr/>
        </p:nvSpPr>
        <p:spPr>
          <a:xfrm>
            <a:off x="939483" y="2051431"/>
            <a:ext cx="3642344" cy="1107439"/>
          </a:xfrm>
          <a:prstGeom prst="rect">
            <a:avLst/>
          </a:prstGeom>
          <a:noFill/>
        </p:spPr>
        <p:txBody>
          <a:bodyPr wrap="none" rtlCol="0">
            <a:spAutoFit/>
          </a:bodyPr>
          <a:lstStyle/>
          <a:p>
            <a:pPr algn="r">
              <a:lnSpc>
                <a:spcPts val="4000"/>
              </a:lnSpc>
            </a:pPr>
            <a:r>
              <a:rPr lang="fa-IR" sz="4000" dirty="0" smtClean="0">
                <a:solidFill>
                  <a:srgbClr val="FFFFFF"/>
                </a:solidFill>
                <a:latin typeface="Helvetica Light"/>
                <a:cs typeface="B Mitra" panose="00000400000000000000" pitchFamily="2" charset="-78"/>
              </a:rPr>
              <a:t>مدیریت انتقال تکنولوژی</a:t>
            </a:r>
            <a:endParaRPr lang="en-US" sz="4000" dirty="0">
              <a:solidFill>
                <a:srgbClr val="FFFFFF"/>
              </a:solidFill>
              <a:latin typeface="Helvetica Light"/>
              <a:cs typeface="B Mitra" panose="00000400000000000000" pitchFamily="2" charset="-78"/>
            </a:endParaRPr>
          </a:p>
        </p:txBody>
      </p:sp>
      <p:sp>
        <p:nvSpPr>
          <p:cNvPr id="1048621" name="TextBox 9"/>
          <p:cNvSpPr txBox="1"/>
          <p:nvPr/>
        </p:nvSpPr>
        <p:spPr>
          <a:xfrm>
            <a:off x="3050488" y="2687056"/>
            <a:ext cx="2198038" cy="1107440"/>
          </a:xfrm>
          <a:prstGeom prst="rect">
            <a:avLst/>
          </a:prstGeom>
          <a:noFill/>
        </p:spPr>
        <p:txBody>
          <a:bodyPr wrap="none" rtlCol="0">
            <a:spAutoFit/>
          </a:bodyPr>
          <a:lstStyle/>
          <a:p>
            <a:pPr algn="r">
              <a:lnSpc>
                <a:spcPts val="4000"/>
              </a:lnSpc>
            </a:pPr>
            <a:r>
              <a:rPr lang="fa-IR" sz="2000" dirty="0" smtClean="0">
                <a:solidFill>
                  <a:srgbClr val="3786CB"/>
                </a:solidFill>
                <a:latin typeface="Helvetica Light"/>
                <a:cs typeface="B Mitra" panose="00000400000000000000" pitchFamily="2" charset="-78"/>
              </a:rPr>
              <a:t>استاد محترم دکتر حاج زمانی</a:t>
            </a:r>
            <a:endParaRPr lang="en-US" sz="2000" dirty="0">
              <a:solidFill>
                <a:srgbClr val="3786CB"/>
              </a:solidFill>
              <a:latin typeface="Helvetica Light"/>
              <a:cs typeface="B Mitra" panose="00000400000000000000" pitchFamily="2" charset="-78"/>
            </a:endParaRPr>
          </a:p>
        </p:txBody>
      </p:sp>
      <p:sp>
        <p:nvSpPr>
          <p:cNvPr id="1048622" name="TextBox 10"/>
          <p:cNvSpPr txBox="1"/>
          <p:nvPr/>
        </p:nvSpPr>
        <p:spPr>
          <a:xfrm>
            <a:off x="-141115" y="3241054"/>
            <a:ext cx="4667660" cy="1610697"/>
          </a:xfrm>
          <a:prstGeom prst="rect">
            <a:avLst/>
          </a:prstGeom>
          <a:noFill/>
        </p:spPr>
        <p:txBody>
          <a:bodyPr wrap="square" rtlCol="0">
            <a:spAutoFit/>
          </a:bodyPr>
          <a:lstStyle/>
          <a:p>
            <a:pPr algn="ctr">
              <a:lnSpc>
                <a:spcPts val="4000"/>
              </a:lnSpc>
            </a:pPr>
            <a:r>
              <a:rPr lang="fa-IR" sz="2800" dirty="0" smtClean="0">
                <a:solidFill>
                  <a:schemeClr val="bg1"/>
                </a:solidFill>
                <a:latin typeface="Helvetica Light"/>
                <a:cs typeface="B Mitra" panose="00000400000000000000" pitchFamily="2" charset="-78"/>
              </a:rPr>
              <a:t>یاسر امیری 93119009</a:t>
            </a:r>
          </a:p>
          <a:p>
            <a:pPr algn="ctr">
              <a:lnSpc>
                <a:spcPts val="4000"/>
              </a:lnSpc>
            </a:pPr>
            <a:r>
              <a:rPr lang="fa-IR" sz="2800" dirty="0" smtClean="0">
                <a:solidFill>
                  <a:schemeClr val="bg1"/>
                </a:solidFill>
                <a:latin typeface="Helvetica Light"/>
                <a:cs typeface="B Mitra" panose="00000400000000000000" pitchFamily="2" charset="-78"/>
              </a:rPr>
              <a:t>موسسه آموزش عالی البرز</a:t>
            </a:r>
          </a:p>
          <a:p>
            <a:pPr algn="ctr">
              <a:lnSpc>
                <a:spcPts val="4000"/>
              </a:lnSpc>
            </a:pPr>
            <a:r>
              <a:rPr lang="fa-IR" sz="2800" dirty="0" smtClean="0">
                <a:solidFill>
                  <a:schemeClr val="bg1"/>
                </a:solidFill>
                <a:latin typeface="Helvetica Light"/>
                <a:cs typeface="B Mitra" panose="00000400000000000000" pitchFamily="2" charset="-78"/>
              </a:rPr>
              <a:t>پاییز 94</a:t>
            </a:r>
            <a:endParaRPr lang="en-US" sz="2800" dirty="0">
              <a:solidFill>
                <a:schemeClr val="bg1"/>
              </a:solidFill>
              <a:latin typeface="Helvetica Light"/>
              <a:cs typeface="B Mitra" panose="00000400000000000000" pitchFamily="2" charset="-78"/>
            </a:endParaRPr>
          </a:p>
        </p:txBody>
      </p:sp>
      <p:sp>
        <p:nvSpPr>
          <p:cNvPr id="1048623" name="TextBox 5"/>
          <p:cNvSpPr txBox="1"/>
          <p:nvPr/>
        </p:nvSpPr>
        <p:spPr>
          <a:xfrm>
            <a:off x="7469824" y="-105254"/>
            <a:ext cx="1674176" cy="525144"/>
          </a:xfrm>
          <a:prstGeom prst="rect">
            <a:avLst/>
          </a:prstGeom>
          <a:noFill/>
        </p:spPr>
        <p:txBody>
          <a:bodyPr wrap="none" rtlCol="0">
            <a:spAutoFit/>
          </a:bodyPr>
          <a:lstStyle/>
          <a:p>
            <a:pPr algn="r">
              <a:lnSpc>
                <a:spcPts val="4000"/>
              </a:lnSpc>
            </a:pPr>
            <a:r>
              <a:rPr lang="en-US" sz="1600" dirty="0" smtClean="0">
                <a:solidFill>
                  <a:srgbClr val="15548D"/>
                </a:solidFill>
                <a:latin typeface="Times New Roman" panose="02020603050405020304" pitchFamily="18" charset="0"/>
                <a:cs typeface="Times New Roman" panose="02020603050405020304" pitchFamily="18" charset="0"/>
              </a:rPr>
              <a:t>Yaseramiri.blog.ir</a:t>
            </a:r>
            <a:endParaRPr lang="en-US" sz="1600" dirty="0">
              <a:solidFill>
                <a:srgbClr val="15548D"/>
              </a:solidFill>
              <a:latin typeface="Times New Roman" panose="02020603050405020304" pitchFamily="18" charset="0"/>
              <a:cs typeface="Times New Roman" panose="02020603050405020304" pitchFamily="18" charset="0"/>
            </a:endParaRPr>
          </a:p>
        </p:txBody>
      </p:sp>
      <p:pic>
        <p:nvPicPr>
          <p:cNvPr id="2097175" name="Picture 1"/>
          <p:cNvPicPr>
            <a:picLocks noChangeAspect="1"/>
          </p:cNvPicPr>
          <p:nvPr/>
        </p:nvPicPr>
        <p:blipFill>
          <a:blip r:embed="rId3"/>
          <a:stretch>
            <a:fillRect/>
          </a:stretch>
        </p:blipFill>
        <p:spPr>
          <a:xfrm>
            <a:off x="0" y="0"/>
            <a:ext cx="707137" cy="707137"/>
          </a:xfrm>
          <a:prstGeom prst="rect">
            <a:avLst/>
          </a:prstGeom>
        </p:spPr>
      </p:pic>
      <p:sp>
        <p:nvSpPr>
          <p:cNvPr id="2" name="TextBox 1"/>
          <p:cNvSpPr txBox="1"/>
          <p:nvPr/>
        </p:nvSpPr>
        <p:spPr>
          <a:xfrm>
            <a:off x="1282791" y="473646"/>
            <a:ext cx="1993261" cy="1569660"/>
          </a:xfrm>
          <a:prstGeom prst="rect">
            <a:avLst/>
          </a:prstGeom>
          <a:noFill/>
        </p:spPr>
        <p:txBody>
          <a:bodyPr wrap="square" rtlCol="1">
            <a:spAutoFit/>
          </a:bodyPr>
          <a:lstStyle/>
          <a:p>
            <a:pPr algn="ctr" rtl="1"/>
            <a:r>
              <a:rPr lang="en-US" sz="9600" dirty="0" smtClean="0">
                <a:solidFill>
                  <a:schemeClr val="bg1"/>
                </a:solidFill>
                <a:latin typeface="Besmellah 1" pitchFamily="2" charset="0"/>
              </a:rPr>
              <a:t>f</a:t>
            </a:r>
            <a:endParaRPr lang="fa-IR" sz="9600" dirty="0">
              <a:solidFill>
                <a:schemeClr val="bg1"/>
              </a:solidFill>
              <a:latin typeface="Besmellah 1"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97174"/>
                                        </p:tgtEl>
                                        <p:attrNameLst>
                                          <p:attrName>style.visibility</p:attrName>
                                        </p:attrNameLst>
                                      </p:cBhvr>
                                      <p:to>
                                        <p:strVal val="visible"/>
                                      </p:to>
                                    </p:set>
                                    <p:animEffect transition="in" filter="wipe(down)">
                                      <p:cBhvr>
                                        <p:cTn id="7" dur="500"/>
                                        <p:tgtEl>
                                          <p:spTgt spid="20971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048620"/>
                                        </p:tgtEl>
                                        <p:attrNameLst>
                                          <p:attrName>style.visibility</p:attrName>
                                        </p:attrNameLst>
                                      </p:cBhvr>
                                      <p:to>
                                        <p:strVal val="visible"/>
                                      </p:to>
                                    </p:set>
                                    <p:animEffect transition="in" filter="wipe(right)">
                                      <p:cBhvr>
                                        <p:cTn id="17" dur="500"/>
                                        <p:tgtEl>
                                          <p:spTgt spid="10486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048621"/>
                                        </p:tgtEl>
                                        <p:attrNameLst>
                                          <p:attrName>style.visibility</p:attrName>
                                        </p:attrNameLst>
                                      </p:cBhvr>
                                      <p:to>
                                        <p:strVal val="visible"/>
                                      </p:to>
                                    </p:set>
                                    <p:animEffect transition="in" filter="wipe(right)">
                                      <p:cBhvr>
                                        <p:cTn id="22" dur="500"/>
                                        <p:tgtEl>
                                          <p:spTgt spid="1048621"/>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048622"/>
                                        </p:tgtEl>
                                        <p:attrNameLst>
                                          <p:attrName>style.visibility</p:attrName>
                                        </p:attrNameLst>
                                      </p:cBhvr>
                                      <p:to>
                                        <p:strVal val="visible"/>
                                      </p:to>
                                    </p:set>
                                    <p:animEffect transition="in" filter="fade">
                                      <p:cBhvr>
                                        <p:cTn id="27" dur="1000"/>
                                        <p:tgtEl>
                                          <p:spTgt spid="1048622"/>
                                        </p:tgtEl>
                                      </p:cBhvr>
                                    </p:animEffect>
                                    <p:anim calcmode="lin" valueType="num">
                                      <p:cBhvr>
                                        <p:cTn id="28" dur="1000" fill="hold"/>
                                        <p:tgtEl>
                                          <p:spTgt spid="1048622"/>
                                        </p:tgtEl>
                                        <p:attrNameLst>
                                          <p:attrName>ppt_x</p:attrName>
                                        </p:attrNameLst>
                                      </p:cBhvr>
                                      <p:tavLst>
                                        <p:tav tm="0">
                                          <p:val>
                                            <p:strVal val="#ppt_x"/>
                                          </p:val>
                                        </p:tav>
                                        <p:tav tm="100000">
                                          <p:val>
                                            <p:strVal val="#ppt_x"/>
                                          </p:val>
                                        </p:tav>
                                      </p:tavLst>
                                    </p:anim>
                                    <p:anim calcmode="lin" valueType="num">
                                      <p:cBhvr>
                                        <p:cTn id="29" dur="1000" fill="hold"/>
                                        <p:tgtEl>
                                          <p:spTgt spid="10486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0" grpId="0"/>
      <p:bldP spid="1048621" grpId="0"/>
      <p:bldP spid="1048622"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1" name="Title 1"/>
          <p:cNvSpPr>
            <a:spLocks noGrp="1"/>
          </p:cNvSpPr>
          <p:nvPr>
            <p:ph type="title"/>
          </p:nvPr>
        </p:nvSpPr>
        <p:spPr/>
        <p:txBody>
          <a:bodyPr/>
          <a:lstStyle/>
          <a:p>
            <a:pPr algn="ctr" rtl="1"/>
            <a:r>
              <a:rPr lang="fa-IR" dirty="0" smtClean="0">
                <a:cs typeface="B Titr" panose="00000700000000000000" pitchFamily="2" charset="-78"/>
              </a:rPr>
              <a:t>نقش تکنولوژی در خلق ثروت</a:t>
            </a:r>
            <a:endParaRPr lang="fa-IR" dirty="0">
              <a:cs typeface="B Titr" panose="00000700000000000000" pitchFamily="2" charset="-78"/>
            </a:endParaRPr>
          </a:p>
        </p:txBody>
      </p:sp>
      <p:sp>
        <p:nvSpPr>
          <p:cNvPr id="1048662"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smtClean="0">
                <a:cs typeface="B Mitra" panose="00000400000000000000" pitchFamily="2" charset="-78"/>
              </a:rPr>
              <a:t>تکامل تکنولوژی محصول</a:t>
            </a:r>
          </a:p>
          <a:p>
            <a:pPr algn="just" rtl="1">
              <a:buFont typeface="Wingdings" panose="05000000000000000000" pitchFamily="2" charset="2"/>
              <a:buChar char="ü"/>
            </a:pPr>
            <a:r>
              <a:rPr lang="fa-IR" sz="1600" dirty="0" smtClean="0">
                <a:cs typeface="B Mitra" panose="00000400000000000000" pitchFamily="2" charset="-78"/>
              </a:rPr>
              <a:t>هرگونه تغییر در تکنولوژی های تولید و یا تکنولوژی های مادر ، موجب خلق محصولات جدید و نوآوری های متعدد می گردد . نوآوری در عرصه تولید انرژی در اواخر قرن 18 موجب ساخت محصولاتی چون کشتی ها و لوکوموتیوهای بخار شد . نوآوری در سیگنال های رادیویی و الکتریسیته ، راههای ارتباطی جدیدی مثل رادیو ، تلگراف و تلفن را به وجود آورد . عصر الکترونیک و کامپیوتر اساس دانش و زندگی بشر را متحول ساخت.</a:t>
            </a:r>
          </a:p>
          <a:p>
            <a:pPr algn="just" rtl="1">
              <a:buFont typeface="Wingdings" panose="05000000000000000000" pitchFamily="2" charset="2"/>
              <a:buChar char="ü"/>
            </a:pPr>
            <a:r>
              <a:rPr lang="fa-IR" sz="1600" dirty="0" smtClean="0">
                <a:cs typeface="B Mitra" panose="00000400000000000000" pitchFamily="2" charset="-78"/>
              </a:rPr>
              <a:t>انقلاب در تکنولوژی های ارتباطی و اطلاعاتی در اواخر قرن بیستم موجب گسترش فوق العاده دانش شده که مهار این دانش برای تولیدمحصولات و خدمات جدید یکی از چالش های امروز کشورها و صنایع محسوب می گردد. </a:t>
            </a:r>
            <a:endParaRPr lang="fa-IR" sz="1600" dirty="0">
              <a:cs typeface="B Mitra" panose="00000400000000000000" pitchFamily="2" charset="-78"/>
            </a:endParaRPr>
          </a:p>
        </p:txBody>
      </p:sp>
      <p:pic>
        <p:nvPicPr>
          <p:cNvPr id="2097198" name="Picture 3"/>
          <p:cNvPicPr>
            <a:picLocks noChangeAspect="1"/>
          </p:cNvPicPr>
          <p:nvPr/>
        </p:nvPicPr>
        <p:blipFill>
          <a:blip r:embed="rId2"/>
          <a:stretch>
            <a:fillRect/>
          </a:stretch>
        </p:blipFill>
        <p:spPr>
          <a:xfrm>
            <a:off x="457200" y="4701287"/>
            <a:ext cx="3511685" cy="333375"/>
          </a:xfrm>
          <a:prstGeom prst="rect">
            <a:avLst/>
          </a:prstGeom>
        </p:spPr>
      </p:pic>
      <p:pic>
        <p:nvPicPr>
          <p:cNvPr id="2097199"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00" name="Picture 5"/>
          <p:cNvPicPr>
            <a:picLocks noChangeAspect="1"/>
          </p:cNvPicPr>
          <p:nvPr/>
        </p:nvPicPr>
        <p:blipFill>
          <a:blip r:embed="rId3"/>
          <a:stretch>
            <a:fillRect/>
          </a:stretch>
        </p:blipFill>
        <p:spPr>
          <a:xfrm>
            <a:off x="0" y="0"/>
            <a:ext cx="707137" cy="707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662">
                                            <p:txEl>
                                              <p:pRg st="0" end="0"/>
                                            </p:txEl>
                                          </p:spTgt>
                                        </p:tgtEl>
                                      </p:cBhvr>
                                    </p:animEffect>
                                    <p:animScale>
                                      <p:cBhvr>
                                        <p:cTn id="7" dur="250" autoRev="1" fill="hold"/>
                                        <p:tgtEl>
                                          <p:spTgt spid="1048662">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48662">
                                            <p:txEl>
                                              <p:pRg st="1" end="1"/>
                                            </p:txEl>
                                          </p:spTgt>
                                        </p:tgtEl>
                                        <p:attrNameLst>
                                          <p:attrName>style.visibility</p:attrName>
                                        </p:attrNameLst>
                                      </p:cBhvr>
                                      <p:to>
                                        <p:strVal val="visible"/>
                                      </p:to>
                                    </p:set>
                                    <p:animEffect transition="in" filter="fade">
                                      <p:cBhvr>
                                        <p:cTn id="12" dur="1000"/>
                                        <p:tgtEl>
                                          <p:spTgt spid="1048662">
                                            <p:txEl>
                                              <p:pRg st="1" end="1"/>
                                            </p:txEl>
                                          </p:spTgt>
                                        </p:tgtEl>
                                      </p:cBhvr>
                                    </p:animEffect>
                                    <p:anim calcmode="lin" valueType="num">
                                      <p:cBhvr>
                                        <p:cTn id="13" dur="1000" fill="hold"/>
                                        <p:tgtEl>
                                          <p:spTgt spid="104866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4866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48662">
                                            <p:txEl>
                                              <p:pRg st="2" end="2"/>
                                            </p:txEl>
                                          </p:spTgt>
                                        </p:tgtEl>
                                        <p:attrNameLst>
                                          <p:attrName>style.visibility</p:attrName>
                                        </p:attrNameLst>
                                      </p:cBhvr>
                                      <p:to>
                                        <p:strVal val="visible"/>
                                      </p:to>
                                    </p:set>
                                    <p:animEffect transition="in" filter="fade">
                                      <p:cBhvr>
                                        <p:cTn id="19" dur="1000"/>
                                        <p:tgtEl>
                                          <p:spTgt spid="1048662">
                                            <p:txEl>
                                              <p:pRg st="2" end="2"/>
                                            </p:txEl>
                                          </p:spTgt>
                                        </p:tgtEl>
                                      </p:cBhvr>
                                    </p:animEffect>
                                    <p:anim calcmode="lin" valueType="num">
                                      <p:cBhvr>
                                        <p:cTn id="20" dur="1000" fill="hold"/>
                                        <p:tgtEl>
                                          <p:spTgt spid="104866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04866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3"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694"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600" b="1" dirty="0" smtClean="0">
                <a:cs typeface="B Mitra" panose="00000400000000000000" pitchFamily="2" charset="-78"/>
              </a:rPr>
              <a:t>استراتژی</a:t>
            </a:r>
          </a:p>
          <a:p>
            <a:pPr algn="just" rtl="1">
              <a:buFont typeface="Wingdings" panose="05000000000000000000" pitchFamily="2" charset="2"/>
              <a:buChar char="ü"/>
            </a:pPr>
            <a:endParaRPr lang="fa-IR" sz="1600" b="1" dirty="0" smtClean="0">
              <a:cs typeface="B Mitra" panose="00000400000000000000" pitchFamily="2" charset="-78"/>
            </a:endParaRPr>
          </a:p>
          <a:p>
            <a:pPr algn="just" rtl="1">
              <a:buFont typeface="Wingdings" panose="05000000000000000000" pitchFamily="2" charset="2"/>
              <a:buChar char="ü"/>
            </a:pPr>
            <a:r>
              <a:rPr lang="fa-IR" sz="1600" dirty="0">
                <a:cs typeface="B Mitra" panose="00000400000000000000" pitchFamily="2" charset="-78"/>
              </a:rPr>
              <a:t>استراتژي: شناخت آينده سازمان و برنامه ريزي در جهت تحقق اهداف دراز مدت بواسطه آن</a:t>
            </a:r>
            <a:r>
              <a:rPr lang="fa-IR" sz="1600" dirty="0" smtClean="0">
                <a:cs typeface="B Mitra" panose="00000400000000000000" pitchFamily="2" charset="-78"/>
              </a:rPr>
              <a:t>.</a:t>
            </a:r>
          </a:p>
          <a:p>
            <a:pPr algn="just" rtl="1">
              <a:buFont typeface="Wingdings" panose="05000000000000000000" pitchFamily="2" charset="2"/>
              <a:buChar char="ü"/>
            </a:pPr>
            <a:endParaRPr lang="fa-IR" sz="1600" dirty="0">
              <a:cs typeface="B Mitra" panose="00000400000000000000" pitchFamily="2" charset="-78"/>
            </a:endParaRPr>
          </a:p>
          <a:p>
            <a:pPr algn="just" rtl="1">
              <a:buFont typeface="Wingdings" panose="05000000000000000000" pitchFamily="2" charset="2"/>
              <a:buChar char="ü"/>
            </a:pPr>
            <a:r>
              <a:rPr lang="fa-IR" sz="1600" dirty="0">
                <a:cs typeface="B Mitra" panose="00000400000000000000" pitchFamily="2" charset="-78"/>
              </a:rPr>
              <a:t>استراتژي در مفهوم تجاري شامل برنامه و طرح لازم براي پيروزي سازمان در برابر رقبا مي باشد</a:t>
            </a:r>
            <a:r>
              <a:rPr lang="fa-IR" sz="1600" dirty="0" smtClean="0">
                <a:cs typeface="B Mitra" panose="00000400000000000000" pitchFamily="2" charset="-78"/>
              </a:rPr>
              <a:t>.</a:t>
            </a:r>
          </a:p>
          <a:p>
            <a:pPr algn="just" rtl="1">
              <a:buFont typeface="Wingdings" panose="05000000000000000000" pitchFamily="2" charset="2"/>
              <a:buChar char="ü"/>
            </a:pPr>
            <a:endParaRPr lang="fa-IR" sz="1600" dirty="0">
              <a:cs typeface="B Mitra" panose="00000400000000000000" pitchFamily="2" charset="-78"/>
            </a:endParaRPr>
          </a:p>
          <a:p>
            <a:pPr algn="just" rtl="1">
              <a:buFont typeface="Wingdings" panose="05000000000000000000" pitchFamily="2" charset="2"/>
              <a:buChar char="ü"/>
            </a:pPr>
            <a:r>
              <a:rPr lang="fa-IR" sz="1600" dirty="0">
                <a:cs typeface="B Mitra" panose="00000400000000000000" pitchFamily="2" charset="-78"/>
              </a:rPr>
              <a:t>استراتژي در گام اول بايد محور اصلي فعاليت هاي سازمان را تأييد كرده و سپس آنچه را كه سازمان مي تواند </a:t>
            </a:r>
            <a:r>
              <a:rPr lang="fa-IR" sz="1600" dirty="0" smtClean="0">
                <a:cs typeface="B Mitra" panose="00000400000000000000" pitchFamily="2" charset="-78"/>
              </a:rPr>
              <a:t>انجام دهد</a:t>
            </a:r>
            <a:r>
              <a:rPr lang="fa-IR" sz="1600" dirty="0">
                <a:cs typeface="B Mitra" panose="00000400000000000000" pitchFamily="2" charset="-78"/>
              </a:rPr>
              <a:t>، تدوين نموده و فعاليت هاي برنامه ريزي استراتژيك را نهادينه نمايد. اين امر به آنها كمك مي كند تا </a:t>
            </a:r>
            <a:r>
              <a:rPr lang="fa-IR" sz="1600" dirty="0" smtClean="0">
                <a:cs typeface="B Mitra" panose="00000400000000000000" pitchFamily="2" charset="-78"/>
              </a:rPr>
              <a:t>بهتر رقابت </a:t>
            </a:r>
            <a:r>
              <a:rPr lang="fa-IR" sz="1600" dirty="0">
                <a:cs typeface="B Mitra" panose="00000400000000000000" pitchFamily="2" charset="-78"/>
              </a:rPr>
              <a:t>كرده، و موقعيت خود را در بازار تقويت كنند.</a:t>
            </a:r>
          </a:p>
          <a:p>
            <a:pPr algn="just" rtl="1">
              <a:buFont typeface="Wingdings" panose="05000000000000000000" pitchFamily="2" charset="2"/>
              <a:buChar char="ü"/>
            </a:pPr>
            <a:endParaRPr lang="fa-IR" sz="1600" dirty="0">
              <a:cs typeface="B Mitra" panose="00000400000000000000" pitchFamily="2" charset="-78"/>
            </a:endParaRPr>
          </a:p>
        </p:txBody>
      </p:sp>
      <p:pic>
        <p:nvPicPr>
          <p:cNvPr id="2097246"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47"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48" name="Picture 5"/>
          <p:cNvPicPr>
            <a:picLocks noChangeAspect="1"/>
          </p:cNvPicPr>
          <p:nvPr/>
        </p:nvPicPr>
        <p:blipFill>
          <a:blip r:embed="rId3"/>
          <a:stretch>
            <a:fillRect/>
          </a:stretch>
        </p:blipFill>
        <p:spPr>
          <a:xfrm>
            <a:off x="0" y="0"/>
            <a:ext cx="707137" cy="707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694">
                                            <p:txEl>
                                              <p:pRg st="0" end="0"/>
                                            </p:txEl>
                                          </p:spTgt>
                                        </p:tgtEl>
                                      </p:cBhvr>
                                    </p:animEffect>
                                    <p:animScale>
                                      <p:cBhvr>
                                        <p:cTn id="7" dur="250" autoRev="1" fill="hold"/>
                                        <p:tgtEl>
                                          <p:spTgt spid="1048694">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48694">
                                            <p:txEl>
                                              <p:pRg st="2" end="2"/>
                                            </p:txEl>
                                          </p:spTgt>
                                        </p:tgtEl>
                                        <p:attrNameLst>
                                          <p:attrName>style.visibility</p:attrName>
                                        </p:attrNameLst>
                                      </p:cBhvr>
                                      <p:to>
                                        <p:strVal val="visible"/>
                                      </p:to>
                                    </p:set>
                                    <p:animEffect transition="in" filter="fade">
                                      <p:cBhvr>
                                        <p:cTn id="12" dur="1000"/>
                                        <p:tgtEl>
                                          <p:spTgt spid="1048694">
                                            <p:txEl>
                                              <p:pRg st="2" end="2"/>
                                            </p:txEl>
                                          </p:spTgt>
                                        </p:tgtEl>
                                      </p:cBhvr>
                                    </p:animEffect>
                                    <p:anim calcmode="lin" valueType="num">
                                      <p:cBhvr>
                                        <p:cTn id="13" dur="1000" fill="hold"/>
                                        <p:tgtEl>
                                          <p:spTgt spid="104869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04869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48694">
                                            <p:txEl>
                                              <p:pRg st="4" end="4"/>
                                            </p:txEl>
                                          </p:spTgt>
                                        </p:tgtEl>
                                        <p:attrNameLst>
                                          <p:attrName>style.visibility</p:attrName>
                                        </p:attrNameLst>
                                      </p:cBhvr>
                                      <p:to>
                                        <p:strVal val="visible"/>
                                      </p:to>
                                    </p:set>
                                    <p:animEffect transition="in" filter="fade">
                                      <p:cBhvr>
                                        <p:cTn id="19" dur="1000"/>
                                        <p:tgtEl>
                                          <p:spTgt spid="1048694">
                                            <p:txEl>
                                              <p:pRg st="4" end="4"/>
                                            </p:txEl>
                                          </p:spTgt>
                                        </p:tgtEl>
                                      </p:cBhvr>
                                    </p:animEffect>
                                    <p:anim calcmode="lin" valueType="num">
                                      <p:cBhvr>
                                        <p:cTn id="20" dur="1000" fill="hold"/>
                                        <p:tgtEl>
                                          <p:spTgt spid="1048694">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104869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48694">
                                            <p:txEl>
                                              <p:pRg st="6" end="6"/>
                                            </p:txEl>
                                          </p:spTgt>
                                        </p:tgtEl>
                                        <p:attrNameLst>
                                          <p:attrName>style.visibility</p:attrName>
                                        </p:attrNameLst>
                                      </p:cBhvr>
                                      <p:to>
                                        <p:strVal val="visible"/>
                                      </p:to>
                                    </p:set>
                                    <p:animEffect transition="in" filter="fade">
                                      <p:cBhvr>
                                        <p:cTn id="26" dur="1000"/>
                                        <p:tgtEl>
                                          <p:spTgt spid="1048694">
                                            <p:txEl>
                                              <p:pRg st="6" end="6"/>
                                            </p:txEl>
                                          </p:spTgt>
                                        </p:tgtEl>
                                      </p:cBhvr>
                                    </p:animEffect>
                                    <p:anim calcmode="lin" valueType="num">
                                      <p:cBhvr>
                                        <p:cTn id="27" dur="1000" fill="hold"/>
                                        <p:tgtEl>
                                          <p:spTgt spid="1048694">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104869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49" name="Picture 41" descr="design_and_engineering_widescreen_template_interior3.png"/>
          <p:cNvPicPr>
            <a:picLocks noChangeAspect="1"/>
          </p:cNvPicPr>
          <p:nvPr/>
        </p:nvPicPr>
        <p:blipFill>
          <a:blip r:embed="rId2"/>
          <a:stretch>
            <a:fillRect/>
          </a:stretch>
        </p:blipFill>
        <p:spPr>
          <a:xfrm>
            <a:off x="0" y="0"/>
            <a:ext cx="9144000" cy="5143500"/>
          </a:xfrm>
          <a:prstGeom prst="rect">
            <a:avLst/>
          </a:prstGeom>
        </p:spPr>
      </p:pic>
      <p:sp>
        <p:nvSpPr>
          <p:cNvPr id="1048695" name="Rectangle 7"/>
          <p:cNvSpPr/>
          <p:nvPr/>
        </p:nvSpPr>
        <p:spPr>
          <a:xfrm>
            <a:off x="1127947" y="2126519"/>
            <a:ext cx="1738763" cy="14908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85000"/>
                </a:schemeClr>
              </a:solidFill>
              <a:effectLst>
                <a:outerShdw blurRad="50800" dist="38100" dir="2700000">
                  <a:srgbClr val="000000">
                    <a:alpha val="43000"/>
                  </a:srgbClr>
                </a:outerShdw>
              </a:effectLst>
            </a:endParaRPr>
          </a:p>
        </p:txBody>
      </p:sp>
      <p:sp>
        <p:nvSpPr>
          <p:cNvPr id="1048696" name="TextBox 9"/>
          <p:cNvSpPr txBox="1"/>
          <p:nvPr/>
        </p:nvSpPr>
        <p:spPr>
          <a:xfrm>
            <a:off x="1212147" y="1274999"/>
            <a:ext cx="1513556" cy="605790"/>
          </a:xfrm>
          <a:prstGeom prst="rect">
            <a:avLst/>
          </a:prstGeom>
          <a:noFill/>
        </p:spPr>
        <p:txBody>
          <a:bodyPr wrap="none" rtlCol="0">
            <a:spAutoFit/>
          </a:bodyPr>
          <a:lstStyle/>
          <a:p>
            <a:pPr algn="ctr"/>
            <a:r>
              <a:rPr lang="fa-IR" sz="1600" b="1" dirty="0">
                <a:solidFill>
                  <a:schemeClr val="bg1"/>
                </a:solidFill>
                <a:cs typeface="B Mitra" panose="00000400000000000000" pitchFamily="2" charset="-78"/>
              </a:rPr>
              <a:t>ارزيابی استراتژيک</a:t>
            </a:r>
            <a:r>
              <a:rPr lang="fa-IR" sz="1600" dirty="0">
                <a:solidFill>
                  <a:schemeClr val="bg1"/>
                </a:solidFill>
                <a:cs typeface="B Mitra" panose="00000400000000000000" pitchFamily="2" charset="-78"/>
              </a:rPr>
              <a:t>:</a:t>
            </a:r>
            <a:endParaRPr lang="en-US" sz="1600" dirty="0">
              <a:solidFill>
                <a:schemeClr val="bg1"/>
              </a:solidFill>
              <a:latin typeface="Helvetica Light"/>
              <a:cs typeface="B Mitra" panose="00000400000000000000" pitchFamily="2" charset="-78"/>
            </a:endParaRPr>
          </a:p>
        </p:txBody>
      </p:sp>
      <p:sp>
        <p:nvSpPr>
          <p:cNvPr id="1048697" name="TextBox 11"/>
          <p:cNvSpPr txBox="1"/>
          <p:nvPr/>
        </p:nvSpPr>
        <p:spPr>
          <a:xfrm>
            <a:off x="1112387" y="2121667"/>
            <a:ext cx="1738763" cy="3032125"/>
          </a:xfrm>
          <a:prstGeom prst="rect">
            <a:avLst/>
          </a:prstGeom>
          <a:noFill/>
        </p:spPr>
        <p:txBody>
          <a:bodyPr wrap="square" rtlCol="0">
            <a:spAutoFit/>
          </a:bodyPr>
          <a:lstStyle/>
          <a:p>
            <a:pPr algn="ctr"/>
            <a:r>
              <a:rPr lang="fa-IR" sz="1500" dirty="0">
                <a:cs typeface="B Mitra" panose="00000400000000000000" pitchFamily="2" charset="-78"/>
              </a:rPr>
              <a:t>شامل معيارهاي عملكرد، </a:t>
            </a:r>
            <a:r>
              <a:rPr lang="fa-IR" sz="1500" dirty="0" smtClean="0">
                <a:cs typeface="B Mitra" panose="00000400000000000000" pitchFamily="2" charset="-78"/>
              </a:rPr>
              <a:t>سازوكارهاي بازخور،بهبود مستمرفراينديادگيري </a:t>
            </a:r>
            <a:r>
              <a:rPr lang="fa-IR" sz="1500" dirty="0">
                <a:cs typeface="B Mitra" panose="00000400000000000000" pitchFamily="2" charset="-78"/>
              </a:rPr>
              <a:t>سازماني كه امكان پالايش استراتژي </a:t>
            </a:r>
            <a:r>
              <a:rPr lang="fa-IR" sz="1500" dirty="0" smtClean="0">
                <a:cs typeface="B Mitra" panose="00000400000000000000" pitchFamily="2" charset="-78"/>
              </a:rPr>
              <a:t>واصلاح طرحهاو </a:t>
            </a:r>
            <a:r>
              <a:rPr lang="fa-IR" sz="1500" dirty="0">
                <a:cs typeface="B Mitra" panose="00000400000000000000" pitchFamily="2" charset="-78"/>
              </a:rPr>
              <a:t>برنامه هاي سازمان </a:t>
            </a:r>
            <a:r>
              <a:rPr lang="fa-IR" sz="1500" dirty="0" smtClean="0">
                <a:cs typeface="B Mitra" panose="00000400000000000000" pitchFamily="2" charset="-78"/>
              </a:rPr>
              <a:t>رافراهم </a:t>
            </a:r>
            <a:r>
              <a:rPr lang="fa-IR" sz="1500" dirty="0">
                <a:cs typeface="B Mitra" panose="00000400000000000000" pitchFamily="2" charset="-78"/>
              </a:rPr>
              <a:t>مي كند</a:t>
            </a:r>
            <a:endParaRPr lang="en-US" sz="1500" dirty="0">
              <a:latin typeface="Helvetica Light"/>
              <a:cs typeface="B Mitra" panose="00000400000000000000" pitchFamily="2" charset="-78"/>
            </a:endParaRPr>
          </a:p>
        </p:txBody>
      </p:sp>
      <p:sp>
        <p:nvSpPr>
          <p:cNvPr id="1048698" name="Rectangle 42"/>
          <p:cNvSpPr/>
          <p:nvPr/>
        </p:nvSpPr>
        <p:spPr>
          <a:xfrm>
            <a:off x="3725307" y="2126519"/>
            <a:ext cx="1738763" cy="14908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85000"/>
                </a:schemeClr>
              </a:solidFill>
              <a:effectLst>
                <a:outerShdw blurRad="50800" dist="38100" dir="2700000">
                  <a:srgbClr val="000000">
                    <a:alpha val="43000"/>
                  </a:srgbClr>
                </a:outerShdw>
              </a:effectLst>
            </a:endParaRPr>
          </a:p>
        </p:txBody>
      </p:sp>
      <p:sp>
        <p:nvSpPr>
          <p:cNvPr id="1048699" name="TextBox 43"/>
          <p:cNvSpPr txBox="1"/>
          <p:nvPr/>
        </p:nvSpPr>
        <p:spPr>
          <a:xfrm>
            <a:off x="3669245" y="1274999"/>
            <a:ext cx="1794081" cy="605790"/>
          </a:xfrm>
          <a:prstGeom prst="rect">
            <a:avLst/>
          </a:prstGeom>
          <a:noFill/>
        </p:spPr>
        <p:txBody>
          <a:bodyPr wrap="none" rtlCol="0">
            <a:spAutoFit/>
          </a:bodyPr>
          <a:lstStyle/>
          <a:p>
            <a:pPr algn="ctr"/>
            <a:r>
              <a:rPr lang="fa-IR" sz="1600" b="1" dirty="0">
                <a:solidFill>
                  <a:schemeClr val="bg1"/>
                </a:solidFill>
                <a:cs typeface="B Mitra" panose="00000400000000000000" pitchFamily="2" charset="-78"/>
              </a:rPr>
              <a:t>پياده سازي استراتژيک</a:t>
            </a:r>
            <a:r>
              <a:rPr lang="fa-IR" sz="1600" dirty="0">
                <a:solidFill>
                  <a:schemeClr val="bg1"/>
                </a:solidFill>
                <a:cs typeface="B Mitra" panose="00000400000000000000" pitchFamily="2" charset="-78"/>
              </a:rPr>
              <a:t>:</a:t>
            </a:r>
            <a:endParaRPr lang="en-US" sz="1600" dirty="0">
              <a:solidFill>
                <a:schemeClr val="bg1"/>
              </a:solidFill>
              <a:latin typeface="Helvetica Light"/>
              <a:cs typeface="B Mitra" panose="00000400000000000000" pitchFamily="2" charset="-78"/>
            </a:endParaRPr>
          </a:p>
        </p:txBody>
      </p:sp>
      <p:sp>
        <p:nvSpPr>
          <p:cNvPr id="1048700" name="TextBox 45"/>
          <p:cNvSpPr txBox="1"/>
          <p:nvPr/>
        </p:nvSpPr>
        <p:spPr>
          <a:xfrm>
            <a:off x="3740867" y="2144646"/>
            <a:ext cx="1738763" cy="2377440"/>
          </a:xfrm>
          <a:prstGeom prst="rect">
            <a:avLst/>
          </a:prstGeom>
          <a:noFill/>
        </p:spPr>
        <p:txBody>
          <a:bodyPr wrap="square" rtlCol="0">
            <a:spAutoFit/>
          </a:bodyPr>
          <a:lstStyle/>
          <a:p>
            <a:pPr algn="ctr"/>
            <a:r>
              <a:rPr lang="fa-IR" sz="1600" dirty="0">
                <a:cs typeface="B Mitra" panose="00000400000000000000" pitchFamily="2" charset="-78"/>
              </a:rPr>
              <a:t>فهرست تمام فعاليت هايي كه بايد صورت گيرند، تعيين و گماردن واحدهاي عملياتي مناسب براي پياده سازي </a:t>
            </a:r>
            <a:r>
              <a:rPr lang="fa-IR" sz="1600" dirty="0" smtClean="0">
                <a:cs typeface="B Mitra" panose="00000400000000000000" pitchFamily="2" charset="-78"/>
              </a:rPr>
              <a:t>اقدامات اجرایی</a:t>
            </a:r>
            <a:endParaRPr lang="en-US" sz="1600" dirty="0">
              <a:latin typeface="Helvetica Light"/>
              <a:cs typeface="B Mitra" panose="00000400000000000000" pitchFamily="2" charset="-78"/>
            </a:endParaRPr>
          </a:p>
        </p:txBody>
      </p:sp>
      <p:sp>
        <p:nvSpPr>
          <p:cNvPr id="1048701" name="Rectangle 48"/>
          <p:cNvSpPr/>
          <p:nvPr/>
        </p:nvSpPr>
        <p:spPr>
          <a:xfrm>
            <a:off x="6338227" y="2126519"/>
            <a:ext cx="1738763" cy="14908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85000"/>
                </a:schemeClr>
              </a:solidFill>
              <a:effectLst>
                <a:outerShdw blurRad="50800" dist="38100" dir="2700000">
                  <a:srgbClr val="000000">
                    <a:alpha val="43000"/>
                  </a:srgbClr>
                </a:outerShdw>
              </a:effectLst>
            </a:endParaRPr>
          </a:p>
        </p:txBody>
      </p:sp>
      <p:sp>
        <p:nvSpPr>
          <p:cNvPr id="1048702" name="TextBox 65"/>
          <p:cNvSpPr txBox="1"/>
          <p:nvPr/>
        </p:nvSpPr>
        <p:spPr>
          <a:xfrm>
            <a:off x="6238081" y="1274999"/>
            <a:ext cx="1882247" cy="605790"/>
          </a:xfrm>
          <a:prstGeom prst="rect">
            <a:avLst/>
          </a:prstGeom>
          <a:noFill/>
        </p:spPr>
        <p:txBody>
          <a:bodyPr wrap="none" rtlCol="0">
            <a:spAutoFit/>
          </a:bodyPr>
          <a:lstStyle/>
          <a:p>
            <a:pPr algn="ctr"/>
            <a:r>
              <a:rPr lang="fa-IR" sz="1600" b="1" dirty="0">
                <a:solidFill>
                  <a:schemeClr val="bg1"/>
                </a:solidFill>
                <a:cs typeface="B Mitra" panose="00000400000000000000" pitchFamily="2" charset="-78"/>
              </a:rPr>
              <a:t>برنامه ريزي استراتژيک</a:t>
            </a:r>
            <a:r>
              <a:rPr lang="fa-IR" sz="1600" dirty="0">
                <a:solidFill>
                  <a:schemeClr val="bg1"/>
                </a:solidFill>
                <a:cs typeface="B Mitra" panose="00000400000000000000" pitchFamily="2" charset="-78"/>
              </a:rPr>
              <a:t>:</a:t>
            </a:r>
            <a:endParaRPr lang="en-US" sz="1600" dirty="0">
              <a:solidFill>
                <a:schemeClr val="bg1"/>
              </a:solidFill>
              <a:latin typeface="Helvetica Light"/>
              <a:cs typeface="B Mitra" panose="00000400000000000000" pitchFamily="2" charset="-78"/>
            </a:endParaRPr>
          </a:p>
        </p:txBody>
      </p:sp>
      <p:sp>
        <p:nvSpPr>
          <p:cNvPr id="1048703" name="TextBox 67"/>
          <p:cNvSpPr txBox="1"/>
          <p:nvPr/>
        </p:nvSpPr>
        <p:spPr>
          <a:xfrm>
            <a:off x="6353787" y="2149616"/>
            <a:ext cx="1738763" cy="571500"/>
          </a:xfrm>
          <a:prstGeom prst="rect">
            <a:avLst/>
          </a:prstGeom>
          <a:noFill/>
        </p:spPr>
        <p:txBody>
          <a:bodyPr wrap="square" rtlCol="0">
            <a:spAutoFit/>
          </a:bodyPr>
          <a:lstStyle/>
          <a:p>
            <a:pPr algn="ctr">
              <a:lnSpc>
                <a:spcPts val="1260"/>
              </a:lnSpc>
            </a:pPr>
            <a:r>
              <a:rPr lang="fa-IR" sz="1600" dirty="0">
                <a:cs typeface="B Mitra" panose="00000400000000000000" pitchFamily="2" charset="-78"/>
              </a:rPr>
              <a:t>تعيين دورنماي استراتژيك و تدوين استراتژي</a:t>
            </a:r>
            <a:endParaRPr lang="en-US" sz="1600" dirty="0">
              <a:latin typeface="Helvetica Light"/>
              <a:cs typeface="B Mitra" panose="00000400000000000000" pitchFamily="2" charset="-78"/>
            </a:endParaRPr>
          </a:p>
        </p:txBody>
      </p:sp>
      <p:sp>
        <p:nvSpPr>
          <p:cNvPr id="1048704" name="Title 1"/>
          <p:cNvSpPr>
            <a:spLocks noGrp="1"/>
          </p:cNvSpPr>
          <p:nvPr>
            <p:ph type="title"/>
          </p:nvPr>
        </p:nvSpPr>
        <p:spPr>
          <a:xfrm>
            <a:off x="457200" y="23030"/>
            <a:ext cx="7904618" cy="554133"/>
          </a:xfrm>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705" name="Rectangle 3"/>
          <p:cNvSpPr/>
          <p:nvPr/>
        </p:nvSpPr>
        <p:spPr>
          <a:xfrm>
            <a:off x="2652291" y="387918"/>
            <a:ext cx="6491709" cy="615553"/>
          </a:xfrm>
          <a:prstGeom prst="rect">
            <a:avLst/>
          </a:prstGeom>
        </p:spPr>
        <p:txBody>
          <a:bodyPr wrap="square">
            <a:spAutoFit/>
          </a:bodyPr>
          <a:lstStyle/>
          <a:p>
            <a:pPr marL="285750" lvl="0" indent="-285750" algn="just" rtl="1">
              <a:spcBef>
                <a:spcPct val="20000"/>
              </a:spcBef>
              <a:buFont typeface="Wingdings" panose="05000000000000000000" pitchFamily="2" charset="2"/>
              <a:buChar char="ü"/>
            </a:pPr>
            <a:r>
              <a:rPr lang="fa-IR" b="1" dirty="0" smtClean="0">
                <a:solidFill>
                  <a:srgbClr val="F2F2F2"/>
                </a:solidFill>
                <a:latin typeface="Helvetica Light"/>
                <a:cs typeface="B Mitra" panose="00000400000000000000" pitchFamily="2" charset="-78"/>
              </a:rPr>
              <a:t>مدیریت </a:t>
            </a:r>
            <a:r>
              <a:rPr lang="fa-IR" b="1" dirty="0">
                <a:solidFill>
                  <a:srgbClr val="F2F2F2"/>
                </a:solidFill>
                <a:latin typeface="Helvetica Light"/>
                <a:cs typeface="B Mitra" panose="00000400000000000000" pitchFamily="2" charset="-78"/>
              </a:rPr>
              <a:t>استراتژیک</a:t>
            </a:r>
          </a:p>
          <a:p>
            <a:pPr algn="just" rtl="1"/>
            <a:r>
              <a:rPr lang="fa-IR" sz="1600" dirty="0" smtClean="0">
                <a:solidFill>
                  <a:schemeClr val="bg1"/>
                </a:solidFill>
                <a:cs typeface="B Mitra" panose="00000400000000000000" pitchFamily="2" charset="-78"/>
              </a:rPr>
              <a:t>مديريت </a:t>
            </a:r>
            <a:r>
              <a:rPr lang="fa-IR" sz="1600" dirty="0">
                <a:solidFill>
                  <a:schemeClr val="bg1"/>
                </a:solidFill>
                <a:cs typeface="B Mitra" panose="00000400000000000000" pitchFamily="2" charset="-78"/>
              </a:rPr>
              <a:t>استراتژيك ، فرايندي است كه از سه بخش مهم و </a:t>
            </a:r>
            <a:r>
              <a:rPr lang="fa-IR" sz="1600" dirty="0" smtClean="0">
                <a:solidFill>
                  <a:schemeClr val="bg1"/>
                </a:solidFill>
                <a:cs typeface="B Mitra" panose="00000400000000000000" pitchFamily="2" charset="-78"/>
              </a:rPr>
              <a:t>مرتبط به </a:t>
            </a:r>
            <a:r>
              <a:rPr lang="fa-IR" sz="1600" dirty="0">
                <a:solidFill>
                  <a:schemeClr val="bg1"/>
                </a:solidFill>
                <a:cs typeface="B Mitra" panose="00000400000000000000" pitchFamily="2" charset="-78"/>
              </a:rPr>
              <a:t>هم تشكيل شده است:</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48705"/>
                                        </p:tgtEl>
                                        <p:attrNameLst>
                                          <p:attrName>style.visibility</p:attrName>
                                        </p:attrNameLst>
                                      </p:cBhvr>
                                      <p:to>
                                        <p:strVal val="visible"/>
                                      </p:to>
                                    </p:set>
                                    <p:animEffect transition="in" filter="fade">
                                      <p:cBhvr>
                                        <p:cTn id="7" dur="1000"/>
                                        <p:tgtEl>
                                          <p:spTgt spid="1048705"/>
                                        </p:tgtEl>
                                      </p:cBhvr>
                                    </p:animEffect>
                                    <p:anim calcmode="lin" valueType="num">
                                      <p:cBhvr>
                                        <p:cTn id="8" dur="1000" fill="hold"/>
                                        <p:tgtEl>
                                          <p:spTgt spid="1048705"/>
                                        </p:tgtEl>
                                        <p:attrNameLst>
                                          <p:attrName>ppt_x</p:attrName>
                                        </p:attrNameLst>
                                      </p:cBhvr>
                                      <p:tavLst>
                                        <p:tav tm="0">
                                          <p:val>
                                            <p:strVal val="#ppt_x"/>
                                          </p:val>
                                        </p:tav>
                                        <p:tav tm="100000">
                                          <p:val>
                                            <p:strVal val="#ppt_x"/>
                                          </p:val>
                                        </p:tav>
                                      </p:tavLst>
                                    </p:anim>
                                    <p:anim calcmode="lin" valueType="num">
                                      <p:cBhvr>
                                        <p:cTn id="9" dur="1000" fill="hold"/>
                                        <p:tgtEl>
                                          <p:spTgt spid="104870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48702"/>
                                        </p:tgtEl>
                                        <p:attrNameLst>
                                          <p:attrName>style.visibility</p:attrName>
                                        </p:attrNameLst>
                                      </p:cBhvr>
                                      <p:to>
                                        <p:strVal val="visible"/>
                                      </p:to>
                                    </p:set>
                                    <p:animEffect transition="in" filter="barn(inVertical)">
                                      <p:cBhvr>
                                        <p:cTn id="14" dur="500"/>
                                        <p:tgtEl>
                                          <p:spTgt spid="104870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048703"/>
                                        </p:tgtEl>
                                        <p:attrNameLst>
                                          <p:attrName>style.visibility</p:attrName>
                                        </p:attrNameLst>
                                      </p:cBhvr>
                                      <p:to>
                                        <p:strVal val="visible"/>
                                      </p:to>
                                    </p:set>
                                    <p:animEffect transition="in" filter="barn(inVertical)">
                                      <p:cBhvr>
                                        <p:cTn id="17" dur="500"/>
                                        <p:tgtEl>
                                          <p:spTgt spid="104870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48699"/>
                                        </p:tgtEl>
                                        <p:attrNameLst>
                                          <p:attrName>style.visibility</p:attrName>
                                        </p:attrNameLst>
                                      </p:cBhvr>
                                      <p:to>
                                        <p:strVal val="visible"/>
                                      </p:to>
                                    </p:set>
                                    <p:animEffect transition="in" filter="barn(inVertical)">
                                      <p:cBhvr>
                                        <p:cTn id="22" dur="500"/>
                                        <p:tgtEl>
                                          <p:spTgt spid="104869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48700"/>
                                        </p:tgtEl>
                                        <p:attrNameLst>
                                          <p:attrName>style.visibility</p:attrName>
                                        </p:attrNameLst>
                                      </p:cBhvr>
                                      <p:to>
                                        <p:strVal val="visible"/>
                                      </p:to>
                                    </p:set>
                                    <p:animEffect transition="in" filter="barn(inVertical)">
                                      <p:cBhvr>
                                        <p:cTn id="25" dur="500"/>
                                        <p:tgtEl>
                                          <p:spTgt spid="104870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48697"/>
                                        </p:tgtEl>
                                        <p:attrNameLst>
                                          <p:attrName>style.visibility</p:attrName>
                                        </p:attrNameLst>
                                      </p:cBhvr>
                                      <p:to>
                                        <p:strVal val="visible"/>
                                      </p:to>
                                    </p:set>
                                    <p:animEffect transition="in" filter="barn(inVertical)">
                                      <p:cBhvr>
                                        <p:cTn id="30" dur="500"/>
                                        <p:tgtEl>
                                          <p:spTgt spid="1048697"/>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048696"/>
                                        </p:tgtEl>
                                        <p:attrNameLst>
                                          <p:attrName>style.visibility</p:attrName>
                                        </p:attrNameLst>
                                      </p:cBhvr>
                                      <p:to>
                                        <p:strVal val="visible"/>
                                      </p:to>
                                    </p:set>
                                    <p:animEffect transition="in" filter="barn(inVertical)">
                                      <p:cBhvr>
                                        <p:cTn id="33" dur="500"/>
                                        <p:tgtEl>
                                          <p:spTgt spid="1048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6" grpId="0"/>
      <p:bldP spid="1048697" grpId="0"/>
      <p:bldP spid="1048699" grpId="0"/>
      <p:bldP spid="1048700" grpId="0"/>
      <p:bldP spid="1048702" grpId="0"/>
      <p:bldP spid="1048703" grpId="0"/>
      <p:bldP spid="104870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6"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707"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smtClean="0">
                <a:cs typeface="B Mitra" panose="00000400000000000000" pitchFamily="2" charset="-78"/>
              </a:rPr>
              <a:t>استراتژی تکنولوژی</a:t>
            </a:r>
          </a:p>
          <a:p>
            <a:pPr algn="just" rtl="1">
              <a:buFont typeface="Wingdings" panose="05000000000000000000" pitchFamily="2" charset="2"/>
              <a:buChar char="ü"/>
            </a:pPr>
            <a:r>
              <a:rPr lang="fa-IR" sz="1600" dirty="0">
                <a:cs typeface="B Mitra" panose="00000400000000000000" pitchFamily="2" charset="-78"/>
              </a:rPr>
              <a:t>هدف از استراتژي تكنولوژي، دستيابي به مزيت تكنولوژيكي پايداري است كه مزيت رقابتي مشخصي را به دنبال </a:t>
            </a:r>
            <a:r>
              <a:rPr lang="fa-IR" sz="1600" dirty="0" smtClean="0">
                <a:cs typeface="B Mitra" panose="00000400000000000000" pitchFamily="2" charset="-78"/>
              </a:rPr>
              <a:t>دارد. مهار </a:t>
            </a:r>
            <a:r>
              <a:rPr lang="fa-IR" sz="1600" dirty="0">
                <a:cs typeface="B Mitra" panose="00000400000000000000" pitchFamily="2" charset="-78"/>
              </a:rPr>
              <a:t>و به كارگيري تكنولوژي هاي شركت بايستي مطابق با برنامه هايي باشد كه به دقت و به خوبي طراحي </a:t>
            </a:r>
            <a:r>
              <a:rPr lang="fa-IR" sz="1600" dirty="0" smtClean="0">
                <a:cs typeface="B Mitra" panose="00000400000000000000" pitchFamily="2" charset="-78"/>
              </a:rPr>
              <a:t>شده باشند.</a:t>
            </a:r>
          </a:p>
          <a:p>
            <a:pPr marL="0" indent="0" algn="just" rtl="1">
              <a:buNone/>
            </a:pPr>
            <a:endParaRPr lang="fa-IR" sz="1600" dirty="0" smtClean="0">
              <a:cs typeface="B Mitra" panose="00000400000000000000" pitchFamily="2" charset="-78"/>
            </a:endParaRPr>
          </a:p>
          <a:p>
            <a:pPr algn="just" rtl="1">
              <a:buFont typeface="Wingdings" panose="05000000000000000000" pitchFamily="2" charset="2"/>
              <a:buChar char="ü"/>
            </a:pPr>
            <a:r>
              <a:rPr lang="fa-IR" sz="1600" b="1" dirty="0" smtClean="0">
                <a:cs typeface="B Mitra" panose="00000400000000000000" pitchFamily="2" charset="-78"/>
              </a:rPr>
              <a:t>تعريف </a:t>
            </a:r>
            <a:r>
              <a:rPr lang="fa-IR" sz="1600" b="1" dirty="0">
                <a:cs typeface="B Mitra" panose="00000400000000000000" pitchFamily="2" charset="-78"/>
              </a:rPr>
              <a:t>استراتژي </a:t>
            </a:r>
            <a:r>
              <a:rPr lang="fa-IR" sz="1600" b="1" dirty="0" smtClean="0">
                <a:cs typeface="B Mitra" panose="00000400000000000000" pitchFamily="2" charset="-78"/>
              </a:rPr>
              <a:t>تكنولوژي : </a:t>
            </a:r>
          </a:p>
          <a:p>
            <a:pPr algn="just" rtl="1">
              <a:buFont typeface="Wingdings" panose="05000000000000000000" pitchFamily="2" charset="2"/>
              <a:buChar char="ü"/>
            </a:pPr>
            <a:r>
              <a:rPr lang="fa-IR" sz="1600" dirty="0" smtClean="0">
                <a:cs typeface="B Mitra" panose="00000400000000000000" pitchFamily="2" charset="-78"/>
              </a:rPr>
              <a:t>بكارگيري</a:t>
            </a:r>
            <a:r>
              <a:rPr lang="fa-IR" sz="1600" dirty="0">
                <a:cs typeface="B Mitra" panose="00000400000000000000" pitchFamily="2" charset="-78"/>
              </a:rPr>
              <a:t>، توسعه و نگهداري كليت دانش و توانايي سازمان است</a:t>
            </a:r>
            <a:r>
              <a:rPr lang="fa-IR" sz="1600" dirty="0" smtClean="0">
                <a:cs typeface="B Mitra" panose="00000400000000000000" pitchFamily="2" charset="-78"/>
              </a:rPr>
              <a:t>.</a:t>
            </a:r>
            <a:endParaRPr lang="fa-IR" sz="1600" dirty="0">
              <a:cs typeface="B Mitra" panose="00000400000000000000" pitchFamily="2" charset="-78"/>
            </a:endParaRPr>
          </a:p>
          <a:p>
            <a:pPr algn="just" rtl="1">
              <a:buFont typeface="Wingdings" panose="05000000000000000000" pitchFamily="2" charset="2"/>
              <a:buChar char="ü"/>
            </a:pPr>
            <a:r>
              <a:rPr lang="fa-IR" sz="1600" dirty="0">
                <a:cs typeface="B Mitra" panose="00000400000000000000" pitchFamily="2" charset="-78"/>
              </a:rPr>
              <a:t>يك استراتژي عملياتي است كه مي توان آن را ترجمان استراتژي كلان سازمان در حوزه </a:t>
            </a:r>
            <a:r>
              <a:rPr lang="fa-IR" sz="1600" dirty="0" smtClean="0">
                <a:cs typeface="B Mitra" panose="00000400000000000000" pitchFamily="2" charset="-78"/>
              </a:rPr>
              <a:t>ي تكنولوژي </a:t>
            </a:r>
            <a:r>
              <a:rPr lang="fa-IR" sz="1600" dirty="0">
                <a:cs typeface="B Mitra" panose="00000400000000000000" pitchFamily="2" charset="-78"/>
              </a:rPr>
              <a:t>دانست، به طوري كه روش كسب موقعيت برتر رقابتي يا روش تحقق هدف هاي بلندمدت سازمان را از </a:t>
            </a:r>
            <a:r>
              <a:rPr lang="fa-IR" sz="1600" dirty="0" smtClean="0">
                <a:cs typeface="B Mitra" panose="00000400000000000000" pitchFamily="2" charset="-78"/>
              </a:rPr>
              <a:t>طريق تكنولوژي </a:t>
            </a:r>
            <a:r>
              <a:rPr lang="fa-IR" sz="1600" dirty="0">
                <a:cs typeface="B Mitra" panose="00000400000000000000" pitchFamily="2" charset="-78"/>
              </a:rPr>
              <a:t>تعيين مي </a:t>
            </a:r>
            <a:r>
              <a:rPr lang="fa-IR" sz="1600" dirty="0" smtClean="0">
                <a:cs typeface="B Mitra" panose="00000400000000000000" pitchFamily="2" charset="-78"/>
              </a:rPr>
              <a:t>كند (حسين </a:t>
            </a:r>
            <a:r>
              <a:rPr lang="fa-IR" sz="1600" dirty="0">
                <a:cs typeface="B Mitra" panose="00000400000000000000" pitchFamily="2" charset="-78"/>
              </a:rPr>
              <a:t>اثباتي، اميرهوشنگ كريميان، حميدرضا </a:t>
            </a:r>
            <a:r>
              <a:rPr lang="fa-IR" sz="1600" dirty="0" smtClean="0">
                <a:cs typeface="B Mitra" panose="00000400000000000000" pitchFamily="2" charset="-78"/>
              </a:rPr>
              <a:t>آقاپور).</a:t>
            </a:r>
            <a:endParaRPr lang="fa-IR" sz="1600" dirty="0">
              <a:cs typeface="B Mitra" panose="00000400000000000000" pitchFamily="2" charset="-78"/>
            </a:endParaRPr>
          </a:p>
          <a:p>
            <a:pPr algn="just" rtl="1">
              <a:buFont typeface="Wingdings" panose="05000000000000000000" pitchFamily="2" charset="2"/>
              <a:buChar char="ü"/>
            </a:pPr>
            <a:r>
              <a:rPr lang="fa-IR" sz="1600" dirty="0">
                <a:cs typeface="B Mitra" panose="00000400000000000000" pitchFamily="2" charset="-78"/>
              </a:rPr>
              <a:t>مديريت تكنولوژي زماني موفق خواهد بود كه ميان استراتژي كسب و كار و استراتژي تكنولوژي، ارتباطي مناسب </a:t>
            </a:r>
            <a:r>
              <a:rPr lang="fa-IR" sz="1600" dirty="0" smtClean="0">
                <a:cs typeface="B Mitra" panose="00000400000000000000" pitchFamily="2" charset="-78"/>
              </a:rPr>
              <a:t>برقرار شود.</a:t>
            </a:r>
            <a:endParaRPr lang="fa-IR" sz="1600" dirty="0">
              <a:cs typeface="B Mitra" panose="00000400000000000000" pitchFamily="2" charset="-78"/>
            </a:endParaRPr>
          </a:p>
        </p:txBody>
      </p:sp>
      <p:pic>
        <p:nvPicPr>
          <p:cNvPr id="2097250"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51"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52" name="Picture 5"/>
          <p:cNvPicPr>
            <a:picLocks noChangeAspect="1"/>
          </p:cNvPicPr>
          <p:nvPr/>
        </p:nvPicPr>
        <p:blipFill>
          <a:blip r:embed="rId3"/>
          <a:stretch>
            <a:fillRect/>
          </a:stretch>
        </p:blipFill>
        <p:spPr>
          <a:xfrm>
            <a:off x="0" y="0"/>
            <a:ext cx="707137" cy="707137"/>
          </a:xfrm>
          <a:prstGeom prst="rect">
            <a:avLst/>
          </a:prstGeom>
        </p:spPr>
      </p:pic>
      <p:pic>
        <p:nvPicPr>
          <p:cNvPr id="2097253" name="Picture 6"/>
          <p:cNvPicPr>
            <a:picLocks noChangeAspect="1"/>
          </p:cNvPicPr>
          <p:nvPr/>
        </p:nvPicPr>
        <p:blipFill>
          <a:blip r:embed="rId4"/>
          <a:stretch>
            <a:fillRect/>
          </a:stretch>
        </p:blipFill>
        <p:spPr>
          <a:xfrm>
            <a:off x="7403966" y="3901910"/>
            <a:ext cx="1740034" cy="1241590"/>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707">
                                            <p:txEl>
                                              <p:pRg st="0" end="0"/>
                                            </p:txEl>
                                          </p:spTgt>
                                        </p:tgtEl>
                                      </p:cBhvr>
                                    </p:animEffect>
                                    <p:animScale>
                                      <p:cBhvr>
                                        <p:cTn id="7" dur="250" autoRev="1" fill="hold"/>
                                        <p:tgtEl>
                                          <p:spTgt spid="1048707">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48707">
                                            <p:txEl>
                                              <p:pRg st="1" end="1"/>
                                            </p:txEl>
                                          </p:spTgt>
                                        </p:tgtEl>
                                        <p:attrNameLst>
                                          <p:attrName>style.visibility</p:attrName>
                                        </p:attrNameLst>
                                      </p:cBhvr>
                                      <p:to>
                                        <p:strVal val="visible"/>
                                      </p:to>
                                    </p:set>
                                    <p:animEffect transition="in" filter="fade">
                                      <p:cBhvr>
                                        <p:cTn id="12" dur="1000"/>
                                        <p:tgtEl>
                                          <p:spTgt spid="1048707">
                                            <p:txEl>
                                              <p:pRg st="1" end="1"/>
                                            </p:txEl>
                                          </p:spTgt>
                                        </p:tgtEl>
                                      </p:cBhvr>
                                    </p:animEffect>
                                    <p:anim calcmode="lin" valueType="num">
                                      <p:cBhvr>
                                        <p:cTn id="13" dur="1000" fill="hold"/>
                                        <p:tgtEl>
                                          <p:spTgt spid="104870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487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48707">
                                            <p:txEl>
                                              <p:pRg st="3" end="3"/>
                                            </p:txEl>
                                          </p:spTgt>
                                        </p:tgtEl>
                                        <p:attrNameLst>
                                          <p:attrName>style.visibility</p:attrName>
                                        </p:attrNameLst>
                                      </p:cBhvr>
                                      <p:to>
                                        <p:strVal val="visible"/>
                                      </p:to>
                                    </p:set>
                                    <p:animEffect transition="in" filter="fade">
                                      <p:cBhvr>
                                        <p:cTn id="19" dur="1000"/>
                                        <p:tgtEl>
                                          <p:spTgt spid="1048707">
                                            <p:txEl>
                                              <p:pRg st="3" end="3"/>
                                            </p:txEl>
                                          </p:spTgt>
                                        </p:tgtEl>
                                      </p:cBhvr>
                                    </p:animEffect>
                                    <p:anim calcmode="lin" valueType="num">
                                      <p:cBhvr>
                                        <p:cTn id="20" dur="1000" fill="hold"/>
                                        <p:tgtEl>
                                          <p:spTgt spid="1048707">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048707">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48707">
                                            <p:txEl>
                                              <p:pRg st="4" end="4"/>
                                            </p:txEl>
                                          </p:spTgt>
                                        </p:tgtEl>
                                        <p:attrNameLst>
                                          <p:attrName>style.visibility</p:attrName>
                                        </p:attrNameLst>
                                      </p:cBhvr>
                                      <p:to>
                                        <p:strVal val="visible"/>
                                      </p:to>
                                    </p:set>
                                    <p:animEffect transition="in" filter="fade">
                                      <p:cBhvr>
                                        <p:cTn id="24" dur="1000"/>
                                        <p:tgtEl>
                                          <p:spTgt spid="1048707">
                                            <p:txEl>
                                              <p:pRg st="4" end="4"/>
                                            </p:txEl>
                                          </p:spTgt>
                                        </p:tgtEl>
                                      </p:cBhvr>
                                    </p:animEffect>
                                    <p:anim calcmode="lin" valueType="num">
                                      <p:cBhvr>
                                        <p:cTn id="25" dur="1000" fill="hold"/>
                                        <p:tgtEl>
                                          <p:spTgt spid="1048707">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048707">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48707">
                                            <p:txEl>
                                              <p:pRg st="5" end="5"/>
                                            </p:txEl>
                                          </p:spTgt>
                                        </p:tgtEl>
                                        <p:attrNameLst>
                                          <p:attrName>style.visibility</p:attrName>
                                        </p:attrNameLst>
                                      </p:cBhvr>
                                      <p:to>
                                        <p:strVal val="visible"/>
                                      </p:to>
                                    </p:set>
                                    <p:animEffect transition="in" filter="fade">
                                      <p:cBhvr>
                                        <p:cTn id="29" dur="1000"/>
                                        <p:tgtEl>
                                          <p:spTgt spid="1048707">
                                            <p:txEl>
                                              <p:pRg st="5" end="5"/>
                                            </p:txEl>
                                          </p:spTgt>
                                        </p:tgtEl>
                                      </p:cBhvr>
                                    </p:animEffect>
                                    <p:anim calcmode="lin" valueType="num">
                                      <p:cBhvr>
                                        <p:cTn id="30" dur="1000" fill="hold"/>
                                        <p:tgtEl>
                                          <p:spTgt spid="104870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1048707">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48707">
                                            <p:txEl>
                                              <p:pRg st="6" end="6"/>
                                            </p:txEl>
                                          </p:spTgt>
                                        </p:tgtEl>
                                        <p:attrNameLst>
                                          <p:attrName>style.visibility</p:attrName>
                                        </p:attrNameLst>
                                      </p:cBhvr>
                                      <p:to>
                                        <p:strVal val="visible"/>
                                      </p:to>
                                    </p:set>
                                    <p:animEffect transition="in" filter="fade">
                                      <p:cBhvr>
                                        <p:cTn id="34" dur="1000"/>
                                        <p:tgtEl>
                                          <p:spTgt spid="1048707">
                                            <p:txEl>
                                              <p:pRg st="6" end="6"/>
                                            </p:txEl>
                                          </p:spTgt>
                                        </p:tgtEl>
                                      </p:cBhvr>
                                    </p:animEffect>
                                    <p:anim calcmode="lin" valueType="num">
                                      <p:cBhvr>
                                        <p:cTn id="35" dur="1000" fill="hold"/>
                                        <p:tgtEl>
                                          <p:spTgt spid="1048707">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104870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6"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707"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smtClean="0">
                <a:cs typeface="B Mitra" panose="00000400000000000000" pitchFamily="2" charset="-78"/>
              </a:rPr>
              <a:t>استراتژی تکنولوژی</a:t>
            </a:r>
          </a:p>
          <a:p>
            <a:pPr algn="just" rtl="1">
              <a:buFont typeface="Wingdings" panose="05000000000000000000" pitchFamily="2" charset="2"/>
              <a:buChar char="ü"/>
            </a:pPr>
            <a:r>
              <a:rPr lang="fa-IR" sz="1600" dirty="0" smtClean="0">
                <a:cs typeface="B Mitra" panose="00000400000000000000" pitchFamily="2" charset="-78"/>
              </a:rPr>
              <a:t>جایگاه استراتژی تکنولوژی در مقایسه با سایر استراتژی ها</a:t>
            </a:r>
          </a:p>
          <a:p>
            <a:pPr algn="just" rtl="1">
              <a:buFont typeface="Wingdings" panose="05000000000000000000" pitchFamily="2" charset="2"/>
              <a:buChar char="ü"/>
            </a:pPr>
            <a:r>
              <a:rPr lang="en-US" sz="1400" dirty="0" smtClean="0">
                <a:cs typeface="B Mitra" panose="00000400000000000000" pitchFamily="2" charset="-78"/>
              </a:rPr>
              <a:t>SBU</a:t>
            </a:r>
            <a:r>
              <a:rPr lang="fa-IR" sz="1400" dirty="0" smtClean="0">
                <a:cs typeface="B Mitra" panose="00000400000000000000" pitchFamily="2" charset="-78"/>
              </a:rPr>
              <a:t> : واحد تولید یا خدمات مستقلی که در بازاری</a:t>
            </a:r>
          </a:p>
          <a:p>
            <a:pPr marL="0" indent="0" algn="just" rtl="1">
              <a:buNone/>
            </a:pPr>
            <a:r>
              <a:rPr lang="fa-IR" sz="1400" dirty="0" smtClean="0">
                <a:cs typeface="B Mitra" panose="00000400000000000000" pitchFamily="2" charset="-78"/>
              </a:rPr>
              <a:t>مشخص فعالیت می کند.</a:t>
            </a:r>
          </a:p>
          <a:p>
            <a:pPr algn="just" rtl="1">
              <a:buFont typeface="Wingdings" panose="05000000000000000000" pitchFamily="2" charset="2"/>
              <a:buChar char="ü"/>
            </a:pPr>
            <a:endParaRPr lang="fa-IR" sz="1600" dirty="0" smtClean="0">
              <a:cs typeface="B Mitra" panose="00000400000000000000" pitchFamily="2" charset="-78"/>
            </a:endParaRPr>
          </a:p>
          <a:p>
            <a:pPr algn="just" rtl="1">
              <a:buFont typeface="Wingdings" panose="05000000000000000000" pitchFamily="2" charset="2"/>
              <a:buChar char="ü"/>
            </a:pPr>
            <a:endParaRPr lang="fa-IR" sz="1800" b="1" dirty="0" smtClean="0">
              <a:cs typeface="B Mitra" panose="00000400000000000000" pitchFamily="2" charset="-78"/>
            </a:endParaRPr>
          </a:p>
        </p:txBody>
      </p:sp>
      <p:pic>
        <p:nvPicPr>
          <p:cNvPr id="2097250"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51"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52" name="Picture 5"/>
          <p:cNvPicPr>
            <a:picLocks noChangeAspect="1"/>
          </p:cNvPicPr>
          <p:nvPr/>
        </p:nvPicPr>
        <p:blipFill>
          <a:blip r:embed="rId3"/>
          <a:stretch>
            <a:fillRect/>
          </a:stretch>
        </p:blipFill>
        <p:spPr>
          <a:xfrm>
            <a:off x="0" y="0"/>
            <a:ext cx="707137" cy="707137"/>
          </a:xfrm>
          <a:prstGeom prst="rect">
            <a:avLst/>
          </a:prstGeom>
        </p:spPr>
      </p:pic>
      <p:pic>
        <p:nvPicPr>
          <p:cNvPr id="2097253" name="Picture 6"/>
          <p:cNvPicPr>
            <a:picLocks noChangeAspect="1"/>
          </p:cNvPicPr>
          <p:nvPr/>
        </p:nvPicPr>
        <p:blipFill>
          <a:blip r:embed="rId4"/>
          <a:stretch>
            <a:fillRect/>
          </a:stretch>
        </p:blipFill>
        <p:spPr>
          <a:xfrm>
            <a:off x="7403966" y="3901910"/>
            <a:ext cx="1740034" cy="1241590"/>
          </a:xfrm>
          <a:prstGeom prst="rect">
            <a:avLst/>
          </a:prstGeom>
          <a:ln>
            <a:noFill/>
          </a:ln>
          <a:effectLst>
            <a:outerShdw blurRad="190500" algn="tl" rotWithShape="0">
              <a:srgbClr val="000000">
                <a:alpha val="70000"/>
              </a:srgbClr>
            </a:outerShdw>
          </a:effec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1633841"/>
            <a:ext cx="4992411" cy="2867368"/>
          </a:xfrm>
          <a:prstGeom prst="rect">
            <a:avLst/>
          </a:prstGeom>
        </p:spPr>
      </p:pic>
    </p:spTree>
    <p:extLst>
      <p:ext uri="{BB962C8B-B14F-4D97-AF65-F5344CB8AC3E}">
        <p14:creationId xmlns:p14="http://schemas.microsoft.com/office/powerpoint/2010/main" val="42863241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707">
                                            <p:txEl>
                                              <p:pRg st="0" end="0"/>
                                            </p:txEl>
                                          </p:spTgt>
                                        </p:tgtEl>
                                      </p:cBhvr>
                                    </p:animEffect>
                                    <p:animScale>
                                      <p:cBhvr>
                                        <p:cTn id="7" dur="250" autoRev="1" fill="hold"/>
                                        <p:tgtEl>
                                          <p:spTgt spid="1048707">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8707">
                                            <p:txEl>
                                              <p:pRg st="1" end="1"/>
                                            </p:txEl>
                                          </p:spTgt>
                                        </p:tgtEl>
                                        <p:attrNameLst>
                                          <p:attrName>style.visibility</p:attrName>
                                        </p:attrNameLst>
                                      </p:cBhvr>
                                      <p:to>
                                        <p:strVal val="visible"/>
                                      </p:to>
                                    </p:set>
                                    <p:animEffect transition="in" filter="fade">
                                      <p:cBhvr>
                                        <p:cTn id="12" dur="500"/>
                                        <p:tgtEl>
                                          <p:spTgt spid="10487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48707">
                                            <p:txEl>
                                              <p:pRg st="2" end="2"/>
                                            </p:txEl>
                                          </p:spTgt>
                                        </p:tgtEl>
                                        <p:attrNameLst>
                                          <p:attrName>style.visibility</p:attrName>
                                        </p:attrNameLst>
                                      </p:cBhvr>
                                      <p:to>
                                        <p:strVal val="visible"/>
                                      </p:to>
                                    </p:set>
                                    <p:animEffect transition="in" filter="wipe(down)">
                                      <p:cBhvr>
                                        <p:cTn id="17" dur="500"/>
                                        <p:tgtEl>
                                          <p:spTgt spid="1048707">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1048707">
                                            <p:txEl>
                                              <p:pRg st="3" end="3"/>
                                            </p:txEl>
                                          </p:spTgt>
                                        </p:tgtEl>
                                        <p:attrNameLst>
                                          <p:attrName>style.visibility</p:attrName>
                                        </p:attrNameLst>
                                      </p:cBhvr>
                                      <p:to>
                                        <p:strVal val="visible"/>
                                      </p:to>
                                    </p:set>
                                    <p:animEffect transition="in" filter="wipe(down)">
                                      <p:cBhvr>
                                        <p:cTn id="20" dur="500"/>
                                        <p:tgtEl>
                                          <p:spTgt spid="104870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8"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709"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a:cs typeface="B Mitra" panose="00000400000000000000" pitchFamily="2" charset="-78"/>
              </a:rPr>
              <a:t>قلمرو وظیفه ای </a:t>
            </a:r>
            <a:r>
              <a:rPr lang="fa-IR" sz="1800" b="1" dirty="0" smtClean="0">
                <a:cs typeface="B Mitra" panose="00000400000000000000" pitchFamily="2" charset="-78"/>
              </a:rPr>
              <a:t>تکنولوژی</a:t>
            </a:r>
            <a:endParaRPr lang="fa-IR" sz="1600" dirty="0">
              <a:cs typeface="B Mitra" panose="00000400000000000000" pitchFamily="2" charset="-78"/>
            </a:endParaRPr>
          </a:p>
          <a:p>
            <a:pPr algn="just" rtl="1">
              <a:buFont typeface="Wingdings" panose="05000000000000000000" pitchFamily="2" charset="2"/>
              <a:buChar char="ü"/>
            </a:pPr>
            <a:r>
              <a:rPr lang="fa-IR" sz="1600" dirty="0">
                <a:cs typeface="B Mitra" panose="00000400000000000000" pitchFamily="2" charset="-78"/>
              </a:rPr>
              <a:t>حوزه تکنولوژی قلب سازمان برای ایجاد نوآوری های فنی است . اما مدیریت تکنولوژی ، یک چالش میان وظیفه ای به شمار می آید.</a:t>
            </a:r>
          </a:p>
          <a:p>
            <a:pPr algn="just" rtl="1">
              <a:buFont typeface="Wingdings" panose="05000000000000000000" pitchFamily="2" charset="2"/>
              <a:buChar char="ü"/>
            </a:pPr>
            <a:r>
              <a:rPr lang="fa-IR" sz="1600" dirty="0">
                <a:cs typeface="B Mitra" panose="00000400000000000000" pitchFamily="2" charset="-78"/>
              </a:rPr>
              <a:t>دو فرایند اصلی حیطه وظیفه ای تکنولوژی ، عبارتند از توسعه محصول ( محصول جدید) و توسعه فرایند ( مربوط به فرایند تولید). </a:t>
            </a:r>
          </a:p>
          <a:p>
            <a:pPr algn="just" rtl="1">
              <a:buFont typeface="Wingdings" panose="05000000000000000000" pitchFamily="2" charset="2"/>
              <a:buChar char="ü"/>
            </a:pPr>
            <a:r>
              <a:rPr lang="fa-IR" sz="1600" dirty="0">
                <a:cs typeface="B Mitra" panose="00000400000000000000" pitchFamily="2" charset="-78"/>
              </a:rPr>
              <a:t>توسعه محصول و توسعه فرآیند در کنار هم ، مجموعه کل فعالیت های تکنولوژی هر سازمانی را تشکیل می دهد. </a:t>
            </a:r>
          </a:p>
          <a:p>
            <a:pPr algn="just" rtl="1">
              <a:buFont typeface="Wingdings" panose="05000000000000000000" pitchFamily="2" charset="2"/>
              <a:buChar char="ü"/>
            </a:pPr>
            <a:r>
              <a:rPr lang="fa-IR" sz="1600" dirty="0">
                <a:cs typeface="B Mitra" panose="00000400000000000000" pitchFamily="2" charset="-78"/>
              </a:rPr>
              <a:t>هدف استراتژی تکنولوژی ، کمک کردن به عنوان یک نیروی میانجی میان مسائل فناورانه درون شرکت و محیط خارجی آن است.</a:t>
            </a:r>
          </a:p>
          <a:p>
            <a:pPr marL="0" indent="0" algn="just" rtl="1">
              <a:buNone/>
            </a:pPr>
            <a:endParaRPr lang="fa-IR" sz="1600" dirty="0">
              <a:cs typeface="B Mitra" panose="00000400000000000000" pitchFamily="2" charset="-78"/>
            </a:endParaRPr>
          </a:p>
          <a:p>
            <a:pPr algn="just" rtl="1">
              <a:buFont typeface="Wingdings" panose="05000000000000000000" pitchFamily="2" charset="2"/>
              <a:buChar char="ü"/>
            </a:pPr>
            <a:r>
              <a:rPr lang="fa-IR" sz="1800" b="1" dirty="0">
                <a:cs typeface="B Mitra" panose="00000400000000000000" pitchFamily="2" charset="-78"/>
              </a:rPr>
              <a:t>شناسائی </a:t>
            </a:r>
            <a:r>
              <a:rPr lang="fa-IR" sz="1800" b="1" dirty="0" smtClean="0">
                <a:cs typeface="B Mitra" panose="00000400000000000000" pitchFamily="2" charset="-78"/>
              </a:rPr>
              <a:t>تکنولوژی</a:t>
            </a:r>
            <a:endParaRPr lang="fa-IR" sz="1800" b="1" dirty="0">
              <a:cs typeface="B Mitra" panose="00000400000000000000" pitchFamily="2" charset="-78"/>
            </a:endParaRPr>
          </a:p>
          <a:p>
            <a:pPr algn="just" rtl="1">
              <a:buFont typeface="Wingdings" panose="05000000000000000000" pitchFamily="2" charset="2"/>
              <a:buChar char="ü"/>
            </a:pPr>
            <a:r>
              <a:rPr lang="fa-IR" sz="1600" dirty="0">
                <a:cs typeface="B Mitra" panose="00000400000000000000" pitchFamily="2" charset="-78"/>
              </a:rPr>
              <a:t>شناسایی تکنولوژی به مفهوم تهیه فهرستی از تکنولوژی های موجود یا مورد نیاز برای تولید محصولات یا ارائه خدمات یک سازمان می باشد.</a:t>
            </a:r>
          </a:p>
          <a:p>
            <a:pPr algn="just" rtl="1">
              <a:buFont typeface="Wingdings" panose="05000000000000000000" pitchFamily="2" charset="2"/>
              <a:buChar char="ü"/>
            </a:pPr>
            <a:r>
              <a:rPr lang="fa-IR" sz="1600" dirty="0">
                <a:cs typeface="B Mitra" panose="00000400000000000000" pitchFamily="2" charset="-78"/>
              </a:rPr>
              <a:t>ابعاد شناسایی تکنولوژی شامل 6 دسته اجزاء تکنولوژی ، وسایل ، فرایندها ، سیستم ها، مواد اولیه و کاربردها می شود (</a:t>
            </a:r>
            <a:r>
              <a:rPr lang="en-US" sz="1600" dirty="0">
                <a:cs typeface="B Mitra" panose="00000400000000000000" pitchFamily="2" charset="-78"/>
              </a:rPr>
              <a:t>Betz,1987) .</a:t>
            </a:r>
          </a:p>
          <a:p>
            <a:pPr algn="just" rtl="1">
              <a:buFont typeface="Wingdings" panose="05000000000000000000" pitchFamily="2" charset="2"/>
              <a:buChar char="ü"/>
            </a:pPr>
            <a:r>
              <a:rPr lang="fa-IR" sz="1600" dirty="0">
                <a:cs typeface="B Mitra" panose="00000400000000000000" pitchFamily="2" charset="-78"/>
              </a:rPr>
              <a:t>شناسایی تکنولوژی شامل فعالیت گزینش اولیه تکنولوژی اولیه تکنولوژی ها و کاهش آنها می باشد (</a:t>
            </a:r>
            <a:r>
              <a:rPr lang="en-US" sz="1600" dirty="0">
                <a:cs typeface="B Mitra" panose="00000400000000000000" pitchFamily="2" charset="-78"/>
              </a:rPr>
              <a:t>Hax,1996).</a:t>
            </a:r>
          </a:p>
        </p:txBody>
      </p:sp>
      <p:pic>
        <p:nvPicPr>
          <p:cNvPr id="2097254"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55"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56" name="Picture 5"/>
          <p:cNvPicPr>
            <a:picLocks noChangeAspect="1"/>
          </p:cNvPicPr>
          <p:nvPr/>
        </p:nvPicPr>
        <p:blipFill>
          <a:blip r:embed="rId3"/>
          <a:stretch>
            <a:fillRect/>
          </a:stretch>
        </p:blipFill>
        <p:spPr>
          <a:xfrm>
            <a:off x="0" y="0"/>
            <a:ext cx="707137" cy="707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709">
                                            <p:txEl>
                                              <p:pRg st="0" end="0"/>
                                            </p:txEl>
                                          </p:spTgt>
                                        </p:tgtEl>
                                      </p:cBhvr>
                                    </p:animEffect>
                                    <p:animScale>
                                      <p:cBhvr>
                                        <p:cTn id="7" dur="250" autoRev="1" fill="hold"/>
                                        <p:tgtEl>
                                          <p:spTgt spid="1048709">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48709">
                                            <p:txEl>
                                              <p:pRg st="1" end="1"/>
                                            </p:txEl>
                                          </p:spTgt>
                                        </p:tgtEl>
                                        <p:attrNameLst>
                                          <p:attrName>style.visibility</p:attrName>
                                        </p:attrNameLst>
                                      </p:cBhvr>
                                      <p:to>
                                        <p:strVal val="visible"/>
                                      </p:to>
                                    </p:set>
                                    <p:animEffect transition="in" filter="fade">
                                      <p:cBhvr>
                                        <p:cTn id="12" dur="1000"/>
                                        <p:tgtEl>
                                          <p:spTgt spid="1048709">
                                            <p:txEl>
                                              <p:pRg st="1" end="1"/>
                                            </p:txEl>
                                          </p:spTgt>
                                        </p:tgtEl>
                                      </p:cBhvr>
                                    </p:animEffect>
                                    <p:anim calcmode="lin" valueType="num">
                                      <p:cBhvr>
                                        <p:cTn id="13" dur="1000" fill="hold"/>
                                        <p:tgtEl>
                                          <p:spTgt spid="104870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4870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48709">
                                            <p:txEl>
                                              <p:pRg st="2" end="2"/>
                                            </p:txEl>
                                          </p:spTgt>
                                        </p:tgtEl>
                                        <p:attrNameLst>
                                          <p:attrName>style.visibility</p:attrName>
                                        </p:attrNameLst>
                                      </p:cBhvr>
                                      <p:to>
                                        <p:strVal val="visible"/>
                                      </p:to>
                                    </p:set>
                                    <p:animEffect transition="in" filter="fade">
                                      <p:cBhvr>
                                        <p:cTn id="17" dur="1000"/>
                                        <p:tgtEl>
                                          <p:spTgt spid="1048709">
                                            <p:txEl>
                                              <p:pRg st="2" end="2"/>
                                            </p:txEl>
                                          </p:spTgt>
                                        </p:tgtEl>
                                      </p:cBhvr>
                                    </p:animEffect>
                                    <p:anim calcmode="lin" valueType="num">
                                      <p:cBhvr>
                                        <p:cTn id="18" dur="1000" fill="hold"/>
                                        <p:tgtEl>
                                          <p:spTgt spid="104870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4870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48709">
                                            <p:txEl>
                                              <p:pRg st="3" end="3"/>
                                            </p:txEl>
                                          </p:spTgt>
                                        </p:tgtEl>
                                        <p:attrNameLst>
                                          <p:attrName>style.visibility</p:attrName>
                                        </p:attrNameLst>
                                      </p:cBhvr>
                                      <p:to>
                                        <p:strVal val="visible"/>
                                      </p:to>
                                    </p:set>
                                    <p:animEffect transition="in" filter="fade">
                                      <p:cBhvr>
                                        <p:cTn id="22" dur="1000"/>
                                        <p:tgtEl>
                                          <p:spTgt spid="1048709">
                                            <p:txEl>
                                              <p:pRg st="3" end="3"/>
                                            </p:txEl>
                                          </p:spTgt>
                                        </p:tgtEl>
                                      </p:cBhvr>
                                    </p:animEffect>
                                    <p:anim calcmode="lin" valueType="num">
                                      <p:cBhvr>
                                        <p:cTn id="23" dur="1000" fill="hold"/>
                                        <p:tgtEl>
                                          <p:spTgt spid="104870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048709">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48709">
                                            <p:txEl>
                                              <p:pRg st="4" end="4"/>
                                            </p:txEl>
                                          </p:spTgt>
                                        </p:tgtEl>
                                        <p:attrNameLst>
                                          <p:attrName>style.visibility</p:attrName>
                                        </p:attrNameLst>
                                      </p:cBhvr>
                                      <p:to>
                                        <p:strVal val="visible"/>
                                      </p:to>
                                    </p:set>
                                    <p:animEffect transition="in" filter="fade">
                                      <p:cBhvr>
                                        <p:cTn id="27" dur="1000"/>
                                        <p:tgtEl>
                                          <p:spTgt spid="1048709">
                                            <p:txEl>
                                              <p:pRg st="4" end="4"/>
                                            </p:txEl>
                                          </p:spTgt>
                                        </p:tgtEl>
                                      </p:cBhvr>
                                    </p:animEffect>
                                    <p:anim calcmode="lin" valueType="num">
                                      <p:cBhvr>
                                        <p:cTn id="28" dur="1000" fill="hold"/>
                                        <p:tgtEl>
                                          <p:spTgt spid="1048709">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04870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500" tmFilter="0, 0; .2, .5; .8, .5; 1, 0"/>
                                        <p:tgtEl>
                                          <p:spTgt spid="1048709">
                                            <p:txEl>
                                              <p:pRg st="6" end="6"/>
                                            </p:txEl>
                                          </p:spTgt>
                                        </p:tgtEl>
                                      </p:cBhvr>
                                    </p:animEffect>
                                    <p:animScale>
                                      <p:cBhvr>
                                        <p:cTn id="34" dur="250" autoRev="1" fill="hold"/>
                                        <p:tgtEl>
                                          <p:spTgt spid="1048709">
                                            <p:txEl>
                                              <p:pRg st="6" end="6"/>
                                            </p:txEl>
                                          </p:spTgt>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048709">
                                            <p:txEl>
                                              <p:pRg st="7" end="7"/>
                                            </p:txEl>
                                          </p:spTgt>
                                        </p:tgtEl>
                                        <p:attrNameLst>
                                          <p:attrName>style.visibility</p:attrName>
                                        </p:attrNameLst>
                                      </p:cBhvr>
                                      <p:to>
                                        <p:strVal val="visible"/>
                                      </p:to>
                                    </p:set>
                                    <p:animEffect transition="in" filter="fade">
                                      <p:cBhvr>
                                        <p:cTn id="39" dur="1000"/>
                                        <p:tgtEl>
                                          <p:spTgt spid="1048709">
                                            <p:txEl>
                                              <p:pRg st="7" end="7"/>
                                            </p:txEl>
                                          </p:spTgt>
                                        </p:tgtEl>
                                      </p:cBhvr>
                                    </p:animEffect>
                                    <p:anim calcmode="lin" valueType="num">
                                      <p:cBhvr>
                                        <p:cTn id="40" dur="1000" fill="hold"/>
                                        <p:tgtEl>
                                          <p:spTgt spid="1048709">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1048709">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048709">
                                            <p:txEl>
                                              <p:pRg st="8" end="8"/>
                                            </p:txEl>
                                          </p:spTgt>
                                        </p:tgtEl>
                                        <p:attrNameLst>
                                          <p:attrName>style.visibility</p:attrName>
                                        </p:attrNameLst>
                                      </p:cBhvr>
                                      <p:to>
                                        <p:strVal val="visible"/>
                                      </p:to>
                                    </p:set>
                                    <p:animEffect transition="in" filter="fade">
                                      <p:cBhvr>
                                        <p:cTn id="44" dur="1000"/>
                                        <p:tgtEl>
                                          <p:spTgt spid="1048709">
                                            <p:txEl>
                                              <p:pRg st="8" end="8"/>
                                            </p:txEl>
                                          </p:spTgt>
                                        </p:tgtEl>
                                      </p:cBhvr>
                                    </p:animEffect>
                                    <p:anim calcmode="lin" valueType="num">
                                      <p:cBhvr>
                                        <p:cTn id="45" dur="1000" fill="hold"/>
                                        <p:tgtEl>
                                          <p:spTgt spid="1048709">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1048709">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048709">
                                            <p:txEl>
                                              <p:pRg st="9" end="9"/>
                                            </p:txEl>
                                          </p:spTgt>
                                        </p:tgtEl>
                                        <p:attrNameLst>
                                          <p:attrName>style.visibility</p:attrName>
                                        </p:attrNameLst>
                                      </p:cBhvr>
                                      <p:to>
                                        <p:strVal val="visible"/>
                                      </p:to>
                                    </p:set>
                                    <p:animEffect transition="in" filter="fade">
                                      <p:cBhvr>
                                        <p:cTn id="49" dur="1000"/>
                                        <p:tgtEl>
                                          <p:spTgt spid="1048709">
                                            <p:txEl>
                                              <p:pRg st="9" end="9"/>
                                            </p:txEl>
                                          </p:spTgt>
                                        </p:tgtEl>
                                      </p:cBhvr>
                                    </p:animEffect>
                                    <p:anim calcmode="lin" valueType="num">
                                      <p:cBhvr>
                                        <p:cTn id="50" dur="1000" fill="hold"/>
                                        <p:tgtEl>
                                          <p:spTgt spid="1048709">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1048709">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0"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711"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a:cs typeface="B Mitra" panose="00000400000000000000" pitchFamily="2" charset="-78"/>
              </a:rPr>
              <a:t>روش های شناسایی تکنولوژی</a:t>
            </a:r>
          </a:p>
          <a:p>
            <a:pPr marL="0" indent="0" algn="just" rtl="1">
              <a:buNone/>
            </a:pPr>
            <a:r>
              <a:rPr lang="fa-IR" sz="1600" b="1" dirty="0" smtClean="0">
                <a:cs typeface="B Mitra" panose="00000400000000000000" pitchFamily="2" charset="-78"/>
              </a:rPr>
              <a:t>1.    نگرش </a:t>
            </a:r>
            <a:r>
              <a:rPr lang="fa-IR" sz="1600" b="1" dirty="0">
                <a:cs typeface="B Mitra" panose="00000400000000000000" pitchFamily="2" charset="-78"/>
              </a:rPr>
              <a:t>زنجیره </a:t>
            </a:r>
            <a:r>
              <a:rPr lang="fa-IR" sz="1600" b="1" dirty="0" smtClean="0">
                <a:cs typeface="B Mitra" panose="00000400000000000000" pitchFamily="2" charset="-78"/>
              </a:rPr>
              <a:t>ارزش</a:t>
            </a:r>
          </a:p>
          <a:p>
            <a:pPr algn="just" rtl="1">
              <a:buFont typeface="Wingdings" panose="05000000000000000000" pitchFamily="2" charset="2"/>
              <a:buChar char="ü"/>
            </a:pPr>
            <a:endParaRPr lang="fa-IR" sz="1600" dirty="0">
              <a:cs typeface="B Mitra" panose="00000400000000000000" pitchFamily="2" charset="-78"/>
            </a:endParaRPr>
          </a:p>
          <a:p>
            <a:pPr algn="just" rtl="1">
              <a:buFont typeface="Wingdings" panose="05000000000000000000" pitchFamily="2" charset="2"/>
              <a:buChar char="ü"/>
            </a:pPr>
            <a:r>
              <a:rPr lang="fa-IR" sz="1600" dirty="0">
                <a:cs typeface="B Mitra" panose="00000400000000000000" pitchFamily="2" charset="-78"/>
              </a:rPr>
              <a:t>مایکل پورتر هر شرکت را مجموعهای از فعالیت هایی می داند که به منظور طراحی طراحی ، تولید ، بازاریابی ، فروش و خدمات پس از فروش محصول یا خدمات انجام می شوند. </a:t>
            </a:r>
            <a:endParaRPr lang="fa-IR" sz="1600" dirty="0" smtClean="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a:p>
            <a:pPr algn="just" rtl="1">
              <a:buFont typeface="Wingdings" panose="05000000000000000000" pitchFamily="2" charset="2"/>
              <a:buChar char="ü"/>
            </a:pPr>
            <a:r>
              <a:rPr lang="fa-IR" sz="1600" dirty="0">
                <a:cs typeface="B Mitra" panose="00000400000000000000" pitchFamily="2" charset="-78"/>
              </a:rPr>
              <a:t>او معتقد است که هر فعالیت با ارزش در این زنجیره ، اعم از فعالیت های اصلی (مثل تولید ، فروش ، انتقال و...) و پشتیبانی (مثل تهیه مواد اولیه ، تکنولوژی ، نیروی انسانی و...) در بر گیرنده یک یا چند تکنولوژی می باشد . </a:t>
            </a:r>
            <a:endParaRPr lang="fa-IR" sz="1600" dirty="0" smtClean="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a:p>
            <a:pPr algn="just" rtl="1">
              <a:buFont typeface="Wingdings" panose="05000000000000000000" pitchFamily="2" charset="2"/>
              <a:buChar char="ü"/>
            </a:pPr>
            <a:r>
              <a:rPr lang="fa-IR" sz="1600" dirty="0">
                <a:cs typeface="B Mitra" panose="00000400000000000000" pitchFamily="2" charset="-78"/>
              </a:rPr>
              <a:t>رنجیره ارزش ، ابزاری رایج برای شناسائی تکنولوژی های فرایند یک شرکت می باشد . پس از رسم زنجیره ارزش ، یک یا چند تکنولوژی بصورت بالفعل و بالقوه شناسایی می شوند.</a:t>
            </a:r>
          </a:p>
        </p:txBody>
      </p:sp>
      <p:pic>
        <p:nvPicPr>
          <p:cNvPr id="2097257"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58"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59" name="Picture 5"/>
          <p:cNvPicPr>
            <a:picLocks noChangeAspect="1"/>
          </p:cNvPicPr>
          <p:nvPr/>
        </p:nvPicPr>
        <p:blipFill>
          <a:blip r:embed="rId3"/>
          <a:stretch>
            <a:fillRect/>
          </a:stretch>
        </p:blipFill>
        <p:spPr>
          <a:xfrm>
            <a:off x="0" y="0"/>
            <a:ext cx="707137" cy="707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711">
                                            <p:txEl>
                                              <p:pRg st="0" end="0"/>
                                            </p:txEl>
                                          </p:spTgt>
                                        </p:tgtEl>
                                      </p:cBhvr>
                                    </p:animEffect>
                                    <p:animScale>
                                      <p:cBhvr>
                                        <p:cTn id="7" dur="250" autoRev="1" fill="hold"/>
                                        <p:tgtEl>
                                          <p:spTgt spid="1048711">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48711">
                                            <p:txEl>
                                              <p:pRg st="1" end="1"/>
                                            </p:txEl>
                                          </p:spTgt>
                                        </p:tgtEl>
                                        <p:attrNameLst>
                                          <p:attrName>style.visibility</p:attrName>
                                        </p:attrNameLst>
                                      </p:cBhvr>
                                      <p:to>
                                        <p:strVal val="visible"/>
                                      </p:to>
                                    </p:set>
                                    <p:animEffect transition="in" filter="fade">
                                      <p:cBhvr>
                                        <p:cTn id="12" dur="1000"/>
                                        <p:tgtEl>
                                          <p:spTgt spid="1048711">
                                            <p:txEl>
                                              <p:pRg st="1" end="1"/>
                                            </p:txEl>
                                          </p:spTgt>
                                        </p:tgtEl>
                                      </p:cBhvr>
                                    </p:animEffect>
                                    <p:anim calcmode="lin" valueType="num">
                                      <p:cBhvr>
                                        <p:cTn id="13" dur="1000" fill="hold"/>
                                        <p:tgtEl>
                                          <p:spTgt spid="10487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487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48711">
                                            <p:txEl>
                                              <p:pRg st="3" end="3"/>
                                            </p:txEl>
                                          </p:spTgt>
                                        </p:tgtEl>
                                        <p:attrNameLst>
                                          <p:attrName>style.visibility</p:attrName>
                                        </p:attrNameLst>
                                      </p:cBhvr>
                                      <p:to>
                                        <p:strVal val="visible"/>
                                      </p:to>
                                    </p:set>
                                    <p:animEffect transition="in" filter="fade">
                                      <p:cBhvr>
                                        <p:cTn id="19" dur="1000"/>
                                        <p:tgtEl>
                                          <p:spTgt spid="1048711">
                                            <p:txEl>
                                              <p:pRg st="3" end="3"/>
                                            </p:txEl>
                                          </p:spTgt>
                                        </p:tgtEl>
                                      </p:cBhvr>
                                    </p:animEffect>
                                    <p:anim calcmode="lin" valueType="num">
                                      <p:cBhvr>
                                        <p:cTn id="20" dur="1000" fill="hold"/>
                                        <p:tgtEl>
                                          <p:spTgt spid="1048711">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0487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48711">
                                            <p:txEl>
                                              <p:pRg st="5" end="5"/>
                                            </p:txEl>
                                          </p:spTgt>
                                        </p:tgtEl>
                                        <p:attrNameLst>
                                          <p:attrName>style.visibility</p:attrName>
                                        </p:attrNameLst>
                                      </p:cBhvr>
                                      <p:to>
                                        <p:strVal val="visible"/>
                                      </p:to>
                                    </p:set>
                                    <p:animEffect transition="in" filter="fade">
                                      <p:cBhvr>
                                        <p:cTn id="26" dur="1000"/>
                                        <p:tgtEl>
                                          <p:spTgt spid="1048711">
                                            <p:txEl>
                                              <p:pRg st="5" end="5"/>
                                            </p:txEl>
                                          </p:spTgt>
                                        </p:tgtEl>
                                      </p:cBhvr>
                                    </p:animEffect>
                                    <p:anim calcmode="lin" valueType="num">
                                      <p:cBhvr>
                                        <p:cTn id="27" dur="1000" fill="hold"/>
                                        <p:tgtEl>
                                          <p:spTgt spid="1048711">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10487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48711">
                                            <p:txEl>
                                              <p:pRg st="7" end="7"/>
                                            </p:txEl>
                                          </p:spTgt>
                                        </p:tgtEl>
                                        <p:attrNameLst>
                                          <p:attrName>style.visibility</p:attrName>
                                        </p:attrNameLst>
                                      </p:cBhvr>
                                      <p:to>
                                        <p:strVal val="visible"/>
                                      </p:to>
                                    </p:set>
                                    <p:animEffect transition="in" filter="fade">
                                      <p:cBhvr>
                                        <p:cTn id="33" dur="1000"/>
                                        <p:tgtEl>
                                          <p:spTgt spid="1048711">
                                            <p:txEl>
                                              <p:pRg st="7" end="7"/>
                                            </p:txEl>
                                          </p:spTgt>
                                        </p:tgtEl>
                                      </p:cBhvr>
                                    </p:animEffect>
                                    <p:anim calcmode="lin" valueType="num">
                                      <p:cBhvr>
                                        <p:cTn id="34" dur="1000" fill="hold"/>
                                        <p:tgtEl>
                                          <p:spTgt spid="1048711">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104871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0"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711"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a:cs typeface="B Mitra" panose="00000400000000000000" pitchFamily="2" charset="-78"/>
              </a:rPr>
              <a:t>روش های شناسایی تکنولوژی</a:t>
            </a:r>
          </a:p>
          <a:p>
            <a:pPr algn="just" rtl="1">
              <a:buAutoNum type="arabicPeriod"/>
            </a:pPr>
            <a:r>
              <a:rPr lang="fa-IR" sz="1600" b="1" dirty="0" smtClean="0">
                <a:cs typeface="B Mitra" panose="00000400000000000000" pitchFamily="2" charset="-78"/>
              </a:rPr>
              <a:t>نگرش </a:t>
            </a:r>
            <a:r>
              <a:rPr lang="fa-IR" sz="1600" b="1" dirty="0">
                <a:cs typeface="B Mitra" panose="00000400000000000000" pitchFamily="2" charset="-78"/>
              </a:rPr>
              <a:t>زنجیره </a:t>
            </a:r>
            <a:r>
              <a:rPr lang="fa-IR" sz="1600" b="1" dirty="0" smtClean="0">
                <a:cs typeface="B Mitra" panose="00000400000000000000" pitchFamily="2" charset="-78"/>
              </a:rPr>
              <a:t>ارزش</a:t>
            </a:r>
          </a:p>
          <a:p>
            <a:pPr marL="0" indent="0" algn="just" rtl="1">
              <a:buNone/>
            </a:pPr>
            <a:r>
              <a:rPr lang="fa-IR" sz="1600" dirty="0" smtClean="0">
                <a:cs typeface="B Mitra" panose="00000400000000000000" pitchFamily="2" charset="-78"/>
              </a:rPr>
              <a:t>زنجیره ارزش تکنولوژی های یک بنگاه</a:t>
            </a:r>
          </a:p>
          <a:p>
            <a:pPr algn="just" rtl="1">
              <a:buFont typeface="Wingdings" panose="05000000000000000000" pitchFamily="2" charset="2"/>
              <a:buChar char="ü"/>
            </a:pPr>
            <a:endParaRPr lang="fa-IR" sz="1600" dirty="0">
              <a:cs typeface="B Mitra" panose="00000400000000000000" pitchFamily="2" charset="-78"/>
            </a:endParaRPr>
          </a:p>
        </p:txBody>
      </p:sp>
      <p:pic>
        <p:nvPicPr>
          <p:cNvPr id="2097257"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58"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59" name="Picture 5"/>
          <p:cNvPicPr>
            <a:picLocks noChangeAspect="1"/>
          </p:cNvPicPr>
          <p:nvPr/>
        </p:nvPicPr>
        <p:blipFill>
          <a:blip r:embed="rId3"/>
          <a:stretch>
            <a:fillRect/>
          </a:stretch>
        </p:blipFill>
        <p:spPr>
          <a:xfrm>
            <a:off x="0" y="0"/>
            <a:ext cx="707137" cy="70713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137" y="1493301"/>
            <a:ext cx="4876169" cy="3038406"/>
          </a:xfrm>
          <a:prstGeom prst="rect">
            <a:avLst/>
          </a:prstGeom>
        </p:spPr>
      </p:pic>
    </p:spTree>
    <p:extLst>
      <p:ext uri="{BB962C8B-B14F-4D97-AF65-F5344CB8AC3E}">
        <p14:creationId xmlns:p14="http://schemas.microsoft.com/office/powerpoint/2010/main" val="12722292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711">
                                            <p:txEl>
                                              <p:pRg st="0" end="0"/>
                                            </p:txEl>
                                          </p:spTgt>
                                        </p:tgtEl>
                                      </p:cBhvr>
                                    </p:animEffect>
                                    <p:animScale>
                                      <p:cBhvr>
                                        <p:cTn id="7" dur="250" autoRev="1" fill="hold"/>
                                        <p:tgtEl>
                                          <p:spTgt spid="1048711">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48711">
                                            <p:txEl>
                                              <p:pRg st="1" end="1"/>
                                            </p:txEl>
                                          </p:spTgt>
                                        </p:tgtEl>
                                        <p:attrNameLst>
                                          <p:attrName>style.visibility</p:attrName>
                                        </p:attrNameLst>
                                      </p:cBhvr>
                                      <p:to>
                                        <p:strVal val="visible"/>
                                      </p:to>
                                    </p:set>
                                    <p:animEffect transition="in" filter="fade">
                                      <p:cBhvr>
                                        <p:cTn id="12" dur="1000"/>
                                        <p:tgtEl>
                                          <p:spTgt spid="1048711">
                                            <p:txEl>
                                              <p:pRg st="1" end="1"/>
                                            </p:txEl>
                                          </p:spTgt>
                                        </p:tgtEl>
                                      </p:cBhvr>
                                    </p:animEffect>
                                    <p:anim calcmode="lin" valueType="num">
                                      <p:cBhvr>
                                        <p:cTn id="13" dur="1000" fill="hold"/>
                                        <p:tgtEl>
                                          <p:spTgt spid="10487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4871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48711">
                                            <p:txEl>
                                              <p:pRg st="2" end="2"/>
                                            </p:txEl>
                                          </p:spTgt>
                                        </p:tgtEl>
                                        <p:attrNameLst>
                                          <p:attrName>style.visibility</p:attrName>
                                        </p:attrNameLst>
                                      </p:cBhvr>
                                      <p:to>
                                        <p:strVal val="visible"/>
                                      </p:to>
                                    </p:set>
                                    <p:animEffect transition="in" filter="fade">
                                      <p:cBhvr>
                                        <p:cTn id="17" dur="1000"/>
                                        <p:tgtEl>
                                          <p:spTgt spid="1048711">
                                            <p:txEl>
                                              <p:pRg st="2" end="2"/>
                                            </p:txEl>
                                          </p:spTgt>
                                        </p:tgtEl>
                                      </p:cBhvr>
                                    </p:animEffect>
                                    <p:anim calcmode="lin" valueType="num">
                                      <p:cBhvr>
                                        <p:cTn id="18" dur="1000" fill="hold"/>
                                        <p:tgtEl>
                                          <p:spTgt spid="104871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487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2"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713" name="Content Placeholder 2"/>
          <p:cNvSpPr>
            <a:spLocks noGrp="1"/>
          </p:cNvSpPr>
          <p:nvPr>
            <p:ph idx="1"/>
          </p:nvPr>
        </p:nvSpPr>
        <p:spPr>
          <a:xfrm>
            <a:off x="457200" y="861773"/>
            <a:ext cx="8229600" cy="3732850"/>
          </a:xfrm>
        </p:spPr>
        <p:txBody>
          <a:bodyPr/>
          <a:lstStyle/>
          <a:p>
            <a:pPr algn="just" rtl="1">
              <a:buFont typeface="Wingdings" panose="05000000000000000000" pitchFamily="2" charset="2"/>
              <a:buChar char="ü"/>
            </a:pPr>
            <a:r>
              <a:rPr lang="fa-IR" sz="1800" b="1" dirty="0">
                <a:cs typeface="B Mitra" panose="00000400000000000000" pitchFamily="2" charset="-78"/>
              </a:rPr>
              <a:t>روش های شناسایی تکنولوژی</a:t>
            </a:r>
          </a:p>
          <a:p>
            <a:pPr marL="0" indent="0" algn="just" rtl="1">
              <a:buNone/>
            </a:pPr>
            <a:r>
              <a:rPr lang="fa-IR" sz="1600" b="1" dirty="0" smtClean="0">
                <a:cs typeface="B Mitra" panose="00000400000000000000" pitchFamily="2" charset="-78"/>
              </a:rPr>
              <a:t>2.    نگرش فرآیندی</a:t>
            </a:r>
            <a:endParaRPr lang="fa-IR" sz="1600" b="1" dirty="0">
              <a:cs typeface="B Mitra" panose="00000400000000000000" pitchFamily="2" charset="-78"/>
            </a:endParaRPr>
          </a:p>
          <a:p>
            <a:pPr algn="just" rtl="1">
              <a:buFont typeface="Wingdings" panose="05000000000000000000" pitchFamily="2" charset="2"/>
              <a:buChar char="ü"/>
            </a:pPr>
            <a:r>
              <a:rPr lang="fa-IR" sz="1600" dirty="0">
                <a:cs typeface="B Mitra" panose="00000400000000000000" pitchFamily="2" charset="-78"/>
              </a:rPr>
              <a:t>در این روش که معمولا برای </a:t>
            </a:r>
            <a:r>
              <a:rPr lang="fa-IR" sz="1600" dirty="0" smtClean="0">
                <a:cs typeface="B Mitra" panose="00000400000000000000" pitchFamily="2" charset="-78"/>
              </a:rPr>
              <a:t>شناسائی </a:t>
            </a:r>
            <a:r>
              <a:rPr lang="fa-IR" sz="1600" dirty="0">
                <a:cs typeface="B Mitra" panose="00000400000000000000" pitchFamily="2" charset="-78"/>
              </a:rPr>
              <a:t>تکنولوژی های فرآیندی مثل تکنولوژی های فرآیند تولید یک محصول بکار می رود ، در ابتدا زنجیره اصلی فرآیند ( فرآیندهای عملیاتی ، پشتیبانی و مدیریتی) شناسائی گردیده و از آنجا که هر فرآیند متشکل از چندیدن فعالیت می باشد ، به شناسائی فعالیت های شناخته شده فرآیند پرداخته و با توجه به اینکه هر فعالیت با یک یا چند تکنولوژی انجام می پذیرد ، تکنولوژی های مربوطه شناسایی می شوند. </a:t>
            </a:r>
          </a:p>
          <a:p>
            <a:pPr marL="0" indent="0" algn="just" rtl="1">
              <a:buNone/>
            </a:pPr>
            <a:endParaRPr lang="fa-IR" sz="1600" b="1" dirty="0" smtClean="0">
              <a:cs typeface="B Mitra" panose="00000400000000000000" pitchFamily="2" charset="-78"/>
            </a:endParaRPr>
          </a:p>
          <a:p>
            <a:pPr marL="0" indent="0" algn="just" rtl="1">
              <a:buNone/>
            </a:pPr>
            <a:endParaRPr lang="fa-IR" sz="1600" dirty="0">
              <a:cs typeface="B Mitra" panose="00000400000000000000" pitchFamily="2" charset="-78"/>
            </a:endParaRPr>
          </a:p>
        </p:txBody>
      </p:sp>
      <p:pic>
        <p:nvPicPr>
          <p:cNvPr id="2097260"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61"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62" name="Picture 5"/>
          <p:cNvPicPr>
            <a:picLocks noChangeAspect="1"/>
          </p:cNvPicPr>
          <p:nvPr/>
        </p:nvPicPr>
        <p:blipFill>
          <a:blip r:embed="rId3"/>
          <a:stretch>
            <a:fillRect/>
          </a:stretch>
        </p:blipFill>
        <p:spPr>
          <a:xfrm>
            <a:off x="0" y="0"/>
            <a:ext cx="707137" cy="70713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044" y="2315602"/>
            <a:ext cx="3866246" cy="2670015"/>
          </a:xfrm>
          <a:prstGeom prst="rect">
            <a:avLst/>
          </a:prstGeom>
        </p:spPr>
      </p:pic>
    </p:spTree>
    <p:extLst>
      <p:ext uri="{BB962C8B-B14F-4D97-AF65-F5344CB8AC3E}">
        <p14:creationId xmlns:p14="http://schemas.microsoft.com/office/powerpoint/2010/main" val="8271910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713">
                                            <p:txEl>
                                              <p:pRg st="0" end="0"/>
                                            </p:txEl>
                                          </p:spTgt>
                                        </p:tgtEl>
                                      </p:cBhvr>
                                    </p:animEffect>
                                    <p:animScale>
                                      <p:cBhvr>
                                        <p:cTn id="7" dur="250" autoRev="1" fill="hold"/>
                                        <p:tgtEl>
                                          <p:spTgt spid="104871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48713">
                                            <p:txEl>
                                              <p:pRg st="1" end="1"/>
                                            </p:txEl>
                                          </p:spTgt>
                                        </p:tgtEl>
                                        <p:attrNameLst>
                                          <p:attrName>style.visibility</p:attrName>
                                        </p:attrNameLst>
                                      </p:cBhvr>
                                      <p:to>
                                        <p:strVal val="visible"/>
                                      </p:to>
                                    </p:set>
                                    <p:animEffect transition="in" filter="fade">
                                      <p:cBhvr>
                                        <p:cTn id="12" dur="1000"/>
                                        <p:tgtEl>
                                          <p:spTgt spid="1048713">
                                            <p:txEl>
                                              <p:pRg st="1" end="1"/>
                                            </p:txEl>
                                          </p:spTgt>
                                        </p:tgtEl>
                                      </p:cBhvr>
                                    </p:animEffect>
                                    <p:anim calcmode="lin" valueType="num">
                                      <p:cBhvr>
                                        <p:cTn id="13" dur="1000" fill="hold"/>
                                        <p:tgtEl>
                                          <p:spTgt spid="104871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4871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48713">
                                            <p:txEl>
                                              <p:pRg st="2" end="2"/>
                                            </p:txEl>
                                          </p:spTgt>
                                        </p:tgtEl>
                                        <p:attrNameLst>
                                          <p:attrName>style.visibility</p:attrName>
                                        </p:attrNameLst>
                                      </p:cBhvr>
                                      <p:to>
                                        <p:strVal val="visible"/>
                                      </p:to>
                                    </p:set>
                                    <p:animEffect transition="in" filter="fade">
                                      <p:cBhvr>
                                        <p:cTn id="17" dur="1000"/>
                                        <p:tgtEl>
                                          <p:spTgt spid="1048713">
                                            <p:txEl>
                                              <p:pRg st="2" end="2"/>
                                            </p:txEl>
                                          </p:spTgt>
                                        </p:tgtEl>
                                      </p:cBhvr>
                                    </p:animEffect>
                                    <p:anim calcmode="lin" valueType="num">
                                      <p:cBhvr>
                                        <p:cTn id="18" dur="1000" fill="hold"/>
                                        <p:tgtEl>
                                          <p:spTgt spid="104871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487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2"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713" name="Content Placeholder 2"/>
          <p:cNvSpPr>
            <a:spLocks noGrp="1"/>
          </p:cNvSpPr>
          <p:nvPr>
            <p:ph idx="1"/>
          </p:nvPr>
        </p:nvSpPr>
        <p:spPr>
          <a:xfrm>
            <a:off x="457200" y="861773"/>
            <a:ext cx="8229600" cy="3732850"/>
          </a:xfrm>
        </p:spPr>
        <p:txBody>
          <a:bodyPr/>
          <a:lstStyle/>
          <a:p>
            <a:pPr algn="just" rtl="1">
              <a:buFont typeface="Wingdings" panose="05000000000000000000" pitchFamily="2" charset="2"/>
              <a:buChar char="ü"/>
            </a:pPr>
            <a:r>
              <a:rPr lang="fa-IR" sz="1800" b="1" dirty="0">
                <a:cs typeface="B Mitra" panose="00000400000000000000" pitchFamily="2" charset="-78"/>
              </a:rPr>
              <a:t>روش های شناسایی تکنولوژی</a:t>
            </a:r>
          </a:p>
          <a:p>
            <a:pPr marL="0" indent="0" algn="just" rtl="1">
              <a:buNone/>
            </a:pPr>
            <a:endParaRPr lang="fa-IR" sz="1600" b="1" dirty="0" smtClean="0">
              <a:cs typeface="B Mitra" panose="00000400000000000000" pitchFamily="2" charset="-78"/>
            </a:endParaRPr>
          </a:p>
          <a:p>
            <a:pPr marL="0" indent="0" algn="just" rtl="1">
              <a:buNone/>
            </a:pPr>
            <a:r>
              <a:rPr lang="fa-IR" sz="1600" b="1" dirty="0" smtClean="0">
                <a:cs typeface="B Mitra" panose="00000400000000000000" pitchFamily="2" charset="-78"/>
              </a:rPr>
              <a:t>3.     نگرش </a:t>
            </a:r>
            <a:r>
              <a:rPr lang="fa-IR" sz="1600" b="1" dirty="0">
                <a:cs typeface="B Mitra" panose="00000400000000000000" pitchFamily="2" charset="-78"/>
              </a:rPr>
              <a:t>بهبود </a:t>
            </a:r>
            <a:r>
              <a:rPr lang="fa-IR" sz="1600" b="1" dirty="0" smtClean="0">
                <a:cs typeface="B Mitra" panose="00000400000000000000" pitchFamily="2" charset="-78"/>
              </a:rPr>
              <a:t>کیفیت</a:t>
            </a:r>
            <a:endParaRPr lang="fa-IR" sz="1600" b="1" dirty="0">
              <a:cs typeface="B Mitra" panose="00000400000000000000" pitchFamily="2" charset="-78"/>
            </a:endParaRPr>
          </a:p>
          <a:p>
            <a:pPr algn="just" rtl="1">
              <a:buFont typeface="Wingdings" panose="05000000000000000000" pitchFamily="2" charset="2"/>
              <a:buChar char="ü"/>
            </a:pPr>
            <a:r>
              <a:rPr lang="fa-IR" sz="1600" dirty="0">
                <a:cs typeface="B Mitra" panose="00000400000000000000" pitchFamily="2" charset="-78"/>
              </a:rPr>
              <a:t>این روش یکی از لبزار های بکار گرفته شده در </a:t>
            </a:r>
            <a:r>
              <a:rPr lang="en-US" sz="1600" dirty="0">
                <a:cs typeface="B Mitra" panose="00000400000000000000" pitchFamily="2" charset="-78"/>
              </a:rPr>
              <a:t>TQM </a:t>
            </a:r>
            <a:r>
              <a:rPr lang="fa-IR" sz="1600" dirty="0">
                <a:cs typeface="B Mitra" panose="00000400000000000000" pitchFamily="2" charset="-78"/>
              </a:rPr>
              <a:t>می باشد . در این روش خواسته ها و نیازهای مشتریان به عنوان یک ورودی دریافت شده و سپس در قالب خصوصیات کیفی تبیین گشته و مبنای کار مهندسین برای برآورده نمودن خواست مشتری قرار می گیرد. مهندسین این خصوصیات کیفی را با فعالیت های مربوطه ارتباط داده و تکنولوژی های موجود یا جدیدی را که بتوانند در این زمینه به آنها کمک کند شناسائی می کنند</a:t>
            </a:r>
            <a:r>
              <a:rPr lang="fa-IR" sz="1600" dirty="0" smtClean="0">
                <a:cs typeface="B Mitra" panose="00000400000000000000" pitchFamily="2" charset="-78"/>
              </a:rPr>
              <a:t>.</a:t>
            </a:r>
            <a:endParaRPr lang="fa-IR" sz="1600" dirty="0">
              <a:cs typeface="B Mitra" panose="00000400000000000000" pitchFamily="2" charset="-78"/>
            </a:endParaRPr>
          </a:p>
        </p:txBody>
      </p:sp>
      <p:pic>
        <p:nvPicPr>
          <p:cNvPr id="2097260"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61"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62" name="Picture 5"/>
          <p:cNvPicPr>
            <a:picLocks noChangeAspect="1"/>
          </p:cNvPicPr>
          <p:nvPr/>
        </p:nvPicPr>
        <p:blipFill>
          <a:blip r:embed="rId3"/>
          <a:stretch>
            <a:fillRect/>
          </a:stretch>
        </p:blipFill>
        <p:spPr>
          <a:xfrm>
            <a:off x="0" y="0"/>
            <a:ext cx="707137" cy="707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713">
                                            <p:txEl>
                                              <p:pRg st="0" end="0"/>
                                            </p:txEl>
                                          </p:spTgt>
                                        </p:tgtEl>
                                      </p:cBhvr>
                                    </p:animEffect>
                                    <p:animScale>
                                      <p:cBhvr>
                                        <p:cTn id="7" dur="250" autoRev="1" fill="hold"/>
                                        <p:tgtEl>
                                          <p:spTgt spid="104871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48713">
                                            <p:txEl>
                                              <p:pRg st="2" end="2"/>
                                            </p:txEl>
                                          </p:spTgt>
                                        </p:tgtEl>
                                        <p:attrNameLst>
                                          <p:attrName>style.visibility</p:attrName>
                                        </p:attrNameLst>
                                      </p:cBhvr>
                                      <p:to>
                                        <p:strVal val="visible"/>
                                      </p:to>
                                    </p:set>
                                    <p:animEffect transition="in" filter="fade">
                                      <p:cBhvr>
                                        <p:cTn id="12" dur="1000"/>
                                        <p:tgtEl>
                                          <p:spTgt spid="1048713">
                                            <p:txEl>
                                              <p:pRg st="2" end="2"/>
                                            </p:txEl>
                                          </p:spTgt>
                                        </p:tgtEl>
                                      </p:cBhvr>
                                    </p:animEffect>
                                    <p:anim calcmode="lin" valueType="num">
                                      <p:cBhvr>
                                        <p:cTn id="13" dur="1000" fill="hold"/>
                                        <p:tgtEl>
                                          <p:spTgt spid="104871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04871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48713">
                                            <p:txEl>
                                              <p:pRg st="3" end="3"/>
                                            </p:txEl>
                                          </p:spTgt>
                                        </p:tgtEl>
                                        <p:attrNameLst>
                                          <p:attrName>style.visibility</p:attrName>
                                        </p:attrNameLst>
                                      </p:cBhvr>
                                      <p:to>
                                        <p:strVal val="visible"/>
                                      </p:to>
                                    </p:set>
                                    <p:animEffect transition="in" filter="fade">
                                      <p:cBhvr>
                                        <p:cTn id="17" dur="1000"/>
                                        <p:tgtEl>
                                          <p:spTgt spid="1048713">
                                            <p:txEl>
                                              <p:pRg st="3" end="3"/>
                                            </p:txEl>
                                          </p:spTgt>
                                        </p:tgtEl>
                                      </p:cBhvr>
                                    </p:animEffect>
                                    <p:anim calcmode="lin" valueType="num">
                                      <p:cBhvr>
                                        <p:cTn id="18" dur="1000" fill="hold"/>
                                        <p:tgtEl>
                                          <p:spTgt spid="104871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0487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Title 1"/>
          <p:cNvSpPr>
            <a:spLocks noGrp="1"/>
          </p:cNvSpPr>
          <p:nvPr>
            <p:ph type="title"/>
          </p:nvPr>
        </p:nvSpPr>
        <p:spPr/>
        <p:txBody>
          <a:bodyPr/>
          <a:lstStyle/>
          <a:p>
            <a:pPr algn="ctr" rtl="1"/>
            <a:r>
              <a:rPr lang="fa-IR" dirty="0" smtClean="0">
                <a:cs typeface="B Titr" panose="00000700000000000000" pitchFamily="2" charset="-78"/>
              </a:rPr>
              <a:t>فهرست</a:t>
            </a:r>
            <a:endParaRPr lang="fa-IR" dirty="0">
              <a:cs typeface="B Titr" panose="00000700000000000000" pitchFamily="2" charset="-78"/>
            </a:endParaRPr>
          </a:p>
        </p:txBody>
      </p:sp>
      <p:sp>
        <p:nvSpPr>
          <p:cNvPr id="1048625" name="Content Placeholder 2"/>
          <p:cNvSpPr>
            <a:spLocks noGrp="1"/>
          </p:cNvSpPr>
          <p:nvPr>
            <p:ph idx="1"/>
          </p:nvPr>
        </p:nvSpPr>
        <p:spPr>
          <a:xfrm>
            <a:off x="7131004" y="1200151"/>
            <a:ext cx="2012996" cy="3394472"/>
          </a:xfrm>
        </p:spPr>
        <p:txBody>
          <a:bodyPr/>
          <a:lstStyle/>
          <a:p>
            <a:pPr algn="just" rtl="1">
              <a:buAutoNum type="arabicPeriod"/>
            </a:pPr>
            <a:r>
              <a:rPr lang="fa-IR" sz="1200" dirty="0" smtClean="0">
                <a:cs typeface="B Mitra" panose="00000400000000000000" pitchFamily="2" charset="-78"/>
              </a:rPr>
              <a:t>مدیریت تکنولوژی</a:t>
            </a:r>
          </a:p>
          <a:p>
            <a:pPr algn="just" rtl="1"/>
            <a:endParaRPr lang="fa-IR" sz="1200" dirty="0" smtClean="0">
              <a:cs typeface="B Mitra" panose="00000400000000000000" pitchFamily="2" charset="-78"/>
            </a:endParaRPr>
          </a:p>
          <a:p>
            <a:pPr algn="just" rtl="1">
              <a:buFont typeface="Wingdings" panose="05000000000000000000" pitchFamily="2" charset="2"/>
              <a:buChar char="ü"/>
            </a:pPr>
            <a:r>
              <a:rPr lang="fa-IR" sz="1200" dirty="0" smtClean="0">
                <a:cs typeface="B Mitra" panose="00000400000000000000" pitchFamily="2" charset="-78"/>
              </a:rPr>
              <a:t>تعریف</a:t>
            </a:r>
          </a:p>
          <a:p>
            <a:pPr algn="just" rtl="1">
              <a:buFont typeface="Wingdings" panose="05000000000000000000" pitchFamily="2" charset="2"/>
              <a:buChar char="ü"/>
            </a:pPr>
            <a:r>
              <a:rPr lang="fa-IR" sz="1200" dirty="0" smtClean="0">
                <a:cs typeface="B Mitra" panose="00000400000000000000" pitchFamily="2" charset="-78"/>
              </a:rPr>
              <a:t>ضرورت مدیریت تکنولوژی</a:t>
            </a:r>
          </a:p>
          <a:p>
            <a:pPr algn="just" rtl="1">
              <a:buFont typeface="Wingdings" panose="05000000000000000000" pitchFamily="2" charset="2"/>
              <a:buChar char="ü"/>
            </a:pPr>
            <a:r>
              <a:rPr lang="fa-IR" sz="1200" dirty="0" smtClean="0">
                <a:cs typeface="B Mitra" panose="00000400000000000000" pitchFamily="2" charset="-78"/>
              </a:rPr>
              <a:t>عوامل حیاتی در مدیریت تکنولوژی</a:t>
            </a:r>
          </a:p>
          <a:p>
            <a:pPr algn="just" rtl="1">
              <a:buFont typeface="Wingdings" panose="05000000000000000000" pitchFamily="2" charset="2"/>
              <a:buChar char="ü"/>
            </a:pPr>
            <a:endParaRPr lang="fa-IR" sz="1200" dirty="0" smtClean="0">
              <a:cs typeface="B Mitra" panose="00000400000000000000" pitchFamily="2" charset="-78"/>
            </a:endParaRPr>
          </a:p>
          <a:p>
            <a:pPr algn="just" rtl="1">
              <a:buFont typeface="Wingdings" panose="05000000000000000000" pitchFamily="2" charset="2"/>
              <a:buChar char="ü"/>
            </a:pPr>
            <a:endParaRPr lang="fa-IR" sz="1200" dirty="0">
              <a:cs typeface="B Mitra" panose="00000400000000000000" pitchFamily="2" charset="-78"/>
            </a:endParaRPr>
          </a:p>
        </p:txBody>
      </p:sp>
      <p:pic>
        <p:nvPicPr>
          <p:cNvPr id="2097176" name="Picture 3"/>
          <p:cNvPicPr>
            <a:picLocks noChangeAspect="1"/>
          </p:cNvPicPr>
          <p:nvPr/>
        </p:nvPicPr>
        <p:blipFill>
          <a:blip r:embed="rId2"/>
          <a:stretch>
            <a:fillRect/>
          </a:stretch>
        </p:blipFill>
        <p:spPr>
          <a:xfrm>
            <a:off x="457200" y="4701287"/>
            <a:ext cx="3511685" cy="333375"/>
          </a:xfrm>
          <a:prstGeom prst="rect">
            <a:avLst/>
          </a:prstGeom>
        </p:spPr>
      </p:pic>
      <p:pic>
        <p:nvPicPr>
          <p:cNvPr id="2097177" name="Picture 4"/>
          <p:cNvPicPr>
            <a:picLocks noChangeAspect="1"/>
          </p:cNvPicPr>
          <p:nvPr/>
        </p:nvPicPr>
        <p:blipFill>
          <a:blip r:embed="rId2"/>
          <a:stretch>
            <a:fillRect/>
          </a:stretch>
        </p:blipFill>
        <p:spPr>
          <a:xfrm>
            <a:off x="5175115" y="4745660"/>
            <a:ext cx="3511685" cy="333375"/>
          </a:xfrm>
          <a:prstGeom prst="rect">
            <a:avLst/>
          </a:prstGeom>
        </p:spPr>
      </p:pic>
      <p:sp>
        <p:nvSpPr>
          <p:cNvPr id="1048626" name="Content Placeholder 2"/>
          <p:cNvSpPr txBox="1"/>
          <p:nvPr/>
        </p:nvSpPr>
        <p:spPr>
          <a:xfrm>
            <a:off x="5312667" y="1200151"/>
            <a:ext cx="1618290" cy="3394472"/>
          </a:xfrm>
          <a:prstGeom prst="rect">
            <a:avLst/>
          </a:prstGeom>
        </p:spPr>
        <p:txBody>
          <a:bodyPr/>
          <a:lstStyle>
            <a:lvl1pPr marL="342900" indent="-342900" algn="l" defTabSz="457200" rtl="0" eaLnBrk="1" latinLnBrk="0" hangingPunct="1">
              <a:spcBef>
                <a:spcPct val="20000"/>
              </a:spcBef>
              <a:buFont typeface="Arial"/>
              <a:buChar char="•"/>
              <a:defRPr sz="1700" kern="1200">
                <a:solidFill>
                  <a:srgbClr val="F2F2F2"/>
                </a:solidFill>
                <a:latin typeface="Helvetica Light"/>
                <a:ea typeface="+mn-ea"/>
                <a:cs typeface="Helvetica"/>
              </a:defRPr>
            </a:lvl1pPr>
            <a:lvl2pPr marL="742950" indent="-285750" algn="l" defTabSz="457200" rtl="0" eaLnBrk="1" latinLnBrk="0" hangingPunct="1">
              <a:spcBef>
                <a:spcPct val="20000"/>
              </a:spcBef>
              <a:buFont typeface="Arial"/>
              <a:buChar char="–"/>
              <a:defRPr sz="1600" kern="1200">
                <a:solidFill>
                  <a:srgbClr val="F2F2F2"/>
                </a:solidFill>
                <a:latin typeface="Helvetica Light"/>
                <a:ea typeface="+mn-ea"/>
                <a:cs typeface="Helvetica"/>
              </a:defRPr>
            </a:lvl2pPr>
            <a:lvl3pPr marL="1143000" indent="-228600" algn="l" defTabSz="457200" rtl="0" eaLnBrk="1" latinLnBrk="0" hangingPunct="1">
              <a:spcBef>
                <a:spcPct val="20000"/>
              </a:spcBef>
              <a:buFont typeface="Arial"/>
              <a:buChar char="•"/>
              <a:defRPr sz="1500" kern="1200">
                <a:solidFill>
                  <a:srgbClr val="F2F2F2"/>
                </a:solidFill>
                <a:latin typeface="Helvetica Light"/>
                <a:ea typeface="+mn-ea"/>
                <a:cs typeface="Helvetica"/>
              </a:defRPr>
            </a:lvl3pPr>
            <a:lvl4pPr marL="1600200" indent="-228600" algn="l" defTabSz="457200" rtl="0" eaLnBrk="1" latinLnBrk="0" hangingPunct="1">
              <a:spcBef>
                <a:spcPct val="20000"/>
              </a:spcBef>
              <a:buFont typeface="Arial"/>
              <a:buChar char="–"/>
              <a:defRPr sz="1400" kern="1200">
                <a:solidFill>
                  <a:srgbClr val="F2F2F2"/>
                </a:solidFill>
                <a:latin typeface="Helvetica Light"/>
                <a:ea typeface="+mn-ea"/>
                <a:cs typeface="Helvetica"/>
              </a:defRPr>
            </a:lvl4pPr>
            <a:lvl5pPr marL="2057400" indent="-228600" algn="l" defTabSz="457200" rtl="0" eaLnBrk="1" latinLnBrk="0" hangingPunct="1">
              <a:spcBef>
                <a:spcPct val="20000"/>
              </a:spcBef>
              <a:buFont typeface="Arial"/>
              <a:buChar char="»"/>
              <a:defRPr sz="1300" kern="1200">
                <a:solidFill>
                  <a:srgbClr val="F2F2F2"/>
                </a:solidFill>
                <a:latin typeface="Helvetica Ligh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rtl="1">
              <a:buNone/>
            </a:pPr>
            <a:r>
              <a:rPr lang="fa-IR" sz="1200" dirty="0" smtClean="0">
                <a:cs typeface="B Mitra" panose="00000400000000000000" pitchFamily="2" charset="-78"/>
              </a:rPr>
              <a:t>2</a:t>
            </a:r>
            <a:r>
              <a:rPr lang="fa-IR" sz="1200" dirty="0">
                <a:cs typeface="B Mitra" panose="00000400000000000000" pitchFamily="2" charset="-78"/>
              </a:rPr>
              <a:t>. نقش تکنولوژی در خلق </a:t>
            </a:r>
            <a:r>
              <a:rPr lang="fa-IR" sz="1200" dirty="0" smtClean="0">
                <a:cs typeface="B Mitra" panose="00000400000000000000" pitchFamily="2" charset="-78"/>
              </a:rPr>
              <a:t>ثروت</a:t>
            </a:r>
          </a:p>
          <a:p>
            <a:pPr marL="0" indent="0" algn="just" rtl="1">
              <a:buNone/>
            </a:pPr>
            <a:endParaRPr lang="fa-IR" sz="1200" dirty="0">
              <a:cs typeface="B Mitra" panose="00000400000000000000" pitchFamily="2" charset="-78"/>
            </a:endParaRPr>
          </a:p>
          <a:p>
            <a:pPr algn="just" rtl="1">
              <a:buFont typeface="Wingdings" panose="05000000000000000000" pitchFamily="2" charset="2"/>
              <a:buChar char="ü"/>
            </a:pPr>
            <a:r>
              <a:rPr lang="fa-IR" sz="1200" dirty="0" smtClean="0">
                <a:cs typeface="B Mitra" panose="00000400000000000000" pitchFamily="2" charset="-78"/>
              </a:rPr>
              <a:t>تاریخچه</a:t>
            </a:r>
          </a:p>
          <a:p>
            <a:pPr algn="just" rtl="1">
              <a:buFont typeface="Wingdings" panose="05000000000000000000" pitchFamily="2" charset="2"/>
              <a:buChar char="ü"/>
            </a:pPr>
            <a:r>
              <a:rPr lang="fa-IR" sz="1200" dirty="0" smtClean="0">
                <a:cs typeface="B Mitra" panose="00000400000000000000" pitchFamily="2" charset="-78"/>
              </a:rPr>
              <a:t>خلق ثروت </a:t>
            </a:r>
          </a:p>
          <a:p>
            <a:pPr algn="just" rtl="1">
              <a:buFont typeface="Wingdings" panose="05000000000000000000" pitchFamily="2" charset="2"/>
              <a:buChar char="ü"/>
            </a:pPr>
            <a:r>
              <a:rPr lang="fa-IR" sz="1200" dirty="0" smtClean="0">
                <a:cs typeface="B Mitra" panose="00000400000000000000" pitchFamily="2" charset="-78"/>
              </a:rPr>
              <a:t>چرخه موج بلند </a:t>
            </a:r>
          </a:p>
          <a:p>
            <a:pPr algn="just" rtl="1">
              <a:buFont typeface="Wingdings" panose="05000000000000000000" pitchFamily="2" charset="2"/>
              <a:buChar char="ü"/>
            </a:pPr>
            <a:r>
              <a:rPr lang="fa-IR" sz="1200" dirty="0" smtClean="0">
                <a:cs typeface="B Mitra" panose="00000400000000000000" pitchFamily="2" charset="-78"/>
              </a:rPr>
              <a:t>تکامل تکنولوژی تولید</a:t>
            </a:r>
          </a:p>
          <a:p>
            <a:pPr algn="just" rtl="1">
              <a:buFont typeface="Wingdings" panose="05000000000000000000" pitchFamily="2" charset="2"/>
              <a:buChar char="ü"/>
            </a:pPr>
            <a:r>
              <a:rPr lang="fa-IR" sz="1200" dirty="0" smtClean="0">
                <a:cs typeface="B Mitra" panose="00000400000000000000" pitchFamily="2" charset="-78"/>
              </a:rPr>
              <a:t>تکامل تکنولوژی محصول</a:t>
            </a:r>
          </a:p>
        </p:txBody>
      </p:sp>
      <p:sp>
        <p:nvSpPr>
          <p:cNvPr id="1048627" name="Content Placeholder 2"/>
          <p:cNvSpPr txBox="1"/>
          <p:nvPr/>
        </p:nvSpPr>
        <p:spPr>
          <a:xfrm>
            <a:off x="277321" y="1209608"/>
            <a:ext cx="1986088" cy="3394472"/>
          </a:xfrm>
          <a:prstGeom prst="rect">
            <a:avLst/>
          </a:prstGeom>
        </p:spPr>
        <p:txBody>
          <a:bodyPr/>
          <a:lstStyle>
            <a:lvl1pPr marL="342900" indent="-342900" algn="l" defTabSz="457200" rtl="0" eaLnBrk="1" latinLnBrk="0" hangingPunct="1">
              <a:spcBef>
                <a:spcPct val="20000"/>
              </a:spcBef>
              <a:buFont typeface="Arial"/>
              <a:buChar char="•"/>
              <a:defRPr sz="1700" kern="1200">
                <a:solidFill>
                  <a:srgbClr val="F2F2F2"/>
                </a:solidFill>
                <a:latin typeface="Helvetica Light"/>
                <a:ea typeface="+mn-ea"/>
                <a:cs typeface="Helvetica"/>
              </a:defRPr>
            </a:lvl1pPr>
            <a:lvl2pPr marL="742950" indent="-285750" algn="l" defTabSz="457200" rtl="0" eaLnBrk="1" latinLnBrk="0" hangingPunct="1">
              <a:spcBef>
                <a:spcPct val="20000"/>
              </a:spcBef>
              <a:buFont typeface="Arial"/>
              <a:buChar char="–"/>
              <a:defRPr sz="1600" kern="1200">
                <a:solidFill>
                  <a:srgbClr val="F2F2F2"/>
                </a:solidFill>
                <a:latin typeface="Helvetica Light"/>
                <a:ea typeface="+mn-ea"/>
                <a:cs typeface="Helvetica"/>
              </a:defRPr>
            </a:lvl2pPr>
            <a:lvl3pPr marL="1143000" indent="-228600" algn="l" defTabSz="457200" rtl="0" eaLnBrk="1" latinLnBrk="0" hangingPunct="1">
              <a:spcBef>
                <a:spcPct val="20000"/>
              </a:spcBef>
              <a:buFont typeface="Arial"/>
              <a:buChar char="•"/>
              <a:defRPr sz="1500" kern="1200">
                <a:solidFill>
                  <a:srgbClr val="F2F2F2"/>
                </a:solidFill>
                <a:latin typeface="Helvetica Light"/>
                <a:ea typeface="+mn-ea"/>
                <a:cs typeface="Helvetica"/>
              </a:defRPr>
            </a:lvl3pPr>
            <a:lvl4pPr marL="1600200" indent="-228600" algn="l" defTabSz="457200" rtl="0" eaLnBrk="1" latinLnBrk="0" hangingPunct="1">
              <a:spcBef>
                <a:spcPct val="20000"/>
              </a:spcBef>
              <a:buFont typeface="Arial"/>
              <a:buChar char="–"/>
              <a:defRPr sz="1400" kern="1200">
                <a:solidFill>
                  <a:srgbClr val="F2F2F2"/>
                </a:solidFill>
                <a:latin typeface="Helvetica Light"/>
                <a:ea typeface="+mn-ea"/>
                <a:cs typeface="Helvetica"/>
              </a:defRPr>
            </a:lvl4pPr>
            <a:lvl5pPr marL="2057400" indent="-228600" algn="l" defTabSz="457200" rtl="0" eaLnBrk="1" latinLnBrk="0" hangingPunct="1">
              <a:spcBef>
                <a:spcPct val="20000"/>
              </a:spcBef>
              <a:buFont typeface="Arial"/>
              <a:buChar char="»"/>
              <a:defRPr sz="1300" kern="1200">
                <a:solidFill>
                  <a:srgbClr val="F2F2F2"/>
                </a:solidFill>
                <a:latin typeface="Helvetica Ligh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rtl="1">
              <a:buNone/>
            </a:pPr>
            <a:r>
              <a:rPr lang="fa-IR" sz="1200" dirty="0" smtClean="0">
                <a:cs typeface="B Mitra" panose="00000400000000000000" pitchFamily="2" charset="-78"/>
              </a:rPr>
              <a:t>4. انتقال تکنولوژی</a:t>
            </a:r>
          </a:p>
          <a:p>
            <a:pPr marL="0" indent="0" algn="just" rtl="1">
              <a:buNone/>
            </a:pPr>
            <a:endParaRPr lang="fa-IR" sz="1200" dirty="0" smtClean="0">
              <a:cs typeface="B Mitra" panose="00000400000000000000" pitchFamily="2" charset="-78"/>
            </a:endParaRPr>
          </a:p>
          <a:p>
            <a:pPr algn="just" rtl="1">
              <a:buFont typeface="Wingdings" panose="05000000000000000000" pitchFamily="2" charset="2"/>
              <a:buChar char="ü"/>
            </a:pPr>
            <a:r>
              <a:rPr lang="fa-IR" sz="1200" dirty="0" smtClean="0">
                <a:cs typeface="B Mitra" panose="00000400000000000000" pitchFamily="2" charset="-78"/>
              </a:rPr>
              <a:t>تعریف</a:t>
            </a:r>
          </a:p>
          <a:p>
            <a:pPr algn="just" rtl="1">
              <a:buFont typeface="Wingdings" panose="05000000000000000000" pitchFamily="2" charset="2"/>
              <a:buChar char="ü"/>
            </a:pPr>
            <a:r>
              <a:rPr lang="fa-IR" sz="1200" dirty="0" smtClean="0">
                <a:cs typeface="B Mitra" panose="00000400000000000000" pitchFamily="2" charset="-78"/>
              </a:rPr>
              <a:t>طبقه بندی</a:t>
            </a:r>
          </a:p>
          <a:p>
            <a:pPr algn="just" rtl="1">
              <a:buFont typeface="Wingdings" panose="05000000000000000000" pitchFamily="2" charset="2"/>
              <a:buChar char="ü"/>
            </a:pPr>
            <a:r>
              <a:rPr lang="fa-IR" sz="1200" dirty="0" smtClean="0">
                <a:cs typeface="B Mitra" panose="00000400000000000000" pitchFamily="2" charset="-78"/>
              </a:rPr>
              <a:t>کانال های جریان بکنولوژی</a:t>
            </a:r>
          </a:p>
          <a:p>
            <a:pPr algn="just" rtl="1">
              <a:buFont typeface="Wingdings" panose="05000000000000000000" pitchFamily="2" charset="2"/>
              <a:buChar char="ü"/>
            </a:pPr>
            <a:r>
              <a:rPr lang="fa-IR" sz="1200" dirty="0" smtClean="0">
                <a:cs typeface="B Mitra" panose="00000400000000000000" pitchFamily="2" charset="-78"/>
              </a:rPr>
              <a:t>مدل سنگاپور</a:t>
            </a:r>
          </a:p>
          <a:p>
            <a:pPr algn="just" rtl="1">
              <a:buFont typeface="Wingdings" panose="05000000000000000000" pitchFamily="2" charset="2"/>
              <a:buChar char="ü"/>
            </a:pPr>
            <a:r>
              <a:rPr lang="fa-IR" sz="1200" dirty="0" smtClean="0">
                <a:cs typeface="B Mitra" panose="00000400000000000000" pitchFamily="2" charset="-78"/>
              </a:rPr>
              <a:t>انتقال </a:t>
            </a:r>
            <a:r>
              <a:rPr lang="fa-IR" sz="1200" dirty="0">
                <a:cs typeface="B Mitra" panose="00000400000000000000" pitchFamily="2" charset="-78"/>
              </a:rPr>
              <a:t>تکنولوژی در تایوان</a:t>
            </a:r>
          </a:p>
          <a:p>
            <a:pPr algn="just" rtl="1">
              <a:buFont typeface="Wingdings" panose="05000000000000000000" pitchFamily="2" charset="2"/>
              <a:buChar char="ü"/>
            </a:pPr>
            <a:r>
              <a:rPr lang="fa-IR" sz="1200" dirty="0">
                <a:cs typeface="B Mitra" panose="00000400000000000000" pitchFamily="2" charset="-78"/>
              </a:rPr>
              <a:t>انتقال تکنولوژی ملی در آمریکا</a:t>
            </a:r>
          </a:p>
          <a:p>
            <a:pPr algn="just" rtl="1">
              <a:buFont typeface="Wingdings" panose="05000000000000000000" pitchFamily="2" charset="2"/>
              <a:buChar char="ü"/>
            </a:pPr>
            <a:r>
              <a:rPr lang="fa-IR" sz="1200" dirty="0">
                <a:cs typeface="B Mitra" panose="00000400000000000000" pitchFamily="2" charset="-78"/>
              </a:rPr>
              <a:t>انتقال تکنولوژی بین شرکتی</a:t>
            </a:r>
          </a:p>
          <a:p>
            <a:pPr algn="just" rtl="1">
              <a:buFont typeface="Wingdings" panose="05000000000000000000" pitchFamily="2" charset="2"/>
              <a:buChar char="ü"/>
            </a:pPr>
            <a:r>
              <a:rPr lang="fa-IR" sz="1200" dirty="0" smtClean="0">
                <a:cs typeface="B Mitra" panose="00000400000000000000" pitchFamily="2" charset="-78"/>
              </a:rPr>
              <a:t>انگیزه های انتقال تکنولوژی</a:t>
            </a:r>
          </a:p>
          <a:p>
            <a:pPr algn="just" rtl="1">
              <a:buFont typeface="Wingdings" panose="05000000000000000000" pitchFamily="2" charset="2"/>
              <a:buChar char="ü"/>
            </a:pPr>
            <a:r>
              <a:rPr lang="fa-IR" sz="1200" dirty="0" smtClean="0">
                <a:cs typeface="B Mitra" panose="00000400000000000000" pitchFamily="2" charset="-78"/>
              </a:rPr>
              <a:t>انتقال موفقیت آمیز</a:t>
            </a:r>
          </a:p>
          <a:p>
            <a:pPr algn="just" rtl="1">
              <a:buFont typeface="Wingdings" panose="05000000000000000000" pitchFamily="2" charset="2"/>
              <a:buChar char="ü"/>
            </a:pPr>
            <a:r>
              <a:rPr lang="fa-IR" sz="1200" dirty="0" smtClean="0">
                <a:cs typeface="B Mitra" panose="00000400000000000000" pitchFamily="2" charset="-78"/>
              </a:rPr>
              <a:t>موانع یا عوامل محدود کننده انتقال </a:t>
            </a:r>
          </a:p>
          <a:p>
            <a:pPr algn="just" rtl="1">
              <a:buFont typeface="Wingdings" panose="05000000000000000000" pitchFamily="2" charset="2"/>
              <a:buChar char="ü"/>
            </a:pPr>
            <a:endParaRPr lang="fa-IR" sz="1200" dirty="0" smtClean="0">
              <a:cs typeface="B Mitra" panose="00000400000000000000" pitchFamily="2" charset="-78"/>
            </a:endParaRPr>
          </a:p>
          <a:p>
            <a:pPr algn="just" rtl="1">
              <a:buFont typeface="Wingdings" panose="05000000000000000000" pitchFamily="2" charset="2"/>
              <a:buChar char="ü"/>
            </a:pPr>
            <a:endParaRPr lang="fa-IR" sz="1200" dirty="0">
              <a:cs typeface="B Mitra" panose="00000400000000000000" pitchFamily="2" charset="-78"/>
            </a:endParaRPr>
          </a:p>
          <a:p>
            <a:pPr algn="just" rtl="1">
              <a:buFont typeface="Wingdings" panose="05000000000000000000" pitchFamily="2" charset="2"/>
              <a:buChar char="ü"/>
            </a:pPr>
            <a:endParaRPr lang="fa-IR" sz="1200" dirty="0">
              <a:cs typeface="B Mitra" panose="00000400000000000000" pitchFamily="2" charset="-78"/>
            </a:endParaRPr>
          </a:p>
          <a:p>
            <a:pPr algn="just" rtl="1">
              <a:buFont typeface="Wingdings" panose="05000000000000000000" pitchFamily="2" charset="2"/>
              <a:buChar char="ü"/>
            </a:pPr>
            <a:endParaRPr lang="fa-IR" sz="1200" dirty="0">
              <a:cs typeface="B Mitra" panose="00000400000000000000" pitchFamily="2" charset="-78"/>
            </a:endParaRPr>
          </a:p>
        </p:txBody>
      </p:sp>
      <p:sp>
        <p:nvSpPr>
          <p:cNvPr id="1048628" name="Content Placeholder 2"/>
          <p:cNvSpPr txBox="1"/>
          <p:nvPr/>
        </p:nvSpPr>
        <p:spPr>
          <a:xfrm>
            <a:off x="2789682" y="1199330"/>
            <a:ext cx="2060830" cy="3394472"/>
          </a:xfrm>
          <a:prstGeom prst="rect">
            <a:avLst/>
          </a:prstGeom>
        </p:spPr>
        <p:txBody>
          <a:bodyPr/>
          <a:lstStyle>
            <a:lvl1pPr marL="342900" indent="-342900" algn="l" defTabSz="457200" rtl="0" eaLnBrk="1" latinLnBrk="0" hangingPunct="1">
              <a:spcBef>
                <a:spcPct val="20000"/>
              </a:spcBef>
              <a:buFont typeface="Arial"/>
              <a:buChar char="•"/>
              <a:defRPr sz="1700" kern="1200">
                <a:solidFill>
                  <a:srgbClr val="F2F2F2"/>
                </a:solidFill>
                <a:latin typeface="Helvetica Light"/>
                <a:ea typeface="+mn-ea"/>
                <a:cs typeface="Helvetica"/>
              </a:defRPr>
            </a:lvl1pPr>
            <a:lvl2pPr marL="742950" indent="-285750" algn="l" defTabSz="457200" rtl="0" eaLnBrk="1" latinLnBrk="0" hangingPunct="1">
              <a:spcBef>
                <a:spcPct val="20000"/>
              </a:spcBef>
              <a:buFont typeface="Arial"/>
              <a:buChar char="–"/>
              <a:defRPr sz="1600" kern="1200">
                <a:solidFill>
                  <a:srgbClr val="F2F2F2"/>
                </a:solidFill>
                <a:latin typeface="Helvetica Light"/>
                <a:ea typeface="+mn-ea"/>
                <a:cs typeface="Helvetica"/>
              </a:defRPr>
            </a:lvl2pPr>
            <a:lvl3pPr marL="1143000" indent="-228600" algn="l" defTabSz="457200" rtl="0" eaLnBrk="1" latinLnBrk="0" hangingPunct="1">
              <a:spcBef>
                <a:spcPct val="20000"/>
              </a:spcBef>
              <a:buFont typeface="Arial"/>
              <a:buChar char="•"/>
              <a:defRPr sz="1500" kern="1200">
                <a:solidFill>
                  <a:srgbClr val="F2F2F2"/>
                </a:solidFill>
                <a:latin typeface="Helvetica Light"/>
                <a:ea typeface="+mn-ea"/>
                <a:cs typeface="Helvetica"/>
              </a:defRPr>
            </a:lvl3pPr>
            <a:lvl4pPr marL="1600200" indent="-228600" algn="l" defTabSz="457200" rtl="0" eaLnBrk="1" latinLnBrk="0" hangingPunct="1">
              <a:spcBef>
                <a:spcPct val="20000"/>
              </a:spcBef>
              <a:buFont typeface="Arial"/>
              <a:buChar char="–"/>
              <a:defRPr sz="1400" kern="1200">
                <a:solidFill>
                  <a:srgbClr val="F2F2F2"/>
                </a:solidFill>
                <a:latin typeface="Helvetica Light"/>
                <a:ea typeface="+mn-ea"/>
                <a:cs typeface="Helvetica"/>
              </a:defRPr>
            </a:lvl4pPr>
            <a:lvl5pPr marL="2057400" indent="-228600" algn="l" defTabSz="457200" rtl="0" eaLnBrk="1" latinLnBrk="0" hangingPunct="1">
              <a:spcBef>
                <a:spcPct val="20000"/>
              </a:spcBef>
              <a:buFont typeface="Arial"/>
              <a:buChar char="»"/>
              <a:defRPr sz="1300" kern="1200">
                <a:solidFill>
                  <a:srgbClr val="F2F2F2"/>
                </a:solidFill>
                <a:latin typeface="Helvetica Ligh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rtl="1">
              <a:buNone/>
            </a:pPr>
            <a:r>
              <a:rPr lang="fa-IR" sz="1200" dirty="0" smtClean="0">
                <a:cs typeface="B Mitra" panose="00000400000000000000" pitchFamily="2" charset="-78"/>
              </a:rPr>
              <a:t>3. </a:t>
            </a:r>
            <a:r>
              <a:rPr lang="fa-IR" sz="1200" dirty="0">
                <a:cs typeface="B Mitra" panose="00000400000000000000" pitchFamily="2" charset="-78"/>
              </a:rPr>
              <a:t>مدیریت استراتژیک </a:t>
            </a:r>
            <a:r>
              <a:rPr lang="fa-IR" sz="1200" dirty="0" smtClean="0">
                <a:cs typeface="B Mitra" panose="00000400000000000000" pitchFamily="2" charset="-78"/>
              </a:rPr>
              <a:t>تکنولوژی</a:t>
            </a:r>
          </a:p>
          <a:p>
            <a:pPr marL="0" indent="0" algn="just" rtl="1">
              <a:buNone/>
            </a:pPr>
            <a:endParaRPr lang="fa-IR" sz="1200" dirty="0">
              <a:cs typeface="B Mitra" panose="00000400000000000000" pitchFamily="2" charset="-78"/>
            </a:endParaRPr>
          </a:p>
          <a:p>
            <a:pPr algn="r" rtl="1">
              <a:buFont typeface="Wingdings" panose="05000000000000000000" pitchFamily="2" charset="2"/>
              <a:buChar char="ü"/>
            </a:pPr>
            <a:r>
              <a:rPr lang="fa-IR" sz="1200" dirty="0" smtClean="0">
                <a:cs typeface="B Mitra" panose="00000400000000000000" pitchFamily="2" charset="-78"/>
              </a:rPr>
              <a:t>استراتژی</a:t>
            </a:r>
          </a:p>
          <a:p>
            <a:pPr algn="r" rtl="1">
              <a:buFont typeface="Wingdings" panose="05000000000000000000" pitchFamily="2" charset="2"/>
              <a:buChar char="ü"/>
            </a:pPr>
            <a:r>
              <a:rPr lang="fa-IR" sz="1200" dirty="0" smtClean="0">
                <a:cs typeface="B Mitra" panose="00000400000000000000" pitchFamily="2" charset="-78"/>
              </a:rPr>
              <a:t>مدیریت استراتژیک</a:t>
            </a:r>
          </a:p>
          <a:p>
            <a:pPr algn="r" rtl="1">
              <a:buFont typeface="Wingdings" panose="05000000000000000000" pitchFamily="2" charset="2"/>
              <a:buChar char="ü"/>
            </a:pPr>
            <a:r>
              <a:rPr lang="fa-IR" sz="1200" dirty="0" smtClean="0">
                <a:cs typeface="B Mitra" panose="00000400000000000000" pitchFamily="2" charset="-78"/>
              </a:rPr>
              <a:t>استراتژی تکنولوژی</a:t>
            </a:r>
          </a:p>
          <a:p>
            <a:pPr algn="r" rtl="1">
              <a:buFont typeface="Wingdings" panose="05000000000000000000" pitchFamily="2" charset="2"/>
              <a:buChar char="ü"/>
            </a:pPr>
            <a:r>
              <a:rPr lang="fa-IR" sz="1200" dirty="0" smtClean="0">
                <a:cs typeface="B Mitra" panose="00000400000000000000" pitchFamily="2" charset="-78"/>
              </a:rPr>
              <a:t>هماهنگی استراتژیک تکنولوژی</a:t>
            </a:r>
          </a:p>
          <a:p>
            <a:pPr algn="r" rtl="1">
              <a:buFont typeface="Wingdings" panose="05000000000000000000" pitchFamily="2" charset="2"/>
              <a:buChar char="ü"/>
            </a:pPr>
            <a:r>
              <a:rPr lang="fa-IR" sz="1200" dirty="0" smtClean="0">
                <a:cs typeface="B Mitra" panose="00000400000000000000" pitchFamily="2" charset="-78"/>
              </a:rPr>
              <a:t>استراتژی زیرسیستم های تکنولوژی</a:t>
            </a:r>
            <a:endParaRPr lang="fa-IR" sz="1200" dirty="0">
              <a:cs typeface="B Mitra" panose="00000400000000000000" pitchFamily="2" charset="-78"/>
            </a:endParaRPr>
          </a:p>
          <a:p>
            <a:pPr algn="just" rtl="1">
              <a:buFont typeface="Wingdings" panose="05000000000000000000" pitchFamily="2" charset="2"/>
              <a:buChar char="ü"/>
            </a:pPr>
            <a:endParaRPr lang="fa-IR" sz="1200" dirty="0" smtClean="0">
              <a:cs typeface="B Mitra" panose="00000400000000000000" pitchFamily="2" charset="-78"/>
            </a:endParaRPr>
          </a:p>
          <a:p>
            <a:pPr algn="just" rtl="1">
              <a:buFont typeface="Wingdings" panose="05000000000000000000" pitchFamily="2" charset="2"/>
              <a:buChar char="ü"/>
            </a:pPr>
            <a:endParaRPr lang="fa-IR" sz="1200" dirty="0" smtClean="0">
              <a:cs typeface="B Mitra" panose="00000400000000000000" pitchFamily="2" charset="-78"/>
            </a:endParaRPr>
          </a:p>
          <a:p>
            <a:pPr marL="0" indent="0" algn="just" rtl="1">
              <a:buNone/>
            </a:pPr>
            <a:endParaRPr lang="fa-IR" sz="1200" dirty="0">
              <a:cs typeface="B Mitra" panose="00000400000000000000" pitchFamily="2" charset="-78"/>
            </a:endParaRPr>
          </a:p>
          <a:p>
            <a:pPr marL="0" indent="0" algn="just" rtl="1">
              <a:buNone/>
            </a:pPr>
            <a:endParaRPr lang="fa-IR" sz="1200" dirty="0">
              <a:cs typeface="B Mitra" panose="00000400000000000000" pitchFamily="2" charset="-78"/>
            </a:endParaRPr>
          </a:p>
        </p:txBody>
      </p:sp>
      <p:pic>
        <p:nvPicPr>
          <p:cNvPr id="2097178" name="Picture 8"/>
          <p:cNvPicPr>
            <a:picLocks noChangeAspect="1"/>
          </p:cNvPicPr>
          <p:nvPr/>
        </p:nvPicPr>
        <p:blipFill>
          <a:blip r:embed="rId3"/>
          <a:stretch>
            <a:fillRect/>
          </a:stretch>
        </p:blipFill>
        <p:spPr>
          <a:xfrm>
            <a:off x="0" y="0"/>
            <a:ext cx="707137" cy="707137"/>
          </a:xfrm>
          <a:prstGeom prst="rect">
            <a:avLst/>
          </a:prstGeom>
        </p:spPr>
      </p:pic>
      <p:sp>
        <p:nvSpPr>
          <p:cNvPr id="10" name="TextBox 5"/>
          <p:cNvSpPr txBox="1"/>
          <p:nvPr/>
        </p:nvSpPr>
        <p:spPr>
          <a:xfrm>
            <a:off x="7469824" y="-171576"/>
            <a:ext cx="1674176" cy="525144"/>
          </a:xfrm>
          <a:prstGeom prst="rect">
            <a:avLst/>
          </a:prstGeom>
          <a:noFill/>
        </p:spPr>
        <p:txBody>
          <a:bodyPr wrap="none" rtlCol="0">
            <a:spAutoFit/>
          </a:bodyPr>
          <a:lstStyle/>
          <a:p>
            <a:pPr algn="r">
              <a:lnSpc>
                <a:spcPts val="4000"/>
              </a:lnSpc>
            </a:pPr>
            <a:r>
              <a:rPr lang="en-US" sz="1600" dirty="0" smtClean="0">
                <a:solidFill>
                  <a:srgbClr val="15548D"/>
                </a:solidFill>
                <a:latin typeface="Times New Roman" panose="02020603050405020304" pitchFamily="18" charset="0"/>
                <a:cs typeface="Times New Roman" panose="02020603050405020304" pitchFamily="18" charset="0"/>
              </a:rPr>
              <a:t>Yaseramiri.blog.ir</a:t>
            </a:r>
            <a:endParaRPr lang="en-US" sz="1600" dirty="0">
              <a:solidFill>
                <a:srgbClr val="15548D"/>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48625"/>
                                        </p:tgtEl>
                                        <p:attrNameLst>
                                          <p:attrName>style.visibility</p:attrName>
                                        </p:attrNameLst>
                                      </p:cBhvr>
                                      <p:to>
                                        <p:strVal val="visible"/>
                                      </p:to>
                                    </p:set>
                                    <p:animEffect transition="in" filter="fade">
                                      <p:cBhvr>
                                        <p:cTn id="7" dur="1000"/>
                                        <p:tgtEl>
                                          <p:spTgt spid="1048625"/>
                                        </p:tgtEl>
                                      </p:cBhvr>
                                    </p:animEffect>
                                    <p:anim calcmode="lin" valueType="num">
                                      <p:cBhvr>
                                        <p:cTn id="8" dur="1000" fill="hold"/>
                                        <p:tgtEl>
                                          <p:spTgt spid="1048625"/>
                                        </p:tgtEl>
                                        <p:attrNameLst>
                                          <p:attrName>ppt_x</p:attrName>
                                        </p:attrNameLst>
                                      </p:cBhvr>
                                      <p:tavLst>
                                        <p:tav tm="0">
                                          <p:val>
                                            <p:strVal val="#ppt_x"/>
                                          </p:val>
                                        </p:tav>
                                        <p:tav tm="100000">
                                          <p:val>
                                            <p:strVal val="#ppt_x"/>
                                          </p:val>
                                        </p:tav>
                                      </p:tavLst>
                                    </p:anim>
                                    <p:anim calcmode="lin" valueType="num">
                                      <p:cBhvr>
                                        <p:cTn id="9" dur="1000" fill="hold"/>
                                        <p:tgtEl>
                                          <p:spTgt spid="10486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48626"/>
                                        </p:tgtEl>
                                        <p:attrNameLst>
                                          <p:attrName>style.visibility</p:attrName>
                                        </p:attrNameLst>
                                      </p:cBhvr>
                                      <p:to>
                                        <p:strVal val="visible"/>
                                      </p:to>
                                    </p:set>
                                    <p:animEffect transition="in" filter="fade">
                                      <p:cBhvr>
                                        <p:cTn id="14" dur="1000"/>
                                        <p:tgtEl>
                                          <p:spTgt spid="1048626"/>
                                        </p:tgtEl>
                                      </p:cBhvr>
                                    </p:animEffect>
                                    <p:anim calcmode="lin" valueType="num">
                                      <p:cBhvr>
                                        <p:cTn id="15" dur="1000" fill="hold"/>
                                        <p:tgtEl>
                                          <p:spTgt spid="1048626"/>
                                        </p:tgtEl>
                                        <p:attrNameLst>
                                          <p:attrName>ppt_x</p:attrName>
                                        </p:attrNameLst>
                                      </p:cBhvr>
                                      <p:tavLst>
                                        <p:tav tm="0">
                                          <p:val>
                                            <p:strVal val="#ppt_x"/>
                                          </p:val>
                                        </p:tav>
                                        <p:tav tm="100000">
                                          <p:val>
                                            <p:strVal val="#ppt_x"/>
                                          </p:val>
                                        </p:tav>
                                      </p:tavLst>
                                    </p:anim>
                                    <p:anim calcmode="lin" valueType="num">
                                      <p:cBhvr>
                                        <p:cTn id="16" dur="1000" fill="hold"/>
                                        <p:tgtEl>
                                          <p:spTgt spid="10486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048628"/>
                                        </p:tgtEl>
                                        <p:attrNameLst>
                                          <p:attrName>style.visibility</p:attrName>
                                        </p:attrNameLst>
                                      </p:cBhvr>
                                      <p:to>
                                        <p:strVal val="visible"/>
                                      </p:to>
                                    </p:set>
                                    <p:animEffect transition="in" filter="fade">
                                      <p:cBhvr>
                                        <p:cTn id="21" dur="1000"/>
                                        <p:tgtEl>
                                          <p:spTgt spid="1048628"/>
                                        </p:tgtEl>
                                      </p:cBhvr>
                                    </p:animEffect>
                                    <p:anim calcmode="lin" valueType="num">
                                      <p:cBhvr>
                                        <p:cTn id="22" dur="1000" fill="hold"/>
                                        <p:tgtEl>
                                          <p:spTgt spid="1048628"/>
                                        </p:tgtEl>
                                        <p:attrNameLst>
                                          <p:attrName>ppt_x</p:attrName>
                                        </p:attrNameLst>
                                      </p:cBhvr>
                                      <p:tavLst>
                                        <p:tav tm="0">
                                          <p:val>
                                            <p:strVal val="#ppt_x"/>
                                          </p:val>
                                        </p:tav>
                                        <p:tav tm="100000">
                                          <p:val>
                                            <p:strVal val="#ppt_x"/>
                                          </p:val>
                                        </p:tav>
                                      </p:tavLst>
                                    </p:anim>
                                    <p:anim calcmode="lin" valueType="num">
                                      <p:cBhvr>
                                        <p:cTn id="23" dur="1000" fill="hold"/>
                                        <p:tgtEl>
                                          <p:spTgt spid="10486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048627"/>
                                        </p:tgtEl>
                                        <p:attrNameLst>
                                          <p:attrName>style.visibility</p:attrName>
                                        </p:attrNameLst>
                                      </p:cBhvr>
                                      <p:to>
                                        <p:strVal val="visible"/>
                                      </p:to>
                                    </p:set>
                                    <p:animEffect transition="in" filter="fade">
                                      <p:cBhvr>
                                        <p:cTn id="28" dur="1000"/>
                                        <p:tgtEl>
                                          <p:spTgt spid="1048627"/>
                                        </p:tgtEl>
                                      </p:cBhvr>
                                    </p:animEffect>
                                    <p:anim calcmode="lin" valueType="num">
                                      <p:cBhvr>
                                        <p:cTn id="29" dur="1000" fill="hold"/>
                                        <p:tgtEl>
                                          <p:spTgt spid="1048627"/>
                                        </p:tgtEl>
                                        <p:attrNameLst>
                                          <p:attrName>ppt_x</p:attrName>
                                        </p:attrNameLst>
                                      </p:cBhvr>
                                      <p:tavLst>
                                        <p:tav tm="0">
                                          <p:val>
                                            <p:strVal val="#ppt_x"/>
                                          </p:val>
                                        </p:tav>
                                        <p:tav tm="100000">
                                          <p:val>
                                            <p:strVal val="#ppt_x"/>
                                          </p:val>
                                        </p:tav>
                                      </p:tavLst>
                                    </p:anim>
                                    <p:anim calcmode="lin" valueType="num">
                                      <p:cBhvr>
                                        <p:cTn id="30" dur="1000" fill="hold"/>
                                        <p:tgtEl>
                                          <p:spTgt spid="10486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5" grpId="0"/>
      <p:bldP spid="1048626" grpId="0"/>
      <p:bldP spid="1048627" grpId="0"/>
      <p:bldP spid="10486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4"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715" name="Content Placeholder 2"/>
          <p:cNvSpPr>
            <a:spLocks noGrp="1"/>
          </p:cNvSpPr>
          <p:nvPr>
            <p:ph idx="1"/>
          </p:nvPr>
        </p:nvSpPr>
        <p:spPr>
          <a:xfrm>
            <a:off x="457200" y="861773"/>
            <a:ext cx="8229600" cy="3732850"/>
          </a:xfrm>
        </p:spPr>
        <p:txBody>
          <a:bodyPr/>
          <a:lstStyle/>
          <a:p>
            <a:pPr algn="just" rtl="1">
              <a:buFont typeface="Wingdings" panose="05000000000000000000" pitchFamily="2" charset="2"/>
              <a:buChar char="ü"/>
            </a:pPr>
            <a:r>
              <a:rPr lang="fa-IR" sz="1800" b="1" dirty="0" smtClean="0">
                <a:cs typeface="B Mitra" panose="00000400000000000000" pitchFamily="2" charset="-78"/>
              </a:rPr>
              <a:t>3.    نگاشت تکنولوژی</a:t>
            </a:r>
            <a:endParaRPr lang="fa-IR" sz="1800" b="1" dirty="0">
              <a:cs typeface="B Mitra" panose="00000400000000000000" pitchFamily="2" charset="-78"/>
            </a:endParaRPr>
          </a:p>
          <a:p>
            <a:pPr algn="just" rtl="1">
              <a:buFont typeface="Wingdings" panose="05000000000000000000" pitchFamily="2" charset="2"/>
              <a:buChar char="ü"/>
            </a:pPr>
            <a:r>
              <a:rPr lang="fa-IR" sz="1600" dirty="0">
                <a:cs typeface="B Mitra" panose="00000400000000000000" pitchFamily="2" charset="-78"/>
              </a:rPr>
              <a:t>یک نگاشت شامل تعدادی گره و خط می باشد . هر گره می تواند بیانگر یم موضوع ، مفهوم ، تکنولوژی یا هرگونه اطلاعات دیگر بوده و خطوط بین گره ها ،ارتباط بین آنها را نشان می دهد .  نگاشت به صورت متنی یا تصویری به تعیین ارتباط در میان تکنولوژی ها و به برنامه ریزان در بحث و تبادل نظ کمک می کند (</a:t>
            </a:r>
            <a:r>
              <a:rPr lang="en-US" sz="1600" dirty="0">
                <a:cs typeface="B Mitra" panose="00000400000000000000" pitchFamily="2" charset="-78"/>
              </a:rPr>
              <a:t>Khalil,2000</a:t>
            </a:r>
            <a:r>
              <a:rPr lang="en-US" sz="1600" dirty="0" smtClean="0">
                <a:cs typeface="B Mitra" panose="00000400000000000000" pitchFamily="2" charset="-78"/>
              </a:rPr>
              <a:t>).</a:t>
            </a:r>
            <a:endParaRPr lang="fa-IR" sz="1600" dirty="0" smtClean="0">
              <a:cs typeface="B Mitra" panose="00000400000000000000" pitchFamily="2" charset="-78"/>
            </a:endParaRPr>
          </a:p>
          <a:p>
            <a:pPr algn="just" rtl="1">
              <a:buFont typeface="Wingdings" panose="05000000000000000000" pitchFamily="2" charset="2"/>
              <a:buChar char="ü"/>
            </a:pPr>
            <a:r>
              <a:rPr lang="fa-IR" sz="1600" dirty="0" smtClean="0">
                <a:cs typeface="B Mitra" panose="00000400000000000000" pitchFamily="2" charset="-78"/>
              </a:rPr>
              <a:t>یکی </a:t>
            </a:r>
            <a:r>
              <a:rPr lang="fa-IR" sz="1600" dirty="0">
                <a:cs typeface="B Mitra" panose="00000400000000000000" pitchFamily="2" charset="-78"/>
              </a:rPr>
              <a:t>از مهمترین کاربردهای نگاشت تکنولوژی ، امکان شناسایی و تحلیل و تصمیم گیری بر روی تکنولوژی های مرتبط با فعالیت ها و فرایندهای سازمان، همچنین کنترل و ردیابی اثرات تکنولوژیک آنها بر محصولات و خدماتشان می باشد</a:t>
            </a:r>
            <a:r>
              <a:rPr lang="fa-IR" sz="1600" dirty="0" smtClean="0">
                <a:cs typeface="B Mitra" panose="00000400000000000000" pitchFamily="2" charset="-78"/>
              </a:rPr>
              <a:t>.</a:t>
            </a:r>
            <a:endParaRPr lang="fa-IR" sz="1800" b="1" dirty="0">
              <a:cs typeface="B Mitra" panose="00000400000000000000" pitchFamily="2" charset="-78"/>
            </a:endParaRPr>
          </a:p>
        </p:txBody>
      </p:sp>
      <p:pic>
        <p:nvPicPr>
          <p:cNvPr id="2097263"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64"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65" name="Picture 5"/>
          <p:cNvPicPr>
            <a:picLocks noChangeAspect="1"/>
          </p:cNvPicPr>
          <p:nvPr/>
        </p:nvPicPr>
        <p:blipFill>
          <a:blip r:embed="rId3"/>
          <a:stretch>
            <a:fillRect/>
          </a:stretch>
        </p:blipFill>
        <p:spPr>
          <a:xfrm>
            <a:off x="0" y="0"/>
            <a:ext cx="707137" cy="70713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16456"/>
            <a:ext cx="3750545" cy="26270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715">
                                            <p:txEl>
                                              <p:pRg st="0" end="0"/>
                                            </p:txEl>
                                          </p:spTgt>
                                        </p:tgtEl>
                                      </p:cBhvr>
                                    </p:animEffect>
                                    <p:animScale>
                                      <p:cBhvr>
                                        <p:cTn id="7" dur="250" autoRev="1" fill="hold"/>
                                        <p:tgtEl>
                                          <p:spTgt spid="10487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48715">
                                            <p:txEl>
                                              <p:pRg st="1" end="1"/>
                                            </p:txEl>
                                          </p:spTgt>
                                        </p:tgtEl>
                                        <p:attrNameLst>
                                          <p:attrName>style.visibility</p:attrName>
                                        </p:attrNameLst>
                                      </p:cBhvr>
                                      <p:to>
                                        <p:strVal val="visible"/>
                                      </p:to>
                                    </p:set>
                                    <p:animEffect transition="in" filter="fade">
                                      <p:cBhvr>
                                        <p:cTn id="12" dur="1000"/>
                                        <p:tgtEl>
                                          <p:spTgt spid="1048715">
                                            <p:txEl>
                                              <p:pRg st="1" end="1"/>
                                            </p:txEl>
                                          </p:spTgt>
                                        </p:tgtEl>
                                      </p:cBhvr>
                                    </p:animEffect>
                                    <p:anim calcmode="lin" valueType="num">
                                      <p:cBhvr>
                                        <p:cTn id="13" dur="1000" fill="hold"/>
                                        <p:tgtEl>
                                          <p:spTgt spid="104871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487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48715">
                                            <p:txEl>
                                              <p:pRg st="2" end="2"/>
                                            </p:txEl>
                                          </p:spTgt>
                                        </p:tgtEl>
                                        <p:attrNameLst>
                                          <p:attrName>style.visibility</p:attrName>
                                        </p:attrNameLst>
                                      </p:cBhvr>
                                      <p:to>
                                        <p:strVal val="visible"/>
                                      </p:to>
                                    </p:set>
                                    <p:animEffect transition="in" filter="fade">
                                      <p:cBhvr>
                                        <p:cTn id="19" dur="1000"/>
                                        <p:tgtEl>
                                          <p:spTgt spid="1048715">
                                            <p:txEl>
                                              <p:pRg st="2" end="2"/>
                                            </p:txEl>
                                          </p:spTgt>
                                        </p:tgtEl>
                                      </p:cBhvr>
                                    </p:animEffect>
                                    <p:anim calcmode="lin" valueType="num">
                                      <p:cBhvr>
                                        <p:cTn id="20" dur="1000" fill="hold"/>
                                        <p:tgtEl>
                                          <p:spTgt spid="104871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0487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heel(1)">
                                      <p:cBhvr>
                                        <p:cTn id="2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6"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717" name="Content Placeholder 2"/>
          <p:cNvSpPr>
            <a:spLocks noGrp="1"/>
          </p:cNvSpPr>
          <p:nvPr>
            <p:ph idx="1"/>
          </p:nvPr>
        </p:nvSpPr>
        <p:spPr>
          <a:xfrm>
            <a:off x="457200" y="861773"/>
            <a:ext cx="8229600" cy="3732850"/>
          </a:xfrm>
        </p:spPr>
        <p:txBody>
          <a:bodyPr/>
          <a:lstStyle/>
          <a:p>
            <a:pPr algn="just" rtl="1">
              <a:buFont typeface="Wingdings" panose="05000000000000000000" pitchFamily="2" charset="2"/>
              <a:buChar char="ü"/>
            </a:pPr>
            <a:r>
              <a:rPr lang="fa-IR" sz="1800" b="1" dirty="0" smtClean="0">
                <a:cs typeface="B Mitra" panose="00000400000000000000" pitchFamily="2" charset="-78"/>
              </a:rPr>
              <a:t>ارزیابی تکنولوژی</a:t>
            </a:r>
            <a:endParaRPr lang="fa-IR" sz="1800" b="1" dirty="0">
              <a:cs typeface="B Mitra" panose="00000400000000000000" pitchFamily="2" charset="-78"/>
            </a:endParaRPr>
          </a:p>
          <a:p>
            <a:pPr algn="just" rtl="1">
              <a:buFont typeface="Wingdings" panose="05000000000000000000" pitchFamily="2" charset="2"/>
              <a:buChar char="ü"/>
            </a:pPr>
            <a:endParaRPr lang="fa-IR" sz="1600" dirty="0" smtClean="0">
              <a:cs typeface="B Mitra" panose="00000400000000000000" pitchFamily="2" charset="-78"/>
            </a:endParaRPr>
          </a:p>
          <a:p>
            <a:pPr algn="just" rtl="1">
              <a:buFont typeface="Wingdings" panose="05000000000000000000" pitchFamily="2" charset="2"/>
              <a:buChar char="ü"/>
            </a:pPr>
            <a:r>
              <a:rPr lang="fa-IR" sz="1600" dirty="0" smtClean="0">
                <a:cs typeface="B Mitra" panose="00000400000000000000" pitchFamily="2" charset="-78"/>
              </a:rPr>
              <a:t>یکی </a:t>
            </a:r>
            <a:r>
              <a:rPr lang="fa-IR" sz="1600" dirty="0">
                <a:cs typeface="B Mitra" panose="00000400000000000000" pitchFamily="2" charset="-78"/>
              </a:rPr>
              <a:t>دیگر از گام های اساسی در تدوین استراتژی تکنولوژی ، ارزیابی تکنولوژی فرآیندی است که بوسیله آن سازمان ها و بنگاه های اقتصادی جذابیت تکنولوژی هایی که در محصولات خود مورد استفاده قرار می دهند و یا امکان استفاده از آنها را دارند (</a:t>
            </a:r>
            <a:r>
              <a:rPr lang="en-US" sz="1600" dirty="0">
                <a:cs typeface="B Mitra" panose="00000400000000000000" pitchFamily="2" charset="-78"/>
              </a:rPr>
              <a:t>Braun,1998) </a:t>
            </a:r>
            <a:r>
              <a:rPr lang="fa-IR" sz="1600" dirty="0">
                <a:cs typeface="B Mitra" panose="00000400000000000000" pitchFamily="2" charset="-78"/>
              </a:rPr>
              <a:t>و همچنین توانمندی های تکنولوژیک خود را مورد ارزیابی قرار می دهند(</a:t>
            </a:r>
            <a:r>
              <a:rPr lang="en-US" sz="1600" dirty="0">
                <a:cs typeface="B Mitra" panose="00000400000000000000" pitchFamily="2" charset="-78"/>
              </a:rPr>
              <a:t>Khalil,2000).</a:t>
            </a:r>
          </a:p>
          <a:p>
            <a:pPr algn="just" rtl="1">
              <a:buFont typeface="Wingdings" panose="05000000000000000000" pitchFamily="2" charset="2"/>
              <a:buChar char="ü"/>
            </a:pPr>
            <a:endParaRPr lang="fa-IR" sz="1600" dirty="0" smtClean="0">
              <a:cs typeface="B Mitra" panose="00000400000000000000" pitchFamily="2" charset="-78"/>
            </a:endParaRPr>
          </a:p>
          <a:p>
            <a:pPr algn="just" rtl="1">
              <a:buFont typeface="Wingdings" panose="05000000000000000000" pitchFamily="2" charset="2"/>
              <a:buChar char="ü"/>
            </a:pPr>
            <a:r>
              <a:rPr lang="fa-IR" sz="1600" dirty="0" smtClean="0">
                <a:cs typeface="B Mitra" panose="00000400000000000000" pitchFamily="2" charset="-78"/>
              </a:rPr>
              <a:t>شعار </a:t>
            </a:r>
            <a:r>
              <a:rPr lang="fa-IR" sz="1600" dirty="0">
                <a:cs typeface="B Mitra" panose="00000400000000000000" pitchFamily="2" charset="-78"/>
              </a:rPr>
              <a:t>ارزیابی تکنولوژی این است که یک تکنولوژی جدید باید بهتر از تکنولوژی قبلی باشد ، درغیر این صورت نیازی به آن نیست .</a:t>
            </a:r>
          </a:p>
        </p:txBody>
      </p:sp>
      <p:pic>
        <p:nvPicPr>
          <p:cNvPr id="2097266"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67"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68" name="Picture 5"/>
          <p:cNvPicPr>
            <a:picLocks noChangeAspect="1"/>
          </p:cNvPicPr>
          <p:nvPr/>
        </p:nvPicPr>
        <p:blipFill>
          <a:blip r:embed="rId3"/>
          <a:stretch>
            <a:fillRect/>
          </a:stretch>
        </p:blipFill>
        <p:spPr>
          <a:xfrm>
            <a:off x="0" y="0"/>
            <a:ext cx="707137" cy="707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717">
                                            <p:txEl>
                                              <p:pRg st="0" end="0"/>
                                            </p:txEl>
                                          </p:spTgt>
                                        </p:tgtEl>
                                      </p:cBhvr>
                                    </p:animEffect>
                                    <p:animScale>
                                      <p:cBhvr>
                                        <p:cTn id="7" dur="250" autoRev="1" fill="hold"/>
                                        <p:tgtEl>
                                          <p:spTgt spid="1048717">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8717">
                                            <p:txEl>
                                              <p:pRg st="2" end="2"/>
                                            </p:txEl>
                                          </p:spTgt>
                                        </p:tgtEl>
                                        <p:attrNameLst>
                                          <p:attrName>style.visibility</p:attrName>
                                        </p:attrNameLst>
                                      </p:cBhvr>
                                      <p:to>
                                        <p:strVal val="visible"/>
                                      </p:to>
                                    </p:set>
                                    <p:animEffect transition="in" filter="fade">
                                      <p:cBhvr>
                                        <p:cTn id="12" dur="500"/>
                                        <p:tgtEl>
                                          <p:spTgt spid="104871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48717">
                                            <p:txEl>
                                              <p:pRg st="4" end="4"/>
                                            </p:txEl>
                                          </p:spTgt>
                                        </p:tgtEl>
                                        <p:attrNameLst>
                                          <p:attrName>style.visibility</p:attrName>
                                        </p:attrNameLst>
                                      </p:cBhvr>
                                      <p:to>
                                        <p:strVal val="visible"/>
                                      </p:to>
                                    </p:set>
                                    <p:animEffect transition="in" filter="fade">
                                      <p:cBhvr>
                                        <p:cTn id="17" dur="500"/>
                                        <p:tgtEl>
                                          <p:spTgt spid="10487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8"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719" name="Content Placeholder 2"/>
          <p:cNvSpPr>
            <a:spLocks noGrp="1"/>
          </p:cNvSpPr>
          <p:nvPr>
            <p:ph idx="1"/>
          </p:nvPr>
        </p:nvSpPr>
        <p:spPr>
          <a:xfrm>
            <a:off x="457200" y="861773"/>
            <a:ext cx="8229600" cy="3732850"/>
          </a:xfrm>
        </p:spPr>
        <p:txBody>
          <a:bodyPr/>
          <a:lstStyle/>
          <a:p>
            <a:pPr algn="just" rtl="1">
              <a:buFont typeface="Wingdings" panose="05000000000000000000" pitchFamily="2" charset="2"/>
              <a:buChar char="ü"/>
            </a:pPr>
            <a:r>
              <a:rPr lang="fa-IR" sz="1800" b="1" dirty="0" smtClean="0">
                <a:cs typeface="B Mitra" panose="00000400000000000000" pitchFamily="2" charset="-78"/>
              </a:rPr>
              <a:t>ارزیابی تکنولوژی</a:t>
            </a:r>
          </a:p>
          <a:p>
            <a:pPr marL="0" indent="0" algn="just" rtl="1">
              <a:buNone/>
            </a:pPr>
            <a:endParaRPr lang="fa-IR" sz="1800" b="1" dirty="0">
              <a:cs typeface="B Mitra" panose="00000400000000000000" pitchFamily="2" charset="-78"/>
            </a:endParaRPr>
          </a:p>
          <a:p>
            <a:pPr algn="just" rtl="1">
              <a:buFont typeface="Wingdings" panose="05000000000000000000" pitchFamily="2" charset="2"/>
              <a:buChar char="ü"/>
            </a:pPr>
            <a:r>
              <a:rPr lang="fa-IR" sz="1600" b="1" dirty="0" smtClean="0">
                <a:cs typeface="B Mitra" panose="00000400000000000000" pitchFamily="2" charset="-78"/>
              </a:rPr>
              <a:t>تعاریف</a:t>
            </a:r>
            <a:endParaRPr lang="fa-IR" sz="1600" dirty="0">
              <a:cs typeface="B Mitra" panose="00000400000000000000" pitchFamily="2" charset="-78"/>
            </a:endParaRPr>
          </a:p>
          <a:p>
            <a:pPr algn="just" rtl="1">
              <a:buFont typeface="Wingdings" panose="05000000000000000000" pitchFamily="2" charset="2"/>
              <a:buChar char="ü"/>
            </a:pPr>
            <a:r>
              <a:rPr lang="fa-IR" sz="1600" dirty="0">
                <a:cs typeface="B Mitra" panose="00000400000000000000" pitchFamily="2" charset="-78"/>
              </a:rPr>
              <a:t>ارزیابی تکنولوژی تلاشی سیستماتیک برای پیش بینی کلیه نتایج حاصل از بکارگیری یک تکنولوژی خاص است (طباطبائیان ، 1384</a:t>
            </a:r>
            <a:r>
              <a:rPr lang="fa-IR" sz="1600" dirty="0" smtClean="0">
                <a:cs typeface="B Mitra" panose="00000400000000000000" pitchFamily="2" charset="-78"/>
              </a:rPr>
              <a:t>).</a:t>
            </a:r>
          </a:p>
          <a:p>
            <a:pPr algn="just" rtl="1">
              <a:buFont typeface="Wingdings" panose="05000000000000000000" pitchFamily="2" charset="2"/>
              <a:buChar char="ü"/>
            </a:pPr>
            <a:endParaRPr lang="fa-IR" sz="1600" dirty="0">
              <a:cs typeface="B Mitra" panose="00000400000000000000" pitchFamily="2" charset="-78"/>
            </a:endParaRPr>
          </a:p>
          <a:p>
            <a:pPr algn="just" rtl="1">
              <a:buFont typeface="Wingdings" panose="05000000000000000000" pitchFamily="2" charset="2"/>
              <a:buChar char="ü"/>
            </a:pPr>
            <a:r>
              <a:rPr lang="fa-IR" sz="1600" dirty="0">
                <a:cs typeface="B Mitra" panose="00000400000000000000" pitchFamily="2" charset="-78"/>
              </a:rPr>
              <a:t>ارزیابی تکنولوژی یک ابزار یا چارچوب فکری است که به درک بهتر نسبت به تکنولوژی و تصمیم گیری درباره آن کمک می کند . امروزه ارزیابی تکنولوژی قسمتی از یک تلاش جهانی برای برخورد سیستماتیک با پرسش “چگونه پیش رفتن” در زمینه تکنولوژی است (قاضی نوری ، 1383</a:t>
            </a:r>
            <a:r>
              <a:rPr lang="fa-IR" sz="1600" dirty="0" smtClean="0">
                <a:cs typeface="B Mitra" panose="00000400000000000000" pitchFamily="2" charset="-78"/>
              </a:rPr>
              <a:t>).</a:t>
            </a:r>
            <a:endParaRPr lang="fa-IR" sz="1600" dirty="0">
              <a:cs typeface="B Mitra" panose="00000400000000000000" pitchFamily="2" charset="-78"/>
            </a:endParaRPr>
          </a:p>
        </p:txBody>
      </p:sp>
      <p:pic>
        <p:nvPicPr>
          <p:cNvPr id="2097269"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70"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71" name="Picture 5"/>
          <p:cNvPicPr>
            <a:picLocks noChangeAspect="1"/>
          </p:cNvPicPr>
          <p:nvPr/>
        </p:nvPicPr>
        <p:blipFill>
          <a:blip r:embed="rId3"/>
          <a:stretch>
            <a:fillRect/>
          </a:stretch>
        </p:blipFill>
        <p:spPr>
          <a:xfrm>
            <a:off x="0" y="0"/>
            <a:ext cx="707137" cy="707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719">
                                            <p:txEl>
                                              <p:pRg st="0" end="0"/>
                                            </p:txEl>
                                          </p:spTgt>
                                        </p:tgtEl>
                                      </p:cBhvr>
                                    </p:animEffect>
                                    <p:animScale>
                                      <p:cBhvr>
                                        <p:cTn id="7" dur="250" autoRev="1" fill="hold"/>
                                        <p:tgtEl>
                                          <p:spTgt spid="1048719">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48719">
                                            <p:txEl>
                                              <p:pRg st="2" end="2"/>
                                            </p:txEl>
                                          </p:spTgt>
                                        </p:tgtEl>
                                        <p:attrNameLst>
                                          <p:attrName>style.visibility</p:attrName>
                                        </p:attrNameLst>
                                      </p:cBhvr>
                                      <p:to>
                                        <p:strVal val="visible"/>
                                      </p:to>
                                    </p:set>
                                    <p:animEffect transition="in" filter="fade">
                                      <p:cBhvr>
                                        <p:cTn id="12" dur="1000"/>
                                        <p:tgtEl>
                                          <p:spTgt spid="1048719">
                                            <p:txEl>
                                              <p:pRg st="2" end="2"/>
                                            </p:txEl>
                                          </p:spTgt>
                                        </p:tgtEl>
                                      </p:cBhvr>
                                    </p:animEffect>
                                    <p:anim calcmode="lin" valueType="num">
                                      <p:cBhvr>
                                        <p:cTn id="13" dur="1000" fill="hold"/>
                                        <p:tgtEl>
                                          <p:spTgt spid="104871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048719">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48719">
                                            <p:txEl>
                                              <p:pRg st="3" end="3"/>
                                            </p:txEl>
                                          </p:spTgt>
                                        </p:tgtEl>
                                        <p:attrNameLst>
                                          <p:attrName>style.visibility</p:attrName>
                                        </p:attrNameLst>
                                      </p:cBhvr>
                                      <p:to>
                                        <p:strVal val="visible"/>
                                      </p:to>
                                    </p:set>
                                    <p:animEffect transition="in" filter="fade">
                                      <p:cBhvr>
                                        <p:cTn id="17" dur="1000"/>
                                        <p:tgtEl>
                                          <p:spTgt spid="1048719">
                                            <p:txEl>
                                              <p:pRg st="3" end="3"/>
                                            </p:txEl>
                                          </p:spTgt>
                                        </p:tgtEl>
                                      </p:cBhvr>
                                    </p:animEffect>
                                    <p:anim calcmode="lin" valueType="num">
                                      <p:cBhvr>
                                        <p:cTn id="18" dur="1000" fill="hold"/>
                                        <p:tgtEl>
                                          <p:spTgt spid="1048719">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048719">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48719">
                                            <p:txEl>
                                              <p:pRg st="5" end="5"/>
                                            </p:txEl>
                                          </p:spTgt>
                                        </p:tgtEl>
                                        <p:attrNameLst>
                                          <p:attrName>style.visibility</p:attrName>
                                        </p:attrNameLst>
                                      </p:cBhvr>
                                      <p:to>
                                        <p:strVal val="visible"/>
                                      </p:to>
                                    </p:set>
                                    <p:animEffect transition="in" filter="fade">
                                      <p:cBhvr>
                                        <p:cTn id="22" dur="1000"/>
                                        <p:tgtEl>
                                          <p:spTgt spid="1048719">
                                            <p:txEl>
                                              <p:pRg st="5" end="5"/>
                                            </p:txEl>
                                          </p:spTgt>
                                        </p:tgtEl>
                                      </p:cBhvr>
                                    </p:animEffect>
                                    <p:anim calcmode="lin" valueType="num">
                                      <p:cBhvr>
                                        <p:cTn id="23" dur="1000" fill="hold"/>
                                        <p:tgtEl>
                                          <p:spTgt spid="1048719">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104871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0"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721" name="Content Placeholder 2"/>
          <p:cNvSpPr>
            <a:spLocks noGrp="1"/>
          </p:cNvSpPr>
          <p:nvPr>
            <p:ph idx="1"/>
          </p:nvPr>
        </p:nvSpPr>
        <p:spPr>
          <a:xfrm>
            <a:off x="457200" y="861773"/>
            <a:ext cx="8229600" cy="3732850"/>
          </a:xfrm>
        </p:spPr>
        <p:txBody>
          <a:bodyPr/>
          <a:lstStyle/>
          <a:p>
            <a:pPr algn="just" rtl="1">
              <a:buFont typeface="Wingdings" panose="05000000000000000000" pitchFamily="2" charset="2"/>
              <a:buChar char="ü"/>
            </a:pPr>
            <a:r>
              <a:rPr lang="fa-IR" sz="1800" b="1" dirty="0" smtClean="0">
                <a:cs typeface="B Mitra" panose="00000400000000000000" pitchFamily="2" charset="-78"/>
              </a:rPr>
              <a:t>ارزیابی تکنولوژی</a:t>
            </a:r>
            <a:endParaRPr lang="fa-IR" sz="1800" b="1" dirty="0">
              <a:cs typeface="B Mitra" panose="00000400000000000000" pitchFamily="2" charset="-78"/>
            </a:endParaRPr>
          </a:p>
          <a:p>
            <a:pPr algn="just" rtl="1">
              <a:buFont typeface="Wingdings" panose="05000000000000000000" pitchFamily="2" charset="2"/>
              <a:buChar char="ü"/>
            </a:pPr>
            <a:r>
              <a:rPr lang="fa-IR" sz="1600" dirty="0" smtClean="0">
                <a:cs typeface="B Mitra" panose="00000400000000000000" pitchFamily="2" charset="-78"/>
              </a:rPr>
              <a:t>فرآیند </a:t>
            </a:r>
            <a:r>
              <a:rPr lang="fa-IR" sz="1600" dirty="0">
                <a:cs typeface="B Mitra" panose="00000400000000000000" pitchFamily="2" charset="-78"/>
              </a:rPr>
              <a:t>ارزیابی تکنولوژی در یک تقسیم بندی کلی شامل دو نوع مختلف زیر می باشد (</a:t>
            </a:r>
            <a:r>
              <a:rPr lang="en-US" sz="1600" dirty="0" smtClean="0">
                <a:cs typeface="B Mitra" panose="00000400000000000000" pitchFamily="2" charset="-78"/>
              </a:rPr>
              <a:t>Arasti,2004</a:t>
            </a:r>
            <a:r>
              <a:rPr lang="fa-IR" sz="1600" dirty="0" smtClean="0">
                <a:cs typeface="B Mitra" panose="00000400000000000000" pitchFamily="2" charset="-78"/>
              </a:rPr>
              <a:t>)</a:t>
            </a:r>
            <a:endParaRPr lang="en-US" sz="1600" dirty="0">
              <a:cs typeface="B Mitra" panose="00000400000000000000" pitchFamily="2" charset="-78"/>
            </a:endParaRPr>
          </a:p>
          <a:p>
            <a:pPr marL="0" indent="0" algn="just" rtl="1">
              <a:buNone/>
            </a:pPr>
            <a:r>
              <a:rPr lang="fa-IR" sz="1600" b="1" dirty="0" smtClean="0">
                <a:cs typeface="B Mitra" panose="00000400000000000000" pitchFamily="2" charset="-78"/>
              </a:rPr>
              <a:t>1.    ارزیابی </a:t>
            </a:r>
            <a:r>
              <a:rPr lang="fa-IR" sz="1600" b="1" dirty="0">
                <a:cs typeface="B Mitra" panose="00000400000000000000" pitchFamily="2" charset="-78"/>
              </a:rPr>
              <a:t>توانمندی تکنولوژیک:</a:t>
            </a:r>
          </a:p>
          <a:p>
            <a:pPr algn="just" rtl="1">
              <a:buFont typeface="Wingdings" panose="05000000000000000000" pitchFamily="2" charset="2"/>
              <a:buChar char="ü"/>
            </a:pPr>
            <a:endParaRPr lang="fa-IR" sz="1400" b="1" dirty="0" smtClean="0">
              <a:cs typeface="B Mitra" panose="00000400000000000000" pitchFamily="2" charset="-78"/>
            </a:endParaRPr>
          </a:p>
          <a:p>
            <a:pPr algn="just" rtl="1">
              <a:buFont typeface="Wingdings" panose="05000000000000000000" pitchFamily="2" charset="2"/>
              <a:buChar char="ü"/>
            </a:pPr>
            <a:r>
              <a:rPr lang="fa-IR" sz="1400" b="1" dirty="0" smtClean="0">
                <a:cs typeface="B Mitra" panose="00000400000000000000" pitchFamily="2" charset="-78"/>
              </a:rPr>
              <a:t>تعریف</a:t>
            </a:r>
            <a:endParaRPr lang="fa-IR" sz="1600" b="1" dirty="0">
              <a:cs typeface="B Mitra" panose="00000400000000000000" pitchFamily="2" charset="-78"/>
            </a:endParaRPr>
          </a:p>
          <a:p>
            <a:pPr algn="just" rtl="1">
              <a:buFont typeface="Wingdings" panose="05000000000000000000" pitchFamily="2" charset="2"/>
              <a:buChar char="ü"/>
            </a:pPr>
            <a:r>
              <a:rPr lang="fa-IR" sz="1600" dirty="0">
                <a:cs typeface="B Mitra" panose="00000400000000000000" pitchFamily="2" charset="-78"/>
              </a:rPr>
              <a:t>ارزیابی توانمندی تکنولوژی ارزیابی مجموعه ای از توانایی های وظیفه ایست که از طریق فعالیت های متنوع فناورانه بر عملکرد سازمان تاثیری داشته و به سادگی قابل تقلید نبوده و هدف نهایی آن ایجاد ارزش افزوده و بهبود موقعیت سازمان میاباشد (طباطبائیان و دیگران ، 1384).</a:t>
            </a:r>
          </a:p>
          <a:p>
            <a:pPr algn="just" rtl="1">
              <a:buFont typeface="Wingdings" panose="05000000000000000000" pitchFamily="2" charset="2"/>
              <a:buChar char="ü"/>
            </a:pPr>
            <a:r>
              <a:rPr lang="fa-IR" sz="1600" dirty="0">
                <a:cs typeface="B Mitra" panose="00000400000000000000" pitchFamily="2" charset="-78"/>
              </a:rPr>
              <a:t>ارزیابی زیرساخت های علمی و فناورانه یک سازمان ، کشور و... که ظرفیت یک کشور در پذیرش علم و تکنولوژی به منظور توسعه را تعیین می </a:t>
            </a:r>
            <a:r>
              <a:rPr lang="fa-IR" sz="1600" dirty="0" smtClean="0">
                <a:cs typeface="B Mitra" panose="00000400000000000000" pitchFamily="2" charset="-78"/>
              </a:rPr>
              <a:t>کند (</a:t>
            </a:r>
            <a:r>
              <a:rPr lang="en-US" sz="1600" dirty="0">
                <a:cs typeface="B Mitra" panose="00000400000000000000" pitchFamily="2" charset="-78"/>
              </a:rPr>
              <a:t>Abdul </a:t>
            </a:r>
            <a:r>
              <a:rPr lang="en-US" sz="1600" dirty="0" smtClean="0">
                <a:cs typeface="B Mitra" panose="00000400000000000000" pitchFamily="2" charset="-78"/>
              </a:rPr>
              <a:t>Gaq,1985</a:t>
            </a:r>
            <a:r>
              <a:rPr lang="fa-IR" sz="1600" dirty="0" smtClean="0">
                <a:cs typeface="B Mitra" panose="00000400000000000000" pitchFamily="2" charset="-78"/>
              </a:rPr>
              <a:t>).</a:t>
            </a:r>
            <a:endParaRPr lang="en-US" sz="1600" dirty="0">
              <a:cs typeface="B Mitra" panose="00000400000000000000" pitchFamily="2" charset="-78"/>
            </a:endParaRPr>
          </a:p>
        </p:txBody>
      </p:sp>
      <p:pic>
        <p:nvPicPr>
          <p:cNvPr id="2097272"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73"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74" name="Picture 5"/>
          <p:cNvPicPr>
            <a:picLocks noChangeAspect="1"/>
          </p:cNvPicPr>
          <p:nvPr/>
        </p:nvPicPr>
        <p:blipFill>
          <a:blip r:embed="rId3"/>
          <a:stretch>
            <a:fillRect/>
          </a:stretch>
        </p:blipFill>
        <p:spPr>
          <a:xfrm>
            <a:off x="0" y="0"/>
            <a:ext cx="707137" cy="707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48721">
                                            <p:txEl>
                                              <p:pRg st="0" end="0"/>
                                            </p:txEl>
                                          </p:spTgt>
                                        </p:tgtEl>
                                        <p:attrNameLst>
                                          <p:attrName>style.visibility</p:attrName>
                                        </p:attrNameLst>
                                      </p:cBhvr>
                                      <p:to>
                                        <p:strVal val="visible"/>
                                      </p:to>
                                    </p:set>
                                    <p:animEffect transition="in" filter="fade">
                                      <p:cBhvr>
                                        <p:cTn id="7" dur="1000"/>
                                        <p:tgtEl>
                                          <p:spTgt spid="1048721">
                                            <p:txEl>
                                              <p:pRg st="0" end="0"/>
                                            </p:txEl>
                                          </p:spTgt>
                                        </p:tgtEl>
                                      </p:cBhvr>
                                    </p:animEffect>
                                    <p:anim calcmode="lin" valueType="num">
                                      <p:cBhvr>
                                        <p:cTn id="8" dur="1000" fill="hold"/>
                                        <p:tgtEl>
                                          <p:spTgt spid="10487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4872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48721">
                                            <p:txEl>
                                              <p:pRg st="1" end="1"/>
                                            </p:txEl>
                                          </p:spTgt>
                                        </p:tgtEl>
                                        <p:attrNameLst>
                                          <p:attrName>style.visibility</p:attrName>
                                        </p:attrNameLst>
                                      </p:cBhvr>
                                      <p:to>
                                        <p:strVal val="visible"/>
                                      </p:to>
                                    </p:set>
                                    <p:animEffect transition="in" filter="fade">
                                      <p:cBhvr>
                                        <p:cTn id="12" dur="1000"/>
                                        <p:tgtEl>
                                          <p:spTgt spid="1048721">
                                            <p:txEl>
                                              <p:pRg st="1" end="1"/>
                                            </p:txEl>
                                          </p:spTgt>
                                        </p:tgtEl>
                                      </p:cBhvr>
                                    </p:animEffect>
                                    <p:anim calcmode="lin" valueType="num">
                                      <p:cBhvr>
                                        <p:cTn id="13" dur="1000" fill="hold"/>
                                        <p:tgtEl>
                                          <p:spTgt spid="104872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487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48721">
                                            <p:txEl>
                                              <p:pRg st="2" end="2"/>
                                            </p:txEl>
                                          </p:spTgt>
                                        </p:tgtEl>
                                        <p:attrNameLst>
                                          <p:attrName>style.visibility</p:attrName>
                                        </p:attrNameLst>
                                      </p:cBhvr>
                                      <p:to>
                                        <p:strVal val="visible"/>
                                      </p:to>
                                    </p:set>
                                    <p:animEffect transition="in" filter="fade">
                                      <p:cBhvr>
                                        <p:cTn id="19" dur="1000"/>
                                        <p:tgtEl>
                                          <p:spTgt spid="1048721">
                                            <p:txEl>
                                              <p:pRg st="2" end="2"/>
                                            </p:txEl>
                                          </p:spTgt>
                                        </p:tgtEl>
                                      </p:cBhvr>
                                    </p:animEffect>
                                    <p:anim calcmode="lin" valueType="num">
                                      <p:cBhvr>
                                        <p:cTn id="20" dur="1000" fill="hold"/>
                                        <p:tgtEl>
                                          <p:spTgt spid="104872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0487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48721">
                                            <p:txEl>
                                              <p:pRg st="4" end="4"/>
                                            </p:txEl>
                                          </p:spTgt>
                                        </p:tgtEl>
                                        <p:attrNameLst>
                                          <p:attrName>style.visibility</p:attrName>
                                        </p:attrNameLst>
                                      </p:cBhvr>
                                      <p:to>
                                        <p:strVal val="visible"/>
                                      </p:to>
                                    </p:set>
                                    <p:animEffect transition="in" filter="wipe(down)">
                                      <p:cBhvr>
                                        <p:cTn id="26" dur="500"/>
                                        <p:tgtEl>
                                          <p:spTgt spid="1048721">
                                            <p:txEl>
                                              <p:pRg st="4" end="4"/>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1048721">
                                            <p:txEl>
                                              <p:pRg st="5" end="5"/>
                                            </p:txEl>
                                          </p:spTgt>
                                        </p:tgtEl>
                                        <p:attrNameLst>
                                          <p:attrName>style.visibility</p:attrName>
                                        </p:attrNameLst>
                                      </p:cBhvr>
                                      <p:to>
                                        <p:strVal val="visible"/>
                                      </p:to>
                                    </p:set>
                                    <p:animEffect transition="in" filter="wipe(down)">
                                      <p:cBhvr>
                                        <p:cTn id="29" dur="500"/>
                                        <p:tgtEl>
                                          <p:spTgt spid="1048721">
                                            <p:txEl>
                                              <p:pRg st="5" end="5"/>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1048721">
                                            <p:txEl>
                                              <p:pRg st="6" end="6"/>
                                            </p:txEl>
                                          </p:spTgt>
                                        </p:tgtEl>
                                        <p:attrNameLst>
                                          <p:attrName>style.visibility</p:attrName>
                                        </p:attrNameLst>
                                      </p:cBhvr>
                                      <p:to>
                                        <p:strVal val="visible"/>
                                      </p:to>
                                    </p:set>
                                    <p:animEffect transition="in" filter="wipe(down)">
                                      <p:cBhvr>
                                        <p:cTn id="32" dur="500"/>
                                        <p:tgtEl>
                                          <p:spTgt spid="10487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2"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723" name="Content Placeholder 2"/>
          <p:cNvSpPr>
            <a:spLocks noGrp="1"/>
          </p:cNvSpPr>
          <p:nvPr>
            <p:ph idx="1"/>
          </p:nvPr>
        </p:nvSpPr>
        <p:spPr>
          <a:xfrm>
            <a:off x="457200" y="861773"/>
            <a:ext cx="8229600" cy="3732850"/>
          </a:xfrm>
        </p:spPr>
        <p:txBody>
          <a:bodyPr/>
          <a:lstStyle/>
          <a:p>
            <a:pPr algn="just" rtl="1">
              <a:buFont typeface="Wingdings" panose="05000000000000000000" pitchFamily="2" charset="2"/>
              <a:buChar char="ü"/>
            </a:pPr>
            <a:r>
              <a:rPr lang="fa-IR" sz="1800" b="1" dirty="0" smtClean="0">
                <a:cs typeface="B Mitra" panose="00000400000000000000" pitchFamily="2" charset="-78"/>
              </a:rPr>
              <a:t>ارزیابی تکنولوژی</a:t>
            </a:r>
            <a:endParaRPr lang="fa-IR" sz="1800" b="1" dirty="0">
              <a:cs typeface="B Mitra" panose="00000400000000000000" pitchFamily="2" charset="-78"/>
            </a:endParaRPr>
          </a:p>
          <a:p>
            <a:pPr algn="just" rtl="1">
              <a:buFont typeface="Wingdings" panose="05000000000000000000" pitchFamily="2" charset="2"/>
              <a:buChar char="ü"/>
            </a:pPr>
            <a:r>
              <a:rPr lang="fa-IR" sz="1600" b="1" dirty="0" smtClean="0">
                <a:cs typeface="B Mitra" panose="00000400000000000000" pitchFamily="2" charset="-78"/>
              </a:rPr>
              <a:t>ارزیابی </a:t>
            </a:r>
            <a:r>
              <a:rPr lang="fa-IR" sz="1600" b="1" dirty="0">
                <a:cs typeface="B Mitra" panose="00000400000000000000" pitchFamily="2" charset="-78"/>
              </a:rPr>
              <a:t>توانمندی تکنولوژیک</a:t>
            </a:r>
            <a:r>
              <a:rPr lang="fa-IR" sz="1600" b="1" dirty="0" smtClean="0">
                <a:cs typeface="B Mitra" panose="00000400000000000000" pitchFamily="2" charset="-78"/>
              </a:rPr>
              <a:t>:</a:t>
            </a:r>
          </a:p>
          <a:p>
            <a:pPr algn="just" rtl="1">
              <a:buFont typeface="Wingdings" panose="05000000000000000000" pitchFamily="2" charset="2"/>
              <a:buChar char="ü"/>
            </a:pPr>
            <a:endParaRPr lang="fa-IR" sz="1600" b="1" dirty="0">
              <a:cs typeface="B Mitra" panose="00000400000000000000" pitchFamily="2" charset="-78"/>
            </a:endParaRPr>
          </a:p>
          <a:p>
            <a:pPr algn="just" rtl="1">
              <a:buFont typeface="Wingdings" panose="05000000000000000000" pitchFamily="2" charset="2"/>
              <a:buChar char="ü"/>
            </a:pPr>
            <a:r>
              <a:rPr lang="fa-IR" sz="1400" b="1" dirty="0" smtClean="0">
                <a:cs typeface="B Mitra" panose="00000400000000000000" pitchFamily="2" charset="-78"/>
              </a:rPr>
              <a:t>انواع</a:t>
            </a:r>
            <a:endParaRPr lang="fa-IR" sz="1600" b="1" dirty="0">
              <a:cs typeface="B Mitra" panose="00000400000000000000" pitchFamily="2" charset="-78"/>
            </a:endParaRPr>
          </a:p>
          <a:p>
            <a:pPr marL="0" indent="0" algn="just" rtl="1">
              <a:buNone/>
            </a:pPr>
            <a:r>
              <a:rPr lang="fa-IR" sz="1600" dirty="0" smtClean="0">
                <a:cs typeface="B Mitra" panose="00000400000000000000" pitchFamily="2" charset="-78"/>
              </a:rPr>
              <a:t>1.     ارزیابی </a:t>
            </a:r>
            <a:r>
              <a:rPr lang="fa-IR" sz="1600" dirty="0">
                <a:cs typeface="B Mitra" panose="00000400000000000000" pitchFamily="2" charset="-78"/>
              </a:rPr>
              <a:t>شکاف تکنولوژیک : هدف از این ارزیابی تعیین موقعیت سازمان در یک تکنولوژی خاص در میان رقبا ، پیشروهای تکنولوژی یا یک سطح ایده آل که توسط متخصصان تعیین شده است می باشد (</a:t>
            </a:r>
            <a:r>
              <a:rPr lang="en-US" sz="1600" dirty="0" smtClean="0">
                <a:cs typeface="B Mitra" panose="00000400000000000000" pitchFamily="2" charset="-78"/>
              </a:rPr>
              <a:t>Arasti,2004</a:t>
            </a:r>
            <a:r>
              <a:rPr lang="fa-IR" sz="1600" dirty="0" smtClean="0">
                <a:cs typeface="B Mitra" panose="00000400000000000000" pitchFamily="2" charset="-78"/>
              </a:rPr>
              <a:t>).</a:t>
            </a:r>
            <a:endParaRPr lang="en-US" sz="1600" dirty="0">
              <a:cs typeface="B Mitra" panose="00000400000000000000" pitchFamily="2" charset="-78"/>
            </a:endParaRPr>
          </a:p>
          <a:p>
            <a:pPr algn="just" rtl="1">
              <a:buFont typeface="Wingdings" panose="05000000000000000000" pitchFamily="2" charset="2"/>
              <a:buChar char="ü"/>
            </a:pPr>
            <a:r>
              <a:rPr lang="fa-IR" sz="1600" dirty="0">
                <a:cs typeface="B Mitra" panose="00000400000000000000" pitchFamily="2" charset="-78"/>
              </a:rPr>
              <a:t>برای ارزیابی شکاف تکنولوژیک ، ابتدا سطح مورد نظر از تسلط به تکنولوژی مشخص گردیده و سطح تسلط فعلی نسبت به آن سنجیده می شود .</a:t>
            </a:r>
          </a:p>
          <a:p>
            <a:pPr marL="0" indent="0" algn="just" rtl="1">
              <a:buNone/>
            </a:pPr>
            <a:r>
              <a:rPr lang="fa-IR" sz="1600" dirty="0" smtClean="0">
                <a:cs typeface="B Mitra" panose="00000400000000000000" pitchFamily="2" charset="-78"/>
              </a:rPr>
              <a:t>2.    ارزیابی </a:t>
            </a:r>
            <a:r>
              <a:rPr lang="fa-IR" sz="1600" dirty="0">
                <a:cs typeface="B Mitra" panose="00000400000000000000" pitchFamily="2" charset="-78"/>
              </a:rPr>
              <a:t>عوامل موثر بر توانمندی تکنولوژیک : انجام این ارزیابی ، چنانچه ارزیابی شکاف تکنولوژیک حکایت از ضعف سازمان در یک تکنولوژی خاص داشته باشد ضروری است. </a:t>
            </a:r>
            <a:endParaRPr lang="fa-IR" sz="1600" dirty="0" smtClean="0">
              <a:cs typeface="B Mitra" panose="00000400000000000000" pitchFamily="2" charset="-78"/>
            </a:endParaRPr>
          </a:p>
        </p:txBody>
      </p:sp>
      <p:pic>
        <p:nvPicPr>
          <p:cNvPr id="2097275"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76"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77" name="Picture 5"/>
          <p:cNvPicPr>
            <a:picLocks noChangeAspect="1"/>
          </p:cNvPicPr>
          <p:nvPr/>
        </p:nvPicPr>
        <p:blipFill>
          <a:blip r:embed="rId3"/>
          <a:stretch>
            <a:fillRect/>
          </a:stretch>
        </p:blipFill>
        <p:spPr>
          <a:xfrm>
            <a:off x="0" y="0"/>
            <a:ext cx="707137" cy="707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723">
                                            <p:txEl>
                                              <p:pRg st="0" end="0"/>
                                            </p:txEl>
                                          </p:spTgt>
                                        </p:tgtEl>
                                      </p:cBhvr>
                                    </p:animEffect>
                                    <p:animScale>
                                      <p:cBhvr>
                                        <p:cTn id="7" dur="250" autoRev="1" fill="hold"/>
                                        <p:tgtEl>
                                          <p:spTgt spid="1048723">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048723">
                                            <p:txEl>
                                              <p:pRg st="1" end="1"/>
                                            </p:txEl>
                                          </p:spTgt>
                                        </p:tgtEl>
                                      </p:cBhvr>
                                    </p:animEffect>
                                    <p:animScale>
                                      <p:cBhvr>
                                        <p:cTn id="10" dur="250" autoRev="1" fill="hold"/>
                                        <p:tgtEl>
                                          <p:spTgt spid="1048723">
                                            <p:txEl>
                                              <p:pRg st="1" end="1"/>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48723">
                                            <p:txEl>
                                              <p:pRg st="3" end="3"/>
                                            </p:txEl>
                                          </p:spTgt>
                                        </p:tgtEl>
                                        <p:attrNameLst>
                                          <p:attrName>style.visibility</p:attrName>
                                        </p:attrNameLst>
                                      </p:cBhvr>
                                      <p:to>
                                        <p:strVal val="visible"/>
                                      </p:to>
                                    </p:set>
                                    <p:animEffect transition="in" filter="fade">
                                      <p:cBhvr>
                                        <p:cTn id="15" dur="1000"/>
                                        <p:tgtEl>
                                          <p:spTgt spid="1048723">
                                            <p:txEl>
                                              <p:pRg st="3" end="3"/>
                                            </p:txEl>
                                          </p:spTgt>
                                        </p:tgtEl>
                                      </p:cBhvr>
                                    </p:animEffect>
                                    <p:anim calcmode="lin" valueType="num">
                                      <p:cBhvr>
                                        <p:cTn id="16" dur="1000" fill="hold"/>
                                        <p:tgtEl>
                                          <p:spTgt spid="1048723">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1048723">
                                            <p:txEl>
                                              <p:pRg st="3" end="3"/>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48723">
                                            <p:txEl>
                                              <p:pRg st="4" end="4"/>
                                            </p:txEl>
                                          </p:spTgt>
                                        </p:tgtEl>
                                        <p:attrNameLst>
                                          <p:attrName>style.visibility</p:attrName>
                                        </p:attrNameLst>
                                      </p:cBhvr>
                                      <p:to>
                                        <p:strVal val="visible"/>
                                      </p:to>
                                    </p:set>
                                    <p:animEffect transition="in" filter="fade">
                                      <p:cBhvr>
                                        <p:cTn id="20" dur="1000"/>
                                        <p:tgtEl>
                                          <p:spTgt spid="1048723">
                                            <p:txEl>
                                              <p:pRg st="4" end="4"/>
                                            </p:txEl>
                                          </p:spTgt>
                                        </p:tgtEl>
                                      </p:cBhvr>
                                    </p:animEffect>
                                    <p:anim calcmode="lin" valueType="num">
                                      <p:cBhvr>
                                        <p:cTn id="21" dur="1000" fill="hold"/>
                                        <p:tgtEl>
                                          <p:spTgt spid="104872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1048723">
                                            <p:txEl>
                                              <p:pRg st="4" end="4"/>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048723">
                                            <p:txEl>
                                              <p:pRg st="5" end="5"/>
                                            </p:txEl>
                                          </p:spTgt>
                                        </p:tgtEl>
                                        <p:attrNameLst>
                                          <p:attrName>style.visibility</p:attrName>
                                        </p:attrNameLst>
                                      </p:cBhvr>
                                      <p:to>
                                        <p:strVal val="visible"/>
                                      </p:to>
                                    </p:set>
                                    <p:animEffect transition="in" filter="fade">
                                      <p:cBhvr>
                                        <p:cTn id="25" dur="1000"/>
                                        <p:tgtEl>
                                          <p:spTgt spid="1048723">
                                            <p:txEl>
                                              <p:pRg st="5" end="5"/>
                                            </p:txEl>
                                          </p:spTgt>
                                        </p:tgtEl>
                                      </p:cBhvr>
                                    </p:animEffect>
                                    <p:anim calcmode="lin" valueType="num">
                                      <p:cBhvr>
                                        <p:cTn id="26" dur="1000" fill="hold"/>
                                        <p:tgtEl>
                                          <p:spTgt spid="1048723">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10487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48723">
                                            <p:txEl>
                                              <p:pRg st="6" end="6"/>
                                            </p:txEl>
                                          </p:spTgt>
                                        </p:tgtEl>
                                        <p:attrNameLst>
                                          <p:attrName>style.visibility</p:attrName>
                                        </p:attrNameLst>
                                      </p:cBhvr>
                                      <p:to>
                                        <p:strVal val="visible"/>
                                      </p:to>
                                    </p:set>
                                    <p:animEffect transition="in" filter="fade">
                                      <p:cBhvr>
                                        <p:cTn id="32" dur="1000"/>
                                        <p:tgtEl>
                                          <p:spTgt spid="1048723">
                                            <p:txEl>
                                              <p:pRg st="6" end="6"/>
                                            </p:txEl>
                                          </p:spTgt>
                                        </p:tgtEl>
                                      </p:cBhvr>
                                    </p:animEffect>
                                    <p:anim calcmode="lin" valueType="num">
                                      <p:cBhvr>
                                        <p:cTn id="33" dur="1000" fill="hold"/>
                                        <p:tgtEl>
                                          <p:spTgt spid="104872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104872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4"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725" name="Content Placeholder 2"/>
          <p:cNvSpPr>
            <a:spLocks noGrp="1"/>
          </p:cNvSpPr>
          <p:nvPr>
            <p:ph idx="1"/>
          </p:nvPr>
        </p:nvSpPr>
        <p:spPr>
          <a:xfrm>
            <a:off x="457200" y="861773"/>
            <a:ext cx="8229600" cy="3732850"/>
          </a:xfrm>
        </p:spPr>
        <p:txBody>
          <a:bodyPr/>
          <a:lstStyle/>
          <a:p>
            <a:pPr algn="just" rtl="1">
              <a:buFont typeface="Wingdings" panose="05000000000000000000" pitchFamily="2" charset="2"/>
              <a:buChar char="ü"/>
            </a:pPr>
            <a:r>
              <a:rPr lang="fa-IR" sz="1800" b="1" dirty="0" smtClean="0">
                <a:cs typeface="B Mitra" panose="00000400000000000000" pitchFamily="2" charset="-78"/>
              </a:rPr>
              <a:t>ارزیابی تکنولوژی</a:t>
            </a:r>
            <a:endParaRPr lang="fa-IR" sz="1800" b="1" dirty="0">
              <a:cs typeface="B Mitra" panose="00000400000000000000" pitchFamily="2" charset="-78"/>
            </a:endParaRPr>
          </a:p>
          <a:p>
            <a:pPr algn="just" rtl="1">
              <a:buFont typeface="Wingdings" panose="05000000000000000000" pitchFamily="2" charset="2"/>
              <a:buChar char="ü"/>
            </a:pPr>
            <a:r>
              <a:rPr lang="fa-IR" sz="1600" b="1" dirty="0" smtClean="0">
                <a:cs typeface="B Mitra" panose="00000400000000000000" pitchFamily="2" charset="-78"/>
              </a:rPr>
              <a:t>ارزیابی </a:t>
            </a:r>
            <a:r>
              <a:rPr lang="fa-IR" sz="1600" b="1" dirty="0">
                <a:cs typeface="B Mitra" panose="00000400000000000000" pitchFamily="2" charset="-78"/>
              </a:rPr>
              <a:t>توانمندی تکنولوژیک</a:t>
            </a:r>
            <a:r>
              <a:rPr lang="fa-IR" sz="1600" b="1" dirty="0" smtClean="0">
                <a:cs typeface="B Mitra" panose="00000400000000000000" pitchFamily="2" charset="-78"/>
              </a:rPr>
              <a:t>:</a:t>
            </a:r>
          </a:p>
          <a:p>
            <a:pPr algn="just" rtl="1">
              <a:buFont typeface="Wingdings" panose="05000000000000000000" pitchFamily="2" charset="2"/>
              <a:buChar char="ü"/>
            </a:pPr>
            <a:endParaRPr lang="fa-IR" sz="1600" b="1" dirty="0">
              <a:cs typeface="B Mitra" panose="00000400000000000000" pitchFamily="2" charset="-78"/>
            </a:endParaRPr>
          </a:p>
          <a:p>
            <a:pPr algn="just" rtl="1">
              <a:buFont typeface="Wingdings" panose="05000000000000000000" pitchFamily="2" charset="2"/>
              <a:buChar char="ü"/>
            </a:pPr>
            <a:r>
              <a:rPr lang="fa-IR" sz="1400" b="1" dirty="0" smtClean="0">
                <a:cs typeface="B Mitra" panose="00000400000000000000" pitchFamily="2" charset="-78"/>
              </a:rPr>
              <a:t>عوامل </a:t>
            </a:r>
            <a:r>
              <a:rPr lang="fa-IR" sz="1400" b="1" dirty="0">
                <a:cs typeface="B Mitra" panose="00000400000000000000" pitchFamily="2" charset="-78"/>
              </a:rPr>
              <a:t>ضعف تکنولوژی عبارتند از :</a:t>
            </a:r>
          </a:p>
          <a:p>
            <a:pPr algn="just" rtl="1">
              <a:buFont typeface="+mj-lt"/>
              <a:buAutoNum type="arabicPeriod"/>
            </a:pPr>
            <a:r>
              <a:rPr lang="fa-IR" sz="1600" dirty="0">
                <a:cs typeface="B Mitra" panose="00000400000000000000" pitchFamily="2" charset="-78"/>
              </a:rPr>
              <a:t>کمبود منابع مالی برای توسعه تکنولوژی</a:t>
            </a:r>
          </a:p>
          <a:p>
            <a:pPr algn="just" rtl="1">
              <a:buFont typeface="+mj-lt"/>
              <a:buAutoNum type="arabicPeriod"/>
            </a:pPr>
            <a:r>
              <a:rPr lang="fa-IR" sz="1600" dirty="0">
                <a:cs typeface="B Mitra" panose="00000400000000000000" pitchFamily="2" charset="-78"/>
              </a:rPr>
              <a:t>نوظهور بودن تکنولوژی و عدم آگاهی کافی نسبت به آن</a:t>
            </a:r>
          </a:p>
          <a:p>
            <a:pPr algn="just" rtl="1">
              <a:buFont typeface="+mj-lt"/>
              <a:buAutoNum type="arabicPeriod"/>
            </a:pPr>
            <a:r>
              <a:rPr lang="fa-IR" sz="1600" dirty="0">
                <a:cs typeface="B Mitra" panose="00000400000000000000" pitchFamily="2" charset="-78"/>
              </a:rPr>
              <a:t>ضعف در نیروی انسانی متخصص و مورد نیاز برای تکنولوژی</a:t>
            </a:r>
          </a:p>
          <a:p>
            <a:pPr algn="just" rtl="1">
              <a:buFont typeface="+mj-lt"/>
              <a:buAutoNum type="arabicPeriod"/>
            </a:pPr>
            <a:r>
              <a:rPr lang="fa-IR" sz="1600" dirty="0">
                <a:cs typeface="B Mitra" panose="00000400000000000000" pitchFamily="2" charset="-78"/>
              </a:rPr>
              <a:t>ضعف در دانش فنی و اطلاعات مورد نیاز برای تکنولوژی</a:t>
            </a:r>
          </a:p>
          <a:p>
            <a:pPr algn="just" rtl="1">
              <a:buFont typeface="+mj-lt"/>
              <a:buAutoNum type="arabicPeriod"/>
            </a:pPr>
            <a:r>
              <a:rPr lang="fa-IR" sz="1600" dirty="0">
                <a:cs typeface="B Mitra" panose="00000400000000000000" pitchFamily="2" charset="-78"/>
              </a:rPr>
              <a:t>ضعف در سخت افزار مورد نیاز برای تکنولوژی</a:t>
            </a:r>
          </a:p>
          <a:p>
            <a:pPr algn="just" rtl="1">
              <a:buFont typeface="+mj-lt"/>
              <a:buAutoNum type="arabicPeriod"/>
            </a:pPr>
            <a:r>
              <a:rPr lang="fa-IR" sz="1600" dirty="0">
                <a:cs typeface="B Mitra" panose="00000400000000000000" pitchFamily="2" charset="-78"/>
              </a:rPr>
              <a:t>ضعف در هماهنگی میان اجزاء تکنولوژی </a:t>
            </a:r>
          </a:p>
        </p:txBody>
      </p:sp>
      <p:pic>
        <p:nvPicPr>
          <p:cNvPr id="2097278"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79"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80" name="Picture 5"/>
          <p:cNvPicPr>
            <a:picLocks noChangeAspect="1"/>
          </p:cNvPicPr>
          <p:nvPr/>
        </p:nvPicPr>
        <p:blipFill>
          <a:blip r:embed="rId3"/>
          <a:stretch>
            <a:fillRect/>
          </a:stretch>
        </p:blipFill>
        <p:spPr>
          <a:xfrm>
            <a:off x="0" y="0"/>
            <a:ext cx="707137" cy="707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725">
                                            <p:txEl>
                                              <p:pRg st="0" end="0"/>
                                            </p:txEl>
                                          </p:spTgt>
                                        </p:tgtEl>
                                      </p:cBhvr>
                                    </p:animEffect>
                                    <p:animScale>
                                      <p:cBhvr>
                                        <p:cTn id="7" dur="250" autoRev="1" fill="hold"/>
                                        <p:tgtEl>
                                          <p:spTgt spid="1048725">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048725">
                                            <p:txEl>
                                              <p:pRg st="1" end="1"/>
                                            </p:txEl>
                                          </p:spTgt>
                                        </p:tgtEl>
                                      </p:cBhvr>
                                    </p:animEffect>
                                    <p:animScale>
                                      <p:cBhvr>
                                        <p:cTn id="10" dur="250" autoRev="1" fill="hold"/>
                                        <p:tgtEl>
                                          <p:spTgt spid="1048725">
                                            <p:txEl>
                                              <p:pRg st="1" end="1"/>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48725">
                                            <p:txEl>
                                              <p:pRg st="3" end="3"/>
                                            </p:txEl>
                                          </p:spTgt>
                                        </p:tgtEl>
                                        <p:attrNameLst>
                                          <p:attrName>style.visibility</p:attrName>
                                        </p:attrNameLst>
                                      </p:cBhvr>
                                      <p:to>
                                        <p:strVal val="visible"/>
                                      </p:to>
                                    </p:set>
                                    <p:animEffect transition="in" filter="wipe(down)">
                                      <p:cBhvr>
                                        <p:cTn id="15" dur="500"/>
                                        <p:tgtEl>
                                          <p:spTgt spid="1048725">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048725">
                                            <p:txEl>
                                              <p:pRg st="4" end="4"/>
                                            </p:txEl>
                                          </p:spTgt>
                                        </p:tgtEl>
                                        <p:attrNameLst>
                                          <p:attrName>style.visibility</p:attrName>
                                        </p:attrNameLst>
                                      </p:cBhvr>
                                      <p:to>
                                        <p:strVal val="visible"/>
                                      </p:to>
                                    </p:set>
                                    <p:animEffect transition="in" filter="wipe(down)">
                                      <p:cBhvr>
                                        <p:cTn id="18" dur="500"/>
                                        <p:tgtEl>
                                          <p:spTgt spid="1048725">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048725">
                                            <p:txEl>
                                              <p:pRg st="5" end="5"/>
                                            </p:txEl>
                                          </p:spTgt>
                                        </p:tgtEl>
                                        <p:attrNameLst>
                                          <p:attrName>style.visibility</p:attrName>
                                        </p:attrNameLst>
                                      </p:cBhvr>
                                      <p:to>
                                        <p:strVal val="visible"/>
                                      </p:to>
                                    </p:set>
                                    <p:animEffect transition="in" filter="wipe(down)">
                                      <p:cBhvr>
                                        <p:cTn id="21" dur="500"/>
                                        <p:tgtEl>
                                          <p:spTgt spid="1048725">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048725">
                                            <p:txEl>
                                              <p:pRg st="6" end="6"/>
                                            </p:txEl>
                                          </p:spTgt>
                                        </p:tgtEl>
                                        <p:attrNameLst>
                                          <p:attrName>style.visibility</p:attrName>
                                        </p:attrNameLst>
                                      </p:cBhvr>
                                      <p:to>
                                        <p:strVal val="visible"/>
                                      </p:to>
                                    </p:set>
                                    <p:animEffect transition="in" filter="wipe(down)">
                                      <p:cBhvr>
                                        <p:cTn id="24" dur="500"/>
                                        <p:tgtEl>
                                          <p:spTgt spid="1048725">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1048725">
                                            <p:txEl>
                                              <p:pRg st="7" end="7"/>
                                            </p:txEl>
                                          </p:spTgt>
                                        </p:tgtEl>
                                        <p:attrNameLst>
                                          <p:attrName>style.visibility</p:attrName>
                                        </p:attrNameLst>
                                      </p:cBhvr>
                                      <p:to>
                                        <p:strVal val="visible"/>
                                      </p:to>
                                    </p:set>
                                    <p:animEffect transition="in" filter="wipe(down)">
                                      <p:cBhvr>
                                        <p:cTn id="27" dur="500"/>
                                        <p:tgtEl>
                                          <p:spTgt spid="1048725">
                                            <p:txEl>
                                              <p:pRg st="7" end="7"/>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1048725">
                                            <p:txEl>
                                              <p:pRg st="8" end="8"/>
                                            </p:txEl>
                                          </p:spTgt>
                                        </p:tgtEl>
                                        <p:attrNameLst>
                                          <p:attrName>style.visibility</p:attrName>
                                        </p:attrNameLst>
                                      </p:cBhvr>
                                      <p:to>
                                        <p:strVal val="visible"/>
                                      </p:to>
                                    </p:set>
                                    <p:animEffect transition="in" filter="wipe(down)">
                                      <p:cBhvr>
                                        <p:cTn id="30" dur="500"/>
                                        <p:tgtEl>
                                          <p:spTgt spid="1048725">
                                            <p:txEl>
                                              <p:pRg st="8" end="8"/>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1048725">
                                            <p:txEl>
                                              <p:pRg st="9" end="9"/>
                                            </p:txEl>
                                          </p:spTgt>
                                        </p:tgtEl>
                                        <p:attrNameLst>
                                          <p:attrName>style.visibility</p:attrName>
                                        </p:attrNameLst>
                                      </p:cBhvr>
                                      <p:to>
                                        <p:strVal val="visible"/>
                                      </p:to>
                                    </p:set>
                                    <p:animEffect transition="in" filter="wipe(down)">
                                      <p:cBhvr>
                                        <p:cTn id="33" dur="500"/>
                                        <p:tgtEl>
                                          <p:spTgt spid="104872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6"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727" name="Content Placeholder 2"/>
          <p:cNvSpPr>
            <a:spLocks noGrp="1"/>
          </p:cNvSpPr>
          <p:nvPr>
            <p:ph idx="1"/>
          </p:nvPr>
        </p:nvSpPr>
        <p:spPr>
          <a:xfrm>
            <a:off x="457200" y="861773"/>
            <a:ext cx="8229600" cy="3732850"/>
          </a:xfrm>
        </p:spPr>
        <p:txBody>
          <a:bodyPr/>
          <a:lstStyle/>
          <a:p>
            <a:pPr algn="just" rtl="1">
              <a:buFont typeface="Wingdings" panose="05000000000000000000" pitchFamily="2" charset="2"/>
              <a:buChar char="ü"/>
            </a:pPr>
            <a:r>
              <a:rPr lang="fa-IR" sz="1800" b="1" dirty="0" smtClean="0">
                <a:cs typeface="B Mitra" panose="00000400000000000000" pitchFamily="2" charset="-78"/>
              </a:rPr>
              <a:t>ارزیابی تکنولوژی</a:t>
            </a:r>
            <a:endParaRPr lang="fa-IR" sz="1800" b="1" dirty="0">
              <a:cs typeface="B Mitra" panose="00000400000000000000" pitchFamily="2" charset="-78"/>
            </a:endParaRPr>
          </a:p>
          <a:p>
            <a:pPr marL="0" indent="0" algn="just" rtl="1">
              <a:buNone/>
            </a:pPr>
            <a:r>
              <a:rPr lang="fa-IR" sz="1600" b="1" dirty="0" smtClean="0">
                <a:cs typeface="B Mitra" panose="00000400000000000000" pitchFamily="2" charset="-78"/>
              </a:rPr>
              <a:t>2.    ارزیابی </a:t>
            </a:r>
            <a:r>
              <a:rPr lang="fa-IR" sz="1600" b="1" dirty="0">
                <a:cs typeface="B Mitra" panose="00000400000000000000" pitchFamily="2" charset="-78"/>
              </a:rPr>
              <a:t>جذابیت تکنولوژی </a:t>
            </a:r>
            <a:r>
              <a:rPr lang="fa-IR" sz="1600" b="1" dirty="0" smtClean="0">
                <a:cs typeface="B Mitra" panose="00000400000000000000" pitchFamily="2" charset="-78"/>
              </a:rPr>
              <a:t>:</a:t>
            </a:r>
            <a:endParaRPr lang="fa-IR" sz="1600" b="1" dirty="0">
              <a:cs typeface="B Mitra" panose="00000400000000000000" pitchFamily="2" charset="-78"/>
            </a:endParaRPr>
          </a:p>
          <a:p>
            <a:pPr algn="just" rtl="1">
              <a:buFont typeface="Wingdings" panose="05000000000000000000" pitchFamily="2" charset="2"/>
              <a:buChar char="ü"/>
            </a:pPr>
            <a:r>
              <a:rPr lang="fa-IR" sz="1600" dirty="0">
                <a:cs typeface="B Mitra" panose="00000400000000000000" pitchFamily="2" charset="-78"/>
              </a:rPr>
              <a:t>از منظر استراتژیک ، میزان جذابیت یک تکنولوژی ماحصل نقش آن تکنولوژی در افزایش مزیت رقابتی سازمان است . برخلاف  توانمندی ، جذابیت یک تکنولوژی توسط عواملی تعیین می شود که خارج از کنترل محیط درونی سازمان بوده و معمولا به مشخصات ذاتی تکنولوژی مربوط می شود </a:t>
            </a:r>
            <a:r>
              <a:rPr lang="fa-IR" sz="1600" dirty="0" smtClean="0">
                <a:cs typeface="B Mitra" panose="00000400000000000000" pitchFamily="2" charset="-78"/>
              </a:rPr>
              <a:t>.</a:t>
            </a:r>
            <a:endParaRPr lang="fa-IR" sz="1600" b="1" dirty="0">
              <a:cs typeface="B Mitra" panose="00000400000000000000" pitchFamily="2" charset="-78"/>
            </a:endParaRPr>
          </a:p>
          <a:p>
            <a:pPr algn="just" rtl="1">
              <a:buFont typeface="Wingdings" panose="05000000000000000000" pitchFamily="2" charset="2"/>
              <a:buChar char="ü"/>
            </a:pPr>
            <a:r>
              <a:rPr lang="fa-IR" sz="1600" b="1" dirty="0">
                <a:cs typeface="B Mitra" panose="00000400000000000000" pitchFamily="2" charset="-78"/>
              </a:rPr>
              <a:t>معیارهای ارزیابی جذابیت عبارتند از :</a:t>
            </a:r>
          </a:p>
          <a:p>
            <a:pPr algn="just" rtl="1">
              <a:buFont typeface="+mj-lt"/>
              <a:buAutoNum type="arabicPeriod"/>
            </a:pPr>
            <a:r>
              <a:rPr lang="fa-IR" sz="1600" dirty="0">
                <a:cs typeface="B Mitra" panose="00000400000000000000" pitchFamily="2" charset="-78"/>
              </a:rPr>
              <a:t>اثر تکنولوژی بر عملکرد محصول نهایی </a:t>
            </a:r>
          </a:p>
          <a:p>
            <a:pPr algn="just" rtl="1">
              <a:buFont typeface="+mj-lt"/>
              <a:buAutoNum type="arabicPeriod"/>
            </a:pPr>
            <a:r>
              <a:rPr lang="fa-IR" sz="1600" dirty="0">
                <a:cs typeface="B Mitra" panose="00000400000000000000" pitchFamily="2" charset="-78"/>
              </a:rPr>
              <a:t>گستردگی کاربرد تکنولوژی در انواع محصولات مختلف </a:t>
            </a:r>
          </a:p>
          <a:p>
            <a:pPr algn="just" rtl="1">
              <a:buFont typeface="+mj-lt"/>
              <a:buAutoNum type="arabicPeriod"/>
            </a:pPr>
            <a:r>
              <a:rPr lang="fa-IR" sz="1600" dirty="0">
                <a:cs typeface="B Mitra" panose="00000400000000000000" pitchFamily="2" charset="-78"/>
              </a:rPr>
              <a:t>اثرگذاری تکنولوژی و یا اثرپذیری آن بر روی دیگر تکنولوژی ها</a:t>
            </a:r>
          </a:p>
          <a:p>
            <a:pPr algn="just" rtl="1">
              <a:buFont typeface="+mj-lt"/>
              <a:buAutoNum type="arabicPeriod"/>
            </a:pPr>
            <a:r>
              <a:rPr lang="fa-IR" sz="1600" dirty="0">
                <a:cs typeface="B Mitra" panose="00000400000000000000" pitchFamily="2" charset="-78"/>
              </a:rPr>
              <a:t>اثر تکنولوژی بر اهداف استراتژیک سازمان</a:t>
            </a:r>
          </a:p>
          <a:p>
            <a:pPr algn="just" rtl="1">
              <a:buFont typeface="+mj-lt"/>
              <a:buAutoNum type="arabicPeriod"/>
            </a:pPr>
            <a:r>
              <a:rPr lang="fa-IR" sz="1600" dirty="0">
                <a:cs typeface="B Mitra" panose="00000400000000000000" pitchFamily="2" charset="-78"/>
              </a:rPr>
              <a:t>ریسک جایگزینی با تکنولوژی های دیگری که در آستانه ظهور هستند</a:t>
            </a:r>
          </a:p>
          <a:p>
            <a:pPr algn="just" rtl="1">
              <a:buFont typeface="+mj-lt"/>
              <a:buAutoNum type="arabicPeriod"/>
            </a:pPr>
            <a:r>
              <a:rPr lang="fa-IR" sz="1600" dirty="0">
                <a:cs typeface="B Mitra" panose="00000400000000000000" pitchFamily="2" charset="-78"/>
              </a:rPr>
              <a:t>مدت زمانی که تا مرحله زوال تکنولوژی باقی مانده است </a:t>
            </a:r>
          </a:p>
          <a:p>
            <a:pPr algn="just" rtl="1">
              <a:buFont typeface="+mj-lt"/>
              <a:buAutoNum type="arabicPeriod"/>
            </a:pPr>
            <a:r>
              <a:rPr lang="fa-IR" sz="1600" dirty="0">
                <a:cs typeface="B Mitra" panose="00000400000000000000" pitchFamily="2" charset="-78"/>
              </a:rPr>
              <a:t>امکان فروش تکنولوژی یا محصولات آن به خارج از کشور</a:t>
            </a:r>
          </a:p>
        </p:txBody>
      </p:sp>
      <p:pic>
        <p:nvPicPr>
          <p:cNvPr id="2097281"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82"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83" name="Picture 5"/>
          <p:cNvPicPr>
            <a:picLocks noChangeAspect="1"/>
          </p:cNvPicPr>
          <p:nvPr/>
        </p:nvPicPr>
        <p:blipFill>
          <a:blip r:embed="rId3"/>
          <a:stretch>
            <a:fillRect/>
          </a:stretch>
        </p:blipFill>
        <p:spPr>
          <a:xfrm>
            <a:off x="0" y="0"/>
            <a:ext cx="707137" cy="707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727">
                                            <p:txEl>
                                              <p:pRg st="0" end="0"/>
                                            </p:txEl>
                                          </p:spTgt>
                                        </p:tgtEl>
                                      </p:cBhvr>
                                    </p:animEffect>
                                    <p:animScale>
                                      <p:cBhvr>
                                        <p:cTn id="7" dur="250" autoRev="1" fill="hold"/>
                                        <p:tgtEl>
                                          <p:spTgt spid="1048727">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048727">
                                            <p:txEl>
                                              <p:pRg st="1" end="1"/>
                                            </p:txEl>
                                          </p:spTgt>
                                        </p:tgtEl>
                                      </p:cBhvr>
                                    </p:animEffect>
                                    <p:animScale>
                                      <p:cBhvr>
                                        <p:cTn id="10" dur="250" autoRev="1" fill="hold"/>
                                        <p:tgtEl>
                                          <p:spTgt spid="1048727">
                                            <p:txEl>
                                              <p:pRg st="1" end="1"/>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48727">
                                            <p:txEl>
                                              <p:pRg st="2" end="2"/>
                                            </p:txEl>
                                          </p:spTgt>
                                        </p:tgtEl>
                                        <p:attrNameLst>
                                          <p:attrName>style.visibility</p:attrName>
                                        </p:attrNameLst>
                                      </p:cBhvr>
                                      <p:to>
                                        <p:strVal val="visible"/>
                                      </p:to>
                                    </p:set>
                                    <p:animEffect transition="in" filter="wipe(down)">
                                      <p:cBhvr>
                                        <p:cTn id="15" dur="500"/>
                                        <p:tgtEl>
                                          <p:spTgt spid="104872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48727">
                                            <p:txEl>
                                              <p:pRg st="3" end="3"/>
                                            </p:txEl>
                                          </p:spTgt>
                                        </p:tgtEl>
                                        <p:attrNameLst>
                                          <p:attrName>style.visibility</p:attrName>
                                        </p:attrNameLst>
                                      </p:cBhvr>
                                      <p:to>
                                        <p:strVal val="visible"/>
                                      </p:to>
                                    </p:set>
                                    <p:animEffect transition="in" filter="wipe(down)">
                                      <p:cBhvr>
                                        <p:cTn id="20" dur="500"/>
                                        <p:tgtEl>
                                          <p:spTgt spid="1048727">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1048727">
                                            <p:txEl>
                                              <p:pRg st="4" end="4"/>
                                            </p:txEl>
                                          </p:spTgt>
                                        </p:tgtEl>
                                        <p:attrNameLst>
                                          <p:attrName>style.visibility</p:attrName>
                                        </p:attrNameLst>
                                      </p:cBhvr>
                                      <p:to>
                                        <p:strVal val="visible"/>
                                      </p:to>
                                    </p:set>
                                    <p:animEffect transition="in" filter="wipe(down)">
                                      <p:cBhvr>
                                        <p:cTn id="23" dur="500"/>
                                        <p:tgtEl>
                                          <p:spTgt spid="1048727">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1048727">
                                            <p:txEl>
                                              <p:pRg st="5" end="5"/>
                                            </p:txEl>
                                          </p:spTgt>
                                        </p:tgtEl>
                                        <p:attrNameLst>
                                          <p:attrName>style.visibility</p:attrName>
                                        </p:attrNameLst>
                                      </p:cBhvr>
                                      <p:to>
                                        <p:strVal val="visible"/>
                                      </p:to>
                                    </p:set>
                                    <p:animEffect transition="in" filter="wipe(down)">
                                      <p:cBhvr>
                                        <p:cTn id="26" dur="500"/>
                                        <p:tgtEl>
                                          <p:spTgt spid="1048727">
                                            <p:txEl>
                                              <p:pRg st="5" end="5"/>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1048727">
                                            <p:txEl>
                                              <p:pRg st="6" end="6"/>
                                            </p:txEl>
                                          </p:spTgt>
                                        </p:tgtEl>
                                        <p:attrNameLst>
                                          <p:attrName>style.visibility</p:attrName>
                                        </p:attrNameLst>
                                      </p:cBhvr>
                                      <p:to>
                                        <p:strVal val="visible"/>
                                      </p:to>
                                    </p:set>
                                    <p:animEffect transition="in" filter="wipe(down)">
                                      <p:cBhvr>
                                        <p:cTn id="29" dur="500"/>
                                        <p:tgtEl>
                                          <p:spTgt spid="1048727">
                                            <p:txEl>
                                              <p:pRg st="6" end="6"/>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1048727">
                                            <p:txEl>
                                              <p:pRg st="7" end="7"/>
                                            </p:txEl>
                                          </p:spTgt>
                                        </p:tgtEl>
                                        <p:attrNameLst>
                                          <p:attrName>style.visibility</p:attrName>
                                        </p:attrNameLst>
                                      </p:cBhvr>
                                      <p:to>
                                        <p:strVal val="visible"/>
                                      </p:to>
                                    </p:set>
                                    <p:animEffect transition="in" filter="wipe(down)">
                                      <p:cBhvr>
                                        <p:cTn id="32" dur="500"/>
                                        <p:tgtEl>
                                          <p:spTgt spid="1048727">
                                            <p:txEl>
                                              <p:pRg st="7" end="7"/>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1048727">
                                            <p:txEl>
                                              <p:pRg st="8" end="8"/>
                                            </p:txEl>
                                          </p:spTgt>
                                        </p:tgtEl>
                                        <p:attrNameLst>
                                          <p:attrName>style.visibility</p:attrName>
                                        </p:attrNameLst>
                                      </p:cBhvr>
                                      <p:to>
                                        <p:strVal val="visible"/>
                                      </p:to>
                                    </p:set>
                                    <p:animEffect transition="in" filter="wipe(down)">
                                      <p:cBhvr>
                                        <p:cTn id="35" dur="500"/>
                                        <p:tgtEl>
                                          <p:spTgt spid="1048727">
                                            <p:txEl>
                                              <p:pRg st="8" end="8"/>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1048727">
                                            <p:txEl>
                                              <p:pRg st="9" end="9"/>
                                            </p:txEl>
                                          </p:spTgt>
                                        </p:tgtEl>
                                        <p:attrNameLst>
                                          <p:attrName>style.visibility</p:attrName>
                                        </p:attrNameLst>
                                      </p:cBhvr>
                                      <p:to>
                                        <p:strVal val="visible"/>
                                      </p:to>
                                    </p:set>
                                    <p:animEffect transition="in" filter="wipe(down)">
                                      <p:cBhvr>
                                        <p:cTn id="38" dur="500"/>
                                        <p:tgtEl>
                                          <p:spTgt spid="1048727">
                                            <p:txEl>
                                              <p:pRg st="9" end="9"/>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1048727">
                                            <p:txEl>
                                              <p:pRg st="10" end="10"/>
                                            </p:txEl>
                                          </p:spTgt>
                                        </p:tgtEl>
                                        <p:attrNameLst>
                                          <p:attrName>style.visibility</p:attrName>
                                        </p:attrNameLst>
                                      </p:cBhvr>
                                      <p:to>
                                        <p:strVal val="visible"/>
                                      </p:to>
                                    </p:set>
                                    <p:animEffect transition="in" filter="wipe(down)">
                                      <p:cBhvr>
                                        <p:cTn id="41" dur="500"/>
                                        <p:tgtEl>
                                          <p:spTgt spid="104872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8"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729" name="Content Placeholder 2"/>
          <p:cNvSpPr>
            <a:spLocks noGrp="1"/>
          </p:cNvSpPr>
          <p:nvPr>
            <p:ph idx="1"/>
          </p:nvPr>
        </p:nvSpPr>
        <p:spPr>
          <a:xfrm>
            <a:off x="457200" y="861773"/>
            <a:ext cx="8229600" cy="3732850"/>
          </a:xfrm>
        </p:spPr>
        <p:txBody>
          <a:bodyPr/>
          <a:lstStyle/>
          <a:p>
            <a:pPr algn="just" rtl="1">
              <a:buFont typeface="Wingdings" panose="05000000000000000000" pitchFamily="2" charset="2"/>
              <a:buChar char="ü"/>
            </a:pPr>
            <a:r>
              <a:rPr lang="fa-IR" sz="1800" b="1" dirty="0" smtClean="0">
                <a:cs typeface="B Mitra" panose="00000400000000000000" pitchFamily="2" charset="-78"/>
              </a:rPr>
              <a:t>آینده </a:t>
            </a:r>
            <a:r>
              <a:rPr lang="fa-IR" sz="1800" b="1" dirty="0">
                <a:cs typeface="B Mitra" panose="00000400000000000000" pitchFamily="2" charset="-78"/>
              </a:rPr>
              <a:t>نگاری تکنولوژی</a:t>
            </a:r>
          </a:p>
          <a:p>
            <a:pPr algn="just" rtl="1">
              <a:buFont typeface="Wingdings" panose="05000000000000000000" pitchFamily="2" charset="2"/>
              <a:buChar char="ü"/>
            </a:pPr>
            <a:endParaRPr lang="fa-IR" sz="1600" b="1" dirty="0">
              <a:cs typeface="B Mitra" panose="00000400000000000000" pitchFamily="2" charset="-78"/>
            </a:endParaRPr>
          </a:p>
          <a:p>
            <a:pPr algn="just" rtl="1">
              <a:buFont typeface="Wingdings" panose="05000000000000000000" pitchFamily="2" charset="2"/>
              <a:buChar char="ü"/>
            </a:pPr>
            <a:r>
              <a:rPr lang="fa-IR" sz="1600" dirty="0">
                <a:cs typeface="B Mitra" panose="00000400000000000000" pitchFamily="2" charset="-78"/>
              </a:rPr>
              <a:t>آینده نگاری تکنولوژی تلاشی سیستماتیک برای نگاه آینده نگر به علم ، تکنولوژی ، اقتصاد و اجتماع است با هدف شناسایی تحقیقات استراتژیک و تکنولوژی های نوظهوری که احتمالا به منافع بزرگ اقتصادی و اجتماعی منجر می گردند (</a:t>
            </a:r>
            <a:r>
              <a:rPr lang="en-US" sz="1600" dirty="0" smtClean="0">
                <a:cs typeface="B Mitra" panose="00000400000000000000" pitchFamily="2" charset="-78"/>
              </a:rPr>
              <a:t>Martin,1996</a:t>
            </a:r>
            <a:r>
              <a:rPr lang="fa-IR" sz="1600" dirty="0" smtClean="0">
                <a:cs typeface="B Mitra" panose="00000400000000000000" pitchFamily="2" charset="-78"/>
              </a:rPr>
              <a:t>).</a:t>
            </a:r>
          </a:p>
          <a:p>
            <a:pPr algn="just" rtl="1">
              <a:buFont typeface="Wingdings" panose="05000000000000000000" pitchFamily="2" charset="2"/>
              <a:buChar char="ü"/>
            </a:pPr>
            <a:endParaRPr lang="en-US" sz="1600" dirty="0" smtClean="0">
              <a:cs typeface="B Mitra" panose="00000400000000000000" pitchFamily="2" charset="-78"/>
            </a:endParaRPr>
          </a:p>
          <a:p>
            <a:pPr algn="just" rtl="1">
              <a:buFont typeface="Wingdings" panose="05000000000000000000" pitchFamily="2" charset="2"/>
              <a:buChar char="ü"/>
            </a:pPr>
            <a:r>
              <a:rPr lang="fa-IR" sz="1600" dirty="0" smtClean="0">
                <a:cs typeface="B Mitra" panose="00000400000000000000" pitchFamily="2" charset="-78"/>
              </a:rPr>
              <a:t>استراتژی </a:t>
            </a:r>
            <a:r>
              <a:rPr lang="fa-IR" sz="1600" dirty="0">
                <a:cs typeface="B Mitra" panose="00000400000000000000" pitchFamily="2" charset="-78"/>
              </a:rPr>
              <a:t>های دولتی برای هدایت شرکت ها در زمینه تکنولوژی های انتخابی ، مدیریت فعالیت های تکنولوژیک و اشاعه نوآوری ها مرتبط با فرآیند آینده نگاری هستند. همچنین آینده نگاری عامل مهمی در به حداقل رساندن ریسک کنترل عدم اطمینان در مورد آینده است (مجیدفر،1388).</a:t>
            </a:r>
          </a:p>
          <a:p>
            <a:pPr algn="just" rtl="1">
              <a:buFont typeface="Wingdings" panose="05000000000000000000" pitchFamily="2" charset="2"/>
              <a:buChar char="ü"/>
            </a:pPr>
            <a:endParaRPr lang="fa-IR" sz="1600" b="1" dirty="0">
              <a:cs typeface="B Mitra" panose="00000400000000000000" pitchFamily="2" charset="-78"/>
            </a:endParaRPr>
          </a:p>
        </p:txBody>
      </p:sp>
      <p:pic>
        <p:nvPicPr>
          <p:cNvPr id="2097284"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85"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86" name="Picture 5"/>
          <p:cNvPicPr>
            <a:picLocks noChangeAspect="1"/>
          </p:cNvPicPr>
          <p:nvPr/>
        </p:nvPicPr>
        <p:blipFill>
          <a:blip r:embed="rId3"/>
          <a:stretch>
            <a:fillRect/>
          </a:stretch>
        </p:blipFill>
        <p:spPr>
          <a:xfrm>
            <a:off x="0" y="0"/>
            <a:ext cx="707137" cy="707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048729">
                                            <p:txEl>
                                              <p:pRg st="0" end="0"/>
                                            </p:txEl>
                                          </p:spTgt>
                                        </p:tgtEl>
                                      </p:cBhvr>
                                    </p:animEffect>
                                    <p:animScale>
                                      <p:cBhvr>
                                        <p:cTn id="7" dur="250" autoRev="1" fill="hold"/>
                                        <p:tgtEl>
                                          <p:spTgt spid="1048729">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48729">
                                            <p:txEl>
                                              <p:pRg st="2" end="2"/>
                                            </p:txEl>
                                          </p:spTgt>
                                        </p:tgtEl>
                                        <p:attrNameLst>
                                          <p:attrName>style.visibility</p:attrName>
                                        </p:attrNameLst>
                                      </p:cBhvr>
                                      <p:to>
                                        <p:strVal val="visible"/>
                                      </p:to>
                                    </p:set>
                                    <p:animEffect transition="in" filter="wipe(down)">
                                      <p:cBhvr>
                                        <p:cTn id="12" dur="500"/>
                                        <p:tgtEl>
                                          <p:spTgt spid="104872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48729">
                                            <p:txEl>
                                              <p:pRg st="4" end="4"/>
                                            </p:txEl>
                                          </p:spTgt>
                                        </p:tgtEl>
                                        <p:attrNameLst>
                                          <p:attrName>style.visibility</p:attrName>
                                        </p:attrNameLst>
                                      </p:cBhvr>
                                      <p:to>
                                        <p:strVal val="visible"/>
                                      </p:to>
                                    </p:set>
                                    <p:animEffect transition="in" filter="wipe(down)">
                                      <p:cBhvr>
                                        <p:cTn id="17" dur="500"/>
                                        <p:tgtEl>
                                          <p:spTgt spid="10487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0"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731" name="Content Placeholder 2"/>
          <p:cNvSpPr>
            <a:spLocks noGrp="1"/>
          </p:cNvSpPr>
          <p:nvPr>
            <p:ph idx="1"/>
          </p:nvPr>
        </p:nvSpPr>
        <p:spPr>
          <a:xfrm>
            <a:off x="457200" y="861773"/>
            <a:ext cx="8229600" cy="3732850"/>
          </a:xfrm>
        </p:spPr>
        <p:txBody>
          <a:bodyPr/>
          <a:lstStyle/>
          <a:p>
            <a:pPr algn="just" rtl="1">
              <a:buFont typeface="Wingdings" panose="05000000000000000000" pitchFamily="2" charset="2"/>
              <a:buChar char="ü"/>
            </a:pPr>
            <a:r>
              <a:rPr lang="fa-IR" sz="1800" b="1" dirty="0" smtClean="0">
                <a:cs typeface="B Mitra" panose="00000400000000000000" pitchFamily="2" charset="-78"/>
              </a:rPr>
              <a:t>پیش </a:t>
            </a:r>
            <a:r>
              <a:rPr lang="fa-IR" sz="1800" b="1" dirty="0">
                <a:cs typeface="B Mitra" panose="00000400000000000000" pitchFamily="2" charset="-78"/>
              </a:rPr>
              <a:t>بینی تکنولوژی</a:t>
            </a:r>
          </a:p>
          <a:p>
            <a:pPr algn="just" rtl="1">
              <a:buFont typeface="Wingdings" panose="05000000000000000000" pitchFamily="2" charset="2"/>
              <a:buChar char="ü"/>
            </a:pPr>
            <a:endParaRPr lang="fa-IR" sz="1600" b="1" dirty="0">
              <a:cs typeface="B Mitra" panose="00000400000000000000" pitchFamily="2" charset="-78"/>
            </a:endParaRPr>
          </a:p>
          <a:p>
            <a:pPr algn="just" rtl="1">
              <a:buFont typeface="Wingdings" panose="05000000000000000000" pitchFamily="2" charset="2"/>
              <a:buChar char="ü"/>
            </a:pPr>
            <a:r>
              <a:rPr lang="fa-IR" sz="1600" dirty="0">
                <a:cs typeface="B Mitra" panose="00000400000000000000" pitchFamily="2" charset="-78"/>
              </a:rPr>
              <a:t>پیش بینی تکنولوژی را می توان به صورت تشخیص </a:t>
            </a:r>
            <a:r>
              <a:rPr lang="fa-IR" sz="1600" dirty="0" smtClean="0">
                <a:cs typeface="B Mitra" panose="00000400000000000000" pitchFamily="2" charset="-78"/>
              </a:rPr>
              <a:t>زودرس یشرفت </a:t>
            </a:r>
            <a:r>
              <a:rPr lang="fa-IR" sz="1600" dirty="0">
                <a:cs typeface="B Mitra" panose="00000400000000000000" pitchFamily="2" charset="-78"/>
              </a:rPr>
              <a:t>های نویدبخش آینده تکنولوژیک و ارزیابی پتانسیل آنها تعریف کرد . پیشبینی تکنولوژی بر حوزه های خاص تکنولوژی تمرکز می نماید و هدف آن تعیین حوزه های با پتانسیل بالاست . در پیشبینی تکنولوژی ، فرصت های ایجاد محصولات جدید بدنبال کشفیات علمب و همچنین ظهور ، توسعه و انتشار نوآوری های تکنولوژیک از اهمیت محوری برخوردار هستند</a:t>
            </a:r>
            <a:r>
              <a:rPr lang="fa-IR" sz="1600" dirty="0" smtClean="0">
                <a:cs typeface="B Mitra" panose="00000400000000000000" pitchFamily="2" charset="-78"/>
              </a:rPr>
              <a:t>.</a:t>
            </a:r>
          </a:p>
          <a:p>
            <a:pPr algn="just" rtl="1">
              <a:buFont typeface="Wingdings" panose="05000000000000000000" pitchFamily="2" charset="2"/>
              <a:buChar char="ü"/>
            </a:pPr>
            <a:endParaRPr lang="fa-IR" sz="1600" dirty="0">
              <a:cs typeface="B Mitra" panose="00000400000000000000" pitchFamily="2" charset="-78"/>
            </a:endParaRPr>
          </a:p>
          <a:p>
            <a:pPr algn="just" rtl="1">
              <a:buFont typeface="Wingdings" panose="05000000000000000000" pitchFamily="2" charset="2"/>
              <a:buChar char="ü"/>
            </a:pPr>
            <a:r>
              <a:rPr lang="fa-IR" sz="1600" dirty="0">
                <a:cs typeface="B Mitra" panose="00000400000000000000" pitchFamily="2" charset="-78"/>
              </a:rPr>
              <a:t>تکنیک های پیش بینی تکنولوژی شامل بر روش هایی است به منظور :</a:t>
            </a:r>
          </a:p>
          <a:p>
            <a:pPr algn="just" rtl="1">
              <a:buFont typeface="Wingdings" panose="05000000000000000000" pitchFamily="2" charset="2"/>
              <a:buChar char="ü"/>
            </a:pPr>
            <a:r>
              <a:rPr lang="fa-IR" sz="1600" dirty="0">
                <a:cs typeface="B Mitra" panose="00000400000000000000" pitchFamily="2" charset="-78"/>
              </a:rPr>
              <a:t>تعیین </a:t>
            </a:r>
            <a:r>
              <a:rPr lang="fa-IR" sz="1600" dirty="0" smtClean="0">
                <a:cs typeface="B Mitra" panose="00000400000000000000" pitchFamily="2" charset="-78"/>
              </a:rPr>
              <a:t>سازماندهی </a:t>
            </a:r>
            <a:r>
              <a:rPr lang="fa-IR" sz="1600" dirty="0">
                <a:cs typeface="B Mitra" panose="00000400000000000000" pitchFamily="2" charset="-78"/>
              </a:rPr>
              <a:t>و قیاس الگوهای پیشرفت تکنولوژیک گذشته</a:t>
            </a:r>
          </a:p>
          <a:p>
            <a:pPr algn="just" rtl="1">
              <a:buFont typeface="Wingdings" panose="05000000000000000000" pitchFamily="2" charset="2"/>
              <a:buChar char="ü"/>
            </a:pPr>
            <a:r>
              <a:rPr lang="fa-IR" sz="1600" dirty="0">
                <a:cs typeface="B Mitra" panose="00000400000000000000" pitchFamily="2" charset="-78"/>
              </a:rPr>
              <a:t>جمع آوری و ادغام نظرات افراد متخصص در زمینه هایی که پیش بینی باید انجام شود.</a:t>
            </a:r>
          </a:p>
          <a:p>
            <a:pPr algn="just" rtl="1">
              <a:buFont typeface="Wingdings" panose="05000000000000000000" pitchFamily="2" charset="2"/>
              <a:buChar char="ü"/>
            </a:pPr>
            <a:endParaRPr lang="fa-IR" sz="1600" b="1" dirty="0">
              <a:cs typeface="B Mitra" panose="00000400000000000000" pitchFamily="2" charset="-78"/>
            </a:endParaRPr>
          </a:p>
          <a:p>
            <a:pPr algn="just" rtl="1">
              <a:buFont typeface="Wingdings" panose="05000000000000000000" pitchFamily="2" charset="2"/>
              <a:buChar char="ü"/>
            </a:pPr>
            <a:endParaRPr lang="fa-IR" sz="1600" b="1" dirty="0">
              <a:cs typeface="B Mitra" panose="00000400000000000000" pitchFamily="2" charset="-78"/>
            </a:endParaRPr>
          </a:p>
        </p:txBody>
      </p:sp>
      <p:pic>
        <p:nvPicPr>
          <p:cNvPr id="2097287"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88"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89" name="Picture 5"/>
          <p:cNvPicPr>
            <a:picLocks noChangeAspect="1"/>
          </p:cNvPicPr>
          <p:nvPr/>
        </p:nvPicPr>
        <p:blipFill>
          <a:blip r:embed="rId3"/>
          <a:stretch>
            <a:fillRect/>
          </a:stretch>
        </p:blipFill>
        <p:spPr>
          <a:xfrm>
            <a:off x="0" y="0"/>
            <a:ext cx="707137" cy="707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048731">
                                            <p:txEl>
                                              <p:pRg st="0" end="0"/>
                                            </p:txEl>
                                          </p:spTgt>
                                        </p:tgtEl>
                                      </p:cBhvr>
                                    </p:animEffect>
                                    <p:animScale>
                                      <p:cBhvr>
                                        <p:cTn id="7" dur="250" autoRev="1" fill="hold"/>
                                        <p:tgtEl>
                                          <p:spTgt spid="1048731">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48731">
                                            <p:txEl>
                                              <p:pRg st="2" end="2"/>
                                            </p:txEl>
                                          </p:spTgt>
                                        </p:tgtEl>
                                        <p:attrNameLst>
                                          <p:attrName>style.visibility</p:attrName>
                                        </p:attrNameLst>
                                      </p:cBhvr>
                                      <p:to>
                                        <p:strVal val="visible"/>
                                      </p:to>
                                    </p:set>
                                    <p:animEffect transition="in" filter="wipe(down)">
                                      <p:cBhvr>
                                        <p:cTn id="12" dur="500"/>
                                        <p:tgtEl>
                                          <p:spTgt spid="10487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48731">
                                            <p:txEl>
                                              <p:pRg st="4" end="4"/>
                                            </p:txEl>
                                          </p:spTgt>
                                        </p:tgtEl>
                                        <p:attrNameLst>
                                          <p:attrName>style.visibility</p:attrName>
                                        </p:attrNameLst>
                                      </p:cBhvr>
                                      <p:to>
                                        <p:strVal val="visible"/>
                                      </p:to>
                                    </p:set>
                                    <p:animEffect transition="in" filter="wipe(down)">
                                      <p:cBhvr>
                                        <p:cTn id="17" dur="500"/>
                                        <p:tgtEl>
                                          <p:spTgt spid="1048731">
                                            <p:txEl>
                                              <p:pRg st="4" end="4"/>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1048731">
                                            <p:txEl>
                                              <p:pRg st="5" end="5"/>
                                            </p:txEl>
                                          </p:spTgt>
                                        </p:tgtEl>
                                        <p:attrNameLst>
                                          <p:attrName>style.visibility</p:attrName>
                                        </p:attrNameLst>
                                      </p:cBhvr>
                                      <p:to>
                                        <p:strVal val="visible"/>
                                      </p:to>
                                    </p:set>
                                    <p:animEffect transition="in" filter="wipe(down)">
                                      <p:cBhvr>
                                        <p:cTn id="20" dur="500"/>
                                        <p:tgtEl>
                                          <p:spTgt spid="1048731">
                                            <p:txEl>
                                              <p:pRg st="5" end="5"/>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1048731">
                                            <p:txEl>
                                              <p:pRg st="6" end="6"/>
                                            </p:txEl>
                                          </p:spTgt>
                                        </p:tgtEl>
                                        <p:attrNameLst>
                                          <p:attrName>style.visibility</p:attrName>
                                        </p:attrNameLst>
                                      </p:cBhvr>
                                      <p:to>
                                        <p:strVal val="visible"/>
                                      </p:to>
                                    </p:set>
                                    <p:animEffect transition="in" filter="wipe(down)">
                                      <p:cBhvr>
                                        <p:cTn id="23" dur="500"/>
                                        <p:tgtEl>
                                          <p:spTgt spid="10487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2"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733" name="Content Placeholder 2"/>
          <p:cNvSpPr>
            <a:spLocks noGrp="1"/>
          </p:cNvSpPr>
          <p:nvPr>
            <p:ph idx="1"/>
          </p:nvPr>
        </p:nvSpPr>
        <p:spPr>
          <a:xfrm>
            <a:off x="457200" y="861773"/>
            <a:ext cx="8229600" cy="3732850"/>
          </a:xfrm>
        </p:spPr>
        <p:txBody>
          <a:bodyPr/>
          <a:lstStyle/>
          <a:p>
            <a:pPr algn="just" rtl="1">
              <a:buFont typeface="Wingdings" panose="05000000000000000000" pitchFamily="2" charset="2"/>
              <a:buChar char="ü"/>
            </a:pPr>
            <a:r>
              <a:rPr lang="fa-IR" sz="1800" b="1" dirty="0">
                <a:cs typeface="B Mitra" panose="00000400000000000000" pitchFamily="2" charset="-78"/>
              </a:rPr>
              <a:t>ممیزی </a:t>
            </a:r>
            <a:r>
              <a:rPr lang="fa-IR" sz="1800" b="1" dirty="0" smtClean="0">
                <a:cs typeface="B Mitra" panose="00000400000000000000" pitchFamily="2" charset="-78"/>
              </a:rPr>
              <a:t>تکنولوژی</a:t>
            </a:r>
            <a:endParaRPr lang="fa-IR" sz="1800" b="1" dirty="0">
              <a:cs typeface="B Mitra" panose="00000400000000000000" pitchFamily="2" charset="-78"/>
            </a:endParaRPr>
          </a:p>
          <a:p>
            <a:pPr algn="just" rtl="1">
              <a:buFont typeface="Wingdings" panose="05000000000000000000" pitchFamily="2" charset="2"/>
              <a:buChar char="ü"/>
            </a:pPr>
            <a:r>
              <a:rPr lang="fa-IR" sz="1600" dirty="0">
                <a:cs typeface="B Mitra" panose="00000400000000000000" pitchFamily="2" charset="-78"/>
              </a:rPr>
              <a:t>تکنولوژی هایی که باعث جریان های درآمدی در حال حاضر و آینده برای بنگاه می شوند باید شناسائی شده و تاثیرات رقابتی ارزیابی </a:t>
            </a:r>
            <a:r>
              <a:rPr lang="fa-IR" sz="1600" dirty="0" smtClean="0">
                <a:cs typeface="B Mitra" panose="00000400000000000000" pitchFamily="2" charset="-78"/>
              </a:rPr>
              <a:t>گردد.</a:t>
            </a:r>
            <a:endParaRPr lang="fa-IR" sz="1600" dirty="0">
              <a:cs typeface="B Mitra" panose="00000400000000000000" pitchFamily="2" charset="-78"/>
            </a:endParaRPr>
          </a:p>
          <a:p>
            <a:pPr algn="just" rtl="1">
              <a:buFont typeface="Wingdings" panose="05000000000000000000" pitchFamily="2" charset="2"/>
              <a:buChar char="ü"/>
            </a:pPr>
            <a:r>
              <a:rPr lang="fa-IR" sz="1600" dirty="0">
                <a:cs typeface="B Mitra" panose="00000400000000000000" pitchFamily="2" charset="-78"/>
              </a:rPr>
              <a:t>10 سوال کلیدی که یک ممیزی تکنولوژی باید به آنها پاسخ دهد عبارتند از (</a:t>
            </a:r>
            <a:r>
              <a:rPr lang="en-US" sz="1600" dirty="0">
                <a:cs typeface="B Mitra" panose="00000400000000000000" pitchFamily="2" charset="-78"/>
              </a:rPr>
              <a:t>Farrukh,2000</a:t>
            </a:r>
            <a:r>
              <a:rPr lang="en-US" sz="1600" dirty="0" smtClean="0">
                <a:cs typeface="B Mitra" panose="00000400000000000000" pitchFamily="2" charset="-78"/>
              </a:rPr>
              <a:t>):</a:t>
            </a:r>
            <a:endParaRPr lang="en-US" sz="1600" dirty="0">
              <a:cs typeface="B Mitra" panose="00000400000000000000" pitchFamily="2" charset="-78"/>
            </a:endParaRPr>
          </a:p>
          <a:p>
            <a:pPr algn="just" rtl="1">
              <a:buFont typeface="+mj-lt"/>
              <a:buAutoNum type="arabicPeriod"/>
            </a:pPr>
            <a:r>
              <a:rPr lang="fa-IR" sz="1600" dirty="0">
                <a:cs typeface="B Mitra" panose="00000400000000000000" pitchFamily="2" charset="-78"/>
              </a:rPr>
              <a:t>شرکت باید مالکیت چه تکنولوژی هایی را داشته باشد؟</a:t>
            </a:r>
          </a:p>
          <a:p>
            <a:pPr algn="just" rtl="1">
              <a:buFont typeface="+mj-lt"/>
              <a:buAutoNum type="arabicPeriod"/>
            </a:pPr>
            <a:r>
              <a:rPr lang="fa-IR" sz="1600" dirty="0">
                <a:cs typeface="B Mitra" panose="00000400000000000000" pitchFamily="2" charset="-78"/>
              </a:rPr>
              <a:t>تکنولوژی های ششرکت از کجا آمده اند؟</a:t>
            </a:r>
          </a:p>
          <a:p>
            <a:pPr algn="just" rtl="1">
              <a:buFont typeface="+mj-lt"/>
              <a:buAutoNum type="arabicPeriod"/>
            </a:pPr>
            <a:r>
              <a:rPr lang="fa-IR" sz="1600" dirty="0">
                <a:cs typeface="B Mitra" panose="00000400000000000000" pitchFamily="2" charset="-78"/>
              </a:rPr>
              <a:t>دامنه تکنولوژی های شرکت چیست؟</a:t>
            </a:r>
          </a:p>
          <a:p>
            <a:pPr algn="just" rtl="1">
              <a:buFont typeface="+mj-lt"/>
              <a:buAutoNum type="arabicPeriod"/>
            </a:pPr>
            <a:r>
              <a:rPr lang="fa-IR" sz="1600" dirty="0">
                <a:cs typeface="B Mitra" panose="00000400000000000000" pitchFamily="2" charset="-78"/>
              </a:rPr>
              <a:t>طبقه بندی تکنولوژی شرکت چگونه است؟</a:t>
            </a:r>
          </a:p>
          <a:p>
            <a:pPr algn="just" rtl="1">
              <a:buFont typeface="+mj-lt"/>
              <a:buAutoNum type="arabicPeriod"/>
            </a:pPr>
            <a:r>
              <a:rPr lang="fa-IR" sz="1600" dirty="0">
                <a:cs typeface="B Mitra" panose="00000400000000000000" pitchFamily="2" charset="-78"/>
              </a:rPr>
              <a:t>تکنولوژی ها به چه انندازه رقابتی هستند؟</a:t>
            </a:r>
          </a:p>
          <a:p>
            <a:pPr algn="just" rtl="1">
              <a:buFont typeface="+mj-lt"/>
              <a:buAutoNum type="arabicPeriod"/>
            </a:pPr>
            <a:r>
              <a:rPr lang="fa-IR" sz="1600" dirty="0">
                <a:cs typeface="B Mitra" panose="00000400000000000000" pitchFamily="2" charset="-78"/>
              </a:rPr>
              <a:t>تکنولوژی های شرکت به چه میزان جدید هستند؟</a:t>
            </a:r>
          </a:p>
          <a:p>
            <a:pPr algn="just" rtl="1">
              <a:buFont typeface="+mj-lt"/>
              <a:buAutoNum type="arabicPeriod"/>
            </a:pPr>
            <a:r>
              <a:rPr lang="fa-IR" sz="1600" dirty="0">
                <a:cs typeface="B Mitra" panose="00000400000000000000" pitchFamily="2" charset="-78"/>
              </a:rPr>
              <a:t>موقعیت چرخه حیات تکنولوژی های شرکت کجاست؟</a:t>
            </a:r>
          </a:p>
          <a:p>
            <a:pPr algn="just" rtl="1">
              <a:buFont typeface="+mj-lt"/>
              <a:buAutoNum type="arabicPeriod"/>
            </a:pPr>
            <a:r>
              <a:rPr lang="fa-IR" sz="1600" dirty="0">
                <a:cs typeface="B Mitra" panose="00000400000000000000" pitchFamily="2" charset="-78"/>
              </a:rPr>
              <a:t>کارایی شرکت در اکتساب تکنولوژی ها چگونه است ؟</a:t>
            </a:r>
          </a:p>
          <a:p>
            <a:pPr algn="just" rtl="1">
              <a:buFont typeface="+mj-lt"/>
              <a:buAutoNum type="arabicPeriod"/>
            </a:pPr>
            <a:r>
              <a:rPr lang="fa-IR" sz="1600" dirty="0">
                <a:cs typeface="B Mitra" panose="00000400000000000000" pitchFamily="2" charset="-78"/>
              </a:rPr>
              <a:t>کارایی شرکت در بهره برداری از تکنولوژی ها چگونه است؟</a:t>
            </a:r>
          </a:p>
          <a:p>
            <a:pPr algn="just" rtl="1">
              <a:buFont typeface="+mj-lt"/>
              <a:buAutoNum type="arabicPeriod"/>
            </a:pPr>
            <a:r>
              <a:rPr lang="fa-IR" sz="1600" dirty="0">
                <a:cs typeface="B Mitra" panose="00000400000000000000" pitchFamily="2" charset="-78"/>
              </a:rPr>
              <a:t>کارایی شرکت در مدیریت تکنولوژی ها چگونه است؟</a:t>
            </a:r>
          </a:p>
          <a:p>
            <a:pPr algn="just" rtl="1">
              <a:buFont typeface="+mj-lt"/>
              <a:buAutoNum type="arabicPeriod"/>
            </a:pPr>
            <a:endParaRPr lang="fa-IR" sz="1600" dirty="0">
              <a:cs typeface="B Mitra" panose="00000400000000000000" pitchFamily="2" charset="-78"/>
            </a:endParaRPr>
          </a:p>
          <a:p>
            <a:pPr algn="just" rtl="1">
              <a:buFont typeface="+mj-lt"/>
              <a:buAutoNum type="arabicPeriod"/>
            </a:pPr>
            <a:endParaRPr lang="fa-IR" sz="1600" dirty="0">
              <a:cs typeface="B Mitra" panose="00000400000000000000" pitchFamily="2" charset="-78"/>
            </a:endParaRPr>
          </a:p>
        </p:txBody>
      </p:sp>
      <p:pic>
        <p:nvPicPr>
          <p:cNvPr id="2097290"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91"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92" name="Picture 5"/>
          <p:cNvPicPr>
            <a:picLocks noChangeAspect="1"/>
          </p:cNvPicPr>
          <p:nvPr/>
        </p:nvPicPr>
        <p:blipFill>
          <a:blip r:embed="rId3"/>
          <a:stretch>
            <a:fillRect/>
          </a:stretch>
        </p:blipFill>
        <p:spPr>
          <a:xfrm>
            <a:off x="0" y="0"/>
            <a:ext cx="707137" cy="707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Title 1"/>
          <p:cNvSpPr>
            <a:spLocks noGrp="1"/>
          </p:cNvSpPr>
          <p:nvPr>
            <p:ph type="title"/>
          </p:nvPr>
        </p:nvSpPr>
        <p:spPr/>
        <p:txBody>
          <a:bodyPr/>
          <a:lstStyle/>
          <a:p>
            <a:pPr algn="ctr" rtl="1"/>
            <a:r>
              <a:rPr lang="fa-IR" dirty="0">
                <a:cs typeface="B Titr" panose="00000700000000000000" pitchFamily="2" charset="-78"/>
              </a:rPr>
              <a:t>مدیریت تکنولوژی</a:t>
            </a:r>
          </a:p>
        </p:txBody>
      </p:sp>
      <p:sp>
        <p:nvSpPr>
          <p:cNvPr id="1048631"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600" dirty="0" smtClean="0">
                <a:cs typeface="B Mitra" panose="00000400000000000000" pitchFamily="2" charset="-78"/>
              </a:rPr>
              <a:t>مدیریت </a:t>
            </a:r>
            <a:r>
              <a:rPr lang="fa-IR" sz="1600" dirty="0">
                <a:cs typeface="B Mitra" panose="00000400000000000000" pitchFamily="2" charset="-78"/>
              </a:rPr>
              <a:t>تکنولوژی نظامی است که عناصر و اجزاء مدیریت را با مهندسی تلفیق و ترکیب می کند . </a:t>
            </a:r>
            <a:endParaRPr lang="fa-IR" sz="1600" dirty="0" smtClean="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a:p>
            <a:pPr algn="just" rtl="1">
              <a:buFont typeface="Wingdings" panose="05000000000000000000" pitchFamily="2" charset="2"/>
              <a:buChar char="ü"/>
            </a:pPr>
            <a:r>
              <a:rPr lang="fa-IR" sz="1600" dirty="0" smtClean="0">
                <a:cs typeface="B Mitra" panose="00000400000000000000" pitchFamily="2" charset="-78"/>
              </a:rPr>
              <a:t>یکی </a:t>
            </a:r>
            <a:r>
              <a:rPr lang="fa-IR" sz="1600" dirty="0">
                <a:cs typeface="B Mitra" panose="00000400000000000000" pitchFamily="2" charset="-78"/>
              </a:rPr>
              <a:t>از بهترین تعاریف مدیریت تکنولوژی بصورت زیر تعریف شده است :</a:t>
            </a:r>
          </a:p>
          <a:p>
            <a:pPr marL="0" indent="0" algn="just" rtl="1">
              <a:buNone/>
            </a:pPr>
            <a:r>
              <a:rPr lang="fa-IR" sz="1600" dirty="0">
                <a:cs typeface="B Mitra" panose="00000400000000000000" pitchFamily="2" charset="-78"/>
              </a:rPr>
              <a:t>تحقیق و آموزش در رابطه با اینکه چگونه:</a:t>
            </a:r>
          </a:p>
          <a:p>
            <a:pPr marL="0" indent="0" algn="just" rtl="1">
              <a:buNone/>
            </a:pPr>
            <a:r>
              <a:rPr lang="fa-IR" sz="1600" dirty="0">
                <a:cs typeface="B Mitra" panose="00000400000000000000" pitchFamily="2" charset="-78"/>
              </a:rPr>
              <a:t>* اجزای تکنولوژیک چرخه های حیات محصولات مدیریت شوند ؟</a:t>
            </a:r>
          </a:p>
          <a:p>
            <a:pPr marL="0" indent="0" algn="just" rtl="1">
              <a:buNone/>
            </a:pPr>
            <a:r>
              <a:rPr lang="fa-IR" sz="1600" dirty="0">
                <a:cs typeface="B Mitra" panose="00000400000000000000" pitchFamily="2" charset="-78"/>
              </a:rPr>
              <a:t>* سرمایه گذاری روی تکنولوژی فرآیند برای دستیابی به مزیت رقابتی صورت گیرد ؟</a:t>
            </a:r>
          </a:p>
          <a:p>
            <a:pPr marL="0" indent="0" algn="just" rtl="1">
              <a:buNone/>
            </a:pPr>
            <a:r>
              <a:rPr lang="fa-IR" sz="1600" dirty="0">
                <a:cs typeface="B Mitra" panose="00000400000000000000" pitchFamily="2" charset="-78"/>
              </a:rPr>
              <a:t>* تکنولوژی های محصولی و فرآیندی به هم مرتبط شده و ادغام شوند؟</a:t>
            </a:r>
          </a:p>
          <a:p>
            <a:pPr algn="just" rtl="1">
              <a:buFont typeface="Wingdings" panose="05000000000000000000" pitchFamily="2" charset="2"/>
              <a:buChar char="ü"/>
            </a:pPr>
            <a:endParaRPr lang="fa-IR" sz="1600" dirty="0">
              <a:cs typeface="B Mitra" panose="00000400000000000000" pitchFamily="2" charset="-78"/>
            </a:endParaRPr>
          </a:p>
        </p:txBody>
      </p:sp>
      <p:pic>
        <p:nvPicPr>
          <p:cNvPr id="2097179" name="Picture 3"/>
          <p:cNvPicPr>
            <a:picLocks noChangeAspect="1"/>
          </p:cNvPicPr>
          <p:nvPr/>
        </p:nvPicPr>
        <p:blipFill>
          <a:blip r:embed="rId2"/>
          <a:stretch>
            <a:fillRect/>
          </a:stretch>
        </p:blipFill>
        <p:spPr>
          <a:xfrm>
            <a:off x="457200" y="4701287"/>
            <a:ext cx="3511685" cy="333375"/>
          </a:xfrm>
          <a:prstGeom prst="rect">
            <a:avLst/>
          </a:prstGeom>
        </p:spPr>
      </p:pic>
      <p:pic>
        <p:nvPicPr>
          <p:cNvPr id="2097180"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181" name="Picture 5"/>
          <p:cNvPicPr>
            <a:picLocks noChangeAspect="1"/>
          </p:cNvPicPr>
          <p:nvPr/>
        </p:nvPicPr>
        <p:blipFill>
          <a:blip r:embed="rId3"/>
          <a:stretch>
            <a:fillRect/>
          </a:stretch>
        </p:blipFill>
        <p:spPr>
          <a:xfrm>
            <a:off x="0" y="0"/>
            <a:ext cx="707137" cy="707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631">
                                            <p:txEl>
                                              <p:pRg st="0" end="0"/>
                                            </p:txEl>
                                          </p:spTgt>
                                        </p:tgtEl>
                                      </p:cBhvr>
                                    </p:animEffect>
                                    <p:animScale>
                                      <p:cBhvr>
                                        <p:cTn id="7" dur="250" autoRev="1" fill="hold"/>
                                        <p:tgtEl>
                                          <p:spTgt spid="1048631">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048631">
                                            <p:txEl>
                                              <p:pRg st="2" end="2"/>
                                            </p:txEl>
                                          </p:spTgt>
                                        </p:tgtEl>
                                        <p:attrNameLst>
                                          <p:attrName>style.visibility</p:attrName>
                                        </p:attrNameLst>
                                      </p:cBhvr>
                                      <p:to>
                                        <p:strVal val="visible"/>
                                      </p:to>
                                    </p:set>
                                    <p:animEffect transition="in" filter="fade">
                                      <p:cBhvr>
                                        <p:cTn id="12" dur="1000"/>
                                        <p:tgtEl>
                                          <p:spTgt spid="1048631">
                                            <p:txEl>
                                              <p:pRg st="2" end="2"/>
                                            </p:txEl>
                                          </p:spTgt>
                                        </p:tgtEl>
                                      </p:cBhvr>
                                    </p:animEffect>
                                    <p:anim calcmode="lin" valueType="num">
                                      <p:cBhvr>
                                        <p:cTn id="13" dur="1000" fill="hold"/>
                                        <p:tgtEl>
                                          <p:spTgt spid="1048631">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048631">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048631">
                                            <p:txEl>
                                              <p:pRg st="3" end="3"/>
                                            </p:txEl>
                                          </p:spTgt>
                                        </p:tgtEl>
                                        <p:attrNameLst>
                                          <p:attrName>style.visibility</p:attrName>
                                        </p:attrNameLst>
                                      </p:cBhvr>
                                      <p:to>
                                        <p:strVal val="visible"/>
                                      </p:to>
                                    </p:set>
                                    <p:animEffect transition="in" filter="fade">
                                      <p:cBhvr>
                                        <p:cTn id="17" dur="1000"/>
                                        <p:tgtEl>
                                          <p:spTgt spid="1048631">
                                            <p:txEl>
                                              <p:pRg st="3" end="3"/>
                                            </p:txEl>
                                          </p:spTgt>
                                        </p:tgtEl>
                                      </p:cBhvr>
                                    </p:animEffect>
                                    <p:anim calcmode="lin" valueType="num">
                                      <p:cBhvr>
                                        <p:cTn id="18" dur="1000" fill="hold"/>
                                        <p:tgtEl>
                                          <p:spTgt spid="1048631">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048631">
                                            <p:txEl>
                                              <p:pRg st="3" end="3"/>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048631">
                                            <p:txEl>
                                              <p:pRg st="4" end="4"/>
                                            </p:txEl>
                                          </p:spTgt>
                                        </p:tgtEl>
                                        <p:attrNameLst>
                                          <p:attrName>style.visibility</p:attrName>
                                        </p:attrNameLst>
                                      </p:cBhvr>
                                      <p:to>
                                        <p:strVal val="visible"/>
                                      </p:to>
                                    </p:set>
                                    <p:animEffect transition="in" filter="fade">
                                      <p:cBhvr>
                                        <p:cTn id="22" dur="1000"/>
                                        <p:tgtEl>
                                          <p:spTgt spid="1048631">
                                            <p:txEl>
                                              <p:pRg st="4" end="4"/>
                                            </p:txEl>
                                          </p:spTgt>
                                        </p:tgtEl>
                                      </p:cBhvr>
                                    </p:animEffect>
                                    <p:anim calcmode="lin" valueType="num">
                                      <p:cBhvr>
                                        <p:cTn id="23" dur="1000" fill="hold"/>
                                        <p:tgtEl>
                                          <p:spTgt spid="1048631">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1048631">
                                            <p:txEl>
                                              <p:pRg st="4" end="4"/>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048631">
                                            <p:txEl>
                                              <p:pRg st="5" end="5"/>
                                            </p:txEl>
                                          </p:spTgt>
                                        </p:tgtEl>
                                        <p:attrNameLst>
                                          <p:attrName>style.visibility</p:attrName>
                                        </p:attrNameLst>
                                      </p:cBhvr>
                                      <p:to>
                                        <p:strVal val="visible"/>
                                      </p:to>
                                    </p:set>
                                    <p:animEffect transition="in" filter="fade">
                                      <p:cBhvr>
                                        <p:cTn id="27" dur="1000"/>
                                        <p:tgtEl>
                                          <p:spTgt spid="1048631">
                                            <p:txEl>
                                              <p:pRg st="5" end="5"/>
                                            </p:txEl>
                                          </p:spTgt>
                                        </p:tgtEl>
                                      </p:cBhvr>
                                    </p:animEffect>
                                    <p:anim calcmode="lin" valueType="num">
                                      <p:cBhvr>
                                        <p:cTn id="28" dur="1000" fill="hold"/>
                                        <p:tgtEl>
                                          <p:spTgt spid="1048631">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1048631">
                                            <p:txEl>
                                              <p:pRg st="5" end="5"/>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048631">
                                            <p:txEl>
                                              <p:pRg st="6" end="6"/>
                                            </p:txEl>
                                          </p:spTgt>
                                        </p:tgtEl>
                                        <p:attrNameLst>
                                          <p:attrName>style.visibility</p:attrName>
                                        </p:attrNameLst>
                                      </p:cBhvr>
                                      <p:to>
                                        <p:strVal val="visible"/>
                                      </p:to>
                                    </p:set>
                                    <p:animEffect transition="in" filter="fade">
                                      <p:cBhvr>
                                        <p:cTn id="32" dur="1000"/>
                                        <p:tgtEl>
                                          <p:spTgt spid="1048631">
                                            <p:txEl>
                                              <p:pRg st="6" end="6"/>
                                            </p:txEl>
                                          </p:spTgt>
                                        </p:tgtEl>
                                      </p:cBhvr>
                                    </p:animEffect>
                                    <p:anim calcmode="lin" valueType="num">
                                      <p:cBhvr>
                                        <p:cTn id="33" dur="1000" fill="hold"/>
                                        <p:tgtEl>
                                          <p:spTgt spid="1048631">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104863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4"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735"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smtClean="0">
                <a:cs typeface="B Mitra" panose="00000400000000000000" pitchFamily="2" charset="-78"/>
              </a:rPr>
              <a:t>هماهنگی تکنولوژی</a:t>
            </a:r>
          </a:p>
          <a:p>
            <a:pPr algn="just" rtl="1">
              <a:buFont typeface="Wingdings" panose="05000000000000000000" pitchFamily="2" charset="2"/>
              <a:buChar char="ü"/>
            </a:pPr>
            <a:r>
              <a:rPr lang="fa-IR" sz="1600" dirty="0">
                <a:cs typeface="B Mitra" panose="00000400000000000000" pitchFamily="2" charset="-78"/>
              </a:rPr>
              <a:t>رویکرد هماهنگی با تاکید بر هماهنگی تکنولوژی مبتنی بر چند اصل است :</a:t>
            </a:r>
          </a:p>
          <a:p>
            <a:pPr marL="0" indent="0" algn="just" rtl="1">
              <a:buNone/>
            </a:pPr>
            <a:endParaRPr lang="fa-IR" sz="1600" dirty="0">
              <a:cs typeface="B Mitra" panose="00000400000000000000" pitchFamily="2" charset="-78"/>
            </a:endParaRPr>
          </a:p>
          <a:p>
            <a:pPr algn="just" rtl="1">
              <a:buFont typeface="+mj-lt"/>
              <a:buAutoNum type="arabicPeriod"/>
            </a:pPr>
            <a:r>
              <a:rPr lang="fa-IR" sz="1600" dirty="0">
                <a:cs typeface="B Mitra" panose="00000400000000000000" pitchFamily="2" charset="-78"/>
              </a:rPr>
              <a:t>ایجاد هماهنگی میان تکنولوژی و سازمان یک فعالیت مقطعی نیست ، بلکه فرآیندی پیوسته است که سازمان بایستی به ادامه آن متعهد باشد.</a:t>
            </a:r>
          </a:p>
          <a:p>
            <a:pPr algn="just" rtl="1">
              <a:buFont typeface="+mj-lt"/>
              <a:buAutoNum type="arabicPeriod"/>
            </a:pPr>
            <a:r>
              <a:rPr lang="fa-IR" sz="1600" dirty="0">
                <a:cs typeface="B Mitra" panose="00000400000000000000" pitchFamily="2" charset="-78"/>
              </a:rPr>
              <a:t>آنچه که امروز سبب هماهنگی می شود ، ممکن است در آینده نتواند چنین کاری انجام دهد.</a:t>
            </a:r>
          </a:p>
          <a:p>
            <a:pPr algn="just" rtl="1">
              <a:buFont typeface="+mj-lt"/>
              <a:buAutoNum type="arabicPeriod"/>
            </a:pPr>
            <a:r>
              <a:rPr lang="fa-IR" sz="1600" dirty="0">
                <a:cs typeface="B Mitra" panose="00000400000000000000" pitchFamily="2" charset="-78"/>
              </a:rPr>
              <a:t>فرآیند هماهنگی به حوزه های دیگری از سازمان نیز تمرکز دارد و نه فقط بر تکنولوژی.</a:t>
            </a:r>
          </a:p>
          <a:p>
            <a:pPr marL="0" indent="0" algn="just" rtl="1">
              <a:buNone/>
            </a:pPr>
            <a:endParaRPr lang="fa-IR" sz="1600" dirty="0">
              <a:cs typeface="B Mitra" panose="00000400000000000000" pitchFamily="2" charset="-78"/>
            </a:endParaRPr>
          </a:p>
          <a:p>
            <a:pPr algn="just" rtl="1">
              <a:buFont typeface="Wingdings" panose="05000000000000000000" pitchFamily="2" charset="2"/>
              <a:buChar char="ü"/>
            </a:pPr>
            <a:r>
              <a:rPr lang="fa-IR" sz="1600" dirty="0">
                <a:cs typeface="B Mitra" panose="00000400000000000000" pitchFamily="2" charset="-78"/>
              </a:rPr>
              <a:t>اهمیت هماهنگی تا آنجاست که می توانمدیریت را معادل هماهنگی دانست و وظایف اصلی مدیریت از قبیل برنامه ریزی ، سازماندهی ، هدایت و کنترل را ابزارهای هماهنگی محسوب نمود.</a:t>
            </a:r>
          </a:p>
          <a:p>
            <a:pPr marL="0" indent="0" algn="just" rtl="1">
              <a:buNone/>
            </a:pPr>
            <a:endParaRPr lang="fa-IR" sz="1600" dirty="0" smtClean="0">
              <a:cs typeface="B Mitra" panose="00000400000000000000" pitchFamily="2" charset="-78"/>
            </a:endParaRPr>
          </a:p>
        </p:txBody>
      </p:sp>
      <p:pic>
        <p:nvPicPr>
          <p:cNvPr id="2097293"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94"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95" name="Picture 5"/>
          <p:cNvPicPr>
            <a:picLocks noChangeAspect="1"/>
          </p:cNvPicPr>
          <p:nvPr/>
        </p:nvPicPr>
        <p:blipFill>
          <a:blip r:embed="rId3"/>
          <a:stretch>
            <a:fillRect/>
          </a:stretch>
        </p:blipFill>
        <p:spPr>
          <a:xfrm>
            <a:off x="0" y="0"/>
            <a:ext cx="707137" cy="707137"/>
          </a:xfrm>
          <a:prstGeom prst="rect">
            <a:avLst/>
          </a:prstGeom>
        </p:spPr>
      </p:pic>
      <p:pic>
        <p:nvPicPr>
          <p:cNvPr id="2097296" name="Picture 6"/>
          <p:cNvPicPr>
            <a:picLocks noChangeAspect="1"/>
          </p:cNvPicPr>
          <p:nvPr/>
        </p:nvPicPr>
        <p:blipFill>
          <a:blip r:embed="rId4"/>
          <a:stretch>
            <a:fillRect/>
          </a:stretch>
        </p:blipFill>
        <p:spPr>
          <a:xfrm>
            <a:off x="0" y="3901910"/>
            <a:ext cx="1740034" cy="1241590"/>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6"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737"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smtClean="0">
                <a:cs typeface="B Mitra" panose="00000400000000000000" pitchFamily="2" charset="-78"/>
              </a:rPr>
              <a:t>هماهنگی تکنولوژی</a:t>
            </a:r>
          </a:p>
          <a:p>
            <a:pPr algn="just" rtl="1">
              <a:buFont typeface="Wingdings" panose="05000000000000000000" pitchFamily="2" charset="2"/>
              <a:buChar char="ü"/>
            </a:pPr>
            <a:r>
              <a:rPr lang="fa-IR" sz="1600" b="1" dirty="0">
                <a:cs typeface="B Mitra" panose="00000400000000000000" pitchFamily="2" charset="-78"/>
              </a:rPr>
              <a:t>چالش هماهنگی در تکنولوژی</a:t>
            </a:r>
          </a:p>
          <a:p>
            <a:pPr algn="just" rtl="1">
              <a:buFont typeface="Wingdings" panose="05000000000000000000" pitchFamily="2" charset="2"/>
              <a:buChar char="ü"/>
            </a:pPr>
            <a:endParaRPr lang="fa-IR" sz="1600" dirty="0">
              <a:cs typeface="B Mitra" panose="00000400000000000000" pitchFamily="2" charset="-78"/>
            </a:endParaRPr>
          </a:p>
          <a:p>
            <a:pPr algn="just" rtl="1">
              <a:buFont typeface="Wingdings" panose="05000000000000000000" pitchFamily="2" charset="2"/>
              <a:buChar char="ü"/>
            </a:pPr>
            <a:r>
              <a:rPr lang="fa-IR" sz="1600" dirty="0">
                <a:cs typeface="B Mitra" panose="00000400000000000000" pitchFamily="2" charset="-78"/>
              </a:rPr>
              <a:t>پیش فرض نهفته در طرح موضوع اهمیت و ضرورت هماهنگی ، آن است که هماهنگی موجب وحدت گرایی و هم افزایی می شود . تخصص گرایی مساله تکثرگرایی را در پی خواهد داشت که خود می تواند به تضاد و کاهش بهره وری در سازمان منجر شود</a:t>
            </a:r>
            <a:r>
              <a:rPr lang="fa-IR" sz="1600" dirty="0" smtClean="0">
                <a:cs typeface="B Mitra" panose="00000400000000000000" pitchFamily="2" charset="-78"/>
              </a:rPr>
              <a:t>.</a:t>
            </a:r>
          </a:p>
          <a:p>
            <a:pPr algn="just" rtl="1">
              <a:buFont typeface="Wingdings" panose="05000000000000000000" pitchFamily="2" charset="2"/>
              <a:buChar char="ü"/>
            </a:pPr>
            <a:endParaRPr lang="fa-IR" sz="1600" dirty="0">
              <a:cs typeface="B Mitra" panose="00000400000000000000" pitchFamily="2" charset="-78"/>
            </a:endParaRPr>
          </a:p>
          <a:p>
            <a:pPr algn="just" rtl="1">
              <a:buFont typeface="Wingdings" panose="05000000000000000000" pitchFamily="2" charset="2"/>
              <a:buChar char="ü"/>
            </a:pPr>
            <a:r>
              <a:rPr lang="fa-IR" sz="1600" dirty="0">
                <a:cs typeface="B Mitra" panose="00000400000000000000" pitchFamily="2" charset="-78"/>
              </a:rPr>
              <a:t>چنانچه تکنولوژی را به عنوان یکی از حوزه های کارکردی سازمان در نظر بگیریم ، در نمودار فوق انواع هماهنگی و نیز روابط موجود بین تکنولوژی با سایر سیستم ها را نشان می دهد.</a:t>
            </a:r>
          </a:p>
          <a:p>
            <a:pPr algn="just" rtl="1">
              <a:buFont typeface="Wingdings" panose="05000000000000000000" pitchFamily="2" charset="2"/>
              <a:buChar char="ü"/>
            </a:pPr>
            <a:endParaRPr lang="fa-IR" sz="1600" dirty="0">
              <a:cs typeface="B Mitra" panose="00000400000000000000" pitchFamily="2" charset="-78"/>
            </a:endParaRPr>
          </a:p>
          <a:p>
            <a:pPr algn="just" rtl="1">
              <a:buFont typeface="Wingdings" panose="05000000000000000000" pitchFamily="2" charset="2"/>
              <a:buChar char="ü"/>
            </a:pPr>
            <a:r>
              <a:rPr lang="fa-IR" sz="1600" dirty="0">
                <a:cs typeface="B Mitra" panose="00000400000000000000" pitchFamily="2" charset="-78"/>
              </a:rPr>
              <a:t>منظور از هماهنگی در سطح استراتژیک ، همخوانی و انطباق استراتژی های سطوح پایین تر سازمان و استراتژی های کارکردی با استراتژی سازمان می باشد.</a:t>
            </a:r>
          </a:p>
          <a:p>
            <a:pPr marL="0" indent="0" algn="just" rtl="1">
              <a:buNone/>
            </a:pPr>
            <a:endParaRPr lang="fa-IR" sz="1600" dirty="0" smtClean="0">
              <a:cs typeface="B Mitra" panose="00000400000000000000" pitchFamily="2" charset="-78"/>
            </a:endParaRPr>
          </a:p>
        </p:txBody>
      </p:sp>
      <p:pic>
        <p:nvPicPr>
          <p:cNvPr id="2097297"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98"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99" name="Picture 5"/>
          <p:cNvPicPr>
            <a:picLocks noChangeAspect="1"/>
          </p:cNvPicPr>
          <p:nvPr/>
        </p:nvPicPr>
        <p:blipFill>
          <a:blip r:embed="rId3"/>
          <a:stretch>
            <a:fillRect/>
          </a:stretch>
        </p:blipFill>
        <p:spPr>
          <a:xfrm>
            <a:off x="0" y="0"/>
            <a:ext cx="707137" cy="707137"/>
          </a:xfrm>
          <a:prstGeom prst="rect">
            <a:avLst/>
          </a:prstGeom>
        </p:spPr>
      </p:pic>
      <p:pic>
        <p:nvPicPr>
          <p:cNvPr id="2097300" name="Picture 6"/>
          <p:cNvPicPr>
            <a:picLocks noChangeAspect="1"/>
          </p:cNvPicPr>
          <p:nvPr/>
        </p:nvPicPr>
        <p:blipFill>
          <a:blip r:embed="rId4"/>
          <a:stretch>
            <a:fillRect/>
          </a:stretch>
        </p:blipFill>
        <p:spPr>
          <a:xfrm>
            <a:off x="0" y="3901910"/>
            <a:ext cx="1740034" cy="1241590"/>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737">
                                            <p:txEl>
                                              <p:pRg st="0" end="0"/>
                                            </p:txEl>
                                          </p:spTgt>
                                        </p:tgtEl>
                                      </p:cBhvr>
                                    </p:animEffect>
                                    <p:animScale>
                                      <p:cBhvr>
                                        <p:cTn id="7" dur="250" autoRev="1" fill="hold"/>
                                        <p:tgtEl>
                                          <p:spTgt spid="1048737">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048737">
                                            <p:txEl>
                                              <p:pRg st="1" end="1"/>
                                            </p:txEl>
                                          </p:spTgt>
                                        </p:tgtEl>
                                      </p:cBhvr>
                                    </p:animEffect>
                                    <p:animScale>
                                      <p:cBhvr>
                                        <p:cTn id="10" dur="250" autoRev="1" fill="hold"/>
                                        <p:tgtEl>
                                          <p:spTgt spid="1048737">
                                            <p:txEl>
                                              <p:pRg st="1" end="1"/>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48737">
                                            <p:txEl>
                                              <p:pRg st="3" end="3"/>
                                            </p:txEl>
                                          </p:spTgt>
                                        </p:tgtEl>
                                        <p:attrNameLst>
                                          <p:attrName>style.visibility</p:attrName>
                                        </p:attrNameLst>
                                      </p:cBhvr>
                                      <p:to>
                                        <p:strVal val="visible"/>
                                      </p:to>
                                    </p:set>
                                    <p:animEffect transition="in" filter="wipe(down)">
                                      <p:cBhvr>
                                        <p:cTn id="15" dur="500"/>
                                        <p:tgtEl>
                                          <p:spTgt spid="104873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48737">
                                            <p:txEl>
                                              <p:pRg st="5" end="5"/>
                                            </p:txEl>
                                          </p:spTgt>
                                        </p:tgtEl>
                                        <p:attrNameLst>
                                          <p:attrName>style.visibility</p:attrName>
                                        </p:attrNameLst>
                                      </p:cBhvr>
                                      <p:to>
                                        <p:strVal val="visible"/>
                                      </p:to>
                                    </p:set>
                                    <p:animEffect transition="in" filter="wipe(down)">
                                      <p:cBhvr>
                                        <p:cTn id="20" dur="500"/>
                                        <p:tgtEl>
                                          <p:spTgt spid="1048737">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48737">
                                            <p:txEl>
                                              <p:pRg st="7" end="7"/>
                                            </p:txEl>
                                          </p:spTgt>
                                        </p:tgtEl>
                                        <p:attrNameLst>
                                          <p:attrName>style.visibility</p:attrName>
                                        </p:attrNameLst>
                                      </p:cBhvr>
                                      <p:to>
                                        <p:strVal val="visible"/>
                                      </p:to>
                                    </p:set>
                                    <p:animEffect transition="in" filter="wipe(down)">
                                      <p:cBhvr>
                                        <p:cTn id="25" dur="500"/>
                                        <p:tgtEl>
                                          <p:spTgt spid="104873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6"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737"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smtClean="0">
                <a:cs typeface="B Mitra" panose="00000400000000000000" pitchFamily="2" charset="-78"/>
              </a:rPr>
              <a:t>هماهنگی تکنولوژی</a:t>
            </a:r>
          </a:p>
          <a:p>
            <a:pPr algn="just" rtl="1">
              <a:buFont typeface="Wingdings" panose="05000000000000000000" pitchFamily="2" charset="2"/>
              <a:buChar char="ü"/>
            </a:pPr>
            <a:r>
              <a:rPr lang="fa-IR" sz="1600" b="1" dirty="0">
                <a:cs typeface="B Mitra" panose="00000400000000000000" pitchFamily="2" charset="-78"/>
              </a:rPr>
              <a:t>چالش هماهنگی در </a:t>
            </a:r>
            <a:r>
              <a:rPr lang="fa-IR" sz="1600" b="1" dirty="0" smtClean="0">
                <a:cs typeface="B Mitra" panose="00000400000000000000" pitchFamily="2" charset="-78"/>
              </a:rPr>
              <a:t>تکنولوژی</a:t>
            </a:r>
          </a:p>
          <a:p>
            <a:pPr algn="just" rtl="1">
              <a:buFont typeface="Wingdings" panose="05000000000000000000" pitchFamily="2" charset="2"/>
              <a:buChar char="ü"/>
            </a:pPr>
            <a:r>
              <a:rPr lang="fa-IR" sz="1600" dirty="0" smtClean="0">
                <a:cs typeface="B Mitra" panose="00000400000000000000" pitchFamily="2" charset="-78"/>
              </a:rPr>
              <a:t>سطوح هماهنگی در مدیریت استراتژیک</a:t>
            </a: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a:p>
            <a:pPr marL="0" indent="0" algn="just" rtl="1">
              <a:buNone/>
            </a:pPr>
            <a:endParaRPr lang="fa-IR" sz="1600" dirty="0" smtClean="0">
              <a:cs typeface="B Mitra" panose="00000400000000000000" pitchFamily="2" charset="-78"/>
            </a:endParaRPr>
          </a:p>
        </p:txBody>
      </p:sp>
      <p:pic>
        <p:nvPicPr>
          <p:cNvPr id="2097297"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98"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99" name="Picture 5"/>
          <p:cNvPicPr>
            <a:picLocks noChangeAspect="1"/>
          </p:cNvPicPr>
          <p:nvPr/>
        </p:nvPicPr>
        <p:blipFill>
          <a:blip r:embed="rId3"/>
          <a:stretch>
            <a:fillRect/>
          </a:stretch>
        </p:blipFill>
        <p:spPr>
          <a:xfrm>
            <a:off x="0" y="0"/>
            <a:ext cx="707137" cy="70713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18291"/>
            <a:ext cx="5989508" cy="3525209"/>
          </a:xfrm>
          <a:prstGeom prst="rect">
            <a:avLst/>
          </a:prstGeom>
        </p:spPr>
      </p:pic>
    </p:spTree>
    <p:extLst>
      <p:ext uri="{BB962C8B-B14F-4D97-AF65-F5344CB8AC3E}">
        <p14:creationId xmlns:p14="http://schemas.microsoft.com/office/powerpoint/2010/main" val="277815723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737">
                                            <p:txEl>
                                              <p:pRg st="0" end="0"/>
                                            </p:txEl>
                                          </p:spTgt>
                                        </p:tgtEl>
                                      </p:cBhvr>
                                    </p:animEffect>
                                    <p:animScale>
                                      <p:cBhvr>
                                        <p:cTn id="7" dur="250" autoRev="1" fill="hold"/>
                                        <p:tgtEl>
                                          <p:spTgt spid="1048737">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048737">
                                            <p:txEl>
                                              <p:pRg st="1" end="1"/>
                                            </p:txEl>
                                          </p:spTgt>
                                        </p:tgtEl>
                                      </p:cBhvr>
                                    </p:animEffect>
                                    <p:animScale>
                                      <p:cBhvr>
                                        <p:cTn id="10" dur="250" autoRev="1" fill="hold"/>
                                        <p:tgtEl>
                                          <p:spTgt spid="1048737">
                                            <p:txEl>
                                              <p:pRg st="1" end="1"/>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1048737">
                                            <p:txEl>
                                              <p:pRg st="2" end="2"/>
                                            </p:txEl>
                                          </p:spTgt>
                                        </p:tgtEl>
                                      </p:cBhvr>
                                    </p:animEffect>
                                    <p:animScale>
                                      <p:cBhvr>
                                        <p:cTn id="13" dur="250" autoRev="1" fill="hold"/>
                                        <p:tgtEl>
                                          <p:spTgt spid="1048737">
                                            <p:txEl>
                                              <p:pRg st="2" end="2"/>
                                            </p:txEl>
                                          </p:spTgt>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heel(1)">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8"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739"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smtClean="0">
                <a:cs typeface="B Mitra" panose="00000400000000000000" pitchFamily="2" charset="-78"/>
              </a:rPr>
              <a:t>هماهنگی تکنولوژی</a:t>
            </a:r>
          </a:p>
          <a:p>
            <a:pPr marL="0" indent="0" algn="just" rtl="1">
              <a:buNone/>
            </a:pPr>
            <a:endParaRPr lang="fa-IR" sz="1600" dirty="0">
              <a:cs typeface="B Mitra" panose="00000400000000000000" pitchFamily="2" charset="-78"/>
            </a:endParaRPr>
          </a:p>
          <a:p>
            <a:pPr algn="just" rtl="1">
              <a:buFont typeface="Wingdings" panose="05000000000000000000" pitchFamily="2" charset="2"/>
              <a:buChar char="ü"/>
            </a:pPr>
            <a:r>
              <a:rPr lang="fa-IR" sz="1600" dirty="0">
                <a:cs typeface="B Mitra" panose="00000400000000000000" pitchFamily="2" charset="-78"/>
              </a:rPr>
              <a:t>سه الگوی کلی در هماهنگی استراتژیک عبارتند از:</a:t>
            </a:r>
          </a:p>
          <a:p>
            <a:pPr algn="just" rtl="1">
              <a:buFont typeface="Wingdings" panose="05000000000000000000" pitchFamily="2" charset="2"/>
              <a:buChar char="ü"/>
            </a:pPr>
            <a:endParaRPr lang="fa-IR" sz="1600" dirty="0">
              <a:cs typeface="B Mitra" panose="00000400000000000000" pitchFamily="2" charset="-78"/>
            </a:endParaRPr>
          </a:p>
          <a:p>
            <a:pPr algn="just" rtl="1">
              <a:buFont typeface="+mj-lt"/>
              <a:buAutoNum type="arabicPeriod"/>
            </a:pPr>
            <a:r>
              <a:rPr lang="fa-IR" sz="1600" dirty="0">
                <a:cs typeface="B Mitra" panose="00000400000000000000" pitchFamily="2" charset="-78"/>
              </a:rPr>
              <a:t>الگوهای عقلایی هماهنگی : بر اساس این الگو ها ، استراتژی بر مبنای فرآیندهای رسمی تصمیم گیری عقلایی تدوین می شود یا دست کم باید بدین گونه تدوین شود.این الگوهای همانگی رابطه یک طرفه و از بالا به پایین استراتژی سازمان و استراتژی تکنولوژی را نشان می دهد و براین باور بناشده است که استراتژی سازمان تعیین کننده استراتژی تکنولوژی می باشد .</a:t>
            </a:r>
          </a:p>
          <a:p>
            <a:pPr algn="just" rtl="1">
              <a:buFont typeface="+mj-lt"/>
              <a:buAutoNum type="arabicPeriod"/>
            </a:pPr>
            <a:endParaRPr lang="fa-IR" sz="1600" dirty="0">
              <a:cs typeface="B Mitra" panose="00000400000000000000" pitchFamily="2" charset="-78"/>
            </a:endParaRPr>
          </a:p>
          <a:p>
            <a:pPr algn="just" rtl="1">
              <a:buFont typeface="+mj-lt"/>
              <a:buAutoNum type="arabicPeriod"/>
            </a:pPr>
            <a:r>
              <a:rPr lang="fa-IR" sz="1600" dirty="0">
                <a:cs typeface="B Mitra" panose="00000400000000000000" pitchFamily="2" charset="-78"/>
              </a:rPr>
              <a:t>الگوهای طبیعی هماهنگی: این الگو عوامل محدود کننده یا نهادی را در استراتژی تکنولوژی اثر گذار می داند.</a:t>
            </a:r>
          </a:p>
          <a:p>
            <a:pPr algn="just" rtl="1">
              <a:buFont typeface="+mj-lt"/>
              <a:buAutoNum type="arabicPeriod"/>
            </a:pPr>
            <a:endParaRPr lang="fa-IR" sz="1600" dirty="0">
              <a:cs typeface="B Mitra" panose="00000400000000000000" pitchFamily="2" charset="-78"/>
            </a:endParaRPr>
          </a:p>
          <a:p>
            <a:pPr algn="just" rtl="1">
              <a:buFont typeface="+mj-lt"/>
              <a:buAutoNum type="arabicPeriod"/>
            </a:pPr>
            <a:r>
              <a:rPr lang="fa-IR" sz="1600" dirty="0">
                <a:cs typeface="B Mitra" panose="00000400000000000000" pitchFamily="2" charset="-78"/>
              </a:rPr>
              <a:t>الگوهای ترکیبی هماهنگی: ترکیبی از الگوهای عقلایی و طبیعی می باشد که با ملاک قرار دادن معیارهای محوری ،اولویت های کلی سیستم را تعیین کرده و در استراتژی بگنجانند ، به طوریکه کلیه گروه های ذینفع مطابق مبانی و اصول مورد نظر ، هدایت مدیریت شوند.</a:t>
            </a:r>
          </a:p>
          <a:p>
            <a:pPr algn="just" rtl="1">
              <a:buFont typeface="+mj-lt"/>
              <a:buAutoNum type="arabicPeriod"/>
            </a:pPr>
            <a:endParaRPr lang="fa-IR" sz="1600" dirty="0" smtClean="0">
              <a:cs typeface="B Mitra" panose="00000400000000000000" pitchFamily="2" charset="-78"/>
            </a:endParaRPr>
          </a:p>
        </p:txBody>
      </p:sp>
      <p:pic>
        <p:nvPicPr>
          <p:cNvPr id="2097301" name="Picture 3"/>
          <p:cNvPicPr>
            <a:picLocks noChangeAspect="1"/>
          </p:cNvPicPr>
          <p:nvPr/>
        </p:nvPicPr>
        <p:blipFill>
          <a:blip r:embed="rId2"/>
          <a:stretch>
            <a:fillRect/>
          </a:stretch>
        </p:blipFill>
        <p:spPr>
          <a:xfrm>
            <a:off x="457200" y="4701287"/>
            <a:ext cx="3511685" cy="333375"/>
          </a:xfrm>
          <a:prstGeom prst="rect">
            <a:avLst/>
          </a:prstGeom>
        </p:spPr>
      </p:pic>
      <p:pic>
        <p:nvPicPr>
          <p:cNvPr id="2097302"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303" name="Picture 5"/>
          <p:cNvPicPr>
            <a:picLocks noChangeAspect="1"/>
          </p:cNvPicPr>
          <p:nvPr/>
        </p:nvPicPr>
        <p:blipFill>
          <a:blip r:embed="rId3"/>
          <a:stretch>
            <a:fillRect/>
          </a:stretch>
        </p:blipFill>
        <p:spPr>
          <a:xfrm>
            <a:off x="0" y="0"/>
            <a:ext cx="707137" cy="707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739">
                                            <p:txEl>
                                              <p:pRg st="0" end="0"/>
                                            </p:txEl>
                                          </p:spTgt>
                                        </p:tgtEl>
                                      </p:cBhvr>
                                    </p:animEffect>
                                    <p:animScale>
                                      <p:cBhvr>
                                        <p:cTn id="7" dur="250" autoRev="1" fill="hold"/>
                                        <p:tgtEl>
                                          <p:spTgt spid="1048739">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48739">
                                            <p:txEl>
                                              <p:pRg st="2" end="2"/>
                                            </p:txEl>
                                          </p:spTgt>
                                        </p:tgtEl>
                                        <p:attrNameLst>
                                          <p:attrName>style.visibility</p:attrName>
                                        </p:attrNameLst>
                                      </p:cBhvr>
                                      <p:to>
                                        <p:strVal val="visible"/>
                                      </p:to>
                                    </p:set>
                                    <p:animEffect transition="in" filter="fade">
                                      <p:cBhvr>
                                        <p:cTn id="12" dur="1000"/>
                                        <p:tgtEl>
                                          <p:spTgt spid="1048739">
                                            <p:txEl>
                                              <p:pRg st="2" end="2"/>
                                            </p:txEl>
                                          </p:spTgt>
                                        </p:tgtEl>
                                      </p:cBhvr>
                                    </p:animEffect>
                                    <p:anim calcmode="lin" valueType="num">
                                      <p:cBhvr>
                                        <p:cTn id="13" dur="1000" fill="hold"/>
                                        <p:tgtEl>
                                          <p:spTgt spid="104873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0487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48739">
                                            <p:txEl>
                                              <p:pRg st="4" end="4"/>
                                            </p:txEl>
                                          </p:spTgt>
                                        </p:tgtEl>
                                        <p:attrNameLst>
                                          <p:attrName>style.visibility</p:attrName>
                                        </p:attrNameLst>
                                      </p:cBhvr>
                                      <p:to>
                                        <p:strVal val="visible"/>
                                      </p:to>
                                    </p:set>
                                    <p:animEffect transition="in" filter="wipe(down)">
                                      <p:cBhvr>
                                        <p:cTn id="19" dur="500"/>
                                        <p:tgtEl>
                                          <p:spTgt spid="104873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48739">
                                            <p:txEl>
                                              <p:pRg st="6" end="6"/>
                                            </p:txEl>
                                          </p:spTgt>
                                        </p:tgtEl>
                                        <p:attrNameLst>
                                          <p:attrName>style.visibility</p:attrName>
                                        </p:attrNameLst>
                                      </p:cBhvr>
                                      <p:to>
                                        <p:strVal val="visible"/>
                                      </p:to>
                                    </p:set>
                                    <p:animEffect transition="in" filter="wipe(down)">
                                      <p:cBhvr>
                                        <p:cTn id="24" dur="500"/>
                                        <p:tgtEl>
                                          <p:spTgt spid="1048739">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48739">
                                            <p:txEl>
                                              <p:pRg st="8" end="8"/>
                                            </p:txEl>
                                          </p:spTgt>
                                        </p:tgtEl>
                                        <p:attrNameLst>
                                          <p:attrName>style.visibility</p:attrName>
                                        </p:attrNameLst>
                                      </p:cBhvr>
                                      <p:to>
                                        <p:strVal val="visible"/>
                                      </p:to>
                                    </p:set>
                                    <p:animEffect transition="in" filter="wipe(down)">
                                      <p:cBhvr>
                                        <p:cTn id="29" dur="500"/>
                                        <p:tgtEl>
                                          <p:spTgt spid="10487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0"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741"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smtClean="0">
                <a:cs typeface="B Mitra" panose="00000400000000000000" pitchFamily="2" charset="-78"/>
              </a:rPr>
              <a:t>استراتژی زیرسیستم های تکنولوژی</a:t>
            </a:r>
          </a:p>
          <a:p>
            <a:pPr marL="0" indent="0" algn="just" rtl="1">
              <a:buNone/>
            </a:pPr>
            <a:endParaRPr lang="fa-IR" sz="1800" b="1" dirty="0" smtClean="0">
              <a:cs typeface="B Mitra" panose="00000400000000000000" pitchFamily="2" charset="-78"/>
            </a:endParaRPr>
          </a:p>
          <a:p>
            <a:pPr algn="just" rtl="1">
              <a:buFont typeface="Wingdings" panose="05000000000000000000" pitchFamily="2" charset="2"/>
              <a:buChar char="ü"/>
            </a:pPr>
            <a:r>
              <a:rPr lang="fa-IR" sz="1600" b="1" dirty="0" smtClean="0">
                <a:cs typeface="B Mitra" panose="00000400000000000000" pitchFamily="2" charset="-78"/>
              </a:rPr>
              <a:t>استراتژی های توسعه تکنولوژی</a:t>
            </a:r>
            <a:endParaRPr lang="fa-IR" sz="1600" dirty="0">
              <a:cs typeface="B Mitra" panose="00000400000000000000" pitchFamily="2" charset="-78"/>
            </a:endParaRPr>
          </a:p>
          <a:p>
            <a:pPr algn="just" rtl="1">
              <a:buFont typeface="Wingdings" panose="05000000000000000000" pitchFamily="2" charset="2"/>
              <a:buChar char="ü"/>
            </a:pPr>
            <a:r>
              <a:rPr lang="fa-IR" sz="1600" b="1" dirty="0">
                <a:cs typeface="B Mitra" panose="00000400000000000000" pitchFamily="2" charset="-78"/>
              </a:rPr>
              <a:t>استراتژی های </a:t>
            </a:r>
            <a:r>
              <a:rPr lang="fa-IR" sz="1600" b="1" dirty="0" smtClean="0">
                <a:cs typeface="B Mitra" panose="00000400000000000000" pitchFamily="2" charset="-78"/>
              </a:rPr>
              <a:t>انتخاب تکنولوژی</a:t>
            </a:r>
          </a:p>
          <a:p>
            <a:pPr algn="just" rtl="1">
              <a:buFont typeface="Wingdings" panose="05000000000000000000" pitchFamily="2" charset="2"/>
              <a:buChar char="ü"/>
            </a:pPr>
            <a:r>
              <a:rPr lang="fa-IR" sz="1600" b="1" dirty="0">
                <a:cs typeface="B Mitra" panose="00000400000000000000" pitchFamily="2" charset="-78"/>
              </a:rPr>
              <a:t>استراتژی های </a:t>
            </a:r>
            <a:r>
              <a:rPr lang="fa-IR" sz="1600" b="1" dirty="0" smtClean="0">
                <a:cs typeface="B Mitra" panose="00000400000000000000" pitchFamily="2" charset="-78"/>
              </a:rPr>
              <a:t>همکاری تکنولوژی بین سازمانی</a:t>
            </a:r>
            <a:endParaRPr lang="fa-IR" sz="1600" dirty="0">
              <a:cs typeface="B Mitra" panose="00000400000000000000" pitchFamily="2" charset="-78"/>
            </a:endParaRPr>
          </a:p>
          <a:p>
            <a:pPr algn="just" rtl="1">
              <a:buFont typeface="Wingdings" panose="05000000000000000000" pitchFamily="2" charset="2"/>
              <a:buChar char="ü"/>
            </a:pPr>
            <a:r>
              <a:rPr lang="fa-IR" sz="1600" b="1" dirty="0">
                <a:cs typeface="B Mitra" panose="00000400000000000000" pitchFamily="2" charset="-78"/>
              </a:rPr>
              <a:t>استراتژی های همکاری تکنولوژی </a:t>
            </a:r>
            <a:r>
              <a:rPr lang="fa-IR" sz="1600" b="1" dirty="0" smtClean="0">
                <a:cs typeface="B Mitra" panose="00000400000000000000" pitchFamily="2" charset="-78"/>
              </a:rPr>
              <a:t>درون سازمانی</a:t>
            </a:r>
          </a:p>
          <a:p>
            <a:pPr algn="just" rtl="1">
              <a:buFont typeface="Wingdings" panose="05000000000000000000" pitchFamily="2" charset="2"/>
              <a:buChar char="ü"/>
            </a:pPr>
            <a:r>
              <a:rPr lang="fa-IR" sz="1600" b="1" dirty="0">
                <a:cs typeface="B Mitra" panose="00000400000000000000" pitchFamily="2" charset="-78"/>
              </a:rPr>
              <a:t>استراتژی های </a:t>
            </a:r>
            <a:r>
              <a:rPr lang="fa-IR" sz="1600" b="1" dirty="0" smtClean="0">
                <a:cs typeface="B Mitra" panose="00000400000000000000" pitchFamily="2" charset="-78"/>
              </a:rPr>
              <a:t>محافظت از تکنولوژی</a:t>
            </a:r>
          </a:p>
          <a:p>
            <a:pPr algn="just" rtl="1">
              <a:buFont typeface="Wingdings" panose="05000000000000000000" pitchFamily="2" charset="2"/>
              <a:buChar char="ü"/>
            </a:pPr>
            <a:r>
              <a:rPr lang="fa-IR" sz="1600" b="1" dirty="0">
                <a:cs typeface="B Mitra" panose="00000400000000000000" pitchFamily="2" charset="-78"/>
              </a:rPr>
              <a:t>استراتژی های </a:t>
            </a:r>
            <a:r>
              <a:rPr lang="fa-IR" sz="1600" b="1" dirty="0" smtClean="0">
                <a:cs typeface="B Mitra" panose="00000400000000000000" pitchFamily="2" charset="-78"/>
              </a:rPr>
              <a:t>چرخه عمر تکنولوژی</a:t>
            </a:r>
          </a:p>
          <a:p>
            <a:pPr algn="just" rtl="1">
              <a:buFont typeface="Wingdings" panose="05000000000000000000" pitchFamily="2" charset="2"/>
              <a:buChar char="ü"/>
            </a:pPr>
            <a:r>
              <a:rPr lang="fa-IR" sz="1600" b="1" dirty="0" smtClean="0">
                <a:cs typeface="B Mitra" panose="00000400000000000000" pitchFamily="2" charset="-78"/>
              </a:rPr>
              <a:t>نقشه هماهنگی استراتژی های تکنولوژی</a:t>
            </a: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p:txBody>
      </p:sp>
      <p:pic>
        <p:nvPicPr>
          <p:cNvPr id="2097304" name="Picture 3"/>
          <p:cNvPicPr>
            <a:picLocks noChangeAspect="1"/>
          </p:cNvPicPr>
          <p:nvPr/>
        </p:nvPicPr>
        <p:blipFill>
          <a:blip r:embed="rId2"/>
          <a:stretch>
            <a:fillRect/>
          </a:stretch>
        </p:blipFill>
        <p:spPr>
          <a:xfrm>
            <a:off x="457200" y="4701287"/>
            <a:ext cx="3511685" cy="333375"/>
          </a:xfrm>
          <a:prstGeom prst="rect">
            <a:avLst/>
          </a:prstGeom>
        </p:spPr>
      </p:pic>
      <p:pic>
        <p:nvPicPr>
          <p:cNvPr id="2097305"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306" name="Picture 5"/>
          <p:cNvPicPr>
            <a:picLocks noChangeAspect="1"/>
          </p:cNvPicPr>
          <p:nvPr/>
        </p:nvPicPr>
        <p:blipFill>
          <a:blip r:embed="rId3"/>
          <a:stretch>
            <a:fillRect/>
          </a:stretch>
        </p:blipFill>
        <p:spPr>
          <a:xfrm>
            <a:off x="0" y="0"/>
            <a:ext cx="707137" cy="707137"/>
          </a:xfrm>
          <a:prstGeom prst="rect">
            <a:avLst/>
          </a:prstGeom>
        </p:spPr>
      </p:pic>
      <p:pic>
        <p:nvPicPr>
          <p:cNvPr id="2097307" name="Picture 6"/>
          <p:cNvPicPr>
            <a:picLocks noChangeAspect="1"/>
          </p:cNvPicPr>
          <p:nvPr/>
        </p:nvPicPr>
        <p:blipFill>
          <a:blip r:embed="rId4"/>
          <a:stretch>
            <a:fillRect/>
          </a:stretch>
        </p:blipFill>
        <p:spPr>
          <a:xfrm>
            <a:off x="7894101" y="3903406"/>
            <a:ext cx="1249899" cy="12400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741">
                                            <p:txEl>
                                              <p:pRg st="0" end="0"/>
                                            </p:txEl>
                                          </p:spTgt>
                                        </p:tgtEl>
                                      </p:cBhvr>
                                    </p:animEffect>
                                    <p:animScale>
                                      <p:cBhvr>
                                        <p:cTn id="7" dur="250" autoRev="1" fill="hold"/>
                                        <p:tgtEl>
                                          <p:spTgt spid="1048741">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48741">
                                            <p:txEl>
                                              <p:pRg st="2" end="2"/>
                                            </p:txEl>
                                          </p:spTgt>
                                        </p:tgtEl>
                                        <p:attrNameLst>
                                          <p:attrName>style.visibility</p:attrName>
                                        </p:attrNameLst>
                                      </p:cBhvr>
                                      <p:to>
                                        <p:strVal val="visible"/>
                                      </p:to>
                                    </p:set>
                                    <p:animEffect transition="in" filter="wipe(down)">
                                      <p:cBhvr>
                                        <p:cTn id="12" dur="500"/>
                                        <p:tgtEl>
                                          <p:spTgt spid="1048741">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048741">
                                            <p:txEl>
                                              <p:pRg st="3" end="3"/>
                                            </p:txEl>
                                          </p:spTgt>
                                        </p:tgtEl>
                                        <p:attrNameLst>
                                          <p:attrName>style.visibility</p:attrName>
                                        </p:attrNameLst>
                                      </p:cBhvr>
                                      <p:to>
                                        <p:strVal val="visible"/>
                                      </p:to>
                                    </p:set>
                                    <p:animEffect transition="in" filter="wipe(down)">
                                      <p:cBhvr>
                                        <p:cTn id="15" dur="500"/>
                                        <p:tgtEl>
                                          <p:spTgt spid="1048741">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048741">
                                            <p:txEl>
                                              <p:pRg st="4" end="4"/>
                                            </p:txEl>
                                          </p:spTgt>
                                        </p:tgtEl>
                                        <p:attrNameLst>
                                          <p:attrName>style.visibility</p:attrName>
                                        </p:attrNameLst>
                                      </p:cBhvr>
                                      <p:to>
                                        <p:strVal val="visible"/>
                                      </p:to>
                                    </p:set>
                                    <p:animEffect transition="in" filter="wipe(down)">
                                      <p:cBhvr>
                                        <p:cTn id="18" dur="500"/>
                                        <p:tgtEl>
                                          <p:spTgt spid="1048741">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048741">
                                            <p:txEl>
                                              <p:pRg st="5" end="5"/>
                                            </p:txEl>
                                          </p:spTgt>
                                        </p:tgtEl>
                                        <p:attrNameLst>
                                          <p:attrName>style.visibility</p:attrName>
                                        </p:attrNameLst>
                                      </p:cBhvr>
                                      <p:to>
                                        <p:strVal val="visible"/>
                                      </p:to>
                                    </p:set>
                                    <p:animEffect transition="in" filter="wipe(down)">
                                      <p:cBhvr>
                                        <p:cTn id="21" dur="500"/>
                                        <p:tgtEl>
                                          <p:spTgt spid="1048741">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048741">
                                            <p:txEl>
                                              <p:pRg st="6" end="6"/>
                                            </p:txEl>
                                          </p:spTgt>
                                        </p:tgtEl>
                                        <p:attrNameLst>
                                          <p:attrName>style.visibility</p:attrName>
                                        </p:attrNameLst>
                                      </p:cBhvr>
                                      <p:to>
                                        <p:strVal val="visible"/>
                                      </p:to>
                                    </p:set>
                                    <p:animEffect transition="in" filter="wipe(down)">
                                      <p:cBhvr>
                                        <p:cTn id="24" dur="500"/>
                                        <p:tgtEl>
                                          <p:spTgt spid="1048741">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1048741">
                                            <p:txEl>
                                              <p:pRg st="7" end="7"/>
                                            </p:txEl>
                                          </p:spTgt>
                                        </p:tgtEl>
                                        <p:attrNameLst>
                                          <p:attrName>style.visibility</p:attrName>
                                        </p:attrNameLst>
                                      </p:cBhvr>
                                      <p:to>
                                        <p:strVal val="visible"/>
                                      </p:to>
                                    </p:set>
                                    <p:animEffect transition="in" filter="wipe(down)">
                                      <p:cBhvr>
                                        <p:cTn id="27" dur="500"/>
                                        <p:tgtEl>
                                          <p:spTgt spid="1048741">
                                            <p:txEl>
                                              <p:pRg st="7" end="7"/>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1048741">
                                            <p:txEl>
                                              <p:pRg st="8" end="8"/>
                                            </p:txEl>
                                          </p:spTgt>
                                        </p:tgtEl>
                                        <p:attrNameLst>
                                          <p:attrName>style.visibility</p:attrName>
                                        </p:attrNameLst>
                                      </p:cBhvr>
                                      <p:to>
                                        <p:strVal val="visible"/>
                                      </p:to>
                                    </p:set>
                                    <p:animEffect transition="in" filter="wipe(down)">
                                      <p:cBhvr>
                                        <p:cTn id="30" dur="500"/>
                                        <p:tgtEl>
                                          <p:spTgt spid="104874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743"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smtClean="0">
                <a:cs typeface="B Mitra" panose="00000400000000000000" pitchFamily="2" charset="-78"/>
              </a:rPr>
              <a:t>استراتژی زیرسیستم های تکنولوژی</a:t>
            </a:r>
          </a:p>
          <a:p>
            <a:pPr marL="0" indent="0" algn="just" rtl="1">
              <a:buNone/>
            </a:pPr>
            <a:endParaRPr lang="fa-IR" sz="1800" b="1" dirty="0" smtClean="0">
              <a:cs typeface="B Mitra" panose="00000400000000000000" pitchFamily="2" charset="-78"/>
            </a:endParaRPr>
          </a:p>
          <a:p>
            <a:pPr algn="just" rtl="1">
              <a:buFont typeface="Wingdings" panose="05000000000000000000" pitchFamily="2" charset="2"/>
              <a:buChar char="ü"/>
            </a:pPr>
            <a:r>
              <a:rPr lang="fa-IR" sz="1600" b="1" dirty="0" smtClean="0">
                <a:cs typeface="B Mitra" panose="00000400000000000000" pitchFamily="2" charset="-78"/>
              </a:rPr>
              <a:t>استراتژی های توسعه تکنولوژی</a:t>
            </a:r>
            <a:endParaRPr lang="fa-IR" sz="1600" dirty="0">
              <a:cs typeface="B Mitra" panose="00000400000000000000" pitchFamily="2" charset="-78"/>
            </a:endParaRPr>
          </a:p>
          <a:p>
            <a:pPr algn="just" rtl="1">
              <a:buFont typeface="Wingdings" panose="05000000000000000000" pitchFamily="2" charset="2"/>
              <a:buChar char="ü"/>
            </a:pPr>
            <a:r>
              <a:rPr lang="fa-IR" sz="1600" dirty="0" smtClean="0">
                <a:cs typeface="B Mitra" panose="00000400000000000000" pitchFamily="2" charset="-78"/>
              </a:rPr>
              <a:t>لیتل در سال 1980 مدل تدوین استراتژی خود را ارائه دادو بعدها توسط راسل (1991) و فلوید (1997) بهبود یافت . قدم های تدوین استراتژی تکنولوژی در این روش به شرح زیر است:</a:t>
            </a:r>
          </a:p>
          <a:p>
            <a:pPr algn="just" rtl="1">
              <a:buFont typeface="+mj-lt"/>
              <a:buAutoNum type="arabicPeriod"/>
            </a:pPr>
            <a:r>
              <a:rPr lang="fa-IR" sz="1600" dirty="0" smtClean="0">
                <a:cs typeface="B Mitra" panose="00000400000000000000" pitchFamily="2" charset="-78"/>
              </a:rPr>
              <a:t>شناسائی تکنولوژی های مورد نیاز</a:t>
            </a:r>
          </a:p>
          <a:p>
            <a:pPr algn="just" rtl="1">
              <a:buFont typeface="+mj-lt"/>
              <a:buAutoNum type="arabicPeriod"/>
            </a:pPr>
            <a:r>
              <a:rPr lang="fa-IR" sz="1600" dirty="0" smtClean="0">
                <a:cs typeface="B Mitra" panose="00000400000000000000" pitchFamily="2" charset="-78"/>
              </a:rPr>
              <a:t>تعیین عوامل درونی موفقیت</a:t>
            </a:r>
          </a:p>
          <a:p>
            <a:pPr algn="just" rtl="1">
              <a:buFont typeface="+mj-lt"/>
              <a:buAutoNum type="arabicPeriod"/>
            </a:pPr>
            <a:r>
              <a:rPr lang="fa-IR" sz="1600" dirty="0" smtClean="0">
                <a:cs typeface="B Mitra" panose="00000400000000000000" pitchFamily="2" charset="-78"/>
              </a:rPr>
              <a:t>تعریف اهمیت استراتژیک تکنولوژی هایی که بر روی عوامل درونی موفقیت موثر بوده و انتخاب آنها</a:t>
            </a:r>
          </a:p>
          <a:p>
            <a:pPr algn="just" rtl="1">
              <a:buFont typeface="+mj-lt"/>
              <a:buAutoNum type="arabicPeriod"/>
            </a:pPr>
            <a:r>
              <a:rPr lang="fa-IR" sz="1600" dirty="0" smtClean="0">
                <a:cs typeface="B Mitra" panose="00000400000000000000" pitchFamily="2" charset="-78"/>
              </a:rPr>
              <a:t>تعیین نقاط قوت و ضعف تکنولوژیک سازمان</a:t>
            </a:r>
          </a:p>
          <a:p>
            <a:pPr algn="just" rtl="1">
              <a:buFont typeface="+mj-lt"/>
              <a:buAutoNum type="arabicPeriod"/>
            </a:pPr>
            <a:r>
              <a:rPr lang="fa-IR" sz="1600" dirty="0" smtClean="0">
                <a:cs typeface="B Mitra" panose="00000400000000000000" pitchFamily="2" charset="-78"/>
              </a:rPr>
              <a:t>تدوین استراتژی تکنولوژی</a:t>
            </a:r>
          </a:p>
          <a:p>
            <a:pPr algn="just" rtl="1">
              <a:buFont typeface="+mj-lt"/>
              <a:buAutoNum type="arabicPeriod"/>
            </a:pP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p:txBody>
      </p:sp>
      <p:pic>
        <p:nvPicPr>
          <p:cNvPr id="2097308" name="Picture 3"/>
          <p:cNvPicPr>
            <a:picLocks noChangeAspect="1"/>
          </p:cNvPicPr>
          <p:nvPr/>
        </p:nvPicPr>
        <p:blipFill>
          <a:blip r:embed="rId2"/>
          <a:stretch>
            <a:fillRect/>
          </a:stretch>
        </p:blipFill>
        <p:spPr>
          <a:xfrm>
            <a:off x="457200" y="4701287"/>
            <a:ext cx="3511685" cy="333375"/>
          </a:xfrm>
          <a:prstGeom prst="rect">
            <a:avLst/>
          </a:prstGeom>
        </p:spPr>
      </p:pic>
      <p:pic>
        <p:nvPicPr>
          <p:cNvPr id="2097309"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310" name="Picture 5"/>
          <p:cNvPicPr>
            <a:picLocks noChangeAspect="1"/>
          </p:cNvPicPr>
          <p:nvPr/>
        </p:nvPicPr>
        <p:blipFill>
          <a:blip r:embed="rId3"/>
          <a:stretch>
            <a:fillRect/>
          </a:stretch>
        </p:blipFill>
        <p:spPr>
          <a:xfrm>
            <a:off x="0" y="0"/>
            <a:ext cx="707137" cy="707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743">
                                            <p:txEl>
                                              <p:pRg st="0" end="0"/>
                                            </p:txEl>
                                          </p:spTgt>
                                        </p:tgtEl>
                                      </p:cBhvr>
                                    </p:animEffect>
                                    <p:animScale>
                                      <p:cBhvr>
                                        <p:cTn id="7" dur="250" autoRev="1" fill="hold"/>
                                        <p:tgtEl>
                                          <p:spTgt spid="104874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48743">
                                            <p:txEl>
                                              <p:pRg st="2" end="2"/>
                                            </p:txEl>
                                          </p:spTgt>
                                        </p:tgtEl>
                                        <p:attrNameLst>
                                          <p:attrName>style.visibility</p:attrName>
                                        </p:attrNameLst>
                                      </p:cBhvr>
                                      <p:to>
                                        <p:strVal val="visible"/>
                                      </p:to>
                                    </p:set>
                                    <p:animEffect transition="in" filter="fade">
                                      <p:cBhvr>
                                        <p:cTn id="12" dur="1000"/>
                                        <p:tgtEl>
                                          <p:spTgt spid="1048743">
                                            <p:txEl>
                                              <p:pRg st="2" end="2"/>
                                            </p:txEl>
                                          </p:spTgt>
                                        </p:tgtEl>
                                      </p:cBhvr>
                                    </p:animEffect>
                                    <p:anim calcmode="lin" valueType="num">
                                      <p:cBhvr>
                                        <p:cTn id="13" dur="1000" fill="hold"/>
                                        <p:tgtEl>
                                          <p:spTgt spid="104874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0487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48743">
                                            <p:txEl>
                                              <p:pRg st="3" end="3"/>
                                            </p:txEl>
                                          </p:spTgt>
                                        </p:tgtEl>
                                        <p:attrNameLst>
                                          <p:attrName>style.visibility</p:attrName>
                                        </p:attrNameLst>
                                      </p:cBhvr>
                                      <p:to>
                                        <p:strVal val="visible"/>
                                      </p:to>
                                    </p:set>
                                    <p:animEffect transition="in" filter="wipe(down)">
                                      <p:cBhvr>
                                        <p:cTn id="19" dur="500"/>
                                        <p:tgtEl>
                                          <p:spTgt spid="1048743">
                                            <p:txEl>
                                              <p:pRg st="3" end="3"/>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1048743">
                                            <p:txEl>
                                              <p:pRg st="4" end="4"/>
                                            </p:txEl>
                                          </p:spTgt>
                                        </p:tgtEl>
                                        <p:attrNameLst>
                                          <p:attrName>style.visibility</p:attrName>
                                        </p:attrNameLst>
                                      </p:cBhvr>
                                      <p:to>
                                        <p:strVal val="visible"/>
                                      </p:to>
                                    </p:set>
                                    <p:animEffect transition="in" filter="wipe(down)">
                                      <p:cBhvr>
                                        <p:cTn id="22" dur="500"/>
                                        <p:tgtEl>
                                          <p:spTgt spid="1048743">
                                            <p:txEl>
                                              <p:pRg st="4" end="4"/>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048743">
                                            <p:txEl>
                                              <p:pRg st="5" end="5"/>
                                            </p:txEl>
                                          </p:spTgt>
                                        </p:tgtEl>
                                        <p:attrNameLst>
                                          <p:attrName>style.visibility</p:attrName>
                                        </p:attrNameLst>
                                      </p:cBhvr>
                                      <p:to>
                                        <p:strVal val="visible"/>
                                      </p:to>
                                    </p:set>
                                    <p:animEffect transition="in" filter="wipe(down)">
                                      <p:cBhvr>
                                        <p:cTn id="25" dur="500"/>
                                        <p:tgtEl>
                                          <p:spTgt spid="1048743">
                                            <p:txEl>
                                              <p:pRg st="5" end="5"/>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1048743">
                                            <p:txEl>
                                              <p:pRg st="6" end="6"/>
                                            </p:txEl>
                                          </p:spTgt>
                                        </p:tgtEl>
                                        <p:attrNameLst>
                                          <p:attrName>style.visibility</p:attrName>
                                        </p:attrNameLst>
                                      </p:cBhvr>
                                      <p:to>
                                        <p:strVal val="visible"/>
                                      </p:to>
                                    </p:set>
                                    <p:animEffect transition="in" filter="wipe(down)">
                                      <p:cBhvr>
                                        <p:cTn id="28" dur="500"/>
                                        <p:tgtEl>
                                          <p:spTgt spid="1048743">
                                            <p:txEl>
                                              <p:pRg st="6" end="6"/>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1048743">
                                            <p:txEl>
                                              <p:pRg st="7" end="7"/>
                                            </p:txEl>
                                          </p:spTgt>
                                        </p:tgtEl>
                                        <p:attrNameLst>
                                          <p:attrName>style.visibility</p:attrName>
                                        </p:attrNameLst>
                                      </p:cBhvr>
                                      <p:to>
                                        <p:strVal val="visible"/>
                                      </p:to>
                                    </p:set>
                                    <p:animEffect transition="in" filter="wipe(down)">
                                      <p:cBhvr>
                                        <p:cTn id="31" dur="500"/>
                                        <p:tgtEl>
                                          <p:spTgt spid="1048743">
                                            <p:txEl>
                                              <p:pRg st="7" end="7"/>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1048743">
                                            <p:txEl>
                                              <p:pRg st="8" end="8"/>
                                            </p:txEl>
                                          </p:spTgt>
                                        </p:tgtEl>
                                        <p:attrNameLst>
                                          <p:attrName>style.visibility</p:attrName>
                                        </p:attrNameLst>
                                      </p:cBhvr>
                                      <p:to>
                                        <p:strVal val="visible"/>
                                      </p:to>
                                    </p:set>
                                    <p:animEffect transition="in" filter="wipe(down)">
                                      <p:cBhvr>
                                        <p:cTn id="34" dur="500"/>
                                        <p:tgtEl>
                                          <p:spTgt spid="10487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4"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745"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smtClean="0">
                <a:cs typeface="B Mitra" panose="00000400000000000000" pitchFamily="2" charset="-78"/>
              </a:rPr>
              <a:t>استراتژی زیرسیستم های تکنولوژی</a:t>
            </a:r>
          </a:p>
          <a:p>
            <a:pPr algn="just" rtl="1">
              <a:buFont typeface="Wingdings" panose="05000000000000000000" pitchFamily="2" charset="2"/>
              <a:buChar char="ü"/>
            </a:pPr>
            <a:endParaRPr lang="fa-IR" sz="1800" b="1" dirty="0" smtClean="0">
              <a:cs typeface="B Mitra" panose="00000400000000000000" pitchFamily="2" charset="-78"/>
            </a:endParaRPr>
          </a:p>
          <a:p>
            <a:pPr algn="just" rtl="1">
              <a:buFont typeface="Wingdings" panose="05000000000000000000" pitchFamily="2" charset="2"/>
              <a:buChar char="ü"/>
            </a:pPr>
            <a:r>
              <a:rPr lang="fa-IR" sz="1600" b="1" dirty="0" smtClean="0">
                <a:cs typeface="B Mitra" panose="00000400000000000000" pitchFamily="2" charset="-78"/>
              </a:rPr>
              <a:t>استراتژی های توسعه تکنولوژی</a:t>
            </a:r>
          </a:p>
          <a:p>
            <a:pPr algn="just" rtl="1">
              <a:buFont typeface="Wingdings" panose="05000000000000000000" pitchFamily="2" charset="2"/>
              <a:buChar char="ü"/>
            </a:pPr>
            <a:r>
              <a:rPr lang="fa-IR" sz="1600" dirty="0" smtClean="0">
                <a:cs typeface="B Mitra" panose="00000400000000000000" pitchFamily="2" charset="-78"/>
              </a:rPr>
              <a:t>لیتل برای تدوین استراتژی ماتریس دو بعدی زیر را پیشنهاد می کند</a:t>
            </a:r>
            <a:endParaRPr lang="fa-IR" sz="1600" dirty="0">
              <a:cs typeface="B Mitra" panose="00000400000000000000" pitchFamily="2" charset="-78"/>
            </a:endParaRPr>
          </a:p>
          <a:p>
            <a:pPr algn="just" rtl="1">
              <a:buFont typeface="+mj-lt"/>
              <a:buAutoNum type="arabicPeriod"/>
            </a:pP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p:txBody>
      </p:sp>
      <p:pic>
        <p:nvPicPr>
          <p:cNvPr id="2097311" name="Picture 3"/>
          <p:cNvPicPr>
            <a:picLocks noChangeAspect="1"/>
          </p:cNvPicPr>
          <p:nvPr/>
        </p:nvPicPr>
        <p:blipFill>
          <a:blip r:embed="rId2"/>
          <a:stretch>
            <a:fillRect/>
          </a:stretch>
        </p:blipFill>
        <p:spPr>
          <a:xfrm>
            <a:off x="457200" y="4701287"/>
            <a:ext cx="3511685" cy="333375"/>
          </a:xfrm>
          <a:prstGeom prst="rect">
            <a:avLst/>
          </a:prstGeom>
        </p:spPr>
      </p:pic>
      <p:pic>
        <p:nvPicPr>
          <p:cNvPr id="2097312"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313" name="Picture 5"/>
          <p:cNvPicPr>
            <a:picLocks noChangeAspect="1"/>
          </p:cNvPicPr>
          <p:nvPr/>
        </p:nvPicPr>
        <p:blipFill>
          <a:blip r:embed="rId3"/>
          <a:stretch>
            <a:fillRect/>
          </a:stretch>
        </p:blipFill>
        <p:spPr>
          <a:xfrm>
            <a:off x="0" y="0"/>
            <a:ext cx="707137" cy="707137"/>
          </a:xfrm>
          <a:prstGeom prst="rect">
            <a:avLst/>
          </a:prstGeom>
        </p:spPr>
      </p:pic>
      <p:graphicFrame>
        <p:nvGraphicFramePr>
          <p:cNvPr id="4194306" name="Table 1"/>
          <p:cNvGraphicFramePr>
            <a:graphicFrameLocks noGrp="1"/>
          </p:cNvGraphicFramePr>
          <p:nvPr/>
        </p:nvGraphicFramePr>
        <p:xfrm>
          <a:off x="1225778" y="2681701"/>
          <a:ext cx="6096000" cy="1927895"/>
        </p:xfrm>
        <a:graphic>
          <a:graphicData uri="http://schemas.openxmlformats.org/drawingml/2006/table">
            <a:tbl>
              <a:tblPr rtl="1" firstRow="1" bandRow="1">
                <a:tableStyleId>{5C22544A-7EE6-4342-B048-85BDC9FD1C3A}</a:tableStyleId>
              </a:tblPr>
              <a:tblGrid>
                <a:gridCol w="1524000"/>
                <a:gridCol w="1524000"/>
                <a:gridCol w="1524000"/>
                <a:gridCol w="1524000"/>
              </a:tblGrid>
              <a:tr h="355252">
                <a:tc>
                  <a:txBody>
                    <a:bodyPr/>
                    <a:lstStyle/>
                    <a:p>
                      <a:pPr algn="ctr" rtl="1"/>
                      <a:r>
                        <a:rPr lang="fa-IR" sz="1400" dirty="0" smtClean="0">
                          <a:cs typeface="B Mitra" panose="00000400000000000000" pitchFamily="2" charset="-78"/>
                        </a:rPr>
                        <a:t>اثر رقابتی تکنولوژی</a:t>
                      </a:r>
                      <a:endParaRPr lang="fa-IR" sz="1400" dirty="0">
                        <a:cs typeface="B Mitra" panose="00000400000000000000" pitchFamily="2" charset="-78"/>
                      </a:endParaRPr>
                    </a:p>
                  </a:txBody>
                  <a:tcPr/>
                </a:tc>
                <a:tc>
                  <a:txBody>
                    <a:bodyPr/>
                    <a:lstStyle/>
                    <a:p>
                      <a:pPr algn="ctr" rtl="1"/>
                      <a:r>
                        <a:rPr lang="fa-IR" sz="1400" dirty="0" smtClean="0">
                          <a:cs typeface="B Mitra" panose="00000400000000000000" pitchFamily="2" charset="-78"/>
                        </a:rPr>
                        <a:t>رهبری قاطع/قوی</a:t>
                      </a:r>
                      <a:endParaRPr lang="fa-IR" sz="1400" dirty="0">
                        <a:cs typeface="B Mitra" panose="00000400000000000000" pitchFamily="2" charset="-78"/>
                      </a:endParaRPr>
                    </a:p>
                  </a:txBody>
                  <a:tcPr/>
                </a:tc>
                <a:tc>
                  <a:txBody>
                    <a:bodyPr/>
                    <a:lstStyle/>
                    <a:p>
                      <a:pPr algn="ctr" rtl="1"/>
                      <a:r>
                        <a:rPr lang="fa-IR" sz="1400" dirty="0" smtClean="0">
                          <a:cs typeface="B Mitra" panose="00000400000000000000" pitchFamily="2" charset="-78"/>
                        </a:rPr>
                        <a:t>مطلوب</a:t>
                      </a:r>
                      <a:endParaRPr lang="fa-IR" sz="1400" dirty="0">
                        <a:cs typeface="B Mitra" panose="00000400000000000000" pitchFamily="2" charset="-78"/>
                      </a:endParaRPr>
                    </a:p>
                  </a:txBody>
                  <a:tcPr/>
                </a:tc>
                <a:tc>
                  <a:txBody>
                    <a:bodyPr/>
                    <a:lstStyle/>
                    <a:p>
                      <a:pPr algn="ctr" rtl="1"/>
                      <a:r>
                        <a:rPr lang="fa-IR" sz="1400" dirty="0" smtClean="0">
                          <a:cs typeface="B Mitra" panose="00000400000000000000" pitchFamily="2" charset="-78"/>
                        </a:rPr>
                        <a:t>قابل</a:t>
                      </a:r>
                      <a:r>
                        <a:rPr lang="fa-IR" sz="1400" baseline="0" dirty="0" smtClean="0">
                          <a:cs typeface="B Mitra" panose="00000400000000000000" pitchFamily="2" charset="-78"/>
                        </a:rPr>
                        <a:t> دفاع/ضعیف</a:t>
                      </a:r>
                      <a:endParaRPr lang="fa-IR" sz="1400" dirty="0">
                        <a:cs typeface="B Mitra" panose="00000400000000000000" pitchFamily="2" charset="-78"/>
                      </a:endParaRPr>
                    </a:p>
                  </a:txBody>
                  <a:tcPr/>
                </a:tc>
              </a:tr>
              <a:tr h="355252">
                <a:tc>
                  <a:txBody>
                    <a:bodyPr/>
                    <a:lstStyle/>
                    <a:p>
                      <a:pPr algn="ctr" rtl="1"/>
                      <a:r>
                        <a:rPr lang="fa-IR" sz="1400" dirty="0" smtClean="0">
                          <a:cs typeface="B Mitra" panose="00000400000000000000" pitchFamily="2" charset="-78"/>
                        </a:rPr>
                        <a:t>پایه</a:t>
                      </a:r>
                      <a:endParaRPr lang="fa-IR" sz="1400" dirty="0">
                        <a:cs typeface="B Mitra" panose="00000400000000000000" pitchFamily="2" charset="-78"/>
                      </a:endParaRPr>
                    </a:p>
                  </a:txBody>
                  <a:tcPr/>
                </a:tc>
                <a:tc>
                  <a:txBody>
                    <a:bodyPr/>
                    <a:lstStyle/>
                    <a:p>
                      <a:pPr algn="ctr" rtl="1"/>
                      <a:r>
                        <a:rPr lang="fa-IR" sz="1400" dirty="0" smtClean="0">
                          <a:cs typeface="B Mitra" panose="00000400000000000000" pitchFamily="2" charset="-78"/>
                        </a:rPr>
                        <a:t>نگهداری</a:t>
                      </a:r>
                      <a:endParaRPr lang="fa-IR" sz="1400" dirty="0">
                        <a:cs typeface="B Mitra" panose="00000400000000000000" pitchFamily="2" charset="-78"/>
                      </a:endParaRPr>
                    </a:p>
                  </a:txBody>
                  <a:tcPr/>
                </a:tc>
                <a:tc>
                  <a:txBody>
                    <a:bodyPr/>
                    <a:lstStyle/>
                    <a:p>
                      <a:pPr algn="ctr" rtl="1"/>
                      <a:r>
                        <a:rPr lang="fa-IR" sz="1400" dirty="0" smtClean="0">
                          <a:cs typeface="B Mitra" panose="00000400000000000000" pitchFamily="2" charset="-78"/>
                        </a:rPr>
                        <a:t>نگهداری</a:t>
                      </a:r>
                      <a:endParaRPr lang="fa-IR" sz="1400" dirty="0">
                        <a:cs typeface="B Mitra" panose="00000400000000000000" pitchFamily="2" charset="-78"/>
                      </a:endParaRPr>
                    </a:p>
                  </a:txBody>
                  <a:tcPr/>
                </a:tc>
                <a:tc>
                  <a:txBody>
                    <a:bodyPr/>
                    <a:lstStyle/>
                    <a:p>
                      <a:pPr algn="ctr" rtl="1"/>
                      <a:r>
                        <a:rPr lang="fa-IR" sz="1400" dirty="0" smtClean="0">
                          <a:cs typeface="B Mitra" panose="00000400000000000000" pitchFamily="2" charset="-78"/>
                        </a:rPr>
                        <a:t>اصلاح کردن</a:t>
                      </a:r>
                      <a:endParaRPr lang="fa-IR" sz="1400" dirty="0">
                        <a:cs typeface="B Mitra" panose="00000400000000000000" pitchFamily="2" charset="-78"/>
                      </a:endParaRPr>
                    </a:p>
                  </a:txBody>
                  <a:tcPr/>
                </a:tc>
              </a:tr>
              <a:tr h="355252">
                <a:tc>
                  <a:txBody>
                    <a:bodyPr/>
                    <a:lstStyle/>
                    <a:p>
                      <a:pPr algn="ctr" rtl="1"/>
                      <a:r>
                        <a:rPr lang="fa-IR" sz="1400" dirty="0" smtClean="0">
                          <a:cs typeface="B Mitra" panose="00000400000000000000" pitchFamily="2" charset="-78"/>
                        </a:rPr>
                        <a:t>کلیدی</a:t>
                      </a:r>
                      <a:endParaRPr lang="fa-IR" sz="1400" dirty="0">
                        <a:cs typeface="B Mitra" panose="00000400000000000000" pitchFamily="2" charset="-78"/>
                      </a:endParaRPr>
                    </a:p>
                  </a:txBody>
                  <a:tcPr/>
                </a:tc>
                <a:tc>
                  <a:txBody>
                    <a:bodyPr/>
                    <a:lstStyle/>
                    <a:p>
                      <a:pPr algn="ctr" rtl="1"/>
                      <a:r>
                        <a:rPr lang="fa-IR" sz="1400" dirty="0" smtClean="0">
                          <a:cs typeface="B Mitra" panose="00000400000000000000" pitchFamily="2" charset="-78"/>
                        </a:rPr>
                        <a:t>پرورش دادن</a:t>
                      </a:r>
                      <a:endParaRPr lang="fa-IR" sz="1400" dirty="0">
                        <a:cs typeface="B Mitra" panose="00000400000000000000" pitchFamily="2" charset="-78"/>
                      </a:endParaRPr>
                    </a:p>
                  </a:txBody>
                  <a:tcPr/>
                </a:tc>
                <a:tc>
                  <a:txBody>
                    <a:bodyPr/>
                    <a:lstStyle/>
                    <a:p>
                      <a:pPr algn="ctr" rtl="1"/>
                      <a:r>
                        <a:rPr lang="fa-IR" sz="1400" dirty="0" smtClean="0">
                          <a:cs typeface="B Mitra" panose="00000400000000000000" pitchFamily="2" charset="-78"/>
                        </a:rPr>
                        <a:t>پرورش دادن</a:t>
                      </a:r>
                      <a:endParaRPr lang="fa-IR" sz="1400" dirty="0">
                        <a:cs typeface="B Mitra" panose="00000400000000000000" pitchFamily="2" charset="-78"/>
                      </a:endParaRPr>
                    </a:p>
                  </a:txBody>
                  <a:tcPr/>
                </a:tc>
                <a:tc>
                  <a:txBody>
                    <a:bodyPr/>
                    <a:lstStyle/>
                    <a:p>
                      <a:pPr algn="ctr" rtl="1"/>
                      <a:r>
                        <a:rPr lang="fa-IR" sz="1400" dirty="0" smtClean="0">
                          <a:cs typeface="B Mitra" panose="00000400000000000000" pitchFamily="2" charset="-78"/>
                        </a:rPr>
                        <a:t>اصلاح کردن</a:t>
                      </a:r>
                      <a:endParaRPr lang="fa-IR" sz="1400" dirty="0">
                        <a:cs typeface="B Mitra" panose="00000400000000000000" pitchFamily="2" charset="-78"/>
                      </a:endParaRPr>
                    </a:p>
                  </a:txBody>
                  <a:tcPr/>
                </a:tc>
              </a:tr>
              <a:tr h="351865">
                <a:tc>
                  <a:txBody>
                    <a:bodyPr/>
                    <a:lstStyle/>
                    <a:p>
                      <a:pPr algn="ctr" rtl="1"/>
                      <a:r>
                        <a:rPr lang="fa-IR" sz="1400" dirty="0" smtClean="0">
                          <a:cs typeface="B Mitra" panose="00000400000000000000" pitchFamily="2" charset="-78"/>
                        </a:rPr>
                        <a:t>پیشگام</a:t>
                      </a:r>
                      <a:endParaRPr lang="fa-IR" sz="1400" dirty="0">
                        <a:cs typeface="B Mitra" panose="00000400000000000000" pitchFamily="2" charset="-78"/>
                      </a:endParaRPr>
                    </a:p>
                  </a:txBody>
                  <a:tcPr/>
                </a:tc>
                <a:tc>
                  <a:txBody>
                    <a:bodyPr/>
                    <a:lstStyle/>
                    <a:p>
                      <a:pPr algn="ctr" rtl="1"/>
                      <a:endParaRPr lang="fa-IR" sz="1400" dirty="0">
                        <a:cs typeface="B Mitra" panose="00000400000000000000" pitchFamily="2" charset="-78"/>
                      </a:endParaRPr>
                    </a:p>
                  </a:txBody>
                  <a:tcPr/>
                </a:tc>
                <a:tc>
                  <a:txBody>
                    <a:bodyPr/>
                    <a:lstStyle/>
                    <a:p>
                      <a:pPr algn="ctr" rtl="1"/>
                      <a:endParaRPr lang="fa-IR" sz="1400" dirty="0">
                        <a:cs typeface="B Mitra" panose="00000400000000000000" pitchFamily="2" charset="-78"/>
                      </a:endParaRPr>
                    </a:p>
                  </a:txBody>
                  <a:tcPr/>
                </a:tc>
                <a:tc>
                  <a:txBody>
                    <a:bodyPr/>
                    <a:lstStyle/>
                    <a:p>
                      <a:endParaRPr lang="fa-IR" dirty="0"/>
                    </a:p>
                  </a:txBody>
                  <a:tcPr/>
                </a:tc>
              </a:tr>
              <a:tr h="496379">
                <a:tc>
                  <a:txBody>
                    <a:bodyPr/>
                    <a:lstStyle/>
                    <a:p>
                      <a:pPr algn="ctr" rtl="1"/>
                      <a:r>
                        <a:rPr lang="fa-IR" sz="1400" dirty="0" smtClean="0">
                          <a:cs typeface="B Mitra" panose="00000400000000000000" pitchFamily="2" charset="-78"/>
                        </a:rPr>
                        <a:t>درحال ظهور</a:t>
                      </a:r>
                      <a:endParaRPr lang="fa-IR" sz="1400" dirty="0">
                        <a:cs typeface="B Mitra" panose="00000400000000000000" pitchFamily="2" charset="-78"/>
                      </a:endParaRPr>
                    </a:p>
                  </a:txBody>
                  <a:tcPr/>
                </a:tc>
                <a:tc>
                  <a:txBody>
                    <a:bodyPr/>
                    <a:lstStyle/>
                    <a:p>
                      <a:pPr algn="ctr" rtl="1"/>
                      <a:endParaRPr lang="fa-IR" sz="1400" dirty="0">
                        <a:cs typeface="B Mitra" panose="00000400000000000000" pitchFamily="2" charset="-78"/>
                      </a:endParaRPr>
                    </a:p>
                  </a:txBody>
                  <a:tcPr/>
                </a:tc>
                <a:tc>
                  <a:txBody>
                    <a:bodyPr/>
                    <a:lstStyle/>
                    <a:p>
                      <a:pPr algn="ctr" rtl="1"/>
                      <a:endParaRPr lang="fa-IR" sz="1400" dirty="0">
                        <a:cs typeface="B Mitra" panose="00000400000000000000" pitchFamily="2" charset="-78"/>
                      </a:endParaRPr>
                    </a:p>
                  </a:txBody>
                  <a:tcPr/>
                </a:tc>
                <a:tc>
                  <a:txBody>
                    <a:bodyPr/>
                    <a:lstStyle/>
                    <a:p>
                      <a:endParaRPr lang="fa-IR" dirty="0"/>
                    </a:p>
                  </a:txBody>
                  <a:tcPr/>
                </a:tc>
              </a:tr>
            </a:tbl>
          </a:graphicData>
        </a:graphic>
      </p:graphicFrame>
      <p:sp>
        <p:nvSpPr>
          <p:cNvPr id="1048746" name="TextBox 2"/>
          <p:cNvSpPr txBox="1"/>
          <p:nvPr/>
        </p:nvSpPr>
        <p:spPr>
          <a:xfrm>
            <a:off x="1208235" y="2316510"/>
            <a:ext cx="4574193" cy="947420"/>
          </a:xfrm>
          <a:prstGeom prst="rect">
            <a:avLst/>
          </a:prstGeom>
          <a:noFill/>
        </p:spPr>
        <p:txBody>
          <a:bodyPr wrap="square" rtlCol="1">
            <a:spAutoFit/>
          </a:bodyPr>
          <a:lstStyle/>
          <a:p>
            <a:pPr algn="ctr"/>
            <a:r>
              <a:rPr lang="fa-IR" sz="2400" dirty="0" smtClean="0">
                <a:solidFill>
                  <a:schemeClr val="bg1"/>
                </a:solidFill>
                <a:cs typeface="B Mitra" panose="00000400000000000000" pitchFamily="2" charset="-78"/>
              </a:rPr>
              <a:t>موقعیت رقابتی سازمان در تکنولوژی</a:t>
            </a:r>
            <a:endParaRPr lang="fa-IR" sz="2400" dirty="0">
              <a:solidFill>
                <a:schemeClr val="bg1"/>
              </a:solidFill>
              <a:cs typeface="B Mitra" panose="00000400000000000000" pitchFamily="2" charset="-78"/>
            </a:endParaRPr>
          </a:p>
        </p:txBody>
      </p:sp>
      <p:sp>
        <p:nvSpPr>
          <p:cNvPr id="1048747" name="TextBox 3"/>
          <p:cNvSpPr txBox="1"/>
          <p:nvPr/>
        </p:nvSpPr>
        <p:spPr>
          <a:xfrm>
            <a:off x="4519373" y="3854131"/>
            <a:ext cx="1170958" cy="591819"/>
          </a:xfrm>
          <a:prstGeom prst="rect">
            <a:avLst/>
          </a:prstGeom>
          <a:noFill/>
        </p:spPr>
        <p:txBody>
          <a:bodyPr wrap="square" rtlCol="1">
            <a:spAutoFit/>
          </a:bodyPr>
          <a:lstStyle/>
          <a:p>
            <a:pPr algn="ctr"/>
            <a:r>
              <a:rPr lang="fa-IR" sz="2800" dirty="0" smtClean="0">
                <a:cs typeface="B Mitra" panose="00000400000000000000" pitchFamily="2" charset="-78"/>
              </a:rPr>
              <a:t>ایجاد</a:t>
            </a:r>
            <a:endParaRPr lang="fa-IR" dirty="0">
              <a:cs typeface="B Mitra" panose="00000400000000000000" pitchFamily="2" charset="-78"/>
            </a:endParaRPr>
          </a:p>
        </p:txBody>
      </p:sp>
      <p:sp>
        <p:nvSpPr>
          <p:cNvPr id="1048748" name="TextBox 9"/>
          <p:cNvSpPr txBox="1"/>
          <p:nvPr/>
        </p:nvSpPr>
        <p:spPr>
          <a:xfrm>
            <a:off x="2909852" y="3858282"/>
            <a:ext cx="1170958" cy="591820"/>
          </a:xfrm>
          <a:prstGeom prst="rect">
            <a:avLst/>
          </a:prstGeom>
          <a:noFill/>
        </p:spPr>
        <p:txBody>
          <a:bodyPr wrap="square" rtlCol="1">
            <a:spAutoFit/>
          </a:bodyPr>
          <a:lstStyle/>
          <a:p>
            <a:pPr algn="ctr"/>
            <a:r>
              <a:rPr lang="fa-IR" sz="2800" dirty="0" smtClean="0">
                <a:cs typeface="B Mitra" panose="00000400000000000000" pitchFamily="2" charset="-78"/>
              </a:rPr>
              <a:t>ایجاد</a:t>
            </a:r>
            <a:endParaRPr lang="fa-IR" dirty="0">
              <a:cs typeface="B Mitra" panose="00000400000000000000" pitchFamily="2" charset="-78"/>
            </a:endParaRPr>
          </a:p>
        </p:txBody>
      </p:sp>
      <p:sp>
        <p:nvSpPr>
          <p:cNvPr id="1048749" name="TextBox 10"/>
          <p:cNvSpPr txBox="1"/>
          <p:nvPr/>
        </p:nvSpPr>
        <p:spPr>
          <a:xfrm>
            <a:off x="1208235" y="3774651"/>
            <a:ext cx="1508650" cy="1521460"/>
          </a:xfrm>
          <a:prstGeom prst="rect">
            <a:avLst/>
          </a:prstGeom>
          <a:noFill/>
        </p:spPr>
        <p:txBody>
          <a:bodyPr wrap="square" rtlCol="1">
            <a:spAutoFit/>
          </a:bodyPr>
          <a:lstStyle/>
          <a:p>
            <a:pPr algn="ctr"/>
            <a:r>
              <a:rPr lang="fa-IR" sz="2000" dirty="0" smtClean="0">
                <a:cs typeface="B Mitra" panose="00000400000000000000" pitchFamily="2" charset="-78"/>
              </a:rPr>
              <a:t>سرمایه گذاری به صورت انتخابی</a:t>
            </a:r>
            <a:endParaRPr lang="fa-IR" sz="1400" dirty="0">
              <a:cs typeface="B Mitra"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745">
                                            <p:txEl>
                                              <p:pRg st="0" end="0"/>
                                            </p:txEl>
                                          </p:spTgt>
                                        </p:tgtEl>
                                      </p:cBhvr>
                                    </p:animEffect>
                                    <p:animScale>
                                      <p:cBhvr>
                                        <p:cTn id="7" dur="250" autoRev="1" fill="hold"/>
                                        <p:tgtEl>
                                          <p:spTgt spid="1048745">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048745">
                                            <p:txEl>
                                              <p:pRg st="2" end="2"/>
                                            </p:txEl>
                                          </p:spTgt>
                                        </p:tgtEl>
                                      </p:cBhvr>
                                    </p:animEffect>
                                    <p:animScale>
                                      <p:cBhvr>
                                        <p:cTn id="10" dur="250" autoRev="1" fill="hold"/>
                                        <p:tgtEl>
                                          <p:spTgt spid="1048745">
                                            <p:txEl>
                                              <p:pRg st="2" end="2"/>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1048745">
                                            <p:txEl>
                                              <p:pRg st="3" end="3"/>
                                            </p:txEl>
                                          </p:spTgt>
                                        </p:tgtEl>
                                      </p:cBhvr>
                                    </p:animEffect>
                                    <p:animScale>
                                      <p:cBhvr>
                                        <p:cTn id="13" dur="250" autoRev="1" fill="hold"/>
                                        <p:tgtEl>
                                          <p:spTgt spid="1048745">
                                            <p:txEl>
                                              <p:pRg st="3" end="3"/>
                                            </p:txEl>
                                          </p:spTgt>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048746"/>
                                        </p:tgtEl>
                                        <p:attrNameLst>
                                          <p:attrName>style.visibility</p:attrName>
                                        </p:attrNameLst>
                                      </p:cBhvr>
                                      <p:to>
                                        <p:strVal val="visible"/>
                                      </p:to>
                                    </p:set>
                                    <p:animEffect transition="in" filter="wheel(1)">
                                      <p:cBhvr>
                                        <p:cTn id="18" dur="2000"/>
                                        <p:tgtEl>
                                          <p:spTgt spid="1048746"/>
                                        </p:tgtEl>
                                      </p:cBhvr>
                                    </p:animEffect>
                                  </p:childTnLst>
                                </p:cTn>
                              </p:par>
                              <p:par>
                                <p:cTn id="19" presetID="21" presetClass="entr" presetSubtype="1" fill="hold" nodeType="withEffect">
                                  <p:stCondLst>
                                    <p:cond delay="0"/>
                                  </p:stCondLst>
                                  <p:childTnLst>
                                    <p:set>
                                      <p:cBhvr>
                                        <p:cTn id="20" dur="1" fill="hold">
                                          <p:stCondLst>
                                            <p:cond delay="0"/>
                                          </p:stCondLst>
                                        </p:cTn>
                                        <p:tgtEl>
                                          <p:spTgt spid="4194306"/>
                                        </p:tgtEl>
                                        <p:attrNameLst>
                                          <p:attrName>style.visibility</p:attrName>
                                        </p:attrNameLst>
                                      </p:cBhvr>
                                      <p:to>
                                        <p:strVal val="visible"/>
                                      </p:to>
                                    </p:set>
                                    <p:animEffect transition="in" filter="wheel(1)">
                                      <p:cBhvr>
                                        <p:cTn id="21" dur="2000"/>
                                        <p:tgtEl>
                                          <p:spTgt spid="4194306"/>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048747"/>
                                        </p:tgtEl>
                                        <p:attrNameLst>
                                          <p:attrName>style.visibility</p:attrName>
                                        </p:attrNameLst>
                                      </p:cBhvr>
                                      <p:to>
                                        <p:strVal val="visible"/>
                                      </p:to>
                                    </p:set>
                                    <p:animEffect transition="in" filter="wheel(1)">
                                      <p:cBhvr>
                                        <p:cTn id="24" dur="2000"/>
                                        <p:tgtEl>
                                          <p:spTgt spid="1048747"/>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048748"/>
                                        </p:tgtEl>
                                        <p:attrNameLst>
                                          <p:attrName>style.visibility</p:attrName>
                                        </p:attrNameLst>
                                      </p:cBhvr>
                                      <p:to>
                                        <p:strVal val="visible"/>
                                      </p:to>
                                    </p:set>
                                    <p:animEffect transition="in" filter="wheel(1)">
                                      <p:cBhvr>
                                        <p:cTn id="27" dur="2000"/>
                                        <p:tgtEl>
                                          <p:spTgt spid="1048748"/>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048749"/>
                                        </p:tgtEl>
                                        <p:attrNameLst>
                                          <p:attrName>style.visibility</p:attrName>
                                        </p:attrNameLst>
                                      </p:cBhvr>
                                      <p:to>
                                        <p:strVal val="visible"/>
                                      </p:to>
                                    </p:set>
                                    <p:animEffect transition="in" filter="wheel(1)">
                                      <p:cBhvr>
                                        <p:cTn id="30" dur="2000"/>
                                        <p:tgtEl>
                                          <p:spTgt spid="1048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46" grpId="0"/>
      <p:bldP spid="1048747" grpId="0"/>
      <p:bldP spid="1048748" grpId="0"/>
      <p:bldP spid="104874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4"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585" name="Content Placeholder 2"/>
          <p:cNvSpPr>
            <a:spLocks noGrp="1"/>
          </p:cNvSpPr>
          <p:nvPr>
            <p:ph idx="1"/>
          </p:nvPr>
        </p:nvSpPr>
        <p:spPr>
          <a:xfrm>
            <a:off x="457200" y="966091"/>
            <a:ext cx="8229600" cy="3628532"/>
          </a:xfrm>
        </p:spPr>
        <p:txBody>
          <a:bodyPr/>
          <a:lstStyle/>
          <a:p>
            <a:pPr marL="0" indent="0" algn="just" rtl="1">
              <a:buNone/>
            </a:pPr>
            <a:r>
              <a:rPr lang="fa-IR" sz="1800" b="1" dirty="0" smtClean="0">
                <a:cs typeface="B Mitra" panose="00000400000000000000" pitchFamily="2" charset="-78"/>
              </a:rPr>
              <a:t>استراتژی زیرسیستم های تکنولوژی</a:t>
            </a:r>
          </a:p>
          <a:p>
            <a:pPr lvl="0" algn="just" rtl="1">
              <a:buFont typeface="Wingdings" panose="05000000000000000000" pitchFamily="2" charset="2"/>
              <a:buChar char="ü"/>
            </a:pPr>
            <a:r>
              <a:rPr lang="fa-IR" sz="1600" b="1" dirty="0">
                <a:cs typeface="B Mitra" panose="00000400000000000000" pitchFamily="2" charset="-78"/>
              </a:rPr>
              <a:t>استراتژی های توسعه تکنولوژی</a:t>
            </a:r>
          </a:p>
          <a:p>
            <a:pPr algn="just" rtl="1">
              <a:buFont typeface="+mj-lt"/>
              <a:buAutoNum type="arabicPeriod"/>
            </a:pP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p:txBody>
      </p:sp>
      <p:pic>
        <p:nvPicPr>
          <p:cNvPr id="2097156" name="Picture 3"/>
          <p:cNvPicPr>
            <a:picLocks noChangeAspect="1"/>
          </p:cNvPicPr>
          <p:nvPr/>
        </p:nvPicPr>
        <p:blipFill>
          <a:blip r:embed="rId2"/>
          <a:stretch>
            <a:fillRect/>
          </a:stretch>
        </p:blipFill>
        <p:spPr>
          <a:xfrm>
            <a:off x="457200" y="4701287"/>
            <a:ext cx="3511685" cy="333375"/>
          </a:xfrm>
          <a:prstGeom prst="rect">
            <a:avLst/>
          </a:prstGeom>
        </p:spPr>
      </p:pic>
      <p:pic>
        <p:nvPicPr>
          <p:cNvPr id="2097157"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158" name="Picture 5"/>
          <p:cNvPicPr>
            <a:picLocks noChangeAspect="1"/>
          </p:cNvPicPr>
          <p:nvPr/>
        </p:nvPicPr>
        <p:blipFill>
          <a:blip r:embed="rId3"/>
          <a:stretch>
            <a:fillRect/>
          </a:stretch>
        </p:blipFill>
        <p:spPr>
          <a:xfrm>
            <a:off x="0" y="0"/>
            <a:ext cx="707137" cy="707137"/>
          </a:xfrm>
          <a:prstGeom prst="rect">
            <a:avLst/>
          </a:prstGeom>
        </p:spPr>
      </p:pic>
      <p:graphicFrame>
        <p:nvGraphicFramePr>
          <p:cNvPr id="4194304" name="Table 6"/>
          <p:cNvGraphicFramePr>
            <a:graphicFrameLocks noGrp="1"/>
          </p:cNvGraphicFramePr>
          <p:nvPr>
            <p:extLst>
              <p:ext uri="{D42A27DB-BD31-4B8C-83A1-F6EECF244321}">
                <p14:modId xmlns:p14="http://schemas.microsoft.com/office/powerpoint/2010/main" val="1532067779"/>
              </p:ext>
            </p:extLst>
          </p:nvPr>
        </p:nvGraphicFramePr>
        <p:xfrm>
          <a:off x="2368231" y="2749722"/>
          <a:ext cx="3914158" cy="1661187"/>
        </p:xfrm>
        <a:graphic>
          <a:graphicData uri="http://schemas.openxmlformats.org/drawingml/2006/table">
            <a:tbl>
              <a:tblPr rtl="1" firstRow="1" bandRow="1">
                <a:tableStyleId>{5C22544A-7EE6-4342-B048-85BDC9FD1C3A}</a:tableStyleId>
              </a:tblPr>
              <a:tblGrid>
                <a:gridCol w="1953790"/>
                <a:gridCol w="1960368"/>
              </a:tblGrid>
              <a:tr h="838227">
                <a:tc>
                  <a:txBody>
                    <a:bodyPr/>
                    <a:lstStyle/>
                    <a:p>
                      <a:pPr algn="ctr" rtl="1"/>
                      <a:endParaRPr lang="fa-IR" sz="1600" b="0" dirty="0" smtClean="0">
                        <a:cs typeface="B Mitra" panose="00000400000000000000" pitchFamily="2" charset="-78"/>
                      </a:endParaRPr>
                    </a:p>
                    <a:p>
                      <a:pPr algn="ctr" rtl="1"/>
                      <a:r>
                        <a:rPr lang="fa-IR" sz="1600" b="0" dirty="0" smtClean="0">
                          <a:cs typeface="B Mitra" panose="00000400000000000000" pitchFamily="2" charset="-78"/>
                        </a:rPr>
                        <a:t>ایجاد</a:t>
                      </a:r>
                      <a:endParaRPr lang="fa-IR" sz="1600" b="0" dirty="0">
                        <a:cs typeface="B Mitra" panose="00000400000000000000" pitchFamily="2" charset="-78"/>
                      </a:endParaRPr>
                    </a:p>
                  </a:txBody>
                  <a:tcPr/>
                </a:tc>
                <a:tc>
                  <a:txBody>
                    <a:bodyPr/>
                    <a:lstStyle/>
                    <a:p>
                      <a:pPr algn="ctr" rtl="1"/>
                      <a:r>
                        <a:rPr lang="fa-IR" sz="1600" b="0" dirty="0" smtClean="0">
                          <a:cs typeface="B Mitra" panose="00000400000000000000" pitchFamily="2" charset="-78"/>
                        </a:rPr>
                        <a:t>سرمایه</a:t>
                      </a:r>
                      <a:r>
                        <a:rPr lang="fa-IR" sz="1600" b="0" baseline="0" dirty="0" smtClean="0">
                          <a:cs typeface="B Mitra" panose="00000400000000000000" pitchFamily="2" charset="-78"/>
                        </a:rPr>
                        <a:t> گذاری به صورت انتخابی</a:t>
                      </a:r>
                      <a:endParaRPr lang="fa-IR" sz="1600" b="0" dirty="0">
                        <a:cs typeface="B Mitra" panose="00000400000000000000" pitchFamily="2" charset="-78"/>
                      </a:endParaRPr>
                    </a:p>
                  </a:txBody>
                  <a:tcPr/>
                </a:tc>
              </a:tr>
              <a:tr h="786641">
                <a:tc>
                  <a:txBody>
                    <a:bodyPr/>
                    <a:lstStyle/>
                    <a:p>
                      <a:pPr algn="ctr" rtl="1"/>
                      <a:endParaRPr lang="fa-IR" sz="1600" b="0" dirty="0" smtClean="0">
                        <a:solidFill>
                          <a:schemeClr val="bg1"/>
                        </a:solidFill>
                        <a:cs typeface="B Mitra" panose="00000400000000000000" pitchFamily="2" charset="-78"/>
                      </a:endParaRPr>
                    </a:p>
                    <a:p>
                      <a:pPr algn="ctr" rtl="1"/>
                      <a:r>
                        <a:rPr lang="fa-IR" sz="1600" b="0" dirty="0" smtClean="0">
                          <a:solidFill>
                            <a:schemeClr val="bg1"/>
                          </a:solidFill>
                          <a:cs typeface="B Mitra" panose="00000400000000000000" pitchFamily="2" charset="-78"/>
                        </a:rPr>
                        <a:t>پرورش تکنولوژی</a:t>
                      </a:r>
                    </a:p>
                    <a:p>
                      <a:pPr algn="ctr" rtl="1"/>
                      <a:endParaRPr lang="fa-IR" sz="1600" b="0" dirty="0">
                        <a:solidFill>
                          <a:schemeClr val="bg1"/>
                        </a:solidFill>
                        <a:cs typeface="B Mitra" panose="00000400000000000000" pitchFamily="2" charset="-78"/>
                      </a:endParaRPr>
                    </a:p>
                  </a:txBody>
                  <a:tcPr>
                    <a:solidFill>
                      <a:schemeClr val="accent1"/>
                    </a:solidFill>
                  </a:tcPr>
                </a:tc>
                <a:tc>
                  <a:txBody>
                    <a:bodyPr/>
                    <a:lstStyle/>
                    <a:p>
                      <a:pPr algn="ctr" rtl="1"/>
                      <a:endParaRPr lang="fa-IR" sz="1600" b="0" dirty="0" smtClean="0">
                        <a:solidFill>
                          <a:schemeClr val="bg1"/>
                        </a:solidFill>
                        <a:cs typeface="B Mitra" panose="00000400000000000000" pitchFamily="2" charset="-78"/>
                      </a:endParaRPr>
                    </a:p>
                    <a:p>
                      <a:pPr algn="ctr" rtl="1"/>
                      <a:r>
                        <a:rPr lang="fa-IR" sz="1600" b="0" dirty="0" smtClean="0">
                          <a:solidFill>
                            <a:schemeClr val="bg1"/>
                          </a:solidFill>
                          <a:cs typeface="B Mitra" panose="00000400000000000000" pitchFamily="2" charset="-78"/>
                        </a:rPr>
                        <a:t>نگهداری و اصلاح</a:t>
                      </a:r>
                    </a:p>
                    <a:p>
                      <a:pPr algn="ctr" rtl="1"/>
                      <a:endParaRPr lang="fa-IR" sz="1600" b="0" dirty="0">
                        <a:solidFill>
                          <a:schemeClr val="bg1"/>
                        </a:solidFill>
                        <a:cs typeface="B Mitra" panose="00000400000000000000" pitchFamily="2" charset="-78"/>
                      </a:endParaRPr>
                    </a:p>
                  </a:txBody>
                  <a:tcPr>
                    <a:solidFill>
                      <a:schemeClr val="accent1"/>
                    </a:solidFill>
                  </a:tcPr>
                </a:tc>
              </a:tr>
            </a:tbl>
          </a:graphicData>
        </a:graphic>
      </p:graphicFrame>
      <p:sp>
        <p:nvSpPr>
          <p:cNvPr id="1048586" name="TextBox 11"/>
          <p:cNvSpPr txBox="1"/>
          <p:nvPr/>
        </p:nvSpPr>
        <p:spPr>
          <a:xfrm>
            <a:off x="5532449" y="2411025"/>
            <a:ext cx="969721" cy="412749"/>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ذهنی</a:t>
            </a:r>
            <a:endParaRPr lang="fa-IR" dirty="0">
              <a:solidFill>
                <a:prstClr val="white"/>
              </a:solidFill>
              <a:cs typeface="B Mitra" panose="00000400000000000000" pitchFamily="2" charset="-78"/>
            </a:endParaRPr>
          </a:p>
        </p:txBody>
      </p:sp>
      <p:sp>
        <p:nvSpPr>
          <p:cNvPr id="1048587" name="TextBox 12"/>
          <p:cNvSpPr txBox="1"/>
          <p:nvPr/>
        </p:nvSpPr>
        <p:spPr>
          <a:xfrm>
            <a:off x="1854966" y="2736443"/>
            <a:ext cx="82550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بنیادی</a:t>
            </a:r>
            <a:endParaRPr lang="fa-IR" dirty="0">
              <a:solidFill>
                <a:prstClr val="white"/>
              </a:solidFill>
              <a:cs typeface="B Mitra" panose="00000400000000000000" pitchFamily="2" charset="-78"/>
            </a:endParaRPr>
          </a:p>
        </p:txBody>
      </p:sp>
      <p:sp>
        <p:nvSpPr>
          <p:cNvPr id="1048588" name="TextBox 14"/>
          <p:cNvSpPr txBox="1"/>
          <p:nvPr/>
        </p:nvSpPr>
        <p:spPr>
          <a:xfrm>
            <a:off x="3669459" y="2383759"/>
            <a:ext cx="1358441" cy="734059"/>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فرض های فلسفی</a:t>
            </a:r>
            <a:endParaRPr lang="fa-IR" dirty="0">
              <a:solidFill>
                <a:prstClr val="white"/>
              </a:solidFill>
              <a:cs typeface="B Mitra" panose="00000400000000000000" pitchFamily="2" charset="-78"/>
            </a:endParaRPr>
          </a:p>
        </p:txBody>
      </p:sp>
      <p:sp>
        <p:nvSpPr>
          <p:cNvPr id="1048589" name="TextBox 15"/>
          <p:cNvSpPr txBox="1"/>
          <p:nvPr/>
        </p:nvSpPr>
        <p:spPr>
          <a:xfrm>
            <a:off x="2125419" y="2379004"/>
            <a:ext cx="969721" cy="412750"/>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عینی</a:t>
            </a:r>
            <a:endParaRPr lang="fa-IR" dirty="0">
              <a:solidFill>
                <a:prstClr val="white"/>
              </a:solidFill>
              <a:cs typeface="B Mitra" panose="00000400000000000000" pitchFamily="2" charset="-78"/>
            </a:endParaRPr>
          </a:p>
        </p:txBody>
      </p:sp>
      <p:sp>
        <p:nvSpPr>
          <p:cNvPr id="1048590" name="TextBox 16"/>
          <p:cNvSpPr txBox="1"/>
          <p:nvPr/>
        </p:nvSpPr>
        <p:spPr>
          <a:xfrm>
            <a:off x="2125419" y="2095964"/>
            <a:ext cx="969721" cy="412749"/>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عقلایی</a:t>
            </a:r>
            <a:endParaRPr lang="fa-IR" dirty="0">
              <a:solidFill>
                <a:prstClr val="white"/>
              </a:solidFill>
              <a:cs typeface="B Mitra" panose="00000400000000000000" pitchFamily="2" charset="-78"/>
            </a:endParaRPr>
          </a:p>
        </p:txBody>
      </p:sp>
      <p:sp>
        <p:nvSpPr>
          <p:cNvPr id="1048591" name="TextBox 17"/>
          <p:cNvSpPr txBox="1"/>
          <p:nvPr/>
        </p:nvSpPr>
        <p:spPr>
          <a:xfrm>
            <a:off x="3825686" y="2086276"/>
            <a:ext cx="969721" cy="412749"/>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سازمان</a:t>
            </a:r>
            <a:endParaRPr lang="fa-IR" dirty="0">
              <a:solidFill>
                <a:prstClr val="white"/>
              </a:solidFill>
              <a:cs typeface="B Mitra" panose="00000400000000000000" pitchFamily="2" charset="-78"/>
            </a:endParaRPr>
          </a:p>
        </p:txBody>
      </p:sp>
      <p:sp>
        <p:nvSpPr>
          <p:cNvPr id="1048592" name="TextBox 18"/>
          <p:cNvSpPr txBox="1"/>
          <p:nvPr/>
        </p:nvSpPr>
        <p:spPr>
          <a:xfrm>
            <a:off x="5532449" y="2095964"/>
            <a:ext cx="969721" cy="412749"/>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طبیعی</a:t>
            </a:r>
            <a:endParaRPr lang="fa-IR" dirty="0">
              <a:solidFill>
                <a:prstClr val="white"/>
              </a:solidFill>
              <a:cs typeface="B Mitra" panose="00000400000000000000" pitchFamily="2" charset="-78"/>
            </a:endParaRPr>
          </a:p>
        </p:txBody>
      </p:sp>
      <p:sp>
        <p:nvSpPr>
          <p:cNvPr id="1048593" name="TextBox 19"/>
          <p:cNvSpPr txBox="1"/>
          <p:nvPr/>
        </p:nvSpPr>
        <p:spPr>
          <a:xfrm>
            <a:off x="5525953" y="1726632"/>
            <a:ext cx="969721" cy="412750"/>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خارجی</a:t>
            </a:r>
            <a:endParaRPr lang="fa-IR" dirty="0">
              <a:solidFill>
                <a:prstClr val="white"/>
              </a:solidFill>
              <a:cs typeface="B Mitra" panose="00000400000000000000" pitchFamily="2" charset="-78"/>
            </a:endParaRPr>
          </a:p>
        </p:txBody>
      </p:sp>
      <p:sp>
        <p:nvSpPr>
          <p:cNvPr id="1048594" name="TextBox 20"/>
          <p:cNvSpPr txBox="1"/>
          <p:nvPr/>
        </p:nvSpPr>
        <p:spPr>
          <a:xfrm>
            <a:off x="3334828" y="1811087"/>
            <a:ext cx="1849300" cy="369332"/>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کانون توجه</a:t>
            </a:r>
            <a:endParaRPr lang="fa-IR" dirty="0">
              <a:solidFill>
                <a:prstClr val="white"/>
              </a:solidFill>
              <a:cs typeface="B Mitra" panose="00000400000000000000" pitchFamily="2" charset="-78"/>
            </a:endParaRPr>
          </a:p>
        </p:txBody>
      </p:sp>
      <p:sp>
        <p:nvSpPr>
          <p:cNvPr id="1048595" name="TextBox 21"/>
          <p:cNvSpPr txBox="1"/>
          <p:nvPr/>
        </p:nvSpPr>
        <p:spPr>
          <a:xfrm>
            <a:off x="2138411" y="1813433"/>
            <a:ext cx="969721" cy="412749"/>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داخلی</a:t>
            </a:r>
            <a:endParaRPr lang="fa-IR" dirty="0">
              <a:solidFill>
                <a:prstClr val="white"/>
              </a:solidFill>
              <a:cs typeface="B Mitra" panose="00000400000000000000" pitchFamily="2" charset="-78"/>
            </a:endParaRPr>
          </a:p>
        </p:txBody>
      </p:sp>
      <p:sp>
        <p:nvSpPr>
          <p:cNvPr id="1048596" name="TextBox 22"/>
          <p:cNvSpPr txBox="1"/>
          <p:nvPr/>
        </p:nvSpPr>
        <p:spPr>
          <a:xfrm>
            <a:off x="1889251" y="3275709"/>
            <a:ext cx="82550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تغییرات</a:t>
            </a:r>
            <a:endParaRPr lang="fa-IR" dirty="0">
              <a:solidFill>
                <a:prstClr val="white"/>
              </a:solidFill>
              <a:cs typeface="B Mitra" panose="00000400000000000000" pitchFamily="2" charset="-78"/>
            </a:endParaRPr>
          </a:p>
        </p:txBody>
      </p:sp>
      <p:sp>
        <p:nvSpPr>
          <p:cNvPr id="1048597" name="TextBox 23"/>
          <p:cNvSpPr txBox="1"/>
          <p:nvPr/>
        </p:nvSpPr>
        <p:spPr>
          <a:xfrm>
            <a:off x="1408928" y="3870880"/>
            <a:ext cx="82550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شدید</a:t>
            </a:r>
            <a:endParaRPr lang="fa-IR" dirty="0">
              <a:solidFill>
                <a:prstClr val="white"/>
              </a:solidFill>
              <a:cs typeface="B Mitra" panose="00000400000000000000" pitchFamily="2" charset="-78"/>
            </a:endParaRPr>
          </a:p>
        </p:txBody>
      </p:sp>
      <p:sp>
        <p:nvSpPr>
          <p:cNvPr id="1048598" name="TextBox 24"/>
          <p:cNvSpPr txBox="1"/>
          <p:nvPr/>
        </p:nvSpPr>
        <p:spPr>
          <a:xfrm>
            <a:off x="1333698" y="2676895"/>
            <a:ext cx="50419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کم</a:t>
            </a:r>
            <a:endParaRPr lang="fa-IR" dirty="0">
              <a:solidFill>
                <a:prstClr val="white"/>
              </a:solidFill>
              <a:cs typeface="B Mitra" panose="00000400000000000000" pitchFamily="2" charset="-78"/>
            </a:endParaRPr>
          </a:p>
        </p:txBody>
      </p:sp>
      <p:sp>
        <p:nvSpPr>
          <p:cNvPr id="1048599" name="TextBox 25"/>
          <p:cNvSpPr txBox="1"/>
          <p:nvPr/>
        </p:nvSpPr>
        <p:spPr>
          <a:xfrm>
            <a:off x="1385089" y="3317520"/>
            <a:ext cx="82550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کنترل</a:t>
            </a:r>
            <a:endParaRPr lang="fa-IR" dirty="0">
              <a:solidFill>
                <a:prstClr val="white"/>
              </a:solidFill>
              <a:cs typeface="B Mitra" panose="00000400000000000000" pitchFamily="2" charset="-78"/>
            </a:endParaRPr>
          </a:p>
        </p:txBody>
      </p:sp>
      <p:sp>
        <p:nvSpPr>
          <p:cNvPr id="1048600" name="TextBox 26"/>
          <p:cNvSpPr txBox="1"/>
          <p:nvPr/>
        </p:nvSpPr>
        <p:spPr>
          <a:xfrm>
            <a:off x="1891647" y="3859933"/>
            <a:ext cx="82550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تدریجی</a:t>
            </a:r>
            <a:endParaRPr lang="fa-IR" dirty="0">
              <a:solidFill>
                <a:prstClr val="white"/>
              </a:solidFill>
              <a:cs typeface="B Mitra" panose="00000400000000000000" pitchFamily="2" charset="-78"/>
            </a:endParaRPr>
          </a:p>
        </p:txBody>
      </p:sp>
      <p:sp>
        <p:nvSpPr>
          <p:cNvPr id="1048601" name="TextBox 27"/>
          <p:cNvSpPr txBox="1"/>
          <p:nvPr/>
        </p:nvSpPr>
        <p:spPr>
          <a:xfrm>
            <a:off x="996178" y="3878898"/>
            <a:ext cx="504189"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بسته</a:t>
            </a:r>
            <a:endParaRPr lang="fa-IR" dirty="0">
              <a:solidFill>
                <a:prstClr val="white"/>
              </a:solidFill>
              <a:cs typeface="B Mitra" panose="00000400000000000000" pitchFamily="2" charset="-78"/>
            </a:endParaRPr>
          </a:p>
        </p:txBody>
      </p:sp>
      <p:sp>
        <p:nvSpPr>
          <p:cNvPr id="1048602" name="TextBox 28"/>
          <p:cNvSpPr txBox="1"/>
          <p:nvPr/>
        </p:nvSpPr>
        <p:spPr>
          <a:xfrm>
            <a:off x="996178" y="3242447"/>
            <a:ext cx="82550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سیستم</a:t>
            </a:r>
            <a:endParaRPr lang="fa-IR" dirty="0">
              <a:solidFill>
                <a:prstClr val="white"/>
              </a:solidFill>
              <a:cs typeface="B Mitra" panose="00000400000000000000" pitchFamily="2" charset="-78"/>
            </a:endParaRPr>
          </a:p>
        </p:txBody>
      </p:sp>
      <p:sp>
        <p:nvSpPr>
          <p:cNvPr id="1048603" name="TextBox 29"/>
          <p:cNvSpPr txBox="1"/>
          <p:nvPr/>
        </p:nvSpPr>
        <p:spPr>
          <a:xfrm>
            <a:off x="960059" y="2665948"/>
            <a:ext cx="50419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باز</a:t>
            </a:r>
            <a:endParaRPr lang="fa-IR" dirty="0">
              <a:solidFill>
                <a:prstClr val="white"/>
              </a:solidFill>
              <a:cs typeface="B Mitra" panose="00000400000000000000" pitchFamily="2" charset="-78"/>
            </a:endParaRPr>
          </a:p>
        </p:txBody>
      </p:sp>
      <p:cxnSp>
        <p:nvCxnSpPr>
          <p:cNvPr id="3" name="Straight Connector 2"/>
          <p:cNvCxnSpPr/>
          <p:nvPr/>
        </p:nvCxnSpPr>
        <p:spPr>
          <a:xfrm flipV="1">
            <a:off x="2193732" y="2167564"/>
            <a:ext cx="4308438" cy="25712"/>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2193732" y="2436926"/>
            <a:ext cx="4308438" cy="33644"/>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841974" y="2508713"/>
            <a:ext cx="13223" cy="2036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1427300" y="2497554"/>
            <a:ext cx="13223" cy="2036587"/>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86209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94304"/>
                                        </p:tgtEl>
                                        <p:attrNameLst>
                                          <p:attrName>style.visibility</p:attrName>
                                        </p:attrNameLst>
                                      </p:cBhvr>
                                      <p:to>
                                        <p:strVal val="visible"/>
                                      </p:to>
                                    </p:set>
                                    <p:animEffect transition="in" filter="wipe(down)">
                                      <p:cBhvr>
                                        <p:cTn id="7" dur="500"/>
                                        <p:tgtEl>
                                          <p:spTgt spid="419430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48593"/>
                                        </p:tgtEl>
                                        <p:attrNameLst>
                                          <p:attrName>style.visibility</p:attrName>
                                        </p:attrNameLst>
                                      </p:cBhvr>
                                      <p:to>
                                        <p:strVal val="visible"/>
                                      </p:to>
                                    </p:set>
                                    <p:animEffect transition="in" filter="wipe(right)">
                                      <p:cBhvr>
                                        <p:cTn id="10" dur="500"/>
                                        <p:tgtEl>
                                          <p:spTgt spid="1048593"/>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48594"/>
                                        </p:tgtEl>
                                        <p:attrNameLst>
                                          <p:attrName>style.visibility</p:attrName>
                                        </p:attrNameLst>
                                      </p:cBhvr>
                                      <p:to>
                                        <p:strVal val="visible"/>
                                      </p:to>
                                    </p:set>
                                    <p:animEffect transition="in" filter="wipe(right)">
                                      <p:cBhvr>
                                        <p:cTn id="13" dur="500"/>
                                        <p:tgtEl>
                                          <p:spTgt spid="1048594"/>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048595"/>
                                        </p:tgtEl>
                                        <p:attrNameLst>
                                          <p:attrName>style.visibility</p:attrName>
                                        </p:attrNameLst>
                                      </p:cBhvr>
                                      <p:to>
                                        <p:strVal val="visible"/>
                                      </p:to>
                                    </p:set>
                                    <p:animEffect transition="in" filter="wipe(right)">
                                      <p:cBhvr>
                                        <p:cTn id="16" dur="500"/>
                                        <p:tgtEl>
                                          <p:spTgt spid="1048595"/>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048590"/>
                                        </p:tgtEl>
                                        <p:attrNameLst>
                                          <p:attrName>style.visibility</p:attrName>
                                        </p:attrNameLst>
                                      </p:cBhvr>
                                      <p:to>
                                        <p:strVal val="visible"/>
                                      </p:to>
                                    </p:set>
                                    <p:animEffect transition="in" filter="wipe(right)">
                                      <p:cBhvr>
                                        <p:cTn id="19" dur="500"/>
                                        <p:tgtEl>
                                          <p:spTgt spid="1048590"/>
                                        </p:tgtEl>
                                      </p:cBhvr>
                                    </p:animEffect>
                                  </p:childTnLst>
                                </p:cTn>
                              </p:par>
                              <p:par>
                                <p:cTn id="20" presetID="22" presetClass="entr" presetSubtype="2"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right)">
                                      <p:cBhvr>
                                        <p:cTn id="22" dur="500"/>
                                        <p:tgtEl>
                                          <p:spTgt spid="3"/>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048591"/>
                                        </p:tgtEl>
                                        <p:attrNameLst>
                                          <p:attrName>style.visibility</p:attrName>
                                        </p:attrNameLst>
                                      </p:cBhvr>
                                      <p:to>
                                        <p:strVal val="visible"/>
                                      </p:to>
                                    </p:set>
                                    <p:animEffect transition="in" filter="wipe(right)">
                                      <p:cBhvr>
                                        <p:cTn id="25" dur="500"/>
                                        <p:tgtEl>
                                          <p:spTgt spid="1048591"/>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048592"/>
                                        </p:tgtEl>
                                        <p:attrNameLst>
                                          <p:attrName>style.visibility</p:attrName>
                                        </p:attrNameLst>
                                      </p:cBhvr>
                                      <p:to>
                                        <p:strVal val="visible"/>
                                      </p:to>
                                    </p:set>
                                    <p:animEffect transition="in" filter="wipe(right)">
                                      <p:cBhvr>
                                        <p:cTn id="28" dur="500"/>
                                        <p:tgtEl>
                                          <p:spTgt spid="1048592"/>
                                        </p:tgtEl>
                                      </p:cBhvr>
                                    </p:animEffect>
                                  </p:childTnLst>
                                </p:cTn>
                              </p:par>
                              <p:par>
                                <p:cTn id="29" presetID="22" presetClass="entr" presetSubtype="2"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right)">
                                      <p:cBhvr>
                                        <p:cTn id="31" dur="500"/>
                                        <p:tgtEl>
                                          <p:spTgt spid="28"/>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048588"/>
                                        </p:tgtEl>
                                        <p:attrNameLst>
                                          <p:attrName>style.visibility</p:attrName>
                                        </p:attrNameLst>
                                      </p:cBhvr>
                                      <p:to>
                                        <p:strVal val="visible"/>
                                      </p:to>
                                    </p:set>
                                    <p:animEffect transition="in" filter="wipe(right)">
                                      <p:cBhvr>
                                        <p:cTn id="34" dur="500"/>
                                        <p:tgtEl>
                                          <p:spTgt spid="1048588"/>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048586"/>
                                        </p:tgtEl>
                                        <p:attrNameLst>
                                          <p:attrName>style.visibility</p:attrName>
                                        </p:attrNameLst>
                                      </p:cBhvr>
                                      <p:to>
                                        <p:strVal val="visible"/>
                                      </p:to>
                                    </p:set>
                                    <p:animEffect transition="in" filter="wipe(right)">
                                      <p:cBhvr>
                                        <p:cTn id="37" dur="500"/>
                                        <p:tgtEl>
                                          <p:spTgt spid="104858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1048589"/>
                                        </p:tgtEl>
                                        <p:attrNameLst>
                                          <p:attrName>style.visibility</p:attrName>
                                        </p:attrNameLst>
                                      </p:cBhvr>
                                      <p:to>
                                        <p:strVal val="visible"/>
                                      </p:to>
                                    </p:set>
                                    <p:animEffect transition="in" filter="wipe(right)">
                                      <p:cBhvr>
                                        <p:cTn id="40" dur="500"/>
                                        <p:tgtEl>
                                          <p:spTgt spid="1048589"/>
                                        </p:tgtEl>
                                      </p:cBhvr>
                                    </p:animEffect>
                                  </p:childTnLst>
                                </p:cTn>
                              </p:par>
                              <p:par>
                                <p:cTn id="41" presetID="22" presetClass="entr" presetSubtype="2"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right)">
                                      <p:cBhvr>
                                        <p:cTn id="43" dur="500"/>
                                        <p:tgtEl>
                                          <p:spTgt spid="31"/>
                                        </p:tgtEl>
                                      </p:cBhvr>
                                    </p:animEffect>
                                  </p:childTnLst>
                                </p:cTn>
                              </p:par>
                              <p:par>
                                <p:cTn id="44" presetID="22" presetClass="entr" presetSubtype="2"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ipe(right)">
                                      <p:cBhvr>
                                        <p:cTn id="46" dur="500"/>
                                        <p:tgtEl>
                                          <p:spTgt spid="39"/>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1048603"/>
                                        </p:tgtEl>
                                        <p:attrNameLst>
                                          <p:attrName>style.visibility</p:attrName>
                                        </p:attrNameLst>
                                      </p:cBhvr>
                                      <p:to>
                                        <p:strVal val="visible"/>
                                      </p:to>
                                    </p:set>
                                    <p:animEffect transition="in" filter="wipe(right)">
                                      <p:cBhvr>
                                        <p:cTn id="49" dur="500"/>
                                        <p:tgtEl>
                                          <p:spTgt spid="1048603"/>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1048601"/>
                                        </p:tgtEl>
                                        <p:attrNameLst>
                                          <p:attrName>style.visibility</p:attrName>
                                        </p:attrNameLst>
                                      </p:cBhvr>
                                      <p:to>
                                        <p:strVal val="visible"/>
                                      </p:to>
                                    </p:set>
                                    <p:animEffect transition="in" filter="wipe(right)">
                                      <p:cBhvr>
                                        <p:cTn id="52" dur="500"/>
                                        <p:tgtEl>
                                          <p:spTgt spid="104860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048597"/>
                                        </p:tgtEl>
                                        <p:attrNameLst>
                                          <p:attrName>style.visibility</p:attrName>
                                        </p:attrNameLst>
                                      </p:cBhvr>
                                      <p:to>
                                        <p:strVal val="visible"/>
                                      </p:to>
                                    </p:set>
                                    <p:animEffect transition="in" filter="wipe(down)">
                                      <p:cBhvr>
                                        <p:cTn id="55" dur="500"/>
                                        <p:tgtEl>
                                          <p:spTgt spid="1048597"/>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1048598"/>
                                        </p:tgtEl>
                                        <p:attrNameLst>
                                          <p:attrName>style.visibility</p:attrName>
                                        </p:attrNameLst>
                                      </p:cBhvr>
                                      <p:to>
                                        <p:strVal val="visible"/>
                                      </p:to>
                                    </p:set>
                                    <p:animEffect transition="in" filter="wipe(right)">
                                      <p:cBhvr>
                                        <p:cTn id="58" dur="500"/>
                                        <p:tgtEl>
                                          <p:spTgt spid="104859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048602"/>
                                        </p:tgtEl>
                                        <p:attrNameLst>
                                          <p:attrName>style.visibility</p:attrName>
                                        </p:attrNameLst>
                                      </p:cBhvr>
                                      <p:to>
                                        <p:strVal val="visible"/>
                                      </p:to>
                                    </p:set>
                                    <p:animEffect transition="in" filter="wipe(down)">
                                      <p:cBhvr>
                                        <p:cTn id="61" dur="500"/>
                                        <p:tgtEl>
                                          <p:spTgt spid="1048602"/>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1048587"/>
                                        </p:tgtEl>
                                        <p:attrNameLst>
                                          <p:attrName>style.visibility</p:attrName>
                                        </p:attrNameLst>
                                      </p:cBhvr>
                                      <p:to>
                                        <p:strVal val="visible"/>
                                      </p:to>
                                    </p:set>
                                    <p:animEffect transition="in" filter="wipe(right)">
                                      <p:cBhvr>
                                        <p:cTn id="64" dur="500"/>
                                        <p:tgtEl>
                                          <p:spTgt spid="104858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048599"/>
                                        </p:tgtEl>
                                        <p:attrNameLst>
                                          <p:attrName>style.visibility</p:attrName>
                                        </p:attrNameLst>
                                      </p:cBhvr>
                                      <p:to>
                                        <p:strVal val="visible"/>
                                      </p:to>
                                    </p:set>
                                    <p:animEffect transition="in" filter="wipe(down)">
                                      <p:cBhvr>
                                        <p:cTn id="69" dur="500"/>
                                        <p:tgtEl>
                                          <p:spTgt spid="1048599"/>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1048600"/>
                                        </p:tgtEl>
                                        <p:attrNameLst>
                                          <p:attrName>style.visibility</p:attrName>
                                        </p:attrNameLst>
                                      </p:cBhvr>
                                      <p:to>
                                        <p:strVal val="visible"/>
                                      </p:to>
                                    </p:set>
                                    <p:animEffect transition="in" filter="wipe(down)">
                                      <p:cBhvr>
                                        <p:cTn id="72" dur="500"/>
                                        <p:tgtEl>
                                          <p:spTgt spid="104860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048596"/>
                                        </p:tgtEl>
                                        <p:attrNameLst>
                                          <p:attrName>style.visibility</p:attrName>
                                        </p:attrNameLst>
                                      </p:cBhvr>
                                      <p:to>
                                        <p:strVal val="visible"/>
                                      </p:to>
                                    </p:set>
                                    <p:animEffect transition="in" filter="fade">
                                      <p:cBhvr>
                                        <p:cTn id="77" dur="500"/>
                                        <p:tgtEl>
                                          <p:spTgt spid="1048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6" grpId="0"/>
      <p:bldP spid="1048587" grpId="0"/>
      <p:bldP spid="1048588" grpId="0"/>
      <p:bldP spid="1048589" grpId="0"/>
      <p:bldP spid="1048590" grpId="0"/>
      <p:bldP spid="1048591" grpId="0"/>
      <p:bldP spid="1048592" grpId="0"/>
      <p:bldP spid="1048593" grpId="0"/>
      <p:bldP spid="1048594" grpId="0"/>
      <p:bldP spid="1048595" grpId="0"/>
      <p:bldP spid="1048596" grpId="0"/>
      <p:bldP spid="1048597" grpId="0"/>
      <p:bldP spid="1048598" grpId="0"/>
      <p:bldP spid="1048599" grpId="0"/>
      <p:bldP spid="1048600" grpId="0"/>
      <p:bldP spid="1048601" grpId="0"/>
      <p:bldP spid="1048602" grpId="0"/>
      <p:bldP spid="104860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0"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751"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smtClean="0">
                <a:cs typeface="B Mitra" panose="00000400000000000000" pitchFamily="2" charset="-78"/>
              </a:rPr>
              <a:t>استراتژی زیرسیستم های تکنولوژی</a:t>
            </a:r>
          </a:p>
          <a:p>
            <a:pPr marL="0" indent="0" algn="just" rtl="1">
              <a:buNone/>
            </a:pPr>
            <a:endParaRPr lang="fa-IR" sz="1800" b="1" dirty="0" smtClean="0">
              <a:cs typeface="B Mitra" panose="00000400000000000000" pitchFamily="2" charset="-78"/>
            </a:endParaRPr>
          </a:p>
          <a:p>
            <a:pPr algn="just" rtl="1">
              <a:buFont typeface="Wingdings" panose="05000000000000000000" pitchFamily="2" charset="2"/>
              <a:buChar char="ü"/>
            </a:pPr>
            <a:r>
              <a:rPr lang="fa-IR" sz="1600" b="1" dirty="0" smtClean="0">
                <a:cs typeface="B Mitra" panose="00000400000000000000" pitchFamily="2" charset="-78"/>
              </a:rPr>
              <a:t>استراتژی های انتخاب تکنولوژی</a:t>
            </a:r>
            <a:endParaRPr lang="fa-IR" sz="1600" dirty="0">
              <a:cs typeface="B Mitra" panose="00000400000000000000" pitchFamily="2" charset="-78"/>
            </a:endParaRPr>
          </a:p>
          <a:p>
            <a:pPr algn="just" rtl="1">
              <a:buFont typeface="Wingdings" panose="05000000000000000000" pitchFamily="2" charset="2"/>
              <a:buChar char="ü"/>
            </a:pPr>
            <a:r>
              <a:rPr lang="fa-IR" sz="1600" dirty="0" smtClean="0">
                <a:cs typeface="B Mitra" panose="00000400000000000000" pitchFamily="2" charset="-78"/>
              </a:rPr>
              <a:t>ریسک و هزینه بالای توسعه تکنولوژی باعث شده که اکثر شرکت ها تلاش کنند تا توسعه محصول جدید را در غالب ترکیب متوازنی از پروژه ها در مراحل متفاوت توسعه مدیریت کنند. </a:t>
            </a:r>
          </a:p>
          <a:p>
            <a:pPr algn="just" rtl="1">
              <a:buFont typeface="Wingdings" panose="05000000000000000000" pitchFamily="2" charset="2"/>
              <a:buChar char="ü"/>
            </a:pPr>
            <a:r>
              <a:rPr lang="fa-IR" sz="1600" dirty="0" smtClean="0">
                <a:cs typeface="B Mitra" panose="00000400000000000000" pitchFamily="2" charset="-78"/>
              </a:rPr>
              <a:t>معمولا چهار نوع پروژه توسعه در نقشه پروژه شرکت ها برای کمک به این منظور ظاهر می شوند:</a:t>
            </a:r>
          </a:p>
          <a:p>
            <a:pPr algn="just" rtl="1">
              <a:buFont typeface="+mj-lt"/>
              <a:buAutoNum type="arabicPeriod"/>
            </a:pPr>
            <a:r>
              <a:rPr lang="fa-IR" sz="1600" dirty="0" smtClean="0">
                <a:cs typeface="B Mitra" panose="00000400000000000000" pitchFamily="2" charset="-78"/>
              </a:rPr>
              <a:t>تحقیق و توسعه پیشرفته : این پروژه ها پیش قراول توسعه تجاری هستند و برای توسعه تکنولوژی های استراتژیک پیشرفته ضروریند.</a:t>
            </a:r>
          </a:p>
          <a:p>
            <a:pPr algn="just" rtl="1">
              <a:buFont typeface="+mj-lt"/>
              <a:buAutoNum type="arabicPeriod"/>
            </a:pPr>
            <a:r>
              <a:rPr lang="fa-IR" sz="1600" dirty="0" smtClean="0">
                <a:cs typeface="B Mitra" panose="00000400000000000000" pitchFamily="2" charset="-78"/>
              </a:rPr>
              <a:t>دستاورد: دربرگیرنده توسعه محصولاتی هستند که در آنها تکنولوژی های جدید و انقلابی محصول و فرآیند بکار گرفته شده باشد .</a:t>
            </a:r>
          </a:p>
          <a:p>
            <a:pPr algn="just" rtl="1">
              <a:buFont typeface="+mj-lt"/>
              <a:buAutoNum type="arabicPeriod"/>
            </a:pPr>
            <a:r>
              <a:rPr lang="fa-IR" sz="1600" dirty="0" smtClean="0">
                <a:cs typeface="B Mitra" panose="00000400000000000000" pitchFamily="2" charset="-78"/>
              </a:rPr>
              <a:t>پلتفورم: بهبود اساسی در هزینه کیفیت و عملکرد یک تکنولوژی نسل های پیشین بوجود می آورند .</a:t>
            </a:r>
          </a:p>
          <a:p>
            <a:pPr algn="just" rtl="1">
              <a:buFont typeface="+mj-lt"/>
              <a:buAutoNum type="arabicPeriod"/>
            </a:pPr>
            <a:r>
              <a:rPr lang="fa-IR" sz="1600" dirty="0" smtClean="0">
                <a:cs typeface="B Mitra" panose="00000400000000000000" pitchFamily="2" charset="-78"/>
              </a:rPr>
              <a:t>پروژه های اقتباسی : مستلزم تغییرات تدریجی در محصولات و یا فرآیند ها هستند . بیانگر اصلاحات و تغییرات وارد شده در طرح اصلی پلتفرم هستند.</a:t>
            </a:r>
          </a:p>
          <a:p>
            <a:pPr algn="just" rtl="1">
              <a:buFont typeface="+mj-lt"/>
              <a:buAutoNum type="arabicPeriod"/>
            </a:pP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p:txBody>
      </p:sp>
      <p:pic>
        <p:nvPicPr>
          <p:cNvPr id="2097314" name="Picture 3"/>
          <p:cNvPicPr>
            <a:picLocks noChangeAspect="1"/>
          </p:cNvPicPr>
          <p:nvPr/>
        </p:nvPicPr>
        <p:blipFill>
          <a:blip r:embed="rId2"/>
          <a:stretch>
            <a:fillRect/>
          </a:stretch>
        </p:blipFill>
        <p:spPr>
          <a:xfrm>
            <a:off x="457200" y="4701287"/>
            <a:ext cx="3511685" cy="333375"/>
          </a:xfrm>
          <a:prstGeom prst="rect">
            <a:avLst/>
          </a:prstGeom>
        </p:spPr>
      </p:pic>
      <p:pic>
        <p:nvPicPr>
          <p:cNvPr id="2097315"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316" name="Picture 5"/>
          <p:cNvPicPr>
            <a:picLocks noChangeAspect="1"/>
          </p:cNvPicPr>
          <p:nvPr/>
        </p:nvPicPr>
        <p:blipFill>
          <a:blip r:embed="rId3"/>
          <a:stretch>
            <a:fillRect/>
          </a:stretch>
        </p:blipFill>
        <p:spPr>
          <a:xfrm>
            <a:off x="0" y="0"/>
            <a:ext cx="707137" cy="707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751">
                                            <p:txEl>
                                              <p:pRg st="0" end="0"/>
                                            </p:txEl>
                                          </p:spTgt>
                                        </p:tgtEl>
                                      </p:cBhvr>
                                    </p:animEffect>
                                    <p:animScale>
                                      <p:cBhvr>
                                        <p:cTn id="7" dur="250" autoRev="1" fill="hold"/>
                                        <p:tgtEl>
                                          <p:spTgt spid="1048751">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048751">
                                            <p:txEl>
                                              <p:pRg st="2" end="2"/>
                                            </p:txEl>
                                          </p:spTgt>
                                        </p:tgtEl>
                                      </p:cBhvr>
                                    </p:animEffect>
                                    <p:animScale>
                                      <p:cBhvr>
                                        <p:cTn id="12" dur="250" autoRev="1" fill="hold"/>
                                        <p:tgtEl>
                                          <p:spTgt spid="1048751">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48751">
                                            <p:txEl>
                                              <p:pRg st="3" end="3"/>
                                            </p:txEl>
                                          </p:spTgt>
                                        </p:tgtEl>
                                        <p:attrNameLst>
                                          <p:attrName>style.visibility</p:attrName>
                                        </p:attrNameLst>
                                      </p:cBhvr>
                                      <p:to>
                                        <p:strVal val="visible"/>
                                      </p:to>
                                    </p:set>
                                    <p:animEffect transition="in" filter="wipe(down)">
                                      <p:cBhvr>
                                        <p:cTn id="17" dur="500"/>
                                        <p:tgtEl>
                                          <p:spTgt spid="10487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48751">
                                            <p:txEl>
                                              <p:pRg st="4" end="4"/>
                                            </p:txEl>
                                          </p:spTgt>
                                        </p:tgtEl>
                                        <p:attrNameLst>
                                          <p:attrName>style.visibility</p:attrName>
                                        </p:attrNameLst>
                                      </p:cBhvr>
                                      <p:to>
                                        <p:strVal val="visible"/>
                                      </p:to>
                                    </p:set>
                                    <p:animEffect transition="in" filter="wipe(down)">
                                      <p:cBhvr>
                                        <p:cTn id="22" dur="500"/>
                                        <p:tgtEl>
                                          <p:spTgt spid="1048751">
                                            <p:txEl>
                                              <p:pRg st="4" end="4"/>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048751">
                                            <p:txEl>
                                              <p:pRg st="5" end="5"/>
                                            </p:txEl>
                                          </p:spTgt>
                                        </p:tgtEl>
                                        <p:attrNameLst>
                                          <p:attrName>style.visibility</p:attrName>
                                        </p:attrNameLst>
                                      </p:cBhvr>
                                      <p:to>
                                        <p:strVal val="visible"/>
                                      </p:to>
                                    </p:set>
                                    <p:animEffect transition="in" filter="wipe(down)">
                                      <p:cBhvr>
                                        <p:cTn id="25" dur="500"/>
                                        <p:tgtEl>
                                          <p:spTgt spid="1048751">
                                            <p:txEl>
                                              <p:pRg st="5" end="5"/>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1048751">
                                            <p:txEl>
                                              <p:pRg st="6" end="6"/>
                                            </p:txEl>
                                          </p:spTgt>
                                        </p:tgtEl>
                                        <p:attrNameLst>
                                          <p:attrName>style.visibility</p:attrName>
                                        </p:attrNameLst>
                                      </p:cBhvr>
                                      <p:to>
                                        <p:strVal val="visible"/>
                                      </p:to>
                                    </p:set>
                                    <p:animEffect transition="in" filter="wipe(down)">
                                      <p:cBhvr>
                                        <p:cTn id="28" dur="500"/>
                                        <p:tgtEl>
                                          <p:spTgt spid="1048751">
                                            <p:txEl>
                                              <p:pRg st="6" end="6"/>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1048751">
                                            <p:txEl>
                                              <p:pRg st="7" end="7"/>
                                            </p:txEl>
                                          </p:spTgt>
                                        </p:tgtEl>
                                        <p:attrNameLst>
                                          <p:attrName>style.visibility</p:attrName>
                                        </p:attrNameLst>
                                      </p:cBhvr>
                                      <p:to>
                                        <p:strVal val="visible"/>
                                      </p:to>
                                    </p:set>
                                    <p:animEffect transition="in" filter="wipe(down)">
                                      <p:cBhvr>
                                        <p:cTn id="31" dur="500"/>
                                        <p:tgtEl>
                                          <p:spTgt spid="1048751">
                                            <p:txEl>
                                              <p:pRg st="7" end="7"/>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1048751">
                                            <p:txEl>
                                              <p:pRg st="8" end="8"/>
                                            </p:txEl>
                                          </p:spTgt>
                                        </p:tgtEl>
                                        <p:attrNameLst>
                                          <p:attrName>style.visibility</p:attrName>
                                        </p:attrNameLst>
                                      </p:cBhvr>
                                      <p:to>
                                        <p:strVal val="visible"/>
                                      </p:to>
                                    </p:set>
                                    <p:animEffect transition="in" filter="wipe(down)">
                                      <p:cBhvr>
                                        <p:cTn id="34" dur="500"/>
                                        <p:tgtEl>
                                          <p:spTgt spid="10487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2"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753"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smtClean="0">
                <a:cs typeface="B Mitra" panose="00000400000000000000" pitchFamily="2" charset="-78"/>
              </a:rPr>
              <a:t>استراتژی زیرسیستم های تکنولوژی</a:t>
            </a:r>
          </a:p>
          <a:p>
            <a:pPr algn="just" rtl="1">
              <a:buFont typeface="Wingdings" panose="05000000000000000000" pitchFamily="2" charset="2"/>
              <a:buChar char="ü"/>
            </a:pPr>
            <a:endParaRPr lang="fa-IR" sz="1800" b="1" dirty="0" smtClean="0">
              <a:cs typeface="B Mitra" panose="00000400000000000000" pitchFamily="2" charset="-78"/>
            </a:endParaRPr>
          </a:p>
          <a:p>
            <a:pPr algn="just" rtl="1">
              <a:buFont typeface="Wingdings" panose="05000000000000000000" pitchFamily="2" charset="2"/>
              <a:buChar char="ü"/>
            </a:pPr>
            <a:r>
              <a:rPr lang="fa-IR" sz="1600" b="1" dirty="0" smtClean="0">
                <a:cs typeface="B Mitra" panose="00000400000000000000" pitchFamily="2" charset="-78"/>
              </a:rPr>
              <a:t>استراتژی های انتخاب تکنولوژی</a:t>
            </a:r>
          </a:p>
          <a:p>
            <a:pPr algn="just" rtl="1">
              <a:buFont typeface="Wingdings" panose="05000000000000000000" pitchFamily="2" charset="2"/>
              <a:buChar char="ü"/>
            </a:pPr>
            <a:r>
              <a:rPr lang="fa-IR" sz="1600" dirty="0" smtClean="0">
                <a:cs typeface="B Mitra" panose="00000400000000000000" pitchFamily="2" charset="-78"/>
              </a:rPr>
              <a:t>ماتریس نقشه پروژه در انتخاب</a:t>
            </a:r>
            <a:endParaRPr lang="fa-IR" sz="1600" dirty="0">
              <a:cs typeface="B Mitra" panose="00000400000000000000" pitchFamily="2" charset="-78"/>
            </a:endParaRPr>
          </a:p>
          <a:p>
            <a:pPr algn="just" rtl="1">
              <a:buFont typeface="+mj-lt"/>
              <a:buAutoNum type="arabicPeriod"/>
            </a:pP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p:txBody>
      </p:sp>
      <p:pic>
        <p:nvPicPr>
          <p:cNvPr id="2097317" name="Picture 3"/>
          <p:cNvPicPr>
            <a:picLocks noChangeAspect="1"/>
          </p:cNvPicPr>
          <p:nvPr/>
        </p:nvPicPr>
        <p:blipFill>
          <a:blip r:embed="rId2"/>
          <a:stretch>
            <a:fillRect/>
          </a:stretch>
        </p:blipFill>
        <p:spPr>
          <a:xfrm>
            <a:off x="457200" y="4701287"/>
            <a:ext cx="3511685" cy="333375"/>
          </a:xfrm>
          <a:prstGeom prst="rect">
            <a:avLst/>
          </a:prstGeom>
        </p:spPr>
      </p:pic>
      <p:pic>
        <p:nvPicPr>
          <p:cNvPr id="2097318"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319" name="Picture 5"/>
          <p:cNvPicPr>
            <a:picLocks noChangeAspect="1"/>
          </p:cNvPicPr>
          <p:nvPr/>
        </p:nvPicPr>
        <p:blipFill>
          <a:blip r:embed="rId3"/>
          <a:stretch>
            <a:fillRect/>
          </a:stretch>
        </p:blipFill>
        <p:spPr>
          <a:xfrm>
            <a:off x="0" y="0"/>
            <a:ext cx="707137" cy="707137"/>
          </a:xfrm>
          <a:prstGeom prst="rect">
            <a:avLst/>
          </a:prstGeom>
        </p:spPr>
      </p:pic>
      <p:graphicFrame>
        <p:nvGraphicFramePr>
          <p:cNvPr id="4194307" name="Table 1"/>
          <p:cNvGraphicFramePr>
            <a:graphicFrameLocks noGrp="1"/>
          </p:cNvGraphicFramePr>
          <p:nvPr/>
        </p:nvGraphicFramePr>
        <p:xfrm>
          <a:off x="2368231" y="2651103"/>
          <a:ext cx="3914158" cy="1624868"/>
        </p:xfrm>
        <a:graphic>
          <a:graphicData uri="http://schemas.openxmlformats.org/drawingml/2006/table">
            <a:tbl>
              <a:tblPr rtl="1" firstRow="1" bandRow="1">
                <a:tableStyleId>{5C22544A-7EE6-4342-B048-85BDC9FD1C3A}</a:tableStyleId>
              </a:tblPr>
              <a:tblGrid>
                <a:gridCol w="1953790"/>
                <a:gridCol w="1960368"/>
              </a:tblGrid>
              <a:tr h="838227">
                <a:tc>
                  <a:txBody>
                    <a:bodyPr/>
                    <a:lstStyle/>
                    <a:p>
                      <a:pPr algn="ctr" rtl="1"/>
                      <a:r>
                        <a:rPr lang="fa-IR" dirty="0" smtClean="0">
                          <a:cs typeface="B Mitra" panose="00000400000000000000" pitchFamily="2" charset="-78"/>
                        </a:rPr>
                        <a:t>تحقیق و توسعه پیشرفته</a:t>
                      </a:r>
                      <a:endParaRPr lang="fa-IR" dirty="0">
                        <a:cs typeface="B Mitra" panose="00000400000000000000" pitchFamily="2" charset="-78"/>
                      </a:endParaRPr>
                    </a:p>
                  </a:txBody>
                  <a:tcPr/>
                </a:tc>
                <a:tc>
                  <a:txBody>
                    <a:bodyPr/>
                    <a:lstStyle/>
                    <a:p>
                      <a:pPr algn="ctr" rtl="1"/>
                      <a:endParaRPr lang="fa-IR" dirty="0" smtClean="0">
                        <a:cs typeface="B Mitra" panose="00000400000000000000" pitchFamily="2" charset="-78"/>
                      </a:endParaRPr>
                    </a:p>
                    <a:p>
                      <a:pPr algn="ctr" rtl="1"/>
                      <a:r>
                        <a:rPr lang="fa-IR" dirty="0" smtClean="0">
                          <a:cs typeface="B Mitra" panose="00000400000000000000" pitchFamily="2" charset="-78"/>
                        </a:rPr>
                        <a:t>پلتفرم</a:t>
                      </a:r>
                      <a:endParaRPr lang="fa-IR" dirty="0">
                        <a:cs typeface="B Mitra" panose="00000400000000000000" pitchFamily="2" charset="-78"/>
                      </a:endParaRPr>
                    </a:p>
                  </a:txBody>
                  <a:tcPr/>
                </a:tc>
              </a:tr>
              <a:tr h="786641">
                <a:tc>
                  <a:txBody>
                    <a:bodyPr/>
                    <a:lstStyle/>
                    <a:p>
                      <a:pPr algn="ctr" rtl="1"/>
                      <a:endParaRPr lang="fa-IR" b="1" dirty="0" smtClean="0">
                        <a:solidFill>
                          <a:schemeClr val="bg1"/>
                        </a:solidFill>
                        <a:cs typeface="B Mitra" panose="00000400000000000000" pitchFamily="2" charset="-78"/>
                      </a:endParaRPr>
                    </a:p>
                    <a:p>
                      <a:pPr algn="ctr" rtl="1"/>
                      <a:r>
                        <a:rPr lang="fa-IR" b="1" dirty="0" smtClean="0">
                          <a:solidFill>
                            <a:schemeClr val="bg1"/>
                          </a:solidFill>
                          <a:cs typeface="B Mitra" panose="00000400000000000000" pitchFamily="2" charset="-78"/>
                        </a:rPr>
                        <a:t>دستاورد</a:t>
                      </a:r>
                      <a:endParaRPr lang="fa-IR" b="1" dirty="0">
                        <a:solidFill>
                          <a:schemeClr val="bg1"/>
                        </a:solidFill>
                        <a:cs typeface="B Mitra" panose="00000400000000000000" pitchFamily="2" charset="-78"/>
                      </a:endParaRPr>
                    </a:p>
                  </a:txBody>
                  <a:tcPr>
                    <a:solidFill>
                      <a:schemeClr val="accent1"/>
                    </a:solidFill>
                  </a:tcPr>
                </a:tc>
                <a:tc>
                  <a:txBody>
                    <a:bodyPr/>
                    <a:lstStyle/>
                    <a:p>
                      <a:pPr algn="ctr" rtl="1"/>
                      <a:endParaRPr lang="fa-IR" b="1" dirty="0" smtClean="0">
                        <a:solidFill>
                          <a:schemeClr val="bg1"/>
                        </a:solidFill>
                        <a:cs typeface="B Mitra" panose="00000400000000000000" pitchFamily="2" charset="-78"/>
                      </a:endParaRPr>
                    </a:p>
                    <a:p>
                      <a:pPr algn="ctr" rtl="1"/>
                      <a:r>
                        <a:rPr lang="fa-IR" b="1" dirty="0" smtClean="0">
                          <a:solidFill>
                            <a:schemeClr val="bg1"/>
                          </a:solidFill>
                          <a:cs typeface="B Mitra" panose="00000400000000000000" pitchFamily="2" charset="-78"/>
                        </a:rPr>
                        <a:t>اقتباسی</a:t>
                      </a:r>
                      <a:endParaRPr lang="fa-IR" b="1" dirty="0">
                        <a:solidFill>
                          <a:schemeClr val="bg1"/>
                        </a:solidFill>
                        <a:cs typeface="B Mitra" panose="00000400000000000000" pitchFamily="2" charset="-78"/>
                      </a:endParaRPr>
                    </a:p>
                  </a:txBody>
                  <a:tcPr>
                    <a:solidFill>
                      <a:schemeClr val="accent1"/>
                    </a:solidFill>
                  </a:tcPr>
                </a:tc>
              </a:tr>
            </a:tbl>
          </a:graphicData>
        </a:graphic>
      </p:graphicFrame>
      <p:sp>
        <p:nvSpPr>
          <p:cNvPr id="1048754" name="TextBox 2"/>
          <p:cNvSpPr txBox="1"/>
          <p:nvPr/>
        </p:nvSpPr>
        <p:spPr>
          <a:xfrm>
            <a:off x="5749537" y="4300810"/>
            <a:ext cx="624950" cy="734059"/>
          </a:xfrm>
          <a:prstGeom prst="rect">
            <a:avLst/>
          </a:prstGeom>
          <a:noFill/>
        </p:spPr>
        <p:txBody>
          <a:bodyPr wrap="square" rtlCol="1">
            <a:spAutoFit/>
          </a:bodyPr>
          <a:lstStyle/>
          <a:p>
            <a:pPr algn="ctr"/>
            <a:r>
              <a:rPr lang="fa-IR" dirty="0" smtClean="0">
                <a:solidFill>
                  <a:schemeClr val="bg1"/>
                </a:solidFill>
                <a:cs typeface="B Mitra" panose="00000400000000000000" pitchFamily="2" charset="-78"/>
              </a:rPr>
              <a:t>جدید</a:t>
            </a:r>
            <a:endParaRPr lang="fa-IR" dirty="0">
              <a:solidFill>
                <a:schemeClr val="bg1"/>
              </a:solidFill>
              <a:cs typeface="B Mitra" panose="00000400000000000000" pitchFamily="2" charset="-78"/>
            </a:endParaRPr>
          </a:p>
        </p:txBody>
      </p:sp>
      <p:sp>
        <p:nvSpPr>
          <p:cNvPr id="1048755" name="TextBox 8"/>
          <p:cNvSpPr txBox="1"/>
          <p:nvPr/>
        </p:nvSpPr>
        <p:spPr>
          <a:xfrm>
            <a:off x="3795220" y="4300810"/>
            <a:ext cx="1102935" cy="734059"/>
          </a:xfrm>
          <a:prstGeom prst="rect">
            <a:avLst/>
          </a:prstGeom>
          <a:noFill/>
        </p:spPr>
        <p:txBody>
          <a:bodyPr wrap="square" rtlCol="1">
            <a:spAutoFit/>
          </a:bodyPr>
          <a:lstStyle/>
          <a:p>
            <a:pPr algn="ctr"/>
            <a:r>
              <a:rPr lang="fa-IR" dirty="0" smtClean="0">
                <a:solidFill>
                  <a:schemeClr val="bg1"/>
                </a:solidFill>
                <a:cs typeface="B Mitra" panose="00000400000000000000" pitchFamily="2" charset="-78"/>
              </a:rPr>
              <a:t>تغییر محصول</a:t>
            </a:r>
            <a:endParaRPr lang="fa-IR" dirty="0">
              <a:solidFill>
                <a:schemeClr val="bg1"/>
              </a:solidFill>
              <a:cs typeface="B Mitra" panose="00000400000000000000" pitchFamily="2" charset="-78"/>
            </a:endParaRPr>
          </a:p>
        </p:txBody>
      </p:sp>
      <p:sp>
        <p:nvSpPr>
          <p:cNvPr id="1048756" name="TextBox 9"/>
          <p:cNvSpPr txBox="1"/>
          <p:nvPr/>
        </p:nvSpPr>
        <p:spPr>
          <a:xfrm>
            <a:off x="2265668" y="4317794"/>
            <a:ext cx="924863" cy="734059"/>
          </a:xfrm>
          <a:prstGeom prst="rect">
            <a:avLst/>
          </a:prstGeom>
          <a:noFill/>
        </p:spPr>
        <p:txBody>
          <a:bodyPr wrap="square" rtlCol="1">
            <a:spAutoFit/>
          </a:bodyPr>
          <a:lstStyle/>
          <a:p>
            <a:pPr algn="ctr"/>
            <a:r>
              <a:rPr lang="fa-IR" dirty="0" smtClean="0">
                <a:solidFill>
                  <a:schemeClr val="bg1"/>
                </a:solidFill>
                <a:cs typeface="B Mitra" panose="00000400000000000000" pitchFamily="2" charset="-78"/>
              </a:rPr>
              <a:t>اصلاح شده</a:t>
            </a:r>
            <a:endParaRPr lang="fa-IR" dirty="0">
              <a:solidFill>
                <a:schemeClr val="bg1"/>
              </a:solidFill>
              <a:cs typeface="B Mitra" panose="00000400000000000000" pitchFamily="2" charset="-78"/>
            </a:endParaRPr>
          </a:p>
        </p:txBody>
      </p:sp>
      <p:sp>
        <p:nvSpPr>
          <p:cNvPr id="1048757" name="TextBox 10"/>
          <p:cNvSpPr txBox="1"/>
          <p:nvPr/>
        </p:nvSpPr>
        <p:spPr>
          <a:xfrm>
            <a:off x="1190694" y="4005258"/>
            <a:ext cx="1074974" cy="734059"/>
          </a:xfrm>
          <a:prstGeom prst="rect">
            <a:avLst/>
          </a:prstGeom>
          <a:noFill/>
        </p:spPr>
        <p:txBody>
          <a:bodyPr wrap="square" rtlCol="1">
            <a:spAutoFit/>
          </a:bodyPr>
          <a:lstStyle/>
          <a:p>
            <a:pPr algn="ctr"/>
            <a:r>
              <a:rPr lang="fa-IR" dirty="0" smtClean="0">
                <a:solidFill>
                  <a:schemeClr val="bg1"/>
                </a:solidFill>
                <a:cs typeface="B Mitra" panose="00000400000000000000" pitchFamily="2" charset="-78"/>
              </a:rPr>
              <a:t>تغییر تدریجی</a:t>
            </a:r>
            <a:endParaRPr lang="fa-IR" dirty="0">
              <a:solidFill>
                <a:schemeClr val="bg1"/>
              </a:solidFill>
              <a:cs typeface="B Mitra" panose="00000400000000000000" pitchFamily="2" charset="-78"/>
            </a:endParaRPr>
          </a:p>
        </p:txBody>
      </p:sp>
      <p:sp>
        <p:nvSpPr>
          <p:cNvPr id="1048758" name="TextBox 11"/>
          <p:cNvSpPr txBox="1"/>
          <p:nvPr/>
        </p:nvSpPr>
        <p:spPr>
          <a:xfrm>
            <a:off x="1243321" y="2595691"/>
            <a:ext cx="969721" cy="734059"/>
          </a:xfrm>
          <a:prstGeom prst="rect">
            <a:avLst/>
          </a:prstGeom>
          <a:noFill/>
        </p:spPr>
        <p:txBody>
          <a:bodyPr wrap="square" rtlCol="1">
            <a:spAutoFit/>
          </a:bodyPr>
          <a:lstStyle/>
          <a:p>
            <a:pPr algn="ctr"/>
            <a:r>
              <a:rPr lang="fa-IR" dirty="0" smtClean="0">
                <a:solidFill>
                  <a:schemeClr val="bg1"/>
                </a:solidFill>
                <a:cs typeface="B Mitra" panose="00000400000000000000" pitchFamily="2" charset="-78"/>
              </a:rPr>
              <a:t>فرایند اصلی</a:t>
            </a:r>
            <a:endParaRPr lang="fa-IR" dirty="0">
              <a:solidFill>
                <a:schemeClr val="bg1"/>
              </a:solidFill>
              <a:cs typeface="B Mitra" panose="00000400000000000000" pitchFamily="2" charset="-78"/>
            </a:endParaRPr>
          </a:p>
        </p:txBody>
      </p:sp>
      <p:sp>
        <p:nvSpPr>
          <p:cNvPr id="1048759" name="TextBox 12"/>
          <p:cNvSpPr txBox="1"/>
          <p:nvPr/>
        </p:nvSpPr>
        <p:spPr>
          <a:xfrm>
            <a:off x="1440168" y="3059863"/>
            <a:ext cx="825500" cy="858608"/>
          </a:xfrm>
          <a:prstGeom prst="rect">
            <a:avLst/>
          </a:prstGeom>
          <a:noFill/>
        </p:spPr>
        <p:txBody>
          <a:bodyPr vert="vert270" wrap="square" rtlCol="1">
            <a:spAutoFit/>
          </a:bodyPr>
          <a:lstStyle/>
          <a:p>
            <a:pPr algn="ctr"/>
            <a:r>
              <a:rPr lang="fa-IR" dirty="0" smtClean="0">
                <a:solidFill>
                  <a:schemeClr val="bg1"/>
                </a:solidFill>
                <a:cs typeface="B Mitra" panose="00000400000000000000" pitchFamily="2" charset="-78"/>
              </a:rPr>
              <a:t>تغییر فرآیند</a:t>
            </a:r>
            <a:endParaRPr lang="fa-IR" dirty="0">
              <a:solidFill>
                <a:schemeClr val="bg1"/>
              </a:solidFill>
              <a:cs typeface="B Mitra"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753">
                                            <p:txEl>
                                              <p:pRg st="0" end="0"/>
                                            </p:txEl>
                                          </p:spTgt>
                                        </p:tgtEl>
                                      </p:cBhvr>
                                    </p:animEffect>
                                    <p:animScale>
                                      <p:cBhvr>
                                        <p:cTn id="7" dur="250" autoRev="1" fill="hold"/>
                                        <p:tgtEl>
                                          <p:spTgt spid="1048753">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048753">
                                            <p:txEl>
                                              <p:pRg st="2" end="2"/>
                                            </p:txEl>
                                          </p:spTgt>
                                        </p:tgtEl>
                                      </p:cBhvr>
                                    </p:animEffect>
                                    <p:animScale>
                                      <p:cBhvr>
                                        <p:cTn id="10" dur="250" autoRev="1" fill="hold"/>
                                        <p:tgtEl>
                                          <p:spTgt spid="1048753">
                                            <p:txEl>
                                              <p:pRg st="2" end="2"/>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1048753">
                                            <p:txEl>
                                              <p:pRg st="3" end="3"/>
                                            </p:txEl>
                                          </p:spTgt>
                                        </p:tgtEl>
                                      </p:cBhvr>
                                    </p:animEffect>
                                    <p:animScale>
                                      <p:cBhvr>
                                        <p:cTn id="13" dur="250" autoRev="1" fill="hold"/>
                                        <p:tgtEl>
                                          <p:spTgt spid="1048753">
                                            <p:txEl>
                                              <p:pRg st="3" end="3"/>
                                            </p:txEl>
                                          </p:spTgt>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194307"/>
                                        </p:tgtEl>
                                        <p:attrNameLst>
                                          <p:attrName>style.visibility</p:attrName>
                                        </p:attrNameLst>
                                      </p:cBhvr>
                                      <p:to>
                                        <p:strVal val="visible"/>
                                      </p:to>
                                    </p:set>
                                    <p:animEffect transition="in" filter="wipe(down)">
                                      <p:cBhvr>
                                        <p:cTn id="18" dur="500"/>
                                        <p:tgtEl>
                                          <p:spTgt spid="419430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48754"/>
                                        </p:tgtEl>
                                        <p:attrNameLst>
                                          <p:attrName>style.visibility</p:attrName>
                                        </p:attrNameLst>
                                      </p:cBhvr>
                                      <p:to>
                                        <p:strVal val="visible"/>
                                      </p:to>
                                    </p:set>
                                    <p:animEffect transition="in" filter="wipe(down)">
                                      <p:cBhvr>
                                        <p:cTn id="21" dur="500"/>
                                        <p:tgtEl>
                                          <p:spTgt spid="104875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48755"/>
                                        </p:tgtEl>
                                        <p:attrNameLst>
                                          <p:attrName>style.visibility</p:attrName>
                                        </p:attrNameLst>
                                      </p:cBhvr>
                                      <p:to>
                                        <p:strVal val="visible"/>
                                      </p:to>
                                    </p:set>
                                    <p:animEffect transition="in" filter="wipe(down)">
                                      <p:cBhvr>
                                        <p:cTn id="24" dur="500"/>
                                        <p:tgtEl>
                                          <p:spTgt spid="104875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48756"/>
                                        </p:tgtEl>
                                        <p:attrNameLst>
                                          <p:attrName>style.visibility</p:attrName>
                                        </p:attrNameLst>
                                      </p:cBhvr>
                                      <p:to>
                                        <p:strVal val="visible"/>
                                      </p:to>
                                    </p:set>
                                    <p:animEffect transition="in" filter="wipe(down)">
                                      <p:cBhvr>
                                        <p:cTn id="27" dur="500"/>
                                        <p:tgtEl>
                                          <p:spTgt spid="104875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048757"/>
                                        </p:tgtEl>
                                        <p:attrNameLst>
                                          <p:attrName>style.visibility</p:attrName>
                                        </p:attrNameLst>
                                      </p:cBhvr>
                                      <p:to>
                                        <p:strVal val="visible"/>
                                      </p:to>
                                    </p:set>
                                    <p:animEffect transition="in" filter="wipe(down)">
                                      <p:cBhvr>
                                        <p:cTn id="30" dur="500"/>
                                        <p:tgtEl>
                                          <p:spTgt spid="104875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048759"/>
                                        </p:tgtEl>
                                        <p:attrNameLst>
                                          <p:attrName>style.visibility</p:attrName>
                                        </p:attrNameLst>
                                      </p:cBhvr>
                                      <p:to>
                                        <p:strVal val="visible"/>
                                      </p:to>
                                    </p:set>
                                    <p:animEffect transition="in" filter="wipe(down)">
                                      <p:cBhvr>
                                        <p:cTn id="33" dur="500"/>
                                        <p:tgtEl>
                                          <p:spTgt spid="104875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048758"/>
                                        </p:tgtEl>
                                        <p:attrNameLst>
                                          <p:attrName>style.visibility</p:attrName>
                                        </p:attrNameLst>
                                      </p:cBhvr>
                                      <p:to>
                                        <p:strVal val="visible"/>
                                      </p:to>
                                    </p:set>
                                    <p:animEffect transition="in" filter="wipe(down)">
                                      <p:cBhvr>
                                        <p:cTn id="36" dur="500"/>
                                        <p:tgtEl>
                                          <p:spTgt spid="1048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54" grpId="0"/>
      <p:bldP spid="1048755" grpId="0"/>
      <p:bldP spid="1048756" grpId="0"/>
      <p:bldP spid="1048757" grpId="0"/>
      <p:bldP spid="1048758" grpId="0"/>
      <p:bldP spid="104875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2" name="Picture 31" descr="design_and_engineering_widescreen_template_interior2.png"/>
          <p:cNvPicPr>
            <a:picLocks noChangeAspect="1"/>
          </p:cNvPicPr>
          <p:nvPr/>
        </p:nvPicPr>
        <p:blipFill>
          <a:blip r:embed="rId2"/>
          <a:stretch>
            <a:fillRect/>
          </a:stretch>
        </p:blipFill>
        <p:spPr>
          <a:xfrm>
            <a:off x="0" y="0"/>
            <a:ext cx="9144000" cy="5147760"/>
          </a:xfrm>
          <a:prstGeom prst="rect">
            <a:avLst/>
          </a:prstGeom>
        </p:spPr>
      </p:pic>
      <p:sp>
        <p:nvSpPr>
          <p:cNvPr id="1048632" name="TextBox 3"/>
          <p:cNvSpPr txBox="1"/>
          <p:nvPr/>
        </p:nvSpPr>
        <p:spPr>
          <a:xfrm>
            <a:off x="487964" y="1244896"/>
            <a:ext cx="2070884" cy="681990"/>
          </a:xfrm>
          <a:prstGeom prst="rect">
            <a:avLst/>
          </a:prstGeom>
          <a:noFill/>
        </p:spPr>
        <p:txBody>
          <a:bodyPr wrap="square" rtlCol="0">
            <a:spAutoFit/>
          </a:bodyPr>
          <a:lstStyle/>
          <a:p>
            <a:pPr algn="just" rtl="1"/>
            <a:r>
              <a:rPr lang="fa-IR" sz="1100" dirty="0">
                <a:solidFill>
                  <a:schemeClr val="bg1"/>
                </a:solidFill>
                <a:cs typeface="B Mitra" panose="00000400000000000000" pitchFamily="2" charset="-78"/>
              </a:rPr>
              <a:t>نسل بعدی محصولات باید بهتر و کم هزینه تر از نسل فعلی محصولات باشند .</a:t>
            </a:r>
          </a:p>
        </p:txBody>
      </p:sp>
      <p:sp>
        <p:nvSpPr>
          <p:cNvPr id="1048633" name="TextBox 4"/>
          <p:cNvSpPr txBox="1"/>
          <p:nvPr/>
        </p:nvSpPr>
        <p:spPr>
          <a:xfrm>
            <a:off x="487964" y="888510"/>
            <a:ext cx="1864613" cy="662940"/>
          </a:xfrm>
          <a:prstGeom prst="rect">
            <a:avLst/>
          </a:prstGeom>
          <a:noFill/>
        </p:spPr>
        <p:txBody>
          <a:bodyPr wrap="none" rtlCol="0">
            <a:spAutoFit/>
          </a:bodyPr>
          <a:lstStyle/>
          <a:p>
            <a:pPr marL="342900" lvl="0" indent="-342900" algn="just" rtl="1">
              <a:spcBef>
                <a:spcPct val="20000"/>
              </a:spcBef>
              <a:buFont typeface="Wingdings" panose="05000000000000000000" pitchFamily="2" charset="2"/>
              <a:buChar char="ü"/>
            </a:pPr>
            <a:r>
              <a:rPr lang="fa-IR" sz="1600" dirty="0">
                <a:solidFill>
                  <a:srgbClr val="F2F2F2"/>
                </a:solidFill>
                <a:latin typeface="Helvetica Light"/>
                <a:cs typeface="B Mitra" panose="00000400000000000000" pitchFamily="2" charset="-78"/>
              </a:rPr>
              <a:t>بهبود و توسعه نا محدود</a:t>
            </a:r>
          </a:p>
        </p:txBody>
      </p:sp>
      <p:sp>
        <p:nvSpPr>
          <p:cNvPr id="1048634" name="TextBox 5"/>
          <p:cNvSpPr txBox="1"/>
          <p:nvPr/>
        </p:nvSpPr>
        <p:spPr>
          <a:xfrm>
            <a:off x="486222" y="3124912"/>
            <a:ext cx="2070884" cy="1666240"/>
          </a:xfrm>
          <a:prstGeom prst="rect">
            <a:avLst/>
          </a:prstGeom>
          <a:noFill/>
        </p:spPr>
        <p:txBody>
          <a:bodyPr wrap="square" rtlCol="0">
            <a:spAutoFit/>
          </a:bodyPr>
          <a:lstStyle/>
          <a:p>
            <a:pPr algn="just" rtl="1"/>
            <a:r>
              <a:rPr lang="fa-IR" sz="1100" dirty="0">
                <a:solidFill>
                  <a:schemeClr val="bg1"/>
                </a:solidFill>
                <a:cs typeface="B Mitra" panose="00000400000000000000" pitchFamily="2" charset="-78"/>
              </a:rPr>
              <a:t>آخرین دلیل ضرورت مدیریت تکنولوژی ، ضرورت آمادگی برای تغییرات است یعنی داشتن قابلیت توانایی به کارگیری عدم پیوستگی در عملکرد که با پیشرفت تدریجی مخالفت می کند و استفاده از این توانایی برای رسیدن به قابلیت های عادی .</a:t>
            </a:r>
          </a:p>
        </p:txBody>
      </p:sp>
      <p:sp>
        <p:nvSpPr>
          <p:cNvPr id="1048635" name="TextBox 6"/>
          <p:cNvSpPr txBox="1"/>
          <p:nvPr/>
        </p:nvSpPr>
        <p:spPr>
          <a:xfrm>
            <a:off x="818183" y="2759111"/>
            <a:ext cx="1534394" cy="662940"/>
          </a:xfrm>
          <a:prstGeom prst="rect">
            <a:avLst/>
          </a:prstGeom>
          <a:noFill/>
        </p:spPr>
        <p:txBody>
          <a:bodyPr wrap="none" rtlCol="0">
            <a:spAutoFit/>
          </a:bodyPr>
          <a:lstStyle/>
          <a:p>
            <a:pPr marL="342900" lvl="0" indent="-342900" algn="just" rtl="1">
              <a:spcBef>
                <a:spcPct val="20000"/>
              </a:spcBef>
              <a:buFont typeface="Wingdings" panose="05000000000000000000" pitchFamily="2" charset="2"/>
              <a:buChar char="ü"/>
            </a:pPr>
            <a:r>
              <a:rPr lang="fa-IR" sz="1600" dirty="0">
                <a:solidFill>
                  <a:srgbClr val="F2F2F2"/>
                </a:solidFill>
                <a:latin typeface="Helvetica Light"/>
                <a:cs typeface="B Mitra" panose="00000400000000000000" pitchFamily="2" charset="-78"/>
              </a:rPr>
              <a:t>امادگی برای تغییر</a:t>
            </a:r>
          </a:p>
        </p:txBody>
      </p:sp>
      <p:sp>
        <p:nvSpPr>
          <p:cNvPr id="1048636" name="Circular Arrow 12"/>
          <p:cNvSpPr/>
          <p:nvPr/>
        </p:nvSpPr>
        <p:spPr>
          <a:xfrm rot="8281792">
            <a:off x="2580992" y="801573"/>
            <a:ext cx="3964206" cy="4052021"/>
          </a:xfrm>
          <a:prstGeom prst="circularArrow">
            <a:avLst>
              <a:gd name="adj1" fmla="val 2920"/>
              <a:gd name="adj2" fmla="val 644148"/>
              <a:gd name="adj3" fmla="val 3867081"/>
              <a:gd name="adj4" fmla="val 11445762"/>
              <a:gd name="adj5" fmla="val 259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tx1"/>
              </a:solidFill>
            </a:endParaRPr>
          </a:p>
        </p:txBody>
      </p:sp>
      <p:sp>
        <p:nvSpPr>
          <p:cNvPr id="1048637" name="Oval 16"/>
          <p:cNvSpPr/>
          <p:nvPr/>
        </p:nvSpPr>
        <p:spPr>
          <a:xfrm>
            <a:off x="5749563" y="3722642"/>
            <a:ext cx="709943" cy="709943"/>
          </a:xfrm>
          <a:prstGeom prst="ellipse">
            <a:avLst/>
          </a:prstGeom>
          <a:solidFill>
            <a:schemeClr val="bg1"/>
          </a:solidFill>
          <a:ln w="508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8638" name="Oval 17"/>
          <p:cNvSpPr/>
          <p:nvPr/>
        </p:nvSpPr>
        <p:spPr>
          <a:xfrm>
            <a:off x="2733326" y="3755926"/>
            <a:ext cx="709943" cy="709943"/>
          </a:xfrm>
          <a:prstGeom prst="ellipse">
            <a:avLst/>
          </a:prstGeom>
          <a:solidFill>
            <a:schemeClr val="bg1"/>
          </a:solidFill>
          <a:ln w="508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8639" name="Oval 18"/>
          <p:cNvSpPr/>
          <p:nvPr/>
        </p:nvSpPr>
        <p:spPr>
          <a:xfrm>
            <a:off x="2798456" y="1167004"/>
            <a:ext cx="709943" cy="709943"/>
          </a:xfrm>
          <a:prstGeom prst="ellipse">
            <a:avLst/>
          </a:prstGeom>
          <a:solidFill>
            <a:schemeClr val="bg1"/>
          </a:solidFill>
          <a:ln w="508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8640" name="Oval 19"/>
          <p:cNvSpPr/>
          <p:nvPr/>
        </p:nvSpPr>
        <p:spPr>
          <a:xfrm>
            <a:off x="5673578" y="1185545"/>
            <a:ext cx="709943" cy="709943"/>
          </a:xfrm>
          <a:prstGeom prst="ellipse">
            <a:avLst/>
          </a:prstGeom>
          <a:solidFill>
            <a:schemeClr val="bg1"/>
          </a:solidFill>
          <a:ln w="508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8641" name="TextBox 20"/>
          <p:cNvSpPr txBox="1"/>
          <p:nvPr/>
        </p:nvSpPr>
        <p:spPr>
          <a:xfrm>
            <a:off x="2961107" y="1246938"/>
            <a:ext cx="375427" cy="574040"/>
          </a:xfrm>
          <a:prstGeom prst="rect">
            <a:avLst/>
          </a:prstGeom>
          <a:noFill/>
        </p:spPr>
        <p:txBody>
          <a:bodyPr wrap="none" rtlCol="0">
            <a:spAutoFit/>
          </a:bodyPr>
          <a:lstStyle/>
          <a:p>
            <a:r>
              <a:rPr lang="en-US" sz="2700" dirty="0" smtClean="0">
                <a:latin typeface="Helvetica Light"/>
                <a:cs typeface="Helvetica"/>
              </a:rPr>
              <a:t>4</a:t>
            </a:r>
            <a:endParaRPr lang="en-US" sz="2700" dirty="0">
              <a:latin typeface="Helvetica Light"/>
              <a:cs typeface="Helvetica"/>
            </a:endParaRPr>
          </a:p>
        </p:txBody>
      </p:sp>
      <p:sp>
        <p:nvSpPr>
          <p:cNvPr id="1048642" name="TextBox 21"/>
          <p:cNvSpPr txBox="1"/>
          <p:nvPr/>
        </p:nvSpPr>
        <p:spPr>
          <a:xfrm>
            <a:off x="2891851" y="3830670"/>
            <a:ext cx="375427" cy="574039"/>
          </a:xfrm>
          <a:prstGeom prst="rect">
            <a:avLst/>
          </a:prstGeom>
          <a:noFill/>
        </p:spPr>
        <p:txBody>
          <a:bodyPr wrap="none" rtlCol="0">
            <a:spAutoFit/>
          </a:bodyPr>
          <a:lstStyle/>
          <a:p>
            <a:r>
              <a:rPr lang="en-US" sz="2700" dirty="0" smtClean="0">
                <a:latin typeface="Helvetica Light"/>
                <a:cs typeface="Helvetica"/>
              </a:rPr>
              <a:t>3</a:t>
            </a:r>
            <a:endParaRPr lang="en-US" sz="2700" dirty="0">
              <a:latin typeface="Helvetica Light"/>
              <a:cs typeface="Helvetica"/>
            </a:endParaRPr>
          </a:p>
        </p:txBody>
      </p:sp>
      <p:sp>
        <p:nvSpPr>
          <p:cNvPr id="1048643" name="TextBox 22"/>
          <p:cNvSpPr txBox="1"/>
          <p:nvPr/>
        </p:nvSpPr>
        <p:spPr>
          <a:xfrm>
            <a:off x="5935387" y="3809607"/>
            <a:ext cx="375427" cy="574039"/>
          </a:xfrm>
          <a:prstGeom prst="rect">
            <a:avLst/>
          </a:prstGeom>
          <a:noFill/>
        </p:spPr>
        <p:txBody>
          <a:bodyPr wrap="none" rtlCol="0">
            <a:spAutoFit/>
          </a:bodyPr>
          <a:lstStyle/>
          <a:p>
            <a:r>
              <a:rPr lang="en-US" sz="2700" dirty="0" smtClean="0">
                <a:latin typeface="Helvetica Light"/>
                <a:cs typeface="Helvetica"/>
              </a:rPr>
              <a:t>2</a:t>
            </a:r>
            <a:endParaRPr lang="en-US" sz="2700" dirty="0">
              <a:latin typeface="Helvetica Light"/>
              <a:cs typeface="Helvetica"/>
            </a:endParaRPr>
          </a:p>
        </p:txBody>
      </p:sp>
      <p:sp>
        <p:nvSpPr>
          <p:cNvPr id="1048644" name="TextBox 23"/>
          <p:cNvSpPr txBox="1"/>
          <p:nvPr/>
        </p:nvSpPr>
        <p:spPr>
          <a:xfrm>
            <a:off x="5845753" y="1251210"/>
            <a:ext cx="375427" cy="574039"/>
          </a:xfrm>
          <a:prstGeom prst="rect">
            <a:avLst/>
          </a:prstGeom>
          <a:noFill/>
        </p:spPr>
        <p:txBody>
          <a:bodyPr wrap="none" rtlCol="0">
            <a:spAutoFit/>
          </a:bodyPr>
          <a:lstStyle/>
          <a:p>
            <a:r>
              <a:rPr lang="en-US" sz="2700" dirty="0" smtClean="0">
                <a:latin typeface="Helvetica Light"/>
                <a:cs typeface="Helvetica"/>
              </a:rPr>
              <a:t>1</a:t>
            </a:r>
            <a:endParaRPr lang="en-US" sz="2700" dirty="0">
              <a:latin typeface="Helvetica Light"/>
              <a:cs typeface="Helvetica"/>
            </a:endParaRPr>
          </a:p>
        </p:txBody>
      </p:sp>
      <p:sp>
        <p:nvSpPr>
          <p:cNvPr id="1048645" name="TextBox 25"/>
          <p:cNvSpPr txBox="1"/>
          <p:nvPr/>
        </p:nvSpPr>
        <p:spPr>
          <a:xfrm>
            <a:off x="6780825" y="1244896"/>
            <a:ext cx="2070884" cy="2256790"/>
          </a:xfrm>
          <a:prstGeom prst="rect">
            <a:avLst/>
          </a:prstGeom>
          <a:noFill/>
        </p:spPr>
        <p:txBody>
          <a:bodyPr wrap="square" rtlCol="0">
            <a:spAutoFit/>
          </a:bodyPr>
          <a:lstStyle/>
          <a:p>
            <a:pPr algn="just" rtl="1"/>
            <a:r>
              <a:rPr lang="fa-IR" sz="1100" dirty="0">
                <a:solidFill>
                  <a:schemeClr val="bg1"/>
                </a:solidFill>
                <a:cs typeface="B Mitra" panose="00000400000000000000" pitchFamily="2" charset="-78"/>
              </a:rPr>
              <a:t>برای آنکه تکنولوژی به عنوان نیاز جامعه فعالیت کند، اولین قید در انتخاب آن محافظه کاری است یعنی اینکه داده ای اساسی دال بر اینکه تکنولوژی بصورت مشخص شده عمل می کندوجود داشته باشد. قید دوم آن است که محدوه وشکل کاربرد در حد امکان باید ثابت باشد یعنی الزامات آن ثابت بوده وتغییر نکنند .</a:t>
            </a:r>
          </a:p>
        </p:txBody>
      </p:sp>
      <p:sp>
        <p:nvSpPr>
          <p:cNvPr id="1048646" name="TextBox 26"/>
          <p:cNvSpPr txBox="1"/>
          <p:nvPr/>
        </p:nvSpPr>
        <p:spPr>
          <a:xfrm>
            <a:off x="6733262" y="888510"/>
            <a:ext cx="1996059" cy="662940"/>
          </a:xfrm>
          <a:prstGeom prst="rect">
            <a:avLst/>
          </a:prstGeom>
          <a:noFill/>
        </p:spPr>
        <p:txBody>
          <a:bodyPr wrap="none" rtlCol="0">
            <a:spAutoFit/>
          </a:bodyPr>
          <a:lstStyle/>
          <a:p>
            <a:pPr marL="342900" lvl="0" indent="-342900" algn="just" rtl="1">
              <a:spcBef>
                <a:spcPct val="20000"/>
              </a:spcBef>
              <a:buFont typeface="Wingdings" panose="05000000000000000000" pitchFamily="2" charset="2"/>
              <a:buChar char="ü"/>
            </a:pPr>
            <a:r>
              <a:rPr lang="fa-IR" sz="1600" dirty="0">
                <a:solidFill>
                  <a:srgbClr val="F2F2F2"/>
                </a:solidFill>
                <a:latin typeface="Helvetica Light"/>
                <a:cs typeface="B Mitra" panose="00000400000000000000" pitchFamily="2" charset="-78"/>
              </a:rPr>
              <a:t>غیر قابل تحمل بودن خطا</a:t>
            </a:r>
          </a:p>
        </p:txBody>
      </p:sp>
      <p:sp>
        <p:nvSpPr>
          <p:cNvPr id="1048647" name="TextBox 27"/>
          <p:cNvSpPr txBox="1"/>
          <p:nvPr/>
        </p:nvSpPr>
        <p:spPr>
          <a:xfrm>
            <a:off x="6779083" y="3124912"/>
            <a:ext cx="2070884" cy="1863090"/>
          </a:xfrm>
          <a:prstGeom prst="rect">
            <a:avLst/>
          </a:prstGeom>
          <a:noFill/>
        </p:spPr>
        <p:txBody>
          <a:bodyPr wrap="square" rtlCol="0">
            <a:spAutoFit/>
          </a:bodyPr>
          <a:lstStyle/>
          <a:p>
            <a:pPr algn="just" rtl="1"/>
            <a:r>
              <a:rPr lang="fa-IR" sz="1100" dirty="0">
                <a:solidFill>
                  <a:schemeClr val="bg1"/>
                </a:solidFill>
                <a:cs typeface="B Mitra" panose="00000400000000000000" pitchFamily="2" charset="-78"/>
              </a:rPr>
              <a:t>تکنولوژی باید حداکثر اثربخشی هزینه ها را درحین حفظ موقعیت رقابتی داشته باشد . بطور کلی برای هر مشکلی بیش از یک راه حل تکنولوژیک وجود دارد و مدیر تکنولوژی شایسته ، بهترین راه حل با اثر بخش ترین شکل صرف هزینه را انتخاب می کند .</a:t>
            </a:r>
          </a:p>
        </p:txBody>
      </p:sp>
      <p:sp>
        <p:nvSpPr>
          <p:cNvPr id="1048648" name="TextBox 28"/>
          <p:cNvSpPr txBox="1"/>
          <p:nvPr/>
        </p:nvSpPr>
        <p:spPr>
          <a:xfrm>
            <a:off x="7711094" y="2761494"/>
            <a:ext cx="1018227" cy="662940"/>
          </a:xfrm>
          <a:prstGeom prst="rect">
            <a:avLst/>
          </a:prstGeom>
          <a:noFill/>
        </p:spPr>
        <p:txBody>
          <a:bodyPr wrap="none" rtlCol="0">
            <a:spAutoFit/>
          </a:bodyPr>
          <a:lstStyle/>
          <a:p>
            <a:pPr marL="342900" lvl="0" indent="-342900" algn="just" rtl="1">
              <a:spcBef>
                <a:spcPct val="20000"/>
              </a:spcBef>
              <a:buFont typeface="Wingdings" panose="05000000000000000000" pitchFamily="2" charset="2"/>
              <a:buChar char="ü"/>
            </a:pPr>
            <a:r>
              <a:rPr lang="fa-IR" sz="1600" dirty="0">
                <a:solidFill>
                  <a:srgbClr val="F2F2F2"/>
                </a:solidFill>
                <a:latin typeface="Helvetica Light"/>
                <a:cs typeface="B Mitra" panose="00000400000000000000" pitchFamily="2" charset="-78"/>
              </a:rPr>
              <a:t>هزینه ها</a:t>
            </a:r>
          </a:p>
        </p:txBody>
      </p:sp>
      <p:sp>
        <p:nvSpPr>
          <p:cNvPr id="1048649" name="Title 1"/>
          <p:cNvSpPr>
            <a:spLocks noGrp="1"/>
          </p:cNvSpPr>
          <p:nvPr>
            <p:ph type="title"/>
          </p:nvPr>
        </p:nvSpPr>
        <p:spPr>
          <a:xfrm>
            <a:off x="457200" y="205979"/>
            <a:ext cx="7904618" cy="554133"/>
          </a:xfrm>
        </p:spPr>
        <p:txBody>
          <a:bodyPr/>
          <a:lstStyle/>
          <a:p>
            <a:pPr algn="ctr" rtl="1"/>
            <a:r>
              <a:rPr lang="fa-IR" dirty="0" smtClean="0">
                <a:cs typeface="B Titr" panose="00000700000000000000" pitchFamily="2" charset="-78"/>
              </a:rPr>
              <a:t>مدیریت تکنولوژی</a:t>
            </a:r>
            <a:endParaRPr lang="fa-IR" dirty="0">
              <a:cs typeface="B Titr" panose="00000700000000000000" pitchFamily="2" charset="-78"/>
            </a:endParaRPr>
          </a:p>
        </p:txBody>
      </p:sp>
      <p:sp>
        <p:nvSpPr>
          <p:cNvPr id="1048650" name="TextBox 29"/>
          <p:cNvSpPr txBox="1"/>
          <p:nvPr/>
        </p:nvSpPr>
        <p:spPr>
          <a:xfrm>
            <a:off x="4028636" y="2612139"/>
            <a:ext cx="1086728" cy="681989"/>
          </a:xfrm>
          <a:prstGeom prst="rect">
            <a:avLst/>
          </a:prstGeom>
          <a:noFill/>
        </p:spPr>
        <p:txBody>
          <a:bodyPr wrap="square" rtlCol="0">
            <a:spAutoFit/>
          </a:bodyPr>
          <a:lstStyle/>
          <a:p>
            <a:pPr lvl="0" algn="ctr" rtl="1">
              <a:spcBef>
                <a:spcPct val="20000"/>
              </a:spcBef>
            </a:pPr>
            <a:r>
              <a:rPr lang="fa-IR" sz="1100" b="1" dirty="0">
                <a:solidFill>
                  <a:srgbClr val="F2F2F2"/>
                </a:solidFill>
                <a:latin typeface="Helvetica Light"/>
                <a:cs typeface="B Mitra" panose="00000400000000000000" pitchFamily="2" charset="-78"/>
              </a:rPr>
              <a:t>دلایل ضرورت </a:t>
            </a:r>
            <a:r>
              <a:rPr lang="fa-IR" sz="1100" b="1" dirty="0" smtClean="0">
                <a:solidFill>
                  <a:srgbClr val="F2F2F2"/>
                </a:solidFill>
                <a:latin typeface="Helvetica Light"/>
                <a:cs typeface="B Mitra" panose="00000400000000000000" pitchFamily="2" charset="-78"/>
              </a:rPr>
              <a:t>مدیریت تکنولوژی</a:t>
            </a:r>
            <a:endParaRPr lang="fa-IR" sz="1100" b="1" dirty="0">
              <a:solidFill>
                <a:srgbClr val="F2F2F2"/>
              </a:solidFill>
              <a:latin typeface="Helvetica Light"/>
              <a:cs typeface="B Mitra"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48650"/>
                                        </p:tgtEl>
                                        <p:attrNameLst>
                                          <p:attrName>style.visibility</p:attrName>
                                        </p:attrNameLst>
                                      </p:cBhvr>
                                      <p:to>
                                        <p:strVal val="visible"/>
                                      </p:to>
                                    </p:set>
                                    <p:animEffect transition="in" filter="fade">
                                      <p:cBhvr>
                                        <p:cTn id="7" dur="2000"/>
                                        <p:tgtEl>
                                          <p:spTgt spid="1048650"/>
                                        </p:tgtEl>
                                      </p:cBhvr>
                                    </p:animEffect>
                                    <p:anim calcmode="lin" valueType="num">
                                      <p:cBhvr>
                                        <p:cTn id="8" dur="2000" fill="hold"/>
                                        <p:tgtEl>
                                          <p:spTgt spid="1048650"/>
                                        </p:tgtEl>
                                        <p:attrNameLst>
                                          <p:attrName>ppt_w</p:attrName>
                                        </p:attrNameLst>
                                      </p:cBhvr>
                                      <p:tavLst>
                                        <p:tav tm="0" fmla="#ppt_w*sin(2.5*pi*$)">
                                          <p:val>
                                            <p:fltVal val="0"/>
                                          </p:val>
                                        </p:tav>
                                        <p:tav tm="100000">
                                          <p:val>
                                            <p:fltVal val="1"/>
                                          </p:val>
                                        </p:tav>
                                      </p:tavLst>
                                    </p:anim>
                                    <p:anim calcmode="lin" valueType="num">
                                      <p:cBhvr>
                                        <p:cTn id="9" dur="2000" fill="hold"/>
                                        <p:tgtEl>
                                          <p:spTgt spid="104865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048636"/>
                                        </p:tgtEl>
                                        <p:attrNameLst>
                                          <p:attrName>style.visibility</p:attrName>
                                        </p:attrNameLst>
                                      </p:cBhvr>
                                      <p:to>
                                        <p:strVal val="visible"/>
                                      </p:to>
                                    </p:set>
                                    <p:animEffect transition="in" filter="wheel(1)">
                                      <p:cBhvr>
                                        <p:cTn id="14" dur="2000"/>
                                        <p:tgtEl>
                                          <p:spTgt spid="104863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048640"/>
                                        </p:tgtEl>
                                        <p:attrNameLst>
                                          <p:attrName>style.visibility</p:attrName>
                                        </p:attrNameLst>
                                      </p:cBhvr>
                                      <p:to>
                                        <p:strVal val="visible"/>
                                      </p:to>
                                    </p:set>
                                    <p:animEffect transition="in" filter="wheel(1)">
                                      <p:cBhvr>
                                        <p:cTn id="19" dur="2000"/>
                                        <p:tgtEl>
                                          <p:spTgt spid="1048640"/>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048644"/>
                                        </p:tgtEl>
                                        <p:attrNameLst>
                                          <p:attrName>style.visibility</p:attrName>
                                        </p:attrNameLst>
                                      </p:cBhvr>
                                      <p:to>
                                        <p:strVal val="visible"/>
                                      </p:to>
                                    </p:set>
                                    <p:animEffect transition="in" filter="wheel(1)">
                                      <p:cBhvr>
                                        <p:cTn id="22" dur="2000"/>
                                        <p:tgtEl>
                                          <p:spTgt spid="1048644"/>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048646">
                                            <p:txEl>
                                              <p:pRg st="0" end="0"/>
                                            </p:txEl>
                                          </p:spTgt>
                                        </p:tgtEl>
                                        <p:attrNameLst>
                                          <p:attrName>style.visibility</p:attrName>
                                        </p:attrNameLst>
                                      </p:cBhvr>
                                      <p:to>
                                        <p:strVal val="visible"/>
                                      </p:to>
                                    </p:set>
                                    <p:animEffect transition="in" filter="fade">
                                      <p:cBhvr>
                                        <p:cTn id="27" dur="1000"/>
                                        <p:tgtEl>
                                          <p:spTgt spid="1048646">
                                            <p:txEl>
                                              <p:pRg st="0" end="0"/>
                                            </p:txEl>
                                          </p:spTgt>
                                        </p:tgtEl>
                                      </p:cBhvr>
                                    </p:animEffect>
                                    <p:anim calcmode="lin" valueType="num">
                                      <p:cBhvr>
                                        <p:cTn id="28" dur="1000" fill="hold"/>
                                        <p:tgtEl>
                                          <p:spTgt spid="1048646">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048646">
                                            <p:txEl>
                                              <p:pRg st="0" end="0"/>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048645">
                                            <p:txEl>
                                              <p:pRg st="0" end="0"/>
                                            </p:txEl>
                                          </p:spTgt>
                                        </p:tgtEl>
                                        <p:attrNameLst>
                                          <p:attrName>style.visibility</p:attrName>
                                        </p:attrNameLst>
                                      </p:cBhvr>
                                      <p:to>
                                        <p:strVal val="visible"/>
                                      </p:to>
                                    </p:set>
                                    <p:animEffect transition="in" filter="fade">
                                      <p:cBhvr>
                                        <p:cTn id="32" dur="1000"/>
                                        <p:tgtEl>
                                          <p:spTgt spid="1048645">
                                            <p:txEl>
                                              <p:pRg st="0" end="0"/>
                                            </p:txEl>
                                          </p:spTgt>
                                        </p:tgtEl>
                                      </p:cBhvr>
                                    </p:animEffect>
                                    <p:anim calcmode="lin" valueType="num">
                                      <p:cBhvr>
                                        <p:cTn id="33" dur="1000" fill="hold"/>
                                        <p:tgtEl>
                                          <p:spTgt spid="1048645">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104864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048637"/>
                                        </p:tgtEl>
                                        <p:attrNameLst>
                                          <p:attrName>style.visibility</p:attrName>
                                        </p:attrNameLst>
                                      </p:cBhvr>
                                      <p:to>
                                        <p:strVal val="visible"/>
                                      </p:to>
                                    </p:set>
                                    <p:animEffect transition="in" filter="wheel(1)">
                                      <p:cBhvr>
                                        <p:cTn id="39" dur="2000"/>
                                        <p:tgtEl>
                                          <p:spTgt spid="1048637"/>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1048643"/>
                                        </p:tgtEl>
                                        <p:attrNameLst>
                                          <p:attrName>style.visibility</p:attrName>
                                        </p:attrNameLst>
                                      </p:cBhvr>
                                      <p:to>
                                        <p:strVal val="visible"/>
                                      </p:to>
                                    </p:set>
                                    <p:animEffect transition="in" filter="wheel(1)">
                                      <p:cBhvr>
                                        <p:cTn id="42" dur="2000"/>
                                        <p:tgtEl>
                                          <p:spTgt spid="1048643"/>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048648">
                                            <p:txEl>
                                              <p:pRg st="0" end="0"/>
                                            </p:txEl>
                                          </p:spTgt>
                                        </p:tgtEl>
                                        <p:attrNameLst>
                                          <p:attrName>style.visibility</p:attrName>
                                        </p:attrNameLst>
                                      </p:cBhvr>
                                      <p:to>
                                        <p:strVal val="visible"/>
                                      </p:to>
                                    </p:set>
                                    <p:animEffect transition="in" filter="fade">
                                      <p:cBhvr>
                                        <p:cTn id="47" dur="1000"/>
                                        <p:tgtEl>
                                          <p:spTgt spid="1048648">
                                            <p:txEl>
                                              <p:pRg st="0" end="0"/>
                                            </p:txEl>
                                          </p:spTgt>
                                        </p:tgtEl>
                                      </p:cBhvr>
                                    </p:animEffect>
                                    <p:anim calcmode="lin" valueType="num">
                                      <p:cBhvr>
                                        <p:cTn id="48" dur="1000" fill="hold"/>
                                        <p:tgtEl>
                                          <p:spTgt spid="1048648">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48648">
                                            <p:txEl>
                                              <p:pRg st="0" end="0"/>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048647">
                                            <p:txEl>
                                              <p:pRg st="0" end="0"/>
                                            </p:txEl>
                                          </p:spTgt>
                                        </p:tgtEl>
                                        <p:attrNameLst>
                                          <p:attrName>style.visibility</p:attrName>
                                        </p:attrNameLst>
                                      </p:cBhvr>
                                      <p:to>
                                        <p:strVal val="visible"/>
                                      </p:to>
                                    </p:set>
                                    <p:animEffect transition="in" filter="fade">
                                      <p:cBhvr>
                                        <p:cTn id="52" dur="1000"/>
                                        <p:tgtEl>
                                          <p:spTgt spid="1048647">
                                            <p:txEl>
                                              <p:pRg st="0" end="0"/>
                                            </p:txEl>
                                          </p:spTgt>
                                        </p:tgtEl>
                                      </p:cBhvr>
                                    </p:animEffect>
                                    <p:anim calcmode="lin" valueType="num">
                                      <p:cBhvr>
                                        <p:cTn id="53" dur="1000" fill="hold"/>
                                        <p:tgtEl>
                                          <p:spTgt spid="1048647">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10486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1048642"/>
                                        </p:tgtEl>
                                        <p:attrNameLst>
                                          <p:attrName>style.visibility</p:attrName>
                                        </p:attrNameLst>
                                      </p:cBhvr>
                                      <p:to>
                                        <p:strVal val="visible"/>
                                      </p:to>
                                    </p:set>
                                    <p:animEffect transition="in" filter="wheel(1)">
                                      <p:cBhvr>
                                        <p:cTn id="59" dur="2000"/>
                                        <p:tgtEl>
                                          <p:spTgt spid="1048642"/>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1048638"/>
                                        </p:tgtEl>
                                        <p:attrNameLst>
                                          <p:attrName>style.visibility</p:attrName>
                                        </p:attrNameLst>
                                      </p:cBhvr>
                                      <p:to>
                                        <p:strVal val="visible"/>
                                      </p:to>
                                    </p:set>
                                    <p:animEffect transition="in" filter="wheel(1)">
                                      <p:cBhvr>
                                        <p:cTn id="62" dur="2000"/>
                                        <p:tgtEl>
                                          <p:spTgt spid="1048638"/>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048635">
                                            <p:txEl>
                                              <p:pRg st="0" end="0"/>
                                            </p:txEl>
                                          </p:spTgt>
                                        </p:tgtEl>
                                        <p:attrNameLst>
                                          <p:attrName>style.visibility</p:attrName>
                                        </p:attrNameLst>
                                      </p:cBhvr>
                                      <p:to>
                                        <p:strVal val="visible"/>
                                      </p:to>
                                    </p:set>
                                    <p:animEffect transition="in" filter="fade">
                                      <p:cBhvr>
                                        <p:cTn id="67" dur="1000"/>
                                        <p:tgtEl>
                                          <p:spTgt spid="1048635">
                                            <p:txEl>
                                              <p:pRg st="0" end="0"/>
                                            </p:txEl>
                                          </p:spTgt>
                                        </p:tgtEl>
                                      </p:cBhvr>
                                    </p:animEffect>
                                    <p:anim calcmode="lin" valueType="num">
                                      <p:cBhvr>
                                        <p:cTn id="68" dur="1000" fill="hold"/>
                                        <p:tgtEl>
                                          <p:spTgt spid="1048635">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1048635">
                                            <p:txEl>
                                              <p:pRg st="0" end="0"/>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048634">
                                            <p:txEl>
                                              <p:pRg st="0" end="0"/>
                                            </p:txEl>
                                          </p:spTgt>
                                        </p:tgtEl>
                                        <p:attrNameLst>
                                          <p:attrName>style.visibility</p:attrName>
                                        </p:attrNameLst>
                                      </p:cBhvr>
                                      <p:to>
                                        <p:strVal val="visible"/>
                                      </p:to>
                                    </p:set>
                                    <p:animEffect transition="in" filter="fade">
                                      <p:cBhvr>
                                        <p:cTn id="72" dur="1000"/>
                                        <p:tgtEl>
                                          <p:spTgt spid="1048634">
                                            <p:txEl>
                                              <p:pRg st="0" end="0"/>
                                            </p:txEl>
                                          </p:spTgt>
                                        </p:tgtEl>
                                      </p:cBhvr>
                                    </p:animEffect>
                                    <p:anim calcmode="lin" valueType="num">
                                      <p:cBhvr>
                                        <p:cTn id="73" dur="1000" fill="hold"/>
                                        <p:tgtEl>
                                          <p:spTgt spid="1048634">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10486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1" presetClass="entr" presetSubtype="1" fill="hold" grpId="0" nodeType="clickEffect">
                                  <p:stCondLst>
                                    <p:cond delay="0"/>
                                  </p:stCondLst>
                                  <p:childTnLst>
                                    <p:set>
                                      <p:cBhvr>
                                        <p:cTn id="78" dur="1" fill="hold">
                                          <p:stCondLst>
                                            <p:cond delay="0"/>
                                          </p:stCondLst>
                                        </p:cTn>
                                        <p:tgtEl>
                                          <p:spTgt spid="1048639"/>
                                        </p:tgtEl>
                                        <p:attrNameLst>
                                          <p:attrName>style.visibility</p:attrName>
                                        </p:attrNameLst>
                                      </p:cBhvr>
                                      <p:to>
                                        <p:strVal val="visible"/>
                                      </p:to>
                                    </p:set>
                                    <p:animEffect transition="in" filter="wheel(1)">
                                      <p:cBhvr>
                                        <p:cTn id="79" dur="2000"/>
                                        <p:tgtEl>
                                          <p:spTgt spid="1048639"/>
                                        </p:tgtEl>
                                      </p:cBhvr>
                                    </p:animEffect>
                                  </p:childTnLst>
                                </p:cTn>
                              </p:par>
                              <p:par>
                                <p:cTn id="80" presetID="21" presetClass="entr" presetSubtype="1" fill="hold" grpId="0" nodeType="withEffect">
                                  <p:stCondLst>
                                    <p:cond delay="0"/>
                                  </p:stCondLst>
                                  <p:childTnLst>
                                    <p:set>
                                      <p:cBhvr>
                                        <p:cTn id="81" dur="1" fill="hold">
                                          <p:stCondLst>
                                            <p:cond delay="0"/>
                                          </p:stCondLst>
                                        </p:cTn>
                                        <p:tgtEl>
                                          <p:spTgt spid="1048641"/>
                                        </p:tgtEl>
                                        <p:attrNameLst>
                                          <p:attrName>style.visibility</p:attrName>
                                        </p:attrNameLst>
                                      </p:cBhvr>
                                      <p:to>
                                        <p:strVal val="visible"/>
                                      </p:to>
                                    </p:set>
                                    <p:animEffect transition="in" filter="wheel(1)">
                                      <p:cBhvr>
                                        <p:cTn id="82" dur="2000"/>
                                        <p:tgtEl>
                                          <p:spTgt spid="1048641"/>
                                        </p:tgtEl>
                                      </p:cBhvr>
                                    </p:animEffect>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1048633">
                                            <p:txEl>
                                              <p:pRg st="0" end="0"/>
                                            </p:txEl>
                                          </p:spTgt>
                                        </p:tgtEl>
                                        <p:attrNameLst>
                                          <p:attrName>style.visibility</p:attrName>
                                        </p:attrNameLst>
                                      </p:cBhvr>
                                      <p:to>
                                        <p:strVal val="visible"/>
                                      </p:to>
                                    </p:set>
                                    <p:animEffect transition="in" filter="fade">
                                      <p:cBhvr>
                                        <p:cTn id="87" dur="1000"/>
                                        <p:tgtEl>
                                          <p:spTgt spid="1048633">
                                            <p:txEl>
                                              <p:pRg st="0" end="0"/>
                                            </p:txEl>
                                          </p:spTgt>
                                        </p:tgtEl>
                                      </p:cBhvr>
                                    </p:animEffect>
                                    <p:anim calcmode="lin" valueType="num">
                                      <p:cBhvr>
                                        <p:cTn id="88" dur="1000" fill="hold"/>
                                        <p:tgtEl>
                                          <p:spTgt spid="1048633">
                                            <p:txEl>
                                              <p:pRg st="0" end="0"/>
                                            </p:txEl>
                                          </p:spTgt>
                                        </p:tgtEl>
                                        <p:attrNameLst>
                                          <p:attrName>ppt_x</p:attrName>
                                        </p:attrNameLst>
                                      </p:cBhvr>
                                      <p:tavLst>
                                        <p:tav tm="0">
                                          <p:val>
                                            <p:strVal val="#ppt_x"/>
                                          </p:val>
                                        </p:tav>
                                        <p:tav tm="100000">
                                          <p:val>
                                            <p:strVal val="#ppt_x"/>
                                          </p:val>
                                        </p:tav>
                                      </p:tavLst>
                                    </p:anim>
                                    <p:anim calcmode="lin" valueType="num">
                                      <p:cBhvr>
                                        <p:cTn id="89" dur="1000" fill="hold"/>
                                        <p:tgtEl>
                                          <p:spTgt spid="1048633">
                                            <p:txEl>
                                              <p:pRg st="0" end="0"/>
                                            </p:txEl>
                                          </p:spTgt>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1048632">
                                            <p:txEl>
                                              <p:pRg st="0" end="0"/>
                                            </p:txEl>
                                          </p:spTgt>
                                        </p:tgtEl>
                                        <p:attrNameLst>
                                          <p:attrName>style.visibility</p:attrName>
                                        </p:attrNameLst>
                                      </p:cBhvr>
                                      <p:to>
                                        <p:strVal val="visible"/>
                                      </p:to>
                                    </p:set>
                                    <p:animEffect transition="in" filter="fade">
                                      <p:cBhvr>
                                        <p:cTn id="92" dur="1000"/>
                                        <p:tgtEl>
                                          <p:spTgt spid="1048632">
                                            <p:txEl>
                                              <p:pRg st="0" end="0"/>
                                            </p:txEl>
                                          </p:spTgt>
                                        </p:tgtEl>
                                      </p:cBhvr>
                                    </p:animEffect>
                                    <p:anim calcmode="lin" valueType="num">
                                      <p:cBhvr>
                                        <p:cTn id="93" dur="1000" fill="hold"/>
                                        <p:tgtEl>
                                          <p:spTgt spid="1048632">
                                            <p:txEl>
                                              <p:pRg st="0" end="0"/>
                                            </p:txEl>
                                          </p:spTgt>
                                        </p:tgtEl>
                                        <p:attrNameLst>
                                          <p:attrName>ppt_x</p:attrName>
                                        </p:attrNameLst>
                                      </p:cBhvr>
                                      <p:tavLst>
                                        <p:tav tm="0">
                                          <p:val>
                                            <p:strVal val="#ppt_x"/>
                                          </p:val>
                                        </p:tav>
                                        <p:tav tm="100000">
                                          <p:val>
                                            <p:strVal val="#ppt_x"/>
                                          </p:val>
                                        </p:tav>
                                      </p:tavLst>
                                    </p:anim>
                                    <p:anim calcmode="lin" valueType="num">
                                      <p:cBhvr>
                                        <p:cTn id="94" dur="1000" fill="hold"/>
                                        <p:tgtEl>
                                          <p:spTgt spid="104863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2" grpId="0" build="p"/>
      <p:bldP spid="1048633" grpId="0" build="p"/>
      <p:bldP spid="1048634" grpId="0" build="p"/>
      <p:bldP spid="1048635" grpId="0" build="p"/>
      <p:bldP spid="1048636" grpId="0" animBg="1"/>
      <p:bldP spid="1048637" grpId="0" animBg="1"/>
      <p:bldP spid="1048638" grpId="0" animBg="1"/>
      <p:bldP spid="1048639" grpId="0" animBg="1"/>
      <p:bldP spid="1048640" grpId="0" animBg="1"/>
      <p:bldP spid="1048641" grpId="0"/>
      <p:bldP spid="1048642" grpId="0"/>
      <p:bldP spid="1048643" grpId="0"/>
      <p:bldP spid="1048644" grpId="0"/>
      <p:bldP spid="1048645" grpId="0" build="p"/>
      <p:bldP spid="1048646" grpId="0" build="p"/>
      <p:bldP spid="1048647" grpId="0" build="p"/>
      <p:bldP spid="1048648" grpId="0" build="p"/>
      <p:bldP spid="104865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613"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smtClean="0">
                <a:cs typeface="B Mitra" panose="00000400000000000000" pitchFamily="2" charset="-78"/>
              </a:rPr>
              <a:t>استراتژی زیرسیستم های تکنولوژی</a:t>
            </a:r>
          </a:p>
          <a:p>
            <a:pPr algn="just" rtl="1">
              <a:buFont typeface="Wingdings" panose="05000000000000000000" pitchFamily="2" charset="2"/>
              <a:buChar char="ü"/>
            </a:pPr>
            <a:endParaRPr lang="fa-IR" sz="1800" b="1" dirty="0" smtClean="0">
              <a:cs typeface="B Mitra" panose="00000400000000000000" pitchFamily="2" charset="-78"/>
            </a:endParaRPr>
          </a:p>
          <a:p>
            <a:pPr algn="just" rtl="1">
              <a:buFont typeface="Wingdings" panose="05000000000000000000" pitchFamily="2" charset="2"/>
              <a:buChar char="ü"/>
            </a:pPr>
            <a:r>
              <a:rPr lang="fa-IR" sz="1600" b="1" dirty="0" smtClean="0">
                <a:cs typeface="B Mitra" panose="00000400000000000000" pitchFamily="2" charset="-78"/>
              </a:rPr>
              <a:t>استراتژی های انتخاب تکنولوژی</a:t>
            </a:r>
            <a:endParaRPr lang="fa-IR" sz="1600" dirty="0">
              <a:cs typeface="B Mitra" panose="00000400000000000000" pitchFamily="2" charset="-78"/>
            </a:endParaRPr>
          </a:p>
          <a:p>
            <a:pPr algn="just" rtl="1">
              <a:buFont typeface="Wingdings" panose="05000000000000000000" pitchFamily="2" charset="2"/>
              <a:buChar char="ü"/>
            </a:pPr>
            <a:r>
              <a:rPr lang="fa-IR" sz="1600" dirty="0" smtClean="0">
                <a:cs typeface="B Mitra" panose="00000400000000000000" pitchFamily="2" charset="-78"/>
              </a:rPr>
              <a:t>پس از انتخاب نقشه پروژه ، سازمان کلیه پروژه های موجود و تحت بررسی را برحسب منابعی که به آنها نیاز دارند و اینکه چه کمکی به خط تولید سازمان می کنند دسته بندی می کند . آنگاه سازمان می تواند انواع پروژه ها را به روی نقشه منعکس کند و شکاف های موجود در استراتژی توسعه را مشخص کند .</a:t>
            </a:r>
          </a:p>
          <a:p>
            <a:pPr algn="just" rtl="1">
              <a:buFont typeface="Wingdings" panose="05000000000000000000" pitchFamily="2" charset="2"/>
              <a:buChar char="ü"/>
            </a:pPr>
            <a:r>
              <a:rPr lang="fa-IR" sz="1600" dirty="0" smtClean="0">
                <a:cs typeface="B Mitra" panose="00000400000000000000" pitchFamily="2" charset="-78"/>
              </a:rPr>
              <a:t>ماتریس استراتژی های انتخاب</a:t>
            </a:r>
          </a:p>
          <a:p>
            <a:pPr algn="just" rtl="1">
              <a:buFont typeface="+mj-lt"/>
              <a:buAutoNum type="arabicPeriod"/>
            </a:pP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p:txBody>
      </p:sp>
      <p:pic>
        <p:nvPicPr>
          <p:cNvPr id="2097171" name="Picture 3"/>
          <p:cNvPicPr>
            <a:picLocks noChangeAspect="1"/>
          </p:cNvPicPr>
          <p:nvPr/>
        </p:nvPicPr>
        <p:blipFill>
          <a:blip r:embed="rId2"/>
          <a:stretch>
            <a:fillRect/>
          </a:stretch>
        </p:blipFill>
        <p:spPr>
          <a:xfrm>
            <a:off x="457200" y="4701287"/>
            <a:ext cx="3511685" cy="333375"/>
          </a:xfrm>
          <a:prstGeom prst="rect">
            <a:avLst/>
          </a:prstGeom>
        </p:spPr>
      </p:pic>
      <p:pic>
        <p:nvPicPr>
          <p:cNvPr id="2097172"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173" name="Picture 5"/>
          <p:cNvPicPr>
            <a:picLocks noChangeAspect="1"/>
          </p:cNvPicPr>
          <p:nvPr/>
        </p:nvPicPr>
        <p:blipFill>
          <a:blip r:embed="rId3"/>
          <a:stretch>
            <a:fillRect/>
          </a:stretch>
        </p:blipFill>
        <p:spPr>
          <a:xfrm>
            <a:off x="0" y="0"/>
            <a:ext cx="707137" cy="707137"/>
          </a:xfrm>
          <a:prstGeom prst="rect">
            <a:avLst/>
          </a:prstGeom>
        </p:spPr>
      </p:pic>
      <p:graphicFrame>
        <p:nvGraphicFramePr>
          <p:cNvPr id="4194305" name="Table 6"/>
          <p:cNvGraphicFramePr>
            <a:graphicFrameLocks noGrp="1"/>
          </p:cNvGraphicFramePr>
          <p:nvPr/>
        </p:nvGraphicFramePr>
        <p:xfrm>
          <a:off x="2368231" y="2749722"/>
          <a:ext cx="3914158" cy="1661187"/>
        </p:xfrm>
        <a:graphic>
          <a:graphicData uri="http://schemas.openxmlformats.org/drawingml/2006/table">
            <a:tbl>
              <a:tblPr rtl="1" firstRow="1" bandRow="1">
                <a:tableStyleId>{5C22544A-7EE6-4342-B048-85BDC9FD1C3A}</a:tableStyleId>
              </a:tblPr>
              <a:tblGrid>
                <a:gridCol w="1953790"/>
                <a:gridCol w="1960368"/>
              </a:tblGrid>
              <a:tr h="838227">
                <a:tc>
                  <a:txBody>
                    <a:bodyPr/>
                    <a:lstStyle/>
                    <a:p>
                      <a:pPr algn="ctr" rtl="1"/>
                      <a:r>
                        <a:rPr lang="fa-IR" sz="1600" b="0" dirty="0" smtClean="0">
                          <a:cs typeface="B Mitra" panose="00000400000000000000" pitchFamily="2" charset="-78"/>
                        </a:rPr>
                        <a:t>انتخاب گسترده با هدف حل مساله تکنولوژی</a:t>
                      </a:r>
                      <a:endParaRPr lang="fa-IR" sz="1600" b="0" dirty="0">
                        <a:cs typeface="B Mitra" panose="00000400000000000000" pitchFamily="2" charset="-78"/>
                      </a:endParaRPr>
                    </a:p>
                  </a:txBody>
                  <a:tcPr/>
                </a:tc>
                <a:tc>
                  <a:txBody>
                    <a:bodyPr/>
                    <a:lstStyle/>
                    <a:p>
                      <a:pPr algn="ctr" rtl="1"/>
                      <a:r>
                        <a:rPr lang="fa-IR" sz="1600" b="0" dirty="0" smtClean="0">
                          <a:cs typeface="B Mitra" panose="00000400000000000000" pitchFamily="2" charset="-78"/>
                        </a:rPr>
                        <a:t>انتخاب گسترده</a:t>
                      </a:r>
                      <a:r>
                        <a:rPr lang="fa-IR" sz="1600" b="0" baseline="0" dirty="0" smtClean="0">
                          <a:cs typeface="B Mitra" panose="00000400000000000000" pitchFamily="2" charset="-78"/>
                        </a:rPr>
                        <a:t> با هدف حل مساله بنگاه</a:t>
                      </a:r>
                      <a:endParaRPr lang="fa-IR" sz="1600" b="0" dirty="0">
                        <a:cs typeface="B Mitra" panose="00000400000000000000" pitchFamily="2" charset="-78"/>
                      </a:endParaRPr>
                    </a:p>
                  </a:txBody>
                  <a:tcPr/>
                </a:tc>
              </a:tr>
              <a:tr h="786641">
                <a:tc>
                  <a:txBody>
                    <a:bodyPr/>
                    <a:lstStyle/>
                    <a:p>
                      <a:pPr algn="ctr" rtl="1"/>
                      <a:r>
                        <a:rPr lang="fa-IR" sz="1600" b="0" dirty="0" smtClean="0">
                          <a:solidFill>
                            <a:schemeClr val="bg1"/>
                          </a:solidFill>
                          <a:cs typeface="B Mitra" panose="00000400000000000000" pitchFamily="2" charset="-78"/>
                        </a:rPr>
                        <a:t>انتخاب محدود با هدف حل مساله تکنولوژی</a:t>
                      </a:r>
                    </a:p>
                    <a:p>
                      <a:pPr algn="ctr" rtl="1"/>
                      <a:endParaRPr lang="fa-IR" sz="1600" b="0" dirty="0">
                        <a:solidFill>
                          <a:schemeClr val="bg1"/>
                        </a:solidFill>
                        <a:cs typeface="B Mitra" panose="00000400000000000000" pitchFamily="2" charset="-78"/>
                      </a:endParaRPr>
                    </a:p>
                  </a:txBody>
                  <a:tcPr>
                    <a:solidFill>
                      <a:schemeClr val="accent1"/>
                    </a:solidFill>
                  </a:tcPr>
                </a:tc>
                <a:tc>
                  <a:txBody>
                    <a:bodyPr/>
                    <a:lstStyle/>
                    <a:p>
                      <a:pPr algn="ctr" rtl="1"/>
                      <a:r>
                        <a:rPr lang="fa-IR" sz="1600" b="0" dirty="0" smtClean="0">
                          <a:solidFill>
                            <a:schemeClr val="bg1"/>
                          </a:solidFill>
                          <a:cs typeface="B Mitra" panose="00000400000000000000" pitchFamily="2" charset="-78"/>
                        </a:rPr>
                        <a:t>انتخاب محدود با هدف حل مساله بنگاه</a:t>
                      </a:r>
                    </a:p>
                    <a:p>
                      <a:pPr algn="ctr" rtl="1"/>
                      <a:endParaRPr lang="fa-IR" sz="1600" b="0" dirty="0">
                        <a:solidFill>
                          <a:schemeClr val="bg1"/>
                        </a:solidFill>
                        <a:cs typeface="B Mitra" panose="00000400000000000000" pitchFamily="2" charset="-78"/>
                      </a:endParaRPr>
                    </a:p>
                  </a:txBody>
                  <a:tcPr>
                    <a:solidFill>
                      <a:schemeClr val="accent1"/>
                    </a:solidFill>
                  </a:tcPr>
                </a:tc>
              </a:tr>
            </a:tbl>
          </a:graphicData>
        </a:graphic>
      </p:graphicFrame>
      <p:sp>
        <p:nvSpPr>
          <p:cNvPr id="1048614" name="TextBox 7"/>
          <p:cNvSpPr txBox="1"/>
          <p:nvPr/>
        </p:nvSpPr>
        <p:spPr>
          <a:xfrm>
            <a:off x="5749537" y="4399429"/>
            <a:ext cx="624950" cy="412750"/>
          </a:xfrm>
          <a:prstGeom prst="rect">
            <a:avLst/>
          </a:prstGeom>
          <a:noFill/>
        </p:spPr>
        <p:txBody>
          <a:bodyPr wrap="square" rtlCol="1">
            <a:spAutoFit/>
          </a:bodyPr>
          <a:lstStyle/>
          <a:p>
            <a:pPr algn="ctr"/>
            <a:r>
              <a:rPr lang="fa-IR" dirty="0" smtClean="0">
                <a:solidFill>
                  <a:schemeClr val="bg1"/>
                </a:solidFill>
                <a:cs typeface="B Mitra" panose="00000400000000000000" pitchFamily="2" charset="-78"/>
              </a:rPr>
              <a:t>زیاد</a:t>
            </a:r>
            <a:endParaRPr lang="fa-IR" dirty="0">
              <a:solidFill>
                <a:schemeClr val="bg1"/>
              </a:solidFill>
              <a:cs typeface="B Mitra" panose="00000400000000000000" pitchFamily="2" charset="-78"/>
            </a:endParaRPr>
          </a:p>
        </p:txBody>
      </p:sp>
      <p:sp>
        <p:nvSpPr>
          <p:cNvPr id="1048615" name="TextBox 8"/>
          <p:cNvSpPr txBox="1"/>
          <p:nvPr/>
        </p:nvSpPr>
        <p:spPr>
          <a:xfrm>
            <a:off x="3715950" y="4399429"/>
            <a:ext cx="1260290" cy="734060"/>
          </a:xfrm>
          <a:prstGeom prst="rect">
            <a:avLst/>
          </a:prstGeom>
          <a:noFill/>
        </p:spPr>
        <p:txBody>
          <a:bodyPr wrap="square" rtlCol="1">
            <a:spAutoFit/>
          </a:bodyPr>
          <a:lstStyle/>
          <a:p>
            <a:pPr algn="ctr"/>
            <a:r>
              <a:rPr lang="fa-IR" dirty="0" smtClean="0">
                <a:solidFill>
                  <a:schemeClr val="bg1"/>
                </a:solidFill>
                <a:cs typeface="B Mitra" panose="00000400000000000000" pitchFamily="2" charset="-78"/>
              </a:rPr>
              <a:t>توانمندی سازمان</a:t>
            </a:r>
            <a:endParaRPr lang="fa-IR" dirty="0">
              <a:solidFill>
                <a:schemeClr val="bg1"/>
              </a:solidFill>
              <a:cs typeface="B Mitra" panose="00000400000000000000" pitchFamily="2" charset="-78"/>
            </a:endParaRPr>
          </a:p>
        </p:txBody>
      </p:sp>
      <p:sp>
        <p:nvSpPr>
          <p:cNvPr id="1048616" name="TextBox 9"/>
          <p:cNvSpPr txBox="1"/>
          <p:nvPr/>
        </p:nvSpPr>
        <p:spPr>
          <a:xfrm>
            <a:off x="2265668" y="4416413"/>
            <a:ext cx="924863" cy="412749"/>
          </a:xfrm>
          <a:prstGeom prst="rect">
            <a:avLst/>
          </a:prstGeom>
          <a:noFill/>
        </p:spPr>
        <p:txBody>
          <a:bodyPr wrap="square" rtlCol="1">
            <a:spAutoFit/>
          </a:bodyPr>
          <a:lstStyle/>
          <a:p>
            <a:pPr algn="ctr"/>
            <a:r>
              <a:rPr lang="fa-IR" dirty="0" smtClean="0">
                <a:solidFill>
                  <a:schemeClr val="bg1"/>
                </a:solidFill>
                <a:cs typeface="B Mitra" panose="00000400000000000000" pitchFamily="2" charset="-78"/>
              </a:rPr>
              <a:t>کم</a:t>
            </a:r>
            <a:endParaRPr lang="fa-IR" dirty="0">
              <a:solidFill>
                <a:schemeClr val="bg1"/>
              </a:solidFill>
              <a:cs typeface="B Mitra" panose="00000400000000000000" pitchFamily="2" charset="-78"/>
            </a:endParaRPr>
          </a:p>
        </p:txBody>
      </p:sp>
      <p:sp>
        <p:nvSpPr>
          <p:cNvPr id="1048617" name="TextBox 10"/>
          <p:cNvSpPr txBox="1"/>
          <p:nvPr/>
        </p:nvSpPr>
        <p:spPr>
          <a:xfrm>
            <a:off x="1190694" y="4103877"/>
            <a:ext cx="1074974" cy="412749"/>
          </a:xfrm>
          <a:prstGeom prst="rect">
            <a:avLst/>
          </a:prstGeom>
          <a:noFill/>
        </p:spPr>
        <p:txBody>
          <a:bodyPr wrap="square" rtlCol="1">
            <a:spAutoFit/>
          </a:bodyPr>
          <a:lstStyle/>
          <a:p>
            <a:pPr algn="ctr"/>
            <a:r>
              <a:rPr lang="fa-IR" dirty="0" smtClean="0">
                <a:solidFill>
                  <a:schemeClr val="bg1"/>
                </a:solidFill>
                <a:cs typeface="B Mitra" panose="00000400000000000000" pitchFamily="2" charset="-78"/>
              </a:rPr>
              <a:t>پایین</a:t>
            </a:r>
            <a:endParaRPr lang="fa-IR" dirty="0">
              <a:solidFill>
                <a:schemeClr val="bg1"/>
              </a:solidFill>
              <a:cs typeface="B Mitra" panose="00000400000000000000" pitchFamily="2" charset="-78"/>
            </a:endParaRPr>
          </a:p>
        </p:txBody>
      </p:sp>
      <p:sp>
        <p:nvSpPr>
          <p:cNvPr id="1048618" name="TextBox 11"/>
          <p:cNvSpPr txBox="1"/>
          <p:nvPr/>
        </p:nvSpPr>
        <p:spPr>
          <a:xfrm>
            <a:off x="1243321" y="2694310"/>
            <a:ext cx="969721" cy="412749"/>
          </a:xfrm>
          <a:prstGeom prst="rect">
            <a:avLst/>
          </a:prstGeom>
          <a:noFill/>
        </p:spPr>
        <p:txBody>
          <a:bodyPr wrap="square" rtlCol="1">
            <a:spAutoFit/>
          </a:bodyPr>
          <a:lstStyle/>
          <a:p>
            <a:pPr algn="ctr"/>
            <a:r>
              <a:rPr lang="fa-IR" dirty="0" smtClean="0">
                <a:solidFill>
                  <a:schemeClr val="bg1"/>
                </a:solidFill>
                <a:cs typeface="B Mitra" panose="00000400000000000000" pitchFamily="2" charset="-78"/>
              </a:rPr>
              <a:t>بالا</a:t>
            </a:r>
            <a:endParaRPr lang="fa-IR" dirty="0">
              <a:solidFill>
                <a:schemeClr val="bg1"/>
              </a:solidFill>
              <a:cs typeface="B Mitra" panose="00000400000000000000" pitchFamily="2" charset="-78"/>
            </a:endParaRPr>
          </a:p>
        </p:txBody>
      </p:sp>
      <p:sp>
        <p:nvSpPr>
          <p:cNvPr id="1048619" name="TextBox 12"/>
          <p:cNvSpPr txBox="1"/>
          <p:nvPr/>
        </p:nvSpPr>
        <p:spPr>
          <a:xfrm>
            <a:off x="1440168" y="2993180"/>
            <a:ext cx="825500" cy="1217254"/>
          </a:xfrm>
          <a:prstGeom prst="rect">
            <a:avLst/>
          </a:prstGeom>
          <a:noFill/>
        </p:spPr>
        <p:txBody>
          <a:bodyPr vert="vert270" wrap="square" rtlCol="1">
            <a:spAutoFit/>
          </a:bodyPr>
          <a:lstStyle/>
          <a:p>
            <a:pPr algn="ctr"/>
            <a:r>
              <a:rPr lang="fa-IR" dirty="0" smtClean="0">
                <a:solidFill>
                  <a:schemeClr val="bg1"/>
                </a:solidFill>
                <a:cs typeface="B Mitra" panose="00000400000000000000" pitchFamily="2" charset="-78"/>
              </a:rPr>
              <a:t>جذابیت تکنولوژی</a:t>
            </a:r>
            <a:endParaRPr lang="fa-IR" dirty="0">
              <a:solidFill>
                <a:schemeClr val="bg1"/>
              </a:solidFill>
              <a:cs typeface="B Mitra"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048613">
                                            <p:txEl>
                                              <p:pRg st="0" end="0"/>
                                            </p:txEl>
                                          </p:spTgt>
                                        </p:tgtEl>
                                      </p:cBhvr>
                                    </p:animEffect>
                                    <p:animScale>
                                      <p:cBhvr>
                                        <p:cTn id="7" dur="250" autoRev="1" fill="hold"/>
                                        <p:tgtEl>
                                          <p:spTgt spid="1048613">
                                            <p:txEl>
                                              <p:pRg st="0" end="0"/>
                                            </p:txEl>
                                          </p:spTgt>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048613">
                                            <p:txEl>
                                              <p:pRg st="2" end="2"/>
                                            </p:txEl>
                                          </p:spTgt>
                                        </p:tgtEl>
                                      </p:cBhvr>
                                    </p:animEffect>
                                    <p:animScale>
                                      <p:cBhvr>
                                        <p:cTn id="10" dur="250" autoRev="1" fill="hold"/>
                                        <p:tgtEl>
                                          <p:spTgt spid="1048613">
                                            <p:txEl>
                                              <p:pRg st="2" end="2"/>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48613">
                                            <p:txEl>
                                              <p:pRg st="3" end="3"/>
                                            </p:txEl>
                                          </p:spTgt>
                                        </p:tgtEl>
                                        <p:attrNameLst>
                                          <p:attrName>style.visibility</p:attrName>
                                        </p:attrNameLst>
                                      </p:cBhvr>
                                      <p:to>
                                        <p:strVal val="visible"/>
                                      </p:to>
                                    </p:set>
                                    <p:animEffect transition="in" filter="wipe(left)">
                                      <p:cBhvr>
                                        <p:cTn id="15" dur="500"/>
                                        <p:tgtEl>
                                          <p:spTgt spid="104861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48613">
                                            <p:txEl>
                                              <p:pRg st="4" end="4"/>
                                            </p:txEl>
                                          </p:spTgt>
                                        </p:tgtEl>
                                        <p:attrNameLst>
                                          <p:attrName>style.visibility</p:attrName>
                                        </p:attrNameLst>
                                      </p:cBhvr>
                                      <p:to>
                                        <p:strVal val="visible"/>
                                      </p:to>
                                    </p:set>
                                    <p:animEffect transition="in" filter="wipe(left)">
                                      <p:cBhvr>
                                        <p:cTn id="20" dur="500"/>
                                        <p:tgtEl>
                                          <p:spTgt spid="1048613">
                                            <p:txEl>
                                              <p:pRg st="4" end="4"/>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4194305"/>
                                        </p:tgtEl>
                                        <p:attrNameLst>
                                          <p:attrName>style.visibility</p:attrName>
                                        </p:attrNameLst>
                                      </p:cBhvr>
                                      <p:to>
                                        <p:strVal val="visible"/>
                                      </p:to>
                                    </p:set>
                                    <p:animEffect transition="in" filter="wipe(left)">
                                      <p:cBhvr>
                                        <p:cTn id="23" dur="500"/>
                                        <p:tgtEl>
                                          <p:spTgt spid="419430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48614"/>
                                        </p:tgtEl>
                                        <p:attrNameLst>
                                          <p:attrName>style.visibility</p:attrName>
                                        </p:attrNameLst>
                                      </p:cBhvr>
                                      <p:to>
                                        <p:strVal val="visible"/>
                                      </p:to>
                                    </p:set>
                                    <p:animEffect transition="in" filter="wipe(left)">
                                      <p:cBhvr>
                                        <p:cTn id="26" dur="500"/>
                                        <p:tgtEl>
                                          <p:spTgt spid="104861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48615"/>
                                        </p:tgtEl>
                                        <p:attrNameLst>
                                          <p:attrName>style.visibility</p:attrName>
                                        </p:attrNameLst>
                                      </p:cBhvr>
                                      <p:to>
                                        <p:strVal val="visible"/>
                                      </p:to>
                                    </p:set>
                                    <p:animEffect transition="in" filter="wipe(left)">
                                      <p:cBhvr>
                                        <p:cTn id="29" dur="500"/>
                                        <p:tgtEl>
                                          <p:spTgt spid="104861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048616"/>
                                        </p:tgtEl>
                                        <p:attrNameLst>
                                          <p:attrName>style.visibility</p:attrName>
                                        </p:attrNameLst>
                                      </p:cBhvr>
                                      <p:to>
                                        <p:strVal val="visible"/>
                                      </p:to>
                                    </p:set>
                                    <p:animEffect transition="in" filter="wipe(left)">
                                      <p:cBhvr>
                                        <p:cTn id="32" dur="500"/>
                                        <p:tgtEl>
                                          <p:spTgt spid="104861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48619"/>
                                        </p:tgtEl>
                                        <p:attrNameLst>
                                          <p:attrName>style.visibility</p:attrName>
                                        </p:attrNameLst>
                                      </p:cBhvr>
                                      <p:to>
                                        <p:strVal val="visible"/>
                                      </p:to>
                                    </p:set>
                                    <p:animEffect transition="in" filter="wipe(left)">
                                      <p:cBhvr>
                                        <p:cTn id="35" dur="500"/>
                                        <p:tgtEl>
                                          <p:spTgt spid="1048619"/>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048617"/>
                                        </p:tgtEl>
                                        <p:attrNameLst>
                                          <p:attrName>style.visibility</p:attrName>
                                        </p:attrNameLst>
                                      </p:cBhvr>
                                      <p:to>
                                        <p:strVal val="visible"/>
                                      </p:to>
                                    </p:set>
                                    <p:animEffect transition="in" filter="wipe(left)">
                                      <p:cBhvr>
                                        <p:cTn id="38" dur="500"/>
                                        <p:tgtEl>
                                          <p:spTgt spid="104861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048618"/>
                                        </p:tgtEl>
                                        <p:attrNameLst>
                                          <p:attrName>style.visibility</p:attrName>
                                        </p:attrNameLst>
                                      </p:cBhvr>
                                      <p:to>
                                        <p:strVal val="visible"/>
                                      </p:to>
                                    </p:set>
                                    <p:animEffect transition="in" filter="wipe(left)">
                                      <p:cBhvr>
                                        <p:cTn id="41" dur="500"/>
                                        <p:tgtEl>
                                          <p:spTgt spid="1048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3" grpId="0" build="p"/>
      <p:bldP spid="1048614" grpId="0"/>
      <p:bldP spid="1048615" grpId="0"/>
      <p:bldP spid="1048616" grpId="0"/>
      <p:bldP spid="1048617" grpId="0"/>
      <p:bldP spid="1048618" grpId="0"/>
      <p:bldP spid="104861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4"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585" name="Content Placeholder 2"/>
          <p:cNvSpPr>
            <a:spLocks noGrp="1"/>
          </p:cNvSpPr>
          <p:nvPr>
            <p:ph idx="1"/>
          </p:nvPr>
        </p:nvSpPr>
        <p:spPr>
          <a:xfrm>
            <a:off x="457200" y="966091"/>
            <a:ext cx="8229600" cy="3628532"/>
          </a:xfrm>
        </p:spPr>
        <p:txBody>
          <a:bodyPr/>
          <a:lstStyle/>
          <a:p>
            <a:pPr marL="0" indent="0" algn="just" rtl="1">
              <a:buNone/>
            </a:pPr>
            <a:r>
              <a:rPr lang="fa-IR" sz="1800" b="1" dirty="0" smtClean="0">
                <a:cs typeface="B Mitra" panose="00000400000000000000" pitchFamily="2" charset="-78"/>
              </a:rPr>
              <a:t>استراتژی زیرسیستم های تکنولوژی</a:t>
            </a:r>
          </a:p>
          <a:p>
            <a:pPr lvl="0" algn="just" rtl="1">
              <a:buFont typeface="Wingdings" panose="05000000000000000000" pitchFamily="2" charset="2"/>
              <a:buChar char="ü"/>
            </a:pPr>
            <a:r>
              <a:rPr lang="fa-IR" sz="1600" b="1" dirty="0">
                <a:cs typeface="B Mitra" panose="00000400000000000000" pitchFamily="2" charset="-78"/>
              </a:rPr>
              <a:t>استراتژی های انتخاب تکنولوژی</a:t>
            </a:r>
            <a:endParaRPr lang="fa-IR" sz="1600" dirty="0">
              <a:cs typeface="B Mitra" panose="00000400000000000000" pitchFamily="2" charset="-78"/>
            </a:endParaRPr>
          </a:p>
          <a:p>
            <a:pPr algn="just" rtl="1">
              <a:buFont typeface="+mj-lt"/>
              <a:buAutoNum type="arabicPeriod"/>
            </a:pP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p:txBody>
      </p:sp>
      <p:pic>
        <p:nvPicPr>
          <p:cNvPr id="2097156" name="Picture 3"/>
          <p:cNvPicPr>
            <a:picLocks noChangeAspect="1"/>
          </p:cNvPicPr>
          <p:nvPr/>
        </p:nvPicPr>
        <p:blipFill>
          <a:blip r:embed="rId2"/>
          <a:stretch>
            <a:fillRect/>
          </a:stretch>
        </p:blipFill>
        <p:spPr>
          <a:xfrm>
            <a:off x="457200" y="4701287"/>
            <a:ext cx="3511685" cy="333375"/>
          </a:xfrm>
          <a:prstGeom prst="rect">
            <a:avLst/>
          </a:prstGeom>
        </p:spPr>
      </p:pic>
      <p:pic>
        <p:nvPicPr>
          <p:cNvPr id="2097157"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158" name="Picture 5"/>
          <p:cNvPicPr>
            <a:picLocks noChangeAspect="1"/>
          </p:cNvPicPr>
          <p:nvPr/>
        </p:nvPicPr>
        <p:blipFill>
          <a:blip r:embed="rId3"/>
          <a:stretch>
            <a:fillRect/>
          </a:stretch>
        </p:blipFill>
        <p:spPr>
          <a:xfrm>
            <a:off x="0" y="0"/>
            <a:ext cx="707137" cy="707137"/>
          </a:xfrm>
          <a:prstGeom prst="rect">
            <a:avLst/>
          </a:prstGeom>
        </p:spPr>
      </p:pic>
      <p:graphicFrame>
        <p:nvGraphicFramePr>
          <p:cNvPr id="4194304" name="Table 6"/>
          <p:cNvGraphicFramePr>
            <a:graphicFrameLocks noGrp="1"/>
          </p:cNvGraphicFramePr>
          <p:nvPr>
            <p:extLst>
              <p:ext uri="{D42A27DB-BD31-4B8C-83A1-F6EECF244321}">
                <p14:modId xmlns:p14="http://schemas.microsoft.com/office/powerpoint/2010/main" val="2685401828"/>
              </p:ext>
            </p:extLst>
          </p:nvPr>
        </p:nvGraphicFramePr>
        <p:xfrm>
          <a:off x="2368231" y="2749722"/>
          <a:ext cx="3914158" cy="1661187"/>
        </p:xfrm>
        <a:graphic>
          <a:graphicData uri="http://schemas.openxmlformats.org/drawingml/2006/table">
            <a:tbl>
              <a:tblPr rtl="1" firstRow="1" bandRow="1">
                <a:tableStyleId>{5C22544A-7EE6-4342-B048-85BDC9FD1C3A}</a:tableStyleId>
              </a:tblPr>
              <a:tblGrid>
                <a:gridCol w="1953790"/>
                <a:gridCol w="1960368"/>
              </a:tblGrid>
              <a:tr h="838227">
                <a:tc>
                  <a:txBody>
                    <a:bodyPr/>
                    <a:lstStyle/>
                    <a:p>
                      <a:pPr algn="ctr" rtl="1"/>
                      <a:r>
                        <a:rPr lang="fa-IR" sz="1600" b="0" dirty="0" smtClean="0">
                          <a:cs typeface="B Mitra" panose="00000400000000000000" pitchFamily="2" charset="-78"/>
                        </a:rPr>
                        <a:t>تحقیق و توسعه پیشرفته</a:t>
                      </a:r>
                      <a:endParaRPr lang="fa-IR" sz="1600" b="0" dirty="0">
                        <a:cs typeface="B Mitra" panose="00000400000000000000" pitchFamily="2" charset="-78"/>
                      </a:endParaRPr>
                    </a:p>
                  </a:txBody>
                  <a:tcPr/>
                </a:tc>
                <a:tc>
                  <a:txBody>
                    <a:bodyPr/>
                    <a:lstStyle/>
                    <a:p>
                      <a:pPr algn="ctr" rtl="1"/>
                      <a:r>
                        <a:rPr lang="fa-IR" sz="1600" b="0" dirty="0" smtClean="0">
                          <a:cs typeface="B Mitra" panose="00000400000000000000" pitchFamily="2" charset="-78"/>
                        </a:rPr>
                        <a:t>انتخاب گسترده</a:t>
                      </a:r>
                      <a:r>
                        <a:rPr lang="fa-IR" sz="1600" b="0" baseline="0" dirty="0" smtClean="0">
                          <a:cs typeface="B Mitra" panose="00000400000000000000" pitchFamily="2" charset="-78"/>
                        </a:rPr>
                        <a:t> با هدف حل مساله بنگاه</a:t>
                      </a:r>
                      <a:endParaRPr lang="fa-IR" sz="1600" b="0" dirty="0">
                        <a:cs typeface="B Mitra" panose="00000400000000000000" pitchFamily="2" charset="-78"/>
                      </a:endParaRPr>
                    </a:p>
                  </a:txBody>
                  <a:tcPr/>
                </a:tc>
              </a:tr>
              <a:tr h="786641">
                <a:tc>
                  <a:txBody>
                    <a:bodyPr/>
                    <a:lstStyle/>
                    <a:p>
                      <a:pPr algn="ctr" rtl="1"/>
                      <a:r>
                        <a:rPr lang="fa-IR" sz="1600" b="0" dirty="0" smtClean="0">
                          <a:solidFill>
                            <a:schemeClr val="bg1"/>
                          </a:solidFill>
                          <a:cs typeface="B Mitra" panose="00000400000000000000" pitchFamily="2" charset="-78"/>
                        </a:rPr>
                        <a:t>انتخاب محدود با هدف حل مساله تکنولوژی</a:t>
                      </a:r>
                    </a:p>
                    <a:p>
                      <a:pPr algn="ctr" rtl="1"/>
                      <a:endParaRPr lang="fa-IR" sz="1600" b="0" dirty="0">
                        <a:solidFill>
                          <a:schemeClr val="bg1"/>
                        </a:solidFill>
                        <a:cs typeface="B Mitra" panose="00000400000000000000" pitchFamily="2" charset="-78"/>
                      </a:endParaRPr>
                    </a:p>
                  </a:txBody>
                  <a:tcPr>
                    <a:solidFill>
                      <a:schemeClr val="accent1"/>
                    </a:solidFill>
                  </a:tcPr>
                </a:tc>
                <a:tc>
                  <a:txBody>
                    <a:bodyPr/>
                    <a:lstStyle/>
                    <a:p>
                      <a:pPr algn="ctr" rtl="1"/>
                      <a:r>
                        <a:rPr lang="fa-IR" sz="1600" b="0" dirty="0" smtClean="0">
                          <a:solidFill>
                            <a:schemeClr val="bg1"/>
                          </a:solidFill>
                          <a:cs typeface="B Mitra" panose="00000400000000000000" pitchFamily="2" charset="-78"/>
                        </a:rPr>
                        <a:t>انتخاب محدود با هدف حل مساله بنگاه</a:t>
                      </a:r>
                    </a:p>
                    <a:p>
                      <a:pPr algn="ctr" rtl="1"/>
                      <a:endParaRPr lang="fa-IR" sz="1600" b="0" dirty="0">
                        <a:solidFill>
                          <a:schemeClr val="bg1"/>
                        </a:solidFill>
                        <a:cs typeface="B Mitra" panose="00000400000000000000" pitchFamily="2" charset="-78"/>
                      </a:endParaRPr>
                    </a:p>
                  </a:txBody>
                  <a:tcPr>
                    <a:solidFill>
                      <a:schemeClr val="accent1"/>
                    </a:solidFill>
                  </a:tcPr>
                </a:tc>
              </a:tr>
            </a:tbl>
          </a:graphicData>
        </a:graphic>
      </p:graphicFrame>
      <p:sp>
        <p:nvSpPr>
          <p:cNvPr id="1048586" name="TextBox 11"/>
          <p:cNvSpPr txBox="1"/>
          <p:nvPr/>
        </p:nvSpPr>
        <p:spPr>
          <a:xfrm>
            <a:off x="5532449" y="2411025"/>
            <a:ext cx="969721" cy="412749"/>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ذهنی</a:t>
            </a:r>
            <a:endParaRPr lang="fa-IR" dirty="0">
              <a:solidFill>
                <a:prstClr val="white"/>
              </a:solidFill>
              <a:cs typeface="B Mitra" panose="00000400000000000000" pitchFamily="2" charset="-78"/>
            </a:endParaRPr>
          </a:p>
        </p:txBody>
      </p:sp>
      <p:sp>
        <p:nvSpPr>
          <p:cNvPr id="1048587" name="TextBox 12"/>
          <p:cNvSpPr txBox="1"/>
          <p:nvPr/>
        </p:nvSpPr>
        <p:spPr>
          <a:xfrm>
            <a:off x="1854966" y="2736443"/>
            <a:ext cx="82550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بنیادی</a:t>
            </a:r>
            <a:endParaRPr lang="fa-IR" dirty="0">
              <a:solidFill>
                <a:prstClr val="white"/>
              </a:solidFill>
              <a:cs typeface="B Mitra" panose="00000400000000000000" pitchFamily="2" charset="-78"/>
            </a:endParaRPr>
          </a:p>
        </p:txBody>
      </p:sp>
      <p:sp>
        <p:nvSpPr>
          <p:cNvPr id="1048588" name="TextBox 14"/>
          <p:cNvSpPr txBox="1"/>
          <p:nvPr/>
        </p:nvSpPr>
        <p:spPr>
          <a:xfrm>
            <a:off x="3669459" y="2383759"/>
            <a:ext cx="1358441" cy="734059"/>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فرض های فلسفی</a:t>
            </a:r>
            <a:endParaRPr lang="fa-IR" dirty="0">
              <a:solidFill>
                <a:prstClr val="white"/>
              </a:solidFill>
              <a:cs typeface="B Mitra" panose="00000400000000000000" pitchFamily="2" charset="-78"/>
            </a:endParaRPr>
          </a:p>
        </p:txBody>
      </p:sp>
      <p:sp>
        <p:nvSpPr>
          <p:cNvPr id="1048589" name="TextBox 15"/>
          <p:cNvSpPr txBox="1"/>
          <p:nvPr/>
        </p:nvSpPr>
        <p:spPr>
          <a:xfrm>
            <a:off x="2125419" y="2379004"/>
            <a:ext cx="969721" cy="412750"/>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عینی</a:t>
            </a:r>
            <a:endParaRPr lang="fa-IR" dirty="0">
              <a:solidFill>
                <a:prstClr val="white"/>
              </a:solidFill>
              <a:cs typeface="B Mitra" panose="00000400000000000000" pitchFamily="2" charset="-78"/>
            </a:endParaRPr>
          </a:p>
        </p:txBody>
      </p:sp>
      <p:sp>
        <p:nvSpPr>
          <p:cNvPr id="1048590" name="TextBox 16"/>
          <p:cNvSpPr txBox="1"/>
          <p:nvPr/>
        </p:nvSpPr>
        <p:spPr>
          <a:xfrm>
            <a:off x="2125419" y="2095964"/>
            <a:ext cx="969721" cy="412749"/>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عقلایی</a:t>
            </a:r>
            <a:endParaRPr lang="fa-IR" dirty="0">
              <a:solidFill>
                <a:prstClr val="white"/>
              </a:solidFill>
              <a:cs typeface="B Mitra" panose="00000400000000000000" pitchFamily="2" charset="-78"/>
            </a:endParaRPr>
          </a:p>
        </p:txBody>
      </p:sp>
      <p:sp>
        <p:nvSpPr>
          <p:cNvPr id="1048591" name="TextBox 17"/>
          <p:cNvSpPr txBox="1"/>
          <p:nvPr/>
        </p:nvSpPr>
        <p:spPr>
          <a:xfrm>
            <a:off x="3825686" y="2086276"/>
            <a:ext cx="969721" cy="412749"/>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سازمان</a:t>
            </a:r>
            <a:endParaRPr lang="fa-IR" dirty="0">
              <a:solidFill>
                <a:prstClr val="white"/>
              </a:solidFill>
              <a:cs typeface="B Mitra" panose="00000400000000000000" pitchFamily="2" charset="-78"/>
            </a:endParaRPr>
          </a:p>
        </p:txBody>
      </p:sp>
      <p:sp>
        <p:nvSpPr>
          <p:cNvPr id="1048592" name="TextBox 18"/>
          <p:cNvSpPr txBox="1"/>
          <p:nvPr/>
        </p:nvSpPr>
        <p:spPr>
          <a:xfrm>
            <a:off x="5532449" y="2095964"/>
            <a:ext cx="969721" cy="412749"/>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طبیعی</a:t>
            </a:r>
            <a:endParaRPr lang="fa-IR" dirty="0">
              <a:solidFill>
                <a:prstClr val="white"/>
              </a:solidFill>
              <a:cs typeface="B Mitra" panose="00000400000000000000" pitchFamily="2" charset="-78"/>
            </a:endParaRPr>
          </a:p>
        </p:txBody>
      </p:sp>
      <p:sp>
        <p:nvSpPr>
          <p:cNvPr id="1048593" name="TextBox 19"/>
          <p:cNvSpPr txBox="1"/>
          <p:nvPr/>
        </p:nvSpPr>
        <p:spPr>
          <a:xfrm>
            <a:off x="5525953" y="1726632"/>
            <a:ext cx="969721" cy="412750"/>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خارجی</a:t>
            </a:r>
            <a:endParaRPr lang="fa-IR" dirty="0">
              <a:solidFill>
                <a:prstClr val="white"/>
              </a:solidFill>
              <a:cs typeface="B Mitra" panose="00000400000000000000" pitchFamily="2" charset="-78"/>
            </a:endParaRPr>
          </a:p>
        </p:txBody>
      </p:sp>
      <p:sp>
        <p:nvSpPr>
          <p:cNvPr id="1048594" name="TextBox 20"/>
          <p:cNvSpPr txBox="1"/>
          <p:nvPr/>
        </p:nvSpPr>
        <p:spPr>
          <a:xfrm>
            <a:off x="3334828" y="1811087"/>
            <a:ext cx="1849300" cy="369332"/>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کانون توجه</a:t>
            </a:r>
            <a:endParaRPr lang="fa-IR" dirty="0">
              <a:solidFill>
                <a:prstClr val="white"/>
              </a:solidFill>
              <a:cs typeface="B Mitra" panose="00000400000000000000" pitchFamily="2" charset="-78"/>
            </a:endParaRPr>
          </a:p>
        </p:txBody>
      </p:sp>
      <p:sp>
        <p:nvSpPr>
          <p:cNvPr id="1048595" name="TextBox 21"/>
          <p:cNvSpPr txBox="1"/>
          <p:nvPr/>
        </p:nvSpPr>
        <p:spPr>
          <a:xfrm>
            <a:off x="2138411" y="1813433"/>
            <a:ext cx="969721" cy="412749"/>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داخلی</a:t>
            </a:r>
            <a:endParaRPr lang="fa-IR" dirty="0">
              <a:solidFill>
                <a:prstClr val="white"/>
              </a:solidFill>
              <a:cs typeface="B Mitra" panose="00000400000000000000" pitchFamily="2" charset="-78"/>
            </a:endParaRPr>
          </a:p>
        </p:txBody>
      </p:sp>
      <p:sp>
        <p:nvSpPr>
          <p:cNvPr id="1048596" name="TextBox 22"/>
          <p:cNvSpPr txBox="1"/>
          <p:nvPr/>
        </p:nvSpPr>
        <p:spPr>
          <a:xfrm>
            <a:off x="1889251" y="3275709"/>
            <a:ext cx="82550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تغییرات</a:t>
            </a:r>
            <a:endParaRPr lang="fa-IR" dirty="0">
              <a:solidFill>
                <a:prstClr val="white"/>
              </a:solidFill>
              <a:cs typeface="B Mitra" panose="00000400000000000000" pitchFamily="2" charset="-78"/>
            </a:endParaRPr>
          </a:p>
        </p:txBody>
      </p:sp>
      <p:sp>
        <p:nvSpPr>
          <p:cNvPr id="1048597" name="TextBox 23"/>
          <p:cNvSpPr txBox="1"/>
          <p:nvPr/>
        </p:nvSpPr>
        <p:spPr>
          <a:xfrm>
            <a:off x="1408928" y="3870880"/>
            <a:ext cx="82550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شدید</a:t>
            </a:r>
            <a:endParaRPr lang="fa-IR" dirty="0">
              <a:solidFill>
                <a:prstClr val="white"/>
              </a:solidFill>
              <a:cs typeface="B Mitra" panose="00000400000000000000" pitchFamily="2" charset="-78"/>
            </a:endParaRPr>
          </a:p>
        </p:txBody>
      </p:sp>
      <p:sp>
        <p:nvSpPr>
          <p:cNvPr id="1048598" name="TextBox 24"/>
          <p:cNvSpPr txBox="1"/>
          <p:nvPr/>
        </p:nvSpPr>
        <p:spPr>
          <a:xfrm>
            <a:off x="1333698" y="2676895"/>
            <a:ext cx="50419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کم</a:t>
            </a:r>
            <a:endParaRPr lang="fa-IR" dirty="0">
              <a:solidFill>
                <a:prstClr val="white"/>
              </a:solidFill>
              <a:cs typeface="B Mitra" panose="00000400000000000000" pitchFamily="2" charset="-78"/>
            </a:endParaRPr>
          </a:p>
        </p:txBody>
      </p:sp>
      <p:sp>
        <p:nvSpPr>
          <p:cNvPr id="1048599" name="TextBox 25"/>
          <p:cNvSpPr txBox="1"/>
          <p:nvPr/>
        </p:nvSpPr>
        <p:spPr>
          <a:xfrm>
            <a:off x="1385089" y="3317520"/>
            <a:ext cx="82550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کنترل</a:t>
            </a:r>
            <a:endParaRPr lang="fa-IR" dirty="0">
              <a:solidFill>
                <a:prstClr val="white"/>
              </a:solidFill>
              <a:cs typeface="B Mitra" panose="00000400000000000000" pitchFamily="2" charset="-78"/>
            </a:endParaRPr>
          </a:p>
        </p:txBody>
      </p:sp>
      <p:sp>
        <p:nvSpPr>
          <p:cNvPr id="1048600" name="TextBox 26"/>
          <p:cNvSpPr txBox="1"/>
          <p:nvPr/>
        </p:nvSpPr>
        <p:spPr>
          <a:xfrm>
            <a:off x="1891647" y="3859933"/>
            <a:ext cx="82550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تدریجی</a:t>
            </a:r>
            <a:endParaRPr lang="fa-IR" dirty="0">
              <a:solidFill>
                <a:prstClr val="white"/>
              </a:solidFill>
              <a:cs typeface="B Mitra" panose="00000400000000000000" pitchFamily="2" charset="-78"/>
            </a:endParaRPr>
          </a:p>
        </p:txBody>
      </p:sp>
      <p:sp>
        <p:nvSpPr>
          <p:cNvPr id="1048601" name="TextBox 27"/>
          <p:cNvSpPr txBox="1"/>
          <p:nvPr/>
        </p:nvSpPr>
        <p:spPr>
          <a:xfrm>
            <a:off x="996178" y="3878898"/>
            <a:ext cx="504189"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بسته</a:t>
            </a:r>
            <a:endParaRPr lang="fa-IR" dirty="0">
              <a:solidFill>
                <a:prstClr val="white"/>
              </a:solidFill>
              <a:cs typeface="B Mitra" panose="00000400000000000000" pitchFamily="2" charset="-78"/>
            </a:endParaRPr>
          </a:p>
        </p:txBody>
      </p:sp>
      <p:sp>
        <p:nvSpPr>
          <p:cNvPr id="1048602" name="TextBox 28"/>
          <p:cNvSpPr txBox="1"/>
          <p:nvPr/>
        </p:nvSpPr>
        <p:spPr>
          <a:xfrm>
            <a:off x="996178" y="3242447"/>
            <a:ext cx="82550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سیستم</a:t>
            </a:r>
            <a:endParaRPr lang="fa-IR" dirty="0">
              <a:solidFill>
                <a:prstClr val="white"/>
              </a:solidFill>
              <a:cs typeface="B Mitra" panose="00000400000000000000" pitchFamily="2" charset="-78"/>
            </a:endParaRPr>
          </a:p>
        </p:txBody>
      </p:sp>
      <p:sp>
        <p:nvSpPr>
          <p:cNvPr id="1048603" name="TextBox 29"/>
          <p:cNvSpPr txBox="1"/>
          <p:nvPr/>
        </p:nvSpPr>
        <p:spPr>
          <a:xfrm>
            <a:off x="960059" y="2665948"/>
            <a:ext cx="50419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باز</a:t>
            </a:r>
            <a:endParaRPr lang="fa-IR" dirty="0">
              <a:solidFill>
                <a:prstClr val="white"/>
              </a:solidFill>
              <a:cs typeface="B Mitra" panose="00000400000000000000" pitchFamily="2" charset="-78"/>
            </a:endParaRPr>
          </a:p>
        </p:txBody>
      </p:sp>
      <p:cxnSp>
        <p:nvCxnSpPr>
          <p:cNvPr id="3" name="Straight Connector 2"/>
          <p:cNvCxnSpPr/>
          <p:nvPr/>
        </p:nvCxnSpPr>
        <p:spPr>
          <a:xfrm flipV="1">
            <a:off x="2193732" y="2167564"/>
            <a:ext cx="4308438" cy="25712"/>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2193732" y="2436926"/>
            <a:ext cx="4308438" cy="33644"/>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841974" y="2508713"/>
            <a:ext cx="13223" cy="2036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1427300" y="2497554"/>
            <a:ext cx="13223" cy="2036587"/>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10250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94304"/>
                                        </p:tgtEl>
                                        <p:attrNameLst>
                                          <p:attrName>style.visibility</p:attrName>
                                        </p:attrNameLst>
                                      </p:cBhvr>
                                      <p:to>
                                        <p:strVal val="visible"/>
                                      </p:to>
                                    </p:set>
                                    <p:animEffect transition="in" filter="wipe(down)">
                                      <p:cBhvr>
                                        <p:cTn id="7" dur="500"/>
                                        <p:tgtEl>
                                          <p:spTgt spid="419430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48593"/>
                                        </p:tgtEl>
                                        <p:attrNameLst>
                                          <p:attrName>style.visibility</p:attrName>
                                        </p:attrNameLst>
                                      </p:cBhvr>
                                      <p:to>
                                        <p:strVal val="visible"/>
                                      </p:to>
                                    </p:set>
                                    <p:animEffect transition="in" filter="wipe(right)">
                                      <p:cBhvr>
                                        <p:cTn id="10" dur="500"/>
                                        <p:tgtEl>
                                          <p:spTgt spid="1048593"/>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48594"/>
                                        </p:tgtEl>
                                        <p:attrNameLst>
                                          <p:attrName>style.visibility</p:attrName>
                                        </p:attrNameLst>
                                      </p:cBhvr>
                                      <p:to>
                                        <p:strVal val="visible"/>
                                      </p:to>
                                    </p:set>
                                    <p:animEffect transition="in" filter="wipe(right)">
                                      <p:cBhvr>
                                        <p:cTn id="13" dur="500"/>
                                        <p:tgtEl>
                                          <p:spTgt spid="1048594"/>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048595"/>
                                        </p:tgtEl>
                                        <p:attrNameLst>
                                          <p:attrName>style.visibility</p:attrName>
                                        </p:attrNameLst>
                                      </p:cBhvr>
                                      <p:to>
                                        <p:strVal val="visible"/>
                                      </p:to>
                                    </p:set>
                                    <p:animEffect transition="in" filter="wipe(right)">
                                      <p:cBhvr>
                                        <p:cTn id="16" dur="500"/>
                                        <p:tgtEl>
                                          <p:spTgt spid="1048595"/>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048590"/>
                                        </p:tgtEl>
                                        <p:attrNameLst>
                                          <p:attrName>style.visibility</p:attrName>
                                        </p:attrNameLst>
                                      </p:cBhvr>
                                      <p:to>
                                        <p:strVal val="visible"/>
                                      </p:to>
                                    </p:set>
                                    <p:animEffect transition="in" filter="wipe(right)">
                                      <p:cBhvr>
                                        <p:cTn id="19" dur="500"/>
                                        <p:tgtEl>
                                          <p:spTgt spid="1048590"/>
                                        </p:tgtEl>
                                      </p:cBhvr>
                                    </p:animEffect>
                                  </p:childTnLst>
                                </p:cTn>
                              </p:par>
                              <p:par>
                                <p:cTn id="20" presetID="22" presetClass="entr" presetSubtype="2"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right)">
                                      <p:cBhvr>
                                        <p:cTn id="22" dur="500"/>
                                        <p:tgtEl>
                                          <p:spTgt spid="3"/>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048591"/>
                                        </p:tgtEl>
                                        <p:attrNameLst>
                                          <p:attrName>style.visibility</p:attrName>
                                        </p:attrNameLst>
                                      </p:cBhvr>
                                      <p:to>
                                        <p:strVal val="visible"/>
                                      </p:to>
                                    </p:set>
                                    <p:animEffect transition="in" filter="wipe(right)">
                                      <p:cBhvr>
                                        <p:cTn id="25" dur="500"/>
                                        <p:tgtEl>
                                          <p:spTgt spid="1048591"/>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048592"/>
                                        </p:tgtEl>
                                        <p:attrNameLst>
                                          <p:attrName>style.visibility</p:attrName>
                                        </p:attrNameLst>
                                      </p:cBhvr>
                                      <p:to>
                                        <p:strVal val="visible"/>
                                      </p:to>
                                    </p:set>
                                    <p:animEffect transition="in" filter="wipe(right)">
                                      <p:cBhvr>
                                        <p:cTn id="28" dur="500"/>
                                        <p:tgtEl>
                                          <p:spTgt spid="1048592"/>
                                        </p:tgtEl>
                                      </p:cBhvr>
                                    </p:animEffect>
                                  </p:childTnLst>
                                </p:cTn>
                              </p:par>
                              <p:par>
                                <p:cTn id="29" presetID="22" presetClass="entr" presetSubtype="2"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right)">
                                      <p:cBhvr>
                                        <p:cTn id="31" dur="500"/>
                                        <p:tgtEl>
                                          <p:spTgt spid="28"/>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048588"/>
                                        </p:tgtEl>
                                        <p:attrNameLst>
                                          <p:attrName>style.visibility</p:attrName>
                                        </p:attrNameLst>
                                      </p:cBhvr>
                                      <p:to>
                                        <p:strVal val="visible"/>
                                      </p:to>
                                    </p:set>
                                    <p:animEffect transition="in" filter="wipe(right)">
                                      <p:cBhvr>
                                        <p:cTn id="34" dur="500"/>
                                        <p:tgtEl>
                                          <p:spTgt spid="1048588"/>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048586"/>
                                        </p:tgtEl>
                                        <p:attrNameLst>
                                          <p:attrName>style.visibility</p:attrName>
                                        </p:attrNameLst>
                                      </p:cBhvr>
                                      <p:to>
                                        <p:strVal val="visible"/>
                                      </p:to>
                                    </p:set>
                                    <p:animEffect transition="in" filter="wipe(right)">
                                      <p:cBhvr>
                                        <p:cTn id="37" dur="500"/>
                                        <p:tgtEl>
                                          <p:spTgt spid="104858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1048589"/>
                                        </p:tgtEl>
                                        <p:attrNameLst>
                                          <p:attrName>style.visibility</p:attrName>
                                        </p:attrNameLst>
                                      </p:cBhvr>
                                      <p:to>
                                        <p:strVal val="visible"/>
                                      </p:to>
                                    </p:set>
                                    <p:animEffect transition="in" filter="wipe(right)">
                                      <p:cBhvr>
                                        <p:cTn id="40" dur="500"/>
                                        <p:tgtEl>
                                          <p:spTgt spid="1048589"/>
                                        </p:tgtEl>
                                      </p:cBhvr>
                                    </p:animEffect>
                                  </p:childTnLst>
                                </p:cTn>
                              </p:par>
                              <p:par>
                                <p:cTn id="41" presetID="22" presetClass="entr" presetSubtype="2"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right)">
                                      <p:cBhvr>
                                        <p:cTn id="43" dur="500"/>
                                        <p:tgtEl>
                                          <p:spTgt spid="31"/>
                                        </p:tgtEl>
                                      </p:cBhvr>
                                    </p:animEffect>
                                  </p:childTnLst>
                                </p:cTn>
                              </p:par>
                              <p:par>
                                <p:cTn id="44" presetID="22" presetClass="entr" presetSubtype="2"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ipe(right)">
                                      <p:cBhvr>
                                        <p:cTn id="46" dur="500"/>
                                        <p:tgtEl>
                                          <p:spTgt spid="39"/>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1048603"/>
                                        </p:tgtEl>
                                        <p:attrNameLst>
                                          <p:attrName>style.visibility</p:attrName>
                                        </p:attrNameLst>
                                      </p:cBhvr>
                                      <p:to>
                                        <p:strVal val="visible"/>
                                      </p:to>
                                    </p:set>
                                    <p:animEffect transition="in" filter="wipe(right)">
                                      <p:cBhvr>
                                        <p:cTn id="49" dur="500"/>
                                        <p:tgtEl>
                                          <p:spTgt spid="1048603"/>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1048601"/>
                                        </p:tgtEl>
                                        <p:attrNameLst>
                                          <p:attrName>style.visibility</p:attrName>
                                        </p:attrNameLst>
                                      </p:cBhvr>
                                      <p:to>
                                        <p:strVal val="visible"/>
                                      </p:to>
                                    </p:set>
                                    <p:animEffect transition="in" filter="wipe(right)">
                                      <p:cBhvr>
                                        <p:cTn id="52" dur="500"/>
                                        <p:tgtEl>
                                          <p:spTgt spid="104860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048597"/>
                                        </p:tgtEl>
                                        <p:attrNameLst>
                                          <p:attrName>style.visibility</p:attrName>
                                        </p:attrNameLst>
                                      </p:cBhvr>
                                      <p:to>
                                        <p:strVal val="visible"/>
                                      </p:to>
                                    </p:set>
                                    <p:animEffect transition="in" filter="wipe(down)">
                                      <p:cBhvr>
                                        <p:cTn id="55" dur="500"/>
                                        <p:tgtEl>
                                          <p:spTgt spid="1048597"/>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1048598"/>
                                        </p:tgtEl>
                                        <p:attrNameLst>
                                          <p:attrName>style.visibility</p:attrName>
                                        </p:attrNameLst>
                                      </p:cBhvr>
                                      <p:to>
                                        <p:strVal val="visible"/>
                                      </p:to>
                                    </p:set>
                                    <p:animEffect transition="in" filter="wipe(right)">
                                      <p:cBhvr>
                                        <p:cTn id="58" dur="500"/>
                                        <p:tgtEl>
                                          <p:spTgt spid="104859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048602"/>
                                        </p:tgtEl>
                                        <p:attrNameLst>
                                          <p:attrName>style.visibility</p:attrName>
                                        </p:attrNameLst>
                                      </p:cBhvr>
                                      <p:to>
                                        <p:strVal val="visible"/>
                                      </p:to>
                                    </p:set>
                                    <p:animEffect transition="in" filter="wipe(down)">
                                      <p:cBhvr>
                                        <p:cTn id="61" dur="500"/>
                                        <p:tgtEl>
                                          <p:spTgt spid="1048602"/>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1048587"/>
                                        </p:tgtEl>
                                        <p:attrNameLst>
                                          <p:attrName>style.visibility</p:attrName>
                                        </p:attrNameLst>
                                      </p:cBhvr>
                                      <p:to>
                                        <p:strVal val="visible"/>
                                      </p:to>
                                    </p:set>
                                    <p:animEffect transition="in" filter="wipe(right)">
                                      <p:cBhvr>
                                        <p:cTn id="64" dur="500"/>
                                        <p:tgtEl>
                                          <p:spTgt spid="104858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048599"/>
                                        </p:tgtEl>
                                        <p:attrNameLst>
                                          <p:attrName>style.visibility</p:attrName>
                                        </p:attrNameLst>
                                      </p:cBhvr>
                                      <p:to>
                                        <p:strVal val="visible"/>
                                      </p:to>
                                    </p:set>
                                    <p:animEffect transition="in" filter="wipe(down)">
                                      <p:cBhvr>
                                        <p:cTn id="69" dur="500"/>
                                        <p:tgtEl>
                                          <p:spTgt spid="1048599"/>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1048600"/>
                                        </p:tgtEl>
                                        <p:attrNameLst>
                                          <p:attrName>style.visibility</p:attrName>
                                        </p:attrNameLst>
                                      </p:cBhvr>
                                      <p:to>
                                        <p:strVal val="visible"/>
                                      </p:to>
                                    </p:set>
                                    <p:animEffect transition="in" filter="wipe(down)">
                                      <p:cBhvr>
                                        <p:cTn id="72" dur="500"/>
                                        <p:tgtEl>
                                          <p:spTgt spid="104860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048596"/>
                                        </p:tgtEl>
                                        <p:attrNameLst>
                                          <p:attrName>style.visibility</p:attrName>
                                        </p:attrNameLst>
                                      </p:cBhvr>
                                      <p:to>
                                        <p:strVal val="visible"/>
                                      </p:to>
                                    </p:set>
                                    <p:animEffect transition="in" filter="fade">
                                      <p:cBhvr>
                                        <p:cTn id="77" dur="500"/>
                                        <p:tgtEl>
                                          <p:spTgt spid="1048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6" grpId="0"/>
      <p:bldP spid="1048587" grpId="0"/>
      <p:bldP spid="1048588" grpId="0"/>
      <p:bldP spid="1048589" grpId="0"/>
      <p:bldP spid="1048590" grpId="0"/>
      <p:bldP spid="1048591" grpId="0"/>
      <p:bldP spid="1048592" grpId="0"/>
      <p:bldP spid="1048593" grpId="0"/>
      <p:bldP spid="1048594" grpId="0"/>
      <p:bldP spid="1048595" grpId="0"/>
      <p:bldP spid="1048596" grpId="0"/>
      <p:bldP spid="1048597" grpId="0"/>
      <p:bldP spid="1048598" grpId="0"/>
      <p:bldP spid="1048599" grpId="0"/>
      <p:bldP spid="1048600" grpId="0"/>
      <p:bldP spid="1048601" grpId="0"/>
      <p:bldP spid="1048602" grpId="0"/>
      <p:bldP spid="104860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609"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smtClean="0">
                <a:cs typeface="B Mitra" panose="00000400000000000000" pitchFamily="2" charset="-78"/>
              </a:rPr>
              <a:t>استراتژی زیرسیستم های تکنولوژی</a:t>
            </a:r>
          </a:p>
          <a:p>
            <a:pPr marL="0" indent="0" algn="just" rtl="1">
              <a:buNone/>
            </a:pPr>
            <a:endParaRPr lang="fa-IR" sz="1800" b="1" dirty="0" smtClean="0">
              <a:cs typeface="B Mitra" panose="00000400000000000000" pitchFamily="2" charset="-78"/>
            </a:endParaRPr>
          </a:p>
          <a:p>
            <a:pPr algn="just" rtl="1">
              <a:buFont typeface="Wingdings" panose="05000000000000000000" pitchFamily="2" charset="2"/>
              <a:buChar char="ü"/>
            </a:pPr>
            <a:r>
              <a:rPr lang="fa-IR" sz="1600" b="1" dirty="0" smtClean="0">
                <a:cs typeface="B Mitra" panose="00000400000000000000" pitchFamily="2" charset="-78"/>
              </a:rPr>
              <a:t>استراتژی های همکاری تکنولوژی بین سازمانی</a:t>
            </a:r>
            <a:endParaRPr lang="fa-IR" sz="1600" dirty="0">
              <a:cs typeface="B Mitra" panose="00000400000000000000" pitchFamily="2" charset="-78"/>
            </a:endParaRPr>
          </a:p>
          <a:p>
            <a:pPr algn="just" rtl="1">
              <a:buFont typeface="Wingdings" panose="05000000000000000000" pitchFamily="2" charset="2"/>
              <a:buChar char="ü"/>
            </a:pPr>
            <a:r>
              <a:rPr lang="fa-IR" sz="1600" dirty="0" smtClean="0">
                <a:cs typeface="B Mitra" panose="00000400000000000000" pitchFamily="2" charset="-78"/>
              </a:rPr>
              <a:t>بخش قابل توجهی از نوآوری های تکنولوژیکی از تشریک مساعی چندین فرد یا سازمان برمی خیزد . تشریک مساعی اغلب به سازمان ها امکان می دهد که به دستاوردهای بیشتر ، با سرعت بیشتر و هزینه یا ریسک کمتری نائل شوند . در عین حال همکاری با دیگران اغلب مستلزم دست کشیدن از مقداری کنترل بر توسعه نوآوری و نیز بخشی از پاداش های مورد انتظار از آن است . همچنین ممکن است سازمان را با ریسک تخلفات و تخطی های سازمان رقیب دست به گریبان سازد.</a:t>
            </a:r>
          </a:p>
          <a:p>
            <a:pPr algn="just" rtl="1">
              <a:buFont typeface="+mj-lt"/>
              <a:buAutoNum type="arabicPeriod"/>
            </a:pP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p:txBody>
      </p:sp>
      <p:pic>
        <p:nvPicPr>
          <p:cNvPr id="2097165" name="Picture 3"/>
          <p:cNvPicPr>
            <a:picLocks noChangeAspect="1"/>
          </p:cNvPicPr>
          <p:nvPr/>
        </p:nvPicPr>
        <p:blipFill>
          <a:blip r:embed="rId2"/>
          <a:stretch>
            <a:fillRect/>
          </a:stretch>
        </p:blipFill>
        <p:spPr>
          <a:xfrm>
            <a:off x="457200" y="4701287"/>
            <a:ext cx="3511685" cy="333375"/>
          </a:xfrm>
          <a:prstGeom prst="rect">
            <a:avLst/>
          </a:prstGeom>
        </p:spPr>
      </p:pic>
      <p:pic>
        <p:nvPicPr>
          <p:cNvPr id="2097166"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167" name="Picture 5"/>
          <p:cNvPicPr>
            <a:picLocks noChangeAspect="1"/>
          </p:cNvPicPr>
          <p:nvPr/>
        </p:nvPicPr>
        <p:blipFill>
          <a:blip r:embed="rId3"/>
          <a:stretch>
            <a:fillRect/>
          </a:stretch>
        </p:blipFill>
        <p:spPr>
          <a:xfrm>
            <a:off x="0" y="0"/>
            <a:ext cx="707137" cy="707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609">
                                            <p:txEl>
                                              <p:pRg st="0" end="0"/>
                                            </p:txEl>
                                          </p:spTgt>
                                        </p:tgtEl>
                                      </p:cBhvr>
                                    </p:animEffect>
                                    <p:animScale>
                                      <p:cBhvr>
                                        <p:cTn id="7" dur="250" autoRev="1" fill="hold"/>
                                        <p:tgtEl>
                                          <p:spTgt spid="1048609">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48609">
                                            <p:txEl>
                                              <p:pRg st="2" end="2"/>
                                            </p:txEl>
                                          </p:spTgt>
                                        </p:tgtEl>
                                        <p:attrNameLst>
                                          <p:attrName>style.visibility</p:attrName>
                                        </p:attrNameLst>
                                      </p:cBhvr>
                                      <p:to>
                                        <p:strVal val="visible"/>
                                      </p:to>
                                    </p:set>
                                    <p:animEffect transition="in" filter="wipe(down)">
                                      <p:cBhvr>
                                        <p:cTn id="12" dur="500"/>
                                        <p:tgtEl>
                                          <p:spTgt spid="1048609">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048609">
                                            <p:txEl>
                                              <p:pRg st="3" end="3"/>
                                            </p:txEl>
                                          </p:spTgt>
                                        </p:tgtEl>
                                        <p:attrNameLst>
                                          <p:attrName>style.visibility</p:attrName>
                                        </p:attrNameLst>
                                      </p:cBhvr>
                                      <p:to>
                                        <p:strVal val="visible"/>
                                      </p:to>
                                    </p:set>
                                    <p:animEffect transition="in" filter="wipe(down)">
                                      <p:cBhvr>
                                        <p:cTn id="15" dur="500"/>
                                        <p:tgtEl>
                                          <p:spTgt spid="104860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605"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smtClean="0">
                <a:cs typeface="B Mitra" panose="00000400000000000000" pitchFamily="2" charset="-78"/>
              </a:rPr>
              <a:t>استراتژی زیرسیستم های تکنولوژی</a:t>
            </a:r>
          </a:p>
          <a:p>
            <a:pPr marL="0" indent="0" algn="just" rtl="1">
              <a:buNone/>
            </a:pPr>
            <a:endParaRPr lang="fa-IR" sz="1800" b="1" dirty="0" smtClean="0">
              <a:cs typeface="B Mitra" panose="00000400000000000000" pitchFamily="2" charset="-78"/>
            </a:endParaRPr>
          </a:p>
          <a:p>
            <a:pPr algn="just" rtl="1">
              <a:buFont typeface="Wingdings" panose="05000000000000000000" pitchFamily="2" charset="2"/>
              <a:buChar char="ü"/>
            </a:pPr>
            <a:r>
              <a:rPr lang="fa-IR" sz="1600" b="1" dirty="0" smtClean="0">
                <a:cs typeface="B Mitra" panose="00000400000000000000" pitchFamily="2" charset="-78"/>
              </a:rPr>
              <a:t>استراتژی های همکاری تکنولوژی بین سازمانی</a:t>
            </a:r>
            <a:endParaRPr lang="fa-IR" sz="1600" dirty="0">
              <a:cs typeface="B Mitra" panose="00000400000000000000" pitchFamily="2" charset="-78"/>
            </a:endParaRPr>
          </a:p>
          <a:p>
            <a:pPr algn="just" rtl="1">
              <a:buFont typeface="+mj-lt"/>
              <a:buAutoNum type="arabicPeriod"/>
            </a:pPr>
            <a:r>
              <a:rPr lang="fa-IR" sz="1600" dirty="0" smtClean="0">
                <a:cs typeface="B Mitra" panose="00000400000000000000" pitchFamily="2" charset="-78"/>
              </a:rPr>
              <a:t>اخذ امتیاز : قراردادی است که طبق آن گیرنده امتیاز ، حق استفاده از تکنولوژی امتیاز دهنده را بدست می آورد . واگذار کننده امتیاز از این طریق می تواند تکنولوژی سازمان را در طیف وسیع تری از بازارها منتشر کند. برای سازمان گیرنده نیز مزیت ارزان بودن نسبت به توسعه را خواهد داشت . درمقابل ، این تکنولوژی در اختیار دیگر سازمان ها نیز قرار دارد درنتیجه معمولا مزیت رقابتی ایجاد نمی کند .</a:t>
            </a:r>
          </a:p>
          <a:p>
            <a:pPr algn="just" rtl="1">
              <a:buFont typeface="+mj-lt"/>
              <a:buAutoNum type="arabicPeriod"/>
            </a:pPr>
            <a:endParaRPr lang="fa-IR" sz="1600" dirty="0" smtClean="0">
              <a:cs typeface="B Mitra" panose="00000400000000000000" pitchFamily="2" charset="-78"/>
            </a:endParaRPr>
          </a:p>
          <a:p>
            <a:pPr algn="just" rtl="1">
              <a:buFont typeface="+mj-lt"/>
              <a:buAutoNum type="arabicPeriod"/>
            </a:pPr>
            <a:r>
              <a:rPr lang="fa-IR" sz="1600" dirty="0" smtClean="0">
                <a:cs typeface="B Mitra" panose="00000400000000000000" pitchFamily="2" charset="-78"/>
              </a:rPr>
              <a:t>اتحاد استراتژیک : سازمان هایی که از قابلیت های متفاوتی برخوردارند که برای توسعه یک تکنولوژی جدید لازم است ، می توانند برای روی هم ریختن منابع خود به تشکی اتحاد دست زنند تا به طور مشترک بتوانند محصول یا بازار مورد بحث را سریعتر یا با هزینه کمتر توسعه دهند</a:t>
            </a: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p:txBody>
      </p:sp>
      <p:pic>
        <p:nvPicPr>
          <p:cNvPr id="2097159" name="Picture 3"/>
          <p:cNvPicPr>
            <a:picLocks noChangeAspect="1"/>
          </p:cNvPicPr>
          <p:nvPr/>
        </p:nvPicPr>
        <p:blipFill>
          <a:blip r:embed="rId2"/>
          <a:stretch>
            <a:fillRect/>
          </a:stretch>
        </p:blipFill>
        <p:spPr>
          <a:xfrm>
            <a:off x="457200" y="4701287"/>
            <a:ext cx="3511685" cy="333375"/>
          </a:xfrm>
          <a:prstGeom prst="rect">
            <a:avLst/>
          </a:prstGeom>
        </p:spPr>
      </p:pic>
      <p:pic>
        <p:nvPicPr>
          <p:cNvPr id="2097160"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161" name="Picture 5"/>
          <p:cNvPicPr>
            <a:picLocks noChangeAspect="1"/>
          </p:cNvPicPr>
          <p:nvPr/>
        </p:nvPicPr>
        <p:blipFill>
          <a:blip r:embed="rId3"/>
          <a:stretch>
            <a:fillRect/>
          </a:stretch>
        </p:blipFill>
        <p:spPr>
          <a:xfrm>
            <a:off x="0" y="0"/>
            <a:ext cx="707137" cy="707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605">
                                            <p:txEl>
                                              <p:pRg st="0" end="0"/>
                                            </p:txEl>
                                          </p:spTgt>
                                        </p:tgtEl>
                                      </p:cBhvr>
                                    </p:animEffect>
                                    <p:animScale>
                                      <p:cBhvr>
                                        <p:cTn id="7" dur="250" autoRev="1" fill="hold"/>
                                        <p:tgtEl>
                                          <p:spTgt spid="104860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48605">
                                            <p:txEl>
                                              <p:pRg st="2" end="2"/>
                                            </p:txEl>
                                          </p:spTgt>
                                        </p:tgtEl>
                                        <p:attrNameLst>
                                          <p:attrName>style.visibility</p:attrName>
                                        </p:attrNameLst>
                                      </p:cBhvr>
                                      <p:to>
                                        <p:strVal val="visible"/>
                                      </p:to>
                                    </p:set>
                                    <p:animEffect transition="in" filter="wipe(down)">
                                      <p:cBhvr>
                                        <p:cTn id="12" dur="500"/>
                                        <p:tgtEl>
                                          <p:spTgt spid="1048605">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048605">
                                            <p:txEl>
                                              <p:pRg st="3" end="3"/>
                                            </p:txEl>
                                          </p:spTgt>
                                        </p:tgtEl>
                                        <p:attrNameLst>
                                          <p:attrName>style.visibility</p:attrName>
                                        </p:attrNameLst>
                                      </p:cBhvr>
                                      <p:to>
                                        <p:strVal val="visible"/>
                                      </p:to>
                                    </p:set>
                                    <p:animEffect transition="in" filter="wipe(down)">
                                      <p:cBhvr>
                                        <p:cTn id="15" dur="500"/>
                                        <p:tgtEl>
                                          <p:spTgt spid="104860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48605">
                                            <p:txEl>
                                              <p:pRg st="5" end="5"/>
                                            </p:txEl>
                                          </p:spTgt>
                                        </p:tgtEl>
                                        <p:attrNameLst>
                                          <p:attrName>style.visibility</p:attrName>
                                        </p:attrNameLst>
                                      </p:cBhvr>
                                      <p:to>
                                        <p:strVal val="visible"/>
                                      </p:to>
                                    </p:set>
                                    <p:animEffect transition="in" filter="wipe(down)">
                                      <p:cBhvr>
                                        <p:cTn id="20" dur="500"/>
                                        <p:tgtEl>
                                          <p:spTgt spid="104860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2"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583"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smtClean="0">
                <a:cs typeface="B Mitra" panose="00000400000000000000" pitchFamily="2" charset="-78"/>
              </a:rPr>
              <a:t>استراتژی زیرسیستم های تکنولوژی</a:t>
            </a:r>
          </a:p>
          <a:p>
            <a:pPr marL="0" indent="0" algn="just" rtl="1">
              <a:buNone/>
            </a:pPr>
            <a:endParaRPr lang="fa-IR" sz="1800" b="1" dirty="0" smtClean="0">
              <a:cs typeface="B Mitra" panose="00000400000000000000" pitchFamily="2" charset="-78"/>
            </a:endParaRPr>
          </a:p>
          <a:p>
            <a:pPr algn="just" rtl="1">
              <a:buFont typeface="Wingdings" panose="05000000000000000000" pitchFamily="2" charset="2"/>
              <a:buChar char="ü"/>
            </a:pPr>
            <a:r>
              <a:rPr lang="fa-IR" sz="1600" b="1" dirty="0" smtClean="0">
                <a:cs typeface="B Mitra" panose="00000400000000000000" pitchFamily="2" charset="-78"/>
              </a:rPr>
              <a:t>استراتژی های همکاری تکنولوژی بین سازمانی</a:t>
            </a:r>
            <a:endParaRPr lang="fa-IR" sz="1600" dirty="0">
              <a:cs typeface="B Mitra" panose="00000400000000000000" pitchFamily="2" charset="-78"/>
            </a:endParaRPr>
          </a:p>
          <a:p>
            <a:pPr marL="0" indent="0" algn="just" rtl="1">
              <a:buNone/>
            </a:pPr>
            <a:r>
              <a:rPr lang="fa-IR" sz="1600" dirty="0" smtClean="0">
                <a:cs typeface="B Mitra" panose="00000400000000000000" pitchFamily="2" charset="-78"/>
              </a:rPr>
              <a:t>3.      پیمان مشترک : شراکتی است میان دو یا بیش از دو سازمان که شرکا در آن سهم سرمایه قابل توجهی دارند و اغلب به ایجاد یک موجودیت تجاری جدید منجر می شود . در واقع پیمان های مشترک نوع خاصی اتحاد استراتژیک هستند که به ساختاردهی و اعهد قابل ملاحظه ای نیاز دارند</a:t>
            </a:r>
          </a:p>
          <a:p>
            <a:pPr algn="just" rtl="1">
              <a:buFont typeface="+mj-lt"/>
              <a:buAutoNum type="arabicPeriod"/>
            </a:pPr>
            <a:endParaRPr lang="fa-IR" sz="1600" dirty="0" smtClean="0">
              <a:cs typeface="B Mitra" panose="00000400000000000000" pitchFamily="2" charset="-78"/>
            </a:endParaRPr>
          </a:p>
          <a:p>
            <a:pPr marL="0" indent="0" algn="just" rtl="1">
              <a:buNone/>
            </a:pPr>
            <a:r>
              <a:rPr lang="fa-IR" sz="1600" dirty="0" smtClean="0">
                <a:cs typeface="B Mitra" panose="00000400000000000000" pitchFamily="2" charset="-78"/>
              </a:rPr>
              <a:t>4.      دادن کار به منابع بیرونی : سازمان هایی که به نوآوری های تکنولوژیک جدید دست می یابند ، همواره از شایستگی ها ، تسهیلات یا مقیاس لازم برای انجام کارآمد یا اثربخش کلیه فعالیت های موجود در زنجیره ارزش برخوردار نیستند، اینگونه سازمان ها ممکن است انجام این فعالیت ها را به منابع بیرونی واگذار کنند.</a:t>
            </a: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p:txBody>
      </p:sp>
      <p:pic>
        <p:nvPicPr>
          <p:cNvPr id="2097153" name="Picture 3"/>
          <p:cNvPicPr>
            <a:picLocks noChangeAspect="1"/>
          </p:cNvPicPr>
          <p:nvPr/>
        </p:nvPicPr>
        <p:blipFill>
          <a:blip r:embed="rId2"/>
          <a:stretch>
            <a:fillRect/>
          </a:stretch>
        </p:blipFill>
        <p:spPr>
          <a:xfrm>
            <a:off x="457200" y="4701287"/>
            <a:ext cx="3511685" cy="333375"/>
          </a:xfrm>
          <a:prstGeom prst="rect">
            <a:avLst/>
          </a:prstGeom>
        </p:spPr>
      </p:pic>
      <p:pic>
        <p:nvPicPr>
          <p:cNvPr id="2097154"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155" name="Picture 5"/>
          <p:cNvPicPr>
            <a:picLocks noChangeAspect="1"/>
          </p:cNvPicPr>
          <p:nvPr/>
        </p:nvPicPr>
        <p:blipFill>
          <a:blip r:embed="rId3"/>
          <a:stretch>
            <a:fillRect/>
          </a:stretch>
        </p:blipFill>
        <p:spPr>
          <a:xfrm>
            <a:off x="0" y="0"/>
            <a:ext cx="707137" cy="707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048583">
                                            <p:txEl>
                                              <p:pRg st="0" end="0"/>
                                            </p:txEl>
                                          </p:spTgt>
                                        </p:tgtEl>
                                      </p:cBhvr>
                                    </p:animEffect>
                                    <p:animScale>
                                      <p:cBhvr>
                                        <p:cTn id="7" dur="250" autoRev="1" fill="hold"/>
                                        <p:tgtEl>
                                          <p:spTgt spid="104858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048583">
                                            <p:txEl>
                                              <p:pRg st="2" end="2"/>
                                            </p:txEl>
                                          </p:spTgt>
                                        </p:tgtEl>
                                      </p:cBhvr>
                                    </p:animEffect>
                                    <p:animScale>
                                      <p:cBhvr>
                                        <p:cTn id="12" dur="250" autoRev="1" fill="hold"/>
                                        <p:tgtEl>
                                          <p:spTgt spid="1048583">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48583">
                                            <p:txEl>
                                              <p:pRg st="3" end="3"/>
                                            </p:txEl>
                                          </p:spTgt>
                                        </p:tgtEl>
                                        <p:attrNameLst>
                                          <p:attrName>style.visibility</p:attrName>
                                        </p:attrNameLst>
                                      </p:cBhvr>
                                      <p:to>
                                        <p:strVal val="visible"/>
                                      </p:to>
                                    </p:set>
                                    <p:animEffect transition="in" filter="wipe(down)">
                                      <p:cBhvr>
                                        <p:cTn id="17" dur="500"/>
                                        <p:tgtEl>
                                          <p:spTgt spid="104858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48583">
                                            <p:txEl>
                                              <p:pRg st="5" end="5"/>
                                            </p:txEl>
                                          </p:spTgt>
                                        </p:tgtEl>
                                        <p:attrNameLst>
                                          <p:attrName>style.visibility</p:attrName>
                                        </p:attrNameLst>
                                      </p:cBhvr>
                                      <p:to>
                                        <p:strVal val="visible"/>
                                      </p:to>
                                    </p:set>
                                    <p:animEffect transition="in" filter="wipe(down)">
                                      <p:cBhvr>
                                        <p:cTn id="22" dur="500"/>
                                        <p:tgtEl>
                                          <p:spTgt spid="10485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4"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585"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smtClean="0">
                <a:cs typeface="B Mitra" panose="00000400000000000000" pitchFamily="2" charset="-78"/>
              </a:rPr>
              <a:t>استراتژی زیرسیستم های تکنولوژی</a:t>
            </a:r>
          </a:p>
          <a:p>
            <a:pPr lvl="0" algn="just" rtl="1">
              <a:buFont typeface="Wingdings" panose="05000000000000000000" pitchFamily="2" charset="2"/>
              <a:buChar char="ü"/>
            </a:pPr>
            <a:r>
              <a:rPr lang="fa-IR" sz="1600" b="1" dirty="0" smtClean="0">
                <a:cs typeface="B Mitra" panose="00000400000000000000" pitchFamily="2" charset="-78"/>
              </a:rPr>
              <a:t>استراتژی </a:t>
            </a:r>
            <a:r>
              <a:rPr lang="fa-IR" sz="1600" b="1" dirty="0">
                <a:cs typeface="B Mitra" panose="00000400000000000000" pitchFamily="2" charset="-78"/>
              </a:rPr>
              <a:t>های همکاری تکنولوژی بین سازمانی</a:t>
            </a:r>
            <a:endParaRPr lang="fa-IR" sz="1600" dirty="0">
              <a:cs typeface="B Mitra" panose="00000400000000000000" pitchFamily="2" charset="-78"/>
            </a:endParaRPr>
          </a:p>
          <a:p>
            <a:pPr algn="just" rtl="1">
              <a:buFont typeface="+mj-lt"/>
              <a:buAutoNum type="arabicPeriod"/>
            </a:pP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p:txBody>
      </p:sp>
      <p:pic>
        <p:nvPicPr>
          <p:cNvPr id="2097156" name="Picture 3"/>
          <p:cNvPicPr>
            <a:picLocks noChangeAspect="1"/>
          </p:cNvPicPr>
          <p:nvPr/>
        </p:nvPicPr>
        <p:blipFill>
          <a:blip r:embed="rId2"/>
          <a:stretch>
            <a:fillRect/>
          </a:stretch>
        </p:blipFill>
        <p:spPr>
          <a:xfrm>
            <a:off x="457200" y="4701287"/>
            <a:ext cx="3511685" cy="333375"/>
          </a:xfrm>
          <a:prstGeom prst="rect">
            <a:avLst/>
          </a:prstGeom>
        </p:spPr>
      </p:pic>
      <p:pic>
        <p:nvPicPr>
          <p:cNvPr id="2097157"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158" name="Picture 5"/>
          <p:cNvPicPr>
            <a:picLocks noChangeAspect="1"/>
          </p:cNvPicPr>
          <p:nvPr/>
        </p:nvPicPr>
        <p:blipFill>
          <a:blip r:embed="rId3"/>
          <a:stretch>
            <a:fillRect/>
          </a:stretch>
        </p:blipFill>
        <p:spPr>
          <a:xfrm>
            <a:off x="0" y="0"/>
            <a:ext cx="707137" cy="707137"/>
          </a:xfrm>
          <a:prstGeom prst="rect">
            <a:avLst/>
          </a:prstGeom>
        </p:spPr>
      </p:pic>
      <p:sp>
        <p:nvSpPr>
          <p:cNvPr id="1048586" name="TextBox 11"/>
          <p:cNvSpPr txBox="1"/>
          <p:nvPr/>
        </p:nvSpPr>
        <p:spPr>
          <a:xfrm>
            <a:off x="5532449" y="2411025"/>
            <a:ext cx="969721" cy="412749"/>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ذهنی</a:t>
            </a:r>
            <a:endParaRPr lang="fa-IR" dirty="0">
              <a:solidFill>
                <a:prstClr val="white"/>
              </a:solidFill>
              <a:cs typeface="B Mitra" panose="00000400000000000000" pitchFamily="2" charset="-78"/>
            </a:endParaRPr>
          </a:p>
        </p:txBody>
      </p:sp>
      <p:sp>
        <p:nvSpPr>
          <p:cNvPr id="1048587" name="TextBox 12"/>
          <p:cNvSpPr txBox="1"/>
          <p:nvPr/>
        </p:nvSpPr>
        <p:spPr>
          <a:xfrm>
            <a:off x="1854966" y="2736443"/>
            <a:ext cx="82550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بنیادی</a:t>
            </a:r>
            <a:endParaRPr lang="fa-IR" dirty="0">
              <a:solidFill>
                <a:prstClr val="white"/>
              </a:solidFill>
              <a:cs typeface="B Mitra" panose="00000400000000000000" pitchFamily="2" charset="-78"/>
            </a:endParaRPr>
          </a:p>
        </p:txBody>
      </p:sp>
      <p:sp>
        <p:nvSpPr>
          <p:cNvPr id="1048588" name="TextBox 14"/>
          <p:cNvSpPr txBox="1"/>
          <p:nvPr/>
        </p:nvSpPr>
        <p:spPr>
          <a:xfrm>
            <a:off x="3669459" y="2383759"/>
            <a:ext cx="1358441" cy="734059"/>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فرض های فلسفی</a:t>
            </a:r>
            <a:endParaRPr lang="fa-IR" dirty="0">
              <a:solidFill>
                <a:prstClr val="white"/>
              </a:solidFill>
              <a:cs typeface="B Mitra" panose="00000400000000000000" pitchFamily="2" charset="-78"/>
            </a:endParaRPr>
          </a:p>
        </p:txBody>
      </p:sp>
      <p:sp>
        <p:nvSpPr>
          <p:cNvPr id="1048589" name="TextBox 15"/>
          <p:cNvSpPr txBox="1"/>
          <p:nvPr/>
        </p:nvSpPr>
        <p:spPr>
          <a:xfrm>
            <a:off x="2125419" y="2379004"/>
            <a:ext cx="969721" cy="412750"/>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عینی</a:t>
            </a:r>
            <a:endParaRPr lang="fa-IR" dirty="0">
              <a:solidFill>
                <a:prstClr val="white"/>
              </a:solidFill>
              <a:cs typeface="B Mitra" panose="00000400000000000000" pitchFamily="2" charset="-78"/>
            </a:endParaRPr>
          </a:p>
        </p:txBody>
      </p:sp>
      <p:sp>
        <p:nvSpPr>
          <p:cNvPr id="1048590" name="TextBox 16"/>
          <p:cNvSpPr txBox="1"/>
          <p:nvPr/>
        </p:nvSpPr>
        <p:spPr>
          <a:xfrm>
            <a:off x="2125419" y="2095964"/>
            <a:ext cx="969721" cy="412749"/>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عقلایی</a:t>
            </a:r>
            <a:endParaRPr lang="fa-IR" dirty="0">
              <a:solidFill>
                <a:prstClr val="white"/>
              </a:solidFill>
              <a:cs typeface="B Mitra" panose="00000400000000000000" pitchFamily="2" charset="-78"/>
            </a:endParaRPr>
          </a:p>
        </p:txBody>
      </p:sp>
      <p:sp>
        <p:nvSpPr>
          <p:cNvPr id="1048591" name="TextBox 17"/>
          <p:cNvSpPr txBox="1"/>
          <p:nvPr/>
        </p:nvSpPr>
        <p:spPr>
          <a:xfrm>
            <a:off x="3825686" y="2086276"/>
            <a:ext cx="969721" cy="412749"/>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سازمان</a:t>
            </a:r>
            <a:endParaRPr lang="fa-IR" dirty="0">
              <a:solidFill>
                <a:prstClr val="white"/>
              </a:solidFill>
              <a:cs typeface="B Mitra" panose="00000400000000000000" pitchFamily="2" charset="-78"/>
            </a:endParaRPr>
          </a:p>
        </p:txBody>
      </p:sp>
      <p:sp>
        <p:nvSpPr>
          <p:cNvPr id="1048592" name="TextBox 18"/>
          <p:cNvSpPr txBox="1"/>
          <p:nvPr/>
        </p:nvSpPr>
        <p:spPr>
          <a:xfrm>
            <a:off x="5532449" y="2095964"/>
            <a:ext cx="969721" cy="412749"/>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طبیعی</a:t>
            </a:r>
            <a:endParaRPr lang="fa-IR" dirty="0">
              <a:solidFill>
                <a:prstClr val="white"/>
              </a:solidFill>
              <a:cs typeface="B Mitra" panose="00000400000000000000" pitchFamily="2" charset="-78"/>
            </a:endParaRPr>
          </a:p>
        </p:txBody>
      </p:sp>
      <p:sp>
        <p:nvSpPr>
          <p:cNvPr id="1048593" name="TextBox 19"/>
          <p:cNvSpPr txBox="1"/>
          <p:nvPr/>
        </p:nvSpPr>
        <p:spPr>
          <a:xfrm>
            <a:off x="5525953" y="1726632"/>
            <a:ext cx="969721" cy="412750"/>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خارجی</a:t>
            </a:r>
            <a:endParaRPr lang="fa-IR" dirty="0">
              <a:solidFill>
                <a:prstClr val="white"/>
              </a:solidFill>
              <a:cs typeface="B Mitra" panose="00000400000000000000" pitchFamily="2" charset="-78"/>
            </a:endParaRPr>
          </a:p>
        </p:txBody>
      </p:sp>
      <p:sp>
        <p:nvSpPr>
          <p:cNvPr id="1048594" name="TextBox 20"/>
          <p:cNvSpPr txBox="1"/>
          <p:nvPr/>
        </p:nvSpPr>
        <p:spPr>
          <a:xfrm>
            <a:off x="3334828" y="1811087"/>
            <a:ext cx="1849300" cy="369332"/>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کانون توجه</a:t>
            </a:r>
            <a:endParaRPr lang="fa-IR" dirty="0">
              <a:solidFill>
                <a:prstClr val="white"/>
              </a:solidFill>
              <a:cs typeface="B Mitra" panose="00000400000000000000" pitchFamily="2" charset="-78"/>
            </a:endParaRPr>
          </a:p>
        </p:txBody>
      </p:sp>
      <p:sp>
        <p:nvSpPr>
          <p:cNvPr id="1048595" name="TextBox 21"/>
          <p:cNvSpPr txBox="1"/>
          <p:nvPr/>
        </p:nvSpPr>
        <p:spPr>
          <a:xfrm>
            <a:off x="2138411" y="1813433"/>
            <a:ext cx="969721" cy="412749"/>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داخلی</a:t>
            </a:r>
            <a:endParaRPr lang="fa-IR" dirty="0">
              <a:solidFill>
                <a:prstClr val="white"/>
              </a:solidFill>
              <a:cs typeface="B Mitra" panose="00000400000000000000" pitchFamily="2" charset="-78"/>
            </a:endParaRPr>
          </a:p>
        </p:txBody>
      </p:sp>
      <p:sp>
        <p:nvSpPr>
          <p:cNvPr id="1048596" name="TextBox 22"/>
          <p:cNvSpPr txBox="1"/>
          <p:nvPr/>
        </p:nvSpPr>
        <p:spPr>
          <a:xfrm>
            <a:off x="1889251" y="3275709"/>
            <a:ext cx="82550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تغییرات</a:t>
            </a:r>
            <a:endParaRPr lang="fa-IR" dirty="0">
              <a:solidFill>
                <a:prstClr val="white"/>
              </a:solidFill>
              <a:cs typeface="B Mitra" panose="00000400000000000000" pitchFamily="2" charset="-78"/>
            </a:endParaRPr>
          </a:p>
        </p:txBody>
      </p:sp>
      <p:sp>
        <p:nvSpPr>
          <p:cNvPr id="1048597" name="TextBox 23"/>
          <p:cNvSpPr txBox="1"/>
          <p:nvPr/>
        </p:nvSpPr>
        <p:spPr>
          <a:xfrm>
            <a:off x="1408928" y="3870880"/>
            <a:ext cx="82550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شدید</a:t>
            </a:r>
            <a:endParaRPr lang="fa-IR" dirty="0">
              <a:solidFill>
                <a:prstClr val="white"/>
              </a:solidFill>
              <a:cs typeface="B Mitra" panose="00000400000000000000" pitchFamily="2" charset="-78"/>
            </a:endParaRPr>
          </a:p>
        </p:txBody>
      </p:sp>
      <p:sp>
        <p:nvSpPr>
          <p:cNvPr id="1048598" name="TextBox 24"/>
          <p:cNvSpPr txBox="1"/>
          <p:nvPr/>
        </p:nvSpPr>
        <p:spPr>
          <a:xfrm>
            <a:off x="1333698" y="2676895"/>
            <a:ext cx="50419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کم</a:t>
            </a:r>
            <a:endParaRPr lang="fa-IR" dirty="0">
              <a:solidFill>
                <a:prstClr val="white"/>
              </a:solidFill>
              <a:cs typeface="B Mitra" panose="00000400000000000000" pitchFamily="2" charset="-78"/>
            </a:endParaRPr>
          </a:p>
        </p:txBody>
      </p:sp>
      <p:sp>
        <p:nvSpPr>
          <p:cNvPr id="1048599" name="TextBox 25"/>
          <p:cNvSpPr txBox="1"/>
          <p:nvPr/>
        </p:nvSpPr>
        <p:spPr>
          <a:xfrm>
            <a:off x="1385089" y="3317520"/>
            <a:ext cx="82550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کنترل</a:t>
            </a:r>
            <a:endParaRPr lang="fa-IR" dirty="0">
              <a:solidFill>
                <a:prstClr val="white"/>
              </a:solidFill>
              <a:cs typeface="B Mitra" panose="00000400000000000000" pitchFamily="2" charset="-78"/>
            </a:endParaRPr>
          </a:p>
        </p:txBody>
      </p:sp>
      <p:sp>
        <p:nvSpPr>
          <p:cNvPr id="1048600" name="TextBox 26"/>
          <p:cNvSpPr txBox="1"/>
          <p:nvPr/>
        </p:nvSpPr>
        <p:spPr>
          <a:xfrm>
            <a:off x="1891647" y="3859933"/>
            <a:ext cx="82550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تدریجی</a:t>
            </a:r>
            <a:endParaRPr lang="fa-IR" dirty="0">
              <a:solidFill>
                <a:prstClr val="white"/>
              </a:solidFill>
              <a:cs typeface="B Mitra" panose="00000400000000000000" pitchFamily="2" charset="-78"/>
            </a:endParaRPr>
          </a:p>
        </p:txBody>
      </p:sp>
      <p:sp>
        <p:nvSpPr>
          <p:cNvPr id="1048601" name="TextBox 27"/>
          <p:cNvSpPr txBox="1"/>
          <p:nvPr/>
        </p:nvSpPr>
        <p:spPr>
          <a:xfrm>
            <a:off x="996178" y="3878898"/>
            <a:ext cx="504189"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بسته</a:t>
            </a:r>
            <a:endParaRPr lang="fa-IR" dirty="0">
              <a:solidFill>
                <a:prstClr val="white"/>
              </a:solidFill>
              <a:cs typeface="B Mitra" panose="00000400000000000000" pitchFamily="2" charset="-78"/>
            </a:endParaRPr>
          </a:p>
        </p:txBody>
      </p:sp>
      <p:sp>
        <p:nvSpPr>
          <p:cNvPr id="1048602" name="TextBox 28"/>
          <p:cNvSpPr txBox="1"/>
          <p:nvPr/>
        </p:nvSpPr>
        <p:spPr>
          <a:xfrm>
            <a:off x="996178" y="3242447"/>
            <a:ext cx="82550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سیستم</a:t>
            </a:r>
            <a:endParaRPr lang="fa-IR" dirty="0">
              <a:solidFill>
                <a:prstClr val="white"/>
              </a:solidFill>
              <a:cs typeface="B Mitra" panose="00000400000000000000" pitchFamily="2" charset="-78"/>
            </a:endParaRPr>
          </a:p>
        </p:txBody>
      </p:sp>
      <p:sp>
        <p:nvSpPr>
          <p:cNvPr id="1048603" name="TextBox 29"/>
          <p:cNvSpPr txBox="1"/>
          <p:nvPr/>
        </p:nvSpPr>
        <p:spPr>
          <a:xfrm>
            <a:off x="960059" y="2665948"/>
            <a:ext cx="50419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باز</a:t>
            </a:r>
            <a:endParaRPr lang="fa-IR" dirty="0">
              <a:solidFill>
                <a:prstClr val="white"/>
              </a:solidFill>
              <a:cs typeface="B Mitra" panose="00000400000000000000" pitchFamily="2" charset="-78"/>
            </a:endParaRPr>
          </a:p>
        </p:txBody>
      </p:sp>
      <p:cxnSp>
        <p:nvCxnSpPr>
          <p:cNvPr id="3" name="Straight Connector 2"/>
          <p:cNvCxnSpPr/>
          <p:nvPr/>
        </p:nvCxnSpPr>
        <p:spPr>
          <a:xfrm flipV="1">
            <a:off x="2193732" y="2167564"/>
            <a:ext cx="4308438" cy="25712"/>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2193732" y="2436926"/>
            <a:ext cx="4308438" cy="33644"/>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841974" y="2508713"/>
            <a:ext cx="13223" cy="2036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1427300" y="2497554"/>
            <a:ext cx="13223" cy="2036587"/>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30" name="Table 6"/>
          <p:cNvGraphicFramePr>
            <a:graphicFrameLocks noGrp="1"/>
          </p:cNvGraphicFramePr>
          <p:nvPr>
            <p:extLst>
              <p:ext uri="{D42A27DB-BD31-4B8C-83A1-F6EECF244321}">
                <p14:modId xmlns:p14="http://schemas.microsoft.com/office/powerpoint/2010/main" val="1286276838"/>
              </p:ext>
            </p:extLst>
          </p:nvPr>
        </p:nvGraphicFramePr>
        <p:xfrm>
          <a:off x="2368231" y="2749722"/>
          <a:ext cx="3914158" cy="1661187"/>
        </p:xfrm>
        <a:graphic>
          <a:graphicData uri="http://schemas.openxmlformats.org/drawingml/2006/table">
            <a:tbl>
              <a:tblPr rtl="1" firstRow="1" bandRow="1">
                <a:tableStyleId>{5C22544A-7EE6-4342-B048-85BDC9FD1C3A}</a:tableStyleId>
              </a:tblPr>
              <a:tblGrid>
                <a:gridCol w="1953790"/>
                <a:gridCol w="1960368"/>
              </a:tblGrid>
              <a:tr h="838227">
                <a:tc>
                  <a:txBody>
                    <a:bodyPr/>
                    <a:lstStyle/>
                    <a:p>
                      <a:pPr algn="ctr" rtl="1"/>
                      <a:endParaRPr lang="fa-IR" sz="1600" b="0" dirty="0" smtClean="0">
                        <a:cs typeface="B Mitra" panose="00000400000000000000" pitchFamily="2" charset="-78"/>
                      </a:endParaRPr>
                    </a:p>
                    <a:p>
                      <a:pPr algn="ctr" rtl="1"/>
                      <a:r>
                        <a:rPr lang="fa-IR" sz="1600" b="0" dirty="0" smtClean="0">
                          <a:cs typeface="B Mitra" panose="00000400000000000000" pitchFamily="2" charset="-78"/>
                        </a:rPr>
                        <a:t>اتحاد استراتژیک</a:t>
                      </a:r>
                      <a:endParaRPr lang="fa-IR" sz="1600" b="0" dirty="0">
                        <a:cs typeface="B Mitra" panose="00000400000000000000" pitchFamily="2" charset="-78"/>
                      </a:endParaRPr>
                    </a:p>
                  </a:txBody>
                  <a:tcPr/>
                </a:tc>
                <a:tc>
                  <a:txBody>
                    <a:bodyPr/>
                    <a:lstStyle/>
                    <a:p>
                      <a:pPr algn="ctr" rtl="1"/>
                      <a:endParaRPr lang="fa-IR" sz="1600" b="0" dirty="0" smtClean="0">
                        <a:cs typeface="B Mitra" panose="00000400000000000000" pitchFamily="2" charset="-78"/>
                      </a:endParaRPr>
                    </a:p>
                    <a:p>
                      <a:pPr algn="ctr" rtl="1"/>
                      <a:r>
                        <a:rPr lang="fa-IR" sz="1600" b="0" dirty="0" smtClean="0">
                          <a:cs typeface="B Mitra" panose="00000400000000000000" pitchFamily="2" charset="-78"/>
                        </a:rPr>
                        <a:t>شراکت</a:t>
                      </a:r>
                      <a:r>
                        <a:rPr lang="fa-IR" sz="1600" b="0" baseline="0" dirty="0" smtClean="0">
                          <a:cs typeface="B Mitra" panose="00000400000000000000" pitchFamily="2" charset="-78"/>
                        </a:rPr>
                        <a:t> انتخابی</a:t>
                      </a:r>
                      <a:endParaRPr lang="fa-IR" sz="1600" b="0" dirty="0">
                        <a:cs typeface="B Mitra" panose="00000400000000000000" pitchFamily="2" charset="-78"/>
                      </a:endParaRPr>
                    </a:p>
                  </a:txBody>
                  <a:tcPr/>
                </a:tc>
              </a:tr>
              <a:tr h="786641">
                <a:tc>
                  <a:txBody>
                    <a:bodyPr/>
                    <a:lstStyle/>
                    <a:p>
                      <a:pPr algn="ctr" rtl="1"/>
                      <a:endParaRPr lang="fa-IR" sz="1600" b="0" dirty="0" smtClean="0">
                        <a:solidFill>
                          <a:schemeClr val="bg1"/>
                        </a:solidFill>
                        <a:cs typeface="B Mitra" panose="00000400000000000000" pitchFamily="2" charset="-78"/>
                      </a:endParaRPr>
                    </a:p>
                    <a:p>
                      <a:pPr algn="ctr" rtl="1"/>
                      <a:r>
                        <a:rPr lang="fa-IR" sz="1600" b="0" dirty="0" smtClean="0">
                          <a:solidFill>
                            <a:schemeClr val="bg1"/>
                          </a:solidFill>
                          <a:cs typeface="B Mitra" panose="00000400000000000000" pitchFamily="2" charset="-78"/>
                        </a:rPr>
                        <a:t>پیمان مشترک</a:t>
                      </a:r>
                    </a:p>
                    <a:p>
                      <a:pPr algn="ctr" rtl="1"/>
                      <a:endParaRPr lang="fa-IR" sz="1600" b="0" dirty="0">
                        <a:solidFill>
                          <a:schemeClr val="bg1"/>
                        </a:solidFill>
                        <a:cs typeface="B Mitra" panose="00000400000000000000" pitchFamily="2" charset="-78"/>
                      </a:endParaRPr>
                    </a:p>
                  </a:txBody>
                  <a:tcPr>
                    <a:solidFill>
                      <a:schemeClr val="accent1"/>
                    </a:solidFill>
                  </a:tcPr>
                </a:tc>
                <a:tc>
                  <a:txBody>
                    <a:bodyPr/>
                    <a:lstStyle/>
                    <a:p>
                      <a:pPr algn="ctr" rtl="1"/>
                      <a:endParaRPr lang="fa-IR" sz="1600" b="0" dirty="0" smtClean="0">
                        <a:solidFill>
                          <a:schemeClr val="bg1"/>
                        </a:solidFill>
                        <a:cs typeface="B Mitra" panose="00000400000000000000" pitchFamily="2" charset="-78"/>
                      </a:endParaRPr>
                    </a:p>
                    <a:p>
                      <a:pPr algn="ctr" rtl="1"/>
                      <a:r>
                        <a:rPr lang="fa-IR" sz="1600" b="0" dirty="0" smtClean="0">
                          <a:solidFill>
                            <a:schemeClr val="bg1"/>
                          </a:solidFill>
                          <a:cs typeface="B Mitra" panose="00000400000000000000" pitchFamily="2" charset="-78"/>
                        </a:rPr>
                        <a:t>اخذ امتیاز</a:t>
                      </a:r>
                      <a:endParaRPr lang="fa-IR" sz="1600" b="0" dirty="0">
                        <a:solidFill>
                          <a:schemeClr val="bg1"/>
                        </a:solidFill>
                        <a:cs typeface="B Mitra" panose="00000400000000000000" pitchFamily="2" charset="-78"/>
                      </a:endParaRPr>
                    </a:p>
                  </a:txBody>
                  <a:tcPr>
                    <a:solidFill>
                      <a:schemeClr val="accent1"/>
                    </a:solidFill>
                  </a:tcPr>
                </a:tc>
              </a:tr>
            </a:tbl>
          </a:graphicData>
        </a:graphic>
      </p:graphicFrame>
    </p:spTree>
    <p:extLst>
      <p:ext uri="{BB962C8B-B14F-4D97-AF65-F5344CB8AC3E}">
        <p14:creationId xmlns:p14="http://schemas.microsoft.com/office/powerpoint/2010/main" val="3841884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48593"/>
                                        </p:tgtEl>
                                        <p:attrNameLst>
                                          <p:attrName>style.visibility</p:attrName>
                                        </p:attrNameLst>
                                      </p:cBhvr>
                                      <p:to>
                                        <p:strVal val="visible"/>
                                      </p:to>
                                    </p:set>
                                    <p:animEffect transition="in" filter="wipe(right)">
                                      <p:cBhvr>
                                        <p:cTn id="7" dur="500"/>
                                        <p:tgtEl>
                                          <p:spTgt spid="104859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48594"/>
                                        </p:tgtEl>
                                        <p:attrNameLst>
                                          <p:attrName>style.visibility</p:attrName>
                                        </p:attrNameLst>
                                      </p:cBhvr>
                                      <p:to>
                                        <p:strVal val="visible"/>
                                      </p:to>
                                    </p:set>
                                    <p:animEffect transition="in" filter="wipe(right)">
                                      <p:cBhvr>
                                        <p:cTn id="10" dur="500"/>
                                        <p:tgtEl>
                                          <p:spTgt spid="104859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48595"/>
                                        </p:tgtEl>
                                        <p:attrNameLst>
                                          <p:attrName>style.visibility</p:attrName>
                                        </p:attrNameLst>
                                      </p:cBhvr>
                                      <p:to>
                                        <p:strVal val="visible"/>
                                      </p:to>
                                    </p:set>
                                    <p:animEffect transition="in" filter="wipe(right)">
                                      <p:cBhvr>
                                        <p:cTn id="13" dur="500"/>
                                        <p:tgtEl>
                                          <p:spTgt spid="1048595"/>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048590"/>
                                        </p:tgtEl>
                                        <p:attrNameLst>
                                          <p:attrName>style.visibility</p:attrName>
                                        </p:attrNameLst>
                                      </p:cBhvr>
                                      <p:to>
                                        <p:strVal val="visible"/>
                                      </p:to>
                                    </p:set>
                                    <p:animEffect transition="in" filter="wipe(right)">
                                      <p:cBhvr>
                                        <p:cTn id="16" dur="500"/>
                                        <p:tgtEl>
                                          <p:spTgt spid="1048590"/>
                                        </p:tgtEl>
                                      </p:cBhvr>
                                    </p:animEffect>
                                  </p:childTnLst>
                                </p:cTn>
                              </p:par>
                              <p:par>
                                <p:cTn id="17" presetID="22" presetClass="entr" presetSubtype="2"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500"/>
                                        <p:tgtEl>
                                          <p:spTgt spid="3"/>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048591"/>
                                        </p:tgtEl>
                                        <p:attrNameLst>
                                          <p:attrName>style.visibility</p:attrName>
                                        </p:attrNameLst>
                                      </p:cBhvr>
                                      <p:to>
                                        <p:strVal val="visible"/>
                                      </p:to>
                                    </p:set>
                                    <p:animEffect transition="in" filter="wipe(right)">
                                      <p:cBhvr>
                                        <p:cTn id="22" dur="500"/>
                                        <p:tgtEl>
                                          <p:spTgt spid="1048591"/>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048592"/>
                                        </p:tgtEl>
                                        <p:attrNameLst>
                                          <p:attrName>style.visibility</p:attrName>
                                        </p:attrNameLst>
                                      </p:cBhvr>
                                      <p:to>
                                        <p:strVal val="visible"/>
                                      </p:to>
                                    </p:set>
                                    <p:animEffect transition="in" filter="wipe(right)">
                                      <p:cBhvr>
                                        <p:cTn id="25" dur="500"/>
                                        <p:tgtEl>
                                          <p:spTgt spid="1048592"/>
                                        </p:tgtEl>
                                      </p:cBhvr>
                                    </p:animEffect>
                                  </p:childTnLst>
                                </p:cTn>
                              </p:par>
                              <p:par>
                                <p:cTn id="26" presetID="22" presetClass="entr" presetSubtype="2"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right)">
                                      <p:cBhvr>
                                        <p:cTn id="28" dur="500"/>
                                        <p:tgtEl>
                                          <p:spTgt spid="28"/>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048588"/>
                                        </p:tgtEl>
                                        <p:attrNameLst>
                                          <p:attrName>style.visibility</p:attrName>
                                        </p:attrNameLst>
                                      </p:cBhvr>
                                      <p:to>
                                        <p:strVal val="visible"/>
                                      </p:to>
                                    </p:set>
                                    <p:animEffect transition="in" filter="wipe(right)">
                                      <p:cBhvr>
                                        <p:cTn id="31" dur="500"/>
                                        <p:tgtEl>
                                          <p:spTgt spid="1048588"/>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048586"/>
                                        </p:tgtEl>
                                        <p:attrNameLst>
                                          <p:attrName>style.visibility</p:attrName>
                                        </p:attrNameLst>
                                      </p:cBhvr>
                                      <p:to>
                                        <p:strVal val="visible"/>
                                      </p:to>
                                    </p:set>
                                    <p:animEffect transition="in" filter="wipe(right)">
                                      <p:cBhvr>
                                        <p:cTn id="34" dur="500"/>
                                        <p:tgtEl>
                                          <p:spTgt spid="1048586"/>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048589"/>
                                        </p:tgtEl>
                                        <p:attrNameLst>
                                          <p:attrName>style.visibility</p:attrName>
                                        </p:attrNameLst>
                                      </p:cBhvr>
                                      <p:to>
                                        <p:strVal val="visible"/>
                                      </p:to>
                                    </p:set>
                                    <p:animEffect transition="in" filter="wipe(right)">
                                      <p:cBhvr>
                                        <p:cTn id="37" dur="500"/>
                                        <p:tgtEl>
                                          <p:spTgt spid="1048589"/>
                                        </p:tgtEl>
                                      </p:cBhvr>
                                    </p:animEffect>
                                  </p:childTnLst>
                                </p:cTn>
                              </p:par>
                              <p:par>
                                <p:cTn id="38" presetID="22" presetClass="entr" presetSubtype="2"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right)">
                                      <p:cBhvr>
                                        <p:cTn id="40" dur="500"/>
                                        <p:tgtEl>
                                          <p:spTgt spid="31"/>
                                        </p:tgtEl>
                                      </p:cBhvr>
                                    </p:animEffect>
                                  </p:childTnLst>
                                </p:cTn>
                              </p:par>
                              <p:par>
                                <p:cTn id="41" presetID="22" presetClass="entr" presetSubtype="2"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right)">
                                      <p:cBhvr>
                                        <p:cTn id="43" dur="500"/>
                                        <p:tgtEl>
                                          <p:spTgt spid="39"/>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1048603"/>
                                        </p:tgtEl>
                                        <p:attrNameLst>
                                          <p:attrName>style.visibility</p:attrName>
                                        </p:attrNameLst>
                                      </p:cBhvr>
                                      <p:to>
                                        <p:strVal val="visible"/>
                                      </p:to>
                                    </p:set>
                                    <p:animEffect transition="in" filter="wipe(right)">
                                      <p:cBhvr>
                                        <p:cTn id="46" dur="500"/>
                                        <p:tgtEl>
                                          <p:spTgt spid="1048603"/>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1048601"/>
                                        </p:tgtEl>
                                        <p:attrNameLst>
                                          <p:attrName>style.visibility</p:attrName>
                                        </p:attrNameLst>
                                      </p:cBhvr>
                                      <p:to>
                                        <p:strVal val="visible"/>
                                      </p:to>
                                    </p:set>
                                    <p:animEffect transition="in" filter="wipe(right)">
                                      <p:cBhvr>
                                        <p:cTn id="49" dur="500"/>
                                        <p:tgtEl>
                                          <p:spTgt spid="1048601"/>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048597"/>
                                        </p:tgtEl>
                                        <p:attrNameLst>
                                          <p:attrName>style.visibility</p:attrName>
                                        </p:attrNameLst>
                                      </p:cBhvr>
                                      <p:to>
                                        <p:strVal val="visible"/>
                                      </p:to>
                                    </p:set>
                                    <p:animEffect transition="in" filter="wipe(down)">
                                      <p:cBhvr>
                                        <p:cTn id="52" dur="500"/>
                                        <p:tgtEl>
                                          <p:spTgt spid="1048597"/>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1048598"/>
                                        </p:tgtEl>
                                        <p:attrNameLst>
                                          <p:attrName>style.visibility</p:attrName>
                                        </p:attrNameLst>
                                      </p:cBhvr>
                                      <p:to>
                                        <p:strVal val="visible"/>
                                      </p:to>
                                    </p:set>
                                    <p:animEffect transition="in" filter="wipe(right)">
                                      <p:cBhvr>
                                        <p:cTn id="55" dur="500"/>
                                        <p:tgtEl>
                                          <p:spTgt spid="1048598"/>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048602"/>
                                        </p:tgtEl>
                                        <p:attrNameLst>
                                          <p:attrName>style.visibility</p:attrName>
                                        </p:attrNameLst>
                                      </p:cBhvr>
                                      <p:to>
                                        <p:strVal val="visible"/>
                                      </p:to>
                                    </p:set>
                                    <p:animEffect transition="in" filter="wipe(down)">
                                      <p:cBhvr>
                                        <p:cTn id="58" dur="500"/>
                                        <p:tgtEl>
                                          <p:spTgt spid="1048602"/>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048587"/>
                                        </p:tgtEl>
                                        <p:attrNameLst>
                                          <p:attrName>style.visibility</p:attrName>
                                        </p:attrNameLst>
                                      </p:cBhvr>
                                      <p:to>
                                        <p:strVal val="visible"/>
                                      </p:to>
                                    </p:set>
                                    <p:animEffect transition="in" filter="wipe(right)">
                                      <p:cBhvr>
                                        <p:cTn id="61" dur="500"/>
                                        <p:tgtEl>
                                          <p:spTgt spid="104858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048599"/>
                                        </p:tgtEl>
                                        <p:attrNameLst>
                                          <p:attrName>style.visibility</p:attrName>
                                        </p:attrNameLst>
                                      </p:cBhvr>
                                      <p:to>
                                        <p:strVal val="visible"/>
                                      </p:to>
                                    </p:set>
                                    <p:animEffect transition="in" filter="wipe(down)">
                                      <p:cBhvr>
                                        <p:cTn id="66" dur="500"/>
                                        <p:tgtEl>
                                          <p:spTgt spid="1048599"/>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1048600"/>
                                        </p:tgtEl>
                                        <p:attrNameLst>
                                          <p:attrName>style.visibility</p:attrName>
                                        </p:attrNameLst>
                                      </p:cBhvr>
                                      <p:to>
                                        <p:strVal val="visible"/>
                                      </p:to>
                                    </p:set>
                                    <p:animEffect transition="in" filter="wipe(down)">
                                      <p:cBhvr>
                                        <p:cTn id="69" dur="500"/>
                                        <p:tgtEl>
                                          <p:spTgt spid="104860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048596"/>
                                        </p:tgtEl>
                                        <p:attrNameLst>
                                          <p:attrName>style.visibility</p:attrName>
                                        </p:attrNameLst>
                                      </p:cBhvr>
                                      <p:to>
                                        <p:strVal val="visible"/>
                                      </p:to>
                                    </p:set>
                                    <p:animEffect transition="in" filter="fade">
                                      <p:cBhvr>
                                        <p:cTn id="74" dur="500"/>
                                        <p:tgtEl>
                                          <p:spTgt spid="1048596"/>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1048585">
                                            <p:txEl>
                                              <p:pRg st="0" end="0"/>
                                            </p:txEl>
                                          </p:spTgt>
                                        </p:tgtEl>
                                      </p:cBhvr>
                                    </p:animEffect>
                                    <p:animScale>
                                      <p:cBhvr>
                                        <p:cTn id="79" dur="250" autoRev="1" fill="hold"/>
                                        <p:tgtEl>
                                          <p:spTgt spid="1048585">
                                            <p:txEl>
                                              <p:pRg st="0" end="0"/>
                                            </p:txEl>
                                          </p:spTgt>
                                        </p:tgtEl>
                                      </p:cBhvr>
                                      <p:by x="105000" y="105000"/>
                                    </p:animScale>
                                  </p:childTnLst>
                                </p:cTn>
                              </p:par>
                              <p:par>
                                <p:cTn id="80" presetID="26" presetClass="emph" presetSubtype="0" fill="hold" nodeType="withEffect">
                                  <p:stCondLst>
                                    <p:cond delay="0"/>
                                  </p:stCondLst>
                                  <p:childTnLst>
                                    <p:animEffect transition="out" filter="fade">
                                      <p:cBhvr>
                                        <p:cTn id="81" dur="500" tmFilter="0, 0; .2, .5; .8, .5; 1, 0"/>
                                        <p:tgtEl>
                                          <p:spTgt spid="1048585">
                                            <p:txEl>
                                              <p:pRg st="1" end="1"/>
                                            </p:txEl>
                                          </p:spTgt>
                                        </p:tgtEl>
                                      </p:cBhvr>
                                    </p:animEffect>
                                    <p:animScale>
                                      <p:cBhvr>
                                        <p:cTn id="82" dur="250" autoRev="1" fill="hold"/>
                                        <p:tgtEl>
                                          <p:spTgt spid="1048585">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6" grpId="0"/>
      <p:bldP spid="1048587" grpId="0"/>
      <p:bldP spid="1048588" grpId="0"/>
      <p:bldP spid="1048589" grpId="0"/>
      <p:bldP spid="1048590" grpId="0"/>
      <p:bldP spid="1048591" grpId="0"/>
      <p:bldP spid="1048592" grpId="0"/>
      <p:bldP spid="1048593" grpId="0"/>
      <p:bldP spid="1048594" grpId="0"/>
      <p:bldP spid="1048595" grpId="0"/>
      <p:bldP spid="1048596" grpId="0"/>
      <p:bldP spid="1048597" grpId="0"/>
      <p:bldP spid="1048598" grpId="0"/>
      <p:bldP spid="1048599" grpId="0"/>
      <p:bldP spid="1048600" grpId="0"/>
      <p:bldP spid="1048601" grpId="0"/>
      <p:bldP spid="1048602" grpId="0"/>
      <p:bldP spid="104860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2"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583"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smtClean="0">
                <a:cs typeface="B Mitra" panose="00000400000000000000" pitchFamily="2" charset="-78"/>
              </a:rPr>
              <a:t>استراتژی زیرسیستم های تکنولوژی</a:t>
            </a:r>
          </a:p>
          <a:p>
            <a:pPr algn="just" rtl="1">
              <a:buFont typeface="Wingdings" panose="05000000000000000000" pitchFamily="2" charset="2"/>
              <a:buChar char="ü"/>
            </a:pPr>
            <a:r>
              <a:rPr lang="fa-IR" sz="1800" b="1" dirty="0" smtClean="0">
                <a:cs typeface="B Mitra" panose="00000400000000000000" pitchFamily="2" charset="-78"/>
              </a:rPr>
              <a:t>انواع </a:t>
            </a:r>
            <a:r>
              <a:rPr lang="fa-IR" sz="1600" b="1" dirty="0" smtClean="0">
                <a:cs typeface="B Mitra" panose="00000400000000000000" pitchFamily="2" charset="-78"/>
              </a:rPr>
              <a:t>استراتژی های همکاری تکنولوژی بین سازمانی</a:t>
            </a: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p:txBody>
      </p:sp>
      <p:pic>
        <p:nvPicPr>
          <p:cNvPr id="2097153" name="Picture 3"/>
          <p:cNvPicPr>
            <a:picLocks noChangeAspect="1"/>
          </p:cNvPicPr>
          <p:nvPr/>
        </p:nvPicPr>
        <p:blipFill>
          <a:blip r:embed="rId2"/>
          <a:stretch>
            <a:fillRect/>
          </a:stretch>
        </p:blipFill>
        <p:spPr>
          <a:xfrm>
            <a:off x="457200" y="4701287"/>
            <a:ext cx="3511685" cy="333375"/>
          </a:xfrm>
          <a:prstGeom prst="rect">
            <a:avLst/>
          </a:prstGeom>
        </p:spPr>
      </p:pic>
      <p:pic>
        <p:nvPicPr>
          <p:cNvPr id="2097154"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155" name="Picture 5"/>
          <p:cNvPicPr>
            <a:picLocks noChangeAspect="1"/>
          </p:cNvPicPr>
          <p:nvPr/>
        </p:nvPicPr>
        <p:blipFill>
          <a:blip r:embed="rId3"/>
          <a:stretch>
            <a:fillRect/>
          </a:stretch>
        </p:blipFill>
        <p:spPr>
          <a:xfrm>
            <a:off x="0" y="0"/>
            <a:ext cx="707137" cy="707137"/>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513812494"/>
              </p:ext>
            </p:extLst>
          </p:nvPr>
        </p:nvGraphicFramePr>
        <p:xfrm>
          <a:off x="-1" y="1651504"/>
          <a:ext cx="9144000" cy="3531320"/>
        </p:xfrm>
        <a:graphic>
          <a:graphicData uri="http://schemas.openxmlformats.org/drawingml/2006/table">
            <a:tbl>
              <a:tblPr rtl="1" firstRow="1" bandRow="1">
                <a:tableStyleId>{5C22544A-7EE6-4342-B048-85BDC9FD1C3A}</a:tableStyleId>
              </a:tblPr>
              <a:tblGrid>
                <a:gridCol w="1177536"/>
                <a:gridCol w="7966464"/>
              </a:tblGrid>
              <a:tr h="407541">
                <a:tc>
                  <a:txBody>
                    <a:bodyPr/>
                    <a:lstStyle/>
                    <a:p>
                      <a:pPr algn="ctr" rtl="1"/>
                      <a:r>
                        <a:rPr lang="fa-IR" sz="1600" dirty="0" smtClean="0">
                          <a:cs typeface="B Mitra" panose="00000400000000000000" pitchFamily="2" charset="-78"/>
                        </a:rPr>
                        <a:t>روش</a:t>
                      </a:r>
                      <a:endParaRPr lang="fa-IR" sz="1600" dirty="0">
                        <a:cs typeface="B Mitra" panose="00000400000000000000" pitchFamily="2" charset="-78"/>
                      </a:endParaRPr>
                    </a:p>
                  </a:txBody>
                  <a:tcPr/>
                </a:tc>
                <a:tc>
                  <a:txBody>
                    <a:bodyPr/>
                    <a:lstStyle/>
                    <a:p>
                      <a:pPr algn="ctr" rtl="1"/>
                      <a:r>
                        <a:rPr lang="fa-IR" sz="1600" dirty="0" smtClean="0">
                          <a:cs typeface="B Mitra" panose="00000400000000000000" pitchFamily="2" charset="-78"/>
                        </a:rPr>
                        <a:t>شرح</a:t>
                      </a:r>
                      <a:endParaRPr lang="fa-IR" sz="1600" dirty="0">
                        <a:cs typeface="B Mitra" panose="00000400000000000000" pitchFamily="2" charset="-78"/>
                      </a:endParaRPr>
                    </a:p>
                  </a:txBody>
                  <a:tcPr/>
                </a:tc>
              </a:tr>
              <a:tr h="366983">
                <a:tc>
                  <a:txBody>
                    <a:bodyPr/>
                    <a:lstStyle/>
                    <a:p>
                      <a:pPr algn="ctr" rtl="1"/>
                      <a:r>
                        <a:rPr lang="fa-IR" sz="1600" dirty="0" smtClean="0">
                          <a:cs typeface="B Mitra" panose="00000400000000000000" pitchFamily="2" charset="-78"/>
                        </a:rPr>
                        <a:t>اخذ</a:t>
                      </a:r>
                      <a:endParaRPr lang="fa-IR" sz="1600" dirty="0">
                        <a:cs typeface="B Mitra" panose="00000400000000000000" pitchFamily="2" charset="-78"/>
                      </a:endParaRPr>
                    </a:p>
                  </a:txBody>
                  <a:tcPr/>
                </a:tc>
                <a:tc>
                  <a:txBody>
                    <a:bodyPr/>
                    <a:lstStyle/>
                    <a:p>
                      <a:pPr algn="r" rtl="1"/>
                      <a:r>
                        <a:rPr lang="fa-IR" sz="1600" smtClean="0">
                          <a:cs typeface="B Mitra" panose="00000400000000000000" pitchFamily="2" charset="-78"/>
                        </a:rPr>
                        <a:t>یک شرکت ،شرکت دیگر را به منظور دستیابی به تکنولوژی به کنترل خود در می آورد.</a:t>
                      </a:r>
                      <a:endParaRPr lang="fa-IR" sz="1600" dirty="0">
                        <a:cs typeface="B Mitra" panose="00000400000000000000" pitchFamily="2" charset="-78"/>
                      </a:endParaRPr>
                    </a:p>
                  </a:txBody>
                  <a:tcPr/>
                </a:tc>
              </a:tr>
              <a:tr h="585479">
                <a:tc>
                  <a:txBody>
                    <a:bodyPr/>
                    <a:lstStyle/>
                    <a:p>
                      <a:pPr algn="ctr" rtl="1"/>
                      <a:r>
                        <a:rPr lang="fa-IR" sz="1600" dirty="0" smtClean="0">
                          <a:cs typeface="B Mitra" panose="00000400000000000000" pitchFamily="2" charset="-78"/>
                        </a:rPr>
                        <a:t>اخذ آموزشی</a:t>
                      </a:r>
                      <a:endParaRPr lang="fa-IR" sz="1600" dirty="0">
                        <a:cs typeface="B Mitra" panose="00000400000000000000" pitchFamily="2" charset="-78"/>
                      </a:endParaRPr>
                    </a:p>
                  </a:txBody>
                  <a:tcPr/>
                </a:tc>
                <a:tc>
                  <a:txBody>
                    <a:bodyPr/>
                    <a:lstStyle/>
                    <a:p>
                      <a:pPr algn="r" rtl="1"/>
                      <a:r>
                        <a:rPr lang="fa-IR" sz="1600" dirty="0" smtClean="0">
                          <a:cs typeface="B Mitra" panose="00000400000000000000" pitchFamily="2" charset="-78"/>
                        </a:rPr>
                        <a:t>یک شرکت ، افراد ماهر در یک</a:t>
                      </a:r>
                      <a:r>
                        <a:rPr lang="fa-IR" sz="1600" baseline="0" dirty="0" smtClean="0">
                          <a:cs typeface="B Mitra" panose="00000400000000000000" pitchFamily="2" charset="-78"/>
                        </a:rPr>
                        <a:t> رشته مشخص تکنولوژی را به خدمت می گیرد و یا یک شرکت کوچکتر را بدست می آورد تا افراد آشنا با آن تکنولوژی را بدست آورد.</a:t>
                      </a:r>
                      <a:endParaRPr lang="fa-IR" sz="1600" dirty="0">
                        <a:cs typeface="B Mitra" panose="00000400000000000000" pitchFamily="2" charset="-78"/>
                      </a:endParaRPr>
                    </a:p>
                  </a:txBody>
                  <a:tcPr/>
                </a:tc>
              </a:tr>
              <a:tr h="342078">
                <a:tc>
                  <a:txBody>
                    <a:bodyPr/>
                    <a:lstStyle/>
                    <a:p>
                      <a:pPr algn="ctr" rtl="1"/>
                      <a:r>
                        <a:rPr lang="fa-IR" sz="1600" dirty="0" smtClean="0">
                          <a:cs typeface="B Mitra" panose="00000400000000000000" pitchFamily="2" charset="-78"/>
                        </a:rPr>
                        <a:t>ادغام</a:t>
                      </a:r>
                      <a:endParaRPr lang="fa-IR" sz="1600" dirty="0">
                        <a:cs typeface="B Mitra" panose="00000400000000000000" pitchFamily="2" charset="-78"/>
                      </a:endParaRPr>
                    </a:p>
                  </a:txBody>
                  <a:tcPr/>
                </a:tc>
                <a:tc>
                  <a:txBody>
                    <a:bodyPr/>
                    <a:lstStyle/>
                    <a:p>
                      <a:pPr algn="r" rtl="1"/>
                      <a:r>
                        <a:rPr lang="fa-IR" sz="1600" dirty="0" smtClean="0">
                          <a:cs typeface="B Mitra" panose="00000400000000000000" pitchFamily="2" charset="-78"/>
                        </a:rPr>
                        <a:t>یک شرکت با</a:t>
                      </a:r>
                      <a:r>
                        <a:rPr lang="fa-IR" sz="1600" baseline="0" dirty="0" smtClean="0">
                          <a:cs typeface="B Mitra" panose="00000400000000000000" pitchFamily="2" charset="-78"/>
                        </a:rPr>
                        <a:t> شرکت دیگری که تکنولوژی را در اختیار دارد ، ادغام می شود و یک شرکت جدید از پیوند دو شرکت قبلی بوجود می آید.</a:t>
                      </a:r>
                      <a:endParaRPr lang="fa-IR" sz="1600" dirty="0">
                        <a:cs typeface="B Mitra" panose="00000400000000000000" pitchFamily="2" charset="-78"/>
                      </a:endParaRPr>
                    </a:p>
                  </a:txBody>
                  <a:tcPr/>
                </a:tc>
              </a:tr>
              <a:tr h="335499">
                <a:tc>
                  <a:txBody>
                    <a:bodyPr/>
                    <a:lstStyle/>
                    <a:p>
                      <a:pPr algn="ctr" rtl="1"/>
                      <a:r>
                        <a:rPr lang="fa-IR" sz="1600" dirty="0" smtClean="0">
                          <a:cs typeface="B Mitra" panose="00000400000000000000" pitchFamily="2" charset="-78"/>
                        </a:rPr>
                        <a:t>لیسانس</a:t>
                      </a:r>
                      <a:endParaRPr lang="fa-IR" sz="1600" dirty="0">
                        <a:cs typeface="B Mitra" panose="00000400000000000000" pitchFamily="2" charset="-78"/>
                      </a:endParaRPr>
                    </a:p>
                  </a:txBody>
                  <a:tcPr/>
                </a:tc>
                <a:tc>
                  <a:txBody>
                    <a:bodyPr/>
                    <a:lstStyle/>
                    <a:p>
                      <a:pPr algn="r" rtl="1"/>
                      <a:r>
                        <a:rPr lang="fa-IR" sz="1600" dirty="0" smtClean="0">
                          <a:cs typeface="B Mitra" panose="00000400000000000000" pitchFamily="2" charset="-78"/>
                        </a:rPr>
                        <a:t>یک شرکت لیسانس استفاده از</a:t>
                      </a:r>
                      <a:r>
                        <a:rPr lang="fa-IR" sz="1600" baseline="0" dirty="0" smtClean="0">
                          <a:cs typeface="B Mitra" panose="00000400000000000000" pitchFamily="2" charset="-78"/>
                        </a:rPr>
                        <a:t> یک تکنولوژی را بدست می آورد.</a:t>
                      </a:r>
                      <a:endParaRPr lang="fa-IR" sz="1600" dirty="0">
                        <a:cs typeface="B Mitra" panose="00000400000000000000" pitchFamily="2" charset="-78"/>
                      </a:endParaRPr>
                    </a:p>
                  </a:txBody>
                  <a:tcPr/>
                </a:tc>
              </a:tr>
              <a:tr h="335500">
                <a:tc>
                  <a:txBody>
                    <a:bodyPr/>
                    <a:lstStyle/>
                    <a:p>
                      <a:pPr algn="ctr" rtl="1"/>
                      <a:r>
                        <a:rPr lang="fa-IR" sz="1600" dirty="0" smtClean="0">
                          <a:cs typeface="B Mitra" panose="00000400000000000000" pitchFamily="2" charset="-78"/>
                        </a:rPr>
                        <a:t>سهام اقلیت</a:t>
                      </a:r>
                      <a:endParaRPr lang="fa-IR" sz="1600" dirty="0">
                        <a:cs typeface="B Mitra" panose="00000400000000000000" pitchFamily="2" charset="-78"/>
                      </a:endParaRPr>
                    </a:p>
                  </a:txBody>
                  <a:tcPr/>
                </a:tc>
                <a:tc>
                  <a:txBody>
                    <a:bodyPr/>
                    <a:lstStyle/>
                    <a:p>
                      <a:pPr algn="r" rtl="1"/>
                      <a:r>
                        <a:rPr lang="fa-IR" sz="1600" dirty="0" smtClean="0">
                          <a:cs typeface="B Mitra" panose="00000400000000000000" pitchFamily="2" charset="-78"/>
                        </a:rPr>
                        <a:t>یک شرکت سهام شرکت دیگری را که صاحب تکنولوژی است خریداری می کند تا به تکنولوژی های آن شرکت دسترسی داشته باشد.</a:t>
                      </a:r>
                      <a:endParaRPr lang="fa-IR" sz="1600" dirty="0">
                        <a:cs typeface="B Mitra" panose="00000400000000000000" pitchFamily="2" charset="-78"/>
                      </a:endParaRPr>
                    </a:p>
                  </a:txBody>
                  <a:tcPr/>
                </a:tc>
              </a:tr>
              <a:tr h="335500">
                <a:tc>
                  <a:txBody>
                    <a:bodyPr/>
                    <a:lstStyle/>
                    <a:p>
                      <a:pPr algn="ctr" rtl="1"/>
                      <a:r>
                        <a:rPr lang="fa-IR" sz="1600" dirty="0" smtClean="0">
                          <a:cs typeface="B Mitra" panose="00000400000000000000" pitchFamily="2" charset="-78"/>
                        </a:rPr>
                        <a:t>همکاری مشترک</a:t>
                      </a:r>
                      <a:endParaRPr lang="fa-IR" sz="1600" dirty="0">
                        <a:cs typeface="B Mitra" panose="00000400000000000000" pitchFamily="2" charset="-78"/>
                      </a:endParaRPr>
                    </a:p>
                  </a:txBody>
                  <a:tcPr/>
                </a:tc>
                <a:tc>
                  <a:txBody>
                    <a:bodyPr/>
                    <a:lstStyle/>
                    <a:p>
                      <a:pPr algn="r" rtl="1"/>
                      <a:r>
                        <a:rPr lang="fa-IR" sz="1600" dirty="0" smtClean="0">
                          <a:cs typeface="B Mitra" panose="00000400000000000000" pitchFamily="2" charset="-78"/>
                        </a:rPr>
                        <a:t>یک</a:t>
                      </a:r>
                      <a:r>
                        <a:rPr lang="fa-IR" sz="1600" baseline="0" dirty="0" smtClean="0">
                          <a:cs typeface="B Mitra" panose="00000400000000000000" pitchFamily="2" charset="-78"/>
                        </a:rPr>
                        <a:t> شرکت با شرکت دیگری همکاری مشترک رسمی همراه با تبادل سهام بوجود می آورد و یک شرکت سوم ایجاد می شود . این شرکت سوم هدف مشخصی را در نوآوری دنبال می کند</a:t>
                      </a:r>
                      <a:endParaRPr lang="fa-IR" sz="1600" dirty="0">
                        <a:cs typeface="B Mitra" panose="00000400000000000000" pitchFamily="2" charset="-78"/>
                      </a:endParaRPr>
                    </a:p>
                  </a:txBody>
                  <a:tcPr/>
                </a:tc>
              </a:tr>
              <a:tr h="335500">
                <a:tc>
                  <a:txBody>
                    <a:bodyPr/>
                    <a:lstStyle/>
                    <a:p>
                      <a:pPr algn="ctr" rtl="1"/>
                      <a:r>
                        <a:rPr lang="fa-IR" sz="1600" dirty="0" smtClean="0">
                          <a:cs typeface="B Mitra" panose="00000400000000000000" pitchFamily="2" charset="-78"/>
                        </a:rPr>
                        <a:t>تحقیق و توسعه مشترک</a:t>
                      </a:r>
                      <a:endParaRPr lang="fa-IR" sz="1600" dirty="0">
                        <a:cs typeface="B Mitra" panose="00000400000000000000" pitchFamily="2" charset="-78"/>
                      </a:endParaRPr>
                    </a:p>
                  </a:txBody>
                  <a:tcPr/>
                </a:tc>
                <a:tc>
                  <a:txBody>
                    <a:bodyPr/>
                    <a:lstStyle/>
                    <a:p>
                      <a:pPr algn="r" rtl="1"/>
                      <a:r>
                        <a:rPr lang="fa-IR" sz="1600" dirty="0" smtClean="0">
                          <a:cs typeface="B Mitra" panose="00000400000000000000" pitchFamily="2" charset="-78"/>
                        </a:rPr>
                        <a:t>یک شرکت با شرکت های دیگر توافق می کند تا بر روی یک تکنولوژی مشخص ، بدون تبادل</a:t>
                      </a:r>
                      <a:r>
                        <a:rPr lang="fa-IR" sz="1600" baseline="0" dirty="0" smtClean="0">
                          <a:cs typeface="B Mitra" panose="00000400000000000000" pitchFamily="2" charset="-78"/>
                        </a:rPr>
                        <a:t> سهام به تحقیق و توسعه بپردازد.</a:t>
                      </a:r>
                      <a:endParaRPr lang="fa-IR" sz="1600" dirty="0">
                        <a:cs typeface="B Mitra" panose="00000400000000000000" pitchFamily="2" charset="-78"/>
                      </a:endParaRPr>
                    </a:p>
                  </a:txBody>
                  <a:tcPr/>
                </a:tc>
              </a:tr>
            </a:tbl>
          </a:graphicData>
        </a:graphic>
      </p:graphicFrame>
    </p:spTree>
    <p:extLst>
      <p:ext uri="{BB962C8B-B14F-4D97-AF65-F5344CB8AC3E}">
        <p14:creationId xmlns:p14="http://schemas.microsoft.com/office/powerpoint/2010/main" val="6586640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583">
                                            <p:txEl>
                                              <p:pRg st="0" end="0"/>
                                            </p:txEl>
                                          </p:spTgt>
                                        </p:tgtEl>
                                      </p:cBhvr>
                                    </p:animEffect>
                                    <p:animScale>
                                      <p:cBhvr>
                                        <p:cTn id="7" dur="250" autoRev="1" fill="hold"/>
                                        <p:tgtEl>
                                          <p:spTgt spid="1048583">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048583">
                                            <p:txEl>
                                              <p:pRg st="1" end="1"/>
                                            </p:txEl>
                                          </p:spTgt>
                                        </p:tgtEl>
                                      </p:cBhvr>
                                    </p:animEffect>
                                    <p:animScale>
                                      <p:cBhvr>
                                        <p:cTn id="10" dur="250" autoRev="1" fill="hold"/>
                                        <p:tgtEl>
                                          <p:spTgt spid="1048583">
                                            <p:txEl>
                                              <p:pRg st="1" end="1"/>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2"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583" name="Content Placeholder 2"/>
          <p:cNvSpPr>
            <a:spLocks noGrp="1"/>
          </p:cNvSpPr>
          <p:nvPr>
            <p:ph idx="1"/>
          </p:nvPr>
        </p:nvSpPr>
        <p:spPr>
          <a:xfrm>
            <a:off x="457200" y="966091"/>
            <a:ext cx="8229600" cy="3628532"/>
          </a:xfrm>
        </p:spPr>
        <p:txBody>
          <a:bodyPr/>
          <a:lstStyle/>
          <a:p>
            <a:pPr marL="0" indent="0" algn="just" rtl="1">
              <a:buNone/>
            </a:pPr>
            <a:r>
              <a:rPr lang="fa-IR" sz="1800" b="1" dirty="0" smtClean="0">
                <a:cs typeface="B Mitra" panose="00000400000000000000" pitchFamily="2" charset="-78"/>
              </a:rPr>
              <a:t>استراتژی زیرسیستم های تکنولوژی</a:t>
            </a:r>
          </a:p>
          <a:p>
            <a:pPr algn="just" rtl="1">
              <a:buFont typeface="Wingdings" panose="05000000000000000000" pitchFamily="2" charset="2"/>
              <a:buChar char="ü"/>
            </a:pPr>
            <a:r>
              <a:rPr lang="fa-IR" sz="1800" b="1" dirty="0" smtClean="0">
                <a:cs typeface="B Mitra" panose="00000400000000000000" pitchFamily="2" charset="-78"/>
              </a:rPr>
              <a:t>انواع </a:t>
            </a:r>
            <a:r>
              <a:rPr lang="fa-IR" sz="1600" b="1" dirty="0" smtClean="0">
                <a:cs typeface="B Mitra" panose="00000400000000000000" pitchFamily="2" charset="-78"/>
              </a:rPr>
              <a:t>استراتژی های همکاری تکنولوژی بین سازمانی</a:t>
            </a: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p:txBody>
      </p:sp>
      <p:pic>
        <p:nvPicPr>
          <p:cNvPr id="2097153" name="Picture 3"/>
          <p:cNvPicPr>
            <a:picLocks noChangeAspect="1"/>
          </p:cNvPicPr>
          <p:nvPr/>
        </p:nvPicPr>
        <p:blipFill>
          <a:blip r:embed="rId2"/>
          <a:stretch>
            <a:fillRect/>
          </a:stretch>
        </p:blipFill>
        <p:spPr>
          <a:xfrm>
            <a:off x="457200" y="4701287"/>
            <a:ext cx="3511685" cy="333375"/>
          </a:xfrm>
          <a:prstGeom prst="rect">
            <a:avLst/>
          </a:prstGeom>
        </p:spPr>
      </p:pic>
      <p:pic>
        <p:nvPicPr>
          <p:cNvPr id="2097154"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155" name="Picture 5"/>
          <p:cNvPicPr>
            <a:picLocks noChangeAspect="1"/>
          </p:cNvPicPr>
          <p:nvPr/>
        </p:nvPicPr>
        <p:blipFill>
          <a:blip r:embed="rId3"/>
          <a:stretch>
            <a:fillRect/>
          </a:stretch>
        </p:blipFill>
        <p:spPr>
          <a:xfrm>
            <a:off x="0" y="0"/>
            <a:ext cx="707137" cy="707137"/>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957920650"/>
              </p:ext>
            </p:extLst>
          </p:nvPr>
        </p:nvGraphicFramePr>
        <p:xfrm>
          <a:off x="-1" y="1651504"/>
          <a:ext cx="9144000" cy="3098551"/>
        </p:xfrm>
        <a:graphic>
          <a:graphicData uri="http://schemas.openxmlformats.org/drawingml/2006/table">
            <a:tbl>
              <a:tblPr rtl="1" firstRow="1" bandRow="1">
                <a:tableStyleId>{5C22544A-7EE6-4342-B048-85BDC9FD1C3A}</a:tableStyleId>
              </a:tblPr>
              <a:tblGrid>
                <a:gridCol w="1177536"/>
                <a:gridCol w="7966464"/>
              </a:tblGrid>
              <a:tr h="348335">
                <a:tc>
                  <a:txBody>
                    <a:bodyPr/>
                    <a:lstStyle/>
                    <a:p>
                      <a:pPr algn="ctr" rtl="1"/>
                      <a:r>
                        <a:rPr lang="fa-IR" sz="1600" dirty="0" smtClean="0">
                          <a:cs typeface="B Mitra" panose="00000400000000000000" pitchFamily="2" charset="-78"/>
                        </a:rPr>
                        <a:t>روش</a:t>
                      </a:r>
                      <a:endParaRPr lang="fa-IR" sz="1600" dirty="0">
                        <a:cs typeface="B Mitra" panose="00000400000000000000" pitchFamily="2" charset="-78"/>
                      </a:endParaRPr>
                    </a:p>
                  </a:txBody>
                  <a:tcPr/>
                </a:tc>
                <a:tc>
                  <a:txBody>
                    <a:bodyPr/>
                    <a:lstStyle/>
                    <a:p>
                      <a:pPr algn="ctr" rtl="1"/>
                      <a:r>
                        <a:rPr lang="fa-IR" sz="1600" dirty="0" smtClean="0">
                          <a:cs typeface="B Mitra" panose="00000400000000000000" pitchFamily="2" charset="-78"/>
                        </a:rPr>
                        <a:t>شرح</a:t>
                      </a:r>
                      <a:endParaRPr lang="fa-IR" sz="1600" dirty="0">
                        <a:cs typeface="B Mitra" panose="00000400000000000000" pitchFamily="2" charset="-78"/>
                      </a:endParaRPr>
                    </a:p>
                  </a:txBody>
                  <a:tcPr/>
                </a:tc>
              </a:tr>
              <a:tr h="585479">
                <a:tc>
                  <a:txBody>
                    <a:bodyPr/>
                    <a:lstStyle/>
                    <a:p>
                      <a:pPr algn="ctr" rtl="1"/>
                      <a:r>
                        <a:rPr lang="fa-IR" sz="1600" dirty="0" smtClean="0">
                          <a:cs typeface="B Mitra" panose="00000400000000000000" pitchFamily="2" charset="-78"/>
                        </a:rPr>
                        <a:t>قرارداد تحقیق</a:t>
                      </a:r>
                      <a:r>
                        <a:rPr lang="fa-IR" sz="1600" baseline="0" dirty="0" smtClean="0">
                          <a:cs typeface="B Mitra" panose="00000400000000000000" pitchFamily="2" charset="-78"/>
                        </a:rPr>
                        <a:t> و توسعه</a:t>
                      </a:r>
                      <a:endParaRPr lang="fa-IR" sz="1600" dirty="0">
                        <a:cs typeface="B Mitra" panose="00000400000000000000" pitchFamily="2" charset="-78"/>
                      </a:endParaRPr>
                    </a:p>
                  </a:txBody>
                  <a:tcPr/>
                </a:tc>
                <a:tc>
                  <a:txBody>
                    <a:bodyPr/>
                    <a:lstStyle/>
                    <a:p>
                      <a:pPr algn="r" rtl="1"/>
                      <a:r>
                        <a:rPr lang="fa-IR" sz="1600" dirty="0" smtClean="0">
                          <a:cs typeface="B Mitra" panose="00000400000000000000" pitchFamily="2" charset="-78"/>
                        </a:rPr>
                        <a:t>یک شرکت توافق می کند تا هزینه</a:t>
                      </a:r>
                      <a:r>
                        <a:rPr lang="fa-IR" sz="1600" baseline="0" dirty="0" smtClean="0">
                          <a:cs typeface="B Mitra" panose="00000400000000000000" pitchFamily="2" charset="-78"/>
                        </a:rPr>
                        <a:t> های تحقیق و توسعه را در یک موسسه تحقیقاتی ، دانشگاه یا یک شرکت کوچک نوآور را تقبل کند و از این طریق به یک تکنولوژی مشخص دست یابد. </a:t>
                      </a:r>
                      <a:endParaRPr lang="fa-IR" sz="1600" dirty="0">
                        <a:cs typeface="B Mitra" panose="00000400000000000000" pitchFamily="2" charset="-78"/>
                      </a:endParaRPr>
                    </a:p>
                  </a:txBody>
                  <a:tcPr/>
                </a:tc>
              </a:tr>
              <a:tr h="342078">
                <a:tc>
                  <a:txBody>
                    <a:bodyPr/>
                    <a:lstStyle/>
                    <a:p>
                      <a:pPr algn="ctr" rtl="1"/>
                      <a:r>
                        <a:rPr lang="fa-IR" sz="1600" dirty="0" smtClean="0">
                          <a:cs typeface="B Mitra" panose="00000400000000000000" pitchFamily="2" charset="-78"/>
                        </a:rPr>
                        <a:t>سرمایه</a:t>
                      </a:r>
                      <a:r>
                        <a:rPr lang="fa-IR" sz="1600" baseline="0" dirty="0" smtClean="0">
                          <a:cs typeface="B Mitra" panose="00000400000000000000" pitchFamily="2" charset="-78"/>
                        </a:rPr>
                        <a:t> گذاری پژوهشی</a:t>
                      </a:r>
                      <a:endParaRPr lang="fa-IR" sz="1600" dirty="0">
                        <a:cs typeface="B Mitra" panose="00000400000000000000" pitchFamily="2" charset="-78"/>
                      </a:endParaRPr>
                    </a:p>
                  </a:txBody>
                  <a:tcPr/>
                </a:tc>
                <a:tc>
                  <a:txBody>
                    <a:bodyPr/>
                    <a:lstStyle/>
                    <a:p>
                      <a:pPr algn="r" rtl="1"/>
                      <a:r>
                        <a:rPr lang="fa-IR" sz="1600" dirty="0" smtClean="0">
                          <a:cs typeface="B Mitra" panose="00000400000000000000" pitchFamily="2" charset="-78"/>
                        </a:rPr>
                        <a:t>یک شرکت هزینه های تحقیق و توسعه را در یک موسسه تحقیقاتی ، دانشگاه یا یک شرکت کوچک نوآور را تامین می کند تا از این رهگذر فرصت ها و ایده هایی را برای نوآوری کسب کند.</a:t>
                      </a:r>
                    </a:p>
                  </a:txBody>
                  <a:tcPr/>
                </a:tc>
              </a:tr>
              <a:tr h="335499">
                <a:tc>
                  <a:txBody>
                    <a:bodyPr/>
                    <a:lstStyle/>
                    <a:p>
                      <a:pPr algn="ctr" rtl="1"/>
                      <a:r>
                        <a:rPr lang="fa-IR" sz="1600" dirty="0" smtClean="0">
                          <a:cs typeface="B Mitra" panose="00000400000000000000" pitchFamily="2" charset="-78"/>
                        </a:rPr>
                        <a:t>هم راستایی</a:t>
                      </a:r>
                      <a:endParaRPr lang="fa-IR" sz="1600" dirty="0">
                        <a:cs typeface="B Mitra" panose="00000400000000000000" pitchFamily="2" charset="-78"/>
                      </a:endParaRPr>
                    </a:p>
                  </a:txBody>
                  <a:tcPr/>
                </a:tc>
                <a:tc>
                  <a:txBody>
                    <a:bodyPr/>
                    <a:lstStyle/>
                    <a:p>
                      <a:pPr algn="r" rtl="1"/>
                      <a:r>
                        <a:rPr lang="fa-IR" sz="1600" dirty="0" smtClean="0">
                          <a:cs typeface="B Mitra" panose="00000400000000000000" pitchFamily="2" charset="-78"/>
                        </a:rPr>
                        <a:t>یک شرکت منابع تکنولوژی خود را با دیگر شرکت ها به اشتراک می گذاردتا به اهداف مشترکی در نوآوری فناورانه دست یابد .</a:t>
                      </a:r>
                      <a:endParaRPr lang="fa-IR" sz="1600" dirty="0">
                        <a:cs typeface="B Mitra" panose="00000400000000000000" pitchFamily="2" charset="-78"/>
                      </a:endParaRPr>
                    </a:p>
                  </a:txBody>
                  <a:tcPr/>
                </a:tc>
              </a:tr>
              <a:tr h="335499">
                <a:tc>
                  <a:txBody>
                    <a:bodyPr/>
                    <a:lstStyle/>
                    <a:p>
                      <a:pPr algn="ctr" rtl="1"/>
                      <a:r>
                        <a:rPr lang="fa-IR" sz="1600" dirty="0" smtClean="0">
                          <a:cs typeface="B Mitra" panose="00000400000000000000" pitchFamily="2" charset="-78"/>
                        </a:rPr>
                        <a:t>کنسرسیوم</a:t>
                      </a:r>
                      <a:endParaRPr lang="fa-IR" sz="1600" dirty="0">
                        <a:cs typeface="B Mitra" panose="00000400000000000000" pitchFamily="2" charset="-78"/>
                      </a:endParaRPr>
                    </a:p>
                  </a:txBody>
                  <a:tcPr/>
                </a:tc>
                <a:tc>
                  <a:txBody>
                    <a:bodyPr/>
                    <a:lstStyle/>
                    <a:p>
                      <a:pPr algn="r" rtl="1"/>
                      <a:r>
                        <a:rPr lang="fa-IR" sz="1600" dirty="0" smtClean="0">
                          <a:cs typeface="B Mitra" panose="00000400000000000000" pitchFamily="2" charset="-78"/>
                        </a:rPr>
                        <a:t>چند شرکت و موسسه عمومی تلاش های خود را برای رسیدن</a:t>
                      </a:r>
                      <a:r>
                        <a:rPr lang="fa-IR" sz="1600" baseline="0" dirty="0" smtClean="0">
                          <a:cs typeface="B Mitra" panose="00000400000000000000" pitchFamily="2" charset="-78"/>
                        </a:rPr>
                        <a:t> به اهداف مشترک پیوند می زنند</a:t>
                      </a:r>
                      <a:endParaRPr lang="fa-IR" sz="1600" dirty="0">
                        <a:cs typeface="B Mitra" panose="00000400000000000000" pitchFamily="2" charset="-78"/>
                      </a:endParaRPr>
                    </a:p>
                  </a:txBody>
                  <a:tcPr/>
                </a:tc>
              </a:tr>
              <a:tr h="335499">
                <a:tc>
                  <a:txBody>
                    <a:bodyPr/>
                    <a:lstStyle/>
                    <a:p>
                      <a:pPr algn="ctr" rtl="1"/>
                      <a:r>
                        <a:rPr lang="fa-IR" sz="1600" dirty="0" smtClean="0">
                          <a:cs typeface="B Mitra" panose="00000400000000000000" pitchFamily="2" charset="-78"/>
                        </a:rPr>
                        <a:t>شبکه سازی</a:t>
                      </a:r>
                      <a:endParaRPr lang="fa-IR" sz="1600" dirty="0">
                        <a:cs typeface="B Mitra" panose="00000400000000000000" pitchFamily="2" charset="-78"/>
                      </a:endParaRPr>
                    </a:p>
                  </a:txBody>
                  <a:tcPr/>
                </a:tc>
                <a:tc>
                  <a:txBody>
                    <a:bodyPr/>
                    <a:lstStyle/>
                    <a:p>
                      <a:pPr algn="r" rtl="1"/>
                      <a:r>
                        <a:rPr lang="fa-IR" sz="1600" dirty="0" smtClean="0">
                          <a:cs typeface="B Mitra" panose="00000400000000000000" pitchFamily="2" charset="-78"/>
                        </a:rPr>
                        <a:t>یک شرکت شیکه ای از ارتباتاط را برقرار می کند تا از چگونگی روند های تحول و نیز فرصت های موجود در یک رشته خاص</a:t>
                      </a:r>
                      <a:r>
                        <a:rPr lang="fa-IR" sz="1600" baseline="0" dirty="0" smtClean="0">
                          <a:cs typeface="B Mitra" panose="00000400000000000000" pitchFamily="2" charset="-78"/>
                        </a:rPr>
                        <a:t> آگاه باشند.</a:t>
                      </a:r>
                      <a:endParaRPr lang="fa-IR" sz="1600" dirty="0">
                        <a:cs typeface="B Mitra" panose="00000400000000000000" pitchFamily="2" charset="-78"/>
                      </a:endParaRPr>
                    </a:p>
                  </a:txBody>
                  <a:tcPr/>
                </a:tc>
              </a:tr>
              <a:tr h="335499">
                <a:tc>
                  <a:txBody>
                    <a:bodyPr/>
                    <a:lstStyle/>
                    <a:p>
                      <a:pPr algn="ctr" rtl="1"/>
                      <a:r>
                        <a:rPr lang="fa-IR" sz="1600" dirty="0" smtClean="0">
                          <a:cs typeface="B Mitra" panose="00000400000000000000" pitchFamily="2" charset="-78"/>
                        </a:rPr>
                        <a:t>اتکا به منشا بیرونی</a:t>
                      </a:r>
                      <a:endParaRPr lang="fa-IR" sz="1600" dirty="0">
                        <a:cs typeface="B Mitra" panose="00000400000000000000" pitchFamily="2" charset="-78"/>
                      </a:endParaRPr>
                    </a:p>
                  </a:txBody>
                  <a:tcPr/>
                </a:tc>
                <a:tc>
                  <a:txBody>
                    <a:bodyPr/>
                    <a:lstStyle/>
                    <a:p>
                      <a:pPr algn="r" rtl="1"/>
                      <a:r>
                        <a:rPr lang="fa-IR" sz="1600" dirty="0" smtClean="0">
                          <a:cs typeface="B Mitra" panose="00000400000000000000" pitchFamily="2" charset="-78"/>
                        </a:rPr>
                        <a:t>شرکت فعالیت های فناورانه</a:t>
                      </a:r>
                      <a:r>
                        <a:rPr lang="fa-IR" sz="1600" baseline="0" dirty="0" smtClean="0">
                          <a:cs typeface="B Mitra" panose="00000400000000000000" pitchFamily="2" charset="-78"/>
                        </a:rPr>
                        <a:t> خود را به خارج از بنگاه واگذار می کند و به آسانی تکنولوژی مورد نظر خود را از خارج از مرزهای سازمان بدست می آورد.</a:t>
                      </a:r>
                      <a:endParaRPr lang="fa-IR" sz="1600" dirty="0">
                        <a:cs typeface="B Mitra" panose="00000400000000000000" pitchFamily="2" charset="-78"/>
                      </a:endParaRPr>
                    </a:p>
                  </a:txBody>
                  <a:tcPr/>
                </a:tc>
              </a:tr>
            </a:tbl>
          </a:graphicData>
        </a:graphic>
      </p:graphicFrame>
    </p:spTree>
    <p:extLst>
      <p:ext uri="{BB962C8B-B14F-4D97-AF65-F5344CB8AC3E}">
        <p14:creationId xmlns:p14="http://schemas.microsoft.com/office/powerpoint/2010/main" val="13755826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583">
                                            <p:txEl>
                                              <p:pRg st="0" end="0"/>
                                            </p:txEl>
                                          </p:spTgt>
                                        </p:tgtEl>
                                      </p:cBhvr>
                                    </p:animEffect>
                                    <p:animScale>
                                      <p:cBhvr>
                                        <p:cTn id="7" dur="250" autoRev="1" fill="hold"/>
                                        <p:tgtEl>
                                          <p:spTgt spid="1048583">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048583">
                                            <p:txEl>
                                              <p:pRg st="1" end="1"/>
                                            </p:txEl>
                                          </p:spTgt>
                                        </p:tgtEl>
                                      </p:cBhvr>
                                    </p:animEffect>
                                    <p:animScale>
                                      <p:cBhvr>
                                        <p:cTn id="10" dur="250" autoRev="1" fill="hold"/>
                                        <p:tgtEl>
                                          <p:spTgt spid="1048583">
                                            <p:txEl>
                                              <p:pRg st="1" end="1"/>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607" name="Content Placeholder 2"/>
          <p:cNvSpPr>
            <a:spLocks noGrp="1"/>
          </p:cNvSpPr>
          <p:nvPr>
            <p:ph idx="1"/>
          </p:nvPr>
        </p:nvSpPr>
        <p:spPr>
          <a:xfrm>
            <a:off x="457200" y="966091"/>
            <a:ext cx="8229600" cy="3628532"/>
          </a:xfrm>
        </p:spPr>
        <p:txBody>
          <a:bodyPr/>
          <a:lstStyle/>
          <a:p>
            <a:pPr marL="0" indent="0" algn="just" rtl="1">
              <a:buNone/>
            </a:pPr>
            <a:r>
              <a:rPr lang="fa-IR" sz="1800" b="1" dirty="0" smtClean="0">
                <a:cs typeface="B Mitra" panose="00000400000000000000" pitchFamily="2" charset="-78"/>
              </a:rPr>
              <a:t>استراتژی زیرسیستم های تکنولوژی</a:t>
            </a:r>
          </a:p>
          <a:p>
            <a:pPr marL="0" indent="0" algn="just" rtl="1">
              <a:buNone/>
            </a:pPr>
            <a:endParaRPr lang="fa-IR" sz="1800" b="1" dirty="0" smtClean="0">
              <a:cs typeface="B Mitra" panose="00000400000000000000" pitchFamily="2" charset="-78"/>
            </a:endParaRPr>
          </a:p>
          <a:p>
            <a:pPr algn="just" rtl="1">
              <a:buFont typeface="Wingdings" panose="05000000000000000000" pitchFamily="2" charset="2"/>
              <a:buChar char="ü"/>
            </a:pPr>
            <a:r>
              <a:rPr lang="fa-IR" sz="1600" b="1" dirty="0" smtClean="0">
                <a:cs typeface="B Mitra" panose="00000400000000000000" pitchFamily="2" charset="-78"/>
              </a:rPr>
              <a:t>استراتژی های همکاری تکنولوژی درون سازمانی</a:t>
            </a:r>
            <a:r>
              <a:rPr lang="en-US" altLang="fa-IR" sz="1600" b="1" dirty="0" smtClean="0">
                <a:cs typeface="B Mitra" panose="00000400000000000000" pitchFamily="2" charset="-78"/>
              </a:rPr>
              <a:t>
</a:t>
            </a:r>
            <a:r>
              <a:rPr lang="fa-IR" altLang="en-US" sz="1600" b="0" dirty="0" smtClean="0">
                <a:cs typeface="B Mitra" panose="00000400000000000000" pitchFamily="2" charset="-78"/>
              </a:rPr>
              <a:t>این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نوع</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استراتژی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را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سازمان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چندملیتی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منظور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همکاری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تکنولوژی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بین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بخش</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مختلف</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سازمان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خود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مورد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استفاده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قرار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دهند</a:t>
            </a:r>
            <a:r>
              <a:rPr lang="en-US" altLang="fa-IR" sz="1600" b="0" dirty="0" smtClean="0">
                <a:cs typeface="B Mitra" panose="00000400000000000000" pitchFamily="2" charset="-78"/>
              </a:rPr>
              <a:t> .</a:t>
            </a:r>
            <a:endParaRPr lang="fa-IR" altLang="fa-IR" sz="1600" b="0" dirty="0" smtClean="0">
              <a:cs typeface="B Mitra" panose="00000400000000000000" pitchFamily="2" charset="-78"/>
            </a:endParaRPr>
          </a:p>
          <a:p>
            <a:pPr algn="just" rtl="1">
              <a:buFont typeface="Wingdings" panose="05000000000000000000" pitchFamily="2" charset="2"/>
              <a:buChar char="ü"/>
            </a:pPr>
            <a:r>
              <a:rPr lang="en-US" altLang="fa-IR" sz="1600" b="0" dirty="0" smtClean="0">
                <a:cs typeface="B Mitra" panose="00000400000000000000" pitchFamily="2" charset="-78"/>
              </a:rPr>
              <a:t>
</a:t>
            </a:r>
            <a:r>
              <a:rPr lang="fa-IR" altLang="en-US" sz="1600" b="0" dirty="0" smtClean="0">
                <a:cs typeface="B Mitra" panose="00000400000000000000" pitchFamily="2" charset="-78"/>
              </a:rPr>
              <a:t>بازارهای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خارجی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منابع</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اطلاعاتی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و</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غیراطلاعاتی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متنوعی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ارائه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دهند</a:t>
            </a:r>
            <a:r>
              <a:rPr lang="en-US" altLang="fa-IR" sz="1600" b="0" dirty="0" smtClean="0">
                <a:cs typeface="B Mitra" panose="00000400000000000000" pitchFamily="2" charset="-78"/>
              </a:rPr>
              <a:t> . </a:t>
            </a:r>
            <a:r>
              <a:rPr lang="fa-IR" altLang="en-US" sz="1600" b="0" dirty="0" smtClean="0">
                <a:cs typeface="B Mitra" panose="00000400000000000000" pitchFamily="2" charset="-78"/>
              </a:rPr>
              <a:t>آنها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همچنین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ممکن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است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محصولات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بسیار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متفاوتی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نیاز</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داشته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باشند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و</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از</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هنجارهای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عملیاتی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متفاوتی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برخوردار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باشند</a:t>
            </a:r>
            <a:r>
              <a:rPr lang="en-US" altLang="fa-IR" sz="1600" b="0" dirty="0" smtClean="0">
                <a:cs typeface="B Mitra" panose="00000400000000000000" pitchFamily="2" charset="-78"/>
              </a:rPr>
              <a:t>.</a:t>
            </a:r>
            <a:endParaRPr lang="fa-IR" altLang="fa-IR" sz="1600" b="0" dirty="0" smtClean="0">
              <a:cs typeface="B Mitra" panose="00000400000000000000" pitchFamily="2" charset="-78"/>
            </a:endParaRPr>
          </a:p>
          <a:p>
            <a:pPr algn="just" rtl="1">
              <a:buFont typeface="Wingdings" panose="05000000000000000000" pitchFamily="2" charset="2"/>
              <a:buChar char="ü"/>
            </a:pPr>
            <a:r>
              <a:rPr lang="en-US" altLang="fa-IR" sz="1600" b="0" dirty="0" smtClean="0">
                <a:cs typeface="B Mitra" panose="00000400000000000000" pitchFamily="2" charset="-78"/>
              </a:rPr>
              <a:t>
</a:t>
            </a:r>
            <a:r>
              <a:rPr lang="fa-IR" altLang="en-US" sz="1600" b="0" dirty="0" smtClean="0">
                <a:cs typeface="B Mitra" panose="00000400000000000000" pitchFamily="2" charset="-78"/>
              </a:rPr>
              <a:t>بارتلت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و</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گوشال</a:t>
            </a:r>
            <a:r>
              <a:rPr lang="en-US" altLang="fa-IR" sz="1600" b="0" dirty="0" smtClean="0">
                <a:cs typeface="B Mitra" panose="00000400000000000000" pitchFamily="2" charset="-78"/>
              </a:rPr>
              <a:t> </a:t>
            </a:r>
            <a:r>
              <a:rPr lang="fa-IR" altLang="en-US" sz="1600" b="0" dirty="0" smtClean="0">
                <a:cs typeface="B Mitra" panose="00000400000000000000" pitchFamily="2" charset="-78"/>
              </a:rPr>
              <a:t>۴</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استراتژی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اصلی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را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که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سازمان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چند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ملیتی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برای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همکاری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بین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بخش</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مختلف</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خود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اتخاذ</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کنند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مشخص</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کرده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اند</a:t>
            </a:r>
            <a:r>
              <a:rPr lang="en-US" altLang="fa-IR" sz="1600" b="0" dirty="0" smtClean="0">
                <a:cs typeface="B Mitra" panose="00000400000000000000" pitchFamily="2" charset="-78"/>
              </a:rPr>
              <a:t>.</a:t>
            </a: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p:txBody>
      </p:sp>
      <p:pic>
        <p:nvPicPr>
          <p:cNvPr id="2097162" name="Picture 3"/>
          <p:cNvPicPr>
            <a:picLocks noChangeAspect="1"/>
          </p:cNvPicPr>
          <p:nvPr/>
        </p:nvPicPr>
        <p:blipFill>
          <a:blip r:embed="rId2"/>
          <a:stretch>
            <a:fillRect/>
          </a:stretch>
        </p:blipFill>
        <p:spPr>
          <a:xfrm>
            <a:off x="457200" y="4701287"/>
            <a:ext cx="3511685" cy="333375"/>
          </a:xfrm>
          <a:prstGeom prst="rect">
            <a:avLst/>
          </a:prstGeom>
        </p:spPr>
      </p:pic>
      <p:pic>
        <p:nvPicPr>
          <p:cNvPr id="2097163"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164" name="Picture 5"/>
          <p:cNvPicPr>
            <a:picLocks noChangeAspect="1"/>
          </p:cNvPicPr>
          <p:nvPr/>
        </p:nvPicPr>
        <p:blipFill>
          <a:blip r:embed="rId3"/>
          <a:stretch>
            <a:fillRect/>
          </a:stretch>
        </p:blipFill>
        <p:spPr>
          <a:xfrm>
            <a:off x="0" y="0"/>
            <a:ext cx="707137" cy="707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607">
                                            <p:txEl>
                                              <p:pRg st="0" end="0"/>
                                            </p:txEl>
                                          </p:spTgt>
                                        </p:tgtEl>
                                      </p:cBhvr>
                                    </p:animEffect>
                                    <p:animScale>
                                      <p:cBhvr>
                                        <p:cTn id="7" dur="250" autoRev="1" fill="hold"/>
                                        <p:tgtEl>
                                          <p:spTgt spid="1048607">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48607">
                                            <p:txEl>
                                              <p:pRg st="2" end="2"/>
                                            </p:txEl>
                                          </p:spTgt>
                                        </p:tgtEl>
                                        <p:attrNameLst>
                                          <p:attrName>style.visibility</p:attrName>
                                        </p:attrNameLst>
                                      </p:cBhvr>
                                      <p:to>
                                        <p:strVal val="visible"/>
                                      </p:to>
                                    </p:set>
                                    <p:animEffect transition="in" filter="wipe(down)">
                                      <p:cBhvr>
                                        <p:cTn id="12" dur="500"/>
                                        <p:tgtEl>
                                          <p:spTgt spid="10486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48607">
                                            <p:txEl>
                                              <p:pRg st="3" end="3"/>
                                            </p:txEl>
                                          </p:spTgt>
                                        </p:tgtEl>
                                        <p:attrNameLst>
                                          <p:attrName>style.visibility</p:attrName>
                                        </p:attrNameLst>
                                      </p:cBhvr>
                                      <p:to>
                                        <p:strVal val="visible"/>
                                      </p:to>
                                    </p:set>
                                    <p:animEffect transition="in" filter="wipe(down)">
                                      <p:cBhvr>
                                        <p:cTn id="17" dur="500"/>
                                        <p:tgtEl>
                                          <p:spTgt spid="104860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48607">
                                            <p:txEl>
                                              <p:pRg st="4" end="4"/>
                                            </p:txEl>
                                          </p:spTgt>
                                        </p:tgtEl>
                                        <p:attrNameLst>
                                          <p:attrName>style.visibility</p:attrName>
                                        </p:attrNameLst>
                                      </p:cBhvr>
                                      <p:to>
                                        <p:strVal val="visible"/>
                                      </p:to>
                                    </p:set>
                                    <p:animEffect transition="in" filter="wipe(down)">
                                      <p:cBhvr>
                                        <p:cTn id="22" dur="500"/>
                                        <p:tgtEl>
                                          <p:spTgt spid="10486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611"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smtClean="0">
                <a:cs typeface="B Mitra" panose="00000400000000000000" pitchFamily="2" charset="-78"/>
              </a:rPr>
              <a:t>استراتژی زیرسیستم های تکنولوژی</a:t>
            </a:r>
          </a:p>
          <a:p>
            <a:pPr algn="just" rtl="1">
              <a:buFont typeface="Wingdings" panose="05000000000000000000" pitchFamily="2" charset="2"/>
              <a:buChar char="ü"/>
            </a:pPr>
            <a:r>
              <a:rPr lang="fa-IR" sz="1600" b="1" dirty="0" smtClean="0">
                <a:cs typeface="B Mitra" panose="00000400000000000000" pitchFamily="2" charset="-78"/>
              </a:rPr>
              <a:t>استراتژی های همکاری تکنولوژی</a:t>
            </a:r>
            <a:r>
              <a:rPr lang="en-US" altLang="fa-IR" sz="1600" b="1" dirty="0" smtClean="0">
                <a:cs typeface="B Mitra" panose="00000400000000000000" pitchFamily="2" charset="-78"/>
              </a:rPr>
              <a:t> </a:t>
            </a:r>
            <a:r>
              <a:rPr lang="fa-IR" altLang="en-US" sz="1600" b="1" dirty="0" smtClean="0">
                <a:cs typeface="B Mitra" panose="00000400000000000000" pitchFamily="2" charset="-78"/>
              </a:rPr>
              <a:t>درون</a:t>
            </a:r>
            <a:r>
              <a:rPr lang="en-US" altLang="fa-IR" sz="1600" b="1" dirty="0" smtClean="0">
                <a:cs typeface="B Mitra" panose="00000400000000000000" pitchFamily="2" charset="-78"/>
              </a:rPr>
              <a:t> </a:t>
            </a:r>
            <a:r>
              <a:rPr lang="fa-IR" altLang="en-US" sz="1600" b="1" dirty="0" smtClean="0">
                <a:cs typeface="B Mitra" panose="00000400000000000000" pitchFamily="2" charset="-78"/>
              </a:rPr>
              <a:t>سازم</a:t>
            </a:r>
            <a:r>
              <a:rPr lang="fa-IR" sz="1600" b="1" dirty="0" smtClean="0">
                <a:cs typeface="B Mitra" panose="00000400000000000000" pitchFamily="2" charset="-78"/>
              </a:rPr>
              <a:t>انی</a:t>
            </a:r>
            <a:endParaRPr lang="en-US" sz="1600" b="1" dirty="0" smtClean="0">
              <a:cs typeface="B Mitra" panose="00000400000000000000" pitchFamily="2" charset="-78"/>
            </a:endParaRPr>
          </a:p>
          <a:p>
            <a:pPr algn="just" rtl="1">
              <a:buFont typeface="Wingdings" panose="05000000000000000000" pitchFamily="2" charset="2"/>
              <a:buChar char="ü"/>
            </a:pPr>
            <a:r>
              <a:rPr lang="en-US" altLang="fa-IR" sz="1600" b="1" dirty="0" smtClean="0">
                <a:cs typeface="B Mitra" panose="00000400000000000000" pitchFamily="2" charset="-78"/>
              </a:rPr>
              <a:t>
</a:t>
            </a:r>
            <a:r>
              <a:rPr lang="fa-IR" altLang="en-US" sz="1600" b="1" dirty="0" smtClean="0">
                <a:cs typeface="B Mitra" panose="00000400000000000000" pitchFamily="2" charset="-78"/>
              </a:rPr>
              <a:t>۱</a:t>
            </a:r>
            <a:r>
              <a:rPr lang="en-US" altLang="fa-IR" sz="1600" b="1" dirty="0" smtClean="0">
                <a:cs typeface="B Mitra" panose="00000400000000000000" pitchFamily="2" charset="-78"/>
              </a:rPr>
              <a:t>.   </a:t>
            </a:r>
            <a:r>
              <a:rPr lang="fa-IR" altLang="en-US" sz="1600" b="1" dirty="0" smtClean="0">
                <a:cs typeface="B Mitra" panose="00000400000000000000" pitchFamily="2" charset="-78"/>
              </a:rPr>
              <a:t>استراتژی</a:t>
            </a:r>
            <a:r>
              <a:rPr lang="en-US" altLang="fa-IR" sz="1600" b="1" dirty="0" smtClean="0">
                <a:cs typeface="B Mitra" panose="00000400000000000000" pitchFamily="2" charset="-78"/>
              </a:rPr>
              <a:t> </a:t>
            </a:r>
            <a:r>
              <a:rPr lang="fa-IR" altLang="en-US" sz="1600" b="1" dirty="0" smtClean="0">
                <a:cs typeface="B Mitra" panose="00000400000000000000" pitchFamily="2" charset="-78"/>
              </a:rPr>
              <a:t>مرکز</a:t>
            </a:r>
            <a:r>
              <a:rPr lang="en-US" altLang="fa-IR" sz="1600" b="1" dirty="0" smtClean="0">
                <a:cs typeface="B Mitra" panose="00000400000000000000" pitchFamily="2" charset="-78"/>
              </a:rPr>
              <a:t> </a:t>
            </a:r>
            <a:r>
              <a:rPr lang="fa-IR" altLang="en-US" sz="1600" b="1" dirty="0" smtClean="0">
                <a:cs typeface="B Mitra" panose="00000400000000000000" pitchFamily="2" charset="-78"/>
              </a:rPr>
              <a:t>برای</a:t>
            </a:r>
            <a:r>
              <a:rPr lang="en-US" altLang="fa-IR" sz="1600" b="1" dirty="0" smtClean="0">
                <a:cs typeface="B Mitra" panose="00000400000000000000" pitchFamily="2" charset="-78"/>
              </a:rPr>
              <a:t> </a:t>
            </a:r>
            <a:r>
              <a:rPr lang="fa-IR" altLang="en-US" sz="1600" b="1" dirty="0" smtClean="0">
                <a:cs typeface="B Mitra" panose="00000400000000000000" pitchFamily="2" charset="-78"/>
              </a:rPr>
              <a:t>جهان</a:t>
            </a:r>
            <a:r>
              <a:rPr lang="en-US" altLang="fa-IR" sz="1600" b="1" dirty="0" smtClean="0">
                <a:cs typeface="B Mitra" panose="00000400000000000000" pitchFamily="2" charset="-78"/>
              </a:rPr>
              <a:t>:
</a:t>
            </a:r>
            <a:r>
              <a:rPr lang="fa-IR" altLang="en-US" sz="1600" b="0" dirty="0" smtClean="0">
                <a:cs typeface="B Mitra" panose="00000400000000000000" pitchFamily="2" charset="-78"/>
              </a:rPr>
              <a:t>متضمن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انجام</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فعالیت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نوآوری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در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یک</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قطب</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مرکزی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و</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سپس</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انتشار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آن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در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سرتاسر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سازمان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باشد</a:t>
            </a:r>
            <a:r>
              <a:rPr lang="en-US" altLang="fa-IR" sz="1600" b="0" dirty="0" smtClean="0">
                <a:cs typeface="B Mitra" panose="00000400000000000000" pitchFamily="2" charset="-78"/>
              </a:rPr>
              <a:t> . </a:t>
            </a:r>
            <a:r>
              <a:rPr lang="fa-IR" altLang="en-US" sz="1600" b="0" dirty="0" smtClean="0">
                <a:cs typeface="B Mitra" panose="00000400000000000000" pitchFamily="2" charset="-78"/>
              </a:rPr>
              <a:t>در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این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حالت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مدیران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سازمان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دلیل</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تمایل</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کنترل</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تحولات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یک</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تکنولوژی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و</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حمایت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از</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تکنولوژی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اختصاصی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a:t>
            </a:r>
            <a:r>
              <a:rPr lang="en-US" altLang="fa-IR" sz="1600" b="0" dirty="0" smtClean="0">
                <a:cs typeface="B Mitra" panose="00000400000000000000" pitchFamily="2" charset="-78"/>
              </a:rPr>
              <a:t> </a:t>
            </a:r>
            <a:r>
              <a:rPr lang="fa-IR" altLang="en-US" sz="1600" b="0" dirty="0" smtClean="0">
                <a:cs typeface="B Mitra" panose="00000400000000000000" pitchFamily="2" charset="-78"/>
              </a:rPr>
              <a:t>یک</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رویکرد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مرکزیت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برای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جهان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اتخاذ</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کنند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این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استراتژی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باعث</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هماهنگی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بیشتر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و</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افزایش</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سرعت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پاسخگویی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تغییرات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تکنولوژی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شود</a:t>
            </a:r>
            <a:r>
              <a:rPr lang="en-US" altLang="fa-IR" sz="1600" b="0" dirty="0" smtClean="0">
                <a:cs typeface="B Mitra" panose="00000400000000000000" pitchFamily="2" charset="-78"/>
              </a:rPr>
              <a:t>.</a:t>
            </a:r>
          </a:p>
          <a:p>
            <a:pPr algn="just" rtl="1">
              <a:buFont typeface="Wingdings" panose="05000000000000000000" pitchFamily="2" charset="2"/>
              <a:buChar char="ü"/>
            </a:pPr>
            <a:r>
              <a:rPr lang="en-US" altLang="fa-IR" sz="1600" b="0" dirty="0" smtClean="0">
                <a:cs typeface="B Mitra" panose="00000400000000000000" pitchFamily="2" charset="-78"/>
              </a:rPr>
              <a:t>
</a:t>
            </a:r>
            <a:r>
              <a:rPr lang="fa-IR" altLang="en-US" sz="1600" b="0" dirty="0" smtClean="0">
                <a:cs typeface="B Mitra" panose="00000400000000000000" pitchFamily="2" charset="-78"/>
              </a:rPr>
              <a:t>۲</a:t>
            </a:r>
            <a:r>
              <a:rPr lang="en-US" altLang="fa-IR" sz="1600" b="0" dirty="0" smtClean="0">
                <a:cs typeface="B Mitra" panose="00000400000000000000" pitchFamily="2" charset="-78"/>
              </a:rPr>
              <a:t>.  </a:t>
            </a:r>
            <a:r>
              <a:rPr lang="fa-IR" altLang="en-US" sz="1600" b="1" dirty="0" smtClean="0">
                <a:cs typeface="B Mitra" panose="00000400000000000000" pitchFamily="2" charset="-78"/>
              </a:rPr>
              <a:t>استراتژی</a:t>
            </a:r>
            <a:r>
              <a:rPr lang="en-US" altLang="fa-IR" sz="1600" b="1" dirty="0" smtClean="0">
                <a:cs typeface="B Mitra" panose="00000400000000000000" pitchFamily="2" charset="-78"/>
              </a:rPr>
              <a:t> </a:t>
            </a:r>
            <a:r>
              <a:rPr lang="fa-IR" altLang="en-US" sz="1600" b="1" dirty="0" smtClean="0">
                <a:cs typeface="B Mitra" panose="00000400000000000000" pitchFamily="2" charset="-78"/>
              </a:rPr>
              <a:t>محلی</a:t>
            </a:r>
            <a:r>
              <a:rPr lang="en-US" altLang="fa-IR" sz="1600" b="1" dirty="0" smtClean="0">
                <a:cs typeface="B Mitra" panose="00000400000000000000" pitchFamily="2" charset="-78"/>
              </a:rPr>
              <a:t> </a:t>
            </a:r>
            <a:r>
              <a:rPr lang="fa-IR" altLang="en-US" sz="1600" b="1" dirty="0" smtClean="0">
                <a:cs typeface="B Mitra" panose="00000400000000000000" pitchFamily="2" charset="-78"/>
              </a:rPr>
              <a:t>برای</a:t>
            </a:r>
            <a:r>
              <a:rPr lang="en-US" altLang="fa-IR" sz="1600" b="1" dirty="0" smtClean="0">
                <a:cs typeface="B Mitra" panose="00000400000000000000" pitchFamily="2" charset="-78"/>
              </a:rPr>
              <a:t> </a:t>
            </a:r>
            <a:r>
              <a:rPr lang="fa-IR" altLang="en-US" sz="1600" b="1" dirty="0" smtClean="0">
                <a:cs typeface="B Mitra" panose="00000400000000000000" pitchFamily="2" charset="-78"/>
              </a:rPr>
              <a:t>محلی</a:t>
            </a:r>
            <a:r>
              <a:rPr lang="en-US" altLang="fa-IR" sz="1600" b="1" dirty="0" smtClean="0">
                <a:cs typeface="B Mitra" panose="00000400000000000000" pitchFamily="2" charset="-78"/>
              </a:rPr>
              <a:t>:
</a:t>
            </a:r>
            <a:r>
              <a:rPr lang="fa-IR" altLang="en-US" sz="1600" b="0" dirty="0" smtClean="0">
                <a:cs typeface="B Mitra" panose="00000400000000000000" pitchFamily="2" charset="-78"/>
              </a:rPr>
              <a:t>هر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بخش</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از</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سازمان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خود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فعالیت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تحقیق</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و</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توسعه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را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که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متناسب</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نیازهای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بازار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محلی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انتخاب</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شده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اند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انجام</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دهد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معمولا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زمانی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این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استرتژی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انتخاب</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شود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که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بخش</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بسیار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خودمختار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هستند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یا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بازارها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بسیار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متمرکز</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هستند</a:t>
            </a:r>
            <a:r>
              <a:rPr lang="en-US" altLang="fa-IR" sz="1600" b="0" dirty="0" smtClean="0">
                <a:cs typeface="B Mitra" panose="00000400000000000000" pitchFamily="2" charset="-78"/>
              </a:rPr>
              <a:t>. </a:t>
            </a:r>
            <a:endParaRPr lang="fa-IR" sz="1600" dirty="0">
              <a:cs typeface="B Mitra" panose="00000400000000000000" pitchFamily="2" charset="-78"/>
            </a:endParaRPr>
          </a:p>
        </p:txBody>
      </p:sp>
      <p:pic>
        <p:nvPicPr>
          <p:cNvPr id="2097168" name="Picture 3"/>
          <p:cNvPicPr>
            <a:picLocks noChangeAspect="1"/>
          </p:cNvPicPr>
          <p:nvPr/>
        </p:nvPicPr>
        <p:blipFill>
          <a:blip r:embed="rId2"/>
          <a:stretch>
            <a:fillRect/>
          </a:stretch>
        </p:blipFill>
        <p:spPr>
          <a:xfrm>
            <a:off x="457200" y="4701287"/>
            <a:ext cx="3511685" cy="333375"/>
          </a:xfrm>
          <a:prstGeom prst="rect">
            <a:avLst/>
          </a:prstGeom>
        </p:spPr>
      </p:pic>
      <p:pic>
        <p:nvPicPr>
          <p:cNvPr id="2097169"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170" name="Picture 5"/>
          <p:cNvPicPr>
            <a:picLocks noChangeAspect="1"/>
          </p:cNvPicPr>
          <p:nvPr/>
        </p:nvPicPr>
        <p:blipFill>
          <a:blip r:embed="rId3"/>
          <a:stretch>
            <a:fillRect/>
          </a:stretch>
        </p:blipFill>
        <p:spPr>
          <a:xfrm>
            <a:off x="0" y="0"/>
            <a:ext cx="707137" cy="707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611">
                                            <p:txEl>
                                              <p:pRg st="0" end="0"/>
                                            </p:txEl>
                                          </p:spTgt>
                                        </p:tgtEl>
                                      </p:cBhvr>
                                    </p:animEffect>
                                    <p:animScale>
                                      <p:cBhvr>
                                        <p:cTn id="7" dur="250" autoRev="1" fill="hold"/>
                                        <p:tgtEl>
                                          <p:spTgt spid="1048611">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048611">
                                            <p:txEl>
                                              <p:pRg st="1" end="1"/>
                                            </p:txEl>
                                          </p:spTgt>
                                        </p:tgtEl>
                                      </p:cBhvr>
                                    </p:animEffect>
                                    <p:animScale>
                                      <p:cBhvr>
                                        <p:cTn id="10" dur="250" autoRev="1" fill="hold"/>
                                        <p:tgtEl>
                                          <p:spTgt spid="1048611">
                                            <p:txEl>
                                              <p:pRg st="1" end="1"/>
                                            </p:txEl>
                                          </p:spTgt>
                                        </p:tgtEl>
                                      </p:cBhvr>
                                      <p:by x="105000" y="105000"/>
                                    </p:animScale>
                                  </p:childTnLst>
                                </p:cTn>
                              </p:par>
                              <p:par>
                                <p:cTn id="11" presetID="22" presetClass="entr" presetSubtype="4" fill="hold" nodeType="withEffect">
                                  <p:stCondLst>
                                    <p:cond delay="0"/>
                                  </p:stCondLst>
                                  <p:childTnLst>
                                    <p:set>
                                      <p:cBhvr>
                                        <p:cTn id="12" dur="1" fill="hold">
                                          <p:stCondLst>
                                            <p:cond delay="0"/>
                                          </p:stCondLst>
                                        </p:cTn>
                                        <p:tgtEl>
                                          <p:spTgt spid="1048611">
                                            <p:txEl>
                                              <p:pRg st="2" end="2"/>
                                            </p:txEl>
                                          </p:spTgt>
                                        </p:tgtEl>
                                        <p:attrNameLst>
                                          <p:attrName>style.visibility</p:attrName>
                                        </p:attrNameLst>
                                      </p:cBhvr>
                                      <p:to>
                                        <p:strVal val="visible"/>
                                      </p:to>
                                    </p:set>
                                    <p:animEffect transition="in" filter="wipe(down)">
                                      <p:cBhvr>
                                        <p:cTn id="13" dur="500"/>
                                        <p:tgtEl>
                                          <p:spTgt spid="1048611">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1048611">
                                            <p:txEl>
                                              <p:pRg st="3" end="3"/>
                                            </p:txEl>
                                          </p:spTgt>
                                        </p:tgtEl>
                                        <p:attrNameLst>
                                          <p:attrName>style.visibility</p:attrName>
                                        </p:attrNameLst>
                                      </p:cBhvr>
                                      <p:to>
                                        <p:strVal val="visible"/>
                                      </p:to>
                                    </p:set>
                                    <p:animEffect transition="in" filter="wipe(down)">
                                      <p:cBhvr>
                                        <p:cTn id="16" dur="500"/>
                                        <p:tgtEl>
                                          <p:spTgt spid="1048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Title 1"/>
          <p:cNvSpPr>
            <a:spLocks noGrp="1"/>
          </p:cNvSpPr>
          <p:nvPr>
            <p:ph type="title"/>
          </p:nvPr>
        </p:nvSpPr>
        <p:spPr/>
        <p:txBody>
          <a:bodyPr/>
          <a:lstStyle/>
          <a:p>
            <a:pPr algn="ctr" rtl="1"/>
            <a:r>
              <a:rPr lang="fa-IR" dirty="0" smtClean="0">
                <a:cs typeface="B Titr" panose="00000700000000000000" pitchFamily="2" charset="-78"/>
              </a:rPr>
              <a:t>نقش تکنولوژی در خلق ثروت</a:t>
            </a:r>
            <a:endParaRPr lang="fa-IR" dirty="0">
              <a:cs typeface="B Titr" panose="00000700000000000000" pitchFamily="2" charset="-78"/>
            </a:endParaRPr>
          </a:p>
        </p:txBody>
      </p:sp>
      <p:sp>
        <p:nvSpPr>
          <p:cNvPr id="1048652"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600" b="1" dirty="0" smtClean="0">
                <a:cs typeface="B Mitra" panose="00000400000000000000" pitchFamily="2" charset="-78"/>
              </a:rPr>
              <a:t>تاریخچه</a:t>
            </a:r>
          </a:p>
          <a:p>
            <a:pPr algn="just" rtl="1">
              <a:buFont typeface="Wingdings" panose="05000000000000000000" pitchFamily="2" charset="2"/>
              <a:buChar char="ü"/>
            </a:pPr>
            <a:endParaRPr lang="fa-IR" sz="1600" b="1" dirty="0" smtClean="0">
              <a:cs typeface="B Mitra" panose="00000400000000000000" pitchFamily="2" charset="-78"/>
            </a:endParaRPr>
          </a:p>
          <a:p>
            <a:pPr algn="just" rtl="1">
              <a:buFont typeface="Wingdings" panose="05000000000000000000" pitchFamily="2" charset="2"/>
              <a:buChar char="ü"/>
            </a:pPr>
            <a:r>
              <a:rPr lang="fa-IR" sz="1600" dirty="0" smtClean="0">
                <a:cs typeface="B Mitra" panose="00000400000000000000" pitchFamily="2" charset="-78"/>
              </a:rPr>
              <a:t>تکنولوژی همیشه نقش مهمی در خلق ثروت برای کشورها و تاثیر گذاری استانداردها و کیفیت زندگی داشته است. تمدن ها برپایه بهره گیری از تکنولوژی خلاق شکل گرفتند و استوار شدند و برخی از آنها وقتی از تکنولوژی عقب ماندند مضمحل شدند .</a:t>
            </a:r>
          </a:p>
          <a:p>
            <a:pPr algn="just" rtl="1">
              <a:buFont typeface="Wingdings" panose="05000000000000000000" pitchFamily="2" charset="2"/>
              <a:buChar char="ü"/>
            </a:pPr>
            <a:r>
              <a:rPr lang="fa-IR" sz="1600" dirty="0" smtClean="0">
                <a:cs typeface="B Mitra" panose="00000400000000000000" pitchFamily="2" charset="-78"/>
              </a:rPr>
              <a:t>تکنولوژی های اولیه در ابتدا برای بدست آوردن غذا شکل گرفت پس از آن دفاع از خود انگیزه دیگری برای پیشرفت تکنولوژی را فراهم نمود . بهره گیری از منابع و معادن عامل دیگری برای پیشرفت تکنولوژی شد. </a:t>
            </a:r>
          </a:p>
          <a:p>
            <a:pPr algn="just" rtl="1">
              <a:buFont typeface="Wingdings" panose="05000000000000000000" pitchFamily="2" charset="2"/>
              <a:buChar char="ü"/>
            </a:pPr>
            <a:r>
              <a:rPr lang="fa-IR" sz="1600" dirty="0" smtClean="0">
                <a:cs typeface="B Mitra" panose="00000400000000000000" pitchFamily="2" charset="-78"/>
              </a:rPr>
              <a:t>سپس تکنولوژی وارد بازار شد و ابزار و وسایل داد و ستد را فراهم نمود . تکنولوژی تا پیش از انقلاب صنعتی به صورت ساده و اغلب در سطح صنایعی برای بهتر کار کردن در زمین های کشاورزی و یا دامپروری بود .</a:t>
            </a:r>
          </a:p>
          <a:p>
            <a:pPr algn="just" rtl="1">
              <a:buFont typeface="Wingdings" panose="05000000000000000000" pitchFamily="2" charset="2"/>
              <a:buChar char="ü"/>
            </a:pPr>
            <a:r>
              <a:rPr lang="fa-IR" sz="1600" dirty="0" smtClean="0">
                <a:cs typeface="B Mitra" panose="00000400000000000000" pitchFamily="2" charset="-78"/>
              </a:rPr>
              <a:t>انقلاب صنعتی در اصل یک انقلاب تکنولوژیک بود . پس از آن سیستم کارخانه و سبک تولید انبوه ایجاد شد و جوامع به سمت صنعتی شدن پیش رفتند و از این طریق به خلق ثروت سرعت بیشتری بخشیدند . نتیجه این تحول افزایش سطح کیفیت زندگی و رفاه عمومی بود. </a:t>
            </a:r>
          </a:p>
          <a:p>
            <a:pPr algn="just" rtl="1">
              <a:buFont typeface="Wingdings" panose="05000000000000000000" pitchFamily="2" charset="2"/>
              <a:buChar char="ü"/>
            </a:pPr>
            <a:r>
              <a:rPr lang="fa-IR" sz="1600" dirty="0" smtClean="0">
                <a:cs typeface="B Mitra" panose="00000400000000000000" pitchFamily="2" charset="-78"/>
              </a:rPr>
              <a:t>ایجاد ارتباط بین علم و تکنولوژی در اواخر قرن نوزدهم ، باعث پیشرفت بیشتر تکنولوژی گردید و این پیشرفت راه را برای پیشرفت های علمی هموارتر ساخت .  </a:t>
            </a: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p:txBody>
      </p:sp>
      <p:pic>
        <p:nvPicPr>
          <p:cNvPr id="2097183" name="Picture 3"/>
          <p:cNvPicPr>
            <a:picLocks noChangeAspect="1"/>
          </p:cNvPicPr>
          <p:nvPr/>
        </p:nvPicPr>
        <p:blipFill>
          <a:blip r:embed="rId2"/>
          <a:stretch>
            <a:fillRect/>
          </a:stretch>
        </p:blipFill>
        <p:spPr>
          <a:xfrm>
            <a:off x="457200" y="4701287"/>
            <a:ext cx="3511685" cy="333375"/>
          </a:xfrm>
          <a:prstGeom prst="rect">
            <a:avLst/>
          </a:prstGeom>
        </p:spPr>
      </p:pic>
      <p:pic>
        <p:nvPicPr>
          <p:cNvPr id="2097184"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185" name="Picture 5"/>
          <p:cNvPicPr>
            <a:picLocks noChangeAspect="1"/>
          </p:cNvPicPr>
          <p:nvPr/>
        </p:nvPicPr>
        <p:blipFill>
          <a:blip r:embed="rId3"/>
          <a:stretch>
            <a:fillRect/>
          </a:stretch>
        </p:blipFill>
        <p:spPr>
          <a:xfrm>
            <a:off x="0" y="0"/>
            <a:ext cx="707137" cy="707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652">
                                            <p:txEl>
                                              <p:pRg st="0" end="0"/>
                                            </p:txEl>
                                          </p:spTgt>
                                        </p:tgtEl>
                                      </p:cBhvr>
                                    </p:animEffect>
                                    <p:animScale>
                                      <p:cBhvr>
                                        <p:cTn id="7" dur="250" autoRev="1" fill="hold"/>
                                        <p:tgtEl>
                                          <p:spTgt spid="1048652">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048652">
                                            <p:txEl>
                                              <p:pRg st="2" end="2"/>
                                            </p:txEl>
                                          </p:spTgt>
                                        </p:tgtEl>
                                        <p:attrNameLst>
                                          <p:attrName>style.visibility</p:attrName>
                                        </p:attrNameLst>
                                      </p:cBhvr>
                                      <p:to>
                                        <p:strVal val="visible"/>
                                      </p:to>
                                    </p:set>
                                    <p:animEffect transition="in" filter="fade">
                                      <p:cBhvr>
                                        <p:cTn id="12" dur="1000"/>
                                        <p:tgtEl>
                                          <p:spTgt spid="1048652">
                                            <p:txEl>
                                              <p:pRg st="2" end="2"/>
                                            </p:txEl>
                                          </p:spTgt>
                                        </p:tgtEl>
                                      </p:cBhvr>
                                    </p:animEffect>
                                    <p:anim calcmode="lin" valueType="num">
                                      <p:cBhvr>
                                        <p:cTn id="13" dur="1000" fill="hold"/>
                                        <p:tgtEl>
                                          <p:spTgt spid="104865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04865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048652">
                                            <p:txEl>
                                              <p:pRg st="3" end="3"/>
                                            </p:txEl>
                                          </p:spTgt>
                                        </p:tgtEl>
                                        <p:attrNameLst>
                                          <p:attrName>style.visibility</p:attrName>
                                        </p:attrNameLst>
                                      </p:cBhvr>
                                      <p:to>
                                        <p:strVal val="visible"/>
                                      </p:to>
                                    </p:set>
                                    <p:animEffect transition="in" filter="fade">
                                      <p:cBhvr>
                                        <p:cTn id="19" dur="1000"/>
                                        <p:tgtEl>
                                          <p:spTgt spid="1048652">
                                            <p:txEl>
                                              <p:pRg st="3" end="3"/>
                                            </p:txEl>
                                          </p:spTgt>
                                        </p:tgtEl>
                                      </p:cBhvr>
                                    </p:animEffect>
                                    <p:anim calcmode="lin" valueType="num">
                                      <p:cBhvr>
                                        <p:cTn id="20" dur="1000" fill="hold"/>
                                        <p:tgtEl>
                                          <p:spTgt spid="104865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04865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1048652">
                                            <p:txEl>
                                              <p:pRg st="4" end="4"/>
                                            </p:txEl>
                                          </p:spTgt>
                                        </p:tgtEl>
                                        <p:attrNameLst>
                                          <p:attrName>style.visibility</p:attrName>
                                        </p:attrNameLst>
                                      </p:cBhvr>
                                      <p:to>
                                        <p:strVal val="visible"/>
                                      </p:to>
                                    </p:set>
                                    <p:animEffect transition="in" filter="fade">
                                      <p:cBhvr>
                                        <p:cTn id="26" dur="1000"/>
                                        <p:tgtEl>
                                          <p:spTgt spid="1048652">
                                            <p:txEl>
                                              <p:pRg st="4" end="4"/>
                                            </p:txEl>
                                          </p:spTgt>
                                        </p:tgtEl>
                                      </p:cBhvr>
                                    </p:animEffect>
                                    <p:anim calcmode="lin" valueType="num">
                                      <p:cBhvr>
                                        <p:cTn id="27" dur="1000" fill="hold"/>
                                        <p:tgtEl>
                                          <p:spTgt spid="104865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04865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1048652">
                                            <p:txEl>
                                              <p:pRg st="5" end="5"/>
                                            </p:txEl>
                                          </p:spTgt>
                                        </p:tgtEl>
                                        <p:attrNameLst>
                                          <p:attrName>style.visibility</p:attrName>
                                        </p:attrNameLst>
                                      </p:cBhvr>
                                      <p:to>
                                        <p:strVal val="visible"/>
                                      </p:to>
                                    </p:set>
                                    <p:animEffect transition="in" filter="fade">
                                      <p:cBhvr>
                                        <p:cTn id="33" dur="1000"/>
                                        <p:tgtEl>
                                          <p:spTgt spid="1048652">
                                            <p:txEl>
                                              <p:pRg st="5" end="5"/>
                                            </p:txEl>
                                          </p:spTgt>
                                        </p:tgtEl>
                                      </p:cBhvr>
                                    </p:animEffect>
                                    <p:anim calcmode="lin" valueType="num">
                                      <p:cBhvr>
                                        <p:cTn id="34" dur="1000" fill="hold"/>
                                        <p:tgtEl>
                                          <p:spTgt spid="1048652">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104865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1048652">
                                            <p:txEl>
                                              <p:pRg st="6" end="6"/>
                                            </p:txEl>
                                          </p:spTgt>
                                        </p:tgtEl>
                                        <p:attrNameLst>
                                          <p:attrName>style.visibility</p:attrName>
                                        </p:attrNameLst>
                                      </p:cBhvr>
                                      <p:to>
                                        <p:strVal val="visible"/>
                                      </p:to>
                                    </p:set>
                                    <p:animEffect transition="in" filter="fade">
                                      <p:cBhvr>
                                        <p:cTn id="40" dur="1000"/>
                                        <p:tgtEl>
                                          <p:spTgt spid="1048652">
                                            <p:txEl>
                                              <p:pRg st="6" end="6"/>
                                            </p:txEl>
                                          </p:spTgt>
                                        </p:tgtEl>
                                      </p:cBhvr>
                                    </p:animEffect>
                                    <p:anim calcmode="lin" valueType="num">
                                      <p:cBhvr>
                                        <p:cTn id="41" dur="1000" fill="hold"/>
                                        <p:tgtEl>
                                          <p:spTgt spid="104865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10486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0"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761"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smtClean="0">
                <a:cs typeface="B Mitra" panose="00000400000000000000" pitchFamily="2" charset="-78"/>
              </a:rPr>
              <a:t>استراتژی زیرسیستم های تکنولوژی</a:t>
            </a:r>
          </a:p>
          <a:p>
            <a:pPr algn="just" rtl="1">
              <a:buFont typeface="Wingdings" panose="05000000000000000000" pitchFamily="2" charset="2"/>
              <a:buChar char="ü"/>
            </a:pPr>
            <a:r>
              <a:rPr lang="fa-IR" sz="1600" b="1" dirty="0" smtClean="0">
                <a:cs typeface="B Mitra" panose="00000400000000000000" pitchFamily="2" charset="-78"/>
              </a:rPr>
              <a:t>استراتژی های همکاری تکنولوژی</a:t>
            </a:r>
            <a:r>
              <a:rPr lang="en-US" altLang="fa-IR" sz="1600" b="1" dirty="0" smtClean="0">
                <a:cs typeface="B Mitra" panose="00000400000000000000" pitchFamily="2" charset="-78"/>
              </a:rPr>
              <a:t> </a:t>
            </a:r>
            <a:r>
              <a:rPr lang="fa-IR" altLang="en-US" sz="1600" b="1" dirty="0" smtClean="0">
                <a:cs typeface="B Mitra" panose="00000400000000000000" pitchFamily="2" charset="-78"/>
              </a:rPr>
              <a:t>درون</a:t>
            </a:r>
            <a:r>
              <a:rPr lang="en-US" altLang="fa-IR" sz="1600" b="1" dirty="0" smtClean="0">
                <a:cs typeface="B Mitra" panose="00000400000000000000" pitchFamily="2" charset="-78"/>
              </a:rPr>
              <a:t> </a:t>
            </a:r>
            <a:r>
              <a:rPr lang="fa-IR" altLang="en-US" sz="1600" b="1" dirty="0" smtClean="0">
                <a:cs typeface="B Mitra" panose="00000400000000000000" pitchFamily="2" charset="-78"/>
              </a:rPr>
              <a:t>سازم</a:t>
            </a:r>
            <a:r>
              <a:rPr lang="fa-IR" sz="1600" b="1" dirty="0" smtClean="0">
                <a:cs typeface="B Mitra" panose="00000400000000000000" pitchFamily="2" charset="-78"/>
              </a:rPr>
              <a:t>انی</a:t>
            </a:r>
          </a:p>
          <a:p>
            <a:pPr algn="just" rtl="1">
              <a:buFont typeface="Wingdings" panose="05000000000000000000" pitchFamily="2" charset="2"/>
              <a:buChar char="ü"/>
            </a:pPr>
            <a:r>
              <a:rPr lang="en-US" altLang="fa-IR" sz="1600" b="1" dirty="0" smtClean="0">
                <a:cs typeface="B Mitra" panose="00000400000000000000" pitchFamily="2" charset="-78"/>
              </a:rPr>
              <a:t>
</a:t>
            </a:r>
            <a:r>
              <a:rPr lang="fa-IR" altLang="en-US" sz="1600" b="1" dirty="0" smtClean="0">
                <a:cs typeface="B Mitra" panose="00000400000000000000" pitchFamily="2" charset="-78"/>
              </a:rPr>
              <a:t>3</a:t>
            </a:r>
            <a:r>
              <a:rPr lang="en-US" altLang="fa-IR" sz="1600" b="1" dirty="0" smtClean="0">
                <a:cs typeface="B Mitra" panose="00000400000000000000" pitchFamily="2" charset="-78"/>
              </a:rPr>
              <a:t>.   </a:t>
            </a:r>
            <a:r>
              <a:rPr lang="fa-IR" altLang="en-US" sz="1600" b="1" dirty="0" smtClean="0">
                <a:cs typeface="B Mitra" panose="00000400000000000000" pitchFamily="2" charset="-78"/>
              </a:rPr>
              <a:t>استراتژی</a:t>
            </a:r>
            <a:r>
              <a:rPr lang="en-US" altLang="fa-IR" sz="1600" b="1" dirty="0" smtClean="0">
                <a:cs typeface="B Mitra" panose="00000400000000000000" pitchFamily="2" charset="-78"/>
              </a:rPr>
              <a:t> </a:t>
            </a:r>
            <a:r>
              <a:rPr lang="fa-IR" altLang="en-US" sz="1600" b="1" dirty="0" smtClean="0">
                <a:cs typeface="B Mitra" panose="00000400000000000000" pitchFamily="2" charset="-78"/>
              </a:rPr>
              <a:t>بهره</a:t>
            </a:r>
            <a:r>
              <a:rPr lang="en-US" altLang="fa-IR" sz="1600" b="1" dirty="0" smtClean="0">
                <a:cs typeface="B Mitra" panose="00000400000000000000" pitchFamily="2" charset="-78"/>
              </a:rPr>
              <a:t> </a:t>
            </a:r>
            <a:r>
              <a:rPr lang="fa-IR" altLang="en-US" sz="1600" b="1" dirty="0" smtClean="0">
                <a:cs typeface="B Mitra" panose="00000400000000000000" pitchFamily="2" charset="-78"/>
              </a:rPr>
              <a:t>گیری</a:t>
            </a:r>
            <a:r>
              <a:rPr lang="en-US" altLang="fa-IR" sz="1600" b="1" dirty="0" smtClean="0">
                <a:cs typeface="B Mitra" panose="00000400000000000000" pitchFamily="2" charset="-78"/>
              </a:rPr>
              <a:t> </a:t>
            </a:r>
            <a:r>
              <a:rPr lang="fa-IR" altLang="en-US" sz="1600" b="1" dirty="0" smtClean="0">
                <a:cs typeface="B Mitra" panose="00000400000000000000" pitchFamily="2" charset="-78"/>
              </a:rPr>
              <a:t>از</a:t>
            </a:r>
            <a:r>
              <a:rPr lang="en-US" altLang="fa-IR" sz="1600" b="1" dirty="0" smtClean="0">
                <a:cs typeface="B Mitra" panose="00000400000000000000" pitchFamily="2" charset="-78"/>
              </a:rPr>
              <a:t> </a:t>
            </a:r>
            <a:r>
              <a:rPr lang="fa-IR" altLang="en-US" sz="1600" b="1" dirty="0" smtClean="0">
                <a:cs typeface="B Mitra" panose="00000400000000000000" pitchFamily="2" charset="-78"/>
              </a:rPr>
              <a:t>قابلیت</a:t>
            </a:r>
            <a:r>
              <a:rPr lang="en-US" altLang="fa-IR" sz="1600" b="1" dirty="0" smtClean="0">
                <a:cs typeface="B Mitra" panose="00000400000000000000" pitchFamily="2" charset="-78"/>
              </a:rPr>
              <a:t> </a:t>
            </a:r>
            <a:r>
              <a:rPr lang="fa-IR" altLang="en-US" sz="1600" b="1" dirty="0" smtClean="0">
                <a:cs typeface="B Mitra" panose="00000400000000000000" pitchFamily="2" charset="-78"/>
              </a:rPr>
              <a:t>های</a:t>
            </a:r>
            <a:r>
              <a:rPr lang="en-US" altLang="fa-IR" sz="1600" b="1" dirty="0" smtClean="0">
                <a:cs typeface="B Mitra" panose="00000400000000000000" pitchFamily="2" charset="-78"/>
              </a:rPr>
              <a:t> </a:t>
            </a:r>
            <a:r>
              <a:rPr lang="fa-IR" altLang="en-US" sz="1600" b="1" dirty="0" smtClean="0">
                <a:cs typeface="B Mitra" panose="00000400000000000000" pitchFamily="2" charset="-78"/>
              </a:rPr>
              <a:t>محلی</a:t>
            </a:r>
            <a:r>
              <a:rPr lang="en-US" altLang="fa-IR" sz="1600" b="1" dirty="0" smtClean="0">
                <a:cs typeface="B Mitra" panose="00000400000000000000" pitchFamily="2" charset="-78"/>
              </a:rPr>
              <a:t>:
</a:t>
            </a:r>
            <a:r>
              <a:rPr lang="fa-IR" altLang="en-US" sz="1600" b="0" dirty="0" smtClean="0">
                <a:cs typeface="B Mitra" panose="00000400000000000000" pitchFamily="2" charset="-78"/>
              </a:rPr>
              <a:t>هنگامی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که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شعبه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سازمان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فعالیت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تحقیق</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و</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توسعه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خود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را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انجام</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دهد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اما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سازمان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بکوشد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از</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نوآوری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در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حاصله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در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سراسر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سازمان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بهره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گیرد</a:t>
            </a:r>
            <a:r>
              <a:rPr lang="en-US" altLang="fa-IR" sz="1600" b="0" dirty="0" smtClean="0">
                <a:cs typeface="B Mitra" panose="00000400000000000000" pitchFamily="2" charset="-78"/>
              </a:rPr>
              <a:t> . </a:t>
            </a:r>
            <a:r>
              <a:rPr lang="fa-IR" altLang="en-US" sz="1600" b="0" dirty="0" smtClean="0">
                <a:cs typeface="B Mitra" panose="00000400000000000000" pitchFamily="2" charset="-78"/>
              </a:rPr>
              <a:t>این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استراتژی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شرکت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را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قادر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سازد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که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از</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مزایای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ایده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و</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منابع</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متنوعی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که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در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بازارهای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محلی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تولید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شوند،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بهره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گیرد</a:t>
            </a:r>
            <a:r>
              <a:rPr lang="en-US" altLang="fa-IR" sz="1600" b="0" dirty="0" smtClean="0">
                <a:cs typeface="B Mitra" panose="00000400000000000000" pitchFamily="2" charset="-78"/>
              </a:rPr>
              <a:t>. </a:t>
            </a:r>
            <a:endParaRPr lang="fa-IR" altLang="fa-IR" sz="1600" b="0" dirty="0" smtClean="0">
              <a:cs typeface="B Mitra" panose="00000400000000000000" pitchFamily="2" charset="-78"/>
            </a:endParaRPr>
          </a:p>
          <a:p>
            <a:pPr algn="just" rtl="1">
              <a:buFont typeface="Wingdings" panose="05000000000000000000" pitchFamily="2" charset="2"/>
              <a:buChar char="ü"/>
            </a:pPr>
            <a:r>
              <a:rPr lang="en-US" altLang="fa-IR" sz="1600" b="0" dirty="0" smtClean="0">
                <a:cs typeface="B Mitra" panose="00000400000000000000" pitchFamily="2" charset="-78"/>
              </a:rPr>
              <a:t>
</a:t>
            </a:r>
            <a:r>
              <a:rPr lang="fa-IR" altLang="en-US" sz="1600" b="1" dirty="0" smtClean="0">
                <a:cs typeface="B Mitra" panose="00000400000000000000" pitchFamily="2" charset="-78"/>
              </a:rPr>
              <a:t>4</a:t>
            </a:r>
            <a:r>
              <a:rPr lang="en-US" altLang="fa-IR" sz="1600" b="1" dirty="0" smtClean="0">
                <a:cs typeface="B Mitra" panose="00000400000000000000" pitchFamily="2" charset="-78"/>
              </a:rPr>
              <a:t>.</a:t>
            </a:r>
            <a:r>
              <a:rPr lang="en-US" altLang="fa-IR" sz="1600" b="0" dirty="0" smtClean="0">
                <a:cs typeface="B Mitra" panose="00000400000000000000" pitchFamily="2" charset="-78"/>
              </a:rPr>
              <a:t>  </a:t>
            </a:r>
            <a:r>
              <a:rPr lang="fa-IR" altLang="en-US" sz="1600" b="1" dirty="0" smtClean="0">
                <a:cs typeface="B Mitra" panose="00000400000000000000" pitchFamily="2" charset="-78"/>
              </a:rPr>
              <a:t>استراتژی</a:t>
            </a:r>
            <a:r>
              <a:rPr lang="en-US" altLang="fa-IR" sz="1600" b="1" dirty="0" smtClean="0">
                <a:cs typeface="B Mitra" panose="00000400000000000000" pitchFamily="2" charset="-78"/>
              </a:rPr>
              <a:t> </a:t>
            </a:r>
            <a:r>
              <a:rPr lang="fa-IR" altLang="en-US" sz="1600" b="1" dirty="0" smtClean="0">
                <a:cs typeface="B Mitra" panose="00000400000000000000" pitchFamily="2" charset="-78"/>
              </a:rPr>
              <a:t>پیوند</a:t>
            </a:r>
            <a:r>
              <a:rPr lang="en-US" altLang="fa-IR" sz="1600" b="1" dirty="0" smtClean="0">
                <a:cs typeface="B Mitra" panose="00000400000000000000" pitchFamily="2" charset="-78"/>
              </a:rPr>
              <a:t> </a:t>
            </a:r>
            <a:r>
              <a:rPr lang="fa-IR" altLang="en-US" sz="1600" b="1" dirty="0" smtClean="0">
                <a:cs typeface="B Mitra" panose="00000400000000000000" pitchFamily="2" charset="-78"/>
              </a:rPr>
              <a:t>جهانی</a:t>
            </a:r>
            <a:r>
              <a:rPr lang="en-US" altLang="fa-IR" sz="1600" b="1" dirty="0" smtClean="0">
                <a:cs typeface="B Mitra" panose="00000400000000000000" pitchFamily="2" charset="-78"/>
              </a:rPr>
              <a:t> :
</a:t>
            </a:r>
            <a:r>
              <a:rPr lang="fa-IR" altLang="en-US" sz="1600" b="0" dirty="0" smtClean="0">
                <a:cs typeface="B Mitra" panose="00000400000000000000" pitchFamily="2" charset="-78"/>
              </a:rPr>
              <a:t>فعالیت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نوآوری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غیرمتمرکز</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هستند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اما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در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عین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حال</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برای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تامین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نیازهای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جهانی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سازمان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طور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متمرکز</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هماهنگ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شوند</a:t>
            </a:r>
            <a:r>
              <a:rPr lang="en-US" altLang="fa-IR" sz="1600" b="0" dirty="0" smtClean="0">
                <a:cs typeface="B Mitra" panose="00000400000000000000" pitchFamily="2" charset="-78"/>
              </a:rPr>
              <a:t>.</a:t>
            </a:r>
            <a:r>
              <a:rPr lang="fa-IR" altLang="en-US" sz="1600" b="0" dirty="0" smtClean="0">
                <a:cs typeface="B Mitra" panose="00000400000000000000" pitchFamily="2" charset="-78"/>
              </a:rPr>
              <a:t>هریک</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از</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بخش</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هایی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که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از</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نظر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جغرافیایی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غیر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متمرکز</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هستند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توانند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وظیفه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نوآوری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متفاوتی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برعهده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گیرند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که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نیازهای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جهانی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سازمان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پاسخ</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دهد</a:t>
            </a:r>
            <a:r>
              <a:rPr lang="en-US" altLang="fa-IR" sz="1600" b="0" dirty="0" smtClean="0">
                <a:cs typeface="B Mitra" panose="00000400000000000000" pitchFamily="2" charset="-78"/>
              </a:rPr>
              <a:t>.</a:t>
            </a:r>
            <a:r>
              <a:rPr lang="en-US" altLang="fa-IR" sz="1600" b="1" dirty="0" smtClean="0">
                <a:cs typeface="B Mitra" panose="00000400000000000000" pitchFamily="2" charset="-78"/>
              </a:rPr>
              <a:t>
</a:t>
            </a:r>
            <a:r>
              <a:rPr lang="en-US" altLang="fa-IR" sz="1600" b="0" dirty="0" smtClean="0">
                <a:cs typeface="B Mitra" panose="00000400000000000000" pitchFamily="2" charset="-78"/>
              </a:rPr>
              <a:t> </a:t>
            </a:r>
            <a:endParaRPr lang="fa-IR" sz="1600" dirty="0">
              <a:cs typeface="B Mitra" panose="00000400000000000000" pitchFamily="2" charset="-78"/>
            </a:endParaRPr>
          </a:p>
        </p:txBody>
      </p:sp>
      <p:pic>
        <p:nvPicPr>
          <p:cNvPr id="2097320" name="Picture 3"/>
          <p:cNvPicPr>
            <a:picLocks noChangeAspect="1"/>
          </p:cNvPicPr>
          <p:nvPr/>
        </p:nvPicPr>
        <p:blipFill>
          <a:blip r:embed="rId2"/>
          <a:stretch>
            <a:fillRect/>
          </a:stretch>
        </p:blipFill>
        <p:spPr>
          <a:xfrm>
            <a:off x="457200" y="4701287"/>
            <a:ext cx="3511685" cy="333375"/>
          </a:xfrm>
          <a:prstGeom prst="rect">
            <a:avLst/>
          </a:prstGeom>
        </p:spPr>
      </p:pic>
      <p:pic>
        <p:nvPicPr>
          <p:cNvPr id="2097321"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322" name="Picture 5"/>
          <p:cNvPicPr>
            <a:picLocks noChangeAspect="1"/>
          </p:cNvPicPr>
          <p:nvPr/>
        </p:nvPicPr>
        <p:blipFill>
          <a:blip r:embed="rId3"/>
          <a:stretch>
            <a:fillRect/>
          </a:stretch>
        </p:blipFill>
        <p:spPr>
          <a:xfrm>
            <a:off x="0" y="0"/>
            <a:ext cx="707137" cy="707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761">
                                            <p:txEl>
                                              <p:pRg st="0" end="0"/>
                                            </p:txEl>
                                          </p:spTgt>
                                        </p:tgtEl>
                                      </p:cBhvr>
                                    </p:animEffect>
                                    <p:animScale>
                                      <p:cBhvr>
                                        <p:cTn id="7" dur="250" autoRev="1" fill="hold"/>
                                        <p:tgtEl>
                                          <p:spTgt spid="1048761">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048761">
                                            <p:txEl>
                                              <p:pRg st="1" end="1"/>
                                            </p:txEl>
                                          </p:spTgt>
                                        </p:tgtEl>
                                      </p:cBhvr>
                                    </p:animEffect>
                                    <p:animScale>
                                      <p:cBhvr>
                                        <p:cTn id="10" dur="250" autoRev="1" fill="hold"/>
                                        <p:tgtEl>
                                          <p:spTgt spid="1048761">
                                            <p:txEl>
                                              <p:pRg st="1" end="1"/>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48761">
                                            <p:txEl>
                                              <p:pRg st="2" end="2"/>
                                            </p:txEl>
                                          </p:spTgt>
                                        </p:tgtEl>
                                        <p:attrNameLst>
                                          <p:attrName>style.visibility</p:attrName>
                                        </p:attrNameLst>
                                      </p:cBhvr>
                                      <p:to>
                                        <p:strVal val="visible"/>
                                      </p:to>
                                    </p:set>
                                    <p:animEffect transition="in" filter="wipe(down)">
                                      <p:cBhvr>
                                        <p:cTn id="15" dur="500"/>
                                        <p:tgtEl>
                                          <p:spTgt spid="104876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48761">
                                            <p:txEl>
                                              <p:pRg st="3" end="3"/>
                                            </p:txEl>
                                          </p:spTgt>
                                        </p:tgtEl>
                                        <p:attrNameLst>
                                          <p:attrName>style.visibility</p:attrName>
                                        </p:attrNameLst>
                                      </p:cBhvr>
                                      <p:to>
                                        <p:strVal val="visible"/>
                                      </p:to>
                                    </p:set>
                                    <p:animEffect transition="in" filter="wipe(down)">
                                      <p:cBhvr>
                                        <p:cTn id="20" dur="500"/>
                                        <p:tgtEl>
                                          <p:spTgt spid="104876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4"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585"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smtClean="0">
                <a:cs typeface="B Mitra" panose="00000400000000000000" pitchFamily="2" charset="-78"/>
              </a:rPr>
              <a:t>استراتژی زیرسیستم های تکنولوژی</a:t>
            </a:r>
          </a:p>
          <a:p>
            <a:pPr lvl="0" algn="just" rtl="1">
              <a:buFont typeface="Wingdings" panose="05000000000000000000" pitchFamily="2" charset="2"/>
              <a:buChar char="ü"/>
            </a:pPr>
            <a:r>
              <a:rPr lang="fa-IR" sz="1600" b="1" dirty="0" smtClean="0">
                <a:cs typeface="B Mitra" panose="00000400000000000000" pitchFamily="2" charset="-78"/>
              </a:rPr>
              <a:t>استراتژی </a:t>
            </a:r>
            <a:r>
              <a:rPr lang="fa-IR" sz="1600" b="1" dirty="0">
                <a:cs typeface="B Mitra" panose="00000400000000000000" pitchFamily="2" charset="-78"/>
              </a:rPr>
              <a:t>های همکاری تکنولوژی بین سازمانی</a:t>
            </a:r>
            <a:endParaRPr lang="fa-IR" sz="1600" dirty="0">
              <a:cs typeface="B Mitra" panose="00000400000000000000" pitchFamily="2" charset="-78"/>
            </a:endParaRPr>
          </a:p>
          <a:p>
            <a:pPr algn="just" rtl="1">
              <a:buFont typeface="+mj-lt"/>
              <a:buAutoNum type="arabicPeriod"/>
            </a:pP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p:txBody>
      </p:sp>
      <p:pic>
        <p:nvPicPr>
          <p:cNvPr id="2097156" name="Picture 3"/>
          <p:cNvPicPr>
            <a:picLocks noChangeAspect="1"/>
          </p:cNvPicPr>
          <p:nvPr/>
        </p:nvPicPr>
        <p:blipFill>
          <a:blip r:embed="rId2"/>
          <a:stretch>
            <a:fillRect/>
          </a:stretch>
        </p:blipFill>
        <p:spPr>
          <a:xfrm>
            <a:off x="457200" y="4701287"/>
            <a:ext cx="3511685" cy="333375"/>
          </a:xfrm>
          <a:prstGeom prst="rect">
            <a:avLst/>
          </a:prstGeom>
        </p:spPr>
      </p:pic>
      <p:pic>
        <p:nvPicPr>
          <p:cNvPr id="2097157"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158" name="Picture 5"/>
          <p:cNvPicPr>
            <a:picLocks noChangeAspect="1"/>
          </p:cNvPicPr>
          <p:nvPr/>
        </p:nvPicPr>
        <p:blipFill>
          <a:blip r:embed="rId3"/>
          <a:stretch>
            <a:fillRect/>
          </a:stretch>
        </p:blipFill>
        <p:spPr>
          <a:xfrm>
            <a:off x="0" y="0"/>
            <a:ext cx="707137" cy="707137"/>
          </a:xfrm>
          <a:prstGeom prst="rect">
            <a:avLst/>
          </a:prstGeom>
        </p:spPr>
      </p:pic>
      <p:sp>
        <p:nvSpPr>
          <p:cNvPr id="1048586" name="TextBox 11"/>
          <p:cNvSpPr txBox="1"/>
          <p:nvPr/>
        </p:nvSpPr>
        <p:spPr>
          <a:xfrm>
            <a:off x="5532449" y="2411025"/>
            <a:ext cx="969721" cy="412749"/>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ذهنی</a:t>
            </a:r>
            <a:endParaRPr lang="fa-IR" dirty="0">
              <a:solidFill>
                <a:prstClr val="white"/>
              </a:solidFill>
              <a:cs typeface="B Mitra" panose="00000400000000000000" pitchFamily="2" charset="-78"/>
            </a:endParaRPr>
          </a:p>
        </p:txBody>
      </p:sp>
      <p:sp>
        <p:nvSpPr>
          <p:cNvPr id="1048587" name="TextBox 12"/>
          <p:cNvSpPr txBox="1"/>
          <p:nvPr/>
        </p:nvSpPr>
        <p:spPr>
          <a:xfrm>
            <a:off x="1854966" y="2736443"/>
            <a:ext cx="82550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بنیادی</a:t>
            </a:r>
            <a:endParaRPr lang="fa-IR" dirty="0">
              <a:solidFill>
                <a:prstClr val="white"/>
              </a:solidFill>
              <a:cs typeface="B Mitra" panose="00000400000000000000" pitchFamily="2" charset="-78"/>
            </a:endParaRPr>
          </a:p>
        </p:txBody>
      </p:sp>
      <p:sp>
        <p:nvSpPr>
          <p:cNvPr id="1048588" name="TextBox 14"/>
          <p:cNvSpPr txBox="1"/>
          <p:nvPr/>
        </p:nvSpPr>
        <p:spPr>
          <a:xfrm>
            <a:off x="3669459" y="2383759"/>
            <a:ext cx="1358441" cy="734059"/>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فرض های فلسفی</a:t>
            </a:r>
            <a:endParaRPr lang="fa-IR" dirty="0">
              <a:solidFill>
                <a:prstClr val="white"/>
              </a:solidFill>
              <a:cs typeface="B Mitra" panose="00000400000000000000" pitchFamily="2" charset="-78"/>
            </a:endParaRPr>
          </a:p>
        </p:txBody>
      </p:sp>
      <p:sp>
        <p:nvSpPr>
          <p:cNvPr id="1048589" name="TextBox 15"/>
          <p:cNvSpPr txBox="1"/>
          <p:nvPr/>
        </p:nvSpPr>
        <p:spPr>
          <a:xfrm>
            <a:off x="2125419" y="2379004"/>
            <a:ext cx="969721" cy="412750"/>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عینی</a:t>
            </a:r>
            <a:endParaRPr lang="fa-IR" dirty="0">
              <a:solidFill>
                <a:prstClr val="white"/>
              </a:solidFill>
              <a:cs typeface="B Mitra" panose="00000400000000000000" pitchFamily="2" charset="-78"/>
            </a:endParaRPr>
          </a:p>
        </p:txBody>
      </p:sp>
      <p:sp>
        <p:nvSpPr>
          <p:cNvPr id="1048590" name="TextBox 16"/>
          <p:cNvSpPr txBox="1"/>
          <p:nvPr/>
        </p:nvSpPr>
        <p:spPr>
          <a:xfrm>
            <a:off x="2125419" y="2095964"/>
            <a:ext cx="969721" cy="412749"/>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عقلایی</a:t>
            </a:r>
            <a:endParaRPr lang="fa-IR" dirty="0">
              <a:solidFill>
                <a:prstClr val="white"/>
              </a:solidFill>
              <a:cs typeface="B Mitra" panose="00000400000000000000" pitchFamily="2" charset="-78"/>
            </a:endParaRPr>
          </a:p>
        </p:txBody>
      </p:sp>
      <p:sp>
        <p:nvSpPr>
          <p:cNvPr id="1048591" name="TextBox 17"/>
          <p:cNvSpPr txBox="1"/>
          <p:nvPr/>
        </p:nvSpPr>
        <p:spPr>
          <a:xfrm>
            <a:off x="3825686" y="2086276"/>
            <a:ext cx="969721" cy="412749"/>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سازمان</a:t>
            </a:r>
            <a:endParaRPr lang="fa-IR" dirty="0">
              <a:solidFill>
                <a:prstClr val="white"/>
              </a:solidFill>
              <a:cs typeface="B Mitra" panose="00000400000000000000" pitchFamily="2" charset="-78"/>
            </a:endParaRPr>
          </a:p>
        </p:txBody>
      </p:sp>
      <p:sp>
        <p:nvSpPr>
          <p:cNvPr id="1048592" name="TextBox 18"/>
          <p:cNvSpPr txBox="1"/>
          <p:nvPr/>
        </p:nvSpPr>
        <p:spPr>
          <a:xfrm>
            <a:off x="5532449" y="2095964"/>
            <a:ext cx="969721" cy="412749"/>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طبیعی</a:t>
            </a:r>
            <a:endParaRPr lang="fa-IR" dirty="0">
              <a:solidFill>
                <a:prstClr val="white"/>
              </a:solidFill>
              <a:cs typeface="B Mitra" panose="00000400000000000000" pitchFamily="2" charset="-78"/>
            </a:endParaRPr>
          </a:p>
        </p:txBody>
      </p:sp>
      <p:sp>
        <p:nvSpPr>
          <p:cNvPr id="1048593" name="TextBox 19"/>
          <p:cNvSpPr txBox="1"/>
          <p:nvPr/>
        </p:nvSpPr>
        <p:spPr>
          <a:xfrm>
            <a:off x="5525953" y="1726632"/>
            <a:ext cx="969721" cy="412750"/>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خارجی</a:t>
            </a:r>
            <a:endParaRPr lang="fa-IR" dirty="0">
              <a:solidFill>
                <a:prstClr val="white"/>
              </a:solidFill>
              <a:cs typeface="B Mitra" panose="00000400000000000000" pitchFamily="2" charset="-78"/>
            </a:endParaRPr>
          </a:p>
        </p:txBody>
      </p:sp>
      <p:sp>
        <p:nvSpPr>
          <p:cNvPr id="1048594" name="TextBox 20"/>
          <p:cNvSpPr txBox="1"/>
          <p:nvPr/>
        </p:nvSpPr>
        <p:spPr>
          <a:xfrm>
            <a:off x="3334828" y="1811087"/>
            <a:ext cx="1849300" cy="369332"/>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کانون توجه</a:t>
            </a:r>
            <a:endParaRPr lang="fa-IR" dirty="0">
              <a:solidFill>
                <a:prstClr val="white"/>
              </a:solidFill>
              <a:cs typeface="B Mitra" panose="00000400000000000000" pitchFamily="2" charset="-78"/>
            </a:endParaRPr>
          </a:p>
        </p:txBody>
      </p:sp>
      <p:sp>
        <p:nvSpPr>
          <p:cNvPr id="1048595" name="TextBox 21"/>
          <p:cNvSpPr txBox="1"/>
          <p:nvPr/>
        </p:nvSpPr>
        <p:spPr>
          <a:xfrm>
            <a:off x="2138411" y="1813433"/>
            <a:ext cx="969721" cy="412749"/>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داخلی</a:t>
            </a:r>
            <a:endParaRPr lang="fa-IR" dirty="0">
              <a:solidFill>
                <a:prstClr val="white"/>
              </a:solidFill>
              <a:cs typeface="B Mitra" panose="00000400000000000000" pitchFamily="2" charset="-78"/>
            </a:endParaRPr>
          </a:p>
        </p:txBody>
      </p:sp>
      <p:sp>
        <p:nvSpPr>
          <p:cNvPr id="1048596" name="TextBox 22"/>
          <p:cNvSpPr txBox="1"/>
          <p:nvPr/>
        </p:nvSpPr>
        <p:spPr>
          <a:xfrm>
            <a:off x="1889251" y="3275709"/>
            <a:ext cx="82550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تغییرات</a:t>
            </a:r>
            <a:endParaRPr lang="fa-IR" dirty="0">
              <a:solidFill>
                <a:prstClr val="white"/>
              </a:solidFill>
              <a:cs typeface="B Mitra" panose="00000400000000000000" pitchFamily="2" charset="-78"/>
            </a:endParaRPr>
          </a:p>
        </p:txBody>
      </p:sp>
      <p:sp>
        <p:nvSpPr>
          <p:cNvPr id="1048597" name="TextBox 23"/>
          <p:cNvSpPr txBox="1"/>
          <p:nvPr/>
        </p:nvSpPr>
        <p:spPr>
          <a:xfrm>
            <a:off x="1408928" y="3870880"/>
            <a:ext cx="82550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شدید</a:t>
            </a:r>
            <a:endParaRPr lang="fa-IR" dirty="0">
              <a:solidFill>
                <a:prstClr val="white"/>
              </a:solidFill>
              <a:cs typeface="B Mitra" panose="00000400000000000000" pitchFamily="2" charset="-78"/>
            </a:endParaRPr>
          </a:p>
        </p:txBody>
      </p:sp>
      <p:sp>
        <p:nvSpPr>
          <p:cNvPr id="1048598" name="TextBox 24"/>
          <p:cNvSpPr txBox="1"/>
          <p:nvPr/>
        </p:nvSpPr>
        <p:spPr>
          <a:xfrm>
            <a:off x="1333698" y="2676895"/>
            <a:ext cx="50419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کم</a:t>
            </a:r>
            <a:endParaRPr lang="fa-IR" dirty="0">
              <a:solidFill>
                <a:prstClr val="white"/>
              </a:solidFill>
              <a:cs typeface="B Mitra" panose="00000400000000000000" pitchFamily="2" charset="-78"/>
            </a:endParaRPr>
          </a:p>
        </p:txBody>
      </p:sp>
      <p:sp>
        <p:nvSpPr>
          <p:cNvPr id="1048599" name="TextBox 25"/>
          <p:cNvSpPr txBox="1"/>
          <p:nvPr/>
        </p:nvSpPr>
        <p:spPr>
          <a:xfrm>
            <a:off x="1385089" y="3317520"/>
            <a:ext cx="82550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کنترل</a:t>
            </a:r>
            <a:endParaRPr lang="fa-IR" dirty="0">
              <a:solidFill>
                <a:prstClr val="white"/>
              </a:solidFill>
              <a:cs typeface="B Mitra" panose="00000400000000000000" pitchFamily="2" charset="-78"/>
            </a:endParaRPr>
          </a:p>
        </p:txBody>
      </p:sp>
      <p:sp>
        <p:nvSpPr>
          <p:cNvPr id="1048600" name="TextBox 26"/>
          <p:cNvSpPr txBox="1"/>
          <p:nvPr/>
        </p:nvSpPr>
        <p:spPr>
          <a:xfrm>
            <a:off x="1891647" y="3859933"/>
            <a:ext cx="82550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تدریجی</a:t>
            </a:r>
            <a:endParaRPr lang="fa-IR" dirty="0">
              <a:solidFill>
                <a:prstClr val="white"/>
              </a:solidFill>
              <a:cs typeface="B Mitra" panose="00000400000000000000" pitchFamily="2" charset="-78"/>
            </a:endParaRPr>
          </a:p>
        </p:txBody>
      </p:sp>
      <p:sp>
        <p:nvSpPr>
          <p:cNvPr id="1048601" name="TextBox 27"/>
          <p:cNvSpPr txBox="1"/>
          <p:nvPr/>
        </p:nvSpPr>
        <p:spPr>
          <a:xfrm>
            <a:off x="996178" y="3878898"/>
            <a:ext cx="504189"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بسته</a:t>
            </a:r>
            <a:endParaRPr lang="fa-IR" dirty="0">
              <a:solidFill>
                <a:prstClr val="white"/>
              </a:solidFill>
              <a:cs typeface="B Mitra" panose="00000400000000000000" pitchFamily="2" charset="-78"/>
            </a:endParaRPr>
          </a:p>
        </p:txBody>
      </p:sp>
      <p:sp>
        <p:nvSpPr>
          <p:cNvPr id="1048602" name="TextBox 28"/>
          <p:cNvSpPr txBox="1"/>
          <p:nvPr/>
        </p:nvSpPr>
        <p:spPr>
          <a:xfrm>
            <a:off x="996178" y="3242447"/>
            <a:ext cx="82550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سیستم</a:t>
            </a:r>
            <a:endParaRPr lang="fa-IR" dirty="0">
              <a:solidFill>
                <a:prstClr val="white"/>
              </a:solidFill>
              <a:cs typeface="B Mitra" panose="00000400000000000000" pitchFamily="2" charset="-78"/>
            </a:endParaRPr>
          </a:p>
        </p:txBody>
      </p:sp>
      <p:sp>
        <p:nvSpPr>
          <p:cNvPr id="1048603" name="TextBox 29"/>
          <p:cNvSpPr txBox="1"/>
          <p:nvPr/>
        </p:nvSpPr>
        <p:spPr>
          <a:xfrm>
            <a:off x="960059" y="2665948"/>
            <a:ext cx="50419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باز</a:t>
            </a:r>
            <a:endParaRPr lang="fa-IR" dirty="0">
              <a:solidFill>
                <a:prstClr val="white"/>
              </a:solidFill>
              <a:cs typeface="B Mitra" panose="00000400000000000000" pitchFamily="2" charset="-78"/>
            </a:endParaRPr>
          </a:p>
        </p:txBody>
      </p:sp>
      <p:cxnSp>
        <p:nvCxnSpPr>
          <p:cNvPr id="3" name="Straight Connector 2"/>
          <p:cNvCxnSpPr/>
          <p:nvPr/>
        </p:nvCxnSpPr>
        <p:spPr>
          <a:xfrm flipV="1">
            <a:off x="2193732" y="2167564"/>
            <a:ext cx="4308438" cy="25712"/>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2193732" y="2436926"/>
            <a:ext cx="4308438" cy="33644"/>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841974" y="2508713"/>
            <a:ext cx="13223" cy="2036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1427300" y="2497554"/>
            <a:ext cx="13223" cy="2036587"/>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30" name="Table 6"/>
          <p:cNvGraphicFramePr>
            <a:graphicFrameLocks noGrp="1"/>
          </p:cNvGraphicFramePr>
          <p:nvPr>
            <p:extLst>
              <p:ext uri="{D42A27DB-BD31-4B8C-83A1-F6EECF244321}">
                <p14:modId xmlns:p14="http://schemas.microsoft.com/office/powerpoint/2010/main" val="3661235743"/>
              </p:ext>
            </p:extLst>
          </p:nvPr>
        </p:nvGraphicFramePr>
        <p:xfrm>
          <a:off x="2368231" y="2749722"/>
          <a:ext cx="3914158" cy="1661187"/>
        </p:xfrm>
        <a:graphic>
          <a:graphicData uri="http://schemas.openxmlformats.org/drawingml/2006/table">
            <a:tbl>
              <a:tblPr rtl="1" firstRow="1" bandRow="1">
                <a:tableStyleId>{5C22544A-7EE6-4342-B048-85BDC9FD1C3A}</a:tableStyleId>
              </a:tblPr>
              <a:tblGrid>
                <a:gridCol w="1953790"/>
                <a:gridCol w="1960368"/>
              </a:tblGrid>
              <a:tr h="838227">
                <a:tc>
                  <a:txBody>
                    <a:bodyPr/>
                    <a:lstStyle/>
                    <a:p>
                      <a:pPr algn="ctr" rtl="1"/>
                      <a:endParaRPr lang="fa-IR" sz="1600" b="0" dirty="0" smtClean="0">
                        <a:cs typeface="B Mitra" panose="00000400000000000000" pitchFamily="2" charset="-78"/>
                      </a:endParaRPr>
                    </a:p>
                    <a:p>
                      <a:pPr algn="ctr" rtl="1"/>
                      <a:r>
                        <a:rPr lang="fa-IR" sz="1600" b="0" dirty="0" smtClean="0">
                          <a:cs typeface="B Mitra" panose="00000400000000000000" pitchFamily="2" charset="-78"/>
                        </a:rPr>
                        <a:t>استراتژی پیوند جهانی</a:t>
                      </a:r>
                      <a:endParaRPr lang="fa-IR" sz="1600" b="0" dirty="0">
                        <a:cs typeface="B Mitra" panose="00000400000000000000" pitchFamily="2" charset="-78"/>
                      </a:endParaRPr>
                    </a:p>
                  </a:txBody>
                  <a:tcPr/>
                </a:tc>
                <a:tc>
                  <a:txBody>
                    <a:bodyPr/>
                    <a:lstStyle/>
                    <a:p>
                      <a:pPr algn="ctr" rtl="1"/>
                      <a:endParaRPr lang="fa-IR" sz="1600" b="0" dirty="0" smtClean="0">
                        <a:cs typeface="B Mitra" panose="00000400000000000000" pitchFamily="2" charset="-78"/>
                      </a:endParaRPr>
                    </a:p>
                    <a:p>
                      <a:pPr algn="ctr" rtl="1"/>
                      <a:r>
                        <a:rPr lang="fa-IR" sz="1600" b="0" dirty="0" smtClean="0">
                          <a:cs typeface="B Mitra" panose="00000400000000000000" pitchFamily="2" charset="-78"/>
                        </a:rPr>
                        <a:t>استراتژی مرکز برای جهان</a:t>
                      </a:r>
                      <a:endParaRPr lang="fa-IR" sz="1600" b="0" dirty="0">
                        <a:cs typeface="B Mitra" panose="00000400000000000000" pitchFamily="2" charset="-78"/>
                      </a:endParaRPr>
                    </a:p>
                  </a:txBody>
                  <a:tcPr/>
                </a:tc>
              </a:tr>
              <a:tr h="786641">
                <a:tc>
                  <a:txBody>
                    <a:bodyPr/>
                    <a:lstStyle/>
                    <a:p>
                      <a:pPr algn="ctr" rtl="1"/>
                      <a:endParaRPr lang="fa-IR" sz="1600" b="0" dirty="0" smtClean="0">
                        <a:solidFill>
                          <a:schemeClr val="bg1"/>
                        </a:solidFill>
                        <a:cs typeface="B Mitra" panose="00000400000000000000" pitchFamily="2" charset="-78"/>
                      </a:endParaRPr>
                    </a:p>
                    <a:p>
                      <a:pPr algn="ctr" rtl="1"/>
                      <a:r>
                        <a:rPr lang="fa-IR" sz="1600" b="0" dirty="0" smtClean="0">
                          <a:solidFill>
                            <a:schemeClr val="bg1"/>
                          </a:solidFill>
                          <a:cs typeface="B Mitra" panose="00000400000000000000" pitchFamily="2" charset="-78"/>
                        </a:rPr>
                        <a:t>استراتژی محلی برای محلی</a:t>
                      </a:r>
                    </a:p>
                    <a:p>
                      <a:pPr algn="ctr" rtl="1"/>
                      <a:endParaRPr lang="fa-IR" sz="1600" b="0" dirty="0">
                        <a:solidFill>
                          <a:schemeClr val="bg1"/>
                        </a:solidFill>
                        <a:cs typeface="B Mitra" panose="00000400000000000000" pitchFamily="2" charset="-78"/>
                      </a:endParaRPr>
                    </a:p>
                  </a:txBody>
                  <a:tcPr>
                    <a:solidFill>
                      <a:schemeClr val="accent1"/>
                    </a:solidFill>
                  </a:tcPr>
                </a:tc>
                <a:tc>
                  <a:txBody>
                    <a:bodyPr/>
                    <a:lstStyle/>
                    <a:p>
                      <a:pPr algn="ctr" rtl="1"/>
                      <a:endParaRPr lang="fa-IR" sz="1600" b="0" dirty="0" smtClean="0">
                        <a:solidFill>
                          <a:schemeClr val="bg1"/>
                        </a:solidFill>
                        <a:cs typeface="B Mitra" panose="00000400000000000000" pitchFamily="2" charset="-78"/>
                      </a:endParaRPr>
                    </a:p>
                    <a:p>
                      <a:pPr algn="ctr" rtl="1"/>
                      <a:r>
                        <a:rPr lang="fa-IR" sz="1600" b="0" dirty="0" smtClean="0">
                          <a:solidFill>
                            <a:schemeClr val="bg1"/>
                          </a:solidFill>
                          <a:cs typeface="B Mitra" panose="00000400000000000000" pitchFamily="2" charset="-78"/>
                        </a:rPr>
                        <a:t>استراتژی قابلیت های محلی</a:t>
                      </a:r>
                      <a:endParaRPr lang="fa-IR" sz="1600" b="0" dirty="0">
                        <a:solidFill>
                          <a:schemeClr val="bg1"/>
                        </a:solidFill>
                        <a:cs typeface="B Mitra" panose="00000400000000000000" pitchFamily="2" charset="-78"/>
                      </a:endParaRPr>
                    </a:p>
                  </a:txBody>
                  <a:tcPr>
                    <a:solidFill>
                      <a:schemeClr val="accent1"/>
                    </a:solidFill>
                  </a:tcPr>
                </a:tc>
              </a:tr>
            </a:tbl>
          </a:graphicData>
        </a:graphic>
      </p:graphicFrame>
    </p:spTree>
    <p:extLst>
      <p:ext uri="{BB962C8B-B14F-4D97-AF65-F5344CB8AC3E}">
        <p14:creationId xmlns:p14="http://schemas.microsoft.com/office/powerpoint/2010/main" val="14709392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48593"/>
                                        </p:tgtEl>
                                        <p:attrNameLst>
                                          <p:attrName>style.visibility</p:attrName>
                                        </p:attrNameLst>
                                      </p:cBhvr>
                                      <p:to>
                                        <p:strVal val="visible"/>
                                      </p:to>
                                    </p:set>
                                    <p:animEffect transition="in" filter="wipe(right)">
                                      <p:cBhvr>
                                        <p:cTn id="7" dur="500"/>
                                        <p:tgtEl>
                                          <p:spTgt spid="104859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48594"/>
                                        </p:tgtEl>
                                        <p:attrNameLst>
                                          <p:attrName>style.visibility</p:attrName>
                                        </p:attrNameLst>
                                      </p:cBhvr>
                                      <p:to>
                                        <p:strVal val="visible"/>
                                      </p:to>
                                    </p:set>
                                    <p:animEffect transition="in" filter="wipe(right)">
                                      <p:cBhvr>
                                        <p:cTn id="10" dur="500"/>
                                        <p:tgtEl>
                                          <p:spTgt spid="104859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48595"/>
                                        </p:tgtEl>
                                        <p:attrNameLst>
                                          <p:attrName>style.visibility</p:attrName>
                                        </p:attrNameLst>
                                      </p:cBhvr>
                                      <p:to>
                                        <p:strVal val="visible"/>
                                      </p:to>
                                    </p:set>
                                    <p:animEffect transition="in" filter="wipe(right)">
                                      <p:cBhvr>
                                        <p:cTn id="13" dur="500"/>
                                        <p:tgtEl>
                                          <p:spTgt spid="1048595"/>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048590"/>
                                        </p:tgtEl>
                                        <p:attrNameLst>
                                          <p:attrName>style.visibility</p:attrName>
                                        </p:attrNameLst>
                                      </p:cBhvr>
                                      <p:to>
                                        <p:strVal val="visible"/>
                                      </p:to>
                                    </p:set>
                                    <p:animEffect transition="in" filter="wipe(right)">
                                      <p:cBhvr>
                                        <p:cTn id="16" dur="500"/>
                                        <p:tgtEl>
                                          <p:spTgt spid="1048590"/>
                                        </p:tgtEl>
                                      </p:cBhvr>
                                    </p:animEffect>
                                  </p:childTnLst>
                                </p:cTn>
                              </p:par>
                              <p:par>
                                <p:cTn id="17" presetID="22" presetClass="entr" presetSubtype="2"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500"/>
                                        <p:tgtEl>
                                          <p:spTgt spid="3"/>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048591"/>
                                        </p:tgtEl>
                                        <p:attrNameLst>
                                          <p:attrName>style.visibility</p:attrName>
                                        </p:attrNameLst>
                                      </p:cBhvr>
                                      <p:to>
                                        <p:strVal val="visible"/>
                                      </p:to>
                                    </p:set>
                                    <p:animEffect transition="in" filter="wipe(right)">
                                      <p:cBhvr>
                                        <p:cTn id="22" dur="500"/>
                                        <p:tgtEl>
                                          <p:spTgt spid="1048591"/>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048592"/>
                                        </p:tgtEl>
                                        <p:attrNameLst>
                                          <p:attrName>style.visibility</p:attrName>
                                        </p:attrNameLst>
                                      </p:cBhvr>
                                      <p:to>
                                        <p:strVal val="visible"/>
                                      </p:to>
                                    </p:set>
                                    <p:animEffect transition="in" filter="wipe(right)">
                                      <p:cBhvr>
                                        <p:cTn id="25" dur="500"/>
                                        <p:tgtEl>
                                          <p:spTgt spid="1048592"/>
                                        </p:tgtEl>
                                      </p:cBhvr>
                                    </p:animEffect>
                                  </p:childTnLst>
                                </p:cTn>
                              </p:par>
                              <p:par>
                                <p:cTn id="26" presetID="22" presetClass="entr" presetSubtype="2"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right)">
                                      <p:cBhvr>
                                        <p:cTn id="28" dur="500"/>
                                        <p:tgtEl>
                                          <p:spTgt spid="28"/>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048588"/>
                                        </p:tgtEl>
                                        <p:attrNameLst>
                                          <p:attrName>style.visibility</p:attrName>
                                        </p:attrNameLst>
                                      </p:cBhvr>
                                      <p:to>
                                        <p:strVal val="visible"/>
                                      </p:to>
                                    </p:set>
                                    <p:animEffect transition="in" filter="wipe(right)">
                                      <p:cBhvr>
                                        <p:cTn id="31" dur="500"/>
                                        <p:tgtEl>
                                          <p:spTgt spid="1048588"/>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048586"/>
                                        </p:tgtEl>
                                        <p:attrNameLst>
                                          <p:attrName>style.visibility</p:attrName>
                                        </p:attrNameLst>
                                      </p:cBhvr>
                                      <p:to>
                                        <p:strVal val="visible"/>
                                      </p:to>
                                    </p:set>
                                    <p:animEffect transition="in" filter="wipe(right)">
                                      <p:cBhvr>
                                        <p:cTn id="34" dur="500"/>
                                        <p:tgtEl>
                                          <p:spTgt spid="1048586"/>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048589"/>
                                        </p:tgtEl>
                                        <p:attrNameLst>
                                          <p:attrName>style.visibility</p:attrName>
                                        </p:attrNameLst>
                                      </p:cBhvr>
                                      <p:to>
                                        <p:strVal val="visible"/>
                                      </p:to>
                                    </p:set>
                                    <p:animEffect transition="in" filter="wipe(right)">
                                      <p:cBhvr>
                                        <p:cTn id="37" dur="500"/>
                                        <p:tgtEl>
                                          <p:spTgt spid="1048589"/>
                                        </p:tgtEl>
                                      </p:cBhvr>
                                    </p:animEffect>
                                  </p:childTnLst>
                                </p:cTn>
                              </p:par>
                              <p:par>
                                <p:cTn id="38" presetID="22" presetClass="entr" presetSubtype="2"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right)">
                                      <p:cBhvr>
                                        <p:cTn id="40" dur="500"/>
                                        <p:tgtEl>
                                          <p:spTgt spid="31"/>
                                        </p:tgtEl>
                                      </p:cBhvr>
                                    </p:animEffect>
                                  </p:childTnLst>
                                </p:cTn>
                              </p:par>
                              <p:par>
                                <p:cTn id="41" presetID="22" presetClass="entr" presetSubtype="2"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right)">
                                      <p:cBhvr>
                                        <p:cTn id="43" dur="500"/>
                                        <p:tgtEl>
                                          <p:spTgt spid="39"/>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1048603"/>
                                        </p:tgtEl>
                                        <p:attrNameLst>
                                          <p:attrName>style.visibility</p:attrName>
                                        </p:attrNameLst>
                                      </p:cBhvr>
                                      <p:to>
                                        <p:strVal val="visible"/>
                                      </p:to>
                                    </p:set>
                                    <p:animEffect transition="in" filter="wipe(right)">
                                      <p:cBhvr>
                                        <p:cTn id="46" dur="500"/>
                                        <p:tgtEl>
                                          <p:spTgt spid="1048603"/>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1048601"/>
                                        </p:tgtEl>
                                        <p:attrNameLst>
                                          <p:attrName>style.visibility</p:attrName>
                                        </p:attrNameLst>
                                      </p:cBhvr>
                                      <p:to>
                                        <p:strVal val="visible"/>
                                      </p:to>
                                    </p:set>
                                    <p:animEffect transition="in" filter="wipe(right)">
                                      <p:cBhvr>
                                        <p:cTn id="49" dur="500"/>
                                        <p:tgtEl>
                                          <p:spTgt spid="1048601"/>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048597"/>
                                        </p:tgtEl>
                                        <p:attrNameLst>
                                          <p:attrName>style.visibility</p:attrName>
                                        </p:attrNameLst>
                                      </p:cBhvr>
                                      <p:to>
                                        <p:strVal val="visible"/>
                                      </p:to>
                                    </p:set>
                                    <p:animEffect transition="in" filter="wipe(down)">
                                      <p:cBhvr>
                                        <p:cTn id="52" dur="500"/>
                                        <p:tgtEl>
                                          <p:spTgt spid="1048597"/>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1048598"/>
                                        </p:tgtEl>
                                        <p:attrNameLst>
                                          <p:attrName>style.visibility</p:attrName>
                                        </p:attrNameLst>
                                      </p:cBhvr>
                                      <p:to>
                                        <p:strVal val="visible"/>
                                      </p:to>
                                    </p:set>
                                    <p:animEffect transition="in" filter="wipe(right)">
                                      <p:cBhvr>
                                        <p:cTn id="55" dur="500"/>
                                        <p:tgtEl>
                                          <p:spTgt spid="1048598"/>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048602"/>
                                        </p:tgtEl>
                                        <p:attrNameLst>
                                          <p:attrName>style.visibility</p:attrName>
                                        </p:attrNameLst>
                                      </p:cBhvr>
                                      <p:to>
                                        <p:strVal val="visible"/>
                                      </p:to>
                                    </p:set>
                                    <p:animEffect transition="in" filter="wipe(down)">
                                      <p:cBhvr>
                                        <p:cTn id="58" dur="500"/>
                                        <p:tgtEl>
                                          <p:spTgt spid="1048602"/>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048587"/>
                                        </p:tgtEl>
                                        <p:attrNameLst>
                                          <p:attrName>style.visibility</p:attrName>
                                        </p:attrNameLst>
                                      </p:cBhvr>
                                      <p:to>
                                        <p:strVal val="visible"/>
                                      </p:to>
                                    </p:set>
                                    <p:animEffect transition="in" filter="wipe(right)">
                                      <p:cBhvr>
                                        <p:cTn id="61" dur="500"/>
                                        <p:tgtEl>
                                          <p:spTgt spid="104858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048599"/>
                                        </p:tgtEl>
                                        <p:attrNameLst>
                                          <p:attrName>style.visibility</p:attrName>
                                        </p:attrNameLst>
                                      </p:cBhvr>
                                      <p:to>
                                        <p:strVal val="visible"/>
                                      </p:to>
                                    </p:set>
                                    <p:animEffect transition="in" filter="wipe(down)">
                                      <p:cBhvr>
                                        <p:cTn id="66" dur="500"/>
                                        <p:tgtEl>
                                          <p:spTgt spid="1048599"/>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1048600"/>
                                        </p:tgtEl>
                                        <p:attrNameLst>
                                          <p:attrName>style.visibility</p:attrName>
                                        </p:attrNameLst>
                                      </p:cBhvr>
                                      <p:to>
                                        <p:strVal val="visible"/>
                                      </p:to>
                                    </p:set>
                                    <p:animEffect transition="in" filter="wipe(down)">
                                      <p:cBhvr>
                                        <p:cTn id="69" dur="500"/>
                                        <p:tgtEl>
                                          <p:spTgt spid="104860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048596"/>
                                        </p:tgtEl>
                                        <p:attrNameLst>
                                          <p:attrName>style.visibility</p:attrName>
                                        </p:attrNameLst>
                                      </p:cBhvr>
                                      <p:to>
                                        <p:strVal val="visible"/>
                                      </p:to>
                                    </p:set>
                                    <p:animEffect transition="in" filter="fade">
                                      <p:cBhvr>
                                        <p:cTn id="74" dur="500"/>
                                        <p:tgtEl>
                                          <p:spTgt spid="1048596"/>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1048585">
                                            <p:txEl>
                                              <p:pRg st="0" end="0"/>
                                            </p:txEl>
                                          </p:spTgt>
                                        </p:tgtEl>
                                      </p:cBhvr>
                                    </p:animEffect>
                                    <p:animScale>
                                      <p:cBhvr>
                                        <p:cTn id="79" dur="250" autoRev="1" fill="hold"/>
                                        <p:tgtEl>
                                          <p:spTgt spid="1048585">
                                            <p:txEl>
                                              <p:pRg st="0" end="0"/>
                                            </p:txEl>
                                          </p:spTgt>
                                        </p:tgtEl>
                                      </p:cBhvr>
                                      <p:by x="105000" y="105000"/>
                                    </p:animScale>
                                  </p:childTnLst>
                                </p:cTn>
                              </p:par>
                              <p:par>
                                <p:cTn id="80" presetID="26" presetClass="emph" presetSubtype="0" fill="hold" nodeType="withEffect">
                                  <p:stCondLst>
                                    <p:cond delay="0"/>
                                  </p:stCondLst>
                                  <p:childTnLst>
                                    <p:animEffect transition="out" filter="fade">
                                      <p:cBhvr>
                                        <p:cTn id="81" dur="500" tmFilter="0, 0; .2, .5; .8, .5; 1, 0"/>
                                        <p:tgtEl>
                                          <p:spTgt spid="1048585">
                                            <p:txEl>
                                              <p:pRg st="1" end="1"/>
                                            </p:txEl>
                                          </p:spTgt>
                                        </p:tgtEl>
                                      </p:cBhvr>
                                    </p:animEffect>
                                    <p:animScale>
                                      <p:cBhvr>
                                        <p:cTn id="82" dur="250" autoRev="1" fill="hold"/>
                                        <p:tgtEl>
                                          <p:spTgt spid="1048585">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6" grpId="0"/>
      <p:bldP spid="1048587" grpId="0"/>
      <p:bldP spid="1048588" grpId="0"/>
      <p:bldP spid="1048589" grpId="0"/>
      <p:bldP spid="1048590" grpId="0"/>
      <p:bldP spid="1048591" grpId="0"/>
      <p:bldP spid="1048592" grpId="0"/>
      <p:bldP spid="1048593" grpId="0"/>
      <p:bldP spid="1048594" grpId="0"/>
      <p:bldP spid="1048595" grpId="0"/>
      <p:bldP spid="1048596" grpId="0"/>
      <p:bldP spid="1048597" grpId="0"/>
      <p:bldP spid="1048598" grpId="0"/>
      <p:bldP spid="1048599" grpId="0"/>
      <p:bldP spid="1048600" grpId="0"/>
      <p:bldP spid="1048601" grpId="0"/>
      <p:bldP spid="1048602" grpId="0"/>
      <p:bldP spid="104860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2"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763"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smtClean="0">
                <a:cs typeface="B Mitra" panose="00000400000000000000" pitchFamily="2" charset="-78"/>
              </a:rPr>
              <a:t>استراتژی زیرسیستم های تکنولوژی</a:t>
            </a:r>
          </a:p>
          <a:p>
            <a:pPr marL="0" indent="0" algn="just" rtl="1">
              <a:buNone/>
            </a:pPr>
            <a:endParaRPr lang="zh-CN" altLang="en-US" dirty="0"/>
          </a:p>
          <a:p>
            <a:pPr algn="just" rtl="1">
              <a:buFont typeface="Wingdings" panose="05000000000000000000" pitchFamily="2" charset="2"/>
              <a:buChar char="ü"/>
            </a:pPr>
            <a:r>
              <a:rPr lang="fa-IR" sz="1600" b="1" dirty="0" smtClean="0">
                <a:cs typeface="B Mitra" panose="00000400000000000000" pitchFamily="2" charset="-78"/>
              </a:rPr>
              <a:t>استراتژی های محافظت</a:t>
            </a:r>
            <a:r>
              <a:rPr lang="en-US" altLang="fa-IR" sz="1600" b="1" dirty="0" smtClean="0">
                <a:cs typeface="B Mitra" panose="00000400000000000000" pitchFamily="2" charset="-78"/>
              </a:rPr>
              <a:t> </a:t>
            </a:r>
            <a:r>
              <a:rPr lang="fa-IR" altLang="en-US" sz="1600" b="1" dirty="0" smtClean="0">
                <a:cs typeface="B Mitra" panose="00000400000000000000" pitchFamily="2" charset="-78"/>
              </a:rPr>
              <a:t>از</a:t>
            </a:r>
            <a:r>
              <a:rPr lang="en-US" altLang="fa-IR" sz="1600" b="1" dirty="0" smtClean="0">
                <a:cs typeface="B Mitra" panose="00000400000000000000" pitchFamily="2" charset="-78"/>
              </a:rPr>
              <a:t> </a:t>
            </a:r>
            <a:r>
              <a:rPr lang="fa-IR" sz="1600" b="1" dirty="0" smtClean="0">
                <a:cs typeface="B Mitra" panose="00000400000000000000" pitchFamily="2" charset="-78"/>
              </a:rPr>
              <a:t>تکنولوژی</a:t>
            </a:r>
            <a:r>
              <a:rPr lang="en-US" altLang="fa-IR" sz="1600" b="1" dirty="0" smtClean="0">
                <a:cs typeface="B Mitra" panose="00000400000000000000" pitchFamily="2" charset="-78"/>
              </a:rPr>
              <a:t> 
</a:t>
            </a:r>
            <a:r>
              <a:rPr lang="fa-IR" altLang="en-US" sz="1600" b="1" dirty="0" smtClean="0">
                <a:cs typeface="B Mitra" panose="00000400000000000000" pitchFamily="2" charset="-78"/>
              </a:rPr>
              <a:t>۱</a:t>
            </a:r>
            <a:r>
              <a:rPr lang="en-US" altLang="fa-IR" sz="1600" b="1" dirty="0" smtClean="0">
                <a:cs typeface="B Mitra" panose="00000400000000000000" pitchFamily="2" charset="-78"/>
              </a:rPr>
              <a:t>.   </a:t>
            </a:r>
            <a:r>
              <a:rPr lang="fa-IR" altLang="en-US" sz="1600" b="1" dirty="0" smtClean="0">
                <a:cs typeface="B Mitra" panose="00000400000000000000" pitchFamily="2" charset="-78"/>
              </a:rPr>
              <a:t>ثبت</a:t>
            </a:r>
            <a:r>
              <a:rPr lang="en-US" altLang="fa-IR" sz="1600" b="1" dirty="0" smtClean="0">
                <a:cs typeface="B Mitra" panose="00000400000000000000" pitchFamily="2" charset="-78"/>
              </a:rPr>
              <a:t> </a:t>
            </a:r>
            <a:r>
              <a:rPr lang="fa-IR" altLang="en-US" sz="1600" b="1" dirty="0" smtClean="0">
                <a:cs typeface="B Mitra" panose="00000400000000000000" pitchFamily="2" charset="-78"/>
              </a:rPr>
              <a:t>امتیاز</a:t>
            </a:r>
            <a:r>
              <a:rPr lang="en-US" altLang="fa-IR" sz="1600" b="1" dirty="0" smtClean="0">
                <a:cs typeface="B Mitra" panose="00000400000000000000" pitchFamily="2" charset="-78"/>
              </a:rPr>
              <a:t>:
</a:t>
            </a:r>
            <a:r>
              <a:rPr lang="fa-IR" altLang="en-US" sz="1600" b="0" dirty="0" smtClean="0">
                <a:cs typeface="B Mitra" panose="00000400000000000000" pitchFamily="2" charset="-78"/>
              </a:rPr>
              <a:t>در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بسیاری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از</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کشورها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مخترعان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توانند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درخواست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خود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را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برای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حمایت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از</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اختراعشان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مطرح</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کنند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این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امر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باعث</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شود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دیگران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از</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تولید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استفاده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یا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فروش</a:t>
            </a:r>
            <a:r>
              <a:rPr lang="en-US" altLang="fa-IR" sz="1600" b="0" dirty="0" smtClean="0">
                <a:cs typeface="B Mitra" panose="00000400000000000000" pitchFamily="2" charset="-78"/>
              </a:rPr>
              <a:t> </a:t>
            </a:r>
            <a:r>
              <a:rPr lang="fa-IR" altLang="en-US" sz="1600" b="0" dirty="0" smtClean="0">
                <a:cs typeface="B Mitra" panose="00000400000000000000" pitchFamily="2" charset="-78"/>
              </a:rPr>
              <a:t>یا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وارد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کردن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اختراع</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منع</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شوند</a:t>
            </a:r>
            <a:r>
              <a:rPr lang="en-US" altLang="fa-IR" sz="1600" b="0" dirty="0" smtClean="0">
                <a:cs typeface="B Mitra" panose="00000400000000000000" pitchFamily="2" charset="-78"/>
              </a:rPr>
              <a:t>.</a:t>
            </a:r>
            <a:endParaRPr lang="fa-IR" altLang="fa-IR" sz="1600" b="0" dirty="0" smtClean="0">
              <a:cs typeface="B Mitra" panose="00000400000000000000" pitchFamily="2" charset="-78"/>
            </a:endParaRPr>
          </a:p>
          <a:p>
            <a:pPr algn="just" rtl="1">
              <a:buFont typeface="Wingdings" panose="05000000000000000000" pitchFamily="2" charset="2"/>
              <a:buChar char="ü"/>
            </a:pPr>
            <a:r>
              <a:rPr lang="en-US" altLang="fa-IR" sz="1600" b="0" dirty="0" smtClean="0">
                <a:cs typeface="B Mitra" panose="00000400000000000000" pitchFamily="2" charset="-78"/>
              </a:rPr>
              <a:t>
</a:t>
            </a:r>
            <a:r>
              <a:rPr lang="fa-IR" altLang="en-US" sz="1600" b="1" dirty="0" smtClean="0">
                <a:cs typeface="B Mitra" panose="00000400000000000000" pitchFamily="2" charset="-78"/>
              </a:rPr>
              <a:t>۲</a:t>
            </a:r>
            <a:r>
              <a:rPr lang="en-US" altLang="fa-IR" sz="1600" b="1" dirty="0" smtClean="0">
                <a:cs typeface="B Mitra" panose="00000400000000000000" pitchFamily="2" charset="-78"/>
              </a:rPr>
              <a:t>.   </a:t>
            </a:r>
            <a:r>
              <a:rPr lang="fa-IR" altLang="en-US" sz="1600" b="1" dirty="0" smtClean="0">
                <a:cs typeface="B Mitra" panose="00000400000000000000" pitchFamily="2" charset="-78"/>
              </a:rPr>
              <a:t>اسرار</a:t>
            </a:r>
            <a:r>
              <a:rPr lang="en-US" altLang="fa-IR" sz="1600" b="1" dirty="0" smtClean="0">
                <a:cs typeface="B Mitra" panose="00000400000000000000" pitchFamily="2" charset="-78"/>
              </a:rPr>
              <a:t> </a:t>
            </a:r>
            <a:r>
              <a:rPr lang="fa-IR" altLang="en-US" sz="1600" b="1" dirty="0" smtClean="0">
                <a:cs typeface="B Mitra" panose="00000400000000000000" pitchFamily="2" charset="-78"/>
              </a:rPr>
              <a:t>تجاری</a:t>
            </a:r>
            <a:r>
              <a:rPr lang="en-US" altLang="fa-IR" sz="1600" b="1" dirty="0" smtClean="0">
                <a:cs typeface="B Mitra" panose="00000400000000000000" pitchFamily="2" charset="-78"/>
              </a:rPr>
              <a:t>:
</a:t>
            </a:r>
            <a:r>
              <a:rPr lang="fa-IR" altLang="en-US" sz="1600" b="0" dirty="0" smtClean="0">
                <a:cs typeface="B Mitra" panose="00000400000000000000" pitchFamily="2" charset="-78"/>
              </a:rPr>
              <a:t>مخترعان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یا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سازمان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جای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برملا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کردن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اطلاعات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محصول</a:t>
            </a:r>
            <a:r>
              <a:rPr lang="en-US" altLang="fa-IR" sz="1600" b="0" dirty="0" smtClean="0">
                <a:cs typeface="B Mitra" panose="00000400000000000000" pitchFamily="2" charset="-78"/>
              </a:rPr>
              <a:t> </a:t>
            </a:r>
            <a:r>
              <a:rPr lang="fa-IR" altLang="en-US" sz="1600" b="0" dirty="0" smtClean="0">
                <a:cs typeface="B Mitra" panose="00000400000000000000" pitchFamily="2" charset="-78"/>
              </a:rPr>
              <a:t>یا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فرآیندهای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اختصاصی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خود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درعوض</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ثبت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اختراع،اغلب</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سری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نگه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داشتن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آنها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تحت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عنوان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اسرار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تجاری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از</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دارایی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معنوی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خود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حمایت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کنند</a:t>
            </a:r>
            <a:r>
              <a:rPr lang="en-US" altLang="fa-IR" sz="1600" b="0" dirty="0" smtClean="0">
                <a:cs typeface="B Mitra" panose="00000400000000000000" pitchFamily="2" charset="-78"/>
              </a:rPr>
              <a:t>.</a:t>
            </a:r>
            <a:r>
              <a:rPr lang="fa-IR" altLang="en-US" sz="1600" b="0" dirty="0" smtClean="0">
                <a:cs typeface="B Mitra" panose="00000400000000000000" pitchFamily="2" charset="-78"/>
              </a:rPr>
              <a:t>تنهاداطلااتی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را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توان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جزء</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اسرار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تجاری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حساب</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آورد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که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اولا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مزیت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متمایزی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را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در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غالب</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رانت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اقتصادی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در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اختیار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سازمان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قرار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دهد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ثانیا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تنها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زمانی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ارزشمند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است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که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خصوصی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باقی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بماند</a:t>
            </a:r>
            <a:r>
              <a:rPr lang="en-US" altLang="fa-IR" sz="1600" b="0" dirty="0" smtClean="0">
                <a:cs typeface="B Mitra" panose="00000400000000000000" pitchFamily="2" charset="-78"/>
              </a:rPr>
              <a:t>.  </a:t>
            </a:r>
            <a:endParaRPr lang="fa-IR" sz="1600" dirty="0">
              <a:cs typeface="B Mitra" panose="00000400000000000000" pitchFamily="2" charset="-78"/>
            </a:endParaRPr>
          </a:p>
        </p:txBody>
      </p:sp>
      <p:pic>
        <p:nvPicPr>
          <p:cNvPr id="2097323" name="Picture 3"/>
          <p:cNvPicPr>
            <a:picLocks noChangeAspect="1"/>
          </p:cNvPicPr>
          <p:nvPr/>
        </p:nvPicPr>
        <p:blipFill>
          <a:blip r:embed="rId2"/>
          <a:stretch>
            <a:fillRect/>
          </a:stretch>
        </p:blipFill>
        <p:spPr>
          <a:xfrm>
            <a:off x="457200" y="4701287"/>
            <a:ext cx="3511685" cy="333375"/>
          </a:xfrm>
          <a:prstGeom prst="rect">
            <a:avLst/>
          </a:prstGeom>
        </p:spPr>
      </p:pic>
      <p:pic>
        <p:nvPicPr>
          <p:cNvPr id="2097324"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325" name="Picture 5"/>
          <p:cNvPicPr>
            <a:picLocks noChangeAspect="1"/>
          </p:cNvPicPr>
          <p:nvPr/>
        </p:nvPicPr>
        <p:blipFill>
          <a:blip r:embed="rId3"/>
          <a:stretch>
            <a:fillRect/>
          </a:stretch>
        </p:blipFill>
        <p:spPr>
          <a:xfrm>
            <a:off x="0" y="0"/>
            <a:ext cx="707137" cy="707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763">
                                            <p:txEl>
                                              <p:pRg st="0" end="0"/>
                                            </p:txEl>
                                          </p:spTgt>
                                        </p:tgtEl>
                                      </p:cBhvr>
                                    </p:animEffect>
                                    <p:animScale>
                                      <p:cBhvr>
                                        <p:cTn id="7" dur="250" autoRev="1" fill="hold"/>
                                        <p:tgtEl>
                                          <p:spTgt spid="104876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48763">
                                            <p:txEl>
                                              <p:pRg st="2" end="2"/>
                                            </p:txEl>
                                          </p:spTgt>
                                        </p:tgtEl>
                                        <p:attrNameLst>
                                          <p:attrName>style.visibility</p:attrName>
                                        </p:attrNameLst>
                                      </p:cBhvr>
                                      <p:to>
                                        <p:strVal val="visible"/>
                                      </p:to>
                                    </p:set>
                                    <p:animEffect transition="in" filter="wipe(down)">
                                      <p:cBhvr>
                                        <p:cTn id="12" dur="500"/>
                                        <p:tgtEl>
                                          <p:spTgt spid="10487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48763">
                                            <p:txEl>
                                              <p:pRg st="3" end="3"/>
                                            </p:txEl>
                                          </p:spTgt>
                                        </p:tgtEl>
                                        <p:attrNameLst>
                                          <p:attrName>style.visibility</p:attrName>
                                        </p:attrNameLst>
                                      </p:cBhvr>
                                      <p:to>
                                        <p:strVal val="visible"/>
                                      </p:to>
                                    </p:set>
                                    <p:animEffect transition="in" filter="wipe(down)">
                                      <p:cBhvr>
                                        <p:cTn id="17" dur="500"/>
                                        <p:tgtEl>
                                          <p:spTgt spid="10487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4"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765"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smtClean="0">
                <a:cs typeface="B Mitra" panose="00000400000000000000" pitchFamily="2" charset="-78"/>
              </a:rPr>
              <a:t>استراتژی زیرسیستم های تکنولوژی</a:t>
            </a:r>
            <a:r>
              <a:rPr lang="en-US" altLang="fa-IR" sz="1800" b="1" dirty="0" smtClean="0">
                <a:cs typeface="B Mitra" panose="00000400000000000000" pitchFamily="2" charset="-78"/>
              </a:rPr>
              <a:t>
</a:t>
            </a:r>
            <a:r>
              <a:rPr lang="fa-IR" sz="1600" b="1" dirty="0" smtClean="0">
                <a:cs typeface="B Mitra" panose="00000400000000000000" pitchFamily="2" charset="-78"/>
              </a:rPr>
              <a:t>استراتژی های محافظت</a:t>
            </a:r>
            <a:r>
              <a:rPr lang="en-US" altLang="fa-IR" sz="1600" b="1" dirty="0" smtClean="0">
                <a:cs typeface="B Mitra" panose="00000400000000000000" pitchFamily="2" charset="-78"/>
              </a:rPr>
              <a:t> </a:t>
            </a:r>
            <a:r>
              <a:rPr lang="fa-IR" altLang="en-US" sz="1600" b="1" dirty="0" smtClean="0">
                <a:cs typeface="B Mitra" panose="00000400000000000000" pitchFamily="2" charset="-78"/>
              </a:rPr>
              <a:t>از</a:t>
            </a:r>
            <a:r>
              <a:rPr lang="en-US" altLang="fa-IR" sz="1600" b="1" dirty="0" smtClean="0">
                <a:cs typeface="B Mitra" panose="00000400000000000000" pitchFamily="2" charset="-78"/>
              </a:rPr>
              <a:t> </a:t>
            </a:r>
            <a:r>
              <a:rPr lang="fa-IR" sz="1600" b="1" dirty="0" smtClean="0">
                <a:cs typeface="B Mitra" panose="00000400000000000000" pitchFamily="2" charset="-78"/>
              </a:rPr>
              <a:t>تکنولوژی</a:t>
            </a:r>
            <a:r>
              <a:rPr lang="en-US" altLang="fa-IR" sz="1600" b="1" dirty="0" smtClean="0">
                <a:cs typeface="B Mitra" panose="00000400000000000000" pitchFamily="2" charset="-78"/>
              </a:rPr>
              <a:t> </a:t>
            </a:r>
            <a:endParaRPr lang="fa-IR" altLang="fa-IR" sz="1600" b="1" dirty="0" smtClean="0">
              <a:cs typeface="B Mitra" panose="00000400000000000000" pitchFamily="2" charset="-78"/>
            </a:endParaRPr>
          </a:p>
          <a:p>
            <a:pPr algn="just" rtl="1">
              <a:buFont typeface="Wingdings" panose="05000000000000000000" pitchFamily="2" charset="2"/>
              <a:buChar char="ü"/>
            </a:pPr>
            <a:r>
              <a:rPr lang="en-US" altLang="fa-IR" sz="1600" b="1" dirty="0" smtClean="0">
                <a:cs typeface="B Mitra" panose="00000400000000000000" pitchFamily="2" charset="-78"/>
              </a:rPr>
              <a:t>
</a:t>
            </a:r>
            <a:r>
              <a:rPr lang="fa-IR" altLang="en-US" sz="1600" b="1" dirty="0" smtClean="0">
                <a:cs typeface="B Mitra" panose="00000400000000000000" pitchFamily="2" charset="-78"/>
              </a:rPr>
              <a:t>3</a:t>
            </a:r>
            <a:r>
              <a:rPr lang="en-US" altLang="fa-IR" sz="1600" b="1" dirty="0" smtClean="0">
                <a:cs typeface="B Mitra" panose="00000400000000000000" pitchFamily="2" charset="-78"/>
              </a:rPr>
              <a:t>.   </a:t>
            </a:r>
            <a:r>
              <a:rPr lang="fa-IR" altLang="en-US" sz="1600" b="1" dirty="0" smtClean="0">
                <a:cs typeface="B Mitra" panose="00000400000000000000" pitchFamily="2" charset="-78"/>
              </a:rPr>
              <a:t>انتشار</a:t>
            </a:r>
            <a:r>
              <a:rPr lang="en-US" altLang="fa-IR" sz="1600" b="1" dirty="0" smtClean="0">
                <a:cs typeface="B Mitra" panose="00000400000000000000" pitchFamily="2" charset="-78"/>
              </a:rPr>
              <a:t> </a:t>
            </a:r>
            <a:r>
              <a:rPr lang="fa-IR" altLang="en-US" sz="1600" b="1" dirty="0" smtClean="0">
                <a:cs typeface="B Mitra" panose="00000400000000000000" pitchFamily="2" charset="-78"/>
              </a:rPr>
              <a:t>تکنولوژی</a:t>
            </a:r>
            <a:r>
              <a:rPr lang="en-US" altLang="fa-IR" sz="1600" b="1" dirty="0" smtClean="0">
                <a:cs typeface="B Mitra" panose="00000400000000000000" pitchFamily="2" charset="-78"/>
              </a:rPr>
              <a:t>:
</a:t>
            </a:r>
            <a:r>
              <a:rPr lang="fa-IR" altLang="en-US" sz="1600" b="0" dirty="0" smtClean="0">
                <a:cs typeface="B Mitra" panose="00000400000000000000" pitchFamily="2" charset="-78"/>
              </a:rPr>
              <a:t>گاهی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تکنولوژی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باز</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پذیرش</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سریع</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تری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را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خود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همراه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آورند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اگر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سازمانهای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متعدد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تولید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توزیع</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و</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ترویج</a:t>
            </a:r>
            <a:r>
              <a:rPr lang="en-US" altLang="fa-IR" sz="1600" b="0" dirty="0" smtClean="0">
                <a:cs typeface="B Mitra" panose="00000400000000000000" pitchFamily="2" charset="-78"/>
              </a:rPr>
              <a:t> </a:t>
            </a:r>
            <a:r>
              <a:rPr lang="fa-IR" altLang="en-US" sz="1600" b="0" dirty="0" smtClean="0">
                <a:cs typeface="B Mitra" panose="00000400000000000000" pitchFamily="2" charset="-78"/>
              </a:rPr>
              <a:t>یک</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تکنولوژی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بپردازند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پایگاه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جا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افتاده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تکنولوژی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ممکن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است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سرعت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بسیار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بیشتری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نسبت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زمانی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که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یک</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سازمان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تنهایی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آن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را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ارائه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دهد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،قدرت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و</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شکل</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پیدا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کند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رقابت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بین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تولید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کنندگان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باعث</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کاهش</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قیمت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و</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افزایش</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جذابیت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محصول</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برای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مشنریان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گردد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و</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از</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این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طریق</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بازار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مصرف</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گسترش</a:t>
            </a:r>
            <a:r>
              <a:rPr lang="en-US" altLang="fa-IR" sz="1600" b="0" dirty="0" smtClean="0">
                <a:cs typeface="B Mitra" panose="00000400000000000000" pitchFamily="2" charset="-78"/>
              </a:rPr>
              <a:t> </a:t>
            </a:r>
            <a:r>
              <a:rPr lang="fa-IR" altLang="en-US" sz="1600" b="0" dirty="0" smtClean="0">
                <a:cs typeface="B Mitra" panose="00000400000000000000" pitchFamily="2" charset="-78"/>
              </a:rPr>
              <a:t>یابد</a:t>
            </a:r>
            <a:r>
              <a:rPr lang="en-US" altLang="fa-IR" sz="1600" b="0" dirty="0" smtClean="0">
                <a:cs typeface="B Mitra" panose="00000400000000000000" pitchFamily="2" charset="-78"/>
              </a:rPr>
              <a:t>.  </a:t>
            </a:r>
            <a:endParaRPr lang="fa-IR" sz="1600" dirty="0">
              <a:cs typeface="B Mitra" panose="00000400000000000000" pitchFamily="2" charset="-78"/>
            </a:endParaRPr>
          </a:p>
        </p:txBody>
      </p:sp>
      <p:pic>
        <p:nvPicPr>
          <p:cNvPr id="2097326" name="Picture 3"/>
          <p:cNvPicPr>
            <a:picLocks noChangeAspect="1"/>
          </p:cNvPicPr>
          <p:nvPr/>
        </p:nvPicPr>
        <p:blipFill>
          <a:blip r:embed="rId2"/>
          <a:stretch>
            <a:fillRect/>
          </a:stretch>
        </p:blipFill>
        <p:spPr>
          <a:xfrm>
            <a:off x="457200" y="4701287"/>
            <a:ext cx="3511685" cy="333375"/>
          </a:xfrm>
          <a:prstGeom prst="rect">
            <a:avLst/>
          </a:prstGeom>
        </p:spPr>
      </p:pic>
      <p:pic>
        <p:nvPicPr>
          <p:cNvPr id="2097327"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328" name="Picture 5"/>
          <p:cNvPicPr>
            <a:picLocks noChangeAspect="1"/>
          </p:cNvPicPr>
          <p:nvPr/>
        </p:nvPicPr>
        <p:blipFill>
          <a:blip r:embed="rId3"/>
          <a:stretch>
            <a:fillRect/>
          </a:stretch>
        </p:blipFill>
        <p:spPr>
          <a:xfrm>
            <a:off x="0" y="0"/>
            <a:ext cx="707137" cy="707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765">
                                            <p:txEl>
                                              <p:pRg st="0" end="0"/>
                                            </p:txEl>
                                          </p:spTgt>
                                        </p:tgtEl>
                                      </p:cBhvr>
                                    </p:animEffect>
                                    <p:animScale>
                                      <p:cBhvr>
                                        <p:cTn id="7" dur="250" autoRev="1" fill="hold"/>
                                        <p:tgtEl>
                                          <p:spTgt spid="1048765">
                                            <p:txEl>
                                              <p:pRg st="0" end="0"/>
                                            </p:txEl>
                                          </p:spTgt>
                                        </p:tgtEl>
                                      </p:cBhvr>
                                      <p:by x="105000" y="105000"/>
                                    </p:animScale>
                                  </p:childTnLst>
                                </p:cTn>
                              </p:par>
                              <p:par>
                                <p:cTn id="8" presetID="22" presetClass="entr" presetSubtype="4" fill="hold" nodeType="withEffect">
                                  <p:stCondLst>
                                    <p:cond delay="0"/>
                                  </p:stCondLst>
                                  <p:childTnLst>
                                    <p:set>
                                      <p:cBhvr>
                                        <p:cTn id="9" dur="1" fill="hold">
                                          <p:stCondLst>
                                            <p:cond delay="0"/>
                                          </p:stCondLst>
                                        </p:cTn>
                                        <p:tgtEl>
                                          <p:spTgt spid="1048765">
                                            <p:txEl>
                                              <p:pRg st="1" end="1"/>
                                            </p:txEl>
                                          </p:spTgt>
                                        </p:tgtEl>
                                        <p:attrNameLst>
                                          <p:attrName>style.visibility</p:attrName>
                                        </p:attrNameLst>
                                      </p:cBhvr>
                                      <p:to>
                                        <p:strVal val="visible"/>
                                      </p:to>
                                    </p:set>
                                    <p:animEffect transition="in" filter="wipe(down)">
                                      <p:cBhvr>
                                        <p:cTn id="10" dur="500"/>
                                        <p:tgtEl>
                                          <p:spTgt spid="10487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4"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585"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smtClean="0">
                <a:cs typeface="B Mitra" panose="00000400000000000000" pitchFamily="2" charset="-78"/>
              </a:rPr>
              <a:t>استراتژی زیرسیستم های تکنولوژی</a:t>
            </a:r>
          </a:p>
          <a:p>
            <a:pPr lvl="0" algn="just" rtl="1">
              <a:buFont typeface="Wingdings" panose="05000000000000000000" pitchFamily="2" charset="2"/>
              <a:buChar char="ü"/>
            </a:pPr>
            <a:r>
              <a:rPr lang="fa-IR" sz="1600" b="1" dirty="0" smtClean="0">
                <a:cs typeface="B Mitra" panose="00000400000000000000" pitchFamily="2" charset="-78"/>
              </a:rPr>
              <a:t>استراتژی </a:t>
            </a:r>
            <a:r>
              <a:rPr lang="fa-IR" sz="1600" b="1" dirty="0">
                <a:cs typeface="B Mitra" panose="00000400000000000000" pitchFamily="2" charset="-78"/>
              </a:rPr>
              <a:t>های همکاری تکنولوژی بین سازمانی</a:t>
            </a:r>
            <a:endParaRPr lang="fa-IR" sz="1600" dirty="0">
              <a:cs typeface="B Mitra" panose="00000400000000000000" pitchFamily="2" charset="-78"/>
            </a:endParaRPr>
          </a:p>
          <a:p>
            <a:pPr algn="just" rtl="1">
              <a:buFont typeface="+mj-lt"/>
              <a:buAutoNum type="arabicPeriod"/>
            </a:pP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p:txBody>
      </p:sp>
      <p:pic>
        <p:nvPicPr>
          <p:cNvPr id="2097156" name="Picture 3"/>
          <p:cNvPicPr>
            <a:picLocks noChangeAspect="1"/>
          </p:cNvPicPr>
          <p:nvPr/>
        </p:nvPicPr>
        <p:blipFill>
          <a:blip r:embed="rId2"/>
          <a:stretch>
            <a:fillRect/>
          </a:stretch>
        </p:blipFill>
        <p:spPr>
          <a:xfrm>
            <a:off x="457200" y="4701287"/>
            <a:ext cx="3511685" cy="333375"/>
          </a:xfrm>
          <a:prstGeom prst="rect">
            <a:avLst/>
          </a:prstGeom>
        </p:spPr>
      </p:pic>
      <p:pic>
        <p:nvPicPr>
          <p:cNvPr id="2097157"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158" name="Picture 5"/>
          <p:cNvPicPr>
            <a:picLocks noChangeAspect="1"/>
          </p:cNvPicPr>
          <p:nvPr/>
        </p:nvPicPr>
        <p:blipFill>
          <a:blip r:embed="rId3"/>
          <a:stretch>
            <a:fillRect/>
          </a:stretch>
        </p:blipFill>
        <p:spPr>
          <a:xfrm>
            <a:off x="0" y="0"/>
            <a:ext cx="707137" cy="707137"/>
          </a:xfrm>
          <a:prstGeom prst="rect">
            <a:avLst/>
          </a:prstGeom>
        </p:spPr>
      </p:pic>
      <p:sp>
        <p:nvSpPr>
          <p:cNvPr id="1048586" name="TextBox 11"/>
          <p:cNvSpPr txBox="1"/>
          <p:nvPr/>
        </p:nvSpPr>
        <p:spPr>
          <a:xfrm>
            <a:off x="5532449" y="2411025"/>
            <a:ext cx="969721" cy="412749"/>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ذهنی</a:t>
            </a:r>
            <a:endParaRPr lang="fa-IR" dirty="0">
              <a:solidFill>
                <a:prstClr val="white"/>
              </a:solidFill>
              <a:cs typeface="B Mitra" panose="00000400000000000000" pitchFamily="2" charset="-78"/>
            </a:endParaRPr>
          </a:p>
        </p:txBody>
      </p:sp>
      <p:sp>
        <p:nvSpPr>
          <p:cNvPr id="1048587" name="TextBox 12"/>
          <p:cNvSpPr txBox="1"/>
          <p:nvPr/>
        </p:nvSpPr>
        <p:spPr>
          <a:xfrm>
            <a:off x="1854966" y="2736443"/>
            <a:ext cx="82550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بنیادی</a:t>
            </a:r>
            <a:endParaRPr lang="fa-IR" dirty="0">
              <a:solidFill>
                <a:prstClr val="white"/>
              </a:solidFill>
              <a:cs typeface="B Mitra" panose="00000400000000000000" pitchFamily="2" charset="-78"/>
            </a:endParaRPr>
          </a:p>
        </p:txBody>
      </p:sp>
      <p:sp>
        <p:nvSpPr>
          <p:cNvPr id="1048588" name="TextBox 14"/>
          <p:cNvSpPr txBox="1"/>
          <p:nvPr/>
        </p:nvSpPr>
        <p:spPr>
          <a:xfrm>
            <a:off x="3669459" y="2383759"/>
            <a:ext cx="1358441" cy="734059"/>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فرض های فلسفی</a:t>
            </a:r>
            <a:endParaRPr lang="fa-IR" dirty="0">
              <a:solidFill>
                <a:prstClr val="white"/>
              </a:solidFill>
              <a:cs typeface="B Mitra" panose="00000400000000000000" pitchFamily="2" charset="-78"/>
            </a:endParaRPr>
          </a:p>
        </p:txBody>
      </p:sp>
      <p:sp>
        <p:nvSpPr>
          <p:cNvPr id="1048589" name="TextBox 15"/>
          <p:cNvSpPr txBox="1"/>
          <p:nvPr/>
        </p:nvSpPr>
        <p:spPr>
          <a:xfrm>
            <a:off x="2125419" y="2379004"/>
            <a:ext cx="969721" cy="412750"/>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عینی</a:t>
            </a:r>
            <a:endParaRPr lang="fa-IR" dirty="0">
              <a:solidFill>
                <a:prstClr val="white"/>
              </a:solidFill>
              <a:cs typeface="B Mitra" panose="00000400000000000000" pitchFamily="2" charset="-78"/>
            </a:endParaRPr>
          </a:p>
        </p:txBody>
      </p:sp>
      <p:sp>
        <p:nvSpPr>
          <p:cNvPr id="1048590" name="TextBox 16"/>
          <p:cNvSpPr txBox="1"/>
          <p:nvPr/>
        </p:nvSpPr>
        <p:spPr>
          <a:xfrm>
            <a:off x="2125419" y="2095964"/>
            <a:ext cx="969721" cy="412749"/>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عقلایی</a:t>
            </a:r>
            <a:endParaRPr lang="fa-IR" dirty="0">
              <a:solidFill>
                <a:prstClr val="white"/>
              </a:solidFill>
              <a:cs typeface="B Mitra" panose="00000400000000000000" pitchFamily="2" charset="-78"/>
            </a:endParaRPr>
          </a:p>
        </p:txBody>
      </p:sp>
      <p:sp>
        <p:nvSpPr>
          <p:cNvPr id="1048591" name="TextBox 17"/>
          <p:cNvSpPr txBox="1"/>
          <p:nvPr/>
        </p:nvSpPr>
        <p:spPr>
          <a:xfrm>
            <a:off x="3825686" y="2086276"/>
            <a:ext cx="969721" cy="412749"/>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سازمان</a:t>
            </a:r>
            <a:endParaRPr lang="fa-IR" dirty="0">
              <a:solidFill>
                <a:prstClr val="white"/>
              </a:solidFill>
              <a:cs typeface="B Mitra" panose="00000400000000000000" pitchFamily="2" charset="-78"/>
            </a:endParaRPr>
          </a:p>
        </p:txBody>
      </p:sp>
      <p:sp>
        <p:nvSpPr>
          <p:cNvPr id="1048592" name="TextBox 18"/>
          <p:cNvSpPr txBox="1"/>
          <p:nvPr/>
        </p:nvSpPr>
        <p:spPr>
          <a:xfrm>
            <a:off x="5532449" y="2095964"/>
            <a:ext cx="969721" cy="412749"/>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طبیعی</a:t>
            </a:r>
            <a:endParaRPr lang="fa-IR" dirty="0">
              <a:solidFill>
                <a:prstClr val="white"/>
              </a:solidFill>
              <a:cs typeface="B Mitra" panose="00000400000000000000" pitchFamily="2" charset="-78"/>
            </a:endParaRPr>
          </a:p>
        </p:txBody>
      </p:sp>
      <p:sp>
        <p:nvSpPr>
          <p:cNvPr id="1048593" name="TextBox 19"/>
          <p:cNvSpPr txBox="1"/>
          <p:nvPr/>
        </p:nvSpPr>
        <p:spPr>
          <a:xfrm>
            <a:off x="5525953" y="1726632"/>
            <a:ext cx="969721" cy="412750"/>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خارجی</a:t>
            </a:r>
            <a:endParaRPr lang="fa-IR" dirty="0">
              <a:solidFill>
                <a:prstClr val="white"/>
              </a:solidFill>
              <a:cs typeface="B Mitra" panose="00000400000000000000" pitchFamily="2" charset="-78"/>
            </a:endParaRPr>
          </a:p>
        </p:txBody>
      </p:sp>
      <p:sp>
        <p:nvSpPr>
          <p:cNvPr id="1048594" name="TextBox 20"/>
          <p:cNvSpPr txBox="1"/>
          <p:nvPr/>
        </p:nvSpPr>
        <p:spPr>
          <a:xfrm>
            <a:off x="3334828" y="1811087"/>
            <a:ext cx="1849300" cy="369332"/>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کانون توجه</a:t>
            </a:r>
            <a:endParaRPr lang="fa-IR" dirty="0">
              <a:solidFill>
                <a:prstClr val="white"/>
              </a:solidFill>
              <a:cs typeface="B Mitra" panose="00000400000000000000" pitchFamily="2" charset="-78"/>
            </a:endParaRPr>
          </a:p>
        </p:txBody>
      </p:sp>
      <p:sp>
        <p:nvSpPr>
          <p:cNvPr id="1048595" name="TextBox 21"/>
          <p:cNvSpPr txBox="1"/>
          <p:nvPr/>
        </p:nvSpPr>
        <p:spPr>
          <a:xfrm>
            <a:off x="2138411" y="1813433"/>
            <a:ext cx="969721" cy="412749"/>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داخلی</a:t>
            </a:r>
            <a:endParaRPr lang="fa-IR" dirty="0">
              <a:solidFill>
                <a:prstClr val="white"/>
              </a:solidFill>
              <a:cs typeface="B Mitra" panose="00000400000000000000" pitchFamily="2" charset="-78"/>
            </a:endParaRPr>
          </a:p>
        </p:txBody>
      </p:sp>
      <p:sp>
        <p:nvSpPr>
          <p:cNvPr id="1048596" name="TextBox 22"/>
          <p:cNvSpPr txBox="1"/>
          <p:nvPr/>
        </p:nvSpPr>
        <p:spPr>
          <a:xfrm>
            <a:off x="1889251" y="3275709"/>
            <a:ext cx="82550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تغییرات</a:t>
            </a:r>
            <a:endParaRPr lang="fa-IR" dirty="0">
              <a:solidFill>
                <a:prstClr val="white"/>
              </a:solidFill>
              <a:cs typeface="B Mitra" panose="00000400000000000000" pitchFamily="2" charset="-78"/>
            </a:endParaRPr>
          </a:p>
        </p:txBody>
      </p:sp>
      <p:sp>
        <p:nvSpPr>
          <p:cNvPr id="1048597" name="TextBox 23"/>
          <p:cNvSpPr txBox="1"/>
          <p:nvPr/>
        </p:nvSpPr>
        <p:spPr>
          <a:xfrm>
            <a:off x="1408928" y="3870880"/>
            <a:ext cx="82550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شدید</a:t>
            </a:r>
            <a:endParaRPr lang="fa-IR" dirty="0">
              <a:solidFill>
                <a:prstClr val="white"/>
              </a:solidFill>
              <a:cs typeface="B Mitra" panose="00000400000000000000" pitchFamily="2" charset="-78"/>
            </a:endParaRPr>
          </a:p>
        </p:txBody>
      </p:sp>
      <p:sp>
        <p:nvSpPr>
          <p:cNvPr id="1048598" name="TextBox 24"/>
          <p:cNvSpPr txBox="1"/>
          <p:nvPr/>
        </p:nvSpPr>
        <p:spPr>
          <a:xfrm>
            <a:off x="1333698" y="2676895"/>
            <a:ext cx="50419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کم</a:t>
            </a:r>
            <a:endParaRPr lang="fa-IR" dirty="0">
              <a:solidFill>
                <a:prstClr val="white"/>
              </a:solidFill>
              <a:cs typeface="B Mitra" panose="00000400000000000000" pitchFamily="2" charset="-78"/>
            </a:endParaRPr>
          </a:p>
        </p:txBody>
      </p:sp>
      <p:sp>
        <p:nvSpPr>
          <p:cNvPr id="1048599" name="TextBox 25"/>
          <p:cNvSpPr txBox="1"/>
          <p:nvPr/>
        </p:nvSpPr>
        <p:spPr>
          <a:xfrm>
            <a:off x="1385089" y="3317520"/>
            <a:ext cx="82550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کنترل</a:t>
            </a:r>
            <a:endParaRPr lang="fa-IR" dirty="0">
              <a:solidFill>
                <a:prstClr val="white"/>
              </a:solidFill>
              <a:cs typeface="B Mitra" panose="00000400000000000000" pitchFamily="2" charset="-78"/>
            </a:endParaRPr>
          </a:p>
        </p:txBody>
      </p:sp>
      <p:sp>
        <p:nvSpPr>
          <p:cNvPr id="1048600" name="TextBox 26"/>
          <p:cNvSpPr txBox="1"/>
          <p:nvPr/>
        </p:nvSpPr>
        <p:spPr>
          <a:xfrm>
            <a:off x="1891647" y="3859933"/>
            <a:ext cx="82550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تدریجی</a:t>
            </a:r>
            <a:endParaRPr lang="fa-IR" dirty="0">
              <a:solidFill>
                <a:prstClr val="white"/>
              </a:solidFill>
              <a:cs typeface="B Mitra" panose="00000400000000000000" pitchFamily="2" charset="-78"/>
            </a:endParaRPr>
          </a:p>
        </p:txBody>
      </p:sp>
      <p:sp>
        <p:nvSpPr>
          <p:cNvPr id="1048601" name="TextBox 27"/>
          <p:cNvSpPr txBox="1"/>
          <p:nvPr/>
        </p:nvSpPr>
        <p:spPr>
          <a:xfrm>
            <a:off x="996178" y="3878898"/>
            <a:ext cx="504189"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بسته</a:t>
            </a:r>
            <a:endParaRPr lang="fa-IR" dirty="0">
              <a:solidFill>
                <a:prstClr val="white"/>
              </a:solidFill>
              <a:cs typeface="B Mitra" panose="00000400000000000000" pitchFamily="2" charset="-78"/>
            </a:endParaRPr>
          </a:p>
        </p:txBody>
      </p:sp>
      <p:sp>
        <p:nvSpPr>
          <p:cNvPr id="1048602" name="TextBox 28"/>
          <p:cNvSpPr txBox="1"/>
          <p:nvPr/>
        </p:nvSpPr>
        <p:spPr>
          <a:xfrm>
            <a:off x="996178" y="3242447"/>
            <a:ext cx="82550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سیستم</a:t>
            </a:r>
            <a:endParaRPr lang="fa-IR" dirty="0">
              <a:solidFill>
                <a:prstClr val="white"/>
              </a:solidFill>
              <a:cs typeface="B Mitra" panose="00000400000000000000" pitchFamily="2" charset="-78"/>
            </a:endParaRPr>
          </a:p>
        </p:txBody>
      </p:sp>
      <p:sp>
        <p:nvSpPr>
          <p:cNvPr id="1048603" name="TextBox 29"/>
          <p:cNvSpPr txBox="1"/>
          <p:nvPr/>
        </p:nvSpPr>
        <p:spPr>
          <a:xfrm>
            <a:off x="960059" y="2665948"/>
            <a:ext cx="50419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باز</a:t>
            </a:r>
            <a:endParaRPr lang="fa-IR" dirty="0">
              <a:solidFill>
                <a:prstClr val="white"/>
              </a:solidFill>
              <a:cs typeface="B Mitra" panose="00000400000000000000" pitchFamily="2" charset="-78"/>
            </a:endParaRPr>
          </a:p>
        </p:txBody>
      </p:sp>
      <p:cxnSp>
        <p:nvCxnSpPr>
          <p:cNvPr id="3" name="Straight Connector 2"/>
          <p:cNvCxnSpPr/>
          <p:nvPr/>
        </p:nvCxnSpPr>
        <p:spPr>
          <a:xfrm flipV="1">
            <a:off x="2193732" y="2167564"/>
            <a:ext cx="4308438" cy="25712"/>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2193732" y="2436926"/>
            <a:ext cx="4308438" cy="33644"/>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841974" y="2508713"/>
            <a:ext cx="13223" cy="2036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1427300" y="2497554"/>
            <a:ext cx="13223" cy="2036587"/>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30" name="Table 6"/>
          <p:cNvGraphicFramePr>
            <a:graphicFrameLocks noGrp="1"/>
          </p:cNvGraphicFramePr>
          <p:nvPr>
            <p:extLst>
              <p:ext uri="{D42A27DB-BD31-4B8C-83A1-F6EECF244321}">
                <p14:modId xmlns:p14="http://schemas.microsoft.com/office/powerpoint/2010/main" val="2607724943"/>
              </p:ext>
            </p:extLst>
          </p:nvPr>
        </p:nvGraphicFramePr>
        <p:xfrm>
          <a:off x="2368231" y="2749722"/>
          <a:ext cx="3914158" cy="1661187"/>
        </p:xfrm>
        <a:graphic>
          <a:graphicData uri="http://schemas.openxmlformats.org/drawingml/2006/table">
            <a:tbl>
              <a:tblPr rtl="1" firstRow="1" bandRow="1">
                <a:tableStyleId>{5C22544A-7EE6-4342-B048-85BDC9FD1C3A}</a:tableStyleId>
              </a:tblPr>
              <a:tblGrid>
                <a:gridCol w="1953790"/>
                <a:gridCol w="1960368"/>
              </a:tblGrid>
              <a:tr h="838227">
                <a:tc>
                  <a:txBody>
                    <a:bodyPr/>
                    <a:lstStyle/>
                    <a:p>
                      <a:pPr algn="ctr" rtl="1"/>
                      <a:endParaRPr lang="fa-IR" sz="1600" b="0" dirty="0" smtClean="0">
                        <a:cs typeface="B Mitra" panose="00000400000000000000" pitchFamily="2" charset="-78"/>
                      </a:endParaRPr>
                    </a:p>
                    <a:p>
                      <a:pPr algn="ctr" rtl="1"/>
                      <a:r>
                        <a:rPr lang="fa-IR" sz="1600" b="0" dirty="0" smtClean="0">
                          <a:cs typeface="B Mitra" panose="00000400000000000000" pitchFamily="2" charset="-78"/>
                        </a:rPr>
                        <a:t>اسرار تجاری</a:t>
                      </a:r>
                      <a:endParaRPr lang="fa-IR" sz="1600" b="0" dirty="0">
                        <a:cs typeface="B Mitra" panose="00000400000000000000" pitchFamily="2" charset="-78"/>
                      </a:endParaRPr>
                    </a:p>
                  </a:txBody>
                  <a:tcPr/>
                </a:tc>
                <a:tc>
                  <a:txBody>
                    <a:bodyPr/>
                    <a:lstStyle/>
                    <a:p>
                      <a:pPr algn="ctr" rtl="1"/>
                      <a:endParaRPr lang="fa-IR" sz="1600" b="0" dirty="0" smtClean="0">
                        <a:cs typeface="B Mitra" panose="00000400000000000000" pitchFamily="2" charset="-78"/>
                      </a:endParaRPr>
                    </a:p>
                    <a:p>
                      <a:pPr algn="ctr" rtl="1"/>
                      <a:r>
                        <a:rPr lang="fa-IR" sz="1600" b="0" dirty="0" smtClean="0">
                          <a:cs typeface="B Mitra" panose="00000400000000000000" pitchFamily="2" charset="-78"/>
                        </a:rPr>
                        <a:t>ثبت امتیاز</a:t>
                      </a:r>
                      <a:endParaRPr lang="fa-IR" sz="1600" b="0" dirty="0">
                        <a:cs typeface="B Mitra" panose="00000400000000000000" pitchFamily="2" charset="-78"/>
                      </a:endParaRPr>
                    </a:p>
                  </a:txBody>
                  <a:tcPr/>
                </a:tc>
              </a:tr>
              <a:tr h="786641">
                <a:tc>
                  <a:txBody>
                    <a:bodyPr/>
                    <a:lstStyle/>
                    <a:p>
                      <a:pPr algn="ctr" rtl="1"/>
                      <a:endParaRPr lang="fa-IR" sz="1600" b="0" dirty="0" smtClean="0">
                        <a:solidFill>
                          <a:schemeClr val="bg1"/>
                        </a:solidFill>
                        <a:cs typeface="B Mitra" panose="00000400000000000000" pitchFamily="2" charset="-78"/>
                      </a:endParaRPr>
                    </a:p>
                    <a:p>
                      <a:pPr algn="ctr" rtl="1"/>
                      <a:r>
                        <a:rPr lang="fa-IR" sz="1600" b="0" dirty="0" smtClean="0">
                          <a:solidFill>
                            <a:schemeClr val="bg1"/>
                          </a:solidFill>
                          <a:cs typeface="B Mitra" panose="00000400000000000000" pitchFamily="2" charset="-78"/>
                        </a:rPr>
                        <a:t>انتشار تکنولوژی</a:t>
                      </a:r>
                    </a:p>
                    <a:p>
                      <a:pPr algn="ctr" rtl="1"/>
                      <a:endParaRPr lang="fa-IR" sz="1600" b="0" dirty="0">
                        <a:solidFill>
                          <a:schemeClr val="bg1"/>
                        </a:solidFill>
                        <a:cs typeface="B Mitra" panose="00000400000000000000" pitchFamily="2" charset="-78"/>
                      </a:endParaRPr>
                    </a:p>
                  </a:txBody>
                  <a:tcPr>
                    <a:solidFill>
                      <a:schemeClr val="accent1"/>
                    </a:solidFill>
                  </a:tcPr>
                </a:tc>
                <a:tc>
                  <a:txBody>
                    <a:bodyPr/>
                    <a:lstStyle/>
                    <a:p>
                      <a:pPr algn="ctr" rtl="1"/>
                      <a:endParaRPr lang="fa-IR" sz="1600" b="0" dirty="0" smtClean="0">
                        <a:solidFill>
                          <a:schemeClr val="bg1"/>
                        </a:solidFill>
                        <a:cs typeface="B Mitra" panose="00000400000000000000" pitchFamily="2" charset="-78"/>
                      </a:endParaRPr>
                    </a:p>
                    <a:p>
                      <a:pPr algn="ctr" rtl="1"/>
                      <a:r>
                        <a:rPr lang="fa-IR" sz="1600" b="0" dirty="0" smtClean="0">
                          <a:solidFill>
                            <a:schemeClr val="bg1"/>
                          </a:solidFill>
                          <a:cs typeface="B Mitra" panose="00000400000000000000" pitchFamily="2" charset="-78"/>
                        </a:rPr>
                        <a:t>واگذاری محدود امتیاز</a:t>
                      </a:r>
                      <a:endParaRPr lang="fa-IR" sz="1600" b="0" dirty="0">
                        <a:solidFill>
                          <a:schemeClr val="bg1"/>
                        </a:solidFill>
                        <a:cs typeface="B Mitra" panose="00000400000000000000" pitchFamily="2" charset="-78"/>
                      </a:endParaRPr>
                    </a:p>
                  </a:txBody>
                  <a:tcPr>
                    <a:solidFill>
                      <a:schemeClr val="accent1"/>
                    </a:solidFill>
                  </a:tcPr>
                </a:tc>
              </a:tr>
            </a:tbl>
          </a:graphicData>
        </a:graphic>
      </p:graphicFrame>
    </p:spTree>
    <p:extLst>
      <p:ext uri="{BB962C8B-B14F-4D97-AF65-F5344CB8AC3E}">
        <p14:creationId xmlns:p14="http://schemas.microsoft.com/office/powerpoint/2010/main" val="11113052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48593"/>
                                        </p:tgtEl>
                                        <p:attrNameLst>
                                          <p:attrName>style.visibility</p:attrName>
                                        </p:attrNameLst>
                                      </p:cBhvr>
                                      <p:to>
                                        <p:strVal val="visible"/>
                                      </p:to>
                                    </p:set>
                                    <p:animEffect transition="in" filter="wipe(right)">
                                      <p:cBhvr>
                                        <p:cTn id="7" dur="500"/>
                                        <p:tgtEl>
                                          <p:spTgt spid="104859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48594"/>
                                        </p:tgtEl>
                                        <p:attrNameLst>
                                          <p:attrName>style.visibility</p:attrName>
                                        </p:attrNameLst>
                                      </p:cBhvr>
                                      <p:to>
                                        <p:strVal val="visible"/>
                                      </p:to>
                                    </p:set>
                                    <p:animEffect transition="in" filter="wipe(right)">
                                      <p:cBhvr>
                                        <p:cTn id="10" dur="500"/>
                                        <p:tgtEl>
                                          <p:spTgt spid="104859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48595"/>
                                        </p:tgtEl>
                                        <p:attrNameLst>
                                          <p:attrName>style.visibility</p:attrName>
                                        </p:attrNameLst>
                                      </p:cBhvr>
                                      <p:to>
                                        <p:strVal val="visible"/>
                                      </p:to>
                                    </p:set>
                                    <p:animEffect transition="in" filter="wipe(right)">
                                      <p:cBhvr>
                                        <p:cTn id="13" dur="500"/>
                                        <p:tgtEl>
                                          <p:spTgt spid="1048595"/>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048590"/>
                                        </p:tgtEl>
                                        <p:attrNameLst>
                                          <p:attrName>style.visibility</p:attrName>
                                        </p:attrNameLst>
                                      </p:cBhvr>
                                      <p:to>
                                        <p:strVal val="visible"/>
                                      </p:to>
                                    </p:set>
                                    <p:animEffect transition="in" filter="wipe(right)">
                                      <p:cBhvr>
                                        <p:cTn id="16" dur="500"/>
                                        <p:tgtEl>
                                          <p:spTgt spid="1048590"/>
                                        </p:tgtEl>
                                      </p:cBhvr>
                                    </p:animEffect>
                                  </p:childTnLst>
                                </p:cTn>
                              </p:par>
                              <p:par>
                                <p:cTn id="17" presetID="22" presetClass="entr" presetSubtype="2"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500"/>
                                        <p:tgtEl>
                                          <p:spTgt spid="3"/>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048591"/>
                                        </p:tgtEl>
                                        <p:attrNameLst>
                                          <p:attrName>style.visibility</p:attrName>
                                        </p:attrNameLst>
                                      </p:cBhvr>
                                      <p:to>
                                        <p:strVal val="visible"/>
                                      </p:to>
                                    </p:set>
                                    <p:animEffect transition="in" filter="wipe(right)">
                                      <p:cBhvr>
                                        <p:cTn id="22" dur="500"/>
                                        <p:tgtEl>
                                          <p:spTgt spid="1048591"/>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048592"/>
                                        </p:tgtEl>
                                        <p:attrNameLst>
                                          <p:attrName>style.visibility</p:attrName>
                                        </p:attrNameLst>
                                      </p:cBhvr>
                                      <p:to>
                                        <p:strVal val="visible"/>
                                      </p:to>
                                    </p:set>
                                    <p:animEffect transition="in" filter="wipe(right)">
                                      <p:cBhvr>
                                        <p:cTn id="25" dur="500"/>
                                        <p:tgtEl>
                                          <p:spTgt spid="1048592"/>
                                        </p:tgtEl>
                                      </p:cBhvr>
                                    </p:animEffect>
                                  </p:childTnLst>
                                </p:cTn>
                              </p:par>
                              <p:par>
                                <p:cTn id="26" presetID="22" presetClass="entr" presetSubtype="2"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right)">
                                      <p:cBhvr>
                                        <p:cTn id="28" dur="500"/>
                                        <p:tgtEl>
                                          <p:spTgt spid="28"/>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048588"/>
                                        </p:tgtEl>
                                        <p:attrNameLst>
                                          <p:attrName>style.visibility</p:attrName>
                                        </p:attrNameLst>
                                      </p:cBhvr>
                                      <p:to>
                                        <p:strVal val="visible"/>
                                      </p:to>
                                    </p:set>
                                    <p:animEffect transition="in" filter="wipe(right)">
                                      <p:cBhvr>
                                        <p:cTn id="31" dur="500"/>
                                        <p:tgtEl>
                                          <p:spTgt spid="1048588"/>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048586"/>
                                        </p:tgtEl>
                                        <p:attrNameLst>
                                          <p:attrName>style.visibility</p:attrName>
                                        </p:attrNameLst>
                                      </p:cBhvr>
                                      <p:to>
                                        <p:strVal val="visible"/>
                                      </p:to>
                                    </p:set>
                                    <p:animEffect transition="in" filter="wipe(right)">
                                      <p:cBhvr>
                                        <p:cTn id="34" dur="500"/>
                                        <p:tgtEl>
                                          <p:spTgt spid="1048586"/>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048589"/>
                                        </p:tgtEl>
                                        <p:attrNameLst>
                                          <p:attrName>style.visibility</p:attrName>
                                        </p:attrNameLst>
                                      </p:cBhvr>
                                      <p:to>
                                        <p:strVal val="visible"/>
                                      </p:to>
                                    </p:set>
                                    <p:animEffect transition="in" filter="wipe(right)">
                                      <p:cBhvr>
                                        <p:cTn id="37" dur="500"/>
                                        <p:tgtEl>
                                          <p:spTgt spid="1048589"/>
                                        </p:tgtEl>
                                      </p:cBhvr>
                                    </p:animEffect>
                                  </p:childTnLst>
                                </p:cTn>
                              </p:par>
                              <p:par>
                                <p:cTn id="38" presetID="22" presetClass="entr" presetSubtype="2"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right)">
                                      <p:cBhvr>
                                        <p:cTn id="40" dur="500"/>
                                        <p:tgtEl>
                                          <p:spTgt spid="31"/>
                                        </p:tgtEl>
                                      </p:cBhvr>
                                    </p:animEffect>
                                  </p:childTnLst>
                                </p:cTn>
                              </p:par>
                              <p:par>
                                <p:cTn id="41" presetID="22" presetClass="entr" presetSubtype="2"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right)">
                                      <p:cBhvr>
                                        <p:cTn id="43" dur="500"/>
                                        <p:tgtEl>
                                          <p:spTgt spid="39"/>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1048603"/>
                                        </p:tgtEl>
                                        <p:attrNameLst>
                                          <p:attrName>style.visibility</p:attrName>
                                        </p:attrNameLst>
                                      </p:cBhvr>
                                      <p:to>
                                        <p:strVal val="visible"/>
                                      </p:to>
                                    </p:set>
                                    <p:animEffect transition="in" filter="wipe(right)">
                                      <p:cBhvr>
                                        <p:cTn id="46" dur="500"/>
                                        <p:tgtEl>
                                          <p:spTgt spid="1048603"/>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1048601"/>
                                        </p:tgtEl>
                                        <p:attrNameLst>
                                          <p:attrName>style.visibility</p:attrName>
                                        </p:attrNameLst>
                                      </p:cBhvr>
                                      <p:to>
                                        <p:strVal val="visible"/>
                                      </p:to>
                                    </p:set>
                                    <p:animEffect transition="in" filter="wipe(right)">
                                      <p:cBhvr>
                                        <p:cTn id="49" dur="500"/>
                                        <p:tgtEl>
                                          <p:spTgt spid="1048601"/>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048597"/>
                                        </p:tgtEl>
                                        <p:attrNameLst>
                                          <p:attrName>style.visibility</p:attrName>
                                        </p:attrNameLst>
                                      </p:cBhvr>
                                      <p:to>
                                        <p:strVal val="visible"/>
                                      </p:to>
                                    </p:set>
                                    <p:animEffect transition="in" filter="wipe(down)">
                                      <p:cBhvr>
                                        <p:cTn id="52" dur="500"/>
                                        <p:tgtEl>
                                          <p:spTgt spid="1048597"/>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1048598"/>
                                        </p:tgtEl>
                                        <p:attrNameLst>
                                          <p:attrName>style.visibility</p:attrName>
                                        </p:attrNameLst>
                                      </p:cBhvr>
                                      <p:to>
                                        <p:strVal val="visible"/>
                                      </p:to>
                                    </p:set>
                                    <p:animEffect transition="in" filter="wipe(right)">
                                      <p:cBhvr>
                                        <p:cTn id="55" dur="500"/>
                                        <p:tgtEl>
                                          <p:spTgt spid="1048598"/>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048602"/>
                                        </p:tgtEl>
                                        <p:attrNameLst>
                                          <p:attrName>style.visibility</p:attrName>
                                        </p:attrNameLst>
                                      </p:cBhvr>
                                      <p:to>
                                        <p:strVal val="visible"/>
                                      </p:to>
                                    </p:set>
                                    <p:animEffect transition="in" filter="wipe(down)">
                                      <p:cBhvr>
                                        <p:cTn id="58" dur="500"/>
                                        <p:tgtEl>
                                          <p:spTgt spid="1048602"/>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048587"/>
                                        </p:tgtEl>
                                        <p:attrNameLst>
                                          <p:attrName>style.visibility</p:attrName>
                                        </p:attrNameLst>
                                      </p:cBhvr>
                                      <p:to>
                                        <p:strVal val="visible"/>
                                      </p:to>
                                    </p:set>
                                    <p:animEffect transition="in" filter="wipe(right)">
                                      <p:cBhvr>
                                        <p:cTn id="61" dur="500"/>
                                        <p:tgtEl>
                                          <p:spTgt spid="104858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048599"/>
                                        </p:tgtEl>
                                        <p:attrNameLst>
                                          <p:attrName>style.visibility</p:attrName>
                                        </p:attrNameLst>
                                      </p:cBhvr>
                                      <p:to>
                                        <p:strVal val="visible"/>
                                      </p:to>
                                    </p:set>
                                    <p:animEffect transition="in" filter="wipe(down)">
                                      <p:cBhvr>
                                        <p:cTn id="66" dur="500"/>
                                        <p:tgtEl>
                                          <p:spTgt spid="1048599"/>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1048600"/>
                                        </p:tgtEl>
                                        <p:attrNameLst>
                                          <p:attrName>style.visibility</p:attrName>
                                        </p:attrNameLst>
                                      </p:cBhvr>
                                      <p:to>
                                        <p:strVal val="visible"/>
                                      </p:to>
                                    </p:set>
                                    <p:animEffect transition="in" filter="wipe(down)">
                                      <p:cBhvr>
                                        <p:cTn id="69" dur="500"/>
                                        <p:tgtEl>
                                          <p:spTgt spid="104860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048596"/>
                                        </p:tgtEl>
                                        <p:attrNameLst>
                                          <p:attrName>style.visibility</p:attrName>
                                        </p:attrNameLst>
                                      </p:cBhvr>
                                      <p:to>
                                        <p:strVal val="visible"/>
                                      </p:to>
                                    </p:set>
                                    <p:animEffect transition="in" filter="fade">
                                      <p:cBhvr>
                                        <p:cTn id="74" dur="500"/>
                                        <p:tgtEl>
                                          <p:spTgt spid="1048596"/>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1048585">
                                            <p:txEl>
                                              <p:pRg st="0" end="0"/>
                                            </p:txEl>
                                          </p:spTgt>
                                        </p:tgtEl>
                                      </p:cBhvr>
                                    </p:animEffect>
                                    <p:animScale>
                                      <p:cBhvr>
                                        <p:cTn id="79" dur="250" autoRev="1" fill="hold"/>
                                        <p:tgtEl>
                                          <p:spTgt spid="1048585">
                                            <p:txEl>
                                              <p:pRg st="0" end="0"/>
                                            </p:txEl>
                                          </p:spTgt>
                                        </p:tgtEl>
                                      </p:cBhvr>
                                      <p:by x="105000" y="105000"/>
                                    </p:animScale>
                                  </p:childTnLst>
                                </p:cTn>
                              </p:par>
                              <p:par>
                                <p:cTn id="80" presetID="26" presetClass="emph" presetSubtype="0" fill="hold" nodeType="withEffect">
                                  <p:stCondLst>
                                    <p:cond delay="0"/>
                                  </p:stCondLst>
                                  <p:childTnLst>
                                    <p:animEffect transition="out" filter="fade">
                                      <p:cBhvr>
                                        <p:cTn id="81" dur="500" tmFilter="0, 0; .2, .5; .8, .5; 1, 0"/>
                                        <p:tgtEl>
                                          <p:spTgt spid="1048585">
                                            <p:txEl>
                                              <p:pRg st="1" end="1"/>
                                            </p:txEl>
                                          </p:spTgt>
                                        </p:tgtEl>
                                      </p:cBhvr>
                                    </p:animEffect>
                                    <p:animScale>
                                      <p:cBhvr>
                                        <p:cTn id="82" dur="250" autoRev="1" fill="hold"/>
                                        <p:tgtEl>
                                          <p:spTgt spid="1048585">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6" grpId="0"/>
      <p:bldP spid="1048587" grpId="0"/>
      <p:bldP spid="1048588" grpId="0"/>
      <p:bldP spid="1048589" grpId="0"/>
      <p:bldP spid="1048590" grpId="0"/>
      <p:bldP spid="1048591" grpId="0"/>
      <p:bldP spid="1048592" grpId="0"/>
      <p:bldP spid="1048593" grpId="0"/>
      <p:bldP spid="1048594" grpId="0"/>
      <p:bldP spid="1048595" grpId="0"/>
      <p:bldP spid="1048596" grpId="0"/>
      <p:bldP spid="1048597" grpId="0"/>
      <p:bldP spid="1048598" grpId="0"/>
      <p:bldP spid="1048599" grpId="0"/>
      <p:bldP spid="1048600" grpId="0"/>
      <p:bldP spid="1048601" grpId="0"/>
      <p:bldP spid="1048602" grpId="0"/>
      <p:bldP spid="104860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6"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767" name="Content Placeholder 2"/>
          <p:cNvSpPr>
            <a:spLocks noGrp="1"/>
          </p:cNvSpPr>
          <p:nvPr>
            <p:ph idx="1"/>
          </p:nvPr>
        </p:nvSpPr>
        <p:spPr>
          <a:xfrm>
            <a:off x="457200" y="966091"/>
            <a:ext cx="8229600" cy="3628532"/>
          </a:xfrm>
        </p:spPr>
        <p:txBody>
          <a:bodyPr/>
          <a:lstStyle/>
          <a:p>
            <a:pPr marL="0" indent="0" algn="just" rtl="1">
              <a:buNone/>
            </a:pPr>
            <a:r>
              <a:rPr lang="fa-IR" sz="1800" b="1" dirty="0" smtClean="0">
                <a:cs typeface="B Mitra" panose="00000400000000000000" pitchFamily="2" charset="-78"/>
              </a:rPr>
              <a:t>استراتژی زیرسیستم های تکنولوژی</a:t>
            </a:r>
            <a:endParaRPr lang="zh-CN" altLang="en-US" dirty="0"/>
          </a:p>
          <a:p>
            <a:pPr algn="just" rtl="1">
              <a:buFont typeface="Wingdings" panose="05000000000000000000" pitchFamily="2" charset="2"/>
              <a:buChar char="ü"/>
            </a:pPr>
            <a:r>
              <a:rPr lang="fa-IR" sz="1600" b="1" dirty="0" smtClean="0">
                <a:cs typeface="B Mitra" panose="00000400000000000000" pitchFamily="2" charset="-78"/>
              </a:rPr>
              <a:t>استراتژی های محافظت</a:t>
            </a:r>
            <a:r>
              <a:rPr lang="en-US" altLang="fa-IR" sz="1600" b="1" dirty="0" smtClean="0">
                <a:cs typeface="B Mitra" panose="00000400000000000000" pitchFamily="2" charset="-78"/>
              </a:rPr>
              <a:t> </a:t>
            </a:r>
            <a:r>
              <a:rPr lang="fa-IR" altLang="en-US" sz="1600" b="1" dirty="0" smtClean="0">
                <a:cs typeface="B Mitra" panose="00000400000000000000" pitchFamily="2" charset="-78"/>
              </a:rPr>
              <a:t>از</a:t>
            </a:r>
            <a:r>
              <a:rPr lang="en-US" altLang="fa-IR" sz="1600" b="1" dirty="0" smtClean="0">
                <a:cs typeface="B Mitra" panose="00000400000000000000" pitchFamily="2" charset="-78"/>
              </a:rPr>
              <a:t> </a:t>
            </a:r>
            <a:r>
              <a:rPr lang="fa-IR" sz="1600" b="1" dirty="0" smtClean="0">
                <a:cs typeface="B Mitra" panose="00000400000000000000" pitchFamily="2" charset="-78"/>
              </a:rPr>
              <a:t>تکنولوژی</a:t>
            </a:r>
            <a:r>
              <a:rPr lang="en-US" altLang="fa-IR" sz="1600" b="1" dirty="0" smtClean="0">
                <a:cs typeface="B Mitra" panose="00000400000000000000" pitchFamily="2" charset="-78"/>
              </a:rPr>
              <a:t> 
</a:t>
            </a:r>
            <a:r>
              <a:rPr lang="fa-IR" altLang="en-US" sz="1600" b="1" dirty="0" smtClean="0">
                <a:cs typeface="B Mitra" panose="00000400000000000000" pitchFamily="2" charset="-78"/>
              </a:rPr>
              <a:t>شیوه</a:t>
            </a:r>
            <a:r>
              <a:rPr lang="en-US" altLang="fa-IR" sz="1600" b="1" dirty="0" smtClean="0">
                <a:cs typeface="B Mitra" panose="00000400000000000000" pitchFamily="2" charset="-78"/>
              </a:rPr>
              <a:t> </a:t>
            </a:r>
            <a:r>
              <a:rPr lang="fa-IR" altLang="en-US" sz="1600" b="1" dirty="0" smtClean="0">
                <a:cs typeface="B Mitra" panose="00000400000000000000" pitchFamily="2" charset="-78"/>
              </a:rPr>
              <a:t>های</a:t>
            </a:r>
            <a:r>
              <a:rPr lang="en-US" altLang="fa-IR" sz="1600" b="1" dirty="0" smtClean="0">
                <a:cs typeface="B Mitra" panose="00000400000000000000" pitchFamily="2" charset="-78"/>
              </a:rPr>
              <a:t> </a:t>
            </a:r>
            <a:r>
              <a:rPr lang="fa-IR" altLang="en-US" sz="1600" b="1" dirty="0" smtClean="0">
                <a:cs typeface="B Mitra" panose="00000400000000000000" pitchFamily="2" charset="-78"/>
              </a:rPr>
              <a:t>انتشار</a:t>
            </a:r>
            <a:r>
              <a:rPr lang="en-US" altLang="fa-IR" sz="1600" b="1" dirty="0" smtClean="0">
                <a:cs typeface="B Mitra" panose="00000400000000000000" pitchFamily="2" charset="-78"/>
              </a:rPr>
              <a:t> </a:t>
            </a:r>
            <a:r>
              <a:rPr lang="fa-IR" altLang="en-US" sz="1600" b="1" dirty="0" smtClean="0">
                <a:cs typeface="B Mitra" panose="00000400000000000000" pitchFamily="2" charset="-78"/>
              </a:rPr>
              <a:t>تکنولوژی</a:t>
            </a:r>
            <a:r>
              <a:rPr lang="en-US" altLang="fa-IR" sz="1600" b="1" dirty="0" smtClean="0">
                <a:cs typeface="B Mitra" panose="00000400000000000000" pitchFamily="2" charset="-78"/>
              </a:rPr>
              <a:t>
</a:t>
            </a:r>
            <a:r>
              <a:rPr lang="fa-IR" altLang="en-US" sz="1600" b="0" dirty="0" smtClean="0">
                <a:cs typeface="B Mitra" panose="00000400000000000000" pitchFamily="2" charset="-78"/>
              </a:rPr>
              <a:t>انتشار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تکنولوژی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محور</a:t>
            </a:r>
            <a:r>
              <a:rPr lang="en-US" altLang="fa-IR" sz="1600" b="0" dirty="0" smtClean="0">
                <a:cs typeface="B Mitra" panose="00000400000000000000" pitchFamily="2" charset="-78"/>
              </a:rPr>
              <a:t> : </a:t>
            </a:r>
            <a:r>
              <a:rPr lang="fa-IR" altLang="en-US" sz="1600" b="0" dirty="0" smtClean="0">
                <a:cs typeface="B Mitra" panose="00000400000000000000" pitchFamily="2" charset="-78"/>
              </a:rPr>
              <a:t>انتشار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یک</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تکنولوژی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خاص</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بنگاه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صنایع</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و</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مناطق</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انتشار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سازمان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محور</a:t>
            </a:r>
            <a:r>
              <a:rPr lang="en-US" altLang="fa-IR" sz="1600" b="0" dirty="0" smtClean="0">
                <a:cs typeface="B Mitra" panose="00000400000000000000" pitchFamily="2" charset="-78"/>
              </a:rPr>
              <a:t> : </a:t>
            </a:r>
            <a:r>
              <a:rPr lang="fa-IR" altLang="en-US" sz="1600" b="0" dirty="0" smtClean="0">
                <a:cs typeface="B Mitra" panose="00000400000000000000" pitchFamily="2" charset="-78"/>
              </a:rPr>
              <a:t>ارتقای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قابلیت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تکنولوژیکی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سازمان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ویژه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انتشار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صنعت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محور</a:t>
            </a:r>
            <a:r>
              <a:rPr lang="en-US" altLang="fa-IR" sz="1600" b="0" dirty="0" smtClean="0">
                <a:cs typeface="B Mitra" panose="00000400000000000000" pitchFamily="2" charset="-78"/>
              </a:rPr>
              <a:t> : </a:t>
            </a:r>
            <a:r>
              <a:rPr lang="fa-IR" altLang="en-US" sz="1600" b="0" dirty="0" smtClean="0">
                <a:cs typeface="B Mitra" panose="00000400000000000000" pitchFamily="2" charset="-78"/>
              </a:rPr>
              <a:t>تقویت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یا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بازسازی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رقابت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پذیری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تکنولوژیکی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صنعت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خاص</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انتشار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منطقه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محور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ارتقتی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قابلیت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تکنولوژیکی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یا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بازسازی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شبکه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تکنولوژی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در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منطقه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خاص</a:t>
            </a:r>
            <a:r>
              <a:rPr lang="en-US" altLang="fa-IR" sz="1600" b="0" dirty="0" smtClean="0">
                <a:cs typeface="B Mitra" panose="00000400000000000000" pitchFamily="2" charset="-78"/>
              </a:rPr>
              <a:t> </a:t>
            </a:r>
            <a:endParaRPr lang="fa-IR" sz="1600" dirty="0">
              <a:cs typeface="B Mitra" panose="00000400000000000000" pitchFamily="2" charset="-78"/>
            </a:endParaRPr>
          </a:p>
        </p:txBody>
      </p:sp>
      <p:pic>
        <p:nvPicPr>
          <p:cNvPr id="2097329" name="Picture 3"/>
          <p:cNvPicPr>
            <a:picLocks noChangeAspect="1"/>
          </p:cNvPicPr>
          <p:nvPr/>
        </p:nvPicPr>
        <p:blipFill>
          <a:blip r:embed="rId2"/>
          <a:stretch>
            <a:fillRect/>
          </a:stretch>
        </p:blipFill>
        <p:spPr>
          <a:xfrm>
            <a:off x="457200" y="4701287"/>
            <a:ext cx="3511685" cy="333375"/>
          </a:xfrm>
          <a:prstGeom prst="rect">
            <a:avLst/>
          </a:prstGeom>
        </p:spPr>
      </p:pic>
      <p:pic>
        <p:nvPicPr>
          <p:cNvPr id="2097330"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331" name="Picture 5"/>
          <p:cNvPicPr>
            <a:picLocks noChangeAspect="1"/>
          </p:cNvPicPr>
          <p:nvPr/>
        </p:nvPicPr>
        <p:blipFill>
          <a:blip r:embed="rId3"/>
          <a:stretch>
            <a:fillRect/>
          </a:stretch>
        </p:blipFill>
        <p:spPr>
          <a:xfrm>
            <a:off x="0" y="0"/>
            <a:ext cx="707137" cy="707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767">
                                            <p:txEl>
                                              <p:pRg st="0" end="0"/>
                                            </p:txEl>
                                          </p:spTgt>
                                        </p:tgtEl>
                                      </p:cBhvr>
                                    </p:animEffect>
                                    <p:animScale>
                                      <p:cBhvr>
                                        <p:cTn id="7" dur="250" autoRev="1" fill="hold"/>
                                        <p:tgtEl>
                                          <p:spTgt spid="1048767">
                                            <p:txEl>
                                              <p:pRg st="0" end="0"/>
                                            </p:txEl>
                                          </p:spTgt>
                                        </p:tgtEl>
                                      </p:cBhvr>
                                      <p:by x="105000" y="105000"/>
                                    </p:animScale>
                                  </p:childTnLst>
                                </p:cTn>
                              </p:par>
                              <p:par>
                                <p:cTn id="8" presetID="22" presetClass="entr" presetSubtype="4" fill="hold" nodeType="withEffect">
                                  <p:stCondLst>
                                    <p:cond delay="0"/>
                                  </p:stCondLst>
                                  <p:childTnLst>
                                    <p:set>
                                      <p:cBhvr>
                                        <p:cTn id="9" dur="1" fill="hold">
                                          <p:stCondLst>
                                            <p:cond delay="0"/>
                                          </p:stCondLst>
                                        </p:cTn>
                                        <p:tgtEl>
                                          <p:spTgt spid="1048767">
                                            <p:txEl>
                                              <p:pRg st="1" end="1"/>
                                            </p:txEl>
                                          </p:spTgt>
                                        </p:tgtEl>
                                        <p:attrNameLst>
                                          <p:attrName>style.visibility</p:attrName>
                                        </p:attrNameLst>
                                      </p:cBhvr>
                                      <p:to>
                                        <p:strVal val="visible"/>
                                      </p:to>
                                    </p:set>
                                    <p:animEffect transition="in" filter="wipe(down)">
                                      <p:cBhvr>
                                        <p:cTn id="10" dur="500"/>
                                        <p:tgtEl>
                                          <p:spTgt spid="10487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8"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769" name="Content Placeholder 2"/>
          <p:cNvSpPr>
            <a:spLocks noGrp="1"/>
          </p:cNvSpPr>
          <p:nvPr>
            <p:ph idx="1"/>
          </p:nvPr>
        </p:nvSpPr>
        <p:spPr>
          <a:xfrm>
            <a:off x="457200" y="966091"/>
            <a:ext cx="8229600" cy="3628532"/>
          </a:xfrm>
        </p:spPr>
        <p:txBody>
          <a:bodyPr/>
          <a:lstStyle/>
          <a:p>
            <a:pPr marL="0" indent="0" algn="just" rtl="1">
              <a:buNone/>
            </a:pPr>
            <a:r>
              <a:rPr lang="fa-IR" sz="1800" b="1" dirty="0" smtClean="0">
                <a:cs typeface="B Mitra" panose="00000400000000000000" pitchFamily="2" charset="-78"/>
              </a:rPr>
              <a:t>استراتژی زیرسیستم های تکنولوژی</a:t>
            </a:r>
            <a:endParaRPr lang="zh-CN" altLang="en-US"/>
          </a:p>
          <a:p>
            <a:pPr algn="just" rtl="1">
              <a:buFont typeface="Wingdings" panose="05000000000000000000" pitchFamily="2" charset="2"/>
              <a:buChar char="ü"/>
            </a:pPr>
            <a:r>
              <a:rPr lang="fa-IR" sz="1600" b="1" dirty="0" smtClean="0">
                <a:cs typeface="B Mitra" panose="00000400000000000000" pitchFamily="2" charset="-78"/>
              </a:rPr>
              <a:t>استراتژی های محافظت</a:t>
            </a:r>
            <a:r>
              <a:rPr lang="en-US" altLang="fa-IR" sz="1600" b="1" dirty="0" smtClean="0">
                <a:cs typeface="B Mitra" panose="00000400000000000000" pitchFamily="2" charset="-78"/>
              </a:rPr>
              <a:t> </a:t>
            </a:r>
            <a:r>
              <a:rPr lang="fa-IR" altLang="en-US" sz="1600" b="1" dirty="0" smtClean="0">
                <a:cs typeface="B Mitra" panose="00000400000000000000" pitchFamily="2" charset="-78"/>
              </a:rPr>
              <a:t>از</a:t>
            </a:r>
            <a:r>
              <a:rPr lang="en-US" altLang="fa-IR" sz="1600" b="1" dirty="0" smtClean="0">
                <a:cs typeface="B Mitra" panose="00000400000000000000" pitchFamily="2" charset="-78"/>
              </a:rPr>
              <a:t> </a:t>
            </a:r>
            <a:r>
              <a:rPr lang="fa-IR" sz="1600" b="1" dirty="0" smtClean="0">
                <a:cs typeface="B Mitra" panose="00000400000000000000" pitchFamily="2" charset="-78"/>
              </a:rPr>
              <a:t>تکنولوژی</a:t>
            </a:r>
            <a:r>
              <a:rPr lang="en-US" altLang="fa-IR" sz="1600" b="1" dirty="0" smtClean="0">
                <a:cs typeface="B Mitra" panose="00000400000000000000" pitchFamily="2" charset="-78"/>
              </a:rPr>
              <a:t> 
</a:t>
            </a:r>
            <a:r>
              <a:rPr lang="fa-IR" altLang="en-US" sz="1600" b="1" dirty="0" smtClean="0">
                <a:cs typeface="B Mitra" panose="00000400000000000000" pitchFamily="2" charset="-78"/>
              </a:rPr>
              <a:t>نوع</a:t>
            </a:r>
            <a:r>
              <a:rPr lang="en-US" altLang="fa-IR" sz="1600" b="1" dirty="0" smtClean="0">
                <a:cs typeface="B Mitra" panose="00000400000000000000" pitchFamily="2" charset="-78"/>
              </a:rPr>
              <a:t> </a:t>
            </a:r>
            <a:r>
              <a:rPr lang="fa-IR" altLang="en-US" sz="1600" b="1" dirty="0" smtClean="0">
                <a:cs typeface="B Mitra" panose="00000400000000000000" pitchFamily="2" charset="-78"/>
              </a:rPr>
              <a:t>دیگر</a:t>
            </a:r>
            <a:r>
              <a:rPr lang="en-US" altLang="fa-IR" sz="1600" b="1" dirty="0" smtClean="0">
                <a:cs typeface="B Mitra" panose="00000400000000000000" pitchFamily="2" charset="-78"/>
              </a:rPr>
              <a:t> </a:t>
            </a:r>
            <a:r>
              <a:rPr lang="fa-IR" altLang="en-US" sz="1600" b="1" dirty="0" smtClean="0">
                <a:cs typeface="B Mitra" panose="00000400000000000000" pitchFamily="2" charset="-78"/>
              </a:rPr>
              <a:t>دسته</a:t>
            </a:r>
            <a:r>
              <a:rPr lang="en-US" altLang="fa-IR" sz="1600" b="1" dirty="0" smtClean="0">
                <a:cs typeface="B Mitra" panose="00000400000000000000" pitchFamily="2" charset="-78"/>
              </a:rPr>
              <a:t> </a:t>
            </a:r>
            <a:r>
              <a:rPr lang="fa-IR" altLang="en-US" sz="1600" b="1" dirty="0" smtClean="0">
                <a:cs typeface="B Mitra" panose="00000400000000000000" pitchFamily="2" charset="-78"/>
              </a:rPr>
              <a:t>بندی</a:t>
            </a:r>
            <a:r>
              <a:rPr lang="en-US" altLang="fa-IR" sz="1600" b="1" dirty="0" smtClean="0">
                <a:cs typeface="B Mitra" panose="00000400000000000000" pitchFamily="2" charset="-78"/>
              </a:rPr>
              <a:t> </a:t>
            </a:r>
            <a:r>
              <a:rPr lang="fa-IR" altLang="en-US" sz="1600" b="1" dirty="0" smtClean="0">
                <a:cs typeface="B Mitra" panose="00000400000000000000" pitchFamily="2" charset="-78"/>
              </a:rPr>
              <a:t>محافظت</a:t>
            </a:r>
            <a:r>
              <a:rPr lang="en-US" altLang="fa-IR" sz="1600" b="1" dirty="0" smtClean="0">
                <a:cs typeface="B Mitra" panose="00000400000000000000" pitchFamily="2" charset="-78"/>
              </a:rPr>
              <a:t> </a:t>
            </a:r>
            <a:r>
              <a:rPr lang="fa-IR" altLang="en-US" sz="1600" b="1" dirty="0" smtClean="0">
                <a:cs typeface="B Mitra" panose="00000400000000000000" pitchFamily="2" charset="-78"/>
              </a:rPr>
              <a:t>از</a:t>
            </a:r>
            <a:r>
              <a:rPr lang="en-US" altLang="fa-IR" sz="1600" b="1" dirty="0" smtClean="0">
                <a:cs typeface="B Mitra" panose="00000400000000000000" pitchFamily="2" charset="-78"/>
              </a:rPr>
              <a:t> </a:t>
            </a:r>
            <a:r>
              <a:rPr lang="fa-IR" altLang="en-US" sz="1600" b="1" dirty="0" smtClean="0">
                <a:cs typeface="B Mitra" panose="00000400000000000000" pitchFamily="2" charset="-78"/>
              </a:rPr>
              <a:t>تکنولوژی</a:t>
            </a:r>
            <a:r>
              <a:rPr lang="en-US" altLang="fa-IR" sz="1600" b="1" dirty="0" smtClean="0">
                <a:cs typeface="B Mitra" panose="00000400000000000000" pitchFamily="2" charset="-78"/>
              </a:rPr>
              <a:t>
</a:t>
            </a:r>
            <a:r>
              <a:rPr lang="fa-IR" altLang="en-US" sz="1600" b="0" dirty="0" smtClean="0">
                <a:cs typeface="B Mitra" panose="00000400000000000000" pitchFamily="2" charset="-78"/>
              </a:rPr>
              <a:t>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سیستم</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کاملا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اختصاصی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سیستم</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هایی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هستند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که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تکنولوژی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مورد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استفاده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آنها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در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مالکیت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سازمان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است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و</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از</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طریق</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مکانیسم</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هایی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مثل</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ثبت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اختراع</a:t>
            </a:r>
            <a:r>
              <a:rPr lang="en-US" altLang="fa-IR" sz="1600" b="0" dirty="0" smtClean="0">
                <a:cs typeface="B Mitra" panose="00000400000000000000" pitchFamily="2" charset="-78"/>
              </a:rPr>
              <a:t> </a:t>
            </a:r>
            <a:r>
              <a:rPr lang="fa-IR" altLang="en-US" sz="1600" b="0" dirty="0" smtClean="0">
                <a:cs typeface="B Mitra" panose="00000400000000000000" pitchFamily="2" charset="-78"/>
              </a:rPr>
              <a:t>،</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حقوق</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مؤلف</a:t>
            </a:r>
            <a:r>
              <a:rPr lang="en-US" altLang="fa-IR" sz="1600" b="0" dirty="0" smtClean="0">
                <a:cs typeface="B Mitra" panose="00000400000000000000" pitchFamily="2" charset="-78"/>
              </a:rPr>
              <a:t>  </a:t>
            </a:r>
            <a:r>
              <a:rPr lang="fa-IR" altLang="en-US" sz="1600" b="0" dirty="0" smtClean="0">
                <a:cs typeface="B Mitra" panose="00000400000000000000" pitchFamily="2" charset="-78"/>
              </a:rPr>
              <a:t>،</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اسرار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تجاری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و</a:t>
            </a:r>
            <a:r>
              <a:rPr lang="en-US" altLang="fa-IR" sz="1600" b="0" dirty="0" smtClean="0">
                <a:cs typeface="B Mitra" panose="00000400000000000000" pitchFamily="2" charset="-78"/>
              </a:rPr>
              <a:t> ... </a:t>
            </a:r>
            <a:r>
              <a:rPr lang="fa-IR" altLang="en-US" sz="1600" b="0" dirty="0" smtClean="0">
                <a:cs typeface="B Mitra" panose="00000400000000000000" pitchFamily="2" charset="-78"/>
              </a:rPr>
              <a:t>حمایت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شوند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۲</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سیستم</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کاملا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باز</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تکنولوژی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مورد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استفاده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در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یک</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محصول</a:t>
            </a:r>
            <a:r>
              <a:rPr lang="en-US" altLang="fa-IR" sz="1600" b="0" dirty="0" smtClean="0">
                <a:cs typeface="B Mitra" panose="00000400000000000000" pitchFamily="2" charset="-78"/>
              </a:rPr>
              <a:t> </a:t>
            </a:r>
            <a:r>
              <a:rPr lang="fa-IR" altLang="en-US" sz="1600" b="0" dirty="0" smtClean="0">
                <a:cs typeface="B Mitra" panose="00000400000000000000" pitchFamily="2" charset="-78"/>
              </a:rPr>
              <a:t>یا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فرآیند،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کمک</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اسرار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تجاری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یا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ثبت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اختراعات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حمایت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نمی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شوند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دسترسی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تکنولوژی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کاملا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باز</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ممکن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است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رایگان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باشدو</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نیز</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ممکن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است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بتوان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در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این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سیستم</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دخل</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و</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تصرف</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کرد</a:t>
            </a:r>
            <a:r>
              <a:rPr lang="en-US" altLang="fa-IR" sz="1600" b="0" dirty="0" smtClean="0">
                <a:cs typeface="B Mitra" panose="00000400000000000000" pitchFamily="2" charset="-78"/>
              </a:rPr>
              <a:t> . </a:t>
            </a:r>
            <a:r>
              <a:rPr lang="fa-IR" altLang="en-US" sz="1600" b="0" dirty="0" smtClean="0">
                <a:cs typeface="B Mitra" panose="00000400000000000000" pitchFamily="2" charset="-78"/>
              </a:rPr>
              <a:t>اینگونهدتکنولوژی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را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معمولا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توان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سرعت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تولید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کالایی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رساند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و</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معمولا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رانت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اندکی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را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عاید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سازندگان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اصلی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کند</a:t>
            </a:r>
            <a:r>
              <a:rPr lang="en-US" altLang="fa-IR" sz="1600" b="0" dirty="0" smtClean="0">
                <a:cs typeface="B Mitra" panose="00000400000000000000" pitchFamily="2" charset="-78"/>
              </a:rPr>
              <a:t>.   </a:t>
            </a:r>
            <a:endParaRPr lang="fa-IR" sz="1600" b="0" dirty="0">
              <a:cs typeface="B Mitra" panose="00000400000000000000" pitchFamily="2" charset="-78"/>
            </a:endParaRPr>
          </a:p>
        </p:txBody>
      </p:sp>
      <p:pic>
        <p:nvPicPr>
          <p:cNvPr id="2097332" name="Picture 3"/>
          <p:cNvPicPr>
            <a:picLocks noChangeAspect="1"/>
          </p:cNvPicPr>
          <p:nvPr/>
        </p:nvPicPr>
        <p:blipFill>
          <a:blip r:embed="rId2"/>
          <a:stretch>
            <a:fillRect/>
          </a:stretch>
        </p:blipFill>
        <p:spPr>
          <a:xfrm>
            <a:off x="457200" y="4701287"/>
            <a:ext cx="3511685" cy="333375"/>
          </a:xfrm>
          <a:prstGeom prst="rect">
            <a:avLst/>
          </a:prstGeom>
        </p:spPr>
      </p:pic>
      <p:pic>
        <p:nvPicPr>
          <p:cNvPr id="2097333"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334" name="Picture 5"/>
          <p:cNvPicPr>
            <a:picLocks noChangeAspect="1"/>
          </p:cNvPicPr>
          <p:nvPr/>
        </p:nvPicPr>
        <p:blipFill>
          <a:blip r:embed="rId3"/>
          <a:stretch>
            <a:fillRect/>
          </a:stretch>
        </p:blipFill>
        <p:spPr>
          <a:xfrm>
            <a:off x="0" y="0"/>
            <a:ext cx="707137" cy="707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0"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771"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smtClean="0">
                <a:cs typeface="B Mitra" panose="00000400000000000000" pitchFamily="2" charset="-78"/>
              </a:rPr>
              <a:t>استراتژی زیرسیستم</a:t>
            </a:r>
            <a:r>
              <a:rPr lang="en-US" altLang="fa-IR" sz="1800" b="1" dirty="0" smtClean="0">
                <a:cs typeface="B Mitra" panose="00000400000000000000" pitchFamily="2" charset="-78"/>
              </a:rPr>
              <a:t> </a:t>
            </a:r>
            <a:r>
              <a:rPr lang="fa-IR" altLang="en-US" sz="1800" b="1" dirty="0" smtClean="0">
                <a:cs typeface="B Mitra" panose="00000400000000000000" pitchFamily="2" charset="-78"/>
              </a:rPr>
              <a:t>های</a:t>
            </a:r>
            <a:r>
              <a:rPr lang="fa-IR" sz="1800" b="1" dirty="0" smtClean="0">
                <a:cs typeface="B Mitra" panose="00000400000000000000" pitchFamily="2" charset="-78"/>
              </a:rPr>
              <a:t> تکنولوژی</a:t>
            </a:r>
            <a:endParaRPr lang="zh-CN" altLang="en-US" dirty="0"/>
          </a:p>
          <a:p>
            <a:pPr algn="just" rtl="1">
              <a:buFont typeface="Wingdings" panose="05000000000000000000" pitchFamily="2" charset="2"/>
              <a:buChar char="ü"/>
            </a:pPr>
            <a:r>
              <a:rPr lang="fa-IR" sz="1600" b="1" dirty="0" smtClean="0">
                <a:cs typeface="B Mitra" panose="00000400000000000000" pitchFamily="2" charset="-78"/>
              </a:rPr>
              <a:t>استراتژی چرخه</a:t>
            </a:r>
            <a:r>
              <a:rPr lang="en-US" altLang="fa-IR" sz="1600" b="1" dirty="0" smtClean="0">
                <a:cs typeface="B Mitra" panose="00000400000000000000" pitchFamily="2" charset="-78"/>
              </a:rPr>
              <a:t> </a:t>
            </a:r>
            <a:r>
              <a:rPr lang="fa-IR" altLang="en-US" sz="1600" b="1" dirty="0" smtClean="0">
                <a:cs typeface="B Mitra" panose="00000400000000000000" pitchFamily="2" charset="-78"/>
              </a:rPr>
              <a:t>عمر</a:t>
            </a:r>
            <a:r>
              <a:rPr lang="en-US" altLang="fa-IR" sz="1600" b="1" dirty="0" smtClean="0">
                <a:cs typeface="B Mitra" panose="00000400000000000000" pitchFamily="2" charset="-78"/>
              </a:rPr>
              <a:t> </a:t>
            </a:r>
            <a:r>
              <a:rPr lang="fa-IR" altLang="en-US" sz="1600" b="1" dirty="0" smtClean="0">
                <a:cs typeface="B Mitra" panose="00000400000000000000" pitchFamily="2" charset="-78"/>
              </a:rPr>
              <a:t>تکنولوژی</a:t>
            </a:r>
            <a:r>
              <a:rPr lang="en-US" altLang="fa-IR" sz="1600" b="1" dirty="0" smtClean="0">
                <a:cs typeface="B Mitra" panose="00000400000000000000" pitchFamily="2" charset="-78"/>
              </a:rPr>
              <a:t>
</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فرآیند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ایجاد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تکنولوژی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زمانیکه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این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تکنولوژی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از</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بین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رود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را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توان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در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قالب</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نمودار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زیر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که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چرخه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عمر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تکنولوژی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معروف</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است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نشان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داد</a:t>
            </a:r>
            <a:r>
              <a:rPr lang="en-US" altLang="fa-IR" sz="1600" b="0" dirty="0" smtClean="0">
                <a:cs typeface="B Mitra" panose="00000400000000000000" pitchFamily="2" charset="-78"/>
              </a:rPr>
              <a:t>.</a:t>
            </a:r>
            <a:endParaRPr lang="fa-IR" sz="1600" b="0" dirty="0">
              <a:cs typeface="B Mitra" panose="00000400000000000000" pitchFamily="2" charset="-78"/>
            </a:endParaRPr>
          </a:p>
        </p:txBody>
      </p:sp>
      <p:pic>
        <p:nvPicPr>
          <p:cNvPr id="2097335" name="Picture 3"/>
          <p:cNvPicPr>
            <a:picLocks noChangeAspect="1"/>
          </p:cNvPicPr>
          <p:nvPr/>
        </p:nvPicPr>
        <p:blipFill>
          <a:blip r:embed="rId2"/>
          <a:stretch>
            <a:fillRect/>
          </a:stretch>
        </p:blipFill>
        <p:spPr>
          <a:xfrm>
            <a:off x="457200" y="4701287"/>
            <a:ext cx="3511685" cy="333375"/>
          </a:xfrm>
          <a:prstGeom prst="rect">
            <a:avLst/>
          </a:prstGeom>
        </p:spPr>
      </p:pic>
      <p:pic>
        <p:nvPicPr>
          <p:cNvPr id="2097336"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337" name="Picture 5"/>
          <p:cNvPicPr>
            <a:picLocks noChangeAspect="1"/>
          </p:cNvPicPr>
          <p:nvPr/>
        </p:nvPicPr>
        <p:blipFill>
          <a:blip r:embed="rId3"/>
          <a:stretch>
            <a:fillRect/>
          </a:stretch>
        </p:blipFill>
        <p:spPr>
          <a:xfrm>
            <a:off x="0" y="0"/>
            <a:ext cx="707137" cy="70713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0759" y="2639795"/>
            <a:ext cx="2857500" cy="1771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771">
                                            <p:txEl>
                                              <p:pRg st="0" end="0"/>
                                            </p:txEl>
                                          </p:spTgt>
                                        </p:tgtEl>
                                      </p:cBhvr>
                                    </p:animEffect>
                                    <p:animScale>
                                      <p:cBhvr>
                                        <p:cTn id="7" dur="250" autoRev="1" fill="hold"/>
                                        <p:tgtEl>
                                          <p:spTgt spid="1048771">
                                            <p:txEl>
                                              <p:pRg st="0" end="0"/>
                                            </p:txEl>
                                          </p:spTgt>
                                        </p:tgtEl>
                                      </p:cBhvr>
                                      <p:by x="105000" y="105000"/>
                                    </p:animScale>
                                  </p:childTnLst>
                                </p:cTn>
                              </p:par>
                              <p:par>
                                <p:cTn id="8" presetID="22" presetClass="entr" presetSubtype="4" fill="hold" nodeType="withEffect">
                                  <p:stCondLst>
                                    <p:cond delay="0"/>
                                  </p:stCondLst>
                                  <p:childTnLst>
                                    <p:set>
                                      <p:cBhvr>
                                        <p:cTn id="9" dur="1" fill="hold">
                                          <p:stCondLst>
                                            <p:cond delay="0"/>
                                          </p:stCondLst>
                                        </p:cTn>
                                        <p:tgtEl>
                                          <p:spTgt spid="1048771">
                                            <p:txEl>
                                              <p:pRg st="1" end="1"/>
                                            </p:txEl>
                                          </p:spTgt>
                                        </p:tgtEl>
                                        <p:attrNameLst>
                                          <p:attrName>style.visibility</p:attrName>
                                        </p:attrNameLst>
                                      </p:cBhvr>
                                      <p:to>
                                        <p:strVal val="visible"/>
                                      </p:to>
                                    </p:set>
                                    <p:animEffect transition="in" filter="wipe(down)">
                                      <p:cBhvr>
                                        <p:cTn id="10" dur="500"/>
                                        <p:tgtEl>
                                          <p:spTgt spid="104877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2"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773"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smtClean="0">
                <a:cs typeface="B Mitra" panose="00000400000000000000" pitchFamily="2" charset="-78"/>
              </a:rPr>
              <a:t>استراتژی زیرسیستم</a:t>
            </a:r>
            <a:r>
              <a:rPr lang="en-US" altLang="fa-IR" sz="1800" b="1" dirty="0" smtClean="0">
                <a:cs typeface="B Mitra" panose="00000400000000000000" pitchFamily="2" charset="-78"/>
              </a:rPr>
              <a:t> </a:t>
            </a:r>
            <a:r>
              <a:rPr lang="fa-IR" altLang="en-US" sz="1800" b="1" dirty="0" smtClean="0">
                <a:cs typeface="B Mitra" panose="00000400000000000000" pitchFamily="2" charset="-78"/>
              </a:rPr>
              <a:t>های</a:t>
            </a:r>
            <a:r>
              <a:rPr lang="fa-IR" sz="1800" b="1" dirty="0" smtClean="0">
                <a:cs typeface="B Mitra" panose="00000400000000000000" pitchFamily="2" charset="-78"/>
              </a:rPr>
              <a:t> تکنولوژی</a:t>
            </a:r>
            <a:endParaRPr lang="zh-CN" altLang="en-US" dirty="0"/>
          </a:p>
          <a:p>
            <a:pPr algn="just" rtl="1">
              <a:buFont typeface="Wingdings" panose="05000000000000000000" pitchFamily="2" charset="2"/>
              <a:buChar char="ü"/>
            </a:pPr>
            <a:r>
              <a:rPr lang="fa-IR" sz="1600" b="1" dirty="0" smtClean="0">
                <a:cs typeface="B Mitra" panose="00000400000000000000" pitchFamily="2" charset="-78"/>
              </a:rPr>
              <a:t>استراتژی چرخه</a:t>
            </a:r>
            <a:r>
              <a:rPr lang="en-US" altLang="fa-IR" sz="1600" b="1" dirty="0" smtClean="0">
                <a:cs typeface="B Mitra" panose="00000400000000000000" pitchFamily="2" charset="-78"/>
              </a:rPr>
              <a:t> </a:t>
            </a:r>
            <a:r>
              <a:rPr lang="fa-IR" altLang="en-US" sz="1600" b="1" dirty="0" smtClean="0">
                <a:cs typeface="B Mitra" panose="00000400000000000000" pitchFamily="2" charset="-78"/>
              </a:rPr>
              <a:t>عمر</a:t>
            </a:r>
            <a:r>
              <a:rPr lang="en-US" altLang="fa-IR" sz="1600" b="1" dirty="0" smtClean="0">
                <a:cs typeface="B Mitra" panose="00000400000000000000" pitchFamily="2" charset="-78"/>
              </a:rPr>
              <a:t> </a:t>
            </a:r>
            <a:r>
              <a:rPr lang="fa-IR" altLang="en-US" sz="1600" b="1" dirty="0" smtClean="0">
                <a:cs typeface="B Mitra" panose="00000400000000000000" pitchFamily="2" charset="-78"/>
              </a:rPr>
              <a:t>تکنولوژی</a:t>
            </a:r>
            <a:r>
              <a:rPr lang="en-US" altLang="fa-IR" sz="1600" b="1" dirty="0" smtClean="0">
                <a:cs typeface="B Mitra" panose="00000400000000000000" pitchFamily="2" charset="-78"/>
              </a:rPr>
              <a:t>
</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طبق</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این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نمودار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دوره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جنینی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فقط</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ایده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تکنولوژی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حدی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تجاری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شده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و</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هنوز</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تکنولوژی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وارد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بازار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نشده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است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دوره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رشد</a:t>
            </a:r>
            <a:r>
              <a:rPr lang="en-US" altLang="fa-IR" sz="1600" b="0" dirty="0" smtClean="0">
                <a:cs typeface="B Mitra" panose="00000400000000000000" pitchFamily="2" charset="-78"/>
              </a:rPr>
              <a:t>:</a:t>
            </a:r>
            <a:r>
              <a:rPr lang="fa-IR" altLang="en-US" sz="1600" b="0" dirty="0" smtClean="0">
                <a:cs typeface="B Mitra" panose="00000400000000000000" pitchFamily="2" charset="-78"/>
              </a:rPr>
              <a:t>تکنولوژی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اولین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در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حال</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ورود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بازاراست،سرعت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رشدتکنولوژی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بسیاربالاست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بلوغ</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تکنولوژی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حد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بالای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رشد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رسیده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و</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فروش</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بالایی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دارد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سرعت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رشد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کاهش</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یابد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کهولت</a:t>
            </a:r>
            <a:r>
              <a:rPr lang="en-US" altLang="fa-IR" sz="1600" b="0" dirty="0" smtClean="0">
                <a:cs typeface="B Mitra" panose="00000400000000000000" pitchFamily="2" charset="-78"/>
              </a:rPr>
              <a:t>:</a:t>
            </a:r>
            <a:r>
              <a:rPr lang="fa-IR" altLang="en-US" sz="1600" b="0" dirty="0" smtClean="0">
                <a:cs typeface="B Mitra" panose="00000400000000000000" pitchFamily="2" charset="-78"/>
              </a:rPr>
              <a:t>رشد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تکنولوژی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متوقف</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شده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و</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رو</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کاهش</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گذارد</a:t>
            </a:r>
            <a:r>
              <a:rPr lang="en-US" altLang="fa-IR" sz="1600" b="0" dirty="0" smtClean="0">
                <a:cs typeface="B Mitra" panose="00000400000000000000" pitchFamily="2" charset="-78"/>
              </a:rPr>
              <a:t>.</a:t>
            </a:r>
            <a:endParaRPr lang="fa-IR" sz="1600" b="0" dirty="0">
              <a:cs typeface="B Mitra" panose="00000400000000000000" pitchFamily="2" charset="-78"/>
            </a:endParaRPr>
          </a:p>
        </p:txBody>
      </p:sp>
      <p:pic>
        <p:nvPicPr>
          <p:cNvPr id="2097338" name="Picture 3"/>
          <p:cNvPicPr>
            <a:picLocks noChangeAspect="1"/>
          </p:cNvPicPr>
          <p:nvPr/>
        </p:nvPicPr>
        <p:blipFill>
          <a:blip r:embed="rId2"/>
          <a:stretch>
            <a:fillRect/>
          </a:stretch>
        </p:blipFill>
        <p:spPr>
          <a:xfrm>
            <a:off x="457200" y="4701287"/>
            <a:ext cx="3511685" cy="333375"/>
          </a:xfrm>
          <a:prstGeom prst="rect">
            <a:avLst/>
          </a:prstGeom>
        </p:spPr>
      </p:pic>
      <p:pic>
        <p:nvPicPr>
          <p:cNvPr id="2097339"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340" name="Picture 5"/>
          <p:cNvPicPr>
            <a:picLocks noChangeAspect="1"/>
          </p:cNvPicPr>
          <p:nvPr/>
        </p:nvPicPr>
        <p:blipFill>
          <a:blip r:embed="rId3"/>
          <a:stretch>
            <a:fillRect/>
          </a:stretch>
        </p:blipFill>
        <p:spPr>
          <a:xfrm>
            <a:off x="0" y="0"/>
            <a:ext cx="707137" cy="707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773">
                                            <p:txEl>
                                              <p:pRg st="0" end="0"/>
                                            </p:txEl>
                                          </p:spTgt>
                                        </p:tgtEl>
                                      </p:cBhvr>
                                    </p:animEffect>
                                    <p:animScale>
                                      <p:cBhvr>
                                        <p:cTn id="7" dur="250" autoRev="1" fill="hold"/>
                                        <p:tgtEl>
                                          <p:spTgt spid="1048773">
                                            <p:txEl>
                                              <p:pRg st="0" end="0"/>
                                            </p:txEl>
                                          </p:spTgt>
                                        </p:tgtEl>
                                      </p:cBhvr>
                                      <p:by x="105000" y="105000"/>
                                    </p:animScale>
                                  </p:childTnLst>
                                </p:cTn>
                              </p:par>
                              <p:par>
                                <p:cTn id="8" presetID="22" presetClass="entr" presetSubtype="4" fill="hold" nodeType="withEffect">
                                  <p:stCondLst>
                                    <p:cond delay="0"/>
                                  </p:stCondLst>
                                  <p:childTnLst>
                                    <p:set>
                                      <p:cBhvr>
                                        <p:cTn id="9" dur="1" fill="hold">
                                          <p:stCondLst>
                                            <p:cond delay="0"/>
                                          </p:stCondLst>
                                        </p:cTn>
                                        <p:tgtEl>
                                          <p:spTgt spid="1048773">
                                            <p:txEl>
                                              <p:pRg st="1" end="1"/>
                                            </p:txEl>
                                          </p:spTgt>
                                        </p:tgtEl>
                                        <p:attrNameLst>
                                          <p:attrName>style.visibility</p:attrName>
                                        </p:attrNameLst>
                                      </p:cBhvr>
                                      <p:to>
                                        <p:strVal val="visible"/>
                                      </p:to>
                                    </p:set>
                                    <p:animEffect transition="in" filter="wipe(down)">
                                      <p:cBhvr>
                                        <p:cTn id="10" dur="500"/>
                                        <p:tgtEl>
                                          <p:spTgt spid="10487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4"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775"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smtClean="0">
                <a:cs typeface="B Mitra" panose="00000400000000000000" pitchFamily="2" charset="-78"/>
              </a:rPr>
              <a:t>استراتژی زیرسیستم</a:t>
            </a:r>
            <a:r>
              <a:rPr lang="en-US" altLang="fa-IR" sz="1800" b="1" dirty="0" smtClean="0">
                <a:cs typeface="B Mitra" panose="00000400000000000000" pitchFamily="2" charset="-78"/>
              </a:rPr>
              <a:t> </a:t>
            </a:r>
            <a:r>
              <a:rPr lang="fa-IR" altLang="en-US" sz="1800" b="1" dirty="0" smtClean="0">
                <a:cs typeface="B Mitra" panose="00000400000000000000" pitchFamily="2" charset="-78"/>
              </a:rPr>
              <a:t>های</a:t>
            </a:r>
            <a:r>
              <a:rPr lang="fa-IR" sz="1800" b="1" dirty="0" smtClean="0">
                <a:cs typeface="B Mitra" panose="00000400000000000000" pitchFamily="2" charset="-78"/>
              </a:rPr>
              <a:t> تکنولوژی</a:t>
            </a:r>
            <a:endParaRPr lang="zh-CN" altLang="en-US" dirty="0"/>
          </a:p>
          <a:p>
            <a:pPr algn="just" rtl="1">
              <a:buFont typeface="Wingdings" panose="05000000000000000000" pitchFamily="2" charset="2"/>
              <a:buChar char="ü"/>
            </a:pPr>
            <a:r>
              <a:rPr lang="fa-IR" sz="1600" b="1" dirty="0" smtClean="0">
                <a:cs typeface="B Mitra" panose="00000400000000000000" pitchFamily="2" charset="-78"/>
              </a:rPr>
              <a:t>استراتژی چرخه</a:t>
            </a:r>
            <a:r>
              <a:rPr lang="en-US" altLang="fa-IR" sz="1600" b="1" dirty="0" smtClean="0">
                <a:cs typeface="B Mitra" panose="00000400000000000000" pitchFamily="2" charset="-78"/>
              </a:rPr>
              <a:t> </a:t>
            </a:r>
            <a:r>
              <a:rPr lang="fa-IR" altLang="en-US" sz="1600" b="1" dirty="0" smtClean="0">
                <a:cs typeface="B Mitra" panose="00000400000000000000" pitchFamily="2" charset="-78"/>
              </a:rPr>
              <a:t>عمر</a:t>
            </a:r>
            <a:r>
              <a:rPr lang="en-US" altLang="fa-IR" sz="1600" b="1" dirty="0" smtClean="0">
                <a:cs typeface="B Mitra" panose="00000400000000000000" pitchFamily="2" charset="-78"/>
              </a:rPr>
              <a:t> </a:t>
            </a:r>
            <a:r>
              <a:rPr lang="fa-IR" altLang="en-US" sz="1600" b="1" dirty="0" smtClean="0">
                <a:cs typeface="B Mitra" panose="00000400000000000000" pitchFamily="2" charset="-78"/>
              </a:rPr>
              <a:t>تکنولوژی</a:t>
            </a:r>
          </a:p>
          <a:p>
            <a:pPr algn="just" rtl="1">
              <a:buFont typeface="Wingdings" panose="05000000000000000000" pitchFamily="2" charset="2"/>
              <a:buChar char="ü"/>
            </a:pPr>
            <a:r>
              <a:rPr lang="en-US" altLang="fa-IR" sz="1600" b="1" dirty="0" smtClean="0">
                <a:cs typeface="B Mitra" panose="00000400000000000000" pitchFamily="2" charset="-78"/>
              </a:rPr>
              <a:t>
</a:t>
            </a:r>
            <a:r>
              <a:rPr lang="fa-IR" altLang="en-US" sz="1600" b="0" dirty="0" smtClean="0">
                <a:cs typeface="B Mitra" panose="00000400000000000000" pitchFamily="2" charset="-78"/>
              </a:rPr>
              <a:t>کیه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زا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چهار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نوع</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استراتژی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برای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تکنولوژی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توجه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چرخه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عمر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آن</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معرفی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کند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تعمیق</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صلاحیت</a:t>
            </a:r>
            <a:r>
              <a:rPr lang="en-US" altLang="fa-IR" sz="1600" b="0" dirty="0" smtClean="0">
                <a:cs typeface="B Mitra" panose="00000400000000000000" pitchFamily="2" charset="-78"/>
              </a:rPr>
              <a:t> : </a:t>
            </a:r>
            <a:r>
              <a:rPr lang="fa-IR" altLang="en-US" sz="1600" b="0" dirty="0" smtClean="0">
                <a:cs typeface="B Mitra" panose="00000400000000000000" pitchFamily="2" charset="-78"/>
              </a:rPr>
              <a:t>سرمایه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گذاری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روی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تکنولوژی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پایه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و</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تقویت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تکنولوژی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موجود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۲</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تمهید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صلاحیت</a:t>
            </a:r>
            <a:r>
              <a:rPr lang="en-US" altLang="fa-IR" sz="1600" b="0" dirty="0" smtClean="0">
                <a:cs typeface="B Mitra" panose="00000400000000000000" pitchFamily="2" charset="-78"/>
              </a:rPr>
              <a:t> : </a:t>
            </a:r>
            <a:r>
              <a:rPr lang="fa-IR" altLang="en-US" sz="1600" b="0" dirty="0" smtClean="0">
                <a:cs typeface="B Mitra" panose="00000400000000000000" pitchFamily="2" charset="-78"/>
              </a:rPr>
              <a:t>مربوط</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تکنولوژی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در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دسترس</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فعلی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شرکت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است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که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قابلیت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فراوانی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برای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خلق</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کاربرد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جدید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دارد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۳</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تجدید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و</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تخریب</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صلاحیت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هدف</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کسب</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تکنولوژی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جدید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صورت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گیرد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که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ظرفیت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ایججاد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خوشه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جدید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را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در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آینده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دارد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۴</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تکمیل</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صلاحیت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سرمایه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گذاری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روی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تکمیل</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صلاحیت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موجود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در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ترکیبات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کاربردهای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تکنولوژی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منظور</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ادغام</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با</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مجموعه</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تکنولوژی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فعلی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است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تافرصت</a:t>
            </a:r>
            <a:r>
              <a:rPr lang="en-US" altLang="fa-IR" sz="1600" b="0" dirty="0" smtClean="0">
                <a:cs typeface="B Mitra" panose="00000400000000000000" pitchFamily="2" charset="-78"/>
              </a:rPr>
              <a:t> </a:t>
            </a:r>
            <a:r>
              <a:rPr lang="fa-IR" altLang="en-US" sz="1600" b="0" dirty="0" smtClean="0">
                <a:cs typeface="B Mitra" panose="00000400000000000000" pitchFamily="2" charset="-78"/>
              </a:rPr>
              <a:t>های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بازاری</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جدید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ایجاد</a:t>
            </a:r>
            <a:r>
              <a:rPr lang="en-US" altLang="fa-IR" sz="1600" b="0" dirty="0" smtClean="0">
                <a:cs typeface="B Mitra" panose="00000400000000000000" pitchFamily="2" charset="-78"/>
              </a:rPr>
              <a:t> </a:t>
            </a:r>
            <a:r>
              <a:rPr lang="fa-IR" altLang="en-US" sz="1600" b="0" dirty="0" smtClean="0">
                <a:cs typeface="B Mitra" panose="00000400000000000000" pitchFamily="2" charset="-78"/>
              </a:rPr>
              <a:t>شود</a:t>
            </a:r>
            <a:r>
              <a:rPr lang="en-US" altLang="fa-IR" sz="1600" b="0" dirty="0" smtClean="0">
                <a:cs typeface="B Mitra" panose="00000400000000000000" pitchFamily="2" charset="-78"/>
              </a:rPr>
              <a:t>.</a:t>
            </a:r>
            <a:endParaRPr lang="fa-IR" sz="1600" b="0" dirty="0">
              <a:cs typeface="B Mitra" panose="00000400000000000000" pitchFamily="2" charset="-78"/>
            </a:endParaRPr>
          </a:p>
        </p:txBody>
      </p:sp>
      <p:pic>
        <p:nvPicPr>
          <p:cNvPr id="2097341" name="Picture 3"/>
          <p:cNvPicPr>
            <a:picLocks noChangeAspect="1"/>
          </p:cNvPicPr>
          <p:nvPr/>
        </p:nvPicPr>
        <p:blipFill>
          <a:blip r:embed="rId2"/>
          <a:stretch>
            <a:fillRect/>
          </a:stretch>
        </p:blipFill>
        <p:spPr>
          <a:xfrm>
            <a:off x="457200" y="4701287"/>
            <a:ext cx="3511685" cy="333375"/>
          </a:xfrm>
          <a:prstGeom prst="rect">
            <a:avLst/>
          </a:prstGeom>
        </p:spPr>
      </p:pic>
      <p:pic>
        <p:nvPicPr>
          <p:cNvPr id="2097342"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343" name="Picture 5"/>
          <p:cNvPicPr>
            <a:picLocks noChangeAspect="1"/>
          </p:cNvPicPr>
          <p:nvPr/>
        </p:nvPicPr>
        <p:blipFill>
          <a:blip r:embed="rId3"/>
          <a:stretch>
            <a:fillRect/>
          </a:stretch>
        </p:blipFill>
        <p:spPr>
          <a:xfrm>
            <a:off x="0" y="0"/>
            <a:ext cx="707137" cy="707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775">
                                            <p:txEl>
                                              <p:pRg st="0" end="0"/>
                                            </p:txEl>
                                          </p:spTgt>
                                        </p:tgtEl>
                                      </p:cBhvr>
                                    </p:animEffect>
                                    <p:animScale>
                                      <p:cBhvr>
                                        <p:cTn id="7" dur="250" autoRev="1" fill="hold"/>
                                        <p:tgtEl>
                                          <p:spTgt spid="1048775">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048775">
                                            <p:txEl>
                                              <p:pRg st="1" end="1"/>
                                            </p:txEl>
                                          </p:spTgt>
                                        </p:tgtEl>
                                      </p:cBhvr>
                                    </p:animEffect>
                                    <p:animScale>
                                      <p:cBhvr>
                                        <p:cTn id="10" dur="250" autoRev="1" fill="hold"/>
                                        <p:tgtEl>
                                          <p:spTgt spid="1048775">
                                            <p:txEl>
                                              <p:pRg st="1" end="1"/>
                                            </p:txEl>
                                          </p:spTgt>
                                        </p:tgtEl>
                                      </p:cBhvr>
                                      <p:by x="105000" y="105000"/>
                                    </p:animScale>
                                  </p:childTnLst>
                                </p:cTn>
                              </p:par>
                              <p:par>
                                <p:cTn id="11" presetID="22" presetClass="entr" presetSubtype="4" fill="hold" nodeType="withEffect">
                                  <p:stCondLst>
                                    <p:cond delay="0"/>
                                  </p:stCondLst>
                                  <p:childTnLst>
                                    <p:set>
                                      <p:cBhvr>
                                        <p:cTn id="12" dur="1" fill="hold">
                                          <p:stCondLst>
                                            <p:cond delay="0"/>
                                          </p:stCondLst>
                                        </p:cTn>
                                        <p:tgtEl>
                                          <p:spTgt spid="1048775">
                                            <p:txEl>
                                              <p:pRg st="2" end="2"/>
                                            </p:txEl>
                                          </p:spTgt>
                                        </p:tgtEl>
                                        <p:attrNameLst>
                                          <p:attrName>style.visibility</p:attrName>
                                        </p:attrNameLst>
                                      </p:cBhvr>
                                      <p:to>
                                        <p:strVal val="visible"/>
                                      </p:to>
                                    </p:set>
                                    <p:animEffect transition="in" filter="wipe(down)">
                                      <p:cBhvr>
                                        <p:cTn id="13" dur="500"/>
                                        <p:tgtEl>
                                          <p:spTgt spid="10487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3" name="Title 1"/>
          <p:cNvSpPr>
            <a:spLocks noGrp="1"/>
          </p:cNvSpPr>
          <p:nvPr>
            <p:ph type="title"/>
          </p:nvPr>
        </p:nvSpPr>
        <p:spPr/>
        <p:txBody>
          <a:bodyPr/>
          <a:lstStyle/>
          <a:p>
            <a:pPr algn="ctr" rtl="1"/>
            <a:r>
              <a:rPr lang="fa-IR" dirty="0" smtClean="0">
                <a:cs typeface="B Titr" panose="00000700000000000000" pitchFamily="2" charset="-78"/>
              </a:rPr>
              <a:t>نقش تکنولوژی در خلق ثروت</a:t>
            </a:r>
            <a:endParaRPr lang="fa-IR" dirty="0">
              <a:cs typeface="B Titr" panose="00000700000000000000" pitchFamily="2" charset="-78"/>
            </a:endParaRPr>
          </a:p>
        </p:txBody>
      </p:sp>
      <p:sp>
        <p:nvSpPr>
          <p:cNvPr id="1048654"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600" b="1" dirty="0" smtClean="0">
                <a:cs typeface="B Mitra" panose="00000400000000000000" pitchFamily="2" charset="-78"/>
              </a:rPr>
              <a:t>خلق ثروت</a:t>
            </a:r>
          </a:p>
          <a:p>
            <a:pPr algn="just" rtl="1">
              <a:buFont typeface="Wingdings" panose="05000000000000000000" pitchFamily="2" charset="2"/>
              <a:buChar char="ü"/>
            </a:pPr>
            <a:r>
              <a:rPr lang="fa-IR" sz="1600" dirty="0" smtClean="0">
                <a:cs typeface="B Mitra" panose="00000400000000000000" pitchFamily="2" charset="-78"/>
              </a:rPr>
              <a:t>سرمایه باید به بهترین شکل برای تولید ثروت به خدمت گرفته شود ، هر کشوری باید کالاهایی را تولید کند که در آن مزیت مطلق دارد – یعنی کالاهایی را که بهتر از دیگر کشورها تولید کند؛ و این که عوامل بازار و تجارت آزاد و نه کنترل های دولتی باید جهت ، حجم و ترکیب تجارت بین الملل را تعیین کند. (آدام اسمیت ، 1776).</a:t>
            </a:r>
          </a:p>
          <a:p>
            <a:pPr algn="just" rtl="1">
              <a:buFont typeface="Wingdings" panose="05000000000000000000" pitchFamily="2" charset="2"/>
              <a:buChar char="ü"/>
            </a:pPr>
            <a:endParaRPr lang="fa-IR" sz="1600" dirty="0">
              <a:cs typeface="B Mitra" panose="00000400000000000000" pitchFamily="2" charset="-78"/>
            </a:endParaRPr>
          </a:p>
          <a:p>
            <a:pPr algn="just" rtl="1">
              <a:buFont typeface="Wingdings" panose="05000000000000000000" pitchFamily="2" charset="2"/>
              <a:buChar char="ü"/>
            </a:pPr>
            <a:r>
              <a:rPr lang="fa-IR" sz="1600" dirty="0" smtClean="0">
                <a:cs typeface="B Mitra" panose="00000400000000000000" pitchFamily="2" charset="-78"/>
              </a:rPr>
              <a:t> در قرن بیستم بود که دانشمندان تکنولوژی را به عنوان یکی از عوامل رشد و توسعه اقتصادی معرفی کردند .</a:t>
            </a:r>
          </a:p>
          <a:p>
            <a:pPr algn="just" rtl="1">
              <a:buFont typeface="Wingdings" panose="05000000000000000000" pitchFamily="2" charset="2"/>
              <a:buChar char="ü"/>
            </a:pPr>
            <a:r>
              <a:rPr lang="fa-IR" sz="1600" dirty="0" smtClean="0">
                <a:cs typeface="B Mitra" panose="00000400000000000000" pitchFamily="2" charset="-78"/>
              </a:rPr>
              <a:t>نتایج تحقیقات تجربی سولو در دهه هشتاد نشان داد که پیشرفت فنی مهمترین عامل پیشرفت و رشد اقتصادی آمریکا بین سال های 1909 تا 1349 است . تحقیقات او نشان می دهد که توسعه و پیشرفت تکنولوژیک در بلند مدت موتور رشد اقتصادی خواهد بود .</a:t>
            </a:r>
          </a:p>
          <a:p>
            <a:pPr algn="just" rtl="1">
              <a:buFont typeface="Wingdings" panose="05000000000000000000" pitchFamily="2" charset="2"/>
              <a:buChar char="ü"/>
            </a:pPr>
            <a:endParaRPr lang="fa-IR" sz="1600" dirty="0">
              <a:cs typeface="B Mitra" panose="00000400000000000000" pitchFamily="2" charset="-78"/>
            </a:endParaRPr>
          </a:p>
          <a:p>
            <a:pPr algn="just" rtl="1">
              <a:buFont typeface="Wingdings" panose="05000000000000000000" pitchFamily="2" charset="2"/>
              <a:buChar char="ü"/>
            </a:pPr>
            <a:r>
              <a:rPr lang="fa-IR" sz="1600" dirty="0" smtClean="0">
                <a:cs typeface="B Mitra" panose="00000400000000000000" pitchFamily="2" charset="-78"/>
              </a:rPr>
              <a:t>بوسکین و لاو (1992) ، سه عامل سرمایه ، نیروی کار و پیشرفت فنی را عامل رشد اقتصادی می دانند .</a:t>
            </a: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p:txBody>
      </p:sp>
      <p:pic>
        <p:nvPicPr>
          <p:cNvPr id="2097186" name="Picture 3"/>
          <p:cNvPicPr>
            <a:picLocks noChangeAspect="1"/>
          </p:cNvPicPr>
          <p:nvPr/>
        </p:nvPicPr>
        <p:blipFill>
          <a:blip r:embed="rId2"/>
          <a:stretch>
            <a:fillRect/>
          </a:stretch>
        </p:blipFill>
        <p:spPr>
          <a:xfrm>
            <a:off x="457200" y="4701287"/>
            <a:ext cx="3511685" cy="333375"/>
          </a:xfrm>
          <a:prstGeom prst="rect">
            <a:avLst/>
          </a:prstGeom>
        </p:spPr>
      </p:pic>
      <p:pic>
        <p:nvPicPr>
          <p:cNvPr id="2097187"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188" name="Picture 5"/>
          <p:cNvPicPr>
            <a:picLocks noChangeAspect="1"/>
          </p:cNvPicPr>
          <p:nvPr/>
        </p:nvPicPr>
        <p:blipFill>
          <a:blip r:embed="rId3"/>
          <a:stretch>
            <a:fillRect/>
          </a:stretch>
        </p:blipFill>
        <p:spPr>
          <a:xfrm>
            <a:off x="0" y="0"/>
            <a:ext cx="707137" cy="707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654">
                                            <p:txEl>
                                              <p:pRg st="0" end="0"/>
                                            </p:txEl>
                                          </p:spTgt>
                                        </p:tgtEl>
                                      </p:cBhvr>
                                    </p:animEffect>
                                    <p:animScale>
                                      <p:cBhvr>
                                        <p:cTn id="7" dur="250" autoRev="1" fill="hold"/>
                                        <p:tgtEl>
                                          <p:spTgt spid="1048654">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48654">
                                            <p:txEl>
                                              <p:pRg st="1" end="1"/>
                                            </p:txEl>
                                          </p:spTgt>
                                        </p:tgtEl>
                                        <p:attrNameLst>
                                          <p:attrName>style.visibility</p:attrName>
                                        </p:attrNameLst>
                                      </p:cBhvr>
                                      <p:to>
                                        <p:strVal val="visible"/>
                                      </p:to>
                                    </p:set>
                                    <p:animEffect transition="in" filter="fade">
                                      <p:cBhvr>
                                        <p:cTn id="12" dur="1000"/>
                                        <p:tgtEl>
                                          <p:spTgt spid="1048654">
                                            <p:txEl>
                                              <p:pRg st="1" end="1"/>
                                            </p:txEl>
                                          </p:spTgt>
                                        </p:tgtEl>
                                      </p:cBhvr>
                                    </p:animEffect>
                                    <p:anim calcmode="lin" valueType="num">
                                      <p:cBhvr>
                                        <p:cTn id="13" dur="1000" fill="hold"/>
                                        <p:tgtEl>
                                          <p:spTgt spid="104865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4865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48654">
                                            <p:txEl>
                                              <p:pRg st="3" end="3"/>
                                            </p:txEl>
                                          </p:spTgt>
                                        </p:tgtEl>
                                        <p:attrNameLst>
                                          <p:attrName>style.visibility</p:attrName>
                                        </p:attrNameLst>
                                      </p:cBhvr>
                                      <p:to>
                                        <p:strVal val="visible"/>
                                      </p:to>
                                    </p:set>
                                    <p:animEffect transition="in" filter="fade">
                                      <p:cBhvr>
                                        <p:cTn id="19" dur="1000"/>
                                        <p:tgtEl>
                                          <p:spTgt spid="1048654">
                                            <p:txEl>
                                              <p:pRg st="3" end="3"/>
                                            </p:txEl>
                                          </p:spTgt>
                                        </p:tgtEl>
                                      </p:cBhvr>
                                    </p:animEffect>
                                    <p:anim calcmode="lin" valueType="num">
                                      <p:cBhvr>
                                        <p:cTn id="20" dur="1000" fill="hold"/>
                                        <p:tgtEl>
                                          <p:spTgt spid="104865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04865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48654">
                                            <p:txEl>
                                              <p:pRg st="4" end="4"/>
                                            </p:txEl>
                                          </p:spTgt>
                                        </p:tgtEl>
                                        <p:attrNameLst>
                                          <p:attrName>style.visibility</p:attrName>
                                        </p:attrNameLst>
                                      </p:cBhvr>
                                      <p:to>
                                        <p:strVal val="visible"/>
                                      </p:to>
                                    </p:set>
                                    <p:animEffect transition="in" filter="fade">
                                      <p:cBhvr>
                                        <p:cTn id="26" dur="1000"/>
                                        <p:tgtEl>
                                          <p:spTgt spid="1048654">
                                            <p:txEl>
                                              <p:pRg st="4" end="4"/>
                                            </p:txEl>
                                          </p:spTgt>
                                        </p:tgtEl>
                                      </p:cBhvr>
                                    </p:animEffect>
                                    <p:anim calcmode="lin" valueType="num">
                                      <p:cBhvr>
                                        <p:cTn id="27" dur="1000" fill="hold"/>
                                        <p:tgtEl>
                                          <p:spTgt spid="1048654">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04865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48654">
                                            <p:txEl>
                                              <p:pRg st="6" end="6"/>
                                            </p:txEl>
                                          </p:spTgt>
                                        </p:tgtEl>
                                        <p:attrNameLst>
                                          <p:attrName>style.visibility</p:attrName>
                                        </p:attrNameLst>
                                      </p:cBhvr>
                                      <p:to>
                                        <p:strVal val="visible"/>
                                      </p:to>
                                    </p:set>
                                    <p:animEffect transition="in" filter="fade">
                                      <p:cBhvr>
                                        <p:cTn id="33" dur="1000"/>
                                        <p:tgtEl>
                                          <p:spTgt spid="1048654">
                                            <p:txEl>
                                              <p:pRg st="6" end="6"/>
                                            </p:txEl>
                                          </p:spTgt>
                                        </p:tgtEl>
                                      </p:cBhvr>
                                    </p:animEffect>
                                    <p:anim calcmode="lin" valueType="num">
                                      <p:cBhvr>
                                        <p:cTn id="34" dur="1000" fill="hold"/>
                                        <p:tgtEl>
                                          <p:spTgt spid="1048654">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104865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4"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585"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smtClean="0">
                <a:cs typeface="B Mitra" panose="00000400000000000000" pitchFamily="2" charset="-78"/>
              </a:rPr>
              <a:t>استراتژی زیرسیستم های تکنولوژی</a:t>
            </a:r>
          </a:p>
          <a:p>
            <a:pPr lvl="0" algn="just" rtl="1">
              <a:buFont typeface="Wingdings" panose="05000000000000000000" pitchFamily="2" charset="2"/>
              <a:buChar char="ü"/>
            </a:pPr>
            <a:r>
              <a:rPr lang="fa-IR" sz="1600" b="1" dirty="0" smtClean="0">
                <a:cs typeface="B Mitra" panose="00000400000000000000" pitchFamily="2" charset="-78"/>
              </a:rPr>
              <a:t>استراتژی </a:t>
            </a:r>
            <a:r>
              <a:rPr lang="fa-IR" sz="1600" b="1" dirty="0">
                <a:cs typeface="B Mitra" panose="00000400000000000000" pitchFamily="2" charset="-78"/>
              </a:rPr>
              <a:t>های همکاری تکنولوژی بین سازمانی</a:t>
            </a:r>
            <a:endParaRPr lang="fa-IR" sz="1600" dirty="0">
              <a:cs typeface="B Mitra" panose="00000400000000000000" pitchFamily="2" charset="-78"/>
            </a:endParaRPr>
          </a:p>
          <a:p>
            <a:pPr algn="just" rtl="1">
              <a:buFont typeface="+mj-lt"/>
              <a:buAutoNum type="arabicPeriod"/>
            </a:pP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p:txBody>
      </p:sp>
      <p:pic>
        <p:nvPicPr>
          <p:cNvPr id="2097156" name="Picture 3"/>
          <p:cNvPicPr>
            <a:picLocks noChangeAspect="1"/>
          </p:cNvPicPr>
          <p:nvPr/>
        </p:nvPicPr>
        <p:blipFill>
          <a:blip r:embed="rId2"/>
          <a:stretch>
            <a:fillRect/>
          </a:stretch>
        </p:blipFill>
        <p:spPr>
          <a:xfrm>
            <a:off x="457200" y="4701287"/>
            <a:ext cx="3511685" cy="333375"/>
          </a:xfrm>
          <a:prstGeom prst="rect">
            <a:avLst/>
          </a:prstGeom>
        </p:spPr>
      </p:pic>
      <p:pic>
        <p:nvPicPr>
          <p:cNvPr id="2097157"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158" name="Picture 5"/>
          <p:cNvPicPr>
            <a:picLocks noChangeAspect="1"/>
          </p:cNvPicPr>
          <p:nvPr/>
        </p:nvPicPr>
        <p:blipFill>
          <a:blip r:embed="rId3"/>
          <a:stretch>
            <a:fillRect/>
          </a:stretch>
        </p:blipFill>
        <p:spPr>
          <a:xfrm>
            <a:off x="0" y="0"/>
            <a:ext cx="707137" cy="707137"/>
          </a:xfrm>
          <a:prstGeom prst="rect">
            <a:avLst/>
          </a:prstGeom>
        </p:spPr>
      </p:pic>
      <p:sp>
        <p:nvSpPr>
          <p:cNvPr id="1048586" name="TextBox 11"/>
          <p:cNvSpPr txBox="1"/>
          <p:nvPr/>
        </p:nvSpPr>
        <p:spPr>
          <a:xfrm>
            <a:off x="5532449" y="2411025"/>
            <a:ext cx="969721" cy="412749"/>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ذهنی</a:t>
            </a:r>
            <a:endParaRPr lang="fa-IR" dirty="0">
              <a:solidFill>
                <a:prstClr val="white"/>
              </a:solidFill>
              <a:cs typeface="B Mitra" panose="00000400000000000000" pitchFamily="2" charset="-78"/>
            </a:endParaRPr>
          </a:p>
        </p:txBody>
      </p:sp>
      <p:sp>
        <p:nvSpPr>
          <p:cNvPr id="1048587" name="TextBox 12"/>
          <p:cNvSpPr txBox="1"/>
          <p:nvPr/>
        </p:nvSpPr>
        <p:spPr>
          <a:xfrm>
            <a:off x="1854966" y="2736443"/>
            <a:ext cx="82550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بنیادی</a:t>
            </a:r>
            <a:endParaRPr lang="fa-IR" dirty="0">
              <a:solidFill>
                <a:prstClr val="white"/>
              </a:solidFill>
              <a:cs typeface="B Mitra" panose="00000400000000000000" pitchFamily="2" charset="-78"/>
            </a:endParaRPr>
          </a:p>
        </p:txBody>
      </p:sp>
      <p:sp>
        <p:nvSpPr>
          <p:cNvPr id="1048588" name="TextBox 14"/>
          <p:cNvSpPr txBox="1"/>
          <p:nvPr/>
        </p:nvSpPr>
        <p:spPr>
          <a:xfrm>
            <a:off x="3669459" y="2383759"/>
            <a:ext cx="1358441" cy="734059"/>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فرض های فلسفی</a:t>
            </a:r>
            <a:endParaRPr lang="fa-IR" dirty="0">
              <a:solidFill>
                <a:prstClr val="white"/>
              </a:solidFill>
              <a:cs typeface="B Mitra" panose="00000400000000000000" pitchFamily="2" charset="-78"/>
            </a:endParaRPr>
          </a:p>
        </p:txBody>
      </p:sp>
      <p:sp>
        <p:nvSpPr>
          <p:cNvPr id="1048589" name="TextBox 15"/>
          <p:cNvSpPr txBox="1"/>
          <p:nvPr/>
        </p:nvSpPr>
        <p:spPr>
          <a:xfrm>
            <a:off x="2125419" y="2379004"/>
            <a:ext cx="969721" cy="412750"/>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عینی</a:t>
            </a:r>
            <a:endParaRPr lang="fa-IR" dirty="0">
              <a:solidFill>
                <a:prstClr val="white"/>
              </a:solidFill>
              <a:cs typeface="B Mitra" panose="00000400000000000000" pitchFamily="2" charset="-78"/>
            </a:endParaRPr>
          </a:p>
        </p:txBody>
      </p:sp>
      <p:sp>
        <p:nvSpPr>
          <p:cNvPr id="1048590" name="TextBox 16"/>
          <p:cNvSpPr txBox="1"/>
          <p:nvPr/>
        </p:nvSpPr>
        <p:spPr>
          <a:xfrm>
            <a:off x="2125419" y="2095964"/>
            <a:ext cx="969721" cy="412749"/>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عقلایی</a:t>
            </a:r>
            <a:endParaRPr lang="fa-IR" dirty="0">
              <a:solidFill>
                <a:prstClr val="white"/>
              </a:solidFill>
              <a:cs typeface="B Mitra" panose="00000400000000000000" pitchFamily="2" charset="-78"/>
            </a:endParaRPr>
          </a:p>
        </p:txBody>
      </p:sp>
      <p:sp>
        <p:nvSpPr>
          <p:cNvPr id="1048591" name="TextBox 17"/>
          <p:cNvSpPr txBox="1"/>
          <p:nvPr/>
        </p:nvSpPr>
        <p:spPr>
          <a:xfrm>
            <a:off x="3825686" y="2086276"/>
            <a:ext cx="969721" cy="412749"/>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سازمان</a:t>
            </a:r>
            <a:endParaRPr lang="fa-IR" dirty="0">
              <a:solidFill>
                <a:prstClr val="white"/>
              </a:solidFill>
              <a:cs typeface="B Mitra" panose="00000400000000000000" pitchFamily="2" charset="-78"/>
            </a:endParaRPr>
          </a:p>
        </p:txBody>
      </p:sp>
      <p:sp>
        <p:nvSpPr>
          <p:cNvPr id="1048592" name="TextBox 18"/>
          <p:cNvSpPr txBox="1"/>
          <p:nvPr/>
        </p:nvSpPr>
        <p:spPr>
          <a:xfrm>
            <a:off x="5532449" y="2095964"/>
            <a:ext cx="969721" cy="412749"/>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طبیعی</a:t>
            </a:r>
            <a:endParaRPr lang="fa-IR" dirty="0">
              <a:solidFill>
                <a:prstClr val="white"/>
              </a:solidFill>
              <a:cs typeface="B Mitra" panose="00000400000000000000" pitchFamily="2" charset="-78"/>
            </a:endParaRPr>
          </a:p>
        </p:txBody>
      </p:sp>
      <p:sp>
        <p:nvSpPr>
          <p:cNvPr id="1048593" name="TextBox 19"/>
          <p:cNvSpPr txBox="1"/>
          <p:nvPr/>
        </p:nvSpPr>
        <p:spPr>
          <a:xfrm>
            <a:off x="5525953" y="1726632"/>
            <a:ext cx="969721" cy="412750"/>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خارجی</a:t>
            </a:r>
            <a:endParaRPr lang="fa-IR" dirty="0">
              <a:solidFill>
                <a:prstClr val="white"/>
              </a:solidFill>
              <a:cs typeface="B Mitra" panose="00000400000000000000" pitchFamily="2" charset="-78"/>
            </a:endParaRPr>
          </a:p>
        </p:txBody>
      </p:sp>
      <p:sp>
        <p:nvSpPr>
          <p:cNvPr id="1048594" name="TextBox 20"/>
          <p:cNvSpPr txBox="1"/>
          <p:nvPr/>
        </p:nvSpPr>
        <p:spPr>
          <a:xfrm>
            <a:off x="3334828" y="1811087"/>
            <a:ext cx="1849300" cy="369332"/>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کانون توجه</a:t>
            </a:r>
            <a:endParaRPr lang="fa-IR" dirty="0">
              <a:solidFill>
                <a:prstClr val="white"/>
              </a:solidFill>
              <a:cs typeface="B Mitra" panose="00000400000000000000" pitchFamily="2" charset="-78"/>
            </a:endParaRPr>
          </a:p>
        </p:txBody>
      </p:sp>
      <p:sp>
        <p:nvSpPr>
          <p:cNvPr id="1048595" name="TextBox 21"/>
          <p:cNvSpPr txBox="1"/>
          <p:nvPr/>
        </p:nvSpPr>
        <p:spPr>
          <a:xfrm>
            <a:off x="2138411" y="1813433"/>
            <a:ext cx="969721" cy="412749"/>
          </a:xfrm>
          <a:prstGeom prst="rect">
            <a:avLst/>
          </a:prstGeom>
          <a:noFill/>
        </p:spPr>
        <p:txBody>
          <a:bodyPr wrap="square" rtlCol="1">
            <a:spAutoFit/>
          </a:bodyPr>
          <a:lstStyle/>
          <a:p>
            <a:pPr algn="ctr"/>
            <a:r>
              <a:rPr lang="fa-IR" dirty="0" smtClean="0">
                <a:solidFill>
                  <a:prstClr val="white"/>
                </a:solidFill>
                <a:cs typeface="B Mitra" panose="00000400000000000000" pitchFamily="2" charset="-78"/>
              </a:rPr>
              <a:t>داخلی</a:t>
            </a:r>
            <a:endParaRPr lang="fa-IR" dirty="0">
              <a:solidFill>
                <a:prstClr val="white"/>
              </a:solidFill>
              <a:cs typeface="B Mitra" panose="00000400000000000000" pitchFamily="2" charset="-78"/>
            </a:endParaRPr>
          </a:p>
        </p:txBody>
      </p:sp>
      <p:sp>
        <p:nvSpPr>
          <p:cNvPr id="1048596" name="TextBox 22"/>
          <p:cNvSpPr txBox="1"/>
          <p:nvPr/>
        </p:nvSpPr>
        <p:spPr>
          <a:xfrm>
            <a:off x="1889251" y="3275709"/>
            <a:ext cx="82550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تغییرات</a:t>
            </a:r>
            <a:endParaRPr lang="fa-IR" dirty="0">
              <a:solidFill>
                <a:prstClr val="white"/>
              </a:solidFill>
              <a:cs typeface="B Mitra" panose="00000400000000000000" pitchFamily="2" charset="-78"/>
            </a:endParaRPr>
          </a:p>
        </p:txBody>
      </p:sp>
      <p:sp>
        <p:nvSpPr>
          <p:cNvPr id="1048597" name="TextBox 23"/>
          <p:cNvSpPr txBox="1"/>
          <p:nvPr/>
        </p:nvSpPr>
        <p:spPr>
          <a:xfrm>
            <a:off x="1408928" y="3870880"/>
            <a:ext cx="82550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شدید</a:t>
            </a:r>
            <a:endParaRPr lang="fa-IR" dirty="0">
              <a:solidFill>
                <a:prstClr val="white"/>
              </a:solidFill>
              <a:cs typeface="B Mitra" panose="00000400000000000000" pitchFamily="2" charset="-78"/>
            </a:endParaRPr>
          </a:p>
        </p:txBody>
      </p:sp>
      <p:sp>
        <p:nvSpPr>
          <p:cNvPr id="1048598" name="TextBox 24"/>
          <p:cNvSpPr txBox="1"/>
          <p:nvPr/>
        </p:nvSpPr>
        <p:spPr>
          <a:xfrm>
            <a:off x="1333698" y="2676895"/>
            <a:ext cx="50419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کم</a:t>
            </a:r>
            <a:endParaRPr lang="fa-IR" dirty="0">
              <a:solidFill>
                <a:prstClr val="white"/>
              </a:solidFill>
              <a:cs typeface="B Mitra" panose="00000400000000000000" pitchFamily="2" charset="-78"/>
            </a:endParaRPr>
          </a:p>
        </p:txBody>
      </p:sp>
      <p:sp>
        <p:nvSpPr>
          <p:cNvPr id="1048599" name="TextBox 25"/>
          <p:cNvSpPr txBox="1"/>
          <p:nvPr/>
        </p:nvSpPr>
        <p:spPr>
          <a:xfrm>
            <a:off x="1385089" y="3317520"/>
            <a:ext cx="82550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کنترل</a:t>
            </a:r>
            <a:endParaRPr lang="fa-IR" dirty="0">
              <a:solidFill>
                <a:prstClr val="white"/>
              </a:solidFill>
              <a:cs typeface="B Mitra" panose="00000400000000000000" pitchFamily="2" charset="-78"/>
            </a:endParaRPr>
          </a:p>
        </p:txBody>
      </p:sp>
      <p:sp>
        <p:nvSpPr>
          <p:cNvPr id="1048600" name="TextBox 26"/>
          <p:cNvSpPr txBox="1"/>
          <p:nvPr/>
        </p:nvSpPr>
        <p:spPr>
          <a:xfrm>
            <a:off x="1891647" y="3859933"/>
            <a:ext cx="82550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تدریجی</a:t>
            </a:r>
            <a:endParaRPr lang="fa-IR" dirty="0">
              <a:solidFill>
                <a:prstClr val="white"/>
              </a:solidFill>
              <a:cs typeface="B Mitra" panose="00000400000000000000" pitchFamily="2" charset="-78"/>
            </a:endParaRPr>
          </a:p>
        </p:txBody>
      </p:sp>
      <p:sp>
        <p:nvSpPr>
          <p:cNvPr id="1048601" name="TextBox 27"/>
          <p:cNvSpPr txBox="1"/>
          <p:nvPr/>
        </p:nvSpPr>
        <p:spPr>
          <a:xfrm>
            <a:off x="996178" y="3878898"/>
            <a:ext cx="504189"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بسته</a:t>
            </a:r>
            <a:endParaRPr lang="fa-IR" dirty="0">
              <a:solidFill>
                <a:prstClr val="white"/>
              </a:solidFill>
              <a:cs typeface="B Mitra" panose="00000400000000000000" pitchFamily="2" charset="-78"/>
            </a:endParaRPr>
          </a:p>
        </p:txBody>
      </p:sp>
      <p:sp>
        <p:nvSpPr>
          <p:cNvPr id="1048602" name="TextBox 28"/>
          <p:cNvSpPr txBox="1"/>
          <p:nvPr/>
        </p:nvSpPr>
        <p:spPr>
          <a:xfrm>
            <a:off x="996178" y="3242447"/>
            <a:ext cx="82550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سیستم</a:t>
            </a:r>
            <a:endParaRPr lang="fa-IR" dirty="0">
              <a:solidFill>
                <a:prstClr val="white"/>
              </a:solidFill>
              <a:cs typeface="B Mitra" panose="00000400000000000000" pitchFamily="2" charset="-78"/>
            </a:endParaRPr>
          </a:p>
        </p:txBody>
      </p:sp>
      <p:sp>
        <p:nvSpPr>
          <p:cNvPr id="1048603" name="TextBox 29"/>
          <p:cNvSpPr txBox="1"/>
          <p:nvPr/>
        </p:nvSpPr>
        <p:spPr>
          <a:xfrm>
            <a:off x="960059" y="2665948"/>
            <a:ext cx="504190" cy="607528"/>
          </a:xfrm>
          <a:prstGeom prst="rect">
            <a:avLst/>
          </a:prstGeom>
          <a:noFill/>
        </p:spPr>
        <p:txBody>
          <a:bodyPr vert="vert270" wrap="square" rtlCol="1">
            <a:spAutoFit/>
          </a:bodyPr>
          <a:lstStyle/>
          <a:p>
            <a:pPr algn="ctr"/>
            <a:r>
              <a:rPr lang="fa-IR" dirty="0" smtClean="0">
                <a:solidFill>
                  <a:prstClr val="white"/>
                </a:solidFill>
                <a:cs typeface="B Mitra" panose="00000400000000000000" pitchFamily="2" charset="-78"/>
              </a:rPr>
              <a:t>باز</a:t>
            </a:r>
            <a:endParaRPr lang="fa-IR" dirty="0">
              <a:solidFill>
                <a:prstClr val="white"/>
              </a:solidFill>
              <a:cs typeface="B Mitra" panose="00000400000000000000" pitchFamily="2" charset="-78"/>
            </a:endParaRPr>
          </a:p>
        </p:txBody>
      </p:sp>
      <p:cxnSp>
        <p:nvCxnSpPr>
          <p:cNvPr id="3" name="Straight Connector 2"/>
          <p:cNvCxnSpPr/>
          <p:nvPr/>
        </p:nvCxnSpPr>
        <p:spPr>
          <a:xfrm flipV="1">
            <a:off x="2193732" y="2167564"/>
            <a:ext cx="4308438" cy="25712"/>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2193732" y="2436926"/>
            <a:ext cx="4308438" cy="33644"/>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841974" y="2508713"/>
            <a:ext cx="13223" cy="2036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1427300" y="2497554"/>
            <a:ext cx="13223" cy="2036587"/>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30" name="Table 6"/>
          <p:cNvGraphicFramePr>
            <a:graphicFrameLocks noGrp="1"/>
          </p:cNvGraphicFramePr>
          <p:nvPr>
            <p:extLst>
              <p:ext uri="{D42A27DB-BD31-4B8C-83A1-F6EECF244321}">
                <p14:modId xmlns:p14="http://schemas.microsoft.com/office/powerpoint/2010/main" val="944590417"/>
              </p:ext>
            </p:extLst>
          </p:nvPr>
        </p:nvGraphicFramePr>
        <p:xfrm>
          <a:off x="2368231" y="2749722"/>
          <a:ext cx="3914158" cy="1624868"/>
        </p:xfrm>
        <a:graphic>
          <a:graphicData uri="http://schemas.openxmlformats.org/drawingml/2006/table">
            <a:tbl>
              <a:tblPr rtl="1" firstRow="1" bandRow="1">
                <a:tableStyleId>{5C22544A-7EE6-4342-B048-85BDC9FD1C3A}</a:tableStyleId>
              </a:tblPr>
              <a:tblGrid>
                <a:gridCol w="1953790"/>
                <a:gridCol w="1960368"/>
              </a:tblGrid>
              <a:tr h="838227">
                <a:tc>
                  <a:txBody>
                    <a:bodyPr/>
                    <a:lstStyle/>
                    <a:p>
                      <a:pPr algn="ctr" rtl="1"/>
                      <a:endParaRPr lang="fa-IR" sz="1600" b="0" dirty="0" smtClean="0">
                        <a:cs typeface="B Mitra" panose="00000400000000000000" pitchFamily="2" charset="-78"/>
                      </a:endParaRPr>
                    </a:p>
                    <a:p>
                      <a:pPr algn="ctr" rtl="1"/>
                      <a:r>
                        <a:rPr lang="fa-IR" sz="1600" b="0" dirty="0" smtClean="0">
                          <a:cs typeface="B Mitra" panose="00000400000000000000" pitchFamily="2" charset="-78"/>
                        </a:rPr>
                        <a:t>تکمیل صلاحیت</a:t>
                      </a:r>
                      <a:endParaRPr lang="fa-IR" sz="1600" b="0" dirty="0">
                        <a:cs typeface="B Mitra" panose="00000400000000000000" pitchFamily="2" charset="-78"/>
                      </a:endParaRPr>
                    </a:p>
                  </a:txBody>
                  <a:tcPr/>
                </a:tc>
                <a:tc>
                  <a:txBody>
                    <a:bodyPr/>
                    <a:lstStyle/>
                    <a:p>
                      <a:pPr algn="ctr" rtl="1"/>
                      <a:endParaRPr lang="fa-IR" sz="1600" b="0" dirty="0" smtClean="0">
                        <a:cs typeface="B Mitra" panose="00000400000000000000" pitchFamily="2" charset="-78"/>
                      </a:endParaRPr>
                    </a:p>
                    <a:p>
                      <a:pPr algn="ctr" rtl="1"/>
                      <a:r>
                        <a:rPr lang="fa-IR" sz="1600" b="0" dirty="0" smtClean="0">
                          <a:cs typeface="B Mitra" panose="00000400000000000000" pitchFamily="2" charset="-78"/>
                        </a:rPr>
                        <a:t>تمهید</a:t>
                      </a:r>
                      <a:r>
                        <a:rPr lang="fa-IR" sz="1600" b="0" baseline="0" dirty="0" smtClean="0">
                          <a:cs typeface="B Mitra" panose="00000400000000000000" pitchFamily="2" charset="-78"/>
                        </a:rPr>
                        <a:t> صلاحیت</a:t>
                      </a:r>
                      <a:endParaRPr lang="fa-IR" sz="1600" b="0" dirty="0">
                        <a:cs typeface="B Mitra" panose="00000400000000000000" pitchFamily="2" charset="-78"/>
                      </a:endParaRPr>
                    </a:p>
                  </a:txBody>
                  <a:tcPr/>
                </a:tc>
              </a:tr>
              <a:tr h="786641">
                <a:tc>
                  <a:txBody>
                    <a:bodyPr/>
                    <a:lstStyle/>
                    <a:p>
                      <a:pPr algn="ctr" rtl="1"/>
                      <a:endParaRPr lang="fa-IR" sz="1600" b="0" dirty="0" smtClean="0">
                        <a:solidFill>
                          <a:schemeClr val="bg1"/>
                        </a:solidFill>
                        <a:cs typeface="B Mitra" panose="00000400000000000000" pitchFamily="2" charset="-78"/>
                      </a:endParaRPr>
                    </a:p>
                    <a:p>
                      <a:pPr algn="ctr" rtl="1"/>
                      <a:r>
                        <a:rPr lang="fa-IR" sz="1600" b="0" dirty="0" smtClean="0">
                          <a:solidFill>
                            <a:schemeClr val="bg1"/>
                          </a:solidFill>
                          <a:cs typeface="B Mitra" panose="00000400000000000000" pitchFamily="2" charset="-78"/>
                        </a:rPr>
                        <a:t>تعمیق</a:t>
                      </a:r>
                      <a:r>
                        <a:rPr lang="fa-IR" sz="1600" b="0" baseline="0" dirty="0" smtClean="0">
                          <a:solidFill>
                            <a:schemeClr val="bg1"/>
                          </a:solidFill>
                          <a:cs typeface="B Mitra" panose="00000400000000000000" pitchFamily="2" charset="-78"/>
                        </a:rPr>
                        <a:t> صلاحیت</a:t>
                      </a:r>
                      <a:endParaRPr lang="fa-IR" sz="1600" b="0" dirty="0">
                        <a:solidFill>
                          <a:schemeClr val="bg1"/>
                        </a:solidFill>
                        <a:cs typeface="B Mitra" panose="00000400000000000000" pitchFamily="2" charset="-78"/>
                      </a:endParaRPr>
                    </a:p>
                  </a:txBody>
                  <a:tcPr>
                    <a:solidFill>
                      <a:schemeClr val="accent1"/>
                    </a:solidFill>
                  </a:tcPr>
                </a:tc>
                <a:tc>
                  <a:txBody>
                    <a:bodyPr/>
                    <a:lstStyle/>
                    <a:p>
                      <a:pPr algn="ctr" rtl="1"/>
                      <a:endParaRPr lang="fa-IR" sz="1600" b="0" dirty="0" smtClean="0">
                        <a:solidFill>
                          <a:schemeClr val="bg1"/>
                        </a:solidFill>
                        <a:cs typeface="B Mitra" panose="00000400000000000000" pitchFamily="2" charset="-78"/>
                      </a:endParaRPr>
                    </a:p>
                    <a:p>
                      <a:pPr algn="ctr" rtl="1"/>
                      <a:r>
                        <a:rPr lang="fa-IR" sz="1600" b="0" dirty="0" smtClean="0">
                          <a:solidFill>
                            <a:schemeClr val="bg1"/>
                          </a:solidFill>
                          <a:cs typeface="B Mitra" panose="00000400000000000000" pitchFamily="2" charset="-78"/>
                        </a:rPr>
                        <a:t>تجدید و تخریب صلاحیت</a:t>
                      </a:r>
                      <a:endParaRPr lang="fa-IR" sz="1600" b="0" dirty="0">
                        <a:solidFill>
                          <a:schemeClr val="bg1"/>
                        </a:solidFill>
                        <a:cs typeface="B Mitra" panose="00000400000000000000" pitchFamily="2" charset="-78"/>
                      </a:endParaRPr>
                    </a:p>
                  </a:txBody>
                  <a:tcPr>
                    <a:solidFill>
                      <a:schemeClr val="accent1"/>
                    </a:solidFill>
                  </a:tcPr>
                </a:tc>
              </a:tr>
            </a:tbl>
          </a:graphicData>
        </a:graphic>
      </p:graphicFrame>
    </p:spTree>
    <p:extLst>
      <p:ext uri="{BB962C8B-B14F-4D97-AF65-F5344CB8AC3E}">
        <p14:creationId xmlns:p14="http://schemas.microsoft.com/office/powerpoint/2010/main" val="4965582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48593"/>
                                        </p:tgtEl>
                                        <p:attrNameLst>
                                          <p:attrName>style.visibility</p:attrName>
                                        </p:attrNameLst>
                                      </p:cBhvr>
                                      <p:to>
                                        <p:strVal val="visible"/>
                                      </p:to>
                                    </p:set>
                                    <p:animEffect transition="in" filter="wipe(right)">
                                      <p:cBhvr>
                                        <p:cTn id="7" dur="500"/>
                                        <p:tgtEl>
                                          <p:spTgt spid="104859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48594"/>
                                        </p:tgtEl>
                                        <p:attrNameLst>
                                          <p:attrName>style.visibility</p:attrName>
                                        </p:attrNameLst>
                                      </p:cBhvr>
                                      <p:to>
                                        <p:strVal val="visible"/>
                                      </p:to>
                                    </p:set>
                                    <p:animEffect transition="in" filter="wipe(right)">
                                      <p:cBhvr>
                                        <p:cTn id="10" dur="500"/>
                                        <p:tgtEl>
                                          <p:spTgt spid="104859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48595"/>
                                        </p:tgtEl>
                                        <p:attrNameLst>
                                          <p:attrName>style.visibility</p:attrName>
                                        </p:attrNameLst>
                                      </p:cBhvr>
                                      <p:to>
                                        <p:strVal val="visible"/>
                                      </p:to>
                                    </p:set>
                                    <p:animEffect transition="in" filter="wipe(right)">
                                      <p:cBhvr>
                                        <p:cTn id="13" dur="500"/>
                                        <p:tgtEl>
                                          <p:spTgt spid="1048595"/>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048590"/>
                                        </p:tgtEl>
                                        <p:attrNameLst>
                                          <p:attrName>style.visibility</p:attrName>
                                        </p:attrNameLst>
                                      </p:cBhvr>
                                      <p:to>
                                        <p:strVal val="visible"/>
                                      </p:to>
                                    </p:set>
                                    <p:animEffect transition="in" filter="wipe(right)">
                                      <p:cBhvr>
                                        <p:cTn id="16" dur="500"/>
                                        <p:tgtEl>
                                          <p:spTgt spid="1048590"/>
                                        </p:tgtEl>
                                      </p:cBhvr>
                                    </p:animEffect>
                                  </p:childTnLst>
                                </p:cTn>
                              </p:par>
                              <p:par>
                                <p:cTn id="17" presetID="22" presetClass="entr" presetSubtype="2"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500"/>
                                        <p:tgtEl>
                                          <p:spTgt spid="3"/>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048591"/>
                                        </p:tgtEl>
                                        <p:attrNameLst>
                                          <p:attrName>style.visibility</p:attrName>
                                        </p:attrNameLst>
                                      </p:cBhvr>
                                      <p:to>
                                        <p:strVal val="visible"/>
                                      </p:to>
                                    </p:set>
                                    <p:animEffect transition="in" filter="wipe(right)">
                                      <p:cBhvr>
                                        <p:cTn id="22" dur="500"/>
                                        <p:tgtEl>
                                          <p:spTgt spid="1048591"/>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048592"/>
                                        </p:tgtEl>
                                        <p:attrNameLst>
                                          <p:attrName>style.visibility</p:attrName>
                                        </p:attrNameLst>
                                      </p:cBhvr>
                                      <p:to>
                                        <p:strVal val="visible"/>
                                      </p:to>
                                    </p:set>
                                    <p:animEffect transition="in" filter="wipe(right)">
                                      <p:cBhvr>
                                        <p:cTn id="25" dur="500"/>
                                        <p:tgtEl>
                                          <p:spTgt spid="1048592"/>
                                        </p:tgtEl>
                                      </p:cBhvr>
                                    </p:animEffect>
                                  </p:childTnLst>
                                </p:cTn>
                              </p:par>
                              <p:par>
                                <p:cTn id="26" presetID="22" presetClass="entr" presetSubtype="2"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right)">
                                      <p:cBhvr>
                                        <p:cTn id="28" dur="500"/>
                                        <p:tgtEl>
                                          <p:spTgt spid="28"/>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048588"/>
                                        </p:tgtEl>
                                        <p:attrNameLst>
                                          <p:attrName>style.visibility</p:attrName>
                                        </p:attrNameLst>
                                      </p:cBhvr>
                                      <p:to>
                                        <p:strVal val="visible"/>
                                      </p:to>
                                    </p:set>
                                    <p:animEffect transition="in" filter="wipe(right)">
                                      <p:cBhvr>
                                        <p:cTn id="31" dur="500"/>
                                        <p:tgtEl>
                                          <p:spTgt spid="1048588"/>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048586"/>
                                        </p:tgtEl>
                                        <p:attrNameLst>
                                          <p:attrName>style.visibility</p:attrName>
                                        </p:attrNameLst>
                                      </p:cBhvr>
                                      <p:to>
                                        <p:strVal val="visible"/>
                                      </p:to>
                                    </p:set>
                                    <p:animEffect transition="in" filter="wipe(right)">
                                      <p:cBhvr>
                                        <p:cTn id="34" dur="500"/>
                                        <p:tgtEl>
                                          <p:spTgt spid="1048586"/>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048589"/>
                                        </p:tgtEl>
                                        <p:attrNameLst>
                                          <p:attrName>style.visibility</p:attrName>
                                        </p:attrNameLst>
                                      </p:cBhvr>
                                      <p:to>
                                        <p:strVal val="visible"/>
                                      </p:to>
                                    </p:set>
                                    <p:animEffect transition="in" filter="wipe(right)">
                                      <p:cBhvr>
                                        <p:cTn id="37" dur="500"/>
                                        <p:tgtEl>
                                          <p:spTgt spid="1048589"/>
                                        </p:tgtEl>
                                      </p:cBhvr>
                                    </p:animEffect>
                                  </p:childTnLst>
                                </p:cTn>
                              </p:par>
                              <p:par>
                                <p:cTn id="38" presetID="22" presetClass="entr" presetSubtype="2"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right)">
                                      <p:cBhvr>
                                        <p:cTn id="40" dur="500"/>
                                        <p:tgtEl>
                                          <p:spTgt spid="31"/>
                                        </p:tgtEl>
                                      </p:cBhvr>
                                    </p:animEffect>
                                  </p:childTnLst>
                                </p:cTn>
                              </p:par>
                              <p:par>
                                <p:cTn id="41" presetID="22" presetClass="entr" presetSubtype="2"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right)">
                                      <p:cBhvr>
                                        <p:cTn id="43" dur="500"/>
                                        <p:tgtEl>
                                          <p:spTgt spid="39"/>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1048603"/>
                                        </p:tgtEl>
                                        <p:attrNameLst>
                                          <p:attrName>style.visibility</p:attrName>
                                        </p:attrNameLst>
                                      </p:cBhvr>
                                      <p:to>
                                        <p:strVal val="visible"/>
                                      </p:to>
                                    </p:set>
                                    <p:animEffect transition="in" filter="wipe(right)">
                                      <p:cBhvr>
                                        <p:cTn id="46" dur="500"/>
                                        <p:tgtEl>
                                          <p:spTgt spid="1048603"/>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1048601"/>
                                        </p:tgtEl>
                                        <p:attrNameLst>
                                          <p:attrName>style.visibility</p:attrName>
                                        </p:attrNameLst>
                                      </p:cBhvr>
                                      <p:to>
                                        <p:strVal val="visible"/>
                                      </p:to>
                                    </p:set>
                                    <p:animEffect transition="in" filter="wipe(right)">
                                      <p:cBhvr>
                                        <p:cTn id="49" dur="500"/>
                                        <p:tgtEl>
                                          <p:spTgt spid="1048601"/>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048597"/>
                                        </p:tgtEl>
                                        <p:attrNameLst>
                                          <p:attrName>style.visibility</p:attrName>
                                        </p:attrNameLst>
                                      </p:cBhvr>
                                      <p:to>
                                        <p:strVal val="visible"/>
                                      </p:to>
                                    </p:set>
                                    <p:animEffect transition="in" filter="wipe(down)">
                                      <p:cBhvr>
                                        <p:cTn id="52" dur="500"/>
                                        <p:tgtEl>
                                          <p:spTgt spid="1048597"/>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1048598"/>
                                        </p:tgtEl>
                                        <p:attrNameLst>
                                          <p:attrName>style.visibility</p:attrName>
                                        </p:attrNameLst>
                                      </p:cBhvr>
                                      <p:to>
                                        <p:strVal val="visible"/>
                                      </p:to>
                                    </p:set>
                                    <p:animEffect transition="in" filter="wipe(right)">
                                      <p:cBhvr>
                                        <p:cTn id="55" dur="500"/>
                                        <p:tgtEl>
                                          <p:spTgt spid="1048598"/>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048602"/>
                                        </p:tgtEl>
                                        <p:attrNameLst>
                                          <p:attrName>style.visibility</p:attrName>
                                        </p:attrNameLst>
                                      </p:cBhvr>
                                      <p:to>
                                        <p:strVal val="visible"/>
                                      </p:to>
                                    </p:set>
                                    <p:animEffect transition="in" filter="wipe(down)">
                                      <p:cBhvr>
                                        <p:cTn id="58" dur="500"/>
                                        <p:tgtEl>
                                          <p:spTgt spid="1048602"/>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048587"/>
                                        </p:tgtEl>
                                        <p:attrNameLst>
                                          <p:attrName>style.visibility</p:attrName>
                                        </p:attrNameLst>
                                      </p:cBhvr>
                                      <p:to>
                                        <p:strVal val="visible"/>
                                      </p:to>
                                    </p:set>
                                    <p:animEffect transition="in" filter="wipe(right)">
                                      <p:cBhvr>
                                        <p:cTn id="61" dur="500"/>
                                        <p:tgtEl>
                                          <p:spTgt spid="104858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048599"/>
                                        </p:tgtEl>
                                        <p:attrNameLst>
                                          <p:attrName>style.visibility</p:attrName>
                                        </p:attrNameLst>
                                      </p:cBhvr>
                                      <p:to>
                                        <p:strVal val="visible"/>
                                      </p:to>
                                    </p:set>
                                    <p:animEffect transition="in" filter="wipe(down)">
                                      <p:cBhvr>
                                        <p:cTn id="66" dur="500"/>
                                        <p:tgtEl>
                                          <p:spTgt spid="1048599"/>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1048600"/>
                                        </p:tgtEl>
                                        <p:attrNameLst>
                                          <p:attrName>style.visibility</p:attrName>
                                        </p:attrNameLst>
                                      </p:cBhvr>
                                      <p:to>
                                        <p:strVal val="visible"/>
                                      </p:to>
                                    </p:set>
                                    <p:animEffect transition="in" filter="wipe(down)">
                                      <p:cBhvr>
                                        <p:cTn id="69" dur="500"/>
                                        <p:tgtEl>
                                          <p:spTgt spid="104860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048596"/>
                                        </p:tgtEl>
                                        <p:attrNameLst>
                                          <p:attrName>style.visibility</p:attrName>
                                        </p:attrNameLst>
                                      </p:cBhvr>
                                      <p:to>
                                        <p:strVal val="visible"/>
                                      </p:to>
                                    </p:set>
                                    <p:animEffect transition="in" filter="fade">
                                      <p:cBhvr>
                                        <p:cTn id="74" dur="500"/>
                                        <p:tgtEl>
                                          <p:spTgt spid="1048596"/>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1048585">
                                            <p:txEl>
                                              <p:pRg st="0" end="0"/>
                                            </p:txEl>
                                          </p:spTgt>
                                        </p:tgtEl>
                                      </p:cBhvr>
                                    </p:animEffect>
                                    <p:animScale>
                                      <p:cBhvr>
                                        <p:cTn id="79" dur="250" autoRev="1" fill="hold"/>
                                        <p:tgtEl>
                                          <p:spTgt spid="1048585">
                                            <p:txEl>
                                              <p:pRg st="0" end="0"/>
                                            </p:txEl>
                                          </p:spTgt>
                                        </p:tgtEl>
                                      </p:cBhvr>
                                      <p:by x="105000" y="105000"/>
                                    </p:animScale>
                                  </p:childTnLst>
                                </p:cTn>
                              </p:par>
                              <p:par>
                                <p:cTn id="80" presetID="26" presetClass="emph" presetSubtype="0" fill="hold" nodeType="withEffect">
                                  <p:stCondLst>
                                    <p:cond delay="0"/>
                                  </p:stCondLst>
                                  <p:childTnLst>
                                    <p:animEffect transition="out" filter="fade">
                                      <p:cBhvr>
                                        <p:cTn id="81" dur="500" tmFilter="0, 0; .2, .5; .8, .5; 1, 0"/>
                                        <p:tgtEl>
                                          <p:spTgt spid="1048585">
                                            <p:txEl>
                                              <p:pRg st="1" end="1"/>
                                            </p:txEl>
                                          </p:spTgt>
                                        </p:tgtEl>
                                      </p:cBhvr>
                                    </p:animEffect>
                                    <p:animScale>
                                      <p:cBhvr>
                                        <p:cTn id="82" dur="250" autoRev="1" fill="hold"/>
                                        <p:tgtEl>
                                          <p:spTgt spid="1048585">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6" grpId="0"/>
      <p:bldP spid="1048587" grpId="0"/>
      <p:bldP spid="1048588" grpId="0"/>
      <p:bldP spid="1048589" grpId="0"/>
      <p:bldP spid="1048590" grpId="0"/>
      <p:bldP spid="1048591" grpId="0"/>
      <p:bldP spid="1048592" grpId="0"/>
      <p:bldP spid="1048593" grpId="0"/>
      <p:bldP spid="1048594" grpId="0"/>
      <p:bldP spid="1048595" grpId="0"/>
      <p:bldP spid="1048596" grpId="0"/>
      <p:bldP spid="1048597" grpId="0"/>
      <p:bldP spid="1048598" grpId="0"/>
      <p:bldP spid="1048599" grpId="0"/>
      <p:bldP spid="1048600" grpId="0"/>
      <p:bldP spid="1048601" grpId="0"/>
      <p:bldP spid="1048602" grpId="0"/>
      <p:bldP spid="104860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2"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583"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smtClean="0">
                <a:cs typeface="B Mitra" panose="00000400000000000000" pitchFamily="2" charset="-78"/>
              </a:rPr>
              <a:t>استراتژی زیرسیستم های تکنولوژی</a:t>
            </a:r>
          </a:p>
          <a:p>
            <a:pPr marL="0" indent="0" algn="just" rtl="1">
              <a:buNone/>
            </a:pPr>
            <a:endParaRPr lang="fa-IR" sz="1800" b="1" dirty="0" smtClean="0">
              <a:cs typeface="B Mitra" panose="00000400000000000000" pitchFamily="2" charset="-78"/>
            </a:endParaRPr>
          </a:p>
          <a:p>
            <a:pPr algn="just" rtl="1">
              <a:buFont typeface="Wingdings" panose="05000000000000000000" pitchFamily="2" charset="2"/>
              <a:buChar char="ü"/>
            </a:pPr>
            <a:r>
              <a:rPr lang="fa-IR" sz="1600" b="1" dirty="0" smtClean="0">
                <a:cs typeface="B Mitra" panose="00000400000000000000" pitchFamily="2" charset="-78"/>
              </a:rPr>
              <a:t>نقشه  هماهنگی استراتژی های تکنولوژی</a:t>
            </a:r>
          </a:p>
          <a:p>
            <a:pPr algn="just" rtl="1">
              <a:buFont typeface="Wingdings" panose="05000000000000000000" pitchFamily="2" charset="2"/>
              <a:buChar char="ü"/>
            </a:pPr>
            <a:r>
              <a:rPr lang="fa-IR" sz="1600" b="1" dirty="0" smtClean="0">
                <a:cs typeface="B Mitra" panose="00000400000000000000" pitchFamily="2" charset="-78"/>
              </a:rPr>
              <a:t> </a:t>
            </a:r>
          </a:p>
          <a:p>
            <a:pPr algn="just" rtl="1">
              <a:buFont typeface="Wingdings" panose="05000000000000000000" pitchFamily="2" charset="2"/>
              <a:buChar char="ü"/>
            </a:pPr>
            <a:r>
              <a:rPr lang="fa-IR" sz="1600" dirty="0" smtClean="0">
                <a:cs typeface="B Mitra" panose="00000400000000000000" pitchFamily="2" charset="-78"/>
              </a:rPr>
              <a:t>استراتژی های تکنولوژی ، استراتژی های سطح وظیفه ای هستند که باید با استراتژی های سطح سازمان و سطح کسب و کار هماهنگ باشند . بدین منظور باید از استراتژی های سطوح بالاتر به منظور ایجاد هماهنگی میان استراتژی های مختلف تکنولوژی بهره گیریم .</a:t>
            </a: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p:txBody>
      </p:sp>
      <p:pic>
        <p:nvPicPr>
          <p:cNvPr id="2097153" name="Picture 3"/>
          <p:cNvPicPr>
            <a:picLocks noChangeAspect="1"/>
          </p:cNvPicPr>
          <p:nvPr/>
        </p:nvPicPr>
        <p:blipFill>
          <a:blip r:embed="rId2"/>
          <a:stretch>
            <a:fillRect/>
          </a:stretch>
        </p:blipFill>
        <p:spPr>
          <a:xfrm>
            <a:off x="457200" y="4701287"/>
            <a:ext cx="3511685" cy="333375"/>
          </a:xfrm>
          <a:prstGeom prst="rect">
            <a:avLst/>
          </a:prstGeom>
        </p:spPr>
      </p:pic>
      <p:pic>
        <p:nvPicPr>
          <p:cNvPr id="2097154"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155" name="Picture 5"/>
          <p:cNvPicPr>
            <a:picLocks noChangeAspect="1"/>
          </p:cNvPicPr>
          <p:nvPr/>
        </p:nvPicPr>
        <p:blipFill>
          <a:blip r:embed="rId3"/>
          <a:stretch>
            <a:fillRect/>
          </a:stretch>
        </p:blipFill>
        <p:spPr>
          <a:xfrm>
            <a:off x="0" y="0"/>
            <a:ext cx="707137" cy="707137"/>
          </a:xfrm>
          <a:prstGeom prst="rect">
            <a:avLst/>
          </a:prstGeom>
        </p:spPr>
      </p:pic>
    </p:spTree>
    <p:extLst>
      <p:ext uri="{BB962C8B-B14F-4D97-AF65-F5344CB8AC3E}">
        <p14:creationId xmlns:p14="http://schemas.microsoft.com/office/powerpoint/2010/main" val="14344207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048583">
                                            <p:txEl>
                                              <p:pRg st="0" end="0"/>
                                            </p:txEl>
                                          </p:spTgt>
                                        </p:tgtEl>
                                      </p:cBhvr>
                                    </p:animEffect>
                                    <p:animScale>
                                      <p:cBhvr>
                                        <p:cTn id="7" dur="250" autoRev="1" fill="hold"/>
                                        <p:tgtEl>
                                          <p:spTgt spid="104858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048583">
                                            <p:txEl>
                                              <p:pRg st="2" end="2"/>
                                            </p:txEl>
                                          </p:spTgt>
                                        </p:tgtEl>
                                      </p:cBhvr>
                                    </p:animEffect>
                                    <p:animScale>
                                      <p:cBhvr>
                                        <p:cTn id="12" dur="250" autoRev="1" fill="hold"/>
                                        <p:tgtEl>
                                          <p:spTgt spid="1048583">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048583">
                                            <p:txEl>
                                              <p:pRg st="3" end="3"/>
                                            </p:txEl>
                                          </p:spTgt>
                                        </p:tgtEl>
                                      </p:cBhvr>
                                    </p:animEffect>
                                    <p:animScale>
                                      <p:cBhvr>
                                        <p:cTn id="17" dur="250" autoRev="1" fill="hold"/>
                                        <p:tgtEl>
                                          <p:spTgt spid="1048583">
                                            <p:txEl>
                                              <p:pRg st="3" end="3"/>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1048583">
                                            <p:txEl>
                                              <p:pRg st="4" end="4"/>
                                            </p:txEl>
                                          </p:spTgt>
                                        </p:tgtEl>
                                      </p:cBhvr>
                                    </p:animEffect>
                                    <p:animScale>
                                      <p:cBhvr>
                                        <p:cTn id="22" dur="250" autoRev="1" fill="hold"/>
                                        <p:tgtEl>
                                          <p:spTgt spid="104858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2" name="Title 1"/>
          <p:cNvSpPr>
            <a:spLocks noGrp="1"/>
          </p:cNvSpPr>
          <p:nvPr>
            <p:ph type="title"/>
          </p:nvPr>
        </p:nvSpPr>
        <p:spPr/>
        <p:txBody>
          <a:bodyPr/>
          <a:lstStyle/>
          <a:p>
            <a:pPr algn="ctr" rtl="1"/>
            <a:r>
              <a:rPr lang="fa-IR" dirty="0" smtClean="0">
                <a:cs typeface="B Titr" panose="00000700000000000000" pitchFamily="2" charset="-78"/>
              </a:rPr>
              <a:t>مدیریت استراتژیک تکنولوژی</a:t>
            </a:r>
            <a:endParaRPr lang="fa-IR" dirty="0">
              <a:cs typeface="B Titr" panose="00000700000000000000" pitchFamily="2" charset="-78"/>
            </a:endParaRPr>
          </a:p>
        </p:txBody>
      </p:sp>
      <p:sp>
        <p:nvSpPr>
          <p:cNvPr id="1048583"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smtClean="0">
                <a:cs typeface="B Mitra" panose="00000400000000000000" pitchFamily="2" charset="-78"/>
              </a:rPr>
              <a:t>استراتژی زیرسیستم های تکنولوژی</a:t>
            </a:r>
          </a:p>
          <a:p>
            <a:pPr algn="just" rtl="1">
              <a:buFont typeface="Wingdings" panose="05000000000000000000" pitchFamily="2" charset="2"/>
              <a:buChar char="ü"/>
            </a:pPr>
            <a:r>
              <a:rPr lang="fa-IR" sz="1600" b="1" dirty="0" smtClean="0">
                <a:cs typeface="B Mitra" panose="00000400000000000000" pitchFamily="2" charset="-78"/>
              </a:rPr>
              <a:t>نقشه  هماهنگی استراتژی های تکنولوژی</a:t>
            </a:r>
          </a:p>
          <a:p>
            <a:pPr algn="just" rtl="1">
              <a:buFont typeface="Wingdings" panose="05000000000000000000" pitchFamily="2" charset="2"/>
              <a:buChar char="ü"/>
            </a:pPr>
            <a:r>
              <a:rPr lang="fa-IR" sz="1600" b="1" dirty="0" smtClean="0">
                <a:cs typeface="B Mitra" panose="00000400000000000000" pitchFamily="2" charset="-78"/>
              </a:rPr>
              <a:t> </a:t>
            </a:r>
            <a:endParaRPr lang="fa-IR" sz="1600" dirty="0">
              <a:cs typeface="B Mitra" panose="00000400000000000000" pitchFamily="2" charset="-78"/>
            </a:endParaRPr>
          </a:p>
        </p:txBody>
      </p:sp>
      <p:pic>
        <p:nvPicPr>
          <p:cNvPr id="2097153" name="Picture 3"/>
          <p:cNvPicPr>
            <a:picLocks noChangeAspect="1"/>
          </p:cNvPicPr>
          <p:nvPr/>
        </p:nvPicPr>
        <p:blipFill>
          <a:blip r:embed="rId2"/>
          <a:stretch>
            <a:fillRect/>
          </a:stretch>
        </p:blipFill>
        <p:spPr>
          <a:xfrm>
            <a:off x="457200" y="4701287"/>
            <a:ext cx="3511685" cy="333375"/>
          </a:xfrm>
          <a:prstGeom prst="rect">
            <a:avLst/>
          </a:prstGeom>
        </p:spPr>
      </p:pic>
      <p:pic>
        <p:nvPicPr>
          <p:cNvPr id="2097154"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155" name="Picture 5"/>
          <p:cNvPicPr>
            <a:picLocks noChangeAspect="1"/>
          </p:cNvPicPr>
          <p:nvPr/>
        </p:nvPicPr>
        <p:blipFill>
          <a:blip r:embed="rId3"/>
          <a:stretch>
            <a:fillRect/>
          </a:stretch>
        </p:blipFill>
        <p:spPr>
          <a:xfrm>
            <a:off x="0" y="0"/>
            <a:ext cx="707137" cy="70713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66090"/>
            <a:ext cx="5436991" cy="4177409"/>
          </a:xfrm>
          <a:prstGeom prst="rect">
            <a:avLst/>
          </a:prstGeom>
        </p:spPr>
      </p:pic>
    </p:spTree>
    <p:extLst>
      <p:ext uri="{BB962C8B-B14F-4D97-AF65-F5344CB8AC3E}">
        <p14:creationId xmlns:p14="http://schemas.microsoft.com/office/powerpoint/2010/main" val="30386503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048583">
                                            <p:txEl>
                                              <p:pRg st="0" end="0"/>
                                            </p:txEl>
                                          </p:spTgt>
                                        </p:tgtEl>
                                      </p:cBhvr>
                                    </p:animEffect>
                                    <p:animScale>
                                      <p:cBhvr>
                                        <p:cTn id="7" dur="250" autoRev="1" fill="hold"/>
                                        <p:tgtEl>
                                          <p:spTgt spid="104858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048583">
                                            <p:txEl>
                                              <p:pRg st="1" end="1"/>
                                            </p:txEl>
                                          </p:spTgt>
                                        </p:tgtEl>
                                      </p:cBhvr>
                                    </p:animEffect>
                                    <p:animScale>
                                      <p:cBhvr>
                                        <p:cTn id="12" dur="250" autoRev="1" fill="hold"/>
                                        <p:tgtEl>
                                          <p:spTgt spid="104858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048583">
                                            <p:txEl>
                                              <p:pRg st="2" end="2"/>
                                            </p:txEl>
                                          </p:spTgt>
                                        </p:tgtEl>
                                      </p:cBhvr>
                                    </p:animEffect>
                                    <p:animScale>
                                      <p:cBhvr>
                                        <p:cTn id="17" dur="250" autoRev="1" fill="hold"/>
                                        <p:tgtEl>
                                          <p:spTgt spid="1048583">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heel(1)">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7" name="Title 1"/>
          <p:cNvSpPr>
            <a:spLocks noGrp="1"/>
          </p:cNvSpPr>
          <p:nvPr>
            <p:ph type="title"/>
          </p:nvPr>
        </p:nvSpPr>
        <p:spPr/>
        <p:txBody>
          <a:bodyPr/>
          <a:lstStyle/>
          <a:p>
            <a:pPr algn="ctr" rtl="1"/>
            <a:r>
              <a:rPr lang="fa-IR" dirty="0" smtClean="0">
                <a:cs typeface="B Titr" panose="00000700000000000000" pitchFamily="2" charset="-78"/>
              </a:rPr>
              <a:t>انتقال تکنولوژی</a:t>
            </a:r>
            <a:endParaRPr lang="fa-IR" dirty="0">
              <a:cs typeface="B Titr" panose="00000700000000000000" pitchFamily="2" charset="-78"/>
            </a:endParaRPr>
          </a:p>
        </p:txBody>
      </p:sp>
      <p:sp>
        <p:nvSpPr>
          <p:cNvPr id="1048678"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smtClean="0">
                <a:cs typeface="B Mitra" panose="00000400000000000000" pitchFamily="2" charset="-78"/>
              </a:rPr>
              <a:t>تعریف</a:t>
            </a:r>
          </a:p>
          <a:p>
            <a:pPr algn="just" rtl="1">
              <a:buFont typeface="Wingdings" panose="05000000000000000000" pitchFamily="2" charset="2"/>
              <a:buChar char="ü"/>
            </a:pPr>
            <a:endParaRPr lang="fa-IR" sz="1600" dirty="0">
              <a:cs typeface="B Mitra" panose="00000400000000000000" pitchFamily="2" charset="-78"/>
            </a:endParaRPr>
          </a:p>
          <a:p>
            <a:pPr algn="just" rtl="1">
              <a:buFont typeface="Wingdings" panose="05000000000000000000" pitchFamily="2" charset="2"/>
              <a:buChar char="ü"/>
            </a:pPr>
            <a:r>
              <a:rPr lang="fa-IR" sz="1600" dirty="0" smtClean="0">
                <a:cs typeface="B Mitra" panose="00000400000000000000" pitchFamily="2" charset="-78"/>
              </a:rPr>
              <a:t>انتقال تکنولوژی فرآیندی است که جریان تکنولوژی از یک منبع به یک گیرنده را میسر می سازد . در این مورد منبع ، مالک یا دارنده دانش است ؛ درحالیکه دریافت کننده ، ذینفع چنین دانشی است . منبع می تواند یک فرد ، شرکت یا کشور باشد.</a:t>
            </a:r>
          </a:p>
          <a:p>
            <a:pPr algn="just" rtl="1">
              <a:buFont typeface="Wingdings" panose="05000000000000000000" pitchFamily="2" charset="2"/>
              <a:buChar char="ü"/>
            </a:pPr>
            <a:endParaRPr lang="fa-IR" sz="1600" dirty="0" smtClean="0">
              <a:cs typeface="B Mitra" panose="00000400000000000000" pitchFamily="2" charset="-78"/>
            </a:endParaRPr>
          </a:p>
          <a:p>
            <a:pPr algn="just" rtl="1">
              <a:buFont typeface="Wingdings" panose="05000000000000000000" pitchFamily="2" charset="2"/>
              <a:buChar char="ü"/>
            </a:pPr>
            <a:r>
              <a:rPr lang="fa-IR" sz="1600" dirty="0" smtClean="0">
                <a:cs typeface="B Mitra" panose="00000400000000000000" pitchFamily="2" charset="-78"/>
              </a:rPr>
              <a:t>فرآیندی است که توسط آن علم و تکنولوژی از یک فرد یا گروه به یک فرد یا گروه دیگری که از آن دانش جدید برای انجام کارها به روش خود بهره می گیرد منتقل می شوند (جین و تریاندیس 1990).</a:t>
            </a:r>
          </a:p>
          <a:p>
            <a:pPr algn="just" rtl="1">
              <a:buFont typeface="Wingdings" panose="05000000000000000000" pitchFamily="2" charset="2"/>
              <a:buChar char="ü"/>
            </a:pPr>
            <a:endParaRPr lang="fa-IR" sz="1600" dirty="0">
              <a:cs typeface="B Mitra" panose="00000400000000000000" pitchFamily="2" charset="-78"/>
            </a:endParaRPr>
          </a:p>
          <a:p>
            <a:pPr algn="just" rtl="1">
              <a:buFont typeface="Wingdings" panose="05000000000000000000" pitchFamily="2" charset="2"/>
              <a:buChar char="ü"/>
            </a:pPr>
            <a:r>
              <a:rPr lang="fa-IR" sz="1600" dirty="0" smtClean="0">
                <a:cs typeface="B Mitra" panose="00000400000000000000" pitchFamily="2" charset="-78"/>
              </a:rPr>
              <a:t>فرآیند آماده کردن تکنولوژی طراحی شده برای یک هدف سازمانی ، جهت استفاده در سازمانهای دیگر و برای اهداف بالقوه مفید دیگر (ناسا 1995).</a:t>
            </a:r>
          </a:p>
          <a:p>
            <a:pPr marL="0" indent="0" algn="just" rtl="1">
              <a:buNone/>
            </a:pPr>
            <a:endParaRPr lang="fa-IR" sz="1600" dirty="0">
              <a:cs typeface="B Mitra" panose="00000400000000000000" pitchFamily="2" charset="-78"/>
            </a:endParaRPr>
          </a:p>
        </p:txBody>
      </p:sp>
      <p:pic>
        <p:nvPicPr>
          <p:cNvPr id="2097222"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23"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24" name="Picture 5"/>
          <p:cNvPicPr>
            <a:picLocks noChangeAspect="1"/>
          </p:cNvPicPr>
          <p:nvPr/>
        </p:nvPicPr>
        <p:blipFill>
          <a:blip r:embed="rId3"/>
          <a:stretch>
            <a:fillRect/>
          </a:stretch>
        </p:blipFill>
        <p:spPr>
          <a:xfrm>
            <a:off x="0" y="0"/>
            <a:ext cx="707137" cy="707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678">
                                            <p:txEl>
                                              <p:pRg st="0" end="0"/>
                                            </p:txEl>
                                          </p:spTgt>
                                        </p:tgtEl>
                                      </p:cBhvr>
                                    </p:animEffect>
                                    <p:animScale>
                                      <p:cBhvr>
                                        <p:cTn id="7" dur="250" autoRev="1" fill="hold"/>
                                        <p:tgtEl>
                                          <p:spTgt spid="1048678">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48678">
                                            <p:txEl>
                                              <p:pRg st="2" end="2"/>
                                            </p:txEl>
                                          </p:spTgt>
                                        </p:tgtEl>
                                        <p:attrNameLst>
                                          <p:attrName>style.visibility</p:attrName>
                                        </p:attrNameLst>
                                      </p:cBhvr>
                                      <p:to>
                                        <p:strVal val="visible"/>
                                      </p:to>
                                    </p:set>
                                    <p:animEffect transition="in" filter="wipe(down)">
                                      <p:cBhvr>
                                        <p:cTn id="12" dur="500"/>
                                        <p:tgtEl>
                                          <p:spTgt spid="104867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48678">
                                            <p:txEl>
                                              <p:pRg st="4" end="4"/>
                                            </p:txEl>
                                          </p:spTgt>
                                        </p:tgtEl>
                                        <p:attrNameLst>
                                          <p:attrName>style.visibility</p:attrName>
                                        </p:attrNameLst>
                                      </p:cBhvr>
                                      <p:to>
                                        <p:strVal val="visible"/>
                                      </p:to>
                                    </p:set>
                                    <p:animEffect transition="in" filter="wipe(down)">
                                      <p:cBhvr>
                                        <p:cTn id="17" dur="500"/>
                                        <p:tgtEl>
                                          <p:spTgt spid="104867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48678">
                                            <p:txEl>
                                              <p:pRg st="6" end="6"/>
                                            </p:txEl>
                                          </p:spTgt>
                                        </p:tgtEl>
                                        <p:attrNameLst>
                                          <p:attrName>style.visibility</p:attrName>
                                        </p:attrNameLst>
                                      </p:cBhvr>
                                      <p:to>
                                        <p:strVal val="visible"/>
                                      </p:to>
                                    </p:set>
                                    <p:animEffect transition="in" filter="wipe(down)">
                                      <p:cBhvr>
                                        <p:cTn id="22" dur="500"/>
                                        <p:tgtEl>
                                          <p:spTgt spid="104867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9" name="Title 1"/>
          <p:cNvSpPr>
            <a:spLocks noGrp="1"/>
          </p:cNvSpPr>
          <p:nvPr>
            <p:ph type="title"/>
          </p:nvPr>
        </p:nvSpPr>
        <p:spPr/>
        <p:txBody>
          <a:bodyPr/>
          <a:lstStyle/>
          <a:p>
            <a:pPr algn="ctr" rtl="1"/>
            <a:r>
              <a:rPr lang="fa-IR" dirty="0" smtClean="0">
                <a:cs typeface="B Titr" panose="00000700000000000000" pitchFamily="2" charset="-78"/>
              </a:rPr>
              <a:t>انتقال تکنولوژی</a:t>
            </a:r>
            <a:endParaRPr lang="fa-IR" dirty="0">
              <a:cs typeface="B Titr" panose="00000700000000000000" pitchFamily="2" charset="-78"/>
            </a:endParaRPr>
          </a:p>
        </p:txBody>
      </p:sp>
      <p:sp>
        <p:nvSpPr>
          <p:cNvPr id="1048680"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smtClean="0">
                <a:cs typeface="B Mitra" panose="00000400000000000000" pitchFamily="2" charset="-78"/>
              </a:rPr>
              <a:t>طبقه بندی</a:t>
            </a:r>
          </a:p>
          <a:p>
            <a:pPr algn="just" rtl="1">
              <a:buFont typeface="Wingdings" panose="05000000000000000000" pitchFamily="2" charset="2"/>
              <a:buChar char="ü"/>
            </a:pPr>
            <a:endParaRPr lang="fa-IR" sz="1800" b="1" dirty="0" smtClean="0">
              <a:cs typeface="B Mitra" panose="00000400000000000000" pitchFamily="2" charset="-78"/>
            </a:endParaRPr>
          </a:p>
          <a:p>
            <a:pPr algn="just" rtl="1">
              <a:buFont typeface="+mj-lt"/>
              <a:buAutoNum type="arabicPeriod"/>
            </a:pPr>
            <a:r>
              <a:rPr lang="fa-IR" sz="1600" b="1" dirty="0" smtClean="0">
                <a:cs typeface="B Mitra" panose="00000400000000000000" pitchFamily="2" charset="-78"/>
              </a:rPr>
              <a:t>انتقال بین المللی تکنولوژی</a:t>
            </a:r>
          </a:p>
          <a:p>
            <a:pPr algn="just" rtl="1">
              <a:buFont typeface="+mj-lt"/>
              <a:buAutoNum type="arabicPeriod"/>
            </a:pPr>
            <a:r>
              <a:rPr lang="fa-IR" sz="1600" b="1" dirty="0" smtClean="0">
                <a:cs typeface="B Mitra" panose="00000400000000000000" pitchFamily="2" charset="-78"/>
              </a:rPr>
              <a:t>انتقال منظقه ای تکنولوژی</a:t>
            </a:r>
          </a:p>
          <a:p>
            <a:pPr algn="just" rtl="1">
              <a:buFont typeface="+mj-lt"/>
              <a:buAutoNum type="arabicPeriod"/>
            </a:pPr>
            <a:r>
              <a:rPr lang="fa-IR" sz="1600" b="1" dirty="0" smtClean="0">
                <a:cs typeface="B Mitra" panose="00000400000000000000" pitchFamily="2" charset="-78"/>
              </a:rPr>
              <a:t>انتقال تکنولوژی میان شرکتی </a:t>
            </a:r>
          </a:p>
          <a:p>
            <a:pPr algn="just" rtl="1">
              <a:buFont typeface="+mj-lt"/>
              <a:buAutoNum type="arabicPeriod"/>
            </a:pPr>
            <a:r>
              <a:rPr lang="fa-IR" sz="1600" b="1" dirty="0" smtClean="0">
                <a:cs typeface="B Mitra" panose="00000400000000000000" pitchFamily="2" charset="-78"/>
              </a:rPr>
              <a:t>انتقال تکنولوژی درون شرکت</a:t>
            </a:r>
            <a:endParaRPr lang="fa-IR" sz="1600" b="1"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p:txBody>
      </p:sp>
      <p:pic>
        <p:nvPicPr>
          <p:cNvPr id="2097225"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26"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27" name="Picture 5"/>
          <p:cNvPicPr>
            <a:picLocks noChangeAspect="1"/>
          </p:cNvPicPr>
          <p:nvPr/>
        </p:nvPicPr>
        <p:blipFill>
          <a:blip r:embed="rId3"/>
          <a:stretch>
            <a:fillRect/>
          </a:stretch>
        </p:blipFill>
        <p:spPr>
          <a:xfrm>
            <a:off x="0" y="0"/>
            <a:ext cx="707137" cy="707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48680">
                                            <p:txEl>
                                              <p:pRg st="0" end="0"/>
                                            </p:txEl>
                                          </p:spTgt>
                                        </p:tgtEl>
                                        <p:attrNameLst>
                                          <p:attrName>style.visibility</p:attrName>
                                        </p:attrNameLst>
                                      </p:cBhvr>
                                      <p:to>
                                        <p:strVal val="visible"/>
                                      </p:to>
                                    </p:set>
                                    <p:animEffect transition="in" filter="fade">
                                      <p:cBhvr>
                                        <p:cTn id="7" dur="1000"/>
                                        <p:tgtEl>
                                          <p:spTgt spid="1048680">
                                            <p:txEl>
                                              <p:pRg st="0" end="0"/>
                                            </p:txEl>
                                          </p:spTgt>
                                        </p:tgtEl>
                                      </p:cBhvr>
                                    </p:animEffect>
                                    <p:anim calcmode="lin" valueType="num">
                                      <p:cBhvr>
                                        <p:cTn id="8" dur="1000" fill="hold"/>
                                        <p:tgtEl>
                                          <p:spTgt spid="104868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4868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48680">
                                            <p:txEl>
                                              <p:pRg st="2" end="2"/>
                                            </p:txEl>
                                          </p:spTgt>
                                        </p:tgtEl>
                                        <p:attrNameLst>
                                          <p:attrName>style.visibility</p:attrName>
                                        </p:attrNameLst>
                                      </p:cBhvr>
                                      <p:to>
                                        <p:strVal val="visible"/>
                                      </p:to>
                                    </p:set>
                                    <p:animEffect transition="in" filter="wipe(down)">
                                      <p:cBhvr>
                                        <p:cTn id="14" dur="500"/>
                                        <p:tgtEl>
                                          <p:spTgt spid="1048680">
                                            <p:txEl>
                                              <p:pRg st="2" end="2"/>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1048680">
                                            <p:txEl>
                                              <p:pRg st="3" end="3"/>
                                            </p:txEl>
                                          </p:spTgt>
                                        </p:tgtEl>
                                        <p:attrNameLst>
                                          <p:attrName>style.visibility</p:attrName>
                                        </p:attrNameLst>
                                      </p:cBhvr>
                                      <p:to>
                                        <p:strVal val="visible"/>
                                      </p:to>
                                    </p:set>
                                    <p:animEffect transition="in" filter="wipe(down)">
                                      <p:cBhvr>
                                        <p:cTn id="17" dur="500"/>
                                        <p:tgtEl>
                                          <p:spTgt spid="1048680">
                                            <p:txEl>
                                              <p:pRg st="3" end="3"/>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1048680">
                                            <p:txEl>
                                              <p:pRg st="4" end="4"/>
                                            </p:txEl>
                                          </p:spTgt>
                                        </p:tgtEl>
                                        <p:attrNameLst>
                                          <p:attrName>style.visibility</p:attrName>
                                        </p:attrNameLst>
                                      </p:cBhvr>
                                      <p:to>
                                        <p:strVal val="visible"/>
                                      </p:to>
                                    </p:set>
                                    <p:animEffect transition="in" filter="wipe(down)">
                                      <p:cBhvr>
                                        <p:cTn id="20" dur="500"/>
                                        <p:tgtEl>
                                          <p:spTgt spid="1048680">
                                            <p:txEl>
                                              <p:pRg st="4" end="4"/>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1048680">
                                            <p:txEl>
                                              <p:pRg st="5" end="5"/>
                                            </p:txEl>
                                          </p:spTgt>
                                        </p:tgtEl>
                                        <p:attrNameLst>
                                          <p:attrName>style.visibility</p:attrName>
                                        </p:attrNameLst>
                                      </p:cBhvr>
                                      <p:to>
                                        <p:strVal val="visible"/>
                                      </p:to>
                                    </p:set>
                                    <p:animEffect transition="in" filter="wipe(down)">
                                      <p:cBhvr>
                                        <p:cTn id="23" dur="500"/>
                                        <p:tgtEl>
                                          <p:spTgt spid="104868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1" name="Title 1"/>
          <p:cNvSpPr>
            <a:spLocks noGrp="1"/>
          </p:cNvSpPr>
          <p:nvPr>
            <p:ph type="title"/>
          </p:nvPr>
        </p:nvSpPr>
        <p:spPr/>
        <p:txBody>
          <a:bodyPr/>
          <a:lstStyle/>
          <a:p>
            <a:pPr algn="ctr" rtl="1"/>
            <a:r>
              <a:rPr lang="fa-IR" dirty="0" smtClean="0">
                <a:cs typeface="B Titr" panose="00000700000000000000" pitchFamily="2" charset="-78"/>
              </a:rPr>
              <a:t>انتقال تکنولوژی</a:t>
            </a:r>
            <a:endParaRPr lang="fa-IR" dirty="0">
              <a:cs typeface="B Titr" panose="00000700000000000000" pitchFamily="2" charset="-78"/>
            </a:endParaRPr>
          </a:p>
        </p:txBody>
      </p:sp>
      <p:sp>
        <p:nvSpPr>
          <p:cNvPr id="1048682"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smtClean="0">
                <a:cs typeface="B Mitra" panose="00000400000000000000" pitchFamily="2" charset="-78"/>
              </a:rPr>
              <a:t>کانال های جریان تکنولوژی</a:t>
            </a:r>
          </a:p>
          <a:p>
            <a:pPr algn="just" rtl="1">
              <a:buFont typeface="Wingdings" panose="05000000000000000000" pitchFamily="2" charset="2"/>
              <a:buChar char="ü"/>
            </a:pPr>
            <a:endParaRPr lang="fa-IR" sz="1800" b="1" dirty="0" smtClean="0">
              <a:cs typeface="B Mitra" panose="00000400000000000000" pitchFamily="2" charset="-78"/>
            </a:endParaRPr>
          </a:p>
          <a:p>
            <a:pPr algn="just" rtl="1">
              <a:buFont typeface="+mj-lt"/>
              <a:buAutoNum type="arabicPeriod"/>
            </a:pPr>
            <a:r>
              <a:rPr lang="fa-IR" sz="1600" dirty="0" smtClean="0">
                <a:cs typeface="B Mitra" panose="00000400000000000000" pitchFamily="2" charset="-78"/>
              </a:rPr>
              <a:t>کانال های عمومی :  فرآیند انتقال تکنولوژی ناخواسته و بدون مشارکت و درگیری مستمر منبع آغاز می شود . اطلاعات بدون محدودیت استفاده یا به شکل محدوددراختیار مردم قرار می گیرد . آموزش های نظری و عملی ، انتشارات ، کنفرانس ها  از جمله این کانال ها هستند.</a:t>
            </a:r>
          </a:p>
          <a:p>
            <a:pPr algn="just" rtl="1">
              <a:buFont typeface="+mj-lt"/>
              <a:buAutoNum type="arabicPeriod"/>
            </a:pPr>
            <a:endParaRPr lang="fa-IR" sz="1600" dirty="0" smtClean="0">
              <a:cs typeface="B Mitra" panose="00000400000000000000" pitchFamily="2" charset="-78"/>
            </a:endParaRPr>
          </a:p>
          <a:p>
            <a:pPr algn="just" rtl="1">
              <a:buFont typeface="+mj-lt"/>
              <a:buAutoNum type="arabicPeriod"/>
            </a:pPr>
            <a:r>
              <a:rPr lang="fa-IR" sz="1600" dirty="0" smtClean="0">
                <a:cs typeface="B Mitra" panose="00000400000000000000" pitchFamily="2" charset="-78"/>
              </a:rPr>
              <a:t>کانال های مهندسی معکوس : میزبان یا دریافت کننده تکنولوژی می تواند رمز یک تکنولوژی را بگشاید و به قابلیت تکثیر آن دست یابد . این امر درصورتی ممکن است که میزبان دانش این کار را نداشته باشد و حقوق مالکیتی یا معنوی تکنولوژی نقض نشود. محدودیت این روش در این است که دانش طراحی را بدست گیرندگان نمی دهد.</a:t>
            </a:r>
          </a:p>
          <a:p>
            <a:pPr algn="just" rtl="1">
              <a:buFont typeface="+mj-lt"/>
              <a:buAutoNum type="arabicPeriod"/>
            </a:pPr>
            <a:endParaRPr lang="fa-IR" sz="1600" dirty="0" smtClean="0">
              <a:cs typeface="B Mitra" panose="00000400000000000000" pitchFamily="2" charset="-78"/>
            </a:endParaRPr>
          </a:p>
          <a:p>
            <a:pPr algn="just" rtl="1">
              <a:buFont typeface="+mj-lt"/>
              <a:buAutoNum type="arabicPeriod"/>
            </a:pPr>
            <a:r>
              <a:rPr lang="fa-IR" sz="1600" dirty="0" smtClean="0">
                <a:cs typeface="B Mitra" panose="00000400000000000000" pitchFamily="2" charset="-78"/>
              </a:rPr>
              <a:t>کانال های برنامه ریزی شده : انتقال تکنولوژی خواسته و عمدی و برطبق یک فزآیند برنامه ریزی شده و با جلب رضایت صاحب تکنولوژی انجام می شود.</a:t>
            </a: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p:txBody>
      </p:sp>
      <p:pic>
        <p:nvPicPr>
          <p:cNvPr id="2097228"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29"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30" name="Picture 5"/>
          <p:cNvPicPr>
            <a:picLocks noChangeAspect="1"/>
          </p:cNvPicPr>
          <p:nvPr/>
        </p:nvPicPr>
        <p:blipFill>
          <a:blip r:embed="rId3"/>
          <a:stretch>
            <a:fillRect/>
          </a:stretch>
        </p:blipFill>
        <p:spPr>
          <a:xfrm>
            <a:off x="0" y="0"/>
            <a:ext cx="707137" cy="707137"/>
          </a:xfrm>
          <a:prstGeom prst="rect">
            <a:avLst/>
          </a:prstGeom>
        </p:spPr>
      </p:pic>
    </p:spTree>
    <p:extLst>
      <p:ext uri="{BB962C8B-B14F-4D97-AF65-F5344CB8AC3E}">
        <p14:creationId xmlns:p14="http://schemas.microsoft.com/office/powerpoint/2010/main" val="7057264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682">
                                            <p:txEl>
                                              <p:pRg st="0" end="0"/>
                                            </p:txEl>
                                          </p:spTgt>
                                        </p:tgtEl>
                                      </p:cBhvr>
                                    </p:animEffect>
                                    <p:animScale>
                                      <p:cBhvr>
                                        <p:cTn id="7" dur="250" autoRev="1" fill="hold"/>
                                        <p:tgtEl>
                                          <p:spTgt spid="1048682">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48682">
                                            <p:txEl>
                                              <p:pRg st="2" end="2"/>
                                            </p:txEl>
                                          </p:spTgt>
                                        </p:tgtEl>
                                        <p:attrNameLst>
                                          <p:attrName>style.visibility</p:attrName>
                                        </p:attrNameLst>
                                      </p:cBhvr>
                                      <p:to>
                                        <p:strVal val="visible"/>
                                      </p:to>
                                    </p:set>
                                    <p:animEffect transition="in" filter="wipe(down)">
                                      <p:cBhvr>
                                        <p:cTn id="12" dur="500"/>
                                        <p:tgtEl>
                                          <p:spTgt spid="104868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48682">
                                            <p:txEl>
                                              <p:pRg st="4" end="4"/>
                                            </p:txEl>
                                          </p:spTgt>
                                        </p:tgtEl>
                                        <p:attrNameLst>
                                          <p:attrName>style.visibility</p:attrName>
                                        </p:attrNameLst>
                                      </p:cBhvr>
                                      <p:to>
                                        <p:strVal val="visible"/>
                                      </p:to>
                                    </p:set>
                                    <p:animEffect transition="in" filter="wipe(down)">
                                      <p:cBhvr>
                                        <p:cTn id="17" dur="500"/>
                                        <p:tgtEl>
                                          <p:spTgt spid="104868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48682">
                                            <p:txEl>
                                              <p:pRg st="6" end="6"/>
                                            </p:txEl>
                                          </p:spTgt>
                                        </p:tgtEl>
                                        <p:attrNameLst>
                                          <p:attrName>style.visibility</p:attrName>
                                        </p:attrNameLst>
                                      </p:cBhvr>
                                      <p:to>
                                        <p:strVal val="visible"/>
                                      </p:to>
                                    </p:set>
                                    <p:animEffect transition="in" filter="wipe(down)">
                                      <p:cBhvr>
                                        <p:cTn id="22" dur="500"/>
                                        <p:tgtEl>
                                          <p:spTgt spid="104868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1" name="Title 1"/>
          <p:cNvSpPr>
            <a:spLocks noGrp="1"/>
          </p:cNvSpPr>
          <p:nvPr>
            <p:ph type="title"/>
          </p:nvPr>
        </p:nvSpPr>
        <p:spPr/>
        <p:txBody>
          <a:bodyPr/>
          <a:lstStyle/>
          <a:p>
            <a:pPr algn="ctr" rtl="1"/>
            <a:r>
              <a:rPr lang="fa-IR" dirty="0" smtClean="0">
                <a:cs typeface="B Titr" panose="00000700000000000000" pitchFamily="2" charset="-78"/>
              </a:rPr>
              <a:t>انتقال تکنولوژی</a:t>
            </a:r>
            <a:endParaRPr lang="fa-IR" dirty="0">
              <a:cs typeface="B Titr" panose="00000700000000000000" pitchFamily="2" charset="-78"/>
            </a:endParaRPr>
          </a:p>
        </p:txBody>
      </p:sp>
      <p:sp>
        <p:nvSpPr>
          <p:cNvPr id="1048682"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smtClean="0">
                <a:cs typeface="B Mitra" panose="00000400000000000000" pitchFamily="2" charset="-78"/>
              </a:rPr>
              <a:t>انتقال تکنولوژی بین المللی</a:t>
            </a:r>
          </a:p>
          <a:p>
            <a:pPr algn="just" rtl="1">
              <a:buFont typeface="Wingdings" panose="05000000000000000000" pitchFamily="2" charset="2"/>
              <a:buChar char="ü"/>
            </a:pPr>
            <a:r>
              <a:rPr lang="fa-IR" sz="1600" b="1" dirty="0" smtClean="0">
                <a:cs typeface="B Mitra" panose="00000400000000000000" pitchFamily="2" charset="-78"/>
              </a:rPr>
              <a:t>مدل سنگاپور (عوامل موثر بر موفقیت ):</a:t>
            </a:r>
          </a:p>
          <a:p>
            <a:pPr algn="just" rtl="1">
              <a:buFont typeface="+mj-lt"/>
              <a:buAutoNum type="arabicPeriod"/>
            </a:pPr>
            <a:r>
              <a:rPr lang="fa-IR" sz="1600" dirty="0" smtClean="0">
                <a:cs typeface="B Mitra" panose="00000400000000000000" pitchFamily="2" charset="-78"/>
              </a:rPr>
              <a:t>برقراری / حفظ یک دولت سالم و کارا که مورد احترام همه باشد ، قدردانی و ارج نهادن فرآیند توسعه ، مبارزه با فساد</a:t>
            </a:r>
          </a:p>
          <a:p>
            <a:pPr algn="just" rtl="1">
              <a:buFont typeface="+mj-lt"/>
              <a:buAutoNum type="arabicPeriod"/>
            </a:pPr>
            <a:r>
              <a:rPr lang="fa-IR" sz="1600" dirty="0" smtClean="0">
                <a:cs typeface="B Mitra" panose="00000400000000000000" pitchFamily="2" charset="-78"/>
              </a:rPr>
              <a:t>پرهیز از اختلافات درونی و به منظور حفظ یکپارچگی ملی</a:t>
            </a:r>
          </a:p>
          <a:p>
            <a:pPr algn="just" rtl="1">
              <a:buFont typeface="+mj-lt"/>
              <a:buAutoNum type="arabicPeriod"/>
            </a:pPr>
            <a:r>
              <a:rPr lang="fa-IR" sz="1600" dirty="0" smtClean="0">
                <a:cs typeface="B Mitra" panose="00000400000000000000" pitchFamily="2" charset="-78"/>
              </a:rPr>
              <a:t>اتکا و توجه به نقاط قوت کشور مثل کشاورزی ، فراوانی نیروی کار .</a:t>
            </a:r>
          </a:p>
          <a:p>
            <a:pPr algn="just" rtl="1">
              <a:buFont typeface="+mj-lt"/>
              <a:buAutoNum type="arabicPeriod"/>
            </a:pPr>
            <a:r>
              <a:rPr lang="fa-IR" sz="1600" dirty="0" smtClean="0">
                <a:cs typeface="B Mitra" panose="00000400000000000000" pitchFamily="2" charset="-78"/>
              </a:rPr>
              <a:t>ترغیب پس انداز به منظور افزایش سرمایه ملی و سرمایه گذاری و پرهیز از استقراض خارجی .</a:t>
            </a:r>
          </a:p>
          <a:p>
            <a:pPr algn="just" rtl="1">
              <a:buFont typeface="+mj-lt"/>
              <a:buAutoNum type="arabicPeriod"/>
            </a:pPr>
            <a:r>
              <a:rPr lang="fa-IR" sz="1600" dirty="0" smtClean="0">
                <a:cs typeface="B Mitra" panose="00000400000000000000" pitchFamily="2" charset="-78"/>
              </a:rPr>
              <a:t>تشویق پروژه های خانوادگی و صنعت داخلی داخلی به خلق فرصت های اقتصادی و جلوگیری از مهجرت مردم به شهرها</a:t>
            </a:r>
          </a:p>
          <a:p>
            <a:pPr algn="just" rtl="1">
              <a:buFont typeface="+mj-lt"/>
              <a:buAutoNum type="arabicPeriod"/>
            </a:pPr>
            <a:r>
              <a:rPr lang="fa-IR" sz="1600" dirty="0" smtClean="0">
                <a:cs typeface="B Mitra" panose="00000400000000000000" pitchFamily="2" charset="-78"/>
              </a:rPr>
              <a:t>جلوگیری از به هدر رفتن منابع در پروژه های کلان</a:t>
            </a:r>
          </a:p>
          <a:p>
            <a:pPr algn="just" rtl="1">
              <a:buFont typeface="+mj-lt"/>
              <a:buAutoNum type="arabicPeriod"/>
            </a:pPr>
            <a:r>
              <a:rPr lang="fa-IR" sz="1600" dirty="0" smtClean="0">
                <a:cs typeface="B Mitra" panose="00000400000000000000" pitchFamily="2" charset="-78"/>
              </a:rPr>
              <a:t>ترغیب سرمایه گذاران کوچک و چندملیتی ها</a:t>
            </a:r>
          </a:p>
          <a:p>
            <a:pPr algn="just" rtl="1">
              <a:buFont typeface="+mj-lt"/>
              <a:buAutoNum type="arabicPeriod"/>
            </a:pPr>
            <a:r>
              <a:rPr lang="fa-IR" sz="1600" dirty="0" smtClean="0">
                <a:cs typeface="B Mitra" panose="00000400000000000000" pitchFamily="2" charset="-78"/>
              </a:rPr>
              <a:t>ترویج تولید</a:t>
            </a:r>
          </a:p>
          <a:p>
            <a:pPr algn="just" rtl="1">
              <a:buFont typeface="+mj-lt"/>
              <a:buAutoNum type="arabicPeriod"/>
            </a:pPr>
            <a:r>
              <a:rPr lang="fa-IR" sz="1600" dirty="0" smtClean="0">
                <a:cs typeface="B Mitra" panose="00000400000000000000" pitchFamily="2" charset="-78"/>
              </a:rPr>
              <a:t>طراحی و توسعه استراتژی های موثر برای انتقال تکنولوژی </a:t>
            </a:r>
          </a:p>
          <a:p>
            <a:pPr algn="just" rtl="1">
              <a:buFont typeface="Wingdings" panose="05000000000000000000" pitchFamily="2" charset="2"/>
              <a:buChar char="ü"/>
            </a:pPr>
            <a:endParaRPr lang="fa-IR" sz="1600" b="1" dirty="0" smtClean="0">
              <a:cs typeface="B Mitra" panose="00000400000000000000" pitchFamily="2" charset="-78"/>
            </a:endParaRPr>
          </a:p>
          <a:p>
            <a:pPr algn="just" rtl="1">
              <a:buFont typeface="Wingdings" panose="05000000000000000000" pitchFamily="2" charset="2"/>
              <a:buChar char="ü"/>
            </a:pPr>
            <a:endParaRPr lang="fa-IR" sz="1600" b="1" dirty="0" smtClean="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p:txBody>
      </p:sp>
      <p:pic>
        <p:nvPicPr>
          <p:cNvPr id="2097228"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29"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30" name="Picture 5"/>
          <p:cNvPicPr>
            <a:picLocks noChangeAspect="1"/>
          </p:cNvPicPr>
          <p:nvPr/>
        </p:nvPicPr>
        <p:blipFill>
          <a:blip r:embed="rId3"/>
          <a:stretch>
            <a:fillRect/>
          </a:stretch>
        </p:blipFill>
        <p:spPr>
          <a:xfrm>
            <a:off x="0" y="0"/>
            <a:ext cx="707137" cy="707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682">
                                            <p:txEl>
                                              <p:pRg st="0" end="0"/>
                                            </p:txEl>
                                          </p:spTgt>
                                        </p:tgtEl>
                                      </p:cBhvr>
                                    </p:animEffect>
                                    <p:animScale>
                                      <p:cBhvr>
                                        <p:cTn id="7" dur="250" autoRev="1" fill="hold"/>
                                        <p:tgtEl>
                                          <p:spTgt spid="1048682">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048682">
                                            <p:txEl>
                                              <p:pRg st="1" end="1"/>
                                            </p:txEl>
                                          </p:spTgt>
                                        </p:tgtEl>
                                      </p:cBhvr>
                                    </p:animEffect>
                                    <p:animScale>
                                      <p:cBhvr>
                                        <p:cTn id="10" dur="250" autoRev="1" fill="hold"/>
                                        <p:tgtEl>
                                          <p:spTgt spid="1048682">
                                            <p:txEl>
                                              <p:pRg st="1" end="1"/>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48682">
                                            <p:txEl>
                                              <p:pRg st="2" end="2"/>
                                            </p:txEl>
                                          </p:spTgt>
                                        </p:tgtEl>
                                        <p:attrNameLst>
                                          <p:attrName>style.visibility</p:attrName>
                                        </p:attrNameLst>
                                      </p:cBhvr>
                                      <p:to>
                                        <p:strVal val="visible"/>
                                      </p:to>
                                    </p:set>
                                    <p:animEffect transition="in" filter="wipe(down)">
                                      <p:cBhvr>
                                        <p:cTn id="15" dur="500"/>
                                        <p:tgtEl>
                                          <p:spTgt spid="1048682">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048682">
                                            <p:txEl>
                                              <p:pRg st="3" end="3"/>
                                            </p:txEl>
                                          </p:spTgt>
                                        </p:tgtEl>
                                        <p:attrNameLst>
                                          <p:attrName>style.visibility</p:attrName>
                                        </p:attrNameLst>
                                      </p:cBhvr>
                                      <p:to>
                                        <p:strVal val="visible"/>
                                      </p:to>
                                    </p:set>
                                    <p:animEffect transition="in" filter="wipe(down)">
                                      <p:cBhvr>
                                        <p:cTn id="18" dur="500"/>
                                        <p:tgtEl>
                                          <p:spTgt spid="1048682">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048682">
                                            <p:txEl>
                                              <p:pRg st="4" end="4"/>
                                            </p:txEl>
                                          </p:spTgt>
                                        </p:tgtEl>
                                        <p:attrNameLst>
                                          <p:attrName>style.visibility</p:attrName>
                                        </p:attrNameLst>
                                      </p:cBhvr>
                                      <p:to>
                                        <p:strVal val="visible"/>
                                      </p:to>
                                    </p:set>
                                    <p:animEffect transition="in" filter="wipe(down)">
                                      <p:cBhvr>
                                        <p:cTn id="21" dur="500"/>
                                        <p:tgtEl>
                                          <p:spTgt spid="1048682">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048682">
                                            <p:txEl>
                                              <p:pRg st="5" end="5"/>
                                            </p:txEl>
                                          </p:spTgt>
                                        </p:tgtEl>
                                        <p:attrNameLst>
                                          <p:attrName>style.visibility</p:attrName>
                                        </p:attrNameLst>
                                      </p:cBhvr>
                                      <p:to>
                                        <p:strVal val="visible"/>
                                      </p:to>
                                    </p:set>
                                    <p:animEffect transition="in" filter="wipe(down)">
                                      <p:cBhvr>
                                        <p:cTn id="24" dur="500"/>
                                        <p:tgtEl>
                                          <p:spTgt spid="1048682">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1048682">
                                            <p:txEl>
                                              <p:pRg st="6" end="6"/>
                                            </p:txEl>
                                          </p:spTgt>
                                        </p:tgtEl>
                                        <p:attrNameLst>
                                          <p:attrName>style.visibility</p:attrName>
                                        </p:attrNameLst>
                                      </p:cBhvr>
                                      <p:to>
                                        <p:strVal val="visible"/>
                                      </p:to>
                                    </p:set>
                                    <p:animEffect transition="in" filter="wipe(down)">
                                      <p:cBhvr>
                                        <p:cTn id="27" dur="500"/>
                                        <p:tgtEl>
                                          <p:spTgt spid="1048682">
                                            <p:txEl>
                                              <p:pRg st="6" end="6"/>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1048682">
                                            <p:txEl>
                                              <p:pRg st="7" end="7"/>
                                            </p:txEl>
                                          </p:spTgt>
                                        </p:tgtEl>
                                        <p:attrNameLst>
                                          <p:attrName>style.visibility</p:attrName>
                                        </p:attrNameLst>
                                      </p:cBhvr>
                                      <p:to>
                                        <p:strVal val="visible"/>
                                      </p:to>
                                    </p:set>
                                    <p:animEffect transition="in" filter="wipe(down)">
                                      <p:cBhvr>
                                        <p:cTn id="30" dur="500"/>
                                        <p:tgtEl>
                                          <p:spTgt spid="1048682">
                                            <p:txEl>
                                              <p:pRg st="7" end="7"/>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1048682">
                                            <p:txEl>
                                              <p:pRg st="8" end="8"/>
                                            </p:txEl>
                                          </p:spTgt>
                                        </p:tgtEl>
                                        <p:attrNameLst>
                                          <p:attrName>style.visibility</p:attrName>
                                        </p:attrNameLst>
                                      </p:cBhvr>
                                      <p:to>
                                        <p:strVal val="visible"/>
                                      </p:to>
                                    </p:set>
                                    <p:animEffect transition="in" filter="wipe(down)">
                                      <p:cBhvr>
                                        <p:cTn id="33" dur="500"/>
                                        <p:tgtEl>
                                          <p:spTgt spid="1048682">
                                            <p:txEl>
                                              <p:pRg st="8" end="8"/>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1048682">
                                            <p:txEl>
                                              <p:pRg st="9" end="9"/>
                                            </p:txEl>
                                          </p:spTgt>
                                        </p:tgtEl>
                                        <p:attrNameLst>
                                          <p:attrName>style.visibility</p:attrName>
                                        </p:attrNameLst>
                                      </p:cBhvr>
                                      <p:to>
                                        <p:strVal val="visible"/>
                                      </p:to>
                                    </p:set>
                                    <p:animEffect transition="in" filter="wipe(down)">
                                      <p:cBhvr>
                                        <p:cTn id="36" dur="500"/>
                                        <p:tgtEl>
                                          <p:spTgt spid="1048682">
                                            <p:txEl>
                                              <p:pRg st="9" end="9"/>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1048682">
                                            <p:txEl>
                                              <p:pRg st="10" end="10"/>
                                            </p:txEl>
                                          </p:spTgt>
                                        </p:tgtEl>
                                        <p:attrNameLst>
                                          <p:attrName>style.visibility</p:attrName>
                                        </p:attrNameLst>
                                      </p:cBhvr>
                                      <p:to>
                                        <p:strVal val="visible"/>
                                      </p:to>
                                    </p:set>
                                    <p:animEffect transition="in" filter="wipe(down)">
                                      <p:cBhvr>
                                        <p:cTn id="39" dur="500"/>
                                        <p:tgtEl>
                                          <p:spTgt spid="104868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3" name="Title 1"/>
          <p:cNvSpPr>
            <a:spLocks noGrp="1"/>
          </p:cNvSpPr>
          <p:nvPr>
            <p:ph type="title"/>
          </p:nvPr>
        </p:nvSpPr>
        <p:spPr/>
        <p:txBody>
          <a:bodyPr/>
          <a:lstStyle/>
          <a:p>
            <a:pPr algn="ctr" rtl="1"/>
            <a:r>
              <a:rPr lang="fa-IR" dirty="0" smtClean="0">
                <a:cs typeface="B Titr" panose="00000700000000000000" pitchFamily="2" charset="-78"/>
              </a:rPr>
              <a:t>انتقال تکنولوژی</a:t>
            </a:r>
            <a:endParaRPr lang="fa-IR" dirty="0">
              <a:cs typeface="B Titr" panose="00000700000000000000" pitchFamily="2" charset="-78"/>
            </a:endParaRPr>
          </a:p>
        </p:txBody>
      </p:sp>
      <p:sp>
        <p:nvSpPr>
          <p:cNvPr id="1048684" name="Content Placeholder 2"/>
          <p:cNvSpPr>
            <a:spLocks noGrp="1"/>
          </p:cNvSpPr>
          <p:nvPr>
            <p:ph idx="1"/>
          </p:nvPr>
        </p:nvSpPr>
        <p:spPr>
          <a:xfrm>
            <a:off x="457200" y="966091"/>
            <a:ext cx="8229600" cy="3628532"/>
          </a:xfrm>
        </p:spPr>
        <p:txBody>
          <a:bodyPr/>
          <a:lstStyle/>
          <a:p>
            <a:pPr lvl="0" algn="just" rtl="1">
              <a:buFont typeface="Wingdings" panose="05000000000000000000" pitchFamily="2" charset="2"/>
              <a:buChar char="ü"/>
            </a:pPr>
            <a:r>
              <a:rPr lang="fa-IR" sz="1800" b="1" dirty="0">
                <a:cs typeface="B Mitra" panose="00000400000000000000" pitchFamily="2" charset="-78"/>
              </a:rPr>
              <a:t>انتقال تکنولوژی بین </a:t>
            </a:r>
            <a:r>
              <a:rPr lang="fa-IR" sz="1800" b="1" dirty="0" smtClean="0">
                <a:cs typeface="B Mitra" panose="00000400000000000000" pitchFamily="2" charset="-78"/>
              </a:rPr>
              <a:t>المللی</a:t>
            </a:r>
            <a:endParaRPr lang="fa-IR" sz="1600" b="1" dirty="0" smtClean="0">
              <a:cs typeface="B Mitra" panose="00000400000000000000" pitchFamily="2" charset="-78"/>
            </a:endParaRPr>
          </a:p>
          <a:p>
            <a:pPr algn="just" rtl="1">
              <a:buFont typeface="Wingdings" panose="05000000000000000000" pitchFamily="2" charset="2"/>
              <a:buChar char="ü"/>
            </a:pPr>
            <a:r>
              <a:rPr lang="fa-IR" sz="1600" b="1" dirty="0" smtClean="0">
                <a:cs typeface="B Mitra" panose="00000400000000000000" pitchFamily="2" charset="-78"/>
              </a:rPr>
              <a:t>انتقال تکنولوژی در تایوان</a:t>
            </a:r>
          </a:p>
          <a:p>
            <a:pPr algn="just" rtl="1">
              <a:buFont typeface="Wingdings" panose="05000000000000000000" pitchFamily="2" charset="2"/>
              <a:buChar char="ü"/>
            </a:pPr>
            <a:endParaRPr lang="fa-IR" sz="1600" b="1" dirty="0" smtClean="0">
              <a:cs typeface="B Mitra" panose="00000400000000000000" pitchFamily="2" charset="-78"/>
            </a:endParaRPr>
          </a:p>
          <a:p>
            <a:pPr algn="just" rtl="1">
              <a:buFont typeface="+mj-lt"/>
              <a:buAutoNum type="arabicPeriod"/>
            </a:pPr>
            <a:r>
              <a:rPr lang="fa-IR" sz="1600" dirty="0" smtClean="0">
                <a:cs typeface="B Mitra" panose="00000400000000000000" pitchFamily="2" charset="-78"/>
              </a:rPr>
              <a:t>ایجاد یک موسسه غیرانتفاعی تحقیق و توسعه غیرانتفاعی </a:t>
            </a:r>
            <a:r>
              <a:rPr lang="en-US" sz="1600" dirty="0" smtClean="0">
                <a:cs typeface="B Mitra" panose="00000400000000000000" pitchFamily="2" charset="-78"/>
              </a:rPr>
              <a:t>ITRI</a:t>
            </a:r>
            <a:endParaRPr lang="fa-IR" sz="1600" dirty="0" smtClean="0">
              <a:cs typeface="B Mitra" panose="00000400000000000000" pitchFamily="2" charset="-78"/>
            </a:endParaRPr>
          </a:p>
          <a:p>
            <a:pPr algn="just" rtl="1">
              <a:buFont typeface="+mj-lt"/>
              <a:buAutoNum type="arabicPeriod"/>
            </a:pPr>
            <a:r>
              <a:rPr lang="fa-IR" sz="1600" dirty="0" smtClean="0">
                <a:cs typeface="B Mitra" panose="00000400000000000000" pitchFamily="2" charset="-78"/>
              </a:rPr>
              <a:t>کمک این موسسه برای انتقال یا توسعه تکنولوژی </a:t>
            </a:r>
          </a:p>
          <a:p>
            <a:pPr algn="just" rtl="1">
              <a:buFont typeface="+mj-lt"/>
              <a:buAutoNum type="arabicPeriod"/>
            </a:pPr>
            <a:r>
              <a:rPr lang="fa-IR" sz="1600" dirty="0" smtClean="0">
                <a:cs typeface="B Mitra" panose="00000400000000000000" pitchFamily="2" charset="-78"/>
              </a:rPr>
              <a:t>ایجاد یک پارک صنعتی برای عملیات اجرایی طرح</a:t>
            </a:r>
          </a:p>
          <a:p>
            <a:pPr algn="just" rtl="1">
              <a:buFont typeface="+mj-lt"/>
              <a:buAutoNum type="arabicPeriod"/>
            </a:pPr>
            <a:r>
              <a:rPr lang="fa-IR" sz="1600" dirty="0" smtClean="0">
                <a:cs typeface="B Mitra" panose="00000400000000000000" pitchFamily="2" charset="-78"/>
              </a:rPr>
              <a:t>اتکای بسیار زیاد به نیروهای تحصیل کرده و ایجاد انگیزه برای آنها به منظور بازگشت به کشور</a:t>
            </a:r>
          </a:p>
          <a:p>
            <a:pPr algn="just" rtl="1">
              <a:buFont typeface="+mj-lt"/>
              <a:buAutoNum type="arabicPeriod"/>
            </a:pPr>
            <a:endParaRPr lang="fa-IR" sz="1600" dirty="0">
              <a:cs typeface="B Mitra" panose="00000400000000000000" pitchFamily="2" charset="-78"/>
            </a:endParaRPr>
          </a:p>
          <a:p>
            <a:pPr algn="just" rtl="1">
              <a:buFont typeface="Wingdings" panose="05000000000000000000" pitchFamily="2" charset="2"/>
              <a:buChar char="ü"/>
            </a:pPr>
            <a:r>
              <a:rPr lang="fa-IR" sz="1600" dirty="0" smtClean="0">
                <a:cs typeface="B Mitra" panose="00000400000000000000" pitchFamily="2" charset="-78"/>
              </a:rPr>
              <a:t>ایجاد هماهنگی بین ارگان های دولتی و موسسات غیر انتفاعی و صنایع خصوصی عامل اصلی موفقیت تایوان بشمار می رود. ضمن اینکه انتقال تکنولوژی از طریق مردم به این صورت که افراد تحصیل کرده خارج از کشور را برای بازگشت ترغیب کنند ، یک سازوکار بسیار موثر بوده است.</a:t>
            </a:r>
          </a:p>
          <a:p>
            <a:pPr algn="just" rtl="1">
              <a:buFont typeface="Wingdings" panose="05000000000000000000" pitchFamily="2" charset="2"/>
              <a:buChar char="ü"/>
            </a:pPr>
            <a:endParaRPr lang="fa-IR" sz="1600" dirty="0" smtClean="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p:txBody>
      </p:sp>
      <p:pic>
        <p:nvPicPr>
          <p:cNvPr id="2097231"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32"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33" name="Picture 5"/>
          <p:cNvPicPr>
            <a:picLocks noChangeAspect="1"/>
          </p:cNvPicPr>
          <p:nvPr/>
        </p:nvPicPr>
        <p:blipFill>
          <a:blip r:embed="rId3"/>
          <a:stretch>
            <a:fillRect/>
          </a:stretch>
        </p:blipFill>
        <p:spPr>
          <a:xfrm>
            <a:off x="0" y="0"/>
            <a:ext cx="707137" cy="707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684">
                                            <p:txEl>
                                              <p:pRg st="0" end="0"/>
                                            </p:txEl>
                                          </p:spTgt>
                                        </p:tgtEl>
                                      </p:cBhvr>
                                    </p:animEffect>
                                    <p:animScale>
                                      <p:cBhvr>
                                        <p:cTn id="7" dur="250" autoRev="1" fill="hold"/>
                                        <p:tgtEl>
                                          <p:spTgt spid="1048684">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048684">
                                            <p:txEl>
                                              <p:pRg st="1" end="1"/>
                                            </p:txEl>
                                          </p:spTgt>
                                        </p:tgtEl>
                                      </p:cBhvr>
                                    </p:animEffect>
                                    <p:animScale>
                                      <p:cBhvr>
                                        <p:cTn id="10" dur="250" autoRev="1" fill="hold"/>
                                        <p:tgtEl>
                                          <p:spTgt spid="1048684">
                                            <p:txEl>
                                              <p:pRg st="1" end="1"/>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48684">
                                            <p:txEl>
                                              <p:pRg st="3" end="3"/>
                                            </p:txEl>
                                          </p:spTgt>
                                        </p:tgtEl>
                                        <p:attrNameLst>
                                          <p:attrName>style.visibility</p:attrName>
                                        </p:attrNameLst>
                                      </p:cBhvr>
                                      <p:to>
                                        <p:strVal val="visible"/>
                                      </p:to>
                                    </p:set>
                                    <p:animEffect transition="in" filter="wipe(down)">
                                      <p:cBhvr>
                                        <p:cTn id="15" dur="500"/>
                                        <p:tgtEl>
                                          <p:spTgt spid="1048684">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048684">
                                            <p:txEl>
                                              <p:pRg st="4" end="4"/>
                                            </p:txEl>
                                          </p:spTgt>
                                        </p:tgtEl>
                                        <p:attrNameLst>
                                          <p:attrName>style.visibility</p:attrName>
                                        </p:attrNameLst>
                                      </p:cBhvr>
                                      <p:to>
                                        <p:strVal val="visible"/>
                                      </p:to>
                                    </p:set>
                                    <p:animEffect transition="in" filter="wipe(down)">
                                      <p:cBhvr>
                                        <p:cTn id="18" dur="500"/>
                                        <p:tgtEl>
                                          <p:spTgt spid="1048684">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048684">
                                            <p:txEl>
                                              <p:pRg st="5" end="5"/>
                                            </p:txEl>
                                          </p:spTgt>
                                        </p:tgtEl>
                                        <p:attrNameLst>
                                          <p:attrName>style.visibility</p:attrName>
                                        </p:attrNameLst>
                                      </p:cBhvr>
                                      <p:to>
                                        <p:strVal val="visible"/>
                                      </p:to>
                                    </p:set>
                                    <p:animEffect transition="in" filter="wipe(down)">
                                      <p:cBhvr>
                                        <p:cTn id="21" dur="500"/>
                                        <p:tgtEl>
                                          <p:spTgt spid="1048684">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048684">
                                            <p:txEl>
                                              <p:pRg st="6" end="6"/>
                                            </p:txEl>
                                          </p:spTgt>
                                        </p:tgtEl>
                                        <p:attrNameLst>
                                          <p:attrName>style.visibility</p:attrName>
                                        </p:attrNameLst>
                                      </p:cBhvr>
                                      <p:to>
                                        <p:strVal val="visible"/>
                                      </p:to>
                                    </p:set>
                                    <p:animEffect transition="in" filter="wipe(down)">
                                      <p:cBhvr>
                                        <p:cTn id="24" dur="500"/>
                                        <p:tgtEl>
                                          <p:spTgt spid="1048684">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48684">
                                            <p:txEl>
                                              <p:pRg st="8" end="8"/>
                                            </p:txEl>
                                          </p:spTgt>
                                        </p:tgtEl>
                                        <p:attrNameLst>
                                          <p:attrName>style.visibility</p:attrName>
                                        </p:attrNameLst>
                                      </p:cBhvr>
                                      <p:to>
                                        <p:strVal val="visible"/>
                                      </p:to>
                                    </p:set>
                                    <p:animEffect transition="in" filter="wipe(down)">
                                      <p:cBhvr>
                                        <p:cTn id="29" dur="500"/>
                                        <p:tgtEl>
                                          <p:spTgt spid="104868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5" name="Title 1"/>
          <p:cNvSpPr>
            <a:spLocks noGrp="1"/>
          </p:cNvSpPr>
          <p:nvPr>
            <p:ph type="title"/>
          </p:nvPr>
        </p:nvSpPr>
        <p:spPr/>
        <p:txBody>
          <a:bodyPr/>
          <a:lstStyle/>
          <a:p>
            <a:pPr algn="ctr" rtl="1"/>
            <a:r>
              <a:rPr lang="fa-IR" dirty="0" smtClean="0">
                <a:cs typeface="B Titr" panose="00000700000000000000" pitchFamily="2" charset="-78"/>
              </a:rPr>
              <a:t>انتقال تکنولوژی</a:t>
            </a:r>
            <a:endParaRPr lang="fa-IR" dirty="0">
              <a:cs typeface="B Titr" panose="00000700000000000000" pitchFamily="2" charset="-78"/>
            </a:endParaRPr>
          </a:p>
        </p:txBody>
      </p:sp>
      <p:sp>
        <p:nvSpPr>
          <p:cNvPr id="1048686"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smtClean="0">
                <a:cs typeface="B Mitra" panose="00000400000000000000" pitchFamily="2" charset="-78"/>
              </a:rPr>
              <a:t>انتقال تکنولوژی ملی در آمریکا</a:t>
            </a:r>
          </a:p>
          <a:p>
            <a:pPr algn="just" rtl="1">
              <a:buFont typeface="Wingdings" panose="05000000000000000000" pitchFamily="2" charset="2"/>
              <a:buChar char="ü"/>
            </a:pPr>
            <a:endParaRPr lang="fa-IR" sz="1800" b="1" dirty="0" smtClean="0">
              <a:cs typeface="B Mitra" panose="00000400000000000000" pitchFamily="2" charset="-78"/>
            </a:endParaRPr>
          </a:p>
          <a:p>
            <a:pPr algn="just" rtl="1">
              <a:buFont typeface="Wingdings" panose="05000000000000000000" pitchFamily="2" charset="2"/>
              <a:buChar char="ü"/>
            </a:pPr>
            <a:r>
              <a:rPr lang="fa-IR" sz="1600" dirty="0" smtClean="0">
                <a:cs typeface="B Mitra" panose="00000400000000000000" pitchFamily="2" charset="-78"/>
              </a:rPr>
              <a:t>دولت فدرال آمریکا پس از افت قدرت رقابتی آمریکا در دهه های 70 و 80 درمورد نحوه نشر تکنولوژی خود بازنگری های اساسی پدید آورد. بدین طریق انتقال تکنولوژی را از جاییکه خلق شده به جاییکه می تواند به نحو مطلوب و موثرتری به کار رود آغاز کرد.</a:t>
            </a:r>
          </a:p>
          <a:p>
            <a:pPr algn="just" rtl="1">
              <a:buFont typeface="Wingdings" panose="05000000000000000000" pitchFamily="2" charset="2"/>
              <a:buChar char="ü"/>
            </a:pPr>
            <a:endParaRPr lang="fa-IR" sz="1600" dirty="0" smtClean="0">
              <a:cs typeface="B Mitra" panose="00000400000000000000" pitchFamily="2" charset="-78"/>
            </a:endParaRPr>
          </a:p>
          <a:p>
            <a:pPr algn="just" rtl="1">
              <a:buFont typeface="Wingdings" panose="05000000000000000000" pitchFamily="2" charset="2"/>
              <a:buChar char="ü"/>
            </a:pPr>
            <a:r>
              <a:rPr lang="fa-IR" sz="1600" dirty="0" smtClean="0">
                <a:cs typeface="B Mitra" panose="00000400000000000000" pitchFamily="2" charset="-78"/>
              </a:rPr>
              <a:t>ناسا یک شبکه ارتباط ملی متشکل از مراکز انتقال تکنولوژی ایجاد کرده است. اقدامات دیگر ناسا در این زمینه شامل :</a:t>
            </a:r>
          </a:p>
          <a:p>
            <a:pPr algn="just" rtl="1">
              <a:buFont typeface="+mj-lt"/>
              <a:buAutoNum type="arabicPeriod"/>
            </a:pPr>
            <a:r>
              <a:rPr lang="fa-IR" sz="1600" dirty="0" smtClean="0">
                <a:cs typeface="B Mitra" panose="00000400000000000000" pitchFamily="2" charset="-78"/>
              </a:rPr>
              <a:t>انتشار اخبار نوآوری های جدید از طریق مجله </a:t>
            </a:r>
            <a:r>
              <a:rPr lang="en-US" sz="1600" dirty="0" err="1" smtClean="0">
                <a:cs typeface="B Mitra" panose="00000400000000000000" pitchFamily="2" charset="-78"/>
              </a:rPr>
              <a:t>Tecbiefs</a:t>
            </a:r>
            <a:endParaRPr lang="en-US" sz="1600" dirty="0" smtClean="0">
              <a:cs typeface="B Mitra" panose="00000400000000000000" pitchFamily="2" charset="-78"/>
            </a:endParaRPr>
          </a:p>
          <a:p>
            <a:pPr algn="just" rtl="1">
              <a:buFont typeface="+mj-lt"/>
              <a:buAutoNum type="arabicPeriod"/>
            </a:pPr>
            <a:r>
              <a:rPr lang="fa-IR" sz="1600" dirty="0" smtClean="0">
                <a:cs typeface="B Mitra" panose="00000400000000000000" pitchFamily="2" charset="-78"/>
              </a:rPr>
              <a:t>طراحی رهنمودهایی برای توافق در زمینه مشارکت و سرمایه گذاری در توسعه تکنولوژی و ارتقاء توسعه اقتصادی منطقه ای و محلی</a:t>
            </a:r>
          </a:p>
          <a:p>
            <a:pPr algn="just" rtl="1">
              <a:buFont typeface="+mj-lt"/>
              <a:buAutoNum type="arabicPeriod"/>
            </a:pPr>
            <a:r>
              <a:rPr lang="fa-IR" sz="1600" dirty="0" smtClean="0">
                <a:cs typeface="B Mitra" panose="00000400000000000000" pitchFamily="2" charset="-78"/>
              </a:rPr>
              <a:t>تامین مالی و هدایت چند مرکز انتقال تکنولوژی دانشگاهی </a:t>
            </a:r>
          </a:p>
          <a:p>
            <a:pPr algn="just" rtl="1">
              <a:buFont typeface="Wingdings" panose="05000000000000000000" pitchFamily="2" charset="2"/>
              <a:buChar char="ü"/>
            </a:pPr>
            <a:endParaRPr lang="fa-IR" sz="1600" dirty="0" smtClean="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p:txBody>
      </p:sp>
      <p:pic>
        <p:nvPicPr>
          <p:cNvPr id="2097234"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35"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36" name="Picture 5"/>
          <p:cNvPicPr>
            <a:picLocks noChangeAspect="1"/>
          </p:cNvPicPr>
          <p:nvPr/>
        </p:nvPicPr>
        <p:blipFill>
          <a:blip r:embed="rId3"/>
          <a:stretch>
            <a:fillRect/>
          </a:stretch>
        </p:blipFill>
        <p:spPr>
          <a:xfrm>
            <a:off x="0" y="0"/>
            <a:ext cx="707137" cy="707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686">
                                            <p:txEl>
                                              <p:pRg st="0" end="0"/>
                                            </p:txEl>
                                          </p:spTgt>
                                        </p:tgtEl>
                                      </p:cBhvr>
                                    </p:animEffect>
                                    <p:animScale>
                                      <p:cBhvr>
                                        <p:cTn id="7" dur="250" autoRev="1" fill="hold"/>
                                        <p:tgtEl>
                                          <p:spTgt spid="1048686">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48686">
                                            <p:txEl>
                                              <p:pRg st="2" end="2"/>
                                            </p:txEl>
                                          </p:spTgt>
                                        </p:tgtEl>
                                        <p:attrNameLst>
                                          <p:attrName>style.visibility</p:attrName>
                                        </p:attrNameLst>
                                      </p:cBhvr>
                                      <p:to>
                                        <p:strVal val="visible"/>
                                      </p:to>
                                    </p:set>
                                    <p:animEffect transition="in" filter="wipe(down)">
                                      <p:cBhvr>
                                        <p:cTn id="12" dur="500"/>
                                        <p:tgtEl>
                                          <p:spTgt spid="104868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48686">
                                            <p:txEl>
                                              <p:pRg st="4" end="4"/>
                                            </p:txEl>
                                          </p:spTgt>
                                        </p:tgtEl>
                                        <p:attrNameLst>
                                          <p:attrName>style.visibility</p:attrName>
                                        </p:attrNameLst>
                                      </p:cBhvr>
                                      <p:to>
                                        <p:strVal val="visible"/>
                                      </p:to>
                                    </p:set>
                                    <p:animEffect transition="in" filter="randombar(horizontal)">
                                      <p:cBhvr>
                                        <p:cTn id="17" dur="500"/>
                                        <p:tgtEl>
                                          <p:spTgt spid="1048686">
                                            <p:txEl>
                                              <p:pRg st="4" end="4"/>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1048686">
                                            <p:txEl>
                                              <p:pRg st="5" end="5"/>
                                            </p:txEl>
                                          </p:spTgt>
                                        </p:tgtEl>
                                        <p:attrNameLst>
                                          <p:attrName>style.visibility</p:attrName>
                                        </p:attrNameLst>
                                      </p:cBhvr>
                                      <p:to>
                                        <p:strVal val="visible"/>
                                      </p:to>
                                    </p:set>
                                    <p:animEffect transition="in" filter="randombar(horizontal)">
                                      <p:cBhvr>
                                        <p:cTn id="20" dur="500"/>
                                        <p:tgtEl>
                                          <p:spTgt spid="1048686">
                                            <p:txEl>
                                              <p:pRg st="5" end="5"/>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1048686">
                                            <p:txEl>
                                              <p:pRg st="6" end="6"/>
                                            </p:txEl>
                                          </p:spTgt>
                                        </p:tgtEl>
                                        <p:attrNameLst>
                                          <p:attrName>style.visibility</p:attrName>
                                        </p:attrNameLst>
                                      </p:cBhvr>
                                      <p:to>
                                        <p:strVal val="visible"/>
                                      </p:to>
                                    </p:set>
                                    <p:animEffect transition="in" filter="randombar(horizontal)">
                                      <p:cBhvr>
                                        <p:cTn id="23" dur="500"/>
                                        <p:tgtEl>
                                          <p:spTgt spid="1048686">
                                            <p:txEl>
                                              <p:pRg st="6" end="6"/>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1048686">
                                            <p:txEl>
                                              <p:pRg st="7" end="7"/>
                                            </p:txEl>
                                          </p:spTgt>
                                        </p:tgtEl>
                                        <p:attrNameLst>
                                          <p:attrName>style.visibility</p:attrName>
                                        </p:attrNameLst>
                                      </p:cBhvr>
                                      <p:to>
                                        <p:strVal val="visible"/>
                                      </p:to>
                                    </p:set>
                                    <p:animEffect transition="in" filter="randombar(horizontal)">
                                      <p:cBhvr>
                                        <p:cTn id="26" dur="500"/>
                                        <p:tgtEl>
                                          <p:spTgt spid="104868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5" name="Title 1"/>
          <p:cNvSpPr>
            <a:spLocks noGrp="1"/>
          </p:cNvSpPr>
          <p:nvPr>
            <p:ph type="title"/>
          </p:nvPr>
        </p:nvSpPr>
        <p:spPr/>
        <p:txBody>
          <a:bodyPr/>
          <a:lstStyle/>
          <a:p>
            <a:pPr algn="ctr" rtl="1"/>
            <a:r>
              <a:rPr lang="fa-IR" dirty="0" smtClean="0">
                <a:cs typeface="B Titr" panose="00000700000000000000" pitchFamily="2" charset="-78"/>
              </a:rPr>
              <a:t>انتقال تکنولوژی</a:t>
            </a:r>
            <a:endParaRPr lang="fa-IR" dirty="0">
              <a:cs typeface="B Titr" panose="00000700000000000000" pitchFamily="2" charset="-78"/>
            </a:endParaRPr>
          </a:p>
        </p:txBody>
      </p:sp>
      <p:sp>
        <p:nvSpPr>
          <p:cNvPr id="1048686"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smtClean="0">
                <a:cs typeface="B Mitra" panose="00000400000000000000" pitchFamily="2" charset="-78"/>
              </a:rPr>
              <a:t>انتقال تکنولوژی ملی در آمریکا</a:t>
            </a:r>
          </a:p>
          <a:p>
            <a:pPr algn="just" rtl="1">
              <a:buFont typeface="Wingdings" panose="05000000000000000000" pitchFamily="2" charset="2"/>
              <a:buChar char="ü"/>
            </a:pPr>
            <a:r>
              <a:rPr lang="fa-IR" sz="1600" b="1" dirty="0" smtClean="0">
                <a:cs typeface="B Mitra" panose="00000400000000000000" pitchFamily="2" charset="-78"/>
              </a:rPr>
              <a:t>شبکه ارتباطی ملی ناسا</a:t>
            </a:r>
          </a:p>
          <a:p>
            <a:pPr algn="just" rtl="1">
              <a:buFont typeface="Wingdings" panose="05000000000000000000" pitchFamily="2" charset="2"/>
              <a:buChar char="ü"/>
            </a:pPr>
            <a:r>
              <a:rPr lang="fa-IR" sz="1600" dirty="0" smtClean="0">
                <a:cs typeface="B Mitra" panose="00000400000000000000" pitchFamily="2" charset="-78"/>
              </a:rPr>
              <a:t>این شبکه و دفاتر انتقال تکنولوژی تحت حمایت مالی ناسا موظف به انتقال به موقع پیشرفت های حاصل از برنامه های هوا و فضای ناسا و دیگر موسسات تحقیق و توسعه فدرال به کلیه کاربردهای علمی موجود در سراسر آمریکا می باشند.</a:t>
            </a:r>
          </a:p>
          <a:p>
            <a:pPr algn="just" rtl="1">
              <a:buFont typeface="Wingdings" panose="05000000000000000000" pitchFamily="2" charset="2"/>
              <a:buChar char="ü"/>
            </a:pPr>
            <a:endParaRPr lang="fa-IR" sz="1600" dirty="0" smtClean="0">
              <a:cs typeface="B Mitra" panose="00000400000000000000" pitchFamily="2" charset="-78"/>
            </a:endParaRPr>
          </a:p>
          <a:p>
            <a:pPr marL="0" indent="0" algn="just" rtl="1">
              <a:buNone/>
            </a:pPr>
            <a:r>
              <a:rPr lang="fa-IR" sz="1600" dirty="0" smtClean="0">
                <a:cs typeface="B Mitra" panose="00000400000000000000" pitchFamily="2" charset="-78"/>
              </a:rPr>
              <a:t>1.    مراکز میدانی ناسا : هر یک از این مراکز یک دفتر انتقال تکنولوژی دارد که وظیفه آن هماهنگ کردن و مدیریت طیف کاملی از فعالیت های انتقال تکنولوژی است؛ فعالیت هایی چون گزارش تکنولوژی های جدید ، مساعدت فنی ، پروژه های مشارکتی و اطلاع رسانی صنعتی.</a:t>
            </a:r>
          </a:p>
          <a:p>
            <a:pPr algn="just" rtl="1">
              <a:buFont typeface="Wingdings" panose="05000000000000000000" pitchFamily="2" charset="2"/>
              <a:buChar char="ü"/>
            </a:pPr>
            <a:endParaRPr lang="fa-IR" sz="1600" dirty="0" smtClean="0">
              <a:cs typeface="B Mitra" panose="00000400000000000000" pitchFamily="2" charset="-78"/>
            </a:endParaRPr>
          </a:p>
          <a:p>
            <a:pPr marL="0" indent="0" algn="just" rtl="1">
              <a:buNone/>
            </a:pPr>
            <a:r>
              <a:rPr lang="fa-IR" sz="1600" dirty="0" smtClean="0">
                <a:cs typeface="B Mitra" panose="00000400000000000000" pitchFamily="2" charset="-78"/>
              </a:rPr>
              <a:t>2.    مراکز منطقه ای انتقال تکنولوژی : کارشناسان انتقال تکنولوژی در این مراکز خدمات مشاوره ای فنی می دهند . این مراکز به کارفرمایان صنایع واقع در مناطق تحت پوشش ، در زمینه یافتن ، ارزیابی و تجاری سازی تکنولوژی طراحی شده توسط ناسا و مراکز تحقیق و توسعه فدرال کمک می کنند.</a:t>
            </a: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p:txBody>
      </p:sp>
      <p:pic>
        <p:nvPicPr>
          <p:cNvPr id="2097234"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35"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36" name="Picture 5"/>
          <p:cNvPicPr>
            <a:picLocks noChangeAspect="1"/>
          </p:cNvPicPr>
          <p:nvPr/>
        </p:nvPicPr>
        <p:blipFill>
          <a:blip r:embed="rId3"/>
          <a:stretch>
            <a:fillRect/>
          </a:stretch>
        </p:blipFill>
        <p:spPr>
          <a:xfrm>
            <a:off x="0" y="0"/>
            <a:ext cx="707137" cy="70713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24255"/>
            <a:ext cx="1593658" cy="1319245"/>
          </a:xfrm>
          <a:prstGeom prst="rect">
            <a:avLst/>
          </a:prstGeom>
        </p:spPr>
      </p:pic>
    </p:spTree>
    <p:extLst>
      <p:ext uri="{BB962C8B-B14F-4D97-AF65-F5344CB8AC3E}">
        <p14:creationId xmlns:p14="http://schemas.microsoft.com/office/powerpoint/2010/main" val="40397553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686">
                                            <p:txEl>
                                              <p:pRg st="0" end="0"/>
                                            </p:txEl>
                                          </p:spTgt>
                                        </p:tgtEl>
                                      </p:cBhvr>
                                    </p:animEffect>
                                    <p:animScale>
                                      <p:cBhvr>
                                        <p:cTn id="7" dur="250" autoRev="1" fill="hold"/>
                                        <p:tgtEl>
                                          <p:spTgt spid="1048686">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048686">
                                            <p:txEl>
                                              <p:pRg st="1" end="1"/>
                                            </p:txEl>
                                          </p:spTgt>
                                        </p:tgtEl>
                                      </p:cBhvr>
                                    </p:animEffect>
                                    <p:animScale>
                                      <p:cBhvr>
                                        <p:cTn id="10" dur="250" autoRev="1" fill="hold"/>
                                        <p:tgtEl>
                                          <p:spTgt spid="1048686">
                                            <p:txEl>
                                              <p:pRg st="1" end="1"/>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48686">
                                            <p:txEl>
                                              <p:pRg st="2" end="2"/>
                                            </p:txEl>
                                          </p:spTgt>
                                        </p:tgtEl>
                                        <p:attrNameLst>
                                          <p:attrName>style.visibility</p:attrName>
                                        </p:attrNameLst>
                                      </p:cBhvr>
                                      <p:to>
                                        <p:strVal val="visible"/>
                                      </p:to>
                                    </p:set>
                                    <p:animEffect transition="in" filter="wipe(down)">
                                      <p:cBhvr>
                                        <p:cTn id="20" dur="500"/>
                                        <p:tgtEl>
                                          <p:spTgt spid="104868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48686">
                                            <p:txEl>
                                              <p:pRg st="4" end="4"/>
                                            </p:txEl>
                                          </p:spTgt>
                                        </p:tgtEl>
                                        <p:attrNameLst>
                                          <p:attrName>style.visibility</p:attrName>
                                        </p:attrNameLst>
                                      </p:cBhvr>
                                      <p:to>
                                        <p:strVal val="visible"/>
                                      </p:to>
                                    </p:set>
                                    <p:animEffect transition="in" filter="wipe(down)">
                                      <p:cBhvr>
                                        <p:cTn id="25" dur="500"/>
                                        <p:tgtEl>
                                          <p:spTgt spid="104868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048686">
                                            <p:txEl>
                                              <p:pRg st="6" end="6"/>
                                            </p:txEl>
                                          </p:spTgt>
                                        </p:tgtEl>
                                        <p:attrNameLst>
                                          <p:attrName>style.visibility</p:attrName>
                                        </p:attrNameLst>
                                      </p:cBhvr>
                                      <p:to>
                                        <p:strVal val="visible"/>
                                      </p:to>
                                    </p:set>
                                    <p:animEffect transition="in" filter="wipe(down)">
                                      <p:cBhvr>
                                        <p:cTn id="30" dur="500"/>
                                        <p:tgtEl>
                                          <p:spTgt spid="104868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5" name="Title 1"/>
          <p:cNvSpPr>
            <a:spLocks noGrp="1"/>
          </p:cNvSpPr>
          <p:nvPr>
            <p:ph type="title"/>
          </p:nvPr>
        </p:nvSpPr>
        <p:spPr/>
        <p:txBody>
          <a:bodyPr/>
          <a:lstStyle/>
          <a:p>
            <a:pPr algn="ctr" rtl="1"/>
            <a:r>
              <a:rPr lang="fa-IR" dirty="0" smtClean="0">
                <a:cs typeface="B Titr" panose="00000700000000000000" pitchFamily="2" charset="-78"/>
              </a:rPr>
              <a:t>نقش تکنولوژی در خلق ثروت</a:t>
            </a:r>
            <a:endParaRPr lang="fa-IR" dirty="0">
              <a:cs typeface="B Titr" panose="00000700000000000000" pitchFamily="2" charset="-78"/>
            </a:endParaRPr>
          </a:p>
        </p:txBody>
      </p:sp>
      <p:sp>
        <p:nvSpPr>
          <p:cNvPr id="1048656" name="Content Placeholder 2"/>
          <p:cNvSpPr>
            <a:spLocks noGrp="1"/>
          </p:cNvSpPr>
          <p:nvPr>
            <p:ph idx="1"/>
          </p:nvPr>
        </p:nvSpPr>
        <p:spPr>
          <a:xfrm>
            <a:off x="457200" y="966091"/>
            <a:ext cx="8229600" cy="3628532"/>
          </a:xfrm>
        </p:spPr>
        <p:txBody>
          <a:bodyPr/>
          <a:lstStyle/>
          <a:p>
            <a:pPr marL="0" indent="0" algn="just" rtl="1">
              <a:buNone/>
            </a:pPr>
            <a:endParaRPr lang="fa-IR" sz="1600" dirty="0">
              <a:cs typeface="B Mitra" panose="00000400000000000000" pitchFamily="2" charset="-78"/>
            </a:endParaRPr>
          </a:p>
          <a:p>
            <a:pPr algn="just" rtl="1">
              <a:buFont typeface="Wingdings" panose="05000000000000000000" pitchFamily="2" charset="2"/>
              <a:buChar char="ü"/>
            </a:pPr>
            <a:r>
              <a:rPr lang="fa-IR" sz="1600" dirty="0" smtClean="0">
                <a:cs typeface="B Mitra" panose="00000400000000000000" pitchFamily="2" charset="-78"/>
              </a:rPr>
              <a:t>بوسکین و لاو (1992) ، سه عامل سرمایه ، نیروی کار و پیشرفت فنی را عامل رشد اقتصادی می دانند . آنها پس از بررسی کشورهای آمریکا ، فرانسه ، آلمان غربی ژاپن و بریتانیا سهم پیشرفت فنی در افتصاد را بیش از 50 درصد و برای کشورهای اروپایی 75 درصد معرفی می کنند.</a:t>
            </a:r>
          </a:p>
          <a:p>
            <a:pPr algn="just" rtl="1">
              <a:buFont typeface="Wingdings" panose="05000000000000000000" pitchFamily="2" charset="2"/>
              <a:buChar char="ü"/>
            </a:pPr>
            <a:endParaRPr lang="fa-IR" sz="1600" dirty="0" smtClean="0">
              <a:cs typeface="B Mitra" panose="00000400000000000000" pitchFamily="2" charset="-78"/>
            </a:endParaRPr>
          </a:p>
          <a:p>
            <a:pPr algn="just" rtl="1">
              <a:buFont typeface="Wingdings" panose="05000000000000000000" pitchFamily="2" charset="2"/>
              <a:buChar char="ü"/>
            </a:pPr>
            <a:r>
              <a:rPr lang="fa-IR" sz="1600" dirty="0" smtClean="0">
                <a:cs typeface="B Mitra" panose="00000400000000000000" pitchFamily="2" charset="-78"/>
              </a:rPr>
              <a:t>شورای ملی علوم وتکنولوژی آمریکا (1996) : عملکرد هریک از شرکت ها – عاملی که از طریق آن رشد اقتصادی بروز می کند – به شدت به نحوه استفاده آنها از تکنولوژی وابسته است .</a:t>
            </a: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p:txBody>
      </p:sp>
      <p:pic>
        <p:nvPicPr>
          <p:cNvPr id="2097189" name="Picture 3"/>
          <p:cNvPicPr>
            <a:picLocks noChangeAspect="1"/>
          </p:cNvPicPr>
          <p:nvPr/>
        </p:nvPicPr>
        <p:blipFill>
          <a:blip r:embed="rId2"/>
          <a:stretch>
            <a:fillRect/>
          </a:stretch>
        </p:blipFill>
        <p:spPr>
          <a:xfrm>
            <a:off x="457200" y="4701287"/>
            <a:ext cx="3511685" cy="333375"/>
          </a:xfrm>
          <a:prstGeom prst="rect">
            <a:avLst/>
          </a:prstGeom>
        </p:spPr>
      </p:pic>
      <p:pic>
        <p:nvPicPr>
          <p:cNvPr id="2097190"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191" name="Picture 5"/>
          <p:cNvPicPr>
            <a:picLocks noChangeAspect="1"/>
          </p:cNvPicPr>
          <p:nvPr/>
        </p:nvPicPr>
        <p:blipFill>
          <a:blip r:embed="rId3"/>
          <a:stretch>
            <a:fillRect/>
          </a:stretch>
        </p:blipFill>
        <p:spPr>
          <a:xfrm>
            <a:off x="0" y="0"/>
            <a:ext cx="707137" cy="707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48656">
                                            <p:txEl>
                                              <p:pRg st="1" end="1"/>
                                            </p:txEl>
                                          </p:spTgt>
                                        </p:tgtEl>
                                        <p:attrNameLst>
                                          <p:attrName>style.visibility</p:attrName>
                                        </p:attrNameLst>
                                      </p:cBhvr>
                                      <p:to>
                                        <p:strVal val="visible"/>
                                      </p:to>
                                    </p:set>
                                    <p:animEffect transition="in" filter="fade">
                                      <p:cBhvr>
                                        <p:cTn id="7" dur="1000"/>
                                        <p:tgtEl>
                                          <p:spTgt spid="1048656">
                                            <p:txEl>
                                              <p:pRg st="1" end="1"/>
                                            </p:txEl>
                                          </p:spTgt>
                                        </p:tgtEl>
                                      </p:cBhvr>
                                    </p:animEffect>
                                    <p:anim calcmode="lin" valueType="num">
                                      <p:cBhvr>
                                        <p:cTn id="8" dur="1000" fill="hold"/>
                                        <p:tgtEl>
                                          <p:spTgt spid="104865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4865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48656">
                                            <p:txEl>
                                              <p:pRg st="3" end="3"/>
                                            </p:txEl>
                                          </p:spTgt>
                                        </p:tgtEl>
                                        <p:attrNameLst>
                                          <p:attrName>style.visibility</p:attrName>
                                        </p:attrNameLst>
                                      </p:cBhvr>
                                      <p:to>
                                        <p:strVal val="visible"/>
                                      </p:to>
                                    </p:set>
                                    <p:animEffect transition="in" filter="fade">
                                      <p:cBhvr>
                                        <p:cTn id="14" dur="1000"/>
                                        <p:tgtEl>
                                          <p:spTgt spid="1048656">
                                            <p:txEl>
                                              <p:pRg st="3" end="3"/>
                                            </p:txEl>
                                          </p:spTgt>
                                        </p:tgtEl>
                                      </p:cBhvr>
                                    </p:animEffect>
                                    <p:anim calcmode="lin" valueType="num">
                                      <p:cBhvr>
                                        <p:cTn id="15" dur="1000" fill="hold"/>
                                        <p:tgtEl>
                                          <p:spTgt spid="104865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04865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5" name="Title 1"/>
          <p:cNvSpPr>
            <a:spLocks noGrp="1"/>
          </p:cNvSpPr>
          <p:nvPr>
            <p:ph type="title"/>
          </p:nvPr>
        </p:nvSpPr>
        <p:spPr/>
        <p:txBody>
          <a:bodyPr/>
          <a:lstStyle/>
          <a:p>
            <a:pPr algn="ctr" rtl="1"/>
            <a:r>
              <a:rPr lang="fa-IR" dirty="0" smtClean="0">
                <a:cs typeface="B Titr" panose="00000700000000000000" pitchFamily="2" charset="-78"/>
              </a:rPr>
              <a:t>انتقال تکنولوژی</a:t>
            </a:r>
            <a:endParaRPr lang="fa-IR" dirty="0">
              <a:cs typeface="B Titr" panose="00000700000000000000" pitchFamily="2" charset="-78"/>
            </a:endParaRPr>
          </a:p>
        </p:txBody>
      </p:sp>
      <p:sp>
        <p:nvSpPr>
          <p:cNvPr id="1048686"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smtClean="0">
                <a:cs typeface="B Mitra" panose="00000400000000000000" pitchFamily="2" charset="-78"/>
              </a:rPr>
              <a:t>انتقال تکنولوژی ملی در آمریکا</a:t>
            </a:r>
          </a:p>
          <a:p>
            <a:pPr algn="just" rtl="1">
              <a:buFont typeface="Wingdings" panose="05000000000000000000" pitchFamily="2" charset="2"/>
              <a:buChar char="ü"/>
            </a:pPr>
            <a:r>
              <a:rPr lang="fa-IR" sz="1600" b="1" dirty="0" smtClean="0">
                <a:cs typeface="B Mitra" panose="00000400000000000000" pitchFamily="2" charset="-78"/>
              </a:rPr>
              <a:t>شبکه ارتباطی ملی ناسا</a:t>
            </a:r>
          </a:p>
          <a:p>
            <a:pPr algn="just" rtl="1">
              <a:buAutoNum type="arabicPeriod" startAt="3"/>
            </a:pPr>
            <a:r>
              <a:rPr lang="fa-IR" sz="1600" dirty="0" smtClean="0">
                <a:cs typeface="B Mitra" panose="00000400000000000000" pitchFamily="2" charset="-78"/>
              </a:rPr>
              <a:t>مرکز ملی انتقال تکنولوژی : یک مرکز اطلاعات و کاوش ملی برای انتقال تکنولوژی است و در زمینه های آموزش ، برنامه ریز و اطلاع رسانی خدمات ارائه می دهد .</a:t>
            </a:r>
          </a:p>
          <a:p>
            <a:pPr algn="just" rtl="1">
              <a:buAutoNum type="arabicPeriod" startAt="3"/>
            </a:pPr>
            <a:endParaRPr lang="fa-IR" sz="1600" dirty="0" smtClean="0">
              <a:cs typeface="B Mitra" panose="00000400000000000000" pitchFamily="2" charset="-78"/>
            </a:endParaRPr>
          </a:p>
          <a:p>
            <a:pPr algn="just" rtl="1">
              <a:buAutoNum type="arabicPeriod" startAt="3"/>
            </a:pPr>
            <a:r>
              <a:rPr lang="fa-IR" sz="1600" dirty="0" smtClean="0">
                <a:cs typeface="B Mitra" panose="00000400000000000000" pitchFamily="2" charset="-78"/>
              </a:rPr>
              <a:t>مرکز تجزیه و تحلیل اطلاعات زمینی: با هدف پشتیبانی از فرآیند توزیع و انتقال از راه دور تکنولوژی و داده های مربوط به سیستم های اطلاعات و سنسورها خدمات ارائه می دهد.</a:t>
            </a:r>
          </a:p>
          <a:p>
            <a:pPr algn="just" rtl="1">
              <a:buAutoNum type="arabicPeriod" startAt="3"/>
            </a:pPr>
            <a:endParaRPr lang="fa-IR" sz="1600" dirty="0" smtClean="0">
              <a:cs typeface="B Mitra" panose="00000400000000000000" pitchFamily="2" charset="-78"/>
            </a:endParaRPr>
          </a:p>
          <a:p>
            <a:pPr algn="just" rtl="1">
              <a:buAutoNum type="arabicPeriod" startAt="3"/>
            </a:pPr>
            <a:r>
              <a:rPr lang="fa-IR" sz="1600" dirty="0" smtClean="0">
                <a:cs typeface="B Mitra" panose="00000400000000000000" pitchFamily="2" charset="-78"/>
              </a:rPr>
              <a:t>تیم کاربرد تکنولوژی : شناسایی و حل مشکلات اساسی موجود در تکنولوژی فعال ناسا ، طراحی پروژه های مشارکتی و ایجاد روابط برای حل مشکلات بخش صنعت کشور.</a:t>
            </a:r>
          </a:p>
          <a:p>
            <a:pPr algn="just" rtl="1">
              <a:buFont typeface="Wingdings" panose="05000000000000000000" pitchFamily="2" charset="2"/>
              <a:buChar char="ü"/>
            </a:pPr>
            <a:endParaRPr lang="fa-IR" sz="1600" dirty="0">
              <a:cs typeface="B Mitra" panose="00000400000000000000" pitchFamily="2" charset="-78"/>
            </a:endParaRPr>
          </a:p>
        </p:txBody>
      </p:sp>
      <p:pic>
        <p:nvPicPr>
          <p:cNvPr id="2097234"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35"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36" name="Picture 5"/>
          <p:cNvPicPr>
            <a:picLocks noChangeAspect="1"/>
          </p:cNvPicPr>
          <p:nvPr/>
        </p:nvPicPr>
        <p:blipFill>
          <a:blip r:embed="rId3"/>
          <a:stretch>
            <a:fillRect/>
          </a:stretch>
        </p:blipFill>
        <p:spPr>
          <a:xfrm>
            <a:off x="0" y="0"/>
            <a:ext cx="707137" cy="707137"/>
          </a:xfrm>
          <a:prstGeom prst="rect">
            <a:avLst/>
          </a:prstGeom>
        </p:spPr>
      </p:pic>
      <p:pic>
        <p:nvPicPr>
          <p:cNvPr id="2" name="Picture 1"/>
          <p:cNvPicPr>
            <a:picLocks noChangeAspect="1"/>
          </p:cNvPicPr>
          <p:nvPr/>
        </p:nvPicPr>
        <p:blipFill>
          <a:blip r:embed="rId4"/>
          <a:stretch>
            <a:fillRect/>
          </a:stretch>
        </p:blipFill>
        <p:spPr>
          <a:xfrm>
            <a:off x="0" y="3820553"/>
            <a:ext cx="1591194" cy="1322947"/>
          </a:xfrm>
          <a:prstGeom prst="rect">
            <a:avLst/>
          </a:prstGeom>
        </p:spPr>
      </p:pic>
    </p:spTree>
    <p:extLst>
      <p:ext uri="{BB962C8B-B14F-4D97-AF65-F5344CB8AC3E}">
        <p14:creationId xmlns:p14="http://schemas.microsoft.com/office/powerpoint/2010/main" val="12945383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686">
                                            <p:txEl>
                                              <p:pRg st="0" end="0"/>
                                            </p:txEl>
                                          </p:spTgt>
                                        </p:tgtEl>
                                      </p:cBhvr>
                                    </p:animEffect>
                                    <p:animScale>
                                      <p:cBhvr>
                                        <p:cTn id="7" dur="250" autoRev="1" fill="hold"/>
                                        <p:tgtEl>
                                          <p:spTgt spid="1048686">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048686">
                                            <p:txEl>
                                              <p:pRg st="1" end="1"/>
                                            </p:txEl>
                                          </p:spTgt>
                                        </p:tgtEl>
                                      </p:cBhvr>
                                    </p:animEffect>
                                    <p:animScale>
                                      <p:cBhvr>
                                        <p:cTn id="10" dur="250" autoRev="1" fill="hold"/>
                                        <p:tgtEl>
                                          <p:spTgt spid="1048686">
                                            <p:txEl>
                                              <p:pRg st="1" end="1"/>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48686">
                                            <p:txEl>
                                              <p:pRg st="2" end="2"/>
                                            </p:txEl>
                                          </p:spTgt>
                                        </p:tgtEl>
                                        <p:attrNameLst>
                                          <p:attrName>style.visibility</p:attrName>
                                        </p:attrNameLst>
                                      </p:cBhvr>
                                      <p:to>
                                        <p:strVal val="visible"/>
                                      </p:to>
                                    </p:set>
                                    <p:animEffect transition="in" filter="wipe(down)">
                                      <p:cBhvr>
                                        <p:cTn id="20" dur="500"/>
                                        <p:tgtEl>
                                          <p:spTgt spid="104868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48686">
                                            <p:txEl>
                                              <p:pRg st="4" end="4"/>
                                            </p:txEl>
                                          </p:spTgt>
                                        </p:tgtEl>
                                        <p:attrNameLst>
                                          <p:attrName>style.visibility</p:attrName>
                                        </p:attrNameLst>
                                      </p:cBhvr>
                                      <p:to>
                                        <p:strVal val="visible"/>
                                      </p:to>
                                    </p:set>
                                    <p:animEffect transition="in" filter="wipe(down)">
                                      <p:cBhvr>
                                        <p:cTn id="25" dur="500"/>
                                        <p:tgtEl>
                                          <p:spTgt spid="104868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048686">
                                            <p:txEl>
                                              <p:pRg st="6" end="6"/>
                                            </p:txEl>
                                          </p:spTgt>
                                        </p:tgtEl>
                                        <p:attrNameLst>
                                          <p:attrName>style.visibility</p:attrName>
                                        </p:attrNameLst>
                                      </p:cBhvr>
                                      <p:to>
                                        <p:strVal val="visible"/>
                                      </p:to>
                                    </p:set>
                                    <p:animEffect transition="in" filter="wipe(down)">
                                      <p:cBhvr>
                                        <p:cTn id="30" dur="500"/>
                                        <p:tgtEl>
                                          <p:spTgt spid="104868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5" name="Title 1"/>
          <p:cNvSpPr>
            <a:spLocks noGrp="1"/>
          </p:cNvSpPr>
          <p:nvPr>
            <p:ph type="title"/>
          </p:nvPr>
        </p:nvSpPr>
        <p:spPr/>
        <p:txBody>
          <a:bodyPr/>
          <a:lstStyle/>
          <a:p>
            <a:pPr algn="ctr" rtl="1"/>
            <a:r>
              <a:rPr lang="fa-IR" dirty="0" smtClean="0">
                <a:cs typeface="B Titr" panose="00000700000000000000" pitchFamily="2" charset="-78"/>
              </a:rPr>
              <a:t>انتقال تکنولوژی</a:t>
            </a:r>
            <a:endParaRPr lang="fa-IR" dirty="0">
              <a:cs typeface="B Titr" panose="00000700000000000000" pitchFamily="2" charset="-78"/>
            </a:endParaRPr>
          </a:p>
        </p:txBody>
      </p:sp>
      <p:sp>
        <p:nvSpPr>
          <p:cNvPr id="1048686"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smtClean="0">
                <a:cs typeface="B Mitra" panose="00000400000000000000" pitchFamily="2" charset="-78"/>
              </a:rPr>
              <a:t>انتقال تکنولوژی ملی در آمریکا</a:t>
            </a:r>
          </a:p>
          <a:p>
            <a:pPr algn="just" rtl="1">
              <a:buFont typeface="Wingdings" panose="05000000000000000000" pitchFamily="2" charset="2"/>
              <a:buChar char="ü"/>
            </a:pPr>
            <a:r>
              <a:rPr lang="fa-IR" sz="1600" b="1" dirty="0" smtClean="0">
                <a:cs typeface="B Mitra" panose="00000400000000000000" pitchFamily="2" charset="-78"/>
              </a:rPr>
              <a:t>شبکه ارتباطی ملی ناسا</a:t>
            </a:r>
          </a:p>
          <a:p>
            <a:pPr algn="just" rtl="1">
              <a:buFont typeface="Wingdings" panose="05000000000000000000" pitchFamily="2" charset="2"/>
              <a:buChar char="ü"/>
            </a:pPr>
            <a:endParaRPr lang="fa-IR" sz="1600" b="1" dirty="0" smtClean="0">
              <a:cs typeface="B Mitra" panose="00000400000000000000" pitchFamily="2" charset="-78"/>
            </a:endParaRPr>
          </a:p>
          <a:p>
            <a:pPr algn="just" rtl="1">
              <a:buAutoNum type="arabicPeriod" startAt="6"/>
            </a:pPr>
            <a:r>
              <a:rPr lang="fa-IR" sz="1600" dirty="0" smtClean="0">
                <a:cs typeface="B Mitra" panose="00000400000000000000" pitchFamily="2" charset="-78"/>
              </a:rPr>
              <a:t>مرکز اطلاعات و مدیریت نرم افزاری: برنامه انتقال تکنولوژی ناسا برای جمع آوری و مستندسازی تکنولوژی های نرم افزاری تولید شده توسط ناسا و نشر و توزیع آن میان سازمان های علمی دولتی و خصوصی آمریکا .</a:t>
            </a:r>
          </a:p>
          <a:p>
            <a:pPr algn="just" rtl="1">
              <a:buAutoNum type="arabicPeriod" startAt="6"/>
            </a:pPr>
            <a:endParaRPr lang="fa-IR" sz="1600" dirty="0" smtClean="0">
              <a:cs typeface="B Mitra" panose="00000400000000000000" pitchFamily="2" charset="-78"/>
            </a:endParaRPr>
          </a:p>
          <a:p>
            <a:pPr marL="0" indent="0" algn="just" rtl="1">
              <a:buNone/>
            </a:pPr>
            <a:r>
              <a:rPr lang="fa-IR" sz="1600" dirty="0" smtClean="0">
                <a:cs typeface="B Mitra" panose="00000400000000000000" pitchFamily="2" charset="-78"/>
              </a:rPr>
              <a:t>7.     مرکز اطلاعات هوافضا: دریافت آدرس های پستی صنایع و دیگر سازمان ها و افراد علاقه مند و ارسال نشریات فرایند انتقال تکنولوژی ناسا ، ارائه پاسخ به پرسش های مطرح شده در زمینه انتقال تکنولوژی ، ارتباط بین سازمان ها و مراکز توسعه تکنولوژی یا منابع آن و پشتیبانی از تمام مراکز ناسا از طریق یک سیستم متمرکز انتقال تکنولوژی .</a:t>
            </a: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p:txBody>
      </p:sp>
      <p:pic>
        <p:nvPicPr>
          <p:cNvPr id="2097234"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35"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36" name="Picture 5"/>
          <p:cNvPicPr>
            <a:picLocks noChangeAspect="1"/>
          </p:cNvPicPr>
          <p:nvPr/>
        </p:nvPicPr>
        <p:blipFill>
          <a:blip r:embed="rId3"/>
          <a:stretch>
            <a:fillRect/>
          </a:stretch>
        </p:blipFill>
        <p:spPr>
          <a:xfrm>
            <a:off x="0" y="0"/>
            <a:ext cx="707137" cy="707137"/>
          </a:xfrm>
          <a:prstGeom prst="rect">
            <a:avLst/>
          </a:prstGeom>
        </p:spPr>
      </p:pic>
      <p:pic>
        <p:nvPicPr>
          <p:cNvPr id="2" name="Picture 1"/>
          <p:cNvPicPr>
            <a:picLocks noChangeAspect="1"/>
          </p:cNvPicPr>
          <p:nvPr/>
        </p:nvPicPr>
        <p:blipFill>
          <a:blip r:embed="rId4"/>
          <a:stretch>
            <a:fillRect/>
          </a:stretch>
        </p:blipFill>
        <p:spPr>
          <a:xfrm>
            <a:off x="0" y="3820553"/>
            <a:ext cx="1591194" cy="1322947"/>
          </a:xfrm>
          <a:prstGeom prst="rect">
            <a:avLst/>
          </a:prstGeom>
        </p:spPr>
      </p:pic>
    </p:spTree>
    <p:extLst>
      <p:ext uri="{BB962C8B-B14F-4D97-AF65-F5344CB8AC3E}">
        <p14:creationId xmlns:p14="http://schemas.microsoft.com/office/powerpoint/2010/main" val="38774300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686">
                                            <p:txEl>
                                              <p:pRg st="0" end="0"/>
                                            </p:txEl>
                                          </p:spTgt>
                                        </p:tgtEl>
                                      </p:cBhvr>
                                    </p:animEffect>
                                    <p:animScale>
                                      <p:cBhvr>
                                        <p:cTn id="7" dur="250" autoRev="1" fill="hold"/>
                                        <p:tgtEl>
                                          <p:spTgt spid="1048686">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048686">
                                            <p:txEl>
                                              <p:pRg st="1" end="1"/>
                                            </p:txEl>
                                          </p:spTgt>
                                        </p:tgtEl>
                                      </p:cBhvr>
                                    </p:animEffect>
                                    <p:animScale>
                                      <p:cBhvr>
                                        <p:cTn id="10" dur="250" autoRev="1" fill="hold"/>
                                        <p:tgtEl>
                                          <p:spTgt spid="1048686">
                                            <p:txEl>
                                              <p:pRg st="1" end="1"/>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48686">
                                            <p:txEl>
                                              <p:pRg st="3" end="3"/>
                                            </p:txEl>
                                          </p:spTgt>
                                        </p:tgtEl>
                                        <p:attrNameLst>
                                          <p:attrName>style.visibility</p:attrName>
                                        </p:attrNameLst>
                                      </p:cBhvr>
                                      <p:to>
                                        <p:strVal val="visible"/>
                                      </p:to>
                                    </p:set>
                                    <p:animEffect transition="in" filter="wipe(down)">
                                      <p:cBhvr>
                                        <p:cTn id="20" dur="500"/>
                                        <p:tgtEl>
                                          <p:spTgt spid="104868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48686">
                                            <p:txEl>
                                              <p:pRg st="5" end="5"/>
                                            </p:txEl>
                                          </p:spTgt>
                                        </p:tgtEl>
                                        <p:attrNameLst>
                                          <p:attrName>style.visibility</p:attrName>
                                        </p:attrNameLst>
                                      </p:cBhvr>
                                      <p:to>
                                        <p:strVal val="visible"/>
                                      </p:to>
                                    </p:set>
                                    <p:animEffect transition="in" filter="wipe(down)">
                                      <p:cBhvr>
                                        <p:cTn id="25" dur="500"/>
                                        <p:tgtEl>
                                          <p:spTgt spid="10486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7" name="Title 1"/>
          <p:cNvSpPr>
            <a:spLocks noGrp="1"/>
          </p:cNvSpPr>
          <p:nvPr>
            <p:ph type="title"/>
          </p:nvPr>
        </p:nvSpPr>
        <p:spPr/>
        <p:txBody>
          <a:bodyPr/>
          <a:lstStyle/>
          <a:p>
            <a:pPr algn="ctr" rtl="1"/>
            <a:r>
              <a:rPr lang="fa-IR" dirty="0" smtClean="0">
                <a:cs typeface="B Titr" panose="00000700000000000000" pitchFamily="2" charset="-78"/>
              </a:rPr>
              <a:t>انتقال تکنولوژی</a:t>
            </a:r>
            <a:endParaRPr lang="fa-IR" dirty="0">
              <a:cs typeface="B Titr" panose="00000700000000000000" pitchFamily="2" charset="-78"/>
            </a:endParaRPr>
          </a:p>
        </p:txBody>
      </p:sp>
      <p:sp>
        <p:nvSpPr>
          <p:cNvPr id="1048688"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600" b="1" dirty="0" smtClean="0">
                <a:cs typeface="B Mitra" panose="00000400000000000000" pitchFamily="2" charset="-78"/>
              </a:rPr>
              <a:t>انتقال میان شرکتی تکنولوژی</a:t>
            </a:r>
          </a:p>
          <a:p>
            <a:pPr algn="just" rtl="1">
              <a:buFont typeface="Wingdings" panose="05000000000000000000" pitchFamily="2" charset="2"/>
              <a:buChar char="ü"/>
            </a:pPr>
            <a:endParaRPr lang="fa-IR" sz="1600" dirty="0" smtClean="0">
              <a:cs typeface="B Mitra" panose="00000400000000000000" pitchFamily="2" charset="-78"/>
            </a:endParaRPr>
          </a:p>
          <a:p>
            <a:pPr algn="just" rtl="1">
              <a:buFont typeface="Wingdings" panose="05000000000000000000" pitchFamily="2" charset="2"/>
              <a:buChar char="ü"/>
            </a:pPr>
            <a:r>
              <a:rPr lang="fa-IR" sz="1600" dirty="0" smtClean="0">
                <a:cs typeface="B Mitra" panose="00000400000000000000" pitchFamily="2" charset="-78"/>
              </a:rPr>
              <a:t>شرکتی که در تلاش است تکنولوژی را از یک محل به محل دیگر یا از یک بخش به یک بخش دیگر انتقال دهد باید فرآیند انتقال تکنولوژی را به شیوه ای منظم و مطلوب انجام بدهد . برای موفق شدن این شرکت این فرآیند باید زیرساخت بازم شامل تسهیلات و محل ها ، تجهیرات و پرسنل وجود داشته باشند . به علاوه ممکن است یک تیم انتقال برای این فرآیند لازم باشد (براوسر 1987). </a:t>
            </a:r>
          </a:p>
          <a:p>
            <a:pPr algn="just" rtl="1">
              <a:buFont typeface="Wingdings" panose="05000000000000000000" pitchFamily="2" charset="2"/>
              <a:buChar char="ü"/>
            </a:pPr>
            <a:endParaRPr lang="fa-IR" sz="1600" dirty="0">
              <a:cs typeface="B Mitra" panose="00000400000000000000" pitchFamily="2" charset="-78"/>
            </a:endParaRPr>
          </a:p>
          <a:p>
            <a:pPr algn="just" rtl="1">
              <a:buFont typeface="Wingdings" panose="05000000000000000000" pitchFamily="2" charset="2"/>
              <a:buChar char="ü"/>
            </a:pPr>
            <a:r>
              <a:rPr lang="fa-IR" sz="1600" dirty="0" smtClean="0">
                <a:cs typeface="B Mitra" panose="00000400000000000000" pitchFamily="2" charset="-78"/>
              </a:rPr>
              <a:t>پروژه های انتقال تکنولوژی ممکن است به دو تیم نیاز داشته باشند یکی در منبع و دیگری در طرف دریافت کننده . هرتیم توسط یک نفر اداره شده و بسته به پیچیدگی تکنولوژی و اندازه پروژه از چند متخصص تشکیل شده است .</a:t>
            </a:r>
          </a:p>
          <a:p>
            <a:pPr marL="0" indent="0" algn="just" rtl="1">
              <a:buNone/>
            </a:pPr>
            <a:endParaRPr lang="fa-IR" sz="1600" dirty="0">
              <a:cs typeface="B Mitra" panose="00000400000000000000" pitchFamily="2" charset="-78"/>
            </a:endParaRPr>
          </a:p>
        </p:txBody>
      </p:sp>
      <p:pic>
        <p:nvPicPr>
          <p:cNvPr id="2097237"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38"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39" name="Picture 5"/>
          <p:cNvPicPr>
            <a:picLocks noChangeAspect="1"/>
          </p:cNvPicPr>
          <p:nvPr/>
        </p:nvPicPr>
        <p:blipFill>
          <a:blip r:embed="rId3"/>
          <a:stretch>
            <a:fillRect/>
          </a:stretch>
        </p:blipFill>
        <p:spPr>
          <a:xfrm>
            <a:off x="0" y="0"/>
            <a:ext cx="707137" cy="707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688">
                                            <p:txEl>
                                              <p:pRg st="0" end="0"/>
                                            </p:txEl>
                                          </p:spTgt>
                                        </p:tgtEl>
                                      </p:cBhvr>
                                    </p:animEffect>
                                    <p:animScale>
                                      <p:cBhvr>
                                        <p:cTn id="7" dur="250" autoRev="1" fill="hold"/>
                                        <p:tgtEl>
                                          <p:spTgt spid="1048688">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48688">
                                            <p:txEl>
                                              <p:pRg st="2" end="2"/>
                                            </p:txEl>
                                          </p:spTgt>
                                        </p:tgtEl>
                                        <p:attrNameLst>
                                          <p:attrName>style.visibility</p:attrName>
                                        </p:attrNameLst>
                                      </p:cBhvr>
                                      <p:to>
                                        <p:strVal val="visible"/>
                                      </p:to>
                                    </p:set>
                                    <p:animEffect transition="in" filter="wipe(down)">
                                      <p:cBhvr>
                                        <p:cTn id="12" dur="500"/>
                                        <p:tgtEl>
                                          <p:spTgt spid="104868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48688">
                                            <p:txEl>
                                              <p:pRg st="4" end="4"/>
                                            </p:txEl>
                                          </p:spTgt>
                                        </p:tgtEl>
                                        <p:attrNameLst>
                                          <p:attrName>style.visibility</p:attrName>
                                        </p:attrNameLst>
                                      </p:cBhvr>
                                      <p:to>
                                        <p:strVal val="visible"/>
                                      </p:to>
                                    </p:set>
                                    <p:animEffect transition="in" filter="wipe(down)">
                                      <p:cBhvr>
                                        <p:cTn id="17" dur="500"/>
                                        <p:tgtEl>
                                          <p:spTgt spid="104868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7" name="Title 1"/>
          <p:cNvSpPr>
            <a:spLocks noGrp="1"/>
          </p:cNvSpPr>
          <p:nvPr>
            <p:ph type="title"/>
          </p:nvPr>
        </p:nvSpPr>
        <p:spPr/>
        <p:txBody>
          <a:bodyPr/>
          <a:lstStyle/>
          <a:p>
            <a:pPr algn="ctr" rtl="1"/>
            <a:r>
              <a:rPr lang="fa-IR" dirty="0" smtClean="0">
                <a:cs typeface="B Titr" panose="00000700000000000000" pitchFamily="2" charset="-78"/>
              </a:rPr>
              <a:t>انتقال تکنولوژی</a:t>
            </a:r>
            <a:endParaRPr lang="fa-IR" dirty="0">
              <a:cs typeface="B Titr" panose="00000700000000000000" pitchFamily="2" charset="-78"/>
            </a:endParaRPr>
          </a:p>
        </p:txBody>
      </p:sp>
      <p:sp>
        <p:nvSpPr>
          <p:cNvPr id="1048688"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600" b="1" dirty="0" smtClean="0">
                <a:cs typeface="B Mitra" panose="00000400000000000000" pitchFamily="2" charset="-78"/>
              </a:rPr>
              <a:t>انتقال میان شرکتی تکنولوژی</a:t>
            </a:r>
          </a:p>
          <a:p>
            <a:pPr algn="just" rtl="1">
              <a:buFont typeface="Wingdings" panose="05000000000000000000" pitchFamily="2" charset="2"/>
              <a:buChar char="ü"/>
            </a:pPr>
            <a:endParaRPr lang="fa-IR" sz="1600" dirty="0" smtClean="0">
              <a:cs typeface="B Mitra" panose="00000400000000000000" pitchFamily="2" charset="-78"/>
            </a:endParaRPr>
          </a:p>
          <a:p>
            <a:pPr algn="just" rtl="1">
              <a:buFont typeface="Wingdings" panose="05000000000000000000" pitchFamily="2" charset="2"/>
              <a:buChar char="ü"/>
            </a:pPr>
            <a:r>
              <a:rPr lang="fa-IR" sz="1600" dirty="0" smtClean="0">
                <a:cs typeface="B Mitra" panose="00000400000000000000" pitchFamily="2" charset="-78"/>
              </a:rPr>
              <a:t>برای ایجاد یک تیم انتقال تکنولوژی رعایت موارد زیر مفید است :</a:t>
            </a:r>
          </a:p>
          <a:p>
            <a:pPr algn="just" rtl="1">
              <a:buFont typeface="+mj-lt"/>
              <a:buAutoNum type="arabicPeriod"/>
            </a:pPr>
            <a:r>
              <a:rPr lang="fa-IR" sz="1600" dirty="0" smtClean="0">
                <a:cs typeface="B Mitra" panose="00000400000000000000" pitchFamily="2" charset="-78"/>
              </a:rPr>
              <a:t>هرچه تیم کوچکتر باشد ، عملکردش بهتر است</a:t>
            </a:r>
          </a:p>
          <a:p>
            <a:pPr algn="just" rtl="1">
              <a:buFont typeface="+mj-lt"/>
              <a:buAutoNum type="arabicPeriod"/>
            </a:pPr>
            <a:r>
              <a:rPr lang="fa-IR" sz="1600" dirty="0" smtClean="0">
                <a:cs typeface="B Mitra" panose="00000400000000000000" pitchFamily="2" charset="-78"/>
              </a:rPr>
              <a:t>برقراری فضایی آکنده از اعتماد و رقابت سالم</a:t>
            </a:r>
          </a:p>
          <a:p>
            <a:pPr algn="just" rtl="1">
              <a:buFont typeface="+mj-lt"/>
              <a:buAutoNum type="arabicPeriod"/>
            </a:pPr>
            <a:r>
              <a:rPr lang="fa-IR" sz="1600" dirty="0" smtClean="0">
                <a:cs typeface="B Mitra" panose="00000400000000000000" pitchFamily="2" charset="-78"/>
              </a:rPr>
              <a:t>تشکیل تیم کاری و ایجاد انگیزش</a:t>
            </a:r>
          </a:p>
          <a:p>
            <a:pPr algn="just" rtl="1">
              <a:buFont typeface="+mj-lt"/>
              <a:buAutoNum type="arabicPeriod"/>
            </a:pPr>
            <a:r>
              <a:rPr lang="fa-IR" sz="1600" dirty="0" smtClean="0">
                <a:cs typeface="B Mitra" panose="00000400000000000000" pitchFamily="2" charset="-78"/>
              </a:rPr>
              <a:t>درک زنجیره کانال های فرماندهی و ارتباطی توسط همه اعضا</a:t>
            </a:r>
          </a:p>
          <a:p>
            <a:pPr algn="just" rtl="1">
              <a:buFont typeface="+mj-lt"/>
              <a:buAutoNum type="arabicPeriod"/>
            </a:pPr>
            <a:r>
              <a:rPr lang="fa-IR" sz="1600" dirty="0" smtClean="0">
                <a:cs typeface="B Mitra" panose="00000400000000000000" pitchFamily="2" charset="-78"/>
              </a:rPr>
              <a:t>انتخاب درست اعضای تیم برای وظایف محوله.</a:t>
            </a:r>
          </a:p>
          <a:p>
            <a:pPr marL="0" indent="0" algn="just" rtl="1">
              <a:buNone/>
            </a:pPr>
            <a:endParaRPr lang="fa-IR" sz="1600" dirty="0">
              <a:cs typeface="B Mitra" panose="00000400000000000000" pitchFamily="2" charset="-78"/>
            </a:endParaRPr>
          </a:p>
        </p:txBody>
      </p:sp>
      <p:pic>
        <p:nvPicPr>
          <p:cNvPr id="2097237"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38"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39" name="Picture 5"/>
          <p:cNvPicPr>
            <a:picLocks noChangeAspect="1"/>
          </p:cNvPicPr>
          <p:nvPr/>
        </p:nvPicPr>
        <p:blipFill>
          <a:blip r:embed="rId3"/>
          <a:stretch>
            <a:fillRect/>
          </a:stretch>
        </p:blipFill>
        <p:spPr>
          <a:xfrm>
            <a:off x="0" y="0"/>
            <a:ext cx="707137" cy="707137"/>
          </a:xfrm>
          <a:prstGeom prst="rect">
            <a:avLst/>
          </a:prstGeom>
        </p:spPr>
      </p:pic>
    </p:spTree>
    <p:extLst>
      <p:ext uri="{BB962C8B-B14F-4D97-AF65-F5344CB8AC3E}">
        <p14:creationId xmlns:p14="http://schemas.microsoft.com/office/powerpoint/2010/main" val="86671307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688">
                                            <p:txEl>
                                              <p:pRg st="0" end="0"/>
                                            </p:txEl>
                                          </p:spTgt>
                                        </p:tgtEl>
                                      </p:cBhvr>
                                    </p:animEffect>
                                    <p:animScale>
                                      <p:cBhvr>
                                        <p:cTn id="7" dur="250" autoRev="1" fill="hold"/>
                                        <p:tgtEl>
                                          <p:spTgt spid="1048688">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48688">
                                            <p:txEl>
                                              <p:pRg st="2" end="2"/>
                                            </p:txEl>
                                          </p:spTgt>
                                        </p:tgtEl>
                                        <p:attrNameLst>
                                          <p:attrName>style.visibility</p:attrName>
                                        </p:attrNameLst>
                                      </p:cBhvr>
                                      <p:to>
                                        <p:strVal val="visible"/>
                                      </p:to>
                                    </p:set>
                                    <p:animEffect transition="in" filter="wipe(down)">
                                      <p:cBhvr>
                                        <p:cTn id="12" dur="500"/>
                                        <p:tgtEl>
                                          <p:spTgt spid="1048688">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048688">
                                            <p:txEl>
                                              <p:pRg st="3" end="3"/>
                                            </p:txEl>
                                          </p:spTgt>
                                        </p:tgtEl>
                                        <p:attrNameLst>
                                          <p:attrName>style.visibility</p:attrName>
                                        </p:attrNameLst>
                                      </p:cBhvr>
                                      <p:to>
                                        <p:strVal val="visible"/>
                                      </p:to>
                                    </p:set>
                                    <p:animEffect transition="in" filter="wipe(down)">
                                      <p:cBhvr>
                                        <p:cTn id="15" dur="500"/>
                                        <p:tgtEl>
                                          <p:spTgt spid="1048688">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048688">
                                            <p:txEl>
                                              <p:pRg st="4" end="4"/>
                                            </p:txEl>
                                          </p:spTgt>
                                        </p:tgtEl>
                                        <p:attrNameLst>
                                          <p:attrName>style.visibility</p:attrName>
                                        </p:attrNameLst>
                                      </p:cBhvr>
                                      <p:to>
                                        <p:strVal val="visible"/>
                                      </p:to>
                                    </p:set>
                                    <p:animEffect transition="in" filter="wipe(down)">
                                      <p:cBhvr>
                                        <p:cTn id="18" dur="500"/>
                                        <p:tgtEl>
                                          <p:spTgt spid="1048688">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048688">
                                            <p:txEl>
                                              <p:pRg st="5" end="5"/>
                                            </p:txEl>
                                          </p:spTgt>
                                        </p:tgtEl>
                                        <p:attrNameLst>
                                          <p:attrName>style.visibility</p:attrName>
                                        </p:attrNameLst>
                                      </p:cBhvr>
                                      <p:to>
                                        <p:strVal val="visible"/>
                                      </p:to>
                                    </p:set>
                                    <p:animEffect transition="in" filter="wipe(down)">
                                      <p:cBhvr>
                                        <p:cTn id="21" dur="500"/>
                                        <p:tgtEl>
                                          <p:spTgt spid="1048688">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048688">
                                            <p:txEl>
                                              <p:pRg st="6" end="6"/>
                                            </p:txEl>
                                          </p:spTgt>
                                        </p:tgtEl>
                                        <p:attrNameLst>
                                          <p:attrName>style.visibility</p:attrName>
                                        </p:attrNameLst>
                                      </p:cBhvr>
                                      <p:to>
                                        <p:strVal val="visible"/>
                                      </p:to>
                                    </p:set>
                                    <p:animEffect transition="in" filter="wipe(down)">
                                      <p:cBhvr>
                                        <p:cTn id="24" dur="500"/>
                                        <p:tgtEl>
                                          <p:spTgt spid="1048688">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1048688">
                                            <p:txEl>
                                              <p:pRg st="7" end="7"/>
                                            </p:txEl>
                                          </p:spTgt>
                                        </p:tgtEl>
                                        <p:attrNameLst>
                                          <p:attrName>style.visibility</p:attrName>
                                        </p:attrNameLst>
                                      </p:cBhvr>
                                      <p:to>
                                        <p:strVal val="visible"/>
                                      </p:to>
                                    </p:set>
                                    <p:animEffect transition="in" filter="wipe(down)">
                                      <p:cBhvr>
                                        <p:cTn id="27" dur="500"/>
                                        <p:tgtEl>
                                          <p:spTgt spid="104868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1" name="Title 1"/>
          <p:cNvSpPr>
            <a:spLocks noGrp="1"/>
          </p:cNvSpPr>
          <p:nvPr>
            <p:ph type="title"/>
          </p:nvPr>
        </p:nvSpPr>
        <p:spPr/>
        <p:txBody>
          <a:bodyPr/>
          <a:lstStyle/>
          <a:p>
            <a:pPr algn="ctr" rtl="1"/>
            <a:r>
              <a:rPr lang="fa-IR" dirty="0">
                <a:cs typeface="B Titr" panose="00000700000000000000" pitchFamily="2" charset="-78"/>
              </a:rPr>
              <a:t>انتقال تکنولوژی</a:t>
            </a:r>
          </a:p>
        </p:txBody>
      </p:sp>
      <p:sp>
        <p:nvSpPr>
          <p:cNvPr id="1048662"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a:cs typeface="B Mitra" panose="00000400000000000000" pitchFamily="2" charset="-78"/>
              </a:rPr>
              <a:t>انگیزه های انتقال تکنولوژی</a:t>
            </a:r>
            <a:r>
              <a:rPr lang="fa-IR" sz="1800" b="1" dirty="0" smtClean="0">
                <a:cs typeface="B Mitra" panose="00000400000000000000" pitchFamily="2" charset="-78"/>
              </a:rPr>
              <a:t>:</a:t>
            </a:r>
          </a:p>
          <a:p>
            <a:pPr algn="just" rtl="1">
              <a:buFont typeface="Wingdings" panose="05000000000000000000" pitchFamily="2" charset="2"/>
              <a:buChar char="ü"/>
            </a:pPr>
            <a:r>
              <a:rPr lang="fa-IR" sz="1600" b="1" dirty="0">
                <a:cs typeface="B Mitra" panose="00000400000000000000" pitchFamily="2" charset="-78"/>
              </a:rPr>
              <a:t>انگیزه های انتقال دهنده تکنولوژی</a:t>
            </a:r>
            <a:r>
              <a:rPr lang="fa-IR" sz="1600" b="1" dirty="0" smtClean="0">
                <a:cs typeface="B Mitra" panose="00000400000000000000" pitchFamily="2" charset="-78"/>
              </a:rPr>
              <a:t>:</a:t>
            </a:r>
          </a:p>
          <a:p>
            <a:pPr algn="just" rtl="1">
              <a:buFont typeface="Wingdings" panose="05000000000000000000" pitchFamily="2" charset="2"/>
              <a:buChar char="ü"/>
            </a:pPr>
            <a:endParaRPr lang="fa-IR" sz="1600" b="1" dirty="0" smtClean="0">
              <a:cs typeface="B Mitra" panose="00000400000000000000" pitchFamily="2" charset="-78"/>
            </a:endParaRPr>
          </a:p>
          <a:p>
            <a:pPr algn="just" rtl="1">
              <a:buFont typeface="+mj-lt"/>
              <a:buAutoNum type="arabicPeriod"/>
            </a:pPr>
            <a:r>
              <a:rPr lang="fa-IR" sz="1600" dirty="0">
                <a:cs typeface="B Mitra" panose="00000400000000000000" pitchFamily="2" charset="-78"/>
              </a:rPr>
              <a:t>کسب سود</a:t>
            </a:r>
          </a:p>
          <a:p>
            <a:pPr algn="just" rtl="1">
              <a:buFont typeface="+mj-lt"/>
              <a:buAutoNum type="arabicPeriod"/>
            </a:pPr>
            <a:r>
              <a:rPr lang="fa-IR" sz="1600" dirty="0">
                <a:cs typeface="B Mitra" panose="00000400000000000000" pitchFamily="2" charset="-78"/>
              </a:rPr>
              <a:t>فروش تکنولوژی </a:t>
            </a:r>
            <a:r>
              <a:rPr lang="fa-IR" sz="1600" dirty="0" smtClean="0">
                <a:cs typeface="B Mitra" panose="00000400000000000000" pitchFamily="2" charset="-78"/>
              </a:rPr>
              <a:t>منسوخ </a:t>
            </a:r>
            <a:r>
              <a:rPr lang="fa-IR" sz="1600" dirty="0">
                <a:cs typeface="B Mitra" panose="00000400000000000000" pitchFamily="2" charset="-78"/>
              </a:rPr>
              <a:t>شده</a:t>
            </a:r>
          </a:p>
          <a:p>
            <a:pPr algn="just" rtl="1">
              <a:buFont typeface="+mj-lt"/>
              <a:buAutoNum type="arabicPeriod"/>
            </a:pPr>
            <a:r>
              <a:rPr lang="fa-IR" sz="1600" dirty="0">
                <a:cs typeface="B Mitra" panose="00000400000000000000" pitchFamily="2" charset="-78"/>
              </a:rPr>
              <a:t>رقابت با سایر شرکت ها و تسخیر بازار </a:t>
            </a:r>
          </a:p>
          <a:p>
            <a:pPr algn="just" rtl="1">
              <a:buFont typeface="+mj-lt"/>
              <a:buAutoNum type="arabicPeriod"/>
            </a:pPr>
            <a:r>
              <a:rPr lang="fa-IR" sz="1600" dirty="0">
                <a:cs typeface="B Mitra" panose="00000400000000000000" pitchFamily="2" charset="-78"/>
              </a:rPr>
              <a:t>آزمون تکنولوژی در کشور های دیگر</a:t>
            </a:r>
          </a:p>
          <a:p>
            <a:pPr algn="just" rtl="1">
              <a:buFont typeface="+mj-lt"/>
              <a:buAutoNum type="arabicPeriod"/>
            </a:pPr>
            <a:r>
              <a:rPr lang="fa-IR" sz="1600" dirty="0">
                <a:cs typeface="B Mitra" panose="00000400000000000000" pitchFamily="2" charset="-78"/>
              </a:rPr>
              <a:t>انتقال تکنولوژی هایی که موجب آلودگی محیط زیست است</a:t>
            </a:r>
          </a:p>
          <a:p>
            <a:pPr algn="just" rtl="1">
              <a:buFont typeface="+mj-lt"/>
              <a:buAutoNum type="arabicPeriod"/>
            </a:pPr>
            <a:r>
              <a:rPr lang="fa-IR" sz="1600" dirty="0">
                <a:cs typeface="B Mitra" panose="00000400000000000000" pitchFamily="2" charset="-78"/>
              </a:rPr>
              <a:t>برقراری روابط بین المللی</a:t>
            </a:r>
          </a:p>
          <a:p>
            <a:pPr algn="just" rtl="1">
              <a:buFont typeface="Wingdings" panose="05000000000000000000" pitchFamily="2" charset="2"/>
              <a:buChar char="ü"/>
            </a:pPr>
            <a:endParaRPr lang="fa-IR" sz="1600" b="1" dirty="0">
              <a:cs typeface="B Mitra" panose="00000400000000000000" pitchFamily="2" charset="-78"/>
            </a:endParaRPr>
          </a:p>
        </p:txBody>
      </p:sp>
      <p:pic>
        <p:nvPicPr>
          <p:cNvPr id="2097198" name="Picture 3"/>
          <p:cNvPicPr>
            <a:picLocks noChangeAspect="1"/>
          </p:cNvPicPr>
          <p:nvPr/>
        </p:nvPicPr>
        <p:blipFill>
          <a:blip r:embed="rId2"/>
          <a:stretch>
            <a:fillRect/>
          </a:stretch>
        </p:blipFill>
        <p:spPr>
          <a:xfrm>
            <a:off x="457200" y="4701287"/>
            <a:ext cx="3511685" cy="333375"/>
          </a:xfrm>
          <a:prstGeom prst="rect">
            <a:avLst/>
          </a:prstGeom>
        </p:spPr>
      </p:pic>
      <p:pic>
        <p:nvPicPr>
          <p:cNvPr id="2097199"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00" name="Picture 5"/>
          <p:cNvPicPr>
            <a:picLocks noChangeAspect="1"/>
          </p:cNvPicPr>
          <p:nvPr/>
        </p:nvPicPr>
        <p:blipFill>
          <a:blip r:embed="rId3"/>
          <a:stretch>
            <a:fillRect/>
          </a:stretch>
        </p:blipFill>
        <p:spPr>
          <a:xfrm>
            <a:off x="0" y="0"/>
            <a:ext cx="707137" cy="707137"/>
          </a:xfrm>
          <a:prstGeom prst="rect">
            <a:avLst/>
          </a:prstGeom>
        </p:spPr>
      </p:pic>
    </p:spTree>
    <p:extLst>
      <p:ext uri="{BB962C8B-B14F-4D97-AF65-F5344CB8AC3E}">
        <p14:creationId xmlns:p14="http://schemas.microsoft.com/office/powerpoint/2010/main" val="8642317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662">
                                            <p:txEl>
                                              <p:pRg st="0" end="0"/>
                                            </p:txEl>
                                          </p:spTgt>
                                        </p:tgtEl>
                                      </p:cBhvr>
                                    </p:animEffect>
                                    <p:animScale>
                                      <p:cBhvr>
                                        <p:cTn id="7" dur="250" autoRev="1" fill="hold"/>
                                        <p:tgtEl>
                                          <p:spTgt spid="1048662">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048662">
                                            <p:txEl>
                                              <p:pRg st="1" end="1"/>
                                            </p:txEl>
                                          </p:spTgt>
                                        </p:tgtEl>
                                      </p:cBhvr>
                                    </p:animEffect>
                                    <p:animScale>
                                      <p:cBhvr>
                                        <p:cTn id="10" dur="250" autoRev="1" fill="hold"/>
                                        <p:tgtEl>
                                          <p:spTgt spid="1048662">
                                            <p:txEl>
                                              <p:pRg st="1" end="1"/>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48662">
                                            <p:txEl>
                                              <p:pRg st="3" end="3"/>
                                            </p:txEl>
                                          </p:spTgt>
                                        </p:tgtEl>
                                        <p:attrNameLst>
                                          <p:attrName>style.visibility</p:attrName>
                                        </p:attrNameLst>
                                      </p:cBhvr>
                                      <p:to>
                                        <p:strVal val="visible"/>
                                      </p:to>
                                    </p:set>
                                    <p:animEffect transition="in" filter="wipe(down)">
                                      <p:cBhvr>
                                        <p:cTn id="15" dur="500"/>
                                        <p:tgtEl>
                                          <p:spTgt spid="1048662">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048662">
                                            <p:txEl>
                                              <p:pRg st="4" end="4"/>
                                            </p:txEl>
                                          </p:spTgt>
                                        </p:tgtEl>
                                        <p:attrNameLst>
                                          <p:attrName>style.visibility</p:attrName>
                                        </p:attrNameLst>
                                      </p:cBhvr>
                                      <p:to>
                                        <p:strVal val="visible"/>
                                      </p:to>
                                    </p:set>
                                    <p:animEffect transition="in" filter="wipe(down)">
                                      <p:cBhvr>
                                        <p:cTn id="18" dur="500"/>
                                        <p:tgtEl>
                                          <p:spTgt spid="1048662">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048662">
                                            <p:txEl>
                                              <p:pRg st="5" end="5"/>
                                            </p:txEl>
                                          </p:spTgt>
                                        </p:tgtEl>
                                        <p:attrNameLst>
                                          <p:attrName>style.visibility</p:attrName>
                                        </p:attrNameLst>
                                      </p:cBhvr>
                                      <p:to>
                                        <p:strVal val="visible"/>
                                      </p:to>
                                    </p:set>
                                    <p:animEffect transition="in" filter="wipe(down)">
                                      <p:cBhvr>
                                        <p:cTn id="21" dur="500"/>
                                        <p:tgtEl>
                                          <p:spTgt spid="1048662">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048662">
                                            <p:txEl>
                                              <p:pRg st="6" end="6"/>
                                            </p:txEl>
                                          </p:spTgt>
                                        </p:tgtEl>
                                        <p:attrNameLst>
                                          <p:attrName>style.visibility</p:attrName>
                                        </p:attrNameLst>
                                      </p:cBhvr>
                                      <p:to>
                                        <p:strVal val="visible"/>
                                      </p:to>
                                    </p:set>
                                    <p:animEffect transition="in" filter="wipe(down)">
                                      <p:cBhvr>
                                        <p:cTn id="24" dur="500"/>
                                        <p:tgtEl>
                                          <p:spTgt spid="1048662">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1048662">
                                            <p:txEl>
                                              <p:pRg st="7" end="7"/>
                                            </p:txEl>
                                          </p:spTgt>
                                        </p:tgtEl>
                                        <p:attrNameLst>
                                          <p:attrName>style.visibility</p:attrName>
                                        </p:attrNameLst>
                                      </p:cBhvr>
                                      <p:to>
                                        <p:strVal val="visible"/>
                                      </p:to>
                                    </p:set>
                                    <p:animEffect transition="in" filter="wipe(down)">
                                      <p:cBhvr>
                                        <p:cTn id="27" dur="500"/>
                                        <p:tgtEl>
                                          <p:spTgt spid="1048662">
                                            <p:txEl>
                                              <p:pRg st="7" end="7"/>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1048662">
                                            <p:txEl>
                                              <p:pRg st="8" end="8"/>
                                            </p:txEl>
                                          </p:spTgt>
                                        </p:tgtEl>
                                        <p:attrNameLst>
                                          <p:attrName>style.visibility</p:attrName>
                                        </p:attrNameLst>
                                      </p:cBhvr>
                                      <p:to>
                                        <p:strVal val="visible"/>
                                      </p:to>
                                    </p:set>
                                    <p:animEffect transition="in" filter="wipe(down)">
                                      <p:cBhvr>
                                        <p:cTn id="30" dur="500"/>
                                        <p:tgtEl>
                                          <p:spTgt spid="104866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1" name="Title 1"/>
          <p:cNvSpPr>
            <a:spLocks noGrp="1"/>
          </p:cNvSpPr>
          <p:nvPr>
            <p:ph type="title"/>
          </p:nvPr>
        </p:nvSpPr>
        <p:spPr/>
        <p:txBody>
          <a:bodyPr/>
          <a:lstStyle/>
          <a:p>
            <a:pPr algn="ctr" rtl="1"/>
            <a:r>
              <a:rPr lang="fa-IR" dirty="0">
                <a:cs typeface="B Titr" panose="00000700000000000000" pitchFamily="2" charset="-78"/>
              </a:rPr>
              <a:t>انتقال تکنولوژی</a:t>
            </a:r>
          </a:p>
        </p:txBody>
      </p:sp>
      <p:sp>
        <p:nvSpPr>
          <p:cNvPr id="1048662"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a:cs typeface="B Mitra" panose="00000400000000000000" pitchFamily="2" charset="-78"/>
              </a:rPr>
              <a:t>انگیزه های انتقال تکنولوژی</a:t>
            </a:r>
            <a:r>
              <a:rPr lang="fa-IR" sz="1800" b="1" dirty="0" smtClean="0">
                <a:cs typeface="B Mitra" panose="00000400000000000000" pitchFamily="2" charset="-78"/>
              </a:rPr>
              <a:t>:</a:t>
            </a:r>
          </a:p>
          <a:p>
            <a:pPr algn="just" rtl="1">
              <a:buFont typeface="Wingdings" panose="05000000000000000000" pitchFamily="2" charset="2"/>
              <a:buChar char="ü"/>
            </a:pPr>
            <a:r>
              <a:rPr lang="fa-IR" sz="1600" b="1" dirty="0" smtClean="0">
                <a:cs typeface="B Mitra" panose="00000400000000000000" pitchFamily="2" charset="-78"/>
              </a:rPr>
              <a:t>انگیزه </a:t>
            </a:r>
            <a:r>
              <a:rPr lang="fa-IR" sz="1600" b="1" dirty="0">
                <a:cs typeface="B Mitra" panose="00000400000000000000" pitchFamily="2" charset="-78"/>
              </a:rPr>
              <a:t>های </a:t>
            </a:r>
            <a:r>
              <a:rPr lang="fa-IR" sz="1600" b="1" dirty="0" smtClean="0">
                <a:cs typeface="B Mitra" panose="00000400000000000000" pitchFamily="2" charset="-78"/>
              </a:rPr>
              <a:t>گیرنده:</a:t>
            </a:r>
          </a:p>
          <a:p>
            <a:pPr algn="just" rtl="1">
              <a:buFont typeface="Wingdings" panose="05000000000000000000" pitchFamily="2" charset="2"/>
              <a:buChar char="ü"/>
            </a:pPr>
            <a:endParaRPr lang="fa-IR" sz="1600" b="1" dirty="0" smtClean="0">
              <a:cs typeface="B Mitra" panose="00000400000000000000" pitchFamily="2" charset="-78"/>
            </a:endParaRPr>
          </a:p>
          <a:p>
            <a:pPr algn="just" rtl="1">
              <a:buFont typeface="+mj-lt"/>
              <a:buAutoNum type="arabicPeriod"/>
            </a:pPr>
            <a:r>
              <a:rPr lang="fa-IR" sz="1600" dirty="0">
                <a:cs typeface="B Mitra" panose="00000400000000000000" pitchFamily="2" charset="-78"/>
              </a:rPr>
              <a:t>توسعه اقتصادی و اجتماعی</a:t>
            </a:r>
          </a:p>
          <a:p>
            <a:pPr algn="just" rtl="1">
              <a:buFont typeface="+mj-lt"/>
              <a:buAutoNum type="arabicPeriod"/>
            </a:pPr>
            <a:r>
              <a:rPr lang="fa-IR" sz="1600" dirty="0">
                <a:cs typeface="B Mitra" panose="00000400000000000000" pitchFamily="2" charset="-78"/>
              </a:rPr>
              <a:t>تولید کالا وخدمات و ایجاد اشتغال</a:t>
            </a:r>
          </a:p>
          <a:p>
            <a:pPr algn="just" rtl="1">
              <a:buFont typeface="+mj-lt"/>
              <a:buAutoNum type="arabicPeriod"/>
            </a:pPr>
            <a:r>
              <a:rPr lang="fa-IR" sz="1600" dirty="0">
                <a:cs typeface="B Mitra" panose="00000400000000000000" pitchFamily="2" charset="-78"/>
              </a:rPr>
              <a:t>تبدیل مواد اولیه و جلوگیری از صادرات آنها</a:t>
            </a:r>
          </a:p>
          <a:p>
            <a:pPr algn="just" rtl="1">
              <a:buFont typeface="+mj-lt"/>
              <a:buAutoNum type="arabicPeriod"/>
            </a:pPr>
            <a:r>
              <a:rPr lang="fa-IR" sz="1600" dirty="0">
                <a:cs typeface="B Mitra" panose="00000400000000000000" pitchFamily="2" charset="-78"/>
              </a:rPr>
              <a:t>گران بودن سرمایه گذاری در امر پژوهش و تحقیق</a:t>
            </a:r>
          </a:p>
          <a:p>
            <a:pPr algn="just" rtl="1">
              <a:buFont typeface="+mj-lt"/>
              <a:buAutoNum type="arabicPeriod"/>
            </a:pPr>
            <a:r>
              <a:rPr lang="fa-IR" sz="1600" dirty="0">
                <a:cs typeface="B Mitra" panose="00000400000000000000" pitchFamily="2" charset="-78"/>
              </a:rPr>
              <a:t>قطع وابستگی اقتصادی</a:t>
            </a:r>
          </a:p>
          <a:p>
            <a:pPr algn="just" rtl="1">
              <a:buFont typeface="+mj-lt"/>
              <a:buAutoNum type="arabicPeriod"/>
            </a:pPr>
            <a:r>
              <a:rPr lang="fa-IR" sz="1600" dirty="0">
                <a:cs typeface="B Mitra" panose="00000400000000000000" pitchFamily="2" charset="-78"/>
              </a:rPr>
              <a:t>استقلال ملی</a:t>
            </a:r>
          </a:p>
          <a:p>
            <a:pPr algn="just" rtl="1">
              <a:buFont typeface="Wingdings" panose="05000000000000000000" pitchFamily="2" charset="2"/>
              <a:buChar char="ü"/>
            </a:pPr>
            <a:endParaRPr lang="fa-IR" sz="1600" b="1" dirty="0">
              <a:cs typeface="B Mitra" panose="00000400000000000000" pitchFamily="2" charset="-78"/>
            </a:endParaRPr>
          </a:p>
        </p:txBody>
      </p:sp>
      <p:pic>
        <p:nvPicPr>
          <p:cNvPr id="2097198" name="Picture 3"/>
          <p:cNvPicPr>
            <a:picLocks noChangeAspect="1"/>
          </p:cNvPicPr>
          <p:nvPr/>
        </p:nvPicPr>
        <p:blipFill>
          <a:blip r:embed="rId2"/>
          <a:stretch>
            <a:fillRect/>
          </a:stretch>
        </p:blipFill>
        <p:spPr>
          <a:xfrm>
            <a:off x="457200" y="4701287"/>
            <a:ext cx="3511685" cy="333375"/>
          </a:xfrm>
          <a:prstGeom prst="rect">
            <a:avLst/>
          </a:prstGeom>
        </p:spPr>
      </p:pic>
      <p:pic>
        <p:nvPicPr>
          <p:cNvPr id="2097199"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00" name="Picture 5"/>
          <p:cNvPicPr>
            <a:picLocks noChangeAspect="1"/>
          </p:cNvPicPr>
          <p:nvPr/>
        </p:nvPicPr>
        <p:blipFill>
          <a:blip r:embed="rId3"/>
          <a:stretch>
            <a:fillRect/>
          </a:stretch>
        </p:blipFill>
        <p:spPr>
          <a:xfrm>
            <a:off x="0" y="0"/>
            <a:ext cx="707137" cy="707137"/>
          </a:xfrm>
          <a:prstGeom prst="rect">
            <a:avLst/>
          </a:prstGeom>
        </p:spPr>
      </p:pic>
    </p:spTree>
    <p:extLst>
      <p:ext uri="{BB962C8B-B14F-4D97-AF65-F5344CB8AC3E}">
        <p14:creationId xmlns:p14="http://schemas.microsoft.com/office/powerpoint/2010/main" val="14135050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48662">
                                            <p:txEl>
                                              <p:pRg st="0" end="0"/>
                                            </p:txEl>
                                          </p:spTgt>
                                        </p:tgtEl>
                                        <p:attrNameLst>
                                          <p:attrName>style.visibility</p:attrName>
                                        </p:attrNameLst>
                                      </p:cBhvr>
                                      <p:to>
                                        <p:strVal val="visible"/>
                                      </p:to>
                                    </p:set>
                                    <p:animEffect transition="in" filter="wipe(down)">
                                      <p:cBhvr>
                                        <p:cTn id="7" dur="500"/>
                                        <p:tgtEl>
                                          <p:spTgt spid="104866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48662">
                                            <p:txEl>
                                              <p:pRg st="1" end="1"/>
                                            </p:txEl>
                                          </p:spTgt>
                                        </p:tgtEl>
                                        <p:attrNameLst>
                                          <p:attrName>style.visibility</p:attrName>
                                        </p:attrNameLst>
                                      </p:cBhvr>
                                      <p:to>
                                        <p:strVal val="visible"/>
                                      </p:to>
                                    </p:set>
                                    <p:animEffect transition="in" filter="wipe(down)">
                                      <p:cBhvr>
                                        <p:cTn id="10" dur="500"/>
                                        <p:tgtEl>
                                          <p:spTgt spid="104866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48662">
                                            <p:txEl>
                                              <p:pRg st="3" end="3"/>
                                            </p:txEl>
                                          </p:spTgt>
                                        </p:tgtEl>
                                        <p:attrNameLst>
                                          <p:attrName>style.visibility</p:attrName>
                                        </p:attrNameLst>
                                      </p:cBhvr>
                                      <p:to>
                                        <p:strVal val="visible"/>
                                      </p:to>
                                    </p:set>
                                    <p:animEffect transition="in" filter="wipe(down)">
                                      <p:cBhvr>
                                        <p:cTn id="15" dur="500"/>
                                        <p:tgtEl>
                                          <p:spTgt spid="1048662">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048662">
                                            <p:txEl>
                                              <p:pRg st="4" end="4"/>
                                            </p:txEl>
                                          </p:spTgt>
                                        </p:tgtEl>
                                        <p:attrNameLst>
                                          <p:attrName>style.visibility</p:attrName>
                                        </p:attrNameLst>
                                      </p:cBhvr>
                                      <p:to>
                                        <p:strVal val="visible"/>
                                      </p:to>
                                    </p:set>
                                    <p:animEffect transition="in" filter="wipe(down)">
                                      <p:cBhvr>
                                        <p:cTn id="18" dur="500"/>
                                        <p:tgtEl>
                                          <p:spTgt spid="1048662">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048662">
                                            <p:txEl>
                                              <p:pRg st="5" end="5"/>
                                            </p:txEl>
                                          </p:spTgt>
                                        </p:tgtEl>
                                        <p:attrNameLst>
                                          <p:attrName>style.visibility</p:attrName>
                                        </p:attrNameLst>
                                      </p:cBhvr>
                                      <p:to>
                                        <p:strVal val="visible"/>
                                      </p:to>
                                    </p:set>
                                    <p:animEffect transition="in" filter="wipe(down)">
                                      <p:cBhvr>
                                        <p:cTn id="21" dur="500"/>
                                        <p:tgtEl>
                                          <p:spTgt spid="1048662">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048662">
                                            <p:txEl>
                                              <p:pRg st="6" end="6"/>
                                            </p:txEl>
                                          </p:spTgt>
                                        </p:tgtEl>
                                        <p:attrNameLst>
                                          <p:attrName>style.visibility</p:attrName>
                                        </p:attrNameLst>
                                      </p:cBhvr>
                                      <p:to>
                                        <p:strVal val="visible"/>
                                      </p:to>
                                    </p:set>
                                    <p:animEffect transition="in" filter="wipe(down)">
                                      <p:cBhvr>
                                        <p:cTn id="24" dur="500"/>
                                        <p:tgtEl>
                                          <p:spTgt spid="1048662">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1048662">
                                            <p:txEl>
                                              <p:pRg st="7" end="7"/>
                                            </p:txEl>
                                          </p:spTgt>
                                        </p:tgtEl>
                                        <p:attrNameLst>
                                          <p:attrName>style.visibility</p:attrName>
                                        </p:attrNameLst>
                                      </p:cBhvr>
                                      <p:to>
                                        <p:strVal val="visible"/>
                                      </p:to>
                                    </p:set>
                                    <p:animEffect transition="in" filter="wipe(down)">
                                      <p:cBhvr>
                                        <p:cTn id="27" dur="500"/>
                                        <p:tgtEl>
                                          <p:spTgt spid="1048662">
                                            <p:txEl>
                                              <p:pRg st="7" end="7"/>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1048662">
                                            <p:txEl>
                                              <p:pRg st="8" end="8"/>
                                            </p:txEl>
                                          </p:spTgt>
                                        </p:tgtEl>
                                        <p:attrNameLst>
                                          <p:attrName>style.visibility</p:attrName>
                                        </p:attrNameLst>
                                      </p:cBhvr>
                                      <p:to>
                                        <p:strVal val="visible"/>
                                      </p:to>
                                    </p:set>
                                    <p:animEffect transition="in" filter="wipe(down)">
                                      <p:cBhvr>
                                        <p:cTn id="30" dur="500"/>
                                        <p:tgtEl>
                                          <p:spTgt spid="104866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9" name="Title 1"/>
          <p:cNvSpPr>
            <a:spLocks noGrp="1"/>
          </p:cNvSpPr>
          <p:nvPr>
            <p:ph type="title"/>
          </p:nvPr>
        </p:nvSpPr>
        <p:spPr/>
        <p:txBody>
          <a:bodyPr/>
          <a:lstStyle/>
          <a:p>
            <a:pPr algn="ctr" rtl="1"/>
            <a:r>
              <a:rPr lang="fa-IR" dirty="0" smtClean="0">
                <a:cs typeface="B Titr" panose="00000700000000000000" pitchFamily="2" charset="-78"/>
              </a:rPr>
              <a:t>انتقال تکنولوژی</a:t>
            </a:r>
            <a:endParaRPr lang="fa-IR" dirty="0">
              <a:cs typeface="B Titr" panose="00000700000000000000" pitchFamily="2" charset="-78"/>
            </a:endParaRPr>
          </a:p>
        </p:txBody>
      </p:sp>
      <p:sp>
        <p:nvSpPr>
          <p:cNvPr id="1048690"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a:cs typeface="B Mitra" panose="00000400000000000000" pitchFamily="2" charset="-78"/>
              </a:rPr>
              <a:t>انتقال موفقیت آمیز تکنولوژی </a:t>
            </a:r>
            <a:endParaRPr lang="fa-IR" sz="1800" b="1" dirty="0" smtClean="0">
              <a:cs typeface="B Mitra" panose="00000400000000000000" pitchFamily="2" charset="-78"/>
            </a:endParaRPr>
          </a:p>
          <a:p>
            <a:pPr algn="just" rtl="1">
              <a:buFont typeface="Wingdings" panose="05000000000000000000" pitchFamily="2" charset="2"/>
              <a:buChar char="ü"/>
            </a:pPr>
            <a:r>
              <a:rPr lang="fa-IR" sz="1600" dirty="0">
                <a:solidFill>
                  <a:schemeClr val="bg1"/>
                </a:solidFill>
                <a:latin typeface="Calibri"/>
                <a:cs typeface="B Mitra" panose="00000400000000000000" pitchFamily="2" charset="-78"/>
              </a:rPr>
              <a:t>تبلور تكنولوژي (بومي شدن تكنولوژي) :گيرنده تكنولوژي پس از جذب تكنولوژي و كسب آمادگي هاي لازم و ايجاد تواناييهاي طراحي ، قادربه سازگاري تكنولوژي وارداتي با شرايط بومي و تغيير و تطابق فرايندهاي توليد محصول ،اطلاعات دانش فني و مديريت سازماندهي با شرايط جديد باشد. </a:t>
            </a:r>
          </a:p>
          <a:p>
            <a:pPr algn="just" rtl="1">
              <a:buFont typeface="Wingdings" panose="05000000000000000000" pitchFamily="2" charset="2"/>
              <a:buChar char="ü"/>
            </a:pPr>
            <a:endParaRPr lang="fa-IR" sz="1600" dirty="0" smtClean="0">
              <a:solidFill>
                <a:schemeClr val="bg1"/>
              </a:solidFill>
              <a:latin typeface="Calibri"/>
              <a:cs typeface="B Mitra" panose="00000400000000000000" pitchFamily="2" charset="-78"/>
            </a:endParaRPr>
          </a:p>
          <a:p>
            <a:pPr algn="just" rtl="1">
              <a:buFont typeface="Wingdings" panose="05000000000000000000" pitchFamily="2" charset="2"/>
              <a:buChar char="ü"/>
            </a:pPr>
            <a:r>
              <a:rPr lang="fa-IR" sz="1600" dirty="0" smtClean="0">
                <a:solidFill>
                  <a:schemeClr val="bg1"/>
                </a:solidFill>
                <a:latin typeface="Calibri"/>
                <a:cs typeface="B Mitra" panose="00000400000000000000" pitchFamily="2" charset="-78"/>
              </a:rPr>
              <a:t>انتقال </a:t>
            </a:r>
            <a:r>
              <a:rPr lang="fa-IR" sz="1600" dirty="0">
                <a:solidFill>
                  <a:schemeClr val="bg1"/>
                </a:solidFill>
                <a:latin typeface="Calibri"/>
                <a:cs typeface="B Mitra" panose="00000400000000000000" pitchFamily="2" charset="-78"/>
              </a:rPr>
              <a:t>موفق تکنولوژي نيازمند يک سري مقدمات و زيرساخت­هايي است که گيرندة تکنولوژي بايد به آنها مجهز باشد. از جملة اين موارد مي­توان به آشنايي گيرندة تکنولوژي با معادلات حاکم بر رفتار دهندة تکنولوژي،  شناخت کامل تکنولوژي، آشنا بودن با روش­هاي انتقال و در نهايت داشتن برنامه در امر انتقال اشاره کرد.</a:t>
            </a:r>
          </a:p>
          <a:p>
            <a:pPr algn="just" rtl="1">
              <a:buFont typeface="Wingdings" panose="05000000000000000000" pitchFamily="2" charset="2"/>
              <a:buChar char="ü"/>
            </a:pPr>
            <a:r>
              <a:rPr lang="fa-IR" sz="1600" dirty="0">
                <a:solidFill>
                  <a:schemeClr val="bg1"/>
                </a:solidFill>
                <a:latin typeface="Calibri"/>
                <a:cs typeface="B Mitra" panose="00000400000000000000" pitchFamily="2" charset="-78"/>
              </a:rPr>
              <a:t> به خصوص، انتخاب روش مناسب انتقال تکنولوژي از اهميت زيادي برخوردار است.</a:t>
            </a:r>
          </a:p>
          <a:p>
            <a:pPr algn="just" rtl="1">
              <a:buFont typeface="Wingdings" panose="05000000000000000000" pitchFamily="2" charset="2"/>
              <a:buChar char="ü"/>
            </a:pPr>
            <a:endParaRPr lang="fa-IR" sz="1600" dirty="0">
              <a:solidFill>
                <a:schemeClr val="bg1"/>
              </a:solidFill>
              <a:cs typeface="B Mitra" panose="00000400000000000000" pitchFamily="2" charset="-78"/>
            </a:endParaRPr>
          </a:p>
        </p:txBody>
      </p:sp>
      <p:pic>
        <p:nvPicPr>
          <p:cNvPr id="2097240"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41"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42" name="Picture 5"/>
          <p:cNvPicPr>
            <a:picLocks noChangeAspect="1"/>
          </p:cNvPicPr>
          <p:nvPr/>
        </p:nvPicPr>
        <p:blipFill>
          <a:blip r:embed="rId3"/>
          <a:stretch>
            <a:fillRect/>
          </a:stretch>
        </p:blipFill>
        <p:spPr>
          <a:xfrm>
            <a:off x="0" y="0"/>
            <a:ext cx="707137" cy="707137"/>
          </a:xfrm>
          <a:prstGeom prst="rect">
            <a:avLst/>
          </a:prstGeom>
        </p:spPr>
      </p:pic>
    </p:spTree>
    <p:extLst>
      <p:ext uri="{BB962C8B-B14F-4D97-AF65-F5344CB8AC3E}">
        <p14:creationId xmlns:p14="http://schemas.microsoft.com/office/powerpoint/2010/main" val="20747657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690">
                                            <p:txEl>
                                              <p:pRg st="0" end="0"/>
                                            </p:txEl>
                                          </p:spTgt>
                                        </p:tgtEl>
                                      </p:cBhvr>
                                    </p:animEffect>
                                    <p:animScale>
                                      <p:cBhvr>
                                        <p:cTn id="7" dur="250" autoRev="1" fill="hold"/>
                                        <p:tgtEl>
                                          <p:spTgt spid="1048690">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48690">
                                            <p:txEl>
                                              <p:pRg st="1" end="1"/>
                                            </p:txEl>
                                          </p:spTgt>
                                        </p:tgtEl>
                                        <p:attrNameLst>
                                          <p:attrName>style.visibility</p:attrName>
                                        </p:attrNameLst>
                                      </p:cBhvr>
                                      <p:to>
                                        <p:strVal val="visible"/>
                                      </p:to>
                                    </p:set>
                                    <p:animEffect transition="in" filter="wipe(down)">
                                      <p:cBhvr>
                                        <p:cTn id="12" dur="500"/>
                                        <p:tgtEl>
                                          <p:spTgt spid="10486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48690">
                                            <p:txEl>
                                              <p:pRg st="3" end="3"/>
                                            </p:txEl>
                                          </p:spTgt>
                                        </p:tgtEl>
                                        <p:attrNameLst>
                                          <p:attrName>style.visibility</p:attrName>
                                        </p:attrNameLst>
                                      </p:cBhvr>
                                      <p:to>
                                        <p:strVal val="visible"/>
                                      </p:to>
                                    </p:set>
                                    <p:animEffect transition="in" filter="wipe(down)">
                                      <p:cBhvr>
                                        <p:cTn id="17" dur="500"/>
                                        <p:tgtEl>
                                          <p:spTgt spid="104869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48690">
                                            <p:txEl>
                                              <p:pRg st="4" end="4"/>
                                            </p:txEl>
                                          </p:spTgt>
                                        </p:tgtEl>
                                        <p:attrNameLst>
                                          <p:attrName>style.visibility</p:attrName>
                                        </p:attrNameLst>
                                      </p:cBhvr>
                                      <p:to>
                                        <p:strVal val="visible"/>
                                      </p:to>
                                    </p:set>
                                    <p:animEffect transition="in" filter="wipe(down)">
                                      <p:cBhvr>
                                        <p:cTn id="22" dur="500"/>
                                        <p:tgtEl>
                                          <p:spTgt spid="10486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9" name="Title 1"/>
          <p:cNvSpPr>
            <a:spLocks noGrp="1"/>
          </p:cNvSpPr>
          <p:nvPr>
            <p:ph type="title"/>
          </p:nvPr>
        </p:nvSpPr>
        <p:spPr/>
        <p:txBody>
          <a:bodyPr/>
          <a:lstStyle/>
          <a:p>
            <a:pPr algn="ctr" rtl="1"/>
            <a:r>
              <a:rPr lang="fa-IR" dirty="0" smtClean="0">
                <a:cs typeface="B Titr" panose="00000700000000000000" pitchFamily="2" charset="-78"/>
              </a:rPr>
              <a:t>انتقال تکنولوژی</a:t>
            </a:r>
            <a:endParaRPr lang="fa-IR" dirty="0">
              <a:cs typeface="B Titr" panose="00000700000000000000" pitchFamily="2" charset="-78"/>
            </a:endParaRPr>
          </a:p>
        </p:txBody>
      </p:sp>
      <p:sp>
        <p:nvSpPr>
          <p:cNvPr id="1048690"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a:cs typeface="B Mitra" panose="00000400000000000000" pitchFamily="2" charset="-78"/>
              </a:rPr>
              <a:t>انتقال موفقیت آمیز تکنولوژی </a:t>
            </a:r>
            <a:endParaRPr lang="fa-IR" sz="1800" b="1" dirty="0" smtClean="0">
              <a:cs typeface="B Mitra" panose="00000400000000000000" pitchFamily="2" charset="-78"/>
            </a:endParaRPr>
          </a:p>
          <a:p>
            <a:pPr marL="0" indent="0" algn="r" rtl="1">
              <a:buNone/>
            </a:pPr>
            <a:r>
              <a:rPr lang="fa-IR" sz="1600" dirty="0">
                <a:solidFill>
                  <a:schemeClr val="bg1"/>
                </a:solidFill>
                <a:latin typeface="Calibri"/>
                <a:cs typeface="B Mitra" panose="00000400000000000000" pitchFamily="2" charset="-78"/>
              </a:rPr>
              <a:t>ازمهمترين عوامل موثر در انتقال موفقيت آميز تكنولوژي كشورهاي تازه صنعتي شده ،عبارتند از</a:t>
            </a:r>
            <a:r>
              <a:rPr lang="fa-IR" sz="1600" dirty="0" smtClean="0">
                <a:solidFill>
                  <a:schemeClr val="bg1"/>
                </a:solidFill>
                <a:latin typeface="Calibri"/>
                <a:cs typeface="B Mitra" panose="00000400000000000000" pitchFamily="2" charset="-78"/>
              </a:rPr>
              <a:t>:</a:t>
            </a:r>
          </a:p>
          <a:p>
            <a:pPr marL="0" indent="0" algn="r" rtl="1">
              <a:buNone/>
            </a:pPr>
            <a:r>
              <a:rPr lang="fa-IR" sz="1600" dirty="0">
                <a:solidFill>
                  <a:schemeClr val="bg1"/>
                </a:solidFill>
                <a:latin typeface="Calibri"/>
                <a:cs typeface="B Mitra" panose="00000400000000000000" pitchFamily="2" charset="-78"/>
              </a:rPr>
              <a:t/>
            </a:r>
            <a:br>
              <a:rPr lang="fa-IR" sz="1600" dirty="0">
                <a:solidFill>
                  <a:schemeClr val="bg1"/>
                </a:solidFill>
                <a:latin typeface="Calibri"/>
                <a:cs typeface="B Mitra" panose="00000400000000000000" pitchFamily="2" charset="-78"/>
              </a:rPr>
            </a:br>
            <a:r>
              <a:rPr lang="fa-IR" sz="1600" dirty="0">
                <a:solidFill>
                  <a:schemeClr val="bg1"/>
                </a:solidFill>
                <a:latin typeface="Calibri"/>
                <a:cs typeface="B Mitra" panose="00000400000000000000" pitchFamily="2" charset="-78"/>
              </a:rPr>
              <a:t>1-مديريت كارا و موثر.</a:t>
            </a:r>
            <a:br>
              <a:rPr lang="fa-IR" sz="1600" dirty="0">
                <a:solidFill>
                  <a:schemeClr val="bg1"/>
                </a:solidFill>
                <a:latin typeface="Calibri"/>
                <a:cs typeface="B Mitra" panose="00000400000000000000" pitchFamily="2" charset="-78"/>
              </a:rPr>
            </a:br>
            <a:r>
              <a:rPr lang="fa-IR" sz="1600" dirty="0">
                <a:solidFill>
                  <a:schemeClr val="bg1"/>
                </a:solidFill>
                <a:latin typeface="Calibri"/>
                <a:cs typeface="B Mitra" panose="00000400000000000000" pitchFamily="2" charset="-78"/>
              </a:rPr>
              <a:t>2-همكاري نزديك بين مراكز تحقيقاتي و صنايع.</a:t>
            </a:r>
            <a:br>
              <a:rPr lang="fa-IR" sz="1600" dirty="0">
                <a:solidFill>
                  <a:schemeClr val="bg1"/>
                </a:solidFill>
                <a:latin typeface="Calibri"/>
                <a:cs typeface="B Mitra" panose="00000400000000000000" pitchFamily="2" charset="-78"/>
              </a:rPr>
            </a:br>
            <a:r>
              <a:rPr lang="fa-IR" sz="1600" dirty="0">
                <a:solidFill>
                  <a:schemeClr val="bg1"/>
                </a:solidFill>
                <a:latin typeface="Calibri"/>
                <a:cs typeface="B Mitra" panose="00000400000000000000" pitchFamily="2" charset="-78"/>
              </a:rPr>
              <a:t> 3-توجه به فعاليتهاي تحقيق وتوسعه.</a:t>
            </a:r>
            <a:br>
              <a:rPr lang="fa-IR" sz="1600" dirty="0">
                <a:solidFill>
                  <a:schemeClr val="bg1"/>
                </a:solidFill>
                <a:latin typeface="Calibri"/>
                <a:cs typeface="B Mitra" panose="00000400000000000000" pitchFamily="2" charset="-78"/>
              </a:rPr>
            </a:br>
            <a:r>
              <a:rPr lang="fa-IR" sz="1600" dirty="0">
                <a:solidFill>
                  <a:schemeClr val="bg1"/>
                </a:solidFill>
                <a:latin typeface="Calibri"/>
                <a:cs typeface="B Mitra" panose="00000400000000000000" pitchFamily="2" charset="-78"/>
              </a:rPr>
              <a:t> 4-دردسترس بودن بازار كافي.</a:t>
            </a:r>
            <a:br>
              <a:rPr lang="fa-IR" sz="1600" dirty="0">
                <a:solidFill>
                  <a:schemeClr val="bg1"/>
                </a:solidFill>
                <a:latin typeface="Calibri"/>
                <a:cs typeface="B Mitra" panose="00000400000000000000" pitchFamily="2" charset="-78"/>
              </a:rPr>
            </a:br>
            <a:r>
              <a:rPr lang="fa-IR" sz="1600" dirty="0">
                <a:solidFill>
                  <a:schemeClr val="bg1"/>
                </a:solidFill>
                <a:latin typeface="Calibri"/>
                <a:cs typeface="B Mitra" panose="00000400000000000000" pitchFamily="2" charset="-78"/>
              </a:rPr>
              <a:t>5- قابليت و ظرفيت جذب كشور گيرنده تكنولوژي.</a:t>
            </a:r>
            <a:br>
              <a:rPr lang="fa-IR" sz="1600" dirty="0">
                <a:solidFill>
                  <a:schemeClr val="bg1"/>
                </a:solidFill>
                <a:latin typeface="Calibri"/>
                <a:cs typeface="B Mitra" panose="00000400000000000000" pitchFamily="2" charset="-78"/>
              </a:rPr>
            </a:br>
            <a:r>
              <a:rPr lang="fa-IR" sz="1600" dirty="0">
                <a:solidFill>
                  <a:schemeClr val="bg1"/>
                </a:solidFill>
                <a:latin typeface="Calibri"/>
                <a:cs typeface="B Mitra" panose="00000400000000000000" pitchFamily="2" charset="-78"/>
              </a:rPr>
              <a:t>6- حمايت موثر دولت.</a:t>
            </a:r>
            <a:br>
              <a:rPr lang="fa-IR" sz="1600" dirty="0">
                <a:solidFill>
                  <a:schemeClr val="bg1"/>
                </a:solidFill>
                <a:latin typeface="Calibri"/>
                <a:cs typeface="B Mitra" panose="00000400000000000000" pitchFamily="2" charset="-78"/>
              </a:rPr>
            </a:br>
            <a:r>
              <a:rPr lang="fa-IR" sz="1600" dirty="0">
                <a:solidFill>
                  <a:schemeClr val="bg1"/>
                </a:solidFill>
                <a:latin typeface="Calibri"/>
                <a:cs typeface="B Mitra" panose="00000400000000000000" pitchFamily="2" charset="-78"/>
              </a:rPr>
              <a:t>7-تمايل انتقال دهنده و گيرنده تكنولوژي .</a:t>
            </a:r>
            <a:br>
              <a:rPr lang="fa-IR" sz="1600" dirty="0">
                <a:solidFill>
                  <a:schemeClr val="bg1"/>
                </a:solidFill>
                <a:latin typeface="Calibri"/>
                <a:cs typeface="B Mitra" panose="00000400000000000000" pitchFamily="2" charset="-78"/>
              </a:rPr>
            </a:br>
            <a:r>
              <a:rPr lang="fa-IR" sz="1600" dirty="0">
                <a:solidFill>
                  <a:schemeClr val="bg1"/>
                </a:solidFill>
                <a:latin typeface="Calibri"/>
                <a:cs typeface="B Mitra" panose="00000400000000000000" pitchFamily="2" charset="-78"/>
              </a:rPr>
              <a:t>8- سياست توسعه صادرات.</a:t>
            </a:r>
          </a:p>
          <a:p>
            <a:pPr algn="just" rtl="1">
              <a:buFont typeface="Wingdings" panose="05000000000000000000" pitchFamily="2" charset="2"/>
              <a:buChar char="ü"/>
            </a:pPr>
            <a:endParaRPr lang="fa-IR" sz="1600" dirty="0">
              <a:solidFill>
                <a:schemeClr val="bg1"/>
              </a:solidFill>
              <a:cs typeface="B Mitra" panose="00000400000000000000" pitchFamily="2" charset="-78"/>
            </a:endParaRPr>
          </a:p>
        </p:txBody>
      </p:sp>
      <p:pic>
        <p:nvPicPr>
          <p:cNvPr id="2097240"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41"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42" name="Picture 5"/>
          <p:cNvPicPr>
            <a:picLocks noChangeAspect="1"/>
          </p:cNvPicPr>
          <p:nvPr/>
        </p:nvPicPr>
        <p:blipFill>
          <a:blip r:embed="rId3"/>
          <a:stretch>
            <a:fillRect/>
          </a:stretch>
        </p:blipFill>
        <p:spPr>
          <a:xfrm>
            <a:off x="0" y="0"/>
            <a:ext cx="707137" cy="707137"/>
          </a:xfrm>
          <a:prstGeom prst="rect">
            <a:avLst/>
          </a:prstGeom>
        </p:spPr>
      </p:pic>
    </p:spTree>
    <p:extLst>
      <p:ext uri="{BB962C8B-B14F-4D97-AF65-F5344CB8AC3E}">
        <p14:creationId xmlns:p14="http://schemas.microsoft.com/office/powerpoint/2010/main" val="31520342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690">
                                            <p:txEl>
                                              <p:pRg st="0" end="0"/>
                                            </p:txEl>
                                          </p:spTgt>
                                        </p:tgtEl>
                                      </p:cBhvr>
                                    </p:animEffect>
                                    <p:animScale>
                                      <p:cBhvr>
                                        <p:cTn id="7" dur="250" autoRev="1" fill="hold"/>
                                        <p:tgtEl>
                                          <p:spTgt spid="1048690">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48690">
                                            <p:txEl>
                                              <p:pRg st="1" end="1"/>
                                            </p:txEl>
                                          </p:spTgt>
                                        </p:tgtEl>
                                        <p:attrNameLst>
                                          <p:attrName>style.visibility</p:attrName>
                                        </p:attrNameLst>
                                      </p:cBhvr>
                                      <p:to>
                                        <p:strVal val="visible"/>
                                      </p:to>
                                    </p:set>
                                    <p:animEffect transition="in" filter="wipe(down)">
                                      <p:cBhvr>
                                        <p:cTn id="12" dur="500"/>
                                        <p:tgtEl>
                                          <p:spTgt spid="10486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48690">
                                            <p:txEl>
                                              <p:pRg st="2" end="2"/>
                                            </p:txEl>
                                          </p:spTgt>
                                        </p:tgtEl>
                                        <p:attrNameLst>
                                          <p:attrName>style.visibility</p:attrName>
                                        </p:attrNameLst>
                                      </p:cBhvr>
                                      <p:to>
                                        <p:strVal val="visible"/>
                                      </p:to>
                                    </p:set>
                                    <p:animEffect transition="in" filter="wipe(down)">
                                      <p:cBhvr>
                                        <p:cTn id="17" dur="500"/>
                                        <p:tgtEl>
                                          <p:spTgt spid="10486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9" name="Title 1"/>
          <p:cNvSpPr>
            <a:spLocks noGrp="1"/>
          </p:cNvSpPr>
          <p:nvPr>
            <p:ph type="title"/>
          </p:nvPr>
        </p:nvSpPr>
        <p:spPr/>
        <p:txBody>
          <a:bodyPr/>
          <a:lstStyle/>
          <a:p>
            <a:pPr algn="ctr" rtl="1"/>
            <a:r>
              <a:rPr lang="fa-IR" dirty="0" smtClean="0">
                <a:cs typeface="B Titr" panose="00000700000000000000" pitchFamily="2" charset="-78"/>
              </a:rPr>
              <a:t>انتقال تکنولوژی</a:t>
            </a:r>
            <a:endParaRPr lang="fa-IR" dirty="0">
              <a:cs typeface="B Titr" panose="00000700000000000000" pitchFamily="2" charset="-78"/>
            </a:endParaRPr>
          </a:p>
        </p:txBody>
      </p:sp>
      <p:sp>
        <p:nvSpPr>
          <p:cNvPr id="1048690"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a:cs typeface="B Mitra" panose="00000400000000000000" pitchFamily="2" charset="-78"/>
              </a:rPr>
              <a:t>انتقال موفقیت آمیز تکنولوژی </a:t>
            </a:r>
            <a:endParaRPr lang="fa-IR" sz="1800" b="1" dirty="0" smtClean="0">
              <a:cs typeface="B Mitra" panose="00000400000000000000" pitchFamily="2" charset="-78"/>
            </a:endParaRPr>
          </a:p>
          <a:p>
            <a:pPr marL="0" indent="0" algn="r" rtl="1">
              <a:buNone/>
            </a:pPr>
            <a:r>
              <a:rPr lang="fa-IR" sz="1600" b="1" dirty="0" smtClean="0">
                <a:solidFill>
                  <a:schemeClr val="bg1"/>
                </a:solidFill>
                <a:latin typeface="Calibri"/>
                <a:cs typeface="B Mitra" panose="00000400000000000000" pitchFamily="2" charset="-78"/>
              </a:rPr>
              <a:t>مدل </a:t>
            </a:r>
            <a:r>
              <a:rPr lang="en-US" sz="1600" b="1" dirty="0" smtClean="0">
                <a:solidFill>
                  <a:schemeClr val="bg1"/>
                </a:solidFill>
                <a:latin typeface="Calibri"/>
                <a:cs typeface="B Mitra" panose="00000400000000000000" pitchFamily="2" charset="-78"/>
              </a:rPr>
              <a:t>7C</a:t>
            </a:r>
            <a:r>
              <a:rPr lang="fa-IR" sz="1600" b="1" dirty="0" smtClean="0">
                <a:solidFill>
                  <a:schemeClr val="bg1"/>
                </a:solidFill>
                <a:latin typeface="Calibri"/>
                <a:cs typeface="B Mitra" panose="00000400000000000000" pitchFamily="2" charset="-78"/>
              </a:rPr>
              <a:t> در انتقال تکنولوژی</a:t>
            </a:r>
          </a:p>
          <a:p>
            <a:pPr marL="0" indent="0" algn="r" rtl="1">
              <a:buNone/>
            </a:pPr>
            <a:r>
              <a:rPr lang="fa-IR" sz="1600" dirty="0">
                <a:solidFill>
                  <a:schemeClr val="bg1"/>
                </a:solidFill>
                <a:latin typeface="Calibri"/>
                <a:cs typeface="B Mitra" panose="00000400000000000000" pitchFamily="2" charset="-78"/>
              </a:rPr>
              <a:t/>
            </a:r>
            <a:br>
              <a:rPr lang="fa-IR" sz="1600" dirty="0">
                <a:solidFill>
                  <a:schemeClr val="bg1"/>
                </a:solidFill>
                <a:latin typeface="Calibri"/>
                <a:cs typeface="B Mitra" panose="00000400000000000000" pitchFamily="2" charset="-78"/>
              </a:rPr>
            </a:br>
            <a:endParaRPr lang="fa-IR" sz="1600" dirty="0">
              <a:solidFill>
                <a:schemeClr val="bg1"/>
              </a:solidFill>
              <a:cs typeface="B Mitra" panose="00000400000000000000" pitchFamily="2" charset="-78"/>
            </a:endParaRPr>
          </a:p>
        </p:txBody>
      </p:sp>
      <p:pic>
        <p:nvPicPr>
          <p:cNvPr id="2097240"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41"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42" name="Picture 5"/>
          <p:cNvPicPr>
            <a:picLocks noChangeAspect="1"/>
          </p:cNvPicPr>
          <p:nvPr/>
        </p:nvPicPr>
        <p:blipFill>
          <a:blip r:embed="rId3"/>
          <a:stretch>
            <a:fillRect/>
          </a:stretch>
        </p:blipFill>
        <p:spPr>
          <a:xfrm>
            <a:off x="0" y="0"/>
            <a:ext cx="707137" cy="70713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3347" y="1388045"/>
            <a:ext cx="3427574" cy="3274813"/>
          </a:xfrm>
          <a:prstGeom prst="rect">
            <a:avLst/>
          </a:prstGeom>
        </p:spPr>
      </p:pic>
    </p:spTree>
    <p:extLst>
      <p:ext uri="{BB962C8B-B14F-4D97-AF65-F5344CB8AC3E}">
        <p14:creationId xmlns:p14="http://schemas.microsoft.com/office/powerpoint/2010/main" val="31437253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690">
                                            <p:txEl>
                                              <p:pRg st="0" end="0"/>
                                            </p:txEl>
                                          </p:spTgt>
                                        </p:tgtEl>
                                      </p:cBhvr>
                                    </p:animEffect>
                                    <p:animScale>
                                      <p:cBhvr>
                                        <p:cTn id="7" dur="250" autoRev="1" fill="hold"/>
                                        <p:tgtEl>
                                          <p:spTgt spid="1048690">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048690">
                                            <p:txEl>
                                              <p:pRg st="1" end="1"/>
                                            </p:txEl>
                                          </p:spTgt>
                                        </p:tgtEl>
                                      </p:cBhvr>
                                    </p:animEffect>
                                    <p:animScale>
                                      <p:cBhvr>
                                        <p:cTn id="10" dur="250" autoRev="1" fill="hold"/>
                                        <p:tgtEl>
                                          <p:spTgt spid="1048690">
                                            <p:txEl>
                                              <p:pRg st="1" end="1"/>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9" name="Title 1"/>
          <p:cNvSpPr>
            <a:spLocks noGrp="1"/>
          </p:cNvSpPr>
          <p:nvPr>
            <p:ph type="title"/>
          </p:nvPr>
        </p:nvSpPr>
        <p:spPr/>
        <p:txBody>
          <a:bodyPr/>
          <a:lstStyle/>
          <a:p>
            <a:pPr algn="ctr" rtl="1"/>
            <a:r>
              <a:rPr lang="fa-IR" dirty="0" smtClean="0">
                <a:cs typeface="B Titr" panose="00000700000000000000" pitchFamily="2" charset="-78"/>
              </a:rPr>
              <a:t>انتقال تکنولوژی</a:t>
            </a:r>
            <a:endParaRPr lang="fa-IR" dirty="0">
              <a:cs typeface="B Titr" panose="00000700000000000000" pitchFamily="2" charset="-78"/>
            </a:endParaRPr>
          </a:p>
        </p:txBody>
      </p:sp>
      <p:sp>
        <p:nvSpPr>
          <p:cNvPr id="1048690"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a:cs typeface="B Mitra" panose="00000400000000000000" pitchFamily="2" charset="-78"/>
              </a:rPr>
              <a:t>انتقال موفقیت آمیز تکنولوژی </a:t>
            </a:r>
            <a:endParaRPr lang="fa-IR" sz="1800" b="1" dirty="0" smtClean="0">
              <a:cs typeface="B Mitra" panose="00000400000000000000" pitchFamily="2" charset="-78"/>
            </a:endParaRPr>
          </a:p>
          <a:p>
            <a:pPr algn="r" rtl="1">
              <a:buFont typeface="Wingdings" panose="05000000000000000000" pitchFamily="2" charset="2"/>
              <a:buChar char="ü"/>
            </a:pPr>
            <a:r>
              <a:rPr lang="fa-IR" sz="1600" b="1" dirty="0" smtClean="0">
                <a:solidFill>
                  <a:schemeClr val="bg1"/>
                </a:solidFill>
                <a:latin typeface="Calibri"/>
                <a:cs typeface="B Mitra" panose="00000400000000000000" pitchFamily="2" charset="-78"/>
              </a:rPr>
              <a:t>مدل </a:t>
            </a:r>
            <a:r>
              <a:rPr lang="en-US" sz="1600" b="1" dirty="0" smtClean="0">
                <a:solidFill>
                  <a:schemeClr val="bg1"/>
                </a:solidFill>
                <a:latin typeface="Calibri"/>
                <a:cs typeface="B Mitra" panose="00000400000000000000" pitchFamily="2" charset="-78"/>
              </a:rPr>
              <a:t>7C</a:t>
            </a:r>
            <a:r>
              <a:rPr lang="fa-IR" sz="1600" b="1" dirty="0" smtClean="0">
                <a:solidFill>
                  <a:schemeClr val="bg1"/>
                </a:solidFill>
                <a:latin typeface="Calibri"/>
                <a:cs typeface="B Mitra" panose="00000400000000000000" pitchFamily="2" charset="-78"/>
              </a:rPr>
              <a:t> در انتقال تکنولوژی</a:t>
            </a:r>
          </a:p>
          <a:p>
            <a:pPr marL="0" indent="0" algn="r" rtl="1">
              <a:buNone/>
            </a:pPr>
            <a:r>
              <a:rPr lang="fa-IR" sz="1600" dirty="0">
                <a:solidFill>
                  <a:schemeClr val="bg1"/>
                </a:solidFill>
                <a:latin typeface="Calibri"/>
                <a:cs typeface="B Mitra" panose="00000400000000000000" pitchFamily="2" charset="-78"/>
              </a:rPr>
              <a:t/>
            </a:r>
            <a:br>
              <a:rPr lang="fa-IR" sz="1600" dirty="0">
                <a:solidFill>
                  <a:schemeClr val="bg1"/>
                </a:solidFill>
                <a:latin typeface="Calibri"/>
                <a:cs typeface="B Mitra" panose="00000400000000000000" pitchFamily="2" charset="-78"/>
              </a:rPr>
            </a:br>
            <a:r>
              <a:rPr lang="fa-IR" sz="1600" dirty="0" smtClean="0">
                <a:solidFill>
                  <a:schemeClr val="bg1"/>
                </a:solidFill>
                <a:latin typeface="Calibri"/>
                <a:cs typeface="B Mitra" panose="00000400000000000000" pitchFamily="2" charset="-78"/>
              </a:rPr>
              <a:t>1.     زمینه (</a:t>
            </a:r>
            <a:r>
              <a:rPr lang="en-US" sz="1600" dirty="0" smtClean="0">
                <a:solidFill>
                  <a:schemeClr val="bg1"/>
                </a:solidFill>
                <a:latin typeface="Calibri"/>
                <a:cs typeface="B Mitra" panose="00000400000000000000" pitchFamily="2" charset="-78"/>
              </a:rPr>
              <a:t>context </a:t>
            </a:r>
            <a:r>
              <a:rPr lang="fa-IR" sz="1600" dirty="0" smtClean="0">
                <a:solidFill>
                  <a:schemeClr val="bg1"/>
                </a:solidFill>
                <a:latin typeface="Calibri"/>
                <a:cs typeface="B Mitra" panose="00000400000000000000" pitchFamily="2" charset="-78"/>
              </a:rPr>
              <a:t>) : انتقال </a:t>
            </a:r>
            <a:r>
              <a:rPr lang="fa-IR" sz="1600" dirty="0">
                <a:solidFill>
                  <a:schemeClr val="bg1"/>
                </a:solidFill>
                <a:latin typeface="Calibri"/>
                <a:cs typeface="B Mitra" panose="00000400000000000000" pitchFamily="2" charset="-78"/>
              </a:rPr>
              <a:t>تکنولوژی در خلاء اتفاق نمی افتد. عملکرد یک تکنولوژی انتقال یافته به دامنه وسیعی از عوامل وابسته است:</a:t>
            </a:r>
          </a:p>
          <a:p>
            <a:pPr algn="r" rtl="1">
              <a:buFont typeface="Wingdings" panose="05000000000000000000" pitchFamily="2" charset="2"/>
              <a:buChar char="ü"/>
            </a:pPr>
            <a:r>
              <a:rPr lang="fa-IR" sz="1600" dirty="0">
                <a:solidFill>
                  <a:schemeClr val="bg1"/>
                </a:solidFill>
                <a:latin typeface="Calibri"/>
                <a:cs typeface="B Mitra" panose="00000400000000000000" pitchFamily="2" charset="-78"/>
              </a:rPr>
              <a:t>عملکرد تکنولوژی به طور محسوسی تحت تاثیر زیرساخت های پشتیبانی و دسترسی به مهارت های مدیریتی، نظارت و تعمیرات قرار دارد.</a:t>
            </a:r>
          </a:p>
          <a:p>
            <a:pPr algn="r" rtl="1">
              <a:buFont typeface="Wingdings" panose="05000000000000000000" pitchFamily="2" charset="2"/>
              <a:buChar char="ü"/>
            </a:pPr>
            <a:r>
              <a:rPr lang="fa-IR" sz="1600" dirty="0">
                <a:solidFill>
                  <a:schemeClr val="bg1"/>
                </a:solidFill>
                <a:latin typeface="Calibri"/>
                <a:cs typeface="B Mitra" panose="00000400000000000000" pitchFamily="2" charset="-78"/>
              </a:rPr>
              <a:t>تکنولوژیی که دریک دوره زمانی واجد شرایط است الزاماً برای دوره های دیگر مناسب نخواهد بود.</a:t>
            </a:r>
          </a:p>
          <a:p>
            <a:pPr algn="r" rtl="1">
              <a:buFont typeface="Wingdings" panose="05000000000000000000" pitchFamily="2" charset="2"/>
              <a:buChar char="ü"/>
            </a:pPr>
            <a:r>
              <a:rPr lang="fa-IR" sz="1600" dirty="0">
                <a:solidFill>
                  <a:schemeClr val="bg1"/>
                </a:solidFill>
                <a:latin typeface="Calibri"/>
                <a:cs typeface="B Mitra" panose="00000400000000000000" pitchFamily="2" charset="-78"/>
              </a:rPr>
              <a:t>ضوابط عملکردی تکنولوژی ممکن است در نتیجه اطلاعات جدید و یا تغییر ارزش و نگرش، تغییر کند</a:t>
            </a:r>
            <a:r>
              <a:rPr lang="fa-IR" sz="1600" dirty="0" smtClean="0">
                <a:solidFill>
                  <a:schemeClr val="bg1"/>
                </a:solidFill>
                <a:latin typeface="Calibri"/>
                <a:cs typeface="B Mitra" panose="00000400000000000000" pitchFamily="2" charset="-78"/>
              </a:rPr>
              <a:t>.</a:t>
            </a:r>
          </a:p>
          <a:p>
            <a:pPr algn="r" rtl="1">
              <a:buFont typeface="Wingdings" panose="05000000000000000000" pitchFamily="2" charset="2"/>
              <a:buChar char="ü"/>
            </a:pPr>
            <a:endParaRPr lang="fa-IR" sz="1600" dirty="0">
              <a:solidFill>
                <a:schemeClr val="bg1"/>
              </a:solidFill>
              <a:latin typeface="Calibri"/>
              <a:cs typeface="B Mitra" panose="00000400000000000000" pitchFamily="2" charset="-78"/>
            </a:endParaRPr>
          </a:p>
          <a:p>
            <a:pPr marL="0" indent="0" algn="r" rtl="1">
              <a:buNone/>
            </a:pPr>
            <a:r>
              <a:rPr lang="fa-IR" sz="1600" dirty="0" smtClean="0">
                <a:solidFill>
                  <a:schemeClr val="bg1"/>
                </a:solidFill>
                <a:latin typeface="Calibri"/>
                <a:cs typeface="B Mitra" panose="00000400000000000000" pitchFamily="2" charset="-78"/>
              </a:rPr>
              <a:t>۲.     </a:t>
            </a:r>
            <a:r>
              <a:rPr lang="fa-IR" sz="1600" dirty="0">
                <a:solidFill>
                  <a:schemeClr val="bg1"/>
                </a:solidFill>
                <a:latin typeface="Calibri"/>
                <a:cs typeface="B Mitra" panose="00000400000000000000" pitchFamily="2" charset="-78"/>
              </a:rPr>
              <a:t>چالش ها (</a:t>
            </a:r>
            <a:r>
              <a:rPr lang="en-US" sz="1600" dirty="0" smtClean="0">
                <a:solidFill>
                  <a:schemeClr val="bg1"/>
                </a:solidFill>
                <a:latin typeface="Calibri"/>
                <a:cs typeface="B Mitra" panose="00000400000000000000" pitchFamily="2" charset="-78"/>
              </a:rPr>
              <a:t>Challenges</a:t>
            </a:r>
            <a:r>
              <a:rPr lang="fa-IR" sz="1600" dirty="0" smtClean="0">
                <a:solidFill>
                  <a:schemeClr val="bg1"/>
                </a:solidFill>
                <a:latin typeface="Calibri"/>
                <a:cs typeface="B Mitra" panose="00000400000000000000" pitchFamily="2" charset="-78"/>
              </a:rPr>
              <a:t>): موانع </a:t>
            </a:r>
            <a:r>
              <a:rPr lang="fa-IR" sz="1600" dirty="0">
                <a:solidFill>
                  <a:schemeClr val="bg1"/>
                </a:solidFill>
                <a:latin typeface="Calibri"/>
                <a:cs typeface="B Mitra" panose="00000400000000000000" pitchFamily="2" charset="-78"/>
              </a:rPr>
              <a:t>زیادی بر سر راه انتقال تکنولوژی قرار دارد. طبیعت و شدت چنین چالش هایی به مواردی نظیر شرایط محیطی غالب، تنوع تکنولوژی، کاربردهای خاص آن و ویژگی های تامین کننده و گیرنده تکنولوژی بستگی دارد:</a:t>
            </a:r>
          </a:p>
          <a:p>
            <a:pPr algn="r" rtl="1">
              <a:buFont typeface="Wingdings" panose="05000000000000000000" pitchFamily="2" charset="2"/>
              <a:buChar char="ü"/>
            </a:pPr>
            <a:r>
              <a:rPr lang="fa-IR" sz="1600" dirty="0" smtClean="0">
                <a:solidFill>
                  <a:schemeClr val="bg1"/>
                </a:solidFill>
                <a:latin typeface="Calibri"/>
                <a:cs typeface="B Mitra" panose="00000400000000000000" pitchFamily="2" charset="-78"/>
              </a:rPr>
              <a:t>عدم </a:t>
            </a:r>
            <a:r>
              <a:rPr lang="fa-IR" sz="1600" dirty="0">
                <a:solidFill>
                  <a:schemeClr val="bg1"/>
                </a:solidFill>
                <a:latin typeface="Calibri"/>
                <a:cs typeface="B Mitra" panose="00000400000000000000" pitchFamily="2" charset="-78"/>
              </a:rPr>
              <a:t>منبع یابی مناسب برای تکنولوژی</a:t>
            </a:r>
          </a:p>
          <a:p>
            <a:pPr algn="r" rtl="1">
              <a:buFont typeface="Wingdings" panose="05000000000000000000" pitchFamily="2" charset="2"/>
              <a:buChar char="ü"/>
            </a:pPr>
            <a:r>
              <a:rPr lang="fa-IR" sz="1600" dirty="0" smtClean="0">
                <a:solidFill>
                  <a:schemeClr val="bg1"/>
                </a:solidFill>
                <a:latin typeface="Calibri"/>
                <a:cs typeface="B Mitra" panose="00000400000000000000" pitchFamily="2" charset="-78"/>
              </a:rPr>
              <a:t>موانع </a:t>
            </a:r>
            <a:r>
              <a:rPr lang="fa-IR" sz="1600" dirty="0">
                <a:solidFill>
                  <a:schemeClr val="bg1"/>
                </a:solidFill>
                <a:latin typeface="Calibri"/>
                <a:cs typeface="B Mitra" panose="00000400000000000000" pitchFamily="2" charset="-78"/>
              </a:rPr>
              <a:t>محیطی بر سر راه عملکرد بهینه تکنولوژی</a:t>
            </a:r>
          </a:p>
          <a:p>
            <a:pPr algn="r" rtl="1">
              <a:buFont typeface="Wingdings" panose="05000000000000000000" pitchFamily="2" charset="2"/>
              <a:buChar char="ü"/>
            </a:pPr>
            <a:r>
              <a:rPr lang="fa-IR" sz="1600" dirty="0" smtClean="0">
                <a:solidFill>
                  <a:schemeClr val="bg1"/>
                </a:solidFill>
                <a:latin typeface="Calibri"/>
                <a:cs typeface="B Mitra" panose="00000400000000000000" pitchFamily="2" charset="-78"/>
              </a:rPr>
              <a:t>اطلاعات </a:t>
            </a:r>
            <a:r>
              <a:rPr lang="fa-IR" sz="1600" dirty="0">
                <a:solidFill>
                  <a:schemeClr val="bg1"/>
                </a:solidFill>
                <a:latin typeface="Calibri"/>
                <a:cs typeface="B Mitra" panose="00000400000000000000" pitchFamily="2" charset="-78"/>
              </a:rPr>
              <a:t>ناکافی و غیرقابل اطمینان و</a:t>
            </a:r>
            <a:r>
              <a:rPr lang="fa-IR" sz="1600" dirty="0" smtClean="0">
                <a:solidFill>
                  <a:schemeClr val="bg1"/>
                </a:solidFill>
                <a:latin typeface="Calibri"/>
                <a:cs typeface="B Mitra" panose="00000400000000000000" pitchFamily="2" charset="-78"/>
              </a:rPr>
              <a:t>...</a:t>
            </a:r>
            <a:endParaRPr lang="fa-IR" sz="1600" dirty="0">
              <a:solidFill>
                <a:schemeClr val="bg1"/>
              </a:solidFill>
              <a:latin typeface="Calibri"/>
              <a:cs typeface="B Mitra" panose="00000400000000000000" pitchFamily="2" charset="-78"/>
            </a:endParaRPr>
          </a:p>
        </p:txBody>
      </p:sp>
      <p:pic>
        <p:nvPicPr>
          <p:cNvPr id="2097240"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41"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42" name="Picture 5"/>
          <p:cNvPicPr>
            <a:picLocks noChangeAspect="1"/>
          </p:cNvPicPr>
          <p:nvPr/>
        </p:nvPicPr>
        <p:blipFill>
          <a:blip r:embed="rId3"/>
          <a:stretch>
            <a:fillRect/>
          </a:stretch>
        </p:blipFill>
        <p:spPr>
          <a:xfrm>
            <a:off x="0" y="0"/>
            <a:ext cx="707137" cy="707137"/>
          </a:xfrm>
          <a:prstGeom prst="rect">
            <a:avLst/>
          </a:prstGeom>
        </p:spPr>
      </p:pic>
    </p:spTree>
    <p:extLst>
      <p:ext uri="{BB962C8B-B14F-4D97-AF65-F5344CB8AC3E}">
        <p14:creationId xmlns:p14="http://schemas.microsoft.com/office/powerpoint/2010/main" val="30583519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690">
                                            <p:txEl>
                                              <p:pRg st="0" end="0"/>
                                            </p:txEl>
                                          </p:spTgt>
                                        </p:tgtEl>
                                      </p:cBhvr>
                                    </p:animEffect>
                                    <p:animScale>
                                      <p:cBhvr>
                                        <p:cTn id="7" dur="250" autoRev="1" fill="hold"/>
                                        <p:tgtEl>
                                          <p:spTgt spid="1048690">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048690">
                                            <p:txEl>
                                              <p:pRg st="1" end="1"/>
                                            </p:txEl>
                                          </p:spTgt>
                                        </p:tgtEl>
                                      </p:cBhvr>
                                    </p:animEffect>
                                    <p:animScale>
                                      <p:cBhvr>
                                        <p:cTn id="10" dur="250" autoRev="1" fill="hold"/>
                                        <p:tgtEl>
                                          <p:spTgt spid="1048690">
                                            <p:txEl>
                                              <p:pRg st="1" end="1"/>
                                            </p:txEl>
                                          </p:spTgt>
                                        </p:tgtEl>
                                      </p:cBhvr>
                                      <p:by x="105000" y="105000"/>
                                    </p:animScale>
                                  </p:childTnLst>
                                </p:cTn>
                              </p:par>
                              <p:par>
                                <p:cTn id="11" presetID="22" presetClass="entr" presetSubtype="4" fill="hold" nodeType="withEffect">
                                  <p:stCondLst>
                                    <p:cond delay="0"/>
                                  </p:stCondLst>
                                  <p:childTnLst>
                                    <p:set>
                                      <p:cBhvr>
                                        <p:cTn id="12" dur="1" fill="hold">
                                          <p:stCondLst>
                                            <p:cond delay="0"/>
                                          </p:stCondLst>
                                        </p:cTn>
                                        <p:tgtEl>
                                          <p:spTgt spid="1048690">
                                            <p:txEl>
                                              <p:pRg st="2" end="2"/>
                                            </p:txEl>
                                          </p:spTgt>
                                        </p:tgtEl>
                                        <p:attrNameLst>
                                          <p:attrName>style.visibility</p:attrName>
                                        </p:attrNameLst>
                                      </p:cBhvr>
                                      <p:to>
                                        <p:strVal val="visible"/>
                                      </p:to>
                                    </p:set>
                                    <p:animEffect transition="in" filter="wipe(down)">
                                      <p:cBhvr>
                                        <p:cTn id="13" dur="500"/>
                                        <p:tgtEl>
                                          <p:spTgt spid="1048690">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1048690">
                                            <p:txEl>
                                              <p:pRg st="3" end="3"/>
                                            </p:txEl>
                                          </p:spTgt>
                                        </p:tgtEl>
                                        <p:attrNameLst>
                                          <p:attrName>style.visibility</p:attrName>
                                        </p:attrNameLst>
                                      </p:cBhvr>
                                      <p:to>
                                        <p:strVal val="visible"/>
                                      </p:to>
                                    </p:set>
                                    <p:animEffect transition="in" filter="wipe(down)">
                                      <p:cBhvr>
                                        <p:cTn id="16" dur="500"/>
                                        <p:tgtEl>
                                          <p:spTgt spid="1048690">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1048690">
                                            <p:txEl>
                                              <p:pRg st="4" end="4"/>
                                            </p:txEl>
                                          </p:spTgt>
                                        </p:tgtEl>
                                        <p:attrNameLst>
                                          <p:attrName>style.visibility</p:attrName>
                                        </p:attrNameLst>
                                      </p:cBhvr>
                                      <p:to>
                                        <p:strVal val="visible"/>
                                      </p:to>
                                    </p:set>
                                    <p:animEffect transition="in" filter="wipe(down)">
                                      <p:cBhvr>
                                        <p:cTn id="19" dur="500"/>
                                        <p:tgtEl>
                                          <p:spTgt spid="1048690">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1048690">
                                            <p:txEl>
                                              <p:pRg st="5" end="5"/>
                                            </p:txEl>
                                          </p:spTgt>
                                        </p:tgtEl>
                                        <p:attrNameLst>
                                          <p:attrName>style.visibility</p:attrName>
                                        </p:attrNameLst>
                                      </p:cBhvr>
                                      <p:to>
                                        <p:strVal val="visible"/>
                                      </p:to>
                                    </p:set>
                                    <p:animEffect transition="in" filter="wipe(down)">
                                      <p:cBhvr>
                                        <p:cTn id="22" dur="500"/>
                                        <p:tgtEl>
                                          <p:spTgt spid="104869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48690">
                                            <p:txEl>
                                              <p:pRg st="7" end="7"/>
                                            </p:txEl>
                                          </p:spTgt>
                                        </p:tgtEl>
                                        <p:attrNameLst>
                                          <p:attrName>style.visibility</p:attrName>
                                        </p:attrNameLst>
                                      </p:cBhvr>
                                      <p:to>
                                        <p:strVal val="visible"/>
                                      </p:to>
                                    </p:set>
                                    <p:animEffect transition="in" filter="wipe(down)">
                                      <p:cBhvr>
                                        <p:cTn id="27" dur="500"/>
                                        <p:tgtEl>
                                          <p:spTgt spid="1048690">
                                            <p:txEl>
                                              <p:pRg st="7" end="7"/>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1048690">
                                            <p:txEl>
                                              <p:pRg st="8" end="8"/>
                                            </p:txEl>
                                          </p:spTgt>
                                        </p:tgtEl>
                                        <p:attrNameLst>
                                          <p:attrName>style.visibility</p:attrName>
                                        </p:attrNameLst>
                                      </p:cBhvr>
                                      <p:to>
                                        <p:strVal val="visible"/>
                                      </p:to>
                                    </p:set>
                                    <p:animEffect transition="in" filter="wipe(down)">
                                      <p:cBhvr>
                                        <p:cTn id="30" dur="500"/>
                                        <p:tgtEl>
                                          <p:spTgt spid="1048690">
                                            <p:txEl>
                                              <p:pRg st="8" end="8"/>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1048690">
                                            <p:txEl>
                                              <p:pRg st="9" end="9"/>
                                            </p:txEl>
                                          </p:spTgt>
                                        </p:tgtEl>
                                        <p:attrNameLst>
                                          <p:attrName>style.visibility</p:attrName>
                                        </p:attrNameLst>
                                      </p:cBhvr>
                                      <p:to>
                                        <p:strVal val="visible"/>
                                      </p:to>
                                    </p:set>
                                    <p:animEffect transition="in" filter="wipe(down)">
                                      <p:cBhvr>
                                        <p:cTn id="33" dur="500"/>
                                        <p:tgtEl>
                                          <p:spTgt spid="1048690">
                                            <p:txEl>
                                              <p:pRg st="9" end="9"/>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1048690">
                                            <p:txEl>
                                              <p:pRg st="10" end="10"/>
                                            </p:txEl>
                                          </p:spTgt>
                                        </p:tgtEl>
                                        <p:attrNameLst>
                                          <p:attrName>style.visibility</p:attrName>
                                        </p:attrNameLst>
                                      </p:cBhvr>
                                      <p:to>
                                        <p:strVal val="visible"/>
                                      </p:to>
                                    </p:set>
                                    <p:animEffect transition="in" filter="wipe(down)">
                                      <p:cBhvr>
                                        <p:cTn id="36" dur="500"/>
                                        <p:tgtEl>
                                          <p:spTgt spid="104869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7" name="Title 1"/>
          <p:cNvSpPr>
            <a:spLocks noGrp="1"/>
          </p:cNvSpPr>
          <p:nvPr>
            <p:ph type="title"/>
          </p:nvPr>
        </p:nvSpPr>
        <p:spPr/>
        <p:txBody>
          <a:bodyPr/>
          <a:lstStyle/>
          <a:p>
            <a:pPr algn="ctr" rtl="1"/>
            <a:r>
              <a:rPr lang="fa-IR" dirty="0" smtClean="0">
                <a:cs typeface="B Titr" panose="00000700000000000000" pitchFamily="2" charset="-78"/>
              </a:rPr>
              <a:t>نقش تکنولوژی در خلق ثروت</a:t>
            </a:r>
            <a:endParaRPr lang="fa-IR" dirty="0">
              <a:cs typeface="B Titr" panose="00000700000000000000" pitchFamily="2" charset="-78"/>
            </a:endParaRPr>
          </a:p>
        </p:txBody>
      </p:sp>
      <p:sp>
        <p:nvSpPr>
          <p:cNvPr id="1048658"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600" b="1" dirty="0" smtClean="0">
                <a:cs typeface="B Mitra" panose="00000400000000000000" pitchFamily="2" charset="-78"/>
              </a:rPr>
              <a:t>چرخه موج بلند</a:t>
            </a:r>
          </a:p>
          <a:p>
            <a:pPr algn="just" rtl="1">
              <a:buFont typeface="Wingdings" panose="05000000000000000000" pitchFamily="2" charset="2"/>
              <a:buChar char="ü"/>
            </a:pPr>
            <a:r>
              <a:rPr lang="fa-IR" sz="1600" dirty="0" smtClean="0">
                <a:cs typeface="B Mitra" panose="00000400000000000000" pitchFamily="2" charset="-78"/>
              </a:rPr>
              <a:t>بهبود بهره وری در یک سیستم اقتصادی بسیار حیاتی و مهم است . افزایش بهره وری موجب خلاصی شرکت از فشار تورم می شود و امکان بهبود واقعی در استاندارد زندگی را میسر می سازد. تکنولوژی عامل و موجب چنین بهبودی است .</a:t>
            </a:r>
          </a:p>
          <a:p>
            <a:pPr algn="just" rtl="1">
              <a:buFont typeface="Wingdings" panose="05000000000000000000" pitchFamily="2" charset="2"/>
              <a:buChar char="ü"/>
            </a:pPr>
            <a:r>
              <a:rPr lang="fa-IR" sz="1600" dirty="0" smtClean="0">
                <a:cs typeface="B Mitra" panose="00000400000000000000" pitchFamily="2" charset="-78"/>
              </a:rPr>
              <a:t>تکنولوژی سازوکار دیگری با نام چرخه موج بلند را برای رشد اقتصادی فراهم می کند . فرآیند موج بلند از توالی رویدادهای زیر پیروی می کند (بتس ، 1987): </a:t>
            </a:r>
          </a:p>
          <a:p>
            <a:pPr algn="just" rtl="1">
              <a:buFont typeface="+mj-lt"/>
              <a:buAutoNum type="arabicPeriod"/>
            </a:pPr>
            <a:r>
              <a:rPr lang="fa-IR" sz="1600" dirty="0" smtClean="0">
                <a:cs typeface="B Mitra" panose="00000400000000000000" pitchFamily="2" charset="-78"/>
              </a:rPr>
              <a:t>اکتشاف صورت گرفته در علم ، اساس نوآوری در تکنولوژی است </a:t>
            </a:r>
          </a:p>
          <a:p>
            <a:pPr algn="just" rtl="1">
              <a:buFont typeface="+mj-lt"/>
              <a:buAutoNum type="arabicPeriod"/>
            </a:pPr>
            <a:r>
              <a:rPr lang="fa-IR" sz="1600" dirty="0" smtClean="0">
                <a:cs typeface="B Mitra" panose="00000400000000000000" pitchFamily="2" charset="-78"/>
              </a:rPr>
              <a:t>نوآوری های عمیق و اساسی در تکنولوژی ، محصولات جدید را خلق می کنند .</a:t>
            </a:r>
          </a:p>
          <a:p>
            <a:pPr algn="just" rtl="1">
              <a:buFont typeface="+mj-lt"/>
              <a:buAutoNum type="arabicPeriod"/>
            </a:pPr>
            <a:r>
              <a:rPr lang="fa-IR" sz="1600" dirty="0" smtClean="0">
                <a:cs typeface="B Mitra" panose="00000400000000000000" pitchFamily="2" charset="-78"/>
              </a:rPr>
              <a:t>این محصولات بازارها و صنایع جدید را می سازند .</a:t>
            </a:r>
          </a:p>
          <a:p>
            <a:pPr algn="just" rtl="1">
              <a:buFont typeface="+mj-lt"/>
              <a:buAutoNum type="arabicPeriod"/>
            </a:pPr>
            <a:r>
              <a:rPr lang="fa-IR" sz="1600" dirty="0" smtClean="0">
                <a:cs typeface="B Mitra" panose="00000400000000000000" pitchFamily="2" charset="-78"/>
              </a:rPr>
              <a:t>صنایع جدید موجب نوآوری در محصولات و فرآیندها و گسترش بازار می شوند .</a:t>
            </a:r>
          </a:p>
          <a:p>
            <a:pPr algn="just" rtl="1">
              <a:buFont typeface="+mj-lt"/>
              <a:buAutoNum type="arabicPeriod"/>
            </a:pPr>
            <a:r>
              <a:rPr lang="fa-IR" sz="1600" dirty="0" smtClean="0">
                <a:cs typeface="B Mitra" panose="00000400000000000000" pitchFamily="2" charset="-78"/>
              </a:rPr>
              <a:t>با بلوغ تکنولوژی و ورود رقبا به عرصه رقابت بین المللی ، ظرفیت تولید مازاد ایجاد می گردد.</a:t>
            </a:r>
          </a:p>
          <a:p>
            <a:pPr algn="just" rtl="1">
              <a:buFont typeface="+mj-lt"/>
              <a:buAutoNum type="arabicPeriod"/>
            </a:pPr>
            <a:r>
              <a:rPr lang="fa-IR" sz="1600" dirty="0" smtClean="0">
                <a:cs typeface="B Mitra" panose="00000400000000000000" pitchFamily="2" charset="-78"/>
              </a:rPr>
              <a:t>کاهش سودآوری ، بیکاری و ناکامی های دیگر در کسب و کار ، نتیجه مازاد تولید است</a:t>
            </a:r>
          </a:p>
          <a:p>
            <a:pPr algn="just" rtl="1">
              <a:buFont typeface="+mj-lt"/>
              <a:buAutoNum type="arabicPeriod"/>
            </a:pPr>
            <a:r>
              <a:rPr lang="fa-IR" sz="1600" dirty="0" smtClean="0">
                <a:cs typeface="B Mitra" panose="00000400000000000000" pitchFamily="2" charset="-78"/>
              </a:rPr>
              <a:t>این ناکامی ها به بازارهای مالی رسیده و موجب رکود اقتصادی می گردد.</a:t>
            </a:r>
          </a:p>
          <a:p>
            <a:pPr algn="just" rtl="1">
              <a:buFont typeface="+mj-lt"/>
              <a:buAutoNum type="arabicPeriod"/>
            </a:pPr>
            <a:r>
              <a:rPr lang="fa-IR" sz="1600" dirty="0" smtClean="0">
                <a:cs typeface="B Mitra" panose="00000400000000000000" pitchFamily="2" charset="-78"/>
              </a:rPr>
              <a:t>علم جدید و تکنولوژی جدید می تواند اساس گسترش اقتصادی جدید را فراهم کند. </a:t>
            </a: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p:txBody>
      </p:sp>
      <p:pic>
        <p:nvPicPr>
          <p:cNvPr id="2097192" name="Picture 3"/>
          <p:cNvPicPr>
            <a:picLocks noChangeAspect="1"/>
          </p:cNvPicPr>
          <p:nvPr/>
        </p:nvPicPr>
        <p:blipFill>
          <a:blip r:embed="rId2"/>
          <a:stretch>
            <a:fillRect/>
          </a:stretch>
        </p:blipFill>
        <p:spPr>
          <a:xfrm>
            <a:off x="457200" y="4701287"/>
            <a:ext cx="3511685" cy="333375"/>
          </a:xfrm>
          <a:prstGeom prst="rect">
            <a:avLst/>
          </a:prstGeom>
        </p:spPr>
      </p:pic>
      <p:pic>
        <p:nvPicPr>
          <p:cNvPr id="2097193"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194" name="Picture 5"/>
          <p:cNvPicPr>
            <a:picLocks noChangeAspect="1"/>
          </p:cNvPicPr>
          <p:nvPr/>
        </p:nvPicPr>
        <p:blipFill>
          <a:blip r:embed="rId3"/>
          <a:stretch>
            <a:fillRect/>
          </a:stretch>
        </p:blipFill>
        <p:spPr>
          <a:xfrm>
            <a:off x="0" y="0"/>
            <a:ext cx="707137" cy="707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658">
                                            <p:txEl>
                                              <p:pRg st="0" end="0"/>
                                            </p:txEl>
                                          </p:spTgt>
                                        </p:tgtEl>
                                      </p:cBhvr>
                                    </p:animEffect>
                                    <p:animScale>
                                      <p:cBhvr>
                                        <p:cTn id="7" dur="250" autoRev="1" fill="hold"/>
                                        <p:tgtEl>
                                          <p:spTgt spid="1048658">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48658">
                                            <p:txEl>
                                              <p:pRg st="1" end="1"/>
                                            </p:txEl>
                                          </p:spTgt>
                                        </p:tgtEl>
                                        <p:attrNameLst>
                                          <p:attrName>style.visibility</p:attrName>
                                        </p:attrNameLst>
                                      </p:cBhvr>
                                      <p:to>
                                        <p:strVal val="visible"/>
                                      </p:to>
                                    </p:set>
                                    <p:animEffect transition="in" filter="fade">
                                      <p:cBhvr>
                                        <p:cTn id="12" dur="1000"/>
                                        <p:tgtEl>
                                          <p:spTgt spid="1048658">
                                            <p:txEl>
                                              <p:pRg st="1" end="1"/>
                                            </p:txEl>
                                          </p:spTgt>
                                        </p:tgtEl>
                                      </p:cBhvr>
                                    </p:animEffect>
                                    <p:anim calcmode="lin" valueType="num">
                                      <p:cBhvr>
                                        <p:cTn id="13" dur="1000" fill="hold"/>
                                        <p:tgtEl>
                                          <p:spTgt spid="104865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4865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48658">
                                            <p:txEl>
                                              <p:pRg st="2" end="2"/>
                                            </p:txEl>
                                          </p:spTgt>
                                        </p:tgtEl>
                                        <p:attrNameLst>
                                          <p:attrName>style.visibility</p:attrName>
                                        </p:attrNameLst>
                                      </p:cBhvr>
                                      <p:to>
                                        <p:strVal val="visible"/>
                                      </p:to>
                                    </p:set>
                                    <p:animEffect transition="in" filter="fade">
                                      <p:cBhvr>
                                        <p:cTn id="19" dur="1000"/>
                                        <p:tgtEl>
                                          <p:spTgt spid="1048658">
                                            <p:txEl>
                                              <p:pRg st="2" end="2"/>
                                            </p:txEl>
                                          </p:spTgt>
                                        </p:tgtEl>
                                      </p:cBhvr>
                                    </p:animEffect>
                                    <p:anim calcmode="lin" valueType="num">
                                      <p:cBhvr>
                                        <p:cTn id="20" dur="1000" fill="hold"/>
                                        <p:tgtEl>
                                          <p:spTgt spid="104865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04865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1048658">
                                            <p:txEl>
                                              <p:pRg st="3" end="3"/>
                                            </p:txEl>
                                          </p:spTgt>
                                        </p:tgtEl>
                                        <p:attrNameLst>
                                          <p:attrName>style.visibility</p:attrName>
                                        </p:attrNameLst>
                                      </p:cBhvr>
                                      <p:to>
                                        <p:strVal val="visible"/>
                                      </p:to>
                                    </p:set>
                                    <p:animEffect transition="in" filter="fade">
                                      <p:cBhvr>
                                        <p:cTn id="26" dur="1000"/>
                                        <p:tgtEl>
                                          <p:spTgt spid="1048658">
                                            <p:txEl>
                                              <p:pRg st="3" end="3"/>
                                            </p:txEl>
                                          </p:spTgt>
                                        </p:tgtEl>
                                      </p:cBhvr>
                                    </p:animEffect>
                                    <p:anim calcmode="lin" valueType="num">
                                      <p:cBhvr>
                                        <p:cTn id="27" dur="1000" fill="hold"/>
                                        <p:tgtEl>
                                          <p:spTgt spid="104865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048658">
                                            <p:txEl>
                                              <p:pRg st="3" end="3"/>
                                            </p:txEl>
                                          </p:spTgt>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1048658">
                                            <p:txEl>
                                              <p:pRg st="4" end="4"/>
                                            </p:txEl>
                                          </p:spTgt>
                                        </p:tgtEl>
                                        <p:attrNameLst>
                                          <p:attrName>style.visibility</p:attrName>
                                        </p:attrNameLst>
                                      </p:cBhvr>
                                      <p:to>
                                        <p:strVal val="visible"/>
                                      </p:to>
                                    </p:set>
                                    <p:animEffect transition="in" filter="fade">
                                      <p:cBhvr>
                                        <p:cTn id="31" dur="1000"/>
                                        <p:tgtEl>
                                          <p:spTgt spid="1048658">
                                            <p:txEl>
                                              <p:pRg st="4" end="4"/>
                                            </p:txEl>
                                          </p:spTgt>
                                        </p:tgtEl>
                                      </p:cBhvr>
                                    </p:animEffect>
                                    <p:anim calcmode="lin" valueType="num">
                                      <p:cBhvr>
                                        <p:cTn id="32" dur="1000" fill="hold"/>
                                        <p:tgtEl>
                                          <p:spTgt spid="1048658">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048658">
                                            <p:txEl>
                                              <p:pRg st="4" end="4"/>
                                            </p:txEl>
                                          </p:spTgt>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1048658">
                                            <p:txEl>
                                              <p:pRg st="5" end="5"/>
                                            </p:txEl>
                                          </p:spTgt>
                                        </p:tgtEl>
                                        <p:attrNameLst>
                                          <p:attrName>style.visibility</p:attrName>
                                        </p:attrNameLst>
                                      </p:cBhvr>
                                      <p:to>
                                        <p:strVal val="visible"/>
                                      </p:to>
                                    </p:set>
                                    <p:animEffect transition="in" filter="fade">
                                      <p:cBhvr>
                                        <p:cTn id="36" dur="1000"/>
                                        <p:tgtEl>
                                          <p:spTgt spid="1048658">
                                            <p:txEl>
                                              <p:pRg st="5" end="5"/>
                                            </p:txEl>
                                          </p:spTgt>
                                        </p:tgtEl>
                                      </p:cBhvr>
                                    </p:animEffect>
                                    <p:anim calcmode="lin" valueType="num">
                                      <p:cBhvr>
                                        <p:cTn id="37" dur="1000" fill="hold"/>
                                        <p:tgtEl>
                                          <p:spTgt spid="1048658">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1048658">
                                            <p:txEl>
                                              <p:pRg st="5" end="5"/>
                                            </p:txEl>
                                          </p:spTgt>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1048658">
                                            <p:txEl>
                                              <p:pRg st="6" end="6"/>
                                            </p:txEl>
                                          </p:spTgt>
                                        </p:tgtEl>
                                        <p:attrNameLst>
                                          <p:attrName>style.visibility</p:attrName>
                                        </p:attrNameLst>
                                      </p:cBhvr>
                                      <p:to>
                                        <p:strVal val="visible"/>
                                      </p:to>
                                    </p:set>
                                    <p:animEffect transition="in" filter="fade">
                                      <p:cBhvr>
                                        <p:cTn id="41" dur="1000"/>
                                        <p:tgtEl>
                                          <p:spTgt spid="1048658">
                                            <p:txEl>
                                              <p:pRg st="6" end="6"/>
                                            </p:txEl>
                                          </p:spTgt>
                                        </p:tgtEl>
                                      </p:cBhvr>
                                    </p:animEffect>
                                    <p:anim calcmode="lin" valueType="num">
                                      <p:cBhvr>
                                        <p:cTn id="42" dur="1000" fill="hold"/>
                                        <p:tgtEl>
                                          <p:spTgt spid="1048658">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1048658">
                                            <p:txEl>
                                              <p:pRg st="6" end="6"/>
                                            </p:txEl>
                                          </p:spTgt>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1048658">
                                            <p:txEl>
                                              <p:pRg st="7" end="7"/>
                                            </p:txEl>
                                          </p:spTgt>
                                        </p:tgtEl>
                                        <p:attrNameLst>
                                          <p:attrName>style.visibility</p:attrName>
                                        </p:attrNameLst>
                                      </p:cBhvr>
                                      <p:to>
                                        <p:strVal val="visible"/>
                                      </p:to>
                                    </p:set>
                                    <p:animEffect transition="in" filter="fade">
                                      <p:cBhvr>
                                        <p:cTn id="46" dur="1000"/>
                                        <p:tgtEl>
                                          <p:spTgt spid="1048658">
                                            <p:txEl>
                                              <p:pRg st="7" end="7"/>
                                            </p:txEl>
                                          </p:spTgt>
                                        </p:tgtEl>
                                      </p:cBhvr>
                                    </p:animEffect>
                                    <p:anim calcmode="lin" valueType="num">
                                      <p:cBhvr>
                                        <p:cTn id="47" dur="1000" fill="hold"/>
                                        <p:tgtEl>
                                          <p:spTgt spid="1048658">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1048658">
                                            <p:txEl>
                                              <p:pRg st="7" end="7"/>
                                            </p:txEl>
                                          </p:spTgt>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1048658">
                                            <p:txEl>
                                              <p:pRg st="8" end="8"/>
                                            </p:txEl>
                                          </p:spTgt>
                                        </p:tgtEl>
                                        <p:attrNameLst>
                                          <p:attrName>style.visibility</p:attrName>
                                        </p:attrNameLst>
                                      </p:cBhvr>
                                      <p:to>
                                        <p:strVal val="visible"/>
                                      </p:to>
                                    </p:set>
                                    <p:animEffect transition="in" filter="fade">
                                      <p:cBhvr>
                                        <p:cTn id="51" dur="1000"/>
                                        <p:tgtEl>
                                          <p:spTgt spid="1048658">
                                            <p:txEl>
                                              <p:pRg st="8" end="8"/>
                                            </p:txEl>
                                          </p:spTgt>
                                        </p:tgtEl>
                                      </p:cBhvr>
                                    </p:animEffect>
                                    <p:anim calcmode="lin" valueType="num">
                                      <p:cBhvr>
                                        <p:cTn id="52" dur="1000" fill="hold"/>
                                        <p:tgtEl>
                                          <p:spTgt spid="1048658">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1048658">
                                            <p:txEl>
                                              <p:pRg st="8" end="8"/>
                                            </p:txEl>
                                          </p:spTgt>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1048658">
                                            <p:txEl>
                                              <p:pRg st="9" end="9"/>
                                            </p:txEl>
                                          </p:spTgt>
                                        </p:tgtEl>
                                        <p:attrNameLst>
                                          <p:attrName>style.visibility</p:attrName>
                                        </p:attrNameLst>
                                      </p:cBhvr>
                                      <p:to>
                                        <p:strVal val="visible"/>
                                      </p:to>
                                    </p:set>
                                    <p:animEffect transition="in" filter="fade">
                                      <p:cBhvr>
                                        <p:cTn id="56" dur="1000"/>
                                        <p:tgtEl>
                                          <p:spTgt spid="1048658">
                                            <p:txEl>
                                              <p:pRg st="9" end="9"/>
                                            </p:txEl>
                                          </p:spTgt>
                                        </p:tgtEl>
                                      </p:cBhvr>
                                    </p:animEffect>
                                    <p:anim calcmode="lin" valueType="num">
                                      <p:cBhvr>
                                        <p:cTn id="57" dur="1000" fill="hold"/>
                                        <p:tgtEl>
                                          <p:spTgt spid="1048658">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1048658">
                                            <p:txEl>
                                              <p:pRg st="9" end="9"/>
                                            </p:txEl>
                                          </p:spTgt>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048658">
                                            <p:txEl>
                                              <p:pRg st="10" end="10"/>
                                            </p:txEl>
                                          </p:spTgt>
                                        </p:tgtEl>
                                        <p:attrNameLst>
                                          <p:attrName>style.visibility</p:attrName>
                                        </p:attrNameLst>
                                      </p:cBhvr>
                                      <p:to>
                                        <p:strVal val="visible"/>
                                      </p:to>
                                    </p:set>
                                    <p:animEffect transition="in" filter="fade">
                                      <p:cBhvr>
                                        <p:cTn id="61" dur="1000"/>
                                        <p:tgtEl>
                                          <p:spTgt spid="1048658">
                                            <p:txEl>
                                              <p:pRg st="10" end="10"/>
                                            </p:txEl>
                                          </p:spTgt>
                                        </p:tgtEl>
                                      </p:cBhvr>
                                    </p:animEffect>
                                    <p:anim calcmode="lin" valueType="num">
                                      <p:cBhvr>
                                        <p:cTn id="62" dur="1000" fill="hold"/>
                                        <p:tgtEl>
                                          <p:spTgt spid="1048658">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1048658">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9" name="Title 1"/>
          <p:cNvSpPr>
            <a:spLocks noGrp="1"/>
          </p:cNvSpPr>
          <p:nvPr>
            <p:ph type="title"/>
          </p:nvPr>
        </p:nvSpPr>
        <p:spPr/>
        <p:txBody>
          <a:bodyPr/>
          <a:lstStyle/>
          <a:p>
            <a:pPr algn="ctr" rtl="1"/>
            <a:r>
              <a:rPr lang="fa-IR" dirty="0" smtClean="0">
                <a:cs typeface="B Titr" panose="00000700000000000000" pitchFamily="2" charset="-78"/>
              </a:rPr>
              <a:t>انتقال تکنولوژی</a:t>
            </a:r>
            <a:endParaRPr lang="fa-IR" dirty="0">
              <a:cs typeface="B Titr" panose="00000700000000000000" pitchFamily="2" charset="-78"/>
            </a:endParaRPr>
          </a:p>
        </p:txBody>
      </p:sp>
      <p:sp>
        <p:nvSpPr>
          <p:cNvPr id="1048690"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a:cs typeface="B Mitra" panose="00000400000000000000" pitchFamily="2" charset="-78"/>
              </a:rPr>
              <a:t>انتقال موفقیت آمیز تکنولوژی </a:t>
            </a:r>
            <a:endParaRPr lang="fa-IR" sz="1800" b="1" dirty="0" smtClean="0">
              <a:cs typeface="B Mitra" panose="00000400000000000000" pitchFamily="2" charset="-78"/>
            </a:endParaRPr>
          </a:p>
          <a:p>
            <a:pPr algn="r" rtl="1">
              <a:buFont typeface="Wingdings" panose="05000000000000000000" pitchFamily="2" charset="2"/>
              <a:buChar char="ü"/>
            </a:pPr>
            <a:r>
              <a:rPr lang="fa-IR" sz="1600" b="1" dirty="0" smtClean="0">
                <a:solidFill>
                  <a:schemeClr val="bg1"/>
                </a:solidFill>
                <a:latin typeface="Calibri"/>
                <a:cs typeface="B Mitra" panose="00000400000000000000" pitchFamily="2" charset="-78"/>
              </a:rPr>
              <a:t>مدل </a:t>
            </a:r>
            <a:r>
              <a:rPr lang="en-US" sz="1600" b="1" dirty="0" smtClean="0">
                <a:solidFill>
                  <a:schemeClr val="bg1"/>
                </a:solidFill>
                <a:latin typeface="Calibri"/>
                <a:cs typeface="B Mitra" panose="00000400000000000000" pitchFamily="2" charset="-78"/>
              </a:rPr>
              <a:t>7C</a:t>
            </a:r>
            <a:r>
              <a:rPr lang="fa-IR" sz="1600" b="1" dirty="0" smtClean="0">
                <a:solidFill>
                  <a:schemeClr val="bg1"/>
                </a:solidFill>
                <a:latin typeface="Calibri"/>
                <a:cs typeface="B Mitra" panose="00000400000000000000" pitchFamily="2" charset="-78"/>
              </a:rPr>
              <a:t> در انتقال تکنولوژی</a:t>
            </a:r>
          </a:p>
          <a:p>
            <a:pPr algn="r" rtl="1">
              <a:buFont typeface="Wingdings" panose="05000000000000000000" pitchFamily="2" charset="2"/>
              <a:buChar char="ü"/>
            </a:pPr>
            <a:endParaRPr lang="fa-IR" sz="1600" b="1" dirty="0" smtClean="0">
              <a:solidFill>
                <a:schemeClr val="bg1"/>
              </a:solidFill>
              <a:latin typeface="Calibri"/>
              <a:cs typeface="B Mitra" panose="00000400000000000000" pitchFamily="2" charset="-78"/>
            </a:endParaRPr>
          </a:p>
          <a:p>
            <a:pPr marL="0" indent="0" algn="r" rtl="1">
              <a:buNone/>
            </a:pPr>
            <a:r>
              <a:rPr lang="fa-IR" sz="1600" dirty="0" smtClean="0">
                <a:solidFill>
                  <a:schemeClr val="bg1"/>
                </a:solidFill>
                <a:latin typeface="Calibri"/>
                <a:cs typeface="B Mitra" panose="00000400000000000000" pitchFamily="2" charset="-78"/>
              </a:rPr>
              <a:t>3.     انتخاب(</a:t>
            </a:r>
            <a:r>
              <a:rPr lang="en-US" sz="1600" dirty="0" smtClean="0">
                <a:solidFill>
                  <a:schemeClr val="bg1"/>
                </a:solidFill>
                <a:latin typeface="Calibri"/>
                <a:cs typeface="B Mitra" panose="00000400000000000000" pitchFamily="2" charset="-78"/>
              </a:rPr>
              <a:t>Choice</a:t>
            </a:r>
            <a:r>
              <a:rPr lang="fa-IR" sz="1600" dirty="0" smtClean="0">
                <a:solidFill>
                  <a:schemeClr val="bg1"/>
                </a:solidFill>
                <a:latin typeface="Calibri"/>
                <a:cs typeface="B Mitra" panose="00000400000000000000" pitchFamily="2" charset="-78"/>
              </a:rPr>
              <a:t>): </a:t>
            </a:r>
            <a:r>
              <a:rPr lang="en-US" sz="1600" dirty="0" smtClean="0">
                <a:solidFill>
                  <a:schemeClr val="bg1"/>
                </a:solidFill>
                <a:latin typeface="Calibri"/>
                <a:cs typeface="B Mitra" panose="00000400000000000000" pitchFamily="2" charset="-78"/>
              </a:rPr>
              <a:t> </a:t>
            </a:r>
          </a:p>
          <a:p>
            <a:pPr algn="r" rtl="1">
              <a:buFont typeface="Wingdings" panose="05000000000000000000" pitchFamily="2" charset="2"/>
              <a:buChar char="ü"/>
            </a:pPr>
            <a:r>
              <a:rPr lang="fa-IR" sz="1600" dirty="0" smtClean="0">
                <a:solidFill>
                  <a:schemeClr val="bg1"/>
                </a:solidFill>
                <a:latin typeface="Calibri"/>
                <a:cs typeface="B Mitra" panose="00000400000000000000" pitchFamily="2" charset="-78"/>
              </a:rPr>
              <a:t>الزامات </a:t>
            </a:r>
            <a:r>
              <a:rPr lang="fa-IR" sz="1600" dirty="0">
                <a:solidFill>
                  <a:schemeClr val="bg1"/>
                </a:solidFill>
                <a:latin typeface="Calibri"/>
                <a:cs typeface="B Mitra" panose="00000400000000000000" pitchFamily="2" charset="-78"/>
              </a:rPr>
              <a:t>گوناگون در انتخاب تکنولوژی مناسب:</a:t>
            </a:r>
          </a:p>
          <a:p>
            <a:pPr algn="r" rtl="1">
              <a:buFont typeface="Wingdings" panose="05000000000000000000" pitchFamily="2" charset="2"/>
              <a:buChar char="ü"/>
            </a:pPr>
            <a:r>
              <a:rPr lang="fa-IR" sz="1600" dirty="0" smtClean="0">
                <a:solidFill>
                  <a:schemeClr val="bg1"/>
                </a:solidFill>
                <a:latin typeface="Calibri"/>
                <a:cs typeface="B Mitra" panose="00000400000000000000" pitchFamily="2" charset="-78"/>
              </a:rPr>
              <a:t>نیازها </a:t>
            </a:r>
            <a:r>
              <a:rPr lang="fa-IR" sz="1600" dirty="0">
                <a:solidFill>
                  <a:schemeClr val="bg1"/>
                </a:solidFill>
                <a:latin typeface="Calibri"/>
                <a:cs typeface="B Mitra" panose="00000400000000000000" pitchFamily="2" charset="-78"/>
              </a:rPr>
              <a:t>بایستی تعریف، ثبت و درک شوند.</a:t>
            </a:r>
          </a:p>
          <a:p>
            <a:pPr algn="r" rtl="1">
              <a:buFont typeface="Wingdings" panose="05000000000000000000" pitchFamily="2" charset="2"/>
              <a:buChar char="ü"/>
            </a:pPr>
            <a:r>
              <a:rPr lang="fa-IR" sz="1600" dirty="0" smtClean="0">
                <a:solidFill>
                  <a:schemeClr val="bg1"/>
                </a:solidFill>
                <a:latin typeface="Calibri"/>
                <a:cs typeface="B Mitra" panose="00000400000000000000" pitchFamily="2" charset="-78"/>
              </a:rPr>
              <a:t>گزینه </a:t>
            </a:r>
            <a:r>
              <a:rPr lang="fa-IR" sz="1600" dirty="0">
                <a:solidFill>
                  <a:schemeClr val="bg1"/>
                </a:solidFill>
                <a:latin typeface="Calibri"/>
                <a:cs typeface="B Mitra" panose="00000400000000000000" pitchFamily="2" charset="-78"/>
              </a:rPr>
              <a:t>های گوناگون برای تکنولوژی های مناسب (از لحاظ محیطی، اقتصادی و اجتماعی) بایستی مد نظر قرار گیرند.</a:t>
            </a:r>
          </a:p>
          <a:p>
            <a:pPr algn="r" rtl="1">
              <a:buFont typeface="Wingdings" panose="05000000000000000000" pitchFamily="2" charset="2"/>
              <a:buChar char="ü"/>
            </a:pPr>
            <a:r>
              <a:rPr lang="fa-IR" sz="1600" dirty="0" smtClean="0">
                <a:solidFill>
                  <a:schemeClr val="bg1"/>
                </a:solidFill>
                <a:latin typeface="Calibri"/>
                <a:cs typeface="B Mitra" panose="00000400000000000000" pitchFamily="2" charset="-78"/>
              </a:rPr>
              <a:t>روشهای </a:t>
            </a:r>
            <a:r>
              <a:rPr lang="fa-IR" sz="1600" dirty="0">
                <a:solidFill>
                  <a:schemeClr val="bg1"/>
                </a:solidFill>
                <a:latin typeface="Calibri"/>
                <a:cs typeface="B Mitra" panose="00000400000000000000" pitchFamily="2" charset="-78"/>
              </a:rPr>
              <a:t>منطقی و کاربردی جهت تسریع انتخاب تکنولوژی بهینه به کار گرفته شود.</a:t>
            </a:r>
          </a:p>
          <a:p>
            <a:pPr algn="r" rtl="1">
              <a:buFont typeface="Wingdings" panose="05000000000000000000" pitchFamily="2" charset="2"/>
              <a:buChar char="ü"/>
            </a:pPr>
            <a:r>
              <a:rPr lang="fa-IR" sz="1600" dirty="0" smtClean="0">
                <a:solidFill>
                  <a:schemeClr val="bg1"/>
                </a:solidFill>
                <a:latin typeface="Calibri"/>
                <a:cs typeface="B Mitra" panose="00000400000000000000" pitchFamily="2" charset="-78"/>
              </a:rPr>
              <a:t>توانایی </a:t>
            </a:r>
            <a:r>
              <a:rPr lang="fa-IR" sz="1600" dirty="0">
                <a:solidFill>
                  <a:schemeClr val="bg1"/>
                </a:solidFill>
                <a:latin typeface="Calibri"/>
                <a:cs typeface="B Mitra" panose="00000400000000000000" pitchFamily="2" charset="-78"/>
              </a:rPr>
              <a:t>لازم برای استفاده از تمام ظرفیت های بالقوه تکنولوژی بدون آثار مخرب جانبی بایستی وجود داشته باشد</a:t>
            </a:r>
            <a:r>
              <a:rPr lang="fa-IR" sz="1600" dirty="0" smtClean="0">
                <a:solidFill>
                  <a:schemeClr val="bg1"/>
                </a:solidFill>
                <a:latin typeface="Calibri"/>
                <a:cs typeface="B Mitra" panose="00000400000000000000" pitchFamily="2" charset="-78"/>
              </a:rPr>
              <a:t>.</a:t>
            </a:r>
            <a:endParaRPr lang="fa-IR" sz="1600" dirty="0">
              <a:solidFill>
                <a:schemeClr val="bg1"/>
              </a:solidFill>
              <a:latin typeface="Calibri"/>
              <a:cs typeface="B Mitra" panose="00000400000000000000" pitchFamily="2" charset="-78"/>
            </a:endParaRPr>
          </a:p>
        </p:txBody>
      </p:sp>
      <p:pic>
        <p:nvPicPr>
          <p:cNvPr id="2097240"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41"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42" name="Picture 5"/>
          <p:cNvPicPr>
            <a:picLocks noChangeAspect="1"/>
          </p:cNvPicPr>
          <p:nvPr/>
        </p:nvPicPr>
        <p:blipFill>
          <a:blip r:embed="rId3"/>
          <a:stretch>
            <a:fillRect/>
          </a:stretch>
        </p:blipFill>
        <p:spPr>
          <a:xfrm>
            <a:off x="0" y="0"/>
            <a:ext cx="707137" cy="707137"/>
          </a:xfrm>
          <a:prstGeom prst="rect">
            <a:avLst/>
          </a:prstGeom>
        </p:spPr>
      </p:pic>
    </p:spTree>
    <p:extLst>
      <p:ext uri="{BB962C8B-B14F-4D97-AF65-F5344CB8AC3E}">
        <p14:creationId xmlns:p14="http://schemas.microsoft.com/office/powerpoint/2010/main" val="37968624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690">
                                            <p:txEl>
                                              <p:pRg st="0" end="0"/>
                                            </p:txEl>
                                          </p:spTgt>
                                        </p:tgtEl>
                                      </p:cBhvr>
                                    </p:animEffect>
                                    <p:animScale>
                                      <p:cBhvr>
                                        <p:cTn id="7" dur="250" autoRev="1" fill="hold"/>
                                        <p:tgtEl>
                                          <p:spTgt spid="1048690">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048690">
                                            <p:txEl>
                                              <p:pRg st="1" end="1"/>
                                            </p:txEl>
                                          </p:spTgt>
                                        </p:tgtEl>
                                      </p:cBhvr>
                                    </p:animEffect>
                                    <p:animScale>
                                      <p:cBhvr>
                                        <p:cTn id="10" dur="250" autoRev="1" fill="hold"/>
                                        <p:tgtEl>
                                          <p:spTgt spid="1048690">
                                            <p:txEl>
                                              <p:pRg st="1" end="1"/>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48690">
                                            <p:txEl>
                                              <p:pRg st="3" end="3"/>
                                            </p:txEl>
                                          </p:spTgt>
                                        </p:tgtEl>
                                        <p:attrNameLst>
                                          <p:attrName>style.visibility</p:attrName>
                                        </p:attrNameLst>
                                      </p:cBhvr>
                                      <p:to>
                                        <p:strVal val="visible"/>
                                      </p:to>
                                    </p:set>
                                    <p:animEffect transition="in" filter="wipe(down)">
                                      <p:cBhvr>
                                        <p:cTn id="15" dur="500"/>
                                        <p:tgtEl>
                                          <p:spTgt spid="1048690">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048690">
                                            <p:txEl>
                                              <p:pRg st="4" end="4"/>
                                            </p:txEl>
                                          </p:spTgt>
                                        </p:tgtEl>
                                        <p:attrNameLst>
                                          <p:attrName>style.visibility</p:attrName>
                                        </p:attrNameLst>
                                      </p:cBhvr>
                                      <p:to>
                                        <p:strVal val="visible"/>
                                      </p:to>
                                    </p:set>
                                    <p:animEffect transition="in" filter="wipe(down)">
                                      <p:cBhvr>
                                        <p:cTn id="18" dur="500"/>
                                        <p:tgtEl>
                                          <p:spTgt spid="1048690">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048690">
                                            <p:txEl>
                                              <p:pRg st="5" end="5"/>
                                            </p:txEl>
                                          </p:spTgt>
                                        </p:tgtEl>
                                        <p:attrNameLst>
                                          <p:attrName>style.visibility</p:attrName>
                                        </p:attrNameLst>
                                      </p:cBhvr>
                                      <p:to>
                                        <p:strVal val="visible"/>
                                      </p:to>
                                    </p:set>
                                    <p:animEffect transition="in" filter="wipe(down)">
                                      <p:cBhvr>
                                        <p:cTn id="21" dur="500"/>
                                        <p:tgtEl>
                                          <p:spTgt spid="1048690">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048690">
                                            <p:txEl>
                                              <p:pRg st="6" end="6"/>
                                            </p:txEl>
                                          </p:spTgt>
                                        </p:tgtEl>
                                        <p:attrNameLst>
                                          <p:attrName>style.visibility</p:attrName>
                                        </p:attrNameLst>
                                      </p:cBhvr>
                                      <p:to>
                                        <p:strVal val="visible"/>
                                      </p:to>
                                    </p:set>
                                    <p:animEffect transition="in" filter="wipe(down)">
                                      <p:cBhvr>
                                        <p:cTn id="24" dur="500"/>
                                        <p:tgtEl>
                                          <p:spTgt spid="1048690">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1048690">
                                            <p:txEl>
                                              <p:pRg st="7" end="7"/>
                                            </p:txEl>
                                          </p:spTgt>
                                        </p:tgtEl>
                                        <p:attrNameLst>
                                          <p:attrName>style.visibility</p:attrName>
                                        </p:attrNameLst>
                                      </p:cBhvr>
                                      <p:to>
                                        <p:strVal val="visible"/>
                                      </p:to>
                                    </p:set>
                                    <p:animEffect transition="in" filter="wipe(down)">
                                      <p:cBhvr>
                                        <p:cTn id="27" dur="500"/>
                                        <p:tgtEl>
                                          <p:spTgt spid="1048690">
                                            <p:txEl>
                                              <p:pRg st="7" end="7"/>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1048690">
                                            <p:txEl>
                                              <p:pRg st="8" end="8"/>
                                            </p:txEl>
                                          </p:spTgt>
                                        </p:tgtEl>
                                        <p:attrNameLst>
                                          <p:attrName>style.visibility</p:attrName>
                                        </p:attrNameLst>
                                      </p:cBhvr>
                                      <p:to>
                                        <p:strVal val="visible"/>
                                      </p:to>
                                    </p:set>
                                    <p:animEffect transition="in" filter="wipe(down)">
                                      <p:cBhvr>
                                        <p:cTn id="30" dur="500"/>
                                        <p:tgtEl>
                                          <p:spTgt spid="104869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9" name="Title 1"/>
          <p:cNvSpPr>
            <a:spLocks noGrp="1"/>
          </p:cNvSpPr>
          <p:nvPr>
            <p:ph type="title"/>
          </p:nvPr>
        </p:nvSpPr>
        <p:spPr/>
        <p:txBody>
          <a:bodyPr/>
          <a:lstStyle/>
          <a:p>
            <a:pPr algn="ctr" rtl="1"/>
            <a:r>
              <a:rPr lang="fa-IR" dirty="0" smtClean="0">
                <a:cs typeface="B Titr" panose="00000700000000000000" pitchFamily="2" charset="-78"/>
              </a:rPr>
              <a:t>انتقال تکنولوژی</a:t>
            </a:r>
            <a:endParaRPr lang="fa-IR" dirty="0">
              <a:cs typeface="B Titr" panose="00000700000000000000" pitchFamily="2" charset="-78"/>
            </a:endParaRPr>
          </a:p>
        </p:txBody>
      </p:sp>
      <p:sp>
        <p:nvSpPr>
          <p:cNvPr id="1048690"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a:cs typeface="B Mitra" panose="00000400000000000000" pitchFamily="2" charset="-78"/>
              </a:rPr>
              <a:t>انتقال موفقیت آمیز تکنولوژی </a:t>
            </a:r>
            <a:endParaRPr lang="fa-IR" sz="1800" b="1" dirty="0" smtClean="0">
              <a:cs typeface="B Mitra" panose="00000400000000000000" pitchFamily="2" charset="-78"/>
            </a:endParaRPr>
          </a:p>
          <a:p>
            <a:pPr algn="r" rtl="1">
              <a:buFont typeface="Wingdings" panose="05000000000000000000" pitchFamily="2" charset="2"/>
              <a:buChar char="ü"/>
            </a:pPr>
            <a:r>
              <a:rPr lang="fa-IR" sz="1600" b="1" dirty="0" smtClean="0">
                <a:solidFill>
                  <a:schemeClr val="bg1"/>
                </a:solidFill>
                <a:latin typeface="Calibri"/>
                <a:cs typeface="B Mitra" panose="00000400000000000000" pitchFamily="2" charset="-78"/>
              </a:rPr>
              <a:t>مدل </a:t>
            </a:r>
            <a:r>
              <a:rPr lang="en-US" sz="1600" b="1" dirty="0" smtClean="0">
                <a:solidFill>
                  <a:schemeClr val="bg1"/>
                </a:solidFill>
                <a:latin typeface="Calibri"/>
                <a:cs typeface="B Mitra" panose="00000400000000000000" pitchFamily="2" charset="-78"/>
              </a:rPr>
              <a:t>7C</a:t>
            </a:r>
            <a:r>
              <a:rPr lang="fa-IR" sz="1600" b="1" dirty="0" smtClean="0">
                <a:solidFill>
                  <a:schemeClr val="bg1"/>
                </a:solidFill>
                <a:latin typeface="Calibri"/>
                <a:cs typeface="B Mitra" panose="00000400000000000000" pitchFamily="2" charset="-78"/>
              </a:rPr>
              <a:t> در انتقال تکنولوژی</a:t>
            </a:r>
            <a:endParaRPr lang="fa-IR" sz="1600" dirty="0" smtClean="0">
              <a:solidFill>
                <a:schemeClr val="bg1"/>
              </a:solidFill>
              <a:latin typeface="Calibri"/>
              <a:cs typeface="B Mitra" panose="00000400000000000000" pitchFamily="2" charset="-78"/>
            </a:endParaRPr>
          </a:p>
          <a:p>
            <a:pPr marL="0" indent="0" algn="r" rtl="1">
              <a:buNone/>
            </a:pPr>
            <a:r>
              <a:rPr lang="fa-IR" sz="1600" dirty="0" smtClean="0">
                <a:solidFill>
                  <a:schemeClr val="bg1"/>
                </a:solidFill>
                <a:latin typeface="Calibri"/>
                <a:cs typeface="B Mitra" panose="00000400000000000000" pitchFamily="2" charset="-78"/>
              </a:rPr>
              <a:t>4.     اطمینان(</a:t>
            </a:r>
            <a:r>
              <a:rPr lang="en-US" sz="1600" dirty="0" smtClean="0">
                <a:solidFill>
                  <a:schemeClr val="bg1"/>
                </a:solidFill>
                <a:latin typeface="Calibri"/>
                <a:cs typeface="B Mitra" panose="00000400000000000000" pitchFamily="2" charset="-78"/>
              </a:rPr>
              <a:t>Certainty</a:t>
            </a:r>
            <a:r>
              <a:rPr lang="fa-IR" sz="1600" dirty="0" smtClean="0">
                <a:solidFill>
                  <a:schemeClr val="bg1"/>
                </a:solidFill>
                <a:latin typeface="Calibri"/>
                <a:cs typeface="B Mitra" panose="00000400000000000000" pitchFamily="2" charset="-78"/>
              </a:rPr>
              <a:t>):</a:t>
            </a:r>
            <a:endParaRPr lang="en-US" sz="1600" dirty="0" smtClean="0">
              <a:solidFill>
                <a:schemeClr val="bg1"/>
              </a:solidFill>
              <a:latin typeface="Calibri"/>
              <a:cs typeface="B Mitra" panose="00000400000000000000" pitchFamily="2" charset="-78"/>
            </a:endParaRPr>
          </a:p>
          <a:p>
            <a:pPr marL="0" indent="0" algn="r" rtl="1">
              <a:buNone/>
            </a:pPr>
            <a:r>
              <a:rPr lang="en-US" sz="1600" dirty="0" smtClean="0">
                <a:solidFill>
                  <a:schemeClr val="bg1"/>
                </a:solidFill>
                <a:latin typeface="Calibri"/>
                <a:cs typeface="B Mitra" panose="00000400000000000000" pitchFamily="2" charset="-78"/>
              </a:rPr>
              <a:t>  </a:t>
            </a:r>
            <a:r>
              <a:rPr lang="fa-IR" sz="1600" dirty="0" smtClean="0">
                <a:solidFill>
                  <a:schemeClr val="bg1"/>
                </a:solidFill>
                <a:latin typeface="Calibri"/>
                <a:cs typeface="B Mitra" panose="00000400000000000000" pitchFamily="2" charset="-78"/>
              </a:rPr>
              <a:t>پائین بودن سطح اطمینان و در پی آن افزایش ریسک، چه واقعی و چه درک شده، هر دو از موانع عمده بر سر راه انتقال تکنولوژی به شمار می روند.</a:t>
            </a:r>
          </a:p>
          <a:p>
            <a:pPr marL="0" indent="0" algn="r" rtl="1">
              <a:buNone/>
            </a:pPr>
            <a:r>
              <a:rPr lang="fa-IR" sz="1600" dirty="0" smtClean="0">
                <a:solidFill>
                  <a:schemeClr val="bg1"/>
                </a:solidFill>
                <a:latin typeface="Calibri"/>
                <a:cs typeface="B Mitra" panose="00000400000000000000" pitchFamily="2" charset="-78"/>
              </a:rPr>
              <a:t>عوامل کلان اقتصادی که نشان دهنده عدم قطعیت پایین می باشند ؛</a:t>
            </a:r>
          </a:p>
          <a:p>
            <a:pPr algn="r" rtl="1">
              <a:buFont typeface="Wingdings" panose="05000000000000000000" pitchFamily="2" charset="2"/>
              <a:buChar char="ü"/>
            </a:pPr>
            <a:r>
              <a:rPr lang="fa-IR" sz="1600" dirty="0" smtClean="0">
                <a:solidFill>
                  <a:schemeClr val="bg1"/>
                </a:solidFill>
                <a:latin typeface="Calibri"/>
                <a:cs typeface="B Mitra" panose="00000400000000000000" pitchFamily="2" charset="-78"/>
              </a:rPr>
              <a:t>تورم پائین</a:t>
            </a:r>
          </a:p>
          <a:p>
            <a:pPr algn="r" rtl="1">
              <a:buFont typeface="Wingdings" panose="05000000000000000000" pitchFamily="2" charset="2"/>
              <a:buChar char="ü"/>
            </a:pPr>
            <a:r>
              <a:rPr lang="fa-IR" sz="1600" dirty="0" smtClean="0">
                <a:solidFill>
                  <a:schemeClr val="bg1"/>
                </a:solidFill>
                <a:latin typeface="Calibri"/>
                <a:cs typeface="B Mitra" panose="00000400000000000000" pitchFamily="2" charset="-78"/>
              </a:rPr>
              <a:t>نرخ </a:t>
            </a:r>
            <a:r>
              <a:rPr lang="fa-IR" sz="1600" dirty="0">
                <a:solidFill>
                  <a:schemeClr val="bg1"/>
                </a:solidFill>
                <a:latin typeface="Calibri"/>
                <a:cs typeface="B Mitra" panose="00000400000000000000" pitchFamily="2" charset="-78"/>
              </a:rPr>
              <a:t>پایدار و واقعی ارز و بهره</a:t>
            </a:r>
          </a:p>
          <a:p>
            <a:pPr algn="r" rtl="1">
              <a:buFont typeface="Wingdings" panose="05000000000000000000" pitchFamily="2" charset="2"/>
              <a:buChar char="ü"/>
            </a:pPr>
            <a:r>
              <a:rPr lang="fa-IR" sz="1600" dirty="0" smtClean="0">
                <a:solidFill>
                  <a:schemeClr val="bg1"/>
                </a:solidFill>
                <a:latin typeface="Calibri"/>
                <a:cs typeface="B Mitra" panose="00000400000000000000" pitchFamily="2" charset="-78"/>
              </a:rPr>
              <a:t>قیمت </a:t>
            </a:r>
            <a:r>
              <a:rPr lang="fa-IR" sz="1600" dirty="0">
                <a:solidFill>
                  <a:schemeClr val="bg1"/>
                </a:solidFill>
                <a:latin typeface="Calibri"/>
                <a:cs typeface="B Mitra" panose="00000400000000000000" pitchFamily="2" charset="-78"/>
              </a:rPr>
              <a:t>گذاری واقعی بر مبنای داده ها و فرآیند ایجاد تکنولوژی</a:t>
            </a:r>
          </a:p>
          <a:p>
            <a:pPr algn="r" rtl="1">
              <a:buFont typeface="Wingdings" panose="05000000000000000000" pitchFamily="2" charset="2"/>
              <a:buChar char="ü"/>
            </a:pPr>
            <a:r>
              <a:rPr lang="fa-IR" sz="1600" dirty="0" smtClean="0">
                <a:solidFill>
                  <a:schemeClr val="bg1"/>
                </a:solidFill>
                <a:latin typeface="Calibri"/>
                <a:cs typeface="B Mitra" panose="00000400000000000000" pitchFamily="2" charset="-78"/>
              </a:rPr>
              <a:t>حذف </a:t>
            </a:r>
            <a:r>
              <a:rPr lang="fa-IR" sz="1600" dirty="0">
                <a:solidFill>
                  <a:schemeClr val="bg1"/>
                </a:solidFill>
                <a:latin typeface="Calibri"/>
                <a:cs typeface="B Mitra" panose="00000400000000000000" pitchFamily="2" charset="-78"/>
              </a:rPr>
              <a:t>کنترل همه جانبه دولت</a:t>
            </a:r>
          </a:p>
          <a:p>
            <a:pPr algn="r" rtl="1">
              <a:buFont typeface="Wingdings" panose="05000000000000000000" pitchFamily="2" charset="2"/>
              <a:buChar char="ü"/>
            </a:pPr>
            <a:r>
              <a:rPr lang="fa-IR" sz="1600" dirty="0" smtClean="0">
                <a:solidFill>
                  <a:schemeClr val="bg1"/>
                </a:solidFill>
                <a:latin typeface="Calibri"/>
                <a:cs typeface="B Mitra" panose="00000400000000000000" pitchFamily="2" charset="-78"/>
              </a:rPr>
              <a:t>امکان </a:t>
            </a:r>
            <a:r>
              <a:rPr lang="fa-IR" sz="1600" dirty="0">
                <a:solidFill>
                  <a:schemeClr val="bg1"/>
                </a:solidFill>
                <a:latin typeface="Calibri"/>
                <a:cs typeface="B Mitra" panose="00000400000000000000" pitchFamily="2" charset="-78"/>
              </a:rPr>
              <a:t>انتقال آزاد سرمایه</a:t>
            </a:r>
          </a:p>
          <a:p>
            <a:pPr algn="r" rtl="1">
              <a:buFont typeface="Wingdings" panose="05000000000000000000" pitchFamily="2" charset="2"/>
              <a:buChar char="ü"/>
            </a:pPr>
            <a:r>
              <a:rPr lang="fa-IR" sz="1600" dirty="0" smtClean="0">
                <a:solidFill>
                  <a:schemeClr val="bg1"/>
                </a:solidFill>
                <a:latin typeface="Calibri"/>
                <a:cs typeface="B Mitra" panose="00000400000000000000" pitchFamily="2" charset="-78"/>
              </a:rPr>
              <a:t>بازار </a:t>
            </a:r>
            <a:r>
              <a:rPr lang="fa-IR" sz="1600" dirty="0">
                <a:solidFill>
                  <a:schemeClr val="bg1"/>
                </a:solidFill>
                <a:latin typeface="Calibri"/>
                <a:cs typeface="B Mitra" panose="00000400000000000000" pitchFamily="2" charset="-78"/>
              </a:rPr>
              <a:t>رقابتی</a:t>
            </a:r>
          </a:p>
          <a:p>
            <a:pPr algn="r" rtl="1">
              <a:buFont typeface="Wingdings" panose="05000000000000000000" pitchFamily="2" charset="2"/>
              <a:buChar char="ü"/>
            </a:pPr>
            <a:r>
              <a:rPr lang="fa-IR" sz="1600" dirty="0" smtClean="0">
                <a:solidFill>
                  <a:schemeClr val="bg1"/>
                </a:solidFill>
                <a:latin typeface="Calibri"/>
                <a:cs typeface="B Mitra" panose="00000400000000000000" pitchFamily="2" charset="-78"/>
              </a:rPr>
              <a:t>سیاست </a:t>
            </a:r>
            <a:r>
              <a:rPr lang="fa-IR" sz="1600" dirty="0">
                <a:solidFill>
                  <a:schemeClr val="bg1"/>
                </a:solidFill>
                <a:latin typeface="Calibri"/>
                <a:cs typeface="B Mitra" panose="00000400000000000000" pitchFamily="2" charset="-78"/>
              </a:rPr>
              <a:t>های شفاف سرمایه گذاری خارجی و تجارت </a:t>
            </a:r>
            <a:r>
              <a:rPr lang="fa-IR" sz="1600" dirty="0" smtClean="0">
                <a:solidFill>
                  <a:schemeClr val="bg1"/>
                </a:solidFill>
                <a:latin typeface="Calibri"/>
                <a:cs typeface="B Mitra" panose="00000400000000000000" pitchFamily="2" charset="-78"/>
              </a:rPr>
              <a:t>آزاد</a:t>
            </a:r>
            <a:endParaRPr lang="fa-IR" sz="1600" dirty="0">
              <a:solidFill>
                <a:schemeClr val="bg1"/>
              </a:solidFill>
              <a:cs typeface="B Mitra" panose="00000400000000000000" pitchFamily="2" charset="-78"/>
            </a:endParaRPr>
          </a:p>
        </p:txBody>
      </p:sp>
      <p:pic>
        <p:nvPicPr>
          <p:cNvPr id="2097240"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41"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42" name="Picture 5"/>
          <p:cNvPicPr>
            <a:picLocks noChangeAspect="1"/>
          </p:cNvPicPr>
          <p:nvPr/>
        </p:nvPicPr>
        <p:blipFill>
          <a:blip r:embed="rId3"/>
          <a:stretch>
            <a:fillRect/>
          </a:stretch>
        </p:blipFill>
        <p:spPr>
          <a:xfrm>
            <a:off x="0" y="0"/>
            <a:ext cx="707137" cy="707137"/>
          </a:xfrm>
          <a:prstGeom prst="rect">
            <a:avLst/>
          </a:prstGeom>
        </p:spPr>
      </p:pic>
    </p:spTree>
    <p:extLst>
      <p:ext uri="{BB962C8B-B14F-4D97-AF65-F5344CB8AC3E}">
        <p14:creationId xmlns:p14="http://schemas.microsoft.com/office/powerpoint/2010/main" val="22923466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690">
                                            <p:txEl>
                                              <p:pRg st="0" end="0"/>
                                            </p:txEl>
                                          </p:spTgt>
                                        </p:tgtEl>
                                      </p:cBhvr>
                                    </p:animEffect>
                                    <p:animScale>
                                      <p:cBhvr>
                                        <p:cTn id="7" dur="250" autoRev="1" fill="hold"/>
                                        <p:tgtEl>
                                          <p:spTgt spid="1048690">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048690">
                                            <p:txEl>
                                              <p:pRg st="1" end="1"/>
                                            </p:txEl>
                                          </p:spTgt>
                                        </p:tgtEl>
                                      </p:cBhvr>
                                    </p:animEffect>
                                    <p:animScale>
                                      <p:cBhvr>
                                        <p:cTn id="10" dur="250" autoRev="1" fill="hold"/>
                                        <p:tgtEl>
                                          <p:spTgt spid="1048690">
                                            <p:txEl>
                                              <p:pRg st="1" end="1"/>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48690">
                                            <p:txEl>
                                              <p:pRg st="2" end="2"/>
                                            </p:txEl>
                                          </p:spTgt>
                                        </p:tgtEl>
                                        <p:attrNameLst>
                                          <p:attrName>style.visibility</p:attrName>
                                        </p:attrNameLst>
                                      </p:cBhvr>
                                      <p:to>
                                        <p:strVal val="visible"/>
                                      </p:to>
                                    </p:set>
                                    <p:animEffect transition="in" filter="wipe(down)">
                                      <p:cBhvr>
                                        <p:cTn id="15" dur="500"/>
                                        <p:tgtEl>
                                          <p:spTgt spid="1048690">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048690">
                                            <p:txEl>
                                              <p:pRg st="3" end="3"/>
                                            </p:txEl>
                                          </p:spTgt>
                                        </p:tgtEl>
                                        <p:attrNameLst>
                                          <p:attrName>style.visibility</p:attrName>
                                        </p:attrNameLst>
                                      </p:cBhvr>
                                      <p:to>
                                        <p:strVal val="visible"/>
                                      </p:to>
                                    </p:set>
                                    <p:animEffect transition="in" filter="wipe(down)">
                                      <p:cBhvr>
                                        <p:cTn id="18" dur="500"/>
                                        <p:tgtEl>
                                          <p:spTgt spid="1048690">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048690">
                                            <p:txEl>
                                              <p:pRg st="4" end="4"/>
                                            </p:txEl>
                                          </p:spTgt>
                                        </p:tgtEl>
                                        <p:attrNameLst>
                                          <p:attrName>style.visibility</p:attrName>
                                        </p:attrNameLst>
                                      </p:cBhvr>
                                      <p:to>
                                        <p:strVal val="visible"/>
                                      </p:to>
                                    </p:set>
                                    <p:animEffect transition="in" filter="wipe(down)">
                                      <p:cBhvr>
                                        <p:cTn id="21" dur="500"/>
                                        <p:tgtEl>
                                          <p:spTgt spid="1048690">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048690">
                                            <p:txEl>
                                              <p:pRg st="5" end="5"/>
                                            </p:txEl>
                                          </p:spTgt>
                                        </p:tgtEl>
                                        <p:attrNameLst>
                                          <p:attrName>style.visibility</p:attrName>
                                        </p:attrNameLst>
                                      </p:cBhvr>
                                      <p:to>
                                        <p:strVal val="visible"/>
                                      </p:to>
                                    </p:set>
                                    <p:animEffect transition="in" filter="wipe(down)">
                                      <p:cBhvr>
                                        <p:cTn id="24" dur="500"/>
                                        <p:tgtEl>
                                          <p:spTgt spid="1048690">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1048690">
                                            <p:txEl>
                                              <p:pRg st="6" end="6"/>
                                            </p:txEl>
                                          </p:spTgt>
                                        </p:tgtEl>
                                        <p:attrNameLst>
                                          <p:attrName>style.visibility</p:attrName>
                                        </p:attrNameLst>
                                      </p:cBhvr>
                                      <p:to>
                                        <p:strVal val="visible"/>
                                      </p:to>
                                    </p:set>
                                    <p:animEffect transition="in" filter="wipe(down)">
                                      <p:cBhvr>
                                        <p:cTn id="27" dur="500"/>
                                        <p:tgtEl>
                                          <p:spTgt spid="1048690">
                                            <p:txEl>
                                              <p:pRg st="6" end="6"/>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1048690">
                                            <p:txEl>
                                              <p:pRg st="7" end="7"/>
                                            </p:txEl>
                                          </p:spTgt>
                                        </p:tgtEl>
                                        <p:attrNameLst>
                                          <p:attrName>style.visibility</p:attrName>
                                        </p:attrNameLst>
                                      </p:cBhvr>
                                      <p:to>
                                        <p:strVal val="visible"/>
                                      </p:to>
                                    </p:set>
                                    <p:animEffect transition="in" filter="wipe(down)">
                                      <p:cBhvr>
                                        <p:cTn id="30" dur="500"/>
                                        <p:tgtEl>
                                          <p:spTgt spid="1048690">
                                            <p:txEl>
                                              <p:pRg st="7" end="7"/>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1048690">
                                            <p:txEl>
                                              <p:pRg st="8" end="8"/>
                                            </p:txEl>
                                          </p:spTgt>
                                        </p:tgtEl>
                                        <p:attrNameLst>
                                          <p:attrName>style.visibility</p:attrName>
                                        </p:attrNameLst>
                                      </p:cBhvr>
                                      <p:to>
                                        <p:strVal val="visible"/>
                                      </p:to>
                                    </p:set>
                                    <p:animEffect transition="in" filter="wipe(down)">
                                      <p:cBhvr>
                                        <p:cTn id="33" dur="500"/>
                                        <p:tgtEl>
                                          <p:spTgt spid="1048690">
                                            <p:txEl>
                                              <p:pRg st="8" end="8"/>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1048690">
                                            <p:txEl>
                                              <p:pRg st="9" end="9"/>
                                            </p:txEl>
                                          </p:spTgt>
                                        </p:tgtEl>
                                        <p:attrNameLst>
                                          <p:attrName>style.visibility</p:attrName>
                                        </p:attrNameLst>
                                      </p:cBhvr>
                                      <p:to>
                                        <p:strVal val="visible"/>
                                      </p:to>
                                    </p:set>
                                    <p:animEffect transition="in" filter="wipe(down)">
                                      <p:cBhvr>
                                        <p:cTn id="36" dur="500"/>
                                        <p:tgtEl>
                                          <p:spTgt spid="1048690">
                                            <p:txEl>
                                              <p:pRg st="9" end="9"/>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1048690">
                                            <p:txEl>
                                              <p:pRg st="10" end="10"/>
                                            </p:txEl>
                                          </p:spTgt>
                                        </p:tgtEl>
                                        <p:attrNameLst>
                                          <p:attrName>style.visibility</p:attrName>
                                        </p:attrNameLst>
                                      </p:cBhvr>
                                      <p:to>
                                        <p:strVal val="visible"/>
                                      </p:to>
                                    </p:set>
                                    <p:animEffect transition="in" filter="wipe(down)">
                                      <p:cBhvr>
                                        <p:cTn id="39" dur="500"/>
                                        <p:tgtEl>
                                          <p:spTgt spid="1048690">
                                            <p:txEl>
                                              <p:pRg st="10" end="10"/>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1048690">
                                            <p:txEl>
                                              <p:pRg st="11" end="11"/>
                                            </p:txEl>
                                          </p:spTgt>
                                        </p:tgtEl>
                                        <p:attrNameLst>
                                          <p:attrName>style.visibility</p:attrName>
                                        </p:attrNameLst>
                                      </p:cBhvr>
                                      <p:to>
                                        <p:strVal val="visible"/>
                                      </p:to>
                                    </p:set>
                                    <p:animEffect transition="in" filter="wipe(down)">
                                      <p:cBhvr>
                                        <p:cTn id="42" dur="500"/>
                                        <p:tgtEl>
                                          <p:spTgt spid="104869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9" name="Title 1"/>
          <p:cNvSpPr>
            <a:spLocks noGrp="1"/>
          </p:cNvSpPr>
          <p:nvPr>
            <p:ph type="title"/>
          </p:nvPr>
        </p:nvSpPr>
        <p:spPr/>
        <p:txBody>
          <a:bodyPr/>
          <a:lstStyle/>
          <a:p>
            <a:pPr algn="ctr" rtl="1"/>
            <a:r>
              <a:rPr lang="fa-IR" dirty="0" smtClean="0">
                <a:cs typeface="B Titr" panose="00000700000000000000" pitchFamily="2" charset="-78"/>
              </a:rPr>
              <a:t>انتقال تکنولوژی</a:t>
            </a:r>
            <a:endParaRPr lang="fa-IR" dirty="0">
              <a:cs typeface="B Titr" panose="00000700000000000000" pitchFamily="2" charset="-78"/>
            </a:endParaRPr>
          </a:p>
        </p:txBody>
      </p:sp>
      <p:sp>
        <p:nvSpPr>
          <p:cNvPr id="1048690"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a:cs typeface="B Mitra" panose="00000400000000000000" pitchFamily="2" charset="-78"/>
              </a:rPr>
              <a:t>انتقال موفقیت آمیز تکنولوژی </a:t>
            </a:r>
            <a:endParaRPr lang="fa-IR" sz="1800" b="1" dirty="0" smtClean="0">
              <a:cs typeface="B Mitra" panose="00000400000000000000" pitchFamily="2" charset="-78"/>
            </a:endParaRPr>
          </a:p>
          <a:p>
            <a:pPr algn="r" rtl="1">
              <a:buFont typeface="Wingdings" panose="05000000000000000000" pitchFamily="2" charset="2"/>
              <a:buChar char="ü"/>
            </a:pPr>
            <a:r>
              <a:rPr lang="fa-IR" sz="1600" b="1" dirty="0" smtClean="0">
                <a:solidFill>
                  <a:schemeClr val="bg1"/>
                </a:solidFill>
                <a:latin typeface="Calibri"/>
                <a:cs typeface="B Mitra" panose="00000400000000000000" pitchFamily="2" charset="-78"/>
              </a:rPr>
              <a:t>مدل </a:t>
            </a:r>
            <a:r>
              <a:rPr lang="en-US" sz="1600" b="1" dirty="0" smtClean="0">
                <a:solidFill>
                  <a:schemeClr val="bg1"/>
                </a:solidFill>
                <a:latin typeface="Calibri"/>
                <a:cs typeface="B Mitra" panose="00000400000000000000" pitchFamily="2" charset="-78"/>
              </a:rPr>
              <a:t>7C</a:t>
            </a:r>
            <a:r>
              <a:rPr lang="fa-IR" sz="1600" b="1" dirty="0" smtClean="0">
                <a:solidFill>
                  <a:schemeClr val="bg1"/>
                </a:solidFill>
                <a:latin typeface="Calibri"/>
                <a:cs typeface="B Mitra" panose="00000400000000000000" pitchFamily="2" charset="-78"/>
              </a:rPr>
              <a:t> در انتقال تکنولوژی</a:t>
            </a:r>
          </a:p>
          <a:p>
            <a:pPr algn="r" rtl="1">
              <a:buFont typeface="Wingdings" panose="05000000000000000000" pitchFamily="2" charset="2"/>
              <a:buChar char="ü"/>
            </a:pPr>
            <a:endParaRPr lang="fa-IR" sz="1600" dirty="0">
              <a:solidFill>
                <a:schemeClr val="bg1"/>
              </a:solidFill>
              <a:latin typeface="Calibri"/>
              <a:cs typeface="B Mitra" panose="00000400000000000000" pitchFamily="2" charset="-78"/>
            </a:endParaRPr>
          </a:p>
          <a:p>
            <a:pPr algn="r" rtl="1">
              <a:buAutoNum type="arabicPeriod" startAt="5"/>
            </a:pPr>
            <a:r>
              <a:rPr lang="fa-IR" sz="1600" dirty="0" smtClean="0">
                <a:solidFill>
                  <a:schemeClr val="bg1"/>
                </a:solidFill>
                <a:latin typeface="Calibri"/>
                <a:cs typeface="B Mitra" panose="00000400000000000000" pitchFamily="2" charset="-78"/>
              </a:rPr>
              <a:t>ارتباطات(</a:t>
            </a:r>
            <a:r>
              <a:rPr lang="en-US" sz="1600" dirty="0" smtClean="0">
                <a:solidFill>
                  <a:schemeClr val="bg1"/>
                </a:solidFill>
                <a:latin typeface="Calibri"/>
                <a:cs typeface="B Mitra" panose="00000400000000000000" pitchFamily="2" charset="-78"/>
              </a:rPr>
              <a:t>Communication</a:t>
            </a:r>
            <a:r>
              <a:rPr lang="fa-IR" sz="1600" dirty="0" smtClean="0">
                <a:solidFill>
                  <a:schemeClr val="bg1"/>
                </a:solidFill>
                <a:latin typeface="Calibri"/>
                <a:cs typeface="B Mitra" panose="00000400000000000000" pitchFamily="2" charset="-78"/>
              </a:rPr>
              <a:t>):</a:t>
            </a:r>
          </a:p>
          <a:p>
            <a:pPr algn="r" rtl="1">
              <a:buAutoNum type="arabicPeriod" startAt="5"/>
            </a:pPr>
            <a:endParaRPr lang="en-US" sz="1600" dirty="0">
              <a:solidFill>
                <a:schemeClr val="bg1"/>
              </a:solidFill>
              <a:latin typeface="Calibri"/>
              <a:cs typeface="B Mitra" panose="00000400000000000000" pitchFamily="2" charset="-78"/>
            </a:endParaRPr>
          </a:p>
          <a:p>
            <a:pPr marL="0" indent="0" algn="r" rtl="1">
              <a:buNone/>
            </a:pPr>
            <a:r>
              <a:rPr lang="fa-IR" sz="1600" dirty="0">
                <a:solidFill>
                  <a:schemeClr val="bg1"/>
                </a:solidFill>
                <a:latin typeface="Calibri"/>
                <a:cs typeface="B Mitra" panose="00000400000000000000" pitchFamily="2" charset="-78"/>
              </a:rPr>
              <a:t>زنجیره انتقال تکنولوژی هم از لحاظ زمانی و هم فاصله عموماً بلند می باشد. بنابراین ارتباطات اثر بخش یکی دیگر از اجزای حیاتی در فرآیند انتقال موفق تکنولوژی به شمار می رود.</a:t>
            </a:r>
          </a:p>
          <a:p>
            <a:pPr marL="0" indent="0" algn="r" rtl="1">
              <a:buNone/>
            </a:pPr>
            <a:r>
              <a:rPr lang="fa-IR" sz="1600" dirty="0">
                <a:solidFill>
                  <a:schemeClr val="bg1"/>
                </a:solidFill>
                <a:latin typeface="Calibri"/>
                <a:cs typeface="B Mitra" panose="00000400000000000000" pitchFamily="2" charset="-78"/>
              </a:rPr>
              <a:t>سیستم های مدیریت اطلاعات(</a:t>
            </a:r>
            <a:r>
              <a:rPr lang="en-US" sz="1600" dirty="0">
                <a:solidFill>
                  <a:schemeClr val="bg1"/>
                </a:solidFill>
                <a:latin typeface="Calibri"/>
                <a:cs typeface="B Mitra" panose="00000400000000000000" pitchFamily="2" charset="-78"/>
              </a:rPr>
              <a:t>IMSs)  </a:t>
            </a:r>
            <a:r>
              <a:rPr lang="fa-IR" sz="1600" dirty="0">
                <a:solidFill>
                  <a:schemeClr val="bg1"/>
                </a:solidFill>
                <a:latin typeface="Calibri"/>
                <a:cs typeface="B Mitra" panose="00000400000000000000" pitchFamily="2" charset="-78"/>
              </a:rPr>
              <a:t>ابزارهای مدیریت دانش و شبکه های رسمی و غیر رسمی چه به صورت متمرکز و چه پراکنده همگی نقش موثری در این فرآیند ایفا می کنند.</a:t>
            </a:r>
          </a:p>
          <a:p>
            <a:pPr marL="0" indent="0" algn="r" rtl="1">
              <a:buNone/>
            </a:pPr>
            <a:endParaRPr lang="fa-IR" sz="1600" dirty="0">
              <a:solidFill>
                <a:schemeClr val="bg1"/>
              </a:solidFill>
              <a:latin typeface="Calibri"/>
              <a:cs typeface="B Mitra" panose="00000400000000000000" pitchFamily="2" charset="-78"/>
            </a:endParaRPr>
          </a:p>
          <a:p>
            <a:pPr marL="0" indent="0" algn="r" rtl="1">
              <a:buNone/>
            </a:pPr>
            <a:endParaRPr lang="fa-IR" sz="1600" dirty="0">
              <a:solidFill>
                <a:schemeClr val="bg1"/>
              </a:solidFill>
              <a:cs typeface="B Mitra" panose="00000400000000000000" pitchFamily="2" charset="-78"/>
            </a:endParaRPr>
          </a:p>
        </p:txBody>
      </p:sp>
      <p:pic>
        <p:nvPicPr>
          <p:cNvPr id="2097240"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41"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42" name="Picture 5"/>
          <p:cNvPicPr>
            <a:picLocks noChangeAspect="1"/>
          </p:cNvPicPr>
          <p:nvPr/>
        </p:nvPicPr>
        <p:blipFill>
          <a:blip r:embed="rId3"/>
          <a:stretch>
            <a:fillRect/>
          </a:stretch>
        </p:blipFill>
        <p:spPr>
          <a:xfrm>
            <a:off x="0" y="0"/>
            <a:ext cx="707137" cy="707137"/>
          </a:xfrm>
          <a:prstGeom prst="rect">
            <a:avLst/>
          </a:prstGeom>
        </p:spPr>
      </p:pic>
    </p:spTree>
    <p:extLst>
      <p:ext uri="{BB962C8B-B14F-4D97-AF65-F5344CB8AC3E}">
        <p14:creationId xmlns:p14="http://schemas.microsoft.com/office/powerpoint/2010/main" val="40669242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48690">
                                            <p:txEl>
                                              <p:pRg st="5" end="5"/>
                                            </p:txEl>
                                          </p:spTgt>
                                        </p:tgtEl>
                                        <p:attrNameLst>
                                          <p:attrName>style.visibility</p:attrName>
                                        </p:attrNameLst>
                                      </p:cBhvr>
                                      <p:to>
                                        <p:strVal val="visible"/>
                                      </p:to>
                                    </p:set>
                                    <p:animEffect transition="in" filter="wipe(down)">
                                      <p:cBhvr>
                                        <p:cTn id="7" dur="500"/>
                                        <p:tgtEl>
                                          <p:spTgt spid="1048690">
                                            <p:txEl>
                                              <p:pRg st="5" end="5"/>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48690">
                                            <p:txEl>
                                              <p:pRg st="6" end="6"/>
                                            </p:txEl>
                                          </p:spTgt>
                                        </p:tgtEl>
                                        <p:attrNameLst>
                                          <p:attrName>style.visibility</p:attrName>
                                        </p:attrNameLst>
                                      </p:cBhvr>
                                      <p:to>
                                        <p:strVal val="visible"/>
                                      </p:to>
                                    </p:set>
                                    <p:animEffect transition="in" filter="wipe(down)">
                                      <p:cBhvr>
                                        <p:cTn id="10" dur="500"/>
                                        <p:tgtEl>
                                          <p:spTgt spid="1048690">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48690">
                                            <p:txEl>
                                              <p:pRg st="3" end="3"/>
                                            </p:txEl>
                                          </p:spTgt>
                                        </p:tgtEl>
                                        <p:attrNameLst>
                                          <p:attrName>style.visibility</p:attrName>
                                        </p:attrNameLst>
                                      </p:cBhvr>
                                      <p:to>
                                        <p:strVal val="visible"/>
                                      </p:to>
                                    </p:set>
                                    <p:animEffect transition="in" filter="wipe(down)">
                                      <p:cBhvr>
                                        <p:cTn id="15" dur="500"/>
                                        <p:tgtEl>
                                          <p:spTgt spid="1048690">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500" tmFilter="0, 0; .2, .5; .8, .5; 1, 0"/>
                                        <p:tgtEl>
                                          <p:spTgt spid="1048690">
                                            <p:txEl>
                                              <p:pRg st="0" end="0"/>
                                            </p:txEl>
                                          </p:spTgt>
                                        </p:tgtEl>
                                      </p:cBhvr>
                                    </p:animEffect>
                                    <p:animScale>
                                      <p:cBhvr>
                                        <p:cTn id="20" dur="250" autoRev="1" fill="hold"/>
                                        <p:tgtEl>
                                          <p:spTgt spid="1048690">
                                            <p:txEl>
                                              <p:pRg st="0" end="0"/>
                                            </p:txEl>
                                          </p:spTgt>
                                        </p:tgtEl>
                                      </p:cBhvr>
                                      <p:by x="105000" y="105000"/>
                                    </p:animScale>
                                  </p:childTnLst>
                                </p:cTn>
                              </p:par>
                              <p:par>
                                <p:cTn id="21" presetID="26" presetClass="emph" presetSubtype="0" fill="hold" nodeType="withEffect">
                                  <p:stCondLst>
                                    <p:cond delay="0"/>
                                  </p:stCondLst>
                                  <p:childTnLst>
                                    <p:animEffect transition="out" filter="fade">
                                      <p:cBhvr>
                                        <p:cTn id="22" dur="500" tmFilter="0, 0; .2, .5; .8, .5; 1, 0"/>
                                        <p:tgtEl>
                                          <p:spTgt spid="1048690">
                                            <p:txEl>
                                              <p:pRg st="1" end="1"/>
                                            </p:txEl>
                                          </p:spTgt>
                                        </p:tgtEl>
                                      </p:cBhvr>
                                    </p:animEffect>
                                    <p:animScale>
                                      <p:cBhvr>
                                        <p:cTn id="23" dur="250" autoRev="1" fill="hold"/>
                                        <p:tgtEl>
                                          <p:spTgt spid="1048690">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9" name="Title 1"/>
          <p:cNvSpPr>
            <a:spLocks noGrp="1"/>
          </p:cNvSpPr>
          <p:nvPr>
            <p:ph type="title"/>
          </p:nvPr>
        </p:nvSpPr>
        <p:spPr/>
        <p:txBody>
          <a:bodyPr/>
          <a:lstStyle/>
          <a:p>
            <a:pPr algn="ctr" rtl="1"/>
            <a:r>
              <a:rPr lang="fa-IR" dirty="0" smtClean="0">
                <a:cs typeface="B Titr" panose="00000700000000000000" pitchFamily="2" charset="-78"/>
              </a:rPr>
              <a:t>انتقال تکنولوژی</a:t>
            </a:r>
            <a:endParaRPr lang="fa-IR" dirty="0">
              <a:cs typeface="B Titr" panose="00000700000000000000" pitchFamily="2" charset="-78"/>
            </a:endParaRPr>
          </a:p>
        </p:txBody>
      </p:sp>
      <p:sp>
        <p:nvSpPr>
          <p:cNvPr id="1048690"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a:cs typeface="B Mitra" panose="00000400000000000000" pitchFamily="2" charset="-78"/>
              </a:rPr>
              <a:t>انتقال موفقیت آمیز تکنولوژی </a:t>
            </a:r>
            <a:endParaRPr lang="fa-IR" sz="1800" b="1" dirty="0" smtClean="0">
              <a:cs typeface="B Mitra" panose="00000400000000000000" pitchFamily="2" charset="-78"/>
            </a:endParaRPr>
          </a:p>
          <a:p>
            <a:pPr algn="r" rtl="1">
              <a:buFont typeface="Wingdings" panose="05000000000000000000" pitchFamily="2" charset="2"/>
              <a:buChar char="ü"/>
            </a:pPr>
            <a:r>
              <a:rPr lang="fa-IR" sz="1600" b="1" dirty="0" smtClean="0">
                <a:solidFill>
                  <a:schemeClr val="bg1"/>
                </a:solidFill>
                <a:latin typeface="Calibri"/>
                <a:cs typeface="B Mitra" panose="00000400000000000000" pitchFamily="2" charset="-78"/>
              </a:rPr>
              <a:t>مدل </a:t>
            </a:r>
            <a:r>
              <a:rPr lang="en-US" sz="1600" b="1" dirty="0" smtClean="0">
                <a:solidFill>
                  <a:schemeClr val="bg1"/>
                </a:solidFill>
                <a:latin typeface="Calibri"/>
                <a:cs typeface="B Mitra" panose="00000400000000000000" pitchFamily="2" charset="-78"/>
              </a:rPr>
              <a:t>7C</a:t>
            </a:r>
            <a:r>
              <a:rPr lang="fa-IR" sz="1600" b="1" dirty="0" smtClean="0">
                <a:solidFill>
                  <a:schemeClr val="bg1"/>
                </a:solidFill>
                <a:latin typeface="Calibri"/>
                <a:cs typeface="B Mitra" panose="00000400000000000000" pitchFamily="2" charset="-78"/>
              </a:rPr>
              <a:t> در انتقال تکنولوژی</a:t>
            </a:r>
            <a:endParaRPr lang="fa-IR" sz="1600" dirty="0" smtClean="0">
              <a:solidFill>
                <a:schemeClr val="bg1"/>
              </a:solidFill>
              <a:latin typeface="Calibri"/>
              <a:cs typeface="B Mitra" panose="00000400000000000000" pitchFamily="2" charset="-78"/>
            </a:endParaRPr>
          </a:p>
          <a:p>
            <a:pPr algn="r" rtl="1">
              <a:buFont typeface="Wingdings" panose="05000000000000000000" pitchFamily="2" charset="2"/>
              <a:buChar char="ü"/>
            </a:pPr>
            <a:endParaRPr lang="fa-IR" sz="1600" dirty="0">
              <a:solidFill>
                <a:schemeClr val="bg1"/>
              </a:solidFill>
              <a:latin typeface="Calibri"/>
              <a:cs typeface="B Mitra" panose="00000400000000000000" pitchFamily="2" charset="-78"/>
            </a:endParaRPr>
          </a:p>
          <a:p>
            <a:pPr marL="0" indent="0" algn="r" rtl="1">
              <a:buNone/>
            </a:pPr>
            <a:r>
              <a:rPr lang="fa-IR" sz="1600" dirty="0" smtClean="0">
                <a:solidFill>
                  <a:schemeClr val="bg1"/>
                </a:solidFill>
                <a:latin typeface="Calibri"/>
                <a:cs typeface="B Mitra" panose="00000400000000000000" pitchFamily="2" charset="-78"/>
              </a:rPr>
              <a:t>۶.     </a:t>
            </a:r>
            <a:r>
              <a:rPr lang="fa-IR" sz="1600" dirty="0">
                <a:solidFill>
                  <a:schemeClr val="bg1"/>
                </a:solidFill>
                <a:latin typeface="Calibri"/>
                <a:cs typeface="B Mitra" panose="00000400000000000000" pitchFamily="2" charset="-78"/>
              </a:rPr>
              <a:t>ظرفیت(</a:t>
            </a:r>
            <a:r>
              <a:rPr lang="en-US" sz="1600" dirty="0" smtClean="0">
                <a:solidFill>
                  <a:schemeClr val="bg1"/>
                </a:solidFill>
                <a:latin typeface="Calibri"/>
                <a:cs typeface="B Mitra" panose="00000400000000000000" pitchFamily="2" charset="-78"/>
              </a:rPr>
              <a:t>Capacity</a:t>
            </a:r>
            <a:r>
              <a:rPr lang="fa-IR" sz="1600" dirty="0" smtClean="0">
                <a:solidFill>
                  <a:schemeClr val="bg1"/>
                </a:solidFill>
                <a:latin typeface="Calibri"/>
                <a:cs typeface="B Mitra" panose="00000400000000000000" pitchFamily="2" charset="-78"/>
              </a:rPr>
              <a:t>):</a:t>
            </a:r>
            <a:endParaRPr lang="en-US" sz="1600" dirty="0">
              <a:solidFill>
                <a:schemeClr val="bg1"/>
              </a:solidFill>
              <a:latin typeface="Calibri"/>
              <a:cs typeface="B Mitra" panose="00000400000000000000" pitchFamily="2" charset="-78"/>
            </a:endParaRPr>
          </a:p>
          <a:p>
            <a:pPr marL="0" indent="0" algn="r" rtl="1">
              <a:buNone/>
            </a:pPr>
            <a:r>
              <a:rPr lang="fa-IR" sz="1600" dirty="0">
                <a:solidFill>
                  <a:schemeClr val="bg1"/>
                </a:solidFill>
                <a:latin typeface="Calibri"/>
                <a:cs typeface="B Mitra" panose="00000400000000000000" pitchFamily="2" charset="-78"/>
              </a:rPr>
              <a:t>میزان ظرفیت برای انتقال تکنولوژی تا چه حدی می باشد. ارتقا انتقال تکنولوژی که موجب توسعه پایدار می گردد به شدت وابسته به خلق شرایط مناسب است. مهمترین عوامل اثر گذار بر میزان ظرفیت در انتقال تکنولوژی به ترتیب عبارتند از ؛دولت ، موسسات مالی ، بیمه ، سازمانهای چند ملیتی و...</a:t>
            </a:r>
          </a:p>
          <a:p>
            <a:pPr marL="0" indent="0" algn="r" rtl="1">
              <a:buNone/>
            </a:pPr>
            <a:r>
              <a:rPr lang="fa-IR" sz="1600" dirty="0">
                <a:solidFill>
                  <a:schemeClr val="bg1"/>
                </a:solidFill>
                <a:latin typeface="Calibri"/>
                <a:cs typeface="B Mitra" panose="00000400000000000000" pitchFamily="2" charset="-78"/>
              </a:rPr>
              <a:t>شرایط زیر نقش سازنده ای در انتقال تکنولوژی و تامین ظرفیت اثر گذارند :</a:t>
            </a:r>
          </a:p>
          <a:p>
            <a:pPr algn="r" rtl="1">
              <a:buFont typeface="Wingdings" panose="05000000000000000000" pitchFamily="2" charset="2"/>
              <a:buChar char="ü"/>
            </a:pPr>
            <a:r>
              <a:rPr lang="fa-IR" sz="1600" dirty="0">
                <a:solidFill>
                  <a:schemeClr val="bg1"/>
                </a:solidFill>
                <a:latin typeface="Calibri"/>
                <a:cs typeface="B Mitra" panose="00000400000000000000" pitchFamily="2" charset="-78"/>
              </a:rPr>
              <a:t>•  بازار آزاد و رقابتی</a:t>
            </a:r>
          </a:p>
          <a:p>
            <a:pPr algn="r" rtl="1">
              <a:buFont typeface="Wingdings" panose="05000000000000000000" pitchFamily="2" charset="2"/>
              <a:buChar char="ü"/>
            </a:pPr>
            <a:r>
              <a:rPr lang="fa-IR" sz="1600" dirty="0">
                <a:solidFill>
                  <a:schemeClr val="bg1"/>
                </a:solidFill>
                <a:latin typeface="Calibri"/>
                <a:cs typeface="B Mitra" panose="00000400000000000000" pitchFamily="2" charset="-78"/>
              </a:rPr>
              <a:t>•  خصوصیات عملکردی جامع و معتبر تکنولوژی</a:t>
            </a:r>
          </a:p>
          <a:p>
            <a:pPr algn="r" rtl="1">
              <a:buFont typeface="Wingdings" panose="05000000000000000000" pitchFamily="2" charset="2"/>
              <a:buChar char="ü"/>
            </a:pPr>
            <a:r>
              <a:rPr lang="fa-IR" sz="1600" dirty="0">
                <a:solidFill>
                  <a:schemeClr val="bg1"/>
                </a:solidFill>
                <a:latin typeface="Calibri"/>
                <a:cs typeface="B Mitra" panose="00000400000000000000" pitchFamily="2" charset="-78"/>
              </a:rPr>
              <a:t>•  متخصصین بی طرف مسائل مالی</a:t>
            </a:r>
          </a:p>
          <a:p>
            <a:pPr algn="r" rtl="1">
              <a:buFont typeface="Wingdings" panose="05000000000000000000" pitchFamily="2" charset="2"/>
              <a:buChar char="ü"/>
            </a:pPr>
            <a:r>
              <a:rPr lang="fa-IR" sz="1600" dirty="0">
                <a:solidFill>
                  <a:schemeClr val="bg1"/>
                </a:solidFill>
                <a:latin typeface="Calibri"/>
                <a:cs typeface="B Mitra" panose="00000400000000000000" pitchFamily="2" charset="-78"/>
              </a:rPr>
              <a:t>•  سیاست های مناسب برای کنترل ریسک</a:t>
            </a:r>
          </a:p>
          <a:p>
            <a:pPr marL="0" indent="0" algn="r" rtl="1">
              <a:buNone/>
            </a:pPr>
            <a:endParaRPr lang="fa-IR" sz="1600" dirty="0">
              <a:solidFill>
                <a:schemeClr val="bg1"/>
              </a:solidFill>
              <a:latin typeface="Calibri"/>
              <a:cs typeface="B Mitra" panose="00000400000000000000" pitchFamily="2" charset="-78"/>
            </a:endParaRPr>
          </a:p>
          <a:p>
            <a:pPr marL="0" indent="0" algn="r" rtl="1">
              <a:buNone/>
            </a:pPr>
            <a:r>
              <a:rPr lang="fa-IR" sz="1600" dirty="0">
                <a:solidFill>
                  <a:schemeClr val="bg1"/>
                </a:solidFill>
                <a:latin typeface="Calibri"/>
                <a:cs typeface="B Mitra" panose="00000400000000000000" pitchFamily="2" charset="-78"/>
              </a:rPr>
              <a:t>۷) تعهد: (</a:t>
            </a:r>
            <a:r>
              <a:rPr lang="en-US" sz="1600" dirty="0">
                <a:solidFill>
                  <a:schemeClr val="bg1"/>
                </a:solidFill>
                <a:latin typeface="Calibri"/>
                <a:cs typeface="B Mitra" panose="00000400000000000000" pitchFamily="2" charset="-78"/>
              </a:rPr>
              <a:t>commitment</a:t>
            </a:r>
            <a:r>
              <a:rPr lang="en-US" sz="1600" dirty="0" smtClean="0">
                <a:solidFill>
                  <a:schemeClr val="bg1"/>
                </a:solidFill>
                <a:latin typeface="Calibri"/>
                <a:cs typeface="B Mitra" panose="00000400000000000000" pitchFamily="2" charset="-78"/>
              </a:rPr>
              <a:t>)</a:t>
            </a:r>
            <a:endParaRPr lang="en-US" sz="1600" dirty="0">
              <a:solidFill>
                <a:schemeClr val="bg1"/>
              </a:solidFill>
              <a:latin typeface="Calibri"/>
              <a:cs typeface="B Mitra" panose="00000400000000000000" pitchFamily="2" charset="-78"/>
            </a:endParaRPr>
          </a:p>
        </p:txBody>
      </p:sp>
      <p:pic>
        <p:nvPicPr>
          <p:cNvPr id="2097240"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41"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42" name="Picture 5"/>
          <p:cNvPicPr>
            <a:picLocks noChangeAspect="1"/>
          </p:cNvPicPr>
          <p:nvPr/>
        </p:nvPicPr>
        <p:blipFill>
          <a:blip r:embed="rId3"/>
          <a:stretch>
            <a:fillRect/>
          </a:stretch>
        </p:blipFill>
        <p:spPr>
          <a:xfrm>
            <a:off x="0" y="0"/>
            <a:ext cx="707137" cy="707137"/>
          </a:xfrm>
          <a:prstGeom prst="rect">
            <a:avLst/>
          </a:prstGeom>
        </p:spPr>
      </p:pic>
    </p:spTree>
    <p:extLst>
      <p:ext uri="{BB962C8B-B14F-4D97-AF65-F5344CB8AC3E}">
        <p14:creationId xmlns:p14="http://schemas.microsoft.com/office/powerpoint/2010/main" val="15721186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690">
                                            <p:txEl>
                                              <p:pRg st="0" end="0"/>
                                            </p:txEl>
                                          </p:spTgt>
                                        </p:tgtEl>
                                      </p:cBhvr>
                                    </p:animEffect>
                                    <p:animScale>
                                      <p:cBhvr>
                                        <p:cTn id="7" dur="250" autoRev="1" fill="hold"/>
                                        <p:tgtEl>
                                          <p:spTgt spid="1048690">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048690">
                                            <p:txEl>
                                              <p:pRg st="1" end="1"/>
                                            </p:txEl>
                                          </p:spTgt>
                                        </p:tgtEl>
                                      </p:cBhvr>
                                    </p:animEffect>
                                    <p:animScale>
                                      <p:cBhvr>
                                        <p:cTn id="10" dur="250" autoRev="1" fill="hold"/>
                                        <p:tgtEl>
                                          <p:spTgt spid="1048690">
                                            <p:txEl>
                                              <p:pRg st="1" end="1"/>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48690">
                                            <p:txEl>
                                              <p:pRg st="3" end="3"/>
                                            </p:txEl>
                                          </p:spTgt>
                                        </p:tgtEl>
                                        <p:attrNameLst>
                                          <p:attrName>style.visibility</p:attrName>
                                        </p:attrNameLst>
                                      </p:cBhvr>
                                      <p:to>
                                        <p:strVal val="visible"/>
                                      </p:to>
                                    </p:set>
                                    <p:animEffect transition="in" filter="wipe(down)">
                                      <p:cBhvr>
                                        <p:cTn id="15" dur="500"/>
                                        <p:tgtEl>
                                          <p:spTgt spid="1048690">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048690">
                                            <p:txEl>
                                              <p:pRg st="4" end="4"/>
                                            </p:txEl>
                                          </p:spTgt>
                                        </p:tgtEl>
                                        <p:attrNameLst>
                                          <p:attrName>style.visibility</p:attrName>
                                        </p:attrNameLst>
                                      </p:cBhvr>
                                      <p:to>
                                        <p:strVal val="visible"/>
                                      </p:to>
                                    </p:set>
                                    <p:animEffect transition="in" filter="wipe(down)">
                                      <p:cBhvr>
                                        <p:cTn id="18" dur="500"/>
                                        <p:tgtEl>
                                          <p:spTgt spid="1048690">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48690">
                                            <p:txEl>
                                              <p:pRg st="5" end="5"/>
                                            </p:txEl>
                                          </p:spTgt>
                                        </p:tgtEl>
                                        <p:attrNameLst>
                                          <p:attrName>style.visibility</p:attrName>
                                        </p:attrNameLst>
                                      </p:cBhvr>
                                      <p:to>
                                        <p:strVal val="visible"/>
                                      </p:to>
                                    </p:set>
                                    <p:animEffect transition="in" filter="wipe(down)">
                                      <p:cBhvr>
                                        <p:cTn id="23" dur="500"/>
                                        <p:tgtEl>
                                          <p:spTgt spid="1048690">
                                            <p:txEl>
                                              <p:pRg st="5" end="5"/>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1048690">
                                            <p:txEl>
                                              <p:pRg st="6" end="6"/>
                                            </p:txEl>
                                          </p:spTgt>
                                        </p:tgtEl>
                                        <p:attrNameLst>
                                          <p:attrName>style.visibility</p:attrName>
                                        </p:attrNameLst>
                                      </p:cBhvr>
                                      <p:to>
                                        <p:strVal val="visible"/>
                                      </p:to>
                                    </p:set>
                                    <p:animEffect transition="in" filter="wipe(down)">
                                      <p:cBhvr>
                                        <p:cTn id="26" dur="500"/>
                                        <p:tgtEl>
                                          <p:spTgt spid="1048690">
                                            <p:txEl>
                                              <p:pRg st="6" end="6"/>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1048690">
                                            <p:txEl>
                                              <p:pRg st="7" end="7"/>
                                            </p:txEl>
                                          </p:spTgt>
                                        </p:tgtEl>
                                        <p:attrNameLst>
                                          <p:attrName>style.visibility</p:attrName>
                                        </p:attrNameLst>
                                      </p:cBhvr>
                                      <p:to>
                                        <p:strVal val="visible"/>
                                      </p:to>
                                    </p:set>
                                    <p:animEffect transition="in" filter="wipe(down)">
                                      <p:cBhvr>
                                        <p:cTn id="29" dur="500"/>
                                        <p:tgtEl>
                                          <p:spTgt spid="1048690">
                                            <p:txEl>
                                              <p:pRg st="7" end="7"/>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1048690">
                                            <p:txEl>
                                              <p:pRg st="8" end="8"/>
                                            </p:txEl>
                                          </p:spTgt>
                                        </p:tgtEl>
                                        <p:attrNameLst>
                                          <p:attrName>style.visibility</p:attrName>
                                        </p:attrNameLst>
                                      </p:cBhvr>
                                      <p:to>
                                        <p:strVal val="visible"/>
                                      </p:to>
                                    </p:set>
                                    <p:animEffect transition="in" filter="wipe(down)">
                                      <p:cBhvr>
                                        <p:cTn id="32" dur="500"/>
                                        <p:tgtEl>
                                          <p:spTgt spid="1048690">
                                            <p:txEl>
                                              <p:pRg st="8" end="8"/>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1048690">
                                            <p:txEl>
                                              <p:pRg st="9" end="9"/>
                                            </p:txEl>
                                          </p:spTgt>
                                        </p:tgtEl>
                                        <p:attrNameLst>
                                          <p:attrName>style.visibility</p:attrName>
                                        </p:attrNameLst>
                                      </p:cBhvr>
                                      <p:to>
                                        <p:strVal val="visible"/>
                                      </p:to>
                                    </p:set>
                                    <p:animEffect transition="in" filter="wipe(down)">
                                      <p:cBhvr>
                                        <p:cTn id="35" dur="500"/>
                                        <p:tgtEl>
                                          <p:spTgt spid="104869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9" name="Title 1"/>
          <p:cNvSpPr>
            <a:spLocks noGrp="1"/>
          </p:cNvSpPr>
          <p:nvPr>
            <p:ph type="title"/>
          </p:nvPr>
        </p:nvSpPr>
        <p:spPr/>
        <p:txBody>
          <a:bodyPr/>
          <a:lstStyle/>
          <a:p>
            <a:pPr algn="ctr" rtl="1"/>
            <a:r>
              <a:rPr lang="fa-IR" dirty="0" smtClean="0">
                <a:cs typeface="B Titr" panose="00000700000000000000" pitchFamily="2" charset="-78"/>
              </a:rPr>
              <a:t>انتقال تکنولوژی</a:t>
            </a:r>
            <a:endParaRPr lang="fa-IR" dirty="0">
              <a:cs typeface="B Titr" panose="00000700000000000000" pitchFamily="2" charset="-78"/>
            </a:endParaRPr>
          </a:p>
        </p:txBody>
      </p:sp>
      <p:sp>
        <p:nvSpPr>
          <p:cNvPr id="1048690"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a:cs typeface="B Mitra" panose="00000400000000000000" pitchFamily="2" charset="-78"/>
              </a:rPr>
              <a:t>انتقال موفقیت آمیز تکنولوژی </a:t>
            </a:r>
            <a:endParaRPr lang="fa-IR" sz="1800" b="1" dirty="0" smtClean="0">
              <a:cs typeface="B Mitra" panose="00000400000000000000" pitchFamily="2" charset="-78"/>
            </a:endParaRPr>
          </a:p>
          <a:p>
            <a:pPr algn="r" rtl="1">
              <a:buFont typeface="Wingdings" panose="05000000000000000000" pitchFamily="2" charset="2"/>
              <a:buChar char="ü"/>
            </a:pPr>
            <a:r>
              <a:rPr lang="fa-IR" sz="1600" b="1" dirty="0" smtClean="0">
                <a:solidFill>
                  <a:schemeClr val="bg1"/>
                </a:solidFill>
                <a:latin typeface="Calibri"/>
                <a:cs typeface="B Mitra" panose="00000400000000000000" pitchFamily="2" charset="-78"/>
              </a:rPr>
              <a:t>مدل </a:t>
            </a:r>
            <a:r>
              <a:rPr lang="en-US" sz="1600" b="1" dirty="0" smtClean="0">
                <a:solidFill>
                  <a:schemeClr val="bg1"/>
                </a:solidFill>
                <a:latin typeface="Calibri"/>
                <a:cs typeface="B Mitra" panose="00000400000000000000" pitchFamily="2" charset="-78"/>
              </a:rPr>
              <a:t>7C</a:t>
            </a:r>
            <a:r>
              <a:rPr lang="fa-IR" sz="1600" b="1" dirty="0" smtClean="0">
                <a:solidFill>
                  <a:schemeClr val="bg1"/>
                </a:solidFill>
                <a:latin typeface="Calibri"/>
                <a:cs typeface="B Mitra" panose="00000400000000000000" pitchFamily="2" charset="-78"/>
              </a:rPr>
              <a:t> در انتقال تکنولوژی</a:t>
            </a:r>
            <a:endParaRPr lang="fa-IR" sz="1600" dirty="0" smtClean="0">
              <a:solidFill>
                <a:schemeClr val="bg1"/>
              </a:solidFill>
              <a:latin typeface="Calibri"/>
              <a:cs typeface="B Mitra" panose="00000400000000000000" pitchFamily="2" charset="-78"/>
            </a:endParaRPr>
          </a:p>
          <a:p>
            <a:pPr algn="r" rtl="1">
              <a:buFont typeface="Wingdings" panose="05000000000000000000" pitchFamily="2" charset="2"/>
              <a:buChar char="ü"/>
            </a:pPr>
            <a:endParaRPr lang="fa-IR" sz="1600" dirty="0">
              <a:solidFill>
                <a:schemeClr val="bg1"/>
              </a:solidFill>
              <a:latin typeface="Calibri"/>
              <a:cs typeface="B Mitra" panose="00000400000000000000" pitchFamily="2" charset="-78"/>
            </a:endParaRPr>
          </a:p>
          <a:p>
            <a:pPr marL="0" indent="0" algn="r" rtl="1">
              <a:buNone/>
            </a:pPr>
            <a:endParaRPr lang="fa-IR" sz="1600" dirty="0">
              <a:solidFill>
                <a:schemeClr val="bg1"/>
              </a:solidFill>
              <a:latin typeface="Calibri"/>
              <a:cs typeface="B Mitra" panose="00000400000000000000" pitchFamily="2" charset="-78"/>
            </a:endParaRPr>
          </a:p>
          <a:p>
            <a:pPr marL="0" indent="0" algn="r" rtl="1">
              <a:buNone/>
            </a:pPr>
            <a:r>
              <a:rPr lang="fa-IR" sz="1600" dirty="0" smtClean="0">
                <a:solidFill>
                  <a:schemeClr val="bg1"/>
                </a:solidFill>
                <a:latin typeface="Calibri"/>
                <a:cs typeface="B Mitra" panose="00000400000000000000" pitchFamily="2" charset="-78"/>
              </a:rPr>
              <a:t>۷.     تعهد</a:t>
            </a:r>
            <a:r>
              <a:rPr lang="fa-IR" sz="1600" dirty="0">
                <a:solidFill>
                  <a:schemeClr val="bg1"/>
                </a:solidFill>
                <a:latin typeface="Calibri"/>
                <a:cs typeface="B Mitra" panose="00000400000000000000" pitchFamily="2" charset="-78"/>
              </a:rPr>
              <a:t>: (</a:t>
            </a:r>
            <a:r>
              <a:rPr lang="en-US" sz="1600" dirty="0" smtClean="0">
                <a:solidFill>
                  <a:schemeClr val="bg1"/>
                </a:solidFill>
                <a:latin typeface="Calibri"/>
                <a:cs typeface="B Mitra" panose="00000400000000000000" pitchFamily="2" charset="-78"/>
              </a:rPr>
              <a:t>commitment</a:t>
            </a:r>
            <a:r>
              <a:rPr lang="fa-IR" sz="1600" dirty="0" smtClean="0">
                <a:solidFill>
                  <a:schemeClr val="bg1"/>
                </a:solidFill>
                <a:latin typeface="Calibri"/>
                <a:cs typeface="B Mitra" panose="00000400000000000000" pitchFamily="2" charset="-78"/>
              </a:rPr>
              <a:t>):</a:t>
            </a:r>
            <a:endParaRPr lang="en-US" sz="1600" dirty="0" smtClean="0">
              <a:solidFill>
                <a:schemeClr val="bg1"/>
              </a:solidFill>
              <a:latin typeface="Calibri"/>
              <a:cs typeface="B Mitra" panose="00000400000000000000" pitchFamily="2" charset="-78"/>
            </a:endParaRPr>
          </a:p>
          <a:p>
            <a:pPr algn="r" rtl="1">
              <a:buFont typeface="Wingdings" panose="05000000000000000000" pitchFamily="2" charset="2"/>
              <a:buChar char="ü"/>
            </a:pPr>
            <a:r>
              <a:rPr lang="fa-IR" sz="1600" dirty="0" smtClean="0">
                <a:solidFill>
                  <a:schemeClr val="bg1"/>
                </a:solidFill>
                <a:latin typeface="Calibri"/>
                <a:cs typeface="B Mitra" panose="00000400000000000000" pitchFamily="2" charset="-78"/>
              </a:rPr>
              <a:t>ارائه دهندگان تکنولوژی می بایست با تعهد کامل، در جهت غلبه بر چالش ها، فراهم آوردن تکنولوژی مناسب و شایسته برای کاربران، ایجاد اطمینان و کاهش ریسک، بهبود ارتباطات بین اعضای درگیر در فرآیند انتقال و تقویت زیرساخت های محیطی ظرفیت های لازم برای انتقال تکنولوژی را فراهم آورند.</a:t>
            </a:r>
            <a:endParaRPr lang="fa-IR" sz="1600" dirty="0">
              <a:solidFill>
                <a:schemeClr val="bg1"/>
              </a:solidFill>
              <a:cs typeface="B Mitra" panose="00000400000000000000" pitchFamily="2" charset="-78"/>
            </a:endParaRPr>
          </a:p>
        </p:txBody>
      </p:sp>
      <p:pic>
        <p:nvPicPr>
          <p:cNvPr id="2097240"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41" name="Picture 4"/>
          <p:cNvPicPr>
            <a:picLocks noChangeAspect="1"/>
          </p:cNvPicPr>
          <p:nvPr/>
        </p:nvPicPr>
        <p:blipFill>
          <a:blip r:embed="rId2"/>
          <a:stretch>
            <a:fillRect/>
          </a:stretch>
        </p:blipFill>
        <p:spPr>
          <a:xfrm>
            <a:off x="6775770" y="4721967"/>
            <a:ext cx="1911030" cy="333375"/>
          </a:xfrm>
          <a:prstGeom prst="rect">
            <a:avLst/>
          </a:prstGeom>
        </p:spPr>
      </p:pic>
      <p:pic>
        <p:nvPicPr>
          <p:cNvPr id="2097242" name="Picture 5"/>
          <p:cNvPicPr>
            <a:picLocks noChangeAspect="1"/>
          </p:cNvPicPr>
          <p:nvPr/>
        </p:nvPicPr>
        <p:blipFill>
          <a:blip r:embed="rId3"/>
          <a:stretch>
            <a:fillRect/>
          </a:stretch>
        </p:blipFill>
        <p:spPr>
          <a:xfrm>
            <a:off x="0" y="0"/>
            <a:ext cx="707137" cy="707137"/>
          </a:xfrm>
          <a:prstGeom prst="rect">
            <a:avLst/>
          </a:prstGeom>
        </p:spPr>
      </p:pic>
    </p:spTree>
    <p:extLst>
      <p:ext uri="{BB962C8B-B14F-4D97-AF65-F5344CB8AC3E}">
        <p14:creationId xmlns:p14="http://schemas.microsoft.com/office/powerpoint/2010/main" val="8897077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690">
                                            <p:txEl>
                                              <p:pRg st="0" end="0"/>
                                            </p:txEl>
                                          </p:spTgt>
                                        </p:tgtEl>
                                      </p:cBhvr>
                                    </p:animEffect>
                                    <p:animScale>
                                      <p:cBhvr>
                                        <p:cTn id="7" dur="250" autoRev="1" fill="hold"/>
                                        <p:tgtEl>
                                          <p:spTgt spid="1048690">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048690">
                                            <p:txEl>
                                              <p:pRg st="1" end="1"/>
                                            </p:txEl>
                                          </p:spTgt>
                                        </p:tgtEl>
                                      </p:cBhvr>
                                    </p:animEffect>
                                    <p:animScale>
                                      <p:cBhvr>
                                        <p:cTn id="10" dur="250" autoRev="1" fill="hold"/>
                                        <p:tgtEl>
                                          <p:spTgt spid="1048690">
                                            <p:txEl>
                                              <p:pRg st="1" end="1"/>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48690">
                                            <p:txEl>
                                              <p:pRg st="4" end="4"/>
                                            </p:txEl>
                                          </p:spTgt>
                                        </p:tgtEl>
                                        <p:attrNameLst>
                                          <p:attrName>style.visibility</p:attrName>
                                        </p:attrNameLst>
                                      </p:cBhvr>
                                      <p:to>
                                        <p:strVal val="visible"/>
                                      </p:to>
                                    </p:set>
                                    <p:animEffect transition="in" filter="wipe(down)">
                                      <p:cBhvr>
                                        <p:cTn id="15" dur="500"/>
                                        <p:tgtEl>
                                          <p:spTgt spid="1048690">
                                            <p:txEl>
                                              <p:pRg st="4" end="4"/>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048690">
                                            <p:txEl>
                                              <p:pRg st="5" end="5"/>
                                            </p:txEl>
                                          </p:spTgt>
                                        </p:tgtEl>
                                        <p:attrNameLst>
                                          <p:attrName>style.visibility</p:attrName>
                                        </p:attrNameLst>
                                      </p:cBhvr>
                                      <p:to>
                                        <p:strVal val="visible"/>
                                      </p:to>
                                    </p:set>
                                    <p:animEffect transition="in" filter="wipe(down)">
                                      <p:cBhvr>
                                        <p:cTn id="18" dur="500"/>
                                        <p:tgtEl>
                                          <p:spTgt spid="104869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9" name="Title 1"/>
          <p:cNvSpPr>
            <a:spLocks noGrp="1"/>
          </p:cNvSpPr>
          <p:nvPr>
            <p:ph type="title"/>
          </p:nvPr>
        </p:nvSpPr>
        <p:spPr/>
        <p:txBody>
          <a:bodyPr/>
          <a:lstStyle/>
          <a:p>
            <a:pPr algn="ctr" rtl="1"/>
            <a:r>
              <a:rPr lang="fa-IR" dirty="0" smtClean="0">
                <a:cs typeface="B Titr" panose="00000700000000000000" pitchFamily="2" charset="-78"/>
              </a:rPr>
              <a:t>انتقال تکنولوژی</a:t>
            </a:r>
            <a:endParaRPr lang="fa-IR" dirty="0">
              <a:cs typeface="B Titr" panose="00000700000000000000" pitchFamily="2" charset="-78"/>
            </a:endParaRPr>
          </a:p>
        </p:txBody>
      </p:sp>
      <p:sp>
        <p:nvSpPr>
          <p:cNvPr id="1048690"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a:cs typeface="B Mitra" panose="00000400000000000000" pitchFamily="2" charset="-78"/>
              </a:rPr>
              <a:t>انتقال موفقیت آمیز تکنولوژی </a:t>
            </a:r>
            <a:endParaRPr lang="fa-IR" sz="1800" b="1" dirty="0" smtClean="0">
              <a:cs typeface="B Mitra" panose="00000400000000000000" pitchFamily="2" charset="-78"/>
            </a:endParaRPr>
          </a:p>
          <a:p>
            <a:pPr algn="r" rtl="1">
              <a:buFont typeface="Wingdings" panose="05000000000000000000" pitchFamily="2" charset="2"/>
              <a:buChar char="ü"/>
            </a:pPr>
            <a:r>
              <a:rPr lang="fa-IR" sz="1600" b="1" dirty="0">
                <a:solidFill>
                  <a:schemeClr val="bg1"/>
                </a:solidFill>
                <a:latin typeface="Calibri"/>
                <a:cs typeface="B Mitra" panose="00000400000000000000" pitchFamily="2" charset="-78"/>
              </a:rPr>
              <a:t>فعالیت های کلیدی برای ایجاد بهتر مدل 7</a:t>
            </a:r>
            <a:r>
              <a:rPr lang="en-US" sz="1600" b="1" dirty="0">
                <a:solidFill>
                  <a:schemeClr val="bg1"/>
                </a:solidFill>
                <a:latin typeface="Calibri"/>
                <a:cs typeface="B Mitra" panose="00000400000000000000" pitchFamily="2" charset="-78"/>
              </a:rPr>
              <a:t>c</a:t>
            </a:r>
            <a:r>
              <a:rPr lang="fa-IR" sz="1600" b="1" dirty="0">
                <a:solidFill>
                  <a:schemeClr val="bg1"/>
                </a:solidFill>
                <a:latin typeface="Calibri"/>
                <a:cs typeface="B Mitra" panose="00000400000000000000" pitchFamily="2" charset="-78"/>
              </a:rPr>
              <a:t>عبارتند از</a:t>
            </a:r>
            <a:r>
              <a:rPr lang="fa-IR" sz="1600" b="1" dirty="0" smtClean="0">
                <a:solidFill>
                  <a:schemeClr val="bg1"/>
                </a:solidFill>
                <a:latin typeface="Calibri"/>
                <a:cs typeface="B Mitra" panose="00000400000000000000" pitchFamily="2" charset="-78"/>
              </a:rPr>
              <a:t>:</a:t>
            </a:r>
          </a:p>
          <a:p>
            <a:pPr algn="r" rtl="1">
              <a:buFont typeface="Wingdings" panose="05000000000000000000" pitchFamily="2" charset="2"/>
              <a:buChar char="ü"/>
            </a:pPr>
            <a:endParaRPr lang="fa-IR" sz="1600" dirty="0">
              <a:solidFill>
                <a:schemeClr val="bg1"/>
              </a:solidFill>
              <a:latin typeface="Calibri"/>
              <a:cs typeface="B Mitra" panose="00000400000000000000" pitchFamily="2" charset="-78"/>
            </a:endParaRPr>
          </a:p>
          <a:p>
            <a:pPr algn="r" rtl="1">
              <a:buFont typeface="+mj-lt"/>
              <a:buAutoNum type="arabicPeriod"/>
            </a:pPr>
            <a:r>
              <a:rPr lang="fa-IR" sz="1600" dirty="0">
                <a:solidFill>
                  <a:schemeClr val="bg1"/>
                </a:solidFill>
                <a:latin typeface="Calibri"/>
                <a:cs typeface="B Mitra" panose="00000400000000000000" pitchFamily="2" charset="-78"/>
              </a:rPr>
              <a:t> برآورد نیاز ها و کاستی ها، شناسایی سازمان ها و نمایندگی های وابسته و حمایت آنان در جهت بهبود</a:t>
            </a:r>
            <a:r>
              <a:rPr lang="fa-IR" sz="1600" dirty="0" smtClean="0">
                <a:solidFill>
                  <a:schemeClr val="bg1"/>
                </a:solidFill>
                <a:latin typeface="Calibri"/>
                <a:cs typeface="B Mitra" panose="00000400000000000000" pitchFamily="2" charset="-78"/>
              </a:rPr>
              <a:t>.</a:t>
            </a:r>
            <a:endParaRPr lang="fa-IR" sz="1600" dirty="0">
              <a:solidFill>
                <a:schemeClr val="bg1"/>
              </a:solidFill>
              <a:latin typeface="Calibri"/>
              <a:cs typeface="B Mitra" panose="00000400000000000000" pitchFamily="2" charset="-78"/>
            </a:endParaRPr>
          </a:p>
          <a:p>
            <a:pPr algn="r" rtl="1">
              <a:buFont typeface="+mj-lt"/>
              <a:buAutoNum type="arabicPeriod"/>
            </a:pPr>
            <a:r>
              <a:rPr lang="fa-IR" sz="1600" dirty="0">
                <a:solidFill>
                  <a:schemeClr val="bg1"/>
                </a:solidFill>
                <a:latin typeface="Calibri"/>
                <a:cs typeface="B Mitra" panose="00000400000000000000" pitchFamily="2" charset="-78"/>
              </a:rPr>
              <a:t> ارزیابی و تقویت سیاست هایی که موجب بهبود محیط انتقال می شوند</a:t>
            </a:r>
            <a:r>
              <a:rPr lang="fa-IR" sz="1600" dirty="0" smtClean="0">
                <a:solidFill>
                  <a:schemeClr val="bg1"/>
                </a:solidFill>
                <a:latin typeface="Calibri"/>
                <a:cs typeface="B Mitra" panose="00000400000000000000" pitchFamily="2" charset="-78"/>
              </a:rPr>
              <a:t>.</a:t>
            </a:r>
            <a:endParaRPr lang="fa-IR" sz="1600" dirty="0">
              <a:solidFill>
                <a:schemeClr val="bg1"/>
              </a:solidFill>
              <a:latin typeface="Calibri"/>
              <a:cs typeface="B Mitra" panose="00000400000000000000" pitchFamily="2" charset="-78"/>
            </a:endParaRPr>
          </a:p>
          <a:p>
            <a:pPr algn="r" rtl="1">
              <a:buFont typeface="+mj-lt"/>
              <a:buAutoNum type="arabicPeriod"/>
            </a:pPr>
            <a:r>
              <a:rPr lang="fa-IR" sz="1600" dirty="0">
                <a:solidFill>
                  <a:schemeClr val="bg1"/>
                </a:solidFill>
                <a:latin typeface="Calibri"/>
                <a:cs typeface="B Mitra" panose="00000400000000000000" pitchFamily="2" charset="-78"/>
              </a:rPr>
              <a:t> ارتباطات و تعامل بهتر و اثربخش تر بین بخش های کلیدی دولت</a:t>
            </a:r>
            <a:r>
              <a:rPr lang="fa-IR" sz="1600" dirty="0" smtClean="0">
                <a:solidFill>
                  <a:schemeClr val="bg1"/>
                </a:solidFill>
                <a:latin typeface="Calibri"/>
                <a:cs typeface="B Mitra" panose="00000400000000000000" pitchFamily="2" charset="-78"/>
              </a:rPr>
              <a:t>.</a:t>
            </a:r>
            <a:endParaRPr lang="fa-IR" sz="1600" dirty="0">
              <a:solidFill>
                <a:schemeClr val="bg1"/>
              </a:solidFill>
              <a:latin typeface="Calibri"/>
              <a:cs typeface="B Mitra" panose="00000400000000000000" pitchFamily="2" charset="-78"/>
            </a:endParaRPr>
          </a:p>
          <a:p>
            <a:pPr algn="r" rtl="1">
              <a:buFont typeface="+mj-lt"/>
              <a:buAutoNum type="arabicPeriod"/>
            </a:pPr>
            <a:r>
              <a:rPr lang="fa-IR" sz="1600" dirty="0">
                <a:solidFill>
                  <a:schemeClr val="bg1"/>
                </a:solidFill>
                <a:latin typeface="Calibri"/>
                <a:cs typeface="B Mitra" panose="00000400000000000000" pitchFamily="2" charset="-78"/>
              </a:rPr>
              <a:t> مساعدت، همکاری و هماهنگی درون و میان دولت ها</a:t>
            </a:r>
            <a:r>
              <a:rPr lang="fa-IR" sz="1600" dirty="0" smtClean="0">
                <a:solidFill>
                  <a:schemeClr val="bg1"/>
                </a:solidFill>
                <a:latin typeface="Calibri"/>
                <a:cs typeface="B Mitra" panose="00000400000000000000" pitchFamily="2" charset="-78"/>
              </a:rPr>
              <a:t>.</a:t>
            </a:r>
            <a:endParaRPr lang="fa-IR" sz="1600" dirty="0">
              <a:solidFill>
                <a:schemeClr val="bg1"/>
              </a:solidFill>
              <a:latin typeface="Calibri"/>
              <a:cs typeface="B Mitra" panose="00000400000000000000" pitchFamily="2" charset="-78"/>
            </a:endParaRPr>
          </a:p>
          <a:p>
            <a:pPr algn="r" rtl="1">
              <a:buFont typeface="+mj-lt"/>
              <a:buAutoNum type="arabicPeriod"/>
            </a:pPr>
            <a:r>
              <a:rPr lang="fa-IR" sz="1600" dirty="0">
                <a:solidFill>
                  <a:schemeClr val="bg1"/>
                </a:solidFill>
                <a:latin typeface="Calibri"/>
                <a:cs typeface="B Mitra" panose="00000400000000000000" pitchFamily="2" charset="-78"/>
              </a:rPr>
              <a:t> محترم شمردن حقوق مالکیت و پایبندی به قراردادهای قانونی</a:t>
            </a:r>
            <a:r>
              <a:rPr lang="fa-IR" sz="1600" dirty="0" smtClean="0">
                <a:solidFill>
                  <a:schemeClr val="bg1"/>
                </a:solidFill>
                <a:latin typeface="Calibri"/>
                <a:cs typeface="B Mitra" panose="00000400000000000000" pitchFamily="2" charset="-78"/>
              </a:rPr>
              <a:t>.</a:t>
            </a:r>
            <a:endParaRPr lang="fa-IR" sz="1600" dirty="0">
              <a:solidFill>
                <a:schemeClr val="bg1"/>
              </a:solidFill>
              <a:latin typeface="Calibri"/>
              <a:cs typeface="B Mitra" panose="00000400000000000000" pitchFamily="2" charset="-78"/>
            </a:endParaRPr>
          </a:p>
          <a:p>
            <a:pPr algn="r" rtl="1">
              <a:buFont typeface="+mj-lt"/>
              <a:buAutoNum type="arabicPeriod"/>
            </a:pPr>
            <a:r>
              <a:rPr lang="fa-IR" sz="1600" dirty="0">
                <a:solidFill>
                  <a:schemeClr val="bg1"/>
                </a:solidFill>
                <a:latin typeface="Calibri"/>
                <a:cs typeface="B Mitra" panose="00000400000000000000" pitchFamily="2" charset="-78"/>
              </a:rPr>
              <a:t> حمایت سیاسی از برنامه ها و سازمان های درگیر در انتقال تکنولوژی</a:t>
            </a:r>
            <a:r>
              <a:rPr lang="fa-IR" sz="1600" dirty="0" smtClean="0">
                <a:solidFill>
                  <a:schemeClr val="bg1"/>
                </a:solidFill>
                <a:latin typeface="Calibri"/>
                <a:cs typeface="B Mitra" panose="00000400000000000000" pitchFamily="2" charset="-78"/>
              </a:rPr>
              <a:t>.</a:t>
            </a:r>
            <a:endParaRPr lang="fa-IR" sz="1600" dirty="0">
              <a:solidFill>
                <a:schemeClr val="bg1"/>
              </a:solidFill>
              <a:latin typeface="Calibri"/>
              <a:cs typeface="B Mitra" panose="00000400000000000000" pitchFamily="2" charset="-78"/>
            </a:endParaRPr>
          </a:p>
          <a:p>
            <a:pPr algn="r" rtl="1">
              <a:buFont typeface="+mj-lt"/>
              <a:buAutoNum type="arabicPeriod"/>
            </a:pPr>
            <a:r>
              <a:rPr lang="fa-IR" sz="1600" dirty="0">
                <a:solidFill>
                  <a:schemeClr val="bg1"/>
                </a:solidFill>
                <a:latin typeface="Calibri"/>
                <a:cs typeface="B Mitra" panose="00000400000000000000" pitchFamily="2" charset="-78"/>
              </a:rPr>
              <a:t> ایجاد انگیزه های اقتصادی و تشویق بخش خصوصی به سرمایه گذاری در این زمینه</a:t>
            </a:r>
            <a:r>
              <a:rPr lang="fa-IR" sz="1600" dirty="0" smtClean="0">
                <a:solidFill>
                  <a:schemeClr val="bg1"/>
                </a:solidFill>
                <a:latin typeface="Calibri"/>
                <a:cs typeface="B Mitra" panose="00000400000000000000" pitchFamily="2" charset="-78"/>
              </a:rPr>
              <a:t>.</a:t>
            </a:r>
            <a:endParaRPr lang="fa-IR" sz="1600" dirty="0">
              <a:solidFill>
                <a:schemeClr val="bg1"/>
              </a:solidFill>
              <a:latin typeface="Calibri"/>
              <a:cs typeface="B Mitra" panose="00000400000000000000" pitchFamily="2" charset="-78"/>
            </a:endParaRPr>
          </a:p>
          <a:p>
            <a:pPr algn="r" rtl="1">
              <a:buFont typeface="+mj-lt"/>
              <a:buAutoNum type="arabicPeriod"/>
            </a:pPr>
            <a:r>
              <a:rPr lang="fa-IR" sz="1600" dirty="0">
                <a:solidFill>
                  <a:schemeClr val="bg1"/>
                </a:solidFill>
                <a:latin typeface="Calibri"/>
                <a:cs typeface="B Mitra" panose="00000400000000000000" pitchFamily="2" charset="-78"/>
              </a:rPr>
              <a:t> بهبود ظرفیت های موجود</a:t>
            </a:r>
            <a:r>
              <a:rPr lang="fa-IR" sz="1600" dirty="0" smtClean="0">
                <a:solidFill>
                  <a:schemeClr val="bg1"/>
                </a:solidFill>
                <a:latin typeface="Calibri"/>
                <a:cs typeface="B Mitra" panose="00000400000000000000" pitchFamily="2" charset="-78"/>
              </a:rPr>
              <a:t>.</a:t>
            </a:r>
            <a:endParaRPr lang="fa-IR" sz="1600" dirty="0">
              <a:solidFill>
                <a:schemeClr val="bg1"/>
              </a:solidFill>
              <a:latin typeface="Calibri"/>
              <a:cs typeface="B Mitra" panose="00000400000000000000" pitchFamily="2" charset="-78"/>
            </a:endParaRPr>
          </a:p>
          <a:p>
            <a:pPr algn="r" rtl="1">
              <a:buFont typeface="+mj-lt"/>
              <a:buAutoNum type="arabicPeriod"/>
            </a:pPr>
            <a:r>
              <a:rPr lang="fa-IR" sz="1600" dirty="0">
                <a:solidFill>
                  <a:schemeClr val="bg1"/>
                </a:solidFill>
                <a:latin typeface="Calibri"/>
                <a:cs typeface="B Mitra" panose="00000400000000000000" pitchFamily="2" charset="-78"/>
              </a:rPr>
              <a:t> ترسیم و تعیین نقش بخش خصوصی و دولتی گیرنده و انتقال دهنده </a:t>
            </a:r>
            <a:r>
              <a:rPr lang="fa-IR" sz="1600" dirty="0" smtClean="0">
                <a:solidFill>
                  <a:schemeClr val="bg1"/>
                </a:solidFill>
                <a:latin typeface="Calibri"/>
                <a:cs typeface="B Mitra" panose="00000400000000000000" pitchFamily="2" charset="-78"/>
              </a:rPr>
              <a:t>تکنولوژی. آورند</a:t>
            </a:r>
            <a:r>
              <a:rPr lang="fa-IR" sz="1600" dirty="0">
                <a:solidFill>
                  <a:schemeClr val="bg1"/>
                </a:solidFill>
                <a:latin typeface="Calibri"/>
                <a:cs typeface="B Mitra" panose="00000400000000000000" pitchFamily="2" charset="-78"/>
              </a:rPr>
              <a:t>.</a:t>
            </a:r>
            <a:endParaRPr lang="fa-IR" sz="1600" dirty="0">
              <a:solidFill>
                <a:schemeClr val="bg1"/>
              </a:solidFill>
              <a:cs typeface="B Mitra" panose="00000400000000000000" pitchFamily="2" charset="-78"/>
            </a:endParaRPr>
          </a:p>
        </p:txBody>
      </p:sp>
      <p:pic>
        <p:nvPicPr>
          <p:cNvPr id="2097240"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41" name="Picture 4"/>
          <p:cNvPicPr>
            <a:picLocks noChangeAspect="1"/>
          </p:cNvPicPr>
          <p:nvPr/>
        </p:nvPicPr>
        <p:blipFill>
          <a:blip r:embed="rId2"/>
          <a:stretch>
            <a:fillRect/>
          </a:stretch>
        </p:blipFill>
        <p:spPr>
          <a:xfrm>
            <a:off x="6775770" y="4721967"/>
            <a:ext cx="1911030" cy="333375"/>
          </a:xfrm>
          <a:prstGeom prst="rect">
            <a:avLst/>
          </a:prstGeom>
        </p:spPr>
      </p:pic>
      <p:pic>
        <p:nvPicPr>
          <p:cNvPr id="2097242" name="Picture 5"/>
          <p:cNvPicPr>
            <a:picLocks noChangeAspect="1"/>
          </p:cNvPicPr>
          <p:nvPr/>
        </p:nvPicPr>
        <p:blipFill>
          <a:blip r:embed="rId3"/>
          <a:stretch>
            <a:fillRect/>
          </a:stretch>
        </p:blipFill>
        <p:spPr>
          <a:xfrm>
            <a:off x="0" y="0"/>
            <a:ext cx="707137" cy="707137"/>
          </a:xfrm>
          <a:prstGeom prst="rect">
            <a:avLst/>
          </a:prstGeom>
        </p:spPr>
      </p:pic>
    </p:spTree>
    <p:extLst>
      <p:ext uri="{BB962C8B-B14F-4D97-AF65-F5344CB8AC3E}">
        <p14:creationId xmlns:p14="http://schemas.microsoft.com/office/powerpoint/2010/main" val="35361725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690">
                                            <p:txEl>
                                              <p:pRg st="0" end="0"/>
                                            </p:txEl>
                                          </p:spTgt>
                                        </p:tgtEl>
                                      </p:cBhvr>
                                    </p:animEffect>
                                    <p:animScale>
                                      <p:cBhvr>
                                        <p:cTn id="7" dur="250" autoRev="1" fill="hold"/>
                                        <p:tgtEl>
                                          <p:spTgt spid="1048690">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048690">
                                            <p:txEl>
                                              <p:pRg st="1" end="1"/>
                                            </p:txEl>
                                          </p:spTgt>
                                        </p:tgtEl>
                                      </p:cBhvr>
                                    </p:animEffect>
                                    <p:animScale>
                                      <p:cBhvr>
                                        <p:cTn id="10" dur="250" autoRev="1" fill="hold"/>
                                        <p:tgtEl>
                                          <p:spTgt spid="1048690">
                                            <p:txEl>
                                              <p:pRg st="1" end="1"/>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48690">
                                            <p:txEl>
                                              <p:pRg st="3" end="3"/>
                                            </p:txEl>
                                          </p:spTgt>
                                        </p:tgtEl>
                                        <p:attrNameLst>
                                          <p:attrName>style.visibility</p:attrName>
                                        </p:attrNameLst>
                                      </p:cBhvr>
                                      <p:to>
                                        <p:strVal val="visible"/>
                                      </p:to>
                                    </p:set>
                                    <p:animEffect transition="in" filter="wipe(down)">
                                      <p:cBhvr>
                                        <p:cTn id="15" dur="500"/>
                                        <p:tgtEl>
                                          <p:spTgt spid="1048690">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048690">
                                            <p:txEl>
                                              <p:pRg st="4" end="4"/>
                                            </p:txEl>
                                          </p:spTgt>
                                        </p:tgtEl>
                                        <p:attrNameLst>
                                          <p:attrName>style.visibility</p:attrName>
                                        </p:attrNameLst>
                                      </p:cBhvr>
                                      <p:to>
                                        <p:strVal val="visible"/>
                                      </p:to>
                                    </p:set>
                                    <p:animEffect transition="in" filter="wipe(down)">
                                      <p:cBhvr>
                                        <p:cTn id="18" dur="500"/>
                                        <p:tgtEl>
                                          <p:spTgt spid="1048690">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048690">
                                            <p:txEl>
                                              <p:pRg st="5" end="5"/>
                                            </p:txEl>
                                          </p:spTgt>
                                        </p:tgtEl>
                                        <p:attrNameLst>
                                          <p:attrName>style.visibility</p:attrName>
                                        </p:attrNameLst>
                                      </p:cBhvr>
                                      <p:to>
                                        <p:strVal val="visible"/>
                                      </p:to>
                                    </p:set>
                                    <p:animEffect transition="in" filter="wipe(down)">
                                      <p:cBhvr>
                                        <p:cTn id="21" dur="500"/>
                                        <p:tgtEl>
                                          <p:spTgt spid="1048690">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048690">
                                            <p:txEl>
                                              <p:pRg st="6" end="6"/>
                                            </p:txEl>
                                          </p:spTgt>
                                        </p:tgtEl>
                                        <p:attrNameLst>
                                          <p:attrName>style.visibility</p:attrName>
                                        </p:attrNameLst>
                                      </p:cBhvr>
                                      <p:to>
                                        <p:strVal val="visible"/>
                                      </p:to>
                                    </p:set>
                                    <p:animEffect transition="in" filter="wipe(down)">
                                      <p:cBhvr>
                                        <p:cTn id="24" dur="500"/>
                                        <p:tgtEl>
                                          <p:spTgt spid="1048690">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1048690">
                                            <p:txEl>
                                              <p:pRg st="7" end="7"/>
                                            </p:txEl>
                                          </p:spTgt>
                                        </p:tgtEl>
                                        <p:attrNameLst>
                                          <p:attrName>style.visibility</p:attrName>
                                        </p:attrNameLst>
                                      </p:cBhvr>
                                      <p:to>
                                        <p:strVal val="visible"/>
                                      </p:to>
                                    </p:set>
                                    <p:animEffect transition="in" filter="wipe(down)">
                                      <p:cBhvr>
                                        <p:cTn id="27" dur="500"/>
                                        <p:tgtEl>
                                          <p:spTgt spid="1048690">
                                            <p:txEl>
                                              <p:pRg st="7" end="7"/>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1048690">
                                            <p:txEl>
                                              <p:pRg st="8" end="8"/>
                                            </p:txEl>
                                          </p:spTgt>
                                        </p:tgtEl>
                                        <p:attrNameLst>
                                          <p:attrName>style.visibility</p:attrName>
                                        </p:attrNameLst>
                                      </p:cBhvr>
                                      <p:to>
                                        <p:strVal val="visible"/>
                                      </p:to>
                                    </p:set>
                                    <p:animEffect transition="in" filter="wipe(down)">
                                      <p:cBhvr>
                                        <p:cTn id="30" dur="500"/>
                                        <p:tgtEl>
                                          <p:spTgt spid="1048690">
                                            <p:txEl>
                                              <p:pRg st="8" end="8"/>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1048690">
                                            <p:txEl>
                                              <p:pRg st="9" end="9"/>
                                            </p:txEl>
                                          </p:spTgt>
                                        </p:tgtEl>
                                        <p:attrNameLst>
                                          <p:attrName>style.visibility</p:attrName>
                                        </p:attrNameLst>
                                      </p:cBhvr>
                                      <p:to>
                                        <p:strVal val="visible"/>
                                      </p:to>
                                    </p:set>
                                    <p:animEffect transition="in" filter="wipe(down)">
                                      <p:cBhvr>
                                        <p:cTn id="33" dur="500"/>
                                        <p:tgtEl>
                                          <p:spTgt spid="1048690">
                                            <p:txEl>
                                              <p:pRg st="9" end="9"/>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1048690">
                                            <p:txEl>
                                              <p:pRg st="10" end="10"/>
                                            </p:txEl>
                                          </p:spTgt>
                                        </p:tgtEl>
                                        <p:attrNameLst>
                                          <p:attrName>style.visibility</p:attrName>
                                        </p:attrNameLst>
                                      </p:cBhvr>
                                      <p:to>
                                        <p:strVal val="visible"/>
                                      </p:to>
                                    </p:set>
                                    <p:animEffect transition="in" filter="wipe(down)">
                                      <p:cBhvr>
                                        <p:cTn id="36" dur="500"/>
                                        <p:tgtEl>
                                          <p:spTgt spid="1048690">
                                            <p:txEl>
                                              <p:pRg st="10" end="10"/>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1048690">
                                            <p:txEl>
                                              <p:pRg st="11" end="11"/>
                                            </p:txEl>
                                          </p:spTgt>
                                        </p:tgtEl>
                                        <p:attrNameLst>
                                          <p:attrName>style.visibility</p:attrName>
                                        </p:attrNameLst>
                                      </p:cBhvr>
                                      <p:to>
                                        <p:strVal val="visible"/>
                                      </p:to>
                                    </p:set>
                                    <p:animEffect transition="in" filter="wipe(down)">
                                      <p:cBhvr>
                                        <p:cTn id="39" dur="500"/>
                                        <p:tgtEl>
                                          <p:spTgt spid="104869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3" name="Title 1"/>
          <p:cNvSpPr>
            <a:spLocks noGrp="1"/>
          </p:cNvSpPr>
          <p:nvPr>
            <p:ph type="title"/>
          </p:nvPr>
        </p:nvSpPr>
        <p:spPr/>
        <p:txBody>
          <a:bodyPr/>
          <a:lstStyle/>
          <a:p>
            <a:pPr algn="ctr" rtl="1"/>
            <a:r>
              <a:rPr lang="fa-IR" dirty="0" smtClean="0">
                <a:cs typeface="B Titr" panose="00000700000000000000" pitchFamily="2" charset="-78"/>
              </a:rPr>
              <a:t>انتقال تکنولوژی</a:t>
            </a:r>
            <a:endParaRPr lang="fa-IR" dirty="0">
              <a:cs typeface="B Titr" panose="00000700000000000000" pitchFamily="2" charset="-78"/>
            </a:endParaRPr>
          </a:p>
        </p:txBody>
      </p:sp>
      <p:sp>
        <p:nvSpPr>
          <p:cNvPr id="1048684" name="Content Placeholder 2"/>
          <p:cNvSpPr>
            <a:spLocks noGrp="1"/>
          </p:cNvSpPr>
          <p:nvPr>
            <p:ph idx="1"/>
          </p:nvPr>
        </p:nvSpPr>
        <p:spPr>
          <a:xfrm>
            <a:off x="457200" y="966091"/>
            <a:ext cx="8229600" cy="3628532"/>
          </a:xfrm>
        </p:spPr>
        <p:txBody>
          <a:bodyPr/>
          <a:lstStyle/>
          <a:p>
            <a:pPr lvl="0" algn="just" rtl="1">
              <a:buFont typeface="Wingdings" panose="05000000000000000000" pitchFamily="2" charset="2"/>
              <a:buChar char="ü"/>
            </a:pPr>
            <a:r>
              <a:rPr lang="fa-IR" sz="1400" b="1" dirty="0">
                <a:cs typeface="B Mitra" panose="00000400000000000000" pitchFamily="2" charset="-78"/>
              </a:rPr>
              <a:t>عوامل کلیدی موفقیت در توسعه کشورهای شرق آسیا: </a:t>
            </a:r>
          </a:p>
          <a:p>
            <a:pPr algn="just" rtl="1">
              <a:buFont typeface="Wingdings" panose="05000000000000000000" pitchFamily="2" charset="2"/>
              <a:buChar char="ü"/>
            </a:pPr>
            <a:endParaRPr lang="fa-IR" sz="1600" dirty="0" smtClean="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p:txBody>
      </p:sp>
      <p:pic>
        <p:nvPicPr>
          <p:cNvPr id="2097231"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32"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33" name="Picture 5"/>
          <p:cNvPicPr>
            <a:picLocks noChangeAspect="1"/>
          </p:cNvPicPr>
          <p:nvPr/>
        </p:nvPicPr>
        <p:blipFill>
          <a:blip r:embed="rId3"/>
          <a:stretch>
            <a:fillRect/>
          </a:stretch>
        </p:blipFill>
        <p:spPr>
          <a:xfrm>
            <a:off x="0" y="0"/>
            <a:ext cx="707137" cy="707137"/>
          </a:xfrm>
          <a:prstGeom prst="rect">
            <a:avLst/>
          </a:prstGeom>
        </p:spPr>
      </p:pic>
      <p:pic>
        <p:nvPicPr>
          <p:cNvPr id="3" name="Picture 2"/>
          <p:cNvPicPr>
            <a:picLocks noChangeAspect="1"/>
          </p:cNvPicPr>
          <p:nvPr/>
        </p:nvPicPr>
        <p:blipFill>
          <a:blip r:embed="rId4"/>
          <a:stretch>
            <a:fillRect/>
          </a:stretch>
        </p:blipFill>
        <p:spPr>
          <a:xfrm>
            <a:off x="0" y="710948"/>
            <a:ext cx="4845833" cy="4432552"/>
          </a:xfrm>
          <a:prstGeom prst="rect">
            <a:avLst/>
          </a:prstGeom>
        </p:spPr>
      </p:pic>
    </p:spTree>
    <p:extLst>
      <p:ext uri="{BB962C8B-B14F-4D97-AF65-F5344CB8AC3E}">
        <p14:creationId xmlns:p14="http://schemas.microsoft.com/office/powerpoint/2010/main" val="8400634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684">
                                            <p:txEl>
                                              <p:pRg st="0" end="0"/>
                                            </p:txEl>
                                          </p:spTgt>
                                        </p:tgtEl>
                                      </p:cBhvr>
                                    </p:animEffect>
                                    <p:animScale>
                                      <p:cBhvr>
                                        <p:cTn id="7" dur="250" autoRev="1" fill="hold"/>
                                        <p:tgtEl>
                                          <p:spTgt spid="1048684">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9" name="Title 1"/>
          <p:cNvSpPr>
            <a:spLocks noGrp="1"/>
          </p:cNvSpPr>
          <p:nvPr>
            <p:ph type="title"/>
          </p:nvPr>
        </p:nvSpPr>
        <p:spPr/>
        <p:txBody>
          <a:bodyPr/>
          <a:lstStyle/>
          <a:p>
            <a:pPr algn="ctr" rtl="1"/>
            <a:r>
              <a:rPr lang="fa-IR" dirty="0" smtClean="0">
                <a:cs typeface="B Titr" panose="00000700000000000000" pitchFamily="2" charset="-78"/>
              </a:rPr>
              <a:t>انتقال تکنولوژی</a:t>
            </a:r>
            <a:endParaRPr lang="fa-IR" dirty="0">
              <a:cs typeface="B Titr" panose="00000700000000000000" pitchFamily="2" charset="-78"/>
            </a:endParaRPr>
          </a:p>
        </p:txBody>
      </p:sp>
      <p:sp>
        <p:nvSpPr>
          <p:cNvPr id="1048690"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a:cs typeface="B Mitra" panose="00000400000000000000" pitchFamily="2" charset="-78"/>
              </a:rPr>
              <a:t>انتقال موفقیت آمیز تکنولوژی </a:t>
            </a:r>
            <a:endParaRPr lang="fa-IR" sz="1800" b="1" dirty="0" smtClean="0">
              <a:cs typeface="B Mitra" panose="00000400000000000000" pitchFamily="2" charset="-78"/>
            </a:endParaRPr>
          </a:p>
          <a:p>
            <a:pPr algn="r" rtl="1">
              <a:buFont typeface="Wingdings" panose="05000000000000000000" pitchFamily="2" charset="2"/>
              <a:buChar char="ü"/>
            </a:pPr>
            <a:r>
              <a:rPr lang="fa-IR" sz="1600" b="1" dirty="0">
                <a:solidFill>
                  <a:schemeClr val="bg1"/>
                </a:solidFill>
                <a:latin typeface="Calibri"/>
                <a:cs typeface="B Mitra" panose="00000400000000000000" pitchFamily="2" charset="-78"/>
              </a:rPr>
              <a:t>عوامل کلیدی موفقیت در انتقال تکنولوژی در ژاپن</a:t>
            </a:r>
          </a:p>
          <a:p>
            <a:pPr algn="r" rtl="1">
              <a:buFont typeface="+mj-lt"/>
              <a:buAutoNum type="arabicPeriod"/>
            </a:pPr>
            <a:r>
              <a:rPr lang="fa-IR" sz="1600" dirty="0" smtClean="0">
                <a:solidFill>
                  <a:schemeClr val="bg1"/>
                </a:solidFill>
                <a:latin typeface="Calibri"/>
                <a:cs typeface="B Mitra" panose="00000400000000000000" pitchFamily="2" charset="-78"/>
              </a:rPr>
              <a:t>اولویت </a:t>
            </a:r>
            <a:r>
              <a:rPr lang="fa-IR" sz="1600" dirty="0">
                <a:solidFill>
                  <a:schemeClr val="bg1"/>
                </a:solidFill>
                <a:latin typeface="Calibri"/>
                <a:cs typeface="B Mitra" panose="00000400000000000000" pitchFamily="2" charset="-78"/>
              </a:rPr>
              <a:t>واردات تکنولوژی با سرمایه گذاری در بخش هایی که قادر باشند با بهبود کیفیت کالا و تولید بیشتر منجر به صادرات و بهبود تراز تجاری گردند.</a:t>
            </a:r>
          </a:p>
          <a:p>
            <a:pPr algn="r" rtl="1">
              <a:buFont typeface="+mj-lt"/>
              <a:buAutoNum type="arabicPeriod"/>
            </a:pPr>
            <a:r>
              <a:rPr lang="fa-IR" sz="1600" dirty="0">
                <a:solidFill>
                  <a:schemeClr val="bg1"/>
                </a:solidFill>
                <a:latin typeface="Calibri"/>
                <a:cs typeface="B Mitra" panose="00000400000000000000" pitchFamily="2" charset="-78"/>
              </a:rPr>
              <a:t> توجه به تکنولوژی هایی که در توسعه صنایع استراتژیک موثرند.</a:t>
            </a:r>
          </a:p>
          <a:p>
            <a:pPr algn="r" rtl="1">
              <a:buFont typeface="+mj-lt"/>
              <a:buAutoNum type="arabicPeriod"/>
            </a:pPr>
            <a:r>
              <a:rPr lang="fa-IR" sz="1600" dirty="0">
                <a:solidFill>
                  <a:schemeClr val="bg1"/>
                </a:solidFill>
                <a:latin typeface="Calibri"/>
                <a:cs typeface="B Mitra" panose="00000400000000000000" pitchFamily="2" charset="-78"/>
              </a:rPr>
              <a:t> مشارکت فعال در کلیه مراحل فرآیند انتقال تکنولوژی از مذاکره و طراحی گرفته تا راه اندازی و تولید.</a:t>
            </a:r>
          </a:p>
          <a:p>
            <a:pPr algn="r" rtl="1">
              <a:buFont typeface="+mj-lt"/>
              <a:buAutoNum type="arabicPeriod"/>
            </a:pPr>
            <a:r>
              <a:rPr lang="fa-IR" sz="1600" dirty="0">
                <a:solidFill>
                  <a:schemeClr val="bg1"/>
                </a:solidFill>
                <a:latin typeface="Calibri"/>
                <a:cs typeface="B Mitra" panose="00000400000000000000" pitchFamily="2" charset="-78"/>
              </a:rPr>
              <a:t> آشنایی کامل با تکنولوژی وارداتی، اصلاح معایب آن و تحول و بهبود تکنولوژی.</a:t>
            </a:r>
          </a:p>
          <a:p>
            <a:pPr algn="r" rtl="1">
              <a:buFont typeface="+mj-lt"/>
              <a:buAutoNum type="arabicPeriod"/>
            </a:pPr>
            <a:r>
              <a:rPr lang="fa-IR" sz="1600" dirty="0">
                <a:solidFill>
                  <a:schemeClr val="bg1"/>
                </a:solidFill>
                <a:latin typeface="Calibri"/>
                <a:cs typeface="B Mitra" panose="00000400000000000000" pitchFamily="2" charset="-78"/>
              </a:rPr>
              <a:t> سیاست نامتمرکز انتقال تکنولوژی چه در سرمایه گذاری و چه در اجرا.</a:t>
            </a:r>
          </a:p>
          <a:p>
            <a:pPr algn="r" rtl="1">
              <a:buFont typeface="+mj-lt"/>
              <a:buAutoNum type="arabicPeriod"/>
            </a:pPr>
            <a:r>
              <a:rPr lang="fa-IR" sz="1600" dirty="0">
                <a:solidFill>
                  <a:schemeClr val="bg1"/>
                </a:solidFill>
                <a:latin typeface="Calibri"/>
                <a:cs typeface="B Mitra" panose="00000400000000000000" pitchFamily="2" charset="-78"/>
              </a:rPr>
              <a:t> همیاری و انطباق تکنولوژی های جدید بویژه برای صنایع متوسط و کوچک توسط موسسات پژوهشی که هزینه های سرمایه ای آنها توسط دولت و نیز شرکت ها و مقامات محلی تامین می گردد. </a:t>
            </a:r>
          </a:p>
          <a:p>
            <a:pPr algn="r" rtl="1">
              <a:buFont typeface="+mj-lt"/>
              <a:buAutoNum type="arabicPeriod"/>
            </a:pPr>
            <a:r>
              <a:rPr lang="fa-IR" sz="1600" dirty="0">
                <a:solidFill>
                  <a:schemeClr val="bg1"/>
                </a:solidFill>
                <a:latin typeface="Calibri"/>
                <a:cs typeface="B Mitra" panose="00000400000000000000" pitchFamily="2" charset="-78"/>
              </a:rPr>
              <a:t> توسعه ظرفیت های جذب و تجاری سازی تکنولوژی وارداتی.</a:t>
            </a:r>
          </a:p>
          <a:p>
            <a:pPr algn="r" rtl="1">
              <a:buFont typeface="+mj-lt"/>
              <a:buAutoNum type="arabicPeriod"/>
            </a:pPr>
            <a:r>
              <a:rPr lang="fa-IR" sz="1600" dirty="0">
                <a:solidFill>
                  <a:schemeClr val="bg1"/>
                </a:solidFill>
                <a:latin typeface="Calibri"/>
                <a:cs typeface="B Mitra" panose="00000400000000000000" pitchFamily="2" charset="-78"/>
              </a:rPr>
              <a:t> انتقال تکنولوژی در مراحل اولیه (تحقیقات کاربردی و توسعه ای) و خرید حق اختراعات.</a:t>
            </a:r>
          </a:p>
          <a:p>
            <a:pPr algn="r" rtl="1">
              <a:buFont typeface="+mj-lt"/>
              <a:buAutoNum type="arabicPeriod"/>
            </a:pPr>
            <a:r>
              <a:rPr lang="fa-IR" sz="1600" dirty="0">
                <a:solidFill>
                  <a:schemeClr val="bg1"/>
                </a:solidFill>
                <a:latin typeface="Calibri"/>
                <a:cs typeface="B Mitra" panose="00000400000000000000" pitchFamily="2" charset="-78"/>
              </a:rPr>
              <a:t> استفاده گسترده از روش های غیر رسمی انتقال تکنولوژی از جمله مبادلات علمی و فنی، بازدید از نمایشگاه ها و مراکز علمی و فنی و...</a:t>
            </a:r>
          </a:p>
        </p:txBody>
      </p:sp>
      <p:pic>
        <p:nvPicPr>
          <p:cNvPr id="2097240"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41" name="Picture 4"/>
          <p:cNvPicPr>
            <a:picLocks noChangeAspect="1"/>
          </p:cNvPicPr>
          <p:nvPr/>
        </p:nvPicPr>
        <p:blipFill>
          <a:blip r:embed="rId2"/>
          <a:stretch>
            <a:fillRect/>
          </a:stretch>
        </p:blipFill>
        <p:spPr>
          <a:xfrm>
            <a:off x="6775770" y="4721967"/>
            <a:ext cx="1911030" cy="333375"/>
          </a:xfrm>
          <a:prstGeom prst="rect">
            <a:avLst/>
          </a:prstGeom>
        </p:spPr>
      </p:pic>
      <p:pic>
        <p:nvPicPr>
          <p:cNvPr id="2097242" name="Picture 5"/>
          <p:cNvPicPr>
            <a:picLocks noChangeAspect="1"/>
          </p:cNvPicPr>
          <p:nvPr/>
        </p:nvPicPr>
        <p:blipFill>
          <a:blip r:embed="rId3"/>
          <a:stretch>
            <a:fillRect/>
          </a:stretch>
        </p:blipFill>
        <p:spPr>
          <a:xfrm>
            <a:off x="0" y="0"/>
            <a:ext cx="707137" cy="707137"/>
          </a:xfrm>
          <a:prstGeom prst="rect">
            <a:avLst/>
          </a:prstGeom>
        </p:spPr>
      </p:pic>
    </p:spTree>
    <p:extLst>
      <p:ext uri="{BB962C8B-B14F-4D97-AF65-F5344CB8AC3E}">
        <p14:creationId xmlns:p14="http://schemas.microsoft.com/office/powerpoint/2010/main" val="30070083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690">
                                            <p:txEl>
                                              <p:pRg st="0" end="0"/>
                                            </p:txEl>
                                          </p:spTgt>
                                        </p:tgtEl>
                                      </p:cBhvr>
                                    </p:animEffect>
                                    <p:animScale>
                                      <p:cBhvr>
                                        <p:cTn id="7" dur="250" autoRev="1" fill="hold"/>
                                        <p:tgtEl>
                                          <p:spTgt spid="1048690">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048690">
                                            <p:txEl>
                                              <p:pRg st="1" end="1"/>
                                            </p:txEl>
                                          </p:spTgt>
                                        </p:tgtEl>
                                      </p:cBhvr>
                                    </p:animEffect>
                                    <p:animScale>
                                      <p:cBhvr>
                                        <p:cTn id="10" dur="250" autoRev="1" fill="hold"/>
                                        <p:tgtEl>
                                          <p:spTgt spid="1048690">
                                            <p:txEl>
                                              <p:pRg st="1" end="1"/>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48690">
                                            <p:txEl>
                                              <p:pRg st="2" end="2"/>
                                            </p:txEl>
                                          </p:spTgt>
                                        </p:tgtEl>
                                        <p:attrNameLst>
                                          <p:attrName>style.visibility</p:attrName>
                                        </p:attrNameLst>
                                      </p:cBhvr>
                                      <p:to>
                                        <p:strVal val="visible"/>
                                      </p:to>
                                    </p:set>
                                    <p:animEffect transition="in" filter="wipe(down)">
                                      <p:cBhvr>
                                        <p:cTn id="15" dur="500"/>
                                        <p:tgtEl>
                                          <p:spTgt spid="1048690">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048690">
                                            <p:txEl>
                                              <p:pRg st="3" end="3"/>
                                            </p:txEl>
                                          </p:spTgt>
                                        </p:tgtEl>
                                        <p:attrNameLst>
                                          <p:attrName>style.visibility</p:attrName>
                                        </p:attrNameLst>
                                      </p:cBhvr>
                                      <p:to>
                                        <p:strVal val="visible"/>
                                      </p:to>
                                    </p:set>
                                    <p:animEffect transition="in" filter="wipe(down)">
                                      <p:cBhvr>
                                        <p:cTn id="18" dur="500"/>
                                        <p:tgtEl>
                                          <p:spTgt spid="1048690">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048690">
                                            <p:txEl>
                                              <p:pRg st="4" end="4"/>
                                            </p:txEl>
                                          </p:spTgt>
                                        </p:tgtEl>
                                        <p:attrNameLst>
                                          <p:attrName>style.visibility</p:attrName>
                                        </p:attrNameLst>
                                      </p:cBhvr>
                                      <p:to>
                                        <p:strVal val="visible"/>
                                      </p:to>
                                    </p:set>
                                    <p:animEffect transition="in" filter="wipe(down)">
                                      <p:cBhvr>
                                        <p:cTn id="21" dur="500"/>
                                        <p:tgtEl>
                                          <p:spTgt spid="1048690">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048690">
                                            <p:txEl>
                                              <p:pRg st="5" end="5"/>
                                            </p:txEl>
                                          </p:spTgt>
                                        </p:tgtEl>
                                        <p:attrNameLst>
                                          <p:attrName>style.visibility</p:attrName>
                                        </p:attrNameLst>
                                      </p:cBhvr>
                                      <p:to>
                                        <p:strVal val="visible"/>
                                      </p:to>
                                    </p:set>
                                    <p:animEffect transition="in" filter="wipe(down)">
                                      <p:cBhvr>
                                        <p:cTn id="24" dur="500"/>
                                        <p:tgtEl>
                                          <p:spTgt spid="1048690">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1048690">
                                            <p:txEl>
                                              <p:pRg st="6" end="6"/>
                                            </p:txEl>
                                          </p:spTgt>
                                        </p:tgtEl>
                                        <p:attrNameLst>
                                          <p:attrName>style.visibility</p:attrName>
                                        </p:attrNameLst>
                                      </p:cBhvr>
                                      <p:to>
                                        <p:strVal val="visible"/>
                                      </p:to>
                                    </p:set>
                                    <p:animEffect transition="in" filter="wipe(down)">
                                      <p:cBhvr>
                                        <p:cTn id="27" dur="500"/>
                                        <p:tgtEl>
                                          <p:spTgt spid="1048690">
                                            <p:txEl>
                                              <p:pRg st="6" end="6"/>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1048690">
                                            <p:txEl>
                                              <p:pRg st="7" end="7"/>
                                            </p:txEl>
                                          </p:spTgt>
                                        </p:tgtEl>
                                        <p:attrNameLst>
                                          <p:attrName>style.visibility</p:attrName>
                                        </p:attrNameLst>
                                      </p:cBhvr>
                                      <p:to>
                                        <p:strVal val="visible"/>
                                      </p:to>
                                    </p:set>
                                    <p:animEffect transition="in" filter="wipe(down)">
                                      <p:cBhvr>
                                        <p:cTn id="30" dur="500"/>
                                        <p:tgtEl>
                                          <p:spTgt spid="1048690">
                                            <p:txEl>
                                              <p:pRg st="7" end="7"/>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1048690">
                                            <p:txEl>
                                              <p:pRg st="8" end="8"/>
                                            </p:txEl>
                                          </p:spTgt>
                                        </p:tgtEl>
                                        <p:attrNameLst>
                                          <p:attrName>style.visibility</p:attrName>
                                        </p:attrNameLst>
                                      </p:cBhvr>
                                      <p:to>
                                        <p:strVal val="visible"/>
                                      </p:to>
                                    </p:set>
                                    <p:animEffect transition="in" filter="wipe(down)">
                                      <p:cBhvr>
                                        <p:cTn id="33" dur="500"/>
                                        <p:tgtEl>
                                          <p:spTgt spid="1048690">
                                            <p:txEl>
                                              <p:pRg st="8" end="8"/>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1048690">
                                            <p:txEl>
                                              <p:pRg st="9" end="9"/>
                                            </p:txEl>
                                          </p:spTgt>
                                        </p:tgtEl>
                                        <p:attrNameLst>
                                          <p:attrName>style.visibility</p:attrName>
                                        </p:attrNameLst>
                                      </p:cBhvr>
                                      <p:to>
                                        <p:strVal val="visible"/>
                                      </p:to>
                                    </p:set>
                                    <p:animEffect transition="in" filter="wipe(down)">
                                      <p:cBhvr>
                                        <p:cTn id="36" dur="500"/>
                                        <p:tgtEl>
                                          <p:spTgt spid="1048690">
                                            <p:txEl>
                                              <p:pRg st="9" end="9"/>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1048690">
                                            <p:txEl>
                                              <p:pRg st="10" end="10"/>
                                            </p:txEl>
                                          </p:spTgt>
                                        </p:tgtEl>
                                        <p:attrNameLst>
                                          <p:attrName>style.visibility</p:attrName>
                                        </p:attrNameLst>
                                      </p:cBhvr>
                                      <p:to>
                                        <p:strVal val="visible"/>
                                      </p:to>
                                    </p:set>
                                    <p:animEffect transition="in" filter="wipe(down)">
                                      <p:cBhvr>
                                        <p:cTn id="39" dur="500"/>
                                        <p:tgtEl>
                                          <p:spTgt spid="104869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1" name="Title 1"/>
          <p:cNvSpPr>
            <a:spLocks noGrp="1"/>
          </p:cNvSpPr>
          <p:nvPr>
            <p:ph type="title"/>
          </p:nvPr>
        </p:nvSpPr>
        <p:spPr/>
        <p:txBody>
          <a:bodyPr/>
          <a:lstStyle/>
          <a:p>
            <a:pPr algn="ctr" rtl="1"/>
            <a:r>
              <a:rPr lang="fa-IR" dirty="0" smtClean="0">
                <a:cs typeface="B Titr" panose="00000700000000000000" pitchFamily="2" charset="-78"/>
              </a:rPr>
              <a:t>انتقال تکنولوژی</a:t>
            </a:r>
            <a:endParaRPr lang="fa-IR" dirty="0">
              <a:cs typeface="B Titr" panose="00000700000000000000" pitchFamily="2" charset="-78"/>
            </a:endParaRPr>
          </a:p>
        </p:txBody>
      </p:sp>
      <p:sp>
        <p:nvSpPr>
          <p:cNvPr id="1048692"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800" b="1" dirty="0" smtClean="0">
                <a:cs typeface="B Mitra" panose="00000400000000000000" pitchFamily="2" charset="-78"/>
              </a:rPr>
              <a:t>عوامل محدود کننده انتقال تکنولوژی</a:t>
            </a:r>
          </a:p>
          <a:p>
            <a:pPr algn="just" rtl="1">
              <a:buFont typeface="Wingdings" panose="05000000000000000000" pitchFamily="2" charset="2"/>
              <a:buChar char="ü"/>
            </a:pPr>
            <a:r>
              <a:rPr lang="fa-IR" sz="1600" dirty="0">
                <a:cs typeface="B Mitra" panose="00000400000000000000" pitchFamily="2" charset="-78"/>
              </a:rPr>
              <a:t>مهمترین موانع انتقال تکنولوژی در جهان سوم</a:t>
            </a:r>
            <a:r>
              <a:rPr lang="fa-IR" sz="1600" dirty="0" smtClean="0">
                <a:cs typeface="B Mitra" panose="00000400000000000000" pitchFamily="2" charset="-78"/>
              </a:rPr>
              <a:t>:</a:t>
            </a:r>
          </a:p>
          <a:p>
            <a:pPr algn="just" rtl="1">
              <a:buFont typeface="Wingdings" panose="05000000000000000000" pitchFamily="2" charset="2"/>
              <a:buChar char="ü"/>
            </a:pPr>
            <a:endParaRPr lang="fa-IR" sz="1600" dirty="0">
              <a:cs typeface="B Mitra" panose="00000400000000000000" pitchFamily="2" charset="-78"/>
            </a:endParaRPr>
          </a:p>
          <a:p>
            <a:pPr algn="just" rtl="1">
              <a:buFont typeface="+mj-lt"/>
              <a:buAutoNum type="arabicPeriod"/>
            </a:pPr>
            <a:r>
              <a:rPr lang="fa-IR" sz="1600" dirty="0" smtClean="0">
                <a:cs typeface="B Mitra" panose="00000400000000000000" pitchFamily="2" charset="-78"/>
              </a:rPr>
              <a:t>ساختار </a:t>
            </a:r>
            <a:r>
              <a:rPr lang="fa-IR" sz="1600" dirty="0">
                <a:cs typeface="B Mitra" panose="00000400000000000000" pitchFamily="2" charset="-78"/>
              </a:rPr>
              <a:t>نامناسب سیاسی و اجتماعی</a:t>
            </a:r>
          </a:p>
          <a:p>
            <a:pPr algn="just" rtl="1">
              <a:buFont typeface="+mj-lt"/>
              <a:buAutoNum type="arabicPeriod"/>
            </a:pPr>
            <a:r>
              <a:rPr lang="fa-IR" sz="1600" dirty="0" smtClean="0">
                <a:cs typeface="B Mitra" panose="00000400000000000000" pitchFamily="2" charset="-78"/>
              </a:rPr>
              <a:t>کوچک </a:t>
            </a:r>
            <a:r>
              <a:rPr lang="fa-IR" sz="1600" dirty="0">
                <a:cs typeface="B Mitra" panose="00000400000000000000" pitchFamily="2" charset="-78"/>
              </a:rPr>
              <a:t>بودن طبقه متوسط جامعه</a:t>
            </a:r>
          </a:p>
          <a:p>
            <a:pPr algn="just" rtl="1">
              <a:buFont typeface="+mj-lt"/>
              <a:buAutoNum type="arabicPeriod"/>
            </a:pPr>
            <a:r>
              <a:rPr lang="fa-IR" sz="1600" dirty="0" smtClean="0">
                <a:cs typeface="B Mitra" panose="00000400000000000000" pitchFamily="2" charset="-78"/>
              </a:rPr>
              <a:t>بی </a:t>
            </a:r>
            <a:r>
              <a:rPr lang="fa-IR" sz="1600" dirty="0">
                <a:cs typeface="B Mitra" panose="00000400000000000000" pitchFamily="2" charset="-78"/>
              </a:rPr>
              <a:t>سوادی</a:t>
            </a:r>
          </a:p>
          <a:p>
            <a:pPr algn="just" rtl="1">
              <a:buFont typeface="+mj-lt"/>
              <a:buAutoNum type="arabicPeriod"/>
            </a:pPr>
            <a:r>
              <a:rPr lang="fa-IR" sz="1600" dirty="0" smtClean="0">
                <a:cs typeface="B Mitra" panose="00000400000000000000" pitchFamily="2" charset="-78"/>
              </a:rPr>
              <a:t>افزایش </a:t>
            </a:r>
            <a:r>
              <a:rPr lang="fa-IR" sz="1600" dirty="0">
                <a:cs typeface="B Mitra" panose="00000400000000000000" pitchFamily="2" charset="-78"/>
              </a:rPr>
              <a:t>جمعیت و عدم استفاده بهینه از نیروی انسانی</a:t>
            </a:r>
          </a:p>
          <a:p>
            <a:pPr algn="just" rtl="1">
              <a:buFont typeface="+mj-lt"/>
              <a:buAutoNum type="arabicPeriod"/>
            </a:pPr>
            <a:r>
              <a:rPr lang="fa-IR" sz="1600" dirty="0" smtClean="0">
                <a:cs typeface="B Mitra" panose="00000400000000000000" pitchFamily="2" charset="-78"/>
              </a:rPr>
              <a:t>عوامل </a:t>
            </a:r>
            <a:r>
              <a:rPr lang="fa-IR" sz="1600" dirty="0">
                <a:cs typeface="B Mitra" panose="00000400000000000000" pitchFamily="2" charset="-78"/>
              </a:rPr>
              <a:t>فرهنگی</a:t>
            </a:r>
          </a:p>
          <a:p>
            <a:pPr algn="just" rtl="1">
              <a:buFont typeface="+mj-lt"/>
              <a:buAutoNum type="arabicPeriod"/>
            </a:pPr>
            <a:r>
              <a:rPr lang="fa-IR" sz="1600" dirty="0" smtClean="0">
                <a:cs typeface="B Mitra" panose="00000400000000000000" pitchFamily="2" charset="-78"/>
              </a:rPr>
              <a:t>ضعف </a:t>
            </a:r>
            <a:r>
              <a:rPr lang="fa-IR" sz="1600" dirty="0">
                <a:cs typeface="B Mitra" panose="00000400000000000000" pitchFamily="2" charset="-78"/>
              </a:rPr>
              <a:t>نظام آموزشی</a:t>
            </a:r>
          </a:p>
          <a:p>
            <a:pPr algn="just" rtl="1">
              <a:buFont typeface="+mj-lt"/>
              <a:buAutoNum type="arabicPeriod"/>
            </a:pPr>
            <a:r>
              <a:rPr lang="fa-IR" sz="1600" dirty="0" smtClean="0">
                <a:cs typeface="B Mitra" panose="00000400000000000000" pitchFamily="2" charset="-78"/>
              </a:rPr>
              <a:t>وابستگی</a:t>
            </a:r>
            <a:endParaRPr lang="fa-IR" sz="1600" dirty="0">
              <a:cs typeface="B Mitra" panose="00000400000000000000" pitchFamily="2" charset="-78"/>
            </a:endParaRPr>
          </a:p>
          <a:p>
            <a:pPr algn="just" rtl="1">
              <a:buFont typeface="+mj-lt"/>
              <a:buAutoNum type="arabicPeriod"/>
            </a:pPr>
            <a:r>
              <a:rPr lang="fa-IR" sz="1600" dirty="0" smtClean="0">
                <a:cs typeface="B Mitra" panose="00000400000000000000" pitchFamily="2" charset="-78"/>
              </a:rPr>
              <a:t>غارت </a:t>
            </a:r>
            <a:r>
              <a:rPr lang="fa-IR" sz="1600" dirty="0">
                <a:cs typeface="B Mitra" panose="00000400000000000000" pitchFamily="2" charset="-78"/>
              </a:rPr>
              <a:t>منابع کلیدی جهان سوم</a:t>
            </a:r>
          </a:p>
          <a:p>
            <a:pPr algn="just" rtl="1">
              <a:buFont typeface="+mj-lt"/>
              <a:buAutoNum type="arabicPeriod"/>
            </a:pPr>
            <a:r>
              <a:rPr lang="fa-IR" sz="1600" dirty="0" smtClean="0">
                <a:cs typeface="B Mitra" panose="00000400000000000000" pitchFamily="2" charset="-78"/>
              </a:rPr>
              <a:t>عوامل </a:t>
            </a:r>
            <a:r>
              <a:rPr lang="fa-IR" sz="1600" dirty="0">
                <a:cs typeface="B Mitra" panose="00000400000000000000" pitchFamily="2" charset="-78"/>
              </a:rPr>
              <a:t>زیر ساختاری: حمل و نقل ،  ارتباطات ،  تاسیسات مربوط به انرژی ،  آموزشی و اطلاعاتی</a:t>
            </a:r>
          </a:p>
          <a:p>
            <a:pPr algn="just" rtl="1">
              <a:buFont typeface="Wingdings" panose="05000000000000000000" pitchFamily="2" charset="2"/>
              <a:buChar char="ü"/>
            </a:pPr>
            <a:endParaRPr lang="fa-IR" sz="1600" dirty="0">
              <a:cs typeface="B Mitra" panose="00000400000000000000" pitchFamily="2" charset="-78"/>
            </a:endParaRPr>
          </a:p>
        </p:txBody>
      </p:sp>
      <p:pic>
        <p:nvPicPr>
          <p:cNvPr id="2097243" name="Picture 3"/>
          <p:cNvPicPr>
            <a:picLocks noChangeAspect="1"/>
          </p:cNvPicPr>
          <p:nvPr/>
        </p:nvPicPr>
        <p:blipFill>
          <a:blip r:embed="rId2"/>
          <a:stretch>
            <a:fillRect/>
          </a:stretch>
        </p:blipFill>
        <p:spPr>
          <a:xfrm>
            <a:off x="457200" y="4701287"/>
            <a:ext cx="3511685" cy="333375"/>
          </a:xfrm>
          <a:prstGeom prst="rect">
            <a:avLst/>
          </a:prstGeom>
        </p:spPr>
      </p:pic>
      <p:pic>
        <p:nvPicPr>
          <p:cNvPr id="2097244"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245" name="Picture 5"/>
          <p:cNvPicPr>
            <a:picLocks noChangeAspect="1"/>
          </p:cNvPicPr>
          <p:nvPr/>
        </p:nvPicPr>
        <p:blipFill>
          <a:blip r:embed="rId3"/>
          <a:stretch>
            <a:fillRect/>
          </a:stretch>
        </p:blipFill>
        <p:spPr>
          <a:xfrm>
            <a:off x="0" y="0"/>
            <a:ext cx="707137" cy="707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692">
                                            <p:txEl>
                                              <p:pRg st="0" end="0"/>
                                            </p:txEl>
                                          </p:spTgt>
                                        </p:tgtEl>
                                      </p:cBhvr>
                                    </p:animEffect>
                                    <p:animScale>
                                      <p:cBhvr>
                                        <p:cTn id="7" dur="250" autoRev="1" fill="hold"/>
                                        <p:tgtEl>
                                          <p:spTgt spid="1048692">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48692">
                                            <p:txEl>
                                              <p:pRg st="1" end="1"/>
                                            </p:txEl>
                                          </p:spTgt>
                                        </p:tgtEl>
                                        <p:attrNameLst>
                                          <p:attrName>style.visibility</p:attrName>
                                        </p:attrNameLst>
                                      </p:cBhvr>
                                      <p:to>
                                        <p:strVal val="visible"/>
                                      </p:to>
                                    </p:set>
                                    <p:animEffect transition="in" filter="fade">
                                      <p:cBhvr>
                                        <p:cTn id="12" dur="1000"/>
                                        <p:tgtEl>
                                          <p:spTgt spid="1048692">
                                            <p:txEl>
                                              <p:pRg st="1" end="1"/>
                                            </p:txEl>
                                          </p:spTgt>
                                        </p:tgtEl>
                                      </p:cBhvr>
                                    </p:animEffect>
                                    <p:anim calcmode="lin" valueType="num">
                                      <p:cBhvr>
                                        <p:cTn id="13" dur="1000" fill="hold"/>
                                        <p:tgtEl>
                                          <p:spTgt spid="104869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4869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48692">
                                            <p:txEl>
                                              <p:pRg st="3" end="3"/>
                                            </p:txEl>
                                          </p:spTgt>
                                        </p:tgtEl>
                                        <p:attrNameLst>
                                          <p:attrName>style.visibility</p:attrName>
                                        </p:attrNameLst>
                                      </p:cBhvr>
                                      <p:to>
                                        <p:strVal val="visible"/>
                                      </p:to>
                                    </p:set>
                                    <p:animEffect transition="in" filter="wipe(down)">
                                      <p:cBhvr>
                                        <p:cTn id="19" dur="500"/>
                                        <p:tgtEl>
                                          <p:spTgt spid="1048692">
                                            <p:txEl>
                                              <p:pRg st="3" end="3"/>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1048692">
                                            <p:txEl>
                                              <p:pRg st="4" end="4"/>
                                            </p:txEl>
                                          </p:spTgt>
                                        </p:tgtEl>
                                        <p:attrNameLst>
                                          <p:attrName>style.visibility</p:attrName>
                                        </p:attrNameLst>
                                      </p:cBhvr>
                                      <p:to>
                                        <p:strVal val="visible"/>
                                      </p:to>
                                    </p:set>
                                    <p:animEffect transition="in" filter="wipe(down)">
                                      <p:cBhvr>
                                        <p:cTn id="22" dur="500"/>
                                        <p:tgtEl>
                                          <p:spTgt spid="1048692">
                                            <p:txEl>
                                              <p:pRg st="4" end="4"/>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048692">
                                            <p:txEl>
                                              <p:pRg st="5" end="5"/>
                                            </p:txEl>
                                          </p:spTgt>
                                        </p:tgtEl>
                                        <p:attrNameLst>
                                          <p:attrName>style.visibility</p:attrName>
                                        </p:attrNameLst>
                                      </p:cBhvr>
                                      <p:to>
                                        <p:strVal val="visible"/>
                                      </p:to>
                                    </p:set>
                                    <p:animEffect transition="in" filter="wipe(down)">
                                      <p:cBhvr>
                                        <p:cTn id="25" dur="500"/>
                                        <p:tgtEl>
                                          <p:spTgt spid="1048692">
                                            <p:txEl>
                                              <p:pRg st="5" end="5"/>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1048692">
                                            <p:txEl>
                                              <p:pRg st="6" end="6"/>
                                            </p:txEl>
                                          </p:spTgt>
                                        </p:tgtEl>
                                        <p:attrNameLst>
                                          <p:attrName>style.visibility</p:attrName>
                                        </p:attrNameLst>
                                      </p:cBhvr>
                                      <p:to>
                                        <p:strVal val="visible"/>
                                      </p:to>
                                    </p:set>
                                    <p:animEffect transition="in" filter="wipe(down)">
                                      <p:cBhvr>
                                        <p:cTn id="28" dur="500"/>
                                        <p:tgtEl>
                                          <p:spTgt spid="1048692">
                                            <p:txEl>
                                              <p:pRg st="6" end="6"/>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1048692">
                                            <p:txEl>
                                              <p:pRg st="7" end="7"/>
                                            </p:txEl>
                                          </p:spTgt>
                                        </p:tgtEl>
                                        <p:attrNameLst>
                                          <p:attrName>style.visibility</p:attrName>
                                        </p:attrNameLst>
                                      </p:cBhvr>
                                      <p:to>
                                        <p:strVal val="visible"/>
                                      </p:to>
                                    </p:set>
                                    <p:animEffect transition="in" filter="wipe(down)">
                                      <p:cBhvr>
                                        <p:cTn id="31" dur="500"/>
                                        <p:tgtEl>
                                          <p:spTgt spid="1048692">
                                            <p:txEl>
                                              <p:pRg st="7" end="7"/>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1048692">
                                            <p:txEl>
                                              <p:pRg st="8" end="8"/>
                                            </p:txEl>
                                          </p:spTgt>
                                        </p:tgtEl>
                                        <p:attrNameLst>
                                          <p:attrName>style.visibility</p:attrName>
                                        </p:attrNameLst>
                                      </p:cBhvr>
                                      <p:to>
                                        <p:strVal val="visible"/>
                                      </p:to>
                                    </p:set>
                                    <p:animEffect transition="in" filter="wipe(down)">
                                      <p:cBhvr>
                                        <p:cTn id="34" dur="500"/>
                                        <p:tgtEl>
                                          <p:spTgt spid="1048692">
                                            <p:txEl>
                                              <p:pRg st="8" end="8"/>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1048692">
                                            <p:txEl>
                                              <p:pRg st="9" end="9"/>
                                            </p:txEl>
                                          </p:spTgt>
                                        </p:tgtEl>
                                        <p:attrNameLst>
                                          <p:attrName>style.visibility</p:attrName>
                                        </p:attrNameLst>
                                      </p:cBhvr>
                                      <p:to>
                                        <p:strVal val="visible"/>
                                      </p:to>
                                    </p:set>
                                    <p:animEffect transition="in" filter="wipe(down)">
                                      <p:cBhvr>
                                        <p:cTn id="37" dur="500"/>
                                        <p:tgtEl>
                                          <p:spTgt spid="1048692">
                                            <p:txEl>
                                              <p:pRg st="9" end="9"/>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1048692">
                                            <p:txEl>
                                              <p:pRg st="10" end="10"/>
                                            </p:txEl>
                                          </p:spTgt>
                                        </p:tgtEl>
                                        <p:attrNameLst>
                                          <p:attrName>style.visibility</p:attrName>
                                        </p:attrNameLst>
                                      </p:cBhvr>
                                      <p:to>
                                        <p:strVal val="visible"/>
                                      </p:to>
                                    </p:set>
                                    <p:animEffect transition="in" filter="wipe(down)">
                                      <p:cBhvr>
                                        <p:cTn id="40" dur="500"/>
                                        <p:tgtEl>
                                          <p:spTgt spid="1048692">
                                            <p:txEl>
                                              <p:pRg st="10" end="10"/>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1048692">
                                            <p:txEl>
                                              <p:pRg st="11" end="11"/>
                                            </p:txEl>
                                          </p:spTgt>
                                        </p:tgtEl>
                                        <p:attrNameLst>
                                          <p:attrName>style.visibility</p:attrName>
                                        </p:attrNameLst>
                                      </p:cBhvr>
                                      <p:to>
                                        <p:strVal val="visible"/>
                                      </p:to>
                                    </p:set>
                                    <p:animEffect transition="in" filter="wipe(down)">
                                      <p:cBhvr>
                                        <p:cTn id="43" dur="500"/>
                                        <p:tgtEl>
                                          <p:spTgt spid="104869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344" name="Picture 15" descr="design_and_engineering_widescreen_template_interior.png"/>
          <p:cNvPicPr>
            <a:picLocks noChangeAspect="1"/>
          </p:cNvPicPr>
          <p:nvPr/>
        </p:nvPicPr>
        <p:blipFill>
          <a:blip r:embed="rId2"/>
          <a:stretch>
            <a:fillRect/>
          </a:stretch>
        </p:blipFill>
        <p:spPr>
          <a:xfrm>
            <a:off x="0" y="0"/>
            <a:ext cx="9144000" cy="5143500"/>
          </a:xfrm>
          <a:prstGeom prst="rect">
            <a:avLst/>
          </a:prstGeom>
        </p:spPr>
      </p:pic>
      <p:sp>
        <p:nvSpPr>
          <p:cNvPr id="4" name="Content Placeholder 3"/>
          <p:cNvSpPr>
            <a:spLocks noGrp="1"/>
          </p:cNvSpPr>
          <p:nvPr>
            <p:ph idx="1"/>
          </p:nvPr>
        </p:nvSpPr>
        <p:spPr>
          <a:xfrm>
            <a:off x="0" y="874514"/>
            <a:ext cx="8229600" cy="4268986"/>
          </a:xfrm>
        </p:spPr>
        <p:txBody>
          <a:bodyPr/>
          <a:lstStyle/>
          <a:p>
            <a:pPr algn="l">
              <a:buFont typeface="Wingdings" panose="05000000000000000000" pitchFamily="2" charset="2"/>
              <a:buChar char="ü"/>
            </a:pPr>
            <a:r>
              <a:rPr lang="en-US" sz="1600" dirty="0">
                <a:latin typeface="Times New Roman" panose="02020603050405020304" pitchFamily="18" charset="0"/>
                <a:cs typeface="Times New Roman" panose="02020603050405020304" pitchFamily="18" charset="0"/>
              </a:rPr>
              <a:t>UNEP-IETC, "Technology Transfer: The Seven Cs for the Successful Transfer and Uptake of Environmentally Sound Technologies" Osaka, Japan: The UNEP International Environmental Technology Centre, January 2004.</a:t>
            </a:r>
          </a:p>
          <a:p>
            <a:pPr algn="r" rtl="1">
              <a:buFont typeface="Wingdings" panose="05000000000000000000" pitchFamily="2" charset="2"/>
              <a:buChar char="ü"/>
            </a:pPr>
            <a:r>
              <a:rPr lang="fa-IR" sz="1600" dirty="0" smtClean="0">
                <a:cs typeface="B Mitra" panose="00000400000000000000" pitchFamily="2" charset="-78"/>
              </a:rPr>
              <a:t>خلیل ، طارق </a:t>
            </a:r>
            <a:r>
              <a:rPr lang="fa-IR" sz="1600" dirty="0">
                <a:cs typeface="B Mitra" panose="00000400000000000000" pitchFamily="2" charset="-78"/>
              </a:rPr>
              <a:t>؛ "</a:t>
            </a:r>
            <a:r>
              <a:rPr lang="fa-IR" sz="1600" dirty="0" smtClean="0">
                <a:cs typeface="B Mitra" panose="00000400000000000000" pitchFamily="2" charset="-78"/>
              </a:rPr>
              <a:t>مدیریت تکنولوژی"،انتشارات دفتر پژوهش های فرهنگی ، تهران ، 1393.</a:t>
            </a:r>
          </a:p>
          <a:p>
            <a:pPr algn="r" rtl="1">
              <a:buFont typeface="Wingdings" panose="05000000000000000000" pitchFamily="2" charset="2"/>
              <a:buChar char="ü"/>
            </a:pPr>
            <a:r>
              <a:rPr lang="fa-IR" sz="1600" dirty="0" smtClean="0">
                <a:cs typeface="B Mitra" panose="00000400000000000000" pitchFamily="2" charset="-78"/>
              </a:rPr>
              <a:t>اعرابی، سیدمحمد؛ «استراتژی تکنولوژی</a:t>
            </a:r>
            <a:r>
              <a:rPr lang="fa-IR" sz="1600" dirty="0">
                <a:cs typeface="B Mitra" panose="00000400000000000000" pitchFamily="2" charset="-78"/>
              </a:rPr>
              <a:t>"،انتشارات </a:t>
            </a:r>
            <a:r>
              <a:rPr lang="fa-IR" sz="1600" dirty="0" smtClean="0">
                <a:cs typeface="B Mitra" panose="00000400000000000000" pitchFamily="2" charset="-78"/>
              </a:rPr>
              <a:t>مهکامه، </a:t>
            </a:r>
            <a:r>
              <a:rPr lang="fa-IR" sz="1600" dirty="0">
                <a:cs typeface="B Mitra" panose="00000400000000000000" pitchFamily="2" charset="-78"/>
              </a:rPr>
              <a:t>تهران ، 1393</a:t>
            </a:r>
            <a:r>
              <a:rPr lang="fa-IR" sz="1600" dirty="0" smtClean="0">
                <a:cs typeface="B Mitra" panose="00000400000000000000" pitchFamily="2" charset="-78"/>
              </a:rPr>
              <a:t>.</a:t>
            </a:r>
          </a:p>
          <a:p>
            <a:pPr algn="r" rtl="1">
              <a:buFont typeface="Wingdings" panose="05000000000000000000" pitchFamily="2" charset="2"/>
              <a:buChar char="ü"/>
            </a:pPr>
            <a:r>
              <a:rPr lang="fa-IR" sz="1600" dirty="0" smtClean="0">
                <a:cs typeface="B Mitra" panose="00000400000000000000" pitchFamily="2" charset="-78"/>
              </a:rPr>
              <a:t> </a:t>
            </a:r>
            <a:r>
              <a:rPr lang="fa-IR" sz="1600" dirty="0">
                <a:cs typeface="B Mitra" panose="00000400000000000000" pitchFamily="2" charset="-78"/>
              </a:rPr>
              <a:t>قربان پور، یوسف؛ "موانع انتقال تکنولوژی در جهان سوم"، فصلنامه سیاسی اقتصادی، شماره ١٥٣، ص٢٧٨.</a:t>
            </a:r>
          </a:p>
          <a:p>
            <a:pPr algn="r" rtl="1">
              <a:buFont typeface="Wingdings" panose="05000000000000000000" pitchFamily="2" charset="2"/>
              <a:buChar char="ü"/>
            </a:pPr>
            <a:r>
              <a:rPr lang="fa-IR" sz="1600" dirty="0">
                <a:cs typeface="B Mitra" panose="00000400000000000000" pitchFamily="2" charset="-78"/>
              </a:rPr>
              <a:t>سلامی، رضا؛ "بررسی علل و عوامل موفقیت در گسترش صادرات و تجارت کشورهای شرق آسیا"، ماهنامه رهیافت،شماره ٢٣،پائیز ١٣٧٩، ص٧٦</a:t>
            </a:r>
          </a:p>
          <a:p>
            <a:pPr algn="r" rtl="1">
              <a:buFont typeface="Wingdings" panose="05000000000000000000" pitchFamily="2" charset="2"/>
              <a:buChar char="ü"/>
            </a:pPr>
            <a:r>
              <a:rPr lang="fa-IR" sz="1600" dirty="0">
                <a:cs typeface="B Mitra" panose="00000400000000000000" pitchFamily="2" charset="-78"/>
              </a:rPr>
              <a:t>علی احمدی، علیرضا؛ توکلی، علیرضا؛ "نگرش جامع به انتقال تکنولوژی"، ماهنامه تدبیر، شماره ١٠٩، دی ماه ٧٩، ص١٨</a:t>
            </a:r>
          </a:p>
          <a:p>
            <a:pPr algn="r" rtl="1">
              <a:buFont typeface="Wingdings" panose="05000000000000000000" pitchFamily="2" charset="2"/>
              <a:buChar char="ü"/>
            </a:pPr>
            <a:r>
              <a:rPr lang="fa-IR" sz="1600" dirty="0">
                <a:cs typeface="B Mitra" panose="00000400000000000000" pitchFamily="2" charset="-78"/>
              </a:rPr>
              <a:t>اسماعیل زاده، نیما؛ "اصول و مبانی موفقیت در انتقال تکنولوژی"، ماهنامه رازی، سال شانزدهم، شماره ١٨٠، بهمن ٨٣، ص٤٣</a:t>
            </a:r>
          </a:p>
          <a:p>
            <a:pPr algn="r" rtl="1">
              <a:buFont typeface="Wingdings" panose="05000000000000000000" pitchFamily="2" charset="2"/>
              <a:buChar char="ü"/>
            </a:pPr>
            <a:r>
              <a:rPr lang="fa-IR" sz="1600" dirty="0">
                <a:cs typeface="B Mitra" panose="00000400000000000000" pitchFamily="2" charset="-78"/>
              </a:rPr>
              <a:t>عابدی، زهرا؛ "تنگناهای ساختاری علمی-صنعتی تکنولوژیک کشور و راهبردهای لازم برای انتقال و توسعه موفق تکنولوژی"، ماهنامه رهیافت،شماره ٢٠،بهار١٣٧٨، ص٤٢</a:t>
            </a:r>
          </a:p>
          <a:p>
            <a:pPr algn="r" rtl="1">
              <a:buFont typeface="Wingdings" panose="05000000000000000000" pitchFamily="2" charset="2"/>
              <a:buChar char="ü"/>
            </a:pPr>
            <a:r>
              <a:rPr lang="fa-IR" sz="1600" dirty="0">
                <a:cs typeface="B Mitra" panose="00000400000000000000" pitchFamily="2" charset="-78"/>
              </a:rPr>
              <a:t>حاج فتحعلیها،عباس؛“توسعه تکنولوژی“،انتشارات دانشگاه علامه طباطبایی،چاپ اول</a:t>
            </a:r>
          </a:p>
          <a:p>
            <a:pPr algn="r" rtl="1">
              <a:buFont typeface="Wingdings" panose="05000000000000000000" pitchFamily="2" charset="2"/>
              <a:buChar char="ü"/>
            </a:pPr>
            <a:r>
              <a:rPr lang="fa-IR" sz="1600" dirty="0">
                <a:cs typeface="B Mitra" panose="00000400000000000000" pitchFamily="2" charset="-78"/>
              </a:rPr>
              <a:t>شهیدی،محمد تقی؛“انتقال تکنولوژی و صنعتی کردن کشورهای در حال توسعه“.انتشارات دانشگاه تهران.1371</a:t>
            </a:r>
          </a:p>
          <a:p>
            <a:pPr algn="r" rtl="1">
              <a:buFont typeface="Wingdings" panose="05000000000000000000" pitchFamily="2" charset="2"/>
              <a:buChar char="ü"/>
            </a:pPr>
            <a:endParaRPr lang="fa-IR" sz="1600" dirty="0">
              <a:cs typeface="B Mitra" panose="00000400000000000000" pitchFamily="2" charset="-78"/>
            </a:endParaRPr>
          </a:p>
        </p:txBody>
      </p:sp>
      <p:sp>
        <p:nvSpPr>
          <p:cNvPr id="15" name="Title 1"/>
          <p:cNvSpPr>
            <a:spLocks noGrp="1"/>
          </p:cNvSpPr>
          <p:nvPr>
            <p:ph type="title"/>
          </p:nvPr>
        </p:nvSpPr>
        <p:spPr>
          <a:xfrm>
            <a:off x="457200" y="205979"/>
            <a:ext cx="7904618" cy="554133"/>
          </a:xfrm>
        </p:spPr>
        <p:txBody>
          <a:bodyPr/>
          <a:lstStyle/>
          <a:p>
            <a:pPr algn="ctr" rtl="1"/>
            <a:r>
              <a:rPr lang="fa-IR" dirty="0" smtClean="0">
                <a:cs typeface="B Titr" panose="00000700000000000000" pitchFamily="2" charset="-78"/>
              </a:rPr>
              <a:t>منابع</a:t>
            </a:r>
            <a:endParaRPr lang="fa-IR" dirty="0">
              <a:cs typeface="B Titr" panose="000007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Title 1"/>
          <p:cNvSpPr>
            <a:spLocks noGrp="1"/>
          </p:cNvSpPr>
          <p:nvPr>
            <p:ph type="title"/>
          </p:nvPr>
        </p:nvSpPr>
        <p:spPr/>
        <p:txBody>
          <a:bodyPr/>
          <a:lstStyle/>
          <a:p>
            <a:pPr algn="ctr" rtl="1"/>
            <a:r>
              <a:rPr lang="fa-IR" dirty="0" smtClean="0">
                <a:cs typeface="B Titr" panose="00000700000000000000" pitchFamily="2" charset="-78"/>
              </a:rPr>
              <a:t>نقش تکنولوژی در خلق ثروت</a:t>
            </a:r>
            <a:endParaRPr lang="fa-IR" dirty="0">
              <a:cs typeface="B Titr" panose="00000700000000000000" pitchFamily="2" charset="-78"/>
            </a:endParaRPr>
          </a:p>
        </p:txBody>
      </p:sp>
      <p:sp>
        <p:nvSpPr>
          <p:cNvPr id="1048660" name="Content Placeholder 2"/>
          <p:cNvSpPr>
            <a:spLocks noGrp="1"/>
          </p:cNvSpPr>
          <p:nvPr>
            <p:ph idx="1"/>
          </p:nvPr>
        </p:nvSpPr>
        <p:spPr>
          <a:xfrm>
            <a:off x="457200" y="966091"/>
            <a:ext cx="8229600" cy="3628532"/>
          </a:xfrm>
        </p:spPr>
        <p:txBody>
          <a:bodyPr/>
          <a:lstStyle/>
          <a:p>
            <a:pPr algn="just" rtl="1">
              <a:buFont typeface="Wingdings" panose="05000000000000000000" pitchFamily="2" charset="2"/>
              <a:buChar char="ü"/>
            </a:pPr>
            <a:r>
              <a:rPr lang="fa-IR" sz="1600" b="1" dirty="0" smtClean="0">
                <a:cs typeface="B Mitra" panose="00000400000000000000" pitchFamily="2" charset="-78"/>
              </a:rPr>
              <a:t>تکامل تکنولوژی تولید</a:t>
            </a:r>
          </a:p>
          <a:p>
            <a:pPr algn="just" rtl="1">
              <a:buFont typeface="Wingdings" panose="05000000000000000000" pitchFamily="2" charset="2"/>
              <a:buChar char="ü"/>
            </a:pPr>
            <a:r>
              <a:rPr lang="fa-IR" sz="1600" dirty="0" smtClean="0">
                <a:cs typeface="B Mitra" panose="00000400000000000000" pitchFamily="2" charset="-78"/>
              </a:rPr>
              <a:t>روند تکامل سیستم های تولید :</a:t>
            </a:r>
          </a:p>
          <a:p>
            <a:pPr algn="just" rtl="1">
              <a:buFont typeface="+mj-lt"/>
              <a:buAutoNum type="arabicPeriod"/>
            </a:pPr>
            <a:r>
              <a:rPr lang="fa-IR" sz="1600" dirty="0" smtClean="0">
                <a:cs typeface="B Mitra" panose="00000400000000000000" pitchFamily="2" charset="-78"/>
              </a:rPr>
              <a:t>جامعه کشاورزی ، تولید محصولات به وسیله صنعتگران و نیروی کار</a:t>
            </a:r>
          </a:p>
          <a:p>
            <a:pPr algn="just" rtl="1">
              <a:buFont typeface="+mj-lt"/>
              <a:buAutoNum type="arabicPeriod"/>
            </a:pPr>
            <a:r>
              <a:rPr lang="fa-IR" sz="1600" dirty="0" smtClean="0">
                <a:cs typeface="B Mitra" panose="00000400000000000000" pitchFamily="2" charset="-78"/>
              </a:rPr>
              <a:t>انقلاب صنعتی ، ساخت ماشین بخار و تولد مفهوم کارخانه</a:t>
            </a:r>
          </a:p>
          <a:p>
            <a:pPr algn="just" rtl="1">
              <a:buFont typeface="+mj-lt"/>
              <a:buAutoNum type="arabicPeriod"/>
            </a:pPr>
            <a:r>
              <a:rPr lang="fa-IR" sz="1600" dirty="0" smtClean="0">
                <a:cs typeface="B Mitra" panose="00000400000000000000" pitchFamily="2" charset="-78"/>
              </a:rPr>
              <a:t>عصر مدیریت علمی توسط تیلور و افزایش کارایی </a:t>
            </a:r>
          </a:p>
          <a:p>
            <a:pPr algn="just" rtl="1">
              <a:buFont typeface="+mj-lt"/>
              <a:buAutoNum type="arabicPeriod"/>
            </a:pPr>
            <a:r>
              <a:rPr lang="fa-IR" sz="1600" dirty="0" smtClean="0">
                <a:cs typeface="B Mitra" panose="00000400000000000000" pitchFamily="2" charset="-78"/>
              </a:rPr>
              <a:t>هنری فورد و استفاده از خط تولید و مونتاژ ، تخصصی شدن کار ، خلق مفهوم صرفه جویی در مقیاس</a:t>
            </a:r>
          </a:p>
          <a:p>
            <a:pPr algn="just" rtl="1">
              <a:buFont typeface="+mj-lt"/>
              <a:buAutoNum type="arabicPeriod"/>
            </a:pPr>
            <a:r>
              <a:rPr lang="fa-IR" sz="1600" dirty="0" smtClean="0">
                <a:cs typeface="B Mitra" panose="00000400000000000000" pitchFamily="2" charset="-78"/>
              </a:rPr>
              <a:t>گیلبرت ها و مطالعات حرکت ، کاهش حرکات زائد ، افزایش مداوم بهره وری</a:t>
            </a:r>
          </a:p>
          <a:p>
            <a:pPr algn="just" rtl="1">
              <a:buFont typeface="+mj-lt"/>
              <a:buAutoNum type="arabicPeriod"/>
            </a:pPr>
            <a:r>
              <a:rPr lang="fa-IR" sz="1600" dirty="0" smtClean="0">
                <a:cs typeface="B Mitra" panose="00000400000000000000" pitchFamily="2" charset="-78"/>
              </a:rPr>
              <a:t>تعریف مفاهیمی چون برنامه ریزی تولید ، کنترل موجودی ، کنترل کیفیت</a:t>
            </a:r>
          </a:p>
          <a:p>
            <a:pPr algn="just" rtl="1">
              <a:buFont typeface="+mj-lt"/>
              <a:buAutoNum type="arabicPeriod"/>
            </a:pPr>
            <a:r>
              <a:rPr lang="fa-IR" sz="1600" dirty="0" smtClean="0">
                <a:cs typeface="B Mitra" panose="00000400000000000000" pitchFamily="2" charset="-78"/>
              </a:rPr>
              <a:t>تحقیق در عملیات و مفهوم بیشترین نفع با کمترین هزینه</a:t>
            </a:r>
          </a:p>
          <a:p>
            <a:pPr algn="just" rtl="1">
              <a:buFont typeface="+mj-lt"/>
              <a:buAutoNum type="arabicPeriod"/>
            </a:pPr>
            <a:r>
              <a:rPr lang="fa-IR" sz="1600" dirty="0" smtClean="0">
                <a:cs typeface="B Mitra" panose="00000400000000000000" pitchFamily="2" charset="-78"/>
              </a:rPr>
              <a:t>ساخت کامپیوتر ، انقلاب علم و تکنولوژی</a:t>
            </a:r>
          </a:p>
          <a:p>
            <a:pPr algn="just" rtl="1">
              <a:buFont typeface="+mj-lt"/>
              <a:buAutoNum type="arabicPeriod"/>
            </a:pPr>
            <a:r>
              <a:rPr lang="fa-IR" sz="1600" dirty="0" smtClean="0">
                <a:cs typeface="B Mitra" panose="00000400000000000000" pitchFamily="2" charset="-78"/>
              </a:rPr>
              <a:t>سیستم های تولید ژاپنی</a:t>
            </a:r>
          </a:p>
          <a:p>
            <a:pPr algn="just" rtl="1">
              <a:buFont typeface="+mj-lt"/>
              <a:buAutoNum type="arabicPeriod"/>
            </a:pPr>
            <a:r>
              <a:rPr lang="fa-IR" sz="1600" dirty="0" smtClean="0">
                <a:cs typeface="B Mitra" panose="00000400000000000000" pitchFamily="2" charset="-78"/>
              </a:rPr>
              <a:t>انقلاب تکنولوژیک ، انفجار اطلاعات ، توجه به مفاهیم انسانی </a:t>
            </a:r>
            <a:endParaRPr lang="fa-IR" sz="1600" dirty="0">
              <a:cs typeface="B Mitra" panose="00000400000000000000" pitchFamily="2" charset="-78"/>
            </a:endParaRPr>
          </a:p>
          <a:p>
            <a:pPr algn="just" rtl="1">
              <a:buFont typeface="Wingdings" panose="05000000000000000000" pitchFamily="2" charset="2"/>
              <a:buChar char="ü"/>
            </a:pPr>
            <a:endParaRPr lang="fa-IR" sz="1600" dirty="0">
              <a:cs typeface="B Mitra" panose="00000400000000000000" pitchFamily="2" charset="-78"/>
            </a:endParaRPr>
          </a:p>
        </p:txBody>
      </p:sp>
      <p:pic>
        <p:nvPicPr>
          <p:cNvPr id="2097195" name="Picture 3"/>
          <p:cNvPicPr>
            <a:picLocks noChangeAspect="1"/>
          </p:cNvPicPr>
          <p:nvPr/>
        </p:nvPicPr>
        <p:blipFill>
          <a:blip r:embed="rId2"/>
          <a:stretch>
            <a:fillRect/>
          </a:stretch>
        </p:blipFill>
        <p:spPr>
          <a:xfrm>
            <a:off x="457200" y="4701287"/>
            <a:ext cx="3511685" cy="333375"/>
          </a:xfrm>
          <a:prstGeom prst="rect">
            <a:avLst/>
          </a:prstGeom>
        </p:spPr>
      </p:pic>
      <p:pic>
        <p:nvPicPr>
          <p:cNvPr id="2097196" name="Picture 4"/>
          <p:cNvPicPr>
            <a:picLocks noChangeAspect="1"/>
          </p:cNvPicPr>
          <p:nvPr/>
        </p:nvPicPr>
        <p:blipFill>
          <a:blip r:embed="rId2"/>
          <a:stretch>
            <a:fillRect/>
          </a:stretch>
        </p:blipFill>
        <p:spPr>
          <a:xfrm>
            <a:off x="6775770" y="4745660"/>
            <a:ext cx="1911030" cy="333375"/>
          </a:xfrm>
          <a:prstGeom prst="rect">
            <a:avLst/>
          </a:prstGeom>
        </p:spPr>
      </p:pic>
      <p:pic>
        <p:nvPicPr>
          <p:cNvPr id="2097197" name="Picture 5"/>
          <p:cNvPicPr>
            <a:picLocks noChangeAspect="1"/>
          </p:cNvPicPr>
          <p:nvPr/>
        </p:nvPicPr>
        <p:blipFill>
          <a:blip r:embed="rId3"/>
          <a:stretch>
            <a:fillRect/>
          </a:stretch>
        </p:blipFill>
        <p:spPr>
          <a:xfrm>
            <a:off x="0" y="0"/>
            <a:ext cx="707137" cy="707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48660">
                                            <p:txEl>
                                              <p:pRg st="0" end="0"/>
                                            </p:txEl>
                                          </p:spTgt>
                                        </p:tgtEl>
                                      </p:cBhvr>
                                    </p:animEffect>
                                    <p:animScale>
                                      <p:cBhvr>
                                        <p:cTn id="7" dur="250" autoRev="1" fill="hold"/>
                                        <p:tgtEl>
                                          <p:spTgt spid="1048660">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048660">
                                            <p:txEl>
                                              <p:pRg st="1" end="1"/>
                                            </p:txEl>
                                          </p:spTgt>
                                        </p:tgtEl>
                                        <p:attrNameLst>
                                          <p:attrName>style.visibility</p:attrName>
                                        </p:attrNameLst>
                                      </p:cBhvr>
                                      <p:to>
                                        <p:strVal val="visible"/>
                                      </p:to>
                                    </p:set>
                                    <p:animEffect transition="in" filter="fade">
                                      <p:cBhvr>
                                        <p:cTn id="12" dur="1000"/>
                                        <p:tgtEl>
                                          <p:spTgt spid="1048660">
                                            <p:txEl>
                                              <p:pRg st="1" end="1"/>
                                            </p:txEl>
                                          </p:spTgt>
                                        </p:tgtEl>
                                      </p:cBhvr>
                                    </p:animEffect>
                                    <p:anim calcmode="lin" valueType="num">
                                      <p:cBhvr>
                                        <p:cTn id="13" dur="1000" fill="hold"/>
                                        <p:tgtEl>
                                          <p:spTgt spid="104866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4866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48660">
                                            <p:txEl>
                                              <p:pRg st="2" end="2"/>
                                            </p:txEl>
                                          </p:spTgt>
                                        </p:tgtEl>
                                        <p:attrNameLst>
                                          <p:attrName>style.visibility</p:attrName>
                                        </p:attrNameLst>
                                      </p:cBhvr>
                                      <p:to>
                                        <p:strVal val="visible"/>
                                      </p:to>
                                    </p:set>
                                    <p:animEffect transition="in" filter="fade">
                                      <p:cBhvr>
                                        <p:cTn id="19" dur="1000"/>
                                        <p:tgtEl>
                                          <p:spTgt spid="1048660">
                                            <p:txEl>
                                              <p:pRg st="2" end="2"/>
                                            </p:txEl>
                                          </p:spTgt>
                                        </p:tgtEl>
                                      </p:cBhvr>
                                    </p:animEffect>
                                    <p:anim calcmode="lin" valueType="num">
                                      <p:cBhvr>
                                        <p:cTn id="20" dur="1000" fill="hold"/>
                                        <p:tgtEl>
                                          <p:spTgt spid="1048660">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048660">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48660">
                                            <p:txEl>
                                              <p:pRg st="3" end="3"/>
                                            </p:txEl>
                                          </p:spTgt>
                                        </p:tgtEl>
                                        <p:attrNameLst>
                                          <p:attrName>style.visibility</p:attrName>
                                        </p:attrNameLst>
                                      </p:cBhvr>
                                      <p:to>
                                        <p:strVal val="visible"/>
                                      </p:to>
                                    </p:set>
                                    <p:animEffect transition="in" filter="fade">
                                      <p:cBhvr>
                                        <p:cTn id="24" dur="1000"/>
                                        <p:tgtEl>
                                          <p:spTgt spid="1048660">
                                            <p:txEl>
                                              <p:pRg st="3" end="3"/>
                                            </p:txEl>
                                          </p:spTgt>
                                        </p:tgtEl>
                                      </p:cBhvr>
                                    </p:animEffect>
                                    <p:anim calcmode="lin" valueType="num">
                                      <p:cBhvr>
                                        <p:cTn id="25" dur="1000" fill="hold"/>
                                        <p:tgtEl>
                                          <p:spTgt spid="1048660">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048660">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48660">
                                            <p:txEl>
                                              <p:pRg st="4" end="4"/>
                                            </p:txEl>
                                          </p:spTgt>
                                        </p:tgtEl>
                                        <p:attrNameLst>
                                          <p:attrName>style.visibility</p:attrName>
                                        </p:attrNameLst>
                                      </p:cBhvr>
                                      <p:to>
                                        <p:strVal val="visible"/>
                                      </p:to>
                                    </p:set>
                                    <p:animEffect transition="in" filter="fade">
                                      <p:cBhvr>
                                        <p:cTn id="29" dur="1000"/>
                                        <p:tgtEl>
                                          <p:spTgt spid="1048660">
                                            <p:txEl>
                                              <p:pRg st="4" end="4"/>
                                            </p:txEl>
                                          </p:spTgt>
                                        </p:tgtEl>
                                      </p:cBhvr>
                                    </p:animEffect>
                                    <p:anim calcmode="lin" valueType="num">
                                      <p:cBhvr>
                                        <p:cTn id="30" dur="1000" fill="hold"/>
                                        <p:tgtEl>
                                          <p:spTgt spid="1048660">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048660">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48660">
                                            <p:txEl>
                                              <p:pRg st="5" end="5"/>
                                            </p:txEl>
                                          </p:spTgt>
                                        </p:tgtEl>
                                        <p:attrNameLst>
                                          <p:attrName>style.visibility</p:attrName>
                                        </p:attrNameLst>
                                      </p:cBhvr>
                                      <p:to>
                                        <p:strVal val="visible"/>
                                      </p:to>
                                    </p:set>
                                    <p:animEffect transition="in" filter="fade">
                                      <p:cBhvr>
                                        <p:cTn id="34" dur="1000"/>
                                        <p:tgtEl>
                                          <p:spTgt spid="1048660">
                                            <p:txEl>
                                              <p:pRg st="5" end="5"/>
                                            </p:txEl>
                                          </p:spTgt>
                                        </p:tgtEl>
                                      </p:cBhvr>
                                    </p:animEffect>
                                    <p:anim calcmode="lin" valueType="num">
                                      <p:cBhvr>
                                        <p:cTn id="35" dur="1000" fill="hold"/>
                                        <p:tgtEl>
                                          <p:spTgt spid="1048660">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048660">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048660">
                                            <p:txEl>
                                              <p:pRg st="6" end="6"/>
                                            </p:txEl>
                                          </p:spTgt>
                                        </p:tgtEl>
                                        <p:attrNameLst>
                                          <p:attrName>style.visibility</p:attrName>
                                        </p:attrNameLst>
                                      </p:cBhvr>
                                      <p:to>
                                        <p:strVal val="visible"/>
                                      </p:to>
                                    </p:set>
                                    <p:animEffect transition="in" filter="fade">
                                      <p:cBhvr>
                                        <p:cTn id="39" dur="1000"/>
                                        <p:tgtEl>
                                          <p:spTgt spid="1048660">
                                            <p:txEl>
                                              <p:pRg st="6" end="6"/>
                                            </p:txEl>
                                          </p:spTgt>
                                        </p:tgtEl>
                                      </p:cBhvr>
                                    </p:animEffect>
                                    <p:anim calcmode="lin" valueType="num">
                                      <p:cBhvr>
                                        <p:cTn id="40" dur="1000" fill="hold"/>
                                        <p:tgtEl>
                                          <p:spTgt spid="1048660">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1048660">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048660">
                                            <p:txEl>
                                              <p:pRg st="7" end="7"/>
                                            </p:txEl>
                                          </p:spTgt>
                                        </p:tgtEl>
                                        <p:attrNameLst>
                                          <p:attrName>style.visibility</p:attrName>
                                        </p:attrNameLst>
                                      </p:cBhvr>
                                      <p:to>
                                        <p:strVal val="visible"/>
                                      </p:to>
                                    </p:set>
                                    <p:animEffect transition="in" filter="fade">
                                      <p:cBhvr>
                                        <p:cTn id="44" dur="1000"/>
                                        <p:tgtEl>
                                          <p:spTgt spid="1048660">
                                            <p:txEl>
                                              <p:pRg st="7" end="7"/>
                                            </p:txEl>
                                          </p:spTgt>
                                        </p:tgtEl>
                                      </p:cBhvr>
                                    </p:animEffect>
                                    <p:anim calcmode="lin" valueType="num">
                                      <p:cBhvr>
                                        <p:cTn id="45" dur="1000" fill="hold"/>
                                        <p:tgtEl>
                                          <p:spTgt spid="1048660">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1048660">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048660">
                                            <p:txEl>
                                              <p:pRg st="8" end="8"/>
                                            </p:txEl>
                                          </p:spTgt>
                                        </p:tgtEl>
                                        <p:attrNameLst>
                                          <p:attrName>style.visibility</p:attrName>
                                        </p:attrNameLst>
                                      </p:cBhvr>
                                      <p:to>
                                        <p:strVal val="visible"/>
                                      </p:to>
                                    </p:set>
                                    <p:animEffect transition="in" filter="fade">
                                      <p:cBhvr>
                                        <p:cTn id="49" dur="1000"/>
                                        <p:tgtEl>
                                          <p:spTgt spid="1048660">
                                            <p:txEl>
                                              <p:pRg st="8" end="8"/>
                                            </p:txEl>
                                          </p:spTgt>
                                        </p:tgtEl>
                                      </p:cBhvr>
                                    </p:animEffect>
                                    <p:anim calcmode="lin" valueType="num">
                                      <p:cBhvr>
                                        <p:cTn id="50" dur="1000" fill="hold"/>
                                        <p:tgtEl>
                                          <p:spTgt spid="1048660">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1048660">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048660">
                                            <p:txEl>
                                              <p:pRg st="9" end="9"/>
                                            </p:txEl>
                                          </p:spTgt>
                                        </p:tgtEl>
                                        <p:attrNameLst>
                                          <p:attrName>style.visibility</p:attrName>
                                        </p:attrNameLst>
                                      </p:cBhvr>
                                      <p:to>
                                        <p:strVal val="visible"/>
                                      </p:to>
                                    </p:set>
                                    <p:animEffect transition="in" filter="fade">
                                      <p:cBhvr>
                                        <p:cTn id="54" dur="1000"/>
                                        <p:tgtEl>
                                          <p:spTgt spid="1048660">
                                            <p:txEl>
                                              <p:pRg st="9" end="9"/>
                                            </p:txEl>
                                          </p:spTgt>
                                        </p:tgtEl>
                                      </p:cBhvr>
                                    </p:animEffect>
                                    <p:anim calcmode="lin" valueType="num">
                                      <p:cBhvr>
                                        <p:cTn id="55" dur="1000" fill="hold"/>
                                        <p:tgtEl>
                                          <p:spTgt spid="1048660">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1048660">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048660">
                                            <p:txEl>
                                              <p:pRg st="10" end="10"/>
                                            </p:txEl>
                                          </p:spTgt>
                                        </p:tgtEl>
                                        <p:attrNameLst>
                                          <p:attrName>style.visibility</p:attrName>
                                        </p:attrNameLst>
                                      </p:cBhvr>
                                      <p:to>
                                        <p:strVal val="visible"/>
                                      </p:to>
                                    </p:set>
                                    <p:animEffect transition="in" filter="fade">
                                      <p:cBhvr>
                                        <p:cTn id="59" dur="1000"/>
                                        <p:tgtEl>
                                          <p:spTgt spid="1048660">
                                            <p:txEl>
                                              <p:pRg st="10" end="10"/>
                                            </p:txEl>
                                          </p:spTgt>
                                        </p:tgtEl>
                                      </p:cBhvr>
                                    </p:animEffect>
                                    <p:anim calcmode="lin" valueType="num">
                                      <p:cBhvr>
                                        <p:cTn id="60" dur="1000" fill="hold"/>
                                        <p:tgtEl>
                                          <p:spTgt spid="1048660">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1048660">
                                            <p:txEl>
                                              <p:pRg st="10" end="10"/>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048660">
                                            <p:txEl>
                                              <p:pRg st="11" end="11"/>
                                            </p:txEl>
                                          </p:spTgt>
                                        </p:tgtEl>
                                        <p:attrNameLst>
                                          <p:attrName>style.visibility</p:attrName>
                                        </p:attrNameLst>
                                      </p:cBhvr>
                                      <p:to>
                                        <p:strVal val="visible"/>
                                      </p:to>
                                    </p:set>
                                    <p:animEffect transition="in" filter="fade">
                                      <p:cBhvr>
                                        <p:cTn id="64" dur="1000"/>
                                        <p:tgtEl>
                                          <p:spTgt spid="1048660">
                                            <p:txEl>
                                              <p:pRg st="11" end="11"/>
                                            </p:txEl>
                                          </p:spTgt>
                                        </p:tgtEl>
                                      </p:cBhvr>
                                    </p:animEffect>
                                    <p:anim calcmode="lin" valueType="num">
                                      <p:cBhvr>
                                        <p:cTn id="65" dur="1000" fill="hold"/>
                                        <p:tgtEl>
                                          <p:spTgt spid="1048660">
                                            <p:txEl>
                                              <p:pRg st="11" end="11"/>
                                            </p:txEl>
                                          </p:spTgt>
                                        </p:tgtEl>
                                        <p:attrNameLst>
                                          <p:attrName>ppt_x</p:attrName>
                                        </p:attrNameLst>
                                      </p:cBhvr>
                                      <p:tavLst>
                                        <p:tav tm="0">
                                          <p:val>
                                            <p:strVal val="#ppt_x"/>
                                          </p:val>
                                        </p:tav>
                                        <p:tav tm="100000">
                                          <p:val>
                                            <p:strVal val="#ppt_x"/>
                                          </p:val>
                                        </p:tav>
                                      </p:tavLst>
                                    </p:anim>
                                    <p:anim calcmode="lin" valueType="num">
                                      <p:cBhvr>
                                        <p:cTn id="66" dur="1000" fill="hold"/>
                                        <p:tgtEl>
                                          <p:spTgt spid="1048660">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sp>
        <p:nvSpPr>
          <p:cNvPr id="5" name="TextBox 4"/>
          <p:cNvSpPr txBox="1"/>
          <p:nvPr/>
        </p:nvSpPr>
        <p:spPr>
          <a:xfrm>
            <a:off x="7394790" y="4774168"/>
            <a:ext cx="2026153" cy="369332"/>
          </a:xfrm>
          <a:prstGeom prst="rect">
            <a:avLst/>
          </a:prstGeom>
          <a:noFill/>
        </p:spPr>
        <p:txBody>
          <a:bodyPr wrap="square" rtlCol="1">
            <a:spAutoFit/>
          </a:bodyPr>
          <a:lstStyle/>
          <a:p>
            <a:r>
              <a:rPr lang="en-US" dirty="0" smtClean="0"/>
              <a:t>Yaseramiri.blog.ir</a:t>
            </a:r>
            <a:endParaRPr lang="fa-IR" dirty="0"/>
          </a:p>
        </p:txBody>
      </p:sp>
    </p:spTree>
    <p:extLst>
      <p:ext uri="{BB962C8B-B14F-4D97-AF65-F5344CB8AC3E}">
        <p14:creationId xmlns:p14="http://schemas.microsoft.com/office/powerpoint/2010/main" val="10745737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8B00"/>
      </a:hlink>
      <a:folHlink>
        <a:srgbClr val="FF8B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458</TotalTime>
  <Words>7787</Words>
  <Application>Microsoft Office PowerPoint</Application>
  <PresentationFormat>On-screen Show (16:9)</PresentationFormat>
  <Paragraphs>915</Paragraphs>
  <Slides>90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90</vt:i4>
      </vt:variant>
    </vt:vector>
  </HeadingPairs>
  <TitlesOfParts>
    <vt:vector size="101" baseType="lpstr">
      <vt:lpstr>宋体</vt:lpstr>
      <vt:lpstr>Arial</vt:lpstr>
      <vt:lpstr>B Mitra</vt:lpstr>
      <vt:lpstr>B Titr</vt:lpstr>
      <vt:lpstr>Besmellah 1</vt:lpstr>
      <vt:lpstr>Calibri</vt:lpstr>
      <vt:lpstr>Helvetica</vt:lpstr>
      <vt:lpstr>Helvetica Light</vt:lpstr>
      <vt:lpstr>Times New Roman</vt:lpstr>
      <vt:lpstr>Wingdings</vt:lpstr>
      <vt:lpstr>Office Theme</vt:lpstr>
      <vt:lpstr>PowerPoint Presentation</vt:lpstr>
      <vt:lpstr>فهرست</vt:lpstr>
      <vt:lpstr>مدیریت تکنولوژی</vt:lpstr>
      <vt:lpstr>مدیریت تکنولوژی</vt:lpstr>
      <vt:lpstr>نقش تکنولوژی در خلق ثروت</vt:lpstr>
      <vt:lpstr>نقش تکنولوژی در خلق ثروت</vt:lpstr>
      <vt:lpstr>نقش تکنولوژی در خلق ثروت</vt:lpstr>
      <vt:lpstr>نقش تکنولوژی در خلق ثروت</vt:lpstr>
      <vt:lpstr>نقش تکنولوژی در خلق ثروت</vt:lpstr>
      <vt:lpstr>نقش تکنولوژی در خلق ثروت</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مدیریت استراتژیک تکنولوژی</vt:lpstr>
      <vt:lpstr>انتقال تکنولوژی</vt:lpstr>
      <vt:lpstr>انتقال تکنولوژی</vt:lpstr>
      <vt:lpstr>انتقال تکنولوژی</vt:lpstr>
      <vt:lpstr>انتقال تکنولوژی</vt:lpstr>
      <vt:lpstr>انتقال تکنولوژی</vt:lpstr>
      <vt:lpstr>انتقال تکنولوژی</vt:lpstr>
      <vt:lpstr>انتقال تکنولوژی</vt:lpstr>
      <vt:lpstr>انتقال تکنولوژی</vt:lpstr>
      <vt:lpstr>انتقال تکنولوژی</vt:lpstr>
      <vt:lpstr>انتقال تکنولوژی</vt:lpstr>
      <vt:lpstr>انتقال تکنولوژی</vt:lpstr>
      <vt:lpstr>انتقال تکنولوژی</vt:lpstr>
      <vt:lpstr>انتقال تکنولوژی</vt:lpstr>
      <vt:lpstr>انتقال تکنولوژی</vt:lpstr>
      <vt:lpstr>انتقال تکنولوژی</vt:lpstr>
      <vt:lpstr>انتقال تکنولوژی</vt:lpstr>
      <vt:lpstr>انتقال تکنولوژی</vt:lpstr>
      <vt:lpstr>انتقال تکنولوژی</vt:lpstr>
      <vt:lpstr>انتقال تکنولوژی</vt:lpstr>
      <vt:lpstr>انتقال تکنولوژی</vt:lpstr>
      <vt:lpstr>انتقال تکنولوژی</vt:lpstr>
      <vt:lpstr>انتقال تکنولوژی</vt:lpstr>
      <vt:lpstr>انتقال تکنولوژی</vt:lpstr>
      <vt:lpstr>انتقال تکنولوژی</vt:lpstr>
      <vt:lpstr>انتقال تکنولوژی</vt:lpstr>
      <vt:lpstr>انتقال تکنولوژی</vt:lpstr>
      <vt:lpstr>منابع</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YASER</cp:lastModifiedBy>
  <cp:revision>53</cp:revision>
  <dcterms:created xsi:type="dcterms:W3CDTF">2015-02-25T10:15:28Z</dcterms:created>
  <dcterms:modified xsi:type="dcterms:W3CDTF">2015-12-14T00:40:04Z</dcterms:modified>
</cp:coreProperties>
</file>