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1"/>
  </p:notesMasterIdLst>
  <p:sldIdLst>
    <p:sldId id="289" r:id="rId2"/>
    <p:sldId id="292" r:id="rId3"/>
    <p:sldId id="293" r:id="rId4"/>
    <p:sldId id="296" r:id="rId5"/>
    <p:sldId id="275" r:id="rId6"/>
    <p:sldId id="257" r:id="rId7"/>
    <p:sldId id="258" r:id="rId8"/>
    <p:sldId id="259" r:id="rId9"/>
    <p:sldId id="260" r:id="rId10"/>
    <p:sldId id="287" r:id="rId11"/>
    <p:sldId id="261" r:id="rId12"/>
    <p:sldId id="262" r:id="rId13"/>
    <p:sldId id="284" r:id="rId14"/>
    <p:sldId id="285" r:id="rId15"/>
    <p:sldId id="263" r:id="rId16"/>
    <p:sldId id="264" r:id="rId17"/>
    <p:sldId id="265" r:id="rId18"/>
    <p:sldId id="266" r:id="rId19"/>
    <p:sldId id="267" r:id="rId20"/>
    <p:sldId id="268" r:id="rId21"/>
    <p:sldId id="288" r:id="rId22"/>
    <p:sldId id="269" r:id="rId23"/>
    <p:sldId id="277" r:id="rId24"/>
    <p:sldId id="270" r:id="rId25"/>
    <p:sldId id="271" r:id="rId26"/>
    <p:sldId id="272" r:id="rId27"/>
    <p:sldId id="273" r:id="rId28"/>
    <p:sldId id="294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F02BDB9-5640-475B-A22B-1BD63B10CC8D}">
          <p14:sldIdLst>
            <p14:sldId id="289"/>
            <p14:sldId id="292"/>
            <p14:sldId id="293"/>
            <p14:sldId id="296"/>
            <p14:sldId id="275"/>
            <p14:sldId id="257"/>
            <p14:sldId id="258"/>
            <p14:sldId id="259"/>
            <p14:sldId id="260"/>
            <p14:sldId id="287"/>
            <p14:sldId id="261"/>
            <p14:sldId id="262"/>
            <p14:sldId id="284"/>
            <p14:sldId id="285"/>
            <p14:sldId id="263"/>
            <p14:sldId id="264"/>
            <p14:sldId id="265"/>
            <p14:sldId id="266"/>
            <p14:sldId id="267"/>
            <p14:sldId id="268"/>
            <p14:sldId id="288"/>
            <p14:sldId id="269"/>
            <p14:sldId id="277"/>
            <p14:sldId id="270"/>
            <p14:sldId id="271"/>
            <p14:sldId id="272"/>
            <p14:sldId id="273"/>
            <p14:sldId id="294"/>
            <p14:sldId id="295"/>
          </p14:sldIdLst>
        </p14:section>
        <p14:section name="Untitled Section" id="{76399586-3E82-48AF-BE77-D8BB33A2580F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med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84" autoAdjust="0"/>
  </p:normalViewPr>
  <p:slideViewPr>
    <p:cSldViewPr snapToGrid="0">
      <p:cViewPr>
        <p:scale>
          <a:sx n="50" d="100"/>
          <a:sy n="50" d="100"/>
        </p:scale>
        <p:origin x="-150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67A78-453E-4625-9442-C35D7F2E8FF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410C9-ADA8-4EAE-866C-90181AAA7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72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7B65E0-6506-42F1-B9EF-CDE774AAAB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37983D8-F5BD-4F0C-A4E3-6C5D4C642A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54" y="244698"/>
            <a:ext cx="9144000" cy="1320555"/>
          </a:xfrm>
        </p:spPr>
        <p:txBody>
          <a:bodyPr/>
          <a:lstStyle/>
          <a:p>
            <a:pPr algn="ctr"/>
            <a:r>
              <a:rPr lang="fa-IR" dirty="0" smtClean="0"/>
              <a:t>به نام خداوند بخشنده و مهربان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242" y="1905000"/>
            <a:ext cx="9144000" cy="378746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dobe Caslon Pro Bold" panose="0205070206050A020403" pitchFamily="18" charset="0"/>
              </a:rPr>
              <a:t>HSE Plan</a:t>
            </a:r>
            <a:endParaRPr lang="fa-IR" sz="5400" b="1" dirty="0" smtClean="0">
              <a:solidFill>
                <a:srgbClr val="FF0000"/>
              </a:solidFill>
              <a:latin typeface="Adobe Caslon Pro Bold" panose="0205070206050A020403" pitchFamily="18" charset="0"/>
            </a:endParaRPr>
          </a:p>
          <a:p>
            <a:pPr algn="ctr"/>
            <a:endParaRPr lang="fa-IR" sz="2000" b="1" dirty="0" smtClean="0">
              <a:latin typeface="Adobe Caslon Pro Bold" panose="0205070206050A020403" pitchFamily="18" charset="0"/>
            </a:endParaRPr>
          </a:p>
          <a:p>
            <a:endParaRPr lang="fa-IR" b="1" dirty="0">
              <a:latin typeface="Adobe Caslon Pro Bold" panose="0205070206050A020403" pitchFamily="18" charset="0"/>
            </a:endParaRP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استاد مربوطه:سرکار خانوم دکتور نصر آبادی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دانشجویان: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1-نیکونهاد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2-علیزاده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3-علیپور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4-احمدی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5-بیرانوند</a:t>
            </a:r>
          </a:p>
          <a:p>
            <a:pPr algn="ctr"/>
            <a:r>
              <a:rPr lang="fa-IR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Caslon Pro Bold" panose="0205070206050A020403" pitchFamily="18" charset="0"/>
                <a:cs typeface="B Nazanin" pitchFamily="2" charset="-78"/>
              </a:rPr>
              <a:t>6-سالاری</a:t>
            </a:r>
            <a:endParaRPr lang="en-US" sz="5100" b="1" dirty="0" smtClean="0">
              <a:solidFill>
                <a:schemeClr val="tx1">
                  <a:lumMod val="95000"/>
                  <a:lumOff val="5000"/>
                </a:schemeClr>
              </a:solidFill>
              <a:latin typeface="Adobe Caslon Pro Bold" panose="0205070206050A020403" pitchFamily="18" charset="0"/>
              <a:cs typeface="B Nazanin" pitchFamily="2" charset="-78"/>
            </a:endParaRPr>
          </a:p>
          <a:p>
            <a:endParaRPr lang="en-US" sz="2000" b="1" dirty="0" smtClean="0">
              <a:latin typeface="Adobe Caslon Pro Bold" panose="0205070206050A020403" pitchFamily="18" charset="0"/>
            </a:endParaRPr>
          </a:p>
          <a:p>
            <a:endParaRPr lang="fa-IR" sz="2000" b="1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6893" y="130073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پروژه 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988084" y="953037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26893" y="1333403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20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سایت</a:t>
            </a:r>
            <a:endParaRPr lang="en-US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88084" y="2117731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37127" y="2498094"/>
            <a:ext cx="10634873" cy="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7127" y="2498097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3133" y="2887069"/>
            <a:ext cx="1218606" cy="784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</a:t>
            </a:r>
            <a:r>
              <a:rPr lang="en-US" sz="16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HSE</a:t>
            </a:r>
            <a:endParaRPr lang="en-US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120226" y="2498096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95957" y="2506704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57806" y="2506704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75236" y="2506704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145479" y="2506704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01314" y="2498096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20178" y="2498094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820178" y="2851433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03828" y="2857905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سرپرست کنترل پروژه</a:t>
            </a:r>
            <a:endParaRPr lang="en-US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933" y="2857905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a-IR" sz="1400" dirty="0"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سرپرست نظارت و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dirty="0" smtClean="0">
                <a:ea typeface="Calibri" panose="020F0502020204030204" pitchFamily="34" charset="0"/>
                <a:cs typeface="B Nazanin" panose="00000400000000000000" pitchFamily="2" charset="-78"/>
              </a:rPr>
              <a:t>کنترل کیفی</a:t>
            </a:r>
            <a:endParaRPr lang="fa-IR" sz="1400" dirty="0" smtClean="0">
              <a:effectLst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92011" y="2851434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پروژه ناحیه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a typeface="Calibri" panose="020F0502020204030204" pitchFamily="34" charset="0"/>
                <a:cs typeface="B Nazanin" panose="00000400000000000000" pitchFamily="2" charset="-78"/>
              </a:rPr>
              <a:t>آگلومراسیون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13021" y="2851434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پروژه ناحیه 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a typeface="Calibri" panose="020F0502020204030204" pitchFamily="34" charset="0"/>
                <a:cs typeface="B Nazanin" panose="00000400000000000000" pitchFamily="2" charset="-78"/>
              </a:rPr>
              <a:t>کوره بلند</a:t>
            </a:r>
            <a:endParaRPr lang="fa-IR" sz="1200" dirty="0"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534029" y="2851434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مدیر پروژه ناحیه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a typeface="Calibri" panose="020F0502020204030204" pitchFamily="34" charset="0"/>
                <a:cs typeface="B Nazanin" panose="00000400000000000000" pitchFamily="2" charset="-78"/>
              </a:rPr>
              <a:t>فولادسازی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855038" y="2851434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a typeface="Calibri" panose="020F0502020204030204" pitchFamily="34" charset="0"/>
                <a:cs typeface="B Nazanin" panose="00000400000000000000" pitchFamily="2" charset="-78"/>
              </a:rPr>
              <a:t>مدیرپروژه ناحیه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آگزیلاری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74434" y="2867783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سرپرست دارای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6306" y="2867783"/>
            <a:ext cx="1218606" cy="784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600" dirty="0" smtClean="0">
                <a:effectLst/>
                <a:ea typeface="Calibri" panose="020F0502020204030204" pitchFamily="34" charset="0"/>
                <a:cs typeface="B Nazanin" panose="00000400000000000000" pitchFamily="2" charset="-78"/>
              </a:rPr>
              <a:t>سرپرست حفاظت</a:t>
            </a:r>
            <a:endParaRPr lang="en-US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1472000" y="2477540"/>
            <a:ext cx="0" cy="3803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07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391560"/>
            <a:ext cx="12076089" cy="59708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تعیین مسئولیت ها و وظایف در حوزه </a:t>
            </a:r>
            <a:r>
              <a:rPr lang="en-US" sz="5400" b="1" dirty="0" smtClean="0">
                <a:ln w="0"/>
                <a:cs typeface="B Nazanin" panose="00000400000000000000" pitchFamily="2" charset="-78"/>
              </a:rPr>
              <a:t>HSE</a:t>
            </a:r>
            <a:endParaRPr lang="fa-IR" sz="5400" b="1" cap="none" spc="0" dirty="0" smtClean="0">
              <a:ln w="0"/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مسئولیت تک تک افراد به تفکیک سمت سازمانی در قبال برنامه های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اعلام می شود، لازم به ذکر است که این مسئولیت باید با تفویض اختیار و اختصاص منابع و ایجاد منبع قدرت همراه باشند و مورد مهم اینکه باید لیست تکمیل شده کلیه موارد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را در برگیرد.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48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172619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الزامات قانونی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الزامات قانونی در که سطح پروژه مد نظر می باشد در این بخش اعلام می شود.برای مثال قوانین مربوط به وزارت تعاون، کار و رفاه اجتماعی و وزارت بهداشت،درمان و آموزش پزشکی و سازمان محیط زیست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4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953627"/>
              </p:ext>
            </p:extLst>
          </p:nvPr>
        </p:nvGraphicFramePr>
        <p:xfrm>
          <a:off x="1687132" y="304652"/>
          <a:ext cx="8564452" cy="653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48981"/>
                <a:gridCol w="1090827"/>
                <a:gridCol w="4507609"/>
                <a:gridCol w="917035"/>
              </a:tblGrid>
              <a:tr h="28957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نام منبع يا مرجع قانوني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تاريخ انتشار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  <a:tab pos="117284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قوانين ومقررات مربوط / موضوع قانون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just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 و بهداشت عمومي در كارگاه‌ها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just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و مقررات حفاظتي ساختمان كارگاه‌ها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آيين‎نامه حفاظتي وسايل حمل و نقل و جابجا كردن مواد و اشياء در كارگاه‌ها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just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علائم ايمني در كارگاه ها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كميته حفاظت فني و بهداشت كار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وسايل حفاظت انفرادي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كارهاي سخت و زيان آور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اجرايي كارهاي سخت و زيان آور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دستورالعمل اجرايي آيين نامه كارهاي سخت و زيان آور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آيين‌نامه حفاظت در مقابل خطرات وسايل انتقال نيرو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تاسيسات و وسايل الكتريكي  در كارگاه‌ها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آئين</a:t>
                      </a: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‌</a:t>
                      </a: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نامه حفاظتي تاسيسات الكتريكي در كارگاهها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كار روي خطوط و تجهيزات برق دار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تاسيسات الكتريكي با اتصال زمين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آئين</a:t>
                      </a: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‌</a:t>
                      </a: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نامه سيستم اتصال به زمين (ارتينگ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آيين‌نامه پيشگيري و مبارزه با آتش سوزي دركارگاه‌ها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  <a:tr h="346380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111125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  <a:tab pos="3351530" algn="r"/>
                        </a:tabLst>
                      </a:pPr>
                      <a:r>
                        <a:rPr lang="fa-IR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آيين‎نامه حفاظتي مواد خطرناك و مواد قابل اشتعال و مواد قابل انفجار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34020" marR="34020" marT="0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9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9958175"/>
              </p:ext>
            </p:extLst>
          </p:nvPr>
        </p:nvGraphicFramePr>
        <p:xfrm>
          <a:off x="819807" y="320174"/>
          <a:ext cx="10121462" cy="62581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77980"/>
                <a:gridCol w="1460482"/>
                <a:gridCol w="5094891"/>
                <a:gridCol w="888109"/>
              </a:tblGrid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ماشين سنگ سمباده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68584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مقررات حفاظت در ريخته گري، آهنگري و جوشكاري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68584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مقررات حفاظتي ماشين‌هاي همزن و مخلوط كننده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مقررات حفاظت در مقابل خطر پرتوهاي يونساز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مولد بخار و ديگ‌هاي آبگرم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22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360045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023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كارگاه‎هاي ساختماني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23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68584">
                <a:tc>
                  <a:txBody>
                    <a:bodyPr/>
                    <a:lstStyle/>
                    <a:p>
                      <a:pPr marL="457200" marR="20129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سازمان حفاظت محيط زيست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201295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610235" algn="l"/>
                        </a:tabLst>
                      </a:pPr>
                      <a:r>
                        <a:rPr lang="fa-IR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ضوابط و استانداردهاي زيست‌محيطي سازمان حفاظت محيط زيست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24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241404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سازمان انرژي اتمي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حفاظت در برابر اشعه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25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مخازن آب و استخر ها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26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علايم ايمني در كارگاه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27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تعميرگاههاي وسائط نقليه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28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ماشين هاي ليفتراك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29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كار با سموم دفع آفات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30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آموزش ايمني كارفرمايان، كارگران و كارآموزان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31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امور پيمان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32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حفاظتي حمل دستي بار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33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en-US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آيين نامه ايمني جوشكاري و برشكاري گرم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34</a:t>
                      </a:r>
                      <a:endParaRPr lang="en-US" sz="13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  <a:tr h="344862">
                <a:tc>
                  <a:txBody>
                    <a:bodyPr/>
                    <a:lstStyle/>
                    <a:p>
                      <a:pPr marL="457200" marR="360045" indent="-277495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موسسه كار و امور اجتماعي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2774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794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5515" algn="l"/>
                        </a:tabLs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آیین نامه ایمنی کار در ارتفاع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dirty="0">
                          <a:solidFill>
                            <a:srgbClr val="FFFF00"/>
                          </a:solidFill>
                          <a:effectLst/>
                          <a:cs typeface="B Nazanin" panose="00000400000000000000" pitchFamily="2" charset="-78"/>
                        </a:rPr>
                        <a:t>35</a:t>
                      </a:r>
                      <a:endParaRPr lang="en-US" sz="13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01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172620"/>
            <a:ext cx="12076089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قوانین و مقررات داخلی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در این قسمت مقررات داخلی کارگاه که به تأیید هیأت مدیران رسیده باشد ذکر می شود. </a:t>
            </a:r>
          </a:p>
          <a:p>
            <a:pPr lvl="0" algn="just" rtl="1"/>
            <a:r>
              <a:rPr lang="fa-IR" sz="2800" dirty="0">
                <a:solidFill>
                  <a:srgbClr val="000000"/>
                </a:solidFill>
                <a:cs typeface="B Nazanin" panose="00000400000000000000" pitchFamily="2" charset="-78"/>
              </a:rPr>
              <a:t>علاوه بر قوانين ملي و بين المللي ذكر شده مقرراتي نيز مختص كارگاههاي اجرايي تدوين شده كه در پروژه اين قوانين نیز معتبر است و تخطي از آنها براي فرد خاطي جرايمي را در پي خواهد داشت كه شرح تعدادي از اين قوانين بدين وسيله به استحضار ميرسد:</a:t>
            </a:r>
            <a:endParaRPr lang="en-US" sz="28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2800" dirty="0">
                <a:solidFill>
                  <a:srgbClr val="000000"/>
                </a:solidFill>
                <a:cs typeface="B Nazanin" panose="00000400000000000000" pitchFamily="2" charset="-78"/>
              </a:rPr>
              <a:t>قبل از آگاهي كامل از طرز كار دستگاهها و ماشين‌آلات و حصول اطمينان از صحت و سلامت آنها استفاده از اين تجهيزات ممنوع است.</a:t>
            </a:r>
            <a:endParaRPr lang="en-US" sz="2800" dirty="0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just" rtl="1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9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455955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سیتم ارزیابی </a:t>
            </a:r>
            <a:r>
              <a:rPr lang="en-US" sz="5400" b="1" cap="none" spc="0" dirty="0" smtClean="0">
                <a:ln w="0"/>
                <a:cs typeface="B Nazanin" panose="00000400000000000000" pitchFamily="2" charset="-78"/>
              </a:rPr>
              <a:t>HSE</a:t>
            </a:r>
            <a:endParaRPr lang="fa-IR" sz="5400" b="1" cap="none" spc="0" dirty="0" smtClean="0">
              <a:ln w="0"/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روش ارزیابی و رتبه بندی سیستم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باید به صورت شفاف و کامل در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 Plan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ذکر شده باشد که بتوان ارزیابی از سیستم های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پیمانکار و افراد زیر مجموعه ارائه نمود.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706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687774"/>
            <a:ext cx="12076089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سیستم کنترل مستندات و سوابق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سیستم مدون و فراگیر جهت کنترل مستندات و جمع آوری سوابق باید به طور کامل و ذکر چرخه بروکراسی تدوین شده باشد.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911" y="623379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سیستم ارتباطات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سیستم ارتباط با ارکان مختلف پروژه و همینطور ارگان های خارج از پروژه شامل نحوه نامه نگاری ها، نحوه برگزاری جلسات، تعریف امضاهای تأئید کننده و ... باید به طور مشخص ارائه گردد.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67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443076"/>
            <a:ext cx="12076089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فرآیند ارزیابی ریسک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فرآیند ارزیابی ریسک شامل مقدار ارزیابی ریسک، ماتریس اولویت  بندی ریسک طبق سیاست های مدیران ارشد، تعیین وضعیت های اضطراری و عکس العمل های شرایط بحرانی باید به طور مشخص تدوین شده باشد.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6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طرح بهداشت ایمنی و محط زیست چیست؟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2400" dirty="0">
                <a:cs typeface="B Nazanin" pitchFamily="2" charset="-78"/>
              </a:rPr>
              <a:t>طرح بهداشت، ایمنی و محیط­ زیست که </a:t>
            </a:r>
            <a:r>
              <a:rPr lang="en-US" sz="2400" dirty="0">
                <a:cs typeface="B Nazanin" pitchFamily="2" charset="-78"/>
              </a:rPr>
              <a:t>HSE Plan </a:t>
            </a:r>
            <a:r>
              <a:rPr lang="fa-IR" sz="2400" dirty="0">
                <a:cs typeface="B Nazanin" pitchFamily="2" charset="-78"/>
              </a:rPr>
              <a:t>نامیده می­شود،سندی است شامل جزئیات نسبتاً کاملی از مجموعۀ برنامه­ها، فرایندها و روش­های کاری در سیستم مدیریت بهداشت، ایمنی و محیط­ زیست (</a:t>
            </a:r>
            <a:r>
              <a:rPr lang="en-US" sz="2400" dirty="0">
                <a:cs typeface="B Nazanin" pitchFamily="2" charset="-78"/>
              </a:rPr>
              <a:t>HSE) </a:t>
            </a:r>
            <a:r>
              <a:rPr lang="fa-IR" sz="2400" dirty="0">
                <a:cs typeface="B Nazanin" pitchFamily="2" charset="-78"/>
              </a:rPr>
              <a:t>که در طول عمر یک پروژه یا فرایند، صرفنظر از نوع و ماهیت آن مورد استفاده قرار می­گیرد. این سند، به عنوان یک طرح جامع به رئوس فعالیت­های جاری تاثیر گذار بر بهداشت، ایمنی و محیط ­زیست در یک سازمان اشاره کرده و چارچوب مدونی برای فعالیت­های لازم الاجرا و مسئولیت­های مرتبط فراهم می­کند. این سند تضمینی بر رعایت الزامات </a:t>
            </a:r>
            <a:r>
              <a:rPr lang="en-US" sz="2400" dirty="0">
                <a:cs typeface="B Nazanin" pitchFamily="2" charset="-78"/>
              </a:rPr>
              <a:t>HSE، </a:t>
            </a:r>
            <a:r>
              <a:rPr lang="fa-IR" sz="2400" dirty="0">
                <a:cs typeface="B Nazanin" pitchFamily="2" charset="-78"/>
              </a:rPr>
              <a:t>پیش­گیری ازبروز حوادث و آسیب­های زیست­ محیطی و بهبود عملکرد </a:t>
            </a:r>
            <a:r>
              <a:rPr lang="en-US" sz="2400" dirty="0">
                <a:cs typeface="B Nazanin" pitchFamily="2" charset="-78"/>
              </a:rPr>
              <a:t>HSE </a:t>
            </a:r>
            <a:r>
              <a:rPr lang="fa-IR" sz="2400" dirty="0">
                <a:cs typeface="B Nazanin" pitchFamily="2" charset="-78"/>
              </a:rPr>
              <a:t>می­باشد.</a:t>
            </a:r>
          </a:p>
        </p:txBody>
      </p:sp>
    </p:spTree>
    <p:extLst>
      <p:ext uri="{BB962C8B-B14F-4D97-AF65-F5344CB8AC3E}">
        <p14:creationId xmlns:p14="http://schemas.microsoft.com/office/powerpoint/2010/main" xmlns="" val="39958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172619"/>
            <a:ext cx="12076089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فرآیند جذب و استخدام</a:t>
            </a:r>
          </a:p>
          <a:p>
            <a:pPr algn="ctr" rtl="1"/>
            <a:endParaRPr lang="fa-IR" sz="5400" b="1" cap="none" spc="0" dirty="0" smtClean="0">
              <a:ln w="0"/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مراحل جذب پرسنل از ابتدای معرفی و ورود اولیه در پروژه تا زمان انجام فعالیت شامل :</a:t>
            </a: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1- ورود به پروژه </a:t>
            </a: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2- برگزاری آموزش، نحوه آموزش، محتوای آموزش و نحوه ارزشیابی</a:t>
            </a: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3- مشخص شدن وضعیت سلامت</a:t>
            </a: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 4- اخذ کارت تردد و شناسایی کارگاهی</a:t>
            </a: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5- جذب و شروع فعالیت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79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0969655"/>
              </p:ext>
            </p:extLst>
          </p:nvPr>
        </p:nvGraphicFramePr>
        <p:xfrm>
          <a:off x="1802296" y="1272209"/>
          <a:ext cx="7894163" cy="327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5177"/>
                <a:gridCol w="592670"/>
                <a:gridCol w="493081"/>
                <a:gridCol w="493778"/>
                <a:gridCol w="1085751"/>
                <a:gridCol w="493778"/>
                <a:gridCol w="789764"/>
                <a:gridCol w="493778"/>
                <a:gridCol w="493778"/>
                <a:gridCol w="493081"/>
                <a:gridCol w="1086446"/>
                <a:gridCol w="493081"/>
              </a:tblGrid>
              <a:tr h="3937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شغل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مهمان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دعوت به کار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شغل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مهمان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دعوت به کار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2998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/>
          <p:nvPr/>
        </p:nvSpPr>
        <p:spPr>
          <a:xfrm>
            <a:off x="2449513" y="561528"/>
            <a:ext cx="612775" cy="83343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شماره: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2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تاریخ: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4240214" y="-10179"/>
            <a:ext cx="3052279" cy="50682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a-IR" sz="1400" b="1" dirty="0">
                <a:ln>
                  <a:noFill/>
                </a:ln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درخواست صدور مجوز ورود موقت پرسنل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49514" y="3237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449514" y="34665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49514" y="457148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5870714" y="-10178"/>
            <a:ext cx="3798491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خواهشمند است نسبت به ورود افراد ذیل موافقت فرمائید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شرکت درخواست کننده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676202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نحوه تأمین و امحاء </a:t>
            </a:r>
            <a:r>
              <a:rPr lang="en-US" sz="5400" b="1" dirty="0" smtClean="0">
                <a:ln w="0"/>
                <a:cs typeface="B Nazanin" panose="00000400000000000000" pitchFamily="2" charset="-78"/>
              </a:rPr>
              <a:t>PPE</a:t>
            </a:r>
            <a:endParaRPr lang="fa-IR" sz="5400" b="1" cap="none" spc="0" dirty="0" smtClean="0">
              <a:ln w="0"/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اولاً قوانین و استاندارهای مرجع در این خصوص باید ذکر شوند و ثانیاً طبق قوانین یاد شده باید ماتریس تجهیزات حفاظت فردی مناسب و متناسب با نوع نیاز برای کلیه شغل های مختلف تدوین شود.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8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3516858"/>
              </p:ext>
            </p:extLst>
          </p:nvPr>
        </p:nvGraphicFramePr>
        <p:xfrm>
          <a:off x="540910" y="281763"/>
          <a:ext cx="10959925" cy="6421333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130473"/>
                <a:gridCol w="641506"/>
                <a:gridCol w="677026"/>
                <a:gridCol w="685388"/>
                <a:gridCol w="709417"/>
                <a:gridCol w="762704"/>
                <a:gridCol w="1021810"/>
                <a:gridCol w="1178532"/>
                <a:gridCol w="1074052"/>
                <a:gridCol w="996736"/>
                <a:gridCol w="1023902"/>
                <a:gridCol w="1058379"/>
              </a:tblGrid>
              <a:tr h="3590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         </a:t>
                      </a:r>
                      <a:r>
                        <a:rPr lang="en-US" sz="1200" dirty="0">
                          <a:solidFill>
                            <a:srgbClr val="FFFF00"/>
                          </a:solidFill>
                          <a:effectLst/>
                        </a:rPr>
                        <a:t>PPE</a:t>
                      </a: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شغل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کفش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چکمه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گتر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لباس کار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کمربند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پیشبند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گوشی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ماسک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دستکش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کلاه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عینک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انباردار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74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نگهبان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HSE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پلاگ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پارچه ای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جوشکار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پلاگ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فیلتردار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جوشکاری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برقکار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فیتر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خلبانی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فیلتردار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کارگر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بتن ریز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بنایی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آرماتوربند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نصاب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ریگر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74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نجار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خلبانی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پرتونگار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سربی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سربی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تأسیسات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داربست بند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مکانیک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پلاگ*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آهنگر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خلبانی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چرمی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خدماتی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74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اداری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2843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نقشه برداری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عایقکار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فیلتردار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سندبلاست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خلبانی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فیلتردار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2843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کارشناس سایت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پلاگ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پارچه ای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7489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راننده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2843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اپراتور بچینگ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پلاگ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کاغذی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سرویسکار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لاستیکی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28431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تکنسین سایت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-*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پارچه ای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قالب بند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برزنتی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  <a:tr h="189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آشپز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پارچه ای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>
                          <a:solidFill>
                            <a:srgbClr val="FFFF00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solidFill>
                            <a:srgbClr val="FFFF00"/>
                          </a:solidFill>
                          <a:effectLst/>
                        </a:rPr>
                        <a:t>آشپزی</a:t>
                      </a:r>
                      <a:endParaRPr lang="en-US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25413" marR="25413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55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327165"/>
            <a:ext cx="12076089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مجوز انجام کار (</a:t>
            </a:r>
            <a:r>
              <a:rPr lang="en-US" sz="5400" b="1" cap="none" spc="0" dirty="0" smtClean="0">
                <a:ln w="0"/>
                <a:cs typeface="B Nazanin" panose="00000400000000000000" pitchFamily="2" charset="-78"/>
              </a:rPr>
              <a:t>PTW</a:t>
            </a:r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)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مراتب اخذ مجوز انجام کار ذکر می شود. شرایط فعالیتهایی که نیاز به مجوز دارند و پیش نیازهای الزام آور در این خصوص مشخص می شود. افرادی که صلاحیت تأئید پرمیتها را دارند باید با جایگاه سازمانی مشخص شوند.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72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728" y="108225"/>
            <a:ext cx="31682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en-US" sz="5400" b="1" cap="none" spc="0" dirty="0" smtClean="0">
                <a:ln w="0"/>
                <a:cs typeface="B Nazanin" panose="00000400000000000000" pitchFamily="2" charset="-78"/>
              </a:rPr>
              <a:t>ERP</a:t>
            </a:r>
            <a:endParaRPr lang="fa-IR" sz="5400" b="0" cap="none" spc="0" dirty="0" smtClean="0">
              <a:ln w="0"/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53083"/>
            <a:ext cx="12076089" cy="7325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4800" b="0" cap="none" spc="0" dirty="0" smtClean="0">
              <a:ln w="0"/>
              <a:solidFill>
                <a:srgbClr val="FFFF00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3600" dirty="0" smtClean="0">
                <a:ln w="0"/>
                <a:cs typeface="B Nazanin" panose="00000400000000000000" pitchFamily="2" charset="-78"/>
              </a:rPr>
              <a:t>ابتدا شرایط اضطراری مشخص می شود، جهت تعیین شرایط اضطراری سه روش موجود می باشد که به صورت توأم بکار گرفته می شود.</a:t>
            </a:r>
          </a:p>
          <a:p>
            <a:pPr algn="just" rtl="1"/>
            <a:r>
              <a:rPr lang="fa-IR" sz="36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1- سند 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Risk Assessment</a:t>
            </a:r>
            <a:r>
              <a:rPr lang="fa-IR" sz="36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 که موارد با ریسک بسیار زیاد را شامل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36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میشود.</a:t>
            </a:r>
          </a:p>
          <a:p>
            <a:pPr algn="just" rtl="1"/>
            <a:r>
              <a:rPr lang="fa-IR" sz="3600" dirty="0" smtClean="0">
                <a:ln w="0"/>
                <a:cs typeface="B Nazanin" panose="00000400000000000000" pitchFamily="2" charset="-78"/>
              </a:rPr>
              <a:t>2- حوادث طبیعی مثل سیل، زلزله </a:t>
            </a:r>
          </a:p>
          <a:p>
            <a:pPr algn="just" rtl="1"/>
            <a:r>
              <a:rPr lang="fa-IR" sz="3600" dirty="0" smtClean="0">
                <a:ln w="0"/>
                <a:cs typeface="B Nazanin" panose="00000400000000000000" pitchFamily="2" charset="-78"/>
              </a:rPr>
              <a:t>3- تشخیص مدیر </a:t>
            </a:r>
            <a:r>
              <a:rPr lang="en-US" sz="36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3600" dirty="0" smtClean="0">
                <a:ln w="0"/>
                <a:cs typeface="B Nazanin" panose="00000400000000000000" pitchFamily="2" charset="-78"/>
              </a:rPr>
              <a:t> سایت عملیاتی پس از تشخیص شرایط اضطراری اقدامات واکنش در صورت بروز هر کدام از شرایط اضطراری پیش بینی شده تعریف می شود، کمیته </a:t>
            </a:r>
            <a:r>
              <a:rPr lang="en-US" sz="3600" dirty="0" smtClean="0">
                <a:ln w="0"/>
                <a:cs typeface="B Nazanin" panose="00000400000000000000" pitchFamily="2" charset="-78"/>
              </a:rPr>
              <a:t>ERP</a:t>
            </a:r>
            <a:r>
              <a:rPr lang="fa-IR" sz="3600" dirty="0" smtClean="0">
                <a:ln w="0"/>
                <a:cs typeface="B Nazanin" panose="00000400000000000000" pitchFamily="2" charset="-78"/>
              </a:rPr>
              <a:t> مشخص می شود و وظایف هر کدام از واحدهای عملیاتی و ستادی را در لیست وظایف قرار داده می شود.</a:t>
            </a:r>
          </a:p>
          <a:p>
            <a:pPr algn="just" rtl="1"/>
            <a:r>
              <a:rPr lang="fa-IR" sz="3600" dirty="0" smtClean="0">
                <a:ln w="0"/>
                <a:cs typeface="B Nazanin" panose="00000400000000000000" pitchFamily="2" charset="-78"/>
              </a:rPr>
              <a:t>جهت پایش توان فنی و اجرایی کمیته </a:t>
            </a:r>
            <a:r>
              <a:rPr lang="en-US" sz="3600" dirty="0" smtClean="0">
                <a:ln w="0"/>
                <a:cs typeface="B Nazanin" panose="00000400000000000000" pitchFamily="2" charset="-78"/>
              </a:rPr>
              <a:t>ERP</a:t>
            </a:r>
            <a:r>
              <a:rPr lang="fa-IR" sz="3600" dirty="0" smtClean="0">
                <a:ln w="0"/>
                <a:cs typeface="B Nazanin" panose="00000400000000000000" pitchFamily="2" charset="-78"/>
              </a:rPr>
              <a:t> مانورهایی برگزار می شود.</a:t>
            </a:r>
          </a:p>
          <a:p>
            <a:pPr algn="just" rtl="1"/>
            <a:endParaRPr lang="fa-IR" sz="40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48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7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610500"/>
            <a:ext cx="12076089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بازدید و ممیزی</a:t>
            </a:r>
          </a:p>
          <a:p>
            <a:pPr algn="ctr" rtl="1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مستندات ملاک ارزیابی های پروژه از نظر سیاست کلی مدیریت ارشد و جزئیات موارد الزام باید جهت برآورد میزان فاصله یا انتظارات تدوین شود.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696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1" y="687774"/>
            <a:ext cx="12076089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فرآیند گزارش دهی و  تجزیه و تحلیل حوادث</a:t>
            </a:r>
          </a:p>
          <a:p>
            <a:pPr algn="ctr" rtl="1"/>
            <a:endParaRPr lang="fa-IR" sz="5400" dirty="0">
              <a:ln w="0"/>
              <a:cs typeface="B Nazanin" panose="00000400000000000000" pitchFamily="2" charset="-78"/>
            </a:endParaRPr>
          </a:p>
          <a:p>
            <a:pPr algn="just" rtl="1"/>
            <a:r>
              <a:rPr lang="fa-IR" sz="4400" b="0" cap="none" spc="0" dirty="0" smtClean="0">
                <a:ln w="0"/>
                <a:solidFill>
                  <a:schemeClr val="tx1"/>
                </a:solidFill>
                <a:cs typeface="B Nazanin" panose="00000400000000000000" pitchFamily="2" charset="-78"/>
              </a:rPr>
              <a:t>مواردی که نیاز به گزارش دارند برای مثال حوادث با ذکر زمان ماکزیمم ارائه گزارش و مراجع ذیربط دریافت کننده باید مشخص شوند.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88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en-US" sz="5400" b="1" cap="none" dirty="0">
                <a:ln w="0"/>
                <a:solidFill>
                  <a:srgbClr val="000000"/>
                </a:solidFill>
                <a:latin typeface="Franklin Gothic Book"/>
                <a:ea typeface="+mn-ea"/>
                <a:cs typeface="B Nazanin" panose="00000400000000000000" pitchFamily="2" charset="-78"/>
              </a:rPr>
              <a:t>HSE Final book</a:t>
            </a:r>
            <a:r>
              <a:rPr lang="fa-IR" sz="5400" b="1" cap="none" dirty="0">
                <a:ln w="0"/>
                <a:solidFill>
                  <a:srgbClr val="000000"/>
                </a:solidFill>
                <a:latin typeface="Franklin Gothic Book"/>
                <a:ea typeface="+mn-ea"/>
                <a:cs typeface="B Nazanin" panose="00000400000000000000" pitchFamily="2" charset="-78"/>
              </a:rPr>
              <a:t/>
            </a:r>
            <a:br>
              <a:rPr lang="fa-IR" sz="5400" b="1" cap="none" dirty="0">
                <a:ln w="0"/>
                <a:solidFill>
                  <a:srgbClr val="000000"/>
                </a:solidFill>
                <a:latin typeface="Franklin Gothic Book"/>
                <a:ea typeface="+mn-ea"/>
                <a:cs typeface="B Nazanin" panose="000004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580" y="1824529"/>
            <a:ext cx="10027920" cy="3579849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spcBef>
                <a:spcPts val="0"/>
              </a:spcBef>
            </a:pPr>
            <a:r>
              <a:rPr lang="fa-IR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در فواصل زمانی تمامی فعالیتهای </a:t>
            </a:r>
            <a:r>
              <a:rPr lang="en-US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HSE</a:t>
            </a:r>
            <a:r>
              <a:rPr lang="fa-IR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 باید طی فرمتهای تعیین شده و مدون بایگانی شوند در این فرمت ها باید کلیه موارد ذکر شده در </a:t>
            </a:r>
            <a:r>
              <a:rPr lang="en-US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HSE Plan</a:t>
            </a:r>
            <a:r>
              <a:rPr lang="fa-IR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 بایگانی شوند.</a:t>
            </a:r>
            <a:r>
              <a:rPr lang="en-US" sz="4400" b="0" dirty="0">
                <a:ln w="0"/>
                <a:solidFill>
                  <a:srgbClr val="000000"/>
                </a:solidFill>
                <a:cs typeface="B Nazanin" panose="00000400000000000000" pitchFamily="2" charset="-78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xmlns="" val="2944769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4400" dirty="0" smtClean="0"/>
              <a:t>به </a:t>
            </a:r>
            <a:r>
              <a:rPr lang="fa-IR" sz="4400" dirty="0">
                <a:solidFill>
                  <a:srgbClr val="FF0000"/>
                </a:solidFill>
              </a:rPr>
              <a:t>پایان</a:t>
            </a:r>
            <a:r>
              <a:rPr lang="fa-IR" sz="4400" dirty="0"/>
              <a:t> آمد این دفتر حکایت همچنان </a:t>
            </a:r>
            <a:r>
              <a:rPr lang="fa-IR" sz="4400" dirty="0" smtClean="0"/>
              <a:t>باقی است</a:t>
            </a:r>
          </a:p>
          <a:p>
            <a:endParaRPr lang="fa-IR" sz="4400" dirty="0" smtClean="0"/>
          </a:p>
          <a:p>
            <a:endParaRPr lang="fa-IR" sz="4400" dirty="0"/>
          </a:p>
          <a:p>
            <a:endParaRPr lang="fa-IR" sz="4400" dirty="0"/>
          </a:p>
          <a:p>
            <a:pPr algn="ctr"/>
            <a:r>
              <a:rPr lang="fa-IR" sz="3200" dirty="0" smtClean="0">
                <a:cs typeface="B Nazanin" pitchFamily="2" charset="-78"/>
              </a:rPr>
              <a:t>خدایا چنان کن سرانجام کار که تو خشنود باشی و ما رستگار</a:t>
            </a:r>
            <a:endParaRPr lang="fa-IR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61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dirty="0"/>
              <a:t>HSE Plan </a:t>
            </a:r>
            <a:r>
              <a:rPr lang="fa-IR" sz="2000" dirty="0"/>
              <a:t>باید بر اساس ساختار زیر تدوین گردد.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00629"/>
            <a:ext cx="10027920" cy="560497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مشخاصات کلی طرح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تعاریف و اصطلاحات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خط و مش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اهداف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چارت سازمانی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تعیین مسئولیت ها و وظایف در قبال </a:t>
            </a:r>
            <a:r>
              <a:rPr lang="en-US" dirty="0" smtClean="0">
                <a:cs typeface="B Nazanin" pitchFamily="2" charset="-78"/>
              </a:rPr>
              <a:t>HSE</a:t>
            </a:r>
            <a:endParaRPr lang="fa-IR" dirty="0" smtClean="0">
              <a:cs typeface="B Nazanin" pitchFamily="2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الزامات قانونی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سیستم ارزیابی </a:t>
            </a:r>
            <a:r>
              <a:rPr lang="en-US" dirty="0" smtClean="0">
                <a:cs typeface="B Nazanin" pitchFamily="2" charset="-78"/>
              </a:rPr>
              <a:t>HSE</a:t>
            </a:r>
            <a:endParaRPr lang="fa-IR" dirty="0" smtClean="0">
              <a:cs typeface="B Nazanin" pitchFamily="2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سیستم کنترل مستندات و سوابق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سیستم ارتباطات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فرآیند ارزیابی ریسک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فرآیند جذب و استخدام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نحوه تامین و امحاء </a:t>
            </a:r>
            <a:r>
              <a:rPr lang="en-US" dirty="0" smtClean="0">
                <a:cs typeface="B Nazanin" pitchFamily="2" charset="-78"/>
              </a:rPr>
              <a:t>PPE</a:t>
            </a:r>
            <a:endParaRPr lang="fa-IR" dirty="0" smtClean="0">
              <a:cs typeface="B Nazanin" pitchFamily="2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مجوز انجام کار </a:t>
            </a:r>
            <a:r>
              <a:rPr lang="en-US" dirty="0" smtClean="0">
                <a:cs typeface="B Nazanin" pitchFamily="2" charset="-78"/>
              </a:rPr>
              <a:t>PTW</a:t>
            </a:r>
            <a:endParaRPr lang="fa-IR" dirty="0" smtClean="0">
              <a:cs typeface="B Nazanin" pitchFamily="2" charset="-78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واکنش در شرایط اضطراری </a:t>
            </a:r>
            <a:r>
              <a:rPr lang="en-US" dirty="0" smtClean="0">
                <a:cs typeface="B Nazanin" pitchFamily="2" charset="-78"/>
              </a:rPr>
              <a:t>ERP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بازدید و ممیزی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فرآیند گزارش دهی و تجزیه و تحلیل حوادث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mtClean="0">
                <a:cs typeface="B Nazanin" pitchFamily="2" charset="-78"/>
              </a:rPr>
              <a:t>HSE Final book</a:t>
            </a:r>
            <a:endParaRPr lang="fa-IR" dirty="0" smtClean="0">
              <a:cs typeface="B Nazanin" pitchFamily="2" charset="-78"/>
            </a:endParaRPr>
          </a:p>
          <a:p>
            <a:pPr marL="285750" indent="-285750">
              <a:buFont typeface="Arial" pitchFamily="34" charset="0"/>
              <a:buChar char="•"/>
            </a:pP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6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" y="172619"/>
            <a:ext cx="12192000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0"/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مشخصات کلی پروژه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r>
              <a:rPr lang="fa-IR" sz="4400" dirty="0" smtClean="0">
                <a:ln w="0"/>
                <a:cs typeface="B Nazanin" panose="00000400000000000000" pitchFamily="2" charset="-78"/>
              </a:rPr>
              <a:t>در این بخش مشخصات کلی پروژه مورد نظر مطرح میشود.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64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8899931"/>
              </p:ext>
            </p:extLst>
          </p:nvPr>
        </p:nvGraphicFramePr>
        <p:xfrm>
          <a:off x="2150774" y="218941"/>
          <a:ext cx="6941712" cy="6396719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3456530"/>
                <a:gridCol w="3485182"/>
              </a:tblGrid>
              <a:tr h="515156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محل اجراء: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518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موضوع قرارداد: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640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کد سند: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760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تاريخ صدور اوليه: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245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شماره بازنگري: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882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تاريخ بازنگري: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860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تاريخ شروع قرارداد: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02">
                <a:tc gridSpan="2"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تاريخ پايان قرارداد: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1733">
                <a:tc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تهيه كننده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: </a:t>
                      </a:r>
                    </a:p>
                    <a:p>
                      <a:pPr marL="457200" marR="360045" indent="-4572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91465" marR="360045" indent="-9017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تأیید كننده: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291465" marR="360045" indent="-9017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349136">
                <a:tc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نام: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نام: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012187">
                <a:tc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امضاء: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360045" indent="-277495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امضاء: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24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455954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تعاریف و اصطلاحات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در این بخش اصطلاحات کاربردی در سطح پروژه و نیز اصطلاحات مربوط به مستندات مرتبط با پروژه تعریف می گردد. برای مثال تعریف خطر، حادثه، شبه حادثه و ...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0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662016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خط مشی</a:t>
            </a: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در این بخش خط مشی مدیر ارشد (مدیر عامل) ارائه می گردد. خط مشی به عنوان سند چشم انداز می باشد که بایستی اجرای آن در همه ارکان و در طول تمام پروژه قابل درک باشد.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9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533228"/>
            <a:ext cx="12076089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اهداف استراتژیک سیستم مدیریت </a:t>
            </a:r>
            <a:r>
              <a:rPr lang="en-US" sz="5400" b="1" cap="none" spc="0" dirty="0" smtClean="0">
                <a:ln w="0"/>
                <a:cs typeface="B Nazanin" panose="00000400000000000000" pitchFamily="2" charset="-78"/>
              </a:rPr>
              <a:t>HSE</a:t>
            </a:r>
            <a:endParaRPr lang="fa-IR" sz="5400" b="1" cap="none" spc="0" dirty="0" smtClean="0">
              <a:ln w="0"/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اهداف در زمینه ایمنی، بهداشت و محیط زیست به صورت آیتم های برنامۀ اجرایی لیست می شود و در برخی شرکتها همراه با برنامه زمانبندی اجرایی و عملیاتی تهیه می گردد.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8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911" y="352923"/>
            <a:ext cx="12076089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5400" b="1" cap="none" spc="0" dirty="0" smtClean="0">
                <a:ln w="0"/>
                <a:cs typeface="B Nazanin" panose="00000400000000000000" pitchFamily="2" charset="-78"/>
              </a:rPr>
              <a:t>چارت سازمانی واحد </a:t>
            </a:r>
            <a:r>
              <a:rPr lang="en-US" sz="5400" b="1" cap="none" spc="0" dirty="0" smtClean="0">
                <a:ln w="0"/>
                <a:cs typeface="B Nazanin" panose="00000400000000000000" pitchFamily="2" charset="-78"/>
              </a:rPr>
              <a:t>HSE</a:t>
            </a:r>
            <a:endParaRPr lang="fa-IR" sz="5400" b="1" cap="none" spc="0" dirty="0" smtClean="0">
              <a:ln w="0"/>
              <a:cs typeface="B Nazanin" panose="00000400000000000000" pitchFamily="2" charset="-78"/>
            </a:endParaRPr>
          </a:p>
          <a:p>
            <a:pPr algn="ctr"/>
            <a:endParaRPr lang="fa-IR" sz="5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just" rtl="1"/>
            <a:r>
              <a:rPr lang="fa-IR" sz="4400" dirty="0" smtClean="0">
                <a:ln w="0"/>
                <a:cs typeface="B Nazanin" panose="00000400000000000000" pitchFamily="2" charset="-78"/>
              </a:rPr>
              <a:t>چارت سازمانی تأئید شده توسط مدیریت ارشد شرکت با ذکر عناوین سمت و پست و شرایط احراز پست ها در واحد </a:t>
            </a:r>
            <a:r>
              <a:rPr lang="en-US" sz="4400" dirty="0" smtClean="0">
                <a:ln w="0"/>
                <a:cs typeface="B Nazanin" panose="00000400000000000000" pitchFamily="2" charset="-78"/>
              </a:rPr>
              <a:t>HSE</a:t>
            </a:r>
            <a:r>
              <a:rPr lang="fa-IR" sz="4400" dirty="0" smtClean="0">
                <a:ln w="0"/>
                <a:cs typeface="B Nazanin" panose="00000400000000000000" pitchFamily="2" charset="-78"/>
              </a:rPr>
              <a:t> در این بخش باید به صورت شفاف نمایش داده شود جهت پیمانکاران جزء نیز چارت سازمانی تهیه و ابلاغ می گردد.</a:t>
            </a:r>
            <a:endParaRPr lang="fa-IR" sz="4400" b="0" cap="none" spc="0" dirty="0" smtClean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8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865</TotalTime>
  <Words>1992</Words>
  <Application>Microsoft Office PowerPoint</Application>
  <PresentationFormat>Custom</PresentationFormat>
  <Paragraphs>772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Angles</vt:lpstr>
      <vt:lpstr>به نام خداوند بخشنده و مهربان</vt:lpstr>
      <vt:lpstr>طرح بهداشت ایمنی و محط زیست چیست؟</vt:lpstr>
      <vt:lpstr>HSE Plan باید بر اساس ساختار زیر تدوین گردد.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HSE Final book 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moein ahmadi</dc:creator>
  <cp:lastModifiedBy>structure</cp:lastModifiedBy>
  <cp:revision>87</cp:revision>
  <dcterms:created xsi:type="dcterms:W3CDTF">2014-11-09T09:00:58Z</dcterms:created>
  <dcterms:modified xsi:type="dcterms:W3CDTF">2015-05-17T16:57:54Z</dcterms:modified>
</cp:coreProperties>
</file>