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2"/>
  </p:notesMasterIdLst>
  <p:sldIdLst>
    <p:sldId id="257" r:id="rId2"/>
    <p:sldId id="258" r:id="rId3"/>
    <p:sldId id="259" r:id="rId4"/>
    <p:sldId id="265" r:id="rId5"/>
    <p:sldId id="266" r:id="rId6"/>
    <p:sldId id="267" r:id="rId7"/>
    <p:sldId id="268" r:id="rId8"/>
    <p:sldId id="270" r:id="rId9"/>
    <p:sldId id="271" r:id="rId10"/>
    <p:sldId id="272" r:id="rId11"/>
    <p:sldId id="273" r:id="rId12"/>
    <p:sldId id="260" r:id="rId13"/>
    <p:sldId id="275" r:id="rId14"/>
    <p:sldId id="276" r:id="rId15"/>
    <p:sldId id="277" r:id="rId16"/>
    <p:sldId id="261" r:id="rId17"/>
    <p:sldId id="278" r:id="rId18"/>
    <p:sldId id="279" r:id="rId19"/>
    <p:sldId id="280" r:id="rId20"/>
    <p:sldId id="26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347" autoAdjust="0"/>
    <p:restoredTop sz="94660"/>
  </p:normalViewPr>
  <p:slideViewPr>
    <p:cSldViewPr snapToGrid="0">
      <p:cViewPr varScale="1">
        <p:scale>
          <a:sx n="64" d="100"/>
          <a:sy n="64" d="100"/>
        </p:scale>
        <p:origin x="51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FC39DEF5-B532-4169-AF62-43C47BA70A38}" type="datetimeFigureOut">
              <a:rPr lang="fa-IR" smtClean="0"/>
              <a:t>1441/02/20</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40AA44B2-FAE0-40C4-8A2B-19016D8777D6}" type="slidenum">
              <a:rPr lang="fa-IR" smtClean="0"/>
              <a:t>‹#›</a:t>
            </a:fld>
            <a:endParaRPr lang="fa-IR"/>
          </a:p>
        </p:txBody>
      </p:sp>
    </p:spTree>
    <p:extLst>
      <p:ext uri="{BB962C8B-B14F-4D97-AF65-F5344CB8AC3E}">
        <p14:creationId xmlns:p14="http://schemas.microsoft.com/office/powerpoint/2010/main" val="137749204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40AA44B2-FAE0-40C4-8A2B-19016D8777D6}" type="slidenum">
              <a:rPr lang="fa-IR" smtClean="0"/>
              <a:t>20</a:t>
            </a:fld>
            <a:endParaRPr lang="fa-IR"/>
          </a:p>
        </p:txBody>
      </p:sp>
    </p:spTree>
    <p:extLst>
      <p:ext uri="{BB962C8B-B14F-4D97-AF65-F5344CB8AC3E}">
        <p14:creationId xmlns:p14="http://schemas.microsoft.com/office/powerpoint/2010/main" val="42909484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10/19/2019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10/19/2019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ctr" defTabSz="914400" rtl="1"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audio" Target="../media/audio1.wav"/></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73201" y="1744968"/>
            <a:ext cx="6845597" cy="1646302"/>
          </a:xfrm>
        </p:spPr>
        <p:txBody>
          <a:bodyPr/>
          <a:lstStyle/>
          <a:p>
            <a:pPr algn="ctr"/>
            <a:r>
              <a:rPr lang="fa-IR" dirty="0" smtClean="0"/>
              <a:t>من مسئول هستم</a:t>
            </a:r>
            <a:br>
              <a:rPr lang="fa-IR" dirty="0" smtClean="0"/>
            </a:br>
            <a:r>
              <a:rPr lang="fa-IR" dirty="0" smtClean="0"/>
              <a:t>درس 2 مطالعات اجتماعی</a:t>
            </a:r>
            <a:endParaRPr lang="fa-IR" dirty="0"/>
          </a:p>
        </p:txBody>
      </p:sp>
      <p:sp>
        <p:nvSpPr>
          <p:cNvPr id="3" name="Subtitle 2"/>
          <p:cNvSpPr>
            <a:spLocks noGrp="1"/>
          </p:cNvSpPr>
          <p:nvPr>
            <p:ph type="subTitle" idx="1"/>
          </p:nvPr>
        </p:nvSpPr>
        <p:spPr>
          <a:xfrm>
            <a:off x="1751011" y="3886200"/>
            <a:ext cx="8689976" cy="1371599"/>
          </a:xfrm>
        </p:spPr>
        <p:txBody>
          <a:bodyPr/>
          <a:lstStyle/>
          <a:p>
            <a:pPr algn="ctr"/>
            <a:r>
              <a:rPr lang="fa-IR" dirty="0" smtClean="0"/>
              <a:t>استاد: جناب اقای اسفندیاری</a:t>
            </a:r>
          </a:p>
          <a:p>
            <a:pPr algn="ctr"/>
            <a:r>
              <a:rPr lang="fa-IR" dirty="0" smtClean="0"/>
              <a:t>دانش اموز: امیر محمد سلیمی</a:t>
            </a:r>
            <a:endParaRPr lang="fa-IR" dirty="0"/>
          </a:p>
        </p:txBody>
      </p:sp>
    </p:spTree>
    <p:extLst>
      <p:ext uri="{BB962C8B-B14F-4D97-AF65-F5344CB8AC3E}">
        <p14:creationId xmlns:p14="http://schemas.microsoft.com/office/powerpoint/2010/main" val="3636794586"/>
      </p:ext>
    </p:extLst>
  </p:cSld>
  <p:clrMapOvr>
    <a:masterClrMapping/>
  </p:clrMapOvr>
  <mc:AlternateContent xmlns:mc="http://schemas.openxmlformats.org/markup-compatibility/2006">
    <mc:Choice xmlns:p14="http://schemas.microsoft.com/office/powerpoint/2010/main" Requires="p14">
      <p:transition p14:dur="10" advTm="7000"/>
    </mc:Choice>
    <mc:Fallback>
      <p:transition advTm="7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112620"/>
            <a:ext cx="10364451" cy="5033346"/>
          </a:xfrm>
        </p:spPr>
        <p:txBody>
          <a:bodyPr>
            <a:noAutofit/>
          </a:bodyPr>
          <a:lstStyle/>
          <a:p>
            <a:pPr algn="r"/>
            <a:r>
              <a:rPr lang="fa-IR" sz="2800" dirty="0"/>
              <a:t>برنامه‌ها</a:t>
            </a:r>
            <a:r>
              <a:rPr lang="en-US" sz="2800" dirty="0"/>
              <a:t/>
            </a:r>
            <a:br>
              <a:rPr lang="en-US" sz="2800" dirty="0"/>
            </a:br>
            <a:r>
              <a:rPr lang="fa-IR" sz="2800" dirty="0"/>
              <a:t>اردوهای آموزشی – تشکیلاتی یاران ولایت - عمره دانش‌آموزی - اعتکاف دانش‌آموزی - گردشگری - جشن‌های نیکوکاری و عاطفه‌ها - ساماندهی بخشی از اوقات فراغت دانش‌آموزان در قالب کارت نشاط - راه اندازی سامانه مجازی زنگ نشاط - یاران مدرسه - جشن‌های سپاس معلم و سپاس مربی - گرامیداشت روز ۱۳ آبان و دهه فجر - خندق فرهنگی - دعای عرفه - نوگلان حسینی (ساماندهی مداحان دانش‌آموز) - مدیریت تعاونی‌های آموزشگاهی و...</a:t>
            </a:r>
            <a:r>
              <a:rPr lang="en-US" sz="2800" dirty="0"/>
              <a:t/>
            </a:r>
            <a:br>
              <a:rPr lang="en-US" sz="2800" dirty="0"/>
            </a:br>
            <a:endParaRPr lang="en-US" sz="2800" dirty="0"/>
          </a:p>
        </p:txBody>
      </p:sp>
      <p:sp>
        <p:nvSpPr>
          <p:cNvPr id="5" name="TextBox 4"/>
          <p:cNvSpPr txBox="1"/>
          <p:nvPr/>
        </p:nvSpPr>
        <p:spPr>
          <a:xfrm>
            <a:off x="913775" y="404734"/>
            <a:ext cx="10364451" cy="707886"/>
          </a:xfrm>
          <a:prstGeom prst="rect">
            <a:avLst/>
          </a:prstGeom>
          <a:noFill/>
        </p:spPr>
        <p:txBody>
          <a:bodyPr wrap="square" rtlCol="1">
            <a:spAutoFit/>
          </a:bodyPr>
          <a:lstStyle/>
          <a:p>
            <a:pPr algn="ctr"/>
            <a:r>
              <a:rPr lang="fa-IR" sz="4000" dirty="0" smtClean="0"/>
              <a:t>سازمان دانش اموزی</a:t>
            </a:r>
            <a:endParaRPr lang="fa-IR" sz="4000" dirty="0"/>
          </a:p>
        </p:txBody>
      </p:sp>
    </p:spTree>
    <p:extLst>
      <p:ext uri="{BB962C8B-B14F-4D97-AF65-F5344CB8AC3E}">
        <p14:creationId xmlns:p14="http://schemas.microsoft.com/office/powerpoint/2010/main" val="39304594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Tm="45000">
        <p15:prstTrans prst="curtains"/>
      </p:transition>
    </mc:Choice>
    <mc:Fallback>
      <p:transition spd="slow" advTm="4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par>
                          <p:cTn id="21" fill="hold">
                            <p:stCondLst>
                              <p:cond delay="2000"/>
                            </p:stCondLst>
                            <p:childTnLst>
                              <p:par>
                                <p:cTn id="22" presetID="14" presetClass="entr" presetSubtype="10"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randombar(horizontal)">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142600"/>
            <a:ext cx="10364451" cy="5033346"/>
          </a:xfrm>
        </p:spPr>
        <p:txBody>
          <a:bodyPr>
            <a:noAutofit/>
          </a:bodyPr>
          <a:lstStyle/>
          <a:p>
            <a:pPr algn="r"/>
            <a:r>
              <a:rPr lang="fa-IR" sz="2800" b="1" dirty="0"/>
              <a:t>وظایف سازمان دانش آموزی</a:t>
            </a:r>
            <a:r>
              <a:rPr lang="en-US" sz="2800" dirty="0"/>
              <a:t/>
            </a:r>
            <a:br>
              <a:rPr lang="en-US" sz="2800" dirty="0"/>
            </a:br>
            <a:r>
              <a:rPr lang="fa-IR" sz="2800" dirty="0"/>
              <a:t>۱</a:t>
            </a:r>
            <a:r>
              <a:rPr lang="en-US" sz="2800" dirty="0"/>
              <a:t> </a:t>
            </a:r>
            <a:r>
              <a:rPr lang="en-US" sz="2400" dirty="0"/>
              <a:t>–  </a:t>
            </a:r>
            <a:r>
              <a:rPr lang="fa-IR" sz="2400" dirty="0"/>
              <a:t>جلب مشاركت كلیه مخاطبان اصلی و اعضای وابسته و مردمی برای تحقق اهداف </a:t>
            </a:r>
            <a:r>
              <a:rPr lang="fa-IR" sz="2400" dirty="0" smtClean="0"/>
              <a:t>سازمان</a:t>
            </a:r>
            <a:r>
              <a:rPr lang="en-US" sz="2400" dirty="0" smtClean="0"/>
              <a:t/>
            </a:r>
            <a:br>
              <a:rPr lang="en-US" sz="2400" dirty="0" smtClean="0"/>
            </a:br>
            <a:r>
              <a:rPr lang="fa-IR" sz="2400" dirty="0"/>
              <a:t>۲</a:t>
            </a:r>
            <a:r>
              <a:rPr lang="en-US" sz="2400" dirty="0"/>
              <a:t> – </a:t>
            </a:r>
            <a:r>
              <a:rPr lang="fa-IR" sz="2400" dirty="0"/>
              <a:t>اقدام لازم برای به عضویت در آوردن داوطلبانه دانش آموزان</a:t>
            </a:r>
            <a:r>
              <a:rPr lang="en-US" sz="2400" dirty="0"/>
              <a:t/>
            </a:r>
            <a:br>
              <a:rPr lang="en-US" sz="2400" dirty="0"/>
            </a:br>
            <a:r>
              <a:rPr lang="fa-IR" sz="2400" dirty="0"/>
              <a:t>۳</a:t>
            </a:r>
            <a:r>
              <a:rPr lang="en-US" sz="2400" dirty="0"/>
              <a:t> – </a:t>
            </a:r>
            <a:r>
              <a:rPr lang="fa-IR" sz="2400" dirty="0"/>
              <a:t>برنامه ریزی برای فعالیت های پرورشی دانش آموزان در خارج از مدارس</a:t>
            </a:r>
            <a:r>
              <a:rPr lang="en-US" sz="2400" dirty="0"/>
              <a:t/>
            </a:r>
            <a:br>
              <a:rPr lang="en-US" sz="2400" dirty="0"/>
            </a:br>
            <a:r>
              <a:rPr lang="fa-IR" sz="2400" dirty="0"/>
              <a:t>۴</a:t>
            </a:r>
            <a:r>
              <a:rPr lang="en-US" sz="2400" dirty="0"/>
              <a:t> – </a:t>
            </a:r>
            <a:r>
              <a:rPr lang="fa-IR" sz="2400" dirty="0"/>
              <a:t>پژوهش، آموزش و مشاوره برای افزایش توانمندی های دانش آموزان عضو</a:t>
            </a:r>
            <a:r>
              <a:rPr lang="en-US" sz="2400" dirty="0"/>
              <a:t/>
            </a:r>
            <a:br>
              <a:rPr lang="en-US" sz="2400" dirty="0"/>
            </a:br>
            <a:r>
              <a:rPr lang="fa-IR" sz="2400" dirty="0"/>
              <a:t>۵</a:t>
            </a:r>
            <a:r>
              <a:rPr lang="en-US" sz="2400" dirty="0"/>
              <a:t> – </a:t>
            </a:r>
            <a:r>
              <a:rPr lang="fa-IR" sz="2400" dirty="0"/>
              <a:t>سازماندهی و هماهنگی برای جلب حمایت های ملی و محلی</a:t>
            </a:r>
            <a:r>
              <a:rPr lang="en-US" sz="2400" dirty="0"/>
              <a:t/>
            </a:r>
            <a:br>
              <a:rPr lang="en-US" sz="2400" dirty="0"/>
            </a:br>
            <a:r>
              <a:rPr lang="fa-IR" sz="2400" dirty="0"/>
              <a:t>۶</a:t>
            </a:r>
            <a:r>
              <a:rPr lang="en-US" sz="2400" dirty="0"/>
              <a:t> – </a:t>
            </a:r>
            <a:r>
              <a:rPr lang="fa-IR" sz="2400" dirty="0"/>
              <a:t>تأمین منابع مورد نیاز سازمان از طریق جلب مشاركتهای مردمی در كنار كمك های دولت</a:t>
            </a:r>
            <a:r>
              <a:rPr lang="en-US" sz="2400" dirty="0"/>
              <a:t/>
            </a:r>
            <a:br>
              <a:rPr lang="en-US" sz="2400" dirty="0"/>
            </a:br>
            <a:r>
              <a:rPr lang="fa-IR" sz="2400" dirty="0"/>
              <a:t>۷</a:t>
            </a:r>
            <a:r>
              <a:rPr lang="en-US" sz="2400" dirty="0"/>
              <a:t> – </a:t>
            </a:r>
            <a:r>
              <a:rPr lang="fa-IR" sz="2400" dirty="0"/>
              <a:t>ارائه روش های تربیتی مناسب برای رشد اعتقادی و اخلاقی اعضاء</a:t>
            </a:r>
            <a:r>
              <a:rPr lang="en-US" sz="2400" dirty="0"/>
              <a:t/>
            </a:r>
            <a:br>
              <a:rPr lang="en-US" sz="2400" dirty="0"/>
            </a:br>
            <a:r>
              <a:rPr lang="fa-IR" sz="2400" dirty="0"/>
              <a:t>۸</a:t>
            </a:r>
            <a:r>
              <a:rPr lang="en-US" sz="2400" dirty="0"/>
              <a:t> – </a:t>
            </a:r>
            <a:r>
              <a:rPr lang="fa-IR" sz="2400" dirty="0"/>
              <a:t>استفاده مفید و م‍ؤثر از فضاهای پرورشی موجود در كشور و توسعه و تجهیز فضاهای مناسب برای فعالیت سازمان</a:t>
            </a:r>
            <a:r>
              <a:rPr lang="en-US" sz="2400" dirty="0"/>
              <a:t/>
            </a:r>
            <a:br>
              <a:rPr lang="en-US" sz="2400" dirty="0"/>
            </a:br>
            <a:r>
              <a:rPr lang="fa-IR" sz="2400" dirty="0"/>
              <a:t>۹</a:t>
            </a:r>
            <a:r>
              <a:rPr lang="en-US" sz="2400" dirty="0"/>
              <a:t> – </a:t>
            </a:r>
            <a:r>
              <a:rPr lang="fa-IR" sz="2400" dirty="0"/>
              <a:t>برنامه ریزی برای شناسایی، جذب و آموزش مربیان واجد صلاحیت و داوطلب به منظور آماده سازی آنان برای اداره گروههای سازمان یافته دانش آموزی</a:t>
            </a:r>
            <a:r>
              <a:rPr lang="en-US" sz="2400" dirty="0"/>
              <a:t/>
            </a:r>
            <a:br>
              <a:rPr lang="en-US" sz="2400" dirty="0"/>
            </a:br>
            <a:r>
              <a:rPr lang="fa-IR" sz="2400" dirty="0"/>
              <a:t>۱۰</a:t>
            </a:r>
            <a:r>
              <a:rPr lang="en-US" sz="2400" dirty="0"/>
              <a:t> – </a:t>
            </a:r>
            <a:r>
              <a:rPr lang="fa-IR" sz="2400" dirty="0"/>
              <a:t>برقراری ارتباط با مراكز فرهنگی، علمی و نیز تشكل های مشابه در داخل و خارج از كشور برای تبادل اطلاعات و تجربیات و همكاریهای مشترك از طریق مراجع </a:t>
            </a:r>
            <a:r>
              <a:rPr lang="fa-IR" sz="2400" dirty="0" smtClean="0"/>
              <a:t>مسئول</a:t>
            </a:r>
            <a:r>
              <a:rPr lang="en-US" sz="2400" dirty="0"/>
              <a:t/>
            </a:r>
            <a:br>
              <a:rPr lang="en-US" sz="2400" dirty="0"/>
            </a:br>
            <a:endParaRPr lang="en-US" sz="2400" dirty="0"/>
          </a:p>
        </p:txBody>
      </p:sp>
      <p:sp>
        <p:nvSpPr>
          <p:cNvPr id="5" name="TextBox 4"/>
          <p:cNvSpPr txBox="1"/>
          <p:nvPr/>
        </p:nvSpPr>
        <p:spPr>
          <a:xfrm>
            <a:off x="913775" y="404734"/>
            <a:ext cx="10364451" cy="707886"/>
          </a:xfrm>
          <a:prstGeom prst="rect">
            <a:avLst/>
          </a:prstGeom>
          <a:noFill/>
        </p:spPr>
        <p:txBody>
          <a:bodyPr wrap="square" rtlCol="1">
            <a:spAutoFit/>
          </a:bodyPr>
          <a:lstStyle/>
          <a:p>
            <a:pPr algn="ctr"/>
            <a:r>
              <a:rPr lang="fa-IR" sz="4000" dirty="0" smtClean="0"/>
              <a:t>سازمان دانش اموزی</a:t>
            </a:r>
            <a:endParaRPr lang="fa-IR" sz="4000" dirty="0"/>
          </a:p>
        </p:txBody>
      </p:sp>
    </p:spTree>
    <p:extLst>
      <p:ext uri="{BB962C8B-B14F-4D97-AF65-F5344CB8AC3E}">
        <p14:creationId xmlns:p14="http://schemas.microsoft.com/office/powerpoint/2010/main" val="359023338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Tm="80000">
        <p15:prstTrans prst="curtains"/>
      </p:transition>
    </mc:Choice>
    <mc:Fallback>
      <p:transition spd="slow" advTm="8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par>
                          <p:cTn id="21" fill="hold">
                            <p:stCondLst>
                              <p:cond delay="2000"/>
                            </p:stCondLst>
                            <p:childTnLst>
                              <p:par>
                                <p:cTn id="22" presetID="14" presetClass="entr" presetSubtype="10"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randombar(horizontal)">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098206"/>
            <a:ext cx="10364451" cy="1596177"/>
          </a:xfrm>
        </p:spPr>
        <p:txBody>
          <a:bodyPr>
            <a:normAutofit/>
          </a:bodyPr>
          <a:lstStyle/>
          <a:p>
            <a:r>
              <a:rPr lang="fa-IR" sz="5400" dirty="0"/>
              <a:t>سازمان بسیج دانش آموزی</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11477" y="2694383"/>
            <a:ext cx="4769046" cy="3320448"/>
          </a:xfrm>
          <a:prstGeom prst="rect">
            <a:avLst/>
          </a:prstGeom>
        </p:spPr>
      </p:pic>
    </p:spTree>
    <p:extLst>
      <p:ext uri="{BB962C8B-B14F-4D97-AF65-F5344CB8AC3E}">
        <p14:creationId xmlns:p14="http://schemas.microsoft.com/office/powerpoint/2010/main" val="7032438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Tm="6000">
        <p15:prstTrans prst="curtains"/>
      </p:transition>
    </mc:Choice>
    <mc:Fallback xmlns="">
      <p:transition spd="slow" advTm="6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53" presetClass="entr" presetSubtype="16" fill="hold" nodeType="with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p:cTn id="23" dur="500" fill="hold"/>
                                        <p:tgtEl>
                                          <p:spTgt spid="3"/>
                                        </p:tgtEl>
                                        <p:attrNameLst>
                                          <p:attrName>ppt_w</p:attrName>
                                        </p:attrNameLst>
                                      </p:cBhvr>
                                      <p:tavLst>
                                        <p:tav tm="0">
                                          <p:val>
                                            <p:fltVal val="0"/>
                                          </p:val>
                                        </p:tav>
                                        <p:tav tm="100000">
                                          <p:val>
                                            <p:strVal val="#ppt_w"/>
                                          </p:val>
                                        </p:tav>
                                      </p:tavLst>
                                    </p:anim>
                                    <p:anim calcmode="lin" valueType="num">
                                      <p:cBhvr>
                                        <p:cTn id="24" dur="500" fill="hold"/>
                                        <p:tgtEl>
                                          <p:spTgt spid="3"/>
                                        </p:tgtEl>
                                        <p:attrNameLst>
                                          <p:attrName>ppt_h</p:attrName>
                                        </p:attrNameLst>
                                      </p:cBhvr>
                                      <p:tavLst>
                                        <p:tav tm="0">
                                          <p:val>
                                            <p:fltVal val="0"/>
                                          </p:val>
                                        </p:tav>
                                        <p:tav tm="100000">
                                          <p:val>
                                            <p:strVal val="#ppt_h"/>
                                          </p:val>
                                        </p:tav>
                                      </p:tavLst>
                                    </p:anim>
                                    <p:animEffect transition="in" filter="fade">
                                      <p:cBhvr>
                                        <p:cTn id="2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112620"/>
            <a:ext cx="10364451" cy="5033346"/>
          </a:xfrm>
        </p:spPr>
        <p:txBody>
          <a:bodyPr>
            <a:normAutofit fontScale="90000"/>
          </a:bodyPr>
          <a:lstStyle/>
          <a:p>
            <a:pPr algn="r"/>
            <a:r>
              <a:rPr lang="en-US" sz="2400" dirty="0"/>
              <a:t> </a:t>
            </a:r>
            <a:r>
              <a:rPr lang="fa-IR" sz="2400" dirty="0"/>
              <a:t>ویژگی های سازمان بسیج دانش آموزی</a:t>
            </a:r>
            <a:r>
              <a:rPr lang="en-US" sz="2400" dirty="0"/>
              <a:t/>
            </a:r>
            <a:br>
              <a:rPr lang="en-US" sz="2400" dirty="0"/>
            </a:br>
            <a:r>
              <a:rPr lang="fa-IR" sz="2400" dirty="0"/>
              <a:t> </a:t>
            </a:r>
            <a:r>
              <a:rPr lang="en-US" sz="2400" dirty="0"/>
              <a:t/>
            </a:r>
            <a:br>
              <a:rPr lang="en-US" sz="2400" dirty="0"/>
            </a:br>
            <a:r>
              <a:rPr lang="fa-IR" sz="2400" dirty="0"/>
              <a:t>1- بسیج دانش آموزی قاعده هرم ارتش بیست میلیونی و دارای قانون مصوب و سازمان تعریف شده است.</a:t>
            </a:r>
            <a:r>
              <a:rPr lang="en-US" sz="2400" dirty="0"/>
              <a:t/>
            </a:r>
            <a:br>
              <a:rPr lang="en-US" sz="2400" dirty="0"/>
            </a:br>
            <a:r>
              <a:rPr lang="fa-IR" sz="2400" dirty="0"/>
              <a:t> </a:t>
            </a:r>
            <a:r>
              <a:rPr lang="en-US" sz="2400" dirty="0"/>
              <a:t/>
            </a:r>
            <a:br>
              <a:rPr lang="en-US" sz="2400" dirty="0"/>
            </a:br>
            <a:r>
              <a:rPr lang="fa-IR" sz="2400" dirty="0"/>
              <a:t>2- کلیه برنامه ها و مراحل جذب، آموزش و سازماندهی اعضا، متناسب با سطح تحصیلی و خصوصیات روحی، سنی، جسمی و علاقمندی دانش آموزان ارائه و به اجرا در می آید.</a:t>
            </a:r>
            <a:r>
              <a:rPr lang="en-US" sz="2400" dirty="0"/>
              <a:t/>
            </a:r>
            <a:br>
              <a:rPr lang="en-US" sz="2400" dirty="0"/>
            </a:br>
            <a:r>
              <a:rPr lang="fa-IR" sz="2400" dirty="0"/>
              <a:t> </a:t>
            </a:r>
            <a:r>
              <a:rPr lang="en-US" sz="2400" dirty="0"/>
              <a:t/>
            </a:r>
            <a:br>
              <a:rPr lang="en-US" sz="2400" dirty="0"/>
            </a:br>
            <a:r>
              <a:rPr lang="fa-IR" sz="2400" dirty="0"/>
              <a:t>3- فرماندهان و اعضای شورای واحدهای مقاومت از بین دانش آموزان مؤمن و متعهد بسیجی عضو واحد مقاومت انتخاب خواهندشد.</a:t>
            </a:r>
            <a:r>
              <a:rPr lang="en-US" sz="2400" dirty="0"/>
              <a:t/>
            </a:r>
            <a:br>
              <a:rPr lang="en-US" sz="2400" dirty="0"/>
            </a:br>
            <a:r>
              <a:rPr lang="fa-IR" sz="2400" dirty="0"/>
              <a:t> </a:t>
            </a:r>
            <a:r>
              <a:rPr lang="en-US" sz="2400" dirty="0"/>
              <a:t/>
            </a:r>
            <a:br>
              <a:rPr lang="en-US" sz="2400" dirty="0"/>
            </a:br>
            <a:r>
              <a:rPr lang="fa-IR" sz="2400" dirty="0"/>
              <a:t>4- فعالیت های سازمان بسیج دانش آموزی با تنوع و انعطاف پذیری لازم به منظور ایجاد روحیه ایثار و فداکاری، مشارکت و مسئوولیت پذیری، خلاقیت و نو آوری تعاون و همکاری در دانش آموزان تعریف شده است.</a:t>
            </a:r>
            <a:r>
              <a:rPr lang="en-US" sz="2400" dirty="0"/>
              <a:t/>
            </a:r>
            <a:br>
              <a:rPr lang="en-US" sz="2400" dirty="0"/>
            </a:br>
            <a:r>
              <a:rPr lang="fa-IR" sz="2400" dirty="0"/>
              <a:t> </a:t>
            </a:r>
            <a:r>
              <a:rPr lang="en-US" sz="2400" dirty="0"/>
              <a:t/>
            </a:r>
            <a:br>
              <a:rPr lang="en-US" sz="2400" dirty="0"/>
            </a:br>
            <a:r>
              <a:rPr lang="fa-IR" sz="2400" dirty="0"/>
              <a:t>5- کلیه فعالیت های متناسب با اوقات فراغت دانش آموزان در مدارس(واحدهای مقاومت ) و در محل سکونت از طریق پایگاه های مقاومت بسیج جوانان انجام می گیرد.</a:t>
            </a:r>
            <a:endParaRPr lang="en-US" sz="2400" dirty="0"/>
          </a:p>
        </p:txBody>
      </p:sp>
      <p:sp>
        <p:nvSpPr>
          <p:cNvPr id="5" name="TextBox 4"/>
          <p:cNvSpPr txBox="1"/>
          <p:nvPr/>
        </p:nvSpPr>
        <p:spPr>
          <a:xfrm>
            <a:off x="913775" y="404734"/>
            <a:ext cx="10364451" cy="707886"/>
          </a:xfrm>
          <a:prstGeom prst="rect">
            <a:avLst/>
          </a:prstGeom>
          <a:noFill/>
        </p:spPr>
        <p:txBody>
          <a:bodyPr wrap="square" rtlCol="1">
            <a:spAutoFit/>
          </a:bodyPr>
          <a:lstStyle/>
          <a:p>
            <a:pPr algn="ctr"/>
            <a:r>
              <a:rPr lang="fa-IR" sz="4000" dirty="0" smtClean="0"/>
              <a:t>سازمان بسیج دانش اموزی</a:t>
            </a:r>
            <a:endParaRPr lang="fa-IR" sz="4000" dirty="0"/>
          </a:p>
        </p:txBody>
      </p:sp>
    </p:spTree>
    <p:extLst>
      <p:ext uri="{BB962C8B-B14F-4D97-AF65-F5344CB8AC3E}">
        <p14:creationId xmlns:p14="http://schemas.microsoft.com/office/powerpoint/2010/main" val="200768373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Tm="60000">
        <p15:prstTrans prst="curtains"/>
      </p:transition>
    </mc:Choice>
    <mc:Fallback>
      <p:transition spd="slow" advTm="6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par>
                          <p:cTn id="21" fill="hold">
                            <p:stCondLst>
                              <p:cond delay="2000"/>
                            </p:stCondLst>
                            <p:childTnLst>
                              <p:par>
                                <p:cTn id="22" presetID="14" presetClass="entr" presetSubtype="10"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randombar(horizontal)">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112619"/>
            <a:ext cx="10364451" cy="5348141"/>
          </a:xfrm>
        </p:spPr>
        <p:txBody>
          <a:bodyPr>
            <a:noAutofit/>
          </a:bodyPr>
          <a:lstStyle/>
          <a:p>
            <a:pPr algn="r"/>
            <a:r>
              <a:rPr lang="fa-IR" sz="2400" dirty="0" smtClean="0"/>
              <a:t>براساس </a:t>
            </a:r>
            <a:r>
              <a:rPr lang="fa-IR" sz="2400" dirty="0"/>
              <a:t>مفاد آیین نامه اجرایی ماده 201 قانون مقررا ت استخدامی سپاه پاسداران انقلاب اسلامی امتیازاتی به شرح ذیل به بسیجیان تعلق می گیرد</a:t>
            </a:r>
            <a:r>
              <a:rPr lang="en-US" sz="2400" dirty="0"/>
              <a:t>.</a:t>
            </a:r>
            <a:br>
              <a:rPr lang="en-US" sz="2400" dirty="0"/>
            </a:br>
            <a:r>
              <a:rPr lang="fa-IR" sz="2400" dirty="0"/>
              <a:t>ماده 10 . آیین نامه .بسیجیانی که حداقل دارای مدرک تحصیلی دیپلم و حایز یکی از شرایط زیر باشند، مشمول قانون ایجاد تسهیلات برای ورود رزمندگان و جهاد گران داوطلب بسیجی به دانشگاه ها و مؤسسات آموزش عالی کشور –مصوب 1374 و آیین نامه اجرایی آن هستند</a:t>
            </a:r>
            <a:r>
              <a:rPr lang="en-US" sz="2400" dirty="0"/>
              <a:t>:</a:t>
            </a:r>
            <a:br>
              <a:rPr lang="en-US" sz="2400" dirty="0"/>
            </a:br>
            <a:r>
              <a:rPr lang="fa-IR" sz="2400" dirty="0"/>
              <a:t>الف. بسیجیانی که موفق به حفظ حداقل (15) جزء قرآن کریم یا 3/1نهج البلاغه شده یارتبه اول حفظ و قرائت قرآن کریم را در سطح کشور کسب کنند</a:t>
            </a:r>
            <a:r>
              <a:rPr lang="en-US" sz="2400" dirty="0"/>
              <a:t>.</a:t>
            </a:r>
            <a:br>
              <a:rPr lang="en-US" sz="2400" dirty="0"/>
            </a:br>
            <a:r>
              <a:rPr lang="fa-IR" sz="2400" dirty="0"/>
              <a:t>ب. بسیجیانی که دارای درجه رزمجو و بالاتر بوده وحداقل (100)امتیاز داشته باشند</a:t>
            </a:r>
            <a:r>
              <a:rPr lang="en-US" sz="2400" dirty="0"/>
              <a:t>.</a:t>
            </a:r>
            <a:br>
              <a:rPr lang="en-US" sz="2400" dirty="0"/>
            </a:br>
            <a:r>
              <a:rPr lang="fa-IR" sz="2400" dirty="0"/>
              <a:t>ج. بسیجیانی که به دلیل ابراز رشادت و شایستگی موفق به اخذمدال از فرماندهی معظم کل قوا شده یا می شوند</a:t>
            </a:r>
            <a:r>
              <a:rPr lang="en-US" sz="2400" dirty="0"/>
              <a:t>.</a:t>
            </a:r>
            <a:br>
              <a:rPr lang="en-US" sz="2400" dirty="0"/>
            </a:br>
            <a:r>
              <a:rPr lang="fa-IR" sz="2400" dirty="0"/>
              <a:t>د. بسیجیانی نمونه ( در هر سال و در هر استان یک نفر</a:t>
            </a:r>
            <a:r>
              <a:rPr lang="en-US" sz="2400" dirty="0"/>
              <a:t> )</a:t>
            </a:r>
            <a:br>
              <a:rPr lang="en-US" sz="2400" dirty="0"/>
            </a:br>
            <a:r>
              <a:rPr lang="fa-IR" sz="2400" dirty="0"/>
              <a:t>ه. بسیجیانی که در زمینه های علمی ، فرهنگی و ورزشی رتبه اول را درکشور کسب کنند</a:t>
            </a:r>
            <a:r>
              <a:rPr lang="en-US" sz="2400" dirty="0"/>
              <a:t>.</a:t>
            </a:r>
            <a:br>
              <a:rPr lang="en-US" sz="2400" dirty="0"/>
            </a:br>
            <a:r>
              <a:rPr lang="fa-IR" sz="2400" dirty="0"/>
              <a:t>ماده 11. وزارت آموزش و پرورش موظف است کلیه خدمات مدارس ایثارگران را به بسیجیانی که حداقل (50) امتیاز کسب کرده باشند ، ارائه نماید و کلاس های تقویتی به منظور تقویت بنیه علمی آنان برای ورود به مراکز آموزش عالی کشور تشکیل دهد</a:t>
            </a:r>
            <a:r>
              <a:rPr lang="en-US" sz="2400" dirty="0"/>
              <a:t>.</a:t>
            </a:r>
            <a:br>
              <a:rPr lang="en-US" sz="2400" dirty="0"/>
            </a:br>
            <a:endParaRPr lang="en-US" sz="2400" dirty="0"/>
          </a:p>
        </p:txBody>
      </p:sp>
      <p:sp>
        <p:nvSpPr>
          <p:cNvPr id="5" name="TextBox 4"/>
          <p:cNvSpPr txBox="1"/>
          <p:nvPr/>
        </p:nvSpPr>
        <p:spPr>
          <a:xfrm>
            <a:off x="913775" y="404734"/>
            <a:ext cx="10364451" cy="707886"/>
          </a:xfrm>
          <a:prstGeom prst="rect">
            <a:avLst/>
          </a:prstGeom>
          <a:noFill/>
        </p:spPr>
        <p:txBody>
          <a:bodyPr wrap="square" rtlCol="1">
            <a:spAutoFit/>
          </a:bodyPr>
          <a:lstStyle/>
          <a:p>
            <a:pPr algn="ctr"/>
            <a:r>
              <a:rPr lang="fa-IR" sz="4000" dirty="0" smtClean="0"/>
              <a:t>سازمان بسیج دانش اموزی</a:t>
            </a:r>
            <a:endParaRPr lang="fa-IR" sz="4000" dirty="0"/>
          </a:p>
        </p:txBody>
      </p:sp>
    </p:spTree>
    <p:extLst>
      <p:ext uri="{BB962C8B-B14F-4D97-AF65-F5344CB8AC3E}">
        <p14:creationId xmlns:p14="http://schemas.microsoft.com/office/powerpoint/2010/main" val="356276380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Tm="85000">
        <p15:prstTrans prst="curtains"/>
      </p:transition>
    </mc:Choice>
    <mc:Fallback>
      <p:transition spd="slow" advTm="8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par>
                          <p:cTn id="21" fill="hold">
                            <p:stCondLst>
                              <p:cond delay="2000"/>
                            </p:stCondLst>
                            <p:childTnLst>
                              <p:par>
                                <p:cTn id="22" presetID="14" presetClass="entr" presetSubtype="10"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randombar(horizontal)">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112620"/>
            <a:ext cx="10364451" cy="5033346"/>
          </a:xfrm>
        </p:spPr>
        <p:txBody>
          <a:bodyPr>
            <a:normAutofit/>
          </a:bodyPr>
          <a:lstStyle/>
          <a:p>
            <a:pPr algn="r"/>
            <a:r>
              <a:rPr lang="en-US" sz="2400" dirty="0"/>
              <a:t>1- </a:t>
            </a:r>
            <a:r>
              <a:rPr lang="fa-IR" sz="2400" dirty="0"/>
              <a:t>کلیه اعضای بسیج دانش آموزی بر اساس ماده 64 قانون استخدامی سپاه می توانند از امیتاز کسری دو ماه خدمت سربازی استفاده نمایند ، مشروط بر اینکه علاوه بر گذراندن آموزش آمادگی دفاعی مدارس در اردوی آموزشی متمرکز 15 روزه بسیج که معادل آموزش تکمیلی محسوب می شود، شرکت نمایند</a:t>
            </a:r>
            <a:r>
              <a:rPr lang="en-US" sz="2400" dirty="0"/>
              <a:t>.</a:t>
            </a:r>
            <a:br>
              <a:rPr lang="en-US" sz="2400" dirty="0"/>
            </a:br>
            <a:r>
              <a:rPr lang="en-US" sz="2400" dirty="0" smtClean="0"/>
              <a:t>2- </a:t>
            </a:r>
            <a:r>
              <a:rPr lang="fa-IR" sz="2400" dirty="0"/>
              <a:t>اعضای بسیبج دانش آموزی می توانند بر اساس میزان همکاری خود با واحد مقاومت از امتیازات شرکت در اردوهای آموزشی ، علمی و فرهنگی استفاده نمایند</a:t>
            </a:r>
            <a:r>
              <a:rPr lang="en-US" sz="2400" dirty="0"/>
              <a:t>.</a:t>
            </a:r>
            <a:br>
              <a:rPr lang="en-US" sz="2400" dirty="0"/>
            </a:br>
            <a:r>
              <a:rPr lang="en-US" sz="2400" dirty="0" smtClean="0"/>
              <a:t>3- </a:t>
            </a:r>
            <a:r>
              <a:rPr lang="fa-IR" sz="2400" dirty="0"/>
              <a:t>کلیه برنامه ها و مراحل جذب ، آموزش و سازماندهی اعضاء متناسب با سطح تحصیلی و خصوصیات روحی ، روانی ، جسمی و علاقمندی دانش آموزان ارائه و به اجرا در می آید</a:t>
            </a:r>
            <a:r>
              <a:rPr lang="en-US" sz="2400" dirty="0"/>
              <a:t>.</a:t>
            </a:r>
            <a:br>
              <a:rPr lang="en-US" sz="2400" dirty="0"/>
            </a:br>
            <a:r>
              <a:rPr lang="en-US" sz="2400" dirty="0" smtClean="0"/>
              <a:t>4- </a:t>
            </a:r>
            <a:r>
              <a:rPr lang="fa-IR" sz="2400" dirty="0"/>
              <a:t>دانش آموزان بسیجی می توانند از امتیازات شرکت در کنکور آزمایشی و المپیادهای علمی بسیجی استفاده نمایند</a:t>
            </a:r>
            <a:r>
              <a:rPr lang="en-US" sz="2400" dirty="0"/>
              <a:t>.</a:t>
            </a:r>
            <a:br>
              <a:rPr lang="en-US" sz="2400" dirty="0"/>
            </a:br>
            <a:r>
              <a:rPr lang="en-US" sz="2400" dirty="0" smtClean="0"/>
              <a:t>5- </a:t>
            </a:r>
            <a:r>
              <a:rPr lang="fa-IR" sz="2400" dirty="0"/>
              <a:t>اعضای سازمان بسبج دانش آموزی می توانند با توجه به ارتقای جایگاه سازمانی از امتیازات اردوی طرح ولایت و آموزش های عقیدتی ، سیاسی و نظامی استفاده نمایند</a:t>
            </a:r>
            <a:r>
              <a:rPr lang="en-US" sz="2400" dirty="0"/>
              <a:t>.</a:t>
            </a:r>
            <a:br>
              <a:rPr lang="en-US" sz="2400" dirty="0"/>
            </a:br>
            <a:endParaRPr lang="en-US" sz="2400" dirty="0"/>
          </a:p>
        </p:txBody>
      </p:sp>
      <p:sp>
        <p:nvSpPr>
          <p:cNvPr id="5" name="TextBox 4"/>
          <p:cNvSpPr txBox="1"/>
          <p:nvPr/>
        </p:nvSpPr>
        <p:spPr>
          <a:xfrm>
            <a:off x="913775" y="404734"/>
            <a:ext cx="10364451" cy="707886"/>
          </a:xfrm>
          <a:prstGeom prst="rect">
            <a:avLst/>
          </a:prstGeom>
          <a:noFill/>
        </p:spPr>
        <p:txBody>
          <a:bodyPr wrap="square" rtlCol="1">
            <a:spAutoFit/>
          </a:bodyPr>
          <a:lstStyle/>
          <a:p>
            <a:pPr algn="ctr"/>
            <a:r>
              <a:rPr lang="fa-IR" sz="4000" dirty="0" smtClean="0"/>
              <a:t>سازمان بسیج دانش اموزی</a:t>
            </a:r>
            <a:endParaRPr lang="fa-IR" sz="4000" dirty="0"/>
          </a:p>
        </p:txBody>
      </p:sp>
    </p:spTree>
    <p:extLst>
      <p:ext uri="{BB962C8B-B14F-4D97-AF65-F5344CB8AC3E}">
        <p14:creationId xmlns:p14="http://schemas.microsoft.com/office/powerpoint/2010/main" val="403390923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Tm="75000">
        <p15:prstTrans prst="curtains"/>
      </p:transition>
    </mc:Choice>
    <mc:Fallback>
      <p:transition spd="slow" advTm="7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par>
                          <p:cTn id="21" fill="hold">
                            <p:stCondLst>
                              <p:cond delay="2000"/>
                            </p:stCondLst>
                            <p:childTnLst>
                              <p:par>
                                <p:cTn id="22" presetID="14" presetClass="entr" presetSubtype="10"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randombar(horizontal)">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113194"/>
            <a:ext cx="10364451" cy="1596177"/>
          </a:xfrm>
        </p:spPr>
        <p:txBody>
          <a:bodyPr>
            <a:normAutofit/>
          </a:bodyPr>
          <a:lstStyle/>
          <a:p>
            <a:r>
              <a:rPr lang="fa-IR" sz="5400" dirty="0"/>
              <a:t>اتحادیه انجمن های اسلامی دانش آموزان</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1437" y="2709371"/>
            <a:ext cx="5029126" cy="3346655"/>
          </a:xfrm>
          <a:prstGeom prst="rect">
            <a:avLst/>
          </a:prstGeom>
        </p:spPr>
      </p:pic>
    </p:spTree>
    <p:extLst>
      <p:ext uri="{BB962C8B-B14F-4D97-AF65-F5344CB8AC3E}">
        <p14:creationId xmlns:p14="http://schemas.microsoft.com/office/powerpoint/2010/main" val="6543214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Tm="6000">
        <p15:prstTrans prst="curtains"/>
      </p:transition>
    </mc:Choice>
    <mc:Fallback xmlns="">
      <p:transition spd="slow" advTm="6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circle(in)">
                                      <p:cBhvr>
                                        <p:cTn id="2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112620"/>
            <a:ext cx="10364451" cy="5033346"/>
          </a:xfrm>
        </p:spPr>
        <p:txBody>
          <a:bodyPr>
            <a:normAutofit/>
          </a:bodyPr>
          <a:lstStyle/>
          <a:p>
            <a:pPr algn="r"/>
            <a:r>
              <a:rPr lang="fa-IR" sz="3200" dirty="0"/>
              <a:t>اتحادیهٔ انجمن‌های اسلامی دانش آموزان'، از جمله سازمان‌های عمومی غیردولتی است که پس از انقلاب ۱۳۵۷ ایران در ایران و به دستور سید روح‌الله خمینی تشکیل شد.</a:t>
            </a:r>
            <a:r>
              <a:rPr lang="en-US" sz="3200" dirty="0"/>
              <a:t/>
            </a:r>
            <a:br>
              <a:rPr lang="en-US" sz="3200" dirty="0"/>
            </a:br>
            <a:r>
              <a:rPr lang="fa-IR" sz="3200" dirty="0"/>
              <a:t> اساسنامه این اتحادیه در سال ۱۳۷۴ به تصویب شورای انقلاب فرهنگی رسید. مطابق اساسنامه مصوبه، سرپرست اتحادیه که اجرای سیاستها و برنامه‌های شورای مرکزی را بر عهده دارد از سوی شورای مرکزی انتخاب و حکم وی توسط نماینده رهبری و در غیاب ایشان مرجعی که شورای عالی انقلاب فرهنگی مشخص می‌کند تنفیذ می‌شود.</a:t>
            </a:r>
            <a:r>
              <a:rPr lang="en-US" sz="3200" dirty="0"/>
              <a:t/>
            </a:r>
            <a:br>
              <a:rPr lang="en-US" sz="3200" dirty="0"/>
            </a:br>
            <a:endParaRPr lang="en-US" sz="3200" dirty="0"/>
          </a:p>
        </p:txBody>
      </p:sp>
      <p:sp>
        <p:nvSpPr>
          <p:cNvPr id="5" name="TextBox 4"/>
          <p:cNvSpPr txBox="1"/>
          <p:nvPr/>
        </p:nvSpPr>
        <p:spPr>
          <a:xfrm>
            <a:off x="913775" y="404734"/>
            <a:ext cx="10364451" cy="707886"/>
          </a:xfrm>
          <a:prstGeom prst="rect">
            <a:avLst/>
          </a:prstGeom>
          <a:noFill/>
        </p:spPr>
        <p:txBody>
          <a:bodyPr wrap="square" rtlCol="1">
            <a:spAutoFit/>
          </a:bodyPr>
          <a:lstStyle/>
          <a:p>
            <a:pPr algn="ctr"/>
            <a:r>
              <a:rPr lang="fa-IR" sz="4000" dirty="0"/>
              <a:t>اتحادیه انجمن های اسلامی دانش آموزان</a:t>
            </a:r>
            <a:endParaRPr lang="fa-IR" sz="4000" dirty="0"/>
          </a:p>
        </p:txBody>
      </p:sp>
    </p:spTree>
    <p:extLst>
      <p:ext uri="{BB962C8B-B14F-4D97-AF65-F5344CB8AC3E}">
        <p14:creationId xmlns:p14="http://schemas.microsoft.com/office/powerpoint/2010/main" val="397542564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Tm="55000">
        <p15:prstTrans prst="curtains"/>
      </p:transition>
    </mc:Choice>
    <mc:Fallback>
      <p:transition spd="slow" advTm="5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par>
                          <p:cTn id="21" fill="hold">
                            <p:stCondLst>
                              <p:cond delay="2000"/>
                            </p:stCondLst>
                            <p:childTnLst>
                              <p:par>
                                <p:cTn id="22" presetID="14" presetClass="entr" presetSubtype="10"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randombar(horizontal)">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112620"/>
            <a:ext cx="10364451" cy="5033346"/>
          </a:xfrm>
        </p:spPr>
        <p:txBody>
          <a:bodyPr>
            <a:normAutofit/>
          </a:bodyPr>
          <a:lstStyle/>
          <a:p>
            <a:pPr algn="r"/>
            <a:r>
              <a:rPr lang="fa-IR" sz="3200" dirty="0"/>
              <a:t>این اتحادیه مواضع‌گیری‌های سیاسی داشته و در بسیاری از موارد در تظاهرات‌های رسمی حضوری فعال دارد.</a:t>
            </a:r>
            <a:r>
              <a:rPr lang="en-US" sz="3200" dirty="0"/>
              <a:t/>
            </a:r>
            <a:br>
              <a:rPr lang="en-US" sz="3200" dirty="0"/>
            </a:br>
            <a:r>
              <a:rPr lang="fa-IR" sz="3200" dirty="0"/>
              <a:t>از اهداف این سازمان که مستقیماً زیر نظر </a:t>
            </a:r>
            <a:r>
              <a:rPr lang="fa-IR" sz="3200" dirty="0" smtClean="0"/>
              <a:t>سید علی خامنه ای</a:t>
            </a:r>
            <a:r>
              <a:rPr lang="en-US" sz="3200" dirty="0"/>
              <a:t> </a:t>
            </a:r>
            <a:r>
              <a:rPr lang="fa-IR" sz="3200" dirty="0"/>
              <a:t>فعالیت می‌کند،جذب دانش آموزان مدارس ایران به منظور جهت دهی فعالیت‌های آن‌ها با توجه به موارد زیر می‌باشد</a:t>
            </a:r>
            <a:r>
              <a:rPr lang="en-US" sz="3200" dirty="0"/>
              <a:t>:</a:t>
            </a:r>
            <a:br>
              <a:rPr lang="en-US" sz="3200" dirty="0"/>
            </a:br>
            <a:r>
              <a:rPr lang="fa-IR" sz="3200" dirty="0"/>
              <a:t>اتحادیهٔ انجمن‌های اسلامی دانش آموزان، تحت حمایت مادی و معنوی رهبری ایران است</a:t>
            </a:r>
            <a:r>
              <a:rPr lang="en-US" sz="3200" dirty="0"/>
              <a:t>. </a:t>
            </a:r>
            <a:br>
              <a:rPr lang="en-US" sz="3200" dirty="0"/>
            </a:br>
            <a:endParaRPr lang="en-US" sz="3200" dirty="0"/>
          </a:p>
        </p:txBody>
      </p:sp>
      <p:sp>
        <p:nvSpPr>
          <p:cNvPr id="5" name="TextBox 4"/>
          <p:cNvSpPr txBox="1"/>
          <p:nvPr/>
        </p:nvSpPr>
        <p:spPr>
          <a:xfrm>
            <a:off x="913775" y="404734"/>
            <a:ext cx="10364451" cy="707886"/>
          </a:xfrm>
          <a:prstGeom prst="rect">
            <a:avLst/>
          </a:prstGeom>
          <a:noFill/>
        </p:spPr>
        <p:txBody>
          <a:bodyPr wrap="square" rtlCol="1">
            <a:spAutoFit/>
          </a:bodyPr>
          <a:lstStyle/>
          <a:p>
            <a:pPr algn="ctr"/>
            <a:r>
              <a:rPr lang="fa-IR" sz="4000" dirty="0"/>
              <a:t>اتحادیه انجمن های اسلامی دانش آموزان</a:t>
            </a:r>
            <a:endParaRPr lang="fa-IR" sz="4000" dirty="0"/>
          </a:p>
        </p:txBody>
      </p:sp>
    </p:spTree>
    <p:extLst>
      <p:ext uri="{BB962C8B-B14F-4D97-AF65-F5344CB8AC3E}">
        <p14:creationId xmlns:p14="http://schemas.microsoft.com/office/powerpoint/2010/main" val="38497506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Tm="30000">
        <p15:prstTrans prst="curtains"/>
      </p:transition>
    </mc:Choice>
    <mc:Fallback>
      <p:transition spd="slow" advTm="3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par>
                          <p:cTn id="21" fill="hold">
                            <p:stCondLst>
                              <p:cond delay="2000"/>
                            </p:stCondLst>
                            <p:childTnLst>
                              <p:par>
                                <p:cTn id="22" presetID="14" presetClass="entr" presetSubtype="10"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randombar(horizontal)">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112620"/>
            <a:ext cx="10364451" cy="5498042"/>
          </a:xfrm>
        </p:spPr>
        <p:txBody>
          <a:bodyPr>
            <a:noAutofit/>
          </a:bodyPr>
          <a:lstStyle/>
          <a:p>
            <a:pPr algn="r"/>
            <a:r>
              <a:rPr lang="fa-IR" sz="2800" dirty="0"/>
              <a:t>اهداف این تشکل</a:t>
            </a:r>
            <a:r>
              <a:rPr lang="en-US" sz="2800" dirty="0"/>
              <a:t>:</a:t>
            </a:r>
            <a:br>
              <a:rPr lang="en-US" sz="2800" dirty="0"/>
            </a:br>
            <a:r>
              <a:rPr lang="fa-IR" sz="2800" dirty="0"/>
              <a:t>۱ـ آشنا کردن دانش‌آموزان با فرهنگ متعالی اسلام و بالا بردن سطح آگاهی آنان نسبت به مبانی عقیدتی اسلام و انقلاب اسلامی</a:t>
            </a:r>
            <a:r>
              <a:rPr lang="en-US" sz="2800" dirty="0"/>
              <a:t>.</a:t>
            </a:r>
            <a:br>
              <a:rPr lang="en-US" sz="2800" dirty="0"/>
            </a:br>
            <a:r>
              <a:rPr lang="fa-IR" sz="2800" dirty="0"/>
              <a:t>۲ـ اصلاح کردن</a:t>
            </a:r>
            <a:r>
              <a:rPr lang="en-US" sz="2800" dirty="0"/>
              <a:t> </a:t>
            </a:r>
            <a:r>
              <a:rPr lang="en-US" sz="2800" dirty="0" err="1"/>
              <a:t>روحی</a:t>
            </a:r>
            <a:r>
              <a:rPr lang="en-US" sz="2800" dirty="0"/>
              <a:t> و </a:t>
            </a:r>
            <a:r>
              <a:rPr lang="en-US" sz="2800" dirty="0" err="1"/>
              <a:t>وارستگی</a:t>
            </a:r>
            <a:r>
              <a:rPr lang="en-US" sz="2800" dirty="0"/>
              <a:t> </a:t>
            </a:r>
            <a:r>
              <a:rPr lang="en-US" sz="2800" dirty="0" err="1"/>
              <a:t>اخلاقی</a:t>
            </a:r>
            <a:r>
              <a:rPr lang="en-US" sz="2800" dirty="0"/>
              <a:t> </a:t>
            </a:r>
            <a:r>
              <a:rPr lang="en-US" sz="2800" dirty="0" err="1"/>
              <a:t>دانش</a:t>
            </a:r>
            <a:r>
              <a:rPr lang="en-US" sz="2800" dirty="0"/>
              <a:t> </a:t>
            </a:r>
            <a:r>
              <a:rPr lang="en-US" sz="2800" dirty="0" err="1"/>
              <a:t>آموزان</a:t>
            </a:r>
            <a:r>
              <a:rPr lang="en-US" sz="2800" dirty="0"/>
              <a:t> و </a:t>
            </a:r>
            <a:r>
              <a:rPr lang="en-US" sz="2800" dirty="0" err="1"/>
              <a:t>شکوفا</a:t>
            </a:r>
            <a:r>
              <a:rPr lang="en-US" sz="2800" dirty="0"/>
              <a:t> </a:t>
            </a:r>
            <a:r>
              <a:rPr lang="en-US" sz="2800" dirty="0" err="1"/>
              <a:t>ساختن</a:t>
            </a:r>
            <a:r>
              <a:rPr lang="en-US" sz="2800" dirty="0"/>
              <a:t> </a:t>
            </a:r>
            <a:r>
              <a:rPr lang="en-US" sz="2800" dirty="0" err="1"/>
              <a:t>استعدادهای</a:t>
            </a:r>
            <a:r>
              <a:rPr lang="en-US" sz="2800" dirty="0"/>
              <a:t> </a:t>
            </a:r>
            <a:r>
              <a:rPr lang="en-US" sz="2800" dirty="0" err="1"/>
              <a:t>خدادادی</a:t>
            </a:r>
            <a:r>
              <a:rPr lang="en-US" sz="2800" dirty="0"/>
              <a:t> و </a:t>
            </a:r>
            <a:r>
              <a:rPr lang="en-US" sz="2800" dirty="0" err="1"/>
              <a:t>تحقق</a:t>
            </a:r>
            <a:r>
              <a:rPr lang="en-US" sz="2800" dirty="0"/>
              <a:t> </a:t>
            </a:r>
            <a:r>
              <a:rPr lang="en-US" sz="2800" dirty="0" err="1"/>
              <a:t>کمالات</a:t>
            </a:r>
            <a:r>
              <a:rPr lang="en-US" sz="2800" dirty="0"/>
              <a:t> </a:t>
            </a:r>
            <a:r>
              <a:rPr lang="en-US" sz="2800" dirty="0" err="1"/>
              <a:t>انسانی</a:t>
            </a:r>
            <a:r>
              <a:rPr lang="en-US" sz="2800" dirty="0" smtClean="0"/>
              <a:t>.</a:t>
            </a:r>
            <a:r>
              <a:rPr lang="en-US" sz="2800" dirty="0"/>
              <a:t/>
            </a:r>
            <a:br>
              <a:rPr lang="en-US" sz="2800" dirty="0"/>
            </a:br>
            <a:r>
              <a:rPr lang="fa-IR" sz="2800" dirty="0"/>
              <a:t>۳ـ حفظ و تداوم دستاوردهای انقلاب اسلامی از طریق هر چه فعالتر کردن نیروهای دانش آموزان مسلمان و متعهد در صحنه‌های اجتماعی و انقلابی جامعه و مقابله هوشیارانه با توطئه‌های رنگارنگ دشمنان اسلام و انقلاب اسلامی که برای انحراف فکری و مفاسد اخلاقی و اجتماعی در محیط‌های آموزشی صورت می‌گیرد</a:t>
            </a:r>
            <a:r>
              <a:rPr lang="en-US" sz="2800" dirty="0"/>
              <a:t>.</a:t>
            </a:r>
            <a:br>
              <a:rPr lang="en-US" sz="2800" dirty="0"/>
            </a:br>
            <a:r>
              <a:rPr lang="fa-IR" sz="2800" dirty="0"/>
              <a:t>۴ـ انسجام دانش آموزان مسلمان و متعهد با ایجاد و گسترش انجمن‌های اسلامی مدارس و همگامی با نظام آموزش و پرورش برای ایجاد فضای مساعد آموزشی و پرورشی در محیط مدارس و تشویق دانش‌آموزان مسلمان و متعهد به موفقیت در تحصیل علم و دروس مدرسه</a:t>
            </a:r>
            <a:r>
              <a:rPr lang="en-US" sz="2800" dirty="0"/>
              <a:t>. </a:t>
            </a:r>
            <a:br>
              <a:rPr lang="en-US" sz="2800" dirty="0"/>
            </a:br>
            <a:endParaRPr lang="en-US" sz="2800" dirty="0"/>
          </a:p>
        </p:txBody>
      </p:sp>
      <p:sp>
        <p:nvSpPr>
          <p:cNvPr id="5" name="TextBox 4"/>
          <p:cNvSpPr txBox="1"/>
          <p:nvPr/>
        </p:nvSpPr>
        <p:spPr>
          <a:xfrm>
            <a:off x="913775" y="404734"/>
            <a:ext cx="10364451" cy="707886"/>
          </a:xfrm>
          <a:prstGeom prst="rect">
            <a:avLst/>
          </a:prstGeom>
          <a:noFill/>
        </p:spPr>
        <p:txBody>
          <a:bodyPr wrap="square" rtlCol="1">
            <a:spAutoFit/>
          </a:bodyPr>
          <a:lstStyle/>
          <a:p>
            <a:pPr algn="ctr"/>
            <a:r>
              <a:rPr lang="fa-IR" sz="4000" dirty="0"/>
              <a:t>اتحادیه انجمن های اسلامی دانش آموزان</a:t>
            </a:r>
            <a:endParaRPr lang="fa-IR" sz="4000" dirty="0"/>
          </a:p>
        </p:txBody>
      </p:sp>
    </p:spTree>
    <p:extLst>
      <p:ext uri="{BB962C8B-B14F-4D97-AF65-F5344CB8AC3E}">
        <p14:creationId xmlns:p14="http://schemas.microsoft.com/office/powerpoint/2010/main" val="292018559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Tm="80000">
        <p15:prstTrans prst="curtains"/>
      </p:transition>
    </mc:Choice>
    <mc:Fallback>
      <p:transition spd="slow" advTm="8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par>
                          <p:cTn id="21" fill="hold">
                            <p:stCondLst>
                              <p:cond delay="2000"/>
                            </p:stCondLst>
                            <p:childTnLst>
                              <p:par>
                                <p:cTn id="22" presetID="14" presetClass="entr" presetSubtype="10"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randombar(horizontal)">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8000" dirty="0">
                <a:cs typeface="+mn-cs"/>
              </a:rPr>
              <a:t>بخش های </a:t>
            </a:r>
            <a:r>
              <a:rPr lang="fa-IR" sz="8000" dirty="0" smtClean="0">
                <a:cs typeface="+mn-cs"/>
              </a:rPr>
              <a:t>تحقیق</a:t>
            </a:r>
            <a:endParaRPr lang="fa-IR" sz="8000" dirty="0">
              <a:cs typeface="+mn-cs"/>
            </a:endParaRPr>
          </a:p>
        </p:txBody>
      </p:sp>
      <p:sp>
        <p:nvSpPr>
          <p:cNvPr id="4" name="TextBox 3"/>
          <p:cNvSpPr txBox="1"/>
          <p:nvPr/>
        </p:nvSpPr>
        <p:spPr>
          <a:xfrm>
            <a:off x="913776" y="2548328"/>
            <a:ext cx="10364450" cy="1200329"/>
          </a:xfrm>
          <a:prstGeom prst="rect">
            <a:avLst/>
          </a:prstGeom>
          <a:solidFill>
            <a:schemeClr val="accent1">
              <a:lumMod val="60000"/>
              <a:lumOff val="40000"/>
            </a:schemeClr>
          </a:solidFill>
        </p:spPr>
        <p:txBody>
          <a:bodyPr wrap="square" rtlCol="1">
            <a:spAutoFit/>
          </a:bodyPr>
          <a:lstStyle/>
          <a:p>
            <a:pPr marL="342900" indent="-342900" algn="l" rtl="0">
              <a:buFont typeface="+mj-lt"/>
              <a:buAutoNum type="arabicPeriod"/>
            </a:pPr>
            <a:r>
              <a:rPr lang="fa-IR" sz="4000" dirty="0" smtClean="0"/>
              <a:t>سازمان دانش آموزی</a:t>
            </a:r>
          </a:p>
          <a:p>
            <a:pPr algn="l" rtl="0"/>
            <a:endParaRPr lang="fa-IR" sz="3200" dirty="0"/>
          </a:p>
        </p:txBody>
      </p:sp>
      <p:sp>
        <p:nvSpPr>
          <p:cNvPr id="5" name="TextBox 4"/>
          <p:cNvSpPr txBox="1"/>
          <p:nvPr/>
        </p:nvSpPr>
        <p:spPr>
          <a:xfrm>
            <a:off x="913775" y="3826342"/>
            <a:ext cx="10364450" cy="1200329"/>
          </a:xfrm>
          <a:prstGeom prst="rect">
            <a:avLst/>
          </a:prstGeom>
          <a:solidFill>
            <a:schemeClr val="accent2">
              <a:lumMod val="75000"/>
            </a:schemeClr>
          </a:solidFill>
        </p:spPr>
        <p:txBody>
          <a:bodyPr wrap="square" rtlCol="1">
            <a:spAutoFit/>
          </a:bodyPr>
          <a:lstStyle/>
          <a:p>
            <a:pPr marL="342900" indent="-342900" algn="l" rtl="0">
              <a:buFont typeface="+mj-lt"/>
              <a:buAutoNum type="arabicPeriod" startAt="2"/>
            </a:pPr>
            <a:r>
              <a:rPr lang="fa-IR" sz="4000" dirty="0" smtClean="0"/>
              <a:t>سازمان بسیج دانش آموزی</a:t>
            </a:r>
          </a:p>
          <a:p>
            <a:pPr algn="l" rtl="0"/>
            <a:endParaRPr lang="fa-IR" sz="3200" dirty="0" smtClean="0"/>
          </a:p>
        </p:txBody>
      </p:sp>
      <p:sp>
        <p:nvSpPr>
          <p:cNvPr id="6" name="TextBox 5"/>
          <p:cNvSpPr txBox="1"/>
          <p:nvPr/>
        </p:nvSpPr>
        <p:spPr>
          <a:xfrm>
            <a:off x="913775" y="5104356"/>
            <a:ext cx="10364450" cy="1200329"/>
          </a:xfrm>
          <a:prstGeom prst="rect">
            <a:avLst/>
          </a:prstGeom>
          <a:solidFill>
            <a:schemeClr val="accent3">
              <a:lumMod val="50000"/>
            </a:schemeClr>
          </a:solidFill>
        </p:spPr>
        <p:txBody>
          <a:bodyPr wrap="square" rtlCol="1">
            <a:spAutoFit/>
          </a:bodyPr>
          <a:lstStyle/>
          <a:p>
            <a:pPr marL="342900" indent="-342900" algn="l" rtl="0">
              <a:buFont typeface="+mj-lt"/>
              <a:buAutoNum type="arabicPeriod" startAt="3"/>
            </a:pPr>
            <a:r>
              <a:rPr lang="fa-IR" sz="4000" dirty="0" smtClean="0"/>
              <a:t>اتحادیه انجمن های اسلامی دانش آموزان</a:t>
            </a:r>
          </a:p>
          <a:p>
            <a:pPr algn="l" rtl="0"/>
            <a:endParaRPr lang="en-US" sz="3200" dirty="0" smtClean="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14942" y="2548326"/>
            <a:ext cx="2663284" cy="120033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4942" y="3805293"/>
            <a:ext cx="2663283" cy="1221378"/>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14942" y="5083307"/>
            <a:ext cx="2663283" cy="1221378"/>
          </a:xfrm>
          <a:prstGeom prst="rect">
            <a:avLst/>
          </a:prstGeom>
        </p:spPr>
      </p:pic>
    </p:spTree>
    <p:extLst>
      <p:ext uri="{BB962C8B-B14F-4D97-AF65-F5344CB8AC3E}">
        <p14:creationId xmlns:p14="http://schemas.microsoft.com/office/powerpoint/2010/main" val="17703344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Tm="6000">
        <p15:prstTrans prst="curtains"/>
      </p:transition>
    </mc:Choice>
    <mc:Fallback xmlns="">
      <p:transition spd="slow" advTm="6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3000"/>
                                        <p:tgtEl>
                                          <p:spTgt spid="4"/>
                                        </p:tgtEl>
                                      </p:cBhvr>
                                    </p:animEffect>
                                    <p:anim calcmode="lin" valueType="num">
                                      <p:cBhvr>
                                        <p:cTn id="26" dur="3000" fill="hold"/>
                                        <p:tgtEl>
                                          <p:spTgt spid="4"/>
                                        </p:tgtEl>
                                        <p:attrNameLst>
                                          <p:attrName>ppt_x</p:attrName>
                                        </p:attrNameLst>
                                      </p:cBhvr>
                                      <p:tavLst>
                                        <p:tav tm="0">
                                          <p:val>
                                            <p:strVal val="#ppt_x"/>
                                          </p:val>
                                        </p:tav>
                                        <p:tav tm="100000">
                                          <p:val>
                                            <p:strVal val="#ppt_x"/>
                                          </p:val>
                                        </p:tav>
                                      </p:tavLst>
                                    </p:anim>
                                    <p:anim calcmode="lin" valueType="num">
                                      <p:cBhvr>
                                        <p:cTn id="27" dur="3000" fill="hold"/>
                                        <p:tgtEl>
                                          <p:spTgt spid="4"/>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fade">
                                      <p:cBhvr>
                                        <p:cTn id="30" dur="3000"/>
                                        <p:tgtEl>
                                          <p:spTgt spid="3"/>
                                        </p:tgtEl>
                                      </p:cBhvr>
                                    </p:animEffect>
                                    <p:anim calcmode="lin" valueType="num">
                                      <p:cBhvr>
                                        <p:cTn id="31" dur="3000" fill="hold"/>
                                        <p:tgtEl>
                                          <p:spTgt spid="3"/>
                                        </p:tgtEl>
                                        <p:attrNameLst>
                                          <p:attrName>ppt_x</p:attrName>
                                        </p:attrNameLst>
                                      </p:cBhvr>
                                      <p:tavLst>
                                        <p:tav tm="0">
                                          <p:val>
                                            <p:strVal val="#ppt_x"/>
                                          </p:val>
                                        </p:tav>
                                        <p:tav tm="100000">
                                          <p:val>
                                            <p:strVal val="#ppt_x"/>
                                          </p:val>
                                        </p:tav>
                                      </p:tavLst>
                                    </p:anim>
                                    <p:anim calcmode="lin" valueType="num">
                                      <p:cBhvr>
                                        <p:cTn id="32" dur="3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3000"/>
                                        <p:tgtEl>
                                          <p:spTgt spid="5"/>
                                        </p:tgtEl>
                                      </p:cBhvr>
                                    </p:animEffect>
                                    <p:anim calcmode="lin" valueType="num">
                                      <p:cBhvr>
                                        <p:cTn id="38" dur="3000" fill="hold"/>
                                        <p:tgtEl>
                                          <p:spTgt spid="5"/>
                                        </p:tgtEl>
                                        <p:attrNameLst>
                                          <p:attrName>ppt_x</p:attrName>
                                        </p:attrNameLst>
                                      </p:cBhvr>
                                      <p:tavLst>
                                        <p:tav tm="0">
                                          <p:val>
                                            <p:strVal val="#ppt_x"/>
                                          </p:val>
                                        </p:tav>
                                        <p:tav tm="100000">
                                          <p:val>
                                            <p:strVal val="#ppt_x"/>
                                          </p:val>
                                        </p:tav>
                                      </p:tavLst>
                                    </p:anim>
                                    <p:anim calcmode="lin" valueType="num">
                                      <p:cBhvr>
                                        <p:cTn id="39" dur="3000" fill="hold"/>
                                        <p:tgtEl>
                                          <p:spTgt spid="5"/>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3000"/>
                                        <p:tgtEl>
                                          <p:spTgt spid="7"/>
                                        </p:tgtEl>
                                      </p:cBhvr>
                                    </p:animEffect>
                                    <p:anim calcmode="lin" valueType="num">
                                      <p:cBhvr>
                                        <p:cTn id="43" dur="3000" fill="hold"/>
                                        <p:tgtEl>
                                          <p:spTgt spid="7"/>
                                        </p:tgtEl>
                                        <p:attrNameLst>
                                          <p:attrName>ppt_x</p:attrName>
                                        </p:attrNameLst>
                                      </p:cBhvr>
                                      <p:tavLst>
                                        <p:tav tm="0">
                                          <p:val>
                                            <p:strVal val="#ppt_x"/>
                                          </p:val>
                                        </p:tav>
                                        <p:tav tm="100000">
                                          <p:val>
                                            <p:strVal val="#ppt_x"/>
                                          </p:val>
                                        </p:tav>
                                      </p:tavLst>
                                    </p:anim>
                                    <p:anim calcmode="lin" valueType="num">
                                      <p:cBhvr>
                                        <p:cTn id="44" dur="3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fade">
                                      <p:cBhvr>
                                        <p:cTn id="49" dur="3000"/>
                                        <p:tgtEl>
                                          <p:spTgt spid="6"/>
                                        </p:tgtEl>
                                      </p:cBhvr>
                                    </p:animEffect>
                                    <p:anim calcmode="lin" valueType="num">
                                      <p:cBhvr>
                                        <p:cTn id="50" dur="3000" fill="hold"/>
                                        <p:tgtEl>
                                          <p:spTgt spid="6"/>
                                        </p:tgtEl>
                                        <p:attrNameLst>
                                          <p:attrName>ppt_x</p:attrName>
                                        </p:attrNameLst>
                                      </p:cBhvr>
                                      <p:tavLst>
                                        <p:tav tm="0">
                                          <p:val>
                                            <p:strVal val="#ppt_x"/>
                                          </p:val>
                                        </p:tav>
                                        <p:tav tm="100000">
                                          <p:val>
                                            <p:strVal val="#ppt_x"/>
                                          </p:val>
                                        </p:tav>
                                      </p:tavLst>
                                    </p:anim>
                                    <p:anim calcmode="lin" valueType="num">
                                      <p:cBhvr>
                                        <p:cTn id="51" dur="3000" fill="hold"/>
                                        <p:tgtEl>
                                          <p:spTgt spid="6"/>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8"/>
                                        </p:tgtEl>
                                        <p:attrNameLst>
                                          <p:attrName>style.visibility</p:attrName>
                                        </p:attrNameLst>
                                      </p:cBhvr>
                                      <p:to>
                                        <p:strVal val="visible"/>
                                      </p:to>
                                    </p:set>
                                    <p:animEffect transition="in" filter="fade">
                                      <p:cBhvr>
                                        <p:cTn id="54" dur="3000"/>
                                        <p:tgtEl>
                                          <p:spTgt spid="8"/>
                                        </p:tgtEl>
                                      </p:cBhvr>
                                    </p:animEffect>
                                    <p:anim calcmode="lin" valueType="num">
                                      <p:cBhvr>
                                        <p:cTn id="55" dur="3000" fill="hold"/>
                                        <p:tgtEl>
                                          <p:spTgt spid="8"/>
                                        </p:tgtEl>
                                        <p:attrNameLst>
                                          <p:attrName>ppt_x</p:attrName>
                                        </p:attrNameLst>
                                      </p:cBhvr>
                                      <p:tavLst>
                                        <p:tav tm="0">
                                          <p:val>
                                            <p:strVal val="#ppt_x"/>
                                          </p:val>
                                        </p:tav>
                                        <p:tav tm="100000">
                                          <p:val>
                                            <p:strVal val="#ppt_x"/>
                                          </p:val>
                                        </p:tav>
                                      </p:tavLst>
                                    </p:anim>
                                    <p:anim calcmode="lin" valueType="num">
                                      <p:cBhvr>
                                        <p:cTn id="56" dur="3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73181" y="2816951"/>
            <a:ext cx="6145967" cy="1323439"/>
          </a:xfrm>
          <a:prstGeom prst="rect">
            <a:avLst/>
          </a:prstGeom>
          <a:noFill/>
        </p:spPr>
        <p:txBody>
          <a:bodyPr wrap="square" rtlCol="1">
            <a:spAutoFit/>
          </a:bodyPr>
          <a:lstStyle/>
          <a:p>
            <a:pPr algn="ctr"/>
            <a:r>
              <a:rPr lang="en-US" sz="8000" dirty="0" smtClean="0">
                <a:latin typeface="IRAmir" panose="02000503000000020002" pitchFamily="2" charset="-78"/>
                <a:cs typeface="IRAmir" panose="02000503000000020002" pitchFamily="2" charset="-78"/>
              </a:rPr>
              <a:t>The end</a:t>
            </a:r>
            <a:endParaRPr lang="fa-IR" sz="8000" dirty="0">
              <a:latin typeface="IRAmir" panose="02000503000000020002" pitchFamily="2" charset="-78"/>
              <a:cs typeface="IRAmir" panose="02000503000000020002" pitchFamily="2" charset="-78"/>
            </a:endParaRPr>
          </a:p>
        </p:txBody>
      </p:sp>
      <p:sp>
        <p:nvSpPr>
          <p:cNvPr id="3" name="TextBox 2"/>
          <p:cNvSpPr txBox="1"/>
          <p:nvPr/>
        </p:nvSpPr>
        <p:spPr>
          <a:xfrm>
            <a:off x="1409079" y="4691921"/>
            <a:ext cx="8874177" cy="769441"/>
          </a:xfrm>
          <a:prstGeom prst="rect">
            <a:avLst/>
          </a:prstGeom>
          <a:noFill/>
        </p:spPr>
        <p:txBody>
          <a:bodyPr wrap="square" rtlCol="1">
            <a:spAutoFit/>
          </a:bodyPr>
          <a:lstStyle/>
          <a:p>
            <a:pPr algn="ctr"/>
            <a:r>
              <a:rPr lang="fa-IR" sz="4400" dirty="0" smtClean="0">
                <a:latin typeface="2  Mitra" panose="00000400000000000000"/>
                <a:cs typeface="2  Mitra" panose="00000400000000000000"/>
              </a:rPr>
              <a:t>با تشکر از توجه شما</a:t>
            </a:r>
            <a:endParaRPr lang="fa-IR" sz="4400" dirty="0">
              <a:latin typeface="2  Mitra" panose="00000400000000000000"/>
              <a:cs typeface="2  Mitra" panose="00000400000000000000"/>
            </a:endParaRPr>
          </a:p>
        </p:txBody>
      </p:sp>
      <p:sp>
        <p:nvSpPr>
          <p:cNvPr id="4" name="TextBox 3"/>
          <p:cNvSpPr txBox="1"/>
          <p:nvPr/>
        </p:nvSpPr>
        <p:spPr>
          <a:xfrm>
            <a:off x="2773182" y="941981"/>
            <a:ext cx="6145967" cy="1323439"/>
          </a:xfrm>
          <a:prstGeom prst="rect">
            <a:avLst/>
          </a:prstGeom>
          <a:noFill/>
        </p:spPr>
        <p:txBody>
          <a:bodyPr wrap="square" rtlCol="1">
            <a:spAutoFit/>
          </a:bodyPr>
          <a:lstStyle/>
          <a:p>
            <a:pPr algn="ctr"/>
            <a:r>
              <a:rPr lang="en-US" sz="8000" dirty="0" smtClean="0">
                <a:latin typeface="IRAmir" panose="02000503000000020002" pitchFamily="2" charset="-78"/>
                <a:cs typeface="IRAmir" panose="02000503000000020002" pitchFamily="2" charset="-78"/>
              </a:rPr>
              <a:t>The end</a:t>
            </a:r>
            <a:endParaRPr lang="fa-IR" sz="8000" dirty="0">
              <a:latin typeface="IRAmir" panose="02000503000000020002" pitchFamily="2" charset="-78"/>
              <a:cs typeface="IRAmir" panose="02000503000000020002" pitchFamily="2" charset="-78"/>
            </a:endParaRPr>
          </a:p>
        </p:txBody>
      </p:sp>
    </p:spTree>
    <p:extLst>
      <p:ext uri="{BB962C8B-B14F-4D97-AF65-F5344CB8AC3E}">
        <p14:creationId xmlns:p14="http://schemas.microsoft.com/office/powerpoint/2010/main" val="1158704806"/>
      </p:ext>
    </p:extLst>
  </p:cSld>
  <p:clrMapOvr>
    <a:masterClrMapping/>
  </p:clrMapOvr>
  <mc:AlternateContent xmlns:mc="http://schemas.openxmlformats.org/markup-compatibility/2006" xmlns:p14="http://schemas.microsoft.com/office/powerpoint/2010/main">
    <mc:Choice Requires="p14">
      <p:transition spd="slow" p14:dur="2000">
        <p:sndAc>
          <p:stSnd>
            <p:snd r:embed="rId3" name="applause-light-01.wav"/>
          </p:stSnd>
        </p:sndAc>
      </p:transition>
    </mc:Choice>
    <mc:Fallback xmlns="">
      <p:transition spd="slow">
        <p:sndAc>
          <p:stSnd>
            <p:snd r:embed="rId4" name="applause-light-01.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xit" presetSubtype="0" fill="hold" grpId="0" nodeType="withEffect">
                                  <p:stCondLst>
                                    <p:cond delay="0"/>
                                  </p:stCondLst>
                                  <p:childTnLst>
                                    <p:animEffect transition="out" filter="fade">
                                      <p:cBhvr>
                                        <p:cTn id="6" dur="2000"/>
                                        <p:tgtEl>
                                          <p:spTgt spid="2"/>
                                        </p:tgtEl>
                                      </p:cBhvr>
                                    </p:animEffect>
                                    <p:anim calcmode="lin" valueType="num">
                                      <p:cBhvr>
                                        <p:cTn id="7" dur="2000"/>
                                        <p:tgtEl>
                                          <p:spTgt spid="2"/>
                                        </p:tgtEl>
                                        <p:attrNameLst>
                                          <p:attrName>ppt_x</p:attrName>
                                        </p:attrNameLst>
                                      </p:cBhvr>
                                      <p:tavLst>
                                        <p:tav tm="0">
                                          <p:val>
                                            <p:strVal val="ppt_x"/>
                                          </p:val>
                                        </p:tav>
                                        <p:tav tm="100000">
                                          <p:val>
                                            <p:strVal val="ppt_x"/>
                                          </p:val>
                                        </p:tav>
                                      </p:tavLst>
                                    </p:anim>
                                    <p:anim calcmode="lin" valueType="num">
                                      <p:cBhvr>
                                        <p:cTn id="8" dur="2000"/>
                                        <p:tgtEl>
                                          <p:spTgt spid="2"/>
                                        </p:tgtEl>
                                        <p:attrNameLst>
                                          <p:attrName>ppt_y</p:attrName>
                                        </p:attrNameLst>
                                      </p:cBhvr>
                                      <p:tavLst>
                                        <p:tav tm="0">
                                          <p:val>
                                            <p:strVal val="ppt_y"/>
                                          </p:val>
                                        </p:tav>
                                        <p:tav tm="100000">
                                          <p:val>
                                            <p:strVal val="ppt_y+.1"/>
                                          </p:val>
                                        </p:tav>
                                      </p:tavLst>
                                    </p:anim>
                                    <p:set>
                                      <p:cBhvr>
                                        <p:cTn id="9" dur="1" fill="hold">
                                          <p:stCondLst>
                                            <p:cond delay="1999"/>
                                          </p:stCondLst>
                                        </p:cTn>
                                        <p:tgtEl>
                                          <p:spTgt spid="2"/>
                                        </p:tgtEl>
                                        <p:attrNameLst>
                                          <p:attrName>style.visibility</p:attrName>
                                        </p:attrNameLst>
                                      </p:cBhvr>
                                      <p:to>
                                        <p:strVal val="hidden"/>
                                      </p:to>
                                    </p:set>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anim calcmode="lin" valueType="num">
                                      <p:cBhvr>
                                        <p:cTn id="13" dur="2000" fill="hold"/>
                                        <p:tgtEl>
                                          <p:spTgt spid="4"/>
                                        </p:tgtEl>
                                        <p:attrNameLst>
                                          <p:attrName>ppt_x</p:attrName>
                                        </p:attrNameLst>
                                      </p:cBhvr>
                                      <p:tavLst>
                                        <p:tav tm="0">
                                          <p:val>
                                            <p:strVal val="#ppt_x"/>
                                          </p:val>
                                        </p:tav>
                                        <p:tav tm="100000">
                                          <p:val>
                                            <p:strVal val="#ppt_x"/>
                                          </p:val>
                                        </p:tav>
                                      </p:tavLst>
                                    </p:anim>
                                    <p:anim calcmode="lin" valueType="num">
                                      <p:cBhvr>
                                        <p:cTn id="14" dur="2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8785" y="1143174"/>
            <a:ext cx="10364451" cy="1596177"/>
          </a:xfrm>
        </p:spPr>
        <p:txBody>
          <a:bodyPr>
            <a:normAutofit/>
          </a:bodyPr>
          <a:lstStyle/>
          <a:p>
            <a:r>
              <a:rPr lang="fa-IR" sz="5400" dirty="0"/>
              <a:t>سازمان </a:t>
            </a:r>
            <a:r>
              <a:rPr lang="fa-IR" sz="5400" dirty="0" smtClean="0"/>
              <a:t>دانش </a:t>
            </a:r>
            <a:r>
              <a:rPr lang="fa-IR" sz="5400" dirty="0"/>
              <a:t>آموزی</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82196" y="2739351"/>
            <a:ext cx="3997628" cy="3301685"/>
          </a:xfrm>
          <a:prstGeom prst="rect">
            <a:avLst/>
          </a:prstGeom>
        </p:spPr>
      </p:pic>
    </p:spTree>
    <p:extLst>
      <p:ext uri="{BB962C8B-B14F-4D97-AF65-F5344CB8AC3E}">
        <p14:creationId xmlns:p14="http://schemas.microsoft.com/office/powerpoint/2010/main" val="33289146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5000" advTm="7000">
        <p15:prstTrans prst="curtains"/>
      </p:transition>
    </mc:Choice>
    <mc:Fallback xmlns="">
      <p:transition spd="slow" advTm="7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70">
                                          <p:stCondLst>
                                            <p:cond delay="0"/>
                                          </p:stCondLst>
                                        </p:cTn>
                                        <p:tgtEl>
                                          <p:spTgt spid="2"/>
                                        </p:tgtEl>
                                      </p:cBhvr>
                                    </p:animEffect>
                                    <p:anim calcmode="lin" valueType="num">
                                      <p:cBhvr>
                                        <p:cTn id="8" dur="179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53"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53" tmFilter="0, 0; 0.125,0.2665; 0.25,0.4; 0.375,0.465; 0.5,0.5;  0.625,0.535; 0.75,0.6; 0.875,0.7335; 1,1">
                                          <p:stCondLst>
                                            <p:cond delay="653"/>
                                          </p:stCondLst>
                                        </p:cTn>
                                        <p:tgtEl>
                                          <p:spTgt spid="2"/>
                                        </p:tgtEl>
                                        <p:attrNameLst>
                                          <p:attrName>ppt_y</p:attrName>
                                        </p:attrNameLst>
                                      </p:cBhvr>
                                      <p:tavLst>
                                        <p:tav tm="0" fmla="#ppt_y-sin(pi*$)/9">
                                          <p:val>
                                            <p:fltVal val="0"/>
                                          </p:val>
                                        </p:tav>
                                        <p:tav tm="100000">
                                          <p:val>
                                            <p:fltVal val="1"/>
                                          </p:val>
                                        </p:tav>
                                      </p:tavLst>
                                    </p:anim>
                                    <p:anim calcmode="lin" valueType="num">
                                      <p:cBhvr>
                                        <p:cTn id="11" dur="2" tmFilter="0, 0; 0.125,0.2665; 0.25,0.4; 0.375,0.465; 0.5,0.5;  0.625,0.535; 0.75,0.6; 0.875,0.7335; 1,1">
                                          <p:stCondLst>
                                            <p:cond delay="1302"/>
                                          </p:stCondLst>
                                        </p:cTn>
                                        <p:tgtEl>
                                          <p:spTgt spid="2"/>
                                        </p:tgtEl>
                                        <p:attrNameLst>
                                          <p:attrName>ppt_y</p:attrName>
                                        </p:attrNameLst>
                                      </p:cBhvr>
                                      <p:tavLst>
                                        <p:tav tm="0" fmla="#ppt_y-sin(pi*$)/27">
                                          <p:val>
                                            <p:fltVal val="0"/>
                                          </p:val>
                                        </p:tav>
                                        <p:tav tm="100000">
                                          <p:val>
                                            <p:fltVal val="1"/>
                                          </p:val>
                                        </p:tav>
                                      </p:tavLst>
                                    </p:anim>
                                    <p:anim calcmode="lin" valueType="num">
                                      <p:cBhvr>
                                        <p:cTn id="12" dur="1" tmFilter="0, 0; 0.125,0.2665; 0.25,0.4; 0.375,0.465; 0.5,0.5;  0.625,0.535; 0.75,0.6; 0.875,0.7335; 1,1">
                                          <p:stCondLst>
                                            <p:cond delay="1999"/>
                                          </p:stCondLst>
                                        </p:cTn>
                                        <p:tgtEl>
                                          <p:spTgt spid="2"/>
                                        </p:tgtEl>
                                        <p:attrNameLst>
                                          <p:attrName>ppt_y</p:attrName>
                                        </p:attrNameLst>
                                      </p:cBhvr>
                                      <p:tavLst>
                                        <p:tav tm="0" fmla="#ppt_y-sin(pi*$)/81">
                                          <p:val>
                                            <p:fltVal val="0"/>
                                          </p:val>
                                        </p:tav>
                                        <p:tav tm="100000">
                                          <p:val>
                                            <p:fltVal val="1"/>
                                          </p:val>
                                        </p:tav>
                                      </p:tavLst>
                                    </p:anim>
                                    <p:animScale>
                                      <p:cBhvr>
                                        <p:cTn id="13" dur="1">
                                          <p:stCondLst>
                                            <p:cond delay="639"/>
                                          </p:stCondLst>
                                        </p:cTn>
                                        <p:tgtEl>
                                          <p:spTgt spid="2"/>
                                        </p:tgtEl>
                                      </p:cBhvr>
                                      <p:to x="100000" y="60000"/>
                                    </p:animScale>
                                    <p:animScale>
                                      <p:cBhvr>
                                        <p:cTn id="14" dur="1" decel="50000">
                                          <p:stCondLst>
                                            <p:cond delay="665"/>
                                          </p:stCondLst>
                                        </p:cTn>
                                        <p:tgtEl>
                                          <p:spTgt spid="2"/>
                                        </p:tgtEl>
                                      </p:cBhvr>
                                      <p:to x="100000" y="100000"/>
                                    </p:animScale>
                                    <p:animScale>
                                      <p:cBhvr>
                                        <p:cTn id="15" dur="1">
                                          <p:stCondLst>
                                            <p:cond delay="1290"/>
                                          </p:stCondLst>
                                        </p:cTn>
                                        <p:tgtEl>
                                          <p:spTgt spid="2"/>
                                        </p:tgtEl>
                                      </p:cBhvr>
                                      <p:to x="100000" y="80000"/>
                                    </p:animScale>
                                    <p:animScale>
                                      <p:cBhvr>
                                        <p:cTn id="16" dur="1" decel="50000">
                                          <p:stCondLst>
                                            <p:cond delay="1316"/>
                                          </p:stCondLst>
                                        </p:cTn>
                                        <p:tgtEl>
                                          <p:spTgt spid="2"/>
                                        </p:tgtEl>
                                      </p:cBhvr>
                                      <p:to x="100000" y="100000"/>
                                    </p:animScale>
                                    <p:animScale>
                                      <p:cBhvr>
                                        <p:cTn id="17" dur="1">
                                          <p:stCondLst>
                                            <p:cond delay="1999"/>
                                          </p:stCondLst>
                                        </p:cTn>
                                        <p:tgtEl>
                                          <p:spTgt spid="2"/>
                                        </p:tgtEl>
                                      </p:cBhvr>
                                      <p:to x="100000" y="90000"/>
                                    </p:animScale>
                                    <p:animScale>
                                      <p:cBhvr>
                                        <p:cTn id="18" dur="1" decel="50000">
                                          <p:stCondLst>
                                            <p:cond delay="1999"/>
                                          </p:stCondLst>
                                        </p:cTn>
                                        <p:tgtEl>
                                          <p:spTgt spid="2"/>
                                        </p:tgtEl>
                                      </p:cBhvr>
                                      <p:to x="100000" y="100000"/>
                                    </p:animScale>
                                    <p:animScale>
                                      <p:cBhvr>
                                        <p:cTn id="19" dur="1">
                                          <p:stCondLst>
                                            <p:cond delay="1999"/>
                                          </p:stCondLst>
                                        </p:cTn>
                                        <p:tgtEl>
                                          <p:spTgt spid="2"/>
                                        </p:tgtEl>
                                      </p:cBhvr>
                                      <p:to x="100000" y="95000"/>
                                    </p:animScale>
                                    <p:animScale>
                                      <p:cBhvr>
                                        <p:cTn id="20" dur="1" decel="50000">
                                          <p:stCondLst>
                                            <p:cond delay="1999"/>
                                          </p:stCondLst>
                                        </p:cTn>
                                        <p:tgtEl>
                                          <p:spTgt spid="2"/>
                                        </p:tgtEl>
                                      </p:cBhvr>
                                      <p:to x="100000" y="100000"/>
                                    </p:animScale>
                                  </p:childTnLst>
                                </p:cTn>
                              </p:par>
                              <p:par>
                                <p:cTn id="21" presetID="53" presetClass="entr" presetSubtype="16" fill="hold" nodeType="withEffect">
                                  <p:stCondLst>
                                    <p:cond delay="500"/>
                                  </p:stCondLst>
                                  <p:childTnLst>
                                    <p:set>
                                      <p:cBhvr>
                                        <p:cTn id="22" dur="1" fill="hold">
                                          <p:stCondLst>
                                            <p:cond delay="0"/>
                                          </p:stCondLst>
                                        </p:cTn>
                                        <p:tgtEl>
                                          <p:spTgt spid="3"/>
                                        </p:tgtEl>
                                        <p:attrNameLst>
                                          <p:attrName>style.visibility</p:attrName>
                                        </p:attrNameLst>
                                      </p:cBhvr>
                                      <p:to>
                                        <p:strVal val="visible"/>
                                      </p:to>
                                    </p:set>
                                    <p:anim calcmode="lin" valueType="num">
                                      <p:cBhvr>
                                        <p:cTn id="23" dur="500" fill="hold"/>
                                        <p:tgtEl>
                                          <p:spTgt spid="3"/>
                                        </p:tgtEl>
                                        <p:attrNameLst>
                                          <p:attrName>ppt_w</p:attrName>
                                        </p:attrNameLst>
                                      </p:cBhvr>
                                      <p:tavLst>
                                        <p:tav tm="0">
                                          <p:val>
                                            <p:fltVal val="0"/>
                                          </p:val>
                                        </p:tav>
                                        <p:tav tm="100000">
                                          <p:val>
                                            <p:strVal val="#ppt_w"/>
                                          </p:val>
                                        </p:tav>
                                      </p:tavLst>
                                    </p:anim>
                                    <p:anim calcmode="lin" valueType="num">
                                      <p:cBhvr>
                                        <p:cTn id="24" dur="500" fill="hold"/>
                                        <p:tgtEl>
                                          <p:spTgt spid="3"/>
                                        </p:tgtEl>
                                        <p:attrNameLst>
                                          <p:attrName>ppt_h</p:attrName>
                                        </p:attrNameLst>
                                      </p:cBhvr>
                                      <p:tavLst>
                                        <p:tav tm="0">
                                          <p:val>
                                            <p:fltVal val="0"/>
                                          </p:val>
                                        </p:tav>
                                        <p:tav tm="100000">
                                          <p:val>
                                            <p:strVal val="#ppt_h"/>
                                          </p:val>
                                        </p:tav>
                                      </p:tavLst>
                                    </p:anim>
                                    <p:animEffect transition="in" filter="fade">
                                      <p:cBhvr>
                                        <p:cTn id="2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112620"/>
            <a:ext cx="10364451" cy="5033346"/>
          </a:xfrm>
        </p:spPr>
        <p:txBody>
          <a:bodyPr>
            <a:normAutofit/>
          </a:bodyPr>
          <a:lstStyle/>
          <a:p>
            <a:pPr algn="r"/>
            <a:r>
              <a:rPr lang="fa-IR" sz="3200" dirty="0"/>
              <a:t>سازمان دانش‌آموزی جمهوری اسلامی ایران نهادی عمومی و غیردولتی وابسته به وزارت آموزش و پرورش است که در قالب تربیت اجتماعی مکمل تربیت عمومی بوده و در ۲۱ اردیبهشت ۱۳۷۸ فعالیت‌های خود را شروع نمود و دانش‌آموزان پسر و دختر را در سه دوره تحصیلی و از پایه اول ابتدایی تا سوم متوسطه ( 12 سال تحصیلی )تحت پوشش قرار می‌دهد</a:t>
            </a:r>
            <a:r>
              <a:rPr lang="fa-IR" sz="3200" dirty="0" smtClean="0"/>
              <a:t>.</a:t>
            </a:r>
            <a:br>
              <a:rPr lang="fa-IR" sz="3200" dirty="0" smtClean="0"/>
            </a:br>
            <a:r>
              <a:rPr lang="fa-IR" sz="3200" dirty="0"/>
              <a:t/>
            </a:r>
            <a:br>
              <a:rPr lang="fa-IR" sz="3200" dirty="0"/>
            </a:br>
            <a:r>
              <a:rPr lang="fa-IR" sz="3200" dirty="0" smtClean="0"/>
              <a:t/>
            </a:r>
            <a:br>
              <a:rPr lang="fa-IR" sz="3200" dirty="0" smtClean="0"/>
            </a:br>
            <a:r>
              <a:rPr lang="fa-IR" sz="3200" dirty="0"/>
              <a:t/>
            </a:r>
            <a:br>
              <a:rPr lang="fa-IR" sz="3200" dirty="0"/>
            </a:br>
            <a:r>
              <a:rPr lang="en-US" sz="3200" dirty="0"/>
              <a:t/>
            </a:r>
            <a:br>
              <a:rPr lang="en-US" sz="3200" dirty="0"/>
            </a:br>
            <a:r>
              <a:rPr lang="en-US" sz="3200" dirty="0"/>
              <a:t/>
            </a:r>
            <a:br>
              <a:rPr lang="en-US" sz="3200" dirty="0"/>
            </a:br>
            <a:endParaRPr lang="fa-IR" sz="3200" dirty="0"/>
          </a:p>
        </p:txBody>
      </p:sp>
      <p:sp>
        <p:nvSpPr>
          <p:cNvPr id="5" name="TextBox 4"/>
          <p:cNvSpPr txBox="1"/>
          <p:nvPr/>
        </p:nvSpPr>
        <p:spPr>
          <a:xfrm>
            <a:off x="913775" y="404734"/>
            <a:ext cx="10364451" cy="707886"/>
          </a:xfrm>
          <a:prstGeom prst="rect">
            <a:avLst/>
          </a:prstGeom>
          <a:noFill/>
        </p:spPr>
        <p:txBody>
          <a:bodyPr wrap="square" rtlCol="1">
            <a:spAutoFit/>
          </a:bodyPr>
          <a:lstStyle/>
          <a:p>
            <a:pPr algn="ctr"/>
            <a:r>
              <a:rPr lang="fa-IR" sz="4000" dirty="0" smtClean="0"/>
              <a:t>سازمان دانش اموزی</a:t>
            </a:r>
            <a:endParaRPr lang="fa-IR" sz="4000" dirty="0"/>
          </a:p>
        </p:txBody>
      </p:sp>
    </p:spTree>
    <p:extLst>
      <p:ext uri="{BB962C8B-B14F-4D97-AF65-F5344CB8AC3E}">
        <p14:creationId xmlns:p14="http://schemas.microsoft.com/office/powerpoint/2010/main" val="190994994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Tm="30000">
        <p15:prstTrans prst="curtains"/>
      </p:transition>
    </mc:Choice>
    <mc:Fallback>
      <p:transition spd="slow" advTm="3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par>
                          <p:cTn id="21" fill="hold">
                            <p:stCondLst>
                              <p:cond delay="2000"/>
                            </p:stCondLst>
                            <p:childTnLst>
                              <p:par>
                                <p:cTn id="22" presetID="14" presetClass="entr" presetSubtype="10"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randombar(horizontal)">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112620"/>
            <a:ext cx="10364451" cy="5033346"/>
          </a:xfrm>
        </p:spPr>
        <p:txBody>
          <a:bodyPr>
            <a:noAutofit/>
          </a:bodyPr>
          <a:lstStyle/>
          <a:p>
            <a:pPr algn="r"/>
            <a:r>
              <a:rPr lang="fa-IR" sz="2800" dirty="0"/>
              <a:t>تاریخچه</a:t>
            </a:r>
            <a:r>
              <a:rPr lang="en-US" sz="2800" dirty="0"/>
              <a:t/>
            </a:r>
            <a:br>
              <a:rPr lang="en-US" sz="2800" dirty="0"/>
            </a:br>
            <a:r>
              <a:rPr lang="fa-IR" sz="2800" dirty="0"/>
              <a:t>سازمان دانش‌آموزی تربیت اجتماعی دانش‌آموزی را تحت پوشش و پیگیری دارد. سازمان پیشاهنگی ایران با در نظر داشتن فعالیت‌هایی در این زمینه در ۱۳۰۴ ایجاد شد که پس از انقلاب در نیمه سال ۱۳۶۴ منحل گردید و سازمان جوانان و نوجوانان تشکیل شد.</a:t>
            </a:r>
            <a:r>
              <a:rPr lang="en-US" sz="2800" dirty="0"/>
              <a:t/>
            </a:r>
            <a:br>
              <a:rPr lang="en-US" sz="2800" dirty="0"/>
            </a:br>
            <a:r>
              <a:rPr lang="fa-IR" sz="2800" dirty="0"/>
              <a:t> </a:t>
            </a:r>
            <a:r>
              <a:rPr lang="en-US" sz="2800" dirty="0"/>
              <a:t/>
            </a:r>
            <a:br>
              <a:rPr lang="en-US" sz="2800" dirty="0"/>
            </a:br>
            <a:r>
              <a:rPr lang="fa-IR" sz="2800" dirty="0"/>
              <a:t>جهت فعالیت‌های مکمل پرورشی در سال ۱۳۷۰ اساسنامه کانون‌های فرهنگی و تربیتی به تصویب شورای عالی آموزش و پرورش رسید. در سال ۱۳۷۲ در ضمن آن، تشکیلات دانش‌آموزی تحت عنوان «پویندگان» در راستای فعالیت‌های پیگیر، مستمر و بلندمدت پرورشی ایجاد شد. سال ۱۳۷۴ به‌جای عنوان کلی پویندگان، تشکیلات پسران «پیشتازان» و دختران «فرزانگان» عنوان گرفت. و از سال 1396 این تشکیلات با نام پیشتازان دختر و پسر شناخته می‌شود . تشکیلات سازمان دانش‌آموزی به‌عنوان سازمانی عمومی و غیر دولتی با اصول و مقررات خاص تحت نظر وزارت اموزش و پرورش از ۲۱ اردیبهشت ۱۳۷۸ فعالیت‌های خود را شروع نمود و در سال ۱۳۸۱ به تصویب شورای نگهبان رسید.</a:t>
            </a:r>
            <a:endParaRPr lang="en-US" sz="2800" dirty="0"/>
          </a:p>
        </p:txBody>
      </p:sp>
      <p:sp>
        <p:nvSpPr>
          <p:cNvPr id="5" name="TextBox 4"/>
          <p:cNvSpPr txBox="1"/>
          <p:nvPr/>
        </p:nvSpPr>
        <p:spPr>
          <a:xfrm>
            <a:off x="913775" y="404734"/>
            <a:ext cx="10364451" cy="707886"/>
          </a:xfrm>
          <a:prstGeom prst="rect">
            <a:avLst/>
          </a:prstGeom>
          <a:noFill/>
        </p:spPr>
        <p:txBody>
          <a:bodyPr wrap="square" rtlCol="1">
            <a:spAutoFit/>
          </a:bodyPr>
          <a:lstStyle/>
          <a:p>
            <a:pPr algn="ctr"/>
            <a:r>
              <a:rPr lang="fa-IR" sz="4000" dirty="0" smtClean="0"/>
              <a:t>سازمان دانش اموزی</a:t>
            </a:r>
            <a:endParaRPr lang="fa-IR" sz="4000" dirty="0"/>
          </a:p>
        </p:txBody>
      </p:sp>
    </p:spTree>
    <p:extLst>
      <p:ext uri="{BB962C8B-B14F-4D97-AF65-F5344CB8AC3E}">
        <p14:creationId xmlns:p14="http://schemas.microsoft.com/office/powerpoint/2010/main" val="366283173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Tm="80000">
        <p15:prstTrans prst="curtains"/>
      </p:transition>
    </mc:Choice>
    <mc:Fallback>
      <p:transition spd="slow" advTm="8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par>
                          <p:cTn id="21" fill="hold">
                            <p:stCondLst>
                              <p:cond delay="2000"/>
                            </p:stCondLst>
                            <p:childTnLst>
                              <p:par>
                                <p:cTn id="22" presetID="14" presetClass="entr" presetSubtype="10"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randombar(horizontal)">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112620"/>
            <a:ext cx="10364451" cy="5033346"/>
          </a:xfrm>
        </p:spPr>
        <p:txBody>
          <a:bodyPr>
            <a:noAutofit/>
          </a:bodyPr>
          <a:lstStyle/>
          <a:p>
            <a:pPr algn="r"/>
            <a:r>
              <a:rPr lang="fa-IR" sz="2800" dirty="0"/>
              <a:t>تعریف</a:t>
            </a:r>
            <a:r>
              <a:rPr lang="en-US" sz="2800" dirty="0"/>
              <a:t/>
            </a:r>
            <a:br>
              <a:rPr lang="en-US" sz="2800" dirty="0"/>
            </a:br>
            <a:r>
              <a:rPr lang="fa-IR" sz="2800" dirty="0"/>
              <a:t>به منظور اعتلای شخصیت دینی، اخلاقی، عاطفی، علمی و اجتماعی دانش‌آموزان و ایجاد زمینه مشارکت همه‌جانبه آن‌ها در زمینه‌های اعتقادی، فرهنگی، اجتماعی، سیاسی، هنری، ورزشی و... سازمانی عمومی و غیردولتی با عنوان سازمان دانش‌آموزی جمهوری اسلامی ایران و با مقررات خاص تحت نظارت وزارت آموزش و پرورش تشکیل می‌شود.</a:t>
            </a:r>
            <a:r>
              <a:rPr lang="en-US" sz="2800" dirty="0"/>
              <a:t/>
            </a:r>
            <a:br>
              <a:rPr lang="en-US" sz="2800" dirty="0"/>
            </a:br>
            <a:endParaRPr lang="en-US" sz="2800" dirty="0"/>
          </a:p>
        </p:txBody>
      </p:sp>
      <p:sp>
        <p:nvSpPr>
          <p:cNvPr id="5" name="TextBox 4"/>
          <p:cNvSpPr txBox="1"/>
          <p:nvPr/>
        </p:nvSpPr>
        <p:spPr>
          <a:xfrm>
            <a:off x="913775" y="404734"/>
            <a:ext cx="10364451" cy="707886"/>
          </a:xfrm>
          <a:prstGeom prst="rect">
            <a:avLst/>
          </a:prstGeom>
          <a:noFill/>
        </p:spPr>
        <p:txBody>
          <a:bodyPr wrap="square" rtlCol="1">
            <a:spAutoFit/>
          </a:bodyPr>
          <a:lstStyle/>
          <a:p>
            <a:pPr algn="ctr"/>
            <a:r>
              <a:rPr lang="fa-IR" sz="4000" dirty="0" smtClean="0"/>
              <a:t>سازمان دانش اموزی</a:t>
            </a:r>
            <a:endParaRPr lang="fa-IR" sz="4000" dirty="0"/>
          </a:p>
        </p:txBody>
      </p:sp>
    </p:spTree>
    <p:extLst>
      <p:ext uri="{BB962C8B-B14F-4D97-AF65-F5344CB8AC3E}">
        <p14:creationId xmlns:p14="http://schemas.microsoft.com/office/powerpoint/2010/main" val="22224867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Tm="30000">
        <p15:prstTrans prst="curtains"/>
      </p:transition>
    </mc:Choice>
    <mc:Fallback>
      <p:transition spd="slow" advTm="3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par>
                          <p:cTn id="21" fill="hold">
                            <p:stCondLst>
                              <p:cond delay="2000"/>
                            </p:stCondLst>
                            <p:childTnLst>
                              <p:par>
                                <p:cTn id="22" presetID="14" presetClass="entr" presetSubtype="10"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randombar(horizontal)">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112620"/>
            <a:ext cx="10364451" cy="5033346"/>
          </a:xfrm>
        </p:spPr>
        <p:txBody>
          <a:bodyPr>
            <a:noAutofit/>
          </a:bodyPr>
          <a:lstStyle/>
          <a:p>
            <a:pPr algn="r"/>
            <a:r>
              <a:rPr lang="fa-IR" sz="2800" dirty="0"/>
              <a:t>اهداف</a:t>
            </a:r>
            <a:r>
              <a:rPr lang="en-US" sz="2800" dirty="0"/>
              <a:t/>
            </a:r>
            <a:br>
              <a:rPr lang="en-US" sz="2800" dirty="0"/>
            </a:br>
            <a:r>
              <a:rPr lang="fa-IR" sz="2800" dirty="0"/>
              <a:t>تقویت تربیت اجتماعی و روحیه نظم و قانونگرایی - تعلیم و تربیت اسلامی دانش‌آموزان در ابعاد مختلف فردی و اجتماعی - برنامه‌ریزی برای اوقات فراغت دانش‌آموزان - خودباوری فرهنگی - ترویج روحیه تعاون و همکاری، نیکو کاری، نوع دوستی - مشارکت در ارتباط‌های بین‌المللی</a:t>
            </a:r>
            <a:r>
              <a:rPr lang="en-US" sz="2800" dirty="0"/>
              <a:t/>
            </a:r>
            <a:br>
              <a:rPr lang="en-US" sz="2800" dirty="0"/>
            </a:br>
            <a:endParaRPr lang="en-US" sz="2800" dirty="0"/>
          </a:p>
        </p:txBody>
      </p:sp>
      <p:sp>
        <p:nvSpPr>
          <p:cNvPr id="5" name="TextBox 4"/>
          <p:cNvSpPr txBox="1"/>
          <p:nvPr/>
        </p:nvSpPr>
        <p:spPr>
          <a:xfrm>
            <a:off x="913775" y="404734"/>
            <a:ext cx="10364451" cy="707886"/>
          </a:xfrm>
          <a:prstGeom prst="rect">
            <a:avLst/>
          </a:prstGeom>
          <a:noFill/>
        </p:spPr>
        <p:txBody>
          <a:bodyPr wrap="square" rtlCol="1">
            <a:spAutoFit/>
          </a:bodyPr>
          <a:lstStyle/>
          <a:p>
            <a:pPr algn="ctr"/>
            <a:r>
              <a:rPr lang="fa-IR" sz="4000" dirty="0" smtClean="0"/>
              <a:t>سازمان دانش اموزی</a:t>
            </a:r>
            <a:endParaRPr lang="fa-IR" sz="4000" dirty="0"/>
          </a:p>
        </p:txBody>
      </p:sp>
    </p:spTree>
    <p:extLst>
      <p:ext uri="{BB962C8B-B14F-4D97-AF65-F5344CB8AC3E}">
        <p14:creationId xmlns:p14="http://schemas.microsoft.com/office/powerpoint/2010/main" val="229303846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Tm="25000">
        <p15:prstTrans prst="curtains"/>
      </p:transition>
    </mc:Choice>
    <mc:Fallback>
      <p:transition spd="slow" advTm="2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par>
                          <p:cTn id="21" fill="hold">
                            <p:stCondLst>
                              <p:cond delay="2000"/>
                            </p:stCondLst>
                            <p:childTnLst>
                              <p:par>
                                <p:cTn id="22" presetID="14" presetClass="entr" presetSubtype="10"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randombar(horizontal)">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112620"/>
            <a:ext cx="10364451" cy="5033346"/>
          </a:xfrm>
        </p:spPr>
        <p:txBody>
          <a:bodyPr>
            <a:noAutofit/>
          </a:bodyPr>
          <a:lstStyle/>
          <a:p>
            <a:pPr algn="r"/>
            <a:r>
              <a:rPr lang="fa-IR" sz="2800" dirty="0"/>
              <a:t>مجموعه‌های وابسته</a:t>
            </a:r>
            <a:br>
              <a:rPr lang="fa-IR" sz="2800" dirty="0"/>
            </a:br>
            <a:r>
              <a:rPr lang="fa-IR" sz="2800" dirty="0"/>
              <a:t>مجلس دانش‌آموزی: نهادی صنفی است که به منظور ترویج فرهنگ مشارکت‌‌جویی، تعاون و همکاری، مسئولیت‌پذیری و زمینه سازی برای مشارکت فکری و عملی دانش‌آموزان در عرصه‌های مختلف آموزش و پرروش شکل گرفته‌است.</a:t>
            </a:r>
            <a:br>
              <a:rPr lang="fa-IR" sz="2800" dirty="0"/>
            </a:br>
            <a:r>
              <a:rPr lang="fa-IR" sz="2800" dirty="0"/>
              <a:t>خبرگزاری دانش‌آموزی پانا: خبرگزاری کانون دانش‌آموزی (پانا) به منظور جذب و آموزش دانش‌آموزان مستعد در عرصه خبر و رسانه تأسیس شده‌است.</a:t>
            </a:r>
            <a:br>
              <a:rPr lang="fa-IR" sz="2800" dirty="0"/>
            </a:br>
            <a:r>
              <a:rPr lang="fa-IR" sz="2800" dirty="0" smtClean="0"/>
              <a:t/>
            </a:r>
            <a:br>
              <a:rPr lang="fa-IR" sz="2800" dirty="0" smtClean="0"/>
            </a:br>
            <a:r>
              <a:rPr lang="fa-IR" sz="2800" dirty="0"/>
              <a:t/>
            </a:r>
            <a:br>
              <a:rPr lang="fa-IR" sz="2800" dirty="0"/>
            </a:br>
            <a:r>
              <a:rPr lang="fa-IR" sz="2800" dirty="0" smtClean="0"/>
              <a:t/>
            </a:r>
            <a:br>
              <a:rPr lang="fa-IR" sz="2800" dirty="0" smtClean="0"/>
            </a:br>
            <a:r>
              <a:rPr lang="fa-IR" sz="2800" dirty="0" smtClean="0"/>
              <a:t/>
            </a:r>
            <a:br>
              <a:rPr lang="fa-IR" sz="2800" dirty="0" smtClean="0"/>
            </a:br>
            <a:r>
              <a:rPr lang="fa-IR" sz="2800" dirty="0" smtClean="0"/>
              <a:t/>
            </a:r>
            <a:br>
              <a:rPr lang="fa-IR" sz="2800" dirty="0" smtClean="0"/>
            </a:br>
            <a:endParaRPr lang="en-US" sz="2800" dirty="0"/>
          </a:p>
        </p:txBody>
      </p:sp>
      <p:sp>
        <p:nvSpPr>
          <p:cNvPr id="5" name="TextBox 4"/>
          <p:cNvSpPr txBox="1"/>
          <p:nvPr/>
        </p:nvSpPr>
        <p:spPr>
          <a:xfrm>
            <a:off x="913775" y="404734"/>
            <a:ext cx="10364451" cy="707886"/>
          </a:xfrm>
          <a:prstGeom prst="rect">
            <a:avLst/>
          </a:prstGeom>
          <a:noFill/>
        </p:spPr>
        <p:txBody>
          <a:bodyPr wrap="square" rtlCol="1">
            <a:spAutoFit/>
          </a:bodyPr>
          <a:lstStyle/>
          <a:p>
            <a:pPr algn="ctr"/>
            <a:r>
              <a:rPr lang="fa-IR" sz="4000" dirty="0" smtClean="0"/>
              <a:t>سازمان دانش اموزی</a:t>
            </a:r>
            <a:endParaRPr lang="fa-IR" sz="4000" dirty="0"/>
          </a:p>
        </p:txBody>
      </p:sp>
    </p:spTree>
    <p:extLst>
      <p:ext uri="{BB962C8B-B14F-4D97-AF65-F5344CB8AC3E}">
        <p14:creationId xmlns:p14="http://schemas.microsoft.com/office/powerpoint/2010/main" val="32010114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Tm="40000">
        <p15:prstTrans prst="curtains"/>
      </p:transition>
    </mc:Choice>
    <mc:Fallback>
      <p:transition spd="slow" advTm="4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par>
                          <p:cTn id="21" fill="hold">
                            <p:stCondLst>
                              <p:cond delay="2000"/>
                            </p:stCondLst>
                            <p:childTnLst>
                              <p:par>
                                <p:cTn id="22" presetID="14" presetClass="entr" presetSubtype="10"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randombar(horizontal)">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13775" y="404734"/>
            <a:ext cx="10364451" cy="707886"/>
          </a:xfrm>
          <a:prstGeom prst="rect">
            <a:avLst/>
          </a:prstGeom>
          <a:noFill/>
        </p:spPr>
        <p:txBody>
          <a:bodyPr wrap="square" rtlCol="1">
            <a:spAutoFit/>
          </a:bodyPr>
          <a:lstStyle/>
          <a:p>
            <a:pPr algn="ctr"/>
            <a:r>
              <a:rPr lang="fa-IR" sz="4000" dirty="0" smtClean="0"/>
              <a:t>سازمان دانش اموزی</a:t>
            </a:r>
            <a:endParaRPr lang="fa-IR" sz="4000" dirty="0"/>
          </a:p>
        </p:txBody>
      </p:sp>
      <p:graphicFrame>
        <p:nvGraphicFramePr>
          <p:cNvPr id="4" name="Table 3"/>
          <p:cNvGraphicFramePr>
            <a:graphicFrameLocks noGrp="1"/>
          </p:cNvGraphicFramePr>
          <p:nvPr>
            <p:extLst>
              <p:ext uri="{D42A27DB-BD31-4B8C-83A1-F6EECF244321}">
                <p14:modId xmlns:p14="http://schemas.microsoft.com/office/powerpoint/2010/main" val="3841268151"/>
              </p:ext>
            </p:extLst>
          </p:nvPr>
        </p:nvGraphicFramePr>
        <p:xfrm>
          <a:off x="3233420" y="2473269"/>
          <a:ext cx="5725160" cy="4109085"/>
        </p:xfrm>
        <a:graphic>
          <a:graphicData uri="http://schemas.openxmlformats.org/drawingml/2006/table">
            <a:tbl>
              <a:tblPr rtl="1" firstRow="1" firstCol="1" bandRow="1">
                <a:tableStyleId>{D7AC3CCA-C797-4891-BE02-D94E43425B78}</a:tableStyleId>
              </a:tblPr>
              <a:tblGrid>
                <a:gridCol w="1431290"/>
                <a:gridCol w="1431290"/>
                <a:gridCol w="1431290"/>
                <a:gridCol w="1431290"/>
              </a:tblGrid>
              <a:tr h="843366">
                <a:tc>
                  <a:txBody>
                    <a:bodyPr/>
                    <a:lstStyle/>
                    <a:p>
                      <a:pPr marL="0" marR="0" algn="r" rtl="1">
                        <a:lnSpc>
                          <a:spcPct val="107000"/>
                        </a:lnSpc>
                        <a:spcBef>
                          <a:spcPts val="0"/>
                        </a:spcBef>
                        <a:spcAft>
                          <a:spcPts val="0"/>
                        </a:spcAft>
                      </a:pPr>
                      <a:r>
                        <a:rPr lang="fa-IR" sz="2800" b="0" dirty="0">
                          <a:effectLst/>
                        </a:rPr>
                        <a:t>یاور مربی</a:t>
                      </a:r>
                      <a:endParaRPr lang="en-US" sz="2800" b="0" dirty="0">
                        <a:effectLst/>
                      </a:endParaRPr>
                    </a:p>
                    <a:p>
                      <a:pPr marL="0" marR="0" algn="r" rtl="1">
                        <a:lnSpc>
                          <a:spcPct val="107000"/>
                        </a:lnSpc>
                        <a:spcBef>
                          <a:spcPts val="0"/>
                        </a:spcBef>
                        <a:spcAft>
                          <a:spcPts val="0"/>
                        </a:spcAft>
                      </a:pPr>
                      <a:r>
                        <a:rPr lang="fa-IR" sz="2800" b="0" dirty="0">
                          <a:effectLst/>
                        </a:rPr>
                        <a:t> </a:t>
                      </a:r>
                      <a:endParaRPr lang="en-US" sz="28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2800" b="0">
                          <a:effectLst/>
                        </a:rPr>
                        <a:t>خبرنگار دانش‌آموز </a:t>
                      </a:r>
                      <a:endParaRPr lang="en-US" sz="2800" b="0">
                        <a:effectLst/>
                      </a:endParaRPr>
                    </a:p>
                    <a:p>
                      <a:pPr marL="0" marR="0" algn="r" rtl="1">
                        <a:lnSpc>
                          <a:spcPct val="107000"/>
                        </a:lnSpc>
                        <a:spcBef>
                          <a:spcPts val="0"/>
                        </a:spcBef>
                        <a:spcAft>
                          <a:spcPts val="0"/>
                        </a:spcAft>
                      </a:pPr>
                      <a:r>
                        <a:rPr lang="fa-IR" sz="2800" b="0">
                          <a:effectLst/>
                        </a:rPr>
                        <a:t> </a:t>
                      </a:r>
                      <a:endParaRPr lang="en-US" sz="2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2800" b="0" dirty="0">
                          <a:effectLst/>
                        </a:rPr>
                        <a:t>کتاب یار</a:t>
                      </a:r>
                      <a:endParaRPr lang="en-US" sz="2800" b="0" dirty="0">
                        <a:effectLst/>
                      </a:endParaRPr>
                    </a:p>
                    <a:p>
                      <a:pPr marL="0" marR="0" algn="r" rtl="1">
                        <a:lnSpc>
                          <a:spcPct val="107000"/>
                        </a:lnSpc>
                        <a:spcBef>
                          <a:spcPts val="0"/>
                        </a:spcBef>
                        <a:spcAft>
                          <a:spcPts val="0"/>
                        </a:spcAft>
                      </a:pPr>
                      <a:r>
                        <a:rPr lang="fa-IR" sz="2800" b="0" dirty="0">
                          <a:effectLst/>
                        </a:rPr>
                        <a:t> </a:t>
                      </a:r>
                      <a:endParaRPr lang="en-US" sz="28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2800" b="0" dirty="0">
                          <a:effectLst/>
                        </a:rPr>
                        <a:t>مدیر یار</a:t>
                      </a:r>
                      <a:endParaRPr lang="en-US" sz="2800" b="0" dirty="0">
                        <a:effectLst/>
                      </a:endParaRPr>
                    </a:p>
                    <a:p>
                      <a:pPr marL="0" marR="0" algn="r" rtl="1">
                        <a:lnSpc>
                          <a:spcPct val="107000"/>
                        </a:lnSpc>
                        <a:spcBef>
                          <a:spcPts val="0"/>
                        </a:spcBef>
                        <a:spcAft>
                          <a:spcPts val="0"/>
                        </a:spcAft>
                      </a:pPr>
                      <a:r>
                        <a:rPr lang="fa-IR" sz="2800" b="0" dirty="0">
                          <a:effectLst/>
                        </a:rPr>
                        <a:t> </a:t>
                      </a:r>
                      <a:endParaRPr lang="en-US" sz="28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843366">
                <a:tc>
                  <a:txBody>
                    <a:bodyPr/>
                    <a:lstStyle/>
                    <a:p>
                      <a:pPr marL="0" marR="0" algn="r" rtl="1">
                        <a:lnSpc>
                          <a:spcPct val="107000"/>
                        </a:lnSpc>
                        <a:spcBef>
                          <a:spcPts val="0"/>
                        </a:spcBef>
                        <a:spcAft>
                          <a:spcPts val="0"/>
                        </a:spcAft>
                      </a:pPr>
                      <a:r>
                        <a:rPr lang="fa-IR" sz="2800" b="0" dirty="0">
                          <a:effectLst/>
                        </a:rPr>
                        <a:t>معاون یار</a:t>
                      </a:r>
                      <a:endParaRPr lang="en-US" sz="2800" b="0" dirty="0">
                        <a:effectLst/>
                      </a:endParaRPr>
                    </a:p>
                    <a:p>
                      <a:pPr marL="0" marR="0" algn="r" rtl="1">
                        <a:lnSpc>
                          <a:spcPct val="107000"/>
                        </a:lnSpc>
                        <a:spcBef>
                          <a:spcPts val="0"/>
                        </a:spcBef>
                        <a:spcAft>
                          <a:spcPts val="0"/>
                        </a:spcAft>
                      </a:pPr>
                      <a:r>
                        <a:rPr lang="fa-IR" sz="2800" b="0" dirty="0">
                          <a:effectLst/>
                        </a:rPr>
                        <a:t> </a:t>
                      </a:r>
                      <a:endParaRPr lang="en-US" sz="28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2800" b="0" dirty="0">
                          <a:effectLst/>
                        </a:rPr>
                        <a:t>یاوران امداد</a:t>
                      </a:r>
                      <a:endParaRPr lang="en-US" sz="2800" b="0" dirty="0">
                        <a:effectLst/>
                      </a:endParaRPr>
                    </a:p>
                    <a:p>
                      <a:pPr marL="0" marR="0" algn="r" rtl="1">
                        <a:lnSpc>
                          <a:spcPct val="107000"/>
                        </a:lnSpc>
                        <a:spcBef>
                          <a:spcPts val="0"/>
                        </a:spcBef>
                        <a:spcAft>
                          <a:spcPts val="0"/>
                        </a:spcAft>
                      </a:pPr>
                      <a:r>
                        <a:rPr lang="fa-IR" sz="2800" b="0" dirty="0">
                          <a:effectLst/>
                        </a:rPr>
                        <a:t> </a:t>
                      </a:r>
                      <a:endParaRPr lang="en-US" sz="28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2800" b="0">
                          <a:effectLst/>
                        </a:rPr>
                        <a:t>یاد آوران</a:t>
                      </a:r>
                      <a:endParaRPr lang="en-US" sz="2800" b="0">
                        <a:effectLst/>
                      </a:endParaRPr>
                    </a:p>
                    <a:p>
                      <a:pPr marL="0" marR="0" algn="r" rtl="1">
                        <a:lnSpc>
                          <a:spcPct val="107000"/>
                        </a:lnSpc>
                        <a:spcBef>
                          <a:spcPts val="0"/>
                        </a:spcBef>
                        <a:spcAft>
                          <a:spcPts val="0"/>
                        </a:spcAft>
                      </a:pPr>
                      <a:r>
                        <a:rPr lang="fa-IR" sz="2800" b="0">
                          <a:effectLst/>
                        </a:rPr>
                        <a:t> </a:t>
                      </a:r>
                      <a:endParaRPr lang="en-US" sz="2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2800" b="0">
                          <a:effectLst/>
                        </a:rPr>
                        <a:t>همیار مشاور</a:t>
                      </a:r>
                      <a:endParaRPr lang="en-US" sz="2800" b="0">
                        <a:effectLst/>
                      </a:endParaRPr>
                    </a:p>
                    <a:p>
                      <a:pPr marL="0" marR="0" algn="r" rtl="1">
                        <a:lnSpc>
                          <a:spcPct val="107000"/>
                        </a:lnSpc>
                        <a:spcBef>
                          <a:spcPts val="0"/>
                        </a:spcBef>
                        <a:spcAft>
                          <a:spcPts val="0"/>
                        </a:spcAft>
                      </a:pPr>
                      <a:r>
                        <a:rPr lang="fa-IR" sz="2800" b="0">
                          <a:effectLst/>
                        </a:rPr>
                        <a:t> </a:t>
                      </a:r>
                      <a:endParaRPr lang="en-US" sz="2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843366">
                <a:tc>
                  <a:txBody>
                    <a:bodyPr/>
                    <a:lstStyle/>
                    <a:p>
                      <a:pPr marL="0" marR="0" algn="r" rtl="1">
                        <a:lnSpc>
                          <a:spcPct val="107000"/>
                        </a:lnSpc>
                        <a:spcBef>
                          <a:spcPts val="0"/>
                        </a:spcBef>
                        <a:spcAft>
                          <a:spcPts val="0"/>
                        </a:spcAft>
                      </a:pPr>
                      <a:r>
                        <a:rPr lang="fa-IR" sz="2400" b="0" dirty="0">
                          <a:effectLst/>
                        </a:rPr>
                        <a:t>دانش‌آموز </a:t>
                      </a:r>
                      <a:r>
                        <a:rPr lang="fa-IR" sz="2400" b="0" dirty="0" smtClean="0">
                          <a:effectLst/>
                        </a:rPr>
                        <a:t>آموزش‌دهنده</a:t>
                      </a:r>
                      <a:endParaRPr lang="en-US" sz="24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2800" b="0">
                          <a:effectLst/>
                        </a:rPr>
                        <a:t>یاران شهدا</a:t>
                      </a:r>
                      <a:endParaRPr lang="en-US" sz="2800" b="0">
                        <a:effectLst/>
                      </a:endParaRPr>
                    </a:p>
                    <a:p>
                      <a:pPr marL="0" marR="0" algn="r" rtl="1">
                        <a:lnSpc>
                          <a:spcPct val="107000"/>
                        </a:lnSpc>
                        <a:spcBef>
                          <a:spcPts val="0"/>
                        </a:spcBef>
                        <a:spcAft>
                          <a:spcPts val="0"/>
                        </a:spcAft>
                      </a:pPr>
                      <a:r>
                        <a:rPr lang="fa-IR" sz="2800" b="0">
                          <a:effectLst/>
                        </a:rPr>
                        <a:t> </a:t>
                      </a:r>
                      <a:endParaRPr lang="en-US" sz="2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2800" b="0">
                          <a:effectLst/>
                        </a:rPr>
                        <a:t>یاران نماز</a:t>
                      </a:r>
                      <a:endParaRPr lang="en-US" sz="2800" b="0">
                        <a:effectLst/>
                      </a:endParaRPr>
                    </a:p>
                    <a:p>
                      <a:pPr marL="0" marR="0" algn="r" rtl="1">
                        <a:lnSpc>
                          <a:spcPct val="107000"/>
                        </a:lnSpc>
                        <a:spcBef>
                          <a:spcPts val="0"/>
                        </a:spcBef>
                        <a:spcAft>
                          <a:spcPts val="0"/>
                        </a:spcAft>
                      </a:pPr>
                      <a:r>
                        <a:rPr lang="fa-IR" sz="2800" b="0">
                          <a:effectLst/>
                        </a:rPr>
                        <a:t> </a:t>
                      </a:r>
                      <a:endParaRPr lang="en-US" sz="2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2800" b="0" dirty="0">
                          <a:effectLst/>
                        </a:rPr>
                        <a:t>شهردار مدرسه</a:t>
                      </a:r>
                      <a:endParaRPr lang="en-US" sz="2800" b="0" dirty="0">
                        <a:effectLst/>
                      </a:endParaRPr>
                    </a:p>
                    <a:p>
                      <a:pPr marL="0" marR="0" algn="r" rtl="1">
                        <a:lnSpc>
                          <a:spcPct val="107000"/>
                        </a:lnSpc>
                        <a:spcBef>
                          <a:spcPts val="0"/>
                        </a:spcBef>
                        <a:spcAft>
                          <a:spcPts val="0"/>
                        </a:spcAft>
                      </a:pPr>
                      <a:r>
                        <a:rPr lang="fa-IR" sz="2800" b="0" dirty="0">
                          <a:effectLst/>
                        </a:rPr>
                        <a:t> </a:t>
                      </a:r>
                      <a:endParaRPr lang="en-US" sz="28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
        <p:nvSpPr>
          <p:cNvPr id="6" name="Rectangle 1"/>
          <p:cNvSpPr>
            <a:spLocks noGrp="1" noChangeArrowheads="1"/>
          </p:cNvSpPr>
          <p:nvPr>
            <p:ph type="title"/>
          </p:nvPr>
        </p:nvSpPr>
        <p:spPr bwMode="auto">
          <a:xfrm>
            <a:off x="3233420" y="1500557"/>
            <a:ext cx="572516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r>
              <a:rPr kumimoji="0" lang="en-US" altLang="fa-IR" sz="3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r>
              <a:rPr kumimoji="0" lang="fa-IR" altLang="fa-IR" sz="3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تشکل‌ها</a:t>
            </a:r>
          </a:p>
        </p:txBody>
      </p:sp>
    </p:spTree>
    <p:extLst>
      <p:ext uri="{BB962C8B-B14F-4D97-AF65-F5344CB8AC3E}">
        <p14:creationId xmlns:p14="http://schemas.microsoft.com/office/powerpoint/2010/main" val="289656812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Tm="30000">
        <p15:prstTrans prst="curtains"/>
      </p:transition>
    </mc:Choice>
    <mc:Fallback>
      <p:transition spd="slow" advTm="3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80">
                                          <p:stCondLst>
                                            <p:cond delay="0"/>
                                          </p:stCondLst>
                                        </p:cTn>
                                        <p:tgtEl>
                                          <p:spTgt spid="6"/>
                                        </p:tgtEl>
                                      </p:cBhvr>
                                    </p:animEffect>
                                    <p:anim calcmode="lin" valueType="num">
                                      <p:cBhvr>
                                        <p:cTn id="2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gtEl>
                                      </p:cBhvr>
                                      <p:to x="100000" y="60000"/>
                                    </p:animScale>
                                    <p:animScale>
                                      <p:cBhvr>
                                        <p:cTn id="30" dur="166" decel="50000">
                                          <p:stCondLst>
                                            <p:cond delay="676"/>
                                          </p:stCondLst>
                                        </p:cTn>
                                        <p:tgtEl>
                                          <p:spTgt spid="6"/>
                                        </p:tgtEl>
                                      </p:cBhvr>
                                      <p:to x="100000" y="100000"/>
                                    </p:animScale>
                                    <p:animScale>
                                      <p:cBhvr>
                                        <p:cTn id="31" dur="26">
                                          <p:stCondLst>
                                            <p:cond delay="1312"/>
                                          </p:stCondLst>
                                        </p:cTn>
                                        <p:tgtEl>
                                          <p:spTgt spid="6"/>
                                        </p:tgtEl>
                                      </p:cBhvr>
                                      <p:to x="100000" y="80000"/>
                                    </p:animScale>
                                    <p:animScale>
                                      <p:cBhvr>
                                        <p:cTn id="32" dur="166" decel="50000">
                                          <p:stCondLst>
                                            <p:cond delay="1338"/>
                                          </p:stCondLst>
                                        </p:cTn>
                                        <p:tgtEl>
                                          <p:spTgt spid="6"/>
                                        </p:tgtEl>
                                      </p:cBhvr>
                                      <p:to x="100000" y="100000"/>
                                    </p:animScale>
                                    <p:animScale>
                                      <p:cBhvr>
                                        <p:cTn id="33" dur="26">
                                          <p:stCondLst>
                                            <p:cond delay="1642"/>
                                          </p:stCondLst>
                                        </p:cTn>
                                        <p:tgtEl>
                                          <p:spTgt spid="6"/>
                                        </p:tgtEl>
                                      </p:cBhvr>
                                      <p:to x="100000" y="90000"/>
                                    </p:animScale>
                                    <p:animScale>
                                      <p:cBhvr>
                                        <p:cTn id="34" dur="166" decel="50000">
                                          <p:stCondLst>
                                            <p:cond delay="1668"/>
                                          </p:stCondLst>
                                        </p:cTn>
                                        <p:tgtEl>
                                          <p:spTgt spid="6"/>
                                        </p:tgtEl>
                                      </p:cBhvr>
                                      <p:to x="100000" y="100000"/>
                                    </p:animScale>
                                    <p:animScale>
                                      <p:cBhvr>
                                        <p:cTn id="35" dur="26">
                                          <p:stCondLst>
                                            <p:cond delay="1808"/>
                                          </p:stCondLst>
                                        </p:cTn>
                                        <p:tgtEl>
                                          <p:spTgt spid="6"/>
                                        </p:tgtEl>
                                      </p:cBhvr>
                                      <p:to x="100000" y="95000"/>
                                    </p:animScale>
                                    <p:animScale>
                                      <p:cBhvr>
                                        <p:cTn id="36" dur="166" decel="50000">
                                          <p:stCondLst>
                                            <p:cond delay="1834"/>
                                          </p:stCondLst>
                                        </p:cTn>
                                        <p:tgtEl>
                                          <p:spTgt spid="6"/>
                                        </p:tgtEl>
                                      </p:cBhvr>
                                      <p:to x="100000" y="100000"/>
                                    </p:animScale>
                                  </p:childTnLst>
                                </p:cTn>
                              </p:par>
                            </p:childTnLst>
                          </p:cTn>
                        </p:par>
                        <p:par>
                          <p:cTn id="37" fill="hold">
                            <p:stCondLst>
                              <p:cond delay="2000"/>
                            </p:stCondLst>
                            <p:childTnLst>
                              <p:par>
                                <p:cTn id="38" presetID="16" presetClass="entr" presetSubtype="21" fill="hold" nodeType="after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barn(inVertical)">
                                      <p:cBhvr>
                                        <p:cTn id="4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256</TotalTime>
  <Words>341</Words>
  <Application>Microsoft Office PowerPoint</Application>
  <PresentationFormat>Widescreen</PresentationFormat>
  <Paragraphs>65</Paragraphs>
  <Slides>20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2  Mitra</vt:lpstr>
      <vt:lpstr>Arial</vt:lpstr>
      <vt:lpstr>Calibri</vt:lpstr>
      <vt:lpstr>IRAmir</vt:lpstr>
      <vt:lpstr>Times New Roman</vt:lpstr>
      <vt:lpstr>Tw Cen MT</vt:lpstr>
      <vt:lpstr>Droplet</vt:lpstr>
      <vt:lpstr>من مسئول هستم درس 2 مطالعات اجتماعی</vt:lpstr>
      <vt:lpstr>بخش های تحقیق</vt:lpstr>
      <vt:lpstr>سازمان دانش آموزی</vt:lpstr>
      <vt:lpstr>سازمان دانش‌آموزی جمهوری اسلامی ایران نهادی عمومی و غیردولتی وابسته به وزارت آموزش و پرورش است که در قالب تربیت اجتماعی مکمل تربیت عمومی بوده و در ۲۱ اردیبهشت ۱۳۷۸ فعالیت‌های خود را شروع نمود و دانش‌آموزان پسر و دختر را در سه دوره تحصیلی و از پایه اول ابتدایی تا سوم متوسطه ( 12 سال تحصیلی )تحت پوشش قرار می‌دهد.      </vt:lpstr>
      <vt:lpstr>تاریخچه سازمان دانش‌آموزی تربیت اجتماعی دانش‌آموزی را تحت پوشش و پیگیری دارد. سازمان پیشاهنگی ایران با در نظر داشتن فعالیت‌هایی در این زمینه در ۱۳۰۴ ایجاد شد که پس از انقلاب در نیمه سال ۱۳۶۴ منحل گردید و سازمان جوانان و نوجوانان تشکیل شد.   جهت فعالیت‌های مکمل پرورشی در سال ۱۳۷۰ اساسنامه کانون‌های فرهنگی و تربیتی به تصویب شورای عالی آموزش و پرورش رسید. در سال ۱۳۷۲ در ضمن آن، تشکیلات دانش‌آموزی تحت عنوان «پویندگان» در راستای فعالیت‌های پیگیر، مستمر و بلندمدت پرورشی ایجاد شد. سال ۱۳۷۴ به‌جای عنوان کلی پویندگان، تشکیلات پسران «پیشتازان» و دختران «فرزانگان» عنوان گرفت. و از سال 1396 این تشکیلات با نام پیشتازان دختر و پسر شناخته می‌شود . تشکیلات سازمان دانش‌آموزی به‌عنوان سازمانی عمومی و غیر دولتی با اصول و مقررات خاص تحت نظر وزارت اموزش و پرورش از ۲۱ اردیبهشت ۱۳۷۸ فعالیت‌های خود را شروع نمود و در سال ۱۳۸۱ به تصویب شورای نگهبان رسید.</vt:lpstr>
      <vt:lpstr>تعریف به منظور اعتلای شخصیت دینی، اخلاقی، عاطفی، علمی و اجتماعی دانش‌آموزان و ایجاد زمینه مشارکت همه‌جانبه آن‌ها در زمینه‌های اعتقادی، فرهنگی، اجتماعی، سیاسی، هنری، ورزشی و... سازمانی عمومی و غیردولتی با عنوان سازمان دانش‌آموزی جمهوری اسلامی ایران و با مقررات خاص تحت نظارت وزارت آموزش و پرورش تشکیل می‌شود. </vt:lpstr>
      <vt:lpstr>اهداف تقویت تربیت اجتماعی و روحیه نظم و قانونگرایی - تعلیم و تربیت اسلامی دانش‌آموزان در ابعاد مختلف فردی و اجتماعی - برنامه‌ریزی برای اوقات فراغت دانش‌آموزان - خودباوری فرهنگی - ترویج روحیه تعاون و همکاری، نیکو کاری، نوع دوستی - مشارکت در ارتباط‌های بین‌المللی </vt:lpstr>
      <vt:lpstr>مجموعه‌های وابسته مجلس دانش‌آموزی: نهادی صنفی است که به منظور ترویج فرهنگ مشارکت‌‌جویی، تعاون و همکاری، مسئولیت‌پذیری و زمینه سازی برای مشارکت فکری و عملی دانش‌آموزان در عرصه‌های مختلف آموزش و پرروش شکل گرفته‌است. خبرگزاری دانش‌آموزی پانا: خبرگزاری کانون دانش‌آموزی (پانا) به منظور جذب و آموزش دانش‌آموزان مستعد در عرصه خبر و رسانه تأسیس شده‌است.      </vt:lpstr>
      <vt:lpstr> تشکل‌ها</vt:lpstr>
      <vt:lpstr>برنامه‌ها اردوهای آموزشی – تشکیلاتی یاران ولایت - عمره دانش‌آموزی - اعتکاف دانش‌آموزی - گردشگری - جشن‌های نیکوکاری و عاطفه‌ها - ساماندهی بخشی از اوقات فراغت دانش‌آموزان در قالب کارت نشاط - راه اندازی سامانه مجازی زنگ نشاط - یاران مدرسه - جشن‌های سپاس معلم و سپاس مربی - گرامیداشت روز ۱۳ آبان و دهه فجر - خندق فرهنگی - دعای عرفه - نوگلان حسینی (ساماندهی مداحان دانش‌آموز) - مدیریت تعاونی‌های آموزشگاهی و... </vt:lpstr>
      <vt:lpstr>وظایف سازمان دانش آموزی ۱ –  جلب مشاركت كلیه مخاطبان اصلی و اعضای وابسته و مردمی برای تحقق اهداف سازمان ۲ – اقدام لازم برای به عضویت در آوردن داوطلبانه دانش آموزان ۳ – برنامه ریزی برای فعالیت های پرورشی دانش آموزان در خارج از مدارس ۴ – پژوهش، آموزش و مشاوره برای افزایش توانمندی های دانش آموزان عضو ۵ – سازماندهی و هماهنگی برای جلب حمایت های ملی و محلی ۶ – تأمین منابع مورد نیاز سازمان از طریق جلب مشاركتهای مردمی در كنار كمك های دولت ۷ – ارائه روش های تربیتی مناسب برای رشد اعتقادی و اخلاقی اعضاء ۸ – استفاده مفید و م‍ؤثر از فضاهای پرورشی موجود در كشور و توسعه و تجهیز فضاهای مناسب برای فعالیت سازمان ۹ – برنامه ریزی برای شناسایی، جذب و آموزش مربیان واجد صلاحیت و داوطلب به منظور آماده سازی آنان برای اداره گروههای سازمان یافته دانش آموزی ۱۰ – برقراری ارتباط با مراكز فرهنگی، علمی و نیز تشكل های مشابه در داخل و خارج از كشور برای تبادل اطلاعات و تجربیات و همكاریهای مشترك از طریق مراجع مسئول </vt:lpstr>
      <vt:lpstr>سازمان بسیج دانش آموزی</vt:lpstr>
      <vt:lpstr> ویژگی های سازمان بسیج دانش آموزی   1- بسیج دانش آموزی قاعده هرم ارتش بیست میلیونی و دارای قانون مصوب و سازمان تعریف شده است.   2- کلیه برنامه ها و مراحل جذب، آموزش و سازماندهی اعضا، متناسب با سطح تحصیلی و خصوصیات روحی، سنی، جسمی و علاقمندی دانش آموزان ارائه و به اجرا در می آید.   3- فرماندهان و اعضای شورای واحدهای مقاومت از بین دانش آموزان مؤمن و متعهد بسیجی عضو واحد مقاومت انتخاب خواهندشد.   4- فعالیت های سازمان بسیج دانش آموزی با تنوع و انعطاف پذیری لازم به منظور ایجاد روحیه ایثار و فداکاری، مشارکت و مسئوولیت پذیری، خلاقیت و نو آوری تعاون و همکاری در دانش آموزان تعریف شده است.   5- کلیه فعالیت های متناسب با اوقات فراغت دانش آموزان در مدارس(واحدهای مقاومت ) و در محل سکونت از طریق پایگاه های مقاومت بسیج جوانان انجام می گیرد.</vt:lpstr>
      <vt:lpstr>براساس مفاد آیین نامه اجرایی ماده 201 قانون مقررا ت استخدامی سپاه پاسداران انقلاب اسلامی امتیازاتی به شرح ذیل به بسیجیان تعلق می گیرد. ماده 10 . آیین نامه .بسیجیانی که حداقل دارای مدرک تحصیلی دیپلم و حایز یکی از شرایط زیر باشند، مشمول قانون ایجاد تسهیلات برای ورود رزمندگان و جهاد گران داوطلب بسیجی به دانشگاه ها و مؤسسات آموزش عالی کشور –مصوب 1374 و آیین نامه اجرایی آن هستند: الف. بسیجیانی که موفق به حفظ حداقل (15) جزء قرآن کریم یا 3/1نهج البلاغه شده یارتبه اول حفظ و قرائت قرآن کریم را در سطح کشور کسب کنند. ب. بسیجیانی که دارای درجه رزمجو و بالاتر بوده وحداقل (100)امتیاز داشته باشند. ج. بسیجیانی که به دلیل ابراز رشادت و شایستگی موفق به اخذمدال از فرماندهی معظم کل قوا شده یا می شوند. د. بسیجیانی نمونه ( در هر سال و در هر استان یک نفر ) ه. بسیجیانی که در زمینه های علمی ، فرهنگی و ورزشی رتبه اول را درکشور کسب کنند. ماده 11. وزارت آموزش و پرورش موظف است کلیه خدمات مدارس ایثارگران را به بسیجیانی که حداقل (50) امتیاز کسب کرده باشند ، ارائه نماید و کلاس های تقویتی به منظور تقویت بنیه علمی آنان برای ورود به مراکز آموزش عالی کشور تشکیل دهد. </vt:lpstr>
      <vt:lpstr>1- کلیه اعضای بسیج دانش آموزی بر اساس ماده 64 قانون استخدامی سپاه می توانند از امیتاز کسری دو ماه خدمت سربازی استفاده نمایند ، مشروط بر اینکه علاوه بر گذراندن آموزش آمادگی دفاعی مدارس در اردوی آموزشی متمرکز 15 روزه بسیج که معادل آموزش تکمیلی محسوب می شود، شرکت نمایند. 2- اعضای بسیبج دانش آموزی می توانند بر اساس میزان همکاری خود با واحد مقاومت از امتیازات شرکت در اردوهای آموزشی ، علمی و فرهنگی استفاده نمایند. 3- کلیه برنامه ها و مراحل جذب ، آموزش و سازماندهی اعضاء متناسب با سطح تحصیلی و خصوصیات روحی ، روانی ، جسمی و علاقمندی دانش آموزان ارائه و به اجرا در می آید. 4- دانش آموزان بسیجی می توانند از امتیازات شرکت در کنکور آزمایشی و المپیادهای علمی بسیجی استفاده نمایند. 5- اعضای سازمان بسبج دانش آموزی می توانند با توجه به ارتقای جایگاه سازمانی از امتیازات اردوی طرح ولایت و آموزش های عقیدتی ، سیاسی و نظامی استفاده نمایند. </vt:lpstr>
      <vt:lpstr>اتحادیه انجمن های اسلامی دانش آموزان</vt:lpstr>
      <vt:lpstr>اتحادیهٔ انجمن‌های اسلامی دانش آموزان'، از جمله سازمان‌های عمومی غیردولتی است که پس از انقلاب ۱۳۵۷ ایران در ایران و به دستور سید روح‌الله خمینی تشکیل شد.  اساسنامه این اتحادیه در سال ۱۳۷۴ به تصویب شورای انقلاب فرهنگی رسید. مطابق اساسنامه مصوبه، سرپرست اتحادیه که اجرای سیاستها و برنامه‌های شورای مرکزی را بر عهده دارد از سوی شورای مرکزی انتخاب و حکم وی توسط نماینده رهبری و در غیاب ایشان مرجعی که شورای عالی انقلاب فرهنگی مشخص می‌کند تنفیذ می‌شود. </vt:lpstr>
      <vt:lpstr>این اتحادیه مواضع‌گیری‌های سیاسی داشته و در بسیاری از موارد در تظاهرات‌های رسمی حضوری فعال دارد. از اهداف این سازمان که مستقیماً زیر نظر سید علی خامنه ای فعالیت می‌کند،جذب دانش آموزان مدارس ایران به منظور جهت دهی فعالیت‌های آن‌ها با توجه به موارد زیر می‌باشد: اتحادیهٔ انجمن‌های اسلامی دانش آموزان، تحت حمایت مادی و معنوی رهبری ایران است.  </vt:lpstr>
      <vt:lpstr>اهداف این تشکل: ۱ـ آشنا کردن دانش‌آموزان با فرهنگ متعالی اسلام و بالا بردن سطح آگاهی آنان نسبت به مبانی عقیدتی اسلام و انقلاب اسلامی. ۲ـ اصلاح کردن روحی و وارستگی اخلاقی دانش آموزان و شکوفا ساختن استعدادهای خدادادی و تحقق کمالات انسانی. ۳ـ حفظ و تداوم دستاوردهای انقلاب اسلامی از طریق هر چه فعالتر کردن نیروهای دانش آموزان مسلمان و متعهد در صحنه‌های اجتماعی و انقلابی جامعه و مقابله هوشیارانه با توطئه‌های رنگارنگ دشمنان اسلام و انقلاب اسلامی که برای انحراف فکری و مفاسد اخلاقی و اجتماعی در محیط‌های آموزشی صورت می‌گیرد. ۴ـ انسجام دانش آموزان مسلمان و متعهد با ایجاد و گسترش انجمن‌های اسلامی مدارس و همگامی با نظام آموزش و پرورش برای ایجاد فضای مساعد آموزشی و پرورشی در محیط مدارس و تشویق دانش‌آموزان مسلمان و متعهد به موفقیت در تحصیل علم و دروس مدرسه.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من مسئول هستم درس 2 مطالعات اجتماعی</dc:title>
  <dc:creator>Hamid Reza</dc:creator>
  <cp:lastModifiedBy>Hamid Reza</cp:lastModifiedBy>
  <cp:revision>20</cp:revision>
  <dcterms:created xsi:type="dcterms:W3CDTF">2019-10-18T18:36:42Z</dcterms:created>
  <dcterms:modified xsi:type="dcterms:W3CDTF">2019-10-19T07:27:36Z</dcterms:modified>
</cp:coreProperties>
</file>