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0" r:id="rId3"/>
  </p:sldMasterIdLst>
  <p:handoutMasterIdLst>
    <p:handoutMasterId r:id="rId39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90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3" r:id="rId30"/>
    <p:sldId id="281" r:id="rId31"/>
    <p:sldId id="282" r:id="rId32"/>
    <p:sldId id="284" r:id="rId33"/>
    <p:sldId id="285" r:id="rId34"/>
    <p:sldId id="286" r:id="rId35"/>
    <p:sldId id="287" r:id="rId36"/>
    <p:sldId id="288" r:id="rId37"/>
    <p:sldId id="28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>
      <p:cViewPr varScale="1">
        <p:scale>
          <a:sx n="102" d="100"/>
          <a:sy n="102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7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7F44CA-6D97-4156-A583-338A36BE615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76414FD-7003-47D0-B7BD-1CB77123F52C}">
      <dgm:prSet phldrT="[Text]" custT="1"/>
      <dgm:spPr/>
      <dgm:t>
        <a:bodyPr/>
        <a:lstStyle/>
        <a:p>
          <a:r>
            <a:rPr lang="fa-IR" sz="1800" dirty="0" smtClean="0">
              <a:cs typeface="B Nazanin" panose="00000400000000000000" pitchFamily="2" charset="-78"/>
            </a:rPr>
            <a:t> ایده </a:t>
          </a:r>
        </a:p>
        <a:p>
          <a:r>
            <a:rPr lang="fa-IR" sz="1800" dirty="0" smtClean="0">
              <a:cs typeface="B Nazanin" panose="00000400000000000000" pitchFamily="2" charset="-78"/>
            </a:rPr>
            <a:t>برند</a:t>
          </a:r>
          <a:endParaRPr lang="en-US" sz="1800" dirty="0">
            <a:cs typeface="B Nazanin" panose="00000400000000000000" pitchFamily="2" charset="-78"/>
          </a:endParaRPr>
        </a:p>
      </dgm:t>
    </dgm:pt>
    <dgm:pt modelId="{02D55CA9-826C-4E2E-8E8A-C8B7F004C4AC}" type="parTrans" cxnId="{7739521F-0AFA-479B-9E62-1AD5535E0AA4}">
      <dgm:prSet/>
      <dgm:spPr/>
      <dgm:t>
        <a:bodyPr/>
        <a:lstStyle/>
        <a:p>
          <a:endParaRPr lang="en-US"/>
        </a:p>
      </dgm:t>
    </dgm:pt>
    <dgm:pt modelId="{7C8AA32B-2693-4BC7-A2C8-44DE5446AACC}" type="sibTrans" cxnId="{7739521F-0AFA-479B-9E62-1AD5535E0AA4}">
      <dgm:prSet/>
      <dgm:spPr/>
      <dgm:t>
        <a:bodyPr/>
        <a:lstStyle/>
        <a:p>
          <a:endParaRPr lang="en-US"/>
        </a:p>
      </dgm:t>
    </dgm:pt>
    <dgm:pt modelId="{7EF13863-87E0-4D0E-A0DD-D2C7ADDED3AA}">
      <dgm:prSet phldrT="[Text]"/>
      <dgm:spPr/>
      <dgm:t>
        <a:bodyPr/>
        <a:lstStyle/>
        <a:p>
          <a:r>
            <a:rPr lang="fa-IR" dirty="0" smtClean="0">
              <a:cs typeface="B Nazanin" panose="00000400000000000000" pitchFamily="2" charset="-78"/>
            </a:rPr>
            <a:t>مزایای عملی </a:t>
          </a:r>
          <a:endParaRPr lang="en-US" dirty="0">
            <a:cs typeface="B Nazanin" panose="00000400000000000000" pitchFamily="2" charset="-78"/>
          </a:endParaRPr>
        </a:p>
      </dgm:t>
    </dgm:pt>
    <dgm:pt modelId="{8FD7BDE4-944E-47FB-9E21-82898AF191D1}" type="parTrans" cxnId="{05B2A540-99D0-4C56-AF1B-E2E267C5E94D}">
      <dgm:prSet/>
      <dgm:spPr/>
      <dgm:t>
        <a:bodyPr/>
        <a:lstStyle/>
        <a:p>
          <a:endParaRPr lang="en-US"/>
        </a:p>
      </dgm:t>
    </dgm:pt>
    <dgm:pt modelId="{0AEBE34F-6CFD-401C-B1E2-2E15CA23252C}" type="sibTrans" cxnId="{05B2A540-99D0-4C56-AF1B-E2E267C5E94D}">
      <dgm:prSet/>
      <dgm:spPr/>
      <dgm:t>
        <a:bodyPr/>
        <a:lstStyle/>
        <a:p>
          <a:endParaRPr lang="en-US"/>
        </a:p>
      </dgm:t>
    </dgm:pt>
    <dgm:pt modelId="{F4B5D81C-1CA5-4380-ACC4-39565C9B9991}">
      <dgm:prSet phldrT="[Text]"/>
      <dgm:spPr/>
      <dgm:t>
        <a:bodyPr/>
        <a:lstStyle/>
        <a:p>
          <a:r>
            <a:rPr lang="fa-IR" dirty="0" smtClean="0">
              <a:cs typeface="B Nazanin" panose="00000400000000000000" pitchFamily="2" charset="-78"/>
            </a:rPr>
            <a:t>مشخصه ها و خواص</a:t>
          </a:r>
          <a:endParaRPr lang="en-US" dirty="0">
            <a:cs typeface="B Nazanin" panose="00000400000000000000" pitchFamily="2" charset="-78"/>
          </a:endParaRPr>
        </a:p>
      </dgm:t>
    </dgm:pt>
    <dgm:pt modelId="{9353DCF2-A888-4514-A96E-DA12DA4109CD}" type="parTrans" cxnId="{608BB784-8906-4E01-9124-4BCCC90A9001}">
      <dgm:prSet/>
      <dgm:spPr/>
      <dgm:t>
        <a:bodyPr/>
        <a:lstStyle/>
        <a:p>
          <a:endParaRPr lang="en-US"/>
        </a:p>
      </dgm:t>
    </dgm:pt>
    <dgm:pt modelId="{4661F761-8EEF-4A83-9F29-D2F33C02BE7F}" type="sibTrans" cxnId="{608BB784-8906-4E01-9124-4BCCC90A9001}">
      <dgm:prSet/>
      <dgm:spPr/>
      <dgm:t>
        <a:bodyPr/>
        <a:lstStyle/>
        <a:p>
          <a:endParaRPr lang="en-US"/>
        </a:p>
      </dgm:t>
    </dgm:pt>
    <dgm:pt modelId="{E6D13935-4CEC-41DA-A884-FEEF903D54C2}">
      <dgm:prSet phldrT="[Text]"/>
      <dgm:spPr/>
      <dgm:t>
        <a:bodyPr/>
        <a:lstStyle/>
        <a:p>
          <a:r>
            <a:rPr lang="fa-IR" dirty="0" smtClean="0">
              <a:cs typeface="B Nazanin" panose="00000400000000000000" pitchFamily="2" charset="-78"/>
            </a:rPr>
            <a:t>محصول/شخصیتها</a:t>
          </a:r>
          <a:endParaRPr lang="en-US" dirty="0">
            <a:cs typeface="B Nazanin" panose="00000400000000000000" pitchFamily="2" charset="-78"/>
          </a:endParaRPr>
        </a:p>
      </dgm:t>
    </dgm:pt>
    <dgm:pt modelId="{60993A02-E3DA-4983-A4D2-A8F2E98C4A14}" type="parTrans" cxnId="{8FE1F13E-0624-45D0-B9C6-C0994E100C33}">
      <dgm:prSet/>
      <dgm:spPr/>
      <dgm:t>
        <a:bodyPr/>
        <a:lstStyle/>
        <a:p>
          <a:endParaRPr lang="en-US"/>
        </a:p>
      </dgm:t>
    </dgm:pt>
    <dgm:pt modelId="{6C386D34-5448-4B0F-8BB2-3B676E85BE67}" type="sibTrans" cxnId="{8FE1F13E-0624-45D0-B9C6-C0994E100C33}">
      <dgm:prSet/>
      <dgm:spPr/>
      <dgm:t>
        <a:bodyPr/>
        <a:lstStyle/>
        <a:p>
          <a:endParaRPr lang="en-US"/>
        </a:p>
      </dgm:t>
    </dgm:pt>
    <dgm:pt modelId="{D449B86B-C66F-4DF2-A4F4-A5B1E152993F}">
      <dgm:prSet phldrT="[Text]"/>
      <dgm:spPr/>
      <dgm:t>
        <a:bodyPr/>
        <a:lstStyle/>
        <a:p>
          <a:r>
            <a:rPr lang="fa-IR" dirty="0" smtClean="0">
              <a:cs typeface="B Nazanin" panose="00000400000000000000" pitchFamily="2" charset="-78"/>
            </a:rPr>
            <a:t>مزایای هیجانی</a:t>
          </a:r>
          <a:endParaRPr lang="en-US" dirty="0">
            <a:cs typeface="B Nazanin" panose="00000400000000000000" pitchFamily="2" charset="-78"/>
          </a:endParaRPr>
        </a:p>
      </dgm:t>
    </dgm:pt>
    <dgm:pt modelId="{9FBF0956-D421-498B-8508-BE8E34A99768}" type="parTrans" cxnId="{26C7F50C-58CA-4B37-9108-A13E24C76406}">
      <dgm:prSet/>
      <dgm:spPr/>
      <dgm:t>
        <a:bodyPr/>
        <a:lstStyle/>
        <a:p>
          <a:endParaRPr lang="en-US"/>
        </a:p>
      </dgm:t>
    </dgm:pt>
    <dgm:pt modelId="{3FBC15BE-52A1-4EEF-88FD-3218FAF896BF}" type="sibTrans" cxnId="{26C7F50C-58CA-4B37-9108-A13E24C76406}">
      <dgm:prSet/>
      <dgm:spPr/>
      <dgm:t>
        <a:bodyPr/>
        <a:lstStyle/>
        <a:p>
          <a:endParaRPr lang="en-US"/>
        </a:p>
      </dgm:t>
    </dgm:pt>
    <dgm:pt modelId="{B37CBBE8-03C5-4CD8-87D8-7EBEDBF9E689}" type="pres">
      <dgm:prSet presAssocID="{997F44CA-6D97-4156-A583-338A36BE615E}" presName="Name0" presStyleCnt="0">
        <dgm:presLayoutVars>
          <dgm:dir/>
          <dgm:animLvl val="lvl"/>
          <dgm:resizeHandles val="exact"/>
        </dgm:presLayoutVars>
      </dgm:prSet>
      <dgm:spPr/>
    </dgm:pt>
    <dgm:pt modelId="{7C75572E-452B-4675-B418-8E7FD34B61B9}" type="pres">
      <dgm:prSet presAssocID="{976414FD-7003-47D0-B7BD-1CB77123F52C}" presName="Name8" presStyleCnt="0"/>
      <dgm:spPr/>
    </dgm:pt>
    <dgm:pt modelId="{DD4EF660-FA2D-43B2-8349-618386FACD8D}" type="pres">
      <dgm:prSet presAssocID="{976414FD-7003-47D0-B7BD-1CB77123F52C}" presName="level" presStyleLbl="node1" presStyleIdx="0" presStyleCnt="5" custScaleX="101231" custScaleY="49425" custLinFactNeighborX="58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F5D03-BDAE-4550-9DE0-BA7529D8F45D}" type="pres">
      <dgm:prSet presAssocID="{976414FD-7003-47D0-B7BD-1CB77123F52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6E0196-CB2B-4345-AA09-72383307C874}" type="pres">
      <dgm:prSet presAssocID="{E6D13935-4CEC-41DA-A884-FEEF903D54C2}" presName="Name8" presStyleCnt="0"/>
      <dgm:spPr/>
    </dgm:pt>
    <dgm:pt modelId="{272AD5A8-DCD9-49E5-A9BA-7A9DA047048E}" type="pres">
      <dgm:prSet presAssocID="{E6D13935-4CEC-41DA-A884-FEEF903D54C2}" presName="level" presStyleLbl="node1" presStyleIdx="1" presStyleCnt="5" custScaleY="4158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E68D9-FFA8-443C-A538-7A0FBFE2BB6F}" type="pres">
      <dgm:prSet presAssocID="{E6D13935-4CEC-41DA-A884-FEEF903D54C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355E8-972D-4F12-AE8A-2C34932AB308}" type="pres">
      <dgm:prSet presAssocID="{D449B86B-C66F-4DF2-A4F4-A5B1E152993F}" presName="Name8" presStyleCnt="0"/>
      <dgm:spPr/>
    </dgm:pt>
    <dgm:pt modelId="{AED01C45-1AC8-4724-8FC8-7CFC6AE91CEC}" type="pres">
      <dgm:prSet presAssocID="{D449B86B-C66F-4DF2-A4F4-A5B1E152993F}" presName="level" presStyleLbl="node1" presStyleIdx="2" presStyleCnt="5" custScaleY="46519" custLinFactNeighborX="-106" custLinFactNeighborY="-132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FBF06F-DAB4-401C-9531-732181D0A8DC}" type="pres">
      <dgm:prSet presAssocID="{D449B86B-C66F-4DF2-A4F4-A5B1E152993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656E65-AC89-4352-B11A-779EF26B2C3F}" type="pres">
      <dgm:prSet presAssocID="{7EF13863-87E0-4D0E-A0DD-D2C7ADDED3AA}" presName="Name8" presStyleCnt="0"/>
      <dgm:spPr/>
    </dgm:pt>
    <dgm:pt modelId="{150D6468-E054-4968-B5FA-7F1AB4C940A8}" type="pres">
      <dgm:prSet presAssocID="{7EF13863-87E0-4D0E-A0DD-D2C7ADDED3AA}" presName="level" presStyleLbl="node1" presStyleIdx="3" presStyleCnt="5" custScaleY="3770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AE85AA-13C8-4ADD-86DA-66220325CA0F}" type="pres">
      <dgm:prSet presAssocID="{7EF13863-87E0-4D0E-A0DD-D2C7ADDED3A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331BEC-6A24-420F-8320-08C1782A91A5}" type="pres">
      <dgm:prSet presAssocID="{F4B5D81C-1CA5-4380-ACC4-39565C9B9991}" presName="Name8" presStyleCnt="0"/>
      <dgm:spPr/>
    </dgm:pt>
    <dgm:pt modelId="{1E41F1E8-52BC-4AA4-B95B-11A72EDDBD07}" type="pres">
      <dgm:prSet presAssocID="{F4B5D81C-1CA5-4380-ACC4-39565C9B9991}" presName="level" presStyleLbl="node1" presStyleIdx="4" presStyleCnt="5" custScaleY="4359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7D7A7-0F5A-4A76-831B-676268755E6B}" type="pres">
      <dgm:prSet presAssocID="{F4B5D81C-1CA5-4380-ACC4-39565C9B999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429117-8ABA-4523-B91B-3654ADC4D541}" type="presOf" srcId="{997F44CA-6D97-4156-A583-338A36BE615E}" destId="{B37CBBE8-03C5-4CD8-87D8-7EBEDBF9E689}" srcOrd="0" destOrd="0" presId="urn:microsoft.com/office/officeart/2005/8/layout/pyramid1"/>
    <dgm:cxn modelId="{5FB93B66-B7B9-4990-81FD-E07A2E214817}" type="presOf" srcId="{D449B86B-C66F-4DF2-A4F4-A5B1E152993F}" destId="{AED01C45-1AC8-4724-8FC8-7CFC6AE91CEC}" srcOrd="0" destOrd="0" presId="urn:microsoft.com/office/officeart/2005/8/layout/pyramid1"/>
    <dgm:cxn modelId="{7739521F-0AFA-479B-9E62-1AD5535E0AA4}" srcId="{997F44CA-6D97-4156-A583-338A36BE615E}" destId="{976414FD-7003-47D0-B7BD-1CB77123F52C}" srcOrd="0" destOrd="0" parTransId="{02D55CA9-826C-4E2E-8E8A-C8B7F004C4AC}" sibTransId="{7C8AA32B-2693-4BC7-A2C8-44DE5446AACC}"/>
    <dgm:cxn modelId="{26C7F50C-58CA-4B37-9108-A13E24C76406}" srcId="{997F44CA-6D97-4156-A583-338A36BE615E}" destId="{D449B86B-C66F-4DF2-A4F4-A5B1E152993F}" srcOrd="2" destOrd="0" parTransId="{9FBF0956-D421-498B-8508-BE8E34A99768}" sibTransId="{3FBC15BE-52A1-4EEF-88FD-3218FAF896BF}"/>
    <dgm:cxn modelId="{46A5E142-3B24-43B8-865A-C7F8B1BA0AF9}" type="presOf" srcId="{E6D13935-4CEC-41DA-A884-FEEF903D54C2}" destId="{AF6E68D9-FFA8-443C-A538-7A0FBFE2BB6F}" srcOrd="1" destOrd="0" presId="urn:microsoft.com/office/officeart/2005/8/layout/pyramid1"/>
    <dgm:cxn modelId="{AF58C895-C5FA-45F2-9311-AC141B378C50}" type="presOf" srcId="{7EF13863-87E0-4D0E-A0DD-D2C7ADDED3AA}" destId="{150D6468-E054-4968-B5FA-7F1AB4C940A8}" srcOrd="0" destOrd="0" presId="urn:microsoft.com/office/officeart/2005/8/layout/pyramid1"/>
    <dgm:cxn modelId="{608BB784-8906-4E01-9124-4BCCC90A9001}" srcId="{997F44CA-6D97-4156-A583-338A36BE615E}" destId="{F4B5D81C-1CA5-4380-ACC4-39565C9B9991}" srcOrd="4" destOrd="0" parTransId="{9353DCF2-A888-4514-A96E-DA12DA4109CD}" sibTransId="{4661F761-8EEF-4A83-9F29-D2F33C02BE7F}"/>
    <dgm:cxn modelId="{297C872C-BFC2-4AC5-953E-8D99064A1800}" type="presOf" srcId="{E6D13935-4CEC-41DA-A884-FEEF903D54C2}" destId="{272AD5A8-DCD9-49E5-A9BA-7A9DA047048E}" srcOrd="0" destOrd="0" presId="urn:microsoft.com/office/officeart/2005/8/layout/pyramid1"/>
    <dgm:cxn modelId="{B3B3C766-BF59-4A4B-A967-4B921C954E87}" type="presOf" srcId="{976414FD-7003-47D0-B7BD-1CB77123F52C}" destId="{D93F5D03-BDAE-4550-9DE0-BA7529D8F45D}" srcOrd="1" destOrd="0" presId="urn:microsoft.com/office/officeart/2005/8/layout/pyramid1"/>
    <dgm:cxn modelId="{03D83167-F1D7-4432-9410-85BE383230E5}" type="presOf" srcId="{976414FD-7003-47D0-B7BD-1CB77123F52C}" destId="{DD4EF660-FA2D-43B2-8349-618386FACD8D}" srcOrd="0" destOrd="0" presId="urn:microsoft.com/office/officeart/2005/8/layout/pyramid1"/>
    <dgm:cxn modelId="{541D26EC-C08F-4B7A-A9C7-0E5FBEF2E07C}" type="presOf" srcId="{F4B5D81C-1CA5-4380-ACC4-39565C9B9991}" destId="{1E41F1E8-52BC-4AA4-B95B-11A72EDDBD07}" srcOrd="0" destOrd="0" presId="urn:microsoft.com/office/officeart/2005/8/layout/pyramid1"/>
    <dgm:cxn modelId="{F18BBB75-5162-4BDE-A3FE-AE91FA1C2BA5}" type="presOf" srcId="{D449B86B-C66F-4DF2-A4F4-A5B1E152993F}" destId="{D4FBF06F-DAB4-401C-9531-732181D0A8DC}" srcOrd="1" destOrd="0" presId="urn:microsoft.com/office/officeart/2005/8/layout/pyramid1"/>
    <dgm:cxn modelId="{993C9ACC-9878-4C13-B440-C0B56DB7AA22}" type="presOf" srcId="{F4B5D81C-1CA5-4380-ACC4-39565C9B9991}" destId="{9327D7A7-0F5A-4A76-831B-676268755E6B}" srcOrd="1" destOrd="0" presId="urn:microsoft.com/office/officeart/2005/8/layout/pyramid1"/>
    <dgm:cxn modelId="{8FE1F13E-0624-45D0-B9C6-C0994E100C33}" srcId="{997F44CA-6D97-4156-A583-338A36BE615E}" destId="{E6D13935-4CEC-41DA-A884-FEEF903D54C2}" srcOrd="1" destOrd="0" parTransId="{60993A02-E3DA-4983-A4D2-A8F2E98C4A14}" sibTransId="{6C386D34-5448-4B0F-8BB2-3B676E85BE67}"/>
    <dgm:cxn modelId="{05B2A540-99D0-4C56-AF1B-E2E267C5E94D}" srcId="{997F44CA-6D97-4156-A583-338A36BE615E}" destId="{7EF13863-87E0-4D0E-A0DD-D2C7ADDED3AA}" srcOrd="3" destOrd="0" parTransId="{8FD7BDE4-944E-47FB-9E21-82898AF191D1}" sibTransId="{0AEBE34F-6CFD-401C-B1E2-2E15CA23252C}"/>
    <dgm:cxn modelId="{C2840F6A-6065-4F27-83F4-D3D49ECF45A8}" type="presOf" srcId="{7EF13863-87E0-4D0E-A0DD-D2C7ADDED3AA}" destId="{F3AE85AA-13C8-4ADD-86DA-66220325CA0F}" srcOrd="1" destOrd="0" presId="urn:microsoft.com/office/officeart/2005/8/layout/pyramid1"/>
    <dgm:cxn modelId="{D17F5706-74CC-4465-8258-D1B95E43A4A1}" type="presParOf" srcId="{B37CBBE8-03C5-4CD8-87D8-7EBEDBF9E689}" destId="{7C75572E-452B-4675-B418-8E7FD34B61B9}" srcOrd="0" destOrd="0" presId="urn:microsoft.com/office/officeart/2005/8/layout/pyramid1"/>
    <dgm:cxn modelId="{E7A51D55-4BB9-4006-87D3-66D958AA0F35}" type="presParOf" srcId="{7C75572E-452B-4675-B418-8E7FD34B61B9}" destId="{DD4EF660-FA2D-43B2-8349-618386FACD8D}" srcOrd="0" destOrd="0" presId="urn:microsoft.com/office/officeart/2005/8/layout/pyramid1"/>
    <dgm:cxn modelId="{DF7BB5E3-27D0-41DB-86F0-D217761D14B1}" type="presParOf" srcId="{7C75572E-452B-4675-B418-8E7FD34B61B9}" destId="{D93F5D03-BDAE-4550-9DE0-BA7529D8F45D}" srcOrd="1" destOrd="0" presId="urn:microsoft.com/office/officeart/2005/8/layout/pyramid1"/>
    <dgm:cxn modelId="{515A61C8-CD89-4E31-B5C4-92D7A330D7CF}" type="presParOf" srcId="{B37CBBE8-03C5-4CD8-87D8-7EBEDBF9E689}" destId="{176E0196-CB2B-4345-AA09-72383307C874}" srcOrd="1" destOrd="0" presId="urn:microsoft.com/office/officeart/2005/8/layout/pyramid1"/>
    <dgm:cxn modelId="{9FF8D13D-F0B3-4DC1-9910-F453F7E8A563}" type="presParOf" srcId="{176E0196-CB2B-4345-AA09-72383307C874}" destId="{272AD5A8-DCD9-49E5-A9BA-7A9DA047048E}" srcOrd="0" destOrd="0" presId="urn:microsoft.com/office/officeart/2005/8/layout/pyramid1"/>
    <dgm:cxn modelId="{7959899C-8186-4FA6-81BB-52FD9C0645E7}" type="presParOf" srcId="{176E0196-CB2B-4345-AA09-72383307C874}" destId="{AF6E68D9-FFA8-443C-A538-7A0FBFE2BB6F}" srcOrd="1" destOrd="0" presId="urn:microsoft.com/office/officeart/2005/8/layout/pyramid1"/>
    <dgm:cxn modelId="{D59C160C-629A-412A-92B8-3FFDE362416E}" type="presParOf" srcId="{B37CBBE8-03C5-4CD8-87D8-7EBEDBF9E689}" destId="{A57355E8-972D-4F12-AE8A-2C34932AB308}" srcOrd="2" destOrd="0" presId="urn:microsoft.com/office/officeart/2005/8/layout/pyramid1"/>
    <dgm:cxn modelId="{7E86EA09-01E6-45A1-976D-B98E6D2A74D2}" type="presParOf" srcId="{A57355E8-972D-4F12-AE8A-2C34932AB308}" destId="{AED01C45-1AC8-4724-8FC8-7CFC6AE91CEC}" srcOrd="0" destOrd="0" presId="urn:microsoft.com/office/officeart/2005/8/layout/pyramid1"/>
    <dgm:cxn modelId="{BA2C5B7D-A250-4CC9-9278-F359D8E63E8A}" type="presParOf" srcId="{A57355E8-972D-4F12-AE8A-2C34932AB308}" destId="{D4FBF06F-DAB4-401C-9531-732181D0A8DC}" srcOrd="1" destOrd="0" presId="urn:microsoft.com/office/officeart/2005/8/layout/pyramid1"/>
    <dgm:cxn modelId="{1ABA2AA9-373B-4CFE-8885-DA08E774365C}" type="presParOf" srcId="{B37CBBE8-03C5-4CD8-87D8-7EBEDBF9E689}" destId="{FE656E65-AC89-4352-B11A-779EF26B2C3F}" srcOrd="3" destOrd="0" presId="urn:microsoft.com/office/officeart/2005/8/layout/pyramid1"/>
    <dgm:cxn modelId="{9F4E2FBF-D6DB-4421-9D53-B13D4D7CCE8E}" type="presParOf" srcId="{FE656E65-AC89-4352-B11A-779EF26B2C3F}" destId="{150D6468-E054-4968-B5FA-7F1AB4C940A8}" srcOrd="0" destOrd="0" presId="urn:microsoft.com/office/officeart/2005/8/layout/pyramid1"/>
    <dgm:cxn modelId="{E37618C8-4E1F-496C-9EB4-B1A5104F563B}" type="presParOf" srcId="{FE656E65-AC89-4352-B11A-779EF26B2C3F}" destId="{F3AE85AA-13C8-4ADD-86DA-66220325CA0F}" srcOrd="1" destOrd="0" presId="urn:microsoft.com/office/officeart/2005/8/layout/pyramid1"/>
    <dgm:cxn modelId="{F222310A-D256-4B45-B4EA-747D7906DF0B}" type="presParOf" srcId="{B37CBBE8-03C5-4CD8-87D8-7EBEDBF9E689}" destId="{3F331BEC-6A24-420F-8320-08C1782A91A5}" srcOrd="4" destOrd="0" presId="urn:microsoft.com/office/officeart/2005/8/layout/pyramid1"/>
    <dgm:cxn modelId="{FC35DD47-9AC9-49C7-8639-376073A47A6A}" type="presParOf" srcId="{3F331BEC-6A24-420F-8320-08C1782A91A5}" destId="{1E41F1E8-52BC-4AA4-B95B-11A72EDDBD07}" srcOrd="0" destOrd="0" presId="urn:microsoft.com/office/officeart/2005/8/layout/pyramid1"/>
    <dgm:cxn modelId="{B925D8C6-49E4-47E8-86F1-4BF23D8EF4E8}" type="presParOf" srcId="{3F331BEC-6A24-420F-8320-08C1782A91A5}" destId="{9327D7A7-0F5A-4A76-831B-676268755E6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4EF660-FA2D-43B2-8349-618386FACD8D}">
      <dsp:nvSpPr>
        <dsp:cNvPr id="0" name=""/>
        <dsp:cNvSpPr/>
      </dsp:nvSpPr>
      <dsp:spPr>
        <a:xfrm>
          <a:off x="1887306" y="0"/>
          <a:ext cx="1115029" cy="1159914"/>
        </a:xfrm>
        <a:prstGeom prst="trapezoid">
          <a:avLst>
            <a:gd name="adj" fmla="val 4939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anose="00000400000000000000" pitchFamily="2" charset="-78"/>
            </a:rPr>
            <a:t> ایده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Nazanin" panose="00000400000000000000" pitchFamily="2" charset="-78"/>
            </a:rPr>
            <a:t>برند</a:t>
          </a:r>
          <a:endParaRPr lang="en-US" sz="1800" kern="1200" dirty="0">
            <a:cs typeface="B Nazanin" panose="00000400000000000000" pitchFamily="2" charset="-78"/>
          </a:endParaRPr>
        </a:p>
      </dsp:txBody>
      <dsp:txXfrm>
        <a:off x="1887306" y="0"/>
        <a:ext cx="1115029" cy="1159914"/>
      </dsp:txXfrm>
    </dsp:sp>
    <dsp:sp modelId="{272AD5A8-DCD9-49E5-A9BA-7A9DA047048E}">
      <dsp:nvSpPr>
        <dsp:cNvPr id="0" name=""/>
        <dsp:cNvSpPr/>
      </dsp:nvSpPr>
      <dsp:spPr>
        <a:xfrm>
          <a:off x="1424311" y="1159914"/>
          <a:ext cx="2028176" cy="975876"/>
        </a:xfrm>
        <a:prstGeom prst="trapezoid">
          <a:avLst>
            <a:gd name="adj" fmla="val 4748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cs typeface="B Nazanin" panose="00000400000000000000" pitchFamily="2" charset="-78"/>
            </a:rPr>
            <a:t>محصول/شخصیتها</a:t>
          </a:r>
          <a:endParaRPr lang="en-US" sz="2200" kern="1200" dirty="0">
            <a:cs typeface="B Nazanin" panose="00000400000000000000" pitchFamily="2" charset="-78"/>
          </a:endParaRPr>
        </a:p>
      </dsp:txBody>
      <dsp:txXfrm>
        <a:off x="1779242" y="1159914"/>
        <a:ext cx="1318314" cy="975876"/>
      </dsp:txXfrm>
    </dsp:sp>
    <dsp:sp modelId="{AED01C45-1AC8-4724-8FC8-7CFC6AE91CEC}">
      <dsp:nvSpPr>
        <dsp:cNvPr id="0" name=""/>
        <dsp:cNvSpPr/>
      </dsp:nvSpPr>
      <dsp:spPr>
        <a:xfrm>
          <a:off x="902709" y="2104742"/>
          <a:ext cx="3064884" cy="1091715"/>
        </a:xfrm>
        <a:prstGeom prst="trapezoid">
          <a:avLst>
            <a:gd name="adj" fmla="val 4748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cs typeface="B Nazanin" panose="00000400000000000000" pitchFamily="2" charset="-78"/>
            </a:rPr>
            <a:t>مزایای هیجانی</a:t>
          </a:r>
          <a:endParaRPr lang="en-US" sz="2200" kern="1200" dirty="0">
            <a:cs typeface="B Nazanin" panose="00000400000000000000" pitchFamily="2" charset="-78"/>
          </a:endParaRPr>
        </a:p>
      </dsp:txBody>
      <dsp:txXfrm>
        <a:off x="1439063" y="2104742"/>
        <a:ext cx="1992174" cy="1091715"/>
      </dsp:txXfrm>
    </dsp:sp>
    <dsp:sp modelId="{150D6468-E054-4968-B5FA-7F1AB4C940A8}">
      <dsp:nvSpPr>
        <dsp:cNvPr id="0" name=""/>
        <dsp:cNvSpPr/>
      </dsp:nvSpPr>
      <dsp:spPr>
        <a:xfrm>
          <a:off x="485805" y="3227506"/>
          <a:ext cx="3905188" cy="884890"/>
        </a:xfrm>
        <a:prstGeom prst="trapezoid">
          <a:avLst>
            <a:gd name="adj" fmla="val 4748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cs typeface="B Nazanin" panose="00000400000000000000" pitchFamily="2" charset="-78"/>
            </a:rPr>
            <a:t>مزایای عملی </a:t>
          </a:r>
          <a:endParaRPr lang="en-US" sz="2200" kern="1200" dirty="0">
            <a:cs typeface="B Nazanin" panose="00000400000000000000" pitchFamily="2" charset="-78"/>
          </a:endParaRPr>
        </a:p>
      </dsp:txBody>
      <dsp:txXfrm>
        <a:off x="1169213" y="3227506"/>
        <a:ext cx="2538372" cy="884890"/>
      </dsp:txXfrm>
    </dsp:sp>
    <dsp:sp modelId="{1E41F1E8-52BC-4AA4-B95B-11A72EDDBD07}">
      <dsp:nvSpPr>
        <dsp:cNvPr id="0" name=""/>
        <dsp:cNvSpPr/>
      </dsp:nvSpPr>
      <dsp:spPr>
        <a:xfrm>
          <a:off x="0" y="4112397"/>
          <a:ext cx="4876800" cy="1023165"/>
        </a:xfrm>
        <a:prstGeom prst="trapezoid">
          <a:avLst>
            <a:gd name="adj" fmla="val 4748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cs typeface="B Nazanin" panose="00000400000000000000" pitchFamily="2" charset="-78"/>
            </a:rPr>
            <a:t>مشخصه ها و خواص</a:t>
          </a:r>
          <a:endParaRPr lang="en-US" sz="2200" kern="1200" dirty="0">
            <a:cs typeface="B Nazanin" panose="00000400000000000000" pitchFamily="2" charset="-78"/>
          </a:endParaRPr>
        </a:p>
      </dsp:txBody>
      <dsp:txXfrm>
        <a:off x="853439" y="4112397"/>
        <a:ext cx="3169920" cy="1023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FF8FC-8473-4DFD-87CC-D576DA80B410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22161-F0FA-48FB-AB7F-FA9B9B1E1F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6886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7"/>
          <p:cNvSpPr>
            <a:spLocks/>
          </p:cNvSpPr>
          <p:nvPr userDrawn="1"/>
        </p:nvSpPr>
        <p:spPr bwMode="auto">
          <a:xfrm>
            <a:off x="-38100" y="463550"/>
            <a:ext cx="9182100" cy="6419850"/>
          </a:xfrm>
          <a:custGeom>
            <a:avLst/>
            <a:gdLst/>
            <a:ahLst/>
            <a:cxnLst>
              <a:cxn ang="0">
                <a:pos x="17280" y="12123"/>
              </a:cxn>
              <a:cxn ang="0">
                <a:pos x="0" y="12132"/>
              </a:cxn>
              <a:cxn ang="0">
                <a:pos x="2" y="4163"/>
              </a:cxn>
              <a:cxn ang="0">
                <a:pos x="262" y="3633"/>
              </a:cxn>
              <a:cxn ang="0">
                <a:pos x="567" y="3147"/>
              </a:cxn>
              <a:cxn ang="0">
                <a:pos x="912" y="2704"/>
              </a:cxn>
              <a:cxn ang="0">
                <a:pos x="1295" y="2299"/>
              </a:cxn>
              <a:cxn ang="0">
                <a:pos x="1714" y="1931"/>
              </a:cxn>
              <a:cxn ang="0">
                <a:pos x="2166" y="1602"/>
              </a:cxn>
              <a:cxn ang="0">
                <a:pos x="2649" y="1308"/>
              </a:cxn>
              <a:cxn ang="0">
                <a:pos x="3160" y="1048"/>
              </a:cxn>
              <a:cxn ang="0">
                <a:pos x="3696" y="820"/>
              </a:cxn>
              <a:cxn ang="0">
                <a:pos x="4255" y="623"/>
              </a:cxn>
              <a:cxn ang="0">
                <a:pos x="4835" y="457"/>
              </a:cxn>
              <a:cxn ang="0">
                <a:pos x="5433" y="319"/>
              </a:cxn>
              <a:cxn ang="0">
                <a:pos x="6047" y="207"/>
              </a:cxn>
              <a:cxn ang="0">
                <a:pos x="6673" y="121"/>
              </a:cxn>
              <a:cxn ang="0">
                <a:pos x="7311" y="59"/>
              </a:cxn>
              <a:cxn ang="0">
                <a:pos x="7955" y="19"/>
              </a:cxn>
              <a:cxn ang="0">
                <a:pos x="8605" y="0"/>
              </a:cxn>
              <a:cxn ang="0">
                <a:pos x="9259" y="1"/>
              </a:cxn>
              <a:cxn ang="0">
                <a:pos x="9911" y="20"/>
              </a:cxn>
              <a:cxn ang="0">
                <a:pos x="10562" y="55"/>
              </a:cxn>
              <a:cxn ang="0">
                <a:pos x="11209" y="107"/>
              </a:cxn>
              <a:cxn ang="0">
                <a:pos x="11848" y="172"/>
              </a:cxn>
              <a:cxn ang="0">
                <a:pos x="12477" y="250"/>
              </a:cxn>
              <a:cxn ang="0">
                <a:pos x="13094" y="338"/>
              </a:cxn>
              <a:cxn ang="0">
                <a:pos x="13695" y="435"/>
              </a:cxn>
              <a:cxn ang="0">
                <a:pos x="14280" y="542"/>
              </a:cxn>
              <a:cxn ang="0">
                <a:pos x="14845" y="655"/>
              </a:cxn>
              <a:cxn ang="0">
                <a:pos x="15387" y="772"/>
              </a:cxn>
              <a:cxn ang="0">
                <a:pos x="15904" y="894"/>
              </a:cxn>
              <a:cxn ang="0">
                <a:pos x="16393" y="1019"/>
              </a:cxn>
              <a:cxn ang="0">
                <a:pos x="16853" y="1144"/>
              </a:cxn>
              <a:cxn ang="0">
                <a:pos x="17280" y="1268"/>
              </a:cxn>
              <a:cxn ang="0">
                <a:pos x="17280" y="1980"/>
              </a:cxn>
              <a:cxn ang="0">
                <a:pos x="17280" y="2678"/>
              </a:cxn>
              <a:cxn ang="0">
                <a:pos x="17280" y="3364"/>
              </a:cxn>
              <a:cxn ang="0">
                <a:pos x="17280" y="4043"/>
              </a:cxn>
              <a:cxn ang="0">
                <a:pos x="17280" y="4712"/>
              </a:cxn>
              <a:cxn ang="0">
                <a:pos x="17280" y="5377"/>
              </a:cxn>
              <a:cxn ang="0">
                <a:pos x="17280" y="6038"/>
              </a:cxn>
              <a:cxn ang="0">
                <a:pos x="17280" y="6696"/>
              </a:cxn>
              <a:cxn ang="0">
                <a:pos x="17280" y="7355"/>
              </a:cxn>
              <a:cxn ang="0">
                <a:pos x="17280" y="8015"/>
              </a:cxn>
              <a:cxn ang="0">
                <a:pos x="17280" y="8680"/>
              </a:cxn>
              <a:cxn ang="0">
                <a:pos x="17280" y="9350"/>
              </a:cxn>
              <a:cxn ang="0">
                <a:pos x="17280" y="10027"/>
              </a:cxn>
              <a:cxn ang="0">
                <a:pos x="17280" y="10714"/>
              </a:cxn>
              <a:cxn ang="0">
                <a:pos x="17280" y="11413"/>
              </a:cxn>
              <a:cxn ang="0">
                <a:pos x="17280" y="12123"/>
              </a:cxn>
            </a:cxnLst>
            <a:rect l="0" t="0" r="r" b="b"/>
            <a:pathLst>
              <a:path w="17280" h="12132">
                <a:moveTo>
                  <a:pt x="17280" y="12123"/>
                </a:moveTo>
                <a:lnTo>
                  <a:pt x="0" y="12132"/>
                </a:lnTo>
                <a:lnTo>
                  <a:pt x="2" y="4163"/>
                </a:lnTo>
                <a:lnTo>
                  <a:pt x="262" y="3633"/>
                </a:lnTo>
                <a:lnTo>
                  <a:pt x="567" y="3147"/>
                </a:lnTo>
                <a:lnTo>
                  <a:pt x="912" y="2704"/>
                </a:lnTo>
                <a:lnTo>
                  <a:pt x="1295" y="2299"/>
                </a:lnTo>
                <a:lnTo>
                  <a:pt x="1714" y="1931"/>
                </a:lnTo>
                <a:lnTo>
                  <a:pt x="2166" y="1602"/>
                </a:lnTo>
                <a:lnTo>
                  <a:pt x="2649" y="1308"/>
                </a:lnTo>
                <a:lnTo>
                  <a:pt x="3160" y="1048"/>
                </a:lnTo>
                <a:lnTo>
                  <a:pt x="3696" y="820"/>
                </a:lnTo>
                <a:lnTo>
                  <a:pt x="4255" y="623"/>
                </a:lnTo>
                <a:lnTo>
                  <a:pt x="4835" y="457"/>
                </a:lnTo>
                <a:lnTo>
                  <a:pt x="5433" y="319"/>
                </a:lnTo>
                <a:lnTo>
                  <a:pt x="6047" y="207"/>
                </a:lnTo>
                <a:lnTo>
                  <a:pt x="6673" y="121"/>
                </a:lnTo>
                <a:lnTo>
                  <a:pt x="7311" y="59"/>
                </a:lnTo>
                <a:lnTo>
                  <a:pt x="7955" y="19"/>
                </a:lnTo>
                <a:lnTo>
                  <a:pt x="8605" y="0"/>
                </a:lnTo>
                <a:lnTo>
                  <a:pt x="9259" y="1"/>
                </a:lnTo>
                <a:lnTo>
                  <a:pt x="9911" y="20"/>
                </a:lnTo>
                <a:lnTo>
                  <a:pt x="10562" y="55"/>
                </a:lnTo>
                <a:lnTo>
                  <a:pt x="11209" y="107"/>
                </a:lnTo>
                <a:lnTo>
                  <a:pt x="11848" y="172"/>
                </a:lnTo>
                <a:lnTo>
                  <a:pt x="12477" y="250"/>
                </a:lnTo>
                <a:lnTo>
                  <a:pt x="13094" y="338"/>
                </a:lnTo>
                <a:lnTo>
                  <a:pt x="13695" y="435"/>
                </a:lnTo>
                <a:lnTo>
                  <a:pt x="14280" y="542"/>
                </a:lnTo>
                <a:lnTo>
                  <a:pt x="14845" y="655"/>
                </a:lnTo>
                <a:lnTo>
                  <a:pt x="15387" y="772"/>
                </a:lnTo>
                <a:lnTo>
                  <a:pt x="15904" y="894"/>
                </a:lnTo>
                <a:lnTo>
                  <a:pt x="16393" y="1019"/>
                </a:lnTo>
                <a:lnTo>
                  <a:pt x="16853" y="1144"/>
                </a:lnTo>
                <a:lnTo>
                  <a:pt x="17280" y="1268"/>
                </a:lnTo>
                <a:lnTo>
                  <a:pt x="17280" y="1980"/>
                </a:lnTo>
                <a:lnTo>
                  <a:pt x="17280" y="2678"/>
                </a:lnTo>
                <a:lnTo>
                  <a:pt x="17280" y="3364"/>
                </a:lnTo>
                <a:lnTo>
                  <a:pt x="17280" y="4043"/>
                </a:lnTo>
                <a:lnTo>
                  <a:pt x="17280" y="4712"/>
                </a:lnTo>
                <a:lnTo>
                  <a:pt x="17280" y="5377"/>
                </a:lnTo>
                <a:lnTo>
                  <a:pt x="17280" y="6038"/>
                </a:lnTo>
                <a:lnTo>
                  <a:pt x="17280" y="6696"/>
                </a:lnTo>
                <a:lnTo>
                  <a:pt x="17280" y="7355"/>
                </a:lnTo>
                <a:lnTo>
                  <a:pt x="17280" y="8015"/>
                </a:lnTo>
                <a:lnTo>
                  <a:pt x="17280" y="8680"/>
                </a:lnTo>
                <a:lnTo>
                  <a:pt x="17280" y="9350"/>
                </a:lnTo>
                <a:lnTo>
                  <a:pt x="17280" y="10027"/>
                </a:lnTo>
                <a:lnTo>
                  <a:pt x="17280" y="10714"/>
                </a:lnTo>
                <a:lnTo>
                  <a:pt x="17280" y="11413"/>
                </a:lnTo>
                <a:lnTo>
                  <a:pt x="17280" y="12123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685800" y="1143000"/>
            <a:ext cx="7772400" cy="646331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685800" y="1828800"/>
            <a:ext cx="7772400" cy="46166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324600"/>
            <a:ext cx="2133600" cy="365125"/>
          </a:xfrm>
        </p:spPr>
        <p:txBody>
          <a:bodyPr/>
          <a:lstStyle/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5" name="Freeform 9"/>
          <p:cNvSpPr>
            <a:spLocks/>
          </p:cNvSpPr>
          <p:nvPr userDrawn="1"/>
        </p:nvSpPr>
        <p:spPr bwMode="auto">
          <a:xfrm flipV="1">
            <a:off x="-25400" y="4889500"/>
            <a:ext cx="8839200" cy="32766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8"/>
          <p:cNvSpPr>
            <a:spLocks/>
          </p:cNvSpPr>
          <p:nvPr userDrawn="1"/>
        </p:nvSpPr>
        <p:spPr bwMode="auto">
          <a:xfrm flipV="1">
            <a:off x="-25400" y="4786406"/>
            <a:ext cx="9144000" cy="3227294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5"/>
          <p:cNvSpPr>
            <a:spLocks/>
          </p:cNvSpPr>
          <p:nvPr userDrawn="1"/>
        </p:nvSpPr>
        <p:spPr bwMode="auto">
          <a:xfrm>
            <a:off x="1588" y="268288"/>
            <a:ext cx="9142413" cy="1760538"/>
          </a:xfrm>
          <a:custGeom>
            <a:avLst/>
            <a:gdLst/>
            <a:ahLst/>
            <a:cxnLst>
              <a:cxn ang="0">
                <a:pos x="16021" y="1568"/>
              </a:cxn>
              <a:cxn ang="0">
                <a:pos x="13697" y="1059"/>
              </a:cxn>
              <a:cxn ang="0">
                <a:pos x="11579" y="742"/>
              </a:cxn>
              <a:cxn ang="0">
                <a:pos x="9687" y="572"/>
              </a:cxn>
              <a:cxn ang="0">
                <a:pos x="7979" y="551"/>
              </a:cxn>
              <a:cxn ang="0">
                <a:pos x="6478" y="636"/>
              </a:cxn>
              <a:cxn ang="0">
                <a:pos x="5163" y="806"/>
              </a:cxn>
              <a:cxn ang="0">
                <a:pos x="4031" y="1059"/>
              </a:cxn>
              <a:cxn ang="0">
                <a:pos x="3044" y="1377"/>
              </a:cxn>
              <a:cxn ang="0">
                <a:pos x="2221" y="1716"/>
              </a:cxn>
              <a:cxn ang="0">
                <a:pos x="1543" y="2055"/>
              </a:cxn>
              <a:cxn ang="0">
                <a:pos x="987" y="2415"/>
              </a:cxn>
              <a:cxn ang="0">
                <a:pos x="576" y="2733"/>
              </a:cxn>
              <a:cxn ang="0">
                <a:pos x="288" y="2987"/>
              </a:cxn>
              <a:cxn ang="0">
                <a:pos x="82" y="3199"/>
              </a:cxn>
              <a:cxn ang="0">
                <a:pos x="0" y="3305"/>
              </a:cxn>
              <a:cxn ang="0">
                <a:pos x="0" y="3305"/>
              </a:cxn>
              <a:cxn ang="0">
                <a:pos x="82" y="3178"/>
              </a:cxn>
              <a:cxn ang="0">
                <a:pos x="267" y="2945"/>
              </a:cxn>
              <a:cxn ang="0">
                <a:pos x="535" y="2648"/>
              </a:cxn>
              <a:cxn ang="0">
                <a:pos x="946" y="2289"/>
              </a:cxn>
              <a:cxn ang="0">
                <a:pos x="1460" y="1886"/>
              </a:cxn>
              <a:cxn ang="0">
                <a:pos x="2118" y="1483"/>
              </a:cxn>
              <a:cxn ang="0">
                <a:pos x="2921" y="1081"/>
              </a:cxn>
              <a:cxn ang="0">
                <a:pos x="3887" y="720"/>
              </a:cxn>
              <a:cxn ang="0">
                <a:pos x="5018" y="403"/>
              </a:cxn>
              <a:cxn ang="0">
                <a:pos x="6335" y="170"/>
              </a:cxn>
              <a:cxn ang="0">
                <a:pos x="7836" y="22"/>
              </a:cxn>
              <a:cxn ang="0">
                <a:pos x="9543" y="22"/>
              </a:cxn>
              <a:cxn ang="0">
                <a:pos x="11476" y="149"/>
              </a:cxn>
              <a:cxn ang="0">
                <a:pos x="13615" y="424"/>
              </a:cxn>
              <a:cxn ang="0">
                <a:pos x="15980" y="911"/>
              </a:cxn>
              <a:cxn ang="0">
                <a:pos x="17276" y="1251"/>
              </a:cxn>
              <a:cxn ang="0">
                <a:pos x="17276" y="1356"/>
              </a:cxn>
              <a:cxn ang="0">
                <a:pos x="17276" y="1547"/>
              </a:cxn>
              <a:cxn ang="0">
                <a:pos x="17276" y="1886"/>
              </a:cxn>
            </a:cxnLst>
            <a:rect l="0" t="0" r="r" b="b"/>
            <a:pathLst>
              <a:path w="17276" h="3326">
                <a:moveTo>
                  <a:pt x="17276" y="1886"/>
                </a:moveTo>
                <a:lnTo>
                  <a:pt x="16021" y="1568"/>
                </a:lnTo>
                <a:lnTo>
                  <a:pt x="14829" y="1293"/>
                </a:lnTo>
                <a:lnTo>
                  <a:pt x="13697" y="1059"/>
                </a:lnTo>
                <a:lnTo>
                  <a:pt x="12607" y="890"/>
                </a:lnTo>
                <a:lnTo>
                  <a:pt x="11579" y="742"/>
                </a:lnTo>
                <a:lnTo>
                  <a:pt x="10612" y="636"/>
                </a:lnTo>
                <a:lnTo>
                  <a:pt x="9687" y="572"/>
                </a:lnTo>
                <a:lnTo>
                  <a:pt x="8802" y="551"/>
                </a:lnTo>
                <a:lnTo>
                  <a:pt x="7979" y="551"/>
                </a:lnTo>
                <a:lnTo>
                  <a:pt x="7219" y="572"/>
                </a:lnTo>
                <a:lnTo>
                  <a:pt x="6478" y="636"/>
                </a:lnTo>
                <a:lnTo>
                  <a:pt x="5800" y="700"/>
                </a:lnTo>
                <a:lnTo>
                  <a:pt x="5163" y="806"/>
                </a:lnTo>
                <a:lnTo>
                  <a:pt x="4565" y="932"/>
                </a:lnTo>
                <a:lnTo>
                  <a:pt x="4031" y="1059"/>
                </a:lnTo>
                <a:lnTo>
                  <a:pt x="3517" y="1207"/>
                </a:lnTo>
                <a:lnTo>
                  <a:pt x="3044" y="1377"/>
                </a:lnTo>
                <a:lnTo>
                  <a:pt x="2612" y="1526"/>
                </a:lnTo>
                <a:lnTo>
                  <a:pt x="2221" y="1716"/>
                </a:lnTo>
                <a:lnTo>
                  <a:pt x="1851" y="1886"/>
                </a:lnTo>
                <a:lnTo>
                  <a:pt x="1543" y="2055"/>
                </a:lnTo>
                <a:lnTo>
                  <a:pt x="1254" y="2246"/>
                </a:lnTo>
                <a:lnTo>
                  <a:pt x="987" y="2415"/>
                </a:lnTo>
                <a:lnTo>
                  <a:pt x="781" y="2564"/>
                </a:lnTo>
                <a:lnTo>
                  <a:pt x="576" y="2733"/>
                </a:lnTo>
                <a:lnTo>
                  <a:pt x="412" y="2860"/>
                </a:lnTo>
                <a:lnTo>
                  <a:pt x="288" y="2987"/>
                </a:lnTo>
                <a:lnTo>
                  <a:pt x="164" y="3093"/>
                </a:lnTo>
                <a:lnTo>
                  <a:pt x="82" y="3199"/>
                </a:lnTo>
                <a:lnTo>
                  <a:pt x="41" y="3263"/>
                </a:lnTo>
                <a:lnTo>
                  <a:pt x="0" y="3305"/>
                </a:lnTo>
                <a:lnTo>
                  <a:pt x="0" y="3326"/>
                </a:lnTo>
                <a:lnTo>
                  <a:pt x="0" y="3305"/>
                </a:lnTo>
                <a:lnTo>
                  <a:pt x="21" y="3263"/>
                </a:lnTo>
                <a:lnTo>
                  <a:pt x="82" y="3178"/>
                </a:lnTo>
                <a:lnTo>
                  <a:pt x="164" y="3073"/>
                </a:lnTo>
                <a:lnTo>
                  <a:pt x="267" y="2945"/>
                </a:lnTo>
                <a:lnTo>
                  <a:pt x="390" y="2818"/>
                </a:lnTo>
                <a:lnTo>
                  <a:pt x="535" y="2648"/>
                </a:lnTo>
                <a:lnTo>
                  <a:pt x="720" y="2479"/>
                </a:lnTo>
                <a:lnTo>
                  <a:pt x="946" y="2289"/>
                </a:lnTo>
                <a:lnTo>
                  <a:pt x="1172" y="2097"/>
                </a:lnTo>
                <a:lnTo>
                  <a:pt x="1460" y="1886"/>
                </a:lnTo>
                <a:lnTo>
                  <a:pt x="1768" y="1696"/>
                </a:lnTo>
                <a:lnTo>
                  <a:pt x="2118" y="1483"/>
                </a:lnTo>
                <a:lnTo>
                  <a:pt x="2509" y="1271"/>
                </a:lnTo>
                <a:lnTo>
                  <a:pt x="2921" y="1081"/>
                </a:lnTo>
                <a:lnTo>
                  <a:pt x="3394" y="890"/>
                </a:lnTo>
                <a:lnTo>
                  <a:pt x="3887" y="720"/>
                </a:lnTo>
                <a:lnTo>
                  <a:pt x="4442" y="551"/>
                </a:lnTo>
                <a:lnTo>
                  <a:pt x="5018" y="403"/>
                </a:lnTo>
                <a:lnTo>
                  <a:pt x="5656" y="275"/>
                </a:lnTo>
                <a:lnTo>
                  <a:pt x="6335" y="170"/>
                </a:lnTo>
                <a:lnTo>
                  <a:pt x="7075" y="85"/>
                </a:lnTo>
                <a:lnTo>
                  <a:pt x="7836" y="22"/>
                </a:lnTo>
                <a:lnTo>
                  <a:pt x="8679" y="0"/>
                </a:lnTo>
                <a:lnTo>
                  <a:pt x="9543" y="22"/>
                </a:lnTo>
                <a:lnTo>
                  <a:pt x="10489" y="64"/>
                </a:lnTo>
                <a:lnTo>
                  <a:pt x="11476" y="149"/>
                </a:lnTo>
                <a:lnTo>
                  <a:pt x="12505" y="255"/>
                </a:lnTo>
                <a:lnTo>
                  <a:pt x="13615" y="424"/>
                </a:lnTo>
                <a:lnTo>
                  <a:pt x="14767" y="657"/>
                </a:lnTo>
                <a:lnTo>
                  <a:pt x="15980" y="911"/>
                </a:lnTo>
                <a:lnTo>
                  <a:pt x="17276" y="1229"/>
                </a:lnTo>
                <a:lnTo>
                  <a:pt x="17276" y="1251"/>
                </a:lnTo>
                <a:lnTo>
                  <a:pt x="17276" y="1293"/>
                </a:lnTo>
                <a:lnTo>
                  <a:pt x="17276" y="1356"/>
                </a:lnTo>
                <a:lnTo>
                  <a:pt x="17276" y="1441"/>
                </a:lnTo>
                <a:lnTo>
                  <a:pt x="17276" y="1547"/>
                </a:lnTo>
                <a:lnTo>
                  <a:pt x="17276" y="1696"/>
                </a:lnTo>
                <a:lnTo>
                  <a:pt x="17276" y="188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6"/>
          <p:cNvSpPr>
            <a:spLocks/>
          </p:cNvSpPr>
          <p:nvPr userDrawn="1"/>
        </p:nvSpPr>
        <p:spPr bwMode="auto">
          <a:xfrm>
            <a:off x="523875" y="190500"/>
            <a:ext cx="8620125" cy="1658938"/>
          </a:xfrm>
          <a:custGeom>
            <a:avLst/>
            <a:gdLst/>
            <a:ahLst/>
            <a:cxnLst>
              <a:cxn ang="0">
                <a:pos x="15096" y="1483"/>
              </a:cxn>
              <a:cxn ang="0">
                <a:pos x="12916" y="1017"/>
              </a:cxn>
              <a:cxn ang="0">
                <a:pos x="10921" y="699"/>
              </a:cxn>
              <a:cxn ang="0">
                <a:pos x="9132" y="551"/>
              </a:cxn>
              <a:cxn ang="0">
                <a:pos x="7528" y="509"/>
              </a:cxn>
              <a:cxn ang="0">
                <a:pos x="6109" y="593"/>
              </a:cxn>
              <a:cxn ang="0">
                <a:pos x="4874" y="762"/>
              </a:cxn>
              <a:cxn ang="0">
                <a:pos x="3785" y="996"/>
              </a:cxn>
              <a:cxn ang="0">
                <a:pos x="2859" y="1293"/>
              </a:cxn>
              <a:cxn ang="0">
                <a:pos x="2098" y="1610"/>
              </a:cxn>
              <a:cxn ang="0">
                <a:pos x="1440" y="1949"/>
              </a:cxn>
              <a:cxn ang="0">
                <a:pos x="947" y="2267"/>
              </a:cxn>
              <a:cxn ang="0">
                <a:pos x="556" y="2563"/>
              </a:cxn>
              <a:cxn ang="0">
                <a:pos x="267" y="2818"/>
              </a:cxn>
              <a:cxn ang="0">
                <a:pos x="83" y="3008"/>
              </a:cxn>
              <a:cxn ang="0">
                <a:pos x="0" y="3114"/>
              </a:cxn>
              <a:cxn ang="0">
                <a:pos x="0" y="3114"/>
              </a:cxn>
              <a:cxn ang="0">
                <a:pos x="83" y="2987"/>
              </a:cxn>
              <a:cxn ang="0">
                <a:pos x="247" y="2776"/>
              </a:cxn>
              <a:cxn ang="0">
                <a:pos x="515" y="2500"/>
              </a:cxn>
              <a:cxn ang="0">
                <a:pos x="885" y="2161"/>
              </a:cxn>
              <a:cxn ang="0">
                <a:pos x="1379" y="1780"/>
              </a:cxn>
              <a:cxn ang="0">
                <a:pos x="1995" y="1399"/>
              </a:cxn>
              <a:cxn ang="0">
                <a:pos x="2757" y="1017"/>
              </a:cxn>
              <a:cxn ang="0">
                <a:pos x="3661" y="678"/>
              </a:cxn>
              <a:cxn ang="0">
                <a:pos x="4731" y="381"/>
              </a:cxn>
              <a:cxn ang="0">
                <a:pos x="5985" y="170"/>
              </a:cxn>
              <a:cxn ang="0">
                <a:pos x="7404" y="42"/>
              </a:cxn>
              <a:cxn ang="0">
                <a:pos x="9009" y="22"/>
              </a:cxn>
              <a:cxn ang="0">
                <a:pos x="10818" y="127"/>
              </a:cxn>
              <a:cxn ang="0">
                <a:pos x="12834" y="403"/>
              </a:cxn>
              <a:cxn ang="0">
                <a:pos x="15075" y="868"/>
              </a:cxn>
              <a:cxn ang="0">
                <a:pos x="16289" y="1186"/>
              </a:cxn>
              <a:cxn ang="0">
                <a:pos x="16289" y="1271"/>
              </a:cxn>
              <a:cxn ang="0">
                <a:pos x="16289" y="1461"/>
              </a:cxn>
              <a:cxn ang="0">
                <a:pos x="16289" y="1780"/>
              </a:cxn>
            </a:cxnLst>
            <a:rect l="0" t="0" r="r" b="b"/>
            <a:pathLst>
              <a:path w="16289" h="3135">
                <a:moveTo>
                  <a:pt x="16289" y="1780"/>
                </a:moveTo>
                <a:lnTo>
                  <a:pt x="15096" y="1483"/>
                </a:lnTo>
                <a:lnTo>
                  <a:pt x="13985" y="1229"/>
                </a:lnTo>
                <a:lnTo>
                  <a:pt x="12916" y="1017"/>
                </a:lnTo>
                <a:lnTo>
                  <a:pt x="11888" y="826"/>
                </a:lnTo>
                <a:lnTo>
                  <a:pt x="10921" y="699"/>
                </a:lnTo>
                <a:lnTo>
                  <a:pt x="9996" y="615"/>
                </a:lnTo>
                <a:lnTo>
                  <a:pt x="9132" y="551"/>
                </a:lnTo>
                <a:lnTo>
                  <a:pt x="8309" y="509"/>
                </a:lnTo>
                <a:lnTo>
                  <a:pt x="7528" y="509"/>
                </a:lnTo>
                <a:lnTo>
                  <a:pt x="6808" y="551"/>
                </a:lnTo>
                <a:lnTo>
                  <a:pt x="6109" y="593"/>
                </a:lnTo>
                <a:lnTo>
                  <a:pt x="5471" y="678"/>
                </a:lnTo>
                <a:lnTo>
                  <a:pt x="4874" y="762"/>
                </a:lnTo>
                <a:lnTo>
                  <a:pt x="4319" y="868"/>
                </a:lnTo>
                <a:lnTo>
                  <a:pt x="3785" y="996"/>
                </a:lnTo>
                <a:lnTo>
                  <a:pt x="3312" y="1144"/>
                </a:lnTo>
                <a:lnTo>
                  <a:pt x="2859" y="1293"/>
                </a:lnTo>
                <a:lnTo>
                  <a:pt x="2468" y="1441"/>
                </a:lnTo>
                <a:lnTo>
                  <a:pt x="2098" y="1610"/>
                </a:lnTo>
                <a:lnTo>
                  <a:pt x="1748" y="1780"/>
                </a:lnTo>
                <a:lnTo>
                  <a:pt x="1440" y="1949"/>
                </a:lnTo>
                <a:lnTo>
                  <a:pt x="1172" y="2119"/>
                </a:lnTo>
                <a:lnTo>
                  <a:pt x="947" y="2267"/>
                </a:lnTo>
                <a:lnTo>
                  <a:pt x="720" y="2415"/>
                </a:lnTo>
                <a:lnTo>
                  <a:pt x="556" y="2563"/>
                </a:lnTo>
                <a:lnTo>
                  <a:pt x="391" y="2712"/>
                </a:lnTo>
                <a:lnTo>
                  <a:pt x="267" y="2818"/>
                </a:lnTo>
                <a:lnTo>
                  <a:pt x="165" y="2924"/>
                </a:lnTo>
                <a:lnTo>
                  <a:pt x="83" y="3008"/>
                </a:lnTo>
                <a:lnTo>
                  <a:pt x="41" y="3072"/>
                </a:lnTo>
                <a:lnTo>
                  <a:pt x="0" y="3114"/>
                </a:lnTo>
                <a:lnTo>
                  <a:pt x="0" y="3135"/>
                </a:lnTo>
                <a:lnTo>
                  <a:pt x="0" y="3114"/>
                </a:lnTo>
                <a:lnTo>
                  <a:pt x="21" y="3072"/>
                </a:lnTo>
                <a:lnTo>
                  <a:pt x="83" y="2987"/>
                </a:lnTo>
                <a:lnTo>
                  <a:pt x="144" y="2902"/>
                </a:lnTo>
                <a:lnTo>
                  <a:pt x="247" y="2776"/>
                </a:lnTo>
                <a:lnTo>
                  <a:pt x="370" y="2648"/>
                </a:lnTo>
                <a:lnTo>
                  <a:pt x="515" y="2500"/>
                </a:lnTo>
                <a:lnTo>
                  <a:pt x="679" y="2331"/>
                </a:lnTo>
                <a:lnTo>
                  <a:pt x="885" y="2161"/>
                </a:lnTo>
                <a:lnTo>
                  <a:pt x="1111" y="1970"/>
                </a:lnTo>
                <a:lnTo>
                  <a:pt x="1379" y="1780"/>
                </a:lnTo>
                <a:lnTo>
                  <a:pt x="1666" y="1589"/>
                </a:lnTo>
                <a:lnTo>
                  <a:pt x="1995" y="1399"/>
                </a:lnTo>
                <a:lnTo>
                  <a:pt x="2366" y="1207"/>
                </a:lnTo>
                <a:lnTo>
                  <a:pt x="2757" y="1017"/>
                </a:lnTo>
                <a:lnTo>
                  <a:pt x="3188" y="848"/>
                </a:lnTo>
                <a:lnTo>
                  <a:pt x="3661" y="678"/>
                </a:lnTo>
                <a:lnTo>
                  <a:pt x="4176" y="529"/>
                </a:lnTo>
                <a:lnTo>
                  <a:pt x="4731" y="381"/>
                </a:lnTo>
                <a:lnTo>
                  <a:pt x="5327" y="254"/>
                </a:lnTo>
                <a:lnTo>
                  <a:pt x="5985" y="170"/>
                </a:lnTo>
                <a:lnTo>
                  <a:pt x="6664" y="84"/>
                </a:lnTo>
                <a:lnTo>
                  <a:pt x="7404" y="42"/>
                </a:lnTo>
                <a:lnTo>
                  <a:pt x="8165" y="0"/>
                </a:lnTo>
                <a:lnTo>
                  <a:pt x="9009" y="22"/>
                </a:lnTo>
                <a:lnTo>
                  <a:pt x="9893" y="64"/>
                </a:lnTo>
                <a:lnTo>
                  <a:pt x="10818" y="127"/>
                </a:lnTo>
                <a:lnTo>
                  <a:pt x="11806" y="254"/>
                </a:lnTo>
                <a:lnTo>
                  <a:pt x="12834" y="403"/>
                </a:lnTo>
                <a:lnTo>
                  <a:pt x="13924" y="615"/>
                </a:lnTo>
                <a:lnTo>
                  <a:pt x="15075" y="868"/>
                </a:lnTo>
                <a:lnTo>
                  <a:pt x="16289" y="1165"/>
                </a:lnTo>
                <a:lnTo>
                  <a:pt x="16289" y="1186"/>
                </a:lnTo>
                <a:lnTo>
                  <a:pt x="16289" y="1229"/>
                </a:lnTo>
                <a:lnTo>
                  <a:pt x="16289" y="1271"/>
                </a:lnTo>
                <a:lnTo>
                  <a:pt x="16289" y="1355"/>
                </a:lnTo>
                <a:lnTo>
                  <a:pt x="16289" y="1461"/>
                </a:lnTo>
                <a:lnTo>
                  <a:pt x="16289" y="1610"/>
                </a:lnTo>
                <a:lnTo>
                  <a:pt x="16289" y="178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5"/>
          <p:cNvSpPr>
            <a:spLocks/>
          </p:cNvSpPr>
          <p:nvPr userDrawn="1"/>
        </p:nvSpPr>
        <p:spPr bwMode="auto">
          <a:xfrm>
            <a:off x="892175" y="169862"/>
            <a:ext cx="8251826" cy="1679671"/>
          </a:xfrm>
          <a:custGeom>
            <a:avLst/>
            <a:gdLst/>
            <a:ahLst/>
            <a:cxnLst>
              <a:cxn ang="0">
                <a:pos x="16021" y="1568"/>
              </a:cxn>
              <a:cxn ang="0">
                <a:pos x="13697" y="1059"/>
              </a:cxn>
              <a:cxn ang="0">
                <a:pos x="11579" y="742"/>
              </a:cxn>
              <a:cxn ang="0">
                <a:pos x="9687" y="572"/>
              </a:cxn>
              <a:cxn ang="0">
                <a:pos x="7979" y="551"/>
              </a:cxn>
              <a:cxn ang="0">
                <a:pos x="6478" y="636"/>
              </a:cxn>
              <a:cxn ang="0">
                <a:pos x="5163" y="806"/>
              </a:cxn>
              <a:cxn ang="0">
                <a:pos x="4031" y="1059"/>
              </a:cxn>
              <a:cxn ang="0">
                <a:pos x="3044" y="1377"/>
              </a:cxn>
              <a:cxn ang="0">
                <a:pos x="2221" y="1716"/>
              </a:cxn>
              <a:cxn ang="0">
                <a:pos x="1543" y="2055"/>
              </a:cxn>
              <a:cxn ang="0">
                <a:pos x="987" y="2415"/>
              </a:cxn>
              <a:cxn ang="0">
                <a:pos x="576" y="2733"/>
              </a:cxn>
              <a:cxn ang="0">
                <a:pos x="288" y="2987"/>
              </a:cxn>
              <a:cxn ang="0">
                <a:pos x="82" y="3199"/>
              </a:cxn>
              <a:cxn ang="0">
                <a:pos x="0" y="3305"/>
              </a:cxn>
              <a:cxn ang="0">
                <a:pos x="0" y="3305"/>
              </a:cxn>
              <a:cxn ang="0">
                <a:pos x="82" y="3178"/>
              </a:cxn>
              <a:cxn ang="0">
                <a:pos x="267" y="2945"/>
              </a:cxn>
              <a:cxn ang="0">
                <a:pos x="535" y="2648"/>
              </a:cxn>
              <a:cxn ang="0">
                <a:pos x="946" y="2289"/>
              </a:cxn>
              <a:cxn ang="0">
                <a:pos x="1460" y="1886"/>
              </a:cxn>
              <a:cxn ang="0">
                <a:pos x="2118" y="1483"/>
              </a:cxn>
              <a:cxn ang="0">
                <a:pos x="2921" y="1081"/>
              </a:cxn>
              <a:cxn ang="0">
                <a:pos x="3887" y="720"/>
              </a:cxn>
              <a:cxn ang="0">
                <a:pos x="5018" y="403"/>
              </a:cxn>
              <a:cxn ang="0">
                <a:pos x="6335" y="170"/>
              </a:cxn>
              <a:cxn ang="0">
                <a:pos x="7836" y="22"/>
              </a:cxn>
              <a:cxn ang="0">
                <a:pos x="9543" y="22"/>
              </a:cxn>
              <a:cxn ang="0">
                <a:pos x="11476" y="149"/>
              </a:cxn>
              <a:cxn ang="0">
                <a:pos x="13615" y="424"/>
              </a:cxn>
              <a:cxn ang="0">
                <a:pos x="15980" y="911"/>
              </a:cxn>
              <a:cxn ang="0">
                <a:pos x="17276" y="1251"/>
              </a:cxn>
              <a:cxn ang="0">
                <a:pos x="17276" y="1356"/>
              </a:cxn>
              <a:cxn ang="0">
                <a:pos x="17276" y="1547"/>
              </a:cxn>
              <a:cxn ang="0">
                <a:pos x="17276" y="1886"/>
              </a:cxn>
            </a:cxnLst>
            <a:rect l="0" t="0" r="r" b="b"/>
            <a:pathLst>
              <a:path w="17276" h="3326">
                <a:moveTo>
                  <a:pt x="17276" y="1886"/>
                </a:moveTo>
                <a:lnTo>
                  <a:pt x="16021" y="1568"/>
                </a:lnTo>
                <a:lnTo>
                  <a:pt x="14829" y="1293"/>
                </a:lnTo>
                <a:lnTo>
                  <a:pt x="13697" y="1059"/>
                </a:lnTo>
                <a:lnTo>
                  <a:pt x="12607" y="890"/>
                </a:lnTo>
                <a:lnTo>
                  <a:pt x="11579" y="742"/>
                </a:lnTo>
                <a:lnTo>
                  <a:pt x="10612" y="636"/>
                </a:lnTo>
                <a:lnTo>
                  <a:pt x="9687" y="572"/>
                </a:lnTo>
                <a:lnTo>
                  <a:pt x="8802" y="551"/>
                </a:lnTo>
                <a:lnTo>
                  <a:pt x="7979" y="551"/>
                </a:lnTo>
                <a:lnTo>
                  <a:pt x="7219" y="572"/>
                </a:lnTo>
                <a:lnTo>
                  <a:pt x="6478" y="636"/>
                </a:lnTo>
                <a:lnTo>
                  <a:pt x="5800" y="700"/>
                </a:lnTo>
                <a:lnTo>
                  <a:pt x="5163" y="806"/>
                </a:lnTo>
                <a:lnTo>
                  <a:pt x="4565" y="932"/>
                </a:lnTo>
                <a:lnTo>
                  <a:pt x="4031" y="1059"/>
                </a:lnTo>
                <a:lnTo>
                  <a:pt x="3517" y="1207"/>
                </a:lnTo>
                <a:lnTo>
                  <a:pt x="3044" y="1377"/>
                </a:lnTo>
                <a:lnTo>
                  <a:pt x="2612" y="1526"/>
                </a:lnTo>
                <a:lnTo>
                  <a:pt x="2221" y="1716"/>
                </a:lnTo>
                <a:lnTo>
                  <a:pt x="1851" y="1886"/>
                </a:lnTo>
                <a:lnTo>
                  <a:pt x="1543" y="2055"/>
                </a:lnTo>
                <a:lnTo>
                  <a:pt x="1254" y="2246"/>
                </a:lnTo>
                <a:lnTo>
                  <a:pt x="987" y="2415"/>
                </a:lnTo>
                <a:lnTo>
                  <a:pt x="781" y="2564"/>
                </a:lnTo>
                <a:lnTo>
                  <a:pt x="576" y="2733"/>
                </a:lnTo>
                <a:lnTo>
                  <a:pt x="412" y="2860"/>
                </a:lnTo>
                <a:lnTo>
                  <a:pt x="288" y="2987"/>
                </a:lnTo>
                <a:lnTo>
                  <a:pt x="164" y="3093"/>
                </a:lnTo>
                <a:lnTo>
                  <a:pt x="82" y="3199"/>
                </a:lnTo>
                <a:lnTo>
                  <a:pt x="41" y="3263"/>
                </a:lnTo>
                <a:lnTo>
                  <a:pt x="0" y="3305"/>
                </a:lnTo>
                <a:lnTo>
                  <a:pt x="0" y="3326"/>
                </a:lnTo>
                <a:lnTo>
                  <a:pt x="0" y="3305"/>
                </a:lnTo>
                <a:lnTo>
                  <a:pt x="21" y="3263"/>
                </a:lnTo>
                <a:lnTo>
                  <a:pt x="82" y="3178"/>
                </a:lnTo>
                <a:lnTo>
                  <a:pt x="164" y="3073"/>
                </a:lnTo>
                <a:lnTo>
                  <a:pt x="267" y="2945"/>
                </a:lnTo>
                <a:lnTo>
                  <a:pt x="390" y="2818"/>
                </a:lnTo>
                <a:lnTo>
                  <a:pt x="535" y="2648"/>
                </a:lnTo>
                <a:lnTo>
                  <a:pt x="720" y="2479"/>
                </a:lnTo>
                <a:lnTo>
                  <a:pt x="946" y="2289"/>
                </a:lnTo>
                <a:lnTo>
                  <a:pt x="1172" y="2097"/>
                </a:lnTo>
                <a:lnTo>
                  <a:pt x="1460" y="1886"/>
                </a:lnTo>
                <a:lnTo>
                  <a:pt x="1768" y="1696"/>
                </a:lnTo>
                <a:lnTo>
                  <a:pt x="2118" y="1483"/>
                </a:lnTo>
                <a:lnTo>
                  <a:pt x="2509" y="1271"/>
                </a:lnTo>
                <a:lnTo>
                  <a:pt x="2921" y="1081"/>
                </a:lnTo>
                <a:lnTo>
                  <a:pt x="3394" y="890"/>
                </a:lnTo>
                <a:lnTo>
                  <a:pt x="3887" y="720"/>
                </a:lnTo>
                <a:lnTo>
                  <a:pt x="4442" y="551"/>
                </a:lnTo>
                <a:lnTo>
                  <a:pt x="5018" y="403"/>
                </a:lnTo>
                <a:lnTo>
                  <a:pt x="5656" y="275"/>
                </a:lnTo>
                <a:lnTo>
                  <a:pt x="6335" y="170"/>
                </a:lnTo>
                <a:lnTo>
                  <a:pt x="7075" y="85"/>
                </a:lnTo>
                <a:lnTo>
                  <a:pt x="7836" y="22"/>
                </a:lnTo>
                <a:lnTo>
                  <a:pt x="8679" y="0"/>
                </a:lnTo>
                <a:lnTo>
                  <a:pt x="9543" y="22"/>
                </a:lnTo>
                <a:lnTo>
                  <a:pt x="10489" y="64"/>
                </a:lnTo>
                <a:lnTo>
                  <a:pt x="11476" y="149"/>
                </a:lnTo>
                <a:lnTo>
                  <a:pt x="12505" y="255"/>
                </a:lnTo>
                <a:lnTo>
                  <a:pt x="13615" y="424"/>
                </a:lnTo>
                <a:lnTo>
                  <a:pt x="14767" y="657"/>
                </a:lnTo>
                <a:lnTo>
                  <a:pt x="15980" y="911"/>
                </a:lnTo>
                <a:lnTo>
                  <a:pt x="17276" y="1229"/>
                </a:lnTo>
                <a:lnTo>
                  <a:pt x="17276" y="1251"/>
                </a:lnTo>
                <a:lnTo>
                  <a:pt x="17276" y="1293"/>
                </a:lnTo>
                <a:lnTo>
                  <a:pt x="17276" y="1356"/>
                </a:lnTo>
                <a:lnTo>
                  <a:pt x="17276" y="1441"/>
                </a:lnTo>
                <a:lnTo>
                  <a:pt x="17276" y="1547"/>
                </a:lnTo>
                <a:lnTo>
                  <a:pt x="17276" y="1696"/>
                </a:lnTo>
                <a:lnTo>
                  <a:pt x="17276" y="188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/>
          <p:cNvSpPr>
            <a:spLocks/>
          </p:cNvSpPr>
          <p:nvPr userDrawn="1"/>
        </p:nvSpPr>
        <p:spPr bwMode="auto">
          <a:xfrm>
            <a:off x="533400" y="322262"/>
            <a:ext cx="8610600" cy="1582738"/>
          </a:xfrm>
          <a:custGeom>
            <a:avLst/>
            <a:gdLst/>
            <a:ahLst/>
            <a:cxnLst>
              <a:cxn ang="0">
                <a:pos x="15096" y="1483"/>
              </a:cxn>
              <a:cxn ang="0">
                <a:pos x="12916" y="1017"/>
              </a:cxn>
              <a:cxn ang="0">
                <a:pos x="10921" y="699"/>
              </a:cxn>
              <a:cxn ang="0">
                <a:pos x="9132" y="551"/>
              </a:cxn>
              <a:cxn ang="0">
                <a:pos x="7528" y="509"/>
              </a:cxn>
              <a:cxn ang="0">
                <a:pos x="6109" y="593"/>
              </a:cxn>
              <a:cxn ang="0">
                <a:pos x="4874" y="762"/>
              </a:cxn>
              <a:cxn ang="0">
                <a:pos x="3785" y="996"/>
              </a:cxn>
              <a:cxn ang="0">
                <a:pos x="2859" y="1293"/>
              </a:cxn>
              <a:cxn ang="0">
                <a:pos x="2098" y="1610"/>
              </a:cxn>
              <a:cxn ang="0">
                <a:pos x="1440" y="1949"/>
              </a:cxn>
              <a:cxn ang="0">
                <a:pos x="947" y="2267"/>
              </a:cxn>
              <a:cxn ang="0">
                <a:pos x="556" y="2563"/>
              </a:cxn>
              <a:cxn ang="0">
                <a:pos x="267" y="2818"/>
              </a:cxn>
              <a:cxn ang="0">
                <a:pos x="83" y="3008"/>
              </a:cxn>
              <a:cxn ang="0">
                <a:pos x="0" y="3114"/>
              </a:cxn>
              <a:cxn ang="0">
                <a:pos x="0" y="3114"/>
              </a:cxn>
              <a:cxn ang="0">
                <a:pos x="83" y="2987"/>
              </a:cxn>
              <a:cxn ang="0">
                <a:pos x="247" y="2776"/>
              </a:cxn>
              <a:cxn ang="0">
                <a:pos x="515" y="2500"/>
              </a:cxn>
              <a:cxn ang="0">
                <a:pos x="885" y="2161"/>
              </a:cxn>
              <a:cxn ang="0">
                <a:pos x="1379" y="1780"/>
              </a:cxn>
              <a:cxn ang="0">
                <a:pos x="1995" y="1399"/>
              </a:cxn>
              <a:cxn ang="0">
                <a:pos x="2757" y="1017"/>
              </a:cxn>
              <a:cxn ang="0">
                <a:pos x="3661" y="678"/>
              </a:cxn>
              <a:cxn ang="0">
                <a:pos x="4731" y="381"/>
              </a:cxn>
              <a:cxn ang="0">
                <a:pos x="5985" y="170"/>
              </a:cxn>
              <a:cxn ang="0">
                <a:pos x="7404" y="42"/>
              </a:cxn>
              <a:cxn ang="0">
                <a:pos x="9009" y="22"/>
              </a:cxn>
              <a:cxn ang="0">
                <a:pos x="10818" y="127"/>
              </a:cxn>
              <a:cxn ang="0">
                <a:pos x="12834" y="403"/>
              </a:cxn>
              <a:cxn ang="0">
                <a:pos x="15075" y="868"/>
              </a:cxn>
              <a:cxn ang="0">
                <a:pos x="16289" y="1186"/>
              </a:cxn>
              <a:cxn ang="0">
                <a:pos x="16289" y="1271"/>
              </a:cxn>
              <a:cxn ang="0">
                <a:pos x="16289" y="1461"/>
              </a:cxn>
              <a:cxn ang="0">
                <a:pos x="16289" y="1780"/>
              </a:cxn>
            </a:cxnLst>
            <a:rect l="0" t="0" r="r" b="b"/>
            <a:pathLst>
              <a:path w="16289" h="3135">
                <a:moveTo>
                  <a:pt x="16289" y="1780"/>
                </a:moveTo>
                <a:lnTo>
                  <a:pt x="15096" y="1483"/>
                </a:lnTo>
                <a:lnTo>
                  <a:pt x="13985" y="1229"/>
                </a:lnTo>
                <a:lnTo>
                  <a:pt x="12916" y="1017"/>
                </a:lnTo>
                <a:lnTo>
                  <a:pt x="11888" y="826"/>
                </a:lnTo>
                <a:lnTo>
                  <a:pt x="10921" y="699"/>
                </a:lnTo>
                <a:lnTo>
                  <a:pt x="9996" y="615"/>
                </a:lnTo>
                <a:lnTo>
                  <a:pt x="9132" y="551"/>
                </a:lnTo>
                <a:lnTo>
                  <a:pt x="8309" y="509"/>
                </a:lnTo>
                <a:lnTo>
                  <a:pt x="7528" y="509"/>
                </a:lnTo>
                <a:lnTo>
                  <a:pt x="6808" y="551"/>
                </a:lnTo>
                <a:lnTo>
                  <a:pt x="6109" y="593"/>
                </a:lnTo>
                <a:lnTo>
                  <a:pt x="5471" y="678"/>
                </a:lnTo>
                <a:lnTo>
                  <a:pt x="4874" y="762"/>
                </a:lnTo>
                <a:lnTo>
                  <a:pt x="4319" y="868"/>
                </a:lnTo>
                <a:lnTo>
                  <a:pt x="3785" y="996"/>
                </a:lnTo>
                <a:lnTo>
                  <a:pt x="3312" y="1144"/>
                </a:lnTo>
                <a:lnTo>
                  <a:pt x="2859" y="1293"/>
                </a:lnTo>
                <a:lnTo>
                  <a:pt x="2468" y="1441"/>
                </a:lnTo>
                <a:lnTo>
                  <a:pt x="2098" y="1610"/>
                </a:lnTo>
                <a:lnTo>
                  <a:pt x="1748" y="1780"/>
                </a:lnTo>
                <a:lnTo>
                  <a:pt x="1440" y="1949"/>
                </a:lnTo>
                <a:lnTo>
                  <a:pt x="1172" y="2119"/>
                </a:lnTo>
                <a:lnTo>
                  <a:pt x="947" y="2267"/>
                </a:lnTo>
                <a:lnTo>
                  <a:pt x="720" y="2415"/>
                </a:lnTo>
                <a:lnTo>
                  <a:pt x="556" y="2563"/>
                </a:lnTo>
                <a:lnTo>
                  <a:pt x="391" y="2712"/>
                </a:lnTo>
                <a:lnTo>
                  <a:pt x="267" y="2818"/>
                </a:lnTo>
                <a:lnTo>
                  <a:pt x="165" y="2924"/>
                </a:lnTo>
                <a:lnTo>
                  <a:pt x="83" y="3008"/>
                </a:lnTo>
                <a:lnTo>
                  <a:pt x="41" y="3072"/>
                </a:lnTo>
                <a:lnTo>
                  <a:pt x="0" y="3114"/>
                </a:lnTo>
                <a:lnTo>
                  <a:pt x="0" y="3135"/>
                </a:lnTo>
                <a:lnTo>
                  <a:pt x="0" y="3114"/>
                </a:lnTo>
                <a:lnTo>
                  <a:pt x="21" y="3072"/>
                </a:lnTo>
                <a:lnTo>
                  <a:pt x="83" y="2987"/>
                </a:lnTo>
                <a:lnTo>
                  <a:pt x="144" y="2902"/>
                </a:lnTo>
                <a:lnTo>
                  <a:pt x="247" y="2776"/>
                </a:lnTo>
                <a:lnTo>
                  <a:pt x="370" y="2648"/>
                </a:lnTo>
                <a:lnTo>
                  <a:pt x="515" y="2500"/>
                </a:lnTo>
                <a:lnTo>
                  <a:pt x="679" y="2331"/>
                </a:lnTo>
                <a:lnTo>
                  <a:pt x="885" y="2161"/>
                </a:lnTo>
                <a:lnTo>
                  <a:pt x="1111" y="1970"/>
                </a:lnTo>
                <a:lnTo>
                  <a:pt x="1379" y="1780"/>
                </a:lnTo>
                <a:lnTo>
                  <a:pt x="1666" y="1589"/>
                </a:lnTo>
                <a:lnTo>
                  <a:pt x="1995" y="1399"/>
                </a:lnTo>
                <a:lnTo>
                  <a:pt x="2366" y="1207"/>
                </a:lnTo>
                <a:lnTo>
                  <a:pt x="2757" y="1017"/>
                </a:lnTo>
                <a:lnTo>
                  <a:pt x="3188" y="848"/>
                </a:lnTo>
                <a:lnTo>
                  <a:pt x="3661" y="678"/>
                </a:lnTo>
                <a:lnTo>
                  <a:pt x="4176" y="529"/>
                </a:lnTo>
                <a:lnTo>
                  <a:pt x="4731" y="381"/>
                </a:lnTo>
                <a:lnTo>
                  <a:pt x="5327" y="254"/>
                </a:lnTo>
                <a:lnTo>
                  <a:pt x="5985" y="170"/>
                </a:lnTo>
                <a:lnTo>
                  <a:pt x="6664" y="84"/>
                </a:lnTo>
                <a:lnTo>
                  <a:pt x="7404" y="42"/>
                </a:lnTo>
                <a:lnTo>
                  <a:pt x="8165" y="0"/>
                </a:lnTo>
                <a:lnTo>
                  <a:pt x="9009" y="22"/>
                </a:lnTo>
                <a:lnTo>
                  <a:pt x="9893" y="64"/>
                </a:lnTo>
                <a:lnTo>
                  <a:pt x="10818" y="127"/>
                </a:lnTo>
                <a:lnTo>
                  <a:pt x="11806" y="254"/>
                </a:lnTo>
                <a:lnTo>
                  <a:pt x="12834" y="403"/>
                </a:lnTo>
                <a:lnTo>
                  <a:pt x="13924" y="615"/>
                </a:lnTo>
                <a:lnTo>
                  <a:pt x="15075" y="868"/>
                </a:lnTo>
                <a:lnTo>
                  <a:pt x="16289" y="1165"/>
                </a:lnTo>
                <a:lnTo>
                  <a:pt x="16289" y="1186"/>
                </a:lnTo>
                <a:lnTo>
                  <a:pt x="16289" y="1229"/>
                </a:lnTo>
                <a:lnTo>
                  <a:pt x="16289" y="1271"/>
                </a:lnTo>
                <a:lnTo>
                  <a:pt x="16289" y="1355"/>
                </a:lnTo>
                <a:lnTo>
                  <a:pt x="16289" y="1461"/>
                </a:lnTo>
                <a:lnTo>
                  <a:pt x="16289" y="1610"/>
                </a:lnTo>
                <a:lnTo>
                  <a:pt x="16289" y="178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>
            <a:off x="-10274" y="4572000"/>
            <a:ext cx="9154274" cy="2310441"/>
          </a:xfrm>
          <a:custGeom>
            <a:avLst/>
            <a:gdLst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6832314 w 9154274"/>
              <a:gd name="connsiteY2" fmla="*/ 1510301 h 2476072"/>
              <a:gd name="connsiteX3" fmla="*/ 9154274 w 9154274"/>
              <a:gd name="connsiteY3" fmla="*/ 0 h 2476072"/>
              <a:gd name="connsiteX4" fmla="*/ 9154274 w 9154274"/>
              <a:gd name="connsiteY4" fmla="*/ 2476072 h 2476072"/>
              <a:gd name="connsiteX5" fmla="*/ 0 w 9154274"/>
              <a:gd name="connsiteY5" fmla="*/ 2455524 h 2476072"/>
              <a:gd name="connsiteX6" fmla="*/ 0 w 9154274"/>
              <a:gd name="connsiteY6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12324 w 9166598"/>
              <a:gd name="connsiteY0" fmla="*/ 1202077 h 3995891"/>
              <a:gd name="connsiteX1" fmla="*/ 4008971 w 9166598"/>
              <a:gd name="connsiteY1" fmla="*/ 1890445 h 3995891"/>
              <a:gd name="connsiteX2" fmla="*/ 9166598 w 9166598"/>
              <a:gd name="connsiteY2" fmla="*/ 0 h 3995891"/>
              <a:gd name="connsiteX3" fmla="*/ 9166598 w 9166598"/>
              <a:gd name="connsiteY3" fmla="*/ 2476072 h 3995891"/>
              <a:gd name="connsiteX4" fmla="*/ 12324 w 9166598"/>
              <a:gd name="connsiteY4" fmla="*/ 2455524 h 3995891"/>
              <a:gd name="connsiteX5" fmla="*/ 12324 w 9166598"/>
              <a:gd name="connsiteY5" fmla="*/ 1202077 h 3995891"/>
              <a:gd name="connsiteX0" fmla="*/ 0 w 9154274"/>
              <a:gd name="connsiteY0" fmla="*/ 1202077 h 3049861"/>
              <a:gd name="connsiteX1" fmla="*/ 3996647 w 9154274"/>
              <a:gd name="connsiteY1" fmla="*/ 1890445 h 3049861"/>
              <a:gd name="connsiteX2" fmla="*/ 9154274 w 9154274"/>
              <a:gd name="connsiteY2" fmla="*/ 0 h 3049861"/>
              <a:gd name="connsiteX3" fmla="*/ 9154274 w 9154274"/>
              <a:gd name="connsiteY3" fmla="*/ 2476072 h 3049861"/>
              <a:gd name="connsiteX4" fmla="*/ 0 w 9154274"/>
              <a:gd name="connsiteY4" fmla="*/ 2455524 h 3049861"/>
              <a:gd name="connsiteX5" fmla="*/ 0 w 9154274"/>
              <a:gd name="connsiteY5" fmla="*/ 1202077 h 3049861"/>
              <a:gd name="connsiteX0" fmla="*/ 0 w 9154274"/>
              <a:gd name="connsiteY0" fmla="*/ 1202077 h 3049861"/>
              <a:gd name="connsiteX1" fmla="*/ 3996647 w 9154274"/>
              <a:gd name="connsiteY1" fmla="*/ 1890445 h 3049861"/>
              <a:gd name="connsiteX2" fmla="*/ 9154274 w 9154274"/>
              <a:gd name="connsiteY2" fmla="*/ 0 h 3049861"/>
              <a:gd name="connsiteX3" fmla="*/ 9154274 w 9154274"/>
              <a:gd name="connsiteY3" fmla="*/ 2476072 h 3049861"/>
              <a:gd name="connsiteX4" fmla="*/ 0 w 9154274"/>
              <a:gd name="connsiteY4" fmla="*/ 2455524 h 3049861"/>
              <a:gd name="connsiteX5" fmla="*/ 0 w 9154274"/>
              <a:gd name="connsiteY5" fmla="*/ 1202077 h 3049861"/>
              <a:gd name="connsiteX0" fmla="*/ 0 w 9154274"/>
              <a:gd name="connsiteY0" fmla="*/ 1202077 h 2885326"/>
              <a:gd name="connsiteX1" fmla="*/ 3996647 w 9154274"/>
              <a:gd name="connsiteY1" fmla="*/ 1890445 h 2885326"/>
              <a:gd name="connsiteX2" fmla="*/ 9154274 w 9154274"/>
              <a:gd name="connsiteY2" fmla="*/ 0 h 2885326"/>
              <a:gd name="connsiteX3" fmla="*/ 9154274 w 9154274"/>
              <a:gd name="connsiteY3" fmla="*/ 2476072 h 2885326"/>
              <a:gd name="connsiteX4" fmla="*/ 0 w 9154274"/>
              <a:gd name="connsiteY4" fmla="*/ 2455524 h 2885326"/>
              <a:gd name="connsiteX5" fmla="*/ 0 w 9154274"/>
              <a:gd name="connsiteY5" fmla="*/ 1202077 h 2885326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  <a:gd name="connsiteX0" fmla="*/ 0 w 9154274"/>
              <a:gd name="connsiteY0" fmla="*/ 1202077 h 2476072"/>
              <a:gd name="connsiteX1" fmla="*/ 3996647 w 9154274"/>
              <a:gd name="connsiteY1" fmla="*/ 1890445 h 2476072"/>
              <a:gd name="connsiteX2" fmla="*/ 9154274 w 9154274"/>
              <a:gd name="connsiteY2" fmla="*/ 0 h 2476072"/>
              <a:gd name="connsiteX3" fmla="*/ 9154274 w 9154274"/>
              <a:gd name="connsiteY3" fmla="*/ 2476072 h 2476072"/>
              <a:gd name="connsiteX4" fmla="*/ 0 w 9154274"/>
              <a:gd name="connsiteY4" fmla="*/ 2455524 h 2476072"/>
              <a:gd name="connsiteX5" fmla="*/ 0 w 9154274"/>
              <a:gd name="connsiteY5" fmla="*/ 1202077 h 2476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4274" h="2476072">
                <a:moveTo>
                  <a:pt x="0" y="1202077"/>
                </a:moveTo>
                <a:cubicBezTo>
                  <a:pt x="875016" y="1451225"/>
                  <a:pt x="2273156" y="1880171"/>
                  <a:pt x="3996647" y="1890445"/>
                </a:cubicBezTo>
                <a:cubicBezTo>
                  <a:pt x="7798941" y="1960652"/>
                  <a:pt x="8793822" y="505146"/>
                  <a:pt x="9154274" y="0"/>
                </a:cubicBezTo>
                <a:lnTo>
                  <a:pt x="9154274" y="2476072"/>
                </a:lnTo>
                <a:lnTo>
                  <a:pt x="0" y="2455524"/>
                </a:lnTo>
                <a:cubicBezTo>
                  <a:pt x="3425" y="2027434"/>
                  <a:pt x="6849" y="1599344"/>
                  <a:pt x="0" y="1202077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 flipV="1">
            <a:off x="0" y="4114800"/>
            <a:ext cx="8991600" cy="3810000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9"/>
          <p:cNvSpPr>
            <a:spLocks/>
          </p:cNvSpPr>
          <p:nvPr userDrawn="1"/>
        </p:nvSpPr>
        <p:spPr bwMode="auto">
          <a:xfrm flipV="1">
            <a:off x="0" y="4571999"/>
            <a:ext cx="9144000" cy="3251199"/>
          </a:xfrm>
          <a:custGeom>
            <a:avLst/>
            <a:gdLst/>
            <a:ahLst/>
            <a:cxnLst>
              <a:cxn ang="0">
                <a:pos x="0" y="2527"/>
              </a:cxn>
              <a:cxn ang="0">
                <a:pos x="6913" y="3360"/>
              </a:cxn>
              <a:cxn ang="0">
                <a:pos x="0" y="2144"/>
              </a:cxn>
              <a:cxn ang="0">
                <a:pos x="0" y="2527"/>
              </a:cxn>
            </a:cxnLst>
            <a:rect l="0" t="0" r="r" b="b"/>
            <a:pathLst>
              <a:path w="6913" h="3360">
                <a:moveTo>
                  <a:pt x="0" y="2527"/>
                </a:moveTo>
                <a:cubicBezTo>
                  <a:pt x="5458" y="360"/>
                  <a:pt x="6913" y="3360"/>
                  <a:pt x="6913" y="3360"/>
                </a:cubicBezTo>
                <a:cubicBezTo>
                  <a:pt x="6913" y="3360"/>
                  <a:pt x="5593" y="0"/>
                  <a:pt x="0" y="2144"/>
                </a:cubicBezTo>
                <a:cubicBezTo>
                  <a:pt x="0" y="2144"/>
                  <a:pt x="0" y="2197"/>
                  <a:pt x="0" y="2527"/>
                </a:cubicBez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88646-8CEC-4AE4-B1E7-ADF9D885FD9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F81E8-6DE5-4C92-89BE-5D6CD56A8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3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5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2618-C234-4528-BB60-72360CB0937F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69FB6-8607-469E-84BB-4E9214D062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892433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Britannic Bold" panose="020B0903060703020204" pitchFamily="34" charset="0"/>
              </a:rPr>
              <a:t>Introduction to Think</a:t>
            </a:r>
            <a:endParaRPr lang="en-US" sz="4800" dirty="0">
              <a:solidFill>
                <a:schemeClr val="accent4">
                  <a:lumMod val="20000"/>
                  <a:lumOff val="8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34199"/>
            <a:ext cx="7772400" cy="461665"/>
          </a:xfrm>
        </p:spPr>
        <p:txBody>
          <a:bodyPr>
            <a:noAutofit/>
          </a:bodyPr>
          <a:lstStyle/>
          <a:p>
            <a:pPr algn="ctr"/>
            <a:endParaRPr lang="fa-IR" sz="3600" dirty="0" smtClean="0">
              <a:solidFill>
                <a:schemeClr val="accent4">
                  <a:lumMod val="60000"/>
                  <a:lumOff val="40000"/>
                </a:schemeClr>
              </a:solidFill>
              <a:cs typeface="B Titr" panose="00000700000000000000" pitchFamily="2" charset="-78"/>
            </a:endParaRPr>
          </a:p>
          <a:p>
            <a:pPr algn="ctr"/>
            <a:r>
              <a:rPr lang="fa-IR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بازاریابی الکترنیکی</a:t>
            </a:r>
          </a:p>
          <a:p>
            <a:pPr algn="ctr"/>
            <a:endParaRPr lang="fa-IR" sz="1600" dirty="0" smtClean="0">
              <a:solidFill>
                <a:schemeClr val="accent4">
                  <a:lumMod val="60000"/>
                  <a:lumOff val="40000"/>
                </a:schemeClr>
              </a:solidFill>
              <a:cs typeface="B Titr" panose="00000700000000000000" pitchFamily="2" charset="-78"/>
            </a:endParaRPr>
          </a:p>
          <a:p>
            <a:pPr algn="ctr"/>
            <a:r>
              <a:rPr lang="fa-IR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استاد : دکتر تاجیک</a:t>
            </a:r>
          </a:p>
          <a:p>
            <a:pPr algn="ctr"/>
            <a:r>
              <a:rPr lang="fa-IR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دانشجو : سارا اکبری</a:t>
            </a:r>
          </a:p>
          <a:p>
            <a:pPr algn="ctr"/>
            <a:r>
              <a:rPr lang="fa-IR" sz="1600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1394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85800" y="3048000"/>
            <a:ext cx="7772400" cy="4616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cs typeface="B Titr" panose="00000700000000000000" pitchFamily="2" charset="-78"/>
              </a:rPr>
              <a:t>مقدمه ای بر اندیشیدن</a:t>
            </a:r>
            <a:endParaRPr lang="en-US" sz="3600" dirty="0">
              <a:solidFill>
                <a:schemeClr val="accent4">
                  <a:lumMod val="60000"/>
                  <a:lumOff val="40000"/>
                </a:schemeClr>
              </a:solidFill>
              <a:cs typeface="B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rPr>
              <a:t>TACTIC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0710" y="2590800"/>
            <a:ext cx="8229600" cy="13716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28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راهها و متدهای خاص که در مسیر رسیدن به هدف مورد استفاده قرار    می گیرد را به صورت کوتاه مدت تعیین می نماید .</a:t>
            </a:r>
            <a:endParaRPr lang="en-US" sz="2800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rPr>
              <a:t>Application Programming Interface</a:t>
            </a:r>
            <a:b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rPr>
            </a:b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rPr>
              <a:t>(API)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442" y="2209800"/>
            <a:ext cx="8229600" cy="2133600"/>
          </a:xfrm>
        </p:spPr>
        <p:txBody>
          <a:bodyPr/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قواعد و خواصی که برنامه های سخت افزاری را در زمان برقراری ارتباط با یکدیگر پایدار می سازد 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به عنوان یک میانجی بین برنامه ها عمل کرده و ارتباط بین آنها را آسان می سازد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rPr>
              <a:t>What Is Marketing ?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2590800"/>
          </a:xfrm>
        </p:spPr>
        <p:txBody>
          <a:bodyPr/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خلق نیاز و تقاضا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رضایتمندی از دریافت تقاضا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تبدیل تقاضا به فروش و نهایتاً سود 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Philip Kotler -2012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321" y="2667000"/>
            <a:ext cx="8229600" cy="2162689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بازاریابی علم و هنر اکتشاف ، خلق و ایجاد ارزش برای قانع ساختن بازار هدف است 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بازاریابی نیازها و خواسته های برآورده نشده را شناسایی می کند 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اندازه و مقدار سودی که در آنها نهفته است را ارزیابی می نماید .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59613"/>
            <a:ext cx="15621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بمنظور ایجاد انگیزه در مردم برای خرید محصول یا خدمات خود و شرح مزایای آنها برای رقبایتان باید :</a:t>
            </a:r>
          </a:p>
          <a:p>
            <a:pPr marL="0" indent="0" algn="ctr" rtl="1">
              <a:lnSpc>
                <a:spcPct val="150000"/>
              </a:lnSpc>
              <a:buNone/>
            </a:pPr>
            <a:endParaRPr lang="fa-IR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مزایای معنی داری را برای مشتریان خود ایجاد نمایید</a:t>
            </a:r>
            <a:endParaRPr lang="fa-IR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603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783" y="1905000"/>
            <a:ext cx="8229600" cy="3048000"/>
          </a:xfrm>
        </p:spPr>
        <p:txBody>
          <a:bodyPr/>
          <a:lstStyle/>
          <a:p>
            <a:pPr marL="0" indent="0" algn="ctr" rtl="1">
              <a:buNone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ارزشی که یک بازاریاب برای محصولش خلق می کند </a:t>
            </a:r>
          </a:p>
          <a:p>
            <a:pPr marL="0" indent="0" algn="ctr" rtl="1">
              <a:buNone/>
            </a:pPr>
            <a:endParaRPr lang="fa-IR" sz="3200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3200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بزرگتر یا مساوی </a:t>
            </a:r>
            <a:endParaRPr lang="fa-IR" sz="3200" b="1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endParaRPr lang="fa-IR" sz="3200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هزینه ای که محصول برای مشتری در بر دارد </a:t>
            </a:r>
          </a:p>
          <a:p>
            <a:pPr marL="0" indent="0" algn="ctr" rtl="1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4693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 panose="020B0903060703020204" pitchFamily="34" charset="0"/>
              </a:rPr>
              <a:t>What Is Digital </a:t>
            </a:r>
            <a:r>
              <a:rPr lang="en-US" dirty="0" err="1" smtClean="0">
                <a:latin typeface="Britannic Bold" panose="020B0903060703020204" pitchFamily="34" charset="0"/>
              </a:rPr>
              <a:t>Marketin</a:t>
            </a:r>
            <a:r>
              <a:rPr lang="en-US" dirty="0" smtClean="0">
                <a:latin typeface="Britannic Bold" panose="020B0903060703020204" pitchFamily="34" charset="0"/>
              </a:rPr>
              <a:t> 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1676400"/>
          </a:xfrm>
        </p:spPr>
        <p:txBody>
          <a:bodyPr>
            <a:norm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2800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بازاریابی هدفمند ، قابل اندازه گیری و تعاملی محصولات و خدمات با استفاده از فناوری دیجیتال به منظور رسیدن به مشتری نهایی </a:t>
            </a:r>
            <a:endParaRPr lang="en-US" sz="2800" b="1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843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مؤسسه بازاریابی دیجیتال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589" y="2209800"/>
            <a:ext cx="8229600" cy="1905000"/>
          </a:xfrm>
        </p:spPr>
        <p:txBody>
          <a:bodyPr/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بازاریابی دیجیتال شامل بکارگیری و استفاده از انواع کانالها و ابزارهای دیجیتال در جهت ترویج و ترفیع فروش محصولات و خدمات به مشتریان می باشد .</a:t>
            </a:r>
            <a:endParaRPr lang="en-US" b="1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361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 panose="020B0903060703020204" pitchFamily="34" charset="0"/>
              </a:rPr>
              <a:t>DIGITAL MARKETING</a:t>
            </a:r>
            <a:endParaRPr lang="en-US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شامل تکنیک های نوین بازاریابی اینترنتی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: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بهینه سازی موتورهای جستجو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(SEO)</a:t>
            </a:r>
            <a:endParaRPr lang="fa-IR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بازاریابی موتورهای جستجو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(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SEM)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                       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                 </a:t>
            </a: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اینترنت</a:t>
            </a:r>
            <a:endParaRPr lang="fa-IR" b="1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لینک سازی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تلفن همراه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(SMS – MMS )</a:t>
            </a:r>
            <a:endParaRPr lang="fa-IR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بازاریابی رسانه های اجتماعی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مانند رادیو ، نمایش تبلیغات تلویزیونی ، کتابهای الکترونیکی ، لوحهای فشرده بازی و . . .   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7" name="Left Arrow Callout 6"/>
          <p:cNvSpPr/>
          <p:nvPr/>
        </p:nvSpPr>
        <p:spPr>
          <a:xfrm>
            <a:off x="3810000" y="2133600"/>
            <a:ext cx="1219200" cy="144780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8018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ritannic Bold" panose="020B0903060703020204" pitchFamily="34" charset="0"/>
              </a:rPr>
              <a:t>Search </a:t>
            </a:r>
            <a:r>
              <a:rPr lang="en-US" dirty="0" err="1" smtClean="0">
                <a:latin typeface="Britannic Bold" panose="020B0903060703020204" pitchFamily="34" charset="0"/>
              </a:rPr>
              <a:t>Engin</a:t>
            </a:r>
            <a:r>
              <a:rPr lang="en-US" dirty="0" smtClean="0">
                <a:latin typeface="Britannic Bold" panose="020B0903060703020204" pitchFamily="34" charset="0"/>
              </a:rPr>
              <a:t> Optimization</a:t>
            </a:r>
            <a:br>
              <a:rPr lang="en-US" dirty="0" smtClean="0">
                <a:latin typeface="Britannic Bold" panose="020B0903060703020204" pitchFamily="34" charset="0"/>
              </a:rPr>
            </a:br>
            <a:r>
              <a:rPr lang="en-US" dirty="0" smtClean="0">
                <a:latin typeface="Britannic Bold" panose="020B0903060703020204" pitchFamily="34" charset="0"/>
              </a:rPr>
              <a:t>(SEO)</a:t>
            </a:r>
            <a:endParaRPr lang="en-US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133600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fa-IR" sz="28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روندی مناسب برای بهبود دید یک وب سایت در یک موتور جستجوی طبیعی یا الگوریتمی است .</a:t>
            </a:r>
            <a:endParaRPr lang="en-US" sz="2800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2655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Consistent Communication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fa-I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fa-IR" dirty="0">
              <a:solidFill>
                <a:schemeClr val="accent3">
                  <a:lumMod val="75000"/>
                </a:schemeClr>
              </a:solidFill>
            </a:endParaRP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برنامه ریزی</a:t>
            </a:r>
          </a:p>
          <a:p>
            <a:pPr marL="0" indent="0" algn="r" rtl="1">
              <a:buNone/>
            </a:pPr>
            <a:endParaRPr lang="fa-IR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                                                                       ارتباطات موفق و پایدار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اقدامات اولیه استراتژیک</a:t>
            </a:r>
          </a:p>
        </p:txBody>
      </p:sp>
      <p:sp>
        <p:nvSpPr>
          <p:cNvPr id="5" name="Left Arrow 4"/>
          <p:cNvSpPr/>
          <p:nvPr/>
        </p:nvSpPr>
        <p:spPr>
          <a:xfrm>
            <a:off x="3733800" y="2971800"/>
            <a:ext cx="2133600" cy="1219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ritannic Bold" panose="020B0903060703020204" pitchFamily="34" charset="0"/>
              </a:rPr>
              <a:t>Search </a:t>
            </a:r>
            <a:r>
              <a:rPr lang="en-US" dirty="0" err="1" smtClean="0">
                <a:latin typeface="Britannic Bold" panose="020B0903060703020204" pitchFamily="34" charset="0"/>
              </a:rPr>
              <a:t>Engin</a:t>
            </a:r>
            <a:r>
              <a:rPr lang="en-US" dirty="0" smtClean="0">
                <a:latin typeface="Britannic Bold" panose="020B0903060703020204" pitchFamily="34" charset="0"/>
              </a:rPr>
              <a:t> Marketing</a:t>
            </a:r>
            <a:br>
              <a:rPr lang="en-US" dirty="0" smtClean="0">
                <a:latin typeface="Britannic Bold" panose="020B0903060703020204" pitchFamily="34" charset="0"/>
              </a:rPr>
            </a:br>
            <a:r>
              <a:rPr lang="en-US" dirty="0" smtClean="0">
                <a:latin typeface="Britannic Bold" panose="020B0903060703020204" pitchFamily="34" charset="0"/>
              </a:rPr>
              <a:t>(SEM)</a:t>
            </a:r>
            <a:endParaRPr lang="en-US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980942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28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باعث افزایش بازدید در نتایج صفحات موتورهای جستجو می گردد .</a:t>
            </a:r>
            <a:endParaRPr lang="en-US" sz="2800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234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 panose="020B0903060703020204" pitchFamily="34" charset="0"/>
              </a:rPr>
              <a:t>Social Media Marketing</a:t>
            </a:r>
            <a:endParaRPr lang="en-US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352800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درصدد بدست آوردن ترافیک وب سایت و کسب توجه به یک موضوع از طریق رسانه های اجتماعی است 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برنامه های بازاریابی شبکه های اجتماعی معمولا تلاش برای ایجاد محتوایی دارند که به واسطه آن بتوانند توجه مخاطبین را جلب و خوانندگان را تشویق به اشتراک گذاری آنها در بین شبکه های اجتماعی کنند .</a:t>
            </a:r>
          </a:p>
          <a:p>
            <a:pPr marL="0" indent="0" algn="r" rtl="1">
              <a:lnSpc>
                <a:spcPct val="150000"/>
              </a:lnSpc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7964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تبلیغ دهان به دهان الکترونیکی 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en-US" dirty="0" smtClean="0">
                <a:latin typeface="Britannic Bold" panose="020B0903060703020204" pitchFamily="34" charset="0"/>
                <a:cs typeface="B Nazanin" panose="00000400000000000000" pitchFamily="2" charset="-78"/>
              </a:rPr>
              <a:t>(</a:t>
            </a:r>
            <a:r>
              <a:rPr lang="en-US" dirty="0" err="1" smtClean="0">
                <a:latin typeface="Britannic Bold" panose="020B0903060703020204" pitchFamily="34" charset="0"/>
                <a:cs typeface="B Nazanin" panose="00000400000000000000" pitchFamily="2" charset="-78"/>
              </a:rPr>
              <a:t>eWoM</a:t>
            </a:r>
            <a:r>
              <a:rPr lang="en-US" dirty="0" smtClean="0">
                <a:latin typeface="Britannic Bold" panose="020B0903060703020204" pitchFamily="34" charset="0"/>
                <a:cs typeface="B Nazanin" panose="00000400000000000000" pitchFamily="2" charset="-78"/>
              </a:rPr>
              <a:t>)</a:t>
            </a:r>
            <a:endParaRPr lang="en-US" dirty="0">
              <a:latin typeface="Britannic Bold" panose="020B0903060703020204" pitchFamily="34" charset="0"/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981200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اشاره به هرگونه اظهار نظری دارد که مصرف کنندگان از طریق اینترنت در رابطه با یک رخداد ، کالا ، خدمت ، برند و یا شرکت به اشتراک می گذارند 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7392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01000" cy="2590800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تعاریف وابزارهایی برای ارزیابی کسب و کار: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شناخت محیط 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شناخت کسب وکار 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شناخت مشتریان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شناخت رقبا</a:t>
            </a:r>
          </a:p>
          <a:p>
            <a:pPr marL="0" indent="0" algn="r" rtl="1">
              <a:buNone/>
            </a:pPr>
            <a:endParaRPr lang="fa-IR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697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fa-IR" b="1" dirty="0" smtClean="0">
                <a:cs typeface="B Titr" panose="00000700000000000000" pitchFamily="2" charset="-78"/>
              </a:rPr>
              <a:t>محیط</a:t>
            </a:r>
            <a:endParaRPr lang="en-US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8610600" cy="4525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چه فاکتورهای خارجی براهداف بازاریابی من تأثیر خواهد داشت ؟</a:t>
            </a:r>
          </a:p>
          <a:p>
            <a:pPr marL="0" indent="0"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محیط شامل همه آن چیزی است که به عنوان دنیای خارج  کسب و کار در آن صورت خواهد گرفت.</a:t>
            </a:r>
          </a:p>
          <a:p>
            <a:pPr marL="0" indent="0"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محیط شامل :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(PESTLE)</a:t>
            </a:r>
            <a:endParaRPr lang="fa-IR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اثرات سیاسی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Political</a:t>
            </a:r>
            <a:endParaRPr lang="fa-IR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اثرات اقتصادی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Economical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اثرات اجتماعی</a:t>
            </a:r>
            <a:r>
              <a:rPr lang="fa-IR" dirty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Social</a:t>
            </a:r>
            <a:endParaRPr lang="fa-IR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اثرات تکنولوژیکی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Technological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اثرات قانونی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 Legal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اثرات محیطی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Environmental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164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کسب و کار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چه چیزهای خاصی از محصول یا خدمت من آن را منحصر به فرد و قابل ارزیابی می نماید ؟</a:t>
            </a:r>
          </a:p>
          <a:p>
            <a:pPr marL="0" indent="0"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برای بیان اهداف و هویت کسب و کار این نکته بسیار حائز اهمیت است که موارد فوق به صورت فشرده در پیامهای تبلیغاتی بیان گردد . 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اینکه محصول شما : 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چه می کند ؟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چه مزایایی را برای مصرف کننده به همراه دارد ؟ 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امتیاز منحصر به فرد محصول شما چیست ؟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(USP)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272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ritannic Bold" panose="020B0903060703020204" pitchFamily="34" charset="0"/>
              </a:rPr>
              <a:t>Unique Selling Point</a:t>
            </a:r>
            <a:br>
              <a:rPr lang="en-US" dirty="0" smtClean="0">
                <a:latin typeface="Britannic Bold" panose="020B0903060703020204" pitchFamily="34" charset="0"/>
              </a:rPr>
            </a:br>
            <a:r>
              <a:rPr lang="en-US" dirty="0" smtClean="0">
                <a:latin typeface="Britannic Bold" panose="020B0903060703020204" pitchFamily="34" charset="0"/>
              </a:rPr>
              <a:t>(USP)</a:t>
            </a:r>
            <a:endParaRPr lang="en-US" dirty="0"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2954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32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مشخصه ای که محصول یا خدمت شما را از سایر رقبا بهتر و متمایز می سازد </a:t>
            </a:r>
            <a:endParaRPr lang="en-US" sz="3200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98452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5941352"/>
              </p:ext>
            </p:extLst>
          </p:nvPr>
        </p:nvGraphicFramePr>
        <p:xfrm>
          <a:off x="914400" y="381000"/>
          <a:ext cx="4876800" cy="513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858000" y="97196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 smtClean="0">
                <a:cs typeface="B Nazanin" panose="00000400000000000000" pitchFamily="2" charset="-78"/>
              </a:rPr>
              <a:t>ماهیت برند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6800" y="18288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 smtClean="0">
                <a:cs typeface="B Nazanin" panose="00000400000000000000" pitchFamily="2" charset="-78"/>
              </a:rPr>
              <a:t>تاثیر برند با توجه به شخصیتهای مختلف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95800" y="28194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 smtClean="0">
                <a:cs typeface="B Nazanin" panose="00000400000000000000" pitchFamily="2" charset="-78"/>
              </a:rPr>
              <a:t>تاثیری که برند در مصرف کننده ایجاد می کند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370889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 smtClean="0">
                <a:cs typeface="B Nazanin" panose="00000400000000000000" pitchFamily="2" charset="-78"/>
              </a:rPr>
              <a:t>مزایای ملموس برای مصرف کننده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19800" y="4620167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 smtClean="0">
                <a:cs typeface="B Nazanin" panose="00000400000000000000" pitchFamily="2" charset="-78"/>
              </a:rPr>
              <a:t>نقاط متمایز و خوشایند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2145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مشتریان 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819400"/>
          </a:xfrm>
        </p:spPr>
        <p:txBody>
          <a:bodyPr/>
          <a:lstStyle/>
          <a:p>
            <a:pPr marL="0" indent="0" algn="r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مردم چه چیزی از محصول من می خواهند؟</a:t>
            </a:r>
          </a:p>
          <a:p>
            <a:pPr marL="0" indent="0" algn="r"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Customer journey</a:t>
            </a:r>
            <a:endParaRPr lang="fa-IR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r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مسیری که مصرف کننده از ابتدا تارسیدن به نتیجه خرید یا عدم خرید محصول یا خدمتی طی می کند </a:t>
            </a:r>
          </a:p>
          <a:p>
            <a:pPr marL="0" indent="0" algn="r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در اینتر نت این مسیر خطی نبوده و مشتری از راهها ، کانالها و ابزارهای بازار یابی مختلفی قیل از رسیدن به تصمیم خرید بهره خواهد برد  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375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349" y="2974135"/>
            <a:ext cx="914400" cy="533399"/>
          </a:xfrm>
        </p:spPr>
        <p:txBody>
          <a:bodyPr/>
          <a:lstStyle/>
          <a:p>
            <a:pPr marL="0" indent="0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بررسی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" name="Bent Arrow 3"/>
          <p:cNvSpPr/>
          <p:nvPr/>
        </p:nvSpPr>
        <p:spPr>
          <a:xfrm>
            <a:off x="1681229" y="1692497"/>
            <a:ext cx="15240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319528" y="1706861"/>
            <a:ext cx="3390900" cy="1363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6200000">
            <a:off x="911276" y="2919650"/>
            <a:ext cx="1692306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62229" y="2743199"/>
            <a:ext cx="1752600" cy="10988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حلقه وفاداری</a:t>
            </a:r>
            <a:endParaRPr lang="en-US" dirty="0"/>
          </a:p>
        </p:txBody>
      </p:sp>
      <p:sp>
        <p:nvSpPr>
          <p:cNvPr id="9" name="Minus 8"/>
          <p:cNvSpPr/>
          <p:nvPr/>
        </p:nvSpPr>
        <p:spPr>
          <a:xfrm>
            <a:off x="1681229" y="3689603"/>
            <a:ext cx="381000" cy="228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1983411" y="3613403"/>
            <a:ext cx="311239" cy="304800"/>
          </a:xfrm>
          <a:prstGeom prst="irregularSeal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inus 10"/>
          <p:cNvSpPr/>
          <p:nvPr/>
        </p:nvSpPr>
        <p:spPr>
          <a:xfrm rot="16200000">
            <a:off x="1986959" y="3879775"/>
            <a:ext cx="314210" cy="23866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art 11"/>
          <p:cNvSpPr/>
          <p:nvPr/>
        </p:nvSpPr>
        <p:spPr>
          <a:xfrm>
            <a:off x="2786129" y="2590799"/>
            <a:ext cx="304800" cy="304800"/>
          </a:xfrm>
          <a:prstGeom prst="hear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ent Arrow 12"/>
          <p:cNvSpPr/>
          <p:nvPr/>
        </p:nvSpPr>
        <p:spPr>
          <a:xfrm rot="5400000">
            <a:off x="6243570" y="2284829"/>
            <a:ext cx="15240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Bent Arrow 13"/>
          <p:cNvSpPr/>
          <p:nvPr/>
        </p:nvSpPr>
        <p:spPr>
          <a:xfrm rot="10800000">
            <a:off x="6246119" y="3364410"/>
            <a:ext cx="928620" cy="1134962"/>
          </a:xfrm>
          <a:prstGeom prst="bentArrow">
            <a:avLst>
              <a:gd name="adj1" fmla="val 9471"/>
              <a:gd name="adj2" fmla="val 7837"/>
              <a:gd name="adj3" fmla="val 18191"/>
              <a:gd name="adj4" fmla="val 201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733800" y="3059171"/>
            <a:ext cx="914400" cy="533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طرفداری 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038600" y="4530700"/>
            <a:ext cx="914400" cy="533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ارزیابی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7" name="Right Arrow 16"/>
          <p:cNvSpPr/>
          <p:nvPr/>
        </p:nvSpPr>
        <p:spPr>
          <a:xfrm rot="10800000">
            <a:off x="4195829" y="4357800"/>
            <a:ext cx="1964028" cy="1415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Bent Arrow 18"/>
          <p:cNvSpPr/>
          <p:nvPr/>
        </p:nvSpPr>
        <p:spPr>
          <a:xfrm rot="16200000">
            <a:off x="2927444" y="3291000"/>
            <a:ext cx="326974" cy="205740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2786128" y="5343137"/>
            <a:ext cx="3373729" cy="659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Customer journey cycle 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2443228" y="2387708"/>
            <a:ext cx="1100071" cy="3403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عهد و میثاق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729907" y="4161886"/>
            <a:ext cx="914400" cy="533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خرید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6" name="Minus 25"/>
          <p:cNvSpPr/>
          <p:nvPr/>
        </p:nvSpPr>
        <p:spPr>
          <a:xfrm rot="19103833">
            <a:off x="1156070" y="4142131"/>
            <a:ext cx="976473" cy="190643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343400" y="1447800"/>
            <a:ext cx="914400" cy="659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آگاهی 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728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dirty="0" smtClean="0">
                <a:solidFill>
                  <a:schemeClr val="accent3">
                    <a:lumMod val="50000"/>
                  </a:schemeClr>
                </a:solidFill>
                <a:cs typeface="B Titr" panose="00000700000000000000" pitchFamily="2" charset="-78"/>
              </a:rPr>
              <a:t>برنامه ریزی – تدوین استراتژی – اندیشیدن جستجوگرانه</a:t>
            </a:r>
            <a:endParaRPr lang="en-US" sz="2800" dirty="0">
              <a:solidFill>
                <a:schemeClr val="accent3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17638"/>
            <a:ext cx="7391400" cy="4525963"/>
          </a:xfrm>
        </p:spPr>
        <p:txBody>
          <a:bodyPr/>
          <a:lstStyle/>
          <a:p>
            <a:pPr marL="0" indent="0" algn="r" rtl="1">
              <a:buNone/>
            </a:pPr>
            <a:endParaRPr lang="fa-IR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fa-IR" sz="2000" dirty="0" smtClean="0">
                <a:solidFill>
                  <a:schemeClr val="accent3">
                    <a:lumMod val="75000"/>
                  </a:schemeClr>
                </a:solidFill>
                <a:cs typeface="B Titr" panose="00000700000000000000" pitchFamily="2" charset="-78"/>
              </a:rPr>
              <a:t>قبل از اجرای فرآیند دیجیتال باید :</a:t>
            </a:r>
          </a:p>
          <a:p>
            <a:pPr algn="r" rtl="1"/>
            <a:r>
              <a:rPr lang="fa-IR" sz="28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تحقیق</a:t>
            </a:r>
          </a:p>
          <a:p>
            <a:pPr algn="r" rtl="1"/>
            <a:r>
              <a:rPr lang="fa-IR" sz="28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شناخت محصول</a:t>
            </a:r>
          </a:p>
          <a:p>
            <a:pPr algn="r" rtl="1"/>
            <a:r>
              <a:rPr lang="fa-IR" sz="28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درک چالش های ارتباطی</a:t>
            </a:r>
          </a:p>
          <a:p>
            <a:pPr algn="r" rtl="1"/>
            <a:r>
              <a:rPr lang="fa-IR" sz="28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شناخت بازار</a:t>
            </a:r>
          </a:p>
          <a:p>
            <a:pPr algn="r" rtl="1"/>
            <a:r>
              <a:rPr lang="fa-IR" sz="28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شناخت رقبا</a:t>
            </a:r>
          </a:p>
          <a:p>
            <a:pPr algn="r" rtl="1"/>
            <a:r>
              <a:rPr lang="fa-IR" sz="28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شناخت مشتریان</a:t>
            </a:r>
            <a:endParaRPr lang="en-US" sz="2800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پیامهای احساسی و برانگیزاننده 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زمانی که مصرف کننده در مرحله اکتشاف بوده و هنوز به قطعیت در خرید نرسیده است </a:t>
            </a:r>
          </a:p>
          <a:p>
            <a:pPr algn="r" rtl="1"/>
            <a:endParaRPr lang="fa-IR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پیامهای مستقیم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زمانی که مصرف کننده آماده خرید است 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738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رقبا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چه کار می توانید انجام دهید تا خارج از جمعیت رقبا بایستید ؟</a:t>
            </a:r>
          </a:p>
          <a:p>
            <a:pPr marL="0" indent="0" algn="r" rtl="1">
              <a:buNone/>
            </a:pPr>
            <a:endParaRPr lang="fa-IR" b="1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چه افراد دیگری در حال بازاریابی مشتریان شما هستند ؟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چه چیزهایی پیشنهاد می دهند ؟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شما چه چیزی از آنها می توانید بیاموزید ؟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67131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209800"/>
          </a:xfrm>
        </p:spPr>
        <p:txBody>
          <a:bodyPr/>
          <a:lstStyle/>
          <a:p>
            <a:pPr marL="0" indent="0" algn="ctr" rtl="1">
              <a:lnSpc>
                <a:spcPct val="200000"/>
              </a:lnSpc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رقبای شما فقط آنها نیستند که قصد تصاحب پول مشتریان شما را دارند 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رقبای شما آنهایی هستند که توجه مشتریان شما را تسخیر می کنند </a:t>
            </a:r>
            <a:endParaRPr lang="en-US" b="1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62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lnSpc>
                <a:spcPct val="200000"/>
              </a:lnSpc>
              <a:buNone/>
            </a:pPr>
            <a:r>
              <a:rPr lang="fa-IR" sz="2800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هنگامی که به رقابت می اندیشید :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sz="2800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در جستجوی جایگزینهایی برای محصول خود باشید </a:t>
            </a:r>
            <a:endParaRPr lang="en-US" sz="2800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15545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اینترنت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توزیع کننده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تسریع کننده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از بین برنده فاصله ها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از بین برنده واسطه ها</a:t>
            </a:r>
          </a:p>
          <a:p>
            <a:pPr algn="r" rtl="1">
              <a:buFont typeface="Wingdings" panose="05000000000000000000" pitchFamily="2" charset="2"/>
              <a:buChar char="Ø"/>
            </a:pPr>
            <a:endParaRPr lang="fa-IR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برای اینکه همیشه در رأس قله بمانید به اینترنت به عنوان یک توزیع کننده بالقوه کسب و کار خود مانند توزیع کنندگان زنده بنگرید </a:t>
            </a:r>
            <a:endParaRPr lang="en-US" b="1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5392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تفکر مصرف کننده محور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7526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2800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قرار دادن مصرف کننده در مرکز تمام تصمیم گیریها </a:t>
            </a:r>
          </a:p>
          <a:p>
            <a:pPr marL="0" indent="0" algn="ctr" rtl="1">
              <a:buNone/>
            </a:pPr>
            <a:r>
              <a:rPr lang="fa-IR" sz="2800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در استراتژی بازاریابی</a:t>
            </a:r>
            <a:endParaRPr lang="en-US" sz="2800" b="1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53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52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rPr>
              <a:t>Strategic Process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اندیشه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 : تحقیق کن – برنامه ریزی کن – استراتژی تعریف کن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خلق کردن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: با استفاده از وب سایتها ، ویدئوها ، بنر های تبلیغاتی و اپلیکیشن ها ابزارهای تبلیغاتی زیبایی درست کن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به کار گرفتن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: کانالها را برای هدایت ترافیک به سمت ابزارهای فوق استفاده کن و با مشتریان ارتباط برقرار کن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بهینه سازی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: عملکرد ابزارها و سیاست های کاریت را آنالیز کرده و در جهت بهبود آنها اقدام کن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>
                <a:solidFill>
                  <a:schemeClr val="accent3">
                    <a:lumMod val="50000"/>
                  </a:schemeClr>
                </a:solidFill>
                <a:cs typeface="B Titr" panose="00000700000000000000" pitchFamily="2" charset="-78"/>
              </a:rPr>
              <a:t> </a:t>
            </a:r>
            <a:r>
              <a:rPr lang="fa-IR" dirty="0" smtClean="0">
                <a:solidFill>
                  <a:schemeClr val="accent3">
                    <a:lumMod val="50000"/>
                  </a:schemeClr>
                </a:solidFill>
                <a:cs typeface="B Titr" panose="00000700000000000000" pitchFamily="2" charset="-78"/>
              </a:rPr>
              <a:t>در این فصل :</a:t>
            </a:r>
            <a:endParaRPr lang="en-US" dirty="0">
              <a:solidFill>
                <a:schemeClr val="accent3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استراتژی بازاریابی دیجیتال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: 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چگونه اینترنت دنیا را در نحوه بازاریابی تغییر داده و آنرا به چالش کشیده است ؟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نحوه استفاده از ابزارهای دیجیتال برای بازاریابی مؤثر چیست ؟ 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تحقیقات بازار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: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بررسی استفاده از اینترنت در شناخت بازار مخاطب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استفاده از اینترنت برای بازاریابی در بازارهای غنی و پر مخاطب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استراتژی محتوای بازاریابی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: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بررسی استفاده مؤثر از محتوا برای رسیدن به بازار مخاطب – </a:t>
            </a:r>
            <a:r>
              <a:rPr lang="fa-IR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نه منحصراً </a:t>
            </a: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استفاده از آگهی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rPr>
              <a:t>Introduction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Titr" panose="00000700000000000000" pitchFamily="2" charset="-78"/>
              </a:rPr>
              <a:t>استراتژی نشان دهنده :</a:t>
            </a:r>
          </a:p>
          <a:p>
            <a:pPr marL="0" indent="0" algn="r" rtl="1">
              <a:buNone/>
            </a:pPr>
            <a:endParaRPr lang="fa-IR" dirty="0">
              <a:solidFill>
                <a:schemeClr val="accent3">
                  <a:lumMod val="75000"/>
                </a:schemeClr>
              </a:solidFill>
            </a:endParaRP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مسیری که بیشترین مزیت را در مدت زمانی مشخص برای کسب و کار به همراه دارد</a:t>
            </a:r>
          </a:p>
          <a:p>
            <a:pPr algn="r" rtl="1"/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تاکتیکها و ابزارهای مورد نیاز برای حرکت در مسیر مذکور</a:t>
            </a:r>
          </a:p>
          <a:p>
            <a:pPr marL="0" indent="0" algn="r" rtl="1">
              <a:buNone/>
            </a:pPr>
            <a:endParaRPr lang="fa-IR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8011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rPr>
              <a:t>STRATEGY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229600" cy="2286000"/>
          </a:xfrm>
        </p:spPr>
        <p:txBody>
          <a:bodyPr/>
          <a:lstStyle/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کسب و کار به چه چیزی می خواهد برسد ؟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کسب و کار چه مشکلی را حل خواهد کرد ؟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عملکرد رقبا چگونه است ؟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راههای کلیدی بمنظور دستیابی به مزایای بیشتر و ایجاد ارزش افزوده چیست ؟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Britannic Bold" panose="020B0903060703020204" pitchFamily="34" charset="0"/>
              </a:rPr>
              <a:t>STRATEGY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1905000"/>
          </a:xfrm>
        </p:spPr>
        <p:txBody>
          <a:bodyPr/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نحوه رسیدن کسب و کار به هدفش را طرح ریزی می کند 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نحوه تصمیم گیری در خصوص چگونگی تولید ، توزیع ، ترویج و قیمت گذاری را تعیین می نماید .</a:t>
            </a:r>
            <a:endParaRPr lang="en-US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2800" dirty="0" smtClean="0">
                <a:cs typeface="B Titr" panose="00000700000000000000" pitchFamily="2" charset="-78"/>
              </a:rPr>
              <a:t>چارچوبهای تنظیم شده در استراتژی بازاریابی دیجیتال</a:t>
            </a:r>
            <a:endParaRPr lang="en-US" sz="28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399"/>
          </a:xfrm>
        </p:spPr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قابل آزمون</a:t>
            </a:r>
          </a:p>
          <a:p>
            <a:pPr algn="r" rtl="1"/>
            <a:r>
              <a:rPr lang="fa-IR" sz="2800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انعطاف پذیر</a:t>
            </a:r>
          </a:p>
          <a:p>
            <a:pPr algn="r" rtl="1"/>
            <a:r>
              <a:rPr lang="fa-IR" sz="2800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قابل تغییر </a:t>
            </a:r>
          </a:p>
          <a:p>
            <a:pPr marL="0" indent="0" algn="r" rtl="1">
              <a:buNone/>
            </a:pPr>
            <a:endParaRPr lang="fa-IR" sz="2800" b="1" dirty="0" smtClean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800" b="1" dirty="0" smtClean="0">
                <a:solidFill>
                  <a:schemeClr val="accent3">
                    <a:lumMod val="75000"/>
                  </a:schemeClr>
                </a:solidFill>
                <a:cs typeface="B Nazanin" panose="00000400000000000000" pitchFamily="2" charset="-78"/>
              </a:rPr>
              <a:t>تا بتواند با رفتارهای مصرف کننده منطبق گردد .</a:t>
            </a:r>
            <a:endParaRPr lang="en-US" sz="2800" b="1" dirty="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404221"/>
      </p:ext>
    </p:extLst>
  </p:cSld>
  <p:clrMapOvr>
    <a:masterClrMapping/>
  </p:clrMapOvr>
</p:sld>
</file>

<file path=ppt/theme/theme1.xml><?xml version="1.0" encoding="utf-8"?>
<a:theme xmlns:a="http://schemas.openxmlformats.org/drawingml/2006/main" name="BsPlan_psn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B852922-DE84-443C-ACF9-B65630A64A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plan presentation (Burgundy Wave design)</Template>
  <TotalTime>287</TotalTime>
  <Words>1192</Words>
  <Application>Microsoft Office PowerPoint</Application>
  <PresentationFormat>On-screen Show (4:3)</PresentationFormat>
  <Paragraphs>171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BsPlan_psn</vt:lpstr>
      <vt:lpstr>Custom Design</vt:lpstr>
      <vt:lpstr>Introduction to Think</vt:lpstr>
      <vt:lpstr>Consistent Communication</vt:lpstr>
      <vt:lpstr>برنامه ریزی – تدوین استراتژی – اندیشیدن جستجوگرانه</vt:lpstr>
      <vt:lpstr>Strategic Process</vt:lpstr>
      <vt:lpstr> در این فصل :</vt:lpstr>
      <vt:lpstr>Introduction</vt:lpstr>
      <vt:lpstr>STRATEGY</vt:lpstr>
      <vt:lpstr>STRATEGY</vt:lpstr>
      <vt:lpstr>چارچوبهای تنظیم شده در استراتژی بازاریابی دیجیتال</vt:lpstr>
      <vt:lpstr>TACTIC</vt:lpstr>
      <vt:lpstr>Application Programming Interface (API)</vt:lpstr>
      <vt:lpstr>What Is Marketing ?</vt:lpstr>
      <vt:lpstr>Philip Kotler -2012</vt:lpstr>
      <vt:lpstr>Slide 14</vt:lpstr>
      <vt:lpstr>Slide 15</vt:lpstr>
      <vt:lpstr>What Is Digital Marketin ?</vt:lpstr>
      <vt:lpstr>مؤسسه بازاریابی دیجیتال</vt:lpstr>
      <vt:lpstr>DIGITAL MARKETING</vt:lpstr>
      <vt:lpstr>Search Engin Optimization (SEO)</vt:lpstr>
      <vt:lpstr>Search Engin Marketing (SEM)</vt:lpstr>
      <vt:lpstr>Social Media Marketing</vt:lpstr>
      <vt:lpstr>تبلیغ دهان به دهان الکترونیکی  (eWoM)</vt:lpstr>
      <vt:lpstr>Slide 23</vt:lpstr>
      <vt:lpstr>محیط</vt:lpstr>
      <vt:lpstr>کسب و کار </vt:lpstr>
      <vt:lpstr>Unique Selling Point (USP)</vt:lpstr>
      <vt:lpstr>Slide 27</vt:lpstr>
      <vt:lpstr>مشتریان </vt:lpstr>
      <vt:lpstr>Slide 29</vt:lpstr>
      <vt:lpstr>Slide 30</vt:lpstr>
      <vt:lpstr>رقبا</vt:lpstr>
      <vt:lpstr>Slide 32</vt:lpstr>
      <vt:lpstr>Slide 33</vt:lpstr>
      <vt:lpstr>اینترنت</vt:lpstr>
      <vt:lpstr>تفکر مصرف کننده محور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Think</dc:title>
  <dc:creator>ARAD</dc:creator>
  <cp:keywords/>
  <cp:lastModifiedBy>MOHAMAD HOSSIN</cp:lastModifiedBy>
  <cp:revision>43</cp:revision>
  <dcterms:created xsi:type="dcterms:W3CDTF">2015-11-12T10:17:16Z</dcterms:created>
  <dcterms:modified xsi:type="dcterms:W3CDTF">2015-11-12T17:00:12Z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TC103852689990</vt:lpwstr>
  </property>
</Properties>
</file>