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handoutMasterIdLst>
    <p:handoutMasterId r:id="rId39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9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3" r:id="rId30"/>
    <p:sldId id="281" r:id="rId31"/>
    <p:sldId id="282" r:id="rId32"/>
    <p:sldId id="284" r:id="rId33"/>
    <p:sldId id="285" r:id="rId34"/>
    <p:sldId id="286" r:id="rId35"/>
    <p:sldId id="287" r:id="rId36"/>
    <p:sldId id="288" r:id="rId37"/>
    <p:sldId id="28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102" d="100"/>
          <a:sy n="102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F44CA-6D97-4156-A583-338A36BE615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76414FD-7003-47D0-B7BD-1CB77123F52C}">
      <dgm:prSet phldrT="[Text]" custT="1"/>
      <dgm:spPr/>
      <dgm:t>
        <a:bodyPr/>
        <a:lstStyle/>
        <a:p>
          <a:r>
            <a:rPr lang="fa-IR" sz="1800" dirty="0" smtClean="0">
              <a:cs typeface="B Nazanin" panose="00000400000000000000" pitchFamily="2" charset="-78"/>
            </a:rPr>
            <a:t> ایده </a:t>
          </a:r>
        </a:p>
        <a:p>
          <a:r>
            <a:rPr lang="fa-IR" sz="1800" dirty="0" smtClean="0">
              <a:cs typeface="B Nazanin" panose="00000400000000000000" pitchFamily="2" charset="-78"/>
            </a:rPr>
            <a:t>برند</a:t>
          </a:r>
          <a:endParaRPr lang="en-US" sz="1800" dirty="0">
            <a:cs typeface="B Nazanin" panose="00000400000000000000" pitchFamily="2" charset="-78"/>
          </a:endParaRPr>
        </a:p>
      </dgm:t>
    </dgm:pt>
    <dgm:pt modelId="{02D55CA9-826C-4E2E-8E8A-C8B7F004C4AC}" type="parTrans" cxnId="{7739521F-0AFA-479B-9E62-1AD5535E0AA4}">
      <dgm:prSet/>
      <dgm:spPr/>
      <dgm:t>
        <a:bodyPr/>
        <a:lstStyle/>
        <a:p>
          <a:endParaRPr lang="en-US"/>
        </a:p>
      </dgm:t>
    </dgm:pt>
    <dgm:pt modelId="{7C8AA32B-2693-4BC7-A2C8-44DE5446AACC}" type="sibTrans" cxnId="{7739521F-0AFA-479B-9E62-1AD5535E0AA4}">
      <dgm:prSet/>
      <dgm:spPr/>
      <dgm:t>
        <a:bodyPr/>
        <a:lstStyle/>
        <a:p>
          <a:endParaRPr lang="en-US"/>
        </a:p>
      </dgm:t>
    </dgm:pt>
    <dgm:pt modelId="{7EF13863-87E0-4D0E-A0DD-D2C7ADDED3AA}">
      <dgm:prSet phldrT="[Text]"/>
      <dgm:spPr/>
      <dgm:t>
        <a:bodyPr/>
        <a:lstStyle/>
        <a:p>
          <a:r>
            <a:rPr lang="fa-IR" dirty="0" smtClean="0">
              <a:cs typeface="B Nazanin" panose="00000400000000000000" pitchFamily="2" charset="-78"/>
            </a:rPr>
            <a:t>مزایای عملی </a:t>
          </a:r>
          <a:endParaRPr lang="en-US" dirty="0">
            <a:cs typeface="B Nazanin" panose="00000400000000000000" pitchFamily="2" charset="-78"/>
          </a:endParaRPr>
        </a:p>
      </dgm:t>
    </dgm:pt>
    <dgm:pt modelId="{8FD7BDE4-944E-47FB-9E21-82898AF191D1}" type="parTrans" cxnId="{05B2A540-99D0-4C56-AF1B-E2E267C5E94D}">
      <dgm:prSet/>
      <dgm:spPr/>
      <dgm:t>
        <a:bodyPr/>
        <a:lstStyle/>
        <a:p>
          <a:endParaRPr lang="en-US"/>
        </a:p>
      </dgm:t>
    </dgm:pt>
    <dgm:pt modelId="{0AEBE34F-6CFD-401C-B1E2-2E15CA23252C}" type="sibTrans" cxnId="{05B2A540-99D0-4C56-AF1B-E2E267C5E94D}">
      <dgm:prSet/>
      <dgm:spPr/>
      <dgm:t>
        <a:bodyPr/>
        <a:lstStyle/>
        <a:p>
          <a:endParaRPr lang="en-US"/>
        </a:p>
      </dgm:t>
    </dgm:pt>
    <dgm:pt modelId="{F4B5D81C-1CA5-4380-ACC4-39565C9B9991}">
      <dgm:prSet phldrT="[Text]"/>
      <dgm:spPr/>
      <dgm:t>
        <a:bodyPr/>
        <a:lstStyle/>
        <a:p>
          <a:r>
            <a:rPr lang="fa-IR" dirty="0" smtClean="0">
              <a:cs typeface="B Nazanin" panose="00000400000000000000" pitchFamily="2" charset="-78"/>
            </a:rPr>
            <a:t>مشخصه ها و خواص</a:t>
          </a:r>
          <a:endParaRPr lang="en-US" dirty="0">
            <a:cs typeface="B Nazanin" panose="00000400000000000000" pitchFamily="2" charset="-78"/>
          </a:endParaRPr>
        </a:p>
      </dgm:t>
    </dgm:pt>
    <dgm:pt modelId="{9353DCF2-A888-4514-A96E-DA12DA4109CD}" type="parTrans" cxnId="{608BB784-8906-4E01-9124-4BCCC90A9001}">
      <dgm:prSet/>
      <dgm:spPr/>
      <dgm:t>
        <a:bodyPr/>
        <a:lstStyle/>
        <a:p>
          <a:endParaRPr lang="en-US"/>
        </a:p>
      </dgm:t>
    </dgm:pt>
    <dgm:pt modelId="{4661F761-8EEF-4A83-9F29-D2F33C02BE7F}" type="sibTrans" cxnId="{608BB784-8906-4E01-9124-4BCCC90A9001}">
      <dgm:prSet/>
      <dgm:spPr/>
      <dgm:t>
        <a:bodyPr/>
        <a:lstStyle/>
        <a:p>
          <a:endParaRPr lang="en-US"/>
        </a:p>
      </dgm:t>
    </dgm:pt>
    <dgm:pt modelId="{E6D13935-4CEC-41DA-A884-FEEF903D54C2}">
      <dgm:prSet phldrT="[Text]"/>
      <dgm:spPr/>
      <dgm:t>
        <a:bodyPr/>
        <a:lstStyle/>
        <a:p>
          <a:r>
            <a:rPr lang="fa-IR" dirty="0" smtClean="0">
              <a:cs typeface="B Nazanin" panose="00000400000000000000" pitchFamily="2" charset="-78"/>
            </a:rPr>
            <a:t>محصول/شخصیتها</a:t>
          </a:r>
          <a:endParaRPr lang="en-US" dirty="0">
            <a:cs typeface="B Nazanin" panose="00000400000000000000" pitchFamily="2" charset="-78"/>
          </a:endParaRPr>
        </a:p>
      </dgm:t>
    </dgm:pt>
    <dgm:pt modelId="{60993A02-E3DA-4983-A4D2-A8F2E98C4A14}" type="parTrans" cxnId="{8FE1F13E-0624-45D0-B9C6-C0994E100C33}">
      <dgm:prSet/>
      <dgm:spPr/>
      <dgm:t>
        <a:bodyPr/>
        <a:lstStyle/>
        <a:p>
          <a:endParaRPr lang="en-US"/>
        </a:p>
      </dgm:t>
    </dgm:pt>
    <dgm:pt modelId="{6C386D34-5448-4B0F-8BB2-3B676E85BE67}" type="sibTrans" cxnId="{8FE1F13E-0624-45D0-B9C6-C0994E100C33}">
      <dgm:prSet/>
      <dgm:spPr/>
      <dgm:t>
        <a:bodyPr/>
        <a:lstStyle/>
        <a:p>
          <a:endParaRPr lang="en-US"/>
        </a:p>
      </dgm:t>
    </dgm:pt>
    <dgm:pt modelId="{D449B86B-C66F-4DF2-A4F4-A5B1E152993F}">
      <dgm:prSet phldrT="[Text]"/>
      <dgm:spPr/>
      <dgm:t>
        <a:bodyPr/>
        <a:lstStyle/>
        <a:p>
          <a:r>
            <a:rPr lang="fa-IR" dirty="0" smtClean="0">
              <a:cs typeface="B Nazanin" panose="00000400000000000000" pitchFamily="2" charset="-78"/>
            </a:rPr>
            <a:t>مزایای هیجانی</a:t>
          </a:r>
          <a:endParaRPr lang="en-US" dirty="0">
            <a:cs typeface="B Nazanin" panose="00000400000000000000" pitchFamily="2" charset="-78"/>
          </a:endParaRPr>
        </a:p>
      </dgm:t>
    </dgm:pt>
    <dgm:pt modelId="{9FBF0956-D421-498B-8508-BE8E34A99768}" type="parTrans" cxnId="{26C7F50C-58CA-4B37-9108-A13E24C76406}">
      <dgm:prSet/>
      <dgm:spPr/>
      <dgm:t>
        <a:bodyPr/>
        <a:lstStyle/>
        <a:p>
          <a:endParaRPr lang="en-US"/>
        </a:p>
      </dgm:t>
    </dgm:pt>
    <dgm:pt modelId="{3FBC15BE-52A1-4EEF-88FD-3218FAF896BF}" type="sibTrans" cxnId="{26C7F50C-58CA-4B37-9108-A13E24C76406}">
      <dgm:prSet/>
      <dgm:spPr/>
      <dgm:t>
        <a:bodyPr/>
        <a:lstStyle/>
        <a:p>
          <a:endParaRPr lang="en-US"/>
        </a:p>
      </dgm:t>
    </dgm:pt>
    <dgm:pt modelId="{B37CBBE8-03C5-4CD8-87D8-7EBEDBF9E689}" type="pres">
      <dgm:prSet presAssocID="{997F44CA-6D97-4156-A583-338A36BE615E}" presName="Name0" presStyleCnt="0">
        <dgm:presLayoutVars>
          <dgm:dir/>
          <dgm:animLvl val="lvl"/>
          <dgm:resizeHandles val="exact"/>
        </dgm:presLayoutVars>
      </dgm:prSet>
      <dgm:spPr/>
    </dgm:pt>
    <dgm:pt modelId="{7C75572E-452B-4675-B418-8E7FD34B61B9}" type="pres">
      <dgm:prSet presAssocID="{976414FD-7003-47D0-B7BD-1CB77123F52C}" presName="Name8" presStyleCnt="0"/>
      <dgm:spPr/>
    </dgm:pt>
    <dgm:pt modelId="{DD4EF660-FA2D-43B2-8349-618386FACD8D}" type="pres">
      <dgm:prSet presAssocID="{976414FD-7003-47D0-B7BD-1CB77123F52C}" presName="level" presStyleLbl="node1" presStyleIdx="0" presStyleCnt="5" custScaleX="101231" custScaleY="49425" custLinFactNeighborX="5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F5D03-BDAE-4550-9DE0-BA7529D8F45D}" type="pres">
      <dgm:prSet presAssocID="{976414FD-7003-47D0-B7BD-1CB77123F5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6E0196-CB2B-4345-AA09-72383307C874}" type="pres">
      <dgm:prSet presAssocID="{E6D13935-4CEC-41DA-A884-FEEF903D54C2}" presName="Name8" presStyleCnt="0"/>
      <dgm:spPr/>
    </dgm:pt>
    <dgm:pt modelId="{272AD5A8-DCD9-49E5-A9BA-7A9DA047048E}" type="pres">
      <dgm:prSet presAssocID="{E6D13935-4CEC-41DA-A884-FEEF903D54C2}" presName="level" presStyleLbl="node1" presStyleIdx="1" presStyleCnt="5" custScaleY="415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E68D9-FFA8-443C-A538-7A0FBFE2BB6F}" type="pres">
      <dgm:prSet presAssocID="{E6D13935-4CEC-41DA-A884-FEEF903D54C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355E8-972D-4F12-AE8A-2C34932AB308}" type="pres">
      <dgm:prSet presAssocID="{D449B86B-C66F-4DF2-A4F4-A5B1E152993F}" presName="Name8" presStyleCnt="0"/>
      <dgm:spPr/>
    </dgm:pt>
    <dgm:pt modelId="{AED01C45-1AC8-4724-8FC8-7CFC6AE91CEC}" type="pres">
      <dgm:prSet presAssocID="{D449B86B-C66F-4DF2-A4F4-A5B1E152993F}" presName="level" presStyleLbl="node1" presStyleIdx="2" presStyleCnt="5" custScaleY="46519" custLinFactNeighborX="-106" custLinFactNeighborY="-13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BF06F-DAB4-401C-9531-732181D0A8DC}" type="pres">
      <dgm:prSet presAssocID="{D449B86B-C66F-4DF2-A4F4-A5B1E15299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56E65-AC89-4352-B11A-779EF26B2C3F}" type="pres">
      <dgm:prSet presAssocID="{7EF13863-87E0-4D0E-A0DD-D2C7ADDED3AA}" presName="Name8" presStyleCnt="0"/>
      <dgm:spPr/>
    </dgm:pt>
    <dgm:pt modelId="{150D6468-E054-4968-B5FA-7F1AB4C940A8}" type="pres">
      <dgm:prSet presAssocID="{7EF13863-87E0-4D0E-A0DD-D2C7ADDED3AA}" presName="level" presStyleLbl="node1" presStyleIdx="3" presStyleCnt="5" custScaleY="377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E85AA-13C8-4ADD-86DA-66220325CA0F}" type="pres">
      <dgm:prSet presAssocID="{7EF13863-87E0-4D0E-A0DD-D2C7ADDED3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31BEC-6A24-420F-8320-08C1782A91A5}" type="pres">
      <dgm:prSet presAssocID="{F4B5D81C-1CA5-4380-ACC4-39565C9B9991}" presName="Name8" presStyleCnt="0"/>
      <dgm:spPr/>
    </dgm:pt>
    <dgm:pt modelId="{1E41F1E8-52BC-4AA4-B95B-11A72EDDBD07}" type="pres">
      <dgm:prSet presAssocID="{F4B5D81C-1CA5-4380-ACC4-39565C9B9991}" presName="level" presStyleLbl="node1" presStyleIdx="4" presStyleCnt="5" custScaleY="435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7D7A7-0F5A-4A76-831B-676268755E6B}" type="pres">
      <dgm:prSet presAssocID="{F4B5D81C-1CA5-4380-ACC4-39565C9B99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429117-8ABA-4523-B91B-3654ADC4D541}" type="presOf" srcId="{997F44CA-6D97-4156-A583-338A36BE615E}" destId="{B37CBBE8-03C5-4CD8-87D8-7EBEDBF9E689}" srcOrd="0" destOrd="0" presId="urn:microsoft.com/office/officeart/2005/8/layout/pyramid1"/>
    <dgm:cxn modelId="{5FB93B66-B7B9-4990-81FD-E07A2E214817}" type="presOf" srcId="{D449B86B-C66F-4DF2-A4F4-A5B1E152993F}" destId="{AED01C45-1AC8-4724-8FC8-7CFC6AE91CEC}" srcOrd="0" destOrd="0" presId="urn:microsoft.com/office/officeart/2005/8/layout/pyramid1"/>
    <dgm:cxn modelId="{7739521F-0AFA-479B-9E62-1AD5535E0AA4}" srcId="{997F44CA-6D97-4156-A583-338A36BE615E}" destId="{976414FD-7003-47D0-B7BD-1CB77123F52C}" srcOrd="0" destOrd="0" parTransId="{02D55CA9-826C-4E2E-8E8A-C8B7F004C4AC}" sibTransId="{7C8AA32B-2693-4BC7-A2C8-44DE5446AACC}"/>
    <dgm:cxn modelId="{26C7F50C-58CA-4B37-9108-A13E24C76406}" srcId="{997F44CA-6D97-4156-A583-338A36BE615E}" destId="{D449B86B-C66F-4DF2-A4F4-A5B1E152993F}" srcOrd="2" destOrd="0" parTransId="{9FBF0956-D421-498B-8508-BE8E34A99768}" sibTransId="{3FBC15BE-52A1-4EEF-88FD-3218FAF896BF}"/>
    <dgm:cxn modelId="{46A5E142-3B24-43B8-865A-C7F8B1BA0AF9}" type="presOf" srcId="{E6D13935-4CEC-41DA-A884-FEEF903D54C2}" destId="{AF6E68D9-FFA8-443C-A538-7A0FBFE2BB6F}" srcOrd="1" destOrd="0" presId="urn:microsoft.com/office/officeart/2005/8/layout/pyramid1"/>
    <dgm:cxn modelId="{AF58C895-C5FA-45F2-9311-AC141B378C50}" type="presOf" srcId="{7EF13863-87E0-4D0E-A0DD-D2C7ADDED3AA}" destId="{150D6468-E054-4968-B5FA-7F1AB4C940A8}" srcOrd="0" destOrd="0" presId="urn:microsoft.com/office/officeart/2005/8/layout/pyramid1"/>
    <dgm:cxn modelId="{608BB784-8906-4E01-9124-4BCCC90A9001}" srcId="{997F44CA-6D97-4156-A583-338A36BE615E}" destId="{F4B5D81C-1CA5-4380-ACC4-39565C9B9991}" srcOrd="4" destOrd="0" parTransId="{9353DCF2-A888-4514-A96E-DA12DA4109CD}" sibTransId="{4661F761-8EEF-4A83-9F29-D2F33C02BE7F}"/>
    <dgm:cxn modelId="{297C872C-BFC2-4AC5-953E-8D99064A1800}" type="presOf" srcId="{E6D13935-4CEC-41DA-A884-FEEF903D54C2}" destId="{272AD5A8-DCD9-49E5-A9BA-7A9DA047048E}" srcOrd="0" destOrd="0" presId="urn:microsoft.com/office/officeart/2005/8/layout/pyramid1"/>
    <dgm:cxn modelId="{B3B3C766-BF59-4A4B-A967-4B921C954E87}" type="presOf" srcId="{976414FD-7003-47D0-B7BD-1CB77123F52C}" destId="{D93F5D03-BDAE-4550-9DE0-BA7529D8F45D}" srcOrd="1" destOrd="0" presId="urn:microsoft.com/office/officeart/2005/8/layout/pyramid1"/>
    <dgm:cxn modelId="{03D83167-F1D7-4432-9410-85BE383230E5}" type="presOf" srcId="{976414FD-7003-47D0-B7BD-1CB77123F52C}" destId="{DD4EF660-FA2D-43B2-8349-618386FACD8D}" srcOrd="0" destOrd="0" presId="urn:microsoft.com/office/officeart/2005/8/layout/pyramid1"/>
    <dgm:cxn modelId="{541D26EC-C08F-4B7A-A9C7-0E5FBEF2E07C}" type="presOf" srcId="{F4B5D81C-1CA5-4380-ACC4-39565C9B9991}" destId="{1E41F1E8-52BC-4AA4-B95B-11A72EDDBD07}" srcOrd="0" destOrd="0" presId="urn:microsoft.com/office/officeart/2005/8/layout/pyramid1"/>
    <dgm:cxn modelId="{F18BBB75-5162-4BDE-A3FE-AE91FA1C2BA5}" type="presOf" srcId="{D449B86B-C66F-4DF2-A4F4-A5B1E152993F}" destId="{D4FBF06F-DAB4-401C-9531-732181D0A8DC}" srcOrd="1" destOrd="0" presId="urn:microsoft.com/office/officeart/2005/8/layout/pyramid1"/>
    <dgm:cxn modelId="{993C9ACC-9878-4C13-B440-C0B56DB7AA22}" type="presOf" srcId="{F4B5D81C-1CA5-4380-ACC4-39565C9B9991}" destId="{9327D7A7-0F5A-4A76-831B-676268755E6B}" srcOrd="1" destOrd="0" presId="urn:microsoft.com/office/officeart/2005/8/layout/pyramid1"/>
    <dgm:cxn modelId="{8FE1F13E-0624-45D0-B9C6-C0994E100C33}" srcId="{997F44CA-6D97-4156-A583-338A36BE615E}" destId="{E6D13935-4CEC-41DA-A884-FEEF903D54C2}" srcOrd="1" destOrd="0" parTransId="{60993A02-E3DA-4983-A4D2-A8F2E98C4A14}" sibTransId="{6C386D34-5448-4B0F-8BB2-3B676E85BE67}"/>
    <dgm:cxn modelId="{05B2A540-99D0-4C56-AF1B-E2E267C5E94D}" srcId="{997F44CA-6D97-4156-A583-338A36BE615E}" destId="{7EF13863-87E0-4D0E-A0DD-D2C7ADDED3AA}" srcOrd="3" destOrd="0" parTransId="{8FD7BDE4-944E-47FB-9E21-82898AF191D1}" sibTransId="{0AEBE34F-6CFD-401C-B1E2-2E15CA23252C}"/>
    <dgm:cxn modelId="{C2840F6A-6065-4F27-83F4-D3D49ECF45A8}" type="presOf" srcId="{7EF13863-87E0-4D0E-A0DD-D2C7ADDED3AA}" destId="{F3AE85AA-13C8-4ADD-86DA-66220325CA0F}" srcOrd="1" destOrd="0" presId="urn:microsoft.com/office/officeart/2005/8/layout/pyramid1"/>
    <dgm:cxn modelId="{D17F5706-74CC-4465-8258-D1B95E43A4A1}" type="presParOf" srcId="{B37CBBE8-03C5-4CD8-87D8-7EBEDBF9E689}" destId="{7C75572E-452B-4675-B418-8E7FD34B61B9}" srcOrd="0" destOrd="0" presId="urn:microsoft.com/office/officeart/2005/8/layout/pyramid1"/>
    <dgm:cxn modelId="{E7A51D55-4BB9-4006-87D3-66D958AA0F35}" type="presParOf" srcId="{7C75572E-452B-4675-B418-8E7FD34B61B9}" destId="{DD4EF660-FA2D-43B2-8349-618386FACD8D}" srcOrd="0" destOrd="0" presId="urn:microsoft.com/office/officeart/2005/8/layout/pyramid1"/>
    <dgm:cxn modelId="{DF7BB5E3-27D0-41DB-86F0-D217761D14B1}" type="presParOf" srcId="{7C75572E-452B-4675-B418-8E7FD34B61B9}" destId="{D93F5D03-BDAE-4550-9DE0-BA7529D8F45D}" srcOrd="1" destOrd="0" presId="urn:microsoft.com/office/officeart/2005/8/layout/pyramid1"/>
    <dgm:cxn modelId="{515A61C8-CD89-4E31-B5C4-92D7A330D7CF}" type="presParOf" srcId="{B37CBBE8-03C5-4CD8-87D8-7EBEDBF9E689}" destId="{176E0196-CB2B-4345-AA09-72383307C874}" srcOrd="1" destOrd="0" presId="urn:microsoft.com/office/officeart/2005/8/layout/pyramid1"/>
    <dgm:cxn modelId="{9FF8D13D-F0B3-4DC1-9910-F453F7E8A563}" type="presParOf" srcId="{176E0196-CB2B-4345-AA09-72383307C874}" destId="{272AD5A8-DCD9-49E5-A9BA-7A9DA047048E}" srcOrd="0" destOrd="0" presId="urn:microsoft.com/office/officeart/2005/8/layout/pyramid1"/>
    <dgm:cxn modelId="{7959899C-8186-4FA6-81BB-52FD9C0645E7}" type="presParOf" srcId="{176E0196-CB2B-4345-AA09-72383307C874}" destId="{AF6E68D9-FFA8-443C-A538-7A0FBFE2BB6F}" srcOrd="1" destOrd="0" presId="urn:microsoft.com/office/officeart/2005/8/layout/pyramid1"/>
    <dgm:cxn modelId="{D59C160C-629A-412A-92B8-3FFDE362416E}" type="presParOf" srcId="{B37CBBE8-03C5-4CD8-87D8-7EBEDBF9E689}" destId="{A57355E8-972D-4F12-AE8A-2C34932AB308}" srcOrd="2" destOrd="0" presId="urn:microsoft.com/office/officeart/2005/8/layout/pyramid1"/>
    <dgm:cxn modelId="{7E86EA09-01E6-45A1-976D-B98E6D2A74D2}" type="presParOf" srcId="{A57355E8-972D-4F12-AE8A-2C34932AB308}" destId="{AED01C45-1AC8-4724-8FC8-7CFC6AE91CEC}" srcOrd="0" destOrd="0" presId="urn:microsoft.com/office/officeart/2005/8/layout/pyramid1"/>
    <dgm:cxn modelId="{BA2C5B7D-A250-4CC9-9278-F359D8E63E8A}" type="presParOf" srcId="{A57355E8-972D-4F12-AE8A-2C34932AB308}" destId="{D4FBF06F-DAB4-401C-9531-732181D0A8DC}" srcOrd="1" destOrd="0" presId="urn:microsoft.com/office/officeart/2005/8/layout/pyramid1"/>
    <dgm:cxn modelId="{1ABA2AA9-373B-4CFE-8885-DA08E774365C}" type="presParOf" srcId="{B37CBBE8-03C5-4CD8-87D8-7EBEDBF9E689}" destId="{FE656E65-AC89-4352-B11A-779EF26B2C3F}" srcOrd="3" destOrd="0" presId="urn:microsoft.com/office/officeart/2005/8/layout/pyramid1"/>
    <dgm:cxn modelId="{9F4E2FBF-D6DB-4421-9D53-B13D4D7CCE8E}" type="presParOf" srcId="{FE656E65-AC89-4352-B11A-779EF26B2C3F}" destId="{150D6468-E054-4968-B5FA-7F1AB4C940A8}" srcOrd="0" destOrd="0" presId="urn:microsoft.com/office/officeart/2005/8/layout/pyramid1"/>
    <dgm:cxn modelId="{E37618C8-4E1F-496C-9EB4-B1A5104F563B}" type="presParOf" srcId="{FE656E65-AC89-4352-B11A-779EF26B2C3F}" destId="{F3AE85AA-13C8-4ADD-86DA-66220325CA0F}" srcOrd="1" destOrd="0" presId="urn:microsoft.com/office/officeart/2005/8/layout/pyramid1"/>
    <dgm:cxn modelId="{F222310A-D256-4B45-B4EA-747D7906DF0B}" type="presParOf" srcId="{B37CBBE8-03C5-4CD8-87D8-7EBEDBF9E689}" destId="{3F331BEC-6A24-420F-8320-08C1782A91A5}" srcOrd="4" destOrd="0" presId="urn:microsoft.com/office/officeart/2005/8/layout/pyramid1"/>
    <dgm:cxn modelId="{FC35DD47-9AC9-49C7-8639-376073A47A6A}" type="presParOf" srcId="{3F331BEC-6A24-420F-8320-08C1782A91A5}" destId="{1E41F1E8-52BC-4AA4-B95B-11A72EDDBD07}" srcOrd="0" destOrd="0" presId="urn:microsoft.com/office/officeart/2005/8/layout/pyramid1"/>
    <dgm:cxn modelId="{B925D8C6-49E4-47E8-86F1-4BF23D8EF4E8}" type="presParOf" srcId="{3F331BEC-6A24-420F-8320-08C1782A91A5}" destId="{9327D7A7-0F5A-4A76-831B-676268755E6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EF660-FA2D-43B2-8349-618386FACD8D}">
      <dsp:nvSpPr>
        <dsp:cNvPr id="0" name=""/>
        <dsp:cNvSpPr/>
      </dsp:nvSpPr>
      <dsp:spPr>
        <a:xfrm>
          <a:off x="1887306" y="0"/>
          <a:ext cx="1115029" cy="1159914"/>
        </a:xfrm>
        <a:prstGeom prst="trapezoid">
          <a:avLst>
            <a:gd name="adj" fmla="val 4939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anose="00000400000000000000" pitchFamily="2" charset="-78"/>
            </a:rPr>
            <a:t> ایده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anose="00000400000000000000" pitchFamily="2" charset="-78"/>
            </a:rPr>
            <a:t>برند</a:t>
          </a:r>
          <a:endParaRPr lang="en-US" sz="1800" kern="1200" dirty="0">
            <a:cs typeface="B Nazanin" panose="00000400000000000000" pitchFamily="2" charset="-78"/>
          </a:endParaRPr>
        </a:p>
      </dsp:txBody>
      <dsp:txXfrm>
        <a:off x="1887306" y="0"/>
        <a:ext cx="1115029" cy="1159914"/>
      </dsp:txXfrm>
    </dsp:sp>
    <dsp:sp modelId="{272AD5A8-DCD9-49E5-A9BA-7A9DA047048E}">
      <dsp:nvSpPr>
        <dsp:cNvPr id="0" name=""/>
        <dsp:cNvSpPr/>
      </dsp:nvSpPr>
      <dsp:spPr>
        <a:xfrm>
          <a:off x="1424311" y="1159914"/>
          <a:ext cx="2028176" cy="975876"/>
        </a:xfrm>
        <a:prstGeom prst="trapezoid">
          <a:avLst>
            <a:gd name="adj" fmla="val 4748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anose="00000400000000000000" pitchFamily="2" charset="-78"/>
            </a:rPr>
            <a:t>محصول/شخصیتها</a:t>
          </a:r>
          <a:endParaRPr lang="en-US" sz="2200" kern="1200" dirty="0">
            <a:cs typeface="B Nazanin" panose="00000400000000000000" pitchFamily="2" charset="-78"/>
          </a:endParaRPr>
        </a:p>
      </dsp:txBody>
      <dsp:txXfrm>
        <a:off x="1779242" y="1159914"/>
        <a:ext cx="1318314" cy="975876"/>
      </dsp:txXfrm>
    </dsp:sp>
    <dsp:sp modelId="{AED01C45-1AC8-4724-8FC8-7CFC6AE91CEC}">
      <dsp:nvSpPr>
        <dsp:cNvPr id="0" name=""/>
        <dsp:cNvSpPr/>
      </dsp:nvSpPr>
      <dsp:spPr>
        <a:xfrm>
          <a:off x="902709" y="2104742"/>
          <a:ext cx="3064884" cy="1091715"/>
        </a:xfrm>
        <a:prstGeom prst="trapezoid">
          <a:avLst>
            <a:gd name="adj" fmla="val 4748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anose="00000400000000000000" pitchFamily="2" charset="-78"/>
            </a:rPr>
            <a:t>مزایای هیجانی</a:t>
          </a:r>
          <a:endParaRPr lang="en-US" sz="2200" kern="1200" dirty="0">
            <a:cs typeface="B Nazanin" panose="00000400000000000000" pitchFamily="2" charset="-78"/>
          </a:endParaRPr>
        </a:p>
      </dsp:txBody>
      <dsp:txXfrm>
        <a:off x="1439063" y="2104742"/>
        <a:ext cx="1992174" cy="1091715"/>
      </dsp:txXfrm>
    </dsp:sp>
    <dsp:sp modelId="{150D6468-E054-4968-B5FA-7F1AB4C940A8}">
      <dsp:nvSpPr>
        <dsp:cNvPr id="0" name=""/>
        <dsp:cNvSpPr/>
      </dsp:nvSpPr>
      <dsp:spPr>
        <a:xfrm>
          <a:off x="485805" y="3227506"/>
          <a:ext cx="3905188" cy="884890"/>
        </a:xfrm>
        <a:prstGeom prst="trapezoid">
          <a:avLst>
            <a:gd name="adj" fmla="val 4748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anose="00000400000000000000" pitchFamily="2" charset="-78"/>
            </a:rPr>
            <a:t>مزایای عملی </a:t>
          </a:r>
          <a:endParaRPr lang="en-US" sz="2200" kern="1200" dirty="0">
            <a:cs typeface="B Nazanin" panose="00000400000000000000" pitchFamily="2" charset="-78"/>
          </a:endParaRPr>
        </a:p>
      </dsp:txBody>
      <dsp:txXfrm>
        <a:off x="1169213" y="3227506"/>
        <a:ext cx="2538372" cy="884890"/>
      </dsp:txXfrm>
    </dsp:sp>
    <dsp:sp modelId="{1E41F1E8-52BC-4AA4-B95B-11A72EDDBD07}">
      <dsp:nvSpPr>
        <dsp:cNvPr id="0" name=""/>
        <dsp:cNvSpPr/>
      </dsp:nvSpPr>
      <dsp:spPr>
        <a:xfrm>
          <a:off x="0" y="4112397"/>
          <a:ext cx="4876800" cy="1023165"/>
        </a:xfrm>
        <a:prstGeom prst="trapezoid">
          <a:avLst>
            <a:gd name="adj" fmla="val 4748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Nazanin" panose="00000400000000000000" pitchFamily="2" charset="-78"/>
            </a:rPr>
            <a:t>مشخصه ها و خواص</a:t>
          </a:r>
          <a:endParaRPr lang="en-US" sz="2200" kern="1200" dirty="0">
            <a:cs typeface="B Nazanin" panose="00000400000000000000" pitchFamily="2" charset="-78"/>
          </a:endParaRPr>
        </a:p>
      </dsp:txBody>
      <dsp:txXfrm>
        <a:off x="853439" y="4112397"/>
        <a:ext cx="3169920" cy="1023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6886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 userDrawn="1"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 userDrawn="1"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 userDrawn="1"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 userDrawn="1"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8646-8CEC-4AE4-B1E7-ADF9D885FD96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2618-C234-4528-BB60-72360CB0937F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92433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ritannic Bold" panose="020B0903060703020204" pitchFamily="34" charset="0"/>
              </a:rPr>
              <a:t>Introduction to Think</a:t>
            </a:r>
            <a:endParaRPr lang="en-US" sz="4800" dirty="0">
              <a:solidFill>
                <a:schemeClr val="accent4">
                  <a:lumMod val="20000"/>
                  <a:lumOff val="8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34199"/>
            <a:ext cx="7772400" cy="461665"/>
          </a:xfrm>
        </p:spPr>
        <p:txBody>
          <a:bodyPr>
            <a:noAutofit/>
          </a:bodyPr>
          <a:lstStyle/>
          <a:p>
            <a:pPr algn="ctr"/>
            <a:endParaRPr lang="fa-IR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بازاریابی الکترنیکی</a:t>
            </a:r>
          </a:p>
          <a:p>
            <a:pPr algn="ctr"/>
            <a:endParaRPr lang="fa-IR" sz="1600" dirty="0" smtClean="0">
              <a:solidFill>
                <a:schemeClr val="accent4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استاد : دکتر تاجیک</a:t>
            </a:r>
          </a:p>
          <a:p>
            <a:pPr algn="ctr"/>
            <a:r>
              <a:rPr lang="fa-IR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دانشجو : سارا اکبری</a:t>
            </a:r>
          </a:p>
          <a:p>
            <a:pPr algn="ctr"/>
            <a:r>
              <a:rPr lang="fa-IR" sz="1600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1394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048000"/>
            <a:ext cx="7772400" cy="461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مقدمه ای بر اندیشیدن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TACTIC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710" y="2590800"/>
            <a:ext cx="8229600" cy="13716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راهها و متدهای خاص که در مسیر رسیدن به هدف مورد استفاده قرار    می گیرد را به صورت کوتاه مدت تعیین می نماید .</a:t>
            </a:r>
            <a:endParaRPr lang="en-US" sz="2800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Application Programming Interface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(API)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42" y="2209800"/>
            <a:ext cx="8229600" cy="2133600"/>
          </a:xfrm>
        </p:spPr>
        <p:txBody>
          <a:bodyPr/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قواعد و خواصی که برنامه های سخت افزاری را در زمان برقراری ارتباط با یکدیگر پایدار می سازد 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به عنوان یک میانجی بین برنامه ها عمل کرده و ارتباط بین آنها را آسان می سازد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What Is Marketing ?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2590800"/>
          </a:xfrm>
        </p:spPr>
        <p:txBody>
          <a:bodyPr/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خلق نیاز و تقاضا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رضایتمندی از دریافت تقاضا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تبدیل تقاضا به فروش و نهایتاً سود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Philip Kotler -2012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21" y="2667000"/>
            <a:ext cx="8229600" cy="216268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بازاریابی علم و هنر اکتشاف ، خلق و ایجاد ارزش برای قانع ساختن بازار هدف است 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بازاریابی نیازها و خواسته های برآورده نشده را شناسایی می کند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اندازه و مقدار سودی که در آنها نهفته است را ارزیابی می نماید .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59613"/>
            <a:ext cx="15621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بمنظور ایجاد انگیزه در مردم برای خرید محصول یا خدمات خود و شرح مزایای آنها برای رقبایتان باید :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مزایای معنی داری را برای مشتریان خود ایجاد نمایید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603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783" y="1905000"/>
            <a:ext cx="8229600" cy="3048000"/>
          </a:xfrm>
        </p:spPr>
        <p:txBody>
          <a:bodyPr/>
          <a:lstStyle/>
          <a:p>
            <a:pPr marL="0" indent="0" algn="ctr" rtl="1">
              <a:buNone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ارزشی که یک بازاریاب برای محصولش خلق می کند </a:t>
            </a:r>
          </a:p>
          <a:p>
            <a:pPr marL="0" indent="0" algn="ctr" rtl="1">
              <a:buNone/>
            </a:pPr>
            <a:endParaRPr lang="fa-IR" sz="3200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32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بزرگتر یا مساوی </a:t>
            </a:r>
            <a:endParaRPr lang="fa-IR" sz="3200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endParaRPr lang="fa-IR" sz="3200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هزینه ای که محصول برای مشتری در بر دارد </a:t>
            </a:r>
          </a:p>
          <a:p>
            <a:pPr marL="0" indent="0" algn="ctr" rtl="1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693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anose="020B0903060703020204" pitchFamily="34" charset="0"/>
              </a:rPr>
              <a:t>What Is Digital </a:t>
            </a:r>
            <a:r>
              <a:rPr lang="en-US" dirty="0" err="1" smtClean="0">
                <a:latin typeface="Britannic Bold" panose="020B0903060703020204" pitchFamily="34" charset="0"/>
              </a:rPr>
              <a:t>Marketin</a:t>
            </a:r>
            <a:r>
              <a:rPr lang="en-US" dirty="0" smtClean="0">
                <a:latin typeface="Britannic Bold" panose="020B0903060703020204" pitchFamily="34" charset="0"/>
              </a:rPr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6764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بازاریابی هدفمند ، قابل اندازه گیری و تعاملی محصولات و خدمات با استفاده از فناوری دیجیتال به منظور رسیدن به مشتری نهایی 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843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مؤسسه بازاریابی دیجیتال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9" y="2209800"/>
            <a:ext cx="8229600" cy="1905000"/>
          </a:xfrm>
        </p:spPr>
        <p:txBody>
          <a:bodyPr/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بازاریابی دیجیتال شامل بکارگیری و استفاده از انواع کانالها و ابزارهای دیجیتال در جهت ترویج و ترفیع فروش محصولات و خدمات به مشتریان می باشد .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61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anose="020B0903060703020204" pitchFamily="34" charset="0"/>
              </a:rPr>
              <a:t>DIGITAL MARKETING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شامل تکنیک های نوین بازاریابی اینترنتی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بهینه سازی موتورهای جستجو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(SEO)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بازاریابی موتورهای جستجو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SEM)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                      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                 </a:t>
            </a: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اینترنت</a:t>
            </a:r>
            <a:endParaRPr lang="fa-IR" b="1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لینک سازی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تلفن همراه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(SMS – MMS )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بازاریابی رسانه های اجتماعی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مانند رادیو ، نمایش تبلیغات تلویزیونی ، کتابهای الکترونیکی ، لوحهای فشرده بازی و . . .   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Left Arrow Callout 6"/>
          <p:cNvSpPr/>
          <p:nvPr/>
        </p:nvSpPr>
        <p:spPr>
          <a:xfrm>
            <a:off x="3810000" y="2133600"/>
            <a:ext cx="1219200" cy="1447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018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 panose="020B0903060703020204" pitchFamily="34" charset="0"/>
              </a:rPr>
              <a:t>Search </a:t>
            </a:r>
            <a:r>
              <a:rPr lang="en-US" dirty="0" err="1" smtClean="0">
                <a:latin typeface="Britannic Bold" panose="020B0903060703020204" pitchFamily="34" charset="0"/>
              </a:rPr>
              <a:t>Engin</a:t>
            </a:r>
            <a:r>
              <a:rPr lang="en-US" dirty="0" smtClean="0">
                <a:latin typeface="Britannic Bold" panose="020B0903060703020204" pitchFamily="34" charset="0"/>
              </a:rPr>
              <a:t> Optimization</a:t>
            </a:r>
            <a:br>
              <a:rPr lang="en-US" dirty="0" smtClean="0">
                <a:latin typeface="Britannic Bold" panose="020B0903060703020204" pitchFamily="34" charset="0"/>
              </a:rPr>
            </a:br>
            <a:r>
              <a:rPr lang="en-US" dirty="0" smtClean="0">
                <a:latin typeface="Britannic Bold" panose="020B0903060703020204" pitchFamily="34" charset="0"/>
              </a:rPr>
              <a:t>(SEO)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1336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روندی مناسب برای بهبود دید یک وب سایت در یک موتور جستجوی طبیعی یا الگوریتمی است .</a:t>
            </a:r>
            <a:endParaRPr lang="en-US" sz="2800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65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Consistent Communication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fa-I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fa-IR" dirty="0">
              <a:solidFill>
                <a:schemeClr val="accent3">
                  <a:lumMod val="75000"/>
                </a:schemeClr>
              </a:solidFill>
            </a:endParaRP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برنامه ریزی</a:t>
            </a:r>
          </a:p>
          <a:p>
            <a:pPr marL="0" indent="0" algn="r" rtl="1">
              <a:buNone/>
            </a:pPr>
            <a:endParaRPr lang="fa-IR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                                                                       ارتباطات موفق و پایدار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اقدامات اولیه استراتژیک</a:t>
            </a:r>
          </a:p>
        </p:txBody>
      </p:sp>
      <p:sp>
        <p:nvSpPr>
          <p:cNvPr id="5" name="Left Arrow 4"/>
          <p:cNvSpPr/>
          <p:nvPr/>
        </p:nvSpPr>
        <p:spPr>
          <a:xfrm>
            <a:off x="3733800" y="2971800"/>
            <a:ext cx="2133600" cy="1219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 panose="020B0903060703020204" pitchFamily="34" charset="0"/>
              </a:rPr>
              <a:t>Search </a:t>
            </a:r>
            <a:r>
              <a:rPr lang="en-US" dirty="0" err="1" smtClean="0">
                <a:latin typeface="Britannic Bold" panose="020B0903060703020204" pitchFamily="34" charset="0"/>
              </a:rPr>
              <a:t>Engin</a:t>
            </a:r>
            <a:r>
              <a:rPr lang="en-US" dirty="0" smtClean="0">
                <a:latin typeface="Britannic Bold" panose="020B0903060703020204" pitchFamily="34" charset="0"/>
              </a:rPr>
              <a:t> Marketing</a:t>
            </a:r>
            <a:br>
              <a:rPr lang="en-US" dirty="0" smtClean="0">
                <a:latin typeface="Britannic Bold" panose="020B0903060703020204" pitchFamily="34" charset="0"/>
              </a:rPr>
            </a:br>
            <a:r>
              <a:rPr lang="en-US" dirty="0" smtClean="0">
                <a:latin typeface="Britannic Bold" panose="020B0903060703020204" pitchFamily="34" charset="0"/>
              </a:rPr>
              <a:t>(SEM)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98094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باعث افزایش بازدید در نتایج صفحات موتورهای جستجو می گردد .</a:t>
            </a:r>
            <a:endParaRPr lang="en-US" sz="2800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234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anose="020B0903060703020204" pitchFamily="34" charset="0"/>
              </a:rPr>
              <a:t>Social Media Marketing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35280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درصدد بدست آوردن ترافیک وب سایت و کسب توجه به یک موضوع از طریق رسانه های اجتماعی است 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برنامه های بازاریابی شبکه های اجتماعی معمولا تلاش برای ایجاد محتوایی دارند که به واسطه آن بتوانند توجه مخاطبین را جلب و خوانندگان را تشویق به اشتراک گذاری آنها در بین شبکه های اجتماعی کنند .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964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تبلیغ دهان به دهان الکترونیکی 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en-US" dirty="0" smtClean="0">
                <a:latin typeface="Britannic Bold" panose="020B0903060703020204" pitchFamily="34" charset="0"/>
                <a:cs typeface="B Nazanin" panose="00000400000000000000" pitchFamily="2" charset="-78"/>
              </a:rPr>
              <a:t>(</a:t>
            </a:r>
            <a:r>
              <a:rPr lang="en-US" dirty="0" err="1" smtClean="0">
                <a:latin typeface="Britannic Bold" panose="020B0903060703020204" pitchFamily="34" charset="0"/>
                <a:cs typeface="B Nazanin" panose="00000400000000000000" pitchFamily="2" charset="-78"/>
              </a:rPr>
              <a:t>eWoM</a:t>
            </a:r>
            <a:r>
              <a:rPr lang="en-US" dirty="0" smtClean="0">
                <a:latin typeface="Britannic Bold" panose="020B0903060703020204" pitchFamily="34" charset="0"/>
                <a:cs typeface="B Nazanin" panose="00000400000000000000" pitchFamily="2" charset="-78"/>
              </a:rPr>
              <a:t>)</a:t>
            </a:r>
            <a:endParaRPr lang="en-US" dirty="0">
              <a:latin typeface="Britannic Bold" panose="020B090306070302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981200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اشاره به هرگونه اظهار نظری دارد که مصرف کنندگان از طریق اینترنت در رابطه با یک رخداد ، کالا ، خدمت ، برند و یا شرکت به اشتراک می گذارند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39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259080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تعاریف وابزارهایی برای ارزیابی کسب و کار: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محیط 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کسب وکار 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مشتریان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رقبا</a:t>
            </a:r>
          </a:p>
          <a:p>
            <a:pPr marL="0" indent="0" algn="r" rtl="1">
              <a:buNone/>
            </a:pP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697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cs typeface="B Titr" panose="00000700000000000000" pitchFamily="2" charset="-78"/>
              </a:rPr>
              <a:t>محیط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610600" cy="452596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چه فاکتورهای خارجی براهداف بازاریابی من تأثیر خواهد داشت ؟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محیط شامل همه آن چیزی است که به عنوان دنیای خارج  کسب و کار در آن صورت خواهد گرفت.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محیط شامل 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(PESTLE)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اثرات سیاسی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Political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اثرات اقتصادی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Economical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اثرات اجتماعی</a:t>
            </a:r>
            <a:r>
              <a:rPr lang="fa-IR" dirty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Social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اثرات تکنولوژیکی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Technological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اثرات قانونی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 Legal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اثرات محیطی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Environmental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164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کسب و کار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چه چیزهای خاصی از محصول یا خدمت من آن را منحصر به فرد و قابل ارزیابی می نماید ؟</a:t>
            </a:r>
          </a:p>
          <a:p>
            <a:pPr marL="0" indent="0"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برای بیان اهداف و هویت کسب و کار این نکته بسیار حائز اهمیت است که موارد فوق به صورت فشرده در پیامهای تبلیغاتی بیان گردد . 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اینکه محصول شما : 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چه می کند ؟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چه مزایایی را برای مصرف کننده به همراه دارد ؟ 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امتیاز منحصر به فرد محصول شما چیست ؟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(USP)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272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itannic Bold" panose="020B0903060703020204" pitchFamily="34" charset="0"/>
              </a:rPr>
              <a:t>Unique Selling Point</a:t>
            </a:r>
            <a:br>
              <a:rPr lang="en-US" dirty="0" smtClean="0">
                <a:latin typeface="Britannic Bold" panose="020B0903060703020204" pitchFamily="34" charset="0"/>
              </a:rPr>
            </a:br>
            <a:r>
              <a:rPr lang="en-US" dirty="0" smtClean="0">
                <a:latin typeface="Britannic Bold" panose="020B0903060703020204" pitchFamily="34" charset="0"/>
              </a:rPr>
              <a:t>(USP)</a:t>
            </a:r>
            <a:endParaRPr lang="en-US" dirty="0"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2954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32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مشخصه ای که محصول یا خدمت شما را از سایر رقبا بهتر و متمایز می سازد </a:t>
            </a:r>
            <a:endParaRPr lang="en-US" sz="3200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845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5941352"/>
              </p:ext>
            </p:extLst>
          </p:nvPr>
        </p:nvGraphicFramePr>
        <p:xfrm>
          <a:off x="914400" y="381000"/>
          <a:ext cx="48768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858000" y="9719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ماهیت برند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1828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تاثیر برند با توجه به شخصیتهای مختلف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5800" y="2819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تاثیری که برند در مصرف کننده ایجاد می کند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0" y="370889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مزایای ملموس برای مصرف کننده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4620167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Nazanin" panose="00000400000000000000" pitchFamily="2" charset="-78"/>
              </a:rPr>
              <a:t>نقاط متمایز و خوشایند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145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مشتریان 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19400"/>
          </a:xfrm>
        </p:spPr>
        <p:txBody>
          <a:bodyPr/>
          <a:lstStyle/>
          <a:p>
            <a:pPr marL="0" indent="0" algn="r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مردم چه چیزی از محصول من می خواهند؟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Customer journey</a:t>
            </a:r>
            <a:endParaRPr lang="fa-IR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مسیری که مصرف کننده از ابتدا تارسیدن به نتیجه خرید یا عدم خرید محصول یا خدمتی طی می کند </a:t>
            </a:r>
          </a:p>
          <a:p>
            <a:pPr marL="0" indent="0" algn="r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در اینتر نت این مسیر خطی نبوده و مشتری از راهها ، کانالها و ابزارهای بازار یابی مختلفی قیل از رسیدن به تصمیم خرید بهره خواهد برد 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375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349" y="2974135"/>
            <a:ext cx="914400" cy="533399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بررسی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" name="Bent Arrow 3"/>
          <p:cNvSpPr/>
          <p:nvPr/>
        </p:nvSpPr>
        <p:spPr>
          <a:xfrm>
            <a:off x="1681229" y="1692497"/>
            <a:ext cx="15240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319528" y="1706861"/>
            <a:ext cx="3390900" cy="136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911276" y="2919650"/>
            <a:ext cx="1692306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62229" y="2743199"/>
            <a:ext cx="1752600" cy="1098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حلقه وفاداری</a:t>
            </a:r>
            <a:endParaRPr lang="en-US" dirty="0"/>
          </a:p>
        </p:txBody>
      </p:sp>
      <p:sp>
        <p:nvSpPr>
          <p:cNvPr id="9" name="Minus 8"/>
          <p:cNvSpPr/>
          <p:nvPr/>
        </p:nvSpPr>
        <p:spPr>
          <a:xfrm>
            <a:off x="1681229" y="3689603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983411" y="3613403"/>
            <a:ext cx="311239" cy="30480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inus 10"/>
          <p:cNvSpPr/>
          <p:nvPr/>
        </p:nvSpPr>
        <p:spPr>
          <a:xfrm rot="16200000">
            <a:off x="1986959" y="3879775"/>
            <a:ext cx="314210" cy="23866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786129" y="2590799"/>
            <a:ext cx="304800" cy="304800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 Arrow 12"/>
          <p:cNvSpPr/>
          <p:nvPr/>
        </p:nvSpPr>
        <p:spPr>
          <a:xfrm rot="5400000">
            <a:off x="6243570" y="2284829"/>
            <a:ext cx="15240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0800000">
            <a:off x="6246119" y="3364410"/>
            <a:ext cx="928620" cy="1134962"/>
          </a:xfrm>
          <a:prstGeom prst="bentArrow">
            <a:avLst>
              <a:gd name="adj1" fmla="val 9471"/>
              <a:gd name="adj2" fmla="val 7837"/>
              <a:gd name="adj3" fmla="val 18191"/>
              <a:gd name="adj4" fmla="val 201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733800" y="3059171"/>
            <a:ext cx="9144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طرفداری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038600" y="4530700"/>
            <a:ext cx="9144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ارزیابی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7" name="Right Arrow 16"/>
          <p:cNvSpPr/>
          <p:nvPr/>
        </p:nvSpPr>
        <p:spPr>
          <a:xfrm rot="10800000">
            <a:off x="4195829" y="4357800"/>
            <a:ext cx="1964028" cy="141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ent Arrow 18"/>
          <p:cNvSpPr/>
          <p:nvPr/>
        </p:nvSpPr>
        <p:spPr>
          <a:xfrm rot="16200000">
            <a:off x="2927444" y="3291000"/>
            <a:ext cx="326974" cy="205740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786128" y="5343137"/>
            <a:ext cx="3373729" cy="65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Customer journey cycle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2443228" y="2387708"/>
            <a:ext cx="1100071" cy="34036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عهد و میثاق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729907" y="4161886"/>
            <a:ext cx="914400" cy="533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خرید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6" name="Minus 25"/>
          <p:cNvSpPr/>
          <p:nvPr/>
        </p:nvSpPr>
        <p:spPr>
          <a:xfrm rot="19103833">
            <a:off x="1156070" y="4142131"/>
            <a:ext cx="976473" cy="19064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343400" y="1447800"/>
            <a:ext cx="914400" cy="659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آگاهی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728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solidFill>
                  <a:schemeClr val="accent3">
                    <a:lumMod val="50000"/>
                  </a:schemeClr>
                </a:solidFill>
                <a:cs typeface="B Titr" panose="00000700000000000000" pitchFamily="2" charset="-78"/>
              </a:rPr>
              <a:t>برنامه ریزی – تدوین استراتژی – اندیشیدن جستجوگرانه</a:t>
            </a:r>
            <a:endParaRPr lang="en-US" sz="2800" dirty="0">
              <a:solidFill>
                <a:schemeClr val="accent3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8"/>
            <a:ext cx="7391400" cy="4525963"/>
          </a:xfrm>
        </p:spPr>
        <p:txBody>
          <a:bodyPr/>
          <a:lstStyle/>
          <a:p>
            <a:pPr marL="0" indent="0" algn="r" rtl="1">
              <a:buNone/>
            </a:pPr>
            <a:endParaRPr lang="fa-I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fa-IR" sz="2000" dirty="0" smtClean="0"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قبل از اجرای فرآیند دیجیتال باید :</a:t>
            </a:r>
          </a:p>
          <a:p>
            <a:pPr algn="r" rtl="1"/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تحقیق</a:t>
            </a:r>
          </a:p>
          <a:p>
            <a:pPr algn="r" rtl="1"/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محصول</a:t>
            </a:r>
          </a:p>
          <a:p>
            <a:pPr algn="r" rtl="1"/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درک چالش های ارتباطی</a:t>
            </a:r>
          </a:p>
          <a:p>
            <a:pPr algn="r" rtl="1"/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بازار</a:t>
            </a:r>
          </a:p>
          <a:p>
            <a:pPr algn="r" rtl="1"/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رقبا</a:t>
            </a:r>
          </a:p>
          <a:p>
            <a:pPr algn="r" rtl="1"/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شناخت مشتریان</a:t>
            </a:r>
            <a:endParaRPr lang="en-US" sz="2800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پیامهای احساسی و برانگیزاننده 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زمانی که مصرف کننده در مرحله اکتشاف بوده و هنوز به قطعیت در خرید نرسیده است </a:t>
            </a:r>
          </a:p>
          <a:p>
            <a:pPr algn="r" rtl="1"/>
            <a:endParaRPr lang="fa-IR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پیامهای مستقیم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زمانی که مصرف کننده آماده خرید است 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738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رقبا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چه کار می توانید انجام دهید تا خارج از جمعیت رقبا بایستید ؟</a:t>
            </a:r>
          </a:p>
          <a:p>
            <a:pPr marL="0" indent="0" algn="r" rtl="1">
              <a:buNone/>
            </a:pPr>
            <a:endParaRPr lang="fa-IR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چه افراد دیگری در حال بازاریابی مشتریان شما هستند ؟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چه چیزهایی پیشنهاد می دهند ؟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شما چه چیزی از آنها می توانید بیاموزید ؟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7131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09800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رقبای شما فقط آنها نیستند که قصد تصاحب پول مشتریان شما را دارند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رقبای شما آنهایی هستند که توجه مشتریان شما را تسخیر می کنند 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62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هنگامی که به رقابت می اندیشید :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800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در جستجوی جایگزینهایی برای محصول خود باشید </a:t>
            </a:r>
            <a:endParaRPr lang="en-US" sz="2800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554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اینترنت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توزیع کننده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تسریع کننده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از بین برنده فاصله ها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از بین برنده واسطه ها</a:t>
            </a:r>
          </a:p>
          <a:p>
            <a:pPr algn="r" rtl="1">
              <a:buFont typeface="Wingdings" panose="05000000000000000000" pitchFamily="2" charset="2"/>
              <a:buChar char="Ø"/>
            </a:pPr>
            <a:endParaRPr lang="fa-IR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برای اینکه همیشه در رأس قله بمانید به اینترنت به عنوان یک توزیع کننده بالقوه کسب و کار خود مانند توزیع کنندگان زنده بنگرید 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539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تفکر مصرف کننده محور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7526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قرار دادن مصرف کننده در مرکز تمام تصمیم گیریها </a:t>
            </a:r>
          </a:p>
          <a:p>
            <a:pPr marL="0" indent="0" algn="ctr" rtl="1">
              <a:buNone/>
            </a:pPr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در استراتژی بازاریابی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53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52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Strategic Process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اندیشه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 : تحقیق کن – برنامه ریزی کن – استراتژی تعریف کن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خلق کردن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: با استفاده از وب سایتها ، ویدئوها ، بنر های تبلیغاتی و اپلیکیشن ها ابزارهای تبلیغاتی زیبایی درست کن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به کار گرفتن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: کانالها را برای هدایت ترافیک به سمت ابزارهای فوق استفاده کن و با مشتریان ارتباط برقرار کن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بهینه سازی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: عملکرد ابزارها و سیاست های کاریت را آنالیز کرده و در جهت بهبود آنها اقدام کن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chemeClr val="accent3">
                    <a:lumMod val="50000"/>
                  </a:schemeClr>
                </a:solidFill>
                <a:cs typeface="B Titr" panose="00000700000000000000" pitchFamily="2" charset="-78"/>
              </a:rPr>
              <a:t> </a:t>
            </a:r>
            <a:r>
              <a:rPr lang="fa-IR" dirty="0" smtClean="0">
                <a:solidFill>
                  <a:schemeClr val="accent3">
                    <a:lumMod val="50000"/>
                  </a:schemeClr>
                </a:solidFill>
                <a:cs typeface="B Titr" panose="00000700000000000000" pitchFamily="2" charset="-78"/>
              </a:rPr>
              <a:t>در این فصل :</a:t>
            </a:r>
            <a:endParaRPr lang="en-US" dirty="0">
              <a:solidFill>
                <a:schemeClr val="accent3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استراتژی بازاریابی دیجیتال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: 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چگونه اینترنت دنیا را در نحوه بازاریابی تغییر داده و آنرا به چالش کشیده است ؟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نحوه استفاده از ابزارهای دیجیتال برای بازاریابی مؤثر چیست ؟ 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تحقیقات بازار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بررسی استفاده از اینترنت در شناخت بازار مخاطب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استفاده از اینترنت برای بازاریابی در بازارهای غنی و پر مخاطب</a:t>
            </a:r>
          </a:p>
          <a:p>
            <a:pPr marL="0" indent="0" algn="r" rtl="1">
              <a:buNone/>
            </a:pPr>
            <a:r>
              <a:rPr lang="fa-IR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استراتژی محتوای بازاریابی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بررسی استفاده مؤثر از محتوا برای رسیدن به بازار مخاطب – </a:t>
            </a:r>
            <a:r>
              <a:rPr lang="fa-IR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نه منحصراً </a:t>
            </a: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استفاده از آگهی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Introduction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Titr" panose="00000700000000000000" pitchFamily="2" charset="-78"/>
              </a:rPr>
              <a:t>استراتژی نشان دهنده :</a:t>
            </a:r>
          </a:p>
          <a:p>
            <a:pPr marL="0" indent="0" algn="r" rtl="1">
              <a:buNone/>
            </a:pPr>
            <a:endParaRPr lang="fa-IR" dirty="0">
              <a:solidFill>
                <a:schemeClr val="accent3">
                  <a:lumMod val="75000"/>
                </a:schemeClr>
              </a:solidFill>
            </a:endParaRP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مسیری که بیشترین مزیت را در مدت زمانی مشخص برای کسب و کار به همراه دارد</a:t>
            </a:r>
          </a:p>
          <a:p>
            <a:pPr algn="r" rtl="1"/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تاکتیکها و ابزارهای مورد نیاز برای حرکت در مسیر مذکور</a:t>
            </a:r>
          </a:p>
          <a:p>
            <a:pPr marL="0" indent="0" algn="r" rtl="1">
              <a:buNone/>
            </a:pPr>
            <a:endParaRPr lang="fa-IR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011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STRATEGY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229600" cy="2286000"/>
          </a:xfrm>
        </p:spPr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کسب و کار به چه چیزی می خواهد برسد 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کسب و کار چه مشکلی را حل خواهد کرد 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عملکرد رقبا چگونه است 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راههای کلیدی بمنظور دستیابی به مزایای بیشتر و ایجاد ارزش افزوده چیست ؟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rPr>
              <a:t>STRATEGY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905000"/>
          </a:xfrm>
        </p:spPr>
        <p:txBody>
          <a:bodyPr/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نحوه رسیدن کسب و کار به هدفش را طرح ریزی می کند 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نحوه تصمیم گیری در خصوص چگونگی تولید ، توزیع ، ترویج و قیمت گذاری را تعیین می نماید .</a:t>
            </a:r>
            <a:endParaRPr lang="en-US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 smtClean="0">
                <a:cs typeface="B Titr" panose="00000700000000000000" pitchFamily="2" charset="-78"/>
              </a:rPr>
              <a:t>چارچوبهای تنظیم شده در استراتژی بازاریابی دیجیتال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399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قابل آزمون</a:t>
            </a:r>
          </a:p>
          <a:p>
            <a:pPr algn="r" rtl="1"/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انعطاف پذیر</a:t>
            </a:r>
          </a:p>
          <a:p>
            <a:pPr algn="r" rtl="1"/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قابل تغییر </a:t>
            </a:r>
          </a:p>
          <a:p>
            <a:pPr marL="0" indent="0" algn="r" rtl="1">
              <a:buNone/>
            </a:pPr>
            <a:endParaRPr lang="fa-IR" sz="2800" b="1" dirty="0" smtClean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2800" b="1" dirty="0" smtClean="0">
                <a:solidFill>
                  <a:schemeClr val="accent3">
                    <a:lumMod val="75000"/>
                  </a:schemeClr>
                </a:solidFill>
                <a:cs typeface="B Nazanin" panose="00000400000000000000" pitchFamily="2" charset="-78"/>
              </a:rPr>
              <a:t>تا بتواند با رفتارهای مصرف کننده منطبق گردد .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404221"/>
      </p:ext>
    </p:extLst>
  </p:cSld>
  <p:clrMapOvr>
    <a:masterClrMapping/>
  </p:clrMapOvr>
</p:sld>
</file>

<file path=ppt/theme/theme1.xml><?xml version="1.0" encoding="utf-8"?>
<a:theme xmlns:a="http://schemas.openxmlformats.org/drawingml/2006/main" name="BsPlan_ps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B852922-DE84-443C-ACF9-B65630A64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(Burgundy Wave design)</Template>
  <TotalTime>287</TotalTime>
  <Words>1192</Words>
  <Application>Microsoft Office PowerPoint</Application>
  <PresentationFormat>On-screen Show (4:3)</PresentationFormat>
  <Paragraphs>171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BsPlan_psn</vt:lpstr>
      <vt:lpstr>Custom Design</vt:lpstr>
      <vt:lpstr>Introduction to Think</vt:lpstr>
      <vt:lpstr>Consistent Communication</vt:lpstr>
      <vt:lpstr>برنامه ریزی – تدوین استراتژی – اندیشیدن جستجوگرانه</vt:lpstr>
      <vt:lpstr>Strategic Process</vt:lpstr>
      <vt:lpstr> در این فصل :</vt:lpstr>
      <vt:lpstr>Introduction</vt:lpstr>
      <vt:lpstr>STRATEGY</vt:lpstr>
      <vt:lpstr>STRATEGY</vt:lpstr>
      <vt:lpstr>چارچوبهای تنظیم شده در استراتژی بازاریابی دیجیتال</vt:lpstr>
      <vt:lpstr>TACTIC</vt:lpstr>
      <vt:lpstr>Application Programming Interface (API)</vt:lpstr>
      <vt:lpstr>What Is Marketing ?</vt:lpstr>
      <vt:lpstr>Philip Kotler -2012</vt:lpstr>
      <vt:lpstr>Slide 14</vt:lpstr>
      <vt:lpstr>Slide 15</vt:lpstr>
      <vt:lpstr>What Is Digital Marketin ?</vt:lpstr>
      <vt:lpstr>مؤسسه بازاریابی دیجیتال</vt:lpstr>
      <vt:lpstr>DIGITAL MARKETING</vt:lpstr>
      <vt:lpstr>Search Engin Optimization (SEO)</vt:lpstr>
      <vt:lpstr>Search Engin Marketing (SEM)</vt:lpstr>
      <vt:lpstr>Social Media Marketing</vt:lpstr>
      <vt:lpstr>تبلیغ دهان به دهان الکترونیکی  (eWoM)</vt:lpstr>
      <vt:lpstr>Slide 23</vt:lpstr>
      <vt:lpstr>محیط</vt:lpstr>
      <vt:lpstr>کسب و کار </vt:lpstr>
      <vt:lpstr>Unique Selling Point (USP)</vt:lpstr>
      <vt:lpstr>Slide 27</vt:lpstr>
      <vt:lpstr>مشتریان </vt:lpstr>
      <vt:lpstr>Slide 29</vt:lpstr>
      <vt:lpstr>Slide 30</vt:lpstr>
      <vt:lpstr>رقبا</vt:lpstr>
      <vt:lpstr>Slide 32</vt:lpstr>
      <vt:lpstr>Slide 33</vt:lpstr>
      <vt:lpstr>اینترنت</vt:lpstr>
      <vt:lpstr>تفکر مصرف کننده محور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Think</dc:title>
  <dc:creator>ARAD</dc:creator>
  <cp:keywords/>
  <cp:lastModifiedBy>MOHAMAD HOSSIN</cp:lastModifiedBy>
  <cp:revision>43</cp:revision>
  <dcterms:created xsi:type="dcterms:W3CDTF">2015-11-12T10:17:16Z</dcterms:created>
  <dcterms:modified xsi:type="dcterms:W3CDTF">2015-11-12T17:00:12Z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TC103852689990</vt:lpwstr>
  </property>
</Properties>
</file>