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90" d="100"/>
          <a:sy n="90" d="100"/>
        </p:scale>
        <p:origin x="-3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ED4A-667F-4182-BE71-E3620B70D444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4444-363D-4399-959E-298A282CDF7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34966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ED4A-667F-4182-BE71-E3620B70D444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4444-363D-4399-959E-298A282CDF7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16967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ED4A-667F-4182-BE71-E3620B70D444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4444-363D-4399-959E-298A282CDF7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201931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ED4A-667F-4182-BE71-E3620B70D444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4444-363D-4399-959E-298A282CDF7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06053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ED4A-667F-4182-BE71-E3620B70D444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4444-363D-4399-959E-298A282CDF7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69432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ED4A-667F-4182-BE71-E3620B70D444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4444-363D-4399-959E-298A282CDF7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022330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ED4A-667F-4182-BE71-E3620B70D444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4444-363D-4399-959E-298A282CDF7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12904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ED4A-667F-4182-BE71-E3620B70D444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4444-363D-4399-959E-298A282CDF7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96813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ED4A-667F-4182-BE71-E3620B70D444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4444-363D-4399-959E-298A282CDF7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40645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ED4A-667F-4182-BE71-E3620B70D444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4444-363D-4399-959E-298A282CDF7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69431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ED4A-667F-4182-BE71-E3620B70D444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4444-363D-4399-959E-298A282CDF7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37471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8ED4A-667F-4182-BE71-E3620B70D444}" type="datetimeFigureOut">
              <a:rPr lang="fa-IR" smtClean="0"/>
              <a:t>10/26/1434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64444-363D-4399-959E-298A282CDF7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34521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gif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gi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664218"/>
            <a:ext cx="5184576" cy="1396630"/>
          </a:xfrm>
        </p:spPr>
        <p:txBody>
          <a:bodyPr>
            <a:normAutofit fontScale="92500"/>
          </a:bodyPr>
          <a:lstStyle/>
          <a:p>
            <a:r>
              <a:rPr lang="fa-IR" dirty="0">
                <a:solidFill>
                  <a:schemeClr val="tx1"/>
                </a:solidFill>
                <a:cs typeface="2  Koodak" pitchFamily="2" charset="-78"/>
              </a:rPr>
              <a:t>وقتی دو حرکت پشت سرهم </a:t>
            </a:r>
            <a:r>
              <a:rPr lang="fa-IR" dirty="0" smtClean="0">
                <a:solidFill>
                  <a:schemeClr val="tx1"/>
                </a:solidFill>
                <a:cs typeface="2  Koodak" pitchFamily="2" charset="-78"/>
              </a:rPr>
              <a:t>انجام      </a:t>
            </a:r>
            <a:r>
              <a:rPr lang="fa-IR" dirty="0">
                <a:solidFill>
                  <a:schemeClr val="tx1"/>
                </a:solidFill>
                <a:cs typeface="2  Koodak" pitchFamily="2" charset="-78"/>
              </a:rPr>
              <a:t>می شود، می توانیم یک جمع بنویسیم.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635914"/>
            <a:ext cx="7128792" cy="29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lowchart: Document 4"/>
          <p:cNvSpPr/>
          <p:nvPr/>
        </p:nvSpPr>
        <p:spPr>
          <a:xfrm>
            <a:off x="5470212" y="548680"/>
            <a:ext cx="3134236" cy="1296144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a-IR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جمع با محور:</a:t>
            </a:r>
            <a:endParaRPr lang="en-US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24128" y="663666"/>
            <a:ext cx="432048" cy="1077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79" y="3964704"/>
            <a:ext cx="327901" cy="29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ircular Arrow 8"/>
          <p:cNvSpPr/>
          <p:nvPr/>
        </p:nvSpPr>
        <p:spPr>
          <a:xfrm>
            <a:off x="3923928" y="2339770"/>
            <a:ext cx="2340260" cy="2741513"/>
          </a:xfrm>
          <a:prstGeom prst="circularArrow">
            <a:avLst>
              <a:gd name="adj1" fmla="val 5982"/>
              <a:gd name="adj2" fmla="val 648535"/>
              <a:gd name="adj3" fmla="val 20505576"/>
              <a:gd name="adj4" fmla="val 11226923"/>
              <a:gd name="adj5" fmla="val 10159"/>
            </a:avLst>
          </a:prstGeom>
          <a:solidFill>
            <a:srgbClr val="FFC0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25752" y="1988840"/>
            <a:ext cx="700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b="1" dirty="0" smtClean="0">
                <a:cs typeface="2  Titr" pitchFamily="2" charset="-78"/>
              </a:rPr>
              <a:t>4+</a:t>
            </a:r>
            <a:endParaRPr lang="en-US" sz="2400" b="1" dirty="0">
              <a:cs typeface="2  Titr" pitchFamily="2" charset="-78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87798" y="3211202"/>
            <a:ext cx="314470" cy="49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ircular Arrow 11"/>
          <p:cNvSpPr/>
          <p:nvPr/>
        </p:nvSpPr>
        <p:spPr>
          <a:xfrm flipH="1">
            <a:off x="4499992" y="2699810"/>
            <a:ext cx="1656184" cy="2021433"/>
          </a:xfrm>
          <a:prstGeom prst="circularArrow">
            <a:avLst>
              <a:gd name="adj1" fmla="val 5982"/>
              <a:gd name="adj2" fmla="val 648535"/>
              <a:gd name="adj3" fmla="val 20505576"/>
              <a:gd name="adj4" fmla="val 11226923"/>
              <a:gd name="adj5" fmla="val 10159"/>
            </a:avLst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77861" y="2980369"/>
            <a:ext cx="700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b="1" dirty="0" smtClean="0">
                <a:cs typeface="2  Titr" pitchFamily="2" charset="-78"/>
              </a:rPr>
              <a:t>3-</a:t>
            </a:r>
            <a:endParaRPr lang="en-US" sz="2400" b="1" dirty="0">
              <a:cs typeface="2  Titr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93613" y="4255362"/>
            <a:ext cx="700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b="1" dirty="0" smtClean="0">
                <a:cs typeface="2  Titr" pitchFamily="2" charset="-78"/>
              </a:rPr>
              <a:t>1+</a:t>
            </a:r>
            <a:endParaRPr lang="en-US" sz="2400" b="1" dirty="0">
              <a:cs typeface="2  Titr" pitchFamily="2" charset="-78"/>
            </a:endParaRPr>
          </a:p>
        </p:txBody>
      </p:sp>
      <p:sp>
        <p:nvSpPr>
          <p:cNvPr id="15" name="7-Point Star 14"/>
          <p:cNvSpPr/>
          <p:nvPr/>
        </p:nvSpPr>
        <p:spPr>
          <a:xfrm>
            <a:off x="4601490" y="3707922"/>
            <a:ext cx="171013" cy="14401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259632" y="5373216"/>
            <a:ext cx="700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b="1" dirty="0" smtClean="0">
                <a:cs typeface="2  Titr" pitchFamily="2" charset="-78"/>
              </a:rPr>
              <a:t>4+</a:t>
            </a:r>
            <a:endParaRPr lang="en-US" sz="2400" b="1" dirty="0">
              <a:cs typeface="2  Titr" pitchFamily="2" charset="-7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63688" y="5373216"/>
            <a:ext cx="700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b="1" dirty="0" smtClean="0">
                <a:cs typeface="2  Titr" pitchFamily="2" charset="-78"/>
              </a:rPr>
              <a:t>3-</a:t>
            </a:r>
            <a:endParaRPr lang="en-US" sz="2400" b="1" dirty="0">
              <a:cs typeface="2  Titr" pitchFamily="2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99347" y="5415607"/>
            <a:ext cx="700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b="1" dirty="0" smtClean="0">
                <a:cs typeface="2  Titr" pitchFamily="2" charset="-78"/>
              </a:rPr>
              <a:t>=</a:t>
            </a:r>
            <a:endParaRPr lang="en-US" sz="2400" b="1" dirty="0">
              <a:cs typeface="2  Titr" pitchFamily="2" charset="-7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31395" y="5415607"/>
            <a:ext cx="700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b="1" dirty="0" smtClean="0">
                <a:cs typeface="2  Titr" pitchFamily="2" charset="-78"/>
              </a:rPr>
              <a:t>1+</a:t>
            </a:r>
            <a:endParaRPr lang="en-US" sz="2400" b="1" dirty="0">
              <a:cs typeface="2  Titr" pitchFamily="2" charset="-7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8115" y="193738"/>
            <a:ext cx="745428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fa-IR" b="1" dirty="0" smtClean="0">
                <a:cs typeface="2  Badr" pitchFamily="2" charset="-78"/>
              </a:rPr>
              <a:t>کاری از:  شاه محمدی                </a:t>
            </a:r>
            <a:r>
              <a:rPr lang="fa-IR" b="1" dirty="0" smtClean="0">
                <a:cs typeface="2  Badr" pitchFamily="2" charset="-78"/>
              </a:rPr>
              <a:t>                  </a:t>
            </a:r>
            <a:r>
              <a:rPr lang="fa-IR" b="1" dirty="0" smtClean="0">
                <a:cs typeface="2  Badr" pitchFamily="2" charset="-78"/>
              </a:rPr>
              <a:t>دبیر ریاضی    </a:t>
            </a:r>
            <a:r>
              <a:rPr lang="fa-IR" b="1" dirty="0" smtClean="0">
                <a:cs typeface="2  Badr" pitchFamily="2" charset="-78"/>
              </a:rPr>
              <a:t>                                         </a:t>
            </a:r>
            <a:r>
              <a:rPr lang="fa-IR" b="1" dirty="0" smtClean="0">
                <a:cs typeface="2  Badr" pitchFamily="2" charset="-78"/>
              </a:rPr>
              <a:t>منطقه میانه</a:t>
            </a:r>
            <a:endParaRPr lang="fa-IR" b="1" dirty="0">
              <a:cs typeface="2  Bad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02270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0.00162 L 0.05365 -0.09838 C 0.06476 -0.12014 0.08178 -0.13172 0.09931 -0.13172 C 0.11928 -0.13172 0.13542 -0.12014 0.14653 -0.09838 L 0.20105 -0.00162 " pathEditMode="relative" rAng="0" ptsTypes="FffFF"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52" y="-6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105 -0.00162 L 0.16077 -0.05439 C 0.15226 -0.0662 0.13976 -0.07245 0.12674 -0.07245 C 0.11164 -0.07245 0.09983 -0.0662 0.09132 -0.05439 L 0.05139 -0.00162 " pathEditMode="relative" rAng="0" ptsTypes="FffFF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83" y="-35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 animBg="1"/>
      <p:bldP spid="10" grpId="0"/>
      <p:bldP spid="12" grpId="0" animBg="1"/>
      <p:bldP spid="13" grpId="0"/>
      <p:bldP spid="14" grpId="0"/>
      <p:bldP spid="15" grpId="0" animBg="1"/>
      <p:bldP spid="17" grpId="0"/>
      <p:bldP spid="18" grpId="0"/>
      <p:bldP spid="19" grpId="0"/>
      <p:bldP spid="20" grpId="0"/>
      <p:bldP spid="22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635914"/>
            <a:ext cx="7128792" cy="29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lowchart: Document 4"/>
          <p:cNvSpPr/>
          <p:nvPr/>
        </p:nvSpPr>
        <p:spPr>
          <a:xfrm>
            <a:off x="5470212" y="548680"/>
            <a:ext cx="3134236" cy="1296144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a-IR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جمع با محور:</a:t>
            </a:r>
            <a:endParaRPr lang="en-US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29194" y="738858"/>
            <a:ext cx="598990" cy="773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79" y="3964704"/>
            <a:ext cx="327901" cy="29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ircular Arrow 8"/>
          <p:cNvSpPr/>
          <p:nvPr/>
        </p:nvSpPr>
        <p:spPr>
          <a:xfrm flipH="1">
            <a:off x="2123728" y="2339770"/>
            <a:ext cx="2340260" cy="2741513"/>
          </a:xfrm>
          <a:prstGeom prst="circularArrow">
            <a:avLst>
              <a:gd name="adj1" fmla="val 5982"/>
              <a:gd name="adj2" fmla="val 648535"/>
              <a:gd name="adj3" fmla="val 20505576"/>
              <a:gd name="adj4" fmla="val 11226923"/>
              <a:gd name="adj5" fmla="val 10159"/>
            </a:avLst>
          </a:prstGeom>
          <a:solidFill>
            <a:srgbClr val="FFC0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43635" y="1989392"/>
            <a:ext cx="700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b="1" dirty="0" smtClean="0">
                <a:cs typeface="2  Titr" pitchFamily="2" charset="-78"/>
              </a:rPr>
              <a:t>4-</a:t>
            </a:r>
            <a:endParaRPr lang="en-US" sz="2400" b="1" dirty="0">
              <a:cs typeface="2  Titr" pitchFamily="2" charset="-78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4087798" y="3247295"/>
            <a:ext cx="314470" cy="424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ircular Arrow 11"/>
          <p:cNvSpPr/>
          <p:nvPr/>
        </p:nvSpPr>
        <p:spPr>
          <a:xfrm flipH="1">
            <a:off x="1259632" y="2625197"/>
            <a:ext cx="1204501" cy="2021433"/>
          </a:xfrm>
          <a:prstGeom prst="circularArrow">
            <a:avLst>
              <a:gd name="adj1" fmla="val 5982"/>
              <a:gd name="adj2" fmla="val 648535"/>
              <a:gd name="adj3" fmla="val 20505576"/>
              <a:gd name="adj4" fmla="val 11226923"/>
              <a:gd name="adj5" fmla="val 10159"/>
            </a:avLst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31640" y="2145520"/>
            <a:ext cx="700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b="1" dirty="0" smtClean="0">
                <a:cs typeface="2  Titr" pitchFamily="2" charset="-78"/>
              </a:rPr>
              <a:t>2-</a:t>
            </a:r>
            <a:endParaRPr lang="en-US" sz="2400" b="1" dirty="0">
              <a:cs typeface="2  Titr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54247" y="4023937"/>
            <a:ext cx="700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b="1" dirty="0" smtClean="0">
                <a:cs typeface="2  Titr" pitchFamily="2" charset="-78"/>
              </a:rPr>
              <a:t>6-</a:t>
            </a:r>
            <a:endParaRPr lang="en-US" sz="2400" b="1" dirty="0">
              <a:cs typeface="2  Titr" pitchFamily="2" charset="-78"/>
            </a:endParaRPr>
          </a:p>
        </p:txBody>
      </p:sp>
      <p:sp>
        <p:nvSpPr>
          <p:cNvPr id="15" name="7-Point Star 14"/>
          <p:cNvSpPr/>
          <p:nvPr/>
        </p:nvSpPr>
        <p:spPr>
          <a:xfrm>
            <a:off x="1331640" y="3707922"/>
            <a:ext cx="171013" cy="14401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259632" y="5373216"/>
            <a:ext cx="700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b="1" dirty="0" smtClean="0">
                <a:cs typeface="2  Titr" pitchFamily="2" charset="-78"/>
              </a:rPr>
              <a:t>4-</a:t>
            </a:r>
            <a:endParaRPr lang="en-US" sz="2400" b="1" dirty="0">
              <a:cs typeface="2  Titr" pitchFamily="2" charset="-7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63688" y="5373216"/>
            <a:ext cx="700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b="1" dirty="0" smtClean="0">
                <a:cs typeface="2  Titr" pitchFamily="2" charset="-78"/>
              </a:rPr>
              <a:t>2-</a:t>
            </a:r>
            <a:endParaRPr lang="en-US" sz="2400" b="1" dirty="0">
              <a:cs typeface="2  Titr" pitchFamily="2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99347" y="5415607"/>
            <a:ext cx="700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b="1" dirty="0" smtClean="0">
                <a:cs typeface="2  Titr" pitchFamily="2" charset="-78"/>
              </a:rPr>
              <a:t>=</a:t>
            </a:r>
            <a:endParaRPr lang="en-US" sz="2400" b="1" dirty="0">
              <a:cs typeface="2  Titr" pitchFamily="2" charset="-7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31395" y="5415607"/>
            <a:ext cx="700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b="1" dirty="0" smtClean="0">
                <a:cs typeface="2  Titr" pitchFamily="2" charset="-78"/>
              </a:rPr>
              <a:t>6-</a:t>
            </a:r>
            <a:endParaRPr lang="en-US" sz="2400" b="1" dirty="0">
              <a:cs typeface="2 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76030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104 3.33333E-6 L -0.1474 -0.09676 C -0.13629 -0.11852 -0.11927 -0.1301 -0.10174 -0.1301 C -0.08177 -0.1301 -0.06563 -0.11852 -0.05452 -0.09676 L 3.05556E-6 3.33333E-6 " pathEditMode="relative" rAng="0" ptsTypes="FffFF">
                                      <p:cBhvr>
                                        <p:cTn id="14" dur="2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52" y="-6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052 -0.00718 L -0.23021 -0.05996 C -0.23664 -0.07176 -0.24584 -0.07801 -0.25539 -0.07801 C -0.2665 -0.07801 -0.27518 -0.07176 -0.28143 -0.05996 L -0.31077 -0.00718 " pathEditMode="relative" rAng="0" ptsTypes="FffFF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21" y="-35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2" grpId="0" animBg="1"/>
      <p:bldP spid="13" grpId="0"/>
      <p:bldP spid="14" grpId="0"/>
      <p:bldP spid="15" grpId="0" animBg="1"/>
      <p:bldP spid="17" grpId="0"/>
      <p:bldP spid="18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635914"/>
            <a:ext cx="7128792" cy="29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lowchart: Document 4"/>
          <p:cNvSpPr/>
          <p:nvPr/>
        </p:nvSpPr>
        <p:spPr>
          <a:xfrm>
            <a:off x="5470212" y="548680"/>
            <a:ext cx="3134236" cy="1296144"/>
          </a:xfrm>
          <a:prstGeom prst="flowChart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a-IR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جمع با محور:</a:t>
            </a:r>
            <a:endParaRPr lang="en-US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52120" y="548680"/>
            <a:ext cx="959030" cy="1049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79" y="3964704"/>
            <a:ext cx="327901" cy="29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ircular Arrow 8"/>
          <p:cNvSpPr/>
          <p:nvPr/>
        </p:nvSpPr>
        <p:spPr>
          <a:xfrm>
            <a:off x="4064078" y="2434780"/>
            <a:ext cx="1732241" cy="2474098"/>
          </a:xfrm>
          <a:prstGeom prst="circularArrow">
            <a:avLst>
              <a:gd name="adj1" fmla="val 5982"/>
              <a:gd name="adj2" fmla="val 648535"/>
              <a:gd name="adj3" fmla="val 20505576"/>
              <a:gd name="adj4" fmla="val 11226923"/>
              <a:gd name="adj5" fmla="val 10159"/>
            </a:avLst>
          </a:prstGeom>
          <a:solidFill>
            <a:srgbClr val="FFC0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47619" y="2132856"/>
            <a:ext cx="700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b="1" dirty="0" smtClean="0">
                <a:cs typeface="2  Titr" pitchFamily="2" charset="-78"/>
              </a:rPr>
              <a:t>3+</a:t>
            </a:r>
            <a:endParaRPr lang="en-US" sz="2400" b="1" dirty="0">
              <a:cs typeface="2  Titr" pitchFamily="2" charset="-78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97745" y="3068960"/>
            <a:ext cx="381671" cy="602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ircular Arrow 11"/>
          <p:cNvSpPr/>
          <p:nvPr/>
        </p:nvSpPr>
        <p:spPr>
          <a:xfrm>
            <a:off x="5495815" y="2608176"/>
            <a:ext cx="1204501" cy="2021433"/>
          </a:xfrm>
          <a:prstGeom prst="circularArrow">
            <a:avLst>
              <a:gd name="adj1" fmla="val 5982"/>
              <a:gd name="adj2" fmla="val 648535"/>
              <a:gd name="adj3" fmla="val 20505576"/>
              <a:gd name="adj4" fmla="val 11226923"/>
              <a:gd name="adj5" fmla="val 10159"/>
            </a:avLst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47842" y="2220224"/>
            <a:ext cx="700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b="1" dirty="0" smtClean="0">
                <a:cs typeface="2  Titr" pitchFamily="2" charset="-78"/>
              </a:rPr>
              <a:t>2+</a:t>
            </a:r>
            <a:endParaRPr lang="en-US" sz="2400" b="1" dirty="0">
              <a:cs typeface="2  Titr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84541" y="4023937"/>
            <a:ext cx="700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b="1" dirty="0" smtClean="0">
                <a:cs typeface="2  Titr" pitchFamily="2" charset="-78"/>
              </a:rPr>
              <a:t>5+</a:t>
            </a:r>
            <a:endParaRPr lang="en-US" sz="2400" b="1" dirty="0">
              <a:cs typeface="2  Titr" pitchFamily="2" charset="-78"/>
            </a:endParaRPr>
          </a:p>
        </p:txBody>
      </p:sp>
      <p:sp>
        <p:nvSpPr>
          <p:cNvPr id="15" name="7-Point Star 14"/>
          <p:cNvSpPr/>
          <p:nvPr/>
        </p:nvSpPr>
        <p:spPr>
          <a:xfrm>
            <a:off x="6449258" y="3707922"/>
            <a:ext cx="171013" cy="14401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259632" y="5373216"/>
            <a:ext cx="700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b="1" dirty="0" smtClean="0">
                <a:cs typeface="2  Titr" pitchFamily="2" charset="-78"/>
              </a:rPr>
              <a:t>3+</a:t>
            </a:r>
            <a:endParaRPr lang="en-US" sz="2400" b="1" dirty="0">
              <a:cs typeface="2  Titr" pitchFamily="2" charset="-7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91680" y="5373216"/>
            <a:ext cx="700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b="1" dirty="0" smtClean="0">
                <a:cs typeface="2  Titr" pitchFamily="2" charset="-78"/>
              </a:rPr>
              <a:t>2+</a:t>
            </a:r>
            <a:endParaRPr lang="en-US" sz="2400" b="1" dirty="0">
              <a:cs typeface="2  Titr" pitchFamily="2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27339" y="5415607"/>
            <a:ext cx="700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b="1" dirty="0" smtClean="0">
                <a:cs typeface="2  Titr" pitchFamily="2" charset="-78"/>
              </a:rPr>
              <a:t>=</a:t>
            </a:r>
            <a:endParaRPr lang="en-US" sz="2400" b="1" dirty="0">
              <a:cs typeface="2  Titr" pitchFamily="2" charset="-7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31395" y="5415607"/>
            <a:ext cx="700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b="1" dirty="0" smtClean="0">
                <a:cs typeface="2  Titr" pitchFamily="2" charset="-78"/>
              </a:rPr>
              <a:t>5+</a:t>
            </a:r>
            <a:endParaRPr lang="en-US" sz="2400" b="1" dirty="0">
              <a:cs typeface="2 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84040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85185E-6 L 0.03889 -0.06597 C 0.04687 -0.08079 0.05937 -0.08843 0.07204 -0.08843 C 0.08645 -0.08843 0.09826 -0.08079 0.10625 -0.06597 L 0.146 1.85185E-6 " pathEditMode="relative" rAng="0" ptsTypes="FffFF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92" y="-4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625 -0.00718 L 0.22656 -0.05996 C 0.22014 -0.07176 0.21093 -0.07801 0.20139 -0.07801 C 0.19027 -0.07801 0.18159 -0.07176 0.17534 -0.05996 L 0.146 -0.00718 " pathEditMode="relative" rAng="0" ptsTypes="FffFF">
                                      <p:cBhvr>
                                        <p:cTn id="18" dur="2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21" y="-35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2" grpId="0" animBg="1"/>
      <p:bldP spid="13" grpId="0"/>
      <p:bldP spid="14" grpId="0"/>
      <p:bldP spid="15" grpId="0" animBg="1"/>
      <p:bldP spid="17" grpId="0"/>
      <p:bldP spid="18" grpId="0"/>
      <p:bldP spid="19" grpId="0"/>
      <p:bldP spid="2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70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MRT www.Win2Farsi.com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MRT Pack 20 DVDs</dc:creator>
  <cp:lastModifiedBy>MRT Pack 20 DVDs</cp:lastModifiedBy>
  <cp:revision>6</cp:revision>
  <dcterms:created xsi:type="dcterms:W3CDTF">2013-09-01T12:39:42Z</dcterms:created>
  <dcterms:modified xsi:type="dcterms:W3CDTF">2013-09-01T13:17:59Z</dcterms:modified>
</cp:coreProperties>
</file>